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98" r:id="rId3"/>
    <p:sldId id="319" r:id="rId4"/>
    <p:sldId id="299" r:id="rId5"/>
    <p:sldId id="300" r:id="rId6"/>
    <p:sldId id="361" r:id="rId7"/>
    <p:sldId id="360" r:id="rId8"/>
    <p:sldId id="343" r:id="rId9"/>
    <p:sldId id="331" r:id="rId10"/>
    <p:sldId id="301" r:id="rId11"/>
    <p:sldId id="328" r:id="rId12"/>
    <p:sldId id="314" r:id="rId13"/>
    <p:sldId id="364" r:id="rId14"/>
    <p:sldId id="323" r:id="rId15"/>
    <p:sldId id="365" r:id="rId16"/>
    <p:sldId id="315" r:id="rId17"/>
    <p:sldId id="356" r:id="rId18"/>
    <p:sldId id="305" r:id="rId19"/>
    <p:sldId id="366" r:id="rId20"/>
    <p:sldId id="340" r:id="rId21"/>
    <p:sldId id="330"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4575"/>
    <a:srgbClr val="295B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238" autoAdjust="0"/>
    <p:restoredTop sz="94789"/>
  </p:normalViewPr>
  <p:slideViewPr>
    <p:cSldViewPr>
      <p:cViewPr varScale="1">
        <p:scale>
          <a:sx n="108" d="100"/>
          <a:sy n="108" d="100"/>
        </p:scale>
        <p:origin x="1302"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5961EC-C5C3-4FE3-A53A-4BE7EBBD2FD2}" type="datetimeFigureOut">
              <a:rPr lang="en-GB" smtClean="0"/>
              <a:t>28/10/2024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ABBEEA-B573-4837-B687-94752ADBBED6}" type="slidenum">
              <a:rPr lang="en-GB" smtClean="0"/>
              <a:t>‹#›</a:t>
            </a:fld>
            <a:endParaRPr lang="en-GB"/>
          </a:p>
        </p:txBody>
      </p:sp>
    </p:spTree>
    <p:extLst>
      <p:ext uri="{BB962C8B-B14F-4D97-AF65-F5344CB8AC3E}">
        <p14:creationId xmlns:p14="http://schemas.microsoft.com/office/powerpoint/2010/main" val="2277723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F9828A9-4202-4D0C-9786-944B59A8C41E}" type="slidenum">
              <a:rPr lang="en-GB" smtClean="0"/>
              <a:t>1</a:t>
            </a:fld>
            <a:endParaRPr lang="en-GB"/>
          </a:p>
        </p:txBody>
      </p:sp>
    </p:spTree>
    <p:extLst>
      <p:ext uri="{BB962C8B-B14F-4D97-AF65-F5344CB8AC3E}">
        <p14:creationId xmlns:p14="http://schemas.microsoft.com/office/powerpoint/2010/main" val="182480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F9828A9-4202-4D0C-9786-944B59A8C41E}" type="slidenum">
              <a:rPr lang="en-GB" smtClean="0"/>
              <a:t>10</a:t>
            </a:fld>
            <a:endParaRPr lang="en-GB"/>
          </a:p>
        </p:txBody>
      </p:sp>
    </p:spTree>
    <p:extLst>
      <p:ext uri="{BB962C8B-B14F-4D97-AF65-F5344CB8AC3E}">
        <p14:creationId xmlns:p14="http://schemas.microsoft.com/office/powerpoint/2010/main" val="2936202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F9828A9-4202-4D0C-9786-944B59A8C41E}" type="slidenum">
              <a:rPr lang="en-GB" smtClean="0"/>
              <a:t>11</a:t>
            </a:fld>
            <a:endParaRPr lang="en-GB"/>
          </a:p>
        </p:txBody>
      </p:sp>
    </p:spTree>
    <p:extLst>
      <p:ext uri="{BB962C8B-B14F-4D97-AF65-F5344CB8AC3E}">
        <p14:creationId xmlns:p14="http://schemas.microsoft.com/office/powerpoint/2010/main" val="2317232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F9828A9-4202-4D0C-9786-944B59A8C41E}" type="slidenum">
              <a:rPr lang="en-GB" smtClean="0"/>
              <a:t>12</a:t>
            </a:fld>
            <a:endParaRPr lang="en-GB"/>
          </a:p>
        </p:txBody>
      </p:sp>
    </p:spTree>
    <p:extLst>
      <p:ext uri="{BB962C8B-B14F-4D97-AF65-F5344CB8AC3E}">
        <p14:creationId xmlns:p14="http://schemas.microsoft.com/office/powerpoint/2010/main" val="1116053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F9828A9-4202-4D0C-9786-944B59A8C41E}" type="slidenum">
              <a:rPr lang="en-GB" smtClean="0"/>
              <a:t>13</a:t>
            </a:fld>
            <a:endParaRPr lang="en-GB"/>
          </a:p>
        </p:txBody>
      </p:sp>
    </p:spTree>
    <p:extLst>
      <p:ext uri="{BB962C8B-B14F-4D97-AF65-F5344CB8AC3E}">
        <p14:creationId xmlns:p14="http://schemas.microsoft.com/office/powerpoint/2010/main" val="1575948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F9828A9-4202-4D0C-9786-944B59A8C41E}" type="slidenum">
              <a:rPr lang="en-GB" smtClean="0"/>
              <a:t>14</a:t>
            </a:fld>
            <a:endParaRPr lang="en-GB"/>
          </a:p>
        </p:txBody>
      </p:sp>
    </p:spTree>
    <p:extLst>
      <p:ext uri="{BB962C8B-B14F-4D97-AF65-F5344CB8AC3E}">
        <p14:creationId xmlns:p14="http://schemas.microsoft.com/office/powerpoint/2010/main" val="2308632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F9828A9-4202-4D0C-9786-944B59A8C41E}" type="slidenum">
              <a:rPr lang="en-GB" smtClean="0"/>
              <a:t>15</a:t>
            </a:fld>
            <a:endParaRPr lang="en-GB"/>
          </a:p>
        </p:txBody>
      </p:sp>
    </p:spTree>
    <p:extLst>
      <p:ext uri="{BB962C8B-B14F-4D97-AF65-F5344CB8AC3E}">
        <p14:creationId xmlns:p14="http://schemas.microsoft.com/office/powerpoint/2010/main" val="2856140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F9828A9-4202-4D0C-9786-944B59A8C41E}" type="slidenum">
              <a:rPr lang="en-GB" smtClean="0"/>
              <a:t>16</a:t>
            </a:fld>
            <a:endParaRPr lang="en-GB"/>
          </a:p>
        </p:txBody>
      </p:sp>
    </p:spTree>
    <p:extLst>
      <p:ext uri="{BB962C8B-B14F-4D97-AF65-F5344CB8AC3E}">
        <p14:creationId xmlns:p14="http://schemas.microsoft.com/office/powerpoint/2010/main" val="1885720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F9828A9-4202-4D0C-9786-944B59A8C41E}" type="slidenum">
              <a:rPr lang="en-GB" smtClean="0"/>
              <a:t>18</a:t>
            </a:fld>
            <a:endParaRPr lang="en-GB"/>
          </a:p>
        </p:txBody>
      </p:sp>
    </p:spTree>
    <p:extLst>
      <p:ext uri="{BB962C8B-B14F-4D97-AF65-F5344CB8AC3E}">
        <p14:creationId xmlns:p14="http://schemas.microsoft.com/office/powerpoint/2010/main" val="2328982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F9828A9-4202-4D0C-9786-944B59A8C41E}" type="slidenum">
              <a:rPr lang="en-GB" smtClean="0"/>
              <a:t>19</a:t>
            </a:fld>
            <a:endParaRPr lang="en-GB"/>
          </a:p>
        </p:txBody>
      </p:sp>
    </p:spTree>
    <p:extLst>
      <p:ext uri="{BB962C8B-B14F-4D97-AF65-F5344CB8AC3E}">
        <p14:creationId xmlns:p14="http://schemas.microsoft.com/office/powerpoint/2010/main" val="2237901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ABBEEA-B573-4837-B687-94752ADBBED6}" type="slidenum">
              <a:rPr lang="en-GB" smtClean="0"/>
              <a:t>20</a:t>
            </a:fld>
            <a:endParaRPr lang="en-GB"/>
          </a:p>
        </p:txBody>
      </p:sp>
    </p:spTree>
    <p:extLst>
      <p:ext uri="{BB962C8B-B14F-4D97-AF65-F5344CB8AC3E}">
        <p14:creationId xmlns:p14="http://schemas.microsoft.com/office/powerpoint/2010/main" val="702871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F9828A9-4202-4D0C-9786-944B59A8C41E}" type="slidenum">
              <a:rPr lang="en-GB" smtClean="0"/>
              <a:t>2</a:t>
            </a:fld>
            <a:endParaRPr lang="en-GB"/>
          </a:p>
        </p:txBody>
      </p:sp>
    </p:spTree>
    <p:extLst>
      <p:ext uri="{BB962C8B-B14F-4D97-AF65-F5344CB8AC3E}">
        <p14:creationId xmlns:p14="http://schemas.microsoft.com/office/powerpoint/2010/main" val="3984514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F9828A9-4202-4D0C-9786-944B59A8C41E}" type="slidenum">
              <a:rPr lang="en-GB" smtClean="0"/>
              <a:t>21</a:t>
            </a:fld>
            <a:endParaRPr lang="en-GB"/>
          </a:p>
        </p:txBody>
      </p:sp>
    </p:spTree>
    <p:extLst>
      <p:ext uri="{BB962C8B-B14F-4D97-AF65-F5344CB8AC3E}">
        <p14:creationId xmlns:p14="http://schemas.microsoft.com/office/powerpoint/2010/main" val="3351050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F9828A9-4202-4D0C-9786-944B59A8C41E}" type="slidenum">
              <a:rPr lang="en-GB" smtClean="0"/>
              <a:t>3</a:t>
            </a:fld>
            <a:endParaRPr lang="en-GB"/>
          </a:p>
        </p:txBody>
      </p:sp>
    </p:spTree>
    <p:extLst>
      <p:ext uri="{BB962C8B-B14F-4D97-AF65-F5344CB8AC3E}">
        <p14:creationId xmlns:p14="http://schemas.microsoft.com/office/powerpoint/2010/main" val="2544263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F9828A9-4202-4D0C-9786-944B59A8C41E}" type="slidenum">
              <a:rPr lang="en-GB" smtClean="0"/>
              <a:t>4</a:t>
            </a:fld>
            <a:endParaRPr lang="en-GB"/>
          </a:p>
        </p:txBody>
      </p:sp>
    </p:spTree>
    <p:extLst>
      <p:ext uri="{BB962C8B-B14F-4D97-AF65-F5344CB8AC3E}">
        <p14:creationId xmlns:p14="http://schemas.microsoft.com/office/powerpoint/2010/main" val="597199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F9828A9-4202-4D0C-9786-944B59A8C41E}" type="slidenum">
              <a:rPr lang="en-GB" smtClean="0"/>
              <a:t>5</a:t>
            </a:fld>
            <a:endParaRPr lang="en-GB"/>
          </a:p>
        </p:txBody>
      </p:sp>
    </p:spTree>
    <p:extLst>
      <p:ext uri="{BB962C8B-B14F-4D97-AF65-F5344CB8AC3E}">
        <p14:creationId xmlns:p14="http://schemas.microsoft.com/office/powerpoint/2010/main" val="2150695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ABBEEA-B573-4837-B687-94752ADBBED6}" type="slidenum">
              <a:rPr lang="en-GB" smtClean="0"/>
              <a:t>6</a:t>
            </a:fld>
            <a:endParaRPr lang="en-GB"/>
          </a:p>
        </p:txBody>
      </p:sp>
    </p:spTree>
    <p:extLst>
      <p:ext uri="{BB962C8B-B14F-4D97-AF65-F5344CB8AC3E}">
        <p14:creationId xmlns:p14="http://schemas.microsoft.com/office/powerpoint/2010/main" val="3953814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F9828A9-4202-4D0C-9786-944B59A8C41E}" type="slidenum">
              <a:rPr lang="en-GB" smtClean="0"/>
              <a:t>7</a:t>
            </a:fld>
            <a:endParaRPr lang="en-GB"/>
          </a:p>
        </p:txBody>
      </p:sp>
    </p:spTree>
    <p:extLst>
      <p:ext uri="{BB962C8B-B14F-4D97-AF65-F5344CB8AC3E}">
        <p14:creationId xmlns:p14="http://schemas.microsoft.com/office/powerpoint/2010/main" val="2589757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F9828A9-4202-4D0C-9786-944B59A8C41E}" type="slidenum">
              <a:rPr lang="en-GB" smtClean="0"/>
              <a:t>8</a:t>
            </a:fld>
            <a:endParaRPr lang="en-GB"/>
          </a:p>
        </p:txBody>
      </p:sp>
    </p:spTree>
    <p:extLst>
      <p:ext uri="{BB962C8B-B14F-4D97-AF65-F5344CB8AC3E}">
        <p14:creationId xmlns:p14="http://schemas.microsoft.com/office/powerpoint/2010/main" val="3657549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F9828A9-4202-4D0C-9786-944B59A8C41E}" type="slidenum">
              <a:rPr lang="en-GB" smtClean="0"/>
              <a:t>9</a:t>
            </a:fld>
            <a:endParaRPr lang="en-GB"/>
          </a:p>
        </p:txBody>
      </p:sp>
    </p:spTree>
    <p:extLst>
      <p:ext uri="{BB962C8B-B14F-4D97-AF65-F5344CB8AC3E}">
        <p14:creationId xmlns:p14="http://schemas.microsoft.com/office/powerpoint/2010/main" val="4183699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AFA26C6-4250-43F2-97CD-A6F1AE3411FB}" type="datetimeFigureOut">
              <a:rPr lang="en-GB" smtClean="0"/>
              <a:t>28/10/2024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4A2758-716A-4D15-9025-7A8A7A85A872}" type="slidenum">
              <a:rPr lang="en-GB" smtClean="0"/>
              <a:t>‹#›</a:t>
            </a:fld>
            <a:endParaRPr lang="en-GB"/>
          </a:p>
        </p:txBody>
      </p:sp>
    </p:spTree>
    <p:extLst>
      <p:ext uri="{BB962C8B-B14F-4D97-AF65-F5344CB8AC3E}">
        <p14:creationId xmlns:p14="http://schemas.microsoft.com/office/powerpoint/2010/main" val="1428522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AFA26C6-4250-43F2-97CD-A6F1AE3411FB}" type="datetimeFigureOut">
              <a:rPr lang="en-GB" smtClean="0"/>
              <a:t>28/10/2024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4A2758-716A-4D15-9025-7A8A7A85A872}" type="slidenum">
              <a:rPr lang="en-GB" smtClean="0"/>
              <a:t>‹#›</a:t>
            </a:fld>
            <a:endParaRPr lang="en-GB"/>
          </a:p>
        </p:txBody>
      </p:sp>
    </p:spTree>
    <p:extLst>
      <p:ext uri="{BB962C8B-B14F-4D97-AF65-F5344CB8AC3E}">
        <p14:creationId xmlns:p14="http://schemas.microsoft.com/office/powerpoint/2010/main" val="2887195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AFA26C6-4250-43F2-97CD-A6F1AE3411FB}" type="datetimeFigureOut">
              <a:rPr lang="en-GB" smtClean="0"/>
              <a:t>28/10/2024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4A2758-716A-4D15-9025-7A8A7A85A872}" type="slidenum">
              <a:rPr lang="en-GB" smtClean="0"/>
              <a:t>‹#›</a:t>
            </a:fld>
            <a:endParaRPr lang="en-GB"/>
          </a:p>
        </p:txBody>
      </p:sp>
    </p:spTree>
    <p:extLst>
      <p:ext uri="{BB962C8B-B14F-4D97-AF65-F5344CB8AC3E}">
        <p14:creationId xmlns:p14="http://schemas.microsoft.com/office/powerpoint/2010/main" val="1972177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AFA26C6-4250-43F2-97CD-A6F1AE3411FB}" type="datetimeFigureOut">
              <a:rPr lang="en-GB" smtClean="0"/>
              <a:t>28/10/2024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4A2758-716A-4D15-9025-7A8A7A85A872}" type="slidenum">
              <a:rPr lang="en-GB" smtClean="0"/>
              <a:t>‹#›</a:t>
            </a:fld>
            <a:endParaRPr lang="en-GB"/>
          </a:p>
        </p:txBody>
      </p:sp>
    </p:spTree>
    <p:extLst>
      <p:ext uri="{BB962C8B-B14F-4D97-AF65-F5344CB8AC3E}">
        <p14:creationId xmlns:p14="http://schemas.microsoft.com/office/powerpoint/2010/main" val="1012547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FA26C6-4250-43F2-97CD-A6F1AE3411FB}" type="datetimeFigureOut">
              <a:rPr lang="en-GB" smtClean="0"/>
              <a:t>28/10/2024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4A2758-716A-4D15-9025-7A8A7A85A872}" type="slidenum">
              <a:rPr lang="en-GB" smtClean="0"/>
              <a:t>‹#›</a:t>
            </a:fld>
            <a:endParaRPr lang="en-GB"/>
          </a:p>
        </p:txBody>
      </p:sp>
    </p:spTree>
    <p:extLst>
      <p:ext uri="{BB962C8B-B14F-4D97-AF65-F5344CB8AC3E}">
        <p14:creationId xmlns:p14="http://schemas.microsoft.com/office/powerpoint/2010/main" val="1938769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AFA26C6-4250-43F2-97CD-A6F1AE3411FB}" type="datetimeFigureOut">
              <a:rPr lang="en-GB" smtClean="0"/>
              <a:t>28/10/2024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74A2758-716A-4D15-9025-7A8A7A85A872}" type="slidenum">
              <a:rPr lang="en-GB" smtClean="0"/>
              <a:t>‹#›</a:t>
            </a:fld>
            <a:endParaRPr lang="en-GB"/>
          </a:p>
        </p:txBody>
      </p:sp>
    </p:spTree>
    <p:extLst>
      <p:ext uri="{BB962C8B-B14F-4D97-AF65-F5344CB8AC3E}">
        <p14:creationId xmlns:p14="http://schemas.microsoft.com/office/powerpoint/2010/main" val="975443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AFA26C6-4250-43F2-97CD-A6F1AE3411FB}" type="datetimeFigureOut">
              <a:rPr lang="en-GB" smtClean="0"/>
              <a:t>28/10/2024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74A2758-716A-4D15-9025-7A8A7A85A872}" type="slidenum">
              <a:rPr lang="en-GB" smtClean="0"/>
              <a:t>‹#›</a:t>
            </a:fld>
            <a:endParaRPr lang="en-GB"/>
          </a:p>
        </p:txBody>
      </p:sp>
    </p:spTree>
    <p:extLst>
      <p:ext uri="{BB962C8B-B14F-4D97-AF65-F5344CB8AC3E}">
        <p14:creationId xmlns:p14="http://schemas.microsoft.com/office/powerpoint/2010/main" val="2767580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AFA26C6-4250-43F2-97CD-A6F1AE3411FB}" type="datetimeFigureOut">
              <a:rPr lang="en-GB" smtClean="0"/>
              <a:t>28/10/2024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74A2758-716A-4D15-9025-7A8A7A85A872}" type="slidenum">
              <a:rPr lang="en-GB" smtClean="0"/>
              <a:t>‹#›</a:t>
            </a:fld>
            <a:endParaRPr lang="en-GB"/>
          </a:p>
        </p:txBody>
      </p:sp>
    </p:spTree>
    <p:extLst>
      <p:ext uri="{BB962C8B-B14F-4D97-AF65-F5344CB8AC3E}">
        <p14:creationId xmlns:p14="http://schemas.microsoft.com/office/powerpoint/2010/main" val="1845997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FA26C6-4250-43F2-97CD-A6F1AE3411FB}" type="datetimeFigureOut">
              <a:rPr lang="en-GB" smtClean="0"/>
              <a:t>28/10/2024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74A2758-716A-4D15-9025-7A8A7A85A872}" type="slidenum">
              <a:rPr lang="en-GB" smtClean="0"/>
              <a:t>‹#›</a:t>
            </a:fld>
            <a:endParaRPr lang="en-GB"/>
          </a:p>
        </p:txBody>
      </p:sp>
    </p:spTree>
    <p:extLst>
      <p:ext uri="{BB962C8B-B14F-4D97-AF65-F5344CB8AC3E}">
        <p14:creationId xmlns:p14="http://schemas.microsoft.com/office/powerpoint/2010/main" val="3197996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FA26C6-4250-43F2-97CD-A6F1AE3411FB}" type="datetimeFigureOut">
              <a:rPr lang="en-GB" smtClean="0"/>
              <a:t>28/10/2024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74A2758-716A-4D15-9025-7A8A7A85A872}" type="slidenum">
              <a:rPr lang="en-GB" smtClean="0"/>
              <a:t>‹#›</a:t>
            </a:fld>
            <a:endParaRPr lang="en-GB"/>
          </a:p>
        </p:txBody>
      </p:sp>
    </p:spTree>
    <p:extLst>
      <p:ext uri="{BB962C8B-B14F-4D97-AF65-F5344CB8AC3E}">
        <p14:creationId xmlns:p14="http://schemas.microsoft.com/office/powerpoint/2010/main" val="4264729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FA26C6-4250-43F2-97CD-A6F1AE3411FB}" type="datetimeFigureOut">
              <a:rPr lang="en-GB" smtClean="0"/>
              <a:t>28/10/2024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74A2758-716A-4D15-9025-7A8A7A85A872}" type="slidenum">
              <a:rPr lang="en-GB" smtClean="0"/>
              <a:t>‹#›</a:t>
            </a:fld>
            <a:endParaRPr lang="en-GB"/>
          </a:p>
        </p:txBody>
      </p:sp>
    </p:spTree>
    <p:extLst>
      <p:ext uri="{BB962C8B-B14F-4D97-AF65-F5344CB8AC3E}">
        <p14:creationId xmlns:p14="http://schemas.microsoft.com/office/powerpoint/2010/main" val="570075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FA26C6-4250-43F2-97CD-A6F1AE3411FB}" type="datetimeFigureOut">
              <a:rPr lang="en-GB" smtClean="0"/>
              <a:t>28/10/2024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4A2758-716A-4D15-9025-7A8A7A85A872}" type="slidenum">
              <a:rPr lang="en-GB" smtClean="0"/>
              <a:t>‹#›</a:t>
            </a:fld>
            <a:endParaRPr lang="en-GB"/>
          </a:p>
        </p:txBody>
      </p:sp>
    </p:spTree>
    <p:extLst>
      <p:ext uri="{BB962C8B-B14F-4D97-AF65-F5344CB8AC3E}">
        <p14:creationId xmlns:p14="http://schemas.microsoft.com/office/powerpoint/2010/main" val="1958098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tiff"/><Relationship Id="rId7" Type="http://schemas.openxmlformats.org/officeDocument/2006/relationships/image" Target="../media/image18.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20.svg"/></Relationships>
</file>

<file path=ppt/slides/_rels/slide1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tiff"/><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tiff"/><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tiff"/><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geulachdan.scot/" TargetMode="External"/><Relationship Id="rId5" Type="http://schemas.openxmlformats.org/officeDocument/2006/relationships/hyperlink" Target="https://www.gaelic4parents.com/" TargetMode="External"/><Relationship Id="rId4" Type="http://schemas.openxmlformats.org/officeDocument/2006/relationships/hyperlink" Target="https://padlet.com/foghlamgaidhlig/goireasan-g-idhlig-airson-p-rantan-n4yspc3f8zs4" TargetMode="External"/><Relationship Id="rId9"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tiff"/></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mailto:headteacher@govangaelic-pri.glasgow.sch.uk" TargetMode="External"/><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3.png"/><Relationship Id="rId4" Type="http://schemas.openxmlformats.org/officeDocument/2006/relationships/image" Target="../media/image1.tiff"/></Relationships>
</file>

<file path=ppt/slides/_rels/slide2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tiff"/><Relationship Id="rId7"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2561" y="626381"/>
            <a:ext cx="6858000" cy="1923392"/>
          </a:xfrm>
        </p:spPr>
        <p:txBody>
          <a:bodyPr>
            <a:noAutofit/>
          </a:bodyPr>
          <a:lstStyle/>
          <a:p>
            <a:r>
              <a:rPr lang="en-GB" altLang="en-US" sz="4000" dirty="0">
                <a:latin typeface="Comic Sans MS" charset="0"/>
                <a:ea typeface="Comic Sans MS" charset="0"/>
                <a:cs typeface="Comic Sans MS" charset="0"/>
              </a:rPr>
              <a:t> </a:t>
            </a:r>
            <a:endParaRPr lang="en-US" sz="4000" dirty="0">
              <a:latin typeface="Comic Sans MS" charset="0"/>
              <a:ea typeface="Comic Sans MS" charset="0"/>
              <a:cs typeface="Comic Sans MS" charset="0"/>
            </a:endParaRPr>
          </a:p>
        </p:txBody>
      </p:sp>
      <p:pic>
        <p:nvPicPr>
          <p:cNvPr id="6" name="Picture 5">
            <a:extLst>
              <a:ext uri="{FF2B5EF4-FFF2-40B4-BE49-F238E27FC236}">
                <a16:creationId xmlns:a16="http://schemas.microsoft.com/office/drawing/2014/main" id="{9652A79D-22F5-8D4E-BB40-41C78D2DBE44}"/>
              </a:ext>
            </a:extLst>
          </p:cNvPr>
          <p:cNvPicPr>
            <a:picLocks noChangeAspect="1"/>
          </p:cNvPicPr>
          <p:nvPr/>
        </p:nvPicPr>
        <p:blipFill rotWithShape="1">
          <a:blip r:embed="rId3"/>
          <a:srcRect b="92031"/>
          <a:stretch/>
        </p:blipFill>
        <p:spPr>
          <a:xfrm>
            <a:off x="0" y="27288"/>
            <a:ext cx="9202296" cy="599093"/>
          </a:xfrm>
          <a:prstGeom prst="rect">
            <a:avLst/>
          </a:prstGeom>
        </p:spPr>
      </p:pic>
      <p:sp>
        <p:nvSpPr>
          <p:cNvPr id="21" name="Rectangle 20">
            <a:extLst>
              <a:ext uri="{FF2B5EF4-FFF2-40B4-BE49-F238E27FC236}">
                <a16:creationId xmlns:a16="http://schemas.microsoft.com/office/drawing/2014/main" id="{76C2B1E6-08B2-3447-A882-DAABEA5057DA}"/>
              </a:ext>
            </a:extLst>
          </p:cNvPr>
          <p:cNvSpPr/>
          <p:nvPr/>
        </p:nvSpPr>
        <p:spPr>
          <a:xfrm>
            <a:off x="0" y="6093296"/>
            <a:ext cx="9202296" cy="764704"/>
          </a:xfrm>
          <a:prstGeom prst="rect">
            <a:avLst/>
          </a:prstGeom>
          <a:solidFill>
            <a:srgbClr val="1E45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5A984652-1D2C-D548-9E50-4D7ACCC2D8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201" r="3800" b="15351"/>
          <a:stretch/>
        </p:blipFill>
        <p:spPr>
          <a:xfrm>
            <a:off x="3635896" y="2909764"/>
            <a:ext cx="2509862" cy="2520280"/>
          </a:xfrm>
          <a:prstGeom prst="rect">
            <a:avLst/>
          </a:prstGeom>
        </p:spPr>
      </p:pic>
      <p:sp>
        <p:nvSpPr>
          <p:cNvPr id="23" name="Title 1">
            <a:extLst>
              <a:ext uri="{FF2B5EF4-FFF2-40B4-BE49-F238E27FC236}">
                <a16:creationId xmlns:a16="http://schemas.microsoft.com/office/drawing/2014/main" id="{0AE42020-DFA1-244F-A692-8A11E1A3FBF1}"/>
              </a:ext>
            </a:extLst>
          </p:cNvPr>
          <p:cNvSpPr txBox="1">
            <a:spLocks/>
          </p:cNvSpPr>
          <p:nvPr/>
        </p:nvSpPr>
        <p:spPr bwMode="auto">
          <a:xfrm>
            <a:off x="347940" y="1402916"/>
            <a:ext cx="8871220" cy="869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Verdana" charset="0"/>
              </a:defRPr>
            </a:lvl1pPr>
            <a:lvl2pPr marL="742950" indent="-285750">
              <a:defRPr>
                <a:solidFill>
                  <a:schemeClr val="tx1"/>
                </a:solidFill>
                <a:latin typeface="Verdana" charset="0"/>
              </a:defRPr>
            </a:lvl2pPr>
            <a:lvl3pPr marL="1143000" indent="-228600">
              <a:defRPr>
                <a:solidFill>
                  <a:schemeClr val="tx1"/>
                </a:solidFill>
                <a:latin typeface="Verdana" charset="0"/>
              </a:defRPr>
            </a:lvl3pPr>
            <a:lvl4pPr marL="1600200" indent="-228600">
              <a:defRPr>
                <a:solidFill>
                  <a:schemeClr val="tx1"/>
                </a:solidFill>
                <a:latin typeface="Verdana" charset="0"/>
              </a:defRPr>
            </a:lvl4pPr>
            <a:lvl5pPr marL="2057400" indent="-22860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algn="ctr"/>
            <a:r>
              <a:rPr lang="en-GB" sz="4400" dirty="0" err="1">
                <a:solidFill>
                  <a:prstClr val="black"/>
                </a:solidFill>
                <a:latin typeface="Century Gothic" panose="020B0502020202020204" pitchFamily="34" charset="0"/>
              </a:rPr>
              <a:t>Fàilte</a:t>
            </a:r>
            <a:r>
              <a:rPr lang="en-GB" sz="4400" dirty="0">
                <a:solidFill>
                  <a:prstClr val="black"/>
                </a:solidFill>
                <a:latin typeface="Century Gothic" panose="020B0502020202020204" pitchFamily="34" charset="0"/>
              </a:rPr>
              <a:t> gu Bun-</a:t>
            </a:r>
            <a:r>
              <a:rPr lang="en-GB" sz="4400" dirty="0" err="1">
                <a:solidFill>
                  <a:prstClr val="black"/>
                </a:solidFill>
                <a:latin typeface="Century Gothic" panose="020B0502020202020204" pitchFamily="34" charset="0"/>
              </a:rPr>
              <a:t>Sgoil</a:t>
            </a:r>
            <a:r>
              <a:rPr lang="en-GB" sz="4400" dirty="0">
                <a:solidFill>
                  <a:prstClr val="black"/>
                </a:solidFill>
                <a:latin typeface="Century Gothic" panose="020B0502020202020204" pitchFamily="34" charset="0"/>
              </a:rPr>
              <a:t> </a:t>
            </a:r>
          </a:p>
          <a:p>
            <a:pPr algn="ctr"/>
            <a:r>
              <a:rPr lang="en-GB" sz="4400" dirty="0" err="1">
                <a:solidFill>
                  <a:prstClr val="black"/>
                </a:solidFill>
                <a:latin typeface="Century Gothic" panose="020B0502020202020204" pitchFamily="34" charset="0"/>
              </a:rPr>
              <a:t>Ghàidhlig</a:t>
            </a:r>
            <a:r>
              <a:rPr lang="en-GB" sz="4400" dirty="0">
                <a:solidFill>
                  <a:prstClr val="black"/>
                </a:solidFill>
                <a:latin typeface="Century Gothic" panose="020B0502020202020204" pitchFamily="34" charset="0"/>
              </a:rPr>
              <a:t> </a:t>
            </a:r>
            <a:r>
              <a:rPr lang="en-GB" sz="4400" dirty="0" err="1">
                <a:solidFill>
                  <a:prstClr val="black"/>
                </a:solidFill>
                <a:latin typeface="Century Gothic" panose="020B0502020202020204" pitchFamily="34" charset="0"/>
              </a:rPr>
              <a:t>Bhaile</a:t>
            </a:r>
            <a:r>
              <a:rPr lang="en-GB" sz="4400" dirty="0">
                <a:solidFill>
                  <a:prstClr val="black"/>
                </a:solidFill>
                <a:latin typeface="Century Gothic" panose="020B0502020202020204" pitchFamily="34" charset="0"/>
              </a:rPr>
              <a:t> a’ </a:t>
            </a:r>
            <a:r>
              <a:rPr lang="en-GB" sz="4400" dirty="0" err="1">
                <a:solidFill>
                  <a:prstClr val="black"/>
                </a:solidFill>
                <a:latin typeface="Century Gothic" panose="020B0502020202020204" pitchFamily="34" charset="0"/>
              </a:rPr>
              <a:t>Ghobhainn</a:t>
            </a:r>
            <a:endParaRPr lang="en-GB" sz="3200" dirty="0">
              <a:latin typeface="Century Gothic" panose="020B0502020202020204" pitchFamily="34" charset="0"/>
            </a:endParaRPr>
          </a:p>
        </p:txBody>
      </p:sp>
      <p:pic>
        <p:nvPicPr>
          <p:cNvPr id="24" name="Picture 23">
            <a:extLst>
              <a:ext uri="{FF2B5EF4-FFF2-40B4-BE49-F238E27FC236}">
                <a16:creationId xmlns:a16="http://schemas.microsoft.com/office/drawing/2014/main" id="{403B692D-CFA2-6240-9B4E-E9FC94DEC97B}"/>
              </a:ext>
            </a:extLst>
          </p:cNvPr>
          <p:cNvPicPr>
            <a:picLocks noChangeAspect="1"/>
          </p:cNvPicPr>
          <p:nvPr/>
        </p:nvPicPr>
        <p:blipFill>
          <a:blip r:embed="rId5"/>
          <a:stretch>
            <a:fillRect/>
          </a:stretch>
        </p:blipFill>
        <p:spPr>
          <a:xfrm>
            <a:off x="7820561" y="673277"/>
            <a:ext cx="1122431" cy="908427"/>
          </a:xfrm>
          <a:prstGeom prst="rect">
            <a:avLst/>
          </a:prstGeom>
        </p:spPr>
      </p:pic>
    </p:spTree>
    <p:extLst>
      <p:ext uri="{BB962C8B-B14F-4D97-AF65-F5344CB8AC3E}">
        <p14:creationId xmlns:p14="http://schemas.microsoft.com/office/powerpoint/2010/main" val="787583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52A79D-22F5-8D4E-BB40-41C78D2DBE44}"/>
              </a:ext>
            </a:extLst>
          </p:cNvPr>
          <p:cNvPicPr>
            <a:picLocks noChangeAspect="1"/>
          </p:cNvPicPr>
          <p:nvPr/>
        </p:nvPicPr>
        <p:blipFill rotWithShape="1">
          <a:blip r:embed="rId3"/>
          <a:srcRect b="92031"/>
          <a:stretch/>
        </p:blipFill>
        <p:spPr>
          <a:xfrm>
            <a:off x="0" y="27288"/>
            <a:ext cx="9202296" cy="599093"/>
          </a:xfrm>
          <a:prstGeom prst="rect">
            <a:avLst/>
          </a:prstGeom>
        </p:spPr>
      </p:pic>
      <p:sp>
        <p:nvSpPr>
          <p:cNvPr id="21" name="Rectangle 20">
            <a:extLst>
              <a:ext uri="{FF2B5EF4-FFF2-40B4-BE49-F238E27FC236}">
                <a16:creationId xmlns:a16="http://schemas.microsoft.com/office/drawing/2014/main" id="{76C2B1E6-08B2-3447-A882-DAABEA5057DA}"/>
              </a:ext>
            </a:extLst>
          </p:cNvPr>
          <p:cNvSpPr/>
          <p:nvPr/>
        </p:nvSpPr>
        <p:spPr>
          <a:xfrm>
            <a:off x="0" y="6093296"/>
            <a:ext cx="9202296" cy="764704"/>
          </a:xfrm>
          <a:prstGeom prst="rect">
            <a:avLst/>
          </a:prstGeom>
          <a:solidFill>
            <a:srgbClr val="1E45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11">
            <a:extLst>
              <a:ext uri="{FF2B5EF4-FFF2-40B4-BE49-F238E27FC236}">
                <a16:creationId xmlns:a16="http://schemas.microsoft.com/office/drawing/2014/main" id="{17FD1EDF-92B0-2D75-5CFC-ACFF2934D4A2}"/>
              </a:ext>
            </a:extLst>
          </p:cNvPr>
          <p:cNvSpPr txBox="1"/>
          <p:nvPr/>
        </p:nvSpPr>
        <p:spPr>
          <a:xfrm>
            <a:off x="146000" y="2321004"/>
            <a:ext cx="8646162" cy="1107996"/>
          </a:xfrm>
          <a:prstGeom prst="rect">
            <a:avLst/>
          </a:prstGeom>
        </p:spPr>
        <p:txBody>
          <a:bodyPr wrap="square" lIns="0" tIns="0" rIns="0" bIns="0" rtlCol="0" anchor="t">
            <a:spAutoFit/>
          </a:bodyPr>
          <a:lstStyle/>
          <a:p>
            <a:pPr marL="678407" lvl="1" indent="-339204" algn="l">
              <a:buFont typeface="Arial"/>
              <a:buChar char="•"/>
            </a:pPr>
            <a:r>
              <a:rPr lang="en-US" b="1" u="sng" dirty="0">
                <a:solidFill>
                  <a:srgbClr val="000000"/>
                </a:solidFill>
                <a:latin typeface="Century Gothic" panose="020B0502020202020204" pitchFamily="34" charset="0"/>
              </a:rPr>
              <a:t>Total Immersion phase</a:t>
            </a:r>
            <a:r>
              <a:rPr lang="en-US" dirty="0">
                <a:solidFill>
                  <a:srgbClr val="000000"/>
                </a:solidFill>
                <a:latin typeface="Century Gothic" panose="020B0502020202020204" pitchFamily="34" charset="0"/>
              </a:rPr>
              <a:t>: from the first day of P1 until the end of P3, with a clear emphasis on developing oral fluency and a secure foundation in the Gaelic language.  During this phase, all subjects will be exclusively taught through the medium of Gaelic. </a:t>
            </a:r>
          </a:p>
        </p:txBody>
      </p:sp>
      <p:sp>
        <p:nvSpPr>
          <p:cNvPr id="5" name="TextBox 12">
            <a:extLst>
              <a:ext uri="{FF2B5EF4-FFF2-40B4-BE49-F238E27FC236}">
                <a16:creationId xmlns:a16="http://schemas.microsoft.com/office/drawing/2014/main" id="{B06B2DBC-B8BE-898D-F2F4-C73B5F5EC371}"/>
              </a:ext>
            </a:extLst>
          </p:cNvPr>
          <p:cNvSpPr txBox="1"/>
          <p:nvPr/>
        </p:nvSpPr>
        <p:spPr>
          <a:xfrm>
            <a:off x="146000" y="3929870"/>
            <a:ext cx="8796992" cy="1938992"/>
          </a:xfrm>
          <a:prstGeom prst="rect">
            <a:avLst/>
          </a:prstGeom>
        </p:spPr>
        <p:txBody>
          <a:bodyPr wrap="square" lIns="0" tIns="0" rIns="0" bIns="0" rtlCol="0" anchor="t">
            <a:spAutoFit/>
          </a:bodyPr>
          <a:lstStyle/>
          <a:p>
            <a:pPr marL="678407" lvl="1" indent="-339204" algn="l">
              <a:buFont typeface="Arial"/>
              <a:buChar char="•"/>
            </a:pPr>
            <a:r>
              <a:rPr lang="en-US" b="1" u="sng" dirty="0">
                <a:latin typeface="Century Gothic" panose="020B0502020202020204" pitchFamily="34" charset="0"/>
              </a:rPr>
              <a:t>Immersion phase</a:t>
            </a:r>
            <a:r>
              <a:rPr lang="en-US" dirty="0">
                <a:latin typeface="Century Gothic" panose="020B0502020202020204" pitchFamily="34" charset="0"/>
              </a:rPr>
              <a:t>: from end of P3/start of P4 and this continues to the end of P7. </a:t>
            </a:r>
          </a:p>
          <a:p>
            <a:pPr marL="678407" lvl="1" indent="-339204">
              <a:buFont typeface="Arial"/>
              <a:buChar char="•"/>
            </a:pPr>
            <a:r>
              <a:rPr lang="en-US" dirty="0">
                <a:latin typeface="Century Gothic" panose="020B0502020202020204" pitchFamily="34" charset="0"/>
              </a:rPr>
              <a:t>The curriculum in its entirety continues to be taught through the medium of Gaelic.  </a:t>
            </a:r>
            <a:endParaRPr lang="en-US" dirty="0">
              <a:latin typeface="Century Gothic" panose="020B0502020202020204" pitchFamily="34" charset="0"/>
              <a:cs typeface="Calibri" panose="020F0502020204030204" pitchFamily="34" charset="0"/>
            </a:endParaRPr>
          </a:p>
          <a:p>
            <a:pPr marL="678407" lvl="1" indent="-339204" algn="l">
              <a:buFont typeface="Arial"/>
              <a:buChar char="•"/>
            </a:pPr>
            <a:r>
              <a:rPr lang="en-GB" b="0" i="0" u="none" strike="noStrike" dirty="0">
                <a:effectLst/>
                <a:latin typeface="Century Gothic" panose="020B0502020202020204" pitchFamily="34" charset="0"/>
                <a:cs typeface="Calibri" panose="020F0502020204030204" pitchFamily="34" charset="0"/>
              </a:rPr>
              <a:t>However, at this stage English is gradually introduced as a subject (e.g. English phonics, English spelling rules) but all teaching and learning is still taught through Gaelic</a:t>
            </a:r>
          </a:p>
        </p:txBody>
      </p:sp>
      <p:pic>
        <p:nvPicPr>
          <p:cNvPr id="10" name="Picture 9">
            <a:extLst>
              <a:ext uri="{FF2B5EF4-FFF2-40B4-BE49-F238E27FC236}">
                <a16:creationId xmlns:a16="http://schemas.microsoft.com/office/drawing/2014/main" id="{FAD295B0-5EB4-46C7-8D59-B7FAB3C34F78}"/>
              </a:ext>
            </a:extLst>
          </p:cNvPr>
          <p:cNvPicPr>
            <a:picLocks noChangeAspect="1"/>
          </p:cNvPicPr>
          <p:nvPr/>
        </p:nvPicPr>
        <p:blipFill>
          <a:blip r:embed="rId4"/>
          <a:stretch>
            <a:fillRect/>
          </a:stretch>
        </p:blipFill>
        <p:spPr>
          <a:xfrm>
            <a:off x="7820561" y="648365"/>
            <a:ext cx="1122431" cy="908427"/>
          </a:xfrm>
          <a:prstGeom prst="rect">
            <a:avLst/>
          </a:prstGeom>
        </p:spPr>
      </p:pic>
      <p:sp>
        <p:nvSpPr>
          <p:cNvPr id="13" name="TextBox 12">
            <a:extLst>
              <a:ext uri="{FF2B5EF4-FFF2-40B4-BE49-F238E27FC236}">
                <a16:creationId xmlns:a16="http://schemas.microsoft.com/office/drawing/2014/main" id="{DC933416-7C27-42C2-5E6F-1A908A8BD9FD}"/>
              </a:ext>
            </a:extLst>
          </p:cNvPr>
          <p:cNvSpPr txBox="1"/>
          <p:nvPr/>
        </p:nvSpPr>
        <p:spPr>
          <a:xfrm>
            <a:off x="851532" y="832851"/>
            <a:ext cx="6466124" cy="954107"/>
          </a:xfrm>
          <a:prstGeom prst="rect">
            <a:avLst/>
          </a:prstGeom>
          <a:noFill/>
        </p:spPr>
        <p:txBody>
          <a:bodyPr wrap="square" rtlCol="0">
            <a:spAutoFit/>
          </a:bodyPr>
          <a:lstStyle/>
          <a:p>
            <a:pPr algn="ctr"/>
            <a:r>
              <a:rPr lang="en-US" sz="2800" dirty="0" err="1">
                <a:latin typeface="Century Gothic" panose="020B0502020202020204" pitchFamily="34" charset="0"/>
              </a:rPr>
              <a:t>Foghlam</a:t>
            </a:r>
            <a:r>
              <a:rPr lang="en-US" sz="2800" dirty="0">
                <a:latin typeface="Century Gothic" panose="020B0502020202020204" pitchFamily="34" charset="0"/>
              </a:rPr>
              <a:t> Tron </a:t>
            </a:r>
            <a:r>
              <a:rPr lang="en-US" sz="2800" dirty="0" err="1">
                <a:latin typeface="Century Gothic" panose="020B0502020202020204" pitchFamily="34" charset="0"/>
              </a:rPr>
              <a:t>Ghàidhlig</a:t>
            </a:r>
            <a:r>
              <a:rPr lang="en-US" sz="2800" dirty="0">
                <a:latin typeface="Century Gothic" panose="020B0502020202020204" pitchFamily="34" charset="0"/>
              </a:rPr>
              <a:t>/ </a:t>
            </a:r>
          </a:p>
          <a:p>
            <a:pPr algn="ctr"/>
            <a:r>
              <a:rPr lang="en-US" sz="2800" dirty="0">
                <a:latin typeface="Century Gothic" panose="020B0502020202020204" pitchFamily="34" charset="0"/>
              </a:rPr>
              <a:t>Gaelic Medium Education </a:t>
            </a:r>
          </a:p>
        </p:txBody>
      </p:sp>
    </p:spTree>
    <p:extLst>
      <p:ext uri="{BB962C8B-B14F-4D97-AF65-F5344CB8AC3E}">
        <p14:creationId xmlns:p14="http://schemas.microsoft.com/office/powerpoint/2010/main" val="2803888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52A79D-22F5-8D4E-BB40-41C78D2DBE44}"/>
              </a:ext>
            </a:extLst>
          </p:cNvPr>
          <p:cNvPicPr>
            <a:picLocks noChangeAspect="1"/>
          </p:cNvPicPr>
          <p:nvPr/>
        </p:nvPicPr>
        <p:blipFill rotWithShape="1">
          <a:blip r:embed="rId3"/>
          <a:srcRect b="92031"/>
          <a:stretch/>
        </p:blipFill>
        <p:spPr>
          <a:xfrm>
            <a:off x="0" y="27288"/>
            <a:ext cx="9202296" cy="599093"/>
          </a:xfrm>
          <a:prstGeom prst="rect">
            <a:avLst/>
          </a:prstGeom>
        </p:spPr>
      </p:pic>
      <p:sp>
        <p:nvSpPr>
          <p:cNvPr id="21" name="Rectangle 20">
            <a:extLst>
              <a:ext uri="{FF2B5EF4-FFF2-40B4-BE49-F238E27FC236}">
                <a16:creationId xmlns:a16="http://schemas.microsoft.com/office/drawing/2014/main" id="{76C2B1E6-08B2-3447-A882-DAABEA5057DA}"/>
              </a:ext>
            </a:extLst>
          </p:cNvPr>
          <p:cNvSpPr/>
          <p:nvPr/>
        </p:nvSpPr>
        <p:spPr>
          <a:xfrm>
            <a:off x="0" y="6093296"/>
            <a:ext cx="9202296" cy="764704"/>
          </a:xfrm>
          <a:prstGeom prst="rect">
            <a:avLst/>
          </a:prstGeom>
          <a:solidFill>
            <a:srgbClr val="1E45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6E4AB7B-0256-7048-B6E6-E120FE1CF2C8}"/>
              </a:ext>
            </a:extLst>
          </p:cNvPr>
          <p:cNvSpPr txBox="1">
            <a:spLocks/>
          </p:cNvSpPr>
          <p:nvPr/>
        </p:nvSpPr>
        <p:spPr>
          <a:xfrm>
            <a:off x="609869" y="836712"/>
            <a:ext cx="6754245" cy="730781"/>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altLang="en-US" sz="16000" dirty="0">
              <a:latin typeface="Century Gothic" panose="020B0502020202020204" pitchFamily="34" charset="0"/>
            </a:endParaRPr>
          </a:p>
          <a:p>
            <a:pPr algn="ctr"/>
            <a:br>
              <a:rPr lang="en-GB" altLang="en-US" u="sng" dirty="0">
                <a:latin typeface="Comic Sans MS" charset="0"/>
              </a:rPr>
            </a:br>
            <a:endParaRPr lang="en-GB" altLang="en-US" dirty="0"/>
          </a:p>
        </p:txBody>
      </p:sp>
      <p:pic>
        <p:nvPicPr>
          <p:cNvPr id="3" name="Picture 2">
            <a:extLst>
              <a:ext uri="{FF2B5EF4-FFF2-40B4-BE49-F238E27FC236}">
                <a16:creationId xmlns:a16="http://schemas.microsoft.com/office/drawing/2014/main" id="{524A5CC0-584B-DCA9-A53E-705FB721C646}"/>
              </a:ext>
            </a:extLst>
          </p:cNvPr>
          <p:cNvPicPr>
            <a:picLocks noChangeAspect="1"/>
          </p:cNvPicPr>
          <p:nvPr/>
        </p:nvPicPr>
        <p:blipFill>
          <a:blip r:embed="rId4"/>
          <a:stretch>
            <a:fillRect/>
          </a:stretch>
        </p:blipFill>
        <p:spPr>
          <a:xfrm>
            <a:off x="7820561" y="673277"/>
            <a:ext cx="1122431" cy="908427"/>
          </a:xfrm>
          <a:prstGeom prst="rect">
            <a:avLst/>
          </a:prstGeom>
        </p:spPr>
      </p:pic>
      <p:sp>
        <p:nvSpPr>
          <p:cNvPr id="5" name="Freeform 7">
            <a:extLst>
              <a:ext uri="{FF2B5EF4-FFF2-40B4-BE49-F238E27FC236}">
                <a16:creationId xmlns:a16="http://schemas.microsoft.com/office/drawing/2014/main" id="{ECE47509-7856-66A0-0546-C07E4A18EE60}"/>
              </a:ext>
            </a:extLst>
          </p:cNvPr>
          <p:cNvSpPr/>
          <p:nvPr/>
        </p:nvSpPr>
        <p:spPr>
          <a:xfrm>
            <a:off x="603356" y="2656095"/>
            <a:ext cx="2302689" cy="2164432"/>
          </a:xfrm>
          <a:custGeom>
            <a:avLst/>
            <a:gdLst/>
            <a:ahLst/>
            <a:cxnLst/>
            <a:rect l="l" t="t" r="r" b="b"/>
            <a:pathLst>
              <a:path w="4605378" h="4328864">
                <a:moveTo>
                  <a:pt x="0" y="0"/>
                </a:moveTo>
                <a:lnTo>
                  <a:pt x="4605378" y="0"/>
                </a:lnTo>
                <a:lnTo>
                  <a:pt x="4605378" y="4328865"/>
                </a:lnTo>
                <a:lnTo>
                  <a:pt x="0" y="4328865"/>
                </a:lnTo>
                <a:lnTo>
                  <a:pt x="0" y="0"/>
                </a:lnTo>
                <a:close/>
              </a:path>
            </a:pathLst>
          </a:custGeom>
          <a:blipFill>
            <a:blip r:embed="rId5"/>
            <a:stretch>
              <a:fillRect/>
            </a:stretch>
          </a:blipFill>
        </p:spPr>
        <p:txBody>
          <a:bodyPr/>
          <a:lstStyle/>
          <a:p>
            <a:endParaRPr lang="en-US"/>
          </a:p>
        </p:txBody>
      </p:sp>
      <p:sp>
        <p:nvSpPr>
          <p:cNvPr id="8" name="Freeform 8">
            <a:extLst>
              <a:ext uri="{FF2B5EF4-FFF2-40B4-BE49-F238E27FC236}">
                <a16:creationId xmlns:a16="http://schemas.microsoft.com/office/drawing/2014/main" id="{309D45B2-3E96-B51C-31F0-51380F9CA034}"/>
              </a:ext>
            </a:extLst>
          </p:cNvPr>
          <p:cNvSpPr/>
          <p:nvPr/>
        </p:nvSpPr>
        <p:spPr>
          <a:xfrm>
            <a:off x="3334880" y="2532337"/>
            <a:ext cx="2197490" cy="2057400"/>
          </a:xfrm>
          <a:custGeom>
            <a:avLst/>
            <a:gdLst/>
            <a:ahLst/>
            <a:cxnLst/>
            <a:rect l="l" t="t" r="r" b="b"/>
            <a:pathLst>
              <a:path w="4394980" h="4114800">
                <a:moveTo>
                  <a:pt x="0" y="0"/>
                </a:moveTo>
                <a:lnTo>
                  <a:pt x="4394980" y="0"/>
                </a:lnTo>
                <a:lnTo>
                  <a:pt x="439498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9">
            <a:extLst>
              <a:ext uri="{FF2B5EF4-FFF2-40B4-BE49-F238E27FC236}">
                <a16:creationId xmlns:a16="http://schemas.microsoft.com/office/drawing/2014/main" id="{E42116A9-E7B5-B240-6F2D-721EC89FC8CA}"/>
              </a:ext>
            </a:extLst>
          </p:cNvPr>
          <p:cNvSpPr/>
          <p:nvPr/>
        </p:nvSpPr>
        <p:spPr>
          <a:xfrm>
            <a:off x="6020717" y="2706205"/>
            <a:ext cx="2120513" cy="1709663"/>
          </a:xfrm>
          <a:custGeom>
            <a:avLst/>
            <a:gdLst/>
            <a:ahLst/>
            <a:cxnLst/>
            <a:rect l="l" t="t" r="r" b="b"/>
            <a:pathLst>
              <a:path w="4241025" h="3419326">
                <a:moveTo>
                  <a:pt x="0" y="0"/>
                </a:moveTo>
                <a:lnTo>
                  <a:pt x="4241025" y="0"/>
                </a:lnTo>
                <a:lnTo>
                  <a:pt x="4241025" y="3419327"/>
                </a:lnTo>
                <a:lnTo>
                  <a:pt x="0" y="34193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81130312-FD8A-9589-83C8-F78ABBFB74F8}"/>
              </a:ext>
            </a:extLst>
          </p:cNvPr>
          <p:cNvSpPr txBox="1"/>
          <p:nvPr/>
        </p:nvSpPr>
        <p:spPr>
          <a:xfrm>
            <a:off x="2699792" y="1101357"/>
            <a:ext cx="2923546" cy="1352934"/>
          </a:xfrm>
          <a:prstGeom prst="rect">
            <a:avLst/>
          </a:prstGeom>
        </p:spPr>
        <p:txBody>
          <a:bodyPr lIns="0" tIns="0" rIns="0" bIns="0" rtlCol="0" anchor="t">
            <a:spAutoFit/>
          </a:bodyPr>
          <a:lstStyle/>
          <a:p>
            <a:pPr algn="ctr">
              <a:lnSpc>
                <a:spcPts val="3469"/>
              </a:lnSpc>
            </a:pPr>
            <a:r>
              <a:rPr lang="en-US" sz="3504" spc="326">
                <a:solidFill>
                  <a:srgbClr val="000000"/>
                </a:solidFill>
                <a:latin typeface="AC Fat Bamboo"/>
              </a:rPr>
              <a:t>Why choose GME for your child?</a:t>
            </a:r>
          </a:p>
        </p:txBody>
      </p:sp>
      <p:sp>
        <p:nvSpPr>
          <p:cNvPr id="12" name="TextBox 11">
            <a:extLst>
              <a:ext uri="{FF2B5EF4-FFF2-40B4-BE49-F238E27FC236}">
                <a16:creationId xmlns:a16="http://schemas.microsoft.com/office/drawing/2014/main" id="{329C65A8-575D-08D4-F89C-08A5AF79159B}"/>
              </a:ext>
            </a:extLst>
          </p:cNvPr>
          <p:cNvSpPr txBox="1"/>
          <p:nvPr/>
        </p:nvSpPr>
        <p:spPr>
          <a:xfrm>
            <a:off x="299615" y="4763754"/>
            <a:ext cx="2756007" cy="310406"/>
          </a:xfrm>
          <a:prstGeom prst="rect">
            <a:avLst/>
          </a:prstGeom>
        </p:spPr>
        <p:txBody>
          <a:bodyPr lIns="0" tIns="0" rIns="0" bIns="0" rtlCol="0" anchor="t">
            <a:spAutoFit/>
          </a:bodyPr>
          <a:lstStyle/>
          <a:p>
            <a:pPr algn="ctr">
              <a:lnSpc>
                <a:spcPts val="2522"/>
              </a:lnSpc>
            </a:pPr>
            <a:r>
              <a:rPr lang="en-US" sz="2067">
                <a:solidFill>
                  <a:srgbClr val="000000"/>
                </a:solidFill>
                <a:latin typeface="Childos Arabic"/>
              </a:rPr>
              <a:t>Child at the Centre</a:t>
            </a:r>
          </a:p>
        </p:txBody>
      </p:sp>
      <p:sp>
        <p:nvSpPr>
          <p:cNvPr id="13" name="TextBox 12">
            <a:extLst>
              <a:ext uri="{FF2B5EF4-FFF2-40B4-BE49-F238E27FC236}">
                <a16:creationId xmlns:a16="http://schemas.microsoft.com/office/drawing/2014/main" id="{0B27635D-CA92-AE83-3BC0-A34C6B355567}"/>
              </a:ext>
            </a:extLst>
          </p:cNvPr>
          <p:cNvSpPr txBox="1"/>
          <p:nvPr/>
        </p:nvSpPr>
        <p:spPr>
          <a:xfrm>
            <a:off x="3055622" y="4694288"/>
            <a:ext cx="2965096" cy="631007"/>
          </a:xfrm>
          <a:prstGeom prst="rect">
            <a:avLst/>
          </a:prstGeom>
        </p:spPr>
        <p:txBody>
          <a:bodyPr lIns="0" tIns="0" rIns="0" bIns="0" rtlCol="0" anchor="t">
            <a:spAutoFit/>
          </a:bodyPr>
          <a:lstStyle/>
          <a:p>
            <a:pPr algn="ctr">
              <a:lnSpc>
                <a:spcPts val="2522"/>
              </a:lnSpc>
            </a:pPr>
            <a:r>
              <a:rPr lang="en-US" sz="2067">
                <a:solidFill>
                  <a:srgbClr val="000000"/>
                </a:solidFill>
                <a:latin typeface="Childos Arabic"/>
              </a:rPr>
              <a:t>Role of the Parent/Carer/</a:t>
            </a:r>
          </a:p>
          <a:p>
            <a:pPr algn="ctr">
              <a:lnSpc>
                <a:spcPts val="2522"/>
              </a:lnSpc>
            </a:pPr>
            <a:r>
              <a:rPr lang="en-US" sz="2067">
                <a:solidFill>
                  <a:srgbClr val="000000"/>
                </a:solidFill>
                <a:latin typeface="Childos Arabic"/>
              </a:rPr>
              <a:t>Extended Family</a:t>
            </a:r>
          </a:p>
        </p:txBody>
      </p:sp>
      <p:sp>
        <p:nvSpPr>
          <p:cNvPr id="14" name="TextBox 13">
            <a:extLst>
              <a:ext uri="{FF2B5EF4-FFF2-40B4-BE49-F238E27FC236}">
                <a16:creationId xmlns:a16="http://schemas.microsoft.com/office/drawing/2014/main" id="{29D9322C-6037-C33C-2D8F-C666789C96E8}"/>
              </a:ext>
            </a:extLst>
          </p:cNvPr>
          <p:cNvSpPr txBox="1"/>
          <p:nvPr/>
        </p:nvSpPr>
        <p:spPr>
          <a:xfrm>
            <a:off x="6102957" y="4619441"/>
            <a:ext cx="2310514" cy="631007"/>
          </a:xfrm>
          <a:prstGeom prst="rect">
            <a:avLst/>
          </a:prstGeom>
        </p:spPr>
        <p:txBody>
          <a:bodyPr lIns="0" tIns="0" rIns="0" bIns="0" rtlCol="0" anchor="t">
            <a:spAutoFit/>
          </a:bodyPr>
          <a:lstStyle/>
          <a:p>
            <a:pPr algn="ctr">
              <a:lnSpc>
                <a:spcPts val="2522"/>
              </a:lnSpc>
            </a:pPr>
            <a:r>
              <a:rPr lang="en-US" sz="2067">
                <a:solidFill>
                  <a:srgbClr val="000000"/>
                </a:solidFill>
                <a:latin typeface="Childos Arabic"/>
              </a:rPr>
              <a:t>Gaelic embedded in the home</a:t>
            </a:r>
          </a:p>
        </p:txBody>
      </p:sp>
    </p:spTree>
    <p:extLst>
      <p:ext uri="{BB962C8B-B14F-4D97-AF65-F5344CB8AC3E}">
        <p14:creationId xmlns:p14="http://schemas.microsoft.com/office/powerpoint/2010/main" val="3976738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52A79D-22F5-8D4E-BB40-41C78D2DBE44}"/>
              </a:ext>
            </a:extLst>
          </p:cNvPr>
          <p:cNvPicPr>
            <a:picLocks noChangeAspect="1"/>
          </p:cNvPicPr>
          <p:nvPr/>
        </p:nvPicPr>
        <p:blipFill rotWithShape="1">
          <a:blip r:embed="rId3"/>
          <a:srcRect b="92031"/>
          <a:stretch/>
        </p:blipFill>
        <p:spPr>
          <a:xfrm>
            <a:off x="0" y="27288"/>
            <a:ext cx="9202296" cy="599093"/>
          </a:xfrm>
          <a:prstGeom prst="rect">
            <a:avLst/>
          </a:prstGeom>
        </p:spPr>
      </p:pic>
      <p:sp>
        <p:nvSpPr>
          <p:cNvPr id="21" name="Rectangle 20">
            <a:extLst>
              <a:ext uri="{FF2B5EF4-FFF2-40B4-BE49-F238E27FC236}">
                <a16:creationId xmlns:a16="http://schemas.microsoft.com/office/drawing/2014/main" id="{76C2B1E6-08B2-3447-A882-DAABEA5057DA}"/>
              </a:ext>
            </a:extLst>
          </p:cNvPr>
          <p:cNvSpPr/>
          <p:nvPr/>
        </p:nvSpPr>
        <p:spPr>
          <a:xfrm>
            <a:off x="44430" y="6093296"/>
            <a:ext cx="9202296" cy="764704"/>
          </a:xfrm>
          <a:prstGeom prst="rect">
            <a:avLst/>
          </a:prstGeom>
          <a:solidFill>
            <a:srgbClr val="1E45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B02D68E-2B69-3144-BF03-A08D4E61674E}"/>
              </a:ext>
            </a:extLst>
          </p:cNvPr>
          <p:cNvSpPr txBox="1"/>
          <p:nvPr/>
        </p:nvSpPr>
        <p:spPr>
          <a:xfrm>
            <a:off x="223205" y="1952624"/>
            <a:ext cx="6653051" cy="3175165"/>
          </a:xfrm>
          <a:prstGeom prst="rect">
            <a:avLst/>
          </a:prstGeom>
          <a:noFill/>
        </p:spPr>
        <p:txBody>
          <a:bodyPr wrap="square">
            <a:spAutoFit/>
          </a:bodyPr>
          <a:lstStyle/>
          <a:p>
            <a:pPr marL="342900" indent="-342900" fontAlgn="base">
              <a:lnSpc>
                <a:spcPct val="107000"/>
              </a:lnSpc>
              <a:buFont typeface="Wingdings" pitchFamily="2" charset="2"/>
              <a:buChar char="q"/>
            </a:pPr>
            <a:r>
              <a:rPr lang="en-GB"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Support from home is essential for your child’s progression and development within Gaelic Medium Education. </a:t>
            </a:r>
            <a:endParaRPr lang="en-GB" sz="1600" dirty="0">
              <a:effectLst/>
              <a:latin typeface="Century Gothic" panose="020B0502020202020204" pitchFamily="34" charset="0"/>
              <a:ea typeface="Calibri" panose="020F0502020204030204" pitchFamily="34" charset="0"/>
              <a:cs typeface="Arial" panose="020B0604020202020204" pitchFamily="34" charset="0"/>
            </a:endParaRPr>
          </a:p>
          <a:p>
            <a:pPr marL="342900" indent="-342900" fontAlgn="base">
              <a:lnSpc>
                <a:spcPct val="107000"/>
              </a:lnSpc>
              <a:buFont typeface="Wingdings" pitchFamily="2" charset="2"/>
              <a:buChar char="q"/>
            </a:pPr>
            <a:r>
              <a:rPr lang="en-US" sz="1600" dirty="0">
                <a:solidFill>
                  <a:srgbClr val="000000"/>
                </a:solidFill>
                <a:latin typeface="Century Gothic" panose="020B0502020202020204" pitchFamily="34" charset="0"/>
              </a:rPr>
              <a:t>Commitment to supporting your child’s language acquisition through developing your own language journey.  </a:t>
            </a:r>
          </a:p>
          <a:p>
            <a:pPr marL="342900" indent="-342900" fontAlgn="base">
              <a:lnSpc>
                <a:spcPct val="107000"/>
              </a:lnSpc>
              <a:buFont typeface="Wingdings" pitchFamily="2" charset="2"/>
              <a:buChar char="q"/>
            </a:pPr>
            <a:r>
              <a:rPr lang="en-US" sz="1600" dirty="0">
                <a:solidFill>
                  <a:srgbClr val="000000"/>
                </a:solidFill>
                <a:latin typeface="Century Gothic" panose="020B0502020202020204" pitchFamily="34" charset="0"/>
              </a:rPr>
              <a:t>Parents are encouraged to learn Gaelic (classes, homework support, attending school workshops) and also by ‘</a:t>
            </a:r>
            <a:r>
              <a:rPr lang="en-US" sz="1600" dirty="0" err="1">
                <a:solidFill>
                  <a:srgbClr val="000000"/>
                </a:solidFill>
                <a:latin typeface="Century Gothic" panose="020B0502020202020204" pitchFamily="34" charset="0"/>
              </a:rPr>
              <a:t>normalising</a:t>
            </a:r>
            <a:r>
              <a:rPr lang="en-US" sz="1600" dirty="0">
                <a:solidFill>
                  <a:srgbClr val="000000"/>
                </a:solidFill>
                <a:latin typeface="Century Gothic" panose="020B0502020202020204" pitchFamily="34" charset="0"/>
              </a:rPr>
              <a:t>’ Gaelic in the home - creating a language-rich environment (watch, listen and read Gaelic at home)</a:t>
            </a:r>
            <a:r>
              <a:rPr lang="en-GB" sz="1600" dirty="0">
                <a:solidFill>
                  <a:srgbClr val="000000"/>
                </a:solidFill>
                <a:latin typeface="Century Gothic" panose="020B0502020202020204" pitchFamily="34" charset="0"/>
              </a:rPr>
              <a:t> </a:t>
            </a:r>
            <a:endParaRPr lang="en-GB" sz="1600" dirty="0">
              <a:effectLst/>
              <a:latin typeface="Century Gothic" panose="020B0502020202020204" pitchFamily="34" charset="0"/>
              <a:ea typeface="Calibri" panose="020F0502020204030204" pitchFamily="34" charset="0"/>
              <a:cs typeface="Arial" panose="020B0604020202020204" pitchFamily="34" charset="0"/>
            </a:endParaRPr>
          </a:p>
          <a:p>
            <a:pPr marL="342900" lvl="0" indent="-342900" fontAlgn="base">
              <a:lnSpc>
                <a:spcPct val="107000"/>
              </a:lnSpc>
              <a:buFont typeface="Wingdings" pitchFamily="2" charset="2"/>
              <a:buChar char="q"/>
            </a:pPr>
            <a:r>
              <a:rPr lang="en-GB"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 home environment which values the Gaelic language and culture will have the biggest effect on your child’s development and your child’s love for the language. </a:t>
            </a:r>
            <a:r>
              <a:rPr lang="en-GB" sz="1600" dirty="0">
                <a:effectLst/>
                <a:latin typeface="Century Gothic" panose="020B0502020202020204" pitchFamily="34" charset="0"/>
                <a:ea typeface="Calibri" panose="020F0502020204030204" pitchFamily="34" charset="0"/>
                <a:cs typeface="Arial" panose="020B0604020202020204" pitchFamily="34" charset="0"/>
              </a:rPr>
              <a:t> </a:t>
            </a:r>
          </a:p>
          <a:p>
            <a:pPr marL="283464" indent="-283464" algn="l" fontAlgn="base">
              <a:spcBef>
                <a:spcPts val="0"/>
              </a:spcBef>
              <a:spcAft>
                <a:spcPts val="0"/>
              </a:spcAft>
            </a:pPr>
            <a:endParaRPr lang="en-GB" sz="1400" dirty="0">
              <a:latin typeface="Century Gothic" panose="020B0502020202020204" pitchFamily="34" charset="0"/>
            </a:endParaRPr>
          </a:p>
        </p:txBody>
      </p:sp>
      <p:sp>
        <p:nvSpPr>
          <p:cNvPr id="9" name="Title 1">
            <a:extLst>
              <a:ext uri="{FF2B5EF4-FFF2-40B4-BE49-F238E27FC236}">
                <a16:creationId xmlns:a16="http://schemas.microsoft.com/office/drawing/2014/main" id="{66E4AB7B-0256-7048-B6E6-E120FE1CF2C8}"/>
              </a:ext>
            </a:extLst>
          </p:cNvPr>
          <p:cNvSpPr txBox="1">
            <a:spLocks/>
          </p:cNvSpPr>
          <p:nvPr/>
        </p:nvSpPr>
        <p:spPr>
          <a:xfrm>
            <a:off x="609869" y="836712"/>
            <a:ext cx="6754245" cy="730781"/>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altLang="en-US" sz="16000" dirty="0">
              <a:latin typeface="Century Gothic" panose="020B0502020202020204" pitchFamily="34" charset="0"/>
            </a:endParaRPr>
          </a:p>
          <a:p>
            <a:pPr algn="ctr"/>
            <a:br>
              <a:rPr lang="en-GB" altLang="en-US" u="sng" dirty="0">
                <a:latin typeface="Comic Sans MS" charset="0"/>
              </a:rPr>
            </a:br>
            <a:endParaRPr lang="en-GB" altLang="en-US" dirty="0"/>
          </a:p>
        </p:txBody>
      </p:sp>
      <p:pic>
        <p:nvPicPr>
          <p:cNvPr id="3" name="Picture 2">
            <a:extLst>
              <a:ext uri="{FF2B5EF4-FFF2-40B4-BE49-F238E27FC236}">
                <a16:creationId xmlns:a16="http://schemas.microsoft.com/office/drawing/2014/main" id="{524A5CC0-584B-DCA9-A53E-705FB721C646}"/>
              </a:ext>
            </a:extLst>
          </p:cNvPr>
          <p:cNvPicPr>
            <a:picLocks noChangeAspect="1"/>
          </p:cNvPicPr>
          <p:nvPr/>
        </p:nvPicPr>
        <p:blipFill>
          <a:blip r:embed="rId4"/>
          <a:stretch>
            <a:fillRect/>
          </a:stretch>
        </p:blipFill>
        <p:spPr>
          <a:xfrm>
            <a:off x="7820561" y="673277"/>
            <a:ext cx="1122431" cy="908427"/>
          </a:xfrm>
          <a:prstGeom prst="rect">
            <a:avLst/>
          </a:prstGeom>
        </p:spPr>
      </p:pic>
      <p:sp>
        <p:nvSpPr>
          <p:cNvPr id="4" name="Freeform 9">
            <a:extLst>
              <a:ext uri="{FF2B5EF4-FFF2-40B4-BE49-F238E27FC236}">
                <a16:creationId xmlns:a16="http://schemas.microsoft.com/office/drawing/2014/main" id="{48795B25-DFE3-B79E-2A90-32A9C00FB905}"/>
              </a:ext>
            </a:extLst>
          </p:cNvPr>
          <p:cNvSpPr/>
          <p:nvPr/>
        </p:nvSpPr>
        <p:spPr>
          <a:xfrm>
            <a:off x="6985713" y="2420888"/>
            <a:ext cx="2232248" cy="1525637"/>
          </a:xfrm>
          <a:custGeom>
            <a:avLst/>
            <a:gdLst/>
            <a:ahLst/>
            <a:cxnLst/>
            <a:rect l="l" t="t" r="r" b="b"/>
            <a:pathLst>
              <a:path w="4241025" h="3419326">
                <a:moveTo>
                  <a:pt x="0" y="0"/>
                </a:moveTo>
                <a:lnTo>
                  <a:pt x="4241025" y="0"/>
                </a:lnTo>
                <a:lnTo>
                  <a:pt x="4241025" y="3419327"/>
                </a:lnTo>
                <a:lnTo>
                  <a:pt x="0" y="34193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8">
            <a:extLst>
              <a:ext uri="{FF2B5EF4-FFF2-40B4-BE49-F238E27FC236}">
                <a16:creationId xmlns:a16="http://schemas.microsoft.com/office/drawing/2014/main" id="{CEE996CF-19C6-8C6D-AD35-10A1F25BCE50}"/>
              </a:ext>
            </a:extLst>
          </p:cNvPr>
          <p:cNvSpPr txBox="1"/>
          <p:nvPr/>
        </p:nvSpPr>
        <p:spPr>
          <a:xfrm>
            <a:off x="0" y="909933"/>
            <a:ext cx="7364114" cy="723916"/>
          </a:xfrm>
          <a:prstGeom prst="rect">
            <a:avLst/>
          </a:prstGeom>
        </p:spPr>
        <p:txBody>
          <a:bodyPr wrap="square" lIns="0" tIns="0" rIns="0" bIns="0" rtlCol="0" anchor="t">
            <a:spAutoFit/>
          </a:bodyPr>
          <a:lstStyle/>
          <a:p>
            <a:pPr algn="ctr">
              <a:lnSpc>
                <a:spcPts val="2795"/>
              </a:lnSpc>
            </a:pPr>
            <a:r>
              <a:rPr lang="en-US" sz="2823" spc="263" dirty="0">
                <a:solidFill>
                  <a:srgbClr val="000000"/>
                </a:solidFill>
                <a:latin typeface="Century Gothic" panose="020B0502020202020204" pitchFamily="34" charset="0"/>
              </a:rPr>
              <a:t>Parental Engagement &amp; Involvement</a:t>
            </a:r>
          </a:p>
        </p:txBody>
      </p:sp>
      <p:sp>
        <p:nvSpPr>
          <p:cNvPr id="11" name="Freeform 8">
            <a:extLst>
              <a:ext uri="{FF2B5EF4-FFF2-40B4-BE49-F238E27FC236}">
                <a16:creationId xmlns:a16="http://schemas.microsoft.com/office/drawing/2014/main" id="{380D7A64-356B-FFFF-B5FD-37C816552105}"/>
              </a:ext>
            </a:extLst>
          </p:cNvPr>
          <p:cNvSpPr/>
          <p:nvPr/>
        </p:nvSpPr>
        <p:spPr>
          <a:xfrm>
            <a:off x="7029898" y="4198646"/>
            <a:ext cx="1928018" cy="1536060"/>
          </a:xfrm>
          <a:custGeom>
            <a:avLst/>
            <a:gdLst/>
            <a:ahLst/>
            <a:cxnLst/>
            <a:rect l="l" t="t" r="r" b="b"/>
            <a:pathLst>
              <a:path w="4394980" h="4114800">
                <a:moveTo>
                  <a:pt x="0" y="0"/>
                </a:moveTo>
                <a:lnTo>
                  <a:pt x="4394980" y="0"/>
                </a:lnTo>
                <a:lnTo>
                  <a:pt x="439498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804569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52A79D-22F5-8D4E-BB40-41C78D2DBE44}"/>
              </a:ext>
            </a:extLst>
          </p:cNvPr>
          <p:cNvPicPr>
            <a:picLocks noChangeAspect="1"/>
          </p:cNvPicPr>
          <p:nvPr/>
        </p:nvPicPr>
        <p:blipFill rotWithShape="1">
          <a:blip r:embed="rId3"/>
          <a:srcRect b="92031"/>
          <a:stretch/>
        </p:blipFill>
        <p:spPr>
          <a:xfrm>
            <a:off x="0" y="27288"/>
            <a:ext cx="9202296" cy="599093"/>
          </a:xfrm>
          <a:prstGeom prst="rect">
            <a:avLst/>
          </a:prstGeom>
        </p:spPr>
      </p:pic>
      <p:sp>
        <p:nvSpPr>
          <p:cNvPr id="21" name="Rectangle 20">
            <a:extLst>
              <a:ext uri="{FF2B5EF4-FFF2-40B4-BE49-F238E27FC236}">
                <a16:creationId xmlns:a16="http://schemas.microsoft.com/office/drawing/2014/main" id="{76C2B1E6-08B2-3447-A882-DAABEA5057DA}"/>
              </a:ext>
            </a:extLst>
          </p:cNvPr>
          <p:cNvSpPr/>
          <p:nvPr/>
        </p:nvSpPr>
        <p:spPr>
          <a:xfrm>
            <a:off x="0" y="6093296"/>
            <a:ext cx="9202296" cy="764704"/>
          </a:xfrm>
          <a:prstGeom prst="rect">
            <a:avLst/>
          </a:prstGeom>
          <a:solidFill>
            <a:srgbClr val="1E45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6E4AB7B-0256-7048-B6E6-E120FE1CF2C8}"/>
              </a:ext>
            </a:extLst>
          </p:cNvPr>
          <p:cNvSpPr txBox="1">
            <a:spLocks/>
          </p:cNvSpPr>
          <p:nvPr/>
        </p:nvSpPr>
        <p:spPr>
          <a:xfrm>
            <a:off x="539552" y="850923"/>
            <a:ext cx="6754245" cy="730781"/>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altLang="en-US" sz="16000" dirty="0">
              <a:latin typeface="Century Gothic" panose="020B0502020202020204" pitchFamily="34" charset="0"/>
            </a:endParaRPr>
          </a:p>
          <a:p>
            <a:pPr algn="ctr"/>
            <a:br>
              <a:rPr lang="en-GB" altLang="en-US" u="sng" dirty="0">
                <a:latin typeface="Comic Sans MS" charset="0"/>
              </a:rPr>
            </a:br>
            <a:endParaRPr lang="en-GB" altLang="en-US" dirty="0"/>
          </a:p>
        </p:txBody>
      </p:sp>
      <p:pic>
        <p:nvPicPr>
          <p:cNvPr id="3" name="Picture 2">
            <a:extLst>
              <a:ext uri="{FF2B5EF4-FFF2-40B4-BE49-F238E27FC236}">
                <a16:creationId xmlns:a16="http://schemas.microsoft.com/office/drawing/2014/main" id="{524A5CC0-584B-DCA9-A53E-705FB721C646}"/>
              </a:ext>
            </a:extLst>
          </p:cNvPr>
          <p:cNvPicPr>
            <a:picLocks noChangeAspect="1"/>
          </p:cNvPicPr>
          <p:nvPr/>
        </p:nvPicPr>
        <p:blipFill>
          <a:blip r:embed="rId4"/>
          <a:stretch>
            <a:fillRect/>
          </a:stretch>
        </p:blipFill>
        <p:spPr>
          <a:xfrm>
            <a:off x="7820561" y="673277"/>
            <a:ext cx="1122431" cy="908427"/>
          </a:xfrm>
          <a:prstGeom prst="rect">
            <a:avLst/>
          </a:prstGeom>
        </p:spPr>
      </p:pic>
      <p:pic>
        <p:nvPicPr>
          <p:cNvPr id="4" name="Picture 3" descr="A diagram of a social media diagram&#10;&#10;Description automatically generated with medium confidence">
            <a:extLst>
              <a:ext uri="{FF2B5EF4-FFF2-40B4-BE49-F238E27FC236}">
                <a16:creationId xmlns:a16="http://schemas.microsoft.com/office/drawing/2014/main" id="{D62E23D6-ACC4-EC5B-3FE3-268E7C8CD53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316" b="99522" l="4118" r="98971">
                        <a14:foregroundMark x1="7353" y1="4785" x2="62059" y2="53708"/>
                        <a14:foregroundMark x1="62059" y1="53708" x2="76618" y2="91986"/>
                        <a14:foregroundMark x1="76618" y1="91986" x2="74853" y2="97488"/>
                        <a14:foregroundMark x1="80000" y1="4426" x2="18088" y2="78349"/>
                        <a14:foregroundMark x1="18088" y1="78349" x2="12500" y2="94498"/>
                        <a14:foregroundMark x1="52206" y1="17703" x2="47500" y2="98086"/>
                        <a14:foregroundMark x1="74118" y1="20455" x2="19118" y2="8134"/>
                        <a14:foregroundMark x1="18676" y1="6938" x2="59853" y2="4785"/>
                        <a14:foregroundMark x1="59853" y1="4426" x2="25147" y2="4665"/>
                        <a14:foregroundMark x1="25147" y1="4665" x2="18382" y2="1435"/>
                        <a14:foregroundMark x1="10735" y1="6340" x2="11471" y2="88038"/>
                        <a14:foregroundMark x1="7059" y1="31459" x2="5294" y2="88038"/>
                        <a14:foregroundMark x1="4853" y1="10287" x2="4118" y2="77273"/>
                        <a14:foregroundMark x1="79265" y1="58254" x2="84559" y2="86483"/>
                        <a14:foregroundMark x1="84559" y1="86483" x2="90882" y2="99641"/>
                        <a14:foregroundMark x1="98971" y1="98086" x2="75882" y2="23804"/>
                        <a14:foregroundMark x1="80000" y1="10287" x2="47941" y2="10287"/>
                        <a14:foregroundMark x1="59118" y1="3828" x2="61324" y2="39474"/>
                        <a14:foregroundMark x1="68676" y1="4426" x2="83235" y2="20694"/>
                        <a14:foregroundMark x1="81765" y1="8134" x2="41324" y2="10885"/>
                        <a14:foregroundMark x1="49706" y1="7536" x2="46029" y2="22010"/>
                        <a14:foregroundMark x1="46029" y1="22010" x2="40882" y2="29067"/>
                        <a14:foregroundMark x1="77353" y1="3230" x2="51471" y2="2990"/>
                        <a14:backgroundMark x1="92353" y1="21411" x2="96029" y2="42823"/>
                      </a14:backgroundRemoval>
                    </a14:imgEffect>
                  </a14:imgLayer>
                </a14:imgProps>
              </a:ext>
              <a:ext uri="{28A0092B-C50C-407E-A947-70E740481C1C}">
                <a14:useLocalDpi xmlns:a14="http://schemas.microsoft.com/office/drawing/2010/main" val="0"/>
              </a:ext>
            </a:extLst>
          </a:blip>
          <a:srcRect/>
          <a:stretch/>
        </p:blipFill>
        <p:spPr>
          <a:xfrm>
            <a:off x="827584" y="1207167"/>
            <a:ext cx="3744416" cy="4443666"/>
          </a:xfrm>
          <a:prstGeom prst="rect">
            <a:avLst/>
          </a:prstGeom>
        </p:spPr>
      </p:pic>
      <p:sp>
        <p:nvSpPr>
          <p:cNvPr id="7" name="TextBox 6">
            <a:extLst>
              <a:ext uri="{FF2B5EF4-FFF2-40B4-BE49-F238E27FC236}">
                <a16:creationId xmlns:a16="http://schemas.microsoft.com/office/drawing/2014/main" id="{59812F9F-4166-CC9B-2D45-2AE45C8FC178}"/>
              </a:ext>
            </a:extLst>
          </p:cNvPr>
          <p:cNvSpPr txBox="1"/>
          <p:nvPr/>
        </p:nvSpPr>
        <p:spPr>
          <a:xfrm>
            <a:off x="4442049" y="1910366"/>
            <a:ext cx="4651738" cy="897682"/>
          </a:xfrm>
          <a:prstGeom prst="rect">
            <a:avLst/>
          </a:prstGeom>
        </p:spPr>
        <p:txBody>
          <a:bodyPr wrap="square" lIns="0" tIns="0" rIns="0" bIns="0" rtlCol="0" anchor="t">
            <a:spAutoFit/>
          </a:bodyPr>
          <a:lstStyle/>
          <a:p>
            <a:pPr algn="ctr">
              <a:lnSpc>
                <a:spcPts val="3469"/>
              </a:lnSpc>
            </a:pPr>
            <a:r>
              <a:rPr lang="en-US" sz="3504" spc="326" dirty="0">
                <a:solidFill>
                  <a:srgbClr val="000000"/>
                </a:solidFill>
                <a:latin typeface="Century Gothic" panose="020B0502020202020204" pitchFamily="34" charset="0"/>
              </a:rPr>
              <a:t>Building Blocks of Language </a:t>
            </a:r>
          </a:p>
        </p:txBody>
      </p:sp>
    </p:spTree>
    <p:extLst>
      <p:ext uri="{BB962C8B-B14F-4D97-AF65-F5344CB8AC3E}">
        <p14:creationId xmlns:p14="http://schemas.microsoft.com/office/powerpoint/2010/main" val="2175858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52A79D-22F5-8D4E-BB40-41C78D2DBE44}"/>
              </a:ext>
            </a:extLst>
          </p:cNvPr>
          <p:cNvPicPr>
            <a:picLocks noChangeAspect="1"/>
          </p:cNvPicPr>
          <p:nvPr/>
        </p:nvPicPr>
        <p:blipFill rotWithShape="1">
          <a:blip r:embed="rId3"/>
          <a:srcRect b="92031"/>
          <a:stretch/>
        </p:blipFill>
        <p:spPr>
          <a:xfrm>
            <a:off x="0" y="27288"/>
            <a:ext cx="9202296" cy="599093"/>
          </a:xfrm>
          <a:prstGeom prst="rect">
            <a:avLst/>
          </a:prstGeom>
        </p:spPr>
      </p:pic>
      <p:sp>
        <p:nvSpPr>
          <p:cNvPr id="21" name="Rectangle 20">
            <a:extLst>
              <a:ext uri="{FF2B5EF4-FFF2-40B4-BE49-F238E27FC236}">
                <a16:creationId xmlns:a16="http://schemas.microsoft.com/office/drawing/2014/main" id="{76C2B1E6-08B2-3447-A882-DAABEA5057DA}"/>
              </a:ext>
            </a:extLst>
          </p:cNvPr>
          <p:cNvSpPr/>
          <p:nvPr/>
        </p:nvSpPr>
        <p:spPr>
          <a:xfrm>
            <a:off x="22561" y="6093296"/>
            <a:ext cx="9202296" cy="764704"/>
          </a:xfrm>
          <a:prstGeom prst="rect">
            <a:avLst/>
          </a:prstGeom>
          <a:solidFill>
            <a:srgbClr val="1E45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9">
            <a:extLst>
              <a:ext uri="{FF2B5EF4-FFF2-40B4-BE49-F238E27FC236}">
                <a16:creationId xmlns:a16="http://schemas.microsoft.com/office/drawing/2014/main" id="{0B7158E3-BEDD-124E-55B0-59B8B51A67B6}"/>
              </a:ext>
            </a:extLst>
          </p:cNvPr>
          <p:cNvSpPr txBox="1"/>
          <p:nvPr/>
        </p:nvSpPr>
        <p:spPr>
          <a:xfrm>
            <a:off x="179512" y="1976548"/>
            <a:ext cx="8259424" cy="3077766"/>
          </a:xfrm>
          <a:prstGeom prst="rect">
            <a:avLst/>
          </a:prstGeom>
        </p:spPr>
        <p:txBody>
          <a:bodyPr wrap="square" lIns="0" tIns="0" rIns="0" bIns="0" rtlCol="0" anchor="t">
            <a:spAutoFit/>
          </a:bodyPr>
          <a:lstStyle/>
          <a:p>
            <a:pPr marL="346100" lvl="1" indent="-173050">
              <a:lnSpc>
                <a:spcPts val="1956"/>
              </a:lnSpc>
              <a:buFont typeface="Arial"/>
              <a:buChar char="•"/>
            </a:pPr>
            <a:r>
              <a:rPr lang="en-US" sz="2000" dirty="0">
                <a:solidFill>
                  <a:srgbClr val="000000"/>
                </a:solidFill>
                <a:latin typeface="Century Gothic" panose="020B0502020202020204" pitchFamily="34" charset="0"/>
              </a:rPr>
              <a:t>Submit an application for your child to their GME Catchment School on the ‘Schools and Learning’ section on the Glasgow City Council website at  </a:t>
            </a:r>
            <a:r>
              <a:rPr lang="en-US" sz="2000" dirty="0">
                <a:solidFill>
                  <a:srgbClr val="6E1BB1"/>
                </a:solidFill>
                <a:latin typeface="Century Gothic" panose="020B0502020202020204" pitchFamily="34" charset="0"/>
              </a:rPr>
              <a:t> </a:t>
            </a:r>
          </a:p>
          <a:p>
            <a:pPr marL="346100" lvl="1" indent="-173050">
              <a:lnSpc>
                <a:spcPts val="1956"/>
              </a:lnSpc>
              <a:buFont typeface="Arial"/>
              <a:buChar char="•"/>
            </a:pPr>
            <a:endParaRPr lang="en-US" sz="2000" dirty="0">
              <a:solidFill>
                <a:srgbClr val="6E1BB1"/>
              </a:solidFill>
              <a:latin typeface="Century Gothic" panose="020B0502020202020204" pitchFamily="34" charset="0"/>
            </a:endParaRPr>
          </a:p>
          <a:p>
            <a:pPr marL="173050" lvl="1">
              <a:lnSpc>
                <a:spcPts val="1956"/>
              </a:lnSpc>
            </a:pPr>
            <a:r>
              <a:rPr lang="en-US" sz="2000" dirty="0">
                <a:solidFill>
                  <a:srgbClr val="6E1BB1"/>
                </a:solidFill>
                <a:latin typeface="Century Gothic" panose="020B0502020202020204" pitchFamily="34" charset="0"/>
              </a:rPr>
              <a:t>https://</a:t>
            </a:r>
            <a:r>
              <a:rPr lang="en-US" sz="2000" dirty="0" err="1">
                <a:solidFill>
                  <a:srgbClr val="6E1BB1"/>
                </a:solidFill>
                <a:latin typeface="Century Gothic" panose="020B0502020202020204" pitchFamily="34" charset="0"/>
              </a:rPr>
              <a:t>www.glasgow.gov.uk</a:t>
            </a:r>
            <a:r>
              <a:rPr lang="en-US" sz="2000" dirty="0">
                <a:solidFill>
                  <a:srgbClr val="6E1BB1"/>
                </a:solidFill>
                <a:latin typeface="Century Gothic" panose="020B0502020202020204" pitchFamily="34" charset="0"/>
              </a:rPr>
              <a:t>/P1Enrolment</a:t>
            </a:r>
          </a:p>
          <a:p>
            <a:pPr marL="173050" lvl="1">
              <a:lnSpc>
                <a:spcPts val="1956"/>
              </a:lnSpc>
            </a:pPr>
            <a:endParaRPr lang="en-US" sz="2000" dirty="0">
              <a:solidFill>
                <a:srgbClr val="6E1BB1"/>
              </a:solidFill>
              <a:latin typeface="Century Gothic" panose="020B0502020202020204" pitchFamily="34" charset="0"/>
            </a:endParaRPr>
          </a:p>
          <a:p>
            <a:pPr marL="173050" lvl="1">
              <a:lnSpc>
                <a:spcPts val="1956"/>
              </a:lnSpc>
            </a:pPr>
            <a:endParaRPr lang="en-US" sz="2000" dirty="0">
              <a:solidFill>
                <a:srgbClr val="000000"/>
              </a:solidFill>
              <a:latin typeface="Century Gothic" panose="020B0502020202020204" pitchFamily="34" charset="0"/>
            </a:endParaRPr>
          </a:p>
          <a:p>
            <a:pPr marL="346100" lvl="1" indent="-173050">
              <a:lnSpc>
                <a:spcPts val="1956"/>
              </a:lnSpc>
              <a:buFont typeface="Arial"/>
              <a:buChar char="•"/>
            </a:pPr>
            <a:r>
              <a:rPr lang="en-US" sz="2000" dirty="0">
                <a:solidFill>
                  <a:srgbClr val="000000"/>
                </a:solidFill>
                <a:latin typeface="Century Gothic" panose="020B0502020202020204" pitchFamily="34" charset="0"/>
              </a:rPr>
              <a:t>Put in a Placing Request if you would like them to attend another school</a:t>
            </a:r>
          </a:p>
          <a:p>
            <a:pPr marL="173050" lvl="1">
              <a:lnSpc>
                <a:spcPts val="1956"/>
              </a:lnSpc>
            </a:pPr>
            <a:endParaRPr lang="en-US" sz="2000" dirty="0">
              <a:solidFill>
                <a:srgbClr val="000000"/>
              </a:solidFill>
              <a:latin typeface="Century Gothic" panose="020B0502020202020204" pitchFamily="34" charset="0"/>
            </a:endParaRPr>
          </a:p>
          <a:p>
            <a:pPr marL="346100" lvl="1" indent="-173050">
              <a:lnSpc>
                <a:spcPts val="1956"/>
              </a:lnSpc>
              <a:buFont typeface="Arial"/>
              <a:buChar char="•"/>
            </a:pPr>
            <a:r>
              <a:rPr lang="en-US" sz="2000" dirty="0">
                <a:solidFill>
                  <a:srgbClr val="000000"/>
                </a:solidFill>
                <a:latin typeface="Century Gothic" panose="020B0502020202020204" pitchFamily="34" charset="0"/>
              </a:rPr>
              <a:t>Placing Requests trumps enrolment</a:t>
            </a:r>
          </a:p>
          <a:p>
            <a:pPr>
              <a:lnSpc>
                <a:spcPts val="1956"/>
              </a:lnSpc>
            </a:pPr>
            <a:endParaRPr lang="en-US" sz="2000" dirty="0">
              <a:solidFill>
                <a:srgbClr val="000000"/>
              </a:solidFill>
              <a:latin typeface="Century Gothic" panose="020B0502020202020204" pitchFamily="34" charset="0"/>
            </a:endParaRPr>
          </a:p>
        </p:txBody>
      </p:sp>
      <p:pic>
        <p:nvPicPr>
          <p:cNvPr id="10" name="Picture 9">
            <a:extLst>
              <a:ext uri="{FF2B5EF4-FFF2-40B4-BE49-F238E27FC236}">
                <a16:creationId xmlns:a16="http://schemas.microsoft.com/office/drawing/2014/main" id="{776ADE81-11A7-E206-AA85-44CC652E5B67}"/>
              </a:ext>
            </a:extLst>
          </p:cNvPr>
          <p:cNvPicPr>
            <a:picLocks noChangeAspect="1"/>
          </p:cNvPicPr>
          <p:nvPr/>
        </p:nvPicPr>
        <p:blipFill>
          <a:blip r:embed="rId4"/>
          <a:stretch>
            <a:fillRect/>
          </a:stretch>
        </p:blipFill>
        <p:spPr>
          <a:xfrm>
            <a:off x="7820561" y="673277"/>
            <a:ext cx="1122431" cy="908427"/>
          </a:xfrm>
          <a:prstGeom prst="rect">
            <a:avLst/>
          </a:prstGeom>
        </p:spPr>
      </p:pic>
      <p:sp>
        <p:nvSpPr>
          <p:cNvPr id="12" name="Title 1">
            <a:extLst>
              <a:ext uri="{FF2B5EF4-FFF2-40B4-BE49-F238E27FC236}">
                <a16:creationId xmlns:a16="http://schemas.microsoft.com/office/drawing/2014/main" id="{BEE4F509-0CAF-F09C-DF34-A03BA6A7E525}"/>
              </a:ext>
            </a:extLst>
          </p:cNvPr>
          <p:cNvSpPr txBox="1">
            <a:spLocks/>
          </p:cNvSpPr>
          <p:nvPr/>
        </p:nvSpPr>
        <p:spPr>
          <a:xfrm>
            <a:off x="-59964" y="1021225"/>
            <a:ext cx="6754245" cy="4691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4000" dirty="0">
                <a:latin typeface="Century Gothic" panose="020B0502020202020204" pitchFamily="34" charset="0"/>
              </a:rPr>
              <a:t>Enrolment for new P1 parents</a:t>
            </a:r>
          </a:p>
        </p:txBody>
      </p:sp>
    </p:spTree>
    <p:extLst>
      <p:ext uri="{BB962C8B-B14F-4D97-AF65-F5344CB8AC3E}">
        <p14:creationId xmlns:p14="http://schemas.microsoft.com/office/powerpoint/2010/main" val="1783212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52A79D-22F5-8D4E-BB40-41C78D2DBE44}"/>
              </a:ext>
            </a:extLst>
          </p:cNvPr>
          <p:cNvPicPr>
            <a:picLocks noChangeAspect="1"/>
          </p:cNvPicPr>
          <p:nvPr/>
        </p:nvPicPr>
        <p:blipFill rotWithShape="1">
          <a:blip r:embed="rId3"/>
          <a:srcRect b="92031"/>
          <a:stretch/>
        </p:blipFill>
        <p:spPr>
          <a:xfrm>
            <a:off x="0" y="27288"/>
            <a:ext cx="9202296" cy="599093"/>
          </a:xfrm>
          <a:prstGeom prst="rect">
            <a:avLst/>
          </a:prstGeom>
        </p:spPr>
      </p:pic>
      <p:sp>
        <p:nvSpPr>
          <p:cNvPr id="21" name="Rectangle 20">
            <a:extLst>
              <a:ext uri="{FF2B5EF4-FFF2-40B4-BE49-F238E27FC236}">
                <a16:creationId xmlns:a16="http://schemas.microsoft.com/office/drawing/2014/main" id="{76C2B1E6-08B2-3447-A882-DAABEA5057DA}"/>
              </a:ext>
            </a:extLst>
          </p:cNvPr>
          <p:cNvSpPr/>
          <p:nvPr/>
        </p:nvSpPr>
        <p:spPr>
          <a:xfrm>
            <a:off x="22561" y="6093296"/>
            <a:ext cx="9202296" cy="764704"/>
          </a:xfrm>
          <a:prstGeom prst="rect">
            <a:avLst/>
          </a:prstGeom>
          <a:solidFill>
            <a:srgbClr val="1E45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2F89F23-D4E9-47F8-996E-3B640E0E1F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9712" y="1041145"/>
            <a:ext cx="5040560" cy="5040560"/>
          </a:xfrm>
          <a:prstGeom prst="rect">
            <a:avLst/>
          </a:prstGeom>
        </p:spPr>
      </p:pic>
      <p:sp>
        <p:nvSpPr>
          <p:cNvPr id="2" name="Rectangle 1">
            <a:extLst>
              <a:ext uri="{FF2B5EF4-FFF2-40B4-BE49-F238E27FC236}">
                <a16:creationId xmlns:a16="http://schemas.microsoft.com/office/drawing/2014/main" id="{54EF5B92-6B05-4446-B33C-528A234A6CF0}"/>
              </a:ext>
            </a:extLst>
          </p:cNvPr>
          <p:cNvSpPr/>
          <p:nvPr/>
        </p:nvSpPr>
        <p:spPr>
          <a:xfrm>
            <a:off x="683568" y="762904"/>
            <a:ext cx="7632848" cy="707886"/>
          </a:xfrm>
          <a:prstGeom prst="rect">
            <a:avLst/>
          </a:prstGeom>
        </p:spPr>
        <p:txBody>
          <a:bodyPr wrap="square">
            <a:spAutoFit/>
          </a:bodyPr>
          <a:lstStyle/>
          <a:p>
            <a:pPr algn="ctr"/>
            <a:r>
              <a:rPr lang="en-GB" altLang="en-US" sz="4000" dirty="0">
                <a:latin typeface="Century Gothic" panose="020B0502020202020204" pitchFamily="34" charset="0"/>
              </a:rPr>
              <a:t>Enrolment for new P1 parents</a:t>
            </a:r>
          </a:p>
        </p:txBody>
      </p:sp>
    </p:spTree>
    <p:extLst>
      <p:ext uri="{BB962C8B-B14F-4D97-AF65-F5344CB8AC3E}">
        <p14:creationId xmlns:p14="http://schemas.microsoft.com/office/powerpoint/2010/main" val="4288505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52A79D-22F5-8D4E-BB40-41C78D2DBE44}"/>
              </a:ext>
            </a:extLst>
          </p:cNvPr>
          <p:cNvPicPr>
            <a:picLocks noChangeAspect="1"/>
          </p:cNvPicPr>
          <p:nvPr/>
        </p:nvPicPr>
        <p:blipFill rotWithShape="1">
          <a:blip r:embed="rId3"/>
          <a:srcRect b="92031"/>
          <a:stretch/>
        </p:blipFill>
        <p:spPr>
          <a:xfrm>
            <a:off x="0" y="27288"/>
            <a:ext cx="9202296" cy="599093"/>
          </a:xfrm>
          <a:prstGeom prst="rect">
            <a:avLst/>
          </a:prstGeom>
        </p:spPr>
      </p:pic>
      <p:sp>
        <p:nvSpPr>
          <p:cNvPr id="21" name="Rectangle 20">
            <a:extLst>
              <a:ext uri="{FF2B5EF4-FFF2-40B4-BE49-F238E27FC236}">
                <a16:creationId xmlns:a16="http://schemas.microsoft.com/office/drawing/2014/main" id="{76C2B1E6-08B2-3447-A882-DAABEA5057DA}"/>
              </a:ext>
            </a:extLst>
          </p:cNvPr>
          <p:cNvSpPr/>
          <p:nvPr/>
        </p:nvSpPr>
        <p:spPr>
          <a:xfrm>
            <a:off x="0" y="6093296"/>
            <a:ext cx="9202296" cy="764704"/>
          </a:xfrm>
          <a:prstGeom prst="rect">
            <a:avLst/>
          </a:prstGeom>
          <a:solidFill>
            <a:srgbClr val="1E45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EED7957-EFEE-4448-9F79-81D329BAE4DA}"/>
              </a:ext>
            </a:extLst>
          </p:cNvPr>
          <p:cNvSpPr txBox="1">
            <a:spLocks/>
          </p:cNvSpPr>
          <p:nvPr/>
        </p:nvSpPr>
        <p:spPr>
          <a:xfrm>
            <a:off x="201008" y="731515"/>
            <a:ext cx="8280920" cy="13684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4000" dirty="0">
                <a:latin typeface="Century Gothic" panose="020B0502020202020204" pitchFamily="34" charset="0"/>
              </a:rPr>
              <a:t>Transition Arrangements </a:t>
            </a:r>
          </a:p>
        </p:txBody>
      </p:sp>
      <p:sp>
        <p:nvSpPr>
          <p:cNvPr id="9" name="Rectangle 8">
            <a:extLst>
              <a:ext uri="{FF2B5EF4-FFF2-40B4-BE49-F238E27FC236}">
                <a16:creationId xmlns:a16="http://schemas.microsoft.com/office/drawing/2014/main" id="{61EB9148-8BE4-E849-8FD2-DB29D109EAE4}"/>
              </a:ext>
            </a:extLst>
          </p:cNvPr>
          <p:cNvSpPr/>
          <p:nvPr/>
        </p:nvSpPr>
        <p:spPr>
          <a:xfrm>
            <a:off x="9164" y="1772816"/>
            <a:ext cx="6682103" cy="4496103"/>
          </a:xfrm>
          <a:prstGeom prst="rect">
            <a:avLst/>
          </a:prstGeom>
        </p:spPr>
        <p:txBody>
          <a:bodyPr wrap="square">
            <a:spAutoFit/>
          </a:bodyPr>
          <a:lstStyle/>
          <a:p>
            <a:endParaRPr lang="en-GB" sz="1400" dirty="0">
              <a:solidFill>
                <a:srgbClr val="141412"/>
              </a:solidFill>
              <a:latin typeface="Century Gothic" panose="020B0502020202020204" pitchFamily="34" charset="0"/>
            </a:endParaRPr>
          </a:p>
          <a:p>
            <a:pPr marL="346100" lvl="1" indent="-173050">
              <a:lnSpc>
                <a:spcPts val="1956"/>
              </a:lnSpc>
              <a:buFont typeface="Arial"/>
              <a:buChar char="•"/>
            </a:pPr>
            <a:r>
              <a:rPr lang="en-US" sz="1400" dirty="0">
                <a:solidFill>
                  <a:srgbClr val="000000"/>
                </a:solidFill>
                <a:latin typeface="Century Gothic" panose="020B0502020202020204" pitchFamily="34" charset="0"/>
              </a:rPr>
              <a:t>Once we are notified by the Council of our new P1 pupils, our transition processes will begin.</a:t>
            </a:r>
          </a:p>
          <a:p>
            <a:pPr marL="346100" lvl="1" indent="-173050">
              <a:lnSpc>
                <a:spcPts val="1956"/>
              </a:lnSpc>
              <a:buFont typeface="Arial"/>
              <a:buChar char="•"/>
            </a:pPr>
            <a:endParaRPr lang="en-US" sz="1400" dirty="0">
              <a:solidFill>
                <a:srgbClr val="000000"/>
              </a:solidFill>
              <a:latin typeface="Century Gothic" panose="020B0502020202020204" pitchFamily="34" charset="0"/>
            </a:endParaRPr>
          </a:p>
          <a:p>
            <a:pPr>
              <a:lnSpc>
                <a:spcPts val="919"/>
              </a:lnSpc>
            </a:pPr>
            <a:endParaRPr lang="en-US" sz="1400" dirty="0">
              <a:solidFill>
                <a:srgbClr val="000000"/>
              </a:solidFill>
              <a:latin typeface="Century Gothic" panose="020B0502020202020204" pitchFamily="34" charset="0"/>
            </a:endParaRPr>
          </a:p>
          <a:p>
            <a:pPr marL="346100" lvl="1" indent="-173050">
              <a:lnSpc>
                <a:spcPts val="1956"/>
              </a:lnSpc>
              <a:buFont typeface="Arial"/>
              <a:buChar char="•"/>
            </a:pPr>
            <a:r>
              <a:rPr lang="en-US" sz="1400" dirty="0">
                <a:solidFill>
                  <a:srgbClr val="000000"/>
                </a:solidFill>
                <a:latin typeface="Century Gothic" panose="020B0502020202020204" pitchFamily="34" charset="0"/>
              </a:rPr>
              <a:t>We will liaise with the Early Years Establishments of children from non GME nurseries and Gaelic Medium Nurseries.</a:t>
            </a:r>
          </a:p>
          <a:p>
            <a:pPr marL="346100" lvl="1" indent="-173050">
              <a:lnSpc>
                <a:spcPts val="1956"/>
              </a:lnSpc>
              <a:buFont typeface="Arial"/>
              <a:buChar char="•"/>
            </a:pPr>
            <a:endParaRPr lang="en-US" sz="1400" dirty="0">
              <a:solidFill>
                <a:srgbClr val="000000"/>
              </a:solidFill>
              <a:latin typeface="Century Gothic" panose="020B0502020202020204" pitchFamily="34" charset="0"/>
            </a:endParaRPr>
          </a:p>
          <a:p>
            <a:pPr marL="346100" lvl="1" indent="-173050">
              <a:lnSpc>
                <a:spcPts val="1956"/>
              </a:lnSpc>
              <a:buFont typeface="Arial"/>
              <a:buChar char="•"/>
            </a:pPr>
            <a:r>
              <a:rPr lang="en-GB" sz="1400" dirty="0">
                <a:solidFill>
                  <a:srgbClr val="333333"/>
                </a:solidFill>
                <a:latin typeface="Century Gothic" panose="020B0502020202020204" pitchFamily="34" charset="0"/>
                <a:ea typeface="Times New Roman" panose="02020603050405020304" pitchFamily="18" charset="0"/>
                <a:cs typeface="Times New Roman" panose="02020603050405020304" pitchFamily="18" charset="0"/>
              </a:rPr>
              <a:t>In Term 4, we will have a number of </a:t>
            </a:r>
            <a:r>
              <a:rPr lang="en-GB" sz="1400" dirty="0">
                <a:solidFill>
                  <a:srgbClr val="333333"/>
                </a:solidFill>
                <a:effectLst/>
                <a:latin typeface="Century Gothic" panose="020B0502020202020204" pitchFamily="34" charset="0"/>
                <a:ea typeface="Times New Roman" panose="02020603050405020304" pitchFamily="18" charset="0"/>
                <a:cs typeface="Times New Roman" panose="02020603050405020304" pitchFamily="18" charset="0"/>
              </a:rPr>
              <a:t>‘Stay and Play” sessions. The children and parents are invited in small groups to get to know the school environment and key staff.  </a:t>
            </a:r>
          </a:p>
          <a:p>
            <a:pPr marL="173050" lvl="1">
              <a:lnSpc>
                <a:spcPts val="1956"/>
              </a:lnSpc>
            </a:pPr>
            <a:endParaRPr lang="en-US" sz="1400" dirty="0">
              <a:solidFill>
                <a:srgbClr val="000000"/>
              </a:solidFill>
              <a:latin typeface="Century Gothic" panose="020B0502020202020204" pitchFamily="34" charset="0"/>
            </a:endParaRPr>
          </a:p>
          <a:p>
            <a:pPr marL="285750" indent="-285750">
              <a:buFont typeface="Arial" panose="020B0604020202020204" pitchFamily="34" charset="0"/>
              <a:buChar char="•"/>
            </a:pPr>
            <a:r>
              <a:rPr lang="en-US" sz="1400" dirty="0">
                <a:solidFill>
                  <a:srgbClr val="000000"/>
                </a:solidFill>
                <a:latin typeface="Century Gothic" panose="020B0502020202020204" pitchFamily="34" charset="0"/>
              </a:rPr>
              <a:t>We will also hold our Induction Days in late May/early June.</a:t>
            </a:r>
            <a:r>
              <a:rPr lang="en-GB" sz="1400" dirty="0">
                <a:solidFill>
                  <a:srgbClr val="333333"/>
                </a:solidFill>
                <a:effectLst/>
                <a:latin typeface="Century Gothic" panose="020B0502020202020204" pitchFamily="34" charset="0"/>
                <a:ea typeface="Times New Roman" panose="02020603050405020304" pitchFamily="18" charset="0"/>
                <a:cs typeface="Times New Roman" panose="02020603050405020304" pitchFamily="18" charset="0"/>
              </a:rPr>
              <a:t> Parents are also invited on these days to join us for a coffee and to hear about the things their child will be doing during their first year at school.</a:t>
            </a:r>
            <a:endParaRPr lang="en-GB" sz="1400" dirty="0">
              <a:effectLst/>
              <a:latin typeface="Century Gothic" panose="020B0502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sz="1400" dirty="0">
              <a:solidFill>
                <a:srgbClr val="000000"/>
              </a:solidFill>
              <a:latin typeface="Century Gothic" panose="020B0502020202020204" pitchFamily="34" charset="0"/>
            </a:endParaRPr>
          </a:p>
          <a:p>
            <a:pPr marL="457200" indent="-457200">
              <a:buFont typeface="Wingdings" pitchFamily="2" charset="2"/>
              <a:buChar char="q"/>
            </a:pPr>
            <a:endParaRPr lang="en-GB" sz="1400" dirty="0">
              <a:solidFill>
                <a:srgbClr val="141412"/>
              </a:solidFill>
              <a:latin typeface="Century Gothic" panose="020B0502020202020204" pitchFamily="34" charset="0"/>
            </a:endParaRPr>
          </a:p>
          <a:p>
            <a:pPr marL="342900" indent="-342900" algn="ctr">
              <a:buFont typeface="Wingdings" pitchFamily="2" charset="2"/>
              <a:buChar char="q"/>
            </a:pPr>
            <a:endParaRPr lang="en-GB" altLang="en-US" sz="1400" dirty="0">
              <a:latin typeface="Century Gothic" panose="020B0502020202020204" pitchFamily="34" charset="0"/>
              <a:ea typeface="Comic Sans MS" charset="0"/>
              <a:cs typeface="Comic Sans MS" charset="0"/>
            </a:endParaRPr>
          </a:p>
          <a:p>
            <a:pPr algn="ctr"/>
            <a:endParaRPr lang="en-GB" altLang="en-US" sz="1400" dirty="0">
              <a:latin typeface="Century Gothic" panose="020B0502020202020204" pitchFamily="34" charset="0"/>
              <a:ea typeface="Comic Sans MS" charset="0"/>
              <a:cs typeface="Comic Sans MS" charset="0"/>
            </a:endParaRPr>
          </a:p>
        </p:txBody>
      </p:sp>
      <p:pic>
        <p:nvPicPr>
          <p:cNvPr id="2" name="Picture 1">
            <a:extLst>
              <a:ext uri="{FF2B5EF4-FFF2-40B4-BE49-F238E27FC236}">
                <a16:creationId xmlns:a16="http://schemas.microsoft.com/office/drawing/2014/main" id="{C6443EC6-7581-25A0-5C0F-8C115AA03638}"/>
              </a:ext>
            </a:extLst>
          </p:cNvPr>
          <p:cNvPicPr>
            <a:picLocks noChangeAspect="1"/>
          </p:cNvPicPr>
          <p:nvPr/>
        </p:nvPicPr>
        <p:blipFill>
          <a:blip r:embed="rId4"/>
          <a:stretch>
            <a:fillRect/>
          </a:stretch>
        </p:blipFill>
        <p:spPr>
          <a:xfrm>
            <a:off x="7820561" y="673277"/>
            <a:ext cx="1122431" cy="908427"/>
          </a:xfrm>
          <a:prstGeom prst="rect">
            <a:avLst/>
          </a:prstGeom>
        </p:spPr>
      </p:pic>
      <p:pic>
        <p:nvPicPr>
          <p:cNvPr id="13" name="Picture 12" descr="A group of girls sitting on the floor&#10;&#10;Description automatically generated">
            <a:extLst>
              <a:ext uri="{FF2B5EF4-FFF2-40B4-BE49-F238E27FC236}">
                <a16:creationId xmlns:a16="http://schemas.microsoft.com/office/drawing/2014/main" id="{59BB32E4-65C2-0BBA-17A3-CEE62A3A3E4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667" r="2401" b="22060"/>
          <a:stretch/>
        </p:blipFill>
        <p:spPr>
          <a:xfrm>
            <a:off x="6876255" y="2194956"/>
            <a:ext cx="2263489" cy="2424781"/>
          </a:xfrm>
          <a:prstGeom prst="rect">
            <a:avLst/>
          </a:prstGeom>
        </p:spPr>
      </p:pic>
    </p:spTree>
    <p:extLst>
      <p:ext uri="{BB962C8B-B14F-4D97-AF65-F5344CB8AC3E}">
        <p14:creationId xmlns:p14="http://schemas.microsoft.com/office/powerpoint/2010/main" val="1392144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20C4E-D2AF-27AF-9EBC-E121B4AD1841}"/>
              </a:ext>
            </a:extLst>
          </p:cNvPr>
          <p:cNvSpPr>
            <a:spLocks noGrp="1"/>
          </p:cNvSpPr>
          <p:nvPr>
            <p:ph type="title"/>
          </p:nvPr>
        </p:nvSpPr>
        <p:spPr>
          <a:xfrm>
            <a:off x="201008" y="1109755"/>
            <a:ext cx="7586827" cy="599093"/>
          </a:xfrm>
        </p:spPr>
        <p:txBody>
          <a:bodyPr>
            <a:noAutofit/>
          </a:bodyPr>
          <a:lstStyle/>
          <a:p>
            <a:pPr rtl="0" latinLnBrk="0"/>
            <a:r>
              <a:rPr lang="en-GB" sz="3200" b="0" i="0" u="none" strike="noStrike" dirty="0" err="1">
                <a:solidFill>
                  <a:srgbClr val="000000"/>
                </a:solidFill>
                <a:effectLst/>
                <a:latin typeface="Century Gothic" panose="020B0502020202020204" pitchFamily="34" charset="0"/>
              </a:rPr>
              <a:t>Cobhair</a:t>
            </a:r>
            <a:r>
              <a:rPr lang="en-GB" sz="3200" b="0" i="0" u="none" strike="noStrike" dirty="0">
                <a:solidFill>
                  <a:srgbClr val="000000"/>
                </a:solidFill>
                <a:effectLst/>
                <a:latin typeface="Century Gothic" panose="020B0502020202020204" pitchFamily="34" charset="0"/>
              </a:rPr>
              <a:t> </a:t>
            </a:r>
            <a:r>
              <a:rPr lang="en-GB" sz="3200" b="0" i="0" u="none" strike="noStrike" dirty="0" err="1">
                <a:solidFill>
                  <a:srgbClr val="000000"/>
                </a:solidFill>
                <a:effectLst/>
                <a:latin typeface="Century Gothic" panose="020B0502020202020204" pitchFamily="34" charset="0"/>
              </a:rPr>
              <a:t>Chloinne</a:t>
            </a:r>
            <a:r>
              <a:rPr lang="en-GB" sz="3200" dirty="0">
                <a:solidFill>
                  <a:srgbClr val="000000"/>
                </a:solidFill>
                <a:latin typeface="Century Gothic" panose="020B0502020202020204" pitchFamily="34" charset="0"/>
              </a:rPr>
              <a:t> / </a:t>
            </a:r>
            <a:r>
              <a:rPr lang="en-GB" sz="3200" b="0" i="0" u="none" strike="noStrike" dirty="0">
                <a:solidFill>
                  <a:srgbClr val="000000"/>
                </a:solidFill>
                <a:effectLst/>
                <a:latin typeface="Century Gothic" panose="020B0502020202020204" pitchFamily="34" charset="0"/>
              </a:rPr>
              <a:t>Breakfast Club &amp; After School Care</a:t>
            </a:r>
            <a:endParaRPr lang="en-US" sz="3200" dirty="0">
              <a:latin typeface="Century Gothic" panose="020B0502020202020204" pitchFamily="34" charset="0"/>
            </a:endParaRPr>
          </a:p>
        </p:txBody>
      </p:sp>
      <p:sp>
        <p:nvSpPr>
          <p:cNvPr id="5" name="TextBox 4">
            <a:extLst>
              <a:ext uri="{FF2B5EF4-FFF2-40B4-BE49-F238E27FC236}">
                <a16:creationId xmlns:a16="http://schemas.microsoft.com/office/drawing/2014/main" id="{5457B37A-93BF-F32F-0D40-B3E6CDED6978}"/>
              </a:ext>
            </a:extLst>
          </p:cNvPr>
          <p:cNvSpPr txBox="1"/>
          <p:nvPr/>
        </p:nvSpPr>
        <p:spPr>
          <a:xfrm>
            <a:off x="340564" y="2275651"/>
            <a:ext cx="5973296" cy="3416320"/>
          </a:xfrm>
          <a:prstGeom prst="rect">
            <a:avLst/>
          </a:prstGeom>
          <a:noFill/>
        </p:spPr>
        <p:txBody>
          <a:bodyPr wrap="square">
            <a:spAutoFit/>
          </a:bodyPr>
          <a:lstStyle/>
          <a:p>
            <a:pPr marL="285750" indent="-285750" rtl="0" latinLnBrk="0">
              <a:buFont typeface="Courier New" panose="02070309020205020404" pitchFamily="49" charset="0"/>
              <a:buChar char="o"/>
            </a:pPr>
            <a:r>
              <a:rPr lang="en-GB" b="0" i="0" u="none" strike="noStrike" dirty="0">
                <a:effectLst/>
                <a:latin typeface="Century Gothic" panose="020B0502020202020204" pitchFamily="34" charset="0"/>
              </a:rPr>
              <a:t>Breakfast Club is available from 8:00am-8:45am- serving toast, cereal and juice - £2 per day (additional children £1)</a:t>
            </a:r>
          </a:p>
          <a:p>
            <a:pPr marL="285750" indent="-285750" rtl="0" latinLnBrk="0">
              <a:buFont typeface="Courier New" panose="02070309020205020404" pitchFamily="49" charset="0"/>
              <a:buChar char="o"/>
            </a:pPr>
            <a:endParaRPr lang="en-GB" b="0" i="0" u="none" strike="noStrike" dirty="0">
              <a:effectLst/>
              <a:latin typeface="Century Gothic" panose="020B0502020202020204" pitchFamily="34" charset="0"/>
            </a:endParaRPr>
          </a:p>
          <a:p>
            <a:pPr marL="285750" indent="-285750" fontAlgn="base">
              <a:buFont typeface="Courier New" panose="02070309020205020404" pitchFamily="49" charset="0"/>
              <a:buChar char="o"/>
            </a:pPr>
            <a:r>
              <a:rPr lang="en-GB" sz="1800" b="0" i="0" u="none" strike="noStrike" dirty="0">
                <a:effectLst/>
                <a:latin typeface="Century Gothic" panose="020B0502020202020204" pitchFamily="34" charset="0"/>
              </a:rPr>
              <a:t>The after-school club is run by </a:t>
            </a:r>
            <a:r>
              <a:rPr lang="en-GB" sz="1800" b="0" i="0" u="none" strike="noStrike" dirty="0" err="1">
                <a:effectLst/>
                <a:latin typeface="Century Gothic" panose="020B0502020202020204" pitchFamily="34" charset="0"/>
              </a:rPr>
              <a:t>Òganan</a:t>
            </a:r>
            <a:r>
              <a:rPr lang="en-GB" sz="1800" b="0" i="0" u="none" strike="noStrike" dirty="0">
                <a:effectLst/>
                <a:latin typeface="Century Gothic" panose="020B0502020202020204" pitchFamily="34" charset="0"/>
              </a:rPr>
              <a:t>, a Gaelic organisation, situated within the school premises</a:t>
            </a:r>
          </a:p>
          <a:p>
            <a:pPr fontAlgn="base"/>
            <a:endParaRPr lang="en-GB" sz="1800" b="0" i="0" u="none" strike="noStrike" dirty="0">
              <a:effectLst/>
              <a:latin typeface="Century Gothic" panose="020B0502020202020204" pitchFamily="34" charset="0"/>
            </a:endParaRPr>
          </a:p>
          <a:p>
            <a:pPr marL="285750" indent="-285750" algn="l" fontAlgn="base">
              <a:buFont typeface="Courier New" panose="02070309020205020404" pitchFamily="49" charset="0"/>
              <a:buChar char="o"/>
            </a:pPr>
            <a:r>
              <a:rPr lang="en-GB" sz="1800" b="0" i="0" u="none" strike="noStrike" dirty="0">
                <a:effectLst/>
                <a:latin typeface="Century Gothic" panose="020B0502020202020204" pitchFamily="34" charset="0"/>
              </a:rPr>
              <a:t>They also run holiday clubs during the Summer holidays, October holidays and Easter holidays</a:t>
            </a:r>
          </a:p>
          <a:p>
            <a:pPr algn="l" fontAlgn="base"/>
            <a:endParaRPr lang="en-GB" sz="1800" b="0" i="0" u="none" strike="noStrike" dirty="0">
              <a:effectLst/>
              <a:latin typeface="Century Gothic" panose="020B0502020202020204" pitchFamily="34" charset="0"/>
            </a:endParaRPr>
          </a:p>
          <a:p>
            <a:pPr marL="285750" indent="-285750" algn="l" fontAlgn="base">
              <a:buFont typeface="Courier New" panose="02070309020205020404" pitchFamily="49" charset="0"/>
              <a:buChar char="o"/>
            </a:pPr>
            <a:r>
              <a:rPr lang="en-GB" sz="1800" b="0" i="0" u="none" strike="noStrike" dirty="0">
                <a:effectLst/>
                <a:latin typeface="Century Gothic" panose="020B0502020202020204" pitchFamily="34" charset="0"/>
              </a:rPr>
              <a:t>Please see </a:t>
            </a:r>
            <a:r>
              <a:rPr lang="en-GB" sz="1800" b="0" i="0" u="none" strike="noStrike" dirty="0" err="1">
                <a:effectLst/>
                <a:latin typeface="Century Gothic" panose="020B0502020202020204" pitchFamily="34" charset="0"/>
              </a:rPr>
              <a:t>Oganan’s</a:t>
            </a:r>
            <a:r>
              <a:rPr lang="en-GB" sz="1800" b="0" i="0" u="none" strike="noStrike" dirty="0">
                <a:effectLst/>
                <a:latin typeface="Century Gothic" panose="020B0502020202020204" pitchFamily="34" charset="0"/>
              </a:rPr>
              <a:t> website for more details</a:t>
            </a:r>
          </a:p>
          <a:p>
            <a:pPr marL="285750" indent="-285750" rtl="0" latinLnBrk="0">
              <a:buFont typeface="Courier New" panose="02070309020205020404" pitchFamily="49" charset="0"/>
              <a:buChar char="o"/>
            </a:pPr>
            <a:endParaRPr lang="en-GB" b="0" i="0" u="none" strike="noStrike" dirty="0">
              <a:solidFill>
                <a:srgbClr val="000000"/>
              </a:solidFill>
              <a:effectLst/>
              <a:latin typeface="YAFdJrN-O4g 0"/>
            </a:endParaRPr>
          </a:p>
        </p:txBody>
      </p:sp>
      <p:pic>
        <p:nvPicPr>
          <p:cNvPr id="6" name="Picture 5">
            <a:extLst>
              <a:ext uri="{FF2B5EF4-FFF2-40B4-BE49-F238E27FC236}">
                <a16:creationId xmlns:a16="http://schemas.microsoft.com/office/drawing/2014/main" id="{4361C0B4-E947-5521-7D5A-B66730A8DC29}"/>
              </a:ext>
            </a:extLst>
          </p:cNvPr>
          <p:cNvPicPr>
            <a:picLocks noChangeAspect="1"/>
          </p:cNvPicPr>
          <p:nvPr/>
        </p:nvPicPr>
        <p:blipFill rotWithShape="1">
          <a:blip r:embed="rId2"/>
          <a:srcRect b="92031"/>
          <a:stretch/>
        </p:blipFill>
        <p:spPr>
          <a:xfrm>
            <a:off x="0" y="27288"/>
            <a:ext cx="9202296" cy="599093"/>
          </a:xfrm>
          <a:prstGeom prst="rect">
            <a:avLst/>
          </a:prstGeom>
        </p:spPr>
      </p:pic>
      <p:sp>
        <p:nvSpPr>
          <p:cNvPr id="7" name="Rectangle 6">
            <a:extLst>
              <a:ext uri="{FF2B5EF4-FFF2-40B4-BE49-F238E27FC236}">
                <a16:creationId xmlns:a16="http://schemas.microsoft.com/office/drawing/2014/main" id="{08CFF089-A750-7EA7-2E0E-03C36AC9E809}"/>
              </a:ext>
            </a:extLst>
          </p:cNvPr>
          <p:cNvSpPr/>
          <p:nvPr/>
        </p:nvSpPr>
        <p:spPr>
          <a:xfrm>
            <a:off x="0" y="6093296"/>
            <a:ext cx="9202296" cy="764704"/>
          </a:xfrm>
          <a:prstGeom prst="rect">
            <a:avLst/>
          </a:prstGeom>
          <a:solidFill>
            <a:srgbClr val="1E45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E3EB57A-ED62-C2F5-600A-B81F94894BA4}"/>
              </a:ext>
            </a:extLst>
          </p:cNvPr>
          <p:cNvPicPr>
            <a:picLocks noChangeAspect="1"/>
          </p:cNvPicPr>
          <p:nvPr/>
        </p:nvPicPr>
        <p:blipFill>
          <a:blip r:embed="rId3"/>
          <a:stretch>
            <a:fillRect/>
          </a:stretch>
        </p:blipFill>
        <p:spPr>
          <a:xfrm>
            <a:off x="7820561" y="673277"/>
            <a:ext cx="1122431" cy="908427"/>
          </a:xfrm>
          <a:prstGeom prst="rect">
            <a:avLst/>
          </a:prstGeom>
        </p:spPr>
      </p:pic>
      <p:pic>
        <p:nvPicPr>
          <p:cNvPr id="10" name="Picture 9" descr="A group of children playing tennis&#10;&#10;Description automatically generated">
            <a:extLst>
              <a:ext uri="{FF2B5EF4-FFF2-40B4-BE49-F238E27FC236}">
                <a16:creationId xmlns:a16="http://schemas.microsoft.com/office/drawing/2014/main" id="{FDB7C42D-09E1-F938-5655-6D6FEE831F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9146" y="2125360"/>
            <a:ext cx="2543846" cy="2599784"/>
          </a:xfrm>
          <a:prstGeom prst="rect">
            <a:avLst/>
          </a:prstGeom>
        </p:spPr>
      </p:pic>
    </p:spTree>
    <p:extLst>
      <p:ext uri="{BB962C8B-B14F-4D97-AF65-F5344CB8AC3E}">
        <p14:creationId xmlns:p14="http://schemas.microsoft.com/office/powerpoint/2010/main" val="1894128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52A79D-22F5-8D4E-BB40-41C78D2DBE44}"/>
              </a:ext>
            </a:extLst>
          </p:cNvPr>
          <p:cNvPicPr>
            <a:picLocks noChangeAspect="1"/>
          </p:cNvPicPr>
          <p:nvPr/>
        </p:nvPicPr>
        <p:blipFill rotWithShape="1">
          <a:blip r:embed="rId3"/>
          <a:srcRect b="92031"/>
          <a:stretch/>
        </p:blipFill>
        <p:spPr>
          <a:xfrm>
            <a:off x="0" y="27288"/>
            <a:ext cx="9202296" cy="599093"/>
          </a:xfrm>
          <a:prstGeom prst="rect">
            <a:avLst/>
          </a:prstGeom>
        </p:spPr>
      </p:pic>
      <p:sp>
        <p:nvSpPr>
          <p:cNvPr id="21" name="Rectangle 20">
            <a:extLst>
              <a:ext uri="{FF2B5EF4-FFF2-40B4-BE49-F238E27FC236}">
                <a16:creationId xmlns:a16="http://schemas.microsoft.com/office/drawing/2014/main" id="{76C2B1E6-08B2-3447-A882-DAABEA5057DA}"/>
              </a:ext>
            </a:extLst>
          </p:cNvPr>
          <p:cNvSpPr/>
          <p:nvPr/>
        </p:nvSpPr>
        <p:spPr>
          <a:xfrm>
            <a:off x="0" y="6093296"/>
            <a:ext cx="9202296" cy="764704"/>
          </a:xfrm>
          <a:prstGeom prst="rect">
            <a:avLst/>
          </a:prstGeom>
          <a:solidFill>
            <a:srgbClr val="1E45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3151916-6685-E740-9C0A-DB7FB0EDA3FF}"/>
              </a:ext>
            </a:extLst>
          </p:cNvPr>
          <p:cNvSpPr txBox="1">
            <a:spLocks/>
          </p:cNvSpPr>
          <p:nvPr/>
        </p:nvSpPr>
        <p:spPr>
          <a:xfrm>
            <a:off x="899592" y="1271052"/>
            <a:ext cx="6754245" cy="4691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4000" dirty="0">
                <a:latin typeface="Century Gothic" panose="020B0502020202020204" pitchFamily="34" charset="0"/>
              </a:rPr>
              <a:t>Gaelic Resources</a:t>
            </a:r>
            <a:br>
              <a:rPr lang="en-GB" altLang="en-US" sz="4000" u="sng" dirty="0">
                <a:latin typeface="Century Gothic" panose="020B0502020202020204" pitchFamily="34" charset="0"/>
              </a:rPr>
            </a:br>
            <a:endParaRPr lang="en-GB" altLang="en-US" sz="4000" dirty="0">
              <a:latin typeface="Century Gothic" panose="020B0502020202020204" pitchFamily="34" charset="0"/>
            </a:endParaRPr>
          </a:p>
        </p:txBody>
      </p:sp>
      <p:sp>
        <p:nvSpPr>
          <p:cNvPr id="11" name="TextBox 10">
            <a:extLst>
              <a:ext uri="{FF2B5EF4-FFF2-40B4-BE49-F238E27FC236}">
                <a16:creationId xmlns:a16="http://schemas.microsoft.com/office/drawing/2014/main" id="{42384D38-FEA8-6444-840F-BB6FD778B0FF}"/>
              </a:ext>
            </a:extLst>
          </p:cNvPr>
          <p:cNvSpPr txBox="1"/>
          <p:nvPr/>
        </p:nvSpPr>
        <p:spPr>
          <a:xfrm>
            <a:off x="555562" y="1893629"/>
            <a:ext cx="7240429" cy="3693319"/>
          </a:xfrm>
          <a:prstGeom prst="rect">
            <a:avLst/>
          </a:prstGeom>
          <a:noFill/>
        </p:spPr>
        <p:txBody>
          <a:bodyPr wrap="square">
            <a:spAutoFit/>
          </a:bodyPr>
          <a:lstStyle/>
          <a:p>
            <a:pPr marL="342900" indent="-342900">
              <a:buFont typeface="Wingdings" pitchFamily="2" charset="2"/>
              <a:buChar char="q"/>
            </a:pPr>
            <a:r>
              <a:rPr lang="en-US" dirty="0">
                <a:latin typeface="Century Gothic" panose="020B0502020202020204" pitchFamily="34" charset="0"/>
              </a:rPr>
              <a:t>There are lots of resources available so please make time for reading Gaelic books, listening to the Gaelic radio, Gaelic music and watching cartoons on BBC ALBA.</a:t>
            </a:r>
          </a:p>
          <a:p>
            <a:pPr marL="342900" indent="-342900">
              <a:buFont typeface="Wingdings" pitchFamily="2" charset="2"/>
              <a:buChar char="q"/>
            </a:pPr>
            <a:endParaRPr lang="en-US" dirty="0">
              <a:latin typeface="Century Gothic" panose="020B0502020202020204" pitchFamily="34" charset="0"/>
            </a:endParaRPr>
          </a:p>
          <a:p>
            <a:pPr algn="ctr">
              <a:defRPr/>
            </a:pPr>
            <a:r>
              <a:rPr lang="en-US" dirty="0">
                <a:latin typeface="Century Gothic" panose="020B0502020202020204" pitchFamily="34" charset="0"/>
              </a:rPr>
              <a:t> </a:t>
            </a:r>
            <a:r>
              <a:rPr lang="en-GB" b="0" i="0" u="none" strike="noStrike" dirty="0">
                <a:solidFill>
                  <a:srgbClr val="681DA8"/>
                </a:solidFill>
                <a:effectLst/>
                <a:latin typeface="arial" panose="020B0604020202020204" pitchFamily="34" charset="0"/>
                <a:hlinkClick r:id="rId4"/>
              </a:rPr>
              <a:t>Padlet Goireasan Gàidhlig airson </a:t>
            </a:r>
            <a:r>
              <a:rPr lang="en-GB" b="0" i="0" u="none" strike="noStrike" dirty="0" err="1">
                <a:solidFill>
                  <a:srgbClr val="681DA8"/>
                </a:solidFill>
                <a:effectLst/>
                <a:latin typeface="arial" panose="020B0604020202020204" pitchFamily="34" charset="0"/>
                <a:hlinkClick r:id="rId4"/>
              </a:rPr>
              <a:t>Pàranta</a:t>
            </a:r>
            <a:r>
              <a:rPr lang="en-GB" b="0" i="0" u="none" strike="noStrike" dirty="0" err="1">
                <a:solidFill>
                  <a:srgbClr val="681DA8"/>
                </a:solidFill>
                <a:effectLst/>
                <a:latin typeface="arial" panose="020B0604020202020204" pitchFamily="34" charset="0"/>
              </a:rPr>
              <a:t>n</a:t>
            </a:r>
            <a:endParaRPr lang="en-GB" dirty="0">
              <a:latin typeface="Century Gothic" panose="020B0502020202020204" pitchFamily="34" charset="0"/>
              <a:ea typeface="Comic Sans MS" charset="0"/>
              <a:cs typeface="Comic Sans MS" charset="0"/>
              <a:hlinkClick r:id="rId5">
                <a:extLst>
                  <a:ext uri="{A12FA001-AC4F-418D-AE19-62706E023703}">
                    <ahyp:hlinkClr xmlns:ahyp="http://schemas.microsoft.com/office/drawing/2018/hyperlinkcolor" val="tx"/>
                  </a:ext>
                </a:extLst>
              </a:hlinkClick>
            </a:endParaRPr>
          </a:p>
          <a:p>
            <a:pPr marL="457200" indent="-457200" algn="ctr">
              <a:buFont typeface="Arial" panose="020B0604020202020204" pitchFamily="34" charset="0"/>
              <a:buChar char="•"/>
              <a:defRPr/>
            </a:pPr>
            <a:r>
              <a:rPr lang="en-GB" dirty="0">
                <a:latin typeface="Century Gothic" panose="020B0502020202020204" pitchFamily="34" charset="0"/>
                <a:ea typeface="Comic Sans MS" charset="0"/>
                <a:cs typeface="Comic Sans MS" charset="0"/>
                <a:hlinkClick r:id="rId5">
                  <a:extLst>
                    <a:ext uri="{A12FA001-AC4F-418D-AE19-62706E023703}">
                      <ahyp:hlinkClr xmlns:ahyp="http://schemas.microsoft.com/office/drawing/2018/hyperlinkcolor" val="tx"/>
                    </a:ext>
                  </a:extLst>
                </a:hlinkClick>
              </a:rPr>
              <a:t>Comann Nam Pàrant</a:t>
            </a:r>
          </a:p>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Century Gothic" panose="020B0502020202020204" pitchFamily="34" charset="0"/>
                <a:ea typeface="Comic Sans MS" charset="0"/>
                <a:cs typeface="Comic Sans MS" charset="0"/>
                <a:hlinkClick r:id="rId5">
                  <a:extLst>
                    <a:ext uri="{A12FA001-AC4F-418D-AE19-62706E023703}">
                      <ahyp:hlinkClr xmlns:ahyp="http://schemas.microsoft.com/office/drawing/2018/hyperlinkcolor" val="tx"/>
                    </a:ext>
                  </a:extLst>
                </a:hlinkClick>
              </a:rPr>
              <a:t>Gaelic 4 Parents Website</a:t>
            </a:r>
          </a:p>
          <a:p>
            <a:pPr marL="285750" marR="0" lvl="0" indent="-285750" algn="ctr" defTabSz="914400" rtl="0" eaLnBrk="1" fontAlgn="auto" latinLnBrk="0" hangingPunct="1">
              <a:lnSpc>
                <a:spcPct val="100000"/>
              </a:lnSpc>
              <a:spcBef>
                <a:spcPts val="0"/>
              </a:spcBef>
              <a:spcAft>
                <a:spcPts val="0"/>
              </a:spcAft>
              <a:buClrTx/>
              <a:buSzTx/>
              <a:buFont typeface="Arial" pitchFamily="34" charset="0"/>
              <a:buChar char="•"/>
              <a:tabLst/>
              <a:defRPr/>
            </a:pPr>
            <a:r>
              <a:rPr lang="en-GB" dirty="0">
                <a:latin typeface="Century Gothic" panose="020B0502020202020204" pitchFamily="34" charset="0"/>
                <a:ea typeface="Comic Sans MS" charset="0"/>
                <a:cs typeface="Comic Sans MS" charset="0"/>
                <a:hlinkClick r:id="rId5">
                  <a:extLst>
                    <a:ext uri="{A12FA001-AC4F-418D-AE19-62706E023703}">
                      <ahyp:hlinkClr xmlns:ahyp="http://schemas.microsoft.com/office/drawing/2018/hyperlinkcolor" val="tx"/>
                    </a:ext>
                  </a:extLst>
                </a:hlinkClick>
              </a:rPr>
              <a:t>Orain Na Cloinne Bige </a:t>
            </a:r>
          </a:p>
          <a:p>
            <a:pPr marL="285750" marR="0" lvl="0" indent="-285750" algn="ctr" defTabSz="914400" rtl="0" eaLnBrk="1" fontAlgn="auto" latinLnBrk="0" hangingPunct="1">
              <a:lnSpc>
                <a:spcPct val="100000"/>
              </a:lnSpc>
              <a:spcBef>
                <a:spcPts val="0"/>
              </a:spcBef>
              <a:spcAft>
                <a:spcPts val="0"/>
              </a:spcAft>
              <a:buClrTx/>
              <a:buSzTx/>
              <a:buFont typeface="Arial" pitchFamily="34" charset="0"/>
              <a:buChar char="•"/>
              <a:tabLst/>
              <a:defRPr/>
            </a:pPr>
            <a:r>
              <a:rPr lang="en-GB" dirty="0">
                <a:latin typeface="Century Gothic" panose="020B0502020202020204" pitchFamily="34" charset="0"/>
                <a:ea typeface="Comic Sans MS" charset="0"/>
                <a:cs typeface="Comic Sans MS" charset="0"/>
              </a:rPr>
              <a:t> </a:t>
            </a:r>
            <a:r>
              <a:rPr lang="en-GB" dirty="0" err="1">
                <a:latin typeface="Century Gothic" panose="020B0502020202020204" pitchFamily="34" charset="0"/>
                <a:ea typeface="Comic Sans MS" charset="0"/>
                <a:cs typeface="Comic Sans MS" charset="0"/>
              </a:rPr>
              <a:t>Gaidhlig.Scot</a:t>
            </a:r>
            <a:r>
              <a:rPr lang="en-GB" dirty="0">
                <a:latin typeface="Century Gothic" panose="020B0502020202020204" pitchFamily="34" charset="0"/>
              </a:rPr>
              <a:t> </a:t>
            </a:r>
            <a:endParaRPr lang="en-GB" altLang="en-US" dirty="0">
              <a:latin typeface="Century Gothic" panose="020B0502020202020204" pitchFamily="34" charset="0"/>
              <a:ea typeface="Comic Sans MS" charset="0"/>
              <a:cs typeface="Comic Sans MS" charset="0"/>
            </a:endParaRPr>
          </a:p>
          <a:p>
            <a:pPr marL="285750" indent="-285750" algn="ctr">
              <a:buFont typeface="Arial" pitchFamily="34" charset="0"/>
              <a:buChar char="•"/>
            </a:pPr>
            <a:r>
              <a:rPr lang="en-GB" altLang="en-US" dirty="0">
                <a:latin typeface="Century Gothic" panose="020B0502020202020204" pitchFamily="34" charset="0"/>
                <a:ea typeface="Comic Sans MS" charset="0"/>
                <a:cs typeface="Comic Sans MS" charset="0"/>
              </a:rPr>
              <a:t>BBC Alba- Cartoons  </a:t>
            </a:r>
            <a:endParaRPr lang="en-GB" dirty="0">
              <a:latin typeface="Century Gothic" panose="020B0502020202020204" pitchFamily="34" charset="0"/>
            </a:endParaRPr>
          </a:p>
          <a:p>
            <a:pPr marL="285750" indent="-285750" algn="ctr">
              <a:buFont typeface="Arial" pitchFamily="34" charset="0"/>
              <a:buChar char="•"/>
            </a:pPr>
            <a:r>
              <a:rPr lang="en-GB" altLang="en-US" dirty="0">
                <a:latin typeface="Century Gothic" panose="020B0502020202020204" pitchFamily="34" charset="0"/>
                <a:ea typeface="Comic Sans MS" charset="0"/>
                <a:cs typeface="Comic Sans MS" charset="0"/>
                <a:hlinkClick r:id="rId6">
                  <a:extLst>
                    <a:ext uri="{A12FA001-AC4F-418D-AE19-62706E023703}">
                      <ahyp:hlinkClr xmlns:ahyp="http://schemas.microsoft.com/office/drawing/2018/hyperlinkcolor" val="tx"/>
                    </a:ext>
                  </a:extLst>
                </a:hlinkClick>
              </a:rPr>
              <a:t>Sgeulachdan.Scot</a:t>
            </a:r>
            <a:r>
              <a:rPr lang="en-GB" altLang="en-US" dirty="0">
                <a:latin typeface="Century Gothic" panose="020B0502020202020204" pitchFamily="34" charset="0"/>
                <a:ea typeface="Comic Sans MS" charset="0"/>
                <a:cs typeface="Comic Sans MS" charset="0"/>
              </a:rPr>
              <a:t> </a:t>
            </a:r>
          </a:p>
          <a:p>
            <a:pPr marL="285750" indent="-285750" algn="ctr">
              <a:buFont typeface="Arial" pitchFamily="34" charset="0"/>
              <a:buChar char="•"/>
            </a:pPr>
            <a:r>
              <a:rPr lang="en-GB" altLang="en-US" dirty="0">
                <a:latin typeface="Century Gothic" panose="020B0502020202020204" pitchFamily="34" charset="0"/>
                <a:ea typeface="Comic Sans MS" charset="0"/>
                <a:cs typeface="Comic Sans MS" charset="0"/>
              </a:rPr>
              <a:t>Miss MacDonald </a:t>
            </a:r>
            <a:r>
              <a:rPr lang="en-GB" altLang="en-US" dirty="0" err="1">
                <a:latin typeface="Century Gothic" panose="020B0502020202020204" pitchFamily="34" charset="0"/>
                <a:ea typeface="Comic Sans MS" charset="0"/>
                <a:cs typeface="Comic Sans MS" charset="0"/>
              </a:rPr>
              <a:t>Youtube</a:t>
            </a:r>
            <a:r>
              <a:rPr lang="en-GB" altLang="en-US" dirty="0">
                <a:latin typeface="Century Gothic" panose="020B0502020202020204" pitchFamily="34" charset="0"/>
                <a:ea typeface="Comic Sans MS" charset="0"/>
                <a:cs typeface="Comic Sans MS" charset="0"/>
              </a:rPr>
              <a:t> </a:t>
            </a:r>
          </a:p>
          <a:p>
            <a:pPr marL="342900" indent="-342900">
              <a:buFont typeface="Wingdings" pitchFamily="2" charset="2"/>
              <a:buChar char="q"/>
            </a:pPr>
            <a:endParaRPr lang="en-US" dirty="0">
              <a:latin typeface="Century Gothic" panose="020B0502020202020204" pitchFamily="34" charset="0"/>
            </a:endParaRPr>
          </a:p>
        </p:txBody>
      </p:sp>
      <p:pic>
        <p:nvPicPr>
          <p:cNvPr id="2" name="Picture 1">
            <a:extLst>
              <a:ext uri="{FF2B5EF4-FFF2-40B4-BE49-F238E27FC236}">
                <a16:creationId xmlns:a16="http://schemas.microsoft.com/office/drawing/2014/main" id="{5816A367-0940-6CF1-7607-F3778F7ADF33}"/>
              </a:ext>
            </a:extLst>
          </p:cNvPr>
          <p:cNvPicPr>
            <a:picLocks noChangeAspect="1"/>
          </p:cNvPicPr>
          <p:nvPr/>
        </p:nvPicPr>
        <p:blipFill>
          <a:blip r:embed="rId7"/>
          <a:stretch>
            <a:fillRect/>
          </a:stretch>
        </p:blipFill>
        <p:spPr>
          <a:xfrm>
            <a:off x="7820561" y="673277"/>
            <a:ext cx="1122431" cy="908427"/>
          </a:xfrm>
          <a:prstGeom prst="rect">
            <a:avLst/>
          </a:prstGeom>
        </p:spPr>
      </p:pic>
      <p:sp>
        <p:nvSpPr>
          <p:cNvPr id="3" name="AutoShape 2">
            <a:extLst>
              <a:ext uri="{FF2B5EF4-FFF2-40B4-BE49-F238E27FC236}">
                <a16:creationId xmlns:a16="http://schemas.microsoft.com/office/drawing/2014/main" id="{0BD30F8B-D474-A60F-C980-B746E275463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Microphone 3 SVG Microphone Clipart Microphone Files for image 1">
            <a:extLst>
              <a:ext uri="{FF2B5EF4-FFF2-40B4-BE49-F238E27FC236}">
                <a16:creationId xmlns:a16="http://schemas.microsoft.com/office/drawing/2014/main" id="{881C0AC7-7415-88CB-3EDD-CD023255DA6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91881" y="2917654"/>
            <a:ext cx="1979712" cy="14860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ory Stock Illustrations – 250,150 Story Stock ...">
            <a:extLst>
              <a:ext uri="{FF2B5EF4-FFF2-40B4-BE49-F238E27FC236}">
                <a16:creationId xmlns:a16="http://schemas.microsoft.com/office/drawing/2014/main" id="{B7F72942-AC8D-87B8-FB9A-40A5A9953EE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97399" y="4401315"/>
            <a:ext cx="1979712" cy="1227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457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206B53-CC5E-4534-BE86-5B6F6A82F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1035738"/>
            <a:ext cx="5020465" cy="5020465"/>
          </a:xfrm>
          <a:prstGeom prst="rect">
            <a:avLst/>
          </a:prstGeom>
        </p:spPr>
      </p:pic>
      <p:pic>
        <p:nvPicPr>
          <p:cNvPr id="6" name="Picture 5">
            <a:extLst>
              <a:ext uri="{FF2B5EF4-FFF2-40B4-BE49-F238E27FC236}">
                <a16:creationId xmlns:a16="http://schemas.microsoft.com/office/drawing/2014/main" id="{9652A79D-22F5-8D4E-BB40-41C78D2DBE44}"/>
              </a:ext>
            </a:extLst>
          </p:cNvPr>
          <p:cNvPicPr>
            <a:picLocks noChangeAspect="1"/>
          </p:cNvPicPr>
          <p:nvPr/>
        </p:nvPicPr>
        <p:blipFill rotWithShape="1">
          <a:blip r:embed="rId4"/>
          <a:srcRect b="92031"/>
          <a:stretch/>
        </p:blipFill>
        <p:spPr>
          <a:xfrm>
            <a:off x="0" y="27288"/>
            <a:ext cx="9202296" cy="599093"/>
          </a:xfrm>
          <a:prstGeom prst="rect">
            <a:avLst/>
          </a:prstGeom>
        </p:spPr>
      </p:pic>
      <p:sp>
        <p:nvSpPr>
          <p:cNvPr id="21" name="Rectangle 20">
            <a:extLst>
              <a:ext uri="{FF2B5EF4-FFF2-40B4-BE49-F238E27FC236}">
                <a16:creationId xmlns:a16="http://schemas.microsoft.com/office/drawing/2014/main" id="{76C2B1E6-08B2-3447-A882-DAABEA5057DA}"/>
              </a:ext>
            </a:extLst>
          </p:cNvPr>
          <p:cNvSpPr/>
          <p:nvPr/>
        </p:nvSpPr>
        <p:spPr>
          <a:xfrm>
            <a:off x="0" y="6093296"/>
            <a:ext cx="9202296" cy="764704"/>
          </a:xfrm>
          <a:prstGeom prst="rect">
            <a:avLst/>
          </a:prstGeom>
          <a:solidFill>
            <a:srgbClr val="1E45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3151916-6685-E740-9C0A-DB7FB0EDA3FF}"/>
              </a:ext>
            </a:extLst>
          </p:cNvPr>
          <p:cNvSpPr txBox="1">
            <a:spLocks/>
          </p:cNvSpPr>
          <p:nvPr/>
        </p:nvSpPr>
        <p:spPr>
          <a:xfrm>
            <a:off x="806912" y="1035738"/>
            <a:ext cx="6754245" cy="4691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4000" dirty="0">
                <a:latin typeface="Century Gothic" panose="020B0502020202020204" pitchFamily="34" charset="0"/>
              </a:rPr>
              <a:t>Gaelic Resources</a:t>
            </a:r>
            <a:br>
              <a:rPr lang="en-GB" altLang="en-US" sz="4000" u="sng" dirty="0">
                <a:latin typeface="Century Gothic" panose="020B0502020202020204" pitchFamily="34" charset="0"/>
              </a:rPr>
            </a:br>
            <a:endParaRPr lang="en-GB" altLang="en-US" sz="4000" dirty="0">
              <a:latin typeface="Century Gothic" panose="020B0502020202020204" pitchFamily="34" charset="0"/>
            </a:endParaRPr>
          </a:p>
        </p:txBody>
      </p:sp>
      <p:sp>
        <p:nvSpPr>
          <p:cNvPr id="3" name="AutoShape 2">
            <a:extLst>
              <a:ext uri="{FF2B5EF4-FFF2-40B4-BE49-F238E27FC236}">
                <a16:creationId xmlns:a16="http://schemas.microsoft.com/office/drawing/2014/main" id="{0BD30F8B-D474-A60F-C980-B746E275463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63825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A042C35-1E2D-7947-A862-7B2408B09278}"/>
              </a:ext>
            </a:extLst>
          </p:cNvPr>
          <p:cNvPicPr>
            <a:picLocks noChangeAspect="1"/>
          </p:cNvPicPr>
          <p:nvPr/>
        </p:nvPicPr>
        <p:blipFill rotWithShape="1">
          <a:blip r:embed="rId3"/>
          <a:srcRect b="92031"/>
          <a:stretch/>
        </p:blipFill>
        <p:spPr>
          <a:xfrm>
            <a:off x="0" y="27288"/>
            <a:ext cx="9202296" cy="599093"/>
          </a:xfrm>
          <a:prstGeom prst="rect">
            <a:avLst/>
          </a:prstGeom>
        </p:spPr>
      </p:pic>
      <p:sp>
        <p:nvSpPr>
          <p:cNvPr id="15" name="Rectangle 14">
            <a:extLst>
              <a:ext uri="{FF2B5EF4-FFF2-40B4-BE49-F238E27FC236}">
                <a16:creationId xmlns:a16="http://schemas.microsoft.com/office/drawing/2014/main" id="{0DA278BA-77DD-C140-A16E-7C045283D8F3}"/>
              </a:ext>
            </a:extLst>
          </p:cNvPr>
          <p:cNvSpPr/>
          <p:nvPr/>
        </p:nvSpPr>
        <p:spPr>
          <a:xfrm>
            <a:off x="0" y="6093296"/>
            <a:ext cx="9202296" cy="764704"/>
          </a:xfrm>
          <a:prstGeom prst="rect">
            <a:avLst/>
          </a:prstGeom>
          <a:solidFill>
            <a:srgbClr val="1E45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a:extLst>
              <a:ext uri="{FF2B5EF4-FFF2-40B4-BE49-F238E27FC236}">
                <a16:creationId xmlns:a16="http://schemas.microsoft.com/office/drawing/2014/main" id="{7F886811-71EA-E215-EAEC-AA408FF86C5B}"/>
              </a:ext>
            </a:extLst>
          </p:cNvPr>
          <p:cNvSpPr txBox="1">
            <a:spLocks/>
          </p:cNvSpPr>
          <p:nvPr/>
        </p:nvSpPr>
        <p:spPr bwMode="auto">
          <a:xfrm>
            <a:off x="646453" y="945255"/>
            <a:ext cx="7234717" cy="84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a:solidFill>
                  <a:schemeClr val="tx1"/>
                </a:solidFill>
                <a:latin typeface="Verdana" charset="0"/>
              </a:defRPr>
            </a:lvl1pPr>
            <a:lvl2pPr marL="742950" indent="-285750">
              <a:defRPr>
                <a:solidFill>
                  <a:schemeClr val="tx1"/>
                </a:solidFill>
                <a:latin typeface="Verdana" charset="0"/>
              </a:defRPr>
            </a:lvl2pPr>
            <a:lvl3pPr marL="1143000" indent="-228600">
              <a:defRPr>
                <a:solidFill>
                  <a:schemeClr val="tx1"/>
                </a:solidFill>
                <a:latin typeface="Verdana" charset="0"/>
              </a:defRPr>
            </a:lvl3pPr>
            <a:lvl4pPr marL="1600200" indent="-228600">
              <a:defRPr>
                <a:solidFill>
                  <a:schemeClr val="tx1"/>
                </a:solidFill>
                <a:latin typeface="Verdana" charset="0"/>
              </a:defRPr>
            </a:lvl4pPr>
            <a:lvl5pPr marL="2057400" indent="-22860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marL="0" indent="0" algn="ctr">
              <a:lnSpc>
                <a:spcPct val="200000"/>
              </a:lnSpc>
              <a:defRPr/>
            </a:pPr>
            <a:r>
              <a:rPr lang="en-GB" altLang="en-US" sz="3600" dirty="0" err="1">
                <a:solidFill>
                  <a:prstClr val="black"/>
                </a:solidFill>
                <a:latin typeface="Century Gothic" pitchFamily="34" charset="0"/>
              </a:rPr>
              <a:t>Cruth</a:t>
            </a:r>
            <a:r>
              <a:rPr lang="en-GB" altLang="en-US" sz="3600" dirty="0">
                <a:solidFill>
                  <a:prstClr val="black"/>
                </a:solidFill>
                <a:latin typeface="Century Gothic" pitchFamily="34" charset="0"/>
              </a:rPr>
              <a:t> / Format</a:t>
            </a:r>
            <a:endParaRPr lang="en-GB" altLang="en-US" sz="3600" dirty="0">
              <a:solidFill>
                <a:prstClr val="black"/>
              </a:solidFill>
              <a:latin typeface="Calibri"/>
            </a:endParaRPr>
          </a:p>
        </p:txBody>
      </p:sp>
      <p:sp>
        <p:nvSpPr>
          <p:cNvPr id="7" name="TextBox 13">
            <a:extLst>
              <a:ext uri="{FF2B5EF4-FFF2-40B4-BE49-F238E27FC236}">
                <a16:creationId xmlns:a16="http://schemas.microsoft.com/office/drawing/2014/main" id="{2699744B-7D7A-6708-5BB1-A0C4C427306B}"/>
              </a:ext>
            </a:extLst>
          </p:cNvPr>
          <p:cNvSpPr txBox="1"/>
          <p:nvPr/>
        </p:nvSpPr>
        <p:spPr>
          <a:xfrm>
            <a:off x="465322" y="2778106"/>
            <a:ext cx="7596978" cy="2003241"/>
          </a:xfrm>
          <a:prstGeom prst="rect">
            <a:avLst/>
          </a:prstGeom>
        </p:spPr>
        <p:txBody>
          <a:bodyPr lIns="0" tIns="0" rIns="0" bIns="0" rtlCol="0" anchor="t">
            <a:spAutoFit/>
          </a:bodyPr>
          <a:lstStyle/>
          <a:p>
            <a:pPr marL="689069" lvl="1" indent="-344534">
              <a:lnSpc>
                <a:spcPts val="3957"/>
              </a:lnSpc>
              <a:buFont typeface="Arial"/>
              <a:buChar char="•"/>
            </a:pPr>
            <a:r>
              <a:rPr lang="en-US" sz="2800" dirty="0">
                <a:solidFill>
                  <a:srgbClr val="000000"/>
                </a:solidFill>
                <a:latin typeface="Century Gothic" panose="020B0502020202020204" pitchFamily="34" charset="0"/>
              </a:rPr>
              <a:t>Information session  </a:t>
            </a:r>
          </a:p>
          <a:p>
            <a:pPr marL="689069" lvl="1" indent="-344534">
              <a:lnSpc>
                <a:spcPts val="3957"/>
              </a:lnSpc>
              <a:buFont typeface="Arial"/>
              <a:buChar char="•"/>
            </a:pPr>
            <a:r>
              <a:rPr lang="en-US" sz="2800" dirty="0">
                <a:solidFill>
                  <a:srgbClr val="000000"/>
                </a:solidFill>
                <a:latin typeface="Century Gothic" panose="020B0502020202020204" pitchFamily="34" charset="0"/>
              </a:rPr>
              <a:t>Tour of the School</a:t>
            </a:r>
          </a:p>
          <a:p>
            <a:pPr marL="689069" lvl="1" indent="-344534">
              <a:lnSpc>
                <a:spcPts val="3957"/>
              </a:lnSpc>
              <a:buFont typeface="Arial"/>
              <a:buChar char="•"/>
            </a:pPr>
            <a:r>
              <a:rPr lang="en-US" sz="2800" dirty="0">
                <a:solidFill>
                  <a:srgbClr val="000000"/>
                </a:solidFill>
                <a:latin typeface="Century Gothic" panose="020B0502020202020204" pitchFamily="34" charset="0"/>
              </a:rPr>
              <a:t>Information Session GME </a:t>
            </a:r>
          </a:p>
          <a:p>
            <a:pPr marL="689069" lvl="1" indent="-344534">
              <a:lnSpc>
                <a:spcPts val="3957"/>
              </a:lnSpc>
              <a:buFont typeface="Arial"/>
              <a:buChar char="•"/>
            </a:pPr>
            <a:r>
              <a:rPr lang="en-US" sz="2800" dirty="0">
                <a:solidFill>
                  <a:srgbClr val="000000"/>
                </a:solidFill>
                <a:latin typeface="Century Gothic" panose="020B0502020202020204" pitchFamily="34" charset="0"/>
              </a:rPr>
              <a:t>Q/A with Captains and Vice Captains</a:t>
            </a:r>
          </a:p>
        </p:txBody>
      </p:sp>
      <p:pic>
        <p:nvPicPr>
          <p:cNvPr id="8" name="Picture 7">
            <a:extLst>
              <a:ext uri="{FF2B5EF4-FFF2-40B4-BE49-F238E27FC236}">
                <a16:creationId xmlns:a16="http://schemas.microsoft.com/office/drawing/2014/main" id="{104C5822-DC2D-9085-78C8-E498E94675F3}"/>
              </a:ext>
            </a:extLst>
          </p:cNvPr>
          <p:cNvPicPr>
            <a:picLocks noChangeAspect="1"/>
          </p:cNvPicPr>
          <p:nvPr/>
        </p:nvPicPr>
        <p:blipFill>
          <a:blip r:embed="rId4"/>
          <a:stretch>
            <a:fillRect/>
          </a:stretch>
        </p:blipFill>
        <p:spPr>
          <a:xfrm>
            <a:off x="7820561" y="720373"/>
            <a:ext cx="1122431" cy="908427"/>
          </a:xfrm>
          <a:prstGeom prst="rect">
            <a:avLst/>
          </a:prstGeom>
        </p:spPr>
      </p:pic>
      <p:pic>
        <p:nvPicPr>
          <p:cNvPr id="9" name="Picture 8">
            <a:extLst>
              <a:ext uri="{FF2B5EF4-FFF2-40B4-BE49-F238E27FC236}">
                <a16:creationId xmlns:a16="http://schemas.microsoft.com/office/drawing/2014/main" id="{296FA5DC-9854-DFE4-E1B8-D45AF9F87FA1}"/>
              </a:ext>
            </a:extLst>
          </p:cNvPr>
          <p:cNvPicPr>
            <a:picLocks noChangeAspect="1"/>
          </p:cNvPicPr>
          <p:nvPr/>
        </p:nvPicPr>
        <p:blipFill>
          <a:blip r:embed="rId4"/>
          <a:stretch>
            <a:fillRect/>
          </a:stretch>
        </p:blipFill>
        <p:spPr>
          <a:xfrm>
            <a:off x="7820561" y="720373"/>
            <a:ext cx="1122431" cy="908427"/>
          </a:xfrm>
          <a:prstGeom prst="rect">
            <a:avLst/>
          </a:prstGeom>
        </p:spPr>
      </p:pic>
    </p:spTree>
    <p:extLst>
      <p:ext uri="{BB962C8B-B14F-4D97-AF65-F5344CB8AC3E}">
        <p14:creationId xmlns:p14="http://schemas.microsoft.com/office/powerpoint/2010/main" val="4164454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8CCC2-52BD-9394-B6EC-0AC10523985D}"/>
              </a:ext>
            </a:extLst>
          </p:cNvPr>
          <p:cNvSpPr>
            <a:spLocks noGrp="1"/>
          </p:cNvSpPr>
          <p:nvPr>
            <p:ph type="title"/>
          </p:nvPr>
        </p:nvSpPr>
        <p:spPr>
          <a:xfrm>
            <a:off x="152176" y="816145"/>
            <a:ext cx="8229600" cy="1099539"/>
          </a:xfrm>
        </p:spPr>
        <p:txBody>
          <a:bodyPr>
            <a:normAutofit/>
          </a:bodyPr>
          <a:lstStyle/>
          <a:p>
            <a:r>
              <a:rPr lang="en-US" sz="3200" dirty="0" err="1">
                <a:latin typeface="Century Gothic" panose="020B0502020202020204" pitchFamily="34" charset="0"/>
                <a:cs typeface="Calibri" panose="020F0502020204030204" pitchFamily="34" charset="0"/>
              </a:rPr>
              <a:t>Conaltradh</a:t>
            </a:r>
            <a:r>
              <a:rPr lang="en-US" sz="3200" dirty="0">
                <a:latin typeface="Century Gothic" panose="020B0502020202020204" pitchFamily="34" charset="0"/>
                <a:cs typeface="Calibri" panose="020F0502020204030204" pitchFamily="34" charset="0"/>
              </a:rPr>
              <a:t> / Communication</a:t>
            </a:r>
          </a:p>
        </p:txBody>
      </p:sp>
      <p:sp>
        <p:nvSpPr>
          <p:cNvPr id="5" name="TextBox 4">
            <a:extLst>
              <a:ext uri="{FF2B5EF4-FFF2-40B4-BE49-F238E27FC236}">
                <a16:creationId xmlns:a16="http://schemas.microsoft.com/office/drawing/2014/main" id="{4BC96CEA-8AE6-0B2B-8C44-8508A284571F}"/>
              </a:ext>
            </a:extLst>
          </p:cNvPr>
          <p:cNvSpPr txBox="1"/>
          <p:nvPr/>
        </p:nvSpPr>
        <p:spPr>
          <a:xfrm>
            <a:off x="542373" y="2308144"/>
            <a:ext cx="7776864" cy="2154436"/>
          </a:xfrm>
          <a:prstGeom prst="rect">
            <a:avLst/>
          </a:prstGeom>
          <a:noFill/>
        </p:spPr>
        <p:txBody>
          <a:bodyPr wrap="square">
            <a:spAutoFit/>
          </a:bodyPr>
          <a:lstStyle/>
          <a:p>
            <a:pPr marL="457200" indent="-457200">
              <a:buFont typeface="Courier New" panose="02070309020205020404" pitchFamily="49" charset="0"/>
              <a:buChar char="o"/>
            </a:pPr>
            <a:r>
              <a:rPr lang="en-GB" sz="2000" dirty="0">
                <a:effectLst/>
                <a:latin typeface="Century Gothic" panose="020B0502020202020204" pitchFamily="34" charset="0"/>
                <a:cs typeface="Calibri" panose="020F0502020204030204" pitchFamily="34" charset="0"/>
              </a:rPr>
              <a:t>Phone the school office 0141 445 1767 </a:t>
            </a:r>
          </a:p>
          <a:p>
            <a:pPr marL="457200" indent="-457200">
              <a:buFont typeface="Courier New" panose="02070309020205020404" pitchFamily="49" charset="0"/>
              <a:buChar char="o"/>
            </a:pPr>
            <a:r>
              <a:rPr lang="en-GB" sz="2000" dirty="0">
                <a:latin typeface="Century Gothic" panose="020B0502020202020204" pitchFamily="34" charset="0"/>
                <a:cs typeface="Calibri" panose="020F0502020204030204" pitchFamily="34" charset="0"/>
              </a:rPr>
              <a:t>Email via the Headteacher Inbox:</a:t>
            </a:r>
          </a:p>
          <a:p>
            <a:endParaRPr lang="en-GB" sz="2000" dirty="0">
              <a:latin typeface="Century Gothic" panose="020B0502020202020204" pitchFamily="34" charset="0"/>
              <a:cs typeface="Calibri" panose="020F0502020204030204" pitchFamily="34" charset="0"/>
            </a:endParaRPr>
          </a:p>
          <a:p>
            <a:r>
              <a:rPr lang="en-GB" sz="2000" dirty="0">
                <a:latin typeface="Century Gothic" panose="020B0502020202020204" pitchFamily="34" charset="0"/>
                <a:cs typeface="Calibri" panose="020F0502020204030204" pitchFamily="34" charset="0"/>
              </a:rPr>
              <a:t> </a:t>
            </a:r>
            <a:r>
              <a:rPr lang="en-GB" sz="2000" dirty="0">
                <a:latin typeface="Century Gothic" panose="020B0502020202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headteacher@govangaelic-pri.glasgow.sch.uk</a:t>
            </a:r>
            <a:endParaRPr lang="en-GB" sz="2000" dirty="0">
              <a:latin typeface="Century Gothic" panose="020B0502020202020204" pitchFamily="34" charset="0"/>
              <a:cs typeface="Calibri" panose="020F0502020204030204" pitchFamily="34" charset="0"/>
            </a:endParaRPr>
          </a:p>
          <a:p>
            <a:endParaRPr lang="en-GB" sz="2000" dirty="0">
              <a:latin typeface="Century Gothic" panose="020B0502020202020204" pitchFamily="34" charset="0"/>
              <a:cs typeface="Calibri" panose="020F0502020204030204" pitchFamily="34" charset="0"/>
            </a:endParaRPr>
          </a:p>
          <a:p>
            <a:pPr marL="457200" indent="-457200">
              <a:buFont typeface="Courier New" panose="02070309020205020404" pitchFamily="49" charset="0"/>
              <a:buChar char="o"/>
            </a:pPr>
            <a:r>
              <a:rPr lang="en-GB" sz="2000" dirty="0">
                <a:latin typeface="Century Gothic" panose="020B0502020202020204" pitchFamily="34" charset="0"/>
                <a:cs typeface="Calibri" panose="020F0502020204030204" pitchFamily="34" charset="0"/>
              </a:rPr>
              <a:t>School Website </a:t>
            </a:r>
            <a:endParaRPr lang="en-GB" sz="2000" dirty="0"/>
          </a:p>
          <a:p>
            <a:pPr marL="457200" indent="-457200">
              <a:buFont typeface="Courier New" panose="02070309020205020404" pitchFamily="49" charset="0"/>
              <a:buChar char="o"/>
            </a:pPr>
            <a:endParaRPr lang="en-GB" sz="1400" dirty="0">
              <a:latin typeface="Century Gothic" panose="020B050202020202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612B8F1-6110-C36C-3C85-C95F6F8DB56F}"/>
              </a:ext>
            </a:extLst>
          </p:cNvPr>
          <p:cNvPicPr>
            <a:picLocks noChangeAspect="1"/>
          </p:cNvPicPr>
          <p:nvPr/>
        </p:nvPicPr>
        <p:blipFill rotWithShape="1">
          <a:blip r:embed="rId4"/>
          <a:srcRect b="92031"/>
          <a:stretch/>
        </p:blipFill>
        <p:spPr>
          <a:xfrm>
            <a:off x="0" y="27288"/>
            <a:ext cx="9202296" cy="599093"/>
          </a:xfrm>
          <a:prstGeom prst="rect">
            <a:avLst/>
          </a:prstGeom>
        </p:spPr>
      </p:pic>
      <p:sp>
        <p:nvSpPr>
          <p:cNvPr id="7" name="Rectangle 6">
            <a:extLst>
              <a:ext uri="{FF2B5EF4-FFF2-40B4-BE49-F238E27FC236}">
                <a16:creationId xmlns:a16="http://schemas.microsoft.com/office/drawing/2014/main" id="{EC8850FA-A2F2-B0EE-A55C-4343469F6B94}"/>
              </a:ext>
            </a:extLst>
          </p:cNvPr>
          <p:cNvSpPr/>
          <p:nvPr/>
        </p:nvSpPr>
        <p:spPr>
          <a:xfrm>
            <a:off x="0" y="6093296"/>
            <a:ext cx="9202296" cy="764704"/>
          </a:xfrm>
          <a:prstGeom prst="rect">
            <a:avLst/>
          </a:prstGeom>
          <a:solidFill>
            <a:srgbClr val="1E45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3C6B57F-B671-7333-918A-EE837E906E92}"/>
              </a:ext>
            </a:extLst>
          </p:cNvPr>
          <p:cNvPicPr>
            <a:picLocks noChangeAspect="1"/>
          </p:cNvPicPr>
          <p:nvPr/>
        </p:nvPicPr>
        <p:blipFill>
          <a:blip r:embed="rId5"/>
          <a:stretch>
            <a:fillRect/>
          </a:stretch>
        </p:blipFill>
        <p:spPr>
          <a:xfrm>
            <a:off x="7820561" y="673277"/>
            <a:ext cx="1122431" cy="908427"/>
          </a:xfrm>
          <a:prstGeom prst="rect">
            <a:avLst/>
          </a:prstGeom>
        </p:spPr>
      </p:pic>
      <p:pic>
        <p:nvPicPr>
          <p:cNvPr id="3" name="Picture 2" descr="Library of cartoon telephone free library png files ▻▻▻ Clipart ...">
            <a:extLst>
              <a:ext uri="{FF2B5EF4-FFF2-40B4-BE49-F238E27FC236}">
                <a16:creationId xmlns:a16="http://schemas.microsoft.com/office/drawing/2014/main" id="{843B134A-0B65-D319-8EF7-877CDFD3EBA0}"/>
              </a:ext>
            </a:extLst>
          </p:cNvPr>
          <p:cNvPicPr>
            <a:picLocks noChangeAspect="1"/>
          </p:cNvPicPr>
          <p:nvPr/>
        </p:nvPicPr>
        <p:blipFill>
          <a:blip r:embed="rId6" cstate="print"/>
          <a:srcRect/>
          <a:stretch>
            <a:fillRect/>
          </a:stretch>
        </p:blipFill>
        <p:spPr bwMode="auto">
          <a:xfrm>
            <a:off x="8200835" y="2682193"/>
            <a:ext cx="747188" cy="703169"/>
          </a:xfrm>
          <a:prstGeom prst="rect">
            <a:avLst/>
          </a:prstGeom>
          <a:noFill/>
          <a:ln w="9525">
            <a:noFill/>
            <a:miter lim="800000"/>
            <a:headEnd/>
            <a:tailEnd/>
          </a:ln>
        </p:spPr>
      </p:pic>
      <p:pic>
        <p:nvPicPr>
          <p:cNvPr id="9" name="Picture 8" descr="A logo for a company&#10;&#10;Description automatically generated">
            <a:extLst>
              <a:ext uri="{FF2B5EF4-FFF2-40B4-BE49-F238E27FC236}">
                <a16:creationId xmlns:a16="http://schemas.microsoft.com/office/drawing/2014/main" id="{0DBCBCB3-86A5-9A8D-CC20-7FE67B5CCD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8724" y="5137973"/>
            <a:ext cx="1145220" cy="621343"/>
          </a:xfrm>
          <a:prstGeom prst="rect">
            <a:avLst/>
          </a:prstGeom>
        </p:spPr>
      </p:pic>
    </p:spTree>
    <p:extLst>
      <p:ext uri="{BB962C8B-B14F-4D97-AF65-F5344CB8AC3E}">
        <p14:creationId xmlns:p14="http://schemas.microsoft.com/office/powerpoint/2010/main" val="320235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52A79D-22F5-8D4E-BB40-41C78D2DBE44}"/>
              </a:ext>
            </a:extLst>
          </p:cNvPr>
          <p:cNvPicPr>
            <a:picLocks noChangeAspect="1"/>
          </p:cNvPicPr>
          <p:nvPr/>
        </p:nvPicPr>
        <p:blipFill rotWithShape="1">
          <a:blip r:embed="rId3"/>
          <a:srcRect b="92031"/>
          <a:stretch/>
        </p:blipFill>
        <p:spPr>
          <a:xfrm>
            <a:off x="0" y="27288"/>
            <a:ext cx="9202296" cy="599093"/>
          </a:xfrm>
          <a:prstGeom prst="rect">
            <a:avLst/>
          </a:prstGeom>
        </p:spPr>
      </p:pic>
      <p:sp>
        <p:nvSpPr>
          <p:cNvPr id="21" name="Rectangle 20">
            <a:extLst>
              <a:ext uri="{FF2B5EF4-FFF2-40B4-BE49-F238E27FC236}">
                <a16:creationId xmlns:a16="http://schemas.microsoft.com/office/drawing/2014/main" id="{76C2B1E6-08B2-3447-A882-DAABEA5057DA}"/>
              </a:ext>
            </a:extLst>
          </p:cNvPr>
          <p:cNvSpPr/>
          <p:nvPr/>
        </p:nvSpPr>
        <p:spPr>
          <a:xfrm>
            <a:off x="0" y="6093296"/>
            <a:ext cx="9202296" cy="764704"/>
          </a:xfrm>
          <a:prstGeom prst="rect">
            <a:avLst/>
          </a:prstGeom>
          <a:solidFill>
            <a:srgbClr val="1E45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EED7957-EFEE-4448-9F79-81D329BAE4DA}"/>
              </a:ext>
            </a:extLst>
          </p:cNvPr>
          <p:cNvSpPr txBox="1">
            <a:spLocks/>
          </p:cNvSpPr>
          <p:nvPr/>
        </p:nvSpPr>
        <p:spPr>
          <a:xfrm>
            <a:off x="201008" y="731515"/>
            <a:ext cx="8280920" cy="13684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4000" dirty="0" err="1">
                <a:latin typeface="Century Gothic" panose="020B0502020202020204" pitchFamily="34" charset="0"/>
              </a:rPr>
              <a:t>Ceistean</a:t>
            </a:r>
            <a:endParaRPr lang="en-GB" altLang="en-US" sz="4000" dirty="0">
              <a:latin typeface="Century Gothic" panose="020B0502020202020204" pitchFamily="34" charset="0"/>
            </a:endParaRPr>
          </a:p>
        </p:txBody>
      </p:sp>
      <p:pic>
        <p:nvPicPr>
          <p:cNvPr id="2" name="Picture 1">
            <a:extLst>
              <a:ext uri="{FF2B5EF4-FFF2-40B4-BE49-F238E27FC236}">
                <a16:creationId xmlns:a16="http://schemas.microsoft.com/office/drawing/2014/main" id="{C6443EC6-7581-25A0-5C0F-8C115AA03638}"/>
              </a:ext>
            </a:extLst>
          </p:cNvPr>
          <p:cNvPicPr>
            <a:picLocks noChangeAspect="1"/>
          </p:cNvPicPr>
          <p:nvPr/>
        </p:nvPicPr>
        <p:blipFill>
          <a:blip r:embed="rId4"/>
          <a:stretch>
            <a:fillRect/>
          </a:stretch>
        </p:blipFill>
        <p:spPr>
          <a:xfrm>
            <a:off x="7820561" y="673277"/>
            <a:ext cx="1122431" cy="908427"/>
          </a:xfrm>
          <a:prstGeom prst="rect">
            <a:avLst/>
          </a:prstGeom>
        </p:spPr>
      </p:pic>
      <p:pic>
        <p:nvPicPr>
          <p:cNvPr id="3" name="Picture 2">
            <a:extLst>
              <a:ext uri="{FF2B5EF4-FFF2-40B4-BE49-F238E27FC236}">
                <a16:creationId xmlns:a16="http://schemas.microsoft.com/office/drawing/2014/main" id="{C514A57E-9DE7-D6EA-01E2-7F09CF41EA91}"/>
              </a:ext>
            </a:extLst>
          </p:cNvPr>
          <p:cNvPicPr>
            <a:picLocks noChangeAspect="1"/>
          </p:cNvPicPr>
          <p:nvPr/>
        </p:nvPicPr>
        <p:blipFill>
          <a:blip r:embed="rId5"/>
          <a:stretch>
            <a:fillRect/>
          </a:stretch>
        </p:blipFill>
        <p:spPr>
          <a:xfrm>
            <a:off x="2421192" y="2372793"/>
            <a:ext cx="4678288" cy="3265573"/>
          </a:xfrm>
          <a:prstGeom prst="rect">
            <a:avLst/>
          </a:prstGeom>
        </p:spPr>
      </p:pic>
    </p:spTree>
    <p:extLst>
      <p:ext uri="{BB962C8B-B14F-4D97-AF65-F5344CB8AC3E}">
        <p14:creationId xmlns:p14="http://schemas.microsoft.com/office/powerpoint/2010/main" val="2092855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52A79D-22F5-8D4E-BB40-41C78D2DBE44}"/>
              </a:ext>
            </a:extLst>
          </p:cNvPr>
          <p:cNvPicPr>
            <a:picLocks noChangeAspect="1"/>
          </p:cNvPicPr>
          <p:nvPr/>
        </p:nvPicPr>
        <p:blipFill rotWithShape="1">
          <a:blip r:embed="rId3"/>
          <a:srcRect b="92031"/>
          <a:stretch/>
        </p:blipFill>
        <p:spPr>
          <a:xfrm>
            <a:off x="0" y="27288"/>
            <a:ext cx="9202296" cy="599093"/>
          </a:xfrm>
          <a:prstGeom prst="rect">
            <a:avLst/>
          </a:prstGeom>
        </p:spPr>
      </p:pic>
      <p:sp>
        <p:nvSpPr>
          <p:cNvPr id="21" name="Rectangle 20">
            <a:extLst>
              <a:ext uri="{FF2B5EF4-FFF2-40B4-BE49-F238E27FC236}">
                <a16:creationId xmlns:a16="http://schemas.microsoft.com/office/drawing/2014/main" id="{76C2B1E6-08B2-3447-A882-DAABEA5057DA}"/>
              </a:ext>
            </a:extLst>
          </p:cNvPr>
          <p:cNvSpPr/>
          <p:nvPr/>
        </p:nvSpPr>
        <p:spPr>
          <a:xfrm>
            <a:off x="0" y="6093296"/>
            <a:ext cx="9202296" cy="764704"/>
          </a:xfrm>
          <a:prstGeom prst="rect">
            <a:avLst/>
          </a:prstGeom>
          <a:solidFill>
            <a:srgbClr val="1E45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BF63F67-6AFF-954C-A9D5-A5D29B2FC1AA}"/>
              </a:ext>
            </a:extLst>
          </p:cNvPr>
          <p:cNvSpPr txBox="1">
            <a:spLocks/>
          </p:cNvSpPr>
          <p:nvPr/>
        </p:nvSpPr>
        <p:spPr bwMode="auto">
          <a:xfrm>
            <a:off x="783263" y="1556792"/>
            <a:ext cx="7577473" cy="122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Verdana" charset="0"/>
              </a:defRPr>
            </a:lvl1pPr>
            <a:lvl2pPr marL="742950" indent="-285750">
              <a:defRPr>
                <a:solidFill>
                  <a:schemeClr val="tx1"/>
                </a:solidFill>
                <a:latin typeface="Verdana" charset="0"/>
              </a:defRPr>
            </a:lvl2pPr>
            <a:lvl3pPr marL="1143000" indent="-228600">
              <a:defRPr>
                <a:solidFill>
                  <a:schemeClr val="tx1"/>
                </a:solidFill>
                <a:latin typeface="Verdana" charset="0"/>
              </a:defRPr>
            </a:lvl3pPr>
            <a:lvl4pPr marL="1600200" indent="-228600">
              <a:defRPr>
                <a:solidFill>
                  <a:schemeClr val="tx1"/>
                </a:solidFill>
                <a:latin typeface="Verdana" charset="0"/>
              </a:defRPr>
            </a:lvl4pPr>
            <a:lvl5pPr marL="2057400" indent="-22860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algn="ctr"/>
            <a:r>
              <a:rPr lang="en-GB" altLang="en-US" sz="3200" dirty="0" err="1">
                <a:latin typeface="Century Gothic" panose="020B0502020202020204" pitchFamily="34" charset="0"/>
                <a:ea typeface="Comic Sans MS" charset="0"/>
                <a:cs typeface="Comic Sans MS" charset="0"/>
              </a:rPr>
              <a:t>Ar</a:t>
            </a:r>
            <a:r>
              <a:rPr lang="en-GB" altLang="en-US" sz="3200" dirty="0">
                <a:latin typeface="Century Gothic" panose="020B0502020202020204" pitchFamily="34" charset="0"/>
                <a:ea typeface="Comic Sans MS" charset="0"/>
                <a:cs typeface="Comic Sans MS" charset="0"/>
              </a:rPr>
              <a:t> </a:t>
            </a:r>
            <a:r>
              <a:rPr lang="en-GB" altLang="en-US" sz="3200" dirty="0" err="1">
                <a:latin typeface="Century Gothic" panose="020B0502020202020204" pitchFamily="34" charset="0"/>
                <a:ea typeface="Comic Sans MS" charset="0"/>
                <a:cs typeface="Comic Sans MS" charset="0"/>
              </a:rPr>
              <a:t>Sgoil</a:t>
            </a:r>
            <a:r>
              <a:rPr lang="en-GB" altLang="en-US" sz="3200" dirty="0">
                <a:latin typeface="Century Gothic" panose="020B0502020202020204" pitchFamily="34" charset="0"/>
                <a:ea typeface="Comic Sans MS" charset="0"/>
                <a:cs typeface="Comic Sans MS" charset="0"/>
              </a:rPr>
              <a:t> / Our School</a:t>
            </a:r>
          </a:p>
        </p:txBody>
      </p:sp>
      <p:sp>
        <p:nvSpPr>
          <p:cNvPr id="3" name="Content Placeholder 2">
            <a:extLst>
              <a:ext uri="{FF2B5EF4-FFF2-40B4-BE49-F238E27FC236}">
                <a16:creationId xmlns:a16="http://schemas.microsoft.com/office/drawing/2014/main" id="{0C290EEA-D5F9-6621-58F8-72C5B4037F73}"/>
              </a:ext>
            </a:extLst>
          </p:cNvPr>
          <p:cNvSpPr txBox="1">
            <a:spLocks/>
          </p:cNvSpPr>
          <p:nvPr/>
        </p:nvSpPr>
        <p:spPr>
          <a:xfrm>
            <a:off x="4067944" y="1988840"/>
            <a:ext cx="4891747" cy="338437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buFont typeface="Arial" panose="020B0604020202020204" pitchFamily="34" charset="0"/>
              <a:buChar char="•"/>
            </a:pPr>
            <a:r>
              <a:rPr lang="en-GB" sz="1600" dirty="0">
                <a:solidFill>
                  <a:schemeClr val="tx1"/>
                </a:solidFill>
                <a:latin typeface="Century Gothic" panose="020B0502020202020204" pitchFamily="34" charset="0"/>
              </a:rPr>
              <a:t>Our school was first established in 2018 (with a roll of just 60 pupils!) as an annexe of the Glasgow Gaelic School. </a:t>
            </a:r>
          </a:p>
          <a:p>
            <a:pPr marL="342900" indent="-342900" algn="l">
              <a:buFont typeface="Arial" panose="020B0604020202020204" pitchFamily="34" charset="0"/>
              <a:buChar char="•"/>
            </a:pPr>
            <a:r>
              <a:rPr lang="en-GB" sz="1600" dirty="0">
                <a:solidFill>
                  <a:schemeClr val="tx1"/>
                </a:solidFill>
                <a:latin typeface="Century Gothic" panose="020B0502020202020204" pitchFamily="34" charset="0"/>
              </a:rPr>
              <a:t>We then moved to our permanent re-furbished home in Govan in 2019. </a:t>
            </a:r>
          </a:p>
          <a:p>
            <a:pPr marL="342900" indent="-342900" algn="l">
              <a:buFont typeface="Arial" panose="020B0604020202020204" pitchFamily="34" charset="0"/>
              <a:buChar char="•"/>
            </a:pPr>
            <a:r>
              <a:rPr lang="en-GB" sz="1600" dirty="0">
                <a:solidFill>
                  <a:schemeClr val="tx1"/>
                </a:solidFill>
                <a:latin typeface="Century Gothic" panose="020B0502020202020204" pitchFamily="34" charset="0"/>
              </a:rPr>
              <a:t> In 2020, Bun-</a:t>
            </a:r>
            <a:r>
              <a:rPr lang="en-GB" sz="1600" dirty="0" err="1">
                <a:solidFill>
                  <a:schemeClr val="tx1"/>
                </a:solidFill>
                <a:latin typeface="Century Gothic" panose="020B0502020202020204" pitchFamily="34" charset="0"/>
              </a:rPr>
              <a:t>sgoil</a:t>
            </a:r>
            <a:r>
              <a:rPr lang="en-GB" sz="1600" dirty="0">
                <a:solidFill>
                  <a:schemeClr val="tx1"/>
                </a:solidFill>
                <a:latin typeface="Century Gothic" panose="020B0502020202020204" pitchFamily="34" charset="0"/>
              </a:rPr>
              <a:t> </a:t>
            </a:r>
            <a:r>
              <a:rPr lang="en-GB" sz="1600" dirty="0" err="1">
                <a:solidFill>
                  <a:schemeClr val="tx1"/>
                </a:solidFill>
                <a:latin typeface="Century Gothic" panose="020B0502020202020204" pitchFamily="34" charset="0"/>
              </a:rPr>
              <a:t>Ghàidhlig</a:t>
            </a:r>
            <a:r>
              <a:rPr lang="en-GB" sz="1600" dirty="0">
                <a:solidFill>
                  <a:schemeClr val="tx1"/>
                </a:solidFill>
                <a:latin typeface="Century Gothic" panose="020B0502020202020204" pitchFamily="34" charset="0"/>
              </a:rPr>
              <a:t> </a:t>
            </a:r>
            <a:r>
              <a:rPr lang="en-GB" sz="1600" dirty="0" err="1">
                <a:solidFill>
                  <a:schemeClr val="tx1"/>
                </a:solidFill>
                <a:latin typeface="Century Gothic" panose="020B0502020202020204" pitchFamily="34" charset="0"/>
              </a:rPr>
              <a:t>Bhaile</a:t>
            </a:r>
            <a:r>
              <a:rPr lang="en-GB" sz="1600" dirty="0">
                <a:solidFill>
                  <a:schemeClr val="tx1"/>
                </a:solidFill>
                <a:latin typeface="Century Gothic" panose="020B0502020202020204" pitchFamily="34" charset="0"/>
              </a:rPr>
              <a:t> a' </a:t>
            </a:r>
            <a:r>
              <a:rPr lang="en-GB" sz="1600" dirty="0" err="1">
                <a:solidFill>
                  <a:schemeClr val="tx1"/>
                </a:solidFill>
                <a:latin typeface="Century Gothic" panose="020B0502020202020204" pitchFamily="34" charset="0"/>
              </a:rPr>
              <a:t>Ghobhainn</a:t>
            </a:r>
            <a:r>
              <a:rPr lang="en-GB" sz="1600" dirty="0">
                <a:solidFill>
                  <a:schemeClr val="tx1"/>
                </a:solidFill>
                <a:latin typeface="Century Gothic" panose="020B0502020202020204" pitchFamily="34" charset="0"/>
              </a:rPr>
              <a:t> formally became a standalone school.  </a:t>
            </a:r>
          </a:p>
          <a:p>
            <a:pPr marL="342900" indent="-342900" algn="l">
              <a:buFont typeface="Arial" panose="020B0604020202020204" pitchFamily="34" charset="0"/>
              <a:buChar char="•"/>
            </a:pPr>
            <a:r>
              <a:rPr lang="en-GB" sz="1600" dirty="0">
                <a:solidFill>
                  <a:schemeClr val="tx1"/>
                </a:solidFill>
                <a:latin typeface="Century Gothic" panose="020B0502020202020204" pitchFamily="34" charset="0"/>
              </a:rPr>
              <a:t>We now have 9 classes with a school role of 240 pupils. </a:t>
            </a:r>
          </a:p>
        </p:txBody>
      </p:sp>
      <p:pic>
        <p:nvPicPr>
          <p:cNvPr id="9" name="Picture 8" descr="A car parked in a parking lot&#10;&#10;Description automatically generated">
            <a:extLst>
              <a:ext uri="{FF2B5EF4-FFF2-40B4-BE49-F238E27FC236}">
                <a16:creationId xmlns:a16="http://schemas.microsoft.com/office/drawing/2014/main" id="{65366CAB-06DC-9EA3-0FAA-B0D79B30F8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2065053"/>
            <a:ext cx="3528392" cy="2974921"/>
          </a:xfrm>
          <a:prstGeom prst="rect">
            <a:avLst/>
          </a:prstGeom>
        </p:spPr>
      </p:pic>
      <p:pic>
        <p:nvPicPr>
          <p:cNvPr id="14" name="Picture 13">
            <a:extLst>
              <a:ext uri="{FF2B5EF4-FFF2-40B4-BE49-F238E27FC236}">
                <a16:creationId xmlns:a16="http://schemas.microsoft.com/office/drawing/2014/main" id="{438AA0E7-A6B9-D4DC-7358-0080BD89C2D4}"/>
              </a:ext>
            </a:extLst>
          </p:cNvPr>
          <p:cNvPicPr>
            <a:picLocks noChangeAspect="1"/>
          </p:cNvPicPr>
          <p:nvPr/>
        </p:nvPicPr>
        <p:blipFill>
          <a:blip r:embed="rId5"/>
          <a:stretch>
            <a:fillRect/>
          </a:stretch>
        </p:blipFill>
        <p:spPr>
          <a:xfrm>
            <a:off x="7820561" y="692696"/>
            <a:ext cx="1122431" cy="908427"/>
          </a:xfrm>
          <a:prstGeom prst="rect">
            <a:avLst/>
          </a:prstGeom>
        </p:spPr>
      </p:pic>
    </p:spTree>
    <p:extLst>
      <p:ext uri="{BB962C8B-B14F-4D97-AF65-F5344CB8AC3E}">
        <p14:creationId xmlns:p14="http://schemas.microsoft.com/office/powerpoint/2010/main" val="2765768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2561" y="626381"/>
            <a:ext cx="6858000" cy="1923392"/>
          </a:xfrm>
        </p:spPr>
        <p:txBody>
          <a:bodyPr>
            <a:noAutofit/>
          </a:bodyPr>
          <a:lstStyle/>
          <a:p>
            <a:r>
              <a:rPr lang="en-GB" altLang="en-US" sz="4000" dirty="0">
                <a:latin typeface="Comic Sans MS" charset="0"/>
                <a:ea typeface="Comic Sans MS" charset="0"/>
                <a:cs typeface="Comic Sans MS" charset="0"/>
              </a:rPr>
              <a:t> </a:t>
            </a:r>
            <a:endParaRPr lang="en-US" sz="4000" dirty="0">
              <a:latin typeface="Comic Sans MS" charset="0"/>
              <a:ea typeface="Comic Sans MS" charset="0"/>
              <a:cs typeface="Comic Sans MS" charset="0"/>
            </a:endParaRPr>
          </a:p>
        </p:txBody>
      </p:sp>
      <p:pic>
        <p:nvPicPr>
          <p:cNvPr id="6" name="Picture 5">
            <a:extLst>
              <a:ext uri="{FF2B5EF4-FFF2-40B4-BE49-F238E27FC236}">
                <a16:creationId xmlns:a16="http://schemas.microsoft.com/office/drawing/2014/main" id="{9652A79D-22F5-8D4E-BB40-41C78D2DBE44}"/>
              </a:ext>
            </a:extLst>
          </p:cNvPr>
          <p:cNvPicPr>
            <a:picLocks noChangeAspect="1"/>
          </p:cNvPicPr>
          <p:nvPr/>
        </p:nvPicPr>
        <p:blipFill rotWithShape="1">
          <a:blip r:embed="rId3"/>
          <a:srcRect b="92031"/>
          <a:stretch/>
        </p:blipFill>
        <p:spPr>
          <a:xfrm>
            <a:off x="0" y="27288"/>
            <a:ext cx="9202296" cy="599093"/>
          </a:xfrm>
          <a:prstGeom prst="rect">
            <a:avLst/>
          </a:prstGeom>
        </p:spPr>
      </p:pic>
      <p:sp>
        <p:nvSpPr>
          <p:cNvPr id="21" name="Rectangle 20">
            <a:extLst>
              <a:ext uri="{FF2B5EF4-FFF2-40B4-BE49-F238E27FC236}">
                <a16:creationId xmlns:a16="http://schemas.microsoft.com/office/drawing/2014/main" id="{76C2B1E6-08B2-3447-A882-DAABEA5057DA}"/>
              </a:ext>
            </a:extLst>
          </p:cNvPr>
          <p:cNvSpPr/>
          <p:nvPr/>
        </p:nvSpPr>
        <p:spPr>
          <a:xfrm>
            <a:off x="0" y="6093296"/>
            <a:ext cx="9202296" cy="764704"/>
          </a:xfrm>
          <a:prstGeom prst="rect">
            <a:avLst/>
          </a:prstGeom>
          <a:solidFill>
            <a:srgbClr val="1E45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0B99112-85C2-774B-9A0E-A23EE7F77A9D}"/>
              </a:ext>
            </a:extLst>
          </p:cNvPr>
          <p:cNvSpPr txBox="1">
            <a:spLocks/>
          </p:cNvSpPr>
          <p:nvPr/>
        </p:nvSpPr>
        <p:spPr bwMode="auto">
          <a:xfrm>
            <a:off x="962561" y="703274"/>
            <a:ext cx="6653206" cy="1210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Verdana" charset="0"/>
              </a:defRPr>
            </a:lvl1pPr>
            <a:lvl2pPr marL="742950" indent="-285750">
              <a:defRPr>
                <a:solidFill>
                  <a:schemeClr val="tx1"/>
                </a:solidFill>
                <a:latin typeface="Verdana" charset="0"/>
              </a:defRPr>
            </a:lvl2pPr>
            <a:lvl3pPr marL="1143000" indent="-228600">
              <a:defRPr>
                <a:solidFill>
                  <a:schemeClr val="tx1"/>
                </a:solidFill>
                <a:latin typeface="Verdana" charset="0"/>
              </a:defRPr>
            </a:lvl3pPr>
            <a:lvl4pPr marL="1600200" indent="-228600">
              <a:defRPr>
                <a:solidFill>
                  <a:schemeClr val="tx1"/>
                </a:solidFill>
                <a:latin typeface="Verdana" charset="0"/>
              </a:defRPr>
            </a:lvl4pPr>
            <a:lvl5pPr marL="2057400" indent="-22860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algn="ctr"/>
            <a:r>
              <a:rPr lang="en-GB" sz="4400" b="1" dirty="0">
                <a:solidFill>
                  <a:prstClr val="black"/>
                </a:solidFill>
                <a:latin typeface="Century Gothic" panose="020B0502020202020204" pitchFamily="34" charset="0"/>
              </a:rPr>
              <a:t> </a:t>
            </a:r>
            <a:r>
              <a:rPr lang="en-GB" sz="3200" dirty="0" err="1">
                <a:latin typeface="Century Gothic" panose="020B0502020202020204" pitchFamily="34" charset="0"/>
              </a:rPr>
              <a:t>Ar</a:t>
            </a:r>
            <a:r>
              <a:rPr lang="en-GB" sz="3200" dirty="0">
                <a:latin typeface="Century Gothic" panose="020B0502020202020204" pitchFamily="34" charset="0"/>
              </a:rPr>
              <a:t> </a:t>
            </a:r>
            <a:r>
              <a:rPr lang="en-GB" sz="3200" dirty="0" err="1">
                <a:latin typeface="Century Gothic" panose="020B0502020202020204" pitchFamily="34" charset="0"/>
              </a:rPr>
              <a:t>Lèirsinn</a:t>
            </a:r>
            <a:r>
              <a:rPr lang="en-GB" sz="3200" dirty="0">
                <a:latin typeface="Century Gothic" panose="020B0502020202020204" pitchFamily="34" charset="0"/>
              </a:rPr>
              <a:t>/Our Vision</a:t>
            </a:r>
          </a:p>
        </p:txBody>
      </p:sp>
      <p:sp>
        <p:nvSpPr>
          <p:cNvPr id="7" name="Subtitle 2">
            <a:extLst>
              <a:ext uri="{FF2B5EF4-FFF2-40B4-BE49-F238E27FC236}">
                <a16:creationId xmlns:a16="http://schemas.microsoft.com/office/drawing/2014/main" id="{1E44FD7F-136C-CD4B-8F3A-24E4C7735B91}"/>
              </a:ext>
            </a:extLst>
          </p:cNvPr>
          <p:cNvSpPr txBox="1">
            <a:spLocks/>
          </p:cNvSpPr>
          <p:nvPr/>
        </p:nvSpPr>
        <p:spPr bwMode="auto">
          <a:xfrm>
            <a:off x="539552" y="2129272"/>
            <a:ext cx="8244915" cy="2040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a:solidFill>
                  <a:schemeClr val="tx1"/>
                </a:solidFill>
                <a:latin typeface="Verdana" charset="0"/>
              </a:defRPr>
            </a:lvl1pPr>
            <a:lvl2pPr marL="742950" indent="-285750">
              <a:defRPr>
                <a:solidFill>
                  <a:schemeClr val="tx1"/>
                </a:solidFill>
                <a:latin typeface="Verdana" charset="0"/>
              </a:defRPr>
            </a:lvl2pPr>
            <a:lvl3pPr marL="1143000" indent="-228600">
              <a:defRPr>
                <a:solidFill>
                  <a:schemeClr val="tx1"/>
                </a:solidFill>
                <a:latin typeface="Verdana" charset="0"/>
              </a:defRPr>
            </a:lvl3pPr>
            <a:lvl4pPr marL="1600200" indent="-228600">
              <a:defRPr>
                <a:solidFill>
                  <a:schemeClr val="tx1"/>
                </a:solidFill>
                <a:latin typeface="Verdana" charset="0"/>
              </a:defRPr>
            </a:lvl4pPr>
            <a:lvl5pPr marL="2057400" indent="-22860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r>
              <a:rPr lang="en-GB" i="1" dirty="0">
                <a:latin typeface="Century Gothic" panose="020B0502020202020204" pitchFamily="34" charset="0"/>
              </a:rPr>
              <a:t>     “At Bun-</a:t>
            </a:r>
            <a:r>
              <a:rPr lang="en-GB" i="1" dirty="0" err="1">
                <a:latin typeface="Century Gothic" panose="020B0502020202020204" pitchFamily="34" charset="0"/>
              </a:rPr>
              <a:t>sgoil</a:t>
            </a:r>
            <a:r>
              <a:rPr lang="en-GB" i="1" dirty="0">
                <a:latin typeface="Century Gothic" panose="020B0502020202020204" pitchFamily="34" charset="0"/>
              </a:rPr>
              <a:t> </a:t>
            </a:r>
            <a:r>
              <a:rPr lang="en-GB" i="1" dirty="0" err="1">
                <a:latin typeface="Century Gothic" panose="020B0502020202020204" pitchFamily="34" charset="0"/>
              </a:rPr>
              <a:t>Ghàidhlig</a:t>
            </a:r>
            <a:r>
              <a:rPr lang="en-GB" i="1" dirty="0">
                <a:latin typeface="Century Gothic" panose="020B0502020202020204" pitchFamily="34" charset="0"/>
              </a:rPr>
              <a:t> </a:t>
            </a:r>
            <a:r>
              <a:rPr lang="en-GB" i="1" dirty="0" err="1">
                <a:latin typeface="Century Gothic" panose="020B0502020202020204" pitchFamily="34" charset="0"/>
              </a:rPr>
              <a:t>Bhaile</a:t>
            </a:r>
            <a:r>
              <a:rPr lang="en-GB" i="1" dirty="0">
                <a:latin typeface="Century Gothic" panose="020B0502020202020204" pitchFamily="34" charset="0"/>
              </a:rPr>
              <a:t> a’ </a:t>
            </a:r>
            <a:r>
              <a:rPr lang="en-GB" i="1" dirty="0" err="1">
                <a:latin typeface="Century Gothic" panose="020B0502020202020204" pitchFamily="34" charset="0"/>
              </a:rPr>
              <a:t>Ghobhainn</a:t>
            </a:r>
            <a:r>
              <a:rPr lang="en-GB" i="1" dirty="0">
                <a:latin typeface="Century Gothic" panose="020B0502020202020204" pitchFamily="34" charset="0"/>
              </a:rPr>
              <a:t> our vision is to provide a safe, caring and happy learning environment, centred in the Gaelic language and culture. We will support our learners to develop the qualities, knowledge and skills to enable them to form positive relationships, display kindness, experience success and participate meaningfully in society.”</a:t>
            </a:r>
          </a:p>
          <a:p>
            <a:pPr marL="0" lvl="0" indent="0">
              <a:lnSpc>
                <a:spcPct val="200000"/>
              </a:lnSpc>
              <a:buFont typeface="Wingdings" pitchFamily="2" charset="2"/>
              <a:buChar char="q"/>
              <a:defRPr/>
            </a:pPr>
            <a:endParaRPr lang="en-GB" sz="2400" dirty="0">
              <a:solidFill>
                <a:prstClr val="black"/>
              </a:solidFill>
              <a:latin typeface="Century Gothic" panose="020B0502020202020204" pitchFamily="34" charset="0"/>
            </a:endParaRPr>
          </a:p>
          <a:p>
            <a:pPr marL="0" lvl="0" indent="0">
              <a:lnSpc>
                <a:spcPct val="200000"/>
              </a:lnSpc>
              <a:buFont typeface="Wingdings" pitchFamily="2" charset="2"/>
              <a:buChar char="q"/>
              <a:defRPr/>
            </a:pPr>
            <a:endParaRPr lang="en-GB" sz="1600" dirty="0">
              <a:solidFill>
                <a:prstClr val="black"/>
              </a:solidFill>
              <a:latin typeface="Century Gothic" panose="020B0502020202020204" pitchFamily="34" charset="0"/>
            </a:endParaRPr>
          </a:p>
          <a:p>
            <a:pPr marL="0" lvl="0" indent="0">
              <a:lnSpc>
                <a:spcPct val="200000"/>
              </a:lnSpc>
              <a:defRPr/>
            </a:pPr>
            <a:endParaRPr lang="en-GB" altLang="en-US" sz="1600" dirty="0">
              <a:solidFill>
                <a:prstClr val="black"/>
              </a:solidFill>
              <a:latin typeface="Century Gothic" panose="020B0502020202020204" pitchFamily="34" charset="0"/>
            </a:endParaRPr>
          </a:p>
        </p:txBody>
      </p:sp>
      <p:pic>
        <p:nvPicPr>
          <p:cNvPr id="3" name="Picture 2">
            <a:extLst>
              <a:ext uri="{FF2B5EF4-FFF2-40B4-BE49-F238E27FC236}">
                <a16:creationId xmlns:a16="http://schemas.microsoft.com/office/drawing/2014/main" id="{19F27573-D801-6D75-635F-FD6E80365475}"/>
              </a:ext>
            </a:extLst>
          </p:cNvPr>
          <p:cNvPicPr>
            <a:picLocks noChangeAspect="1"/>
          </p:cNvPicPr>
          <p:nvPr/>
        </p:nvPicPr>
        <p:blipFill>
          <a:blip r:embed="rId4"/>
          <a:stretch>
            <a:fillRect/>
          </a:stretch>
        </p:blipFill>
        <p:spPr>
          <a:xfrm>
            <a:off x="7820561" y="673277"/>
            <a:ext cx="1122431" cy="908427"/>
          </a:xfrm>
          <a:prstGeom prst="rect">
            <a:avLst/>
          </a:prstGeom>
        </p:spPr>
      </p:pic>
      <p:pic>
        <p:nvPicPr>
          <p:cNvPr id="4" name="Picture 2">
            <a:extLst>
              <a:ext uri="{FF2B5EF4-FFF2-40B4-BE49-F238E27FC236}">
                <a16:creationId xmlns:a16="http://schemas.microsoft.com/office/drawing/2014/main" id="{B05AD99D-CA2C-8D2A-3F46-DF9B1E21BF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9534" y="4262914"/>
            <a:ext cx="2164931" cy="1623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145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52A79D-22F5-8D4E-BB40-41C78D2DBE44}"/>
              </a:ext>
            </a:extLst>
          </p:cNvPr>
          <p:cNvPicPr>
            <a:picLocks noChangeAspect="1"/>
          </p:cNvPicPr>
          <p:nvPr/>
        </p:nvPicPr>
        <p:blipFill rotWithShape="1">
          <a:blip r:embed="rId3"/>
          <a:srcRect b="92031"/>
          <a:stretch/>
        </p:blipFill>
        <p:spPr>
          <a:xfrm>
            <a:off x="0" y="27288"/>
            <a:ext cx="9202296" cy="599093"/>
          </a:xfrm>
          <a:prstGeom prst="rect">
            <a:avLst/>
          </a:prstGeom>
        </p:spPr>
      </p:pic>
      <p:sp>
        <p:nvSpPr>
          <p:cNvPr id="21" name="Rectangle 20">
            <a:extLst>
              <a:ext uri="{FF2B5EF4-FFF2-40B4-BE49-F238E27FC236}">
                <a16:creationId xmlns:a16="http://schemas.microsoft.com/office/drawing/2014/main" id="{76C2B1E6-08B2-3447-A882-DAABEA5057DA}"/>
              </a:ext>
            </a:extLst>
          </p:cNvPr>
          <p:cNvSpPr/>
          <p:nvPr/>
        </p:nvSpPr>
        <p:spPr>
          <a:xfrm>
            <a:off x="0" y="6093296"/>
            <a:ext cx="9202296" cy="764704"/>
          </a:xfrm>
          <a:prstGeom prst="rect">
            <a:avLst/>
          </a:prstGeom>
          <a:solidFill>
            <a:srgbClr val="1E45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BF63F67-6AFF-954C-A9D5-A5D29B2FC1AA}"/>
              </a:ext>
            </a:extLst>
          </p:cNvPr>
          <p:cNvSpPr txBox="1">
            <a:spLocks/>
          </p:cNvSpPr>
          <p:nvPr/>
        </p:nvSpPr>
        <p:spPr bwMode="auto">
          <a:xfrm>
            <a:off x="904732" y="1484784"/>
            <a:ext cx="7577473" cy="122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Verdana" charset="0"/>
              </a:defRPr>
            </a:lvl1pPr>
            <a:lvl2pPr marL="742950" indent="-285750">
              <a:defRPr>
                <a:solidFill>
                  <a:schemeClr val="tx1"/>
                </a:solidFill>
                <a:latin typeface="Verdana" charset="0"/>
              </a:defRPr>
            </a:lvl2pPr>
            <a:lvl3pPr marL="1143000" indent="-228600">
              <a:defRPr>
                <a:solidFill>
                  <a:schemeClr val="tx1"/>
                </a:solidFill>
                <a:latin typeface="Verdana" charset="0"/>
              </a:defRPr>
            </a:lvl3pPr>
            <a:lvl4pPr marL="1600200" indent="-228600">
              <a:defRPr>
                <a:solidFill>
                  <a:schemeClr val="tx1"/>
                </a:solidFill>
                <a:latin typeface="Verdana" charset="0"/>
              </a:defRPr>
            </a:lvl4pPr>
            <a:lvl5pPr marL="2057400" indent="-22860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algn="ctr"/>
            <a:r>
              <a:rPr lang="en-GB" altLang="en-US" sz="4000" dirty="0" err="1">
                <a:latin typeface="Century Gothic" panose="020B0502020202020204" pitchFamily="34" charset="0"/>
                <a:ea typeface="Comic Sans MS" charset="0"/>
                <a:cs typeface="Comic Sans MS" charset="0"/>
              </a:rPr>
              <a:t>Luachan</a:t>
            </a:r>
            <a:r>
              <a:rPr lang="en-GB" altLang="en-US" sz="4000" dirty="0">
                <a:latin typeface="Century Gothic" panose="020B0502020202020204" pitchFamily="34" charset="0"/>
                <a:ea typeface="Comic Sans MS" charset="0"/>
                <a:cs typeface="Comic Sans MS" charset="0"/>
              </a:rPr>
              <a:t>/School Values</a:t>
            </a:r>
          </a:p>
        </p:txBody>
      </p:sp>
      <p:sp>
        <p:nvSpPr>
          <p:cNvPr id="11" name="Subtitle 2">
            <a:extLst>
              <a:ext uri="{FF2B5EF4-FFF2-40B4-BE49-F238E27FC236}">
                <a16:creationId xmlns:a16="http://schemas.microsoft.com/office/drawing/2014/main" id="{0AD50136-9BD4-B14C-86A5-FBFBAEF3017F}"/>
              </a:ext>
            </a:extLst>
          </p:cNvPr>
          <p:cNvSpPr txBox="1">
            <a:spLocks/>
          </p:cNvSpPr>
          <p:nvPr/>
        </p:nvSpPr>
        <p:spPr bwMode="auto">
          <a:xfrm>
            <a:off x="904732" y="1844824"/>
            <a:ext cx="5504415" cy="1699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a:solidFill>
                  <a:schemeClr val="tx1"/>
                </a:solidFill>
                <a:latin typeface="Verdana" charset="0"/>
              </a:defRPr>
            </a:lvl1pPr>
            <a:lvl2pPr marL="742950" indent="-285750">
              <a:defRPr>
                <a:solidFill>
                  <a:schemeClr val="tx1"/>
                </a:solidFill>
                <a:latin typeface="Verdana" charset="0"/>
              </a:defRPr>
            </a:lvl2pPr>
            <a:lvl3pPr marL="1143000" indent="-228600">
              <a:defRPr>
                <a:solidFill>
                  <a:schemeClr val="tx1"/>
                </a:solidFill>
                <a:latin typeface="Verdana" charset="0"/>
              </a:defRPr>
            </a:lvl3pPr>
            <a:lvl4pPr marL="1600200" indent="-228600">
              <a:defRPr>
                <a:solidFill>
                  <a:schemeClr val="tx1"/>
                </a:solidFill>
                <a:latin typeface="Verdana" charset="0"/>
              </a:defRPr>
            </a:lvl4pPr>
            <a:lvl5pPr marL="2057400" indent="-22860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marL="0" lvl="0" indent="0">
              <a:lnSpc>
                <a:spcPct val="200000"/>
              </a:lnSpc>
              <a:buFont typeface="Wingdings" pitchFamily="2" charset="2"/>
              <a:buChar char="q"/>
              <a:defRPr/>
            </a:pPr>
            <a:r>
              <a:rPr lang="en-GB" sz="2400" b="1" dirty="0">
                <a:solidFill>
                  <a:prstClr val="black"/>
                </a:solidFill>
                <a:latin typeface="Century Gothic" panose="020B0502020202020204" pitchFamily="34" charset="0"/>
              </a:rPr>
              <a:t> </a:t>
            </a:r>
            <a:r>
              <a:rPr lang="en-GB" sz="2400" b="1" dirty="0" err="1">
                <a:solidFill>
                  <a:prstClr val="black"/>
                </a:solidFill>
                <a:latin typeface="Century Gothic" panose="020B0502020202020204" pitchFamily="34" charset="0"/>
              </a:rPr>
              <a:t>Urramach</a:t>
            </a:r>
            <a:r>
              <a:rPr lang="en-GB" sz="2400" dirty="0">
                <a:solidFill>
                  <a:prstClr val="black"/>
                </a:solidFill>
                <a:latin typeface="Century Gothic" panose="020B0502020202020204" pitchFamily="34" charset="0"/>
              </a:rPr>
              <a:t>/Respectful</a:t>
            </a:r>
          </a:p>
          <a:p>
            <a:pPr marL="0" lvl="0" indent="0">
              <a:lnSpc>
                <a:spcPct val="200000"/>
              </a:lnSpc>
              <a:buFont typeface="Wingdings" pitchFamily="2" charset="2"/>
              <a:buChar char="q"/>
              <a:defRPr/>
            </a:pPr>
            <a:r>
              <a:rPr lang="en-GB" sz="2400" dirty="0">
                <a:solidFill>
                  <a:prstClr val="black"/>
                </a:solidFill>
                <a:latin typeface="Century Gothic" panose="020B0502020202020204" pitchFamily="34" charset="0"/>
              </a:rPr>
              <a:t> </a:t>
            </a:r>
            <a:r>
              <a:rPr lang="en-GB" sz="2400" b="1" dirty="0" err="1">
                <a:solidFill>
                  <a:prstClr val="black"/>
                </a:solidFill>
                <a:latin typeface="Century Gothic" panose="020B0502020202020204" pitchFamily="34" charset="0"/>
              </a:rPr>
              <a:t>Àrachadh</a:t>
            </a:r>
            <a:r>
              <a:rPr lang="en-GB" sz="2400" dirty="0">
                <a:solidFill>
                  <a:prstClr val="black"/>
                </a:solidFill>
                <a:latin typeface="Century Gothic" panose="020B0502020202020204" pitchFamily="34" charset="0"/>
              </a:rPr>
              <a:t>/Nurturing</a:t>
            </a:r>
          </a:p>
          <a:p>
            <a:pPr marL="0" lvl="0" indent="0">
              <a:lnSpc>
                <a:spcPct val="200000"/>
              </a:lnSpc>
              <a:buFont typeface="Wingdings" pitchFamily="2" charset="2"/>
              <a:buChar char="q"/>
              <a:defRPr/>
            </a:pPr>
            <a:r>
              <a:rPr lang="en-GB" sz="2400" dirty="0">
                <a:solidFill>
                  <a:prstClr val="black"/>
                </a:solidFill>
                <a:latin typeface="Century Gothic" panose="020B0502020202020204" pitchFamily="34" charset="0"/>
              </a:rPr>
              <a:t> </a:t>
            </a:r>
            <a:r>
              <a:rPr lang="en-GB" sz="2400" b="1" dirty="0" err="1">
                <a:solidFill>
                  <a:prstClr val="black"/>
                </a:solidFill>
                <a:latin typeface="Century Gothic" panose="020B0502020202020204" pitchFamily="34" charset="0"/>
              </a:rPr>
              <a:t>Càirdeil</a:t>
            </a:r>
            <a:r>
              <a:rPr lang="en-GB" sz="2400" dirty="0">
                <a:solidFill>
                  <a:prstClr val="black"/>
                </a:solidFill>
                <a:latin typeface="Century Gothic" panose="020B0502020202020204" pitchFamily="34" charset="0"/>
              </a:rPr>
              <a:t>/Friendly</a:t>
            </a:r>
          </a:p>
          <a:p>
            <a:pPr marL="0" lvl="0" indent="0">
              <a:lnSpc>
                <a:spcPct val="200000"/>
              </a:lnSpc>
              <a:buFont typeface="Wingdings" pitchFamily="2" charset="2"/>
              <a:buChar char="q"/>
              <a:defRPr/>
            </a:pPr>
            <a:r>
              <a:rPr lang="en-GB" sz="2400" dirty="0">
                <a:solidFill>
                  <a:prstClr val="black"/>
                </a:solidFill>
                <a:latin typeface="Century Gothic" panose="020B0502020202020204" pitchFamily="34" charset="0"/>
              </a:rPr>
              <a:t> </a:t>
            </a:r>
            <a:r>
              <a:rPr lang="en-GB" sz="2400" b="1" dirty="0" err="1">
                <a:solidFill>
                  <a:prstClr val="black"/>
                </a:solidFill>
                <a:latin typeface="Century Gothic" panose="020B0502020202020204" pitchFamily="34" charset="0"/>
              </a:rPr>
              <a:t>Taiceil</a:t>
            </a:r>
            <a:r>
              <a:rPr lang="en-GB" sz="2400" dirty="0">
                <a:solidFill>
                  <a:prstClr val="black"/>
                </a:solidFill>
                <a:latin typeface="Century Gothic" panose="020B0502020202020204" pitchFamily="34" charset="0"/>
              </a:rPr>
              <a:t>/Supportive</a:t>
            </a:r>
          </a:p>
          <a:p>
            <a:pPr marL="0" lvl="0" indent="0">
              <a:lnSpc>
                <a:spcPct val="200000"/>
              </a:lnSpc>
              <a:buFont typeface="Wingdings" pitchFamily="2" charset="2"/>
              <a:buChar char="q"/>
              <a:defRPr/>
            </a:pPr>
            <a:r>
              <a:rPr lang="en-GB" sz="2400" dirty="0">
                <a:solidFill>
                  <a:prstClr val="black"/>
                </a:solidFill>
                <a:latin typeface="Century Gothic" panose="020B0502020202020204" pitchFamily="34" charset="0"/>
              </a:rPr>
              <a:t> </a:t>
            </a:r>
            <a:r>
              <a:rPr lang="en-GB" sz="2400" b="1" dirty="0" err="1">
                <a:solidFill>
                  <a:prstClr val="black"/>
                </a:solidFill>
                <a:latin typeface="Century Gothic" panose="020B0502020202020204" pitchFamily="34" charset="0"/>
              </a:rPr>
              <a:t>Brosnachail</a:t>
            </a:r>
            <a:r>
              <a:rPr lang="en-GB" sz="2400" dirty="0">
                <a:solidFill>
                  <a:prstClr val="black"/>
                </a:solidFill>
                <a:latin typeface="Century Gothic" panose="020B0502020202020204" pitchFamily="34" charset="0"/>
              </a:rPr>
              <a:t>/Encouraging</a:t>
            </a:r>
          </a:p>
          <a:p>
            <a:pPr marL="0" lvl="0" indent="0">
              <a:lnSpc>
                <a:spcPct val="200000"/>
              </a:lnSpc>
              <a:buFont typeface="Wingdings" pitchFamily="2" charset="2"/>
              <a:buChar char="q"/>
              <a:defRPr/>
            </a:pPr>
            <a:endParaRPr lang="en-GB" sz="1600" dirty="0">
              <a:solidFill>
                <a:prstClr val="black"/>
              </a:solidFill>
              <a:latin typeface="Century Gothic" panose="020B0502020202020204" pitchFamily="34" charset="0"/>
            </a:endParaRPr>
          </a:p>
          <a:p>
            <a:pPr marL="0" lvl="0" indent="0">
              <a:lnSpc>
                <a:spcPct val="200000"/>
              </a:lnSpc>
              <a:defRPr/>
            </a:pPr>
            <a:endParaRPr lang="en-GB" altLang="en-US" sz="1600" dirty="0">
              <a:solidFill>
                <a:prstClr val="black"/>
              </a:solidFill>
              <a:latin typeface="Century Gothic" panose="020B0502020202020204" pitchFamily="34" charset="0"/>
            </a:endParaRPr>
          </a:p>
        </p:txBody>
      </p:sp>
      <p:pic>
        <p:nvPicPr>
          <p:cNvPr id="2" name="Picture 1">
            <a:extLst>
              <a:ext uri="{FF2B5EF4-FFF2-40B4-BE49-F238E27FC236}">
                <a16:creationId xmlns:a16="http://schemas.microsoft.com/office/drawing/2014/main" id="{52B2A11C-D7B4-BC78-3E80-BEFDBEC85336}"/>
              </a:ext>
            </a:extLst>
          </p:cNvPr>
          <p:cNvPicPr>
            <a:picLocks noChangeAspect="1"/>
          </p:cNvPicPr>
          <p:nvPr/>
        </p:nvPicPr>
        <p:blipFill>
          <a:blip r:embed="rId4"/>
          <a:stretch>
            <a:fillRect/>
          </a:stretch>
        </p:blipFill>
        <p:spPr>
          <a:xfrm>
            <a:off x="7820561" y="673277"/>
            <a:ext cx="1122431" cy="908427"/>
          </a:xfrm>
          <a:prstGeom prst="rect">
            <a:avLst/>
          </a:prstGeom>
        </p:spPr>
      </p:pic>
      <p:pic>
        <p:nvPicPr>
          <p:cNvPr id="3" name="Picture 2" descr="A group of people sitting in a classroom&#10;&#10;Description automatically generated">
            <a:extLst>
              <a:ext uri="{FF2B5EF4-FFF2-40B4-BE49-F238E27FC236}">
                <a16:creationId xmlns:a16="http://schemas.microsoft.com/office/drawing/2014/main" id="{E40561C1-D6DB-79E1-B50D-085B652DD9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2466098"/>
            <a:ext cx="3200400" cy="2400300"/>
          </a:xfrm>
          <a:prstGeom prst="rect">
            <a:avLst/>
          </a:prstGeom>
        </p:spPr>
      </p:pic>
    </p:spTree>
    <p:extLst>
      <p:ext uri="{BB962C8B-B14F-4D97-AF65-F5344CB8AC3E}">
        <p14:creationId xmlns:p14="http://schemas.microsoft.com/office/powerpoint/2010/main" val="2859509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0310D-6E45-F81F-87ED-BEBAF70521F2}"/>
              </a:ext>
            </a:extLst>
          </p:cNvPr>
          <p:cNvSpPr>
            <a:spLocks noGrp="1"/>
          </p:cNvSpPr>
          <p:nvPr>
            <p:ph type="title"/>
          </p:nvPr>
        </p:nvSpPr>
        <p:spPr>
          <a:xfrm>
            <a:off x="222712" y="597269"/>
            <a:ext cx="8229600" cy="1143000"/>
          </a:xfrm>
        </p:spPr>
        <p:txBody>
          <a:bodyPr>
            <a:noAutofit/>
          </a:bodyPr>
          <a:lstStyle/>
          <a:p>
            <a:r>
              <a:rPr lang="en-US" sz="3000" dirty="0">
                <a:latin typeface="Century Gothic" panose="020B0502020202020204" pitchFamily="34" charset="0"/>
              </a:rPr>
              <a:t>Our School Logo </a:t>
            </a:r>
          </a:p>
        </p:txBody>
      </p:sp>
      <p:sp>
        <p:nvSpPr>
          <p:cNvPr id="3" name="Content Placeholder 2">
            <a:extLst>
              <a:ext uri="{FF2B5EF4-FFF2-40B4-BE49-F238E27FC236}">
                <a16:creationId xmlns:a16="http://schemas.microsoft.com/office/drawing/2014/main" id="{156AC0E4-EF6A-61B7-F3BF-D5EEFD9A09D1}"/>
              </a:ext>
            </a:extLst>
          </p:cNvPr>
          <p:cNvSpPr>
            <a:spLocks noGrp="1"/>
          </p:cNvSpPr>
          <p:nvPr>
            <p:ph idx="1"/>
          </p:nvPr>
        </p:nvSpPr>
        <p:spPr>
          <a:xfrm>
            <a:off x="486348" y="1740269"/>
            <a:ext cx="8229600" cy="1108720"/>
          </a:xfrm>
        </p:spPr>
        <p:txBody>
          <a:bodyPr>
            <a:noAutofit/>
          </a:bodyPr>
          <a:lstStyle/>
          <a:p>
            <a:pPr>
              <a:buFont typeface="Wingdings" pitchFamily="2" charset="2"/>
              <a:buChar char="v"/>
            </a:pPr>
            <a:r>
              <a:rPr lang="en-GB" sz="1800" b="0" i="0" u="none" strike="noStrike" dirty="0">
                <a:solidFill>
                  <a:srgbClr val="444444"/>
                </a:solidFill>
                <a:effectLst/>
                <a:latin typeface="Century Gothic" panose="020B0502020202020204" pitchFamily="34" charset="0"/>
              </a:rPr>
              <a:t>The logo below was designed by pupils in our school to symbolise the rich history of the Govan shipyard and the Glasgow Clyde. The badge has been adapted slightly for the uniform, to ensure that it is clear and simple. However, the original design is used on correspondence.</a:t>
            </a:r>
            <a:endParaRPr lang="en-US" sz="1800" dirty="0">
              <a:latin typeface="Century Gothic" panose="020B0502020202020204" pitchFamily="34" charset="0"/>
            </a:endParaRPr>
          </a:p>
        </p:txBody>
      </p:sp>
      <p:pic>
        <p:nvPicPr>
          <p:cNvPr id="4" name="Picture 3">
            <a:extLst>
              <a:ext uri="{FF2B5EF4-FFF2-40B4-BE49-F238E27FC236}">
                <a16:creationId xmlns:a16="http://schemas.microsoft.com/office/drawing/2014/main" id="{3B14CD04-9061-DECE-DE84-6320C8D7DAAE}"/>
              </a:ext>
            </a:extLst>
          </p:cNvPr>
          <p:cNvPicPr>
            <a:picLocks noChangeAspect="1"/>
          </p:cNvPicPr>
          <p:nvPr/>
        </p:nvPicPr>
        <p:blipFill rotWithShape="1">
          <a:blip r:embed="rId3"/>
          <a:srcRect b="92031"/>
          <a:stretch/>
        </p:blipFill>
        <p:spPr>
          <a:xfrm>
            <a:off x="0" y="27288"/>
            <a:ext cx="9202296" cy="599093"/>
          </a:xfrm>
          <a:prstGeom prst="rect">
            <a:avLst/>
          </a:prstGeom>
        </p:spPr>
      </p:pic>
      <p:sp>
        <p:nvSpPr>
          <p:cNvPr id="5" name="Rectangle 4">
            <a:extLst>
              <a:ext uri="{FF2B5EF4-FFF2-40B4-BE49-F238E27FC236}">
                <a16:creationId xmlns:a16="http://schemas.microsoft.com/office/drawing/2014/main" id="{47ABEF31-ED10-B4E8-0254-FB2F3406C82E}"/>
              </a:ext>
            </a:extLst>
          </p:cNvPr>
          <p:cNvSpPr/>
          <p:nvPr/>
        </p:nvSpPr>
        <p:spPr>
          <a:xfrm>
            <a:off x="0" y="6093296"/>
            <a:ext cx="9202296" cy="764704"/>
          </a:xfrm>
          <a:prstGeom prst="rect">
            <a:avLst/>
          </a:prstGeom>
          <a:solidFill>
            <a:srgbClr val="1E45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6815673-65D8-2D01-29F1-C24143D65F81}"/>
              </a:ext>
            </a:extLst>
          </p:cNvPr>
          <p:cNvPicPr>
            <a:picLocks noChangeAspect="1"/>
          </p:cNvPicPr>
          <p:nvPr/>
        </p:nvPicPr>
        <p:blipFill>
          <a:blip r:embed="rId4"/>
          <a:stretch>
            <a:fillRect/>
          </a:stretch>
        </p:blipFill>
        <p:spPr>
          <a:xfrm>
            <a:off x="7820561" y="673277"/>
            <a:ext cx="1122431" cy="908427"/>
          </a:xfrm>
          <a:prstGeom prst="rect">
            <a:avLst/>
          </a:prstGeom>
        </p:spPr>
      </p:pic>
      <p:pic>
        <p:nvPicPr>
          <p:cNvPr id="7" name="Picture 6">
            <a:extLst>
              <a:ext uri="{FF2B5EF4-FFF2-40B4-BE49-F238E27FC236}">
                <a16:creationId xmlns:a16="http://schemas.microsoft.com/office/drawing/2014/main" id="{12D087B8-ECB3-D9A4-C4FF-7D1E26218D9E}"/>
              </a:ext>
            </a:extLst>
          </p:cNvPr>
          <p:cNvPicPr>
            <a:picLocks noChangeAspect="1"/>
          </p:cNvPicPr>
          <p:nvPr/>
        </p:nvPicPr>
        <p:blipFill>
          <a:blip r:embed="rId4"/>
          <a:stretch>
            <a:fillRect/>
          </a:stretch>
        </p:blipFill>
        <p:spPr>
          <a:xfrm>
            <a:off x="1110521" y="3187608"/>
            <a:ext cx="2930940" cy="2372123"/>
          </a:xfrm>
          <a:prstGeom prst="rect">
            <a:avLst/>
          </a:prstGeom>
        </p:spPr>
      </p:pic>
      <p:pic>
        <p:nvPicPr>
          <p:cNvPr id="9" name="Picture 8" descr="A logo of a ship in a circle&#10;&#10;Description automatically generated">
            <a:extLst>
              <a:ext uri="{FF2B5EF4-FFF2-40B4-BE49-F238E27FC236}">
                <a16:creationId xmlns:a16="http://schemas.microsoft.com/office/drawing/2014/main" id="{9B82C919-A01E-EA37-6A74-D572897A7F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735"/>
          <a:stretch/>
        </p:blipFill>
        <p:spPr>
          <a:xfrm>
            <a:off x="4601148" y="3005518"/>
            <a:ext cx="3416513" cy="2736304"/>
          </a:xfrm>
          <a:prstGeom prst="rect">
            <a:avLst/>
          </a:prstGeom>
        </p:spPr>
      </p:pic>
    </p:spTree>
    <p:extLst>
      <p:ext uri="{BB962C8B-B14F-4D97-AF65-F5344CB8AC3E}">
        <p14:creationId xmlns:p14="http://schemas.microsoft.com/office/powerpoint/2010/main" val="1805594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A042C35-1E2D-7947-A862-7B2408B09278}"/>
              </a:ext>
            </a:extLst>
          </p:cNvPr>
          <p:cNvPicPr>
            <a:picLocks noChangeAspect="1"/>
          </p:cNvPicPr>
          <p:nvPr/>
        </p:nvPicPr>
        <p:blipFill rotWithShape="1">
          <a:blip r:embed="rId3"/>
          <a:srcRect b="92031"/>
          <a:stretch/>
        </p:blipFill>
        <p:spPr>
          <a:xfrm>
            <a:off x="0" y="27288"/>
            <a:ext cx="9202296" cy="599093"/>
          </a:xfrm>
          <a:prstGeom prst="rect">
            <a:avLst/>
          </a:prstGeom>
        </p:spPr>
      </p:pic>
      <p:sp>
        <p:nvSpPr>
          <p:cNvPr id="15" name="Rectangle 14">
            <a:extLst>
              <a:ext uri="{FF2B5EF4-FFF2-40B4-BE49-F238E27FC236}">
                <a16:creationId xmlns:a16="http://schemas.microsoft.com/office/drawing/2014/main" id="{0DA278BA-77DD-C140-A16E-7C045283D8F3}"/>
              </a:ext>
            </a:extLst>
          </p:cNvPr>
          <p:cNvSpPr/>
          <p:nvPr/>
        </p:nvSpPr>
        <p:spPr>
          <a:xfrm>
            <a:off x="0" y="6093296"/>
            <a:ext cx="9202296" cy="764704"/>
          </a:xfrm>
          <a:prstGeom prst="rect">
            <a:avLst/>
          </a:prstGeom>
          <a:solidFill>
            <a:srgbClr val="1E45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a:extLst>
              <a:ext uri="{FF2B5EF4-FFF2-40B4-BE49-F238E27FC236}">
                <a16:creationId xmlns:a16="http://schemas.microsoft.com/office/drawing/2014/main" id="{7F886811-71EA-E215-EAEC-AA408FF86C5B}"/>
              </a:ext>
            </a:extLst>
          </p:cNvPr>
          <p:cNvSpPr txBox="1">
            <a:spLocks/>
          </p:cNvSpPr>
          <p:nvPr/>
        </p:nvSpPr>
        <p:spPr bwMode="auto">
          <a:xfrm>
            <a:off x="841599" y="290066"/>
            <a:ext cx="7234717" cy="107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a:solidFill>
                  <a:schemeClr val="tx1"/>
                </a:solidFill>
                <a:latin typeface="Verdana" charset="0"/>
              </a:defRPr>
            </a:lvl1pPr>
            <a:lvl2pPr marL="742950" indent="-285750">
              <a:defRPr>
                <a:solidFill>
                  <a:schemeClr val="tx1"/>
                </a:solidFill>
                <a:latin typeface="Verdana" charset="0"/>
              </a:defRPr>
            </a:lvl2pPr>
            <a:lvl3pPr marL="1143000" indent="-228600">
              <a:defRPr>
                <a:solidFill>
                  <a:schemeClr val="tx1"/>
                </a:solidFill>
                <a:latin typeface="Verdana" charset="0"/>
              </a:defRPr>
            </a:lvl3pPr>
            <a:lvl4pPr marL="1600200" indent="-228600">
              <a:defRPr>
                <a:solidFill>
                  <a:schemeClr val="tx1"/>
                </a:solidFill>
                <a:latin typeface="Verdana" charset="0"/>
              </a:defRPr>
            </a:lvl4pPr>
            <a:lvl5pPr marL="2057400" indent="-22860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marL="0" indent="0" algn="ctr">
              <a:lnSpc>
                <a:spcPct val="200000"/>
              </a:lnSpc>
              <a:defRPr/>
            </a:pPr>
            <a:r>
              <a:rPr lang="en-GB" altLang="en-US" sz="3200" dirty="0">
                <a:solidFill>
                  <a:prstClr val="black"/>
                </a:solidFill>
                <a:latin typeface="Century Gothic" pitchFamily="34" charset="0"/>
              </a:rPr>
              <a:t>Meet the Leadership Team  </a:t>
            </a:r>
          </a:p>
          <a:p>
            <a:pPr marL="0" indent="0" algn="ctr">
              <a:lnSpc>
                <a:spcPct val="200000"/>
              </a:lnSpc>
              <a:defRPr/>
            </a:pPr>
            <a:endParaRPr lang="en-GB" altLang="en-US" sz="3600" dirty="0">
              <a:solidFill>
                <a:prstClr val="black"/>
              </a:solidFill>
              <a:latin typeface="Calibri"/>
            </a:endParaRPr>
          </a:p>
        </p:txBody>
      </p:sp>
      <p:pic>
        <p:nvPicPr>
          <p:cNvPr id="8" name="Picture 7">
            <a:extLst>
              <a:ext uri="{FF2B5EF4-FFF2-40B4-BE49-F238E27FC236}">
                <a16:creationId xmlns:a16="http://schemas.microsoft.com/office/drawing/2014/main" id="{104C5822-DC2D-9085-78C8-E498E94675F3}"/>
              </a:ext>
            </a:extLst>
          </p:cNvPr>
          <p:cNvPicPr>
            <a:picLocks noChangeAspect="1"/>
          </p:cNvPicPr>
          <p:nvPr/>
        </p:nvPicPr>
        <p:blipFill>
          <a:blip r:embed="rId4"/>
          <a:stretch>
            <a:fillRect/>
          </a:stretch>
        </p:blipFill>
        <p:spPr>
          <a:xfrm>
            <a:off x="7820561" y="720373"/>
            <a:ext cx="1122431" cy="908427"/>
          </a:xfrm>
          <a:prstGeom prst="rect">
            <a:avLst/>
          </a:prstGeom>
        </p:spPr>
      </p:pic>
      <p:pic>
        <p:nvPicPr>
          <p:cNvPr id="9" name="Picture 8">
            <a:extLst>
              <a:ext uri="{FF2B5EF4-FFF2-40B4-BE49-F238E27FC236}">
                <a16:creationId xmlns:a16="http://schemas.microsoft.com/office/drawing/2014/main" id="{296FA5DC-9854-DFE4-E1B8-D45AF9F87FA1}"/>
              </a:ext>
            </a:extLst>
          </p:cNvPr>
          <p:cNvPicPr>
            <a:picLocks noChangeAspect="1"/>
          </p:cNvPicPr>
          <p:nvPr/>
        </p:nvPicPr>
        <p:blipFill>
          <a:blip r:embed="rId4"/>
          <a:stretch>
            <a:fillRect/>
          </a:stretch>
        </p:blipFill>
        <p:spPr>
          <a:xfrm>
            <a:off x="7820561" y="720373"/>
            <a:ext cx="1122431" cy="908427"/>
          </a:xfrm>
          <a:prstGeom prst="rect">
            <a:avLst/>
          </a:prstGeom>
        </p:spPr>
      </p:pic>
      <p:pic>
        <p:nvPicPr>
          <p:cNvPr id="4" name="Picture 3">
            <a:extLst>
              <a:ext uri="{FF2B5EF4-FFF2-40B4-BE49-F238E27FC236}">
                <a16:creationId xmlns:a16="http://schemas.microsoft.com/office/drawing/2014/main" id="{B0BF1B36-EE5E-7B51-E4BA-083DEB39D1AC}"/>
              </a:ext>
            </a:extLst>
          </p:cNvPr>
          <p:cNvPicPr>
            <a:picLocks noChangeAspect="1"/>
          </p:cNvPicPr>
          <p:nvPr/>
        </p:nvPicPr>
        <p:blipFill>
          <a:blip r:embed="rId5"/>
          <a:stretch>
            <a:fillRect/>
          </a:stretch>
        </p:blipFill>
        <p:spPr>
          <a:xfrm>
            <a:off x="4685043" y="1230809"/>
            <a:ext cx="1536520" cy="1815508"/>
          </a:xfrm>
          <a:prstGeom prst="rect">
            <a:avLst/>
          </a:prstGeom>
        </p:spPr>
      </p:pic>
      <p:pic>
        <p:nvPicPr>
          <p:cNvPr id="6" name="Picture 5">
            <a:extLst>
              <a:ext uri="{FF2B5EF4-FFF2-40B4-BE49-F238E27FC236}">
                <a16:creationId xmlns:a16="http://schemas.microsoft.com/office/drawing/2014/main" id="{C4F3E875-1184-C775-1A5C-A7C0B4C72ED1}"/>
              </a:ext>
            </a:extLst>
          </p:cNvPr>
          <p:cNvPicPr>
            <a:picLocks noChangeAspect="1"/>
          </p:cNvPicPr>
          <p:nvPr/>
        </p:nvPicPr>
        <p:blipFill>
          <a:blip r:embed="rId6"/>
          <a:stretch>
            <a:fillRect/>
          </a:stretch>
        </p:blipFill>
        <p:spPr>
          <a:xfrm>
            <a:off x="2498317" y="1230809"/>
            <a:ext cx="1536520" cy="1815509"/>
          </a:xfrm>
          <a:prstGeom prst="rect">
            <a:avLst/>
          </a:prstGeom>
        </p:spPr>
      </p:pic>
      <p:sp>
        <p:nvSpPr>
          <p:cNvPr id="11" name="TextBox 10">
            <a:extLst>
              <a:ext uri="{FF2B5EF4-FFF2-40B4-BE49-F238E27FC236}">
                <a16:creationId xmlns:a16="http://schemas.microsoft.com/office/drawing/2014/main" id="{CEC9005A-5E8B-34EA-C64C-B5E6BD8A70BC}"/>
              </a:ext>
            </a:extLst>
          </p:cNvPr>
          <p:cNvSpPr txBox="1"/>
          <p:nvPr/>
        </p:nvSpPr>
        <p:spPr>
          <a:xfrm>
            <a:off x="2187699" y="3046317"/>
            <a:ext cx="2148254" cy="523220"/>
          </a:xfrm>
          <a:prstGeom prst="rect">
            <a:avLst/>
          </a:prstGeom>
          <a:noFill/>
        </p:spPr>
        <p:txBody>
          <a:bodyPr wrap="square" rtlCol="0">
            <a:spAutoFit/>
          </a:bodyPr>
          <a:lstStyle/>
          <a:p>
            <a:pPr algn="ctr"/>
            <a:r>
              <a:rPr lang="en-US" sz="1400" dirty="0" err="1"/>
              <a:t>Mgr</a:t>
            </a:r>
            <a:r>
              <a:rPr lang="en-US" sz="1400" dirty="0"/>
              <a:t> Paul Cassidy </a:t>
            </a:r>
          </a:p>
          <a:p>
            <a:pPr algn="ctr"/>
            <a:r>
              <a:rPr lang="en-US" sz="1400" dirty="0"/>
              <a:t>Executive Head Teacher</a:t>
            </a:r>
          </a:p>
        </p:txBody>
      </p:sp>
      <p:sp>
        <p:nvSpPr>
          <p:cNvPr id="12" name="TextBox 11">
            <a:extLst>
              <a:ext uri="{FF2B5EF4-FFF2-40B4-BE49-F238E27FC236}">
                <a16:creationId xmlns:a16="http://schemas.microsoft.com/office/drawing/2014/main" id="{904F85F8-F24D-659A-703C-930C59B5D5D1}"/>
              </a:ext>
            </a:extLst>
          </p:cNvPr>
          <p:cNvSpPr txBox="1"/>
          <p:nvPr/>
        </p:nvSpPr>
        <p:spPr>
          <a:xfrm>
            <a:off x="4452316" y="3046317"/>
            <a:ext cx="2148254" cy="523220"/>
          </a:xfrm>
          <a:prstGeom prst="rect">
            <a:avLst/>
          </a:prstGeom>
          <a:noFill/>
        </p:spPr>
        <p:txBody>
          <a:bodyPr wrap="square" rtlCol="0">
            <a:spAutoFit/>
          </a:bodyPr>
          <a:lstStyle/>
          <a:p>
            <a:pPr algn="ctr"/>
            <a:r>
              <a:rPr lang="en-US" sz="1400" dirty="0" err="1"/>
              <a:t>Mrs</a:t>
            </a:r>
            <a:r>
              <a:rPr lang="en-US" sz="1400" dirty="0"/>
              <a:t> Kristina Urquhart</a:t>
            </a:r>
          </a:p>
          <a:p>
            <a:pPr algn="ctr"/>
            <a:r>
              <a:rPr lang="en-US" sz="1400" dirty="0"/>
              <a:t>Head of School</a:t>
            </a:r>
          </a:p>
        </p:txBody>
      </p:sp>
      <p:pic>
        <p:nvPicPr>
          <p:cNvPr id="16" name="Picture 15" descr="A person smiling at camera&#10;&#10;Description automatically generated">
            <a:extLst>
              <a:ext uri="{FF2B5EF4-FFF2-40B4-BE49-F238E27FC236}">
                <a16:creationId xmlns:a16="http://schemas.microsoft.com/office/drawing/2014/main" id="{82FC243F-BAED-B43E-DA17-E0C5DAE603B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337" t="17038"/>
          <a:stretch/>
        </p:blipFill>
        <p:spPr>
          <a:xfrm>
            <a:off x="6050526" y="3693935"/>
            <a:ext cx="1467493" cy="1820173"/>
          </a:xfrm>
          <a:prstGeom prst="rect">
            <a:avLst/>
          </a:prstGeom>
          <a:ln w="142875" cmpd="dbl">
            <a:noFill/>
          </a:ln>
        </p:spPr>
      </p:pic>
      <p:pic>
        <p:nvPicPr>
          <p:cNvPr id="17" name="Picture 16" descr="A person standing in front of a brick wall&#10;&#10;Description automatically generated">
            <a:extLst>
              <a:ext uri="{FF2B5EF4-FFF2-40B4-BE49-F238E27FC236}">
                <a16:creationId xmlns:a16="http://schemas.microsoft.com/office/drawing/2014/main" id="{184BC5DF-BAEF-DFC2-DCED-A8436950F1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293" t="14154" r="13699"/>
          <a:stretch/>
        </p:blipFill>
        <p:spPr>
          <a:xfrm>
            <a:off x="1487082" y="3704864"/>
            <a:ext cx="1536520" cy="1820174"/>
          </a:xfrm>
          <a:prstGeom prst="rect">
            <a:avLst/>
          </a:prstGeom>
          <a:ln w="146050" cmpd="dbl">
            <a:noFill/>
          </a:ln>
        </p:spPr>
      </p:pic>
      <p:pic>
        <p:nvPicPr>
          <p:cNvPr id="18" name="Picture 17" descr="A person with red hair standing in front of a brick wall&#10;&#10;Description automatically generated">
            <a:extLst>
              <a:ext uri="{FF2B5EF4-FFF2-40B4-BE49-F238E27FC236}">
                <a16:creationId xmlns:a16="http://schemas.microsoft.com/office/drawing/2014/main" id="{8A485302-0606-A82F-2860-D55BACE56CF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818" t="12865" r="10512"/>
          <a:stretch/>
        </p:blipFill>
        <p:spPr>
          <a:xfrm>
            <a:off x="3823763" y="3693934"/>
            <a:ext cx="1534840" cy="1820174"/>
          </a:xfrm>
          <a:prstGeom prst="rect">
            <a:avLst/>
          </a:prstGeom>
          <a:ln w="146050" cmpd="dbl">
            <a:noFill/>
          </a:ln>
        </p:spPr>
      </p:pic>
      <p:sp>
        <p:nvSpPr>
          <p:cNvPr id="19" name="TextBox 18">
            <a:extLst>
              <a:ext uri="{FF2B5EF4-FFF2-40B4-BE49-F238E27FC236}">
                <a16:creationId xmlns:a16="http://schemas.microsoft.com/office/drawing/2014/main" id="{9FE7930F-F05D-A2A4-AE79-018236AE3E46}"/>
              </a:ext>
            </a:extLst>
          </p:cNvPr>
          <p:cNvSpPr txBox="1"/>
          <p:nvPr/>
        </p:nvSpPr>
        <p:spPr>
          <a:xfrm>
            <a:off x="1134489" y="5539713"/>
            <a:ext cx="2148254" cy="523220"/>
          </a:xfrm>
          <a:prstGeom prst="rect">
            <a:avLst/>
          </a:prstGeom>
          <a:noFill/>
        </p:spPr>
        <p:txBody>
          <a:bodyPr wrap="square" rtlCol="0">
            <a:spAutoFit/>
          </a:bodyPr>
          <a:lstStyle/>
          <a:p>
            <a:pPr algn="ctr"/>
            <a:r>
              <a:rPr lang="en-US" sz="1400" dirty="0" err="1"/>
              <a:t>Mrs</a:t>
            </a:r>
            <a:r>
              <a:rPr lang="en-US" sz="1400" dirty="0"/>
              <a:t> Katy Smith</a:t>
            </a:r>
          </a:p>
          <a:p>
            <a:pPr algn="ctr"/>
            <a:r>
              <a:rPr lang="en-US" sz="1400" dirty="0"/>
              <a:t>Acting Principal Teacher</a:t>
            </a:r>
          </a:p>
        </p:txBody>
      </p:sp>
      <p:sp>
        <p:nvSpPr>
          <p:cNvPr id="20" name="TextBox 19">
            <a:extLst>
              <a:ext uri="{FF2B5EF4-FFF2-40B4-BE49-F238E27FC236}">
                <a16:creationId xmlns:a16="http://schemas.microsoft.com/office/drawing/2014/main" id="{C6F99F14-477A-32AD-A690-1CDF7F66D76B}"/>
              </a:ext>
            </a:extLst>
          </p:cNvPr>
          <p:cNvSpPr txBox="1"/>
          <p:nvPr/>
        </p:nvSpPr>
        <p:spPr>
          <a:xfrm>
            <a:off x="5767805" y="5525038"/>
            <a:ext cx="2148254" cy="523220"/>
          </a:xfrm>
          <a:prstGeom prst="rect">
            <a:avLst/>
          </a:prstGeom>
          <a:noFill/>
        </p:spPr>
        <p:txBody>
          <a:bodyPr wrap="square" rtlCol="0">
            <a:spAutoFit/>
          </a:bodyPr>
          <a:lstStyle/>
          <a:p>
            <a:pPr algn="ctr"/>
            <a:r>
              <a:rPr lang="en-US" sz="1400" dirty="0" err="1"/>
              <a:t>Mrs</a:t>
            </a:r>
            <a:r>
              <a:rPr lang="en-US" sz="1400" dirty="0"/>
              <a:t> Roisin Geddes</a:t>
            </a:r>
          </a:p>
          <a:p>
            <a:pPr algn="ctr"/>
            <a:r>
              <a:rPr lang="en-US" sz="1400" dirty="0"/>
              <a:t>Acting Principal Teacher</a:t>
            </a:r>
          </a:p>
        </p:txBody>
      </p:sp>
      <p:sp>
        <p:nvSpPr>
          <p:cNvPr id="21" name="TextBox 20">
            <a:extLst>
              <a:ext uri="{FF2B5EF4-FFF2-40B4-BE49-F238E27FC236}">
                <a16:creationId xmlns:a16="http://schemas.microsoft.com/office/drawing/2014/main" id="{3C010488-A98A-AFC0-E0DB-1665F4E1403E}"/>
              </a:ext>
            </a:extLst>
          </p:cNvPr>
          <p:cNvSpPr txBox="1"/>
          <p:nvPr/>
        </p:nvSpPr>
        <p:spPr>
          <a:xfrm>
            <a:off x="3497873" y="5514994"/>
            <a:ext cx="2148254" cy="523220"/>
          </a:xfrm>
          <a:prstGeom prst="rect">
            <a:avLst/>
          </a:prstGeom>
          <a:noFill/>
        </p:spPr>
        <p:txBody>
          <a:bodyPr wrap="square" rtlCol="0">
            <a:spAutoFit/>
          </a:bodyPr>
          <a:lstStyle/>
          <a:p>
            <a:pPr algn="ctr"/>
            <a:r>
              <a:rPr lang="en-US" sz="1400" dirty="0" err="1"/>
              <a:t>Mrs</a:t>
            </a:r>
            <a:r>
              <a:rPr lang="en-US" sz="1400" dirty="0"/>
              <a:t> Charlotte </a:t>
            </a:r>
            <a:r>
              <a:rPr lang="en-US" sz="1400" dirty="0" err="1"/>
              <a:t>Meney</a:t>
            </a:r>
            <a:endParaRPr lang="en-US" sz="1400" dirty="0"/>
          </a:p>
          <a:p>
            <a:pPr algn="ctr"/>
            <a:r>
              <a:rPr lang="en-US" sz="1400" dirty="0"/>
              <a:t>Principal Teacher</a:t>
            </a:r>
          </a:p>
        </p:txBody>
      </p:sp>
    </p:spTree>
    <p:extLst>
      <p:ext uri="{BB962C8B-B14F-4D97-AF65-F5344CB8AC3E}">
        <p14:creationId xmlns:p14="http://schemas.microsoft.com/office/powerpoint/2010/main" val="289688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52A79D-22F5-8D4E-BB40-41C78D2DBE44}"/>
              </a:ext>
            </a:extLst>
          </p:cNvPr>
          <p:cNvPicPr>
            <a:picLocks noChangeAspect="1"/>
          </p:cNvPicPr>
          <p:nvPr/>
        </p:nvPicPr>
        <p:blipFill rotWithShape="1">
          <a:blip r:embed="rId3"/>
          <a:srcRect b="92031"/>
          <a:stretch/>
        </p:blipFill>
        <p:spPr>
          <a:xfrm>
            <a:off x="0" y="27288"/>
            <a:ext cx="9202296" cy="599093"/>
          </a:xfrm>
          <a:prstGeom prst="rect">
            <a:avLst/>
          </a:prstGeom>
        </p:spPr>
      </p:pic>
      <p:sp>
        <p:nvSpPr>
          <p:cNvPr id="21" name="Rectangle 20">
            <a:extLst>
              <a:ext uri="{FF2B5EF4-FFF2-40B4-BE49-F238E27FC236}">
                <a16:creationId xmlns:a16="http://schemas.microsoft.com/office/drawing/2014/main" id="{76C2B1E6-08B2-3447-A882-DAABEA5057DA}"/>
              </a:ext>
            </a:extLst>
          </p:cNvPr>
          <p:cNvSpPr/>
          <p:nvPr/>
        </p:nvSpPr>
        <p:spPr>
          <a:xfrm>
            <a:off x="0" y="6093296"/>
            <a:ext cx="9202296" cy="764704"/>
          </a:xfrm>
          <a:prstGeom prst="rect">
            <a:avLst/>
          </a:prstGeom>
          <a:solidFill>
            <a:srgbClr val="1E45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BF63F67-6AFF-954C-A9D5-A5D29B2FC1AA}"/>
              </a:ext>
            </a:extLst>
          </p:cNvPr>
          <p:cNvSpPr txBox="1">
            <a:spLocks/>
          </p:cNvSpPr>
          <p:nvPr/>
        </p:nvSpPr>
        <p:spPr bwMode="auto">
          <a:xfrm>
            <a:off x="276711" y="1577897"/>
            <a:ext cx="7577473" cy="122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Verdana" charset="0"/>
              </a:defRPr>
            </a:lvl1pPr>
            <a:lvl2pPr marL="742950" indent="-285750">
              <a:defRPr>
                <a:solidFill>
                  <a:schemeClr val="tx1"/>
                </a:solidFill>
                <a:latin typeface="Verdana" charset="0"/>
              </a:defRPr>
            </a:lvl2pPr>
            <a:lvl3pPr marL="1143000" indent="-228600">
              <a:defRPr>
                <a:solidFill>
                  <a:schemeClr val="tx1"/>
                </a:solidFill>
                <a:latin typeface="Verdana" charset="0"/>
              </a:defRPr>
            </a:lvl3pPr>
            <a:lvl4pPr marL="1600200" indent="-228600">
              <a:defRPr>
                <a:solidFill>
                  <a:schemeClr val="tx1"/>
                </a:solidFill>
                <a:latin typeface="Verdana" charset="0"/>
              </a:defRPr>
            </a:lvl4pPr>
            <a:lvl5pPr marL="2057400" indent="-22860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algn="ctr"/>
            <a:r>
              <a:rPr lang="en-GB" altLang="en-US" sz="3200" dirty="0">
                <a:latin typeface="Century Gothic" panose="020B0502020202020204" pitchFamily="34" charset="0"/>
                <a:ea typeface="Comic Sans MS" charset="0"/>
                <a:cs typeface="Comic Sans MS" charset="0"/>
              </a:rPr>
              <a:t>Na </a:t>
            </a:r>
            <a:r>
              <a:rPr lang="en-GB" altLang="en-US" sz="3200" dirty="0" err="1">
                <a:latin typeface="Century Gothic" panose="020B0502020202020204" pitchFamily="34" charset="0"/>
                <a:ea typeface="Comic Sans MS" charset="0"/>
                <a:cs typeface="Comic Sans MS" charset="0"/>
              </a:rPr>
              <a:t>Taighean</a:t>
            </a:r>
            <a:r>
              <a:rPr lang="en-GB" altLang="en-US" sz="3200" dirty="0">
                <a:latin typeface="Century Gothic" panose="020B0502020202020204" pitchFamily="34" charset="0"/>
                <a:ea typeface="Comic Sans MS" charset="0"/>
                <a:cs typeface="Comic Sans MS" charset="0"/>
              </a:rPr>
              <a:t>/ House System</a:t>
            </a:r>
          </a:p>
        </p:txBody>
      </p:sp>
      <p:sp>
        <p:nvSpPr>
          <p:cNvPr id="11" name="Subtitle 2">
            <a:extLst>
              <a:ext uri="{FF2B5EF4-FFF2-40B4-BE49-F238E27FC236}">
                <a16:creationId xmlns:a16="http://schemas.microsoft.com/office/drawing/2014/main" id="{0AD50136-9BD4-B14C-86A5-FBFBAEF3017F}"/>
              </a:ext>
            </a:extLst>
          </p:cNvPr>
          <p:cNvSpPr txBox="1">
            <a:spLocks/>
          </p:cNvSpPr>
          <p:nvPr/>
        </p:nvSpPr>
        <p:spPr bwMode="auto">
          <a:xfrm>
            <a:off x="425867" y="1879456"/>
            <a:ext cx="8517125"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a:solidFill>
                  <a:schemeClr val="tx1"/>
                </a:solidFill>
                <a:latin typeface="Verdana" charset="0"/>
              </a:defRPr>
            </a:lvl1pPr>
            <a:lvl2pPr marL="742950" indent="-285750">
              <a:defRPr>
                <a:solidFill>
                  <a:schemeClr val="tx1"/>
                </a:solidFill>
                <a:latin typeface="Verdana" charset="0"/>
              </a:defRPr>
            </a:lvl2pPr>
            <a:lvl3pPr marL="1143000" indent="-228600">
              <a:defRPr>
                <a:solidFill>
                  <a:schemeClr val="tx1"/>
                </a:solidFill>
                <a:latin typeface="Verdana" charset="0"/>
              </a:defRPr>
            </a:lvl3pPr>
            <a:lvl4pPr marL="1600200" indent="-228600">
              <a:defRPr>
                <a:solidFill>
                  <a:schemeClr val="tx1"/>
                </a:solidFill>
                <a:latin typeface="Verdana" charset="0"/>
              </a:defRPr>
            </a:lvl4pPr>
            <a:lvl5pPr marL="2057400" indent="-22860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marL="0" lvl="0" indent="0">
              <a:lnSpc>
                <a:spcPct val="200000"/>
              </a:lnSpc>
              <a:buFont typeface="Wingdings" pitchFamily="2" charset="2"/>
              <a:buChar char="q"/>
              <a:defRPr/>
            </a:pPr>
            <a:r>
              <a:rPr lang="en-GB" dirty="0" err="1">
                <a:solidFill>
                  <a:prstClr val="black"/>
                </a:solidFill>
                <a:highlight>
                  <a:srgbClr val="FFFF00"/>
                </a:highlight>
                <a:latin typeface="Century Gothic" panose="020B0502020202020204" pitchFamily="34" charset="0"/>
              </a:rPr>
              <a:t>Laomainn</a:t>
            </a:r>
            <a:r>
              <a:rPr lang="en-GB" dirty="0">
                <a:solidFill>
                  <a:prstClr val="black"/>
                </a:solidFill>
                <a:highlight>
                  <a:srgbClr val="FFFF00"/>
                </a:highlight>
                <a:latin typeface="Century Gothic" panose="020B0502020202020204" pitchFamily="34" charset="0"/>
              </a:rPr>
              <a:t> </a:t>
            </a:r>
          </a:p>
          <a:p>
            <a:pPr marL="0" lvl="0" indent="0">
              <a:lnSpc>
                <a:spcPct val="200000"/>
              </a:lnSpc>
              <a:buFont typeface="Wingdings" pitchFamily="2" charset="2"/>
              <a:buChar char="q"/>
              <a:defRPr/>
            </a:pPr>
            <a:r>
              <a:rPr lang="en-GB" dirty="0" err="1">
                <a:solidFill>
                  <a:prstClr val="black"/>
                </a:solidFill>
                <a:highlight>
                  <a:srgbClr val="0000FF"/>
                </a:highlight>
                <a:latin typeface="Century Gothic" panose="020B0502020202020204" pitchFamily="34" charset="0"/>
              </a:rPr>
              <a:t>Neibhis</a:t>
            </a:r>
            <a:r>
              <a:rPr lang="en-GB" dirty="0">
                <a:solidFill>
                  <a:prstClr val="black"/>
                </a:solidFill>
                <a:highlight>
                  <a:srgbClr val="008080"/>
                </a:highlight>
                <a:latin typeface="Century Gothic" panose="020B0502020202020204" pitchFamily="34" charset="0"/>
              </a:rPr>
              <a:t> </a:t>
            </a:r>
          </a:p>
          <a:p>
            <a:pPr marL="0" lvl="0" indent="0">
              <a:lnSpc>
                <a:spcPct val="200000"/>
              </a:lnSpc>
              <a:buFont typeface="Wingdings" pitchFamily="2" charset="2"/>
              <a:buChar char="q"/>
              <a:defRPr/>
            </a:pPr>
            <a:r>
              <a:rPr lang="en-GB" dirty="0" err="1">
                <a:solidFill>
                  <a:prstClr val="black"/>
                </a:solidFill>
                <a:highlight>
                  <a:srgbClr val="00FF00"/>
                </a:highlight>
                <a:latin typeface="Century Gothic" panose="020B0502020202020204" pitchFamily="34" charset="0"/>
              </a:rPr>
              <a:t>Cruachan</a:t>
            </a:r>
            <a:endParaRPr lang="en-GB" dirty="0">
              <a:solidFill>
                <a:prstClr val="black"/>
              </a:solidFill>
              <a:highlight>
                <a:srgbClr val="00FF00"/>
              </a:highlight>
              <a:latin typeface="Century Gothic" panose="020B0502020202020204" pitchFamily="34" charset="0"/>
            </a:endParaRPr>
          </a:p>
          <a:p>
            <a:pPr marL="0" lvl="0" indent="0">
              <a:lnSpc>
                <a:spcPct val="200000"/>
              </a:lnSpc>
              <a:buFont typeface="Wingdings" pitchFamily="2" charset="2"/>
              <a:buChar char="q"/>
              <a:defRPr/>
            </a:pPr>
            <a:r>
              <a:rPr lang="en-GB" dirty="0" err="1">
                <a:solidFill>
                  <a:prstClr val="black"/>
                </a:solidFill>
                <a:highlight>
                  <a:srgbClr val="FF0000"/>
                </a:highlight>
                <a:latin typeface="Century Gothic" panose="020B0502020202020204" pitchFamily="34" charset="0"/>
              </a:rPr>
              <a:t>Cliseam</a:t>
            </a:r>
            <a:r>
              <a:rPr lang="en-GB" dirty="0">
                <a:solidFill>
                  <a:prstClr val="black"/>
                </a:solidFill>
                <a:highlight>
                  <a:srgbClr val="FF0000"/>
                </a:highlight>
                <a:latin typeface="Century Gothic" panose="020B0502020202020204" pitchFamily="34" charset="0"/>
              </a:rPr>
              <a:t> </a:t>
            </a:r>
            <a:endParaRPr lang="en-GB" dirty="0">
              <a:solidFill>
                <a:prstClr val="black"/>
              </a:solidFill>
              <a:latin typeface="Century Gothic" panose="020B0502020202020204" pitchFamily="34" charset="0"/>
            </a:endParaRPr>
          </a:p>
          <a:p>
            <a:pPr marL="0" lvl="0" indent="0">
              <a:lnSpc>
                <a:spcPct val="200000"/>
              </a:lnSpc>
              <a:buFont typeface="Wingdings" pitchFamily="2" charset="2"/>
              <a:buChar char="q"/>
              <a:defRPr/>
            </a:pPr>
            <a:endParaRPr lang="en-GB" sz="2400" dirty="0">
              <a:solidFill>
                <a:prstClr val="black"/>
              </a:solidFill>
              <a:latin typeface="Century Gothic" panose="020B0502020202020204" pitchFamily="34" charset="0"/>
            </a:endParaRPr>
          </a:p>
          <a:p>
            <a:pPr marL="0" lvl="0" indent="0">
              <a:lnSpc>
                <a:spcPct val="200000"/>
              </a:lnSpc>
              <a:buFont typeface="Wingdings" pitchFamily="2" charset="2"/>
              <a:buChar char="q"/>
              <a:defRPr/>
            </a:pPr>
            <a:endParaRPr lang="en-GB" sz="1600" dirty="0">
              <a:solidFill>
                <a:prstClr val="black"/>
              </a:solidFill>
              <a:latin typeface="Century Gothic" panose="020B0502020202020204" pitchFamily="34" charset="0"/>
            </a:endParaRPr>
          </a:p>
          <a:p>
            <a:pPr marL="0" lvl="0" indent="0">
              <a:lnSpc>
                <a:spcPct val="200000"/>
              </a:lnSpc>
              <a:defRPr/>
            </a:pPr>
            <a:endParaRPr lang="en-GB" altLang="en-US" sz="1600" dirty="0">
              <a:solidFill>
                <a:prstClr val="black"/>
              </a:solidFill>
              <a:latin typeface="Century Gothic" panose="020B0502020202020204" pitchFamily="34" charset="0"/>
            </a:endParaRPr>
          </a:p>
        </p:txBody>
      </p:sp>
      <p:pic>
        <p:nvPicPr>
          <p:cNvPr id="2" name="Picture 1">
            <a:extLst>
              <a:ext uri="{FF2B5EF4-FFF2-40B4-BE49-F238E27FC236}">
                <a16:creationId xmlns:a16="http://schemas.microsoft.com/office/drawing/2014/main" id="{52B2A11C-D7B4-BC78-3E80-BEFDBEC85336}"/>
              </a:ext>
            </a:extLst>
          </p:cNvPr>
          <p:cNvPicPr>
            <a:picLocks noChangeAspect="1"/>
          </p:cNvPicPr>
          <p:nvPr/>
        </p:nvPicPr>
        <p:blipFill>
          <a:blip r:embed="rId4"/>
          <a:stretch>
            <a:fillRect/>
          </a:stretch>
        </p:blipFill>
        <p:spPr>
          <a:xfrm>
            <a:off x="7820561" y="673277"/>
            <a:ext cx="1122431" cy="908427"/>
          </a:xfrm>
          <a:prstGeom prst="rect">
            <a:avLst/>
          </a:prstGeom>
        </p:spPr>
      </p:pic>
      <p:pic>
        <p:nvPicPr>
          <p:cNvPr id="5" name="Picture 4" descr="Two boys in blue shirts&#10;&#10;Description automatically generated">
            <a:extLst>
              <a:ext uri="{FF2B5EF4-FFF2-40B4-BE49-F238E27FC236}">
                <a16:creationId xmlns:a16="http://schemas.microsoft.com/office/drawing/2014/main" id="{1B3C8589-E074-A35D-AA50-EA993A70DA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6483" r="2254" b="38143"/>
          <a:stretch/>
        </p:blipFill>
        <p:spPr>
          <a:xfrm>
            <a:off x="5639195" y="2168860"/>
            <a:ext cx="2228110" cy="2017596"/>
          </a:xfrm>
          <a:prstGeom prst="rect">
            <a:avLst/>
          </a:prstGeom>
        </p:spPr>
      </p:pic>
      <p:pic>
        <p:nvPicPr>
          <p:cNvPr id="8" name="Picture 7" descr="A group of shirts with bows&#10;&#10;Description automatically generated">
            <a:extLst>
              <a:ext uri="{FF2B5EF4-FFF2-40B4-BE49-F238E27FC236}">
                <a16:creationId xmlns:a16="http://schemas.microsoft.com/office/drawing/2014/main" id="{1ECFAC90-08EE-92BB-658B-071DA2322CA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755" r="11348" b="26901"/>
          <a:stretch/>
        </p:blipFill>
        <p:spPr>
          <a:xfrm>
            <a:off x="3591392" y="2165435"/>
            <a:ext cx="1844704" cy="2017597"/>
          </a:xfrm>
          <a:prstGeom prst="rect">
            <a:avLst/>
          </a:prstGeom>
        </p:spPr>
      </p:pic>
    </p:spTree>
    <p:extLst>
      <p:ext uri="{BB962C8B-B14F-4D97-AF65-F5344CB8AC3E}">
        <p14:creationId xmlns:p14="http://schemas.microsoft.com/office/powerpoint/2010/main" val="4004818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52A79D-22F5-8D4E-BB40-41C78D2DBE44}"/>
              </a:ext>
            </a:extLst>
          </p:cNvPr>
          <p:cNvPicPr>
            <a:picLocks noChangeAspect="1"/>
          </p:cNvPicPr>
          <p:nvPr/>
        </p:nvPicPr>
        <p:blipFill rotWithShape="1">
          <a:blip r:embed="rId3"/>
          <a:srcRect b="92031"/>
          <a:stretch/>
        </p:blipFill>
        <p:spPr>
          <a:xfrm>
            <a:off x="0" y="27288"/>
            <a:ext cx="9202296" cy="599093"/>
          </a:xfrm>
          <a:prstGeom prst="rect">
            <a:avLst/>
          </a:prstGeom>
        </p:spPr>
      </p:pic>
      <p:sp>
        <p:nvSpPr>
          <p:cNvPr id="21" name="Rectangle 20">
            <a:extLst>
              <a:ext uri="{FF2B5EF4-FFF2-40B4-BE49-F238E27FC236}">
                <a16:creationId xmlns:a16="http://schemas.microsoft.com/office/drawing/2014/main" id="{76C2B1E6-08B2-3447-A882-DAABEA5057DA}"/>
              </a:ext>
            </a:extLst>
          </p:cNvPr>
          <p:cNvSpPr/>
          <p:nvPr/>
        </p:nvSpPr>
        <p:spPr>
          <a:xfrm>
            <a:off x="0" y="6093296"/>
            <a:ext cx="9202296" cy="764704"/>
          </a:xfrm>
          <a:prstGeom prst="rect">
            <a:avLst/>
          </a:prstGeom>
          <a:solidFill>
            <a:srgbClr val="1E45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BF63F67-6AFF-954C-A9D5-A5D29B2FC1AA}"/>
              </a:ext>
            </a:extLst>
          </p:cNvPr>
          <p:cNvSpPr txBox="1">
            <a:spLocks/>
          </p:cNvSpPr>
          <p:nvPr/>
        </p:nvSpPr>
        <p:spPr bwMode="auto">
          <a:xfrm>
            <a:off x="804303" y="2036634"/>
            <a:ext cx="7577473" cy="122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Verdana" charset="0"/>
              </a:defRPr>
            </a:lvl1pPr>
            <a:lvl2pPr marL="742950" indent="-285750">
              <a:defRPr>
                <a:solidFill>
                  <a:schemeClr val="tx1"/>
                </a:solidFill>
                <a:latin typeface="Verdana" charset="0"/>
              </a:defRPr>
            </a:lvl2pPr>
            <a:lvl3pPr marL="1143000" indent="-228600">
              <a:defRPr>
                <a:solidFill>
                  <a:schemeClr val="tx1"/>
                </a:solidFill>
                <a:latin typeface="Verdana" charset="0"/>
              </a:defRPr>
            </a:lvl3pPr>
            <a:lvl4pPr marL="1600200" indent="-228600">
              <a:defRPr>
                <a:solidFill>
                  <a:schemeClr val="tx1"/>
                </a:solidFill>
                <a:latin typeface="Verdana" charset="0"/>
              </a:defRPr>
            </a:lvl4pPr>
            <a:lvl5pPr marL="2057400" indent="-22860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algn="ctr"/>
            <a:r>
              <a:rPr lang="en-GB" altLang="en-US" sz="4000" dirty="0" err="1">
                <a:latin typeface="Century Gothic" panose="020B0502020202020204" pitchFamily="34" charset="0"/>
                <a:ea typeface="Comic Sans MS" charset="0"/>
                <a:cs typeface="Comic Sans MS" charset="0"/>
              </a:rPr>
              <a:t>Cuairt</a:t>
            </a:r>
            <a:r>
              <a:rPr lang="en-GB" altLang="en-US" sz="4000" dirty="0">
                <a:latin typeface="Century Gothic" panose="020B0502020202020204" pitchFamily="34" charset="0"/>
                <a:ea typeface="Comic Sans MS" charset="0"/>
                <a:cs typeface="Comic Sans MS" charset="0"/>
              </a:rPr>
              <a:t> </a:t>
            </a:r>
            <a:r>
              <a:rPr lang="en-GB" altLang="en-US" sz="4000" dirty="0" err="1">
                <a:latin typeface="Century Gothic" panose="020B0502020202020204" pitchFamily="34" charset="0"/>
                <a:ea typeface="Comic Sans MS" charset="0"/>
                <a:cs typeface="Comic Sans MS" charset="0"/>
              </a:rPr>
              <a:t>timcheall</a:t>
            </a:r>
            <a:r>
              <a:rPr lang="en-GB" altLang="en-US" sz="4000" dirty="0">
                <a:latin typeface="Century Gothic" panose="020B0502020202020204" pitchFamily="34" charset="0"/>
                <a:ea typeface="Comic Sans MS" charset="0"/>
                <a:cs typeface="Comic Sans MS" charset="0"/>
              </a:rPr>
              <a:t> </a:t>
            </a:r>
            <a:r>
              <a:rPr lang="en-GB" altLang="en-US" sz="4000" dirty="0" err="1">
                <a:latin typeface="Century Gothic" panose="020B0502020202020204" pitchFamily="34" charset="0"/>
                <a:ea typeface="Comic Sans MS" charset="0"/>
                <a:cs typeface="Comic Sans MS" charset="0"/>
              </a:rPr>
              <a:t>na</a:t>
            </a:r>
            <a:r>
              <a:rPr lang="en-GB" altLang="en-US" sz="4000" dirty="0">
                <a:latin typeface="Century Gothic" panose="020B0502020202020204" pitchFamily="34" charset="0"/>
                <a:ea typeface="Comic Sans MS" charset="0"/>
                <a:cs typeface="Comic Sans MS" charset="0"/>
              </a:rPr>
              <a:t> </a:t>
            </a:r>
            <a:r>
              <a:rPr lang="en-GB" altLang="en-US" sz="4000" dirty="0" err="1">
                <a:latin typeface="Century Gothic" panose="020B0502020202020204" pitchFamily="34" charset="0"/>
                <a:ea typeface="Comic Sans MS" charset="0"/>
                <a:cs typeface="Comic Sans MS" charset="0"/>
              </a:rPr>
              <a:t>sgoile</a:t>
            </a:r>
            <a:endParaRPr lang="en-GB" altLang="en-US" sz="4000" dirty="0">
              <a:latin typeface="Century Gothic" panose="020B0502020202020204" pitchFamily="34" charset="0"/>
              <a:ea typeface="Comic Sans MS" charset="0"/>
              <a:cs typeface="Comic Sans MS" charset="0"/>
            </a:endParaRPr>
          </a:p>
        </p:txBody>
      </p:sp>
      <p:pic>
        <p:nvPicPr>
          <p:cNvPr id="2" name="Picture 1">
            <a:extLst>
              <a:ext uri="{FF2B5EF4-FFF2-40B4-BE49-F238E27FC236}">
                <a16:creationId xmlns:a16="http://schemas.microsoft.com/office/drawing/2014/main" id="{52B2A11C-D7B4-BC78-3E80-BEFDBEC85336}"/>
              </a:ext>
            </a:extLst>
          </p:cNvPr>
          <p:cNvPicPr>
            <a:picLocks noChangeAspect="1"/>
          </p:cNvPicPr>
          <p:nvPr/>
        </p:nvPicPr>
        <p:blipFill>
          <a:blip r:embed="rId4"/>
          <a:stretch>
            <a:fillRect/>
          </a:stretch>
        </p:blipFill>
        <p:spPr>
          <a:xfrm>
            <a:off x="7820561" y="673277"/>
            <a:ext cx="1122431" cy="908427"/>
          </a:xfrm>
          <a:prstGeom prst="rect">
            <a:avLst/>
          </a:prstGeom>
        </p:spPr>
      </p:pic>
      <p:pic>
        <p:nvPicPr>
          <p:cNvPr id="7" name="Picture 6">
            <a:extLst>
              <a:ext uri="{FF2B5EF4-FFF2-40B4-BE49-F238E27FC236}">
                <a16:creationId xmlns:a16="http://schemas.microsoft.com/office/drawing/2014/main" id="{C8D1F59C-723A-13C1-E222-C1C55E3DA1C9}"/>
              </a:ext>
            </a:extLst>
          </p:cNvPr>
          <p:cNvPicPr>
            <a:picLocks noChangeAspect="1"/>
          </p:cNvPicPr>
          <p:nvPr/>
        </p:nvPicPr>
        <p:blipFill>
          <a:blip r:embed="rId5"/>
          <a:stretch>
            <a:fillRect/>
          </a:stretch>
        </p:blipFill>
        <p:spPr>
          <a:xfrm>
            <a:off x="2421192" y="2372793"/>
            <a:ext cx="4678288" cy="3265573"/>
          </a:xfrm>
          <a:prstGeom prst="rect">
            <a:avLst/>
          </a:prstGeom>
        </p:spPr>
      </p:pic>
    </p:spTree>
    <p:extLst>
      <p:ext uri="{BB962C8B-B14F-4D97-AF65-F5344CB8AC3E}">
        <p14:creationId xmlns:p14="http://schemas.microsoft.com/office/powerpoint/2010/main" val="10780529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8973</TotalTime>
  <Words>932</Words>
  <Application>Microsoft Office PowerPoint</Application>
  <PresentationFormat>On-screen Show (4:3)</PresentationFormat>
  <Paragraphs>136</Paragraphs>
  <Slides>21</Slides>
  <Notes>20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AC Fat Bamboo</vt:lpstr>
      <vt:lpstr>Arial</vt:lpstr>
      <vt:lpstr>Arial</vt:lpstr>
      <vt:lpstr>Calibri</vt:lpstr>
      <vt:lpstr>Century Gothic</vt:lpstr>
      <vt:lpstr>Childos Arabic</vt:lpstr>
      <vt:lpstr>Comic Sans MS</vt:lpstr>
      <vt:lpstr>Courier New</vt:lpstr>
      <vt:lpstr>Times New Roman</vt:lpstr>
      <vt:lpstr>Wingdings</vt:lpstr>
      <vt:lpstr>YAFdJrN-O4g 0</vt:lpstr>
      <vt:lpstr>Office Theme</vt:lpstr>
      <vt:lpstr> </vt:lpstr>
      <vt:lpstr>PowerPoint Presentation</vt:lpstr>
      <vt:lpstr>PowerPoint Presentation</vt:lpstr>
      <vt:lpstr> </vt:lpstr>
      <vt:lpstr>PowerPoint Presentation</vt:lpstr>
      <vt:lpstr>Our School Logo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Cobhair Chloinne / Breakfast Club &amp; After School Care</vt:lpstr>
      <vt:lpstr>PowerPoint Presentation</vt:lpstr>
      <vt:lpstr>PowerPoint Presentation</vt:lpstr>
      <vt:lpstr>Conaltradh / Communication</vt:lpstr>
      <vt:lpstr>PowerPoint Presentation</vt:lpstr>
    </vt:vector>
  </TitlesOfParts>
  <Company>Glasgow City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Fàilte ’s Fios Miss MacDonald agus Clas 1d</dc:title>
  <dc:creator>KMacDonald (Gaelic Primary)</dc:creator>
  <cp:lastModifiedBy>CMacLeod (Govan Gaelic Primary)</cp:lastModifiedBy>
  <cp:revision>193</cp:revision>
  <dcterms:created xsi:type="dcterms:W3CDTF">2020-09-02T14:36:27Z</dcterms:created>
  <dcterms:modified xsi:type="dcterms:W3CDTF">2024-10-28T12:06:59Z</dcterms:modified>
</cp:coreProperties>
</file>