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2" r:id="rId7"/>
    <p:sldId id="260" r:id="rId8"/>
    <p:sldId id="267" r:id="rId9"/>
    <p:sldId id="263" r:id="rId10"/>
    <p:sldId id="264" r:id="rId11"/>
    <p:sldId id="265" r:id="rId12"/>
    <p:sldId id="266"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1" autoAdjust="0"/>
    <p:restoredTop sz="94660"/>
  </p:normalViewPr>
  <p:slideViewPr>
    <p:cSldViewPr snapToGrid="0">
      <p:cViewPr varScale="1">
        <p:scale>
          <a:sx n="89" d="100"/>
          <a:sy n="89" d="100"/>
        </p:scale>
        <p:origin x="523"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6B6743E-CB0A-4197-A827-AD5313377218}" type="datetimeFigureOut">
              <a:rPr lang="en-GB" smtClean="0"/>
              <a:t>23/09/2016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C3C14C-283F-4031-80A0-8587C6C26082}" type="slidenum">
              <a:rPr lang="en-GB" smtClean="0"/>
              <a:t>‹#›</a:t>
            </a:fld>
            <a:endParaRPr lang="en-GB"/>
          </a:p>
        </p:txBody>
      </p:sp>
    </p:spTree>
    <p:extLst>
      <p:ext uri="{BB962C8B-B14F-4D97-AF65-F5344CB8AC3E}">
        <p14:creationId xmlns:p14="http://schemas.microsoft.com/office/powerpoint/2010/main" val="2732812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B6743E-CB0A-4197-A827-AD5313377218}" type="datetimeFigureOut">
              <a:rPr lang="en-GB" smtClean="0"/>
              <a:t>23/09/2016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C3C14C-283F-4031-80A0-8587C6C26082}" type="slidenum">
              <a:rPr lang="en-GB" smtClean="0"/>
              <a:t>‹#›</a:t>
            </a:fld>
            <a:endParaRPr lang="en-GB"/>
          </a:p>
        </p:txBody>
      </p:sp>
    </p:spTree>
    <p:extLst>
      <p:ext uri="{BB962C8B-B14F-4D97-AF65-F5344CB8AC3E}">
        <p14:creationId xmlns:p14="http://schemas.microsoft.com/office/powerpoint/2010/main" val="568663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B6743E-CB0A-4197-A827-AD5313377218}" type="datetimeFigureOut">
              <a:rPr lang="en-GB" smtClean="0"/>
              <a:t>23/09/2016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C3C14C-283F-4031-80A0-8587C6C26082}" type="slidenum">
              <a:rPr lang="en-GB" smtClean="0"/>
              <a:t>‹#›</a:t>
            </a:fld>
            <a:endParaRPr lang="en-GB"/>
          </a:p>
        </p:txBody>
      </p:sp>
    </p:spTree>
    <p:extLst>
      <p:ext uri="{BB962C8B-B14F-4D97-AF65-F5344CB8AC3E}">
        <p14:creationId xmlns:p14="http://schemas.microsoft.com/office/powerpoint/2010/main" val="1645518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B6743E-CB0A-4197-A827-AD5313377218}" type="datetimeFigureOut">
              <a:rPr lang="en-GB" smtClean="0"/>
              <a:t>23/09/2016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C3C14C-283F-4031-80A0-8587C6C26082}" type="slidenum">
              <a:rPr lang="en-GB" smtClean="0"/>
              <a:t>‹#›</a:t>
            </a:fld>
            <a:endParaRPr lang="en-GB"/>
          </a:p>
        </p:txBody>
      </p:sp>
    </p:spTree>
    <p:extLst>
      <p:ext uri="{BB962C8B-B14F-4D97-AF65-F5344CB8AC3E}">
        <p14:creationId xmlns:p14="http://schemas.microsoft.com/office/powerpoint/2010/main" val="1796319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B6743E-CB0A-4197-A827-AD5313377218}" type="datetimeFigureOut">
              <a:rPr lang="en-GB" smtClean="0"/>
              <a:t>23/09/2016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C3C14C-283F-4031-80A0-8587C6C26082}" type="slidenum">
              <a:rPr lang="en-GB" smtClean="0"/>
              <a:t>‹#›</a:t>
            </a:fld>
            <a:endParaRPr lang="en-GB"/>
          </a:p>
        </p:txBody>
      </p:sp>
    </p:spTree>
    <p:extLst>
      <p:ext uri="{BB962C8B-B14F-4D97-AF65-F5344CB8AC3E}">
        <p14:creationId xmlns:p14="http://schemas.microsoft.com/office/powerpoint/2010/main" val="1015920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6B6743E-CB0A-4197-A827-AD5313377218}" type="datetimeFigureOut">
              <a:rPr lang="en-GB" smtClean="0"/>
              <a:t>23/09/2016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C3C14C-283F-4031-80A0-8587C6C26082}" type="slidenum">
              <a:rPr lang="en-GB" smtClean="0"/>
              <a:t>‹#›</a:t>
            </a:fld>
            <a:endParaRPr lang="en-GB"/>
          </a:p>
        </p:txBody>
      </p:sp>
    </p:spTree>
    <p:extLst>
      <p:ext uri="{BB962C8B-B14F-4D97-AF65-F5344CB8AC3E}">
        <p14:creationId xmlns:p14="http://schemas.microsoft.com/office/powerpoint/2010/main" val="2687131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6B6743E-CB0A-4197-A827-AD5313377218}" type="datetimeFigureOut">
              <a:rPr lang="en-GB" smtClean="0"/>
              <a:t>23/09/2016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1C3C14C-283F-4031-80A0-8587C6C26082}" type="slidenum">
              <a:rPr lang="en-GB" smtClean="0"/>
              <a:t>‹#›</a:t>
            </a:fld>
            <a:endParaRPr lang="en-GB"/>
          </a:p>
        </p:txBody>
      </p:sp>
    </p:spTree>
    <p:extLst>
      <p:ext uri="{BB962C8B-B14F-4D97-AF65-F5344CB8AC3E}">
        <p14:creationId xmlns:p14="http://schemas.microsoft.com/office/powerpoint/2010/main" val="2244818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6B6743E-CB0A-4197-A827-AD5313377218}" type="datetimeFigureOut">
              <a:rPr lang="en-GB" smtClean="0"/>
              <a:t>23/09/2016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1C3C14C-283F-4031-80A0-8587C6C26082}" type="slidenum">
              <a:rPr lang="en-GB" smtClean="0"/>
              <a:t>‹#›</a:t>
            </a:fld>
            <a:endParaRPr lang="en-GB"/>
          </a:p>
        </p:txBody>
      </p:sp>
    </p:spTree>
    <p:extLst>
      <p:ext uri="{BB962C8B-B14F-4D97-AF65-F5344CB8AC3E}">
        <p14:creationId xmlns:p14="http://schemas.microsoft.com/office/powerpoint/2010/main" val="3101121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B6743E-CB0A-4197-A827-AD5313377218}" type="datetimeFigureOut">
              <a:rPr lang="en-GB" smtClean="0"/>
              <a:t>23/09/2016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1C3C14C-283F-4031-80A0-8587C6C26082}" type="slidenum">
              <a:rPr lang="en-GB" smtClean="0"/>
              <a:t>‹#›</a:t>
            </a:fld>
            <a:endParaRPr lang="en-GB"/>
          </a:p>
        </p:txBody>
      </p:sp>
    </p:spTree>
    <p:extLst>
      <p:ext uri="{BB962C8B-B14F-4D97-AF65-F5344CB8AC3E}">
        <p14:creationId xmlns:p14="http://schemas.microsoft.com/office/powerpoint/2010/main" val="3605116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B6743E-CB0A-4197-A827-AD5313377218}" type="datetimeFigureOut">
              <a:rPr lang="en-GB" smtClean="0"/>
              <a:t>23/09/2016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C3C14C-283F-4031-80A0-8587C6C26082}" type="slidenum">
              <a:rPr lang="en-GB" smtClean="0"/>
              <a:t>‹#›</a:t>
            </a:fld>
            <a:endParaRPr lang="en-GB"/>
          </a:p>
        </p:txBody>
      </p:sp>
    </p:spTree>
    <p:extLst>
      <p:ext uri="{BB962C8B-B14F-4D97-AF65-F5344CB8AC3E}">
        <p14:creationId xmlns:p14="http://schemas.microsoft.com/office/powerpoint/2010/main" val="697861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B6743E-CB0A-4197-A827-AD5313377218}" type="datetimeFigureOut">
              <a:rPr lang="en-GB" smtClean="0"/>
              <a:t>23/09/2016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C3C14C-283F-4031-80A0-8587C6C26082}" type="slidenum">
              <a:rPr lang="en-GB" smtClean="0"/>
              <a:t>‹#›</a:t>
            </a:fld>
            <a:endParaRPr lang="en-GB"/>
          </a:p>
        </p:txBody>
      </p:sp>
    </p:spTree>
    <p:extLst>
      <p:ext uri="{BB962C8B-B14F-4D97-AF65-F5344CB8AC3E}">
        <p14:creationId xmlns:p14="http://schemas.microsoft.com/office/powerpoint/2010/main" val="686282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B6743E-CB0A-4197-A827-AD5313377218}" type="datetimeFigureOut">
              <a:rPr lang="en-GB" smtClean="0"/>
              <a:t>23/09/2016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C3C14C-283F-4031-80A0-8587C6C26082}" type="slidenum">
              <a:rPr lang="en-GB" smtClean="0"/>
              <a:t>‹#›</a:t>
            </a:fld>
            <a:endParaRPr lang="en-GB"/>
          </a:p>
        </p:txBody>
      </p:sp>
    </p:spTree>
    <p:extLst>
      <p:ext uri="{BB962C8B-B14F-4D97-AF65-F5344CB8AC3E}">
        <p14:creationId xmlns:p14="http://schemas.microsoft.com/office/powerpoint/2010/main" val="4121213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mailto:AskTheResearchTeam@idoxgroup.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theknowledgeexchangeblog.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local.gov.uk/documents/10180/6917361/L15-178%20DevoNext%20devolution%20publication/7e036308-6ebc-4f20-8d26-d6e2cd7f6eb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7275" y="522288"/>
            <a:ext cx="9915525" cy="2387600"/>
          </a:xfrm>
        </p:spPr>
        <p:txBody>
          <a:bodyPr>
            <a:normAutofit/>
          </a:bodyPr>
          <a:lstStyle/>
          <a:p>
            <a:pPr algn="l"/>
            <a:r>
              <a:rPr lang="en-US" altLang="en-US" sz="5400" dirty="0" smtClean="0">
                <a:solidFill>
                  <a:schemeClr val="bg1"/>
                </a:solidFill>
                <a:latin typeface="Arial Rounded MT Bold" panose="020F0704030504030204" pitchFamily="34" charset="0"/>
              </a:rPr>
              <a:t>The </a:t>
            </a:r>
            <a:r>
              <a:rPr lang="en-US" altLang="en-US" sz="5400" dirty="0" err="1" smtClean="0">
                <a:solidFill>
                  <a:schemeClr val="bg1"/>
                </a:solidFill>
                <a:latin typeface="Arial Rounded MT Bold" panose="020F0704030504030204" pitchFamily="34" charset="0"/>
              </a:rPr>
              <a:t>Idox</a:t>
            </a:r>
            <a:r>
              <a:rPr lang="en-US" altLang="en-US" sz="5400" dirty="0" smtClean="0">
                <a:solidFill>
                  <a:schemeClr val="bg1"/>
                </a:solidFill>
                <a:latin typeface="Arial Rounded MT Bold" panose="020F0704030504030204" pitchFamily="34" charset="0"/>
              </a:rPr>
              <a:t> Information Service</a:t>
            </a:r>
            <a:endParaRPr lang="en-GB" sz="5400" dirty="0">
              <a:solidFill>
                <a:schemeClr val="bg1"/>
              </a:solidFill>
              <a:latin typeface="Arial Rounded MT Bold" panose="020F0704030504030204" pitchFamily="34" charset="0"/>
            </a:endParaRPr>
          </a:p>
        </p:txBody>
      </p:sp>
      <p:sp>
        <p:nvSpPr>
          <p:cNvPr id="3" name="Subtitle 2"/>
          <p:cNvSpPr>
            <a:spLocks noGrp="1"/>
          </p:cNvSpPr>
          <p:nvPr>
            <p:ph type="subTitle" idx="1"/>
          </p:nvPr>
        </p:nvSpPr>
        <p:spPr>
          <a:xfrm>
            <a:off x="352425" y="4573587"/>
            <a:ext cx="9144000" cy="1930729"/>
          </a:xfrm>
        </p:spPr>
        <p:txBody>
          <a:bodyPr>
            <a:normAutofit/>
          </a:bodyPr>
          <a:lstStyle/>
          <a:p>
            <a:pPr algn="l"/>
            <a:endParaRPr lang="en-GB" dirty="0" smtClean="0">
              <a:solidFill>
                <a:schemeClr val="bg1"/>
              </a:solidFill>
            </a:endParaRPr>
          </a:p>
          <a:p>
            <a:pPr algn="l"/>
            <a:r>
              <a:rPr lang="en-GB" dirty="0" smtClean="0">
                <a:solidFill>
                  <a:schemeClr val="bg1"/>
                </a:solidFill>
                <a:latin typeface="Arial Rounded MT Bold" panose="020F0704030504030204" pitchFamily="34" charset="0"/>
              </a:rPr>
              <a:t>Stacey Dingwall, Projects and Training Manager</a:t>
            </a:r>
          </a:p>
          <a:p>
            <a:pPr algn="l"/>
            <a:r>
              <a:rPr lang="en-GB" dirty="0" smtClean="0">
                <a:solidFill>
                  <a:schemeClr val="bg1"/>
                </a:solidFill>
                <a:latin typeface="Arial Rounded MT Bold" panose="020F0704030504030204" pitchFamily="34" charset="0"/>
              </a:rPr>
              <a:t>Rebecca Jackson, Research Officer</a:t>
            </a:r>
          </a:p>
          <a:p>
            <a:pPr algn="l"/>
            <a:r>
              <a:rPr lang="en-GB" dirty="0" smtClean="0">
                <a:solidFill>
                  <a:schemeClr val="bg1"/>
                </a:solidFill>
                <a:latin typeface="Arial Rounded MT Bold" panose="020F0704030504030204" pitchFamily="34" charset="0"/>
              </a:rPr>
              <a:t>21</a:t>
            </a:r>
            <a:r>
              <a:rPr lang="en-GB" dirty="0" smtClean="0">
                <a:solidFill>
                  <a:schemeClr val="bg1"/>
                </a:solidFill>
                <a:latin typeface="Arial Rounded MT Bold" panose="020F0704030504030204" pitchFamily="34" charset="0"/>
              </a:rPr>
              <a:t> </a:t>
            </a:r>
            <a:r>
              <a:rPr lang="en-GB" dirty="0" smtClean="0">
                <a:solidFill>
                  <a:schemeClr val="bg1"/>
                </a:solidFill>
                <a:latin typeface="Arial Rounded MT Bold" panose="020F0704030504030204" pitchFamily="34" charset="0"/>
              </a:rPr>
              <a:t>September 2016</a:t>
            </a:r>
          </a:p>
          <a:p>
            <a:pPr algn="l"/>
            <a:endParaRPr lang="en-GB" dirty="0" smtClean="0">
              <a:solidFill>
                <a:schemeClr val="bg1"/>
              </a:solidFill>
              <a:latin typeface="Arial Rounded MT Bold" panose="020F0704030504030204" pitchFamily="34" charset="0"/>
            </a:endParaRPr>
          </a:p>
          <a:p>
            <a:pPr algn="l"/>
            <a:endParaRPr lang="en-GB" dirty="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63205" y="4554792"/>
            <a:ext cx="3123945" cy="1693354"/>
          </a:xfrm>
          <a:prstGeom prst="rect">
            <a:avLst/>
          </a:prstGeom>
        </p:spPr>
      </p:pic>
    </p:spTree>
    <p:extLst>
      <p:ext uri="{BB962C8B-B14F-4D97-AF65-F5344CB8AC3E}">
        <p14:creationId xmlns:p14="http://schemas.microsoft.com/office/powerpoint/2010/main" val="31732033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latin typeface="Arial Rounded MT Bold" panose="020F0704030504030204" pitchFamily="34" charset="0"/>
              </a:rPr>
              <a:t>Current awareness</a:t>
            </a:r>
            <a:endParaRPr lang="en-GB" dirty="0">
              <a:solidFill>
                <a:schemeClr val="bg1"/>
              </a:solidFill>
              <a:latin typeface="Arial Rounded MT Bold" panose="020F0704030504030204" pitchFamily="34" charset="0"/>
            </a:endParaRPr>
          </a:p>
        </p:txBody>
      </p:sp>
      <p:sp>
        <p:nvSpPr>
          <p:cNvPr id="3" name="Content Placeholder 2"/>
          <p:cNvSpPr>
            <a:spLocks noGrp="1"/>
          </p:cNvSpPr>
          <p:nvPr>
            <p:ph idx="1"/>
          </p:nvPr>
        </p:nvSpPr>
        <p:spPr/>
        <p:txBody>
          <a:bodyPr/>
          <a:lstStyle/>
          <a:p>
            <a:pPr lvl="0">
              <a:buFont typeface="Arial Rounded MT Bold" panose="020F0704030504030204" pitchFamily="34" charset="0"/>
              <a:buChar char="-"/>
            </a:pPr>
            <a:r>
              <a:rPr lang="en-GB" dirty="0" smtClean="0">
                <a:solidFill>
                  <a:prstClr val="white"/>
                </a:solidFill>
                <a:latin typeface="Arial Rounded MT Bold" panose="020F0704030504030204" pitchFamily="34" charset="0"/>
              </a:rPr>
              <a:t>Weekly bulletin</a:t>
            </a:r>
          </a:p>
          <a:p>
            <a:pPr lvl="0">
              <a:buFont typeface="Arial Rounded MT Bold" panose="020F0704030504030204" pitchFamily="34" charset="0"/>
              <a:buChar char="-"/>
            </a:pPr>
            <a:r>
              <a:rPr lang="en-GB" dirty="0" smtClean="0">
                <a:solidFill>
                  <a:prstClr val="white"/>
                </a:solidFill>
                <a:latin typeface="Arial Rounded MT Bold" panose="020F0704030504030204" pitchFamily="34" charset="0"/>
              </a:rPr>
              <a:t>Topic updates</a:t>
            </a:r>
          </a:p>
          <a:p>
            <a:pPr>
              <a:buFont typeface="Arial Rounded MT Bold" panose="020F0704030504030204" pitchFamily="34" charset="0"/>
              <a:buChar char="-"/>
            </a:pPr>
            <a:r>
              <a:rPr lang="en-GB" dirty="0" smtClean="0">
                <a:solidFill>
                  <a:prstClr val="white"/>
                </a:solidFill>
                <a:latin typeface="Arial Rounded MT Bold" panose="020F0704030504030204" pitchFamily="34" charset="0"/>
              </a:rPr>
              <a:t>Personal email alerts</a:t>
            </a:r>
            <a:endParaRPr lang="en-GB" dirty="0"/>
          </a:p>
        </p:txBody>
      </p:sp>
      <p:pic>
        <p:nvPicPr>
          <p:cNvPr id="4" name="Picture 3"/>
          <p:cNvPicPr>
            <a:picLocks noChangeAspect="1"/>
          </p:cNvPicPr>
          <p:nvPr/>
        </p:nvPicPr>
        <p:blipFill>
          <a:blip r:embed="rId2" cstate="print">
            <a:lum bright="70000" contrast="-70000"/>
            <a:extLst>
              <a:ext uri="{BEBA8EAE-BF5A-486C-A8C5-ECC9F3942E4B}">
                <a14:imgProps xmlns:a14="http://schemas.microsoft.com/office/drawing/2010/main">
                  <a14:imgLayer r:embed="rId3">
                    <a14:imgEffect>
                      <a14:artisticPhotocopy/>
                    </a14:imgEffect>
                  </a14:imgLayer>
                </a14:imgProps>
              </a:ext>
              <a:ext uri="{28A0092B-C50C-407E-A947-70E740481C1C}">
                <a14:useLocalDpi xmlns:a14="http://schemas.microsoft.com/office/drawing/2010/main" val="0"/>
              </a:ext>
            </a:extLst>
          </a:blip>
          <a:stretch>
            <a:fillRect/>
          </a:stretch>
        </p:blipFill>
        <p:spPr>
          <a:xfrm>
            <a:off x="7262813" y="2220913"/>
            <a:ext cx="4090987" cy="4090987"/>
          </a:xfrm>
          <a:prstGeom prst="rect">
            <a:avLst/>
          </a:prstGeom>
        </p:spPr>
      </p:pic>
    </p:spTree>
    <p:extLst>
      <p:ext uri="{BB962C8B-B14F-4D97-AF65-F5344CB8AC3E}">
        <p14:creationId xmlns:p14="http://schemas.microsoft.com/office/powerpoint/2010/main" val="1910410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latin typeface="Arial Rounded MT Bold" panose="020F0704030504030204" pitchFamily="34" charset="0"/>
              </a:rPr>
              <a:t>Ask a Researcher</a:t>
            </a:r>
            <a:endParaRPr lang="en-GB" dirty="0">
              <a:solidFill>
                <a:schemeClr val="bg1"/>
              </a:solidFill>
              <a:latin typeface="Arial Rounded MT Bold" panose="020F0704030504030204" pitchFamily="34" charset="0"/>
            </a:endParaRPr>
          </a:p>
        </p:txBody>
      </p:sp>
      <p:sp>
        <p:nvSpPr>
          <p:cNvPr id="3" name="Content Placeholder 2"/>
          <p:cNvSpPr>
            <a:spLocks noGrp="1"/>
          </p:cNvSpPr>
          <p:nvPr>
            <p:ph idx="1"/>
          </p:nvPr>
        </p:nvSpPr>
        <p:spPr>
          <a:xfrm>
            <a:off x="838200" y="1825625"/>
            <a:ext cx="7667625" cy="4351338"/>
          </a:xfrm>
        </p:spPr>
        <p:txBody>
          <a:bodyPr/>
          <a:lstStyle/>
          <a:p>
            <a:pPr lvl="0">
              <a:buFont typeface="Arial Rounded MT Bold" panose="020F0704030504030204" pitchFamily="34" charset="0"/>
              <a:buChar char="-"/>
            </a:pPr>
            <a:r>
              <a:rPr lang="en-GB" dirty="0" smtClean="0">
                <a:solidFill>
                  <a:prstClr val="white"/>
                </a:solidFill>
                <a:latin typeface="Arial Rounded MT Bold" panose="020F0704030504030204" pitchFamily="34" charset="0"/>
              </a:rPr>
              <a:t>Research officer support available 9am-5.30pm, Mon-Fri</a:t>
            </a:r>
          </a:p>
          <a:p>
            <a:pPr lvl="0">
              <a:buFont typeface="Arial Rounded MT Bold" panose="020F0704030504030204" pitchFamily="34" charset="0"/>
              <a:buChar char="-"/>
            </a:pPr>
            <a:r>
              <a:rPr lang="en-GB" dirty="0" smtClean="0">
                <a:solidFill>
                  <a:prstClr val="white"/>
                </a:solidFill>
                <a:latin typeface="Arial Rounded MT Bold" panose="020F0704030504030204" pitchFamily="34" charset="0"/>
              </a:rPr>
              <a:t>We will search the database and other resources for you and send on references and a summary highlighting key findings, trends and useful resources</a:t>
            </a:r>
          </a:p>
          <a:p>
            <a:pPr lvl="0">
              <a:buFont typeface="Arial Rounded MT Bold" panose="020F0704030504030204" pitchFamily="34" charset="0"/>
              <a:buChar char="-"/>
            </a:pPr>
            <a:r>
              <a:rPr lang="en-GB" dirty="0" smtClean="0">
                <a:solidFill>
                  <a:prstClr val="white"/>
                </a:solidFill>
                <a:latin typeface="Arial Rounded MT Bold" panose="020F0704030504030204" pitchFamily="34" charset="0"/>
              </a:rPr>
              <a:t>You can call us on 0141 574 1924, or email </a:t>
            </a:r>
            <a:r>
              <a:rPr lang="en-GB" dirty="0" smtClean="0">
                <a:solidFill>
                  <a:prstClr val="white"/>
                </a:solidFill>
                <a:latin typeface="Arial Rounded MT Bold" panose="020F0704030504030204" pitchFamily="34" charset="0"/>
                <a:hlinkClick r:id="rId2"/>
              </a:rPr>
              <a:t>AskTheResearchTeam@idoxgroup.com</a:t>
            </a:r>
            <a:endParaRPr lang="en-GB" dirty="0" smtClean="0">
              <a:solidFill>
                <a:prstClr val="white"/>
              </a:solidFill>
              <a:latin typeface="Arial Rounded MT Bold" panose="020F0704030504030204" pitchFamily="34" charset="0"/>
            </a:endParaRPr>
          </a:p>
          <a:p>
            <a:pPr lvl="0">
              <a:buFont typeface="Arial Rounded MT Bold" panose="020F0704030504030204" pitchFamily="34" charset="0"/>
              <a:buChar char="-"/>
            </a:pPr>
            <a:endParaRPr lang="en-GB" dirty="0">
              <a:solidFill>
                <a:prstClr val="black"/>
              </a:solidFill>
            </a:endParaRPr>
          </a:p>
          <a:p>
            <a:endParaRPr lang="en-GB" dirty="0"/>
          </a:p>
        </p:txBody>
      </p:sp>
      <p:pic>
        <p:nvPicPr>
          <p:cNvPr id="4" name="Picture 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105775" y="2895601"/>
            <a:ext cx="3638550" cy="3638550"/>
          </a:xfrm>
          <a:prstGeom prst="rect">
            <a:avLst/>
          </a:prstGeom>
        </p:spPr>
      </p:pic>
    </p:spTree>
    <p:extLst>
      <p:ext uri="{BB962C8B-B14F-4D97-AF65-F5344CB8AC3E}">
        <p14:creationId xmlns:p14="http://schemas.microsoft.com/office/powerpoint/2010/main" val="16349662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latin typeface="Arial Rounded MT Bold" panose="020F0704030504030204" pitchFamily="34" charset="0"/>
              </a:rPr>
              <a:t>Document supply</a:t>
            </a:r>
            <a:endParaRPr lang="en-GB" dirty="0">
              <a:solidFill>
                <a:schemeClr val="bg1"/>
              </a:solidFill>
              <a:latin typeface="Arial Rounded MT Bold" panose="020F0704030504030204" pitchFamily="34" charset="0"/>
            </a:endParaRPr>
          </a:p>
        </p:txBody>
      </p:sp>
      <p:sp>
        <p:nvSpPr>
          <p:cNvPr id="3" name="Content Placeholder 2"/>
          <p:cNvSpPr>
            <a:spLocks noGrp="1"/>
          </p:cNvSpPr>
          <p:nvPr>
            <p:ph idx="1"/>
          </p:nvPr>
        </p:nvSpPr>
        <p:spPr>
          <a:xfrm>
            <a:off x="743309" y="2170681"/>
            <a:ext cx="7172325" cy="3350224"/>
          </a:xfrm>
        </p:spPr>
        <p:txBody>
          <a:bodyPr/>
          <a:lstStyle/>
          <a:p>
            <a:pPr>
              <a:buFont typeface="Arial Rounded MT Bold" panose="020F0704030504030204" pitchFamily="34" charset="0"/>
              <a:buChar char="-"/>
            </a:pPr>
            <a:r>
              <a:rPr lang="en-GB" altLang="en-US" dirty="0" smtClean="0">
                <a:solidFill>
                  <a:schemeClr val="bg1"/>
                </a:solidFill>
                <a:latin typeface="Arial Rounded MT Bold" panose="020F0704030504030204" pitchFamily="34" charset="0"/>
              </a:rPr>
              <a:t>Full text of reports and journal articles for download</a:t>
            </a:r>
          </a:p>
          <a:p>
            <a:pPr>
              <a:buFont typeface="Arial Rounded MT Bold" panose="020F0704030504030204" pitchFamily="34" charset="0"/>
              <a:buChar char="-"/>
            </a:pPr>
            <a:r>
              <a:rPr lang="en-GB" altLang="en-US" dirty="0" smtClean="0">
                <a:solidFill>
                  <a:schemeClr val="bg1"/>
                </a:solidFill>
                <a:latin typeface="Arial Rounded MT Bold" panose="020F0704030504030204" pitchFamily="34" charset="0"/>
              </a:rPr>
              <a:t>Copies of reports no longer available online stored in our software</a:t>
            </a:r>
          </a:p>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Postal loans for hard copies</a:t>
            </a:r>
            <a:endParaRPr lang="en-GB" dirty="0">
              <a:solidFill>
                <a:schemeClr val="bg1"/>
              </a:solidFill>
              <a:latin typeface="Arial Rounded MT Bold" panose="020F0704030504030204" pitchFamily="34" charset="0"/>
            </a:endParaRPr>
          </a:p>
        </p:txBody>
      </p:sp>
      <p:pic>
        <p:nvPicPr>
          <p:cNvPr id="4" name="Picture 3"/>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7739062" y="2838450"/>
            <a:ext cx="3338513" cy="3338513"/>
          </a:xfrm>
          <a:prstGeom prst="rect">
            <a:avLst/>
          </a:prstGeom>
        </p:spPr>
      </p:pic>
    </p:spTree>
    <p:extLst>
      <p:ext uri="{BB962C8B-B14F-4D97-AF65-F5344CB8AC3E}">
        <p14:creationId xmlns:p14="http://schemas.microsoft.com/office/powerpoint/2010/main" val="19329856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latin typeface="Arial Rounded MT Bold" panose="020F0704030504030204" pitchFamily="34" charset="0"/>
              </a:rPr>
              <a:t>Summary of benefits</a:t>
            </a:r>
            <a:endParaRPr lang="en-GB" dirty="0">
              <a:solidFill>
                <a:schemeClr val="bg1"/>
              </a:solidFill>
              <a:latin typeface="Arial Rounded MT Bold" panose="020F0704030504030204" pitchFamily="34" charset="0"/>
            </a:endParaRPr>
          </a:p>
        </p:txBody>
      </p:sp>
      <p:sp>
        <p:nvSpPr>
          <p:cNvPr id="3" name="Content Placeholder 2"/>
          <p:cNvSpPr>
            <a:spLocks noGrp="1"/>
          </p:cNvSpPr>
          <p:nvPr>
            <p:ph idx="1"/>
          </p:nvPr>
        </p:nvSpPr>
        <p:spPr>
          <a:xfrm>
            <a:off x="838200" y="1825625"/>
            <a:ext cx="6734175" cy="4351338"/>
          </a:xfrm>
        </p:spPr>
        <p:txBody>
          <a:bodyPr/>
          <a:lstStyle/>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A comprehensive resource</a:t>
            </a:r>
          </a:p>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Information to support improved decision making</a:t>
            </a:r>
          </a:p>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Efficient, friendly and flexible</a:t>
            </a:r>
          </a:p>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Prevent information overload</a:t>
            </a:r>
          </a:p>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Save time</a:t>
            </a:r>
          </a:p>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Save money</a:t>
            </a:r>
            <a:endParaRPr lang="en-GB" dirty="0"/>
          </a:p>
        </p:txBody>
      </p:sp>
      <p:pic>
        <p:nvPicPr>
          <p:cNvPr id="5" name="Picture 4"/>
          <p:cNvPicPr>
            <a:picLocks noChangeAspect="1"/>
          </p:cNvPicPr>
          <p:nvPr/>
        </p:nvPicPr>
        <p:blipFill>
          <a:blip r:embed="rId2" cstate="print">
            <a:lum bright="70000" contrast="-70000"/>
            <a:extLst>
              <a:ext uri="{BEBA8EAE-BF5A-486C-A8C5-ECC9F3942E4B}">
                <a14:imgProps xmlns:a14="http://schemas.microsoft.com/office/drawing/2010/main">
                  <a14:imgLayer r:embed="rId3">
                    <a14:imgEffect>
                      <a14:artisticPhotocopy/>
                    </a14:imgEffect>
                  </a14:imgLayer>
                </a14:imgProps>
              </a:ext>
              <a:ext uri="{28A0092B-C50C-407E-A947-70E740481C1C}">
                <a14:useLocalDpi xmlns:a14="http://schemas.microsoft.com/office/drawing/2010/main" val="0"/>
              </a:ext>
            </a:extLst>
          </a:blip>
          <a:stretch>
            <a:fillRect/>
          </a:stretch>
        </p:blipFill>
        <p:spPr>
          <a:xfrm>
            <a:off x="7991475" y="2738438"/>
            <a:ext cx="3438525" cy="3438525"/>
          </a:xfrm>
          <a:prstGeom prst="rect">
            <a:avLst/>
          </a:prstGeom>
        </p:spPr>
      </p:pic>
    </p:spTree>
    <p:extLst>
      <p:ext uri="{BB962C8B-B14F-4D97-AF65-F5344CB8AC3E}">
        <p14:creationId xmlns:p14="http://schemas.microsoft.com/office/powerpoint/2010/main" val="2959556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latin typeface="Arial Rounded MT Bold" panose="020F0704030504030204" pitchFamily="34" charset="0"/>
              </a:rPr>
              <a:t>Database demonstration</a:t>
            </a:r>
            <a:endParaRPr lang="en-GB" dirty="0">
              <a:solidFill>
                <a:schemeClr val="bg1"/>
              </a:solidFill>
              <a:latin typeface="Arial Rounded MT Bold" panose="020F0704030504030204" pitchFamily="34" charset="0"/>
            </a:endParaRPr>
          </a:p>
        </p:txBody>
      </p:sp>
      <p:pic>
        <p:nvPicPr>
          <p:cNvPr id="4" name="Content Placeholder 3"/>
          <p:cNvPicPr>
            <a:picLocks noGrp="1" noChangeAspect="1"/>
          </p:cNvPicPr>
          <p:nvPr>
            <p:ph idx="1"/>
          </p:nvPr>
        </p:nvPicPr>
        <p:blipFill>
          <a:blip r:embed="rId2" cstate="print">
            <a:lum bright="70000" contrast="-70000"/>
            <a:extLst>
              <a:ext uri="{BEBA8EAE-BF5A-486C-A8C5-ECC9F3942E4B}">
                <a14:imgProps xmlns:a14="http://schemas.microsoft.com/office/drawing/2010/main">
                  <a14:imgLayer r:embed="rId3">
                    <a14:imgEffect>
                      <a14:artisticPhotocopy/>
                    </a14:imgEffect>
                  </a14:imgLayer>
                </a14:imgProps>
              </a:ext>
              <a:ext uri="{28A0092B-C50C-407E-A947-70E740481C1C}">
                <a14:useLocalDpi xmlns:a14="http://schemas.microsoft.com/office/drawing/2010/main" val="0"/>
              </a:ext>
            </a:extLst>
          </a:blip>
          <a:stretch>
            <a:fillRect/>
          </a:stretch>
        </p:blipFill>
        <p:spPr>
          <a:xfrm>
            <a:off x="1910555" y="177799"/>
            <a:ext cx="7662069" cy="7662069"/>
          </a:xfrm>
        </p:spPr>
      </p:pic>
    </p:spTree>
    <p:extLst>
      <p:ext uri="{BB962C8B-B14F-4D97-AF65-F5344CB8AC3E}">
        <p14:creationId xmlns:p14="http://schemas.microsoft.com/office/powerpoint/2010/main" val="26077523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828674"/>
            <a:ext cx="10515600" cy="1323975"/>
          </a:xfrm>
        </p:spPr>
        <p:txBody>
          <a:bodyPr/>
          <a:lstStyle/>
          <a:p>
            <a:r>
              <a:rPr lang="en-GB" dirty="0" smtClean="0">
                <a:solidFill>
                  <a:schemeClr val="bg1"/>
                </a:solidFill>
                <a:latin typeface="Arial Rounded MT Bold" panose="020F0704030504030204" pitchFamily="34" charset="0"/>
              </a:rPr>
              <a:t>Thank you!</a:t>
            </a:r>
            <a:endParaRPr lang="en-GB" dirty="0">
              <a:solidFill>
                <a:schemeClr val="bg1"/>
              </a:solidFill>
              <a:latin typeface="Arial Rounded MT Bold" panose="020F0704030504030204" pitchFamily="34" charset="0"/>
            </a:endParaRPr>
          </a:p>
        </p:txBody>
      </p:sp>
      <p:sp>
        <p:nvSpPr>
          <p:cNvPr id="3" name="Text Placeholder 2"/>
          <p:cNvSpPr>
            <a:spLocks noGrp="1"/>
          </p:cNvSpPr>
          <p:nvPr>
            <p:ph type="body" idx="1"/>
          </p:nvPr>
        </p:nvSpPr>
        <p:spPr>
          <a:xfrm>
            <a:off x="908050" y="2351088"/>
            <a:ext cx="7207250" cy="1500187"/>
          </a:xfrm>
        </p:spPr>
        <p:txBody>
          <a:bodyPr>
            <a:normAutofit fontScale="92500" lnSpcReduction="20000"/>
          </a:bodyPr>
          <a:lstStyle/>
          <a:p>
            <a:pPr>
              <a:spcBef>
                <a:spcPct val="0"/>
              </a:spcBef>
            </a:pPr>
            <a:r>
              <a:rPr lang="en-GB" altLang="en-US" dirty="0" smtClean="0">
                <a:solidFill>
                  <a:schemeClr val="bg1"/>
                </a:solidFill>
                <a:latin typeface="Arial Rounded MT Bold" panose="020F0704030504030204" pitchFamily="34" charset="0"/>
              </a:rPr>
              <a:t>If you have any questions after this session, please get in touch:</a:t>
            </a:r>
          </a:p>
          <a:p>
            <a:pPr>
              <a:spcBef>
                <a:spcPct val="0"/>
              </a:spcBef>
            </a:pPr>
            <a:endParaRPr lang="en-GB" altLang="en-US" dirty="0" smtClean="0">
              <a:solidFill>
                <a:schemeClr val="bg1"/>
              </a:solidFill>
              <a:latin typeface="Arial Rounded MT Bold" panose="020F0704030504030204" pitchFamily="34" charset="0"/>
            </a:endParaRPr>
          </a:p>
          <a:p>
            <a:pPr>
              <a:spcBef>
                <a:spcPct val="0"/>
              </a:spcBef>
            </a:pPr>
            <a:r>
              <a:rPr lang="en-GB" altLang="en-US" dirty="0">
                <a:solidFill>
                  <a:schemeClr val="bg1"/>
                </a:solidFill>
                <a:latin typeface="Arial Rounded MT Bold" panose="020F0704030504030204" pitchFamily="34" charset="0"/>
              </a:rPr>
              <a:t>s</a:t>
            </a:r>
            <a:r>
              <a:rPr lang="en-GB" altLang="en-US" dirty="0" smtClean="0">
                <a:solidFill>
                  <a:schemeClr val="bg1"/>
                </a:solidFill>
                <a:latin typeface="Arial Rounded MT Bold" panose="020F0704030504030204" pitchFamily="34" charset="0"/>
              </a:rPr>
              <a:t>tacey.dingwall@idoxgroup.com – 03330111632</a:t>
            </a:r>
          </a:p>
          <a:p>
            <a:pPr>
              <a:spcBef>
                <a:spcPct val="0"/>
              </a:spcBef>
            </a:pPr>
            <a:endParaRPr lang="en-GB" altLang="en-US" dirty="0" smtClean="0">
              <a:solidFill>
                <a:schemeClr val="bg1"/>
              </a:solidFill>
              <a:latin typeface="Arial Rounded MT Bold" panose="020F0704030504030204" pitchFamily="34" charset="0"/>
            </a:endParaRPr>
          </a:p>
          <a:p>
            <a:pPr>
              <a:spcBef>
                <a:spcPct val="0"/>
              </a:spcBef>
            </a:pPr>
            <a:r>
              <a:rPr lang="en-GB" altLang="en-US" dirty="0" smtClean="0">
                <a:solidFill>
                  <a:schemeClr val="bg1"/>
                </a:solidFill>
                <a:latin typeface="Arial Rounded MT Bold" panose="020F0704030504030204" pitchFamily="34" charset="0"/>
              </a:rPr>
              <a:t>We’re on Twitter: @</a:t>
            </a:r>
            <a:r>
              <a:rPr lang="en-GB" altLang="en-US" dirty="0" err="1" smtClean="0">
                <a:solidFill>
                  <a:schemeClr val="bg1"/>
                </a:solidFill>
                <a:latin typeface="Arial Rounded MT Bold" panose="020F0704030504030204" pitchFamily="34" charset="0"/>
              </a:rPr>
              <a:t>IdoxInfoService</a:t>
            </a:r>
            <a:endParaRPr lang="en-GB" altLang="en-US" dirty="0" smtClean="0">
              <a:solidFill>
                <a:schemeClr val="bg1"/>
              </a:solidFill>
              <a:latin typeface="Arial Rounded MT Bold" panose="020F0704030504030204" pitchFamily="34" charset="0"/>
            </a:endParaRPr>
          </a:p>
          <a:p>
            <a:endParaRPr lang="en-GB" dirty="0"/>
          </a:p>
        </p:txBody>
      </p:sp>
      <p:pic>
        <p:nvPicPr>
          <p:cNvPr id="4" name="Picture 3"/>
          <p:cNvPicPr>
            <a:picLocks noChangeAspect="1"/>
          </p:cNvPicPr>
          <p:nvPr/>
        </p:nvPicPr>
        <p:blipFill>
          <a:blip r:embed="rId2" cstate="print">
            <a:lum bright="70000" contrast="-70000"/>
            <a:extLst>
              <a:ext uri="{BEBA8EAE-BF5A-486C-A8C5-ECC9F3942E4B}">
                <a14:imgProps xmlns:a14="http://schemas.microsoft.com/office/drawing/2010/main">
                  <a14:imgLayer r:embed="rId3">
                    <a14:imgEffect>
                      <a14:artisticPhotocopy/>
                    </a14:imgEffect>
                  </a14:imgLayer>
                </a14:imgProps>
              </a:ext>
              <a:ext uri="{28A0092B-C50C-407E-A947-70E740481C1C}">
                <a14:useLocalDpi xmlns:a14="http://schemas.microsoft.com/office/drawing/2010/main" val="0"/>
              </a:ext>
            </a:extLst>
          </a:blip>
          <a:stretch>
            <a:fillRect/>
          </a:stretch>
        </p:blipFill>
        <p:spPr>
          <a:xfrm>
            <a:off x="7905750" y="3228975"/>
            <a:ext cx="3324225" cy="3324225"/>
          </a:xfrm>
          <a:prstGeom prst="rect">
            <a:avLst/>
          </a:prstGeom>
        </p:spPr>
      </p:pic>
    </p:spTree>
    <p:extLst>
      <p:ext uri="{BB962C8B-B14F-4D97-AF65-F5344CB8AC3E}">
        <p14:creationId xmlns:p14="http://schemas.microsoft.com/office/powerpoint/2010/main" val="2431638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latin typeface="Arial Rounded MT Bold" panose="020F0704030504030204" pitchFamily="34" charset="0"/>
              </a:rPr>
              <a:t>What’s on the agenda?</a:t>
            </a:r>
            <a:endParaRPr lang="en-GB" dirty="0">
              <a:solidFill>
                <a:schemeClr val="bg1"/>
              </a:solidFill>
              <a:latin typeface="Arial Rounded MT Bold" panose="020F0704030504030204" pitchFamily="34" charset="0"/>
            </a:endParaRPr>
          </a:p>
        </p:txBody>
      </p:sp>
      <p:sp>
        <p:nvSpPr>
          <p:cNvPr id="3" name="Content Placeholder 2"/>
          <p:cNvSpPr>
            <a:spLocks noGrp="1"/>
          </p:cNvSpPr>
          <p:nvPr>
            <p:ph idx="1"/>
          </p:nvPr>
        </p:nvSpPr>
        <p:spPr>
          <a:xfrm>
            <a:off x="838200" y="1825625"/>
            <a:ext cx="7600950" cy="4351338"/>
          </a:xfrm>
        </p:spPr>
        <p:txBody>
          <a:bodyPr/>
          <a:lstStyle/>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An introduction to the service</a:t>
            </a:r>
          </a:p>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Tips on how to get the most out of the service</a:t>
            </a:r>
          </a:p>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Database demo</a:t>
            </a:r>
          </a:p>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Q&amp;A</a:t>
            </a:r>
            <a:endParaRPr lang="en-GB" dirty="0">
              <a:solidFill>
                <a:schemeClr val="bg1"/>
              </a:solidFill>
              <a:latin typeface="Arial Rounded MT Bold" panose="020F0704030504030204" pitchFamily="34" charset="0"/>
            </a:endParaRPr>
          </a:p>
        </p:txBody>
      </p:sp>
      <p:pic>
        <p:nvPicPr>
          <p:cNvPr id="4" name="Picture 3"/>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8115300" y="2935287"/>
            <a:ext cx="3376613" cy="3376613"/>
          </a:xfrm>
          <a:prstGeom prst="rect">
            <a:avLst/>
          </a:prstGeom>
          <a:noFill/>
          <a:ln w="6350">
            <a:noFill/>
          </a:ln>
        </p:spPr>
      </p:pic>
    </p:spTree>
    <p:extLst>
      <p:ext uri="{BB962C8B-B14F-4D97-AF65-F5344CB8AC3E}">
        <p14:creationId xmlns:p14="http://schemas.microsoft.com/office/powerpoint/2010/main" val="1325657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latin typeface="Arial Rounded MT Bold" panose="020F0704030504030204" pitchFamily="34" charset="0"/>
              </a:rPr>
              <a:t>What is the Information Service?</a:t>
            </a:r>
            <a:endParaRPr lang="en-GB" dirty="0">
              <a:solidFill>
                <a:schemeClr val="bg1"/>
              </a:solidFill>
              <a:latin typeface="Arial Rounded MT Bold" panose="020F0704030504030204" pitchFamily="34" charset="0"/>
            </a:endParaRPr>
          </a:p>
        </p:txBody>
      </p:sp>
      <p:sp>
        <p:nvSpPr>
          <p:cNvPr id="3" name="Content Placeholder 2"/>
          <p:cNvSpPr>
            <a:spLocks noGrp="1"/>
          </p:cNvSpPr>
          <p:nvPr>
            <p:ph idx="1"/>
          </p:nvPr>
        </p:nvSpPr>
        <p:spPr>
          <a:xfrm>
            <a:off x="838200" y="1825625"/>
            <a:ext cx="8058150" cy="4351338"/>
          </a:xfrm>
        </p:spPr>
        <p:txBody>
          <a:bodyPr/>
          <a:lstStyle/>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A leading source of public sector information in the UK</a:t>
            </a:r>
          </a:p>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A subscription library that has been built up over 40 years</a:t>
            </a:r>
          </a:p>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Covers a range of subjects related to economic and social policy</a:t>
            </a:r>
          </a:p>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Provides evidence to support decision making</a:t>
            </a:r>
          </a:p>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Members across diverse sectors</a:t>
            </a:r>
          </a:p>
          <a:p>
            <a:pPr marL="0" indent="0">
              <a:buNone/>
            </a:pPr>
            <a:endParaRPr lang="en-GB" dirty="0" smtClean="0">
              <a:solidFill>
                <a:schemeClr val="bg1"/>
              </a:solidFill>
              <a:latin typeface="Arial Rounded MT Bold" panose="020F0704030504030204" pitchFamily="34" charset="0"/>
            </a:endParaRPr>
          </a:p>
          <a:p>
            <a:pPr marL="0" indent="0">
              <a:buNone/>
            </a:pPr>
            <a:endParaRPr lang="en-GB" dirty="0" smtClean="0">
              <a:solidFill>
                <a:schemeClr val="bg1"/>
              </a:solidFill>
              <a:latin typeface="Arial Rounded MT Bold" panose="020F0704030504030204" pitchFamily="34" charset="0"/>
            </a:endParaRPr>
          </a:p>
          <a:p>
            <a:pPr marL="0" indent="0">
              <a:buNone/>
            </a:pPr>
            <a:endParaRPr lang="en-GB" dirty="0" smtClean="0">
              <a:solidFill>
                <a:schemeClr val="bg1"/>
              </a:solidFill>
              <a:latin typeface="Arial Rounded MT Bold" panose="020F0704030504030204" pitchFamily="34" charset="0"/>
            </a:endParaRPr>
          </a:p>
          <a:p>
            <a:pPr marL="0" indent="0">
              <a:buNone/>
            </a:pPr>
            <a:endParaRPr lang="en-GB" dirty="0">
              <a:solidFill>
                <a:schemeClr val="bg1"/>
              </a:solidFill>
              <a:latin typeface="Arial Rounded MT Bold" panose="020F0704030504030204" pitchFamily="34" charset="0"/>
            </a:endParaRPr>
          </a:p>
        </p:txBody>
      </p:sp>
      <p:pic>
        <p:nvPicPr>
          <p:cNvPr id="4" name="Picture 3"/>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8896350" y="3724275"/>
            <a:ext cx="2657475" cy="2657475"/>
          </a:xfrm>
          <a:prstGeom prst="rect">
            <a:avLst/>
          </a:prstGeom>
        </p:spPr>
      </p:pic>
    </p:spTree>
    <p:extLst>
      <p:ext uri="{BB962C8B-B14F-4D97-AF65-F5344CB8AC3E}">
        <p14:creationId xmlns:p14="http://schemas.microsoft.com/office/powerpoint/2010/main" val="1459219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latin typeface="Arial Rounded MT Bold" panose="020F0704030504030204" pitchFamily="34" charset="0"/>
              </a:rPr>
              <a:t>What we do</a:t>
            </a:r>
            <a:endParaRPr lang="en-GB" dirty="0">
              <a:solidFill>
                <a:schemeClr val="bg1"/>
              </a:solidFill>
              <a:latin typeface="Arial Rounded MT Bold" panose="020F0704030504030204" pitchFamily="34" charset="0"/>
            </a:endParaRPr>
          </a:p>
        </p:txBody>
      </p:sp>
      <p:sp>
        <p:nvSpPr>
          <p:cNvPr id="3" name="Content Placeholder 2"/>
          <p:cNvSpPr>
            <a:spLocks noGrp="1"/>
          </p:cNvSpPr>
          <p:nvPr>
            <p:ph idx="1"/>
          </p:nvPr>
        </p:nvSpPr>
        <p:spPr>
          <a:xfrm>
            <a:off x="838200" y="1825625"/>
            <a:ext cx="7962900" cy="4351338"/>
          </a:xfrm>
        </p:spPr>
        <p:txBody>
          <a:bodyPr/>
          <a:lstStyle/>
          <a:p>
            <a:pPr lvl="0">
              <a:buFont typeface="Arial Rounded MT Bold" panose="020F0704030504030204" pitchFamily="34" charset="0"/>
              <a:buChar char="-"/>
            </a:pPr>
            <a:r>
              <a:rPr lang="en-GB" dirty="0" smtClean="0">
                <a:solidFill>
                  <a:prstClr val="white"/>
                </a:solidFill>
                <a:latin typeface="Arial Rounded MT Bold" panose="020F0704030504030204" pitchFamily="34" charset="0"/>
              </a:rPr>
              <a:t>Source and summarise research and policy from a broad range of sources</a:t>
            </a:r>
          </a:p>
          <a:p>
            <a:pPr lvl="0">
              <a:buFont typeface="Arial Rounded MT Bold" panose="020F0704030504030204" pitchFamily="34" charset="0"/>
              <a:buChar char="-"/>
            </a:pPr>
            <a:r>
              <a:rPr lang="en-GB" dirty="0" smtClean="0">
                <a:solidFill>
                  <a:prstClr val="white"/>
                </a:solidFill>
                <a:latin typeface="Arial Rounded MT Bold" panose="020F0704030504030204" pitchFamily="34" charset="0"/>
              </a:rPr>
              <a:t>Member enquiries</a:t>
            </a:r>
          </a:p>
          <a:p>
            <a:pPr lvl="0">
              <a:buFont typeface="Arial Rounded MT Bold" panose="020F0704030504030204" pitchFamily="34" charset="0"/>
              <a:buChar char="-"/>
            </a:pPr>
            <a:r>
              <a:rPr lang="en-GB" dirty="0" smtClean="0">
                <a:solidFill>
                  <a:prstClr val="white"/>
                </a:solidFill>
                <a:latin typeface="Arial Rounded MT Bold" panose="020F0704030504030204" pitchFamily="34" charset="0"/>
              </a:rPr>
              <a:t>Subject guides and research briefings</a:t>
            </a:r>
          </a:p>
          <a:p>
            <a:pPr lvl="0">
              <a:buFont typeface="Arial Rounded MT Bold" panose="020F0704030504030204" pitchFamily="34" charset="0"/>
              <a:buChar char="-"/>
            </a:pPr>
            <a:r>
              <a:rPr lang="en-GB" dirty="0" smtClean="0">
                <a:solidFill>
                  <a:prstClr val="white"/>
                </a:solidFill>
                <a:latin typeface="Arial Rounded MT Bold" panose="020F0704030504030204" pitchFamily="34" charset="0"/>
              </a:rPr>
              <a:t>Blogging, tweeting and now </a:t>
            </a:r>
            <a:r>
              <a:rPr lang="en-GB" dirty="0" err="1" smtClean="0">
                <a:solidFill>
                  <a:prstClr val="white"/>
                </a:solidFill>
                <a:latin typeface="Arial Rounded MT Bold" panose="020F0704030504030204" pitchFamily="34" charset="0"/>
              </a:rPr>
              <a:t>instagramming</a:t>
            </a:r>
            <a:r>
              <a:rPr lang="en-GB" dirty="0" smtClean="0">
                <a:solidFill>
                  <a:prstClr val="white"/>
                </a:solidFill>
                <a:latin typeface="Arial Rounded MT Bold" panose="020F0704030504030204" pitchFamily="34" charset="0"/>
              </a:rPr>
              <a:t>!</a:t>
            </a:r>
          </a:p>
          <a:p>
            <a:pPr marL="0" lvl="0" indent="0">
              <a:buNone/>
            </a:pPr>
            <a:endParaRPr lang="en-GB" dirty="0">
              <a:solidFill>
                <a:prstClr val="white"/>
              </a:solidFill>
              <a:latin typeface="Arial Rounded MT Bold" panose="020F0704030504030204" pitchFamily="34" charset="0"/>
            </a:endParaRPr>
          </a:p>
          <a:p>
            <a:pPr marL="0" lvl="0" indent="0">
              <a:buNone/>
            </a:pPr>
            <a:endParaRPr lang="en-GB" dirty="0" smtClean="0">
              <a:solidFill>
                <a:prstClr val="white"/>
              </a:solidFill>
              <a:latin typeface="Arial Rounded MT Bold" panose="020F0704030504030204" pitchFamily="34" charset="0"/>
            </a:endParaRPr>
          </a:p>
          <a:p>
            <a:pPr marL="0" lvl="0" indent="0">
              <a:buNone/>
            </a:pPr>
            <a:r>
              <a:rPr lang="en-GB" b="1" dirty="0" smtClean="0">
                <a:solidFill>
                  <a:schemeClr val="tx2"/>
                </a:solidFill>
              </a:rPr>
              <a:t> </a:t>
            </a:r>
            <a:r>
              <a:rPr lang="en-GB" dirty="0" smtClean="0">
                <a:solidFill>
                  <a:schemeClr val="bg1"/>
                </a:solidFill>
                <a:latin typeface="Arial Rounded MT Bold" panose="020F0704030504030204" pitchFamily="34" charset="0"/>
                <a:hlinkClick r:id="rId2"/>
              </a:rPr>
              <a:t>http://theknowledgeexchangeblog.com/</a:t>
            </a:r>
            <a:r>
              <a:rPr lang="en-GB" dirty="0" smtClean="0">
                <a:solidFill>
                  <a:schemeClr val="bg1"/>
                </a:solidFill>
                <a:latin typeface="Arial Rounded MT Bold" panose="020F0704030504030204" pitchFamily="34" charset="0"/>
              </a:rPr>
              <a:t>  @</a:t>
            </a:r>
            <a:r>
              <a:rPr lang="en-GB" dirty="0" err="1" smtClean="0">
                <a:solidFill>
                  <a:schemeClr val="bg1"/>
                </a:solidFill>
                <a:latin typeface="Arial Rounded MT Bold" panose="020F0704030504030204" pitchFamily="34" charset="0"/>
              </a:rPr>
              <a:t>IdoxInfoService</a:t>
            </a:r>
            <a:endParaRPr lang="en-GB" dirty="0">
              <a:solidFill>
                <a:schemeClr val="bg1"/>
              </a:solidFill>
              <a:latin typeface="Arial Rounded MT Bold" panose="020F0704030504030204" pitchFamily="34" charset="0"/>
            </a:endParaRPr>
          </a:p>
        </p:txBody>
      </p:sp>
      <p:pic>
        <p:nvPicPr>
          <p:cNvPr id="4" name="Picture 3"/>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8801100" y="3624263"/>
            <a:ext cx="2552700" cy="2552700"/>
          </a:xfrm>
          <a:prstGeom prst="rect">
            <a:avLst/>
          </a:prstGeom>
        </p:spPr>
      </p:pic>
    </p:spTree>
    <p:extLst>
      <p:ext uri="{BB962C8B-B14F-4D97-AF65-F5344CB8AC3E}">
        <p14:creationId xmlns:p14="http://schemas.microsoft.com/office/powerpoint/2010/main" val="2404816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latin typeface="Arial Rounded MT Bold" panose="020F0704030504030204" pitchFamily="34" charset="0"/>
              </a:rPr>
              <a:t>What can I find on the database?</a:t>
            </a:r>
            <a:endParaRPr lang="en-GB" dirty="0">
              <a:solidFill>
                <a:schemeClr val="bg1"/>
              </a:solidFill>
              <a:latin typeface="Arial Rounded MT Bold" panose="020F0704030504030204" pitchFamily="34" charset="0"/>
            </a:endParaRPr>
          </a:p>
        </p:txBody>
      </p:sp>
      <p:sp>
        <p:nvSpPr>
          <p:cNvPr id="3" name="Content Placeholder 2"/>
          <p:cNvSpPr>
            <a:spLocks noGrp="1"/>
          </p:cNvSpPr>
          <p:nvPr>
            <p:ph idx="1"/>
          </p:nvPr>
        </p:nvSpPr>
        <p:spPr>
          <a:xfrm>
            <a:off x="838200" y="1825625"/>
            <a:ext cx="7562850" cy="4351338"/>
          </a:xfrm>
        </p:spPr>
        <p:txBody>
          <a:bodyPr>
            <a:normAutofit lnSpcReduction="10000"/>
          </a:bodyPr>
          <a:lstStyle/>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Abstracts summarising research findings, trends, policy and practice from a broad range of sources</a:t>
            </a:r>
          </a:p>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Over 200,000 items</a:t>
            </a:r>
          </a:p>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Over 75,000 books and reports and articles from over 500 journal titles*</a:t>
            </a:r>
          </a:p>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150 new items added every week</a:t>
            </a:r>
          </a:p>
          <a:p>
            <a:pPr>
              <a:buFont typeface="Arial Rounded MT Bold" panose="020F0704030504030204" pitchFamily="34" charset="0"/>
              <a:buChar char="-"/>
            </a:pPr>
            <a:r>
              <a:rPr lang="en-GB" dirty="0" smtClean="0">
                <a:solidFill>
                  <a:schemeClr val="bg1"/>
                </a:solidFill>
                <a:latin typeface="Arial Rounded MT Bold" panose="020F0704030504030204" pitchFamily="34" charset="0"/>
              </a:rPr>
              <a:t>Grey literature</a:t>
            </a:r>
          </a:p>
          <a:p>
            <a:pPr marL="0" indent="0">
              <a:buNone/>
            </a:pPr>
            <a:endParaRPr lang="en-GB" dirty="0" smtClean="0"/>
          </a:p>
          <a:p>
            <a:pPr marL="0" indent="0">
              <a:buNone/>
            </a:pPr>
            <a:r>
              <a:rPr lang="en-GB" sz="1200" dirty="0" smtClean="0">
                <a:solidFill>
                  <a:schemeClr val="bg1"/>
                </a:solidFill>
                <a:latin typeface="Arial Rounded MT Bold" panose="020F0704030504030204" pitchFamily="34" charset="0"/>
              </a:rPr>
              <a:t>*Current and historic subscriptions</a:t>
            </a:r>
            <a:endParaRPr lang="en-GB" sz="1200" dirty="0">
              <a:solidFill>
                <a:schemeClr val="bg1"/>
              </a:solidFill>
              <a:latin typeface="Arial Rounded MT Bold" panose="020F0704030504030204" pitchFamily="34" charset="0"/>
            </a:endParaRPr>
          </a:p>
        </p:txBody>
      </p:sp>
      <p:pic>
        <p:nvPicPr>
          <p:cNvPr id="4" name="Picture 3"/>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8401050" y="3800475"/>
            <a:ext cx="2876550" cy="2876550"/>
          </a:xfrm>
          <a:prstGeom prst="rect">
            <a:avLst/>
          </a:prstGeom>
        </p:spPr>
      </p:pic>
    </p:spTree>
    <p:extLst>
      <p:ext uri="{BB962C8B-B14F-4D97-AF65-F5344CB8AC3E}">
        <p14:creationId xmlns:p14="http://schemas.microsoft.com/office/powerpoint/2010/main" val="22820147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latin typeface="Arial Rounded MT Bold" panose="020F0704030504030204" pitchFamily="34" charset="0"/>
              </a:rPr>
              <a:t>Example abstract</a:t>
            </a:r>
            <a:endParaRPr lang="en-GB" dirty="0">
              <a:solidFill>
                <a:schemeClr val="bg1"/>
              </a:solidFill>
              <a:latin typeface="Arial Rounded MT Bold" panose="020F0704030504030204" pitchFamily="34" charset="0"/>
            </a:endParaRPr>
          </a:p>
        </p:txBody>
      </p:sp>
      <p:sp>
        <p:nvSpPr>
          <p:cNvPr id="3" name="Content Placeholder 2"/>
          <p:cNvSpPr>
            <a:spLocks noGrp="1"/>
          </p:cNvSpPr>
          <p:nvPr>
            <p:ph idx="1"/>
          </p:nvPr>
        </p:nvSpPr>
        <p:spPr/>
        <p:txBody>
          <a:bodyPr>
            <a:normAutofit fontScale="62500" lnSpcReduction="20000"/>
          </a:bodyPr>
          <a:lstStyle/>
          <a:p>
            <a:pPr marL="0" indent="0" fontAlgn="t">
              <a:buNone/>
            </a:pPr>
            <a:r>
              <a:rPr lang="en-GB" b="1" dirty="0">
                <a:solidFill>
                  <a:schemeClr val="bg1"/>
                </a:solidFill>
                <a:latin typeface="Arial Rounded MT Bold" panose="020F0704030504030204" pitchFamily="34" charset="0"/>
              </a:rPr>
              <a:t>Ref No: B41914</a:t>
            </a:r>
            <a:endParaRPr lang="en-GB" dirty="0">
              <a:solidFill>
                <a:schemeClr val="bg1"/>
              </a:solidFill>
              <a:latin typeface="Arial Rounded MT Bold" panose="020F0704030504030204" pitchFamily="34" charset="0"/>
            </a:endParaRPr>
          </a:p>
          <a:p>
            <a:pPr marL="0" indent="0" fontAlgn="t">
              <a:buNone/>
            </a:pPr>
            <a:r>
              <a:rPr lang="en-GB" dirty="0">
                <a:solidFill>
                  <a:schemeClr val="bg1"/>
                </a:solidFill>
                <a:latin typeface="Arial Rounded MT Bold" panose="020F0704030504030204" pitchFamily="34" charset="0"/>
              </a:rPr>
              <a:t>Local Government Association</a:t>
            </a:r>
          </a:p>
          <a:p>
            <a:pPr marL="0" indent="0" fontAlgn="t">
              <a:buNone/>
            </a:pPr>
            <a:r>
              <a:rPr lang="en-GB" b="1" dirty="0">
                <a:solidFill>
                  <a:schemeClr val="bg1"/>
                </a:solidFill>
                <a:latin typeface="Arial Rounded MT Bold" panose="020F0704030504030204" pitchFamily="34" charset="0"/>
              </a:rPr>
              <a:t>English devolution: local solutions for a successful nation</a:t>
            </a:r>
            <a:endParaRPr lang="en-GB" dirty="0">
              <a:solidFill>
                <a:schemeClr val="bg1"/>
              </a:solidFill>
              <a:latin typeface="Arial Rounded MT Bold" panose="020F0704030504030204" pitchFamily="34" charset="0"/>
            </a:endParaRPr>
          </a:p>
          <a:p>
            <a:pPr marL="0" indent="0" fontAlgn="t">
              <a:buNone/>
            </a:pPr>
            <a:r>
              <a:rPr lang="en-GB" dirty="0">
                <a:solidFill>
                  <a:schemeClr val="bg1"/>
                </a:solidFill>
                <a:latin typeface="Arial Rounded MT Bold" panose="020F0704030504030204" pitchFamily="34" charset="0"/>
              </a:rPr>
              <a:t>Local Government Association (LGA)</a:t>
            </a:r>
          </a:p>
          <a:p>
            <a:pPr marL="0" indent="0" fontAlgn="t">
              <a:buNone/>
            </a:pPr>
            <a:r>
              <a:rPr lang="en-GB" dirty="0">
                <a:solidFill>
                  <a:schemeClr val="bg1"/>
                </a:solidFill>
                <a:latin typeface="Arial Rounded MT Bold" panose="020F0704030504030204" pitchFamily="34" charset="0"/>
              </a:rPr>
              <a:t>(Report available on the internet at: </a:t>
            </a:r>
            <a:r>
              <a:rPr lang="en-GB" u="sng" dirty="0">
                <a:solidFill>
                  <a:schemeClr val="bg1"/>
                </a:solidFill>
                <a:latin typeface="Arial Rounded MT Bold" panose="020F0704030504030204" pitchFamily="34" charset="0"/>
                <a:hlinkClick r:id="rId2"/>
              </a:rPr>
              <a:t>http://www.local.gov.uk/documents/10180/6917361/L15-178 </a:t>
            </a:r>
            <a:r>
              <a:rPr lang="en-GB" u="sng" dirty="0" err="1">
                <a:solidFill>
                  <a:schemeClr val="bg1"/>
                </a:solidFill>
                <a:latin typeface="Arial Rounded MT Bold" panose="020F0704030504030204" pitchFamily="34" charset="0"/>
                <a:hlinkClick r:id="rId2"/>
              </a:rPr>
              <a:t>DevoNext</a:t>
            </a:r>
            <a:r>
              <a:rPr lang="en-GB" u="sng" dirty="0">
                <a:solidFill>
                  <a:schemeClr val="bg1"/>
                </a:solidFill>
                <a:latin typeface="Arial Rounded MT Bold" panose="020F0704030504030204" pitchFamily="34" charset="0"/>
                <a:hlinkClick r:id="rId2"/>
              </a:rPr>
              <a:t> devolution publication/7e036308-6ebc-4f20-8d26-d6e2cd7f6eb2</a:t>
            </a:r>
            <a:r>
              <a:rPr lang="en-GB" dirty="0">
                <a:solidFill>
                  <a:schemeClr val="bg1"/>
                </a:solidFill>
                <a:latin typeface="Arial Rounded MT Bold" panose="020F0704030504030204" pitchFamily="34" charset="0"/>
              </a:rPr>
              <a:t>)</a:t>
            </a:r>
          </a:p>
          <a:p>
            <a:pPr marL="0" indent="0" fontAlgn="t">
              <a:buNone/>
            </a:pPr>
            <a:r>
              <a:rPr lang="en-GB" dirty="0">
                <a:solidFill>
                  <a:schemeClr val="bg1"/>
                </a:solidFill>
                <a:latin typeface="Arial Rounded MT Bold" panose="020F0704030504030204" pitchFamily="34" charset="0"/>
              </a:rPr>
              <a:t>2015 		Pages: 26		Price: </a:t>
            </a:r>
            <a:r>
              <a:rPr lang="en-GB" dirty="0" err="1">
                <a:solidFill>
                  <a:schemeClr val="bg1"/>
                </a:solidFill>
                <a:latin typeface="Arial Rounded MT Bold" panose="020F0704030504030204" pitchFamily="34" charset="0"/>
              </a:rPr>
              <a:t>na</a:t>
            </a:r>
            <a:r>
              <a:rPr lang="en-GB" dirty="0">
                <a:solidFill>
                  <a:schemeClr val="bg1"/>
                </a:solidFill>
                <a:latin typeface="Arial Rounded MT Bold" panose="020F0704030504030204" pitchFamily="34" charset="0"/>
              </a:rPr>
              <a:t>	ISBN:  </a:t>
            </a:r>
          </a:p>
          <a:p>
            <a:pPr marL="0" indent="0" fontAlgn="t">
              <a:buNone/>
            </a:pPr>
            <a:r>
              <a:rPr lang="en-GB" dirty="0">
                <a:solidFill>
                  <a:schemeClr val="bg1"/>
                </a:solidFill>
                <a:latin typeface="Arial Rounded MT Bold" panose="020F0704030504030204" pitchFamily="34" charset="0"/>
              </a:rPr>
              <a:t>Discusses the shape and extent of a new devolution settlement for England. Explains the importance of devolution and its benefits for the democratic process, long-term prosperity, savings for the public purse and outcomes for residents. Sets out the principles to sustain devolution: subsidiarity (taking decisions closer to the people affected); legal standing for local government; and fiscal autonomy. Sets out a route map describing the main legislation and funding arrangements needed to deliver devolution, including: an English devolution bill; new voluntary local governance arrangements; and implementation of fiscal autonomy. Sets out proposals for strengthening accountability and governance of any new system. Concludes that these proposals would improve the outcomes for local people, families and communities, maximise the value for money of public spending and strengthen democratic accountability for public services.</a:t>
            </a:r>
          </a:p>
          <a:p>
            <a:pPr marL="0" indent="0">
              <a:buNone/>
            </a:pPr>
            <a:endParaRPr lang="en-GB" dirty="0"/>
          </a:p>
        </p:txBody>
      </p:sp>
    </p:spTree>
    <p:extLst>
      <p:ext uri="{BB962C8B-B14F-4D97-AF65-F5344CB8AC3E}">
        <p14:creationId xmlns:p14="http://schemas.microsoft.com/office/powerpoint/2010/main" val="1032985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latin typeface="Arial Rounded MT Bold" panose="020F0704030504030204" pitchFamily="34" charset="0"/>
              </a:rPr>
              <a:t>Our subject coverage</a:t>
            </a:r>
            <a:endParaRPr lang="en-GB" dirty="0">
              <a:solidFill>
                <a:schemeClr val="bg1"/>
              </a:solidFill>
              <a:latin typeface="Arial Rounded MT Bold" panose="020F0704030504030204" pitchFamily="34" charset="0"/>
            </a:endParaRPr>
          </a:p>
        </p:txBody>
      </p:sp>
      <p:pic>
        <p:nvPicPr>
          <p:cNvPr id="4" name="Picture 1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13020" t="36145" r="15520" b="30843"/>
          <a:stretch>
            <a:fillRect/>
          </a:stretch>
        </p:blipFill>
        <p:spPr bwMode="auto">
          <a:xfrm>
            <a:off x="865392" y="2471465"/>
            <a:ext cx="10488408" cy="3633956"/>
          </a:xfrm>
          <a:prstGeom prst="rect">
            <a:avLst/>
          </a:prstGeom>
          <a:solidFill>
            <a:schemeClr val="accent1"/>
          </a:solidFill>
          <a:ln>
            <a:noFill/>
          </a:ln>
        </p:spPr>
      </p:pic>
    </p:spTree>
    <p:extLst>
      <p:ext uri="{BB962C8B-B14F-4D97-AF65-F5344CB8AC3E}">
        <p14:creationId xmlns:p14="http://schemas.microsoft.com/office/powerpoint/2010/main" val="34897390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latin typeface="Arial Rounded MT Bold" panose="020F0704030504030204" pitchFamily="34" charset="0"/>
              </a:rPr>
              <a:t>Most popular downloads in 2015</a:t>
            </a:r>
            <a:endParaRPr lang="en-GB" dirty="0">
              <a:solidFill>
                <a:schemeClr val="bg1"/>
              </a:solidFill>
              <a:latin typeface="Arial Rounded MT Bold" panose="020F0704030504030204" pitchFamily="34" charset="0"/>
            </a:endParaRPr>
          </a:p>
        </p:txBody>
      </p:sp>
      <p:sp>
        <p:nvSpPr>
          <p:cNvPr id="3" name="Content Placeholder 2"/>
          <p:cNvSpPr>
            <a:spLocks noGrp="1"/>
          </p:cNvSpPr>
          <p:nvPr>
            <p:ph idx="1"/>
          </p:nvPr>
        </p:nvSpPr>
        <p:spPr>
          <a:xfrm>
            <a:off x="838200" y="1825625"/>
            <a:ext cx="7715250" cy="4351338"/>
          </a:xfrm>
        </p:spPr>
        <p:txBody>
          <a:bodyPr>
            <a:normAutofit fontScale="70000" lnSpcReduction="20000"/>
          </a:bodyPr>
          <a:lstStyle/>
          <a:p>
            <a:pPr marL="457200" indent="-457200">
              <a:lnSpc>
                <a:spcPct val="80000"/>
              </a:lnSpc>
              <a:buFontTx/>
              <a:buAutoNum type="arabicPeriod"/>
            </a:pPr>
            <a:r>
              <a:rPr lang="en-US" altLang="en-US" dirty="0">
                <a:solidFill>
                  <a:schemeClr val="bg1"/>
                </a:solidFill>
                <a:latin typeface="Arial Rounded MT Bold" panose="020F0704030504030204" pitchFamily="34" charset="0"/>
              </a:rPr>
              <a:t>City Deal is a ‘game-changer</a:t>
            </a:r>
            <a:r>
              <a:rPr lang="en-US" altLang="en-US" dirty="0" smtClean="0">
                <a:solidFill>
                  <a:schemeClr val="bg1"/>
                </a:solidFill>
                <a:latin typeface="Arial Rounded MT Bold" panose="020F0704030504030204" pitchFamily="34" charset="0"/>
              </a:rPr>
              <a:t>’</a:t>
            </a:r>
          </a:p>
          <a:p>
            <a:pPr marL="457200" indent="-457200">
              <a:lnSpc>
                <a:spcPct val="80000"/>
              </a:lnSpc>
              <a:buFontTx/>
              <a:buAutoNum type="arabicPeriod"/>
            </a:pPr>
            <a:r>
              <a:rPr lang="en-US" altLang="en-US" dirty="0">
                <a:solidFill>
                  <a:schemeClr val="bg1"/>
                </a:solidFill>
                <a:latin typeface="Arial Rounded MT Bold" panose="020F0704030504030204" pitchFamily="34" charset="0"/>
              </a:rPr>
              <a:t>How will local government look in the next five years</a:t>
            </a:r>
            <a:r>
              <a:rPr lang="en-US" altLang="en-US" dirty="0" smtClean="0">
                <a:solidFill>
                  <a:schemeClr val="bg1"/>
                </a:solidFill>
                <a:latin typeface="Arial Rounded MT Bold" panose="020F0704030504030204" pitchFamily="34" charset="0"/>
              </a:rPr>
              <a:t>?</a:t>
            </a:r>
          </a:p>
          <a:p>
            <a:pPr marL="457200" indent="-457200">
              <a:lnSpc>
                <a:spcPct val="80000"/>
              </a:lnSpc>
              <a:buFontTx/>
              <a:buAutoNum type="arabicPeriod"/>
            </a:pPr>
            <a:r>
              <a:rPr lang="en-US" altLang="en-US" dirty="0">
                <a:solidFill>
                  <a:schemeClr val="bg1"/>
                </a:solidFill>
                <a:latin typeface="Arial Rounded MT Bold" panose="020F0704030504030204" pitchFamily="34" charset="0"/>
              </a:rPr>
              <a:t>Can you really get healthier at work</a:t>
            </a:r>
            <a:r>
              <a:rPr lang="en-US" altLang="en-US" dirty="0" smtClean="0">
                <a:solidFill>
                  <a:schemeClr val="bg1"/>
                </a:solidFill>
                <a:latin typeface="Arial Rounded MT Bold" panose="020F0704030504030204" pitchFamily="34" charset="0"/>
              </a:rPr>
              <a:t>?</a:t>
            </a:r>
          </a:p>
          <a:p>
            <a:pPr marL="457200" indent="-457200">
              <a:lnSpc>
                <a:spcPct val="80000"/>
              </a:lnSpc>
              <a:buFontTx/>
              <a:buAutoNum type="arabicPeriod"/>
            </a:pPr>
            <a:r>
              <a:rPr lang="en-US" altLang="en-US" dirty="0">
                <a:solidFill>
                  <a:schemeClr val="bg1"/>
                </a:solidFill>
                <a:latin typeface="Arial Rounded MT Bold" panose="020F0704030504030204" pitchFamily="34" charset="0"/>
              </a:rPr>
              <a:t>Balancing risk and protective factors: how do social workers and social work managers </a:t>
            </a:r>
            <a:r>
              <a:rPr lang="en-US" altLang="en-US" dirty="0" err="1">
                <a:solidFill>
                  <a:schemeClr val="bg1"/>
                </a:solidFill>
                <a:latin typeface="Arial Rounded MT Bold" panose="020F0704030504030204" pitchFamily="34" charset="0"/>
              </a:rPr>
              <a:t>analyse</a:t>
            </a:r>
            <a:r>
              <a:rPr lang="en-US" altLang="en-US" dirty="0">
                <a:solidFill>
                  <a:schemeClr val="bg1"/>
                </a:solidFill>
                <a:latin typeface="Arial Rounded MT Bold" panose="020F0704030504030204" pitchFamily="34" charset="0"/>
              </a:rPr>
              <a:t> referrals that may indicate children are at risk of significant </a:t>
            </a:r>
            <a:r>
              <a:rPr lang="en-US" altLang="en-US" dirty="0" smtClean="0">
                <a:solidFill>
                  <a:schemeClr val="bg1"/>
                </a:solidFill>
                <a:latin typeface="Arial Rounded MT Bold" panose="020F0704030504030204" pitchFamily="34" charset="0"/>
              </a:rPr>
              <a:t>harm</a:t>
            </a:r>
          </a:p>
          <a:p>
            <a:pPr marL="457200" indent="-457200">
              <a:lnSpc>
                <a:spcPct val="80000"/>
              </a:lnSpc>
              <a:buFontTx/>
              <a:buAutoNum type="arabicPeriod"/>
            </a:pPr>
            <a:r>
              <a:rPr lang="en-US" altLang="en-US" dirty="0" err="1">
                <a:solidFill>
                  <a:schemeClr val="bg1"/>
                </a:solidFill>
                <a:latin typeface="Arial Rounded MT Bold" panose="020F0704030504030204" pitchFamily="34" charset="0"/>
              </a:rPr>
              <a:t>Leaveism</a:t>
            </a:r>
            <a:r>
              <a:rPr lang="en-US" altLang="en-US" dirty="0">
                <a:solidFill>
                  <a:schemeClr val="bg1"/>
                </a:solidFill>
                <a:latin typeface="Arial Rounded MT Bold" panose="020F0704030504030204" pitchFamily="34" charset="0"/>
              </a:rPr>
              <a:t>: the new public sector epidemic</a:t>
            </a:r>
            <a:r>
              <a:rPr lang="en-GB" altLang="en-US" dirty="0" smtClean="0">
                <a:solidFill>
                  <a:schemeClr val="bg1"/>
                </a:solidFill>
                <a:latin typeface="Arial Rounded MT Bold" panose="020F0704030504030204" pitchFamily="34" charset="0"/>
              </a:rPr>
              <a:t> </a:t>
            </a:r>
          </a:p>
          <a:p>
            <a:pPr marL="457200" indent="-457200">
              <a:lnSpc>
                <a:spcPct val="80000"/>
              </a:lnSpc>
              <a:buFontTx/>
              <a:buAutoNum type="arabicPeriod"/>
            </a:pPr>
            <a:r>
              <a:rPr lang="en-US" altLang="en-US" dirty="0">
                <a:solidFill>
                  <a:schemeClr val="bg1"/>
                </a:solidFill>
                <a:latin typeface="Arial Rounded MT Bold" panose="020F0704030504030204" pitchFamily="34" charset="0"/>
              </a:rPr>
              <a:t>HR's ten most expensive mistakes (and how to avoid them</a:t>
            </a:r>
            <a:r>
              <a:rPr lang="en-US" altLang="en-US" dirty="0" smtClean="0">
                <a:solidFill>
                  <a:schemeClr val="bg1"/>
                </a:solidFill>
                <a:latin typeface="Arial Rounded MT Bold" panose="020F0704030504030204" pitchFamily="34" charset="0"/>
              </a:rPr>
              <a:t>)</a:t>
            </a:r>
          </a:p>
          <a:p>
            <a:pPr marL="457200" indent="-457200">
              <a:lnSpc>
                <a:spcPct val="80000"/>
              </a:lnSpc>
              <a:buFontTx/>
              <a:buAutoNum type="arabicPeriod"/>
            </a:pPr>
            <a:r>
              <a:rPr lang="en-US" altLang="en-US" dirty="0">
                <a:solidFill>
                  <a:schemeClr val="bg1"/>
                </a:solidFill>
                <a:latin typeface="Arial Rounded MT Bold" panose="020F0704030504030204" pitchFamily="34" charset="0"/>
              </a:rPr>
              <a:t>How do the health and social care partnerships affect housing?</a:t>
            </a:r>
            <a:r>
              <a:rPr lang="en-GB" altLang="en-US" dirty="0" smtClean="0">
                <a:solidFill>
                  <a:schemeClr val="bg1"/>
                </a:solidFill>
                <a:latin typeface="Arial Rounded MT Bold" panose="020F0704030504030204" pitchFamily="34" charset="0"/>
              </a:rPr>
              <a:t> </a:t>
            </a:r>
          </a:p>
          <a:p>
            <a:pPr marL="457200" indent="-457200">
              <a:lnSpc>
                <a:spcPct val="80000"/>
              </a:lnSpc>
              <a:buFontTx/>
              <a:buAutoNum type="arabicPeriod"/>
            </a:pPr>
            <a:r>
              <a:rPr lang="en-US" altLang="en-US" dirty="0">
                <a:solidFill>
                  <a:schemeClr val="bg1"/>
                </a:solidFill>
                <a:latin typeface="Arial Rounded MT Bold" panose="020F0704030504030204" pitchFamily="34" charset="0"/>
              </a:rPr>
              <a:t>Community engagement in development planning (In focus) - 2nd </a:t>
            </a:r>
            <a:r>
              <a:rPr lang="en-US" altLang="en-US" dirty="0" smtClean="0">
                <a:solidFill>
                  <a:schemeClr val="bg1"/>
                </a:solidFill>
                <a:latin typeface="Arial Rounded MT Bold" panose="020F0704030504030204" pitchFamily="34" charset="0"/>
              </a:rPr>
              <a:t>edition</a:t>
            </a:r>
          </a:p>
          <a:p>
            <a:pPr marL="457200" indent="-457200">
              <a:lnSpc>
                <a:spcPct val="80000"/>
              </a:lnSpc>
              <a:buFontTx/>
              <a:buAutoNum type="arabicPeriod"/>
            </a:pPr>
            <a:r>
              <a:rPr lang="en-GB" altLang="en-US" dirty="0">
                <a:solidFill>
                  <a:schemeClr val="bg1"/>
                </a:solidFill>
                <a:latin typeface="Arial Rounded MT Bold" panose="020F0704030504030204" pitchFamily="34" charset="0"/>
              </a:rPr>
              <a:t>The truth about </a:t>
            </a:r>
            <a:r>
              <a:rPr lang="en-GB" altLang="en-US" dirty="0" smtClean="0">
                <a:solidFill>
                  <a:schemeClr val="bg1"/>
                </a:solidFill>
                <a:latin typeface="Arial Rounded MT Bold" panose="020F0704030504030204" pitchFamily="34" charset="0"/>
              </a:rPr>
              <a:t>welfare</a:t>
            </a:r>
          </a:p>
          <a:p>
            <a:pPr marL="457200" indent="-457200">
              <a:lnSpc>
                <a:spcPct val="80000"/>
              </a:lnSpc>
              <a:buFontTx/>
              <a:buAutoNum type="arabicPeriod"/>
            </a:pPr>
            <a:r>
              <a:rPr lang="en-US" altLang="en-US" dirty="0">
                <a:solidFill>
                  <a:schemeClr val="bg1"/>
                </a:solidFill>
                <a:latin typeface="Arial Rounded MT Bold" panose="020F0704030504030204" pitchFamily="34" charset="0"/>
              </a:rPr>
              <a:t>The money makers (local authority income generation)</a:t>
            </a:r>
            <a:endParaRPr lang="en-GB" dirty="0">
              <a:solidFill>
                <a:schemeClr val="bg1"/>
              </a:solidFill>
              <a:latin typeface="Arial Rounded MT Bold" panose="020F0704030504030204" pitchFamily="34" charset="0"/>
            </a:endParaRPr>
          </a:p>
        </p:txBody>
      </p:sp>
      <p:pic>
        <p:nvPicPr>
          <p:cNvPr id="4" name="Picture 3"/>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8372476" y="2959101"/>
            <a:ext cx="3217862" cy="3217862"/>
          </a:xfrm>
          <a:prstGeom prst="rect">
            <a:avLst/>
          </a:prstGeom>
        </p:spPr>
      </p:pic>
    </p:spTree>
    <p:extLst>
      <p:ext uri="{BB962C8B-B14F-4D97-AF65-F5344CB8AC3E}">
        <p14:creationId xmlns:p14="http://schemas.microsoft.com/office/powerpoint/2010/main" val="511311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latin typeface="Arial Rounded MT Bold" panose="020F0704030504030204" pitchFamily="34" charset="0"/>
              </a:rPr>
              <a:t>What we offer</a:t>
            </a:r>
            <a:endParaRPr lang="en-GB" dirty="0">
              <a:solidFill>
                <a:schemeClr val="bg1"/>
              </a:solidFill>
              <a:latin typeface="Arial Rounded MT Bold" panose="020F0704030504030204" pitchFamily="34" charset="0"/>
            </a:endParaRPr>
          </a:p>
        </p:txBody>
      </p:sp>
      <p:sp>
        <p:nvSpPr>
          <p:cNvPr id="3" name="Content Placeholder 2"/>
          <p:cNvSpPr>
            <a:spLocks noGrp="1"/>
          </p:cNvSpPr>
          <p:nvPr>
            <p:ph idx="1"/>
          </p:nvPr>
        </p:nvSpPr>
        <p:spPr/>
        <p:txBody>
          <a:bodyPr/>
          <a:lstStyle/>
          <a:p>
            <a:pPr marL="0" indent="0">
              <a:buNone/>
            </a:pPr>
            <a:r>
              <a:rPr lang="en-GB" dirty="0" smtClean="0">
                <a:solidFill>
                  <a:schemeClr val="bg1"/>
                </a:solidFill>
                <a:latin typeface="Arial Rounded MT Bold" panose="020F0704030504030204" pitchFamily="34" charset="0"/>
              </a:rPr>
              <a:t>Current awareness</a:t>
            </a:r>
          </a:p>
          <a:p>
            <a:pPr marL="0" indent="0">
              <a:buNone/>
            </a:pPr>
            <a:endParaRPr lang="en-GB" dirty="0">
              <a:solidFill>
                <a:schemeClr val="bg1"/>
              </a:solidFill>
              <a:latin typeface="Arial Rounded MT Bold" panose="020F0704030504030204" pitchFamily="34" charset="0"/>
            </a:endParaRPr>
          </a:p>
          <a:p>
            <a:pPr marL="0" indent="0">
              <a:buNone/>
            </a:pPr>
            <a:r>
              <a:rPr lang="en-GB" dirty="0" smtClean="0">
                <a:solidFill>
                  <a:schemeClr val="bg1"/>
                </a:solidFill>
                <a:latin typeface="Arial Rounded MT Bold" panose="020F0704030504030204" pitchFamily="34" charset="0"/>
              </a:rPr>
              <a:t>Ask a researcher</a:t>
            </a:r>
          </a:p>
          <a:p>
            <a:pPr marL="0" indent="0">
              <a:buNone/>
            </a:pPr>
            <a:endParaRPr lang="en-GB" dirty="0">
              <a:solidFill>
                <a:schemeClr val="bg1"/>
              </a:solidFill>
              <a:latin typeface="Arial Rounded MT Bold" panose="020F0704030504030204" pitchFamily="34" charset="0"/>
            </a:endParaRPr>
          </a:p>
          <a:p>
            <a:pPr marL="0" indent="0">
              <a:buNone/>
            </a:pPr>
            <a:r>
              <a:rPr lang="en-GB" dirty="0" smtClean="0">
                <a:solidFill>
                  <a:schemeClr val="bg1"/>
                </a:solidFill>
                <a:latin typeface="Arial Rounded MT Bold" panose="020F0704030504030204" pitchFamily="34" charset="0"/>
              </a:rPr>
              <a:t>Document supply</a:t>
            </a:r>
            <a:endParaRPr lang="en-GB" dirty="0">
              <a:solidFill>
                <a:schemeClr val="bg1"/>
              </a:solidFill>
              <a:latin typeface="Arial Rounded MT Bold" panose="020F0704030504030204" pitchFamily="34" charset="0"/>
            </a:endParaRPr>
          </a:p>
        </p:txBody>
      </p:sp>
      <p:pic>
        <p:nvPicPr>
          <p:cNvPr id="4" name="Picture 3"/>
          <p:cNvPicPr>
            <a:picLocks noChangeAspect="1"/>
          </p:cNvPicPr>
          <p:nvPr/>
        </p:nvPicPr>
        <p:blipFill>
          <a:blip r:embed="rId2" cstate="print">
            <a:lum bright="70000" contrast="-70000"/>
            <a:extLst>
              <a:ext uri="{28A0092B-C50C-407E-A947-70E740481C1C}">
                <a14:useLocalDpi xmlns:a14="http://schemas.microsoft.com/office/drawing/2010/main" val="0"/>
              </a:ext>
            </a:extLst>
          </a:blip>
          <a:stretch>
            <a:fillRect/>
          </a:stretch>
        </p:blipFill>
        <p:spPr>
          <a:xfrm>
            <a:off x="6515100" y="1825625"/>
            <a:ext cx="4505325" cy="4505325"/>
          </a:xfrm>
          <a:prstGeom prst="rect">
            <a:avLst/>
          </a:prstGeom>
        </p:spPr>
      </p:pic>
    </p:spTree>
    <p:extLst>
      <p:ext uri="{BB962C8B-B14F-4D97-AF65-F5344CB8AC3E}">
        <p14:creationId xmlns:p14="http://schemas.microsoft.com/office/powerpoint/2010/main" val="3980742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TotalTime>
  <Words>480</Words>
  <Application>Microsoft Office PowerPoint</Application>
  <PresentationFormat>Widescreen</PresentationFormat>
  <Paragraphs>86</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Arial Rounded MT Bold</vt:lpstr>
      <vt:lpstr>Calibri</vt:lpstr>
      <vt:lpstr>Calibri Light</vt:lpstr>
      <vt:lpstr>Office Theme</vt:lpstr>
      <vt:lpstr>The Idox Information Service</vt:lpstr>
      <vt:lpstr>What’s on the agenda?</vt:lpstr>
      <vt:lpstr>What is the Information Service?</vt:lpstr>
      <vt:lpstr>What we do</vt:lpstr>
      <vt:lpstr>What can I find on the database?</vt:lpstr>
      <vt:lpstr>Example abstract</vt:lpstr>
      <vt:lpstr>Our subject coverage</vt:lpstr>
      <vt:lpstr>Most popular downloads in 2015</vt:lpstr>
      <vt:lpstr>What we offer</vt:lpstr>
      <vt:lpstr>Current awareness</vt:lpstr>
      <vt:lpstr>Ask a Researcher</vt:lpstr>
      <vt:lpstr>Document supply</vt:lpstr>
      <vt:lpstr>Summary of benefits</vt:lpstr>
      <vt:lpstr>Database demonstration</vt:lpstr>
      <vt:lpstr>Thank you!</vt:lpstr>
    </vt:vector>
  </TitlesOfParts>
  <Company>IDOXGROUP PLC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Idox Information Service</dc:title>
  <dc:creator>Laura Dobie</dc:creator>
  <cp:lastModifiedBy>Stacey Dingwall</cp:lastModifiedBy>
  <cp:revision>31</cp:revision>
  <dcterms:created xsi:type="dcterms:W3CDTF">2015-08-26T09:22:53Z</dcterms:created>
  <dcterms:modified xsi:type="dcterms:W3CDTF">2016-09-23T13:28:17Z</dcterms:modified>
</cp:coreProperties>
</file>