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5"/>
    <p:sldMasterId id="2147483723" r:id="rId6"/>
  </p:sldMasterIdLst>
  <p:notesMasterIdLst>
    <p:notesMasterId r:id="rId15"/>
  </p:notesMasterIdLst>
  <p:handoutMasterIdLst>
    <p:handoutMasterId r:id="rId16"/>
  </p:handoutMasterIdLst>
  <p:sldIdLst>
    <p:sldId id="468" r:id="rId7"/>
    <p:sldId id="735" r:id="rId8"/>
    <p:sldId id="733" r:id="rId9"/>
    <p:sldId id="714" r:id="rId10"/>
    <p:sldId id="736" r:id="rId11"/>
    <p:sldId id="737" r:id="rId12"/>
    <p:sldId id="738" r:id="rId13"/>
    <p:sldId id="739" r:id="rId14"/>
  </p:sldIdLst>
  <p:sldSz cx="9144000" cy="6858000" type="screen4x3"/>
  <p:notesSz cx="6808788" cy="9940925"/>
  <p:defaultTextStyle>
    <a:defPPr>
      <a:defRPr lang="en-GB"/>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E36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15" autoAdjust="0"/>
  </p:normalViewPr>
  <p:slideViewPr>
    <p:cSldViewPr snapToGrid="0">
      <p:cViewPr varScale="1">
        <p:scale>
          <a:sx n="62" d="100"/>
          <a:sy n="62" d="100"/>
        </p:scale>
        <p:origin x="1392" y="44"/>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1"/>
            <a:ext cx="6808788" cy="497046"/>
          </a:xfrm>
          <a:prstGeom prst="rect">
            <a:avLst/>
          </a:prstGeom>
        </p:spPr>
        <p:txBody>
          <a:bodyPr vert="horz" lIns="91431" tIns="45715" rIns="91431" bIns="45715" rtlCol="0"/>
          <a:lstStyle>
            <a:lvl1pPr algn="l">
              <a:defRPr sz="1200"/>
            </a:lvl1pPr>
          </a:lstStyle>
          <a:p>
            <a:pPr algn="ctr"/>
            <a:r>
              <a:rPr lang="en-GB" b="1">
                <a:solidFill>
                  <a:srgbClr val="000000"/>
                </a:solidFill>
                <a:latin typeface="Arial" panose="020B0604020202020204" pitchFamily="34" charset="0"/>
              </a:rPr>
              <a:t>OFFICIAL</a:t>
            </a:r>
          </a:p>
        </p:txBody>
      </p:sp>
      <p:sp>
        <p:nvSpPr>
          <p:cNvPr id="3" name="Date Placeholder 2"/>
          <p:cNvSpPr>
            <a:spLocks noGrp="1"/>
          </p:cNvSpPr>
          <p:nvPr>
            <p:ph type="dt" sz="quarter" idx="1"/>
          </p:nvPr>
        </p:nvSpPr>
        <p:spPr>
          <a:xfrm>
            <a:off x="3856738" y="1"/>
            <a:ext cx="2950475" cy="497046"/>
          </a:xfrm>
          <a:prstGeom prst="rect">
            <a:avLst/>
          </a:prstGeom>
        </p:spPr>
        <p:txBody>
          <a:bodyPr vert="horz" lIns="91431" tIns="45715" rIns="91431" bIns="45715" rtlCol="0"/>
          <a:lstStyle>
            <a:lvl1pPr algn="r">
              <a:defRPr sz="1200"/>
            </a:lvl1pPr>
          </a:lstStyle>
          <a:p>
            <a:fld id="{038B8DFE-11E4-46E0-BAB9-DDAE179DA9FF}" type="datetimeFigureOut">
              <a:rPr lang="en-GB" smtClean="0"/>
              <a:t>09/02/2024</a:t>
            </a:fld>
            <a:endParaRPr lang="en-GB"/>
          </a:p>
        </p:txBody>
      </p:sp>
      <p:sp>
        <p:nvSpPr>
          <p:cNvPr id="4" name="Footer Placeholder 3"/>
          <p:cNvSpPr>
            <a:spLocks noGrp="1"/>
          </p:cNvSpPr>
          <p:nvPr>
            <p:ph type="ftr" sz="quarter" idx="2"/>
            <p:custDataLst>
              <p:tags r:id="rId3"/>
            </p:custDataLst>
          </p:nvPr>
        </p:nvSpPr>
        <p:spPr>
          <a:xfrm>
            <a:off x="0" y="9442154"/>
            <a:ext cx="6808788" cy="497046"/>
          </a:xfrm>
          <a:prstGeom prst="rect">
            <a:avLst/>
          </a:prstGeom>
        </p:spPr>
        <p:txBody>
          <a:bodyPr vert="horz" lIns="91431" tIns="45715" rIns="91431" bIns="45715" rtlCol="0" anchor="b"/>
          <a:lstStyle>
            <a:lvl1pPr algn="l">
              <a:defRPr sz="1200"/>
            </a:lvl1pPr>
          </a:lstStyle>
          <a:p>
            <a:pPr algn="ctr"/>
            <a:r>
              <a:rPr lang="en-GB" b="1">
                <a:solidFill>
                  <a:srgbClr val="000000"/>
                </a:solidFill>
                <a:latin typeface="Arial" panose="020B0604020202020204" pitchFamily="34" charset="0"/>
              </a:rPr>
              <a:t>OFFICIAL</a:t>
            </a:r>
          </a:p>
        </p:txBody>
      </p:sp>
      <p:sp>
        <p:nvSpPr>
          <p:cNvPr id="5" name="Slide Number Placeholder 4"/>
          <p:cNvSpPr>
            <a:spLocks noGrp="1"/>
          </p:cNvSpPr>
          <p:nvPr>
            <p:ph type="sldNum" sz="quarter" idx="3"/>
          </p:nvPr>
        </p:nvSpPr>
        <p:spPr>
          <a:xfrm>
            <a:off x="3856738" y="9442154"/>
            <a:ext cx="2950475" cy="497046"/>
          </a:xfrm>
          <a:prstGeom prst="rect">
            <a:avLst/>
          </a:prstGeom>
        </p:spPr>
        <p:txBody>
          <a:bodyPr vert="horz" lIns="91431" tIns="45715" rIns="91431" bIns="45715" rtlCol="0" anchor="b"/>
          <a:lstStyle>
            <a:lvl1pPr algn="r">
              <a:defRPr sz="1200"/>
            </a:lvl1pPr>
          </a:lstStyle>
          <a:p>
            <a:fld id="{FC2095FA-65FF-4ABE-9A7E-2A29D1251332}" type="slidenum">
              <a:rPr lang="en-GB" smtClean="0"/>
              <a:t>‹#›</a:t>
            </a:fld>
            <a:endParaRPr lang="en-GB"/>
          </a:p>
        </p:txBody>
      </p:sp>
    </p:spTree>
    <p:extLst>
      <p:ext uri="{BB962C8B-B14F-4D97-AF65-F5344CB8AC3E}">
        <p14:creationId xmlns:p14="http://schemas.microsoft.com/office/powerpoint/2010/main" val="24851178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1"/>
            <a:ext cx="6808788" cy="497046"/>
          </a:xfrm>
          <a:prstGeom prst="rect">
            <a:avLst/>
          </a:prstGeom>
        </p:spPr>
        <p:txBody>
          <a:bodyPr vert="horz" lIns="91431" tIns="45715" rIns="91431" bIns="45715" rtlCol="0"/>
          <a:lstStyle>
            <a:lvl1pPr algn="ctr" fontAlgn="auto">
              <a:spcBef>
                <a:spcPts val="0"/>
              </a:spcBef>
              <a:spcAft>
                <a:spcPts val="0"/>
              </a:spcAft>
              <a:defRPr lang="en-GB" sz="1200" b="1" i="0" u="none">
                <a:solidFill>
                  <a:srgbClr val="000000"/>
                </a:solidFill>
                <a:latin typeface="Arial" panose="020B0604020202020204" pitchFamily="34" charset="0"/>
              </a:defRPr>
            </a:lvl1pPr>
          </a:lstStyle>
          <a:p>
            <a:pPr>
              <a:defRPr/>
            </a:pPr>
            <a:r>
              <a:rPr lang="en-GB"/>
              <a:t>OFFICIAL</a:t>
            </a:r>
          </a:p>
        </p:txBody>
      </p:sp>
      <p:sp>
        <p:nvSpPr>
          <p:cNvPr id="3" name="Date Placeholder 2"/>
          <p:cNvSpPr>
            <a:spLocks noGrp="1"/>
          </p:cNvSpPr>
          <p:nvPr>
            <p:ph type="dt" idx="1"/>
          </p:nvPr>
        </p:nvSpPr>
        <p:spPr>
          <a:xfrm>
            <a:off x="3856738" y="1"/>
            <a:ext cx="2950475" cy="497046"/>
          </a:xfrm>
          <a:prstGeom prst="rect">
            <a:avLst/>
          </a:prstGeom>
        </p:spPr>
        <p:txBody>
          <a:bodyPr vert="horz" lIns="91431" tIns="45715" rIns="91431" bIns="45715" rtlCol="0"/>
          <a:lstStyle>
            <a:lvl1pPr algn="r" fontAlgn="auto">
              <a:spcBef>
                <a:spcPts val="0"/>
              </a:spcBef>
              <a:spcAft>
                <a:spcPts val="0"/>
              </a:spcAft>
              <a:defRPr sz="1200" smtClean="0">
                <a:latin typeface="+mn-lt"/>
                <a:cs typeface="+mn-cs"/>
              </a:defRPr>
            </a:lvl1pPr>
          </a:lstStyle>
          <a:p>
            <a:pPr>
              <a:defRPr/>
            </a:pPr>
            <a:fld id="{83988D67-A04B-4E2B-BE0C-3E76149A8F4C}" type="datetimeFigureOut">
              <a:rPr lang="en-GB"/>
              <a:pPr>
                <a:defRPr/>
              </a:pPr>
              <a:t>09/02/2024</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431" tIns="45715" rIns="91431" bIns="45715" rtlCol="0" anchor="ctr"/>
          <a:lstStyle/>
          <a:p>
            <a:pPr lvl="0"/>
            <a:endParaRPr lang="en-GB" noProof="0"/>
          </a:p>
        </p:txBody>
      </p:sp>
      <p:sp>
        <p:nvSpPr>
          <p:cNvPr id="5" name="Notes Placeholder 4"/>
          <p:cNvSpPr>
            <a:spLocks noGrp="1"/>
          </p:cNvSpPr>
          <p:nvPr>
            <p:ph type="body" sz="quarter" idx="3"/>
          </p:nvPr>
        </p:nvSpPr>
        <p:spPr>
          <a:xfrm>
            <a:off x="680880" y="4721940"/>
            <a:ext cx="5447030" cy="4473416"/>
          </a:xfrm>
          <a:prstGeom prst="rect">
            <a:avLst/>
          </a:prstGeom>
        </p:spPr>
        <p:txBody>
          <a:bodyPr vert="horz" wrap="square" lIns="91431" tIns="45715" rIns="91431" bIns="45715"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custDataLst>
              <p:tags r:id="rId3"/>
            </p:custDataLst>
          </p:nvPr>
        </p:nvSpPr>
        <p:spPr>
          <a:xfrm>
            <a:off x="0" y="9442154"/>
            <a:ext cx="6808788" cy="497046"/>
          </a:xfrm>
          <a:prstGeom prst="rect">
            <a:avLst/>
          </a:prstGeom>
        </p:spPr>
        <p:txBody>
          <a:bodyPr vert="horz" lIns="91431" tIns="45715" rIns="91431" bIns="45715" rtlCol="0" anchor="b"/>
          <a:lstStyle>
            <a:lvl1pPr algn="ctr" fontAlgn="auto">
              <a:spcBef>
                <a:spcPts val="0"/>
              </a:spcBef>
              <a:spcAft>
                <a:spcPts val="0"/>
              </a:spcAft>
              <a:defRPr lang="en-GB" sz="1200" b="1" i="0" u="none">
                <a:solidFill>
                  <a:srgbClr val="000000"/>
                </a:solidFill>
                <a:latin typeface="Arial" panose="020B0604020202020204" pitchFamily="34" charset="0"/>
              </a:defRPr>
            </a:lvl1pPr>
          </a:lstStyle>
          <a:p>
            <a:pPr>
              <a:defRPr/>
            </a:pPr>
            <a:r>
              <a:rPr lang="en-GB"/>
              <a:t>OFFICIAL</a:t>
            </a:r>
          </a:p>
        </p:txBody>
      </p:sp>
      <p:sp>
        <p:nvSpPr>
          <p:cNvPr id="7" name="Slide Number Placeholder 6"/>
          <p:cNvSpPr>
            <a:spLocks noGrp="1"/>
          </p:cNvSpPr>
          <p:nvPr>
            <p:ph type="sldNum" sz="quarter" idx="5"/>
          </p:nvPr>
        </p:nvSpPr>
        <p:spPr>
          <a:xfrm>
            <a:off x="3856738" y="9442154"/>
            <a:ext cx="2950475" cy="497046"/>
          </a:xfrm>
          <a:prstGeom prst="rect">
            <a:avLst/>
          </a:prstGeom>
        </p:spPr>
        <p:txBody>
          <a:bodyPr vert="horz" lIns="91431" tIns="45715" rIns="91431" bIns="45715" rtlCol="0" anchor="b"/>
          <a:lstStyle>
            <a:lvl1pPr algn="r" fontAlgn="auto">
              <a:spcBef>
                <a:spcPts val="0"/>
              </a:spcBef>
              <a:spcAft>
                <a:spcPts val="0"/>
              </a:spcAft>
              <a:defRPr sz="1200" smtClean="0">
                <a:latin typeface="+mn-lt"/>
                <a:cs typeface="+mn-cs"/>
              </a:defRPr>
            </a:lvl1pPr>
          </a:lstStyle>
          <a:p>
            <a:pPr>
              <a:defRPr/>
            </a:pPr>
            <a:fld id="{F52ADB1D-1A92-4A4A-892C-6B3755B80ECD}" type="slidenum">
              <a:rPr lang="en-GB"/>
              <a:pPr>
                <a:defRPr/>
              </a:pPr>
              <a:t>‹#›</a:t>
            </a:fld>
            <a:endParaRPr lang="en-GB"/>
          </a:p>
        </p:txBody>
      </p:sp>
    </p:spTree>
    <p:extLst>
      <p:ext uri="{BB962C8B-B14F-4D97-AF65-F5344CB8AC3E}">
        <p14:creationId xmlns:p14="http://schemas.microsoft.com/office/powerpoint/2010/main" val="3764529405"/>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dirty="0"/>
              <a:t>Welcome  Douglas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6" indent="-285721">
              <a:defRPr>
                <a:solidFill>
                  <a:schemeClr val="tx1"/>
                </a:solidFill>
                <a:latin typeface="Calibri" pitchFamily="34" charset="0"/>
              </a:defRPr>
            </a:lvl2pPr>
            <a:lvl3pPr marL="1142886" indent="-228577">
              <a:defRPr>
                <a:solidFill>
                  <a:schemeClr val="tx1"/>
                </a:solidFill>
                <a:latin typeface="Calibri" pitchFamily="34" charset="0"/>
              </a:defRPr>
            </a:lvl3pPr>
            <a:lvl4pPr marL="1600040" indent="-228577">
              <a:defRPr>
                <a:solidFill>
                  <a:schemeClr val="tx1"/>
                </a:solidFill>
                <a:latin typeface="Calibri" pitchFamily="34" charset="0"/>
              </a:defRPr>
            </a:lvl4pPr>
            <a:lvl5pPr marL="2057194" indent="-228577">
              <a:defRPr>
                <a:solidFill>
                  <a:schemeClr val="tx1"/>
                </a:solidFill>
                <a:latin typeface="Calibri" pitchFamily="34" charset="0"/>
              </a:defRPr>
            </a:lvl5pPr>
            <a:lvl6pPr marL="2514349" indent="-228577" fontAlgn="base">
              <a:spcBef>
                <a:spcPct val="0"/>
              </a:spcBef>
              <a:spcAft>
                <a:spcPct val="0"/>
              </a:spcAft>
              <a:defRPr>
                <a:solidFill>
                  <a:schemeClr val="tx1"/>
                </a:solidFill>
                <a:latin typeface="Calibri" pitchFamily="34" charset="0"/>
              </a:defRPr>
            </a:lvl6pPr>
            <a:lvl7pPr marL="2971502" indent="-228577" fontAlgn="base">
              <a:spcBef>
                <a:spcPct val="0"/>
              </a:spcBef>
              <a:spcAft>
                <a:spcPct val="0"/>
              </a:spcAft>
              <a:defRPr>
                <a:solidFill>
                  <a:schemeClr val="tx1"/>
                </a:solidFill>
                <a:latin typeface="Calibri" pitchFamily="34" charset="0"/>
              </a:defRPr>
            </a:lvl7pPr>
            <a:lvl8pPr marL="3428657" indent="-228577" fontAlgn="base">
              <a:spcBef>
                <a:spcPct val="0"/>
              </a:spcBef>
              <a:spcAft>
                <a:spcPct val="0"/>
              </a:spcAft>
              <a:defRPr>
                <a:solidFill>
                  <a:schemeClr val="tx1"/>
                </a:solidFill>
                <a:latin typeface="Calibri" pitchFamily="34" charset="0"/>
              </a:defRPr>
            </a:lvl8pPr>
            <a:lvl9pPr marL="3885811" indent="-22857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2A08F1-A766-4815-8CE8-BBB8585B3A37}" type="slidenum">
              <a:rPr lang="en-GB"/>
              <a:pPr fontAlgn="base">
                <a:spcBef>
                  <a:spcPct val="0"/>
                </a:spcBef>
                <a:spcAft>
                  <a:spcPct val="0"/>
                </a:spcAft>
              </a:pPr>
              <a:t>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MetaOT-Norm"/>
              </a:rPr>
              <a:t>Slide Notes:</a:t>
            </a:r>
            <a:endParaRPr lang="en-GB" sz="1800" dirty="0">
              <a:effectLst/>
              <a:latin typeface="MetaOT-Norm"/>
              <a:ea typeface="Calibri" panose="020F0502020204030204" pitchFamily="34" charset="0"/>
              <a:cs typeface="Times New Roman" panose="02020603050405020304" pitchFamily="18" charset="0"/>
            </a:endParaRPr>
          </a:p>
          <a:p>
            <a:r>
              <a:rPr lang="en-GB" sz="1800" i="1" dirty="0">
                <a:solidFill>
                  <a:srgbClr val="000000"/>
                </a:solidFill>
                <a:effectLst/>
                <a:latin typeface="Calibri" panose="020F0502020204030204" pitchFamily="34" charset="0"/>
                <a:ea typeface="Calibri" panose="020F0502020204030204" pitchFamily="34" charset="0"/>
                <a:cs typeface="MetaOT-Norm"/>
              </a:rPr>
              <a:t>The Scottish Children and Families Transitions Statement (2019) has been developed by Education Scotland both as a call to action and as support for all those who place an importance on early childhood experiences. This includes educators, researchers, policy makers, families, associated professionals, educational systems and local and national government embracing the significance of transitions for children’s lives. </a:t>
            </a:r>
          </a:p>
          <a:p>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could be a change in mindset for the ‘traditional’ transition programme where schools present information to parents. </a:t>
            </a:r>
            <a:endParaRPr lang="en-GB" sz="1800" dirty="0">
              <a:effectLst/>
              <a:latin typeface="MetaOT-Norm"/>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pPr>
              <a:defRPr/>
            </a:pPr>
            <a:r>
              <a:rPr lang="en-GB"/>
              <a:t>OFFICIAL</a:t>
            </a:r>
          </a:p>
        </p:txBody>
      </p:sp>
      <p:sp>
        <p:nvSpPr>
          <p:cNvPr id="5" name="Footer Placeholder 4"/>
          <p:cNvSpPr>
            <a:spLocks noGrp="1"/>
          </p:cNvSpPr>
          <p:nvPr>
            <p:ph type="ftr" sz="quarter" idx="4"/>
          </p:nvPr>
        </p:nvSpPr>
        <p:spPr/>
        <p:txBody>
          <a:bodyPr/>
          <a:lstStyle/>
          <a:p>
            <a:pPr>
              <a:defRPr/>
            </a:pPr>
            <a:r>
              <a:rPr lang="en-GB"/>
              <a:t>OFFICIAL</a:t>
            </a:r>
          </a:p>
        </p:txBody>
      </p:sp>
      <p:sp>
        <p:nvSpPr>
          <p:cNvPr id="6" name="Slide Number Placeholder 5"/>
          <p:cNvSpPr>
            <a:spLocks noGrp="1"/>
          </p:cNvSpPr>
          <p:nvPr>
            <p:ph type="sldNum" sz="quarter" idx="5"/>
          </p:nvPr>
        </p:nvSpPr>
        <p:spPr/>
        <p:txBody>
          <a:bodyPr/>
          <a:lstStyle/>
          <a:p>
            <a:pPr>
              <a:defRPr/>
            </a:pPr>
            <a:fld id="{F52ADB1D-1A92-4A4A-892C-6B3755B80ECD}" type="slidenum">
              <a:rPr lang="en-GB" smtClean="0"/>
              <a:pPr>
                <a:defRPr/>
              </a:pPr>
              <a:t>2</a:t>
            </a:fld>
            <a:endParaRPr lang="en-GB"/>
          </a:p>
        </p:txBody>
      </p:sp>
    </p:spTree>
    <p:extLst>
      <p:ext uri="{BB962C8B-B14F-4D97-AF65-F5344CB8AC3E}">
        <p14:creationId xmlns:p14="http://schemas.microsoft.com/office/powerpoint/2010/main" val="90003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Header Placeholder 3"/>
          <p:cNvSpPr>
            <a:spLocks noGrp="1"/>
          </p:cNvSpPr>
          <p:nvPr>
            <p:ph type="hdr" sz="quarter"/>
            <p:custDataLst>
              <p:tags r:id="rId1"/>
            </p:custDataLst>
          </p:nvPr>
        </p:nvSpPr>
        <p:spPr>
          <a:xfrm>
            <a:off x="0" y="1"/>
            <a:ext cx="6808788" cy="497046"/>
          </a:xfrm>
        </p:spPr>
        <p:txBody>
          <a:bodyPr/>
          <a:lstStyle/>
          <a:p>
            <a:pPr>
              <a:defRPr/>
            </a:pPr>
            <a:r>
              <a:rPr lang="en-GB"/>
              <a:t>OFFICIAL</a:t>
            </a:r>
          </a:p>
        </p:txBody>
      </p:sp>
      <p:sp>
        <p:nvSpPr>
          <p:cNvPr id="5" name="Footer Placeholder 4"/>
          <p:cNvSpPr>
            <a:spLocks noGrp="1"/>
          </p:cNvSpPr>
          <p:nvPr>
            <p:ph type="ftr" sz="quarter" idx="4"/>
            <p:custDataLst>
              <p:tags r:id="rId2"/>
            </p:custDataLst>
          </p:nvPr>
        </p:nvSpPr>
        <p:spPr>
          <a:xfrm>
            <a:off x="0" y="9442154"/>
            <a:ext cx="6808788" cy="497046"/>
          </a:xfrm>
        </p:spPr>
        <p:txBody>
          <a:bodyPr/>
          <a:lstStyle/>
          <a:p>
            <a:pPr>
              <a:defRPr/>
            </a:pPr>
            <a:r>
              <a:rPr lang="en-GB"/>
              <a:t>OFFICIAL</a:t>
            </a:r>
          </a:p>
        </p:txBody>
      </p:sp>
      <p:sp>
        <p:nvSpPr>
          <p:cNvPr id="6" name="Slide Number Placeholder 5"/>
          <p:cNvSpPr>
            <a:spLocks noGrp="1"/>
          </p:cNvSpPr>
          <p:nvPr>
            <p:ph type="sldNum" sz="quarter" idx="5"/>
          </p:nvPr>
        </p:nvSpPr>
        <p:spPr/>
        <p:txBody>
          <a:bodyPr/>
          <a:lstStyle/>
          <a:p>
            <a:pPr>
              <a:defRPr/>
            </a:pPr>
            <a:fld id="{F52ADB1D-1A92-4A4A-892C-6B3755B80ECD}" type="slidenum">
              <a:rPr lang="en-GB" smtClean="0"/>
              <a:pPr>
                <a:defRPr/>
              </a:pPr>
              <a:t>3</a:t>
            </a:fld>
            <a:endParaRPr lang="en-GB"/>
          </a:p>
        </p:txBody>
      </p:sp>
    </p:spTree>
    <p:extLst>
      <p:ext uri="{BB962C8B-B14F-4D97-AF65-F5344CB8AC3E}">
        <p14:creationId xmlns:p14="http://schemas.microsoft.com/office/powerpoint/2010/main" val="170547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Burns also states: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child in transition from nursery to school is expected to navigate their way through physical changes in the environment they encounter and to the structure of their day (OECD, 2017:19). The child and his her or her family often have to adjust socially and culturally to a new set of routines and rules (Burns 2018: 36). Steps should be taken by practitioners to minimise the adverse impact that new routines and systems can have when starting school. </a:t>
            </a:r>
          </a:p>
          <a:p>
            <a:endParaRPr lang="en-GB" dirty="0"/>
          </a:p>
        </p:txBody>
      </p:sp>
      <p:sp>
        <p:nvSpPr>
          <p:cNvPr id="4" name="Header Placeholder 3"/>
          <p:cNvSpPr>
            <a:spLocks noGrp="1"/>
          </p:cNvSpPr>
          <p:nvPr>
            <p:ph type="hdr" sz="quarter"/>
            <p:custDataLst>
              <p:tags r:id="rId1"/>
            </p:custDataLst>
          </p:nvPr>
        </p:nvSpPr>
        <p:spPr>
          <a:xfrm>
            <a:off x="0" y="1"/>
            <a:ext cx="6808788" cy="497046"/>
          </a:xfrm>
        </p:spPr>
        <p:txBody>
          <a:bodyPr/>
          <a:lstStyle/>
          <a:p>
            <a:pPr>
              <a:defRPr/>
            </a:pPr>
            <a:r>
              <a:rPr lang="en-GB"/>
              <a:t>OFFICIAL</a:t>
            </a:r>
          </a:p>
        </p:txBody>
      </p:sp>
      <p:sp>
        <p:nvSpPr>
          <p:cNvPr id="5" name="Footer Placeholder 4"/>
          <p:cNvSpPr>
            <a:spLocks noGrp="1"/>
          </p:cNvSpPr>
          <p:nvPr>
            <p:ph type="ftr" sz="quarter" idx="4"/>
            <p:custDataLst>
              <p:tags r:id="rId2"/>
            </p:custDataLst>
          </p:nvPr>
        </p:nvSpPr>
        <p:spPr>
          <a:xfrm>
            <a:off x="0" y="9442154"/>
            <a:ext cx="6808788" cy="497046"/>
          </a:xfrm>
        </p:spPr>
        <p:txBody>
          <a:bodyPr/>
          <a:lstStyle/>
          <a:p>
            <a:pPr>
              <a:defRPr/>
            </a:pPr>
            <a:r>
              <a:rPr lang="en-GB"/>
              <a:t>OFFICIAL</a:t>
            </a:r>
          </a:p>
        </p:txBody>
      </p:sp>
      <p:sp>
        <p:nvSpPr>
          <p:cNvPr id="6" name="Slide Number Placeholder 5"/>
          <p:cNvSpPr>
            <a:spLocks noGrp="1"/>
          </p:cNvSpPr>
          <p:nvPr>
            <p:ph type="sldNum" sz="quarter" idx="5"/>
          </p:nvPr>
        </p:nvSpPr>
        <p:spPr/>
        <p:txBody>
          <a:bodyPr/>
          <a:lstStyle/>
          <a:p>
            <a:pPr>
              <a:defRPr/>
            </a:pPr>
            <a:fld id="{F52ADB1D-1A92-4A4A-892C-6B3755B80ECD}" type="slidenum">
              <a:rPr lang="en-GB" smtClean="0"/>
              <a:pPr>
                <a:defRPr/>
              </a:pPr>
              <a:t>4</a:t>
            </a:fld>
            <a:endParaRPr lang="en-GB"/>
          </a:p>
        </p:txBody>
      </p:sp>
    </p:spTree>
    <p:extLst>
      <p:ext uri="{BB962C8B-B14F-4D97-AF65-F5344CB8AC3E}">
        <p14:creationId xmlns:p14="http://schemas.microsoft.com/office/powerpoint/2010/main" val="371282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Slide notes: The 5 C’s that contribute to a positive transition; this means being child-centred and collaborating meaningfully with others to realise consistently high-quality play pedagogy, thereby creating relevant progression in children’s learning within a supportive and empowering transitions culture. A culture which engages parents and others in open and transparent communications.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pPr>
              <a:defRPr/>
            </a:pPr>
            <a:r>
              <a:rPr lang="en-GB"/>
              <a:t>OFFICIAL</a:t>
            </a:r>
          </a:p>
        </p:txBody>
      </p:sp>
      <p:sp>
        <p:nvSpPr>
          <p:cNvPr id="5" name="Footer Placeholder 4"/>
          <p:cNvSpPr>
            <a:spLocks noGrp="1"/>
          </p:cNvSpPr>
          <p:nvPr>
            <p:ph type="ftr" sz="quarter" idx="4"/>
          </p:nvPr>
        </p:nvSpPr>
        <p:spPr/>
        <p:txBody>
          <a:bodyPr/>
          <a:lstStyle/>
          <a:p>
            <a:pPr>
              <a:defRPr/>
            </a:pPr>
            <a:r>
              <a:rPr lang="en-GB"/>
              <a:t>OFFICIAL</a:t>
            </a:r>
          </a:p>
        </p:txBody>
      </p:sp>
      <p:sp>
        <p:nvSpPr>
          <p:cNvPr id="6" name="Slide Number Placeholder 5"/>
          <p:cNvSpPr>
            <a:spLocks noGrp="1"/>
          </p:cNvSpPr>
          <p:nvPr>
            <p:ph type="sldNum" sz="quarter" idx="5"/>
          </p:nvPr>
        </p:nvSpPr>
        <p:spPr/>
        <p:txBody>
          <a:bodyPr/>
          <a:lstStyle/>
          <a:p>
            <a:pPr>
              <a:defRPr/>
            </a:pPr>
            <a:fld id="{F52ADB1D-1A92-4A4A-892C-6B3755B80ECD}" type="slidenum">
              <a:rPr lang="en-GB" smtClean="0"/>
              <a:pPr>
                <a:defRPr/>
              </a:pPr>
              <a:t>5</a:t>
            </a:fld>
            <a:endParaRPr lang="en-GB"/>
          </a:p>
        </p:txBody>
      </p:sp>
    </p:spTree>
    <p:extLst>
      <p:ext uri="{BB962C8B-B14F-4D97-AF65-F5344CB8AC3E}">
        <p14:creationId xmlns:p14="http://schemas.microsoft.com/office/powerpoint/2010/main" val="2821050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we all know this information.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KEY FEATURES OF POSITIVE TRANSITIONS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Induction programmes that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value</a:t>
            </a:r>
            <a:r>
              <a:rPr lang="en-GB" sz="1800" dirty="0">
                <a:effectLst/>
                <a:latin typeface="Calibri" panose="020F0502020204030204" pitchFamily="34" charset="0"/>
                <a:ea typeface="Calibri" panose="020F0502020204030204" pitchFamily="34" charset="0"/>
                <a:cs typeface="Times New Roman" panose="02020603050405020304" pitchFamily="18" charset="0"/>
              </a:rPr>
              <a:t> parents’ knowledge of their child and the learning children bring with them to school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Priming activities which promote parents’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active</a:t>
            </a:r>
            <a:r>
              <a:rPr lang="en-GB" sz="1800" dirty="0">
                <a:effectLst/>
                <a:latin typeface="Calibri" panose="020F0502020204030204" pitchFamily="34" charset="0"/>
                <a:ea typeface="Calibri" panose="020F0502020204030204" pitchFamily="34" charset="0"/>
                <a:cs typeface="Times New Roman" panose="02020603050405020304" pitchFamily="18" charset="0"/>
              </a:rPr>
              <a:t> participation during the transition process rather than being viewed as passive recipients of information and rules to be followed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Header Placeholder 3"/>
          <p:cNvSpPr>
            <a:spLocks noGrp="1"/>
          </p:cNvSpPr>
          <p:nvPr>
            <p:ph type="hdr" sz="quarter"/>
          </p:nvPr>
        </p:nvSpPr>
        <p:spPr/>
        <p:txBody>
          <a:bodyPr/>
          <a:lstStyle/>
          <a:p>
            <a:pPr>
              <a:defRPr/>
            </a:pPr>
            <a:r>
              <a:rPr lang="en-GB"/>
              <a:t>OFFICIAL</a:t>
            </a:r>
          </a:p>
        </p:txBody>
      </p:sp>
      <p:sp>
        <p:nvSpPr>
          <p:cNvPr id="5" name="Footer Placeholder 4"/>
          <p:cNvSpPr>
            <a:spLocks noGrp="1"/>
          </p:cNvSpPr>
          <p:nvPr>
            <p:ph type="ftr" sz="quarter" idx="4"/>
          </p:nvPr>
        </p:nvSpPr>
        <p:spPr/>
        <p:txBody>
          <a:bodyPr/>
          <a:lstStyle/>
          <a:p>
            <a:pPr>
              <a:defRPr/>
            </a:pPr>
            <a:r>
              <a:rPr lang="en-GB"/>
              <a:t>OFFICIAL</a:t>
            </a:r>
          </a:p>
        </p:txBody>
      </p:sp>
      <p:sp>
        <p:nvSpPr>
          <p:cNvPr id="6" name="Slide Number Placeholder 5"/>
          <p:cNvSpPr>
            <a:spLocks noGrp="1"/>
          </p:cNvSpPr>
          <p:nvPr>
            <p:ph type="sldNum" sz="quarter" idx="5"/>
          </p:nvPr>
        </p:nvSpPr>
        <p:spPr/>
        <p:txBody>
          <a:bodyPr/>
          <a:lstStyle/>
          <a:p>
            <a:pPr>
              <a:defRPr/>
            </a:pPr>
            <a:fld id="{F52ADB1D-1A92-4A4A-892C-6B3755B80ECD}" type="slidenum">
              <a:rPr lang="en-GB" smtClean="0"/>
              <a:pPr>
                <a:defRPr/>
              </a:pPr>
              <a:t>6</a:t>
            </a:fld>
            <a:endParaRPr lang="en-GB"/>
          </a:p>
        </p:txBody>
      </p:sp>
    </p:spTree>
    <p:extLst>
      <p:ext uri="{BB962C8B-B14F-4D97-AF65-F5344CB8AC3E}">
        <p14:creationId xmlns:p14="http://schemas.microsoft.com/office/powerpoint/2010/main" val="374144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check the number you were given – explain room allocation</a:t>
            </a:r>
          </a:p>
          <a:p>
            <a:r>
              <a:rPr lang="en-GB" dirty="0"/>
              <a:t>Please have a look at our displays, we have resources available which you can access (e.g. Families in Partnership)</a:t>
            </a:r>
          </a:p>
          <a:p>
            <a:r>
              <a:rPr lang="en-GB" dirty="0"/>
              <a:t>Before you leave please complete the QR Code evaluation which we will leave on the screen towards the end of the session.</a:t>
            </a:r>
          </a:p>
          <a:p>
            <a:endParaRPr lang="en-GB" dirty="0"/>
          </a:p>
          <a:p>
            <a:endParaRPr lang="en-GB" dirty="0"/>
          </a:p>
          <a:p>
            <a:endParaRPr lang="en-GB" dirty="0"/>
          </a:p>
        </p:txBody>
      </p:sp>
      <p:sp>
        <p:nvSpPr>
          <p:cNvPr id="4" name="Header Placeholder 3"/>
          <p:cNvSpPr>
            <a:spLocks noGrp="1"/>
          </p:cNvSpPr>
          <p:nvPr>
            <p:ph type="hdr" sz="quarter"/>
          </p:nvPr>
        </p:nvSpPr>
        <p:spPr/>
        <p:txBody>
          <a:bodyPr/>
          <a:lstStyle/>
          <a:p>
            <a:pPr>
              <a:defRPr/>
            </a:pPr>
            <a:r>
              <a:rPr lang="en-GB"/>
              <a:t>OFFICIAL</a:t>
            </a:r>
          </a:p>
        </p:txBody>
      </p:sp>
      <p:sp>
        <p:nvSpPr>
          <p:cNvPr id="5" name="Footer Placeholder 4"/>
          <p:cNvSpPr>
            <a:spLocks noGrp="1"/>
          </p:cNvSpPr>
          <p:nvPr>
            <p:ph type="ftr" sz="quarter" idx="4"/>
          </p:nvPr>
        </p:nvSpPr>
        <p:spPr/>
        <p:txBody>
          <a:bodyPr/>
          <a:lstStyle/>
          <a:p>
            <a:pPr>
              <a:defRPr/>
            </a:pPr>
            <a:r>
              <a:rPr lang="en-GB"/>
              <a:t>OFFICIAL</a:t>
            </a:r>
          </a:p>
        </p:txBody>
      </p:sp>
      <p:sp>
        <p:nvSpPr>
          <p:cNvPr id="6" name="Slide Number Placeholder 5"/>
          <p:cNvSpPr>
            <a:spLocks noGrp="1"/>
          </p:cNvSpPr>
          <p:nvPr>
            <p:ph type="sldNum" sz="quarter" idx="5"/>
          </p:nvPr>
        </p:nvSpPr>
        <p:spPr/>
        <p:txBody>
          <a:bodyPr/>
          <a:lstStyle/>
          <a:p>
            <a:pPr>
              <a:defRPr/>
            </a:pPr>
            <a:fld id="{F52ADB1D-1A92-4A4A-892C-6B3755B80ECD}" type="slidenum">
              <a:rPr lang="en-GB" smtClean="0"/>
              <a:pPr>
                <a:defRPr/>
              </a:pPr>
              <a:t>7</a:t>
            </a:fld>
            <a:endParaRPr lang="en-GB"/>
          </a:p>
        </p:txBody>
      </p:sp>
    </p:spTree>
    <p:extLst>
      <p:ext uri="{BB962C8B-B14F-4D97-AF65-F5344CB8AC3E}">
        <p14:creationId xmlns:p14="http://schemas.microsoft.com/office/powerpoint/2010/main" val="2206838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D20723-3F2A-4E1B-9732-2C5BCD866A33}" type="datetimeFigureOut">
              <a:rPr lang="en-GB"/>
              <a:pPr>
                <a:defRPr/>
              </a:pPr>
              <a:t>09/02/2024</a:t>
            </a:fld>
            <a:endParaRPr lang="en-GB" dirty="0"/>
          </a:p>
        </p:txBody>
      </p:sp>
      <p:sp>
        <p:nvSpPr>
          <p:cNvPr id="3"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4" name="Slide Number Placeholder 5"/>
          <p:cNvSpPr>
            <a:spLocks noGrp="1"/>
          </p:cNvSpPr>
          <p:nvPr>
            <p:ph type="sldNum" sz="quarter" idx="12"/>
          </p:nvPr>
        </p:nvSpPr>
        <p:spPr/>
        <p:txBody>
          <a:bodyPr/>
          <a:lstStyle>
            <a:lvl1pPr>
              <a:defRPr/>
            </a:lvl1pPr>
          </a:lstStyle>
          <a:p>
            <a:pPr>
              <a:defRPr/>
            </a:pPr>
            <a:fld id="{C263AF54-CFDB-47DE-A95D-1574C1C07529}" type="slidenum">
              <a:rPr lang="en-GB"/>
              <a:pPr>
                <a:defRPr/>
              </a:pPr>
              <a:t>‹#›</a:t>
            </a:fld>
            <a:endParaRPr lang="en-GB" dirty="0"/>
          </a:p>
        </p:txBody>
      </p:sp>
    </p:spTree>
    <p:extLst>
      <p:ext uri="{BB962C8B-B14F-4D97-AF65-F5344CB8AC3E}">
        <p14:creationId xmlns:p14="http://schemas.microsoft.com/office/powerpoint/2010/main" val="75017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443106-448F-417A-95EC-3879734DA604}" type="datetimeFigureOut">
              <a:rPr lang="en-GB"/>
              <a:pPr>
                <a:defRPr/>
              </a:pPr>
              <a:t>09/02/2024</a:t>
            </a:fld>
            <a:endParaRPr lang="en-GB" dirty="0"/>
          </a:p>
        </p:txBody>
      </p:sp>
      <p:sp>
        <p:nvSpPr>
          <p:cNvPr id="6"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7" name="Slide Number Placeholder 5"/>
          <p:cNvSpPr>
            <a:spLocks noGrp="1"/>
          </p:cNvSpPr>
          <p:nvPr>
            <p:ph type="sldNum" sz="quarter" idx="12"/>
          </p:nvPr>
        </p:nvSpPr>
        <p:spPr/>
        <p:txBody>
          <a:bodyPr/>
          <a:lstStyle>
            <a:lvl1pPr>
              <a:defRPr/>
            </a:lvl1pPr>
          </a:lstStyle>
          <a:p>
            <a:pPr>
              <a:defRPr/>
            </a:pPr>
            <a:fld id="{579FC2A4-3A0E-40A7-9808-FBC4E2831162}" type="slidenum">
              <a:rPr lang="en-GB"/>
              <a:pPr>
                <a:defRPr/>
              </a:pPr>
              <a:t>‹#›</a:t>
            </a:fld>
            <a:endParaRPr lang="en-GB" dirty="0"/>
          </a:p>
        </p:txBody>
      </p:sp>
    </p:spTree>
    <p:extLst>
      <p:ext uri="{BB962C8B-B14F-4D97-AF65-F5344CB8AC3E}">
        <p14:creationId xmlns:p14="http://schemas.microsoft.com/office/powerpoint/2010/main" val="1262561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D8FDBBC-2413-4E07-BF65-F336776CED15}" type="datetimeFigureOut">
              <a:rPr lang="en-GB"/>
              <a:pPr>
                <a:defRPr/>
              </a:pPr>
              <a:t>09/02/2024</a:t>
            </a:fld>
            <a:endParaRPr lang="en-GB" dirty="0"/>
          </a:p>
        </p:txBody>
      </p:sp>
      <p:sp>
        <p:nvSpPr>
          <p:cNvPr id="5"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6" name="Slide Number Placeholder 5"/>
          <p:cNvSpPr>
            <a:spLocks noGrp="1"/>
          </p:cNvSpPr>
          <p:nvPr>
            <p:ph type="sldNum" sz="quarter" idx="12"/>
          </p:nvPr>
        </p:nvSpPr>
        <p:spPr/>
        <p:txBody>
          <a:bodyPr/>
          <a:lstStyle>
            <a:lvl1pPr>
              <a:defRPr/>
            </a:lvl1pPr>
          </a:lstStyle>
          <a:p>
            <a:pPr>
              <a:defRPr/>
            </a:pPr>
            <a:fld id="{1E4F59B0-14F2-4D0A-8D43-713AC7A0D111}" type="slidenum">
              <a:rPr lang="en-GB"/>
              <a:pPr>
                <a:defRPr/>
              </a:pPr>
              <a:t>‹#›</a:t>
            </a:fld>
            <a:endParaRPr lang="en-GB" dirty="0"/>
          </a:p>
        </p:txBody>
      </p:sp>
    </p:spTree>
    <p:extLst>
      <p:ext uri="{BB962C8B-B14F-4D97-AF65-F5344CB8AC3E}">
        <p14:creationId xmlns:p14="http://schemas.microsoft.com/office/powerpoint/2010/main" val="115033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03E11D3-84B4-48F3-94BE-83872BBDDF0E}" type="datetimeFigureOut">
              <a:rPr lang="en-GB"/>
              <a:pPr>
                <a:defRPr/>
              </a:pPr>
              <a:t>09/02/2024</a:t>
            </a:fld>
            <a:endParaRPr lang="en-GB" dirty="0"/>
          </a:p>
        </p:txBody>
      </p:sp>
      <p:sp>
        <p:nvSpPr>
          <p:cNvPr id="5"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6" name="Slide Number Placeholder 5"/>
          <p:cNvSpPr>
            <a:spLocks noGrp="1"/>
          </p:cNvSpPr>
          <p:nvPr>
            <p:ph type="sldNum" sz="quarter" idx="12"/>
          </p:nvPr>
        </p:nvSpPr>
        <p:spPr/>
        <p:txBody>
          <a:bodyPr/>
          <a:lstStyle>
            <a:lvl1pPr>
              <a:defRPr/>
            </a:lvl1pPr>
          </a:lstStyle>
          <a:p>
            <a:pPr>
              <a:defRPr/>
            </a:pPr>
            <a:fld id="{5D491068-7AC8-41CF-8511-353C15E5ED94}" type="slidenum">
              <a:rPr lang="en-GB"/>
              <a:pPr>
                <a:defRPr/>
              </a:pPr>
              <a:t>‹#›</a:t>
            </a:fld>
            <a:endParaRPr lang="en-GB" dirty="0"/>
          </a:p>
        </p:txBody>
      </p:sp>
    </p:spTree>
    <p:extLst>
      <p:ext uri="{BB962C8B-B14F-4D97-AF65-F5344CB8AC3E}">
        <p14:creationId xmlns:p14="http://schemas.microsoft.com/office/powerpoint/2010/main" val="290985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cat&#10;&#10;Description automatically generated">
            <a:extLst>
              <a:ext uri="{FF2B5EF4-FFF2-40B4-BE49-F238E27FC236}">
                <a16:creationId xmlns:a16="http://schemas.microsoft.com/office/drawing/2014/main" id="{939E3319-3C7D-4B40-9F82-2A11735F97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3074" y="2488282"/>
            <a:ext cx="3597852" cy="1881441"/>
          </a:xfrm>
          <a:prstGeom prst="rect">
            <a:avLst/>
          </a:prstGeom>
        </p:spPr>
      </p:pic>
      <p:sp>
        <p:nvSpPr>
          <p:cNvPr id="2" name="TextBox 1">
            <a:extLst>
              <a:ext uri="{FF2B5EF4-FFF2-40B4-BE49-F238E27FC236}">
                <a16:creationId xmlns:a16="http://schemas.microsoft.com/office/drawing/2014/main" id="{6C3409A6-4725-4822-8F0D-7BDF52CDC0DE}"/>
              </a:ext>
            </a:extLst>
          </p:cNvPr>
          <p:cNvSpPr txBox="1"/>
          <p:nvPr userDrawn="1"/>
        </p:nvSpPr>
        <p:spPr>
          <a:xfrm>
            <a:off x="3066967" y="6021551"/>
            <a:ext cx="2966822" cy="369332"/>
          </a:xfrm>
          <a:prstGeom prst="rect">
            <a:avLst/>
          </a:prstGeom>
          <a:noFill/>
        </p:spPr>
        <p:txBody>
          <a:bodyPr wrap="square" rtlCol="0">
            <a:spAutoFit/>
          </a:bodyPr>
          <a:lstStyle/>
          <a:p>
            <a:pPr algn="ctr"/>
            <a:r>
              <a:rPr lang="en-GB" sz="1800" dirty="0">
                <a:latin typeface="Arial Narrow" panose="020B0606020202030204" pitchFamily="34" charset="0"/>
              </a:rPr>
              <a:t>www.glasgowcreate.online </a:t>
            </a:r>
          </a:p>
        </p:txBody>
      </p:sp>
      <p:sp>
        <p:nvSpPr>
          <p:cNvPr id="26" name="TextBox 25">
            <a:extLst>
              <a:ext uri="{FF2B5EF4-FFF2-40B4-BE49-F238E27FC236}">
                <a16:creationId xmlns:a16="http://schemas.microsoft.com/office/drawing/2014/main" id="{E7382293-3D5D-4C92-B58D-B0DBC014C1BF}"/>
              </a:ext>
            </a:extLst>
          </p:cNvPr>
          <p:cNvSpPr txBox="1"/>
          <p:nvPr userDrawn="1"/>
        </p:nvSpPr>
        <p:spPr>
          <a:xfrm>
            <a:off x="244562" y="6392408"/>
            <a:ext cx="1505034" cy="300082"/>
          </a:xfrm>
          <a:prstGeom prst="rect">
            <a:avLst/>
          </a:prstGeom>
          <a:noFill/>
        </p:spPr>
        <p:txBody>
          <a:bodyPr wrap="square">
            <a:spAutoFit/>
          </a:bodyPr>
          <a:lstStyle/>
          <a:p>
            <a:pPr algn="ctr"/>
            <a:r>
              <a:rPr lang="en-GB" sz="1350" dirty="0">
                <a:latin typeface="Arial Narrow" panose="020B0606020202030204" pitchFamily="34" charset="0"/>
              </a:rPr>
              <a:t>@</a:t>
            </a:r>
            <a:r>
              <a:rPr lang="en-GB" sz="1350" dirty="0" err="1">
                <a:latin typeface="Arial Narrow" panose="020B0606020202030204" pitchFamily="34" charset="0"/>
              </a:rPr>
              <a:t>GlasgowCREATE</a:t>
            </a:r>
            <a:endParaRPr lang="en-GB" sz="1350" dirty="0">
              <a:latin typeface="Arial Narrow" panose="020B0606020202030204" pitchFamily="34" charset="0"/>
            </a:endParaRPr>
          </a:p>
        </p:txBody>
      </p:sp>
      <p:pic>
        <p:nvPicPr>
          <p:cNvPr id="32" name="Picture 31" descr="A close up of a logo&#10;&#10;Description automatically generated">
            <a:extLst>
              <a:ext uri="{FF2B5EF4-FFF2-40B4-BE49-F238E27FC236}">
                <a16:creationId xmlns:a16="http://schemas.microsoft.com/office/drawing/2014/main" id="{3D962DB8-54C4-46B6-AF30-D047AC6E0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920" y="5869990"/>
            <a:ext cx="1282672" cy="470313"/>
          </a:xfrm>
          <a:prstGeom prst="rect">
            <a:avLst/>
          </a:prstGeom>
        </p:spPr>
      </p:pic>
      <p:cxnSp>
        <p:nvCxnSpPr>
          <p:cNvPr id="33" name="Straight Connector 32">
            <a:extLst>
              <a:ext uri="{FF2B5EF4-FFF2-40B4-BE49-F238E27FC236}">
                <a16:creationId xmlns:a16="http://schemas.microsoft.com/office/drawing/2014/main" id="{927C5B73-14C3-4410-B6CD-2DBF60F7AC9F}"/>
              </a:ext>
            </a:extLst>
          </p:cNvPr>
          <p:cNvCxnSpPr>
            <a:cxnSpLocks/>
          </p:cNvCxnSpPr>
          <p:nvPr userDrawn="1"/>
        </p:nvCxnSpPr>
        <p:spPr>
          <a:xfrm>
            <a:off x="232231" y="5725601"/>
            <a:ext cx="8768841" cy="0"/>
          </a:xfrm>
          <a:prstGeom prst="line">
            <a:avLst/>
          </a:prstGeom>
          <a:ln w="6350">
            <a:solidFill>
              <a:srgbClr val="A952A8"/>
            </a:solidFill>
          </a:ln>
        </p:spPr>
        <p:style>
          <a:lnRef idx="1">
            <a:schemeClr val="accent1"/>
          </a:lnRef>
          <a:fillRef idx="0">
            <a:schemeClr val="accent1"/>
          </a:fillRef>
          <a:effectRef idx="0">
            <a:schemeClr val="accent1"/>
          </a:effectRef>
          <a:fontRef idx="minor">
            <a:schemeClr val="tx1"/>
          </a:fontRef>
        </p:style>
      </p:cxnSp>
      <p:pic>
        <p:nvPicPr>
          <p:cNvPr id="36" name="Picture 35" descr="GCClogo_Mono.jpg">
            <a:extLst>
              <a:ext uri="{FF2B5EF4-FFF2-40B4-BE49-F238E27FC236}">
                <a16:creationId xmlns:a16="http://schemas.microsoft.com/office/drawing/2014/main" id="{82BC2DE1-B06B-4623-9A39-2469ED270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2646" y="5805498"/>
            <a:ext cx="439124" cy="956236"/>
          </a:xfrm>
          <a:prstGeom prst="rect">
            <a:avLst/>
          </a:prstGeom>
        </p:spPr>
      </p:pic>
      <p:pic>
        <p:nvPicPr>
          <p:cNvPr id="38" name="Picture 2">
            <a:extLst>
              <a:ext uri="{FF2B5EF4-FFF2-40B4-BE49-F238E27FC236}">
                <a16:creationId xmlns:a16="http://schemas.microsoft.com/office/drawing/2014/main" id="{5DAC7AFC-5FA1-41E4-A929-D6B1F290EBD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800" r="6568"/>
          <a:stretch/>
        </p:blipFill>
        <p:spPr bwMode="auto">
          <a:xfrm>
            <a:off x="6989460" y="5793124"/>
            <a:ext cx="700735" cy="99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descr="A close up of a logo&#10;&#10;Description automatically generated">
            <a:extLst>
              <a:ext uri="{FF2B5EF4-FFF2-40B4-BE49-F238E27FC236}">
                <a16:creationId xmlns:a16="http://schemas.microsoft.com/office/drawing/2014/main" id="{99469A8E-1FB9-4131-817A-D8BC127033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90194" y="5760476"/>
            <a:ext cx="700736" cy="1039701"/>
          </a:xfrm>
          <a:prstGeom prst="rect">
            <a:avLst/>
          </a:prstGeom>
        </p:spPr>
      </p:pic>
    </p:spTree>
    <p:extLst>
      <p:ext uri="{BB962C8B-B14F-4D97-AF65-F5344CB8AC3E}">
        <p14:creationId xmlns:p14="http://schemas.microsoft.com/office/powerpoint/2010/main" val="48025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cat&#10;&#10;Description automatically generated">
            <a:extLst>
              <a:ext uri="{FF2B5EF4-FFF2-40B4-BE49-F238E27FC236}">
                <a16:creationId xmlns:a16="http://schemas.microsoft.com/office/drawing/2014/main" id="{25D28B8C-B1CF-4A31-8686-AB7BD82655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9141"/>
          <a:stretch/>
        </p:blipFill>
        <p:spPr>
          <a:xfrm>
            <a:off x="184441" y="124690"/>
            <a:ext cx="1405370" cy="594242"/>
          </a:xfrm>
          <a:prstGeom prst="rect">
            <a:avLst/>
          </a:prstGeom>
        </p:spPr>
      </p:pic>
      <p:pic>
        <p:nvPicPr>
          <p:cNvPr id="10" name="Picture 9" descr="A picture containing cat&#10;&#10;Description automatically generated">
            <a:extLst>
              <a:ext uri="{FF2B5EF4-FFF2-40B4-BE49-F238E27FC236}">
                <a16:creationId xmlns:a16="http://schemas.microsoft.com/office/drawing/2014/main" id="{F19281F8-A513-461F-9C59-4DE22EBEB3F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53" t="80014" r="8873" b="7317"/>
          <a:stretch/>
        </p:blipFill>
        <p:spPr>
          <a:xfrm>
            <a:off x="4925055" y="6389632"/>
            <a:ext cx="4125428" cy="318654"/>
          </a:xfrm>
          <a:prstGeom prst="rect">
            <a:avLst/>
          </a:prstGeom>
        </p:spPr>
      </p:pic>
      <p:cxnSp>
        <p:nvCxnSpPr>
          <p:cNvPr id="12" name="Straight Connector 11">
            <a:extLst>
              <a:ext uri="{FF2B5EF4-FFF2-40B4-BE49-F238E27FC236}">
                <a16:creationId xmlns:a16="http://schemas.microsoft.com/office/drawing/2014/main" id="{1311A090-1CA4-4BDB-8D68-00F9E0C5B3AE}"/>
              </a:ext>
            </a:extLst>
          </p:cNvPr>
          <p:cNvCxnSpPr>
            <a:cxnSpLocks/>
            <a:stCxn id="8" idx="3"/>
          </p:cNvCxnSpPr>
          <p:nvPr userDrawn="1"/>
        </p:nvCxnSpPr>
        <p:spPr>
          <a:xfrm>
            <a:off x="1589811" y="421811"/>
            <a:ext cx="7377545" cy="13216"/>
          </a:xfrm>
          <a:prstGeom prst="line">
            <a:avLst/>
          </a:prstGeom>
          <a:ln w="6350">
            <a:solidFill>
              <a:srgbClr val="A952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E23570-BF9D-4B6B-AC02-568FF35A5D0F}"/>
              </a:ext>
            </a:extLst>
          </p:cNvPr>
          <p:cNvCxnSpPr>
            <a:cxnSpLocks/>
          </p:cNvCxnSpPr>
          <p:nvPr userDrawn="1"/>
        </p:nvCxnSpPr>
        <p:spPr>
          <a:xfrm>
            <a:off x="184441" y="6548962"/>
            <a:ext cx="4740614" cy="2851"/>
          </a:xfrm>
          <a:prstGeom prst="line">
            <a:avLst/>
          </a:prstGeom>
          <a:ln w="6350">
            <a:solidFill>
              <a:srgbClr val="A952A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336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0C144-BBEA-491D-897B-7562A00E13A2}"/>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82CF91-48F8-4591-A341-85C8FEBB0CB1}"/>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2EB363-B285-47D1-B007-82F2AFEC8BA3}"/>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5" name="Footer Placeholder 4">
            <a:extLst>
              <a:ext uri="{FF2B5EF4-FFF2-40B4-BE49-F238E27FC236}">
                <a16:creationId xmlns:a16="http://schemas.microsoft.com/office/drawing/2014/main" id="{772E1C6B-28F2-438F-A345-04FFB7D5AB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1585F9-70A1-4321-B622-A89930121231}"/>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3411453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492F-2381-4956-8B6D-E5C4968630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3B89F2-AAC9-4116-B78E-CB87AC8B5C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4BC4BD-B29F-40C3-B5F1-55E73F3190B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F467F3-23AE-4D32-BBFF-250C96982BA6}"/>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6" name="Footer Placeholder 5">
            <a:extLst>
              <a:ext uri="{FF2B5EF4-FFF2-40B4-BE49-F238E27FC236}">
                <a16:creationId xmlns:a16="http://schemas.microsoft.com/office/drawing/2014/main" id="{4DC24B1B-544E-4A87-AE7B-C7787E811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17A438-F5D8-4595-A920-E399E8EBF8D9}"/>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564618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8826-561F-4D16-8D48-8BE066A95D09}"/>
              </a:ext>
            </a:extLst>
          </p:cNvPr>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5E0992-1240-48A2-85EB-71EFAAB6D8CE}"/>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F15B2F-4BA9-4EFB-BBC5-3434F793196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501F09-9606-46F7-B99D-BFA3EE79A8EF}"/>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5848FF-5622-4EC6-AC24-F8DE42E725A2}"/>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478D46-B1F4-42AB-9C1B-07A5D3A1E2ED}"/>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8" name="Footer Placeholder 7">
            <a:extLst>
              <a:ext uri="{FF2B5EF4-FFF2-40B4-BE49-F238E27FC236}">
                <a16:creationId xmlns:a16="http://schemas.microsoft.com/office/drawing/2014/main" id="{4B4B16DB-BE2E-4FAA-B0E1-23F56F1D2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1E604D-FEE3-4CA9-8792-11F35F59EB38}"/>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423573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E514E-1617-4F69-934E-D32844C7AC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4074FA-7D05-46B7-A996-D4E706CE1570}"/>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4" name="Footer Placeholder 3">
            <a:extLst>
              <a:ext uri="{FF2B5EF4-FFF2-40B4-BE49-F238E27FC236}">
                <a16:creationId xmlns:a16="http://schemas.microsoft.com/office/drawing/2014/main" id="{1A74EA56-3BA6-4648-B0AD-8FEC492DB8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02823D-0630-4BF3-9F74-4AACEE7E21BB}"/>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603819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63C681-8D1F-46EA-9A94-FA69C2D5EB95}"/>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3" name="Footer Placeholder 2">
            <a:extLst>
              <a:ext uri="{FF2B5EF4-FFF2-40B4-BE49-F238E27FC236}">
                <a16:creationId xmlns:a16="http://schemas.microsoft.com/office/drawing/2014/main" id="{937B890B-15AE-4CEA-8D7E-B19F136506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B47D5C-311A-425C-ADC7-82A3FC9A4C3B}"/>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174573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BCE8D5E-EDB4-4948-9AFA-0E114EB72EB6}" type="datetimeFigureOut">
              <a:rPr lang="en-GB"/>
              <a:pPr>
                <a:defRPr/>
              </a:pPr>
              <a:t>09/02/2024</a:t>
            </a:fld>
            <a:endParaRPr lang="en-GB" dirty="0"/>
          </a:p>
        </p:txBody>
      </p:sp>
      <p:sp>
        <p:nvSpPr>
          <p:cNvPr id="5"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6" name="Slide Number Placeholder 5"/>
          <p:cNvSpPr>
            <a:spLocks noGrp="1"/>
          </p:cNvSpPr>
          <p:nvPr>
            <p:ph type="sldNum" sz="quarter" idx="12"/>
          </p:nvPr>
        </p:nvSpPr>
        <p:spPr/>
        <p:txBody>
          <a:bodyPr/>
          <a:lstStyle>
            <a:lvl1pPr>
              <a:defRPr/>
            </a:lvl1pPr>
          </a:lstStyle>
          <a:p>
            <a:pPr>
              <a:defRPr/>
            </a:pPr>
            <a:fld id="{727D918B-D173-4D73-B71C-A63CE8FC68BA}" type="slidenum">
              <a:rPr lang="en-GB"/>
              <a:pPr>
                <a:defRPr/>
              </a:pPr>
              <a:t>‹#›</a:t>
            </a:fld>
            <a:endParaRPr lang="en-GB" dirty="0"/>
          </a:p>
        </p:txBody>
      </p:sp>
    </p:spTree>
    <p:extLst>
      <p:ext uri="{BB962C8B-B14F-4D97-AF65-F5344CB8AC3E}">
        <p14:creationId xmlns:p14="http://schemas.microsoft.com/office/powerpoint/2010/main" val="4050469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3F11-BE0C-4337-8800-32D8E36260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BEE3B7-BE3A-4B60-819F-839864675E06}"/>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22456D-2823-469F-92DD-2AED31B0A9C2}"/>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D37E44-2B68-487D-97B6-613F197F7061}"/>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6" name="Footer Placeholder 5">
            <a:extLst>
              <a:ext uri="{FF2B5EF4-FFF2-40B4-BE49-F238E27FC236}">
                <a16:creationId xmlns:a16="http://schemas.microsoft.com/office/drawing/2014/main" id="{D050E520-A6EA-4168-A9F2-2CCF7F616A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BD1B98-7414-4F75-90EA-FDA732C42EC1}"/>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3726832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0D99-342B-411A-8A60-45B9AAAC0A2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9F9D48-96F2-4360-A624-269F0DDF3080}"/>
              </a:ext>
            </a:extLst>
          </p:cNvPr>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GB"/>
          </a:p>
        </p:txBody>
      </p:sp>
      <p:sp>
        <p:nvSpPr>
          <p:cNvPr id="4" name="Text Placeholder 3">
            <a:extLst>
              <a:ext uri="{FF2B5EF4-FFF2-40B4-BE49-F238E27FC236}">
                <a16:creationId xmlns:a16="http://schemas.microsoft.com/office/drawing/2014/main" id="{7EA3863B-87CE-40F0-B9FB-028758DC3E94}"/>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44CCA6-6396-4CE0-92F7-54FCCB8D644E}"/>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6" name="Footer Placeholder 5">
            <a:extLst>
              <a:ext uri="{FF2B5EF4-FFF2-40B4-BE49-F238E27FC236}">
                <a16:creationId xmlns:a16="http://schemas.microsoft.com/office/drawing/2014/main" id="{193876B4-C43A-4A90-887D-8962C5D559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3CC4CD-1493-4847-9417-6486C8DD0A87}"/>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2654916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1DF8-2E35-424E-A7A0-6307FF504E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56439F-9865-4F63-9C4A-3890B49CE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3B672B-5963-47F1-A632-265E487987BF}"/>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5" name="Footer Placeholder 4">
            <a:extLst>
              <a:ext uri="{FF2B5EF4-FFF2-40B4-BE49-F238E27FC236}">
                <a16:creationId xmlns:a16="http://schemas.microsoft.com/office/drawing/2014/main" id="{85ACF211-C1AA-4B00-9A27-B54BBD287C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104E37-FEEE-4FAB-994F-E1346F6D4236}"/>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2592276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063C9-E732-41D6-9510-B0D4252E414E}"/>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75F9E0-59DF-4CD7-B1AA-01917F9871AE}"/>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7EE820-A120-4A01-965A-B80ADA71F367}"/>
              </a:ext>
            </a:extLst>
          </p:cNvPr>
          <p:cNvSpPr>
            <a:spLocks noGrp="1"/>
          </p:cNvSpPr>
          <p:nvPr>
            <p:ph type="dt" sz="half" idx="10"/>
          </p:nvPr>
        </p:nvSpPr>
        <p:spPr/>
        <p:txBody>
          <a:bodyPr/>
          <a:lstStyle/>
          <a:p>
            <a:fld id="{83CE935F-DCFB-4F46-BF6D-401B27046ADB}" type="datetimeFigureOut">
              <a:rPr lang="en-GB" smtClean="0"/>
              <a:t>09/02/2024</a:t>
            </a:fld>
            <a:endParaRPr lang="en-GB"/>
          </a:p>
        </p:txBody>
      </p:sp>
      <p:sp>
        <p:nvSpPr>
          <p:cNvPr id="5" name="Footer Placeholder 4">
            <a:extLst>
              <a:ext uri="{FF2B5EF4-FFF2-40B4-BE49-F238E27FC236}">
                <a16:creationId xmlns:a16="http://schemas.microsoft.com/office/drawing/2014/main" id="{AE533452-D307-4750-B516-9607808E1B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65517-91D9-4588-A1DA-964C0CBECF84}"/>
              </a:ext>
            </a:extLst>
          </p:cNvPr>
          <p:cNvSpPr>
            <a:spLocks noGrp="1"/>
          </p:cNvSpPr>
          <p:nvPr>
            <p:ph type="sldNum" sz="quarter" idx="12"/>
          </p:nvPr>
        </p:nvSpPr>
        <p:spPr/>
        <p:txBody>
          <a:bodyPr/>
          <a:lstStyle/>
          <a:p>
            <a:fld id="{ACB3E3ED-2FAA-4951-957B-2DE6B959EE5D}" type="slidenum">
              <a:rPr lang="en-GB" smtClean="0"/>
              <a:t>‹#›</a:t>
            </a:fld>
            <a:endParaRPr lang="en-GB"/>
          </a:p>
        </p:txBody>
      </p:sp>
    </p:spTree>
    <p:extLst>
      <p:ext uri="{BB962C8B-B14F-4D97-AF65-F5344CB8AC3E}">
        <p14:creationId xmlns:p14="http://schemas.microsoft.com/office/powerpoint/2010/main" val="380239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BB79C9C-4F18-4DE9-ACFA-D995C4179598}" type="datetimeFigureOut">
              <a:rPr lang="en-GB"/>
              <a:pPr>
                <a:defRPr/>
              </a:pPr>
              <a:t>09/02/2024</a:t>
            </a:fld>
            <a:endParaRPr lang="en-GB" dirty="0"/>
          </a:p>
        </p:txBody>
      </p:sp>
      <p:sp>
        <p:nvSpPr>
          <p:cNvPr id="5"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6" name="Slide Number Placeholder 5"/>
          <p:cNvSpPr>
            <a:spLocks noGrp="1"/>
          </p:cNvSpPr>
          <p:nvPr>
            <p:ph type="sldNum" sz="quarter" idx="12"/>
          </p:nvPr>
        </p:nvSpPr>
        <p:spPr/>
        <p:txBody>
          <a:bodyPr/>
          <a:lstStyle>
            <a:lvl1pPr>
              <a:defRPr/>
            </a:lvl1pPr>
          </a:lstStyle>
          <a:p>
            <a:pPr>
              <a:defRPr/>
            </a:pPr>
            <a:fld id="{8B393924-9719-44A0-A61B-35E4E844C6C9}" type="slidenum">
              <a:rPr lang="en-GB"/>
              <a:pPr>
                <a:defRPr/>
              </a:pPr>
              <a:t>‹#›</a:t>
            </a:fld>
            <a:endParaRPr lang="en-GB" dirty="0"/>
          </a:p>
        </p:txBody>
      </p:sp>
    </p:spTree>
    <p:extLst>
      <p:ext uri="{BB962C8B-B14F-4D97-AF65-F5344CB8AC3E}">
        <p14:creationId xmlns:p14="http://schemas.microsoft.com/office/powerpoint/2010/main" val="104438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5E1718C-5D41-4451-A70A-149497CEEA39}" type="datetimeFigureOut">
              <a:rPr lang="en-GB"/>
              <a:pPr>
                <a:defRPr/>
              </a:pPr>
              <a:t>09/02/2024</a:t>
            </a:fld>
            <a:endParaRPr lang="en-GB" dirty="0"/>
          </a:p>
        </p:txBody>
      </p:sp>
      <p:sp>
        <p:nvSpPr>
          <p:cNvPr id="5"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6" name="Slide Number Placeholder 5"/>
          <p:cNvSpPr>
            <a:spLocks noGrp="1"/>
          </p:cNvSpPr>
          <p:nvPr>
            <p:ph type="sldNum" sz="quarter" idx="12"/>
          </p:nvPr>
        </p:nvSpPr>
        <p:spPr/>
        <p:txBody>
          <a:bodyPr/>
          <a:lstStyle>
            <a:lvl1pPr>
              <a:defRPr/>
            </a:lvl1pPr>
          </a:lstStyle>
          <a:p>
            <a:pPr>
              <a:defRPr/>
            </a:pPr>
            <a:fld id="{CA3C09E2-EFD3-4064-BA2C-283674BE370F}" type="slidenum">
              <a:rPr lang="en-GB"/>
              <a:pPr>
                <a:defRPr/>
              </a:pPr>
              <a:t>‹#›</a:t>
            </a:fld>
            <a:endParaRPr lang="en-GB" dirty="0"/>
          </a:p>
        </p:txBody>
      </p:sp>
    </p:spTree>
    <p:extLst>
      <p:ext uri="{BB962C8B-B14F-4D97-AF65-F5344CB8AC3E}">
        <p14:creationId xmlns:p14="http://schemas.microsoft.com/office/powerpoint/2010/main" val="26355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7F08BAB-24CA-4058-8B16-595CDF39246C}" type="datetimeFigureOut">
              <a:rPr lang="en-GB"/>
              <a:pPr>
                <a:defRPr/>
              </a:pPr>
              <a:t>09/02/2024</a:t>
            </a:fld>
            <a:endParaRPr lang="en-GB" dirty="0"/>
          </a:p>
        </p:txBody>
      </p:sp>
      <p:sp>
        <p:nvSpPr>
          <p:cNvPr id="6"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7" name="Slide Number Placeholder 5"/>
          <p:cNvSpPr>
            <a:spLocks noGrp="1"/>
          </p:cNvSpPr>
          <p:nvPr>
            <p:ph type="sldNum" sz="quarter" idx="12"/>
          </p:nvPr>
        </p:nvSpPr>
        <p:spPr/>
        <p:txBody>
          <a:bodyPr/>
          <a:lstStyle>
            <a:lvl1pPr>
              <a:defRPr/>
            </a:lvl1pPr>
          </a:lstStyle>
          <a:p>
            <a:pPr>
              <a:defRPr/>
            </a:pPr>
            <a:fld id="{ED2799F9-F0C9-47D4-A70E-70D43E6E9E0E}" type="slidenum">
              <a:rPr lang="en-GB"/>
              <a:pPr>
                <a:defRPr/>
              </a:pPr>
              <a:t>‹#›</a:t>
            </a:fld>
            <a:endParaRPr lang="en-GB" dirty="0"/>
          </a:p>
        </p:txBody>
      </p:sp>
    </p:spTree>
    <p:extLst>
      <p:ext uri="{BB962C8B-B14F-4D97-AF65-F5344CB8AC3E}">
        <p14:creationId xmlns:p14="http://schemas.microsoft.com/office/powerpoint/2010/main" val="24780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C3D364C-B2D6-4D80-8F7C-28ADB51C61B7}" type="datetimeFigureOut">
              <a:rPr lang="en-GB"/>
              <a:pPr>
                <a:defRPr/>
              </a:pPr>
              <a:t>09/02/2024</a:t>
            </a:fld>
            <a:endParaRPr lang="en-GB" dirty="0"/>
          </a:p>
        </p:txBody>
      </p:sp>
      <p:sp>
        <p:nvSpPr>
          <p:cNvPr id="8"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9" name="Slide Number Placeholder 5"/>
          <p:cNvSpPr>
            <a:spLocks noGrp="1"/>
          </p:cNvSpPr>
          <p:nvPr>
            <p:ph type="sldNum" sz="quarter" idx="12"/>
          </p:nvPr>
        </p:nvSpPr>
        <p:spPr/>
        <p:txBody>
          <a:bodyPr/>
          <a:lstStyle>
            <a:lvl1pPr>
              <a:defRPr/>
            </a:lvl1pPr>
          </a:lstStyle>
          <a:p>
            <a:pPr>
              <a:defRPr/>
            </a:pPr>
            <a:fld id="{5B5AF79C-8AD5-45AE-BCF8-65D38FA2CE29}" type="slidenum">
              <a:rPr lang="en-GB"/>
              <a:pPr>
                <a:defRPr/>
              </a:pPr>
              <a:t>‹#›</a:t>
            </a:fld>
            <a:endParaRPr lang="en-GB" dirty="0"/>
          </a:p>
        </p:txBody>
      </p:sp>
    </p:spTree>
    <p:extLst>
      <p:ext uri="{BB962C8B-B14F-4D97-AF65-F5344CB8AC3E}">
        <p14:creationId xmlns:p14="http://schemas.microsoft.com/office/powerpoint/2010/main" val="53209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A353F28-EA69-4816-B72F-28D85CFBEDFB}" type="datetimeFigureOut">
              <a:rPr lang="en-GB"/>
              <a:pPr>
                <a:defRPr/>
              </a:pPr>
              <a:t>09/02/2024</a:t>
            </a:fld>
            <a:endParaRPr lang="en-GB" dirty="0"/>
          </a:p>
        </p:txBody>
      </p:sp>
      <p:sp>
        <p:nvSpPr>
          <p:cNvPr id="4"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5" name="Slide Number Placeholder 5"/>
          <p:cNvSpPr>
            <a:spLocks noGrp="1"/>
          </p:cNvSpPr>
          <p:nvPr>
            <p:ph type="sldNum" sz="quarter" idx="12"/>
          </p:nvPr>
        </p:nvSpPr>
        <p:spPr/>
        <p:txBody>
          <a:bodyPr/>
          <a:lstStyle>
            <a:lvl1pPr>
              <a:defRPr/>
            </a:lvl1pPr>
          </a:lstStyle>
          <a:p>
            <a:pPr>
              <a:defRPr/>
            </a:pPr>
            <a:fld id="{3EC83A49-EE26-4659-8F27-107E52E76010}" type="slidenum">
              <a:rPr lang="en-GB"/>
              <a:pPr>
                <a:defRPr/>
              </a:pPr>
              <a:t>‹#›</a:t>
            </a:fld>
            <a:endParaRPr lang="en-GB" dirty="0"/>
          </a:p>
        </p:txBody>
      </p:sp>
    </p:spTree>
    <p:extLst>
      <p:ext uri="{BB962C8B-B14F-4D97-AF65-F5344CB8AC3E}">
        <p14:creationId xmlns:p14="http://schemas.microsoft.com/office/powerpoint/2010/main" val="77096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D20723-3F2A-4E1B-9732-2C5BCD866A33}" type="datetimeFigureOut">
              <a:rPr lang="en-GB"/>
              <a:pPr>
                <a:defRPr/>
              </a:pPr>
              <a:t>09/02/2024</a:t>
            </a:fld>
            <a:endParaRPr lang="en-GB" dirty="0"/>
          </a:p>
        </p:txBody>
      </p:sp>
      <p:sp>
        <p:nvSpPr>
          <p:cNvPr id="3"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4" name="Slide Number Placeholder 5"/>
          <p:cNvSpPr>
            <a:spLocks noGrp="1"/>
          </p:cNvSpPr>
          <p:nvPr>
            <p:ph type="sldNum" sz="quarter" idx="12"/>
          </p:nvPr>
        </p:nvSpPr>
        <p:spPr/>
        <p:txBody>
          <a:bodyPr/>
          <a:lstStyle>
            <a:lvl1pPr>
              <a:defRPr/>
            </a:lvl1pPr>
          </a:lstStyle>
          <a:p>
            <a:pPr>
              <a:defRPr/>
            </a:pPr>
            <a:fld id="{C263AF54-CFDB-47DE-A95D-1574C1C07529}" type="slidenum">
              <a:rPr lang="en-GB"/>
              <a:pPr>
                <a:defRPr/>
              </a:pPr>
              <a:t>‹#›</a:t>
            </a:fld>
            <a:endParaRPr lang="en-GB" dirty="0"/>
          </a:p>
        </p:txBody>
      </p:sp>
    </p:spTree>
    <p:extLst>
      <p:ext uri="{BB962C8B-B14F-4D97-AF65-F5344CB8AC3E}">
        <p14:creationId xmlns:p14="http://schemas.microsoft.com/office/powerpoint/2010/main" val="750179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C5B635-C728-4DED-B1D1-701D47E82C5B}" type="datetimeFigureOut">
              <a:rPr lang="en-GB"/>
              <a:pPr>
                <a:defRPr/>
              </a:pPr>
              <a:t>09/02/2024</a:t>
            </a:fld>
            <a:endParaRPr lang="en-GB" dirty="0"/>
          </a:p>
        </p:txBody>
      </p:sp>
      <p:sp>
        <p:nvSpPr>
          <p:cNvPr id="6" name="Footer Placeholder 4"/>
          <p:cNvSpPr>
            <a:spLocks noGrp="1"/>
          </p:cNvSpPr>
          <p:nvPr>
            <p:ph type="ftr" sz="quarter" idx="11"/>
            <p:custDataLst>
              <p:tags r:id="rId1"/>
            </p:custDataLst>
          </p:nvPr>
        </p:nvSpPr>
        <p:spPr>
          <a:xfrm>
            <a:off x="0" y="6356350"/>
            <a:ext cx="9144000" cy="365125"/>
          </a:xfrm>
        </p:spPr>
        <p:txBody>
          <a:bodyPr/>
          <a:lstStyle>
            <a:lvl1pPr>
              <a:defRPr lang="en-GB" sz="1200" b="1" i="0" u="none">
                <a:solidFill>
                  <a:srgbClr val="000000"/>
                </a:solidFill>
                <a:latin typeface="Arial" panose="020B0604020202020204" pitchFamily="34" charset="0"/>
              </a:defRPr>
            </a:lvl1pPr>
          </a:lstStyle>
          <a:p>
            <a:pPr>
              <a:defRPr/>
            </a:pPr>
            <a:r>
              <a:rPr lang="en-GB"/>
              <a:t>OFFICIAL</a:t>
            </a:r>
          </a:p>
        </p:txBody>
      </p:sp>
      <p:sp>
        <p:nvSpPr>
          <p:cNvPr id="7" name="Slide Number Placeholder 5"/>
          <p:cNvSpPr>
            <a:spLocks noGrp="1"/>
          </p:cNvSpPr>
          <p:nvPr>
            <p:ph type="sldNum" sz="quarter" idx="12"/>
          </p:nvPr>
        </p:nvSpPr>
        <p:spPr/>
        <p:txBody>
          <a:bodyPr/>
          <a:lstStyle>
            <a:lvl1pPr>
              <a:defRPr/>
            </a:lvl1pPr>
          </a:lstStyle>
          <a:p>
            <a:pPr>
              <a:defRPr/>
            </a:pPr>
            <a:fld id="{7AB2717F-21ED-48BF-B69D-F4D0388733F4}" type="slidenum">
              <a:rPr lang="en-GB"/>
              <a:pPr>
                <a:defRPr/>
              </a:pPr>
              <a:t>‹#›</a:t>
            </a:fld>
            <a:endParaRPr lang="en-GB" dirty="0"/>
          </a:p>
        </p:txBody>
      </p:sp>
    </p:spTree>
    <p:extLst>
      <p:ext uri="{BB962C8B-B14F-4D97-AF65-F5344CB8AC3E}">
        <p14:creationId xmlns:p14="http://schemas.microsoft.com/office/powerpoint/2010/main" val="125315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62E8157-AC86-48BA-AE56-4079A3EF981B}" type="datetimeFigureOut">
              <a:rPr lang="en-GB"/>
              <a:pPr>
                <a:defRPr/>
              </a:pPr>
              <a:t>09/02/2024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GB"/>
              <a:t>OFFICIAL</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00F805A-8699-44EC-B4B5-6C066964D134}"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22"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791" r:id="rId12"/>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FA34E-DED4-4268-BB7A-D6C4E52E8CD1}"/>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F6FFD3-C167-49D6-B435-0357A1C641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6EC9B-F3E2-46B0-A968-E69F870C25EA}"/>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CE935F-DCFB-4F46-BF6D-401B27046ADB}" type="datetimeFigureOut">
              <a:rPr lang="en-GB" smtClean="0"/>
              <a:t>09/02/2024</a:t>
            </a:fld>
            <a:endParaRPr lang="en-GB" dirty="0"/>
          </a:p>
        </p:txBody>
      </p:sp>
      <p:sp>
        <p:nvSpPr>
          <p:cNvPr id="5" name="Footer Placeholder 4">
            <a:extLst>
              <a:ext uri="{FF2B5EF4-FFF2-40B4-BE49-F238E27FC236}">
                <a16:creationId xmlns:a16="http://schemas.microsoft.com/office/drawing/2014/main" id="{83EE59BD-4440-40FB-ADE4-FAB1858679BF}"/>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9124C4C-97D6-4952-826A-6EF57A8DF84F}"/>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B3E3ED-2FAA-4951-957B-2DE6B959EE5D}" type="slidenum">
              <a:rPr lang="en-GB" smtClean="0"/>
              <a:t>‹#›</a:t>
            </a:fld>
            <a:endParaRPr lang="en-GB" dirty="0"/>
          </a:p>
        </p:txBody>
      </p:sp>
    </p:spTree>
    <p:extLst>
      <p:ext uri="{BB962C8B-B14F-4D97-AF65-F5344CB8AC3E}">
        <p14:creationId xmlns:p14="http://schemas.microsoft.com/office/powerpoint/2010/main" val="257991710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93" r:id="rId10"/>
    <p:sldLayoutId id="2147483794"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laura.kennedy@glasgowlife.org.uk" TargetMode="External"/><Relationship Id="rId2" Type="http://schemas.openxmlformats.org/officeDocument/2006/relationships/hyperlink" Target="mailto:kathryn.farrow@glasgow.gov.uk"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131" t="16164" r="17242" b="75919"/>
          <a:stretch/>
        </p:blipFill>
        <p:spPr bwMode="auto">
          <a:xfrm>
            <a:off x="0" y="-302105"/>
            <a:ext cx="9144000" cy="109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1786686-B8A1-4F49-9937-E6607BA2446D}"/>
              </a:ext>
            </a:extLst>
          </p:cNvPr>
          <p:cNvPicPr>
            <a:picLocks noChangeAspect="1"/>
          </p:cNvPicPr>
          <p:nvPr/>
        </p:nvPicPr>
        <p:blipFill>
          <a:blip r:embed="rId5"/>
          <a:stretch>
            <a:fillRect/>
          </a:stretch>
        </p:blipFill>
        <p:spPr>
          <a:xfrm>
            <a:off x="-1" y="5763627"/>
            <a:ext cx="9144000" cy="1262106"/>
          </a:xfrm>
          <a:prstGeom prst="rect">
            <a:avLst/>
          </a:prstGeom>
        </p:spPr>
      </p:pic>
      <p:sp>
        <p:nvSpPr>
          <p:cNvPr id="2" name="Footer Placeholder 1">
            <a:extLst>
              <a:ext uri="{FF2B5EF4-FFF2-40B4-BE49-F238E27FC236}">
                <a16:creationId xmlns:a16="http://schemas.microsoft.com/office/drawing/2014/main" id="{A7294D44-39A3-9EDA-AEBD-9BC34C035F6F}"/>
              </a:ext>
            </a:extLst>
          </p:cNvPr>
          <p:cNvSpPr>
            <a:spLocks noGrp="1"/>
          </p:cNvSpPr>
          <p:nvPr>
            <p:ph type="ftr" sz="quarter" idx="11"/>
            <p:custDataLst>
              <p:tags r:id="rId1"/>
            </p:custDataLst>
          </p:nvPr>
        </p:nvSpPr>
        <p:spPr>
          <a:xfrm>
            <a:off x="0" y="6356350"/>
            <a:ext cx="9144000" cy="365125"/>
          </a:xfrm>
        </p:spPr>
        <p:txBody>
          <a:bodyPr/>
          <a:lstStyle/>
          <a:p>
            <a:pPr>
              <a:defRPr/>
            </a:pPr>
            <a:r>
              <a:rPr lang="en-GB"/>
              <a:t>OFFICIAL</a:t>
            </a:r>
          </a:p>
        </p:txBody>
      </p:sp>
      <p:sp>
        <p:nvSpPr>
          <p:cNvPr id="5" name="TextBox 4">
            <a:extLst>
              <a:ext uri="{FF2B5EF4-FFF2-40B4-BE49-F238E27FC236}">
                <a16:creationId xmlns:a16="http://schemas.microsoft.com/office/drawing/2014/main" id="{D5B4B3F2-5C2B-7D20-9AF7-7D36F9F7D6D2}"/>
              </a:ext>
            </a:extLst>
          </p:cNvPr>
          <p:cNvSpPr txBox="1"/>
          <p:nvPr/>
        </p:nvSpPr>
        <p:spPr>
          <a:xfrm>
            <a:off x="801383" y="1130053"/>
            <a:ext cx="7541232" cy="4401205"/>
          </a:xfrm>
          <a:prstGeom prst="rect">
            <a:avLst/>
          </a:prstGeom>
          <a:noFill/>
        </p:spPr>
        <p:txBody>
          <a:bodyPr wrap="square" rtlCol="0">
            <a:spAutoFit/>
          </a:bodyPr>
          <a:lstStyle/>
          <a:p>
            <a:pPr algn="ctr"/>
            <a:r>
              <a:rPr lang="en-GB" sz="4000" dirty="0">
                <a:solidFill>
                  <a:srgbClr val="002060"/>
                </a:solidFill>
              </a:rPr>
              <a:t>Family Centred Transitions February 2024</a:t>
            </a:r>
          </a:p>
          <a:p>
            <a:pPr algn="ctr"/>
            <a:endParaRPr lang="en-GB" sz="4000" dirty="0">
              <a:solidFill>
                <a:srgbClr val="002060"/>
              </a:solidFill>
            </a:endParaRPr>
          </a:p>
          <a:p>
            <a:pPr algn="ctr"/>
            <a:r>
              <a:rPr lang="en-GB" sz="4000" b="1" dirty="0">
                <a:solidFill>
                  <a:srgbClr val="002060"/>
                </a:solidFill>
              </a:rPr>
              <a:t>Welcome!</a:t>
            </a:r>
            <a:endParaRPr lang="en-GB" sz="2400" b="1" dirty="0">
              <a:solidFill>
                <a:srgbClr val="002060"/>
              </a:solidFill>
            </a:endParaRPr>
          </a:p>
          <a:p>
            <a:pPr algn="ctr"/>
            <a:endParaRPr lang="en-GB" sz="2400" dirty="0">
              <a:solidFill>
                <a:srgbClr val="002060"/>
              </a:solidFill>
            </a:endParaRPr>
          </a:p>
          <a:p>
            <a:pPr algn="ctr"/>
            <a:r>
              <a:rPr lang="en-GB" sz="2400" dirty="0">
                <a:solidFill>
                  <a:srgbClr val="002060"/>
                </a:solidFill>
              </a:rPr>
              <a:t>In partnership with the Family Learning Team, Leaders of Early Learning, Cleeves Primary/Burnbrae Children’s Centre, St Patrick’s Primary, Kings Park Learning Community</a:t>
            </a:r>
            <a:endParaRPr lang="en-GB" sz="2400" dirty="0"/>
          </a:p>
        </p:txBody>
      </p:sp>
    </p:spTree>
    <p:extLst>
      <p:ext uri="{BB962C8B-B14F-4D97-AF65-F5344CB8AC3E}">
        <p14:creationId xmlns:p14="http://schemas.microsoft.com/office/powerpoint/2010/main" val="333554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90F8A7-285B-6268-F218-61F6066FAC02}"/>
              </a:ext>
            </a:extLst>
          </p:cNvPr>
          <p:cNvSpPr>
            <a:spLocks noGrp="1"/>
          </p:cNvSpPr>
          <p:nvPr>
            <p:ph type="ftr" sz="quarter" idx="11"/>
          </p:nvPr>
        </p:nvSpPr>
        <p:spPr/>
        <p:txBody>
          <a:bodyPr/>
          <a:lstStyle/>
          <a:p>
            <a:pPr>
              <a:defRPr/>
            </a:pPr>
            <a:r>
              <a:rPr lang="en-GB"/>
              <a:t>OFFICIAL</a:t>
            </a:r>
          </a:p>
        </p:txBody>
      </p:sp>
      <p:sp>
        <p:nvSpPr>
          <p:cNvPr id="4" name="TextBox 3">
            <a:extLst>
              <a:ext uri="{FF2B5EF4-FFF2-40B4-BE49-F238E27FC236}">
                <a16:creationId xmlns:a16="http://schemas.microsoft.com/office/drawing/2014/main" id="{2C87477F-6129-F508-EAFB-FB30AC8059C2}"/>
              </a:ext>
            </a:extLst>
          </p:cNvPr>
          <p:cNvSpPr txBox="1"/>
          <p:nvPr/>
        </p:nvSpPr>
        <p:spPr>
          <a:xfrm>
            <a:off x="780837" y="674399"/>
            <a:ext cx="8178228" cy="1200329"/>
          </a:xfrm>
          <a:prstGeom prst="rect">
            <a:avLst/>
          </a:prstGeom>
          <a:noFill/>
        </p:spPr>
        <p:txBody>
          <a:bodyPr wrap="square">
            <a:spAutoFit/>
          </a:bodyPr>
          <a:lstStyle/>
          <a:p>
            <a:r>
              <a:rPr lang="en-GB" sz="2400" b="1" dirty="0">
                <a:solidFill>
                  <a:srgbClr val="002060"/>
                </a:solidFill>
              </a:rPr>
              <a:t>The Scottish Children and Families Transitions Position Statement (2019) </a:t>
            </a:r>
          </a:p>
          <a:p>
            <a:endParaRPr lang="en-GB" sz="2400" b="1" dirty="0">
              <a:solidFill>
                <a:srgbClr val="002060"/>
              </a:solidFill>
            </a:endParaRPr>
          </a:p>
        </p:txBody>
      </p:sp>
      <p:pic>
        <p:nvPicPr>
          <p:cNvPr id="7" name="Picture 6">
            <a:extLst>
              <a:ext uri="{FF2B5EF4-FFF2-40B4-BE49-F238E27FC236}">
                <a16:creationId xmlns:a16="http://schemas.microsoft.com/office/drawing/2014/main" id="{6272FA5F-17B8-8530-92B4-8DA510030D87}"/>
              </a:ext>
            </a:extLst>
          </p:cNvPr>
          <p:cNvPicPr>
            <a:picLocks noChangeAspect="1"/>
          </p:cNvPicPr>
          <p:nvPr/>
        </p:nvPicPr>
        <p:blipFill>
          <a:blip r:embed="rId3"/>
          <a:stretch>
            <a:fillRect/>
          </a:stretch>
        </p:blipFill>
        <p:spPr>
          <a:xfrm>
            <a:off x="5550616" y="2154057"/>
            <a:ext cx="3562562" cy="3474769"/>
          </a:xfrm>
          <a:prstGeom prst="rect">
            <a:avLst/>
          </a:prstGeom>
        </p:spPr>
      </p:pic>
      <p:sp>
        <p:nvSpPr>
          <p:cNvPr id="8" name="TextBox 7">
            <a:extLst>
              <a:ext uri="{FF2B5EF4-FFF2-40B4-BE49-F238E27FC236}">
                <a16:creationId xmlns:a16="http://schemas.microsoft.com/office/drawing/2014/main" id="{48B9149E-A056-A0C3-2B89-09CA957D4DE9}"/>
              </a:ext>
            </a:extLst>
          </p:cNvPr>
          <p:cNvSpPr txBox="1"/>
          <p:nvPr/>
        </p:nvSpPr>
        <p:spPr>
          <a:xfrm>
            <a:off x="780837" y="1874728"/>
            <a:ext cx="4572000" cy="3108543"/>
          </a:xfrm>
          <a:prstGeom prst="rect">
            <a:avLst/>
          </a:prstGeom>
          <a:noFill/>
        </p:spPr>
        <p:txBody>
          <a:bodyPr wrap="square" rtlCol="0">
            <a:spAutoFit/>
          </a:bodyPr>
          <a:lstStyle/>
          <a:p>
            <a:endParaRPr lang="en-GB" sz="2800" b="1" dirty="0">
              <a:solidFill>
                <a:srgbClr val="002060"/>
              </a:solidFill>
            </a:endParaRPr>
          </a:p>
          <a:p>
            <a:r>
              <a:rPr lang="en-GB" sz="2800" dirty="0">
                <a:solidFill>
                  <a:srgbClr val="002060"/>
                </a:solidFill>
              </a:rPr>
              <a:t>Recognises the value of working together with children and their families, positive relationships, positive continuity, learning, play and wellbeing.</a:t>
            </a:r>
          </a:p>
        </p:txBody>
      </p:sp>
    </p:spTree>
    <p:extLst>
      <p:ext uri="{BB962C8B-B14F-4D97-AF65-F5344CB8AC3E}">
        <p14:creationId xmlns:p14="http://schemas.microsoft.com/office/powerpoint/2010/main" val="222886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DEB3B7-2BDA-8522-5826-D4344C5E1FB4}"/>
              </a:ext>
            </a:extLst>
          </p:cNvPr>
          <p:cNvSpPr>
            <a:spLocks noGrp="1"/>
          </p:cNvSpPr>
          <p:nvPr>
            <p:ph type="ftr" sz="quarter" idx="11"/>
            <p:custDataLst>
              <p:tags r:id="rId1"/>
            </p:custDataLst>
          </p:nvPr>
        </p:nvSpPr>
        <p:spPr>
          <a:xfrm>
            <a:off x="0" y="6356350"/>
            <a:ext cx="9144000" cy="365125"/>
          </a:xfrm>
        </p:spPr>
        <p:txBody>
          <a:bodyPr/>
          <a:lstStyle/>
          <a:p>
            <a:pPr>
              <a:defRPr/>
            </a:pPr>
            <a:r>
              <a:rPr lang="en-GB"/>
              <a:t>OFFICIAL</a:t>
            </a:r>
          </a:p>
        </p:txBody>
      </p:sp>
      <p:sp>
        <p:nvSpPr>
          <p:cNvPr id="8" name="TextBox 7">
            <a:extLst>
              <a:ext uri="{FF2B5EF4-FFF2-40B4-BE49-F238E27FC236}">
                <a16:creationId xmlns:a16="http://schemas.microsoft.com/office/drawing/2014/main" id="{7693D53C-6510-D91C-27E0-3155D724941A}"/>
              </a:ext>
            </a:extLst>
          </p:cNvPr>
          <p:cNvSpPr txBox="1"/>
          <p:nvPr/>
        </p:nvSpPr>
        <p:spPr>
          <a:xfrm>
            <a:off x="796248" y="312124"/>
            <a:ext cx="7299788" cy="5016758"/>
          </a:xfrm>
          <a:prstGeom prst="rect">
            <a:avLst/>
          </a:prstGeom>
          <a:noFill/>
        </p:spPr>
        <p:txBody>
          <a:bodyPr wrap="square">
            <a:spAutoFit/>
          </a:bodyPr>
          <a:lstStyle/>
          <a:p>
            <a:pPr algn="just"/>
            <a:r>
              <a:rPr lang="en-GB" sz="2000" b="1" dirty="0">
                <a:solidFill>
                  <a:srgbClr val="002060"/>
                </a:solidFill>
                <a:cs typeface="Calibri" panose="020F0502020204030204" pitchFamily="34" charset="0"/>
              </a:rPr>
              <a:t>The key messages through evidence and research: </a:t>
            </a:r>
          </a:p>
          <a:p>
            <a:pPr algn="just"/>
            <a:endParaRPr lang="en-GB" sz="2000" dirty="0">
              <a:solidFill>
                <a:srgbClr val="002060"/>
              </a:solidFill>
              <a:cs typeface="Calibri" panose="020F0502020204030204" pitchFamily="34" charset="0"/>
            </a:endParaRPr>
          </a:p>
          <a:p>
            <a:pPr algn="just"/>
            <a:r>
              <a:rPr lang="en-GB" sz="2000" dirty="0">
                <a:solidFill>
                  <a:srgbClr val="002060"/>
                </a:solidFill>
                <a:cs typeface="Calibri" panose="020F0502020204030204" pitchFamily="34" charset="0"/>
              </a:rPr>
              <a:t>A holistic approach recognises that the whole family is going through change, not just child; that it’s a </a:t>
            </a:r>
            <a:r>
              <a:rPr lang="en-GB" sz="2000" b="1" dirty="0">
                <a:solidFill>
                  <a:srgbClr val="002060"/>
                </a:solidFill>
                <a:cs typeface="Calibri" panose="020F0502020204030204" pitchFamily="34" charset="0"/>
              </a:rPr>
              <a:t>process. </a:t>
            </a:r>
            <a:endParaRPr lang="en-GB" sz="2000" dirty="0">
              <a:solidFill>
                <a:srgbClr val="002060"/>
              </a:solidFill>
              <a:cs typeface="Calibri" panose="020F0502020204030204" pitchFamily="34" charset="0"/>
            </a:endParaRPr>
          </a:p>
          <a:p>
            <a:pPr marL="1143000" lvl="0" indent="-1143000" algn="just">
              <a:buFont typeface="Arial" panose="020B0604020202020204" pitchFamily="34" charset="0"/>
              <a:buChar char="•"/>
            </a:pPr>
            <a:endParaRPr lang="en-GB" sz="2000" dirty="0">
              <a:solidFill>
                <a:srgbClr val="002060"/>
              </a:solidFill>
              <a:cs typeface="Calibri" panose="020F0502020204030204" pitchFamily="34" charset="0"/>
            </a:endParaRPr>
          </a:p>
          <a:p>
            <a:pPr lvl="0" algn="just"/>
            <a:r>
              <a:rPr lang="en-GB" sz="2000" dirty="0">
                <a:solidFill>
                  <a:srgbClr val="002060"/>
                </a:solidFill>
                <a:cs typeface="Calibri" panose="020F0502020204030204" pitchFamily="34" charset="0"/>
              </a:rPr>
              <a:t>If parents expect transitions to be positive, then children are more likely to feel relaxed and happy too.</a:t>
            </a:r>
          </a:p>
          <a:p>
            <a:pPr marL="1143000" lvl="0" indent="-1143000" algn="just">
              <a:buFont typeface="Arial" panose="020B0604020202020204" pitchFamily="34" charset="0"/>
              <a:buChar char="•"/>
            </a:pPr>
            <a:endParaRPr lang="en-GB" sz="2000" dirty="0">
              <a:solidFill>
                <a:srgbClr val="002060"/>
              </a:solidFill>
              <a:cs typeface="Calibri" panose="020F0502020204030204" pitchFamily="34" charset="0"/>
            </a:endParaRPr>
          </a:p>
          <a:p>
            <a:pPr lvl="0" algn="just"/>
            <a:r>
              <a:rPr lang="en-GB" sz="2000" dirty="0">
                <a:solidFill>
                  <a:srgbClr val="002060"/>
                </a:solidFill>
                <a:cs typeface="Calibri" panose="020F0502020204030204" pitchFamily="34" charset="0"/>
              </a:rPr>
              <a:t>Provides opportunity to develop and deepen relationships with the whole family</a:t>
            </a:r>
          </a:p>
          <a:p>
            <a:pPr marL="1143000" lvl="0" indent="-1143000" algn="just">
              <a:buFont typeface="Arial" panose="020B0604020202020204" pitchFamily="34" charset="0"/>
              <a:buChar char="•"/>
            </a:pPr>
            <a:endParaRPr lang="en-GB" sz="2000" dirty="0">
              <a:solidFill>
                <a:srgbClr val="002060"/>
              </a:solidFill>
              <a:cs typeface="Calibri" panose="020F0502020204030204" pitchFamily="34" charset="0"/>
            </a:endParaRPr>
          </a:p>
          <a:p>
            <a:pPr lvl="0" algn="just"/>
            <a:r>
              <a:rPr lang="en-GB" sz="2000" dirty="0">
                <a:solidFill>
                  <a:srgbClr val="002060"/>
                </a:solidFill>
                <a:cs typeface="Calibri" panose="020F0502020204030204" pitchFamily="34" charset="0"/>
              </a:rPr>
              <a:t>Provides opportunity for parents to ‘build their social capital’ and support one another – make friends!</a:t>
            </a:r>
          </a:p>
          <a:p>
            <a:pPr lvl="0" algn="just"/>
            <a:endParaRPr lang="en-GB" sz="2000" dirty="0">
              <a:solidFill>
                <a:srgbClr val="002060"/>
              </a:solidFill>
              <a:cs typeface="Calibri" panose="020F0502020204030204" pitchFamily="34" charset="0"/>
            </a:endParaRPr>
          </a:p>
          <a:p>
            <a:pPr lvl="0" algn="just"/>
            <a:r>
              <a:rPr lang="en-GB" sz="2000" dirty="0">
                <a:solidFill>
                  <a:srgbClr val="002060"/>
                </a:solidFill>
                <a:cs typeface="Calibri" panose="020F0502020204030204" pitchFamily="34" charset="0"/>
              </a:rPr>
              <a:t>Parental participation in children’s education influences child’s outcomes positively. </a:t>
            </a:r>
          </a:p>
        </p:txBody>
      </p:sp>
    </p:spTree>
    <p:extLst>
      <p:ext uri="{BB962C8B-B14F-4D97-AF65-F5344CB8AC3E}">
        <p14:creationId xmlns:p14="http://schemas.microsoft.com/office/powerpoint/2010/main" val="689888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7E5FE7-950A-76D5-18FC-ED08C4292854}"/>
              </a:ext>
            </a:extLst>
          </p:cNvPr>
          <p:cNvSpPr>
            <a:spLocks noGrp="1"/>
          </p:cNvSpPr>
          <p:nvPr>
            <p:ph type="ftr" sz="quarter" idx="11"/>
            <p:custDataLst>
              <p:tags r:id="rId1"/>
            </p:custDataLst>
          </p:nvPr>
        </p:nvSpPr>
        <p:spPr>
          <a:xfrm>
            <a:off x="0" y="6356350"/>
            <a:ext cx="9144000" cy="365125"/>
          </a:xfrm>
        </p:spPr>
        <p:txBody>
          <a:bodyPr anchor="ctr">
            <a:normAutofit/>
          </a:bodyPr>
          <a:lstStyle/>
          <a:p>
            <a:pPr>
              <a:spcAft>
                <a:spcPts val="600"/>
              </a:spcAft>
              <a:defRPr/>
            </a:pPr>
            <a:r>
              <a:rPr lang="en-GB"/>
              <a:t>OFFICIAL</a:t>
            </a:r>
          </a:p>
        </p:txBody>
      </p:sp>
      <p:sp>
        <p:nvSpPr>
          <p:cNvPr id="4" name="TextBox 3">
            <a:extLst>
              <a:ext uri="{FF2B5EF4-FFF2-40B4-BE49-F238E27FC236}">
                <a16:creationId xmlns:a16="http://schemas.microsoft.com/office/drawing/2014/main" id="{7CA977F7-DCF0-D6C5-E16D-72E9D90A3039}"/>
              </a:ext>
            </a:extLst>
          </p:cNvPr>
          <p:cNvSpPr txBox="1"/>
          <p:nvPr/>
        </p:nvSpPr>
        <p:spPr>
          <a:xfrm>
            <a:off x="549667" y="413832"/>
            <a:ext cx="8044665" cy="461665"/>
          </a:xfrm>
          <a:prstGeom prst="rect">
            <a:avLst/>
          </a:prstGeom>
          <a:noFill/>
        </p:spPr>
        <p:txBody>
          <a:bodyPr wrap="square" rtlCol="0">
            <a:spAutoFit/>
          </a:bodyPr>
          <a:lstStyle/>
          <a:p>
            <a:r>
              <a:rPr lang="en-GB" sz="2400" b="1" dirty="0">
                <a:solidFill>
                  <a:srgbClr val="002060"/>
                </a:solidFill>
              </a:rPr>
              <a:t>Realising the Ambition:  Being Me</a:t>
            </a:r>
          </a:p>
        </p:txBody>
      </p:sp>
      <p:sp>
        <p:nvSpPr>
          <p:cNvPr id="8" name="TextBox 7">
            <a:extLst>
              <a:ext uri="{FF2B5EF4-FFF2-40B4-BE49-F238E27FC236}">
                <a16:creationId xmlns:a16="http://schemas.microsoft.com/office/drawing/2014/main" id="{97715717-F04A-B262-60E6-8B8F83B37EC2}"/>
              </a:ext>
            </a:extLst>
          </p:cNvPr>
          <p:cNvSpPr txBox="1"/>
          <p:nvPr/>
        </p:nvSpPr>
        <p:spPr>
          <a:xfrm>
            <a:off x="523982" y="1200735"/>
            <a:ext cx="7864867" cy="1065676"/>
          </a:xfrm>
          <a:prstGeom prst="rect">
            <a:avLst/>
          </a:prstGeom>
          <a:noFill/>
        </p:spPr>
        <p:txBody>
          <a:bodyPr wrap="square">
            <a:spAutoFit/>
          </a:bodyPr>
          <a:lstStyle/>
          <a:p>
            <a:pPr>
              <a:lnSpc>
                <a:spcPct val="107000"/>
              </a:lnSpc>
              <a:spcAft>
                <a:spcPts val="800"/>
              </a:spcAft>
            </a:pPr>
            <a:r>
              <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 successful transition experience at this stage is likely to influence whether or not they can develop their full potential and their ability to cope with future transitions” OECD, 2017:13</a:t>
            </a:r>
          </a:p>
        </p:txBody>
      </p:sp>
      <p:pic>
        <p:nvPicPr>
          <p:cNvPr id="12" name="Picture 11">
            <a:extLst>
              <a:ext uri="{FF2B5EF4-FFF2-40B4-BE49-F238E27FC236}">
                <a16:creationId xmlns:a16="http://schemas.microsoft.com/office/drawing/2014/main" id="{6A679703-1CE4-791A-70D2-57F58709AB0E}"/>
              </a:ext>
            </a:extLst>
          </p:cNvPr>
          <p:cNvPicPr>
            <a:picLocks noChangeAspect="1"/>
          </p:cNvPicPr>
          <p:nvPr/>
        </p:nvPicPr>
        <p:blipFill>
          <a:blip r:embed="rId4"/>
          <a:stretch>
            <a:fillRect/>
          </a:stretch>
        </p:blipFill>
        <p:spPr>
          <a:xfrm>
            <a:off x="5824653" y="2287235"/>
            <a:ext cx="3149769" cy="3095228"/>
          </a:xfrm>
          <a:prstGeom prst="flowChartConnector">
            <a:avLst/>
          </a:prstGeom>
        </p:spPr>
      </p:pic>
      <p:sp>
        <p:nvSpPr>
          <p:cNvPr id="14" name="TextBox 13">
            <a:extLst>
              <a:ext uri="{FF2B5EF4-FFF2-40B4-BE49-F238E27FC236}">
                <a16:creationId xmlns:a16="http://schemas.microsoft.com/office/drawing/2014/main" id="{C348F1C1-E7AC-424C-F068-EFE2DEAF0A89}"/>
              </a:ext>
            </a:extLst>
          </p:cNvPr>
          <p:cNvSpPr txBox="1"/>
          <p:nvPr/>
        </p:nvSpPr>
        <p:spPr>
          <a:xfrm>
            <a:off x="523982" y="2518069"/>
            <a:ext cx="5393933" cy="2862322"/>
          </a:xfrm>
          <a:prstGeom prst="rect">
            <a:avLst/>
          </a:prstGeom>
          <a:noFill/>
        </p:spPr>
        <p:txBody>
          <a:bodyPr wrap="square">
            <a:spAutoFit/>
          </a:bodyPr>
          <a:lstStyle/>
          <a:p>
            <a:r>
              <a:rPr lang="en-GB" sz="2000" dirty="0">
                <a:solidFill>
                  <a:srgbClr val="002060"/>
                </a:solidFill>
              </a:rPr>
              <a:t>“If I have learned anything about what makes a difference to making this rite of passage successful, it is strong, loving, caring relationships. It is mutual trust and the existence of an equal partnership between parents as the child’s first educator and staff. I regularly promote the need for authentic partnerships that are responsive to the needs of each child and their family.” (Burns 2019)</a:t>
            </a:r>
          </a:p>
        </p:txBody>
      </p:sp>
    </p:spTree>
    <p:extLst>
      <p:ext uri="{BB962C8B-B14F-4D97-AF65-F5344CB8AC3E}">
        <p14:creationId xmlns:p14="http://schemas.microsoft.com/office/powerpoint/2010/main" val="229158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ACF825-5DF2-B5EB-0BCC-59FF03B0B47A}"/>
              </a:ext>
            </a:extLst>
          </p:cNvPr>
          <p:cNvSpPr>
            <a:spLocks noGrp="1"/>
          </p:cNvSpPr>
          <p:nvPr>
            <p:ph type="ftr" sz="quarter" idx="11"/>
          </p:nvPr>
        </p:nvSpPr>
        <p:spPr/>
        <p:txBody>
          <a:bodyPr/>
          <a:lstStyle/>
          <a:p>
            <a:pPr>
              <a:defRPr/>
            </a:pPr>
            <a:r>
              <a:rPr lang="en-GB"/>
              <a:t>OFFICIAL</a:t>
            </a:r>
          </a:p>
        </p:txBody>
      </p:sp>
      <p:sp>
        <p:nvSpPr>
          <p:cNvPr id="4" name="TextBox 3">
            <a:extLst>
              <a:ext uri="{FF2B5EF4-FFF2-40B4-BE49-F238E27FC236}">
                <a16:creationId xmlns:a16="http://schemas.microsoft.com/office/drawing/2014/main" id="{02FC71AE-A40F-F1CA-5A5A-6478C55FA96A}"/>
              </a:ext>
            </a:extLst>
          </p:cNvPr>
          <p:cNvSpPr txBox="1"/>
          <p:nvPr/>
        </p:nvSpPr>
        <p:spPr>
          <a:xfrm>
            <a:off x="762855" y="598195"/>
            <a:ext cx="7086601" cy="4251207"/>
          </a:xfrm>
          <a:prstGeom prst="rect">
            <a:avLst/>
          </a:prstGeom>
          <a:noFill/>
        </p:spPr>
        <p:txBody>
          <a:bodyPr wrap="square">
            <a:spAutoFit/>
          </a:bodyPr>
          <a:lstStyle/>
          <a:p>
            <a:pPr>
              <a:lnSpc>
                <a:spcPct val="107000"/>
              </a:lnSpc>
              <a:spcAft>
                <a:spcPts val="800"/>
              </a:spcAft>
            </a:pPr>
            <a:r>
              <a:rPr lang="en-GB"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5 C’s that Contribute to a Positive Transition </a:t>
            </a:r>
            <a:r>
              <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(Burns 2019)</a:t>
            </a:r>
          </a:p>
          <a:p>
            <a:pPr>
              <a:lnSpc>
                <a:spcPct val="107000"/>
              </a:lnSpc>
              <a:spcAft>
                <a:spcPts val="800"/>
              </a:spcAft>
            </a:pP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Child-centred</a:t>
            </a:r>
          </a:p>
          <a:p>
            <a:pPr marL="342900" indent="-342900">
              <a:lnSpc>
                <a:spcPct val="107000"/>
              </a:lnSpc>
              <a:spcAft>
                <a:spcPts val="800"/>
              </a:spcAft>
              <a:buFont typeface="Arial" panose="020B0604020202020204" pitchFamily="34" charset="0"/>
              <a:buChar char="•"/>
            </a:pP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Communication</a:t>
            </a:r>
          </a:p>
          <a:p>
            <a:pPr marL="342900" indent="-342900">
              <a:lnSpc>
                <a:spcPct val="107000"/>
              </a:lnSpc>
              <a:spcAft>
                <a:spcPts val="800"/>
              </a:spcAft>
              <a:buFont typeface="Arial" panose="020B0604020202020204" pitchFamily="34" charset="0"/>
              <a:buChar char="•"/>
            </a:pP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Consistency</a:t>
            </a:r>
          </a:p>
          <a:p>
            <a:pPr marL="342900" indent="-342900">
              <a:lnSpc>
                <a:spcPct val="107000"/>
              </a:lnSpc>
              <a:spcAft>
                <a:spcPts val="800"/>
              </a:spcAft>
              <a:buFont typeface="Arial" panose="020B0604020202020204" pitchFamily="34" charset="0"/>
              <a:buChar char="•"/>
            </a:pP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Collaboration</a:t>
            </a:r>
          </a:p>
          <a:p>
            <a:pPr marL="342900" indent="-342900">
              <a:lnSpc>
                <a:spcPct val="107000"/>
              </a:lnSpc>
              <a:spcAft>
                <a:spcPts val="800"/>
              </a:spcAft>
              <a:buFont typeface="Arial" panose="020B0604020202020204" pitchFamily="34" charset="0"/>
              <a:buChar char="•"/>
            </a:pP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Culture</a:t>
            </a:r>
          </a:p>
        </p:txBody>
      </p:sp>
      <p:pic>
        <p:nvPicPr>
          <p:cNvPr id="5" name="Picture 4">
            <a:extLst>
              <a:ext uri="{FF2B5EF4-FFF2-40B4-BE49-F238E27FC236}">
                <a16:creationId xmlns:a16="http://schemas.microsoft.com/office/drawing/2014/main" id="{1BEF8790-E2EB-2A6D-89EA-B0D4ABA825F6}"/>
              </a:ext>
            </a:extLst>
          </p:cNvPr>
          <p:cNvPicPr>
            <a:picLocks noChangeAspect="1"/>
          </p:cNvPicPr>
          <p:nvPr/>
        </p:nvPicPr>
        <p:blipFill>
          <a:blip r:embed="rId3"/>
          <a:stretch>
            <a:fillRect/>
          </a:stretch>
        </p:blipFill>
        <p:spPr>
          <a:xfrm>
            <a:off x="3616503" y="1334546"/>
            <a:ext cx="5132583" cy="4073166"/>
          </a:xfrm>
          <a:prstGeom prst="rect">
            <a:avLst/>
          </a:prstGeom>
        </p:spPr>
      </p:pic>
    </p:spTree>
    <p:extLst>
      <p:ext uri="{BB962C8B-B14F-4D97-AF65-F5344CB8AC3E}">
        <p14:creationId xmlns:p14="http://schemas.microsoft.com/office/powerpoint/2010/main" val="281685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B38596-5B3B-E46D-F7F9-F089727C1B57}"/>
              </a:ext>
            </a:extLst>
          </p:cNvPr>
          <p:cNvSpPr>
            <a:spLocks noGrp="1"/>
          </p:cNvSpPr>
          <p:nvPr>
            <p:ph type="ftr" sz="quarter" idx="11"/>
          </p:nvPr>
        </p:nvSpPr>
        <p:spPr/>
        <p:txBody>
          <a:bodyPr/>
          <a:lstStyle/>
          <a:p>
            <a:pPr>
              <a:defRPr/>
            </a:pPr>
            <a:r>
              <a:rPr lang="en-GB"/>
              <a:t>OFFICIAL</a:t>
            </a:r>
          </a:p>
        </p:txBody>
      </p:sp>
      <p:sp>
        <p:nvSpPr>
          <p:cNvPr id="4" name="TextBox 3">
            <a:extLst>
              <a:ext uri="{FF2B5EF4-FFF2-40B4-BE49-F238E27FC236}">
                <a16:creationId xmlns:a16="http://schemas.microsoft.com/office/drawing/2014/main" id="{705BE3D5-90CF-C549-BBD1-AE5DA4816C13}"/>
              </a:ext>
            </a:extLst>
          </p:cNvPr>
          <p:cNvSpPr txBox="1"/>
          <p:nvPr/>
        </p:nvSpPr>
        <p:spPr>
          <a:xfrm>
            <a:off x="683232" y="823022"/>
            <a:ext cx="6477856" cy="1660134"/>
          </a:xfrm>
          <a:prstGeom prst="rect">
            <a:avLst/>
          </a:prstGeom>
          <a:noFill/>
        </p:spPr>
        <p:txBody>
          <a:bodyPr wrap="square">
            <a:spAutoFit/>
          </a:bodyPr>
          <a:lstStyle/>
          <a:p>
            <a:pPr>
              <a:lnSpc>
                <a:spcPct val="107000"/>
              </a:lnSpc>
              <a:spcAft>
                <a:spcPts val="800"/>
              </a:spcAft>
            </a:pPr>
            <a:r>
              <a:rPr lang="en-GB"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HGIOS 4 and HGIOELC QI 2.6 Transitions</a:t>
            </a:r>
            <a:endPar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Features of Highly Effective Practice:</a:t>
            </a:r>
            <a:endPar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FD43F01-BC11-6FE1-EDF7-FEA2AF287FDB}"/>
              </a:ext>
            </a:extLst>
          </p:cNvPr>
          <p:cNvSpPr txBox="1"/>
          <p:nvPr/>
        </p:nvSpPr>
        <p:spPr>
          <a:xfrm>
            <a:off x="683232" y="2598161"/>
            <a:ext cx="5203860" cy="1454950"/>
          </a:xfrm>
          <a:prstGeom prst="rect">
            <a:avLst/>
          </a:prstGeom>
          <a:noFill/>
        </p:spPr>
        <p:txBody>
          <a:bodyPr wrap="square" rtlCol="0">
            <a:spAutoFit/>
          </a:bodyPr>
          <a:lstStyle/>
          <a:p>
            <a:pPr>
              <a:lnSpc>
                <a:spcPct val="107000"/>
              </a:lnSpc>
              <a:spcAft>
                <a:spcPts val="800"/>
              </a:spcAft>
            </a:pP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‘Children,  young people and their parents and carers are </a:t>
            </a:r>
            <a:r>
              <a:rPr lang="en-GB"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actively</a:t>
            </a:r>
            <a:r>
              <a:rPr lang="en-GB"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involved in planning transitions’.  </a:t>
            </a:r>
          </a:p>
        </p:txBody>
      </p:sp>
      <p:pic>
        <p:nvPicPr>
          <p:cNvPr id="7" name="Picture 6">
            <a:extLst>
              <a:ext uri="{FF2B5EF4-FFF2-40B4-BE49-F238E27FC236}">
                <a16:creationId xmlns:a16="http://schemas.microsoft.com/office/drawing/2014/main" id="{12BC9E47-3CEF-4FA6-94FA-A2ED578655D7}"/>
              </a:ext>
            </a:extLst>
          </p:cNvPr>
          <p:cNvPicPr>
            <a:picLocks noChangeAspect="1"/>
          </p:cNvPicPr>
          <p:nvPr/>
        </p:nvPicPr>
        <p:blipFill>
          <a:blip r:embed="rId3"/>
          <a:stretch>
            <a:fillRect/>
          </a:stretch>
        </p:blipFill>
        <p:spPr>
          <a:xfrm>
            <a:off x="5691883" y="2483156"/>
            <a:ext cx="3256830" cy="2864149"/>
          </a:xfrm>
          <a:prstGeom prst="flowChartConnector">
            <a:avLst/>
          </a:prstGeom>
        </p:spPr>
      </p:pic>
    </p:spTree>
    <p:extLst>
      <p:ext uri="{BB962C8B-B14F-4D97-AF65-F5344CB8AC3E}">
        <p14:creationId xmlns:p14="http://schemas.microsoft.com/office/powerpoint/2010/main" val="211749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29C0D4-0D1B-A835-6FE2-E18A000C6314}"/>
              </a:ext>
            </a:extLst>
          </p:cNvPr>
          <p:cNvSpPr>
            <a:spLocks noGrp="1"/>
          </p:cNvSpPr>
          <p:nvPr>
            <p:ph type="ftr" sz="quarter" idx="11"/>
          </p:nvPr>
        </p:nvSpPr>
        <p:spPr/>
        <p:txBody>
          <a:bodyPr/>
          <a:lstStyle/>
          <a:p>
            <a:pPr>
              <a:defRPr/>
            </a:pPr>
            <a:r>
              <a:rPr lang="en-GB"/>
              <a:t>OFFICIAL</a:t>
            </a:r>
          </a:p>
        </p:txBody>
      </p:sp>
      <p:sp>
        <p:nvSpPr>
          <p:cNvPr id="6" name="TextBox 5">
            <a:extLst>
              <a:ext uri="{FF2B5EF4-FFF2-40B4-BE49-F238E27FC236}">
                <a16:creationId xmlns:a16="http://schemas.microsoft.com/office/drawing/2014/main" id="{33FD6BB5-0AFB-FAC8-12AB-7AB685E1BCE3}"/>
              </a:ext>
            </a:extLst>
          </p:cNvPr>
          <p:cNvSpPr txBox="1"/>
          <p:nvPr/>
        </p:nvSpPr>
        <p:spPr>
          <a:xfrm>
            <a:off x="1017142" y="585627"/>
            <a:ext cx="7109716" cy="861774"/>
          </a:xfrm>
          <a:prstGeom prst="rect">
            <a:avLst/>
          </a:prstGeom>
          <a:noFill/>
        </p:spPr>
        <p:txBody>
          <a:bodyPr wrap="square" rtlCol="0">
            <a:spAutoFit/>
          </a:bodyPr>
          <a:lstStyle/>
          <a:p>
            <a:r>
              <a:rPr lang="en-GB" sz="3200" b="1" dirty="0">
                <a:solidFill>
                  <a:srgbClr val="002060"/>
                </a:solidFill>
              </a:rPr>
              <a:t>Programme for today:</a:t>
            </a:r>
          </a:p>
          <a:p>
            <a:endParaRPr lang="en-GB" dirty="0"/>
          </a:p>
        </p:txBody>
      </p:sp>
      <p:sp>
        <p:nvSpPr>
          <p:cNvPr id="7" name="TextBox 6">
            <a:extLst>
              <a:ext uri="{FF2B5EF4-FFF2-40B4-BE49-F238E27FC236}">
                <a16:creationId xmlns:a16="http://schemas.microsoft.com/office/drawing/2014/main" id="{259ED47D-ADF4-3E12-2B83-050BA3951399}"/>
              </a:ext>
            </a:extLst>
          </p:cNvPr>
          <p:cNvSpPr txBox="1"/>
          <p:nvPr/>
        </p:nvSpPr>
        <p:spPr>
          <a:xfrm>
            <a:off x="852755" y="1313837"/>
            <a:ext cx="5589142" cy="3785652"/>
          </a:xfrm>
          <a:prstGeom prst="rect">
            <a:avLst/>
          </a:prstGeom>
          <a:noFill/>
        </p:spPr>
        <p:txBody>
          <a:bodyPr wrap="square" rtlCol="0">
            <a:spAutoFit/>
          </a:bodyPr>
          <a:lstStyle/>
          <a:p>
            <a:r>
              <a:rPr lang="en-GB" sz="2400" dirty="0">
                <a:solidFill>
                  <a:srgbClr val="002060"/>
                </a:solidFill>
              </a:rPr>
              <a:t>9.15	 Welcome and Registration</a:t>
            </a:r>
          </a:p>
          <a:p>
            <a:r>
              <a:rPr lang="en-GB" sz="2400" dirty="0">
                <a:solidFill>
                  <a:srgbClr val="002060"/>
                </a:solidFill>
              </a:rPr>
              <a:t>9.30	 Introduction</a:t>
            </a:r>
          </a:p>
          <a:p>
            <a:r>
              <a:rPr lang="en-GB" sz="2400" dirty="0">
                <a:solidFill>
                  <a:srgbClr val="002060"/>
                </a:solidFill>
              </a:rPr>
              <a:t>9.45	 Workshop</a:t>
            </a:r>
          </a:p>
          <a:p>
            <a:r>
              <a:rPr lang="en-GB" sz="2400" dirty="0">
                <a:solidFill>
                  <a:srgbClr val="002060"/>
                </a:solidFill>
              </a:rPr>
              <a:t>10.30	 Workshop</a:t>
            </a:r>
          </a:p>
          <a:p>
            <a:r>
              <a:rPr lang="en-GB" sz="2400" dirty="0">
                <a:solidFill>
                  <a:srgbClr val="002060"/>
                </a:solidFill>
              </a:rPr>
              <a:t>11.15	 Break</a:t>
            </a:r>
          </a:p>
          <a:p>
            <a:r>
              <a:rPr lang="en-GB" sz="2400" dirty="0">
                <a:solidFill>
                  <a:srgbClr val="002060"/>
                </a:solidFill>
              </a:rPr>
              <a:t>11.30	 Workshop</a:t>
            </a:r>
          </a:p>
          <a:p>
            <a:r>
              <a:rPr lang="en-GB" sz="2400" dirty="0">
                <a:solidFill>
                  <a:srgbClr val="002060"/>
                </a:solidFill>
              </a:rPr>
              <a:t>12.15	 Plenary and Evaluation</a:t>
            </a:r>
          </a:p>
          <a:p>
            <a:r>
              <a:rPr lang="en-GB" sz="2400" dirty="0">
                <a:solidFill>
                  <a:srgbClr val="002060"/>
                </a:solidFill>
              </a:rPr>
              <a:t>12.30	 Lunch and Networking</a:t>
            </a:r>
          </a:p>
          <a:p>
            <a:r>
              <a:rPr lang="en-GB" sz="2400" dirty="0">
                <a:solidFill>
                  <a:srgbClr val="002060"/>
                </a:solidFill>
              </a:rPr>
              <a:t>1.15	 Close</a:t>
            </a:r>
          </a:p>
          <a:p>
            <a:endParaRPr lang="en-GB" sz="2400" dirty="0">
              <a:solidFill>
                <a:srgbClr val="002060"/>
              </a:solidFill>
            </a:endParaRPr>
          </a:p>
        </p:txBody>
      </p:sp>
      <p:pic>
        <p:nvPicPr>
          <p:cNvPr id="9" name="Picture 8">
            <a:extLst>
              <a:ext uri="{FF2B5EF4-FFF2-40B4-BE49-F238E27FC236}">
                <a16:creationId xmlns:a16="http://schemas.microsoft.com/office/drawing/2014/main" id="{67825BA2-8A3C-8F01-9BFC-6395B34B184A}"/>
              </a:ext>
            </a:extLst>
          </p:cNvPr>
          <p:cNvPicPr>
            <a:picLocks noChangeAspect="1"/>
          </p:cNvPicPr>
          <p:nvPr/>
        </p:nvPicPr>
        <p:blipFill rotWithShape="1">
          <a:blip r:embed="rId3"/>
          <a:srcRect r="-3" b="24997"/>
          <a:stretch/>
        </p:blipFill>
        <p:spPr>
          <a:xfrm>
            <a:off x="5410822" y="1675044"/>
            <a:ext cx="3196802" cy="319680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val="300190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AF255-36DC-3D9D-54FA-03E9024EBD27}"/>
              </a:ext>
            </a:extLst>
          </p:cNvPr>
          <p:cNvSpPr>
            <a:spLocks noGrp="1"/>
          </p:cNvSpPr>
          <p:nvPr>
            <p:ph type="ftr" sz="quarter" idx="11"/>
          </p:nvPr>
        </p:nvSpPr>
        <p:spPr/>
        <p:txBody>
          <a:bodyPr/>
          <a:lstStyle/>
          <a:p>
            <a:pPr>
              <a:defRPr/>
            </a:pPr>
            <a:r>
              <a:rPr lang="en-GB"/>
              <a:t>OFFICIAL</a:t>
            </a:r>
          </a:p>
        </p:txBody>
      </p:sp>
      <p:sp>
        <p:nvSpPr>
          <p:cNvPr id="6" name="TextBox 5">
            <a:extLst>
              <a:ext uri="{FF2B5EF4-FFF2-40B4-BE49-F238E27FC236}">
                <a16:creationId xmlns:a16="http://schemas.microsoft.com/office/drawing/2014/main" id="{6EA51D03-FE2D-A669-B7B4-0EA7831DF2BF}"/>
              </a:ext>
            </a:extLst>
          </p:cNvPr>
          <p:cNvSpPr txBox="1"/>
          <p:nvPr/>
        </p:nvSpPr>
        <p:spPr>
          <a:xfrm>
            <a:off x="375007" y="801430"/>
            <a:ext cx="4600257" cy="677108"/>
          </a:xfrm>
          <a:prstGeom prst="rect">
            <a:avLst/>
          </a:prstGeom>
          <a:noFill/>
        </p:spPr>
        <p:txBody>
          <a:bodyPr wrap="square" rtlCol="0">
            <a:spAutoFit/>
          </a:bodyPr>
          <a:lstStyle/>
          <a:p>
            <a:r>
              <a:rPr lang="en-GB" sz="2000" dirty="0">
                <a:solidFill>
                  <a:srgbClr val="002060"/>
                </a:solidFill>
              </a:rPr>
              <a:t>Please scan and complete this evaluation </a:t>
            </a:r>
          </a:p>
          <a:p>
            <a:endParaRPr lang="en-GB" dirty="0"/>
          </a:p>
        </p:txBody>
      </p:sp>
      <p:sp>
        <p:nvSpPr>
          <p:cNvPr id="7" name="TextBox 6">
            <a:extLst>
              <a:ext uri="{FF2B5EF4-FFF2-40B4-BE49-F238E27FC236}">
                <a16:creationId xmlns:a16="http://schemas.microsoft.com/office/drawing/2014/main" id="{EC911524-6ACA-13DA-8279-EF9078F36635}"/>
              </a:ext>
            </a:extLst>
          </p:cNvPr>
          <p:cNvSpPr txBox="1"/>
          <p:nvPr/>
        </p:nvSpPr>
        <p:spPr>
          <a:xfrm>
            <a:off x="4975264" y="801386"/>
            <a:ext cx="4017195" cy="400110"/>
          </a:xfrm>
          <a:prstGeom prst="rect">
            <a:avLst/>
          </a:prstGeom>
          <a:noFill/>
        </p:spPr>
        <p:txBody>
          <a:bodyPr wrap="square" rtlCol="0">
            <a:spAutoFit/>
          </a:bodyPr>
          <a:lstStyle/>
          <a:p>
            <a:r>
              <a:rPr lang="en-GB" sz="2000" dirty="0">
                <a:solidFill>
                  <a:srgbClr val="002060"/>
                </a:solidFill>
              </a:rPr>
              <a:t>Download programme descriptors</a:t>
            </a:r>
          </a:p>
        </p:txBody>
      </p:sp>
      <p:sp>
        <p:nvSpPr>
          <p:cNvPr id="8" name="TextBox 7">
            <a:extLst>
              <a:ext uri="{FF2B5EF4-FFF2-40B4-BE49-F238E27FC236}">
                <a16:creationId xmlns:a16="http://schemas.microsoft.com/office/drawing/2014/main" id="{58845A24-6D3A-0FA1-95B7-30605919BA8B}"/>
              </a:ext>
            </a:extLst>
          </p:cNvPr>
          <p:cNvSpPr txBox="1"/>
          <p:nvPr/>
        </p:nvSpPr>
        <p:spPr>
          <a:xfrm>
            <a:off x="223466" y="4890797"/>
            <a:ext cx="8768993" cy="369332"/>
          </a:xfrm>
          <a:prstGeom prst="rect">
            <a:avLst/>
          </a:prstGeom>
          <a:noFill/>
        </p:spPr>
        <p:txBody>
          <a:bodyPr wrap="square" rtlCol="0">
            <a:spAutoFit/>
          </a:bodyPr>
          <a:lstStyle/>
          <a:p>
            <a:r>
              <a:rPr lang="en-GB" dirty="0"/>
              <a:t>Further Information: </a:t>
            </a:r>
            <a:r>
              <a:rPr lang="en-GB" dirty="0">
                <a:hlinkClick r:id="rId2"/>
              </a:rPr>
              <a:t>kathryn.farrow@glasgow.gov.uk</a:t>
            </a:r>
            <a:r>
              <a:rPr lang="en-GB" dirty="0"/>
              <a:t>   or </a:t>
            </a:r>
            <a:r>
              <a:rPr lang="en-GB" dirty="0">
                <a:hlinkClick r:id="rId3"/>
              </a:rPr>
              <a:t>laura.kennedy@glasgowlife.org.uk</a:t>
            </a:r>
            <a:r>
              <a:rPr lang="en-GB" dirty="0"/>
              <a:t> </a:t>
            </a:r>
          </a:p>
        </p:txBody>
      </p:sp>
      <p:pic>
        <p:nvPicPr>
          <p:cNvPr id="3" name="Picture 2" descr="A qr code on a blue background&#10;&#10;Description automatically generated">
            <a:extLst>
              <a:ext uri="{FF2B5EF4-FFF2-40B4-BE49-F238E27FC236}">
                <a16:creationId xmlns:a16="http://schemas.microsoft.com/office/drawing/2014/main" id="{92B734CC-898D-BFA5-7469-93E9BB95B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52" y="1273055"/>
            <a:ext cx="3272319" cy="3272319"/>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1C51B4DB-B57C-C0F3-6D9B-7AAA7275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231" y="1454820"/>
            <a:ext cx="2301140" cy="2861084"/>
          </a:xfrm>
          <a:prstGeom prst="rect">
            <a:avLst/>
          </a:prstGeom>
        </p:spPr>
      </p:pic>
    </p:spTree>
    <p:extLst>
      <p:ext uri="{BB962C8B-B14F-4D97-AF65-F5344CB8AC3E}">
        <p14:creationId xmlns:p14="http://schemas.microsoft.com/office/powerpoint/2010/main" val="3699190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heme/theme1.xml><?xml version="1.0" encoding="utf-8"?>
<a:theme xmlns:a="http://schemas.openxmlformats.org/drawingml/2006/main" name="FINAL FINAL FINAL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aeac2e-fbe3-4bc6-ae70-5df36a0a0401" xsi:nil="true"/>
    <lcf76f155ced4ddcb4097134ff3c332f xmlns="2137c739-f60c-4f00-800d-211c7acbfcd6">
      <Terms xmlns="http://schemas.microsoft.com/office/infopath/2007/PartnerControls"/>
    </lcf76f155ced4ddcb4097134ff3c332f>
    <MediaLengthInSeconds xmlns="2137c739-f60c-4f00-800d-211c7acbfcd6" xsi:nil="true"/>
    <SharedWithUsers xmlns="86aeac2e-fbe3-4bc6-ae70-5df36a0a0401">
      <UserInfo>
        <DisplayName/>
        <AccountId xsi:nil="true"/>
        <AccountType/>
      </UserInfo>
    </SharedWithUsers>
  </documentManagement>
</p:properties>
</file>

<file path=customXml/item2.xml><?xml version="1.0" encoding="utf-8"?>
<sisl xmlns:xsi="http://www.w3.org/2001/XMLSchema-instance" xmlns:xsd="http://www.w3.org/2001/XMLSchema" xmlns="http://www.boldonjames.com/2008/01/sie/internal/label" sislVersion="0" policy="08955827-aeb1-42de-b749-f604362c41c2" origin="userSelected">
  <element uid="971a7eb4-36b4-4e7d-b804-a07772b8e228" value=""/>
  <element uid="6a4e5c3a-656a-4e9c-bd20-e36013bcf373" value=""/>
</sisl>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BA86482B07D8E40872A93C6F481BC61" ma:contentTypeVersion="19" ma:contentTypeDescription="Create a new document." ma:contentTypeScope="" ma:versionID="3680f8b08bd1fe5f2982a2246c94b845">
  <xsd:schema xmlns:xsd="http://www.w3.org/2001/XMLSchema" xmlns:xs="http://www.w3.org/2001/XMLSchema" xmlns:p="http://schemas.microsoft.com/office/2006/metadata/properties" xmlns:ns2="86aeac2e-fbe3-4bc6-ae70-5df36a0a0401" xmlns:ns3="2137c739-f60c-4f00-800d-211c7acbfcd6" targetNamespace="http://schemas.microsoft.com/office/2006/metadata/properties" ma:root="true" ma:fieldsID="7a03e72b535a524f29f69286ceac8fa4" ns2:_="" ns3:_="">
    <xsd:import namespace="86aeac2e-fbe3-4bc6-ae70-5df36a0a0401"/>
    <xsd:import namespace="2137c739-f60c-4f00-800d-211c7acbfcd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eac2e-fbe3-4bc6-ae70-5df36a0a040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51d09a83-bb02-46eb-af30-0e542d9a5e98}" ma:internalName="TaxCatchAll" ma:showField="CatchAllData" ma:web="86aeac2e-fbe3-4bc6-ae70-5df36a0a04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37c739-f60c-4f00-800d-211c7acbfcd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37DCD0-D80E-4C23-B427-3D88BA0042D2}">
  <ds:schemaRefs>
    <ds:schemaRef ds:uri="2137c739-f60c-4f00-800d-211c7acbfcd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6aeac2e-fbe3-4bc6-ae70-5df36a0a0401"/>
    <ds:schemaRef ds:uri="http://www.w3.org/XML/1998/namespace"/>
    <ds:schemaRef ds:uri="http://purl.org/dc/dcmitype/"/>
  </ds:schemaRefs>
</ds:datastoreItem>
</file>

<file path=customXml/itemProps2.xml><?xml version="1.0" encoding="utf-8"?>
<ds:datastoreItem xmlns:ds="http://schemas.openxmlformats.org/officeDocument/2006/customXml" ds:itemID="{00AD4CD8-D25A-4382-AEB7-4406AB57D7E1}">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54FD4622-DF4C-4808-9D54-BB428D7C8DFC}">
  <ds:schemaRefs>
    <ds:schemaRef ds:uri="http://schemas.microsoft.com/sharepoint/v3/contenttype/forms"/>
  </ds:schemaRefs>
</ds:datastoreItem>
</file>

<file path=customXml/itemProps4.xml><?xml version="1.0" encoding="utf-8"?>
<ds:datastoreItem xmlns:ds="http://schemas.openxmlformats.org/officeDocument/2006/customXml" ds:itemID="{15824685-0688-435E-81E7-705ACCF9EC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aeac2e-fbe3-4bc6-ae70-5df36a0a0401"/>
    <ds:schemaRef ds:uri="2137c739-f60c-4f00-800d-211c7acbf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FINAL FINAL FINAL (2)</Template>
  <TotalTime>1024</TotalTime>
  <Words>784</Words>
  <Application>Microsoft Office PowerPoint</Application>
  <PresentationFormat>On-screen Show (4:3)</PresentationFormat>
  <Paragraphs>90</Paragraphs>
  <Slides>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Arial Narrow</vt:lpstr>
      <vt:lpstr>Calibri</vt:lpstr>
      <vt:lpstr>Calibri Light</vt:lpstr>
      <vt:lpstr>MetaOT-Norm</vt:lpstr>
      <vt:lpstr>FINAL FINAL FINAL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Yacomine, M ( Merrylee Primary )</dc:creator>
  <cp:keywords>[OFFICIAL]</cp:keywords>
  <cp:lastModifiedBy>Kennedy, Laura</cp:lastModifiedBy>
  <cp:revision>702</cp:revision>
  <cp:lastPrinted>2023-11-06T13:47:07Z</cp:lastPrinted>
  <dcterms:created xsi:type="dcterms:W3CDTF">2019-09-09T08:40:46Z</dcterms:created>
  <dcterms:modified xsi:type="dcterms:W3CDTF">2024-02-09T10:04:21Z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0x0101003BA86482B07D8E40872A93C6F481BC61</vt:lpwstr>
  </property>
  <property fmtid="{D5CDD505-2E9C-101B-9397-08002B2CF9AE}" pid="3" name="MediaServiceImageTags">
    <vt:lpwstr/>
  </property>
  <property fmtid="{D5CDD505-2E9C-101B-9397-08002B2CF9AE}" pid="4" name="Order">
    <vt:lpwstr>1456700.00000000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docIndexRef">
    <vt:lpwstr>7fcff37c-ffc7-46e3-a04e-be3c4fd12a39</vt:lpwstr>
  </property>
  <property fmtid="{D5CDD505-2E9C-101B-9397-08002B2CF9AE}" pid="9" name="bjSaver">
    <vt:lpwstr>4HxhwP7ahORQ9uKOqTW+TscE8ge8qdUd</vt:lpwstr>
  </property>
  <property fmtid="{D5CDD505-2E9C-101B-9397-08002B2CF9AE}" pid="10"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11" name="bjDocumentLabelXML-0">
    <vt:lpwstr>ames.com/2008/01/sie/internal/label"&gt;&lt;element uid="971a7eb4-36b4-4e7d-b804-a07772b8e228" value="" /&gt;&lt;element uid="6a4e5c3a-656a-4e9c-bd20-e36013bcf373" value="" /&gt;&lt;/sisl&gt;</vt:lpwstr>
  </property>
  <property fmtid="{D5CDD505-2E9C-101B-9397-08002B2CF9AE}" pid="12" name="bjDocumentSecurityLabel">
    <vt:lpwstr>OFFICIAL</vt:lpwstr>
  </property>
  <property fmtid="{D5CDD505-2E9C-101B-9397-08002B2CF9AE}" pid="13" name="gcc-meta-protectivemarking">
    <vt:lpwstr>[OFFICIAL]</vt:lpwstr>
  </property>
</Properties>
</file>