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56" r:id="rId5"/>
    <p:sldId id="267" r:id="rId6"/>
    <p:sldId id="276" r:id="rId7"/>
    <p:sldId id="265" r:id="rId8"/>
    <p:sldId id="258" r:id="rId9"/>
    <p:sldId id="271" r:id="rId10"/>
    <p:sldId id="269" r:id="rId11"/>
    <p:sldId id="272" r:id="rId12"/>
    <p:sldId id="270" r:id="rId13"/>
    <p:sldId id="273" r:id="rId14"/>
    <p:sldId id="277" r:id="rId15"/>
    <p:sldId id="288" r:id="rId16"/>
    <p:sldId id="283" r:id="rId17"/>
    <p:sldId id="282" r:id="rId18"/>
    <p:sldId id="284" r:id="rId19"/>
    <p:sldId id="285" r:id="rId20"/>
    <p:sldId id="275" r:id="rId21"/>
    <p:sldId id="279" r:id="rId22"/>
    <p:sldId id="278" r:id="rId23"/>
    <p:sldId id="263" r:id="rId24"/>
    <p:sldId id="274" r:id="rId25"/>
    <p:sldId id="280" r:id="rId26"/>
    <p:sldId id="281" r:id="rId27"/>
    <p:sldId id="287" r:id="rId28"/>
    <p:sldId id="286"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712" autoAdjust="0"/>
  </p:normalViewPr>
  <p:slideViewPr>
    <p:cSldViewPr snapToGrid="0">
      <p:cViewPr varScale="1">
        <p:scale>
          <a:sx n="80" d="100"/>
          <a:sy n="80" d="100"/>
        </p:scale>
        <p:origin x="160" y="4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2/7/2024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2/7/2024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13</a:t>
            </a:fld>
            <a:endParaRPr lang="en-US" noProof="0" dirty="0"/>
          </a:p>
        </p:txBody>
      </p:sp>
    </p:spTree>
    <p:extLst>
      <p:ext uri="{BB962C8B-B14F-4D97-AF65-F5344CB8AC3E}">
        <p14:creationId xmlns:p14="http://schemas.microsoft.com/office/powerpoint/2010/main" val="740856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gov.scot/media/4w3lkhnd/strategic-framework-for-pi-pe-fl-lah-october-2022.pdf" TargetMode="External"/><Relationship Id="rId2" Type="http://schemas.openxmlformats.org/officeDocument/2006/relationships/hyperlink" Target="https://organizingengagement.org/models/framework-of-six-types-of-involvement/" TargetMode="External"/><Relationship Id="rId1" Type="http://schemas.openxmlformats.org/officeDocument/2006/relationships/slideLayout" Target="../slideLayouts/slideLayout20.xml"/><Relationship Id="rId6" Type="http://schemas.openxmlformats.org/officeDocument/2006/relationships/hyperlink" Target="https://education.gov.scot/media/2swjmnbs/frwk2_hgios4.pdf" TargetMode="External"/><Relationship Id="rId5" Type="http://schemas.openxmlformats.org/officeDocument/2006/relationships/hyperlink" Target="https://educationendowmentfoundation.org.uk/education-evidence/teaching-learning-toolkit/parental-engagement" TargetMode="External"/><Relationship Id="rId4" Type="http://schemas.openxmlformats.org/officeDocument/2006/relationships/hyperlink" Target="https://www.gov.scot/publications/learning-together-scotlands-national-action-plan-parental-involvement-parental-engagement/pages/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educationendowmentfoundation.org.uk/education-evidence/teaching-learning-toolkit/parental-engagement"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495288" y="1172313"/>
            <a:ext cx="1391775" cy="858837"/>
          </a:xfrm>
        </p:spPr>
        <p:txBody>
          <a:bodyPr>
            <a:normAutofit/>
          </a:bodyPr>
          <a:lstStyle/>
          <a:p>
            <a:r>
              <a:rPr lang="en-US" sz="2300" dirty="0"/>
              <a:t>Feb 24</a:t>
            </a:r>
            <a:endParaRPr lang="ru-RU" sz="2300"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fontScale="90000"/>
          </a:bodyPr>
          <a:lstStyle/>
          <a:p>
            <a:pPr algn="ctr"/>
            <a:r>
              <a:rPr lang="en-US" dirty="0"/>
              <a:t>Primary School Transitions</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816659" y="5113470"/>
            <a:ext cx="4447465" cy="858767"/>
          </a:xfrm>
        </p:spPr>
        <p:txBody>
          <a:bodyPr/>
          <a:lstStyle/>
          <a:p>
            <a:pPr algn="ctr"/>
            <a:r>
              <a:rPr lang="en-US" b="1" dirty="0"/>
              <a:t>Only one chance to make a first impression!</a:t>
            </a:r>
            <a:endParaRPr lang="ru-RU" b="1" dirty="0"/>
          </a:p>
        </p:txBody>
      </p:sp>
      <p:pic>
        <p:nvPicPr>
          <p:cNvPr id="5" name="Picture 4">
            <a:extLst>
              <a:ext uri="{FF2B5EF4-FFF2-40B4-BE49-F238E27FC236}">
                <a16:creationId xmlns:a16="http://schemas.microsoft.com/office/drawing/2014/main" id="{5E16D899-2F53-4D15-946E-03E5A2026B1C}"/>
              </a:ext>
            </a:extLst>
          </p:cNvPr>
          <p:cNvPicPr>
            <a:picLocks noChangeAspect="1"/>
          </p:cNvPicPr>
          <p:nvPr/>
        </p:nvPicPr>
        <p:blipFill>
          <a:blip r:embed="rId3"/>
          <a:stretch>
            <a:fillRect/>
          </a:stretch>
        </p:blipFill>
        <p:spPr>
          <a:xfrm rot="21277313">
            <a:off x="-244509" y="1319887"/>
            <a:ext cx="6736944" cy="5204975"/>
          </a:xfrm>
          <a:prstGeom prst="rect">
            <a:avLst/>
          </a:prstGeom>
        </p:spPr>
      </p:pic>
      <p:pic>
        <p:nvPicPr>
          <p:cNvPr id="8" name="Picture 7">
            <a:extLst>
              <a:ext uri="{FF2B5EF4-FFF2-40B4-BE49-F238E27FC236}">
                <a16:creationId xmlns:a16="http://schemas.microsoft.com/office/drawing/2014/main" id="{EC0EAFDD-D277-4228-8022-B566651B608A}"/>
              </a:ext>
            </a:extLst>
          </p:cNvPr>
          <p:cNvPicPr>
            <a:picLocks noChangeAspect="1"/>
          </p:cNvPicPr>
          <p:nvPr/>
        </p:nvPicPr>
        <p:blipFill rotWithShape="1">
          <a:blip r:embed="rId4"/>
          <a:srcRect t="9190" r="6038" b="12431"/>
          <a:stretch/>
        </p:blipFill>
        <p:spPr>
          <a:xfrm rot="776294">
            <a:off x="10156721" y="708954"/>
            <a:ext cx="745213" cy="613338"/>
          </a:xfrm>
          <a:prstGeom prst="rect">
            <a:avLst/>
          </a:prstGeom>
        </p:spPr>
      </p:pic>
      <p:pic>
        <p:nvPicPr>
          <p:cNvPr id="4" name="Picture 3">
            <a:extLst>
              <a:ext uri="{FF2B5EF4-FFF2-40B4-BE49-F238E27FC236}">
                <a16:creationId xmlns:a16="http://schemas.microsoft.com/office/drawing/2014/main" id="{997E5EEC-5240-49EC-BFF3-EA39DE91DF49}"/>
              </a:ext>
            </a:extLst>
          </p:cNvPr>
          <p:cNvPicPr>
            <a:picLocks noChangeAspect="1"/>
          </p:cNvPicPr>
          <p:nvPr/>
        </p:nvPicPr>
        <p:blipFill>
          <a:blip r:embed="rId5"/>
          <a:stretch>
            <a:fillRect/>
          </a:stretch>
        </p:blipFill>
        <p:spPr>
          <a:xfrm rot="793837">
            <a:off x="9678390" y="66153"/>
            <a:ext cx="724001" cy="662080"/>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AC7C64-06FC-44C2-ADD1-16861EC0DBC1}"/>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4" name="Title 3">
            <a:extLst>
              <a:ext uri="{FF2B5EF4-FFF2-40B4-BE49-F238E27FC236}">
                <a16:creationId xmlns:a16="http://schemas.microsoft.com/office/drawing/2014/main" id="{2EB6B739-0799-4683-A2D4-B7FA885A3582}"/>
              </a:ext>
            </a:extLst>
          </p:cNvPr>
          <p:cNvSpPr>
            <a:spLocks noGrp="1"/>
          </p:cNvSpPr>
          <p:nvPr>
            <p:ph type="title"/>
          </p:nvPr>
        </p:nvSpPr>
        <p:spPr>
          <a:xfrm rot="21180000">
            <a:off x="-42457" y="345584"/>
            <a:ext cx="5198121" cy="1325563"/>
          </a:xfrm>
          <a:solidFill>
            <a:schemeClr val="accent3">
              <a:lumMod val="75000"/>
            </a:schemeClr>
          </a:solidFill>
        </p:spPr>
        <p:txBody>
          <a:bodyPr>
            <a:normAutofit/>
          </a:bodyPr>
          <a:lstStyle/>
          <a:p>
            <a:pPr algn="ctr"/>
            <a:r>
              <a:rPr lang="en-GB" sz="3500" dirty="0"/>
              <a:t>Family Learning</a:t>
            </a:r>
          </a:p>
        </p:txBody>
      </p:sp>
      <p:sp>
        <p:nvSpPr>
          <p:cNvPr id="5" name="Content Placeholder 4">
            <a:extLst>
              <a:ext uri="{FF2B5EF4-FFF2-40B4-BE49-F238E27FC236}">
                <a16:creationId xmlns:a16="http://schemas.microsoft.com/office/drawing/2014/main" id="{B8431181-250D-4C27-9B62-EB27E9D7AEAF}"/>
              </a:ext>
            </a:extLst>
          </p:cNvPr>
          <p:cNvSpPr>
            <a:spLocks noGrp="1"/>
          </p:cNvSpPr>
          <p:nvPr>
            <p:ph idx="1"/>
          </p:nvPr>
        </p:nvSpPr>
        <p:spPr>
          <a:xfrm>
            <a:off x="0" y="1982953"/>
            <a:ext cx="11893085" cy="4689990"/>
          </a:xfrm>
        </p:spPr>
        <p:txBody>
          <a:bodyPr>
            <a:noAutofit/>
          </a:bodyPr>
          <a:lstStyle/>
          <a:p>
            <a:pPr marL="0" indent="0">
              <a:buNone/>
            </a:pPr>
            <a:r>
              <a:rPr lang="en-GB" sz="2000" dirty="0">
                <a:latin typeface="+mj-lt"/>
              </a:rPr>
              <a:t>2.5 FAMILY LEARNING  </a:t>
            </a:r>
          </a:p>
          <a:p>
            <a:pPr marL="0" indent="0">
              <a:buNone/>
            </a:pPr>
            <a:r>
              <a:rPr lang="en-GB" sz="2000" dirty="0">
                <a:latin typeface="+mj-lt"/>
              </a:rPr>
              <a:t>Themes:  </a:t>
            </a:r>
          </a:p>
          <a:p>
            <a:pPr marL="0" indent="0">
              <a:buNone/>
            </a:pPr>
            <a:r>
              <a:rPr lang="en-GB" sz="2000" dirty="0">
                <a:latin typeface="+mj-lt"/>
              </a:rPr>
              <a:t>Engaging families in learning  </a:t>
            </a:r>
          </a:p>
          <a:p>
            <a:pPr marL="0" indent="0">
              <a:buNone/>
            </a:pPr>
            <a:r>
              <a:rPr lang="en-GB" sz="2000" dirty="0">
                <a:latin typeface="+mj-lt"/>
              </a:rPr>
              <a:t>Early intervention and prevention </a:t>
            </a:r>
          </a:p>
          <a:p>
            <a:pPr marL="0" indent="0">
              <a:buNone/>
            </a:pPr>
            <a:r>
              <a:rPr lang="en-GB" sz="2000" dirty="0">
                <a:latin typeface="+mj-lt"/>
              </a:rPr>
              <a:t>Quality of family learning programmes </a:t>
            </a:r>
          </a:p>
          <a:p>
            <a:pPr marL="0" indent="0">
              <a:buNone/>
            </a:pPr>
            <a:endParaRPr lang="en-GB" sz="2600" dirty="0">
              <a:latin typeface="+mj-lt"/>
            </a:endParaRPr>
          </a:p>
          <a:p>
            <a:pPr marL="0" indent="0">
              <a:buNone/>
            </a:pPr>
            <a:endParaRPr lang="en-GB" sz="2600" dirty="0">
              <a:latin typeface="+mj-lt"/>
            </a:endParaRPr>
          </a:p>
          <a:p>
            <a:pPr marL="0" indent="0">
              <a:buNone/>
            </a:pPr>
            <a:endParaRPr lang="en-GB" sz="2600" dirty="0">
              <a:latin typeface="+mj-lt"/>
            </a:endParaRPr>
          </a:p>
          <a:p>
            <a:pPr marL="0" indent="0">
              <a:buNone/>
            </a:pPr>
            <a:r>
              <a:rPr lang="en-GB" sz="2000" dirty="0">
                <a:latin typeface="+mj-lt"/>
              </a:rPr>
              <a:t>This indicator focuses on increasing the positive impact of working with families to improve learning and achievement. The emphasis is on schools working in partnership with others in the community to support families to secure better outcomes through programmes which enable them to improve literacy, numeracy and health and wellbeing</a:t>
            </a:r>
          </a:p>
        </p:txBody>
      </p:sp>
    </p:spTree>
    <p:extLst>
      <p:ext uri="{BB962C8B-B14F-4D97-AF65-F5344CB8AC3E}">
        <p14:creationId xmlns:p14="http://schemas.microsoft.com/office/powerpoint/2010/main" val="17360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42545" y="291734"/>
            <a:ext cx="4868720" cy="1325563"/>
          </a:xfrm>
          <a:solidFill>
            <a:schemeClr val="accent3">
              <a:lumMod val="75000"/>
            </a:schemeClr>
          </a:solidFill>
        </p:spPr>
        <p:txBody>
          <a:bodyPr anchor="t">
            <a:normAutofit fontScale="90000"/>
          </a:bodyPr>
          <a:lstStyle/>
          <a:p>
            <a:pPr algn="ctr"/>
            <a:br>
              <a:rPr lang="en-US" sz="1700" b="0" dirty="0"/>
            </a:br>
            <a:br>
              <a:rPr lang="en-GB" sz="1800" u="sng" dirty="0"/>
            </a:br>
            <a:r>
              <a:rPr lang="en-GB" sz="2800" u="sng" dirty="0"/>
              <a:t>We don’t know </a:t>
            </a:r>
            <a:br>
              <a:rPr lang="en-GB" sz="2800" u="sng" dirty="0"/>
            </a:br>
            <a:r>
              <a:rPr lang="en-GB" sz="2800" u="sng" dirty="0"/>
              <a:t>what we don’t know!</a:t>
            </a:r>
            <a:br>
              <a:rPr lang="en-US" sz="3600" dirty="0"/>
            </a:br>
            <a:endParaRPr lang="en-US" sz="3600" dirty="0"/>
          </a:p>
        </p:txBody>
      </p:sp>
      <p:pic>
        <p:nvPicPr>
          <p:cNvPr id="5" name="Picture 4">
            <a:extLst>
              <a:ext uri="{FF2B5EF4-FFF2-40B4-BE49-F238E27FC236}">
                <a16:creationId xmlns:a16="http://schemas.microsoft.com/office/drawing/2014/main" id="{1F9E12E4-A61C-4015-9ABA-F1185DD0D03F}"/>
              </a:ext>
            </a:extLst>
          </p:cNvPr>
          <p:cNvPicPr>
            <a:picLocks noChangeAspect="1"/>
          </p:cNvPicPr>
          <p:nvPr/>
        </p:nvPicPr>
        <p:blipFill>
          <a:blip r:embed="rId2"/>
          <a:stretch>
            <a:fillRect/>
          </a:stretch>
        </p:blipFill>
        <p:spPr>
          <a:xfrm>
            <a:off x="0" y="1909031"/>
            <a:ext cx="4735286" cy="3964623"/>
          </a:xfrm>
          <a:prstGeom prst="rect">
            <a:avLst/>
          </a:prstGeom>
        </p:spPr>
      </p:pic>
      <p:sp>
        <p:nvSpPr>
          <p:cNvPr id="7" name="TextBox 6">
            <a:extLst>
              <a:ext uri="{FF2B5EF4-FFF2-40B4-BE49-F238E27FC236}">
                <a16:creationId xmlns:a16="http://schemas.microsoft.com/office/drawing/2014/main" id="{84FD0001-17DB-4699-B6FB-8B4DDF35FFFF}"/>
              </a:ext>
            </a:extLst>
          </p:cNvPr>
          <p:cNvSpPr txBox="1"/>
          <p:nvPr/>
        </p:nvSpPr>
        <p:spPr>
          <a:xfrm>
            <a:off x="4278086" y="1767005"/>
            <a:ext cx="7860603" cy="2785378"/>
          </a:xfrm>
          <a:prstGeom prst="rect">
            <a:avLst/>
          </a:prstGeom>
          <a:noFill/>
        </p:spPr>
        <p:txBody>
          <a:bodyPr wrap="square" rtlCol="0">
            <a:spAutoFit/>
          </a:bodyPr>
          <a:lstStyle/>
          <a:p>
            <a:r>
              <a:rPr lang="en-GB" sz="3500" dirty="0">
                <a:latin typeface="+mj-lt"/>
              </a:rPr>
              <a:t>We differentiate so naturally for our children. </a:t>
            </a:r>
          </a:p>
          <a:p>
            <a:endParaRPr lang="en-GB" sz="3500" dirty="0">
              <a:latin typeface="+mj-lt"/>
            </a:endParaRPr>
          </a:p>
          <a:p>
            <a:r>
              <a:rPr lang="en-GB" sz="3500" dirty="0">
                <a:latin typeface="+mj-lt"/>
              </a:rPr>
              <a:t>How do we differentiate for our families? </a:t>
            </a:r>
          </a:p>
        </p:txBody>
      </p:sp>
    </p:spTree>
    <p:extLst>
      <p:ext uri="{BB962C8B-B14F-4D97-AF65-F5344CB8AC3E}">
        <p14:creationId xmlns:p14="http://schemas.microsoft.com/office/powerpoint/2010/main" val="372623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42545" y="291734"/>
            <a:ext cx="4868720" cy="1325563"/>
          </a:xfrm>
          <a:solidFill>
            <a:schemeClr val="accent3">
              <a:lumMod val="75000"/>
            </a:schemeClr>
          </a:solidFill>
        </p:spPr>
        <p:txBody>
          <a:bodyPr anchor="t">
            <a:normAutofit fontScale="90000"/>
          </a:bodyPr>
          <a:lstStyle/>
          <a:p>
            <a:pPr algn="ctr"/>
            <a:br>
              <a:rPr lang="en-US" sz="1700" b="0" dirty="0"/>
            </a:br>
            <a:br>
              <a:rPr lang="en-GB" sz="1800" u="sng" dirty="0"/>
            </a:br>
            <a:r>
              <a:rPr lang="en-GB" sz="2800" u="sng" dirty="0"/>
              <a:t>It’s simple…</a:t>
            </a:r>
            <a:br>
              <a:rPr lang="en-US" sz="3600" dirty="0"/>
            </a:br>
            <a:endParaRPr lang="en-US" sz="3600" dirty="0"/>
          </a:p>
        </p:txBody>
      </p:sp>
      <p:pic>
        <p:nvPicPr>
          <p:cNvPr id="5" name="Picture 4">
            <a:extLst>
              <a:ext uri="{FF2B5EF4-FFF2-40B4-BE49-F238E27FC236}">
                <a16:creationId xmlns:a16="http://schemas.microsoft.com/office/drawing/2014/main" id="{1F9E12E4-A61C-4015-9ABA-F1185DD0D03F}"/>
              </a:ext>
            </a:extLst>
          </p:cNvPr>
          <p:cNvPicPr>
            <a:picLocks noChangeAspect="1"/>
          </p:cNvPicPr>
          <p:nvPr/>
        </p:nvPicPr>
        <p:blipFill>
          <a:blip r:embed="rId2"/>
          <a:stretch>
            <a:fillRect/>
          </a:stretch>
        </p:blipFill>
        <p:spPr>
          <a:xfrm>
            <a:off x="0" y="1909031"/>
            <a:ext cx="4735286" cy="3964623"/>
          </a:xfrm>
          <a:prstGeom prst="rect">
            <a:avLst/>
          </a:prstGeom>
        </p:spPr>
      </p:pic>
      <p:sp>
        <p:nvSpPr>
          <p:cNvPr id="7" name="TextBox 6">
            <a:extLst>
              <a:ext uri="{FF2B5EF4-FFF2-40B4-BE49-F238E27FC236}">
                <a16:creationId xmlns:a16="http://schemas.microsoft.com/office/drawing/2014/main" id="{84FD0001-17DB-4699-B6FB-8B4DDF35FFFF}"/>
              </a:ext>
            </a:extLst>
          </p:cNvPr>
          <p:cNvSpPr txBox="1"/>
          <p:nvPr/>
        </p:nvSpPr>
        <p:spPr>
          <a:xfrm>
            <a:off x="4278086" y="1767005"/>
            <a:ext cx="7860603" cy="3939540"/>
          </a:xfrm>
          <a:prstGeom prst="rect">
            <a:avLst/>
          </a:prstGeom>
          <a:noFill/>
        </p:spPr>
        <p:txBody>
          <a:bodyPr wrap="square" rtlCol="0">
            <a:spAutoFit/>
          </a:bodyPr>
          <a:lstStyle/>
          <a:p>
            <a:r>
              <a:rPr lang="en-GB" sz="2500" dirty="0">
                <a:latin typeface="+mj-lt"/>
              </a:rPr>
              <a:t>Make time</a:t>
            </a:r>
          </a:p>
          <a:p>
            <a:endParaRPr lang="en-GB" sz="2500" dirty="0">
              <a:latin typeface="+mj-lt"/>
            </a:endParaRPr>
          </a:p>
          <a:p>
            <a:r>
              <a:rPr lang="en-GB" sz="2500" dirty="0">
                <a:latin typeface="+mj-lt"/>
              </a:rPr>
              <a:t>Be visible</a:t>
            </a:r>
          </a:p>
          <a:p>
            <a:endParaRPr lang="en-GB" sz="2500" dirty="0">
              <a:latin typeface="+mj-lt"/>
            </a:endParaRPr>
          </a:p>
          <a:p>
            <a:r>
              <a:rPr lang="en-GB" sz="2500" dirty="0">
                <a:latin typeface="+mj-lt"/>
              </a:rPr>
              <a:t>Get to know them </a:t>
            </a:r>
          </a:p>
          <a:p>
            <a:endParaRPr lang="en-GB" sz="2500" dirty="0">
              <a:latin typeface="+mj-lt"/>
            </a:endParaRPr>
          </a:p>
          <a:p>
            <a:r>
              <a:rPr lang="en-GB" sz="2500" dirty="0">
                <a:latin typeface="+mj-lt"/>
              </a:rPr>
              <a:t>Be realistic</a:t>
            </a:r>
          </a:p>
          <a:p>
            <a:endParaRPr lang="en-GB" sz="2500" dirty="0">
              <a:latin typeface="+mj-lt"/>
            </a:endParaRPr>
          </a:p>
          <a:p>
            <a:r>
              <a:rPr lang="en-GB" sz="2500" dirty="0">
                <a:latin typeface="+mj-lt"/>
              </a:rPr>
              <a:t>Build relationships strong enough that they learn to trust you.</a:t>
            </a:r>
          </a:p>
        </p:txBody>
      </p:sp>
    </p:spTree>
    <p:extLst>
      <p:ext uri="{BB962C8B-B14F-4D97-AF65-F5344CB8AC3E}">
        <p14:creationId xmlns:p14="http://schemas.microsoft.com/office/powerpoint/2010/main" val="139556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5" name="Rectangle 4">
            <a:extLst>
              <a:ext uri="{FF2B5EF4-FFF2-40B4-BE49-F238E27FC236}">
                <a16:creationId xmlns:a16="http://schemas.microsoft.com/office/drawing/2014/main" id="{436C114F-B24D-48C9-A795-FD5208250694}"/>
              </a:ext>
            </a:extLst>
          </p:cNvPr>
          <p:cNvSpPr/>
          <p:nvPr/>
        </p:nvSpPr>
        <p:spPr>
          <a:xfrm>
            <a:off x="660401" y="296046"/>
            <a:ext cx="10503342" cy="1446550"/>
          </a:xfrm>
          <a:prstGeom prst="rect">
            <a:avLst/>
          </a:prstGeom>
        </p:spPr>
        <p:txBody>
          <a:bodyPr wrap="square">
            <a:spAutoFit/>
          </a:bodyPr>
          <a:lstStyle/>
          <a:p>
            <a:pPr algn="ctr"/>
            <a:r>
              <a:rPr lang="en-GB" sz="3000" u="sng" dirty="0">
                <a:solidFill>
                  <a:srgbClr val="202124"/>
                </a:solidFill>
                <a:latin typeface="Google Sans"/>
              </a:rPr>
              <a:t>Scottish Education Values</a:t>
            </a:r>
          </a:p>
          <a:p>
            <a:pPr algn="ctr"/>
            <a:r>
              <a:rPr lang="en-GB" sz="3000" dirty="0">
                <a:solidFill>
                  <a:srgbClr val="202124"/>
                </a:solidFill>
                <a:latin typeface="Google Sans"/>
              </a:rPr>
              <a:t> </a:t>
            </a:r>
            <a:endParaRPr lang="en-GB" sz="3000" dirty="0">
              <a:solidFill>
                <a:srgbClr val="202124"/>
              </a:solidFill>
              <a:latin typeface="arial" panose="020B0604020202020204" pitchFamily="34" charset="0"/>
            </a:endParaRPr>
          </a:p>
          <a:p>
            <a:pPr algn="ctr"/>
            <a:r>
              <a:rPr lang="en-GB" sz="2800" dirty="0">
                <a:solidFill>
                  <a:srgbClr val="040C28"/>
                </a:solidFill>
                <a:latin typeface="Google Sans"/>
              </a:rPr>
              <a:t>Wisdom                  Justice                     Compassion                      Integrity</a:t>
            </a:r>
            <a:r>
              <a:rPr lang="en-GB" sz="2800" dirty="0">
                <a:solidFill>
                  <a:srgbClr val="4D5156"/>
                </a:solidFill>
                <a:latin typeface="Google Sans"/>
              </a:rPr>
              <a:t> </a:t>
            </a:r>
            <a:endParaRPr lang="en-GB" sz="2800" dirty="0">
              <a:solidFill>
                <a:srgbClr val="202124"/>
              </a:solidFill>
              <a:latin typeface="arial" panose="020B0604020202020204" pitchFamily="34" charset="0"/>
            </a:endParaRPr>
          </a:p>
        </p:txBody>
      </p:sp>
      <p:sp>
        <p:nvSpPr>
          <p:cNvPr id="6" name="Rectangle 5">
            <a:extLst>
              <a:ext uri="{FF2B5EF4-FFF2-40B4-BE49-F238E27FC236}">
                <a16:creationId xmlns:a16="http://schemas.microsoft.com/office/drawing/2014/main" id="{4F208869-FFF2-41E0-8FBC-DEBE58AD3B53}"/>
              </a:ext>
            </a:extLst>
          </p:cNvPr>
          <p:cNvSpPr/>
          <p:nvPr/>
        </p:nvSpPr>
        <p:spPr>
          <a:xfrm>
            <a:off x="660400" y="1779406"/>
            <a:ext cx="11145599" cy="1508105"/>
          </a:xfrm>
          <a:prstGeom prst="rect">
            <a:avLst/>
          </a:prstGeom>
        </p:spPr>
        <p:txBody>
          <a:bodyPr wrap="square">
            <a:spAutoFit/>
          </a:bodyPr>
          <a:lstStyle/>
          <a:p>
            <a:pPr algn="ctr"/>
            <a:r>
              <a:rPr lang="en-GB" sz="3200" b="1" u="sng" dirty="0">
                <a:solidFill>
                  <a:srgbClr val="FF0000"/>
                </a:solidFill>
                <a:latin typeface="Google Sans"/>
              </a:rPr>
              <a:t>Wisdom</a:t>
            </a:r>
          </a:p>
          <a:p>
            <a:pPr algn="ctr"/>
            <a:endParaRPr lang="en-GB" sz="3200" dirty="0">
              <a:solidFill>
                <a:srgbClr val="FF0000"/>
              </a:solidFill>
              <a:latin typeface="Google Sans"/>
            </a:endParaRPr>
          </a:p>
          <a:p>
            <a:pPr algn="ctr"/>
            <a:r>
              <a:rPr lang="en-GB" sz="2800" dirty="0">
                <a:solidFill>
                  <a:srgbClr val="4D5156"/>
                </a:solidFill>
                <a:latin typeface="Google Sans"/>
              </a:rPr>
              <a:t> </a:t>
            </a:r>
            <a:endParaRPr lang="en-GB" sz="2800" dirty="0">
              <a:solidFill>
                <a:srgbClr val="202124"/>
              </a:solidFill>
              <a:latin typeface="arial" panose="020B0604020202020204" pitchFamily="34" charset="0"/>
            </a:endParaRPr>
          </a:p>
        </p:txBody>
      </p:sp>
      <p:sp>
        <p:nvSpPr>
          <p:cNvPr id="8" name="Rectangle 7">
            <a:extLst>
              <a:ext uri="{FF2B5EF4-FFF2-40B4-BE49-F238E27FC236}">
                <a16:creationId xmlns:a16="http://schemas.microsoft.com/office/drawing/2014/main" id="{FCCAE82D-A218-455D-ACC4-58057CE0811A}"/>
              </a:ext>
            </a:extLst>
          </p:cNvPr>
          <p:cNvSpPr/>
          <p:nvPr/>
        </p:nvSpPr>
        <p:spPr>
          <a:xfrm>
            <a:off x="523200" y="3012330"/>
            <a:ext cx="16360639" cy="1015663"/>
          </a:xfrm>
          <a:prstGeom prst="rect">
            <a:avLst/>
          </a:prstGeom>
        </p:spPr>
        <p:txBody>
          <a:bodyPr wrap="square">
            <a:spAutoFit/>
          </a:bodyPr>
          <a:lstStyle/>
          <a:p>
            <a:pPr algn="ctr"/>
            <a:endParaRPr lang="en-GB" sz="3200" dirty="0">
              <a:solidFill>
                <a:srgbClr val="FF0000"/>
              </a:solidFill>
              <a:latin typeface="Google Sans"/>
            </a:endParaRPr>
          </a:p>
          <a:p>
            <a:pPr algn="ctr"/>
            <a:r>
              <a:rPr lang="en-GB" sz="2800" dirty="0">
                <a:solidFill>
                  <a:srgbClr val="4D5156"/>
                </a:solidFill>
                <a:latin typeface="Google Sans"/>
              </a:rPr>
              <a:t> </a:t>
            </a:r>
            <a:endParaRPr lang="en-GB" sz="2800" dirty="0">
              <a:solidFill>
                <a:srgbClr val="202124"/>
              </a:solidFill>
              <a:latin typeface="arial" panose="020B0604020202020204" pitchFamily="34" charset="0"/>
            </a:endParaRPr>
          </a:p>
        </p:txBody>
      </p:sp>
      <p:pic>
        <p:nvPicPr>
          <p:cNvPr id="3076" name="Picture 4" descr="https://encrypted-tbn0.gstatic.com/images?q=tbn:ANd9GcSw4Uh7FPS3jXto1VCU6CGoB61XilYwq5oHKAzZBh0xYwjlg4kw5y9oR1IMRA:https://media.istockphoto.com/id/474841524/vector/thoughts-and-options-vector-illustration-of-head-with-arrows.jpg%3Fs%3D612x612%26w%3D0%26k%3D20%26c%3DKOsIYu7qhm_S7pq799EAsCOBhefbHxLIQiKLZv6rsE8%3D&amp;s">
            <a:extLst>
              <a:ext uri="{FF2B5EF4-FFF2-40B4-BE49-F238E27FC236}">
                <a16:creationId xmlns:a16="http://schemas.microsoft.com/office/drawing/2014/main" id="{AC374097-CDE8-4AD6-840C-C3E4C9314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682" y="3046392"/>
            <a:ext cx="4191033" cy="271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45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94367F-CD2B-42D3-8853-E4AB83325334}"/>
              </a:ext>
            </a:extLst>
          </p:cNvPr>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a:extLst>
              <a:ext uri="{FF2B5EF4-FFF2-40B4-BE49-F238E27FC236}">
                <a16:creationId xmlns:a16="http://schemas.microsoft.com/office/drawing/2014/main" id="{CF092E8A-453C-45DD-B751-0452EF480A11}"/>
              </a:ext>
            </a:extLst>
          </p:cNvPr>
          <p:cNvSpPr>
            <a:spLocks noGrp="1"/>
          </p:cNvSpPr>
          <p:nvPr>
            <p:ph type="title"/>
          </p:nvPr>
        </p:nvSpPr>
        <p:spPr/>
        <p:txBody>
          <a:bodyPr/>
          <a:lstStyle/>
          <a:p>
            <a:pPr algn="ctr"/>
            <a:r>
              <a:rPr lang="en-GB" u="sng" dirty="0">
                <a:latin typeface="Google Sans"/>
              </a:rPr>
              <a:t>People Wisdom </a:t>
            </a:r>
            <a:br>
              <a:rPr lang="en-GB" u="sng" dirty="0">
                <a:solidFill>
                  <a:srgbClr val="002060"/>
                </a:solidFill>
                <a:latin typeface="Google Sans"/>
              </a:rPr>
            </a:br>
            <a:endParaRPr lang="en-GB" dirty="0"/>
          </a:p>
        </p:txBody>
      </p:sp>
      <p:sp>
        <p:nvSpPr>
          <p:cNvPr id="5" name="Content Placeholder 4">
            <a:extLst>
              <a:ext uri="{FF2B5EF4-FFF2-40B4-BE49-F238E27FC236}">
                <a16:creationId xmlns:a16="http://schemas.microsoft.com/office/drawing/2014/main" id="{DA6466F1-5FB9-4950-8B16-3E7DEBCA5C38}"/>
              </a:ext>
            </a:extLst>
          </p:cNvPr>
          <p:cNvSpPr>
            <a:spLocks noGrp="1"/>
          </p:cNvSpPr>
          <p:nvPr>
            <p:ph idx="1"/>
          </p:nvPr>
        </p:nvSpPr>
        <p:spPr>
          <a:xfrm>
            <a:off x="-304800" y="946878"/>
            <a:ext cx="12496800" cy="4120199"/>
          </a:xfrm>
        </p:spPr>
        <p:txBody>
          <a:bodyPr>
            <a:normAutofit lnSpcReduction="10000"/>
          </a:bodyPr>
          <a:lstStyle/>
          <a:p>
            <a:pPr algn="ctr"/>
            <a:endParaRPr lang="en-GB" sz="3600" u="sng" dirty="0">
              <a:solidFill>
                <a:srgbClr val="002060"/>
              </a:solidFill>
              <a:latin typeface="Google Sans"/>
            </a:endParaRPr>
          </a:p>
          <a:p>
            <a:pPr marL="0" indent="0" algn="ctr">
              <a:buNone/>
            </a:pPr>
            <a:r>
              <a:rPr lang="en-GB" sz="3600" u="sng" dirty="0">
                <a:solidFill>
                  <a:srgbClr val="FF0000"/>
                </a:solidFill>
                <a:latin typeface="Google Sans"/>
              </a:rPr>
              <a:t>Get to know your people</a:t>
            </a:r>
          </a:p>
          <a:p>
            <a:pPr marL="0" indent="0" algn="ctr">
              <a:buNone/>
            </a:pPr>
            <a:endParaRPr lang="en-GB" sz="3600" u="sng" dirty="0">
              <a:solidFill>
                <a:srgbClr val="002060"/>
              </a:solidFill>
              <a:latin typeface="Google Sans"/>
            </a:endParaRPr>
          </a:p>
          <a:p>
            <a:pPr marL="0" indent="0" algn="ctr">
              <a:buNone/>
            </a:pPr>
            <a:r>
              <a:rPr lang="en-GB" b="1" dirty="0">
                <a:solidFill>
                  <a:srgbClr val="FF0000"/>
                </a:solidFill>
                <a:latin typeface="Google Sans"/>
              </a:rPr>
              <a:t>See</a:t>
            </a:r>
            <a:r>
              <a:rPr lang="en-GB" b="1" dirty="0">
                <a:solidFill>
                  <a:srgbClr val="002060"/>
                </a:solidFill>
                <a:latin typeface="Google Sans"/>
              </a:rPr>
              <a:t> your learner’s faces</a:t>
            </a:r>
          </a:p>
          <a:p>
            <a:pPr marL="0" indent="0" algn="ctr">
              <a:buNone/>
            </a:pPr>
            <a:r>
              <a:rPr lang="en-GB" b="1" dirty="0">
                <a:solidFill>
                  <a:srgbClr val="FF0000"/>
                </a:solidFill>
                <a:latin typeface="Google Sans"/>
              </a:rPr>
              <a:t>See</a:t>
            </a:r>
            <a:r>
              <a:rPr lang="en-GB" b="1" dirty="0">
                <a:solidFill>
                  <a:srgbClr val="002060"/>
                </a:solidFill>
                <a:latin typeface="Google Sans"/>
              </a:rPr>
              <a:t> who they are and what motivates them</a:t>
            </a:r>
          </a:p>
          <a:p>
            <a:pPr marL="0" indent="0" algn="ctr">
              <a:buNone/>
            </a:pPr>
            <a:r>
              <a:rPr lang="en-GB" b="1" dirty="0">
                <a:solidFill>
                  <a:srgbClr val="FF0000"/>
                </a:solidFill>
                <a:latin typeface="Google Sans"/>
              </a:rPr>
              <a:t>See </a:t>
            </a:r>
            <a:r>
              <a:rPr lang="en-GB" b="1" dirty="0">
                <a:solidFill>
                  <a:srgbClr val="002060"/>
                </a:solidFill>
                <a:latin typeface="Google Sans"/>
              </a:rPr>
              <a:t>the families as they present themselves</a:t>
            </a:r>
          </a:p>
          <a:p>
            <a:pPr marL="0" indent="0" algn="ctr">
              <a:buNone/>
            </a:pPr>
            <a:r>
              <a:rPr lang="en-GB" b="1" dirty="0">
                <a:solidFill>
                  <a:srgbClr val="FF0000"/>
                </a:solidFill>
                <a:latin typeface="Google Sans"/>
              </a:rPr>
              <a:t>See</a:t>
            </a:r>
            <a:r>
              <a:rPr lang="en-GB" b="1" dirty="0">
                <a:solidFill>
                  <a:srgbClr val="002060"/>
                </a:solidFill>
                <a:latin typeface="Google Sans"/>
              </a:rPr>
              <a:t> the support around you </a:t>
            </a:r>
          </a:p>
          <a:p>
            <a:pPr marL="0" indent="0" algn="ctr">
              <a:buNone/>
            </a:pPr>
            <a:r>
              <a:rPr lang="en-GB" b="1" dirty="0">
                <a:solidFill>
                  <a:srgbClr val="FF0000"/>
                </a:solidFill>
                <a:latin typeface="Google Sans"/>
              </a:rPr>
              <a:t>  See</a:t>
            </a:r>
            <a:r>
              <a:rPr lang="en-GB" b="1" dirty="0">
                <a:solidFill>
                  <a:srgbClr val="002060"/>
                </a:solidFill>
                <a:latin typeface="Google Sans"/>
              </a:rPr>
              <a:t> the faces of each of your colleagues as we learn with and from each other</a:t>
            </a:r>
          </a:p>
          <a:p>
            <a:endParaRPr lang="en-GB" dirty="0"/>
          </a:p>
        </p:txBody>
      </p:sp>
    </p:spTree>
    <p:extLst>
      <p:ext uri="{BB962C8B-B14F-4D97-AF65-F5344CB8AC3E}">
        <p14:creationId xmlns:p14="http://schemas.microsoft.com/office/powerpoint/2010/main" val="87723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94367F-CD2B-42D3-8853-E4AB83325334}"/>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a:extLst>
              <a:ext uri="{FF2B5EF4-FFF2-40B4-BE49-F238E27FC236}">
                <a16:creationId xmlns:a16="http://schemas.microsoft.com/office/drawing/2014/main" id="{CF092E8A-453C-45DD-B751-0452EF480A11}"/>
              </a:ext>
            </a:extLst>
          </p:cNvPr>
          <p:cNvSpPr>
            <a:spLocks noGrp="1"/>
          </p:cNvSpPr>
          <p:nvPr>
            <p:ph type="title"/>
          </p:nvPr>
        </p:nvSpPr>
        <p:spPr/>
        <p:txBody>
          <a:bodyPr/>
          <a:lstStyle/>
          <a:p>
            <a:pPr algn="ctr"/>
            <a:r>
              <a:rPr lang="en-GB" u="sng" dirty="0">
                <a:latin typeface="Google Sans"/>
              </a:rPr>
              <a:t>Contextual Wisdom </a:t>
            </a:r>
            <a:br>
              <a:rPr lang="en-GB" u="sng" dirty="0">
                <a:solidFill>
                  <a:srgbClr val="002060"/>
                </a:solidFill>
                <a:latin typeface="Google Sans"/>
              </a:rPr>
            </a:br>
            <a:endParaRPr lang="en-GB" dirty="0"/>
          </a:p>
        </p:txBody>
      </p:sp>
      <p:sp>
        <p:nvSpPr>
          <p:cNvPr id="5" name="Content Placeholder 4">
            <a:extLst>
              <a:ext uri="{FF2B5EF4-FFF2-40B4-BE49-F238E27FC236}">
                <a16:creationId xmlns:a16="http://schemas.microsoft.com/office/drawing/2014/main" id="{DA6466F1-5FB9-4950-8B16-3E7DEBCA5C38}"/>
              </a:ext>
            </a:extLst>
          </p:cNvPr>
          <p:cNvSpPr>
            <a:spLocks noGrp="1"/>
          </p:cNvSpPr>
          <p:nvPr>
            <p:ph idx="1"/>
          </p:nvPr>
        </p:nvSpPr>
        <p:spPr>
          <a:xfrm>
            <a:off x="-304800" y="843438"/>
            <a:ext cx="12496800" cy="5171124"/>
          </a:xfrm>
        </p:spPr>
        <p:txBody>
          <a:bodyPr>
            <a:normAutofit fontScale="70000" lnSpcReduction="20000"/>
          </a:bodyPr>
          <a:lstStyle/>
          <a:p>
            <a:pPr algn="ctr"/>
            <a:endParaRPr lang="en-GB" sz="3600" u="sng" dirty="0">
              <a:solidFill>
                <a:srgbClr val="002060"/>
              </a:solidFill>
              <a:latin typeface="Google Sans"/>
            </a:endParaRPr>
          </a:p>
          <a:p>
            <a:pPr marL="0" indent="0" algn="ctr">
              <a:buNone/>
            </a:pPr>
            <a:endParaRPr lang="en-GB" sz="3200" b="1" dirty="0">
              <a:solidFill>
                <a:srgbClr val="FF0000"/>
              </a:solidFill>
              <a:latin typeface="Google Sans"/>
            </a:endParaRPr>
          </a:p>
          <a:p>
            <a:pPr marL="0" indent="0" algn="ctr">
              <a:buNone/>
            </a:pPr>
            <a:r>
              <a:rPr lang="en-GB" sz="3600" b="1" dirty="0">
                <a:solidFill>
                  <a:srgbClr val="002060"/>
                </a:solidFill>
                <a:latin typeface="Google Sans"/>
              </a:rPr>
              <a:t>Know your context &amp; remember your why </a:t>
            </a:r>
          </a:p>
          <a:p>
            <a:pPr marL="0" indent="0" algn="ctr">
              <a:buNone/>
            </a:pPr>
            <a:r>
              <a:rPr lang="en-GB" sz="3600" b="1" u="sng" dirty="0">
                <a:solidFill>
                  <a:srgbClr val="FF0000"/>
                </a:solidFill>
                <a:latin typeface="Google Sans"/>
              </a:rPr>
              <a:t>What we are doing? </a:t>
            </a:r>
          </a:p>
          <a:p>
            <a:pPr marL="0" indent="0" algn="ctr">
              <a:buNone/>
            </a:pPr>
            <a:endParaRPr lang="en-GB" sz="3600" b="1" u="sng" dirty="0">
              <a:solidFill>
                <a:srgbClr val="FF0000"/>
              </a:solidFill>
              <a:latin typeface="Google Sans"/>
            </a:endParaRPr>
          </a:p>
          <a:p>
            <a:pPr marL="0" indent="0" algn="ctr">
              <a:buNone/>
            </a:pPr>
            <a:r>
              <a:rPr lang="en-GB" sz="3600" b="1" u="sng" dirty="0">
                <a:solidFill>
                  <a:srgbClr val="FF0000"/>
                </a:solidFill>
                <a:latin typeface="Google Sans"/>
              </a:rPr>
              <a:t>Why are we doing</a:t>
            </a:r>
          </a:p>
          <a:p>
            <a:pPr marL="0" indent="0" algn="ctr">
              <a:buNone/>
            </a:pPr>
            <a:r>
              <a:rPr lang="en-GB" sz="3600" b="1" dirty="0">
                <a:solidFill>
                  <a:srgbClr val="002060"/>
                </a:solidFill>
                <a:latin typeface="Google Sans"/>
              </a:rPr>
              <a:t>Where are your families coming from?</a:t>
            </a:r>
          </a:p>
          <a:p>
            <a:pPr marL="0" indent="0" algn="ctr">
              <a:buNone/>
            </a:pPr>
            <a:r>
              <a:rPr lang="en-GB" sz="3600" b="1" dirty="0">
                <a:solidFill>
                  <a:srgbClr val="002060"/>
                </a:solidFill>
                <a:latin typeface="Google Sans"/>
              </a:rPr>
              <a:t>Do you know anything about their countries, their faith, their culture?</a:t>
            </a:r>
          </a:p>
          <a:p>
            <a:pPr algn="ctr"/>
            <a:endParaRPr lang="en-GB" sz="3600" b="1" dirty="0">
              <a:solidFill>
                <a:srgbClr val="002060"/>
              </a:solidFill>
              <a:latin typeface="Google Sans"/>
            </a:endParaRPr>
          </a:p>
          <a:p>
            <a:pPr marL="0" indent="0" algn="ctr">
              <a:buNone/>
            </a:pPr>
            <a:r>
              <a:rPr lang="en-GB" sz="3600" b="1" dirty="0">
                <a:solidFill>
                  <a:srgbClr val="002060"/>
                </a:solidFill>
                <a:latin typeface="Google Sans"/>
              </a:rPr>
              <a:t>What do they bring that enrich your school context?</a:t>
            </a:r>
          </a:p>
          <a:p>
            <a:pPr marL="0" indent="0" algn="ctr">
              <a:buNone/>
            </a:pPr>
            <a:r>
              <a:rPr lang="en-GB" sz="3600" b="1" dirty="0">
                <a:solidFill>
                  <a:srgbClr val="FF0000"/>
                </a:solidFill>
                <a:latin typeface="Google Sans"/>
              </a:rPr>
              <a:t>Embrace each and every one</a:t>
            </a:r>
          </a:p>
          <a:p>
            <a:pPr marL="0" indent="0" algn="ctr">
              <a:buNone/>
            </a:pPr>
            <a:endParaRPr lang="en-GB" sz="3600" b="1" dirty="0">
              <a:solidFill>
                <a:srgbClr val="FF0000"/>
              </a:solidFill>
              <a:latin typeface="Google Sans"/>
            </a:endParaRPr>
          </a:p>
          <a:p>
            <a:pPr marL="0" indent="0" algn="ctr">
              <a:buNone/>
            </a:pPr>
            <a:r>
              <a:rPr lang="en-GB" sz="3600" b="1" dirty="0">
                <a:solidFill>
                  <a:srgbClr val="FF0000"/>
                </a:solidFill>
                <a:latin typeface="Google Sans"/>
              </a:rPr>
              <a:t>Be part of the transformational change in culture </a:t>
            </a:r>
          </a:p>
          <a:p>
            <a:pPr marL="0" indent="0" algn="ctr">
              <a:buNone/>
            </a:pPr>
            <a:endParaRPr lang="en-GB" sz="3600" b="1" dirty="0">
              <a:solidFill>
                <a:srgbClr val="FF0000"/>
              </a:solidFill>
              <a:latin typeface="Google Sans"/>
            </a:endParaRPr>
          </a:p>
          <a:p>
            <a:pPr marL="0" indent="0" algn="ctr">
              <a:buNone/>
            </a:pPr>
            <a:endParaRPr lang="en-GB" sz="3600" b="1" dirty="0">
              <a:solidFill>
                <a:srgbClr val="002060"/>
              </a:solidFill>
              <a:latin typeface="Google Sans"/>
            </a:endParaRPr>
          </a:p>
          <a:p>
            <a:endParaRPr lang="en-GB" dirty="0"/>
          </a:p>
        </p:txBody>
      </p:sp>
    </p:spTree>
    <p:extLst>
      <p:ext uri="{BB962C8B-B14F-4D97-AF65-F5344CB8AC3E}">
        <p14:creationId xmlns:p14="http://schemas.microsoft.com/office/powerpoint/2010/main" val="301316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94367F-CD2B-42D3-8853-E4AB83325334}"/>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a:extLst>
              <a:ext uri="{FF2B5EF4-FFF2-40B4-BE49-F238E27FC236}">
                <a16:creationId xmlns:a16="http://schemas.microsoft.com/office/drawing/2014/main" id="{CF092E8A-453C-45DD-B751-0452EF480A11}"/>
              </a:ext>
            </a:extLst>
          </p:cNvPr>
          <p:cNvSpPr>
            <a:spLocks noGrp="1"/>
          </p:cNvSpPr>
          <p:nvPr>
            <p:ph type="title"/>
          </p:nvPr>
        </p:nvSpPr>
        <p:spPr/>
        <p:txBody>
          <a:bodyPr/>
          <a:lstStyle/>
          <a:p>
            <a:pPr algn="ctr"/>
            <a:r>
              <a:rPr lang="en-GB" u="sng" dirty="0">
                <a:latin typeface="Google Sans"/>
              </a:rPr>
              <a:t>Procedural Wisdom </a:t>
            </a:r>
            <a:br>
              <a:rPr lang="en-GB" u="sng" dirty="0">
                <a:solidFill>
                  <a:srgbClr val="002060"/>
                </a:solidFill>
                <a:latin typeface="Google Sans"/>
              </a:rPr>
            </a:br>
            <a:endParaRPr lang="en-GB" dirty="0"/>
          </a:p>
        </p:txBody>
      </p:sp>
      <p:sp>
        <p:nvSpPr>
          <p:cNvPr id="5" name="Content Placeholder 4">
            <a:extLst>
              <a:ext uri="{FF2B5EF4-FFF2-40B4-BE49-F238E27FC236}">
                <a16:creationId xmlns:a16="http://schemas.microsoft.com/office/drawing/2014/main" id="{DA6466F1-5FB9-4950-8B16-3E7DEBCA5C38}"/>
              </a:ext>
            </a:extLst>
          </p:cNvPr>
          <p:cNvSpPr>
            <a:spLocks noGrp="1"/>
          </p:cNvSpPr>
          <p:nvPr>
            <p:ph idx="1"/>
          </p:nvPr>
        </p:nvSpPr>
        <p:spPr>
          <a:xfrm>
            <a:off x="224055" y="812654"/>
            <a:ext cx="11967945" cy="4992528"/>
          </a:xfrm>
        </p:spPr>
        <p:txBody>
          <a:bodyPr>
            <a:normAutofit fontScale="25000" lnSpcReduction="20000"/>
          </a:bodyPr>
          <a:lstStyle/>
          <a:p>
            <a:pPr algn="ctr"/>
            <a:endParaRPr lang="en-GB" sz="3600" u="sng" dirty="0">
              <a:solidFill>
                <a:srgbClr val="002060"/>
              </a:solidFill>
              <a:latin typeface="Google Sans"/>
            </a:endParaRPr>
          </a:p>
          <a:p>
            <a:pPr algn="ctr"/>
            <a:endParaRPr lang="en-GB" sz="4000" u="sng" dirty="0">
              <a:solidFill>
                <a:srgbClr val="002060"/>
              </a:solidFill>
              <a:latin typeface="Google Sans"/>
            </a:endParaRPr>
          </a:p>
          <a:p>
            <a:pPr marL="0" indent="0" algn="ctr">
              <a:buNone/>
            </a:pPr>
            <a:endParaRPr lang="en-GB" sz="3200" b="1" dirty="0">
              <a:solidFill>
                <a:srgbClr val="FF0000"/>
              </a:solidFill>
              <a:latin typeface="Google Sans"/>
            </a:endParaRPr>
          </a:p>
          <a:p>
            <a:pPr marL="0" indent="0" algn="ctr">
              <a:buNone/>
            </a:pPr>
            <a:r>
              <a:rPr lang="en-GB" sz="11200" b="1" u="sng" dirty="0">
                <a:solidFill>
                  <a:srgbClr val="FF0000"/>
                </a:solidFill>
                <a:latin typeface="Google Sans"/>
              </a:rPr>
              <a:t>Know your procedures</a:t>
            </a:r>
          </a:p>
          <a:p>
            <a:pPr marL="0" indent="0" algn="ctr">
              <a:buNone/>
            </a:pPr>
            <a:endParaRPr lang="en-GB" sz="11200" b="1" u="sng" dirty="0">
              <a:solidFill>
                <a:srgbClr val="FF0000"/>
              </a:solidFill>
              <a:latin typeface="Google Sans"/>
            </a:endParaRPr>
          </a:p>
          <a:p>
            <a:pPr marL="0" indent="0" algn="ctr">
              <a:buNone/>
            </a:pPr>
            <a:r>
              <a:rPr lang="en-GB" sz="11200" b="1" dirty="0">
                <a:solidFill>
                  <a:srgbClr val="002060"/>
                </a:solidFill>
                <a:latin typeface="Google Sans"/>
              </a:rPr>
              <a:t>Collaborate with colleagues</a:t>
            </a:r>
          </a:p>
          <a:p>
            <a:pPr marL="0" indent="0" algn="ctr">
              <a:buNone/>
            </a:pPr>
            <a:r>
              <a:rPr lang="en-GB" sz="11200" b="1" dirty="0">
                <a:solidFill>
                  <a:srgbClr val="002060"/>
                </a:solidFill>
                <a:latin typeface="Google Sans"/>
              </a:rPr>
              <a:t>Draw upon expertise</a:t>
            </a:r>
          </a:p>
          <a:p>
            <a:pPr algn="ctr"/>
            <a:endParaRPr lang="en-GB" sz="11200" b="1" dirty="0">
              <a:solidFill>
                <a:srgbClr val="002060"/>
              </a:solidFill>
              <a:latin typeface="Google Sans"/>
            </a:endParaRPr>
          </a:p>
          <a:p>
            <a:pPr marL="0" indent="0" algn="ctr">
              <a:buNone/>
            </a:pPr>
            <a:r>
              <a:rPr lang="en-GB" sz="11200" b="1" dirty="0">
                <a:solidFill>
                  <a:srgbClr val="002060"/>
                </a:solidFill>
                <a:latin typeface="Google Sans"/>
              </a:rPr>
              <a:t>Plan your </a:t>
            </a:r>
            <a:r>
              <a:rPr lang="en-GB" sz="11200" b="1" dirty="0">
                <a:solidFill>
                  <a:srgbClr val="FF0000"/>
                </a:solidFill>
                <a:latin typeface="Google Sans"/>
              </a:rPr>
              <a:t>how</a:t>
            </a:r>
            <a:r>
              <a:rPr lang="en-GB" sz="11200" b="1" dirty="0">
                <a:solidFill>
                  <a:srgbClr val="002060"/>
                </a:solidFill>
                <a:latin typeface="Google Sans"/>
              </a:rPr>
              <a:t>, plan your </a:t>
            </a:r>
            <a:r>
              <a:rPr lang="en-GB" sz="11200" b="1" dirty="0">
                <a:solidFill>
                  <a:srgbClr val="FF0000"/>
                </a:solidFill>
                <a:latin typeface="Google Sans"/>
              </a:rPr>
              <a:t>when</a:t>
            </a:r>
            <a:r>
              <a:rPr lang="en-GB" sz="11200" b="1" dirty="0">
                <a:solidFill>
                  <a:srgbClr val="002060"/>
                </a:solidFill>
                <a:latin typeface="Google Sans"/>
              </a:rPr>
              <a:t> and plan your </a:t>
            </a:r>
            <a:r>
              <a:rPr lang="en-GB" sz="11200" b="1" dirty="0">
                <a:solidFill>
                  <a:srgbClr val="FF0000"/>
                </a:solidFill>
                <a:latin typeface="Google Sans"/>
              </a:rPr>
              <a:t>what</a:t>
            </a:r>
            <a:r>
              <a:rPr lang="en-GB" sz="11200" b="1" dirty="0">
                <a:solidFill>
                  <a:srgbClr val="002060"/>
                </a:solidFill>
                <a:latin typeface="Google Sans"/>
              </a:rPr>
              <a:t>.</a:t>
            </a:r>
          </a:p>
          <a:p>
            <a:pPr marL="0" indent="0" algn="ctr">
              <a:buNone/>
            </a:pPr>
            <a:endParaRPr lang="en-GB" sz="11200" b="1" dirty="0">
              <a:solidFill>
                <a:srgbClr val="002060"/>
              </a:solidFill>
              <a:latin typeface="Google Sans"/>
            </a:endParaRPr>
          </a:p>
          <a:p>
            <a:pPr marL="0" indent="0" algn="ctr">
              <a:buNone/>
            </a:pPr>
            <a:r>
              <a:rPr lang="en-GB" sz="11200" b="1" dirty="0">
                <a:solidFill>
                  <a:srgbClr val="002060"/>
                </a:solidFill>
                <a:latin typeface="Google Sans"/>
              </a:rPr>
              <a:t>Be committed, be courageous </a:t>
            </a:r>
          </a:p>
          <a:p>
            <a:pPr marL="0" indent="0" algn="ctr">
              <a:buNone/>
            </a:pPr>
            <a:r>
              <a:rPr lang="en-GB" sz="11200" b="1" dirty="0">
                <a:solidFill>
                  <a:srgbClr val="002060"/>
                </a:solidFill>
                <a:latin typeface="Google Sans"/>
              </a:rPr>
              <a:t>&amp; </a:t>
            </a:r>
          </a:p>
          <a:p>
            <a:pPr marL="0" indent="0" algn="ctr">
              <a:buNone/>
            </a:pPr>
            <a:r>
              <a:rPr lang="en-GB" sz="11200" b="1" dirty="0">
                <a:solidFill>
                  <a:srgbClr val="002060"/>
                </a:solidFill>
                <a:latin typeface="Google Sans"/>
              </a:rPr>
              <a:t>be brave!</a:t>
            </a:r>
          </a:p>
          <a:p>
            <a:pPr marL="0" indent="0" algn="ctr">
              <a:buNone/>
            </a:pPr>
            <a:endParaRPr lang="en-GB" sz="3600" b="1" dirty="0">
              <a:solidFill>
                <a:srgbClr val="002060"/>
              </a:solidFill>
              <a:latin typeface="Google Sans"/>
            </a:endParaRPr>
          </a:p>
          <a:p>
            <a:endParaRPr lang="en-GB" dirty="0"/>
          </a:p>
        </p:txBody>
      </p:sp>
    </p:spTree>
    <p:extLst>
      <p:ext uri="{BB962C8B-B14F-4D97-AF65-F5344CB8AC3E}">
        <p14:creationId xmlns:p14="http://schemas.microsoft.com/office/powerpoint/2010/main" val="338477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AC7C64-06FC-44C2-ADD1-16861EC0DBC1}"/>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a:extLst>
              <a:ext uri="{FF2B5EF4-FFF2-40B4-BE49-F238E27FC236}">
                <a16:creationId xmlns:a16="http://schemas.microsoft.com/office/drawing/2014/main" id="{2EB6B739-0799-4683-A2D4-B7FA885A3582}"/>
              </a:ext>
            </a:extLst>
          </p:cNvPr>
          <p:cNvSpPr>
            <a:spLocks noGrp="1"/>
          </p:cNvSpPr>
          <p:nvPr>
            <p:ph type="title"/>
          </p:nvPr>
        </p:nvSpPr>
        <p:spPr>
          <a:xfrm rot="21180000">
            <a:off x="-42457" y="345584"/>
            <a:ext cx="5198121" cy="1325563"/>
          </a:xfrm>
          <a:solidFill>
            <a:schemeClr val="accent3">
              <a:lumMod val="75000"/>
            </a:schemeClr>
          </a:solidFill>
        </p:spPr>
        <p:txBody>
          <a:bodyPr>
            <a:normAutofit/>
          </a:bodyPr>
          <a:lstStyle/>
          <a:p>
            <a:pPr algn="ctr"/>
            <a:r>
              <a:rPr lang="en-GB" sz="3500" dirty="0"/>
              <a:t>Method</a:t>
            </a:r>
          </a:p>
        </p:txBody>
      </p:sp>
      <p:sp>
        <p:nvSpPr>
          <p:cNvPr id="5" name="Content Placeholder 4">
            <a:extLst>
              <a:ext uri="{FF2B5EF4-FFF2-40B4-BE49-F238E27FC236}">
                <a16:creationId xmlns:a16="http://schemas.microsoft.com/office/drawing/2014/main" id="{B8431181-250D-4C27-9B62-EB27E9D7AEAF}"/>
              </a:ext>
            </a:extLst>
          </p:cNvPr>
          <p:cNvSpPr>
            <a:spLocks noGrp="1"/>
          </p:cNvSpPr>
          <p:nvPr>
            <p:ph idx="1"/>
          </p:nvPr>
        </p:nvSpPr>
        <p:spPr>
          <a:xfrm>
            <a:off x="149457" y="2134232"/>
            <a:ext cx="11893085" cy="4689990"/>
          </a:xfrm>
        </p:spPr>
        <p:txBody>
          <a:bodyPr>
            <a:noAutofit/>
          </a:bodyPr>
          <a:lstStyle/>
          <a:p>
            <a:pPr>
              <a:buFont typeface="Wingdings" panose="05000000000000000000" pitchFamily="2" charset="2"/>
              <a:buChar char="v"/>
            </a:pPr>
            <a:r>
              <a:rPr lang="en-GB" sz="2200" dirty="0">
                <a:latin typeface="+mj-lt"/>
              </a:rPr>
              <a:t>Meet with local nurseries &amp; complete transition paperwork</a:t>
            </a:r>
          </a:p>
          <a:p>
            <a:pPr marL="0" indent="0">
              <a:buNone/>
            </a:pPr>
            <a:endParaRPr lang="en-GB" sz="2200" dirty="0">
              <a:latin typeface="+mj-lt"/>
            </a:endParaRPr>
          </a:p>
          <a:p>
            <a:pPr marL="0" indent="0">
              <a:buNone/>
            </a:pPr>
            <a:r>
              <a:rPr lang="en-GB" sz="2000" i="1" dirty="0">
                <a:solidFill>
                  <a:schemeClr val="tx2"/>
                </a:solidFill>
                <a:latin typeface="+mj-lt"/>
              </a:rPr>
              <a:t>(Formal information gathering)</a:t>
            </a:r>
          </a:p>
          <a:p>
            <a:pPr marL="0" indent="0">
              <a:buNone/>
            </a:pPr>
            <a:endParaRPr lang="en-GB" sz="2000" i="1" dirty="0">
              <a:solidFill>
                <a:schemeClr val="tx2"/>
              </a:solidFill>
              <a:latin typeface="+mj-lt"/>
            </a:endParaRPr>
          </a:p>
          <a:p>
            <a:pPr>
              <a:buFont typeface="Wingdings" panose="05000000000000000000" pitchFamily="2" charset="2"/>
              <a:buChar char="v"/>
            </a:pPr>
            <a:r>
              <a:rPr lang="en-GB" sz="2200" dirty="0">
                <a:latin typeface="+mj-lt"/>
              </a:rPr>
              <a:t>Call </a:t>
            </a:r>
            <a:r>
              <a:rPr lang="en-GB" sz="2200" b="1" u="sng" dirty="0">
                <a:latin typeface="+mj-lt"/>
              </a:rPr>
              <a:t>all parents/guardians </a:t>
            </a:r>
            <a:r>
              <a:rPr lang="en-GB" sz="2200" dirty="0">
                <a:latin typeface="+mj-lt"/>
              </a:rPr>
              <a:t>and ask them about their son or daughter</a:t>
            </a:r>
          </a:p>
          <a:p>
            <a:pPr>
              <a:buFont typeface="Wingdings" panose="05000000000000000000" pitchFamily="2" charset="2"/>
              <a:buChar char="v"/>
            </a:pPr>
            <a:endParaRPr lang="en-GB" sz="2200" dirty="0">
              <a:latin typeface="+mj-lt"/>
            </a:endParaRPr>
          </a:p>
          <a:p>
            <a:pPr marL="0" indent="0">
              <a:buNone/>
            </a:pPr>
            <a:r>
              <a:rPr lang="en-GB" sz="1900" i="1" dirty="0">
                <a:solidFill>
                  <a:schemeClr val="tx2"/>
                </a:solidFill>
                <a:latin typeface="+mj-lt"/>
              </a:rPr>
              <a:t>(Informal Information gathering = building relationships =enables personalised, meaningful planning)</a:t>
            </a:r>
          </a:p>
          <a:p>
            <a:pPr marL="0" indent="0">
              <a:buNone/>
            </a:pPr>
            <a:endParaRPr lang="en-GB" sz="2600" dirty="0">
              <a:latin typeface="+mj-lt"/>
            </a:endParaRPr>
          </a:p>
        </p:txBody>
      </p:sp>
    </p:spTree>
    <p:extLst>
      <p:ext uri="{BB962C8B-B14F-4D97-AF65-F5344CB8AC3E}">
        <p14:creationId xmlns:p14="http://schemas.microsoft.com/office/powerpoint/2010/main" val="376095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AC7C64-06FC-44C2-ADD1-16861EC0DBC1}"/>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a:extLst>
              <a:ext uri="{FF2B5EF4-FFF2-40B4-BE49-F238E27FC236}">
                <a16:creationId xmlns:a16="http://schemas.microsoft.com/office/drawing/2014/main" id="{2EB6B739-0799-4683-A2D4-B7FA885A3582}"/>
              </a:ext>
            </a:extLst>
          </p:cNvPr>
          <p:cNvSpPr>
            <a:spLocks noGrp="1"/>
          </p:cNvSpPr>
          <p:nvPr>
            <p:ph type="title"/>
          </p:nvPr>
        </p:nvSpPr>
        <p:spPr>
          <a:xfrm rot="21180000">
            <a:off x="-42457" y="345584"/>
            <a:ext cx="5198121" cy="1325563"/>
          </a:xfrm>
          <a:solidFill>
            <a:schemeClr val="accent3">
              <a:lumMod val="75000"/>
            </a:schemeClr>
          </a:solidFill>
        </p:spPr>
        <p:txBody>
          <a:bodyPr>
            <a:normAutofit/>
          </a:bodyPr>
          <a:lstStyle/>
          <a:p>
            <a:pPr algn="ctr"/>
            <a:r>
              <a:rPr lang="en-GB" sz="3500" dirty="0"/>
              <a:t>Method</a:t>
            </a:r>
          </a:p>
        </p:txBody>
      </p:sp>
      <p:sp>
        <p:nvSpPr>
          <p:cNvPr id="5" name="Content Placeholder 4">
            <a:extLst>
              <a:ext uri="{FF2B5EF4-FFF2-40B4-BE49-F238E27FC236}">
                <a16:creationId xmlns:a16="http://schemas.microsoft.com/office/drawing/2014/main" id="{B8431181-250D-4C27-9B62-EB27E9D7AEAF}"/>
              </a:ext>
            </a:extLst>
          </p:cNvPr>
          <p:cNvSpPr>
            <a:spLocks noGrp="1"/>
          </p:cNvSpPr>
          <p:nvPr>
            <p:ph idx="1"/>
          </p:nvPr>
        </p:nvSpPr>
        <p:spPr>
          <a:xfrm>
            <a:off x="149457" y="2134232"/>
            <a:ext cx="11893085" cy="4689990"/>
          </a:xfrm>
        </p:spPr>
        <p:txBody>
          <a:bodyPr>
            <a:noAutofit/>
          </a:bodyPr>
          <a:lstStyle/>
          <a:p>
            <a:pPr>
              <a:buFont typeface="Wingdings" panose="05000000000000000000" pitchFamily="2" charset="2"/>
              <a:buChar char="v"/>
            </a:pPr>
            <a:r>
              <a:rPr lang="en-GB" sz="2200" dirty="0">
                <a:latin typeface="+mj-lt"/>
              </a:rPr>
              <a:t>All levels of staff contribute to planning and are involved in some capacity of delivery; Teacher/s, </a:t>
            </a:r>
            <a:r>
              <a:rPr lang="en-GB" sz="2200" dirty="0" err="1">
                <a:latin typeface="+mj-lt"/>
              </a:rPr>
              <a:t>SFLw</a:t>
            </a:r>
            <a:r>
              <a:rPr lang="en-GB" sz="2200" dirty="0">
                <a:latin typeface="+mj-lt"/>
              </a:rPr>
              <a:t>/s, EAL, CLOL, PT, DHT, HT</a:t>
            </a:r>
            <a:endParaRPr lang="en-GB" sz="3200" dirty="0">
              <a:solidFill>
                <a:schemeClr val="tx2"/>
              </a:solidFill>
              <a:latin typeface="+mj-lt"/>
            </a:endParaRPr>
          </a:p>
          <a:p>
            <a:pPr marL="0" indent="0">
              <a:buNone/>
            </a:pPr>
            <a:r>
              <a:rPr lang="en-GB" sz="1900" dirty="0">
                <a:solidFill>
                  <a:schemeClr val="tx2"/>
                </a:solidFill>
                <a:latin typeface="+mj-lt"/>
              </a:rPr>
              <a:t>(Staff are empowered. They are valued. The have a voice = Genuine collaboration = High level of motivation)</a:t>
            </a:r>
          </a:p>
          <a:p>
            <a:pPr marL="0" indent="0">
              <a:buNone/>
            </a:pPr>
            <a:endParaRPr lang="en-GB" sz="1900" dirty="0">
              <a:solidFill>
                <a:schemeClr val="tx2"/>
              </a:solidFill>
              <a:latin typeface="+mj-lt"/>
            </a:endParaRPr>
          </a:p>
          <a:p>
            <a:pPr marL="0" indent="0">
              <a:buNone/>
            </a:pPr>
            <a:endParaRPr lang="en-GB" sz="1900" dirty="0">
              <a:solidFill>
                <a:schemeClr val="tx2"/>
              </a:solidFill>
              <a:latin typeface="+mj-lt"/>
            </a:endParaRPr>
          </a:p>
          <a:p>
            <a:pPr>
              <a:buFont typeface="Wingdings" panose="05000000000000000000" pitchFamily="2" charset="2"/>
              <a:buChar char="v"/>
            </a:pPr>
            <a:r>
              <a:rPr lang="en-GB" sz="2200" dirty="0">
                <a:latin typeface="+mj-lt"/>
              </a:rPr>
              <a:t>Invite everyone to our 7 week Play Café</a:t>
            </a:r>
          </a:p>
          <a:p>
            <a:pPr marL="0" indent="0">
              <a:buNone/>
            </a:pPr>
            <a:endParaRPr lang="en-GB" sz="2200" dirty="0">
              <a:latin typeface="+mj-lt"/>
            </a:endParaRPr>
          </a:p>
          <a:p>
            <a:pPr marL="0" indent="0">
              <a:buNone/>
            </a:pPr>
            <a:r>
              <a:rPr lang="en-GB" sz="1900" i="1" dirty="0">
                <a:solidFill>
                  <a:schemeClr val="tx2"/>
                </a:solidFill>
                <a:latin typeface="+mj-lt"/>
              </a:rPr>
              <a:t>(A platform for building relationships with each other; parents, children and staff)</a:t>
            </a:r>
          </a:p>
          <a:p>
            <a:pPr marL="0" indent="0">
              <a:buNone/>
            </a:pPr>
            <a:endParaRPr lang="en-GB" sz="2600" dirty="0">
              <a:latin typeface="+mj-lt"/>
            </a:endParaRPr>
          </a:p>
        </p:txBody>
      </p:sp>
    </p:spTree>
    <p:extLst>
      <p:ext uri="{BB962C8B-B14F-4D97-AF65-F5344CB8AC3E}">
        <p14:creationId xmlns:p14="http://schemas.microsoft.com/office/powerpoint/2010/main" val="55879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AC7C64-06FC-44C2-ADD1-16861EC0DBC1}"/>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a:extLst>
              <a:ext uri="{FF2B5EF4-FFF2-40B4-BE49-F238E27FC236}">
                <a16:creationId xmlns:a16="http://schemas.microsoft.com/office/drawing/2014/main" id="{2EB6B739-0799-4683-A2D4-B7FA885A3582}"/>
              </a:ext>
            </a:extLst>
          </p:cNvPr>
          <p:cNvSpPr>
            <a:spLocks noGrp="1"/>
          </p:cNvSpPr>
          <p:nvPr>
            <p:ph type="title"/>
          </p:nvPr>
        </p:nvSpPr>
        <p:spPr>
          <a:xfrm rot="21180000">
            <a:off x="-42457" y="345584"/>
            <a:ext cx="5198121" cy="1325563"/>
          </a:xfrm>
          <a:solidFill>
            <a:schemeClr val="accent3">
              <a:lumMod val="75000"/>
            </a:schemeClr>
          </a:solidFill>
        </p:spPr>
        <p:txBody>
          <a:bodyPr>
            <a:normAutofit/>
          </a:bodyPr>
          <a:lstStyle/>
          <a:p>
            <a:pPr algn="ctr"/>
            <a:r>
              <a:rPr lang="en-GB" sz="3500" dirty="0"/>
              <a:t>Planning &amp; Set up</a:t>
            </a:r>
          </a:p>
        </p:txBody>
      </p:sp>
      <p:sp>
        <p:nvSpPr>
          <p:cNvPr id="5" name="Content Placeholder 4">
            <a:extLst>
              <a:ext uri="{FF2B5EF4-FFF2-40B4-BE49-F238E27FC236}">
                <a16:creationId xmlns:a16="http://schemas.microsoft.com/office/drawing/2014/main" id="{B8431181-250D-4C27-9B62-EB27E9D7AEAF}"/>
              </a:ext>
            </a:extLst>
          </p:cNvPr>
          <p:cNvSpPr>
            <a:spLocks noGrp="1"/>
          </p:cNvSpPr>
          <p:nvPr>
            <p:ph idx="1"/>
          </p:nvPr>
        </p:nvSpPr>
        <p:spPr>
          <a:xfrm>
            <a:off x="149457" y="2134232"/>
            <a:ext cx="11893085" cy="4689990"/>
          </a:xfrm>
        </p:spPr>
        <p:txBody>
          <a:bodyPr>
            <a:noAutofit/>
          </a:bodyPr>
          <a:lstStyle/>
          <a:p>
            <a:pPr>
              <a:buFont typeface="Wingdings" panose="05000000000000000000" pitchFamily="2" charset="2"/>
              <a:buChar char="v"/>
            </a:pPr>
            <a:r>
              <a:rPr lang="en-GB" sz="2200" dirty="0">
                <a:latin typeface="+mj-lt"/>
              </a:rPr>
              <a:t>4 weeks of informal fun. </a:t>
            </a:r>
          </a:p>
          <a:p>
            <a:pPr marL="0" indent="0">
              <a:buNone/>
            </a:pPr>
            <a:endParaRPr lang="en-GB" sz="2200" dirty="0">
              <a:latin typeface="+mj-lt"/>
            </a:endParaRPr>
          </a:p>
          <a:p>
            <a:pPr marL="0" indent="0">
              <a:buNone/>
            </a:pPr>
            <a:r>
              <a:rPr lang="en-GB" sz="1900" i="1" dirty="0">
                <a:solidFill>
                  <a:schemeClr val="tx2"/>
                </a:solidFill>
                <a:latin typeface="+mj-lt"/>
              </a:rPr>
              <a:t>(Getting to know us and each other)</a:t>
            </a:r>
          </a:p>
          <a:p>
            <a:pPr marL="0" indent="0">
              <a:buNone/>
            </a:pPr>
            <a:endParaRPr lang="en-GB" sz="1900" i="1" dirty="0">
              <a:solidFill>
                <a:schemeClr val="tx2"/>
              </a:solidFill>
              <a:latin typeface="+mj-lt"/>
            </a:endParaRPr>
          </a:p>
          <a:p>
            <a:pPr>
              <a:buFont typeface="Wingdings" panose="05000000000000000000" pitchFamily="2" charset="2"/>
              <a:buChar char="v"/>
            </a:pPr>
            <a:r>
              <a:rPr lang="en-GB" sz="2200" dirty="0">
                <a:latin typeface="+mj-lt"/>
              </a:rPr>
              <a:t> 3 different activities across 3 different areas in school.</a:t>
            </a:r>
          </a:p>
          <a:p>
            <a:pPr marL="0" indent="0">
              <a:buNone/>
            </a:pPr>
            <a:endParaRPr lang="en-GB" sz="2200" dirty="0">
              <a:latin typeface="+mj-lt"/>
            </a:endParaRPr>
          </a:p>
          <a:p>
            <a:pPr>
              <a:buFont typeface="Wingdings" panose="05000000000000000000" pitchFamily="2" charset="2"/>
              <a:buChar char="v"/>
            </a:pPr>
            <a:r>
              <a:rPr lang="en-GB" sz="2200" i="1" dirty="0">
                <a:latin typeface="+mj-lt"/>
              </a:rPr>
              <a:t>Each activity enables each group to get to know staff as individuals away from the crowd.</a:t>
            </a:r>
          </a:p>
          <a:p>
            <a:pPr marL="0" indent="0">
              <a:buNone/>
            </a:pPr>
            <a:endParaRPr lang="en-GB" sz="2200" i="1" dirty="0">
              <a:latin typeface="+mj-lt"/>
            </a:endParaRPr>
          </a:p>
          <a:p>
            <a:pPr marL="0" indent="0">
              <a:buNone/>
            </a:pPr>
            <a:r>
              <a:rPr lang="en-GB" sz="1900" i="1" dirty="0">
                <a:solidFill>
                  <a:schemeClr val="tx2"/>
                </a:solidFill>
                <a:latin typeface="+mj-lt"/>
              </a:rPr>
              <a:t>(Becoming familiar with our school environment and our people in a natural way)</a:t>
            </a:r>
          </a:p>
          <a:p>
            <a:pPr marL="0" indent="0">
              <a:buNone/>
            </a:pPr>
            <a:endParaRPr lang="en-GB" sz="2600" i="1" dirty="0">
              <a:latin typeface="+mj-lt"/>
            </a:endParaRPr>
          </a:p>
          <a:p>
            <a:pPr>
              <a:buFont typeface="Wingdings" panose="05000000000000000000" pitchFamily="2" charset="2"/>
              <a:buChar char="v"/>
            </a:pPr>
            <a:endParaRPr lang="en-GB" sz="2600" i="1" dirty="0">
              <a:latin typeface="+mj-lt"/>
            </a:endParaRPr>
          </a:p>
          <a:p>
            <a:pPr>
              <a:buFont typeface="Wingdings" panose="05000000000000000000" pitchFamily="2" charset="2"/>
              <a:buChar char="v"/>
            </a:pPr>
            <a:endParaRPr lang="en-GB" sz="2600" dirty="0">
              <a:latin typeface="+mj-lt"/>
            </a:endParaRPr>
          </a:p>
        </p:txBody>
      </p:sp>
    </p:spTree>
    <p:extLst>
      <p:ext uri="{BB962C8B-B14F-4D97-AF65-F5344CB8AC3E}">
        <p14:creationId xmlns:p14="http://schemas.microsoft.com/office/powerpoint/2010/main" val="89694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70E53E-2BC6-4486-BA0B-B68A7FD1E546}"/>
              </a:ext>
            </a:extLst>
          </p:cNvPr>
          <p:cNvSpPr>
            <a:spLocks noGrp="1"/>
          </p:cNvSpPr>
          <p:nvPr>
            <p:ph type="sldNum" sz="quarter" idx="12"/>
          </p:nvPr>
        </p:nvSpPr>
        <p:spPr/>
        <p:txBody>
          <a:bodyPr/>
          <a:lstStyle/>
          <a:p>
            <a:fld id="{98C0CDE5-970C-4CC4-BF43-0DA127E73E82}" type="slidenum">
              <a:rPr lang="en-US" noProof="0" smtClean="0"/>
              <a:t>2</a:t>
            </a:fld>
            <a:endParaRPr lang="en-US" noProof="0" dirty="0"/>
          </a:p>
        </p:txBody>
      </p:sp>
      <p:sp>
        <p:nvSpPr>
          <p:cNvPr id="5" name="Text Placeholder 4">
            <a:extLst>
              <a:ext uri="{FF2B5EF4-FFF2-40B4-BE49-F238E27FC236}">
                <a16:creationId xmlns:a16="http://schemas.microsoft.com/office/drawing/2014/main" id="{FF7AD55F-644C-4B09-A815-22D95A7662FE}"/>
              </a:ext>
            </a:extLst>
          </p:cNvPr>
          <p:cNvSpPr>
            <a:spLocks noGrp="1"/>
          </p:cNvSpPr>
          <p:nvPr>
            <p:ph type="body" sz="quarter" idx="13"/>
          </p:nvPr>
        </p:nvSpPr>
        <p:spPr>
          <a:xfrm>
            <a:off x="2255521" y="1889760"/>
            <a:ext cx="9550480" cy="4236720"/>
          </a:xfrm>
        </p:spPr>
        <p:txBody>
          <a:bodyPr>
            <a:normAutofit fontScale="25000" lnSpcReduction="20000"/>
          </a:bodyPr>
          <a:lstStyle/>
          <a:p>
            <a:pPr marL="1143000" indent="-1143000" algn="l">
              <a:buFont typeface="Wingdings" panose="05000000000000000000" pitchFamily="2" charset="2"/>
              <a:buChar char="v"/>
            </a:pPr>
            <a:endParaRPr lang="en-GB" sz="8000" b="1" dirty="0">
              <a:latin typeface="Comic Sans MS" panose="030F0702030302020204" pitchFamily="66" charset="0"/>
              <a:cs typeface="Times New Roman" pitchFamily="18" charset="0"/>
            </a:endParaRPr>
          </a:p>
          <a:p>
            <a:pPr marL="1143000" indent="-1143000" algn="l">
              <a:buFont typeface="Wingdings" panose="05000000000000000000" pitchFamily="2" charset="2"/>
              <a:buChar char="v"/>
            </a:pPr>
            <a:endParaRPr lang="en-GB" sz="8000" b="1" dirty="0">
              <a:latin typeface="Comic Sans MS" panose="030F0702030302020204" pitchFamily="66" charset="0"/>
              <a:cs typeface="Times New Roman" pitchFamily="18" charset="0"/>
            </a:endParaRP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Scottish Schools (Parental Involvement) Act 2006/2017</a:t>
            </a: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Better Relationships, Better Learning, Better Behaviour (2012)</a:t>
            </a: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National Improvement Framework 2016 </a:t>
            </a: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Delivering Excellence and Equity in Scottish Education: A Delivery Plan for Scotland (2016)</a:t>
            </a: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Getting it Right for Every Child</a:t>
            </a: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Curriculum for Excellence</a:t>
            </a: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Scottish Attainment Challenge – GCC Improvement Challenge</a:t>
            </a: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How Good Is Our School 4 </a:t>
            </a: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Learning Together – National Action Plan</a:t>
            </a:r>
          </a:p>
          <a:p>
            <a:pPr marL="1143000" indent="-1143000" algn="l">
              <a:buFont typeface="Wingdings" panose="05000000000000000000" pitchFamily="2" charset="2"/>
              <a:buChar char="v"/>
            </a:pPr>
            <a:r>
              <a:rPr lang="en-GB" sz="8000" b="1" dirty="0">
                <a:latin typeface="Comic Sans MS" panose="030F0702030302020204" pitchFamily="66" charset="0"/>
                <a:cs typeface="Times New Roman" pitchFamily="18" charset="0"/>
              </a:rPr>
              <a:t>Realising the Ambition  </a:t>
            </a:r>
            <a:endParaRPr lang="en-GB" sz="8000" dirty="0">
              <a:latin typeface="+mj-lt"/>
            </a:endParaRPr>
          </a:p>
          <a:p>
            <a:endParaRPr lang="en-GB" dirty="0"/>
          </a:p>
        </p:txBody>
      </p:sp>
      <p:sp>
        <p:nvSpPr>
          <p:cNvPr id="7" name="Title 3">
            <a:extLst>
              <a:ext uri="{FF2B5EF4-FFF2-40B4-BE49-F238E27FC236}">
                <a16:creationId xmlns:a16="http://schemas.microsoft.com/office/drawing/2014/main" id="{04B36161-4B43-4C88-AD20-02CA87D88C45}"/>
              </a:ext>
            </a:extLst>
          </p:cNvPr>
          <p:cNvSpPr txBox="1">
            <a:spLocks/>
          </p:cNvSpPr>
          <p:nvPr/>
        </p:nvSpPr>
        <p:spPr>
          <a:xfrm rot="21180000">
            <a:off x="7095169" y="477208"/>
            <a:ext cx="43911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a:solidFill>
                  <a:schemeClr val="bg1"/>
                </a:solidFill>
                <a:latin typeface="+mj-lt"/>
                <a:ea typeface="+mj-ea"/>
                <a:cs typeface="+mj-cs"/>
              </a:defRPr>
            </a:lvl1pPr>
          </a:lstStyle>
          <a:p>
            <a:pPr algn="ctr"/>
            <a:endParaRPr lang="en-GB" dirty="0"/>
          </a:p>
        </p:txBody>
      </p:sp>
      <p:sp>
        <p:nvSpPr>
          <p:cNvPr id="8" name="Rectangle 7">
            <a:extLst>
              <a:ext uri="{FF2B5EF4-FFF2-40B4-BE49-F238E27FC236}">
                <a16:creationId xmlns:a16="http://schemas.microsoft.com/office/drawing/2014/main" id="{79CADA73-1D5F-4EA0-9791-11B392D137E3}"/>
              </a:ext>
            </a:extLst>
          </p:cNvPr>
          <p:cNvSpPr/>
          <p:nvPr/>
        </p:nvSpPr>
        <p:spPr>
          <a:xfrm rot="21196043">
            <a:off x="56029" y="681649"/>
            <a:ext cx="4941713" cy="477054"/>
          </a:xfrm>
          <a:prstGeom prst="rect">
            <a:avLst/>
          </a:prstGeom>
        </p:spPr>
        <p:txBody>
          <a:bodyPr wrap="square">
            <a:spAutoFit/>
          </a:bodyPr>
          <a:lstStyle/>
          <a:p>
            <a:r>
              <a:rPr lang="en-GB" sz="2500" dirty="0">
                <a:solidFill>
                  <a:schemeClr val="bg1"/>
                </a:solidFill>
              </a:rPr>
              <a:t>Rationale – What’s our why?</a:t>
            </a:r>
          </a:p>
        </p:txBody>
      </p:sp>
    </p:spTree>
    <p:extLst>
      <p:ext uri="{BB962C8B-B14F-4D97-AF65-F5344CB8AC3E}">
        <p14:creationId xmlns:p14="http://schemas.microsoft.com/office/powerpoint/2010/main" val="231563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20</a:t>
            </a:fld>
            <a:endParaRPr lang="en-US" dirty="0"/>
          </a:p>
        </p:txBody>
      </p:sp>
      <p:pic>
        <p:nvPicPr>
          <p:cNvPr id="11" name="Picture 10">
            <a:extLst>
              <a:ext uri="{FF2B5EF4-FFF2-40B4-BE49-F238E27FC236}">
                <a16:creationId xmlns:a16="http://schemas.microsoft.com/office/drawing/2014/main" id="{29FADBBE-7FB6-4538-A118-D93167ABF248}"/>
              </a:ext>
            </a:extLst>
          </p:cNvPr>
          <p:cNvPicPr>
            <a:picLocks noChangeAspect="1"/>
          </p:cNvPicPr>
          <p:nvPr/>
        </p:nvPicPr>
        <p:blipFill>
          <a:blip r:embed="rId2"/>
          <a:stretch>
            <a:fillRect/>
          </a:stretch>
        </p:blipFill>
        <p:spPr>
          <a:xfrm>
            <a:off x="838200" y="299080"/>
            <a:ext cx="10210799" cy="4588606"/>
          </a:xfrm>
          <a:prstGeom prst="rect">
            <a:avLst/>
          </a:prstGeom>
        </p:spPr>
      </p:pic>
      <p:pic>
        <p:nvPicPr>
          <p:cNvPr id="12" name="Picture 11">
            <a:extLst>
              <a:ext uri="{FF2B5EF4-FFF2-40B4-BE49-F238E27FC236}">
                <a16:creationId xmlns:a16="http://schemas.microsoft.com/office/drawing/2014/main" id="{5D042F7F-F60E-43EF-8D4A-58ED72F252A3}"/>
              </a:ext>
            </a:extLst>
          </p:cNvPr>
          <p:cNvPicPr>
            <a:picLocks noChangeAspect="1"/>
          </p:cNvPicPr>
          <p:nvPr/>
        </p:nvPicPr>
        <p:blipFill>
          <a:blip r:embed="rId3"/>
          <a:stretch>
            <a:fillRect/>
          </a:stretch>
        </p:blipFill>
        <p:spPr>
          <a:xfrm>
            <a:off x="1061419" y="4756595"/>
            <a:ext cx="9987579" cy="1371791"/>
          </a:xfrm>
          <a:prstGeom prst="rect">
            <a:avLst/>
          </a:prstGeom>
        </p:spPr>
      </p:pic>
    </p:spTree>
    <p:extLst>
      <p:ext uri="{BB962C8B-B14F-4D97-AF65-F5344CB8AC3E}">
        <p14:creationId xmlns:p14="http://schemas.microsoft.com/office/powerpoint/2010/main" val="413896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21</a:t>
            </a:fld>
            <a:endParaRPr lang="en-US" dirty="0"/>
          </a:p>
        </p:txBody>
      </p:sp>
      <p:pic>
        <p:nvPicPr>
          <p:cNvPr id="2" name="Picture 1">
            <a:extLst>
              <a:ext uri="{FF2B5EF4-FFF2-40B4-BE49-F238E27FC236}">
                <a16:creationId xmlns:a16="http://schemas.microsoft.com/office/drawing/2014/main" id="{AA71262B-AC38-4CFE-B548-AAE7B46971FB}"/>
              </a:ext>
            </a:extLst>
          </p:cNvPr>
          <p:cNvPicPr>
            <a:picLocks noChangeAspect="1"/>
          </p:cNvPicPr>
          <p:nvPr/>
        </p:nvPicPr>
        <p:blipFill rotWithShape="1">
          <a:blip r:embed="rId2"/>
          <a:srcRect t="30048"/>
          <a:stretch/>
        </p:blipFill>
        <p:spPr>
          <a:xfrm>
            <a:off x="470750" y="1872343"/>
            <a:ext cx="10357871" cy="3801338"/>
          </a:xfrm>
          <a:prstGeom prst="rect">
            <a:avLst/>
          </a:prstGeom>
        </p:spPr>
      </p:pic>
      <p:sp>
        <p:nvSpPr>
          <p:cNvPr id="3" name="Rectangle 2">
            <a:extLst>
              <a:ext uri="{FF2B5EF4-FFF2-40B4-BE49-F238E27FC236}">
                <a16:creationId xmlns:a16="http://schemas.microsoft.com/office/drawing/2014/main" id="{90C39050-D6E0-469B-BB93-FAC263FA3D4D}"/>
              </a:ext>
            </a:extLst>
          </p:cNvPr>
          <p:cNvSpPr/>
          <p:nvPr/>
        </p:nvSpPr>
        <p:spPr>
          <a:xfrm>
            <a:off x="272144" y="232795"/>
            <a:ext cx="11033114" cy="1323439"/>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3">
                    <a:lumMod val="75000"/>
                  </a:schemeClr>
                </a:solidFill>
                <a:effectLst/>
              </a:rPr>
              <a:t>“I’m spending time with my class and my teacher now whilst my guardian listens to the information”</a:t>
            </a:r>
          </a:p>
        </p:txBody>
      </p:sp>
    </p:spTree>
    <p:extLst>
      <p:ext uri="{BB962C8B-B14F-4D97-AF65-F5344CB8AC3E}">
        <p14:creationId xmlns:p14="http://schemas.microsoft.com/office/powerpoint/2010/main" val="90430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360277-1F85-41B3-8828-41152F7EE28A}"/>
              </a:ext>
            </a:extLst>
          </p:cNvPr>
          <p:cNvSpPr>
            <a:spLocks noGrp="1"/>
          </p:cNvSpPr>
          <p:nvPr>
            <p:ph type="body" idx="1"/>
          </p:nvPr>
        </p:nvSpPr>
        <p:spPr>
          <a:xfrm>
            <a:off x="0" y="2264749"/>
            <a:ext cx="4593600" cy="600075"/>
          </a:xfrm>
        </p:spPr>
        <p:txBody>
          <a:bodyPr>
            <a:normAutofit fontScale="92500"/>
          </a:bodyPr>
          <a:lstStyle/>
          <a:p>
            <a:r>
              <a:rPr lang="en-GB" b="0" dirty="0">
                <a:solidFill>
                  <a:srgbClr val="000000"/>
                </a:solidFill>
              </a:rPr>
              <a:t>Some families became friends</a:t>
            </a:r>
          </a:p>
        </p:txBody>
      </p:sp>
      <p:sp>
        <p:nvSpPr>
          <p:cNvPr id="3" name="Content Placeholder 2">
            <a:extLst>
              <a:ext uri="{FF2B5EF4-FFF2-40B4-BE49-F238E27FC236}">
                <a16:creationId xmlns:a16="http://schemas.microsoft.com/office/drawing/2014/main" id="{A9186879-E6A4-4CBB-9FFE-0459FB8DBF36}"/>
              </a:ext>
            </a:extLst>
          </p:cNvPr>
          <p:cNvSpPr>
            <a:spLocks noGrp="1"/>
          </p:cNvSpPr>
          <p:nvPr>
            <p:ph sz="half" idx="2"/>
          </p:nvPr>
        </p:nvSpPr>
        <p:spPr>
          <a:xfrm>
            <a:off x="144501" y="3741618"/>
            <a:ext cx="4573338" cy="1367518"/>
          </a:xfrm>
        </p:spPr>
        <p:txBody>
          <a:bodyPr>
            <a:normAutofit/>
          </a:bodyPr>
          <a:lstStyle/>
          <a:p>
            <a:pPr marL="0" indent="0">
              <a:buNone/>
            </a:pPr>
            <a:endParaRPr lang="en-GB" dirty="0"/>
          </a:p>
          <a:p>
            <a:pPr marL="0" indent="0">
              <a:buNone/>
            </a:pPr>
            <a:r>
              <a:rPr lang="en-GB" sz="2000" dirty="0">
                <a:latin typeface="+mj-lt"/>
              </a:rPr>
              <a:t>Summer Play dates occurred</a:t>
            </a:r>
          </a:p>
          <a:p>
            <a:endParaRPr lang="en-GB" dirty="0"/>
          </a:p>
        </p:txBody>
      </p:sp>
      <p:sp>
        <p:nvSpPr>
          <p:cNvPr id="5" name="Slide Number Placeholder 4">
            <a:extLst>
              <a:ext uri="{FF2B5EF4-FFF2-40B4-BE49-F238E27FC236}">
                <a16:creationId xmlns:a16="http://schemas.microsoft.com/office/drawing/2014/main" id="{E18BEF01-8934-4F04-822B-DDBBB9721A7D}"/>
              </a:ext>
            </a:extLst>
          </p:cNvPr>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6" name="Title 5">
            <a:extLst>
              <a:ext uri="{FF2B5EF4-FFF2-40B4-BE49-F238E27FC236}">
                <a16:creationId xmlns:a16="http://schemas.microsoft.com/office/drawing/2014/main" id="{2F50B518-7DA8-4D88-8310-14BD3B1A6A20}"/>
              </a:ext>
            </a:extLst>
          </p:cNvPr>
          <p:cNvSpPr>
            <a:spLocks noGrp="1"/>
          </p:cNvSpPr>
          <p:nvPr>
            <p:ph type="title"/>
          </p:nvPr>
        </p:nvSpPr>
        <p:spPr>
          <a:xfrm rot="-360000">
            <a:off x="41394" y="853376"/>
            <a:ext cx="4779553" cy="1042492"/>
          </a:xfrm>
          <a:solidFill>
            <a:schemeClr val="accent3">
              <a:lumMod val="75000"/>
            </a:schemeClr>
          </a:solidFill>
        </p:spPr>
        <p:txBody>
          <a:bodyPr/>
          <a:lstStyle/>
          <a:p>
            <a:pPr algn="ctr"/>
            <a:r>
              <a:rPr lang="en-GB" dirty="0"/>
              <a:t>Results</a:t>
            </a:r>
          </a:p>
        </p:txBody>
      </p:sp>
      <p:sp>
        <p:nvSpPr>
          <p:cNvPr id="7" name="Text Placeholder 6">
            <a:extLst>
              <a:ext uri="{FF2B5EF4-FFF2-40B4-BE49-F238E27FC236}">
                <a16:creationId xmlns:a16="http://schemas.microsoft.com/office/drawing/2014/main" id="{40C6C2EF-1B83-4CAC-9CE1-CCE841E119CA}"/>
              </a:ext>
            </a:extLst>
          </p:cNvPr>
          <p:cNvSpPr>
            <a:spLocks noGrp="1"/>
          </p:cNvSpPr>
          <p:nvPr>
            <p:ph type="body" idx="13"/>
          </p:nvPr>
        </p:nvSpPr>
        <p:spPr>
          <a:xfrm>
            <a:off x="5105183" y="1681563"/>
            <a:ext cx="6129100" cy="895666"/>
          </a:xfrm>
        </p:spPr>
        <p:txBody>
          <a:bodyPr>
            <a:noAutofit/>
          </a:bodyPr>
          <a:lstStyle/>
          <a:p>
            <a:r>
              <a:rPr lang="en-GB" sz="2000" b="0" dirty="0">
                <a:solidFill>
                  <a:srgbClr val="000000"/>
                </a:solidFill>
              </a:rPr>
              <a:t>Families and pupil’s relaxed after first few visits and questions flowed reducing insecurities.</a:t>
            </a:r>
          </a:p>
        </p:txBody>
      </p:sp>
      <p:sp>
        <p:nvSpPr>
          <p:cNvPr id="9" name="Text Placeholder 8">
            <a:extLst>
              <a:ext uri="{FF2B5EF4-FFF2-40B4-BE49-F238E27FC236}">
                <a16:creationId xmlns:a16="http://schemas.microsoft.com/office/drawing/2014/main" id="{FB0EC78C-4290-47E0-880A-ABE213F7673D}"/>
              </a:ext>
            </a:extLst>
          </p:cNvPr>
          <p:cNvSpPr>
            <a:spLocks noGrp="1"/>
          </p:cNvSpPr>
          <p:nvPr>
            <p:ph type="body" idx="15"/>
          </p:nvPr>
        </p:nvSpPr>
        <p:spPr>
          <a:xfrm>
            <a:off x="6603064" y="449652"/>
            <a:ext cx="5202936" cy="1115568"/>
          </a:xfrm>
          <a:solidFill>
            <a:schemeClr val="accent3">
              <a:lumMod val="75000"/>
            </a:schemeClr>
          </a:solidFill>
        </p:spPr>
        <p:txBody>
          <a:bodyPr>
            <a:normAutofit/>
          </a:bodyPr>
          <a:lstStyle/>
          <a:p>
            <a:pPr algn="ctr"/>
            <a:r>
              <a:rPr lang="en-GB" sz="3500" dirty="0">
                <a:latin typeface="+mj-lt"/>
              </a:rPr>
              <a:t>And Impact</a:t>
            </a:r>
          </a:p>
        </p:txBody>
      </p:sp>
      <p:sp>
        <p:nvSpPr>
          <p:cNvPr id="10" name="Text Placeholder 6">
            <a:extLst>
              <a:ext uri="{FF2B5EF4-FFF2-40B4-BE49-F238E27FC236}">
                <a16:creationId xmlns:a16="http://schemas.microsoft.com/office/drawing/2014/main" id="{065BD1C1-2C36-493A-A60F-663D5E0E4370}"/>
              </a:ext>
            </a:extLst>
          </p:cNvPr>
          <p:cNvSpPr txBox="1">
            <a:spLocks/>
          </p:cNvSpPr>
          <p:nvPr/>
        </p:nvSpPr>
        <p:spPr>
          <a:xfrm>
            <a:off x="4593600" y="2357536"/>
            <a:ext cx="7480900" cy="89566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b="0" dirty="0">
                <a:solidFill>
                  <a:srgbClr val="000000"/>
                </a:solidFill>
              </a:rPr>
              <a:t>Pupils excited to come in and greeted all staff members warmly.</a:t>
            </a:r>
          </a:p>
        </p:txBody>
      </p:sp>
      <p:sp>
        <p:nvSpPr>
          <p:cNvPr id="11" name="Text Placeholder 6">
            <a:extLst>
              <a:ext uri="{FF2B5EF4-FFF2-40B4-BE49-F238E27FC236}">
                <a16:creationId xmlns:a16="http://schemas.microsoft.com/office/drawing/2014/main" id="{AF554B0C-2AF3-4A26-9A75-E7EFC830F452}"/>
              </a:ext>
            </a:extLst>
          </p:cNvPr>
          <p:cNvSpPr txBox="1">
            <a:spLocks/>
          </p:cNvSpPr>
          <p:nvPr/>
        </p:nvSpPr>
        <p:spPr>
          <a:xfrm>
            <a:off x="4433903" y="2803625"/>
            <a:ext cx="8160868" cy="89566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b="0" dirty="0">
                <a:solidFill>
                  <a:srgbClr val="000000"/>
                </a:solidFill>
              </a:rPr>
              <a:t>Notable reduction of distress of parental/guardian separation</a:t>
            </a:r>
            <a:r>
              <a:rPr lang="en-GB" sz="2000" b="0" dirty="0"/>
              <a:t>.</a:t>
            </a:r>
          </a:p>
        </p:txBody>
      </p:sp>
      <p:sp>
        <p:nvSpPr>
          <p:cNvPr id="12" name="Text Placeholder 6">
            <a:extLst>
              <a:ext uri="{FF2B5EF4-FFF2-40B4-BE49-F238E27FC236}">
                <a16:creationId xmlns:a16="http://schemas.microsoft.com/office/drawing/2014/main" id="{B042F246-4CAD-4624-A1A5-37662EB14603}"/>
              </a:ext>
            </a:extLst>
          </p:cNvPr>
          <p:cNvSpPr txBox="1">
            <a:spLocks/>
          </p:cNvSpPr>
          <p:nvPr/>
        </p:nvSpPr>
        <p:spPr>
          <a:xfrm>
            <a:off x="5124098" y="3970446"/>
            <a:ext cx="8160868" cy="34991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b="0" dirty="0">
                <a:solidFill>
                  <a:srgbClr val="000000"/>
                </a:solidFill>
              </a:rPr>
              <a:t>Parents/guardians know our school building well</a:t>
            </a:r>
            <a:r>
              <a:rPr lang="en-GB" sz="2000" b="0" dirty="0"/>
              <a:t>.</a:t>
            </a:r>
          </a:p>
        </p:txBody>
      </p:sp>
      <p:sp>
        <p:nvSpPr>
          <p:cNvPr id="13" name="Text Placeholder 6">
            <a:extLst>
              <a:ext uri="{FF2B5EF4-FFF2-40B4-BE49-F238E27FC236}">
                <a16:creationId xmlns:a16="http://schemas.microsoft.com/office/drawing/2014/main" id="{A41E4F61-7E1A-4D46-97FE-509CC9C07AAD}"/>
              </a:ext>
            </a:extLst>
          </p:cNvPr>
          <p:cNvSpPr txBox="1">
            <a:spLocks/>
          </p:cNvSpPr>
          <p:nvPr/>
        </p:nvSpPr>
        <p:spPr>
          <a:xfrm>
            <a:off x="1705107" y="4687679"/>
            <a:ext cx="8160868" cy="34991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b="0" dirty="0">
                <a:solidFill>
                  <a:srgbClr val="000000"/>
                </a:solidFill>
              </a:rPr>
              <a:t>Parents/guardians relaxed enough to hear important information</a:t>
            </a:r>
            <a:r>
              <a:rPr lang="en-GB" sz="2000" b="0" dirty="0"/>
              <a:t>.</a:t>
            </a:r>
          </a:p>
        </p:txBody>
      </p:sp>
      <p:sp>
        <p:nvSpPr>
          <p:cNvPr id="14" name="Text Placeholder 6">
            <a:extLst>
              <a:ext uri="{FF2B5EF4-FFF2-40B4-BE49-F238E27FC236}">
                <a16:creationId xmlns:a16="http://schemas.microsoft.com/office/drawing/2014/main" id="{3F963A25-4C44-49F3-AD4C-EF723FD181F4}"/>
              </a:ext>
            </a:extLst>
          </p:cNvPr>
          <p:cNvSpPr txBox="1">
            <a:spLocks/>
          </p:cNvSpPr>
          <p:nvPr/>
        </p:nvSpPr>
        <p:spPr>
          <a:xfrm>
            <a:off x="117500" y="3154655"/>
            <a:ext cx="4593600" cy="73833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b="0" dirty="0">
                <a:solidFill>
                  <a:srgbClr val="000000"/>
                </a:solidFill>
              </a:rPr>
              <a:t>Following a few weeks of Play Café, some parents/guardian met in the local park for their children to play.</a:t>
            </a:r>
          </a:p>
        </p:txBody>
      </p:sp>
      <p:sp>
        <p:nvSpPr>
          <p:cNvPr id="15" name="Text Placeholder 6">
            <a:extLst>
              <a:ext uri="{FF2B5EF4-FFF2-40B4-BE49-F238E27FC236}">
                <a16:creationId xmlns:a16="http://schemas.microsoft.com/office/drawing/2014/main" id="{359AE0D1-50B4-4043-80BE-0BD6AE5C44BF}"/>
              </a:ext>
            </a:extLst>
          </p:cNvPr>
          <p:cNvSpPr txBox="1">
            <a:spLocks/>
          </p:cNvSpPr>
          <p:nvPr/>
        </p:nvSpPr>
        <p:spPr>
          <a:xfrm>
            <a:off x="274258" y="5882404"/>
            <a:ext cx="4593600" cy="73833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GB" sz="2000" b="0" dirty="0">
              <a:solidFill>
                <a:srgbClr val="000000"/>
              </a:solidFill>
            </a:endParaRPr>
          </a:p>
        </p:txBody>
      </p:sp>
      <p:sp>
        <p:nvSpPr>
          <p:cNvPr id="16" name="Text Placeholder 6">
            <a:extLst>
              <a:ext uri="{FF2B5EF4-FFF2-40B4-BE49-F238E27FC236}">
                <a16:creationId xmlns:a16="http://schemas.microsoft.com/office/drawing/2014/main" id="{DB3FF2A0-BCE3-49AF-8338-CEB8C24EAA96}"/>
              </a:ext>
            </a:extLst>
          </p:cNvPr>
          <p:cNvSpPr txBox="1">
            <a:spLocks/>
          </p:cNvSpPr>
          <p:nvPr/>
        </p:nvSpPr>
        <p:spPr>
          <a:xfrm>
            <a:off x="117500" y="5380291"/>
            <a:ext cx="5619271" cy="15124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b="0" dirty="0">
                <a:solidFill>
                  <a:srgbClr val="000000"/>
                </a:solidFill>
              </a:rPr>
              <a:t>Continuous relationships with school staff</a:t>
            </a:r>
            <a:endParaRPr lang="en-GB" sz="2000" b="0" dirty="0"/>
          </a:p>
        </p:txBody>
      </p:sp>
      <p:sp>
        <p:nvSpPr>
          <p:cNvPr id="17" name="Text Placeholder 6">
            <a:extLst>
              <a:ext uri="{FF2B5EF4-FFF2-40B4-BE49-F238E27FC236}">
                <a16:creationId xmlns:a16="http://schemas.microsoft.com/office/drawing/2014/main" id="{A065508B-7D54-4CDB-87DC-7AACBE0953B2}"/>
              </a:ext>
            </a:extLst>
          </p:cNvPr>
          <p:cNvSpPr txBox="1">
            <a:spLocks/>
          </p:cNvSpPr>
          <p:nvPr/>
        </p:nvSpPr>
        <p:spPr>
          <a:xfrm>
            <a:off x="117500" y="6264641"/>
            <a:ext cx="10625641" cy="38479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b="0" dirty="0">
                <a:solidFill>
                  <a:srgbClr val="000000"/>
                </a:solidFill>
              </a:rPr>
              <a:t>Children engaged in planned learning as activities are matched to personal preferences where possible</a:t>
            </a:r>
            <a:r>
              <a:rPr lang="en-GB" sz="2000" b="0" dirty="0"/>
              <a:t>.</a:t>
            </a:r>
          </a:p>
        </p:txBody>
      </p:sp>
    </p:spTree>
    <p:extLst>
      <p:ext uri="{BB962C8B-B14F-4D97-AF65-F5344CB8AC3E}">
        <p14:creationId xmlns:p14="http://schemas.microsoft.com/office/powerpoint/2010/main" val="161715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8BEF01-8934-4F04-822B-DDBBB9721A7D}"/>
              </a:ext>
            </a:extLst>
          </p:cNvPr>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6" name="Title 5">
            <a:extLst>
              <a:ext uri="{FF2B5EF4-FFF2-40B4-BE49-F238E27FC236}">
                <a16:creationId xmlns:a16="http://schemas.microsoft.com/office/drawing/2014/main" id="{2F50B518-7DA8-4D88-8310-14BD3B1A6A20}"/>
              </a:ext>
            </a:extLst>
          </p:cNvPr>
          <p:cNvSpPr>
            <a:spLocks noGrp="1"/>
          </p:cNvSpPr>
          <p:nvPr>
            <p:ph type="title"/>
          </p:nvPr>
        </p:nvSpPr>
        <p:spPr>
          <a:xfrm rot="-360000">
            <a:off x="41394" y="843181"/>
            <a:ext cx="4779553" cy="1042492"/>
          </a:xfrm>
          <a:solidFill>
            <a:schemeClr val="accent3">
              <a:lumMod val="75000"/>
            </a:schemeClr>
          </a:solidFill>
        </p:spPr>
        <p:txBody>
          <a:bodyPr/>
          <a:lstStyle/>
          <a:p>
            <a:pPr algn="ctr"/>
            <a:r>
              <a:rPr lang="en-GB" dirty="0"/>
              <a:t>What next?</a:t>
            </a:r>
          </a:p>
        </p:txBody>
      </p:sp>
      <p:sp>
        <p:nvSpPr>
          <p:cNvPr id="15" name="Text Placeholder 6">
            <a:extLst>
              <a:ext uri="{FF2B5EF4-FFF2-40B4-BE49-F238E27FC236}">
                <a16:creationId xmlns:a16="http://schemas.microsoft.com/office/drawing/2014/main" id="{359AE0D1-50B4-4043-80BE-0BD6AE5C44BF}"/>
              </a:ext>
            </a:extLst>
          </p:cNvPr>
          <p:cNvSpPr txBox="1">
            <a:spLocks/>
          </p:cNvSpPr>
          <p:nvPr/>
        </p:nvSpPr>
        <p:spPr>
          <a:xfrm>
            <a:off x="274258" y="5882404"/>
            <a:ext cx="4593600" cy="73833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GB" sz="2000" b="0" dirty="0">
              <a:solidFill>
                <a:srgbClr val="000000"/>
              </a:solidFill>
            </a:endParaRPr>
          </a:p>
        </p:txBody>
      </p:sp>
      <p:sp>
        <p:nvSpPr>
          <p:cNvPr id="17" name="Text Placeholder 6">
            <a:extLst>
              <a:ext uri="{FF2B5EF4-FFF2-40B4-BE49-F238E27FC236}">
                <a16:creationId xmlns:a16="http://schemas.microsoft.com/office/drawing/2014/main" id="{A065508B-7D54-4CDB-87DC-7AACBE0953B2}"/>
              </a:ext>
            </a:extLst>
          </p:cNvPr>
          <p:cNvSpPr txBox="1">
            <a:spLocks/>
          </p:cNvSpPr>
          <p:nvPr/>
        </p:nvSpPr>
        <p:spPr>
          <a:xfrm>
            <a:off x="117500" y="6264641"/>
            <a:ext cx="10625641" cy="38479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GB" sz="2000" b="0" dirty="0"/>
          </a:p>
        </p:txBody>
      </p:sp>
      <p:sp>
        <p:nvSpPr>
          <p:cNvPr id="21" name="Text Placeholder 20">
            <a:extLst>
              <a:ext uri="{FF2B5EF4-FFF2-40B4-BE49-F238E27FC236}">
                <a16:creationId xmlns:a16="http://schemas.microsoft.com/office/drawing/2014/main" id="{1E24D04F-090F-4398-AC5F-14E7378647D7}"/>
              </a:ext>
            </a:extLst>
          </p:cNvPr>
          <p:cNvSpPr>
            <a:spLocks noGrp="1"/>
          </p:cNvSpPr>
          <p:nvPr>
            <p:ph type="body" idx="1"/>
          </p:nvPr>
        </p:nvSpPr>
        <p:spPr>
          <a:xfrm>
            <a:off x="4957240" y="1517598"/>
            <a:ext cx="4744841" cy="600075"/>
          </a:xfrm>
        </p:spPr>
        <p:txBody>
          <a:bodyPr>
            <a:noAutofit/>
          </a:bodyPr>
          <a:lstStyle/>
          <a:p>
            <a:r>
              <a:rPr lang="en-GB" sz="3000" b="0" dirty="0">
                <a:solidFill>
                  <a:srgbClr val="000000"/>
                </a:solidFill>
              </a:rPr>
              <a:t>Parental/Guardian audit</a:t>
            </a:r>
          </a:p>
        </p:txBody>
      </p:sp>
      <p:sp>
        <p:nvSpPr>
          <p:cNvPr id="22" name="Text Placeholder 20">
            <a:extLst>
              <a:ext uri="{FF2B5EF4-FFF2-40B4-BE49-F238E27FC236}">
                <a16:creationId xmlns:a16="http://schemas.microsoft.com/office/drawing/2014/main" id="{716521C5-EEFD-451D-A94A-321359ECC911}"/>
              </a:ext>
            </a:extLst>
          </p:cNvPr>
          <p:cNvSpPr txBox="1">
            <a:spLocks/>
          </p:cNvSpPr>
          <p:nvPr/>
        </p:nvSpPr>
        <p:spPr>
          <a:xfrm>
            <a:off x="202297" y="4491777"/>
            <a:ext cx="11092187" cy="60007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3000" b="0" dirty="0">
                <a:solidFill>
                  <a:srgbClr val="000000"/>
                </a:solidFill>
              </a:rPr>
              <a:t>Always looking for ways to improve. Who doesn’t want to get better?</a:t>
            </a:r>
          </a:p>
        </p:txBody>
      </p:sp>
      <p:sp>
        <p:nvSpPr>
          <p:cNvPr id="23" name="Text Placeholder 20">
            <a:extLst>
              <a:ext uri="{FF2B5EF4-FFF2-40B4-BE49-F238E27FC236}">
                <a16:creationId xmlns:a16="http://schemas.microsoft.com/office/drawing/2014/main" id="{542ABABD-6934-47D3-9844-E7D5C5153E3D}"/>
              </a:ext>
            </a:extLst>
          </p:cNvPr>
          <p:cNvSpPr txBox="1">
            <a:spLocks/>
          </p:cNvSpPr>
          <p:nvPr/>
        </p:nvSpPr>
        <p:spPr>
          <a:xfrm>
            <a:off x="117499" y="5584591"/>
            <a:ext cx="11360725" cy="60007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3000" b="0" dirty="0">
                <a:solidFill>
                  <a:srgbClr val="000000"/>
                </a:solidFill>
              </a:rPr>
              <a:t> Removed Meet the teacher and replaced with personalised  telephone phone calls</a:t>
            </a:r>
          </a:p>
        </p:txBody>
      </p:sp>
      <p:sp>
        <p:nvSpPr>
          <p:cNvPr id="24" name="Text Placeholder 20">
            <a:extLst>
              <a:ext uri="{FF2B5EF4-FFF2-40B4-BE49-F238E27FC236}">
                <a16:creationId xmlns:a16="http://schemas.microsoft.com/office/drawing/2014/main" id="{63253B2C-68CC-4C03-B989-9290820FE675}"/>
              </a:ext>
            </a:extLst>
          </p:cNvPr>
          <p:cNvSpPr txBox="1">
            <a:spLocks/>
          </p:cNvSpPr>
          <p:nvPr/>
        </p:nvSpPr>
        <p:spPr>
          <a:xfrm>
            <a:off x="202297" y="3254947"/>
            <a:ext cx="11275928" cy="60007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3000" b="0" dirty="0">
                <a:solidFill>
                  <a:srgbClr val="000000"/>
                </a:solidFill>
              </a:rPr>
              <a:t>Staff reflect, evaluate and amend to suit </a:t>
            </a:r>
          </a:p>
        </p:txBody>
      </p:sp>
      <p:sp>
        <p:nvSpPr>
          <p:cNvPr id="25" name="Text Placeholder 20">
            <a:extLst>
              <a:ext uri="{FF2B5EF4-FFF2-40B4-BE49-F238E27FC236}">
                <a16:creationId xmlns:a16="http://schemas.microsoft.com/office/drawing/2014/main" id="{44E87568-22BA-473B-B599-F6D4E651F5EC}"/>
              </a:ext>
            </a:extLst>
          </p:cNvPr>
          <p:cNvSpPr txBox="1">
            <a:spLocks/>
          </p:cNvSpPr>
          <p:nvPr/>
        </p:nvSpPr>
        <p:spPr>
          <a:xfrm>
            <a:off x="274258" y="2449870"/>
            <a:ext cx="11917742" cy="72287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3000" b="0" dirty="0">
                <a:solidFill>
                  <a:srgbClr val="000000"/>
                </a:solidFill>
              </a:rPr>
              <a:t>Gather data from the children – What’s going well? What do they like/dislike?</a:t>
            </a:r>
          </a:p>
        </p:txBody>
      </p:sp>
    </p:spTree>
    <p:extLst>
      <p:ext uri="{BB962C8B-B14F-4D97-AF65-F5344CB8AC3E}">
        <p14:creationId xmlns:p14="http://schemas.microsoft.com/office/powerpoint/2010/main" val="223267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ED2C33-CA18-420D-B86E-1A1834EA18B7}"/>
              </a:ext>
            </a:extLst>
          </p:cNvPr>
          <p:cNvSpPr>
            <a:spLocks noGrp="1"/>
          </p:cNvSpPr>
          <p:nvPr>
            <p:ph type="sldNum" sz="quarter" idx="12"/>
          </p:nvPr>
        </p:nvSpPr>
        <p:spPr/>
        <p:txBody>
          <a:bodyPr/>
          <a:lstStyle/>
          <a:p>
            <a:fld id="{98C0CDE5-970C-4CC4-BF43-0DA127E73E82}" type="slidenum">
              <a:rPr lang="en-US" noProof="0" smtClean="0"/>
              <a:t>24</a:t>
            </a:fld>
            <a:endParaRPr lang="en-US" noProof="0" dirty="0"/>
          </a:p>
        </p:txBody>
      </p:sp>
      <p:sp>
        <p:nvSpPr>
          <p:cNvPr id="4" name="Title 3">
            <a:extLst>
              <a:ext uri="{FF2B5EF4-FFF2-40B4-BE49-F238E27FC236}">
                <a16:creationId xmlns:a16="http://schemas.microsoft.com/office/drawing/2014/main" id="{4B1E41FA-FE7E-4494-A42C-FB0091F3C112}"/>
              </a:ext>
            </a:extLst>
          </p:cNvPr>
          <p:cNvSpPr>
            <a:spLocks noGrp="1"/>
          </p:cNvSpPr>
          <p:nvPr>
            <p:ph type="title"/>
          </p:nvPr>
        </p:nvSpPr>
        <p:spPr>
          <a:xfrm rot="21180000">
            <a:off x="78958" y="367305"/>
            <a:ext cx="4591623" cy="1164408"/>
          </a:xfrm>
        </p:spPr>
        <p:txBody>
          <a:bodyPr>
            <a:noAutofit/>
          </a:bodyPr>
          <a:lstStyle/>
          <a:p>
            <a:pPr algn="ctr"/>
            <a:r>
              <a:rPr lang="en-GB" sz="2000" dirty="0"/>
              <a:t>Children and their families are at the ‘heart’ of what we strive for. </a:t>
            </a:r>
            <a:r>
              <a:rPr lang="en-GB" sz="800" dirty="0"/>
              <a:t>(Scottish Government, 2018)</a:t>
            </a:r>
          </a:p>
        </p:txBody>
      </p:sp>
      <p:sp>
        <p:nvSpPr>
          <p:cNvPr id="5" name="Text Placeholder 4">
            <a:extLst>
              <a:ext uri="{FF2B5EF4-FFF2-40B4-BE49-F238E27FC236}">
                <a16:creationId xmlns:a16="http://schemas.microsoft.com/office/drawing/2014/main" id="{78C8B8F1-EAF6-467A-94ED-3596772AD1DE}"/>
              </a:ext>
            </a:extLst>
          </p:cNvPr>
          <p:cNvSpPr>
            <a:spLocks noGrp="1"/>
          </p:cNvSpPr>
          <p:nvPr>
            <p:ph type="body" sz="quarter" idx="13"/>
          </p:nvPr>
        </p:nvSpPr>
        <p:spPr>
          <a:xfrm>
            <a:off x="1377329" y="2206305"/>
            <a:ext cx="9303119" cy="1971412"/>
          </a:xfrm>
        </p:spPr>
        <p:txBody>
          <a:bodyPr>
            <a:normAutofit/>
          </a:bodyPr>
          <a:lstStyle/>
          <a:p>
            <a:r>
              <a:rPr lang="en-GB" sz="4000" dirty="0">
                <a:latin typeface="+mj-lt"/>
              </a:rPr>
              <a:t>No significant learning occurs without significant relationships</a:t>
            </a:r>
          </a:p>
          <a:p>
            <a:endParaRPr lang="en-GB" dirty="0"/>
          </a:p>
        </p:txBody>
      </p:sp>
      <p:pic>
        <p:nvPicPr>
          <p:cNvPr id="8" name="Picture 7">
            <a:extLst>
              <a:ext uri="{FF2B5EF4-FFF2-40B4-BE49-F238E27FC236}">
                <a16:creationId xmlns:a16="http://schemas.microsoft.com/office/drawing/2014/main" id="{45AD222D-341E-4061-82D4-05F846D17CC4}"/>
              </a:ext>
            </a:extLst>
          </p:cNvPr>
          <p:cNvPicPr>
            <a:picLocks noChangeAspect="1"/>
          </p:cNvPicPr>
          <p:nvPr/>
        </p:nvPicPr>
        <p:blipFill>
          <a:blip r:embed="rId2"/>
          <a:stretch>
            <a:fillRect/>
          </a:stretch>
        </p:blipFill>
        <p:spPr>
          <a:xfrm>
            <a:off x="0" y="4338668"/>
            <a:ext cx="8769292" cy="2275097"/>
          </a:xfrm>
          <a:prstGeom prst="rect">
            <a:avLst/>
          </a:prstGeom>
        </p:spPr>
      </p:pic>
      <p:pic>
        <p:nvPicPr>
          <p:cNvPr id="9" name="Picture 8">
            <a:extLst>
              <a:ext uri="{FF2B5EF4-FFF2-40B4-BE49-F238E27FC236}">
                <a16:creationId xmlns:a16="http://schemas.microsoft.com/office/drawing/2014/main" id="{51488D63-1586-4CEA-9536-FDFD5F674D8E}"/>
              </a:ext>
            </a:extLst>
          </p:cNvPr>
          <p:cNvPicPr>
            <a:picLocks noChangeAspect="1"/>
          </p:cNvPicPr>
          <p:nvPr/>
        </p:nvPicPr>
        <p:blipFill>
          <a:blip r:embed="rId3"/>
          <a:stretch>
            <a:fillRect/>
          </a:stretch>
        </p:blipFill>
        <p:spPr>
          <a:xfrm>
            <a:off x="3842211" y="802769"/>
            <a:ext cx="1084870" cy="1084870"/>
          </a:xfrm>
          <a:prstGeom prst="rect">
            <a:avLst/>
          </a:prstGeom>
        </p:spPr>
      </p:pic>
    </p:spTree>
    <p:extLst>
      <p:ext uri="{BB962C8B-B14F-4D97-AF65-F5344CB8AC3E}">
        <p14:creationId xmlns:p14="http://schemas.microsoft.com/office/powerpoint/2010/main" val="117820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8D0F41-E3EB-44AD-A763-5C36CA1C9D9E}"/>
              </a:ext>
            </a:extLst>
          </p:cNvPr>
          <p:cNvSpPr>
            <a:spLocks noGrp="1"/>
          </p:cNvSpPr>
          <p:nvPr>
            <p:ph type="ftr" sz="quarter" idx="11"/>
          </p:nvPr>
        </p:nvSpPr>
        <p:spPr>
          <a:xfrm>
            <a:off x="2614190" y="1935887"/>
            <a:ext cx="10162244" cy="3491791"/>
          </a:xfrm>
        </p:spPr>
        <p:txBody>
          <a:bodyPr/>
          <a:lstStyle/>
          <a:p>
            <a:r>
              <a:rPr lang="en-US" u="sng" noProof="0" dirty="0">
                <a:solidFill>
                  <a:schemeClr val="tx2"/>
                </a:solidFill>
              </a:rPr>
              <a:t>References:</a:t>
            </a:r>
          </a:p>
          <a:p>
            <a:endParaRPr lang="en-US" noProof="0" dirty="0">
              <a:solidFill>
                <a:schemeClr val="tx2"/>
              </a:solidFill>
            </a:endParaRPr>
          </a:p>
          <a:p>
            <a:endParaRPr lang="en-US" noProof="0" dirty="0">
              <a:solidFill>
                <a:schemeClr val="tx2"/>
              </a:solidFill>
            </a:endParaRPr>
          </a:p>
          <a:p>
            <a:r>
              <a:rPr lang="en-US" sz="1200" dirty="0">
                <a:hlinkClick r:id="rId2"/>
              </a:rPr>
              <a:t>https://organizingengagement.org/models/framework-of-six-types-of-involvement/</a:t>
            </a:r>
            <a:endParaRPr lang="en-US" sz="1200" dirty="0"/>
          </a:p>
          <a:p>
            <a:endParaRPr lang="en-US" sz="1200" dirty="0"/>
          </a:p>
          <a:p>
            <a:r>
              <a:rPr lang="en-GB" sz="1200" dirty="0">
                <a:solidFill>
                  <a:srgbClr val="000000"/>
                </a:solidFill>
                <a:hlinkClick r:id="rId3"/>
              </a:rPr>
              <a:t>https://education.gov.scot/media/4w3lkhnd/strategic-framework-for-pi-pe-fl-lah-october-2022.pdf</a:t>
            </a:r>
            <a:endParaRPr lang="en-GB" sz="1200" dirty="0">
              <a:solidFill>
                <a:srgbClr val="000000"/>
              </a:solidFill>
            </a:endParaRPr>
          </a:p>
          <a:p>
            <a:endParaRPr lang="en-GB" sz="1200" dirty="0">
              <a:solidFill>
                <a:srgbClr val="000000"/>
              </a:solidFill>
            </a:endParaRPr>
          </a:p>
          <a:p>
            <a:r>
              <a:rPr lang="en-GB" sz="1200" dirty="0">
                <a:hlinkClick r:id="rId4"/>
              </a:rPr>
              <a:t>https://www.gov.scot/publications/learning-together-scotlands-national-action-plan-parental-involvement-parental-engagement/pages/5/</a:t>
            </a:r>
            <a:endParaRPr lang="en-GB" sz="1200" dirty="0"/>
          </a:p>
          <a:p>
            <a:endParaRPr lang="en-GB" sz="1200" dirty="0"/>
          </a:p>
          <a:p>
            <a:endParaRPr lang="en-GB" sz="1200" dirty="0"/>
          </a:p>
          <a:p>
            <a:r>
              <a:rPr lang="en-GB" sz="1200" dirty="0">
                <a:hlinkClick r:id="rId5"/>
              </a:rPr>
              <a:t>https://educationendowmentfoundation.org.uk/education-evidence/teaching-learning-toolkit/parental-engagement</a:t>
            </a:r>
            <a:endParaRPr lang="en-GB" sz="1200" dirty="0"/>
          </a:p>
          <a:p>
            <a:endParaRPr lang="en-GB" sz="1200" dirty="0"/>
          </a:p>
          <a:p>
            <a:r>
              <a:rPr lang="en-GB" sz="1200" dirty="0">
                <a:solidFill>
                  <a:srgbClr val="000000"/>
                </a:solidFill>
                <a:hlinkClick r:id="rId6"/>
              </a:rPr>
              <a:t>https://education.gov.scot/media/2swjmnbs/frwk2_hgios4.pdf</a:t>
            </a:r>
            <a:endParaRPr lang="en-GB" sz="1200" dirty="0">
              <a:solidFill>
                <a:srgbClr val="000000"/>
              </a:solidFill>
            </a:endParaRPr>
          </a:p>
          <a:p>
            <a:endParaRPr lang="en-GB" sz="1200" dirty="0">
              <a:solidFill>
                <a:srgbClr val="000000"/>
              </a:solidFill>
            </a:endParaRPr>
          </a:p>
          <a:p>
            <a:r>
              <a:rPr lang="en-GB" sz="1200" dirty="0">
                <a:solidFill>
                  <a:schemeClr val="tx2"/>
                </a:solidFill>
              </a:rPr>
              <a:t>Davies, 2008.Leading the strategically focussed school. </a:t>
            </a: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GB" sz="1200" dirty="0">
              <a:solidFill>
                <a:srgbClr val="000000"/>
              </a:solidFill>
            </a:endParaRPr>
          </a:p>
          <a:p>
            <a:endParaRPr lang="en-US" sz="1200" dirty="0">
              <a:solidFill>
                <a:srgbClr val="000000"/>
              </a:solidFill>
            </a:endParaRPr>
          </a:p>
          <a:p>
            <a:endParaRPr lang="en-US" noProof="0" dirty="0"/>
          </a:p>
        </p:txBody>
      </p:sp>
      <p:sp>
        <p:nvSpPr>
          <p:cNvPr id="3" name="Slide Number Placeholder 2">
            <a:extLst>
              <a:ext uri="{FF2B5EF4-FFF2-40B4-BE49-F238E27FC236}">
                <a16:creationId xmlns:a16="http://schemas.microsoft.com/office/drawing/2014/main" id="{C3DCE206-977E-4A7F-8572-A78F3041D31A}"/>
              </a:ext>
            </a:extLst>
          </p:cNvPr>
          <p:cNvSpPr>
            <a:spLocks noGrp="1"/>
          </p:cNvSpPr>
          <p:nvPr>
            <p:ph type="sldNum" sz="quarter" idx="12"/>
          </p:nvPr>
        </p:nvSpPr>
        <p:spPr/>
        <p:txBody>
          <a:bodyPr/>
          <a:lstStyle/>
          <a:p>
            <a:fld id="{98C0CDE5-970C-4CC4-BF43-0DA127E73E82}" type="slidenum">
              <a:rPr lang="en-US" noProof="0" smtClean="0"/>
              <a:t>25</a:t>
            </a:fld>
            <a:endParaRPr lang="en-US" noProof="0" dirty="0"/>
          </a:p>
        </p:txBody>
      </p:sp>
      <p:sp>
        <p:nvSpPr>
          <p:cNvPr id="4" name="Title 1">
            <a:extLst>
              <a:ext uri="{FF2B5EF4-FFF2-40B4-BE49-F238E27FC236}">
                <a16:creationId xmlns:a16="http://schemas.microsoft.com/office/drawing/2014/main" id="{FD937F05-BABE-49F6-B432-E5293C81AC09}"/>
              </a:ext>
            </a:extLst>
          </p:cNvPr>
          <p:cNvSpPr txBox="1">
            <a:spLocks/>
          </p:cNvSpPr>
          <p:nvPr/>
        </p:nvSpPr>
        <p:spPr>
          <a:xfrm>
            <a:off x="299898" y="367289"/>
            <a:ext cx="4821219" cy="1325563"/>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a:t>Thank You!</a:t>
            </a:r>
            <a:endParaRPr lang="ru-RU" dirty="0"/>
          </a:p>
        </p:txBody>
      </p:sp>
    </p:spTree>
    <p:extLst>
      <p:ext uri="{BB962C8B-B14F-4D97-AF65-F5344CB8AC3E}">
        <p14:creationId xmlns:p14="http://schemas.microsoft.com/office/powerpoint/2010/main" val="389883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70E53E-2BC6-4486-BA0B-B68A7FD1E546}"/>
              </a:ext>
            </a:extLst>
          </p:cNvPr>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5" name="Text Placeholder 4">
            <a:extLst>
              <a:ext uri="{FF2B5EF4-FFF2-40B4-BE49-F238E27FC236}">
                <a16:creationId xmlns:a16="http://schemas.microsoft.com/office/drawing/2014/main" id="{FF7AD55F-644C-4B09-A815-22D95A7662FE}"/>
              </a:ext>
            </a:extLst>
          </p:cNvPr>
          <p:cNvSpPr>
            <a:spLocks noGrp="1"/>
          </p:cNvSpPr>
          <p:nvPr>
            <p:ph type="body" sz="quarter" idx="13"/>
          </p:nvPr>
        </p:nvSpPr>
        <p:spPr>
          <a:xfrm>
            <a:off x="1634410" y="1889760"/>
            <a:ext cx="10379972" cy="4651034"/>
          </a:xfrm>
        </p:spPr>
        <p:txBody>
          <a:bodyPr>
            <a:normAutofit fontScale="55000" lnSpcReduction="20000"/>
          </a:bodyPr>
          <a:lstStyle/>
          <a:p>
            <a:endParaRPr lang="en-US" sz="3800" dirty="0"/>
          </a:p>
          <a:p>
            <a:pPr marL="571500" indent="-571500" algn="l">
              <a:buFont typeface="Wingdings" panose="05000000000000000000" pitchFamily="2" charset="2"/>
              <a:buChar char="v"/>
            </a:pPr>
            <a:endParaRPr lang="en-US" sz="3800" dirty="0">
              <a:latin typeface="+mj-lt"/>
            </a:endParaRPr>
          </a:p>
          <a:p>
            <a:pPr marL="571500" indent="-571500" algn="l">
              <a:buFont typeface="Wingdings" panose="05000000000000000000" pitchFamily="2" charset="2"/>
              <a:buChar char="v"/>
            </a:pPr>
            <a:r>
              <a:rPr lang="en-US" sz="3800" dirty="0">
                <a:latin typeface="+mj-lt"/>
              </a:rPr>
              <a:t>To establish a network for families in and out with the community.</a:t>
            </a:r>
          </a:p>
          <a:p>
            <a:pPr algn="l"/>
            <a:endParaRPr lang="en-US" sz="3800" dirty="0">
              <a:latin typeface="+mj-lt"/>
            </a:endParaRPr>
          </a:p>
          <a:p>
            <a:pPr marL="571500" indent="-571500" algn="l">
              <a:buFont typeface="Wingdings" panose="05000000000000000000" pitchFamily="2" charset="2"/>
              <a:buChar char="v"/>
            </a:pPr>
            <a:r>
              <a:rPr lang="en-US" sz="3800" dirty="0">
                <a:latin typeface="+mj-lt"/>
              </a:rPr>
              <a:t>To build and develop trusting relationships between children, their parents and carers as well as our staff.</a:t>
            </a:r>
          </a:p>
          <a:p>
            <a:pPr marL="571500" indent="-571500" algn="l">
              <a:buFont typeface="Wingdings" panose="05000000000000000000" pitchFamily="2" charset="2"/>
              <a:buChar char="v"/>
            </a:pPr>
            <a:endParaRPr lang="en-US" sz="3800" dirty="0">
              <a:latin typeface="+mj-lt"/>
            </a:endParaRPr>
          </a:p>
          <a:p>
            <a:pPr marL="571500" indent="-571500" algn="l">
              <a:buFont typeface="Wingdings" panose="05000000000000000000" pitchFamily="2" charset="2"/>
              <a:buChar char="v"/>
            </a:pPr>
            <a:r>
              <a:rPr lang="en-US" sz="3800" dirty="0">
                <a:latin typeface="+mj-lt"/>
              </a:rPr>
              <a:t>For families to become familiar with the whole school environment.</a:t>
            </a:r>
          </a:p>
          <a:p>
            <a:pPr marL="571500" indent="-571500" algn="l">
              <a:buFont typeface="Wingdings" panose="05000000000000000000" pitchFamily="2" charset="2"/>
              <a:buChar char="v"/>
            </a:pPr>
            <a:endParaRPr lang="en-US" sz="3800" dirty="0">
              <a:latin typeface="+mj-lt"/>
            </a:endParaRPr>
          </a:p>
          <a:p>
            <a:pPr marL="571500" indent="-571500" algn="l">
              <a:buFont typeface="Wingdings" panose="05000000000000000000" pitchFamily="2" charset="2"/>
              <a:buChar char="v"/>
            </a:pPr>
            <a:r>
              <a:rPr lang="en-US" sz="3800" dirty="0">
                <a:latin typeface="+mj-lt"/>
              </a:rPr>
              <a:t>For pupils to find a sense of belonging before they start in August.</a:t>
            </a:r>
          </a:p>
          <a:p>
            <a:pPr algn="l"/>
            <a:endParaRPr lang="en-US" sz="3800" dirty="0">
              <a:latin typeface="+mj-lt"/>
            </a:endParaRPr>
          </a:p>
          <a:p>
            <a:pPr marL="571500" indent="-571500" algn="l">
              <a:buFont typeface="Wingdings" panose="05000000000000000000" pitchFamily="2" charset="2"/>
              <a:buChar char="v"/>
            </a:pPr>
            <a:r>
              <a:rPr lang="en-US" sz="3800" dirty="0">
                <a:latin typeface="+mj-lt"/>
              </a:rPr>
              <a:t>To provide important information to parents and carers in a supportive environment.</a:t>
            </a:r>
          </a:p>
          <a:p>
            <a:pPr algn="l">
              <a:lnSpc>
                <a:spcPct val="120000"/>
              </a:lnSpc>
            </a:pPr>
            <a:endParaRPr lang="en-GB" sz="8000" dirty="0">
              <a:latin typeface="+mj-lt"/>
            </a:endParaRPr>
          </a:p>
        </p:txBody>
      </p:sp>
      <p:sp>
        <p:nvSpPr>
          <p:cNvPr id="7" name="Title 3">
            <a:extLst>
              <a:ext uri="{FF2B5EF4-FFF2-40B4-BE49-F238E27FC236}">
                <a16:creationId xmlns:a16="http://schemas.microsoft.com/office/drawing/2014/main" id="{04B36161-4B43-4C88-AD20-02CA87D88C45}"/>
              </a:ext>
            </a:extLst>
          </p:cNvPr>
          <p:cNvSpPr txBox="1">
            <a:spLocks/>
          </p:cNvSpPr>
          <p:nvPr/>
        </p:nvSpPr>
        <p:spPr>
          <a:xfrm rot="21180000">
            <a:off x="7095169" y="477208"/>
            <a:ext cx="43911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a:solidFill>
                  <a:schemeClr val="bg1"/>
                </a:solidFill>
                <a:latin typeface="+mj-lt"/>
                <a:ea typeface="+mj-ea"/>
                <a:cs typeface="+mj-cs"/>
              </a:defRPr>
            </a:lvl1pPr>
          </a:lstStyle>
          <a:p>
            <a:pPr algn="ctr"/>
            <a:endParaRPr lang="en-GB" dirty="0"/>
          </a:p>
        </p:txBody>
      </p:sp>
      <p:sp>
        <p:nvSpPr>
          <p:cNvPr id="8" name="Rectangle 7">
            <a:extLst>
              <a:ext uri="{FF2B5EF4-FFF2-40B4-BE49-F238E27FC236}">
                <a16:creationId xmlns:a16="http://schemas.microsoft.com/office/drawing/2014/main" id="{79CADA73-1D5F-4EA0-9791-11B392D137E3}"/>
              </a:ext>
            </a:extLst>
          </p:cNvPr>
          <p:cNvSpPr/>
          <p:nvPr/>
        </p:nvSpPr>
        <p:spPr>
          <a:xfrm rot="21196043">
            <a:off x="56028" y="604705"/>
            <a:ext cx="4941713" cy="630942"/>
          </a:xfrm>
          <a:prstGeom prst="rect">
            <a:avLst/>
          </a:prstGeom>
        </p:spPr>
        <p:txBody>
          <a:bodyPr wrap="square">
            <a:spAutoFit/>
          </a:bodyPr>
          <a:lstStyle/>
          <a:p>
            <a:pPr algn="ctr"/>
            <a:r>
              <a:rPr lang="en-GB" sz="3500" dirty="0">
                <a:solidFill>
                  <a:schemeClr val="bg1"/>
                </a:solidFill>
                <a:latin typeface="+mj-lt"/>
              </a:rPr>
              <a:t>Aims</a:t>
            </a:r>
            <a:r>
              <a:rPr lang="en-GB" sz="2500" dirty="0">
                <a:solidFill>
                  <a:schemeClr val="bg1"/>
                </a:solidFill>
              </a:rPr>
              <a:t> </a:t>
            </a:r>
          </a:p>
        </p:txBody>
      </p:sp>
    </p:spTree>
    <p:extLst>
      <p:ext uri="{BB962C8B-B14F-4D97-AF65-F5344CB8AC3E}">
        <p14:creationId xmlns:p14="http://schemas.microsoft.com/office/powerpoint/2010/main" val="41897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87919" y="345606"/>
            <a:ext cx="4537019" cy="1325563"/>
          </a:xfrm>
        </p:spPr>
        <p:txBody>
          <a:bodyPr anchor="t">
            <a:normAutofit fontScale="90000"/>
          </a:bodyPr>
          <a:lstStyle/>
          <a:p>
            <a:pPr algn="ctr"/>
            <a:br>
              <a:rPr lang="en-US" sz="1700" b="0" dirty="0"/>
            </a:br>
            <a:r>
              <a:rPr lang="en-US" sz="1700" b="0" dirty="0"/>
              <a:t>My influences and research based on the work of Dr Joyce Epstein</a:t>
            </a:r>
            <a:br>
              <a:rPr lang="en-US" sz="1700" b="0" dirty="0"/>
            </a:br>
            <a:r>
              <a:rPr lang="en-GB" sz="1700" b="0" dirty="0"/>
              <a:t> “School-Family-Community Partnership Model”</a:t>
            </a:r>
            <a:r>
              <a:rPr lang="en-US" sz="1700" b="0" dirty="0"/>
              <a:t> </a:t>
            </a:r>
            <a:br>
              <a:rPr lang="en-US" sz="3600" dirty="0"/>
            </a:br>
            <a:endParaRPr lang="en-US" sz="3600" dirty="0"/>
          </a:p>
        </p:txBody>
      </p:sp>
      <p:pic>
        <p:nvPicPr>
          <p:cNvPr id="6" name="Media Placeholder 5">
            <a:extLst>
              <a:ext uri="{FF2B5EF4-FFF2-40B4-BE49-F238E27FC236}">
                <a16:creationId xmlns:a16="http://schemas.microsoft.com/office/drawing/2014/main" id="{55D071B3-463F-4346-AC2B-BEFB8941F700}"/>
              </a:ext>
            </a:extLst>
          </p:cNvPr>
          <p:cNvPicPr>
            <a:picLocks noChangeAspect="1"/>
          </p:cNvPicPr>
          <p:nvPr/>
        </p:nvPicPr>
        <p:blipFill rotWithShape="1">
          <a:blip r:embed="rId2"/>
          <a:srcRect l="5516" t="3112"/>
          <a:stretch/>
        </p:blipFill>
        <p:spPr>
          <a:xfrm>
            <a:off x="2600960" y="1611671"/>
            <a:ext cx="6990080" cy="5246329"/>
          </a:xfrm>
          <a:prstGeom prst="rect">
            <a:avLst/>
          </a:prstGeom>
        </p:spPr>
      </p:pic>
    </p:spTree>
    <p:extLst>
      <p:ext uri="{BB962C8B-B14F-4D97-AF65-F5344CB8AC3E}">
        <p14:creationId xmlns:p14="http://schemas.microsoft.com/office/powerpoint/2010/main" val="5958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337458" y="2721430"/>
            <a:ext cx="4691742" cy="2721428"/>
          </a:xfrm>
        </p:spPr>
        <p:txBody>
          <a:bodyPr>
            <a:normAutofit lnSpcReduction="10000"/>
          </a:bodyPr>
          <a:lstStyle/>
          <a:p>
            <a:pPr marL="0" indent="0">
              <a:buNone/>
            </a:pPr>
            <a:r>
              <a:rPr lang="en-GB" sz="2500" dirty="0">
                <a:solidFill>
                  <a:srgbClr val="000000"/>
                </a:solidFill>
                <a:latin typeface="+mj-lt"/>
              </a:rPr>
              <a:t>While there are no universally recognised definitions of ‘parental involvement’ in Scottish education, the term most often focuses on parents getting involved in the life and work of the establishment. </a:t>
            </a:r>
            <a:endParaRPr lang="en-US" sz="2500" dirty="0">
              <a:solidFill>
                <a:srgbClr val="000000"/>
              </a:solidFill>
              <a:latin typeface="+mj-lt"/>
            </a:endParaRPr>
          </a:p>
          <a:p>
            <a:endParaRPr lang="en-US"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5</a:t>
            </a:fld>
            <a:endParaRPr lang="en-US" dirty="0"/>
          </a:p>
        </p:txBody>
      </p:sp>
      <p:pic>
        <p:nvPicPr>
          <p:cNvPr id="9" name="Picture Placeholder 8">
            <a:extLst>
              <a:ext uri="{FF2B5EF4-FFF2-40B4-BE49-F238E27FC236}">
                <a16:creationId xmlns:a16="http://schemas.microsoft.com/office/drawing/2014/main" id="{D6E20AE4-A68C-4EAB-811B-A096D6E9C628}"/>
              </a:ext>
            </a:extLst>
          </p:cNvPr>
          <p:cNvPicPr>
            <a:picLocks noGrp="1" noChangeAspect="1"/>
          </p:cNvPicPr>
          <p:nvPr>
            <p:ph type="pic" sz="quarter" idx="14"/>
          </p:nvPr>
        </p:nvPicPr>
        <p:blipFill>
          <a:blip r:embed="rId2"/>
          <a:srcRect t="6990" b="6990"/>
          <a:stretch>
            <a:fillRect/>
          </a:stretch>
        </p:blipFill>
        <p:spPr>
          <a:xfrm>
            <a:off x="5535385" y="0"/>
            <a:ext cx="5433970" cy="6525495"/>
          </a:xfrm>
          <a:prstGeom prst="rect">
            <a:avLst/>
          </a:prstGeom>
        </p:spPr>
      </p:pic>
      <p:sp>
        <p:nvSpPr>
          <p:cNvPr id="11" name="Text Placeholder 1">
            <a:extLst>
              <a:ext uri="{FF2B5EF4-FFF2-40B4-BE49-F238E27FC236}">
                <a16:creationId xmlns:a16="http://schemas.microsoft.com/office/drawing/2014/main" id="{D6A3F9F8-48B7-4011-B6AE-ECD77615E412}"/>
              </a:ext>
            </a:extLst>
          </p:cNvPr>
          <p:cNvSpPr>
            <a:spLocks noGrp="1"/>
          </p:cNvSpPr>
          <p:nvPr>
            <p:ph type="title"/>
          </p:nvPr>
        </p:nvSpPr>
        <p:spPr>
          <a:xfrm rot="21167286">
            <a:off x="-127788" y="868396"/>
            <a:ext cx="5021127" cy="1093491"/>
          </a:xfrm>
          <a:solidFill>
            <a:schemeClr val="accent3">
              <a:lumMod val="75000"/>
            </a:schemeClr>
          </a:solidFill>
        </p:spPr>
        <p:txBody>
          <a:bodyPr>
            <a:normAutofit fontScale="90000"/>
          </a:bodyPr>
          <a:lstStyle/>
          <a:p>
            <a:r>
              <a:rPr lang="en-GB" dirty="0"/>
              <a:t>Parental Involvement</a:t>
            </a:r>
          </a:p>
        </p:txBody>
      </p:sp>
      <p:sp>
        <p:nvSpPr>
          <p:cNvPr id="12" name="Footer Placeholder 3">
            <a:extLst>
              <a:ext uri="{FF2B5EF4-FFF2-40B4-BE49-F238E27FC236}">
                <a16:creationId xmlns:a16="http://schemas.microsoft.com/office/drawing/2014/main" id="{E87AD0D4-E170-45D1-872E-7B04257465D8}"/>
              </a:ext>
            </a:extLst>
          </p:cNvPr>
          <p:cNvSpPr txBox="1">
            <a:spLocks/>
          </p:cNvSpPr>
          <p:nvPr/>
        </p:nvSpPr>
        <p:spPr>
          <a:xfrm>
            <a:off x="6304806" y="6573591"/>
            <a:ext cx="4335266" cy="256704"/>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00" dirty="0">
                <a:solidFill>
                  <a:srgbClr val="000000"/>
                </a:solidFill>
              </a:rPr>
              <a:t>chrome-extension://</a:t>
            </a:r>
            <a:r>
              <a:rPr lang="en-GB" sz="500" dirty="0" err="1">
                <a:solidFill>
                  <a:srgbClr val="000000"/>
                </a:solidFill>
              </a:rPr>
              <a:t>efaidnbmnnnibpcajpcglclefindmkaj</a:t>
            </a:r>
            <a:r>
              <a:rPr lang="en-GB" sz="500" dirty="0">
                <a:solidFill>
                  <a:srgbClr val="000000"/>
                </a:solidFill>
              </a:rPr>
              <a:t>/https://education.gov.scot/media/4w3lkhnd/strategic-framework-for-pi-pe-fl-lah-october-2022.pdf</a:t>
            </a:r>
            <a:endParaRPr lang="en-US" sz="500" dirty="0">
              <a:solidFill>
                <a:srgbClr val="000000"/>
              </a:solidFill>
            </a:endParaRPr>
          </a:p>
        </p:txBody>
      </p:sp>
    </p:spTree>
    <p:extLst>
      <p:ext uri="{BB962C8B-B14F-4D97-AF65-F5344CB8AC3E}">
        <p14:creationId xmlns:p14="http://schemas.microsoft.com/office/powerpoint/2010/main" val="367141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AC7C64-06FC-44C2-ADD1-16861EC0DBC1}"/>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a:extLst>
              <a:ext uri="{FF2B5EF4-FFF2-40B4-BE49-F238E27FC236}">
                <a16:creationId xmlns:a16="http://schemas.microsoft.com/office/drawing/2014/main" id="{2EB6B739-0799-4683-A2D4-B7FA885A3582}"/>
              </a:ext>
            </a:extLst>
          </p:cNvPr>
          <p:cNvSpPr>
            <a:spLocks noGrp="1"/>
          </p:cNvSpPr>
          <p:nvPr>
            <p:ph type="title"/>
          </p:nvPr>
        </p:nvSpPr>
        <p:spPr>
          <a:xfrm rot="21180000">
            <a:off x="-42457" y="345584"/>
            <a:ext cx="5198121" cy="1325563"/>
          </a:xfrm>
          <a:solidFill>
            <a:schemeClr val="accent3">
              <a:lumMod val="75000"/>
            </a:schemeClr>
          </a:solidFill>
        </p:spPr>
        <p:txBody>
          <a:bodyPr>
            <a:normAutofit/>
          </a:bodyPr>
          <a:lstStyle/>
          <a:p>
            <a:r>
              <a:rPr lang="en-GB" sz="3500" dirty="0"/>
              <a:t>Parental Involvement</a:t>
            </a:r>
          </a:p>
        </p:txBody>
      </p:sp>
      <p:sp>
        <p:nvSpPr>
          <p:cNvPr id="5" name="Content Placeholder 4">
            <a:extLst>
              <a:ext uri="{FF2B5EF4-FFF2-40B4-BE49-F238E27FC236}">
                <a16:creationId xmlns:a16="http://schemas.microsoft.com/office/drawing/2014/main" id="{B8431181-250D-4C27-9B62-EB27E9D7AEAF}"/>
              </a:ext>
            </a:extLst>
          </p:cNvPr>
          <p:cNvSpPr>
            <a:spLocks noGrp="1"/>
          </p:cNvSpPr>
          <p:nvPr>
            <p:ph idx="1"/>
          </p:nvPr>
        </p:nvSpPr>
        <p:spPr>
          <a:xfrm>
            <a:off x="911225" y="1825625"/>
            <a:ext cx="10442575" cy="4120199"/>
          </a:xfrm>
        </p:spPr>
        <p:txBody>
          <a:bodyPr>
            <a:noAutofit/>
          </a:bodyPr>
          <a:lstStyle/>
          <a:p>
            <a:pPr marL="0" indent="0">
              <a:buNone/>
            </a:pPr>
            <a:r>
              <a:rPr lang="en-GB" sz="3200" dirty="0">
                <a:latin typeface="+mj-lt"/>
              </a:rPr>
              <a:t>Parental involvement includes parental representation in decision-making, collaboration between parents and educators in matters such as school improvement planning and communication between home and early learning and childcare setting and school. It is about the partnerships and links between home and school, and the opportunities for parents and families to get involved in activities in school or early learning and childcare setting. </a:t>
            </a:r>
            <a:r>
              <a:rPr lang="en-GB" sz="800" dirty="0">
                <a:latin typeface="+mj-lt"/>
              </a:rPr>
              <a:t>https://www.gov.scot/publications/learning-together-scotlands-national-action-plan-parental-involvement-parental-engagement/pages/5/</a:t>
            </a:r>
          </a:p>
        </p:txBody>
      </p:sp>
    </p:spTree>
    <p:extLst>
      <p:ext uri="{BB962C8B-B14F-4D97-AF65-F5344CB8AC3E}">
        <p14:creationId xmlns:p14="http://schemas.microsoft.com/office/powerpoint/2010/main" val="234833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216697">
            <a:off x="-9244" y="869626"/>
            <a:ext cx="4823779" cy="1064590"/>
          </a:xfrm>
          <a:solidFill>
            <a:schemeClr val="accent3">
              <a:lumMod val="75000"/>
            </a:schemeClr>
          </a:solidFill>
        </p:spPr>
        <p:txBody>
          <a:bodyPr>
            <a:noAutofit/>
          </a:bodyPr>
          <a:lstStyle/>
          <a:p>
            <a:pPr algn="ctr"/>
            <a:r>
              <a:rPr lang="en-GB" sz="2500" dirty="0"/>
              <a:t>Parental Engagement</a:t>
            </a:r>
            <a:br>
              <a:rPr lang="en-GB" sz="2500" dirty="0"/>
            </a:br>
            <a:r>
              <a:rPr lang="en-GB" sz="2500" dirty="0"/>
              <a:t>A key driver for improvement </a:t>
            </a:r>
            <a:r>
              <a:rPr lang="en-GB" sz="1400" dirty="0"/>
              <a:t>(National Improvement Framework, 2015)</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7</a:t>
            </a:fld>
            <a:endParaRPr lang="en-US" dirty="0"/>
          </a:p>
        </p:txBody>
      </p:sp>
      <p:pic>
        <p:nvPicPr>
          <p:cNvPr id="23" name="Picture 22">
            <a:extLst>
              <a:ext uri="{FF2B5EF4-FFF2-40B4-BE49-F238E27FC236}">
                <a16:creationId xmlns:a16="http://schemas.microsoft.com/office/drawing/2014/main" id="{99D1D28E-8788-4FEC-B646-AB5FF0E393AA}"/>
              </a:ext>
            </a:extLst>
          </p:cNvPr>
          <p:cNvPicPr>
            <a:picLocks noChangeAspect="1"/>
          </p:cNvPicPr>
          <p:nvPr/>
        </p:nvPicPr>
        <p:blipFill>
          <a:blip r:embed="rId2"/>
          <a:stretch>
            <a:fillRect/>
          </a:stretch>
        </p:blipFill>
        <p:spPr>
          <a:xfrm>
            <a:off x="4751287" y="0"/>
            <a:ext cx="6531185" cy="6455229"/>
          </a:xfrm>
          <a:prstGeom prst="rect">
            <a:avLst/>
          </a:prstGeom>
        </p:spPr>
      </p:pic>
      <p:sp>
        <p:nvSpPr>
          <p:cNvPr id="29" name="Footer Placeholder 3">
            <a:extLst>
              <a:ext uri="{FF2B5EF4-FFF2-40B4-BE49-F238E27FC236}">
                <a16:creationId xmlns:a16="http://schemas.microsoft.com/office/drawing/2014/main" id="{1C4F1D01-95CE-4CBD-8969-090AA133E9BD}"/>
              </a:ext>
            </a:extLst>
          </p:cNvPr>
          <p:cNvSpPr txBox="1">
            <a:spLocks noGrp="1"/>
          </p:cNvSpPr>
          <p:nvPr>
            <p:ph type="body" sz="quarter" idx="13"/>
          </p:nvPr>
        </p:nvSpPr>
        <p:spPr>
          <a:xfrm>
            <a:off x="386000" y="2445632"/>
            <a:ext cx="6352257" cy="1941311"/>
          </a:xfrm>
          <a:prstGeom prst="rect">
            <a:avLst/>
          </a:prstGeom>
        </p:spPr>
        <p:txBody>
          <a:bodyPr vert="horz" lIns="0" tIns="45720" rIns="91440" bIns="45720" rtlCol="0" anchor="ctr">
            <a:noAutofit/>
          </a:bodyP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GB" sz="2000" b="0" dirty="0">
                <a:solidFill>
                  <a:srgbClr val="000000"/>
                </a:solidFill>
              </a:rPr>
              <a:t>‘Parental engagement’ most often refers to parents actively and meaningfully engaging in their children’s learning (Harris and Goodall, 2007; Goodall and Montgomery, 2014).  Such learning can take place in a variety of settings…</a:t>
            </a:r>
          </a:p>
          <a:p>
            <a:pPr indent="0">
              <a:buNone/>
            </a:pPr>
            <a:r>
              <a:rPr lang="en-GB" sz="2000" b="0" dirty="0">
                <a:solidFill>
                  <a:srgbClr val="000000"/>
                </a:solidFill>
              </a:rPr>
              <a:t>Parental engagement is supported by discussion between parents, teachers and practitioners. </a:t>
            </a:r>
            <a:endParaRPr lang="en-US" sz="2000" b="0" dirty="0">
              <a:solidFill>
                <a:srgbClr val="000000"/>
              </a:solidFill>
            </a:endParaRPr>
          </a:p>
        </p:txBody>
      </p:sp>
      <p:sp>
        <p:nvSpPr>
          <p:cNvPr id="30" name="Footer Placeholder 3">
            <a:extLst>
              <a:ext uri="{FF2B5EF4-FFF2-40B4-BE49-F238E27FC236}">
                <a16:creationId xmlns:a16="http://schemas.microsoft.com/office/drawing/2014/main" id="{F2C8CB9B-1EEA-45A3-9D9D-46E336708DB4}"/>
              </a:ext>
            </a:extLst>
          </p:cNvPr>
          <p:cNvSpPr txBox="1">
            <a:spLocks/>
          </p:cNvSpPr>
          <p:nvPr/>
        </p:nvSpPr>
        <p:spPr>
          <a:xfrm>
            <a:off x="386000" y="4386943"/>
            <a:ext cx="7517529" cy="2116052"/>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000000"/>
                </a:solidFill>
              </a:rPr>
              <a:t> </a:t>
            </a:r>
            <a:r>
              <a:rPr lang="en-GB" sz="2000" b="0" dirty="0">
                <a:solidFill>
                  <a:srgbClr val="000000"/>
                </a:solidFill>
              </a:rPr>
              <a:t>It focuses on how families can build upon what they already do to help their children’s learning and provide a supportive home learning environment.  </a:t>
            </a:r>
          </a:p>
          <a:p>
            <a:r>
              <a:rPr lang="en-GB" sz="2000" b="0" dirty="0">
                <a:solidFill>
                  <a:srgbClr val="000000"/>
                </a:solidFill>
              </a:rPr>
              <a:t>Parental engagement represents a greater ‘commitment, ownership of action’ than parental involvement within educational settings such as early learning and childcare and schools</a:t>
            </a:r>
            <a:r>
              <a:rPr lang="en-GB" sz="1100" b="0" dirty="0">
                <a:solidFill>
                  <a:srgbClr val="000000"/>
                </a:solidFill>
              </a:rPr>
              <a:t>. </a:t>
            </a:r>
            <a:endParaRPr lang="en-US" sz="1100" b="0" dirty="0">
              <a:solidFill>
                <a:srgbClr val="000000"/>
              </a:solidFill>
            </a:endParaRPr>
          </a:p>
        </p:txBody>
      </p:sp>
    </p:spTree>
    <p:extLst>
      <p:ext uri="{BB962C8B-B14F-4D97-AF65-F5344CB8AC3E}">
        <p14:creationId xmlns:p14="http://schemas.microsoft.com/office/powerpoint/2010/main" val="22416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AC7C64-06FC-44C2-ADD1-16861EC0DBC1}"/>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a:extLst>
              <a:ext uri="{FF2B5EF4-FFF2-40B4-BE49-F238E27FC236}">
                <a16:creationId xmlns:a16="http://schemas.microsoft.com/office/drawing/2014/main" id="{2EB6B739-0799-4683-A2D4-B7FA885A3582}"/>
              </a:ext>
            </a:extLst>
          </p:cNvPr>
          <p:cNvSpPr>
            <a:spLocks noGrp="1"/>
          </p:cNvSpPr>
          <p:nvPr>
            <p:ph type="title"/>
          </p:nvPr>
        </p:nvSpPr>
        <p:spPr>
          <a:xfrm rot="21180000">
            <a:off x="-59234" y="311807"/>
            <a:ext cx="5198121" cy="1325563"/>
          </a:xfrm>
          <a:solidFill>
            <a:schemeClr val="accent3">
              <a:lumMod val="75000"/>
            </a:schemeClr>
          </a:solidFill>
        </p:spPr>
        <p:txBody>
          <a:bodyPr>
            <a:normAutofit/>
          </a:bodyPr>
          <a:lstStyle/>
          <a:p>
            <a:r>
              <a:rPr lang="en-GB" sz="3500" dirty="0"/>
              <a:t>Parental Engagement</a:t>
            </a:r>
          </a:p>
        </p:txBody>
      </p:sp>
      <p:sp>
        <p:nvSpPr>
          <p:cNvPr id="5" name="Content Placeholder 4">
            <a:extLst>
              <a:ext uri="{FF2B5EF4-FFF2-40B4-BE49-F238E27FC236}">
                <a16:creationId xmlns:a16="http://schemas.microsoft.com/office/drawing/2014/main" id="{B8431181-250D-4C27-9B62-EB27E9D7AEAF}"/>
              </a:ext>
            </a:extLst>
          </p:cNvPr>
          <p:cNvSpPr>
            <a:spLocks noGrp="1"/>
          </p:cNvSpPr>
          <p:nvPr>
            <p:ph idx="1"/>
          </p:nvPr>
        </p:nvSpPr>
        <p:spPr>
          <a:xfrm>
            <a:off x="67112" y="1982953"/>
            <a:ext cx="12211973" cy="4689990"/>
          </a:xfrm>
        </p:spPr>
        <p:txBody>
          <a:bodyPr>
            <a:noAutofit/>
          </a:bodyPr>
          <a:lstStyle/>
          <a:p>
            <a:r>
              <a:rPr lang="en-GB" sz="2000" dirty="0">
                <a:latin typeface="+mj-lt"/>
              </a:rPr>
              <a:t>Parental engagement refers to teachers and schools involving parents in supporting their children’s academic learning. It includes:</a:t>
            </a:r>
          </a:p>
          <a:p>
            <a:r>
              <a:rPr lang="en-GB" sz="2000" dirty="0">
                <a:latin typeface="+mj-lt"/>
              </a:rPr>
              <a:t>approaches and programmes which aim to develop parental skills such as literacy or IT skills;</a:t>
            </a:r>
          </a:p>
          <a:p>
            <a:r>
              <a:rPr lang="en-GB" sz="2000" dirty="0">
                <a:latin typeface="+mj-lt"/>
              </a:rPr>
              <a:t>general approaches which encourage parents to support their children with, for example reading or homework;</a:t>
            </a:r>
          </a:p>
          <a:p>
            <a:r>
              <a:rPr lang="en-GB" sz="2000" dirty="0">
                <a:latin typeface="+mj-lt"/>
              </a:rPr>
              <a:t>the involvement of parents in their children’s learning activities; and</a:t>
            </a:r>
          </a:p>
          <a:p>
            <a:r>
              <a:rPr lang="en-GB" sz="2000" dirty="0">
                <a:latin typeface="+mj-lt"/>
              </a:rPr>
              <a:t>more intensive programmes for families in crisis. </a:t>
            </a:r>
          </a:p>
          <a:p>
            <a:pPr marL="0" indent="0">
              <a:buNone/>
            </a:pPr>
            <a:endParaRPr lang="en-GB" sz="800" dirty="0">
              <a:latin typeface="+mj-lt"/>
            </a:endParaRPr>
          </a:p>
          <a:p>
            <a:pPr marL="0" indent="0">
              <a:buNone/>
            </a:pPr>
            <a:endParaRPr lang="en-GB" sz="800" dirty="0">
              <a:latin typeface="+mj-lt"/>
            </a:endParaRPr>
          </a:p>
          <a:p>
            <a:pPr marL="0" indent="0" algn="ctr">
              <a:buNone/>
            </a:pPr>
            <a:endParaRPr lang="en-GB" sz="800" dirty="0">
              <a:latin typeface="+mj-lt"/>
            </a:endParaRPr>
          </a:p>
          <a:p>
            <a:pPr marL="0" indent="0">
              <a:buNone/>
            </a:pPr>
            <a:endParaRPr lang="en-GB" sz="600" dirty="0">
              <a:latin typeface="+mj-lt"/>
              <a:hlinkClick r:id="rId2"/>
            </a:endParaRPr>
          </a:p>
          <a:p>
            <a:pPr marL="0" indent="0">
              <a:buNone/>
            </a:pPr>
            <a:endParaRPr lang="en-GB" sz="600" dirty="0">
              <a:latin typeface="+mj-lt"/>
              <a:hlinkClick r:id="rId2"/>
            </a:endParaRPr>
          </a:p>
          <a:p>
            <a:pPr marL="0" indent="0">
              <a:buNone/>
            </a:pPr>
            <a:endParaRPr lang="en-GB" sz="600" dirty="0">
              <a:latin typeface="+mj-lt"/>
              <a:hlinkClick r:id="rId2"/>
            </a:endParaRPr>
          </a:p>
          <a:p>
            <a:pPr marL="0" indent="0">
              <a:buNone/>
            </a:pPr>
            <a:endParaRPr lang="en-GB" sz="600" dirty="0">
              <a:latin typeface="+mj-lt"/>
              <a:hlinkClick r:id="rId2"/>
            </a:endParaRPr>
          </a:p>
          <a:p>
            <a:pPr marL="0" indent="0">
              <a:buNone/>
            </a:pPr>
            <a:endParaRPr lang="en-GB" sz="600" dirty="0">
              <a:latin typeface="+mj-lt"/>
              <a:hlinkClick r:id="rId2"/>
            </a:endParaRPr>
          </a:p>
          <a:p>
            <a:pPr marL="0" indent="0">
              <a:buNone/>
            </a:pPr>
            <a:endParaRPr lang="en-GB" sz="600" dirty="0">
              <a:latin typeface="+mj-lt"/>
              <a:hlinkClick r:id="rId2"/>
            </a:endParaRPr>
          </a:p>
          <a:p>
            <a:pPr marL="0" indent="0">
              <a:buNone/>
            </a:pPr>
            <a:r>
              <a:rPr lang="en-GB" sz="600" dirty="0">
                <a:latin typeface="+mj-lt"/>
                <a:hlinkClick r:id="rId2"/>
              </a:rPr>
              <a:t>https://educationendowmentfoundation.org.uk/education-evidence/teaching-learning-toolkit/parental-engagement</a:t>
            </a:r>
            <a:endParaRPr lang="en-GB" sz="600" dirty="0">
              <a:latin typeface="+mj-lt"/>
            </a:endParaRPr>
          </a:p>
          <a:p>
            <a:pPr marL="0" indent="0" algn="ctr">
              <a:buNone/>
            </a:pPr>
            <a:endParaRPr lang="en-GB" sz="1500" dirty="0">
              <a:latin typeface="+mj-lt"/>
            </a:endParaRPr>
          </a:p>
        </p:txBody>
      </p:sp>
      <p:sp>
        <p:nvSpPr>
          <p:cNvPr id="6" name="Title 3">
            <a:extLst>
              <a:ext uri="{FF2B5EF4-FFF2-40B4-BE49-F238E27FC236}">
                <a16:creationId xmlns:a16="http://schemas.microsoft.com/office/drawing/2014/main" id="{88A1C5A4-8529-49F5-8E5B-5EF16F186746}"/>
              </a:ext>
            </a:extLst>
          </p:cNvPr>
          <p:cNvSpPr txBox="1">
            <a:spLocks/>
          </p:cNvSpPr>
          <p:nvPr/>
        </p:nvSpPr>
        <p:spPr>
          <a:xfrm rot="21180000">
            <a:off x="4100403" y="4484835"/>
            <a:ext cx="8012088" cy="1704068"/>
          </a:xfrm>
          <a:prstGeom prst="rect">
            <a:avLst/>
          </a:prstGeom>
          <a:solidFill>
            <a:schemeClr val="accent3">
              <a:lumMod val="75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lang="en-US" sz="4000" b="1" kern="1200">
                <a:solidFill>
                  <a:schemeClr val="bg1"/>
                </a:solidFill>
                <a:latin typeface="+mj-lt"/>
                <a:ea typeface="+mj-ea"/>
                <a:cs typeface="+mj-cs"/>
              </a:defRPr>
            </a:lvl1pPr>
          </a:lstStyle>
          <a:p>
            <a:pPr algn="ctr"/>
            <a:r>
              <a:rPr lang="en-GB" sz="3600" dirty="0"/>
              <a:t>“</a:t>
            </a:r>
            <a:r>
              <a:rPr lang="en-GB" sz="3000" i="1" dirty="0"/>
              <a:t>When parental engagement is active,</a:t>
            </a:r>
          </a:p>
          <a:p>
            <a:pPr algn="ctr"/>
            <a:r>
              <a:rPr lang="en-GB" sz="3000" i="1" dirty="0"/>
              <a:t>it has a positive impact on attainment and achievement as well as positive attitudes to learning. </a:t>
            </a:r>
          </a:p>
          <a:p>
            <a:pPr algn="ctr"/>
            <a:r>
              <a:rPr lang="en-GB" sz="1800" dirty="0"/>
              <a:t>(Goodall et al, 2011)</a:t>
            </a:r>
            <a:r>
              <a:rPr lang="en-GB" sz="1800" dirty="0">
                <a:hlinkClick r:id="rId2"/>
              </a:rPr>
              <a:t> </a:t>
            </a:r>
          </a:p>
        </p:txBody>
      </p:sp>
    </p:spTree>
    <p:extLst>
      <p:ext uri="{BB962C8B-B14F-4D97-AF65-F5344CB8AC3E}">
        <p14:creationId xmlns:p14="http://schemas.microsoft.com/office/powerpoint/2010/main" val="248482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216697">
            <a:off x="-55452" y="863121"/>
            <a:ext cx="4902544" cy="1064590"/>
          </a:xfrm>
          <a:solidFill>
            <a:schemeClr val="accent3">
              <a:lumMod val="75000"/>
            </a:schemeClr>
          </a:solidFill>
        </p:spPr>
        <p:txBody>
          <a:bodyPr>
            <a:noAutofit/>
          </a:bodyPr>
          <a:lstStyle/>
          <a:p>
            <a:pPr algn="ctr"/>
            <a:r>
              <a:rPr lang="en-GB" sz="3600" dirty="0"/>
              <a:t>Family Learning</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9</a:t>
            </a:fld>
            <a:endParaRPr lang="en-US" dirty="0"/>
          </a:p>
        </p:txBody>
      </p:sp>
      <p:sp>
        <p:nvSpPr>
          <p:cNvPr id="29" name="Footer Placeholder 3">
            <a:extLst>
              <a:ext uri="{FF2B5EF4-FFF2-40B4-BE49-F238E27FC236}">
                <a16:creationId xmlns:a16="http://schemas.microsoft.com/office/drawing/2014/main" id="{1C4F1D01-95CE-4CBD-8969-090AA133E9BD}"/>
              </a:ext>
            </a:extLst>
          </p:cNvPr>
          <p:cNvSpPr txBox="1">
            <a:spLocks noGrp="1"/>
          </p:cNvSpPr>
          <p:nvPr>
            <p:ph type="body" sz="quarter" idx="13"/>
          </p:nvPr>
        </p:nvSpPr>
        <p:spPr>
          <a:xfrm>
            <a:off x="386000" y="2445632"/>
            <a:ext cx="4418013" cy="3659360"/>
          </a:xfrm>
          <a:prstGeom prst="rect">
            <a:avLst/>
          </a:prstGeom>
        </p:spPr>
        <p:txBody>
          <a:bodyPr vert="horz" lIns="0" tIns="45720" rIns="91440" bIns="45720" rtlCol="0" anchor="ctr">
            <a:noAutofit/>
          </a:bodyP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GB" sz="2000" b="0" dirty="0">
                <a:solidFill>
                  <a:srgbClr val="000000"/>
                </a:solidFill>
              </a:rPr>
              <a:t>‘</a:t>
            </a:r>
            <a:endParaRPr lang="en-US" sz="2000" b="0" dirty="0">
              <a:solidFill>
                <a:srgbClr val="000000"/>
              </a:solidFill>
            </a:endParaRPr>
          </a:p>
        </p:txBody>
      </p:sp>
      <p:pic>
        <p:nvPicPr>
          <p:cNvPr id="8" name="Picture 7">
            <a:extLst>
              <a:ext uri="{FF2B5EF4-FFF2-40B4-BE49-F238E27FC236}">
                <a16:creationId xmlns:a16="http://schemas.microsoft.com/office/drawing/2014/main" id="{3A1E684D-5C08-4D5A-9DAB-F50843C97B25}"/>
              </a:ext>
            </a:extLst>
          </p:cNvPr>
          <p:cNvPicPr>
            <a:picLocks noChangeAspect="1"/>
          </p:cNvPicPr>
          <p:nvPr/>
        </p:nvPicPr>
        <p:blipFill>
          <a:blip r:embed="rId2"/>
          <a:stretch>
            <a:fillRect/>
          </a:stretch>
        </p:blipFill>
        <p:spPr>
          <a:xfrm>
            <a:off x="4804013" y="0"/>
            <a:ext cx="6311568" cy="6562150"/>
          </a:xfrm>
          <a:prstGeom prst="rect">
            <a:avLst/>
          </a:prstGeom>
        </p:spPr>
      </p:pic>
      <p:sp>
        <p:nvSpPr>
          <p:cNvPr id="6" name="Footer Placeholder 3">
            <a:extLst>
              <a:ext uri="{FF2B5EF4-FFF2-40B4-BE49-F238E27FC236}">
                <a16:creationId xmlns:a16="http://schemas.microsoft.com/office/drawing/2014/main" id="{5BFDDD7D-046E-405D-8C78-47FD1318461F}"/>
              </a:ext>
            </a:extLst>
          </p:cNvPr>
          <p:cNvSpPr txBox="1">
            <a:spLocks/>
          </p:cNvSpPr>
          <p:nvPr/>
        </p:nvSpPr>
        <p:spPr>
          <a:xfrm>
            <a:off x="135628" y="2030311"/>
            <a:ext cx="5503171" cy="4697059"/>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0" dirty="0">
                <a:solidFill>
                  <a:srgbClr val="000000"/>
                </a:solidFill>
              </a:rPr>
              <a:t>Family Learning encourages family members to learn together as and within a family, with a focus on intergenerational learning.  Family learning activities can also be specifically designed to enable parents to learn how to support their children’s learning. </a:t>
            </a:r>
            <a:endParaRPr lang="en-US" sz="2500" b="0" dirty="0">
              <a:solidFill>
                <a:srgbClr val="000000"/>
              </a:solidFill>
            </a:endParaRPr>
          </a:p>
        </p:txBody>
      </p:sp>
    </p:spTree>
    <p:extLst>
      <p:ext uri="{BB962C8B-B14F-4D97-AF65-F5344CB8AC3E}">
        <p14:creationId xmlns:p14="http://schemas.microsoft.com/office/powerpoint/2010/main" val="1413244521"/>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 ds:uri="http://purl.org/dc/elements/1.1/"/>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1396</Words>
  <Application>Microsoft Office PowerPoint</Application>
  <PresentationFormat>Widescreen</PresentationFormat>
  <Paragraphs>225</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Calibri</vt:lpstr>
      <vt:lpstr>Comic Sans MS</vt:lpstr>
      <vt:lpstr>Franklin Gothic Book</vt:lpstr>
      <vt:lpstr>Google Sans</vt:lpstr>
      <vt:lpstr>Wingdings</vt:lpstr>
      <vt:lpstr>Office Theme</vt:lpstr>
      <vt:lpstr>Primary School Transitions</vt:lpstr>
      <vt:lpstr>PowerPoint Presentation</vt:lpstr>
      <vt:lpstr>PowerPoint Presentation</vt:lpstr>
      <vt:lpstr> My influences and research based on the work of Dr Joyce Epstein  “School-Family-Community Partnership Model”  </vt:lpstr>
      <vt:lpstr>Parental Involvement</vt:lpstr>
      <vt:lpstr>Parental Involvement</vt:lpstr>
      <vt:lpstr>Parental Engagement A key driver for improvement (National Improvement Framework, 2015)</vt:lpstr>
      <vt:lpstr>Parental Engagement</vt:lpstr>
      <vt:lpstr>Family Learning</vt:lpstr>
      <vt:lpstr>Family Learning</vt:lpstr>
      <vt:lpstr>  We don’t know  what we don’t know! </vt:lpstr>
      <vt:lpstr>  It’s simple… </vt:lpstr>
      <vt:lpstr>PowerPoint Presentation</vt:lpstr>
      <vt:lpstr>People Wisdom  </vt:lpstr>
      <vt:lpstr>Contextual Wisdom  </vt:lpstr>
      <vt:lpstr>Procedural Wisdom  </vt:lpstr>
      <vt:lpstr>Method</vt:lpstr>
      <vt:lpstr>Method</vt:lpstr>
      <vt:lpstr>Planning &amp; Set up</vt:lpstr>
      <vt:lpstr>PowerPoint Presentation</vt:lpstr>
      <vt:lpstr>PowerPoint Presentation</vt:lpstr>
      <vt:lpstr>Results</vt:lpstr>
      <vt:lpstr>What next?</vt:lpstr>
      <vt:lpstr>Children and their families are at the ‘heart’ of what we strive for. (Scottish Government, 2018)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2024-02-02T09:27:40Z</dcterms:created>
  <dcterms:modified xsi:type="dcterms:W3CDTF">2024-02-07T16:49:43Z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