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3"/>
  </p:notesMasterIdLst>
  <p:sldIdLst>
    <p:sldId id="256" r:id="rId2"/>
  </p:sldIdLst>
  <p:sldSz cx="30279975" cy="42808525"/>
  <p:notesSz cx="9926638" cy="14355763"/>
  <p:defaultTextStyle>
    <a:defPPr>
      <a:defRPr lang="en-US"/>
    </a:defPPr>
    <a:lvl1pPr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1pPr>
    <a:lvl2pPr marL="1987550" indent="-49688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2pPr>
    <a:lvl3pPr marL="3981450" indent="-99853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3pPr>
    <a:lvl4pPr marL="5975350" indent="-1501775"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4pPr>
    <a:lvl5pPr marL="7964488" indent="-1998663"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5pPr>
    <a:lvl6pPr marL="22860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6pPr>
    <a:lvl7pPr marL="27432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7pPr>
    <a:lvl8pPr marL="32004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8pPr>
    <a:lvl9pPr marL="36576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 uri="{2D200454-40CA-4A62-9FC3-DE9A4176ACB9}">
      <p15:notesGuideLst xmlns:p15="http://schemas.microsoft.com/office/powerpoint/2012/main">
        <p15:guide id="1" orient="horz" pos="4522">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50" d="100"/>
          <a:sy n="50" d="100"/>
        </p:scale>
        <p:origin x="-576" y="-10088"/>
      </p:cViewPr>
      <p:guideLst>
        <p:guide orient="horz" pos="13483"/>
        <p:guide pos="953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4522"/>
        <p:guide pos="3127"/>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p:cNvSpPr>
          <p:nvPr>
            <p:ph type="sldImg" idx="2"/>
          </p:nvPr>
        </p:nvSpPr>
        <p:spPr bwMode="auto">
          <a:xfrm>
            <a:off x="3059113" y="1076325"/>
            <a:ext cx="3808412" cy="5384800"/>
          </a:xfrm>
          <a:prstGeom prst="rect">
            <a:avLst/>
          </a:prstGeom>
          <a:noFill/>
          <a:ln w="9525">
            <a:noFill/>
            <a:miter lim="800000"/>
            <a:headEnd/>
            <a:tailEnd/>
          </a:ln>
        </p:spPr>
      </p:sp>
      <p:sp>
        <p:nvSpPr>
          <p:cNvPr id="2" name="Rectangle 2"/>
          <p:cNvSpPr>
            <a:spLocks noGrp="1"/>
          </p:cNvSpPr>
          <p:nvPr>
            <p:ph type="body" sz="quarter" idx="3"/>
          </p:nvPr>
        </p:nvSpPr>
        <p:spPr bwMode="auto">
          <a:xfrm>
            <a:off x="1323976" y="6818314"/>
            <a:ext cx="7278688" cy="6461124"/>
          </a:xfrm>
          <a:prstGeom prst="rect">
            <a:avLst/>
          </a:prstGeom>
          <a:noFill/>
          <a:ln w="12700" cap="rnd">
            <a:noFill/>
            <a:round/>
            <a:headEnd/>
            <a:tailEnd/>
          </a:ln>
        </p:spPr>
        <p:txBody>
          <a:bodyPr vert="horz" wrap="square" lIns="134215" tIns="67107" rIns="134215" bIns="67107"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extLst>
      <p:ext uri="{BB962C8B-B14F-4D97-AF65-F5344CB8AC3E}">
        <p14:creationId xmlns:p14="http://schemas.microsoft.com/office/powerpoint/2010/main" val="2802871441"/>
      </p:ext>
    </p:extLst>
  </p:cSld>
  <p:clrMap bg1="lt1" tx1="dk1" bg2="lt2" tx2="dk2" accent1="accent1" accent2="accent2" accent3="accent3" accent4="accent4" accent5="accent5" accent6="accent6" hlink="hlink" folHlink="folHlink"/>
  <p:notesStyle>
    <a:lvl1pPr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1pPr>
    <a:lvl2pPr marL="74453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2pPr>
    <a:lvl3pPr marL="149066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3pPr>
    <a:lvl4pPr marL="223678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4pPr>
    <a:lvl5pPr marL="298291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p:sp>
      <p:sp>
        <p:nvSpPr>
          <p:cNvPr id="15362" name="Notes Placeholder 2"/>
          <p:cNvSpPr>
            <a:spLocks noGrp="1"/>
          </p:cNvSpPr>
          <p:nvPr>
            <p:ph type="body" idx="1"/>
          </p:nvPr>
        </p:nvSpPr>
        <p:spPr>
          <a:ln/>
        </p:spPr>
        <p:txBody>
          <a:bodyPr/>
          <a:lstStyle/>
          <a:p>
            <a:pPr eaLnBrk="1"/>
            <a:endParaRPr lang="en-US" altLang="en-US">
              <a:latin typeface="Avenir Roman"/>
              <a:ea typeface="Avenir Roman"/>
              <a:cs typeface="Avenir Roman"/>
            </a:endParaRPr>
          </a:p>
        </p:txBody>
      </p:sp>
    </p:spTree>
    <p:extLst>
      <p:ext uri="{BB962C8B-B14F-4D97-AF65-F5344CB8AC3E}">
        <p14:creationId xmlns:p14="http://schemas.microsoft.com/office/powerpoint/2010/main" val="99968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3001" y="13298039"/>
            <a:ext cx="25733973" cy="9178562"/>
          </a:xfrm>
        </p:spPr>
        <p:txBody>
          <a:bodyPr/>
          <a:lstStyle/>
          <a:p>
            <a:r>
              <a:rPr lang="en-US"/>
              <a:t>Click to edit Master title style</a:t>
            </a:r>
          </a:p>
        </p:txBody>
      </p:sp>
      <p:sp>
        <p:nvSpPr>
          <p:cNvPr id="3" name="Subtitle 2"/>
          <p:cNvSpPr>
            <a:spLocks noGrp="1"/>
          </p:cNvSpPr>
          <p:nvPr>
            <p:ph type="subTitle" idx="1"/>
          </p:nvPr>
        </p:nvSpPr>
        <p:spPr>
          <a:xfrm>
            <a:off x="4540998" y="24260287"/>
            <a:ext cx="21197985" cy="10935710"/>
          </a:xfrm>
        </p:spPr>
        <p:txBody>
          <a:bodyPr/>
          <a:lstStyle>
            <a:lvl1pPr marL="0" indent="0" algn="ctr">
              <a:buNone/>
              <a:defRPr/>
            </a:lvl1pPr>
            <a:lvl2pPr marL="1491569" indent="0" algn="ctr">
              <a:buNone/>
              <a:defRPr/>
            </a:lvl2pPr>
            <a:lvl3pPr marL="2983139" indent="0" algn="ctr">
              <a:buNone/>
              <a:defRPr/>
            </a:lvl3pPr>
            <a:lvl4pPr marL="4474708" indent="0" algn="ctr">
              <a:buNone/>
              <a:defRPr/>
            </a:lvl4pPr>
            <a:lvl5pPr marL="5966277" indent="0" algn="ctr">
              <a:buNone/>
              <a:defRPr/>
            </a:lvl5pPr>
            <a:lvl6pPr marL="7457846" indent="0" algn="ctr">
              <a:buNone/>
              <a:defRPr/>
            </a:lvl6pPr>
            <a:lvl7pPr marL="8949416" indent="0" algn="ctr">
              <a:buNone/>
              <a:defRPr/>
            </a:lvl7pPr>
            <a:lvl8pPr marL="10440985" indent="0" algn="ctr">
              <a:buNone/>
              <a:defRPr/>
            </a:lvl8pPr>
            <a:lvl9pPr marL="11932554"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DA23A182-41AC-4416-B528-3FAC30E343B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3349270B-C9F4-4CCB-9EE7-1E3993D99D4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985" y="573328"/>
            <a:ext cx="6808989" cy="422351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1998" y="573328"/>
            <a:ext cx="19961354" cy="422351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BED1DD5C-B7CE-42C6-A7F1-1F7E1F56822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6A793884-CA53-451A-BE02-11386D18FFBF}"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3159" y="27509149"/>
            <a:ext cx="25738982" cy="8499065"/>
          </a:xfrm>
        </p:spPr>
        <p:txBody>
          <a:bodyPr anchor="t"/>
          <a:lstStyle>
            <a:lvl1pPr algn="l">
              <a:defRPr sz="13000" b="1" cap="all"/>
            </a:lvl1pPr>
          </a:lstStyle>
          <a:p>
            <a:r>
              <a:rPr lang="en-US"/>
              <a:t>Click to edit Master title style</a:t>
            </a:r>
          </a:p>
        </p:txBody>
      </p:sp>
      <p:sp>
        <p:nvSpPr>
          <p:cNvPr id="3" name="Text Placeholder 2"/>
          <p:cNvSpPr>
            <a:spLocks noGrp="1"/>
          </p:cNvSpPr>
          <p:nvPr>
            <p:ph type="body" idx="1"/>
          </p:nvPr>
        </p:nvSpPr>
        <p:spPr>
          <a:xfrm>
            <a:off x="2393159" y="18144784"/>
            <a:ext cx="25738982" cy="9364365"/>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en-US"/>
              <a:t>Click to edit Master text styles</a:t>
            </a:r>
          </a:p>
        </p:txBody>
      </p:sp>
      <p:sp>
        <p:nvSpPr>
          <p:cNvPr id="4" name="Rectangle 3"/>
          <p:cNvSpPr>
            <a:spLocks noGrp="1"/>
          </p:cNvSpPr>
          <p:nvPr>
            <p:ph type="sldNum" sz="quarter" idx="10"/>
          </p:nvPr>
        </p:nvSpPr>
        <p:spPr/>
        <p:txBody>
          <a:bodyPr/>
          <a:lstStyle>
            <a:lvl1pPr>
              <a:defRPr/>
            </a:lvl1pPr>
          </a:lstStyle>
          <a:p>
            <a:pPr>
              <a:defRPr/>
            </a:pPr>
            <a:fld id="{065E7D94-98CA-4181-B16D-41AB72124E07}"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11996" y="9985472"/>
            <a:ext cx="13382669"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75301" y="9985472"/>
            <a:ext cx="13387674"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sldNum" sz="quarter" idx="10"/>
          </p:nvPr>
        </p:nvSpPr>
        <p:spPr/>
        <p:txBody>
          <a:bodyPr/>
          <a:lstStyle>
            <a:lvl1pPr>
              <a:defRPr/>
            </a:lvl1pPr>
          </a:lstStyle>
          <a:p>
            <a:pPr>
              <a:defRPr/>
            </a:pPr>
            <a:fld id="{11305CB8-5000-42F6-9D7D-FF8EE208055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96" y="1714679"/>
            <a:ext cx="27255983" cy="713475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1996" y="9582019"/>
            <a:ext cx="13382669"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4" name="Content Placeholder 3"/>
          <p:cNvSpPr>
            <a:spLocks noGrp="1"/>
          </p:cNvSpPr>
          <p:nvPr>
            <p:ph sz="half" idx="2"/>
          </p:nvPr>
        </p:nvSpPr>
        <p:spPr>
          <a:xfrm>
            <a:off x="1511996" y="13574085"/>
            <a:ext cx="13382669"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80306" y="9582019"/>
            <a:ext cx="13387674"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0306" y="13574085"/>
            <a:ext cx="13387674"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sldNum" sz="quarter" idx="10"/>
          </p:nvPr>
        </p:nvSpPr>
        <p:spPr/>
        <p:txBody>
          <a:bodyPr/>
          <a:lstStyle>
            <a:lvl1pPr>
              <a:defRPr/>
            </a:lvl1pPr>
          </a:lstStyle>
          <a:p>
            <a:pPr>
              <a:defRPr/>
            </a:pPr>
            <a:fld id="{8112BF45-3043-49A9-BD87-122216835671}"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p:cNvSpPr>
          <p:nvPr>
            <p:ph type="sldNum" sz="quarter" idx="10"/>
          </p:nvPr>
        </p:nvSpPr>
        <p:spPr/>
        <p:txBody>
          <a:bodyPr/>
          <a:lstStyle>
            <a:lvl1pPr>
              <a:defRPr/>
            </a:lvl1pPr>
          </a:lstStyle>
          <a:p>
            <a:pPr>
              <a:defRPr/>
            </a:pPr>
            <a:fld id="{52DDFAE1-7876-409D-A023-94C05B6B271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sldNum" sz="quarter" idx="10"/>
          </p:nvPr>
        </p:nvSpPr>
        <p:spPr/>
        <p:txBody>
          <a:bodyPr/>
          <a:lstStyle>
            <a:lvl1pPr>
              <a:defRPr/>
            </a:lvl1pPr>
          </a:lstStyle>
          <a:p>
            <a:pPr>
              <a:defRPr/>
            </a:pPr>
            <a:fld id="{6CE47E9D-23D7-40EA-A275-05E1173484B9}"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998" y="1704063"/>
            <a:ext cx="9963153" cy="7251543"/>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1840635" y="1704063"/>
            <a:ext cx="16927346" cy="36533764"/>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1998" y="8955605"/>
            <a:ext cx="9963153" cy="2928222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1AA8D024-A139-4CCB-A9F5-B2ED1388882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835" y="29967032"/>
            <a:ext cx="18168985" cy="353552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5932835" y="3827501"/>
            <a:ext cx="18168985" cy="25682992"/>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pPr lvl="0"/>
            <a:endParaRPr lang="en-US" noProof="0">
              <a:sym typeface="Helvetica" charset="0"/>
            </a:endParaRPr>
          </a:p>
        </p:txBody>
      </p:sp>
      <p:sp>
        <p:nvSpPr>
          <p:cNvPr id="4" name="Text Placeholder 3"/>
          <p:cNvSpPr>
            <a:spLocks noGrp="1"/>
          </p:cNvSpPr>
          <p:nvPr>
            <p:ph type="body" sz="half" idx="2"/>
          </p:nvPr>
        </p:nvSpPr>
        <p:spPr>
          <a:xfrm>
            <a:off x="5932835" y="33502556"/>
            <a:ext cx="18168985" cy="502724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55642771-C970-4BFA-9C1D-A684074289BA}" type="slidenum">
              <a:rPr lang="en-US" altLang="en-US"/>
              <a:pPr>
                <a:defRPr/>
              </a:pPr>
              <a:t>‹#›</a:t>
            </a:fld>
            <a:endParaRPr lang="en-US" altLang="en-US" sz="520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alphaModFix amt="40000"/>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1511300" y="573088"/>
            <a:ext cx="27251025" cy="9412287"/>
          </a:xfrm>
          <a:prstGeom prst="rect">
            <a:avLst/>
          </a:prstGeom>
          <a:noFill/>
          <a:ln w="9525">
            <a:noFill/>
            <a:miter lim="800000"/>
            <a:headEnd/>
            <a:tailEnd/>
          </a:ln>
        </p:spPr>
        <p:txBody>
          <a:bodyPr vert="horz" wrap="square" lIns="199245" tIns="199245" rIns="199245" bIns="199245" numCol="1" anchor="ctr" anchorCtr="0" compatLnSpc="1">
            <a:prstTxWarp prst="textNoShape">
              <a:avLst/>
            </a:prstTxWarp>
          </a:bodyPr>
          <a:lstStyle/>
          <a:p>
            <a:pPr lvl="0"/>
            <a:r>
              <a:rPr lang="en-US" altLang="en-US">
                <a:sym typeface="Helvetica" pitchFamily="34" charset="0"/>
              </a:rPr>
              <a:t>Click to edit Master title style</a:t>
            </a:r>
          </a:p>
        </p:txBody>
      </p:sp>
      <p:sp>
        <p:nvSpPr>
          <p:cNvPr id="1027" name="Rectangle 2"/>
          <p:cNvSpPr>
            <a:spLocks noGrp="1"/>
          </p:cNvSpPr>
          <p:nvPr>
            <p:ph type="body" idx="1"/>
          </p:nvPr>
        </p:nvSpPr>
        <p:spPr bwMode="auto">
          <a:xfrm>
            <a:off x="1511300" y="9985375"/>
            <a:ext cx="27251025" cy="32823150"/>
          </a:xfrm>
          <a:prstGeom prst="rect">
            <a:avLst/>
          </a:prstGeom>
          <a:noFill/>
          <a:ln w="9525">
            <a:noFill/>
            <a:miter lim="800000"/>
            <a:headEnd/>
            <a:tailEnd/>
          </a:ln>
        </p:spPr>
        <p:txBody>
          <a:bodyPr vert="horz" wrap="square" lIns="199245" tIns="199245" rIns="199245" bIns="199245" numCol="1" anchor="t" anchorCtr="0" compatLnSpc="1">
            <a:prstTxWarp prst="textNoShape">
              <a:avLst/>
            </a:prstTxWarp>
          </a:bodyPr>
          <a:lstStyle/>
          <a:p>
            <a:pPr lvl="0"/>
            <a:r>
              <a:rPr lang="en-US" altLang="en-US">
                <a:sym typeface="Helvetica" pitchFamily="34" charset="0"/>
              </a:rPr>
              <a:t>Click to edit Master text styles</a:t>
            </a:r>
          </a:p>
          <a:p>
            <a:pPr lvl="1"/>
            <a:r>
              <a:rPr lang="en-US" altLang="en-US">
                <a:sym typeface="Helvetica" pitchFamily="34" charset="0"/>
              </a:rPr>
              <a:t>Second level</a:t>
            </a:r>
          </a:p>
          <a:p>
            <a:pPr lvl="2"/>
            <a:r>
              <a:rPr lang="en-US" altLang="en-US">
                <a:sym typeface="Helvetica" pitchFamily="34" charset="0"/>
              </a:rPr>
              <a:t>Third level</a:t>
            </a:r>
          </a:p>
          <a:p>
            <a:pPr lvl="3"/>
            <a:r>
              <a:rPr lang="en-US" altLang="en-US">
                <a:sym typeface="Helvetica" pitchFamily="34" charset="0"/>
              </a:rPr>
              <a:t>Fourth level</a:t>
            </a:r>
          </a:p>
          <a:p>
            <a:pPr lvl="4"/>
            <a:r>
              <a:rPr lang="en-US" altLang="en-US">
                <a:sym typeface="Helvetica" pitchFamily="34" charset="0"/>
              </a:rPr>
              <a:t>Fifth level</a:t>
            </a:r>
          </a:p>
        </p:txBody>
      </p:sp>
      <p:sp>
        <p:nvSpPr>
          <p:cNvPr id="2" name="Rectangle 3"/>
          <p:cNvSpPr>
            <a:spLocks noGrp="1"/>
          </p:cNvSpPr>
          <p:nvPr>
            <p:ph type="sldNum" sz="quarter" idx="2"/>
          </p:nvPr>
        </p:nvSpPr>
        <p:spPr bwMode="auto">
          <a:xfrm>
            <a:off x="21697950" y="40206613"/>
            <a:ext cx="7064375" cy="1216025"/>
          </a:xfrm>
          <a:prstGeom prst="rect">
            <a:avLst/>
          </a:prstGeom>
          <a:noFill/>
          <a:ln w="12700" cap="flat" cmpd="sng">
            <a:noFill/>
            <a:prstDash val="solid"/>
            <a:miter lim="0"/>
            <a:headEnd/>
            <a:tailEnd/>
          </a:ln>
          <a:effectLst/>
        </p:spPr>
        <p:txBody>
          <a:bodyPr vert="horz" wrap="square" lIns="199245" tIns="199245" rIns="199245" bIns="199245" numCol="1" anchor="ctr" anchorCtr="0" compatLnSpc="1">
            <a:prstTxWarp prst="textNoShape">
              <a:avLst/>
            </a:prstTxWarp>
          </a:bodyPr>
          <a:lstStyle>
            <a:lvl1pPr algn="r" eaLnBrk="1" hangingPunct="0">
              <a:defRPr>
                <a:ea typeface="Trebuchet MS" panose="020B0603020202020204" pitchFamily="34" charset="0"/>
                <a:cs typeface="Trebuchet MS" panose="020B0603020202020204" pitchFamily="34" charset="0"/>
              </a:defRPr>
            </a:lvl1pPr>
          </a:lstStyle>
          <a:p>
            <a:pPr>
              <a:defRPr/>
            </a:pPr>
            <a:fld id="{C982B319-8166-41DF-851D-B2493231E052}" type="slidenum">
              <a:rPr lang="en-US" altLang="en-US"/>
              <a:pPr>
                <a:defRPr/>
              </a:pPr>
              <a:t>‹#›</a:t>
            </a:fld>
            <a:endParaRPr lang="en-US" altLang="en-US" sz="5200">
              <a:solidFill>
                <a:srgbClr val="FFFFFF"/>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defTabSz="1490663" rtl="0" eaLnBrk="0" fontAlgn="base" hangingPunct="0">
        <a:spcBef>
          <a:spcPct val="0"/>
        </a:spcBef>
        <a:spcAft>
          <a:spcPct val="0"/>
        </a:spcAft>
        <a:defRPr sz="3900">
          <a:solidFill>
            <a:srgbClr val="000000"/>
          </a:solidFill>
          <a:latin typeface="+mj-lt"/>
          <a:ea typeface="+mj-ea"/>
          <a:cs typeface="+mj-cs"/>
          <a:sym typeface="Helvetica" pitchFamily="34" charset="0"/>
        </a:defRPr>
      </a:lvl1pPr>
      <a:lvl2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2pPr>
      <a:lvl3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3pPr>
      <a:lvl4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4pPr>
      <a:lvl5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5pPr>
      <a:lvl6pPr marL="149156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6pPr>
      <a:lvl7pPr marL="298313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7pPr>
      <a:lvl8pPr marL="4474708"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8pPr>
      <a:lvl9pPr marL="5966277"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9pPr>
    </p:titleStyle>
    <p:bodyStyle>
      <a:lvl1pPr marL="342900" indent="-342900"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1pPr>
      <a:lvl2pPr marL="744538" indent="-28733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2pPr>
      <a:lvl3pPr marL="1490663" indent="-57626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3pPr>
      <a:lvl4pPr marL="2236788" indent="-86518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4pPr>
      <a:lvl5pPr marL="2982913" indent="-115411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5pPr>
      <a:lvl6pPr marL="4474708" algn="l" defTabSz="1491569" rtl="0" fontAlgn="base" hangingPunct="0">
        <a:spcBef>
          <a:spcPct val="0"/>
        </a:spcBef>
        <a:spcAft>
          <a:spcPct val="0"/>
        </a:spcAft>
        <a:defRPr sz="3900">
          <a:solidFill>
            <a:srgbClr val="000000"/>
          </a:solidFill>
          <a:latin typeface="+mn-lt"/>
          <a:ea typeface="+mn-ea"/>
          <a:cs typeface="+mn-cs"/>
          <a:sym typeface="Helvetica" charset="0"/>
        </a:defRPr>
      </a:lvl6pPr>
      <a:lvl7pPr marL="5966277" algn="l" defTabSz="1491569" rtl="0" fontAlgn="base" hangingPunct="0">
        <a:spcBef>
          <a:spcPct val="0"/>
        </a:spcBef>
        <a:spcAft>
          <a:spcPct val="0"/>
        </a:spcAft>
        <a:defRPr sz="3900">
          <a:solidFill>
            <a:srgbClr val="000000"/>
          </a:solidFill>
          <a:latin typeface="+mn-lt"/>
          <a:ea typeface="+mn-ea"/>
          <a:cs typeface="+mn-cs"/>
          <a:sym typeface="Helvetica" charset="0"/>
        </a:defRPr>
      </a:lvl7pPr>
      <a:lvl8pPr marL="7457846" algn="l" defTabSz="1491569" rtl="0" fontAlgn="base" hangingPunct="0">
        <a:spcBef>
          <a:spcPct val="0"/>
        </a:spcBef>
        <a:spcAft>
          <a:spcPct val="0"/>
        </a:spcAft>
        <a:defRPr sz="3900">
          <a:solidFill>
            <a:srgbClr val="000000"/>
          </a:solidFill>
          <a:latin typeface="+mn-lt"/>
          <a:ea typeface="+mn-ea"/>
          <a:cs typeface="+mn-cs"/>
          <a:sym typeface="Helvetica" charset="0"/>
        </a:defRPr>
      </a:lvl8pPr>
      <a:lvl9pPr marL="8949416" algn="l" defTabSz="1491569" rtl="0" fontAlgn="base" hangingPunct="0">
        <a:spcBef>
          <a:spcPct val="0"/>
        </a:spcBef>
        <a:spcAft>
          <a:spcPct val="0"/>
        </a:spcAft>
        <a:defRPr sz="3900">
          <a:solidFill>
            <a:srgbClr val="000000"/>
          </a:solidFill>
          <a:latin typeface="+mn-lt"/>
          <a:ea typeface="+mn-ea"/>
          <a:cs typeface="+mn-cs"/>
          <a:sym typeface="Helvetica" charset="0"/>
        </a:defRPr>
      </a:lvl9pPr>
    </p:bodyStyle>
    <p:otherStyle>
      <a:defPPr>
        <a:defRPr lang="en-US"/>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2.jpeg"/><Relationship Id="rId7" Type="http://schemas.openxmlformats.org/officeDocument/2006/relationships/hyperlink" Target="mailto:Claire.Bradley@glasgowlife.org.uk" TargetMode="External"/><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p:cNvPicPr>
          <p:nvPr/>
        </p:nvPicPr>
        <p:blipFill>
          <a:blip r:embed="rId3" cstate="print"/>
          <a:srcRect/>
          <a:stretch>
            <a:fillRect/>
          </a:stretch>
        </p:blipFill>
        <p:spPr bwMode="auto">
          <a:xfrm>
            <a:off x="27514947" y="18020079"/>
            <a:ext cx="1303337" cy="1892300"/>
          </a:xfrm>
          <a:prstGeom prst="rect">
            <a:avLst/>
          </a:prstGeom>
          <a:noFill/>
          <a:ln w="9525">
            <a:noFill/>
            <a:miter lim="800000"/>
            <a:headEnd/>
            <a:tailEnd/>
          </a:ln>
        </p:spPr>
      </p:pic>
      <p:pic>
        <p:nvPicPr>
          <p:cNvPr id="14339" name="Picture 2" descr="background.png"/>
          <p:cNvPicPr>
            <a:picLocks noChangeAspect="1"/>
          </p:cNvPicPr>
          <p:nvPr/>
        </p:nvPicPr>
        <p:blipFill>
          <a:blip r:embed="rId4" cstate="print"/>
          <a:srcRect/>
          <a:stretch>
            <a:fillRect/>
          </a:stretch>
        </p:blipFill>
        <p:spPr bwMode="auto">
          <a:xfrm>
            <a:off x="0" y="61519"/>
            <a:ext cx="30279975" cy="3132164"/>
          </a:xfrm>
          <a:prstGeom prst="rect">
            <a:avLst/>
          </a:prstGeom>
          <a:noFill/>
          <a:ln w="9525">
            <a:noFill/>
            <a:miter lim="800000"/>
            <a:headEnd/>
            <a:tailEnd/>
          </a:ln>
        </p:spPr>
      </p:pic>
      <p:pic>
        <p:nvPicPr>
          <p:cNvPr id="14340" name="Picture 43" descr="Image result for change ICON"/>
          <p:cNvPicPr>
            <a:picLocks noChangeAspect="1" noChangeArrowheads="1"/>
          </p:cNvPicPr>
          <p:nvPr/>
        </p:nvPicPr>
        <p:blipFill>
          <a:blip r:embed="rId5" cstate="print"/>
          <a:srcRect/>
          <a:stretch>
            <a:fillRect/>
          </a:stretch>
        </p:blipFill>
        <p:spPr bwMode="auto">
          <a:xfrm rot="1396618">
            <a:off x="12843566" y="14520330"/>
            <a:ext cx="2728550" cy="1945266"/>
          </a:xfrm>
          <a:prstGeom prst="rect">
            <a:avLst/>
          </a:prstGeom>
          <a:noFill/>
          <a:ln w="9525">
            <a:noFill/>
            <a:miter lim="800000"/>
            <a:headEnd/>
            <a:tailEnd/>
          </a:ln>
        </p:spPr>
      </p:pic>
      <p:pic>
        <p:nvPicPr>
          <p:cNvPr id="14341" name="Picture 39"/>
          <p:cNvPicPr>
            <a:picLocks noChangeAspect="1"/>
          </p:cNvPicPr>
          <p:nvPr/>
        </p:nvPicPr>
        <p:blipFill>
          <a:blip r:embed="rId6" cstate="print"/>
          <a:srcRect/>
          <a:stretch>
            <a:fillRect/>
          </a:stretch>
        </p:blipFill>
        <p:spPr bwMode="auto">
          <a:xfrm>
            <a:off x="11620261" y="31035851"/>
            <a:ext cx="1658904" cy="1601278"/>
          </a:xfrm>
          <a:prstGeom prst="rect">
            <a:avLst/>
          </a:prstGeom>
          <a:noFill/>
          <a:ln w="9525">
            <a:noFill/>
            <a:miter lim="800000"/>
            <a:headEnd/>
            <a:tailEnd/>
          </a:ln>
        </p:spPr>
      </p:pic>
      <p:sp>
        <p:nvSpPr>
          <p:cNvPr id="14342" name="AutoShape 3"/>
          <p:cNvSpPr>
            <a:spLocks/>
          </p:cNvSpPr>
          <p:nvPr/>
        </p:nvSpPr>
        <p:spPr bwMode="auto">
          <a:xfrm>
            <a:off x="0" y="4368800"/>
            <a:ext cx="30279975" cy="37480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rgbClr val="8FBDCC">
              <a:alpha val="0"/>
            </a:srgbClr>
          </a:solidFill>
          <a:ln w="9525">
            <a:noFill/>
            <a:round/>
            <a:headEnd/>
            <a:tailEnd/>
          </a:ln>
        </p:spPr>
        <p:txBody>
          <a:bodyPr lIns="0" tIns="0" rIns="0" bIns="0" anchor="ctr"/>
          <a:lstStyle/>
          <a:p>
            <a:endParaRPr lang="en-US"/>
          </a:p>
        </p:txBody>
      </p:sp>
      <p:sp>
        <p:nvSpPr>
          <p:cNvPr id="14343" name="Line 4"/>
          <p:cNvSpPr>
            <a:spLocks noChangeShapeType="1"/>
          </p:cNvSpPr>
          <p:nvPr/>
        </p:nvSpPr>
        <p:spPr bwMode="auto">
          <a:xfrm>
            <a:off x="-79375" y="41259125"/>
            <a:ext cx="30279975" cy="0"/>
          </a:xfrm>
          <a:prstGeom prst="line">
            <a:avLst/>
          </a:prstGeom>
          <a:noFill/>
          <a:ln w="19050">
            <a:solidFill>
              <a:srgbClr val="FFFFFF"/>
            </a:solidFill>
            <a:round/>
            <a:headEnd/>
            <a:tailEnd/>
          </a:ln>
        </p:spPr>
        <p:txBody>
          <a:bodyPr lIns="0" tIns="0" rIns="0" bIns="0"/>
          <a:lstStyle/>
          <a:p>
            <a:endParaRPr lang="en-US"/>
          </a:p>
        </p:txBody>
      </p:sp>
      <p:sp>
        <p:nvSpPr>
          <p:cNvPr id="2057" name="AutoShape 5"/>
          <p:cNvSpPr>
            <a:spLocks/>
          </p:cNvSpPr>
          <p:nvPr/>
        </p:nvSpPr>
        <p:spPr bwMode="auto">
          <a:xfrm>
            <a:off x="901700" y="8264525"/>
            <a:ext cx="10360025"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a:solidFill>
                  <a:schemeClr val="tx2">
                    <a:lumMod val="20000"/>
                    <a:lumOff val="80000"/>
                  </a:schemeClr>
                </a:solidFill>
                <a:latin typeface="Trebuchet MS" panose="020B0603020202020204" pitchFamily="34" charset="0"/>
                <a:sym typeface="Trebuchet MS" panose="020B0603020202020204" pitchFamily="34" charset="0"/>
              </a:rPr>
              <a:t>Method</a:t>
            </a:r>
            <a:endParaRPr lang="en-US" altLang="en-US" sz="180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14345" name="AutoShape 6"/>
          <p:cNvSpPr>
            <a:spLocks noChangeAspect="1"/>
          </p:cNvSpPr>
          <p:nvPr/>
        </p:nvSpPr>
        <p:spPr bwMode="auto">
          <a:xfrm>
            <a:off x="738187" y="9289254"/>
            <a:ext cx="13361988" cy="41608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pPr algn="just" hangingPunct="0">
              <a:lnSpc>
                <a:spcPct val="160000"/>
              </a:lnSpc>
            </a:pPr>
            <a:endParaRPr lang="en-GB" altLang="en-US" sz="2600" dirty="0">
              <a:solidFill>
                <a:srgbClr val="535353"/>
              </a:solidFill>
              <a:latin typeface="+mn-lt"/>
              <a:ea typeface="Trebuchet MS" pitchFamily="34" charset="0"/>
              <a:cs typeface="Arial" charset="0"/>
              <a:sym typeface="Arial" charset="0"/>
            </a:endParaRPr>
          </a:p>
        </p:txBody>
      </p:sp>
      <p:sp>
        <p:nvSpPr>
          <p:cNvPr id="2060" name="AutoShape 8"/>
          <p:cNvSpPr>
            <a:spLocks/>
          </p:cNvSpPr>
          <p:nvPr/>
        </p:nvSpPr>
        <p:spPr bwMode="auto">
          <a:xfrm>
            <a:off x="16040100" y="8299450"/>
            <a:ext cx="10993438"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a:solidFill>
                  <a:schemeClr val="tx2">
                    <a:lumMod val="20000"/>
                    <a:lumOff val="80000"/>
                  </a:schemeClr>
                </a:solidFill>
                <a:latin typeface="Trebuchet MS" panose="020B0603020202020204" pitchFamily="34" charset="0"/>
                <a:sym typeface="Trebuchet MS" panose="020B0603020202020204" pitchFamily="34" charset="0"/>
              </a:rPr>
              <a:t>Results</a:t>
            </a:r>
            <a:endParaRPr lang="en-US" altLang="en-US" sz="180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2061" name="AutoShape 9"/>
          <p:cNvSpPr>
            <a:spLocks/>
          </p:cNvSpPr>
          <p:nvPr/>
        </p:nvSpPr>
        <p:spPr bwMode="auto">
          <a:xfrm>
            <a:off x="901700" y="14409738"/>
            <a:ext cx="10360025" cy="15970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accent3">
                    <a:lumMod val="20000"/>
                    <a:lumOff val="80000"/>
                  </a:schemeClr>
                </a:solidFill>
                <a:latin typeface="Berlin Sans FB" panose="020E0602020502020306" pitchFamily="34" charset="0"/>
                <a:sym typeface="Trebuchet MS" panose="020B0603020202020204" pitchFamily="34" charset="0"/>
              </a:rPr>
              <a:t>Process Change</a:t>
            </a:r>
            <a:endParaRPr lang="en-US" altLang="en-US" sz="1800" dirty="0">
              <a:solidFill>
                <a:schemeClr val="accent3">
                  <a:lumMod val="20000"/>
                  <a:lumOff val="80000"/>
                </a:schemeClr>
              </a:solidFill>
              <a:latin typeface="Berlin Sans FB" panose="020E0602020502020306" pitchFamily="34" charset="0"/>
              <a:sym typeface="Trebuchet MS" panose="020B0603020202020204" pitchFamily="34" charset="0"/>
            </a:endParaRPr>
          </a:p>
        </p:txBody>
      </p:sp>
      <p:sp>
        <p:nvSpPr>
          <p:cNvPr id="14349" name="AutoShape 10"/>
          <p:cNvSpPr>
            <a:spLocks noChangeAspect="1"/>
          </p:cNvSpPr>
          <p:nvPr/>
        </p:nvSpPr>
        <p:spPr bwMode="auto">
          <a:xfrm>
            <a:off x="721915" y="15799595"/>
            <a:ext cx="13374689" cy="773350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pPr algn="just" hangingPunct="0">
              <a:lnSpc>
                <a:spcPct val="160000"/>
              </a:lnSpc>
              <a:tabLst>
                <a:tab pos="1071563" algn="l"/>
              </a:tabLst>
            </a:pPr>
            <a:r>
              <a:rPr lang="en-GB" altLang="en-US" sz="2600" dirty="0">
                <a:solidFill>
                  <a:srgbClr val="535353"/>
                </a:solidFill>
                <a:latin typeface="+mn-lt"/>
                <a:ea typeface="Trebuchet MS" pitchFamily="34" charset="0"/>
                <a:cs typeface="Arial" charset="0"/>
                <a:sym typeface="Helvetica" pitchFamily="34" charset="0"/>
              </a:rPr>
              <a:t>Family centred transition is at the heart of the programme offered at Cleeves Primary School.   Communication with parents/carers is key and allows parents/carers time and space to gain skills and knowledge and learn about forthcoming changes and  how they can best support their child, thereby relieving potential anxiety within the family. </a:t>
            </a:r>
          </a:p>
          <a:p>
            <a:pPr algn="just" hangingPunct="0">
              <a:lnSpc>
                <a:spcPct val="160000"/>
              </a:lnSpc>
              <a:tabLst>
                <a:tab pos="1071563" algn="l"/>
              </a:tabLst>
            </a:pPr>
            <a:r>
              <a:rPr lang="en-GB" altLang="en-US" sz="2600" dirty="0">
                <a:solidFill>
                  <a:srgbClr val="535353"/>
                </a:solidFill>
                <a:latin typeface="+mn-lt"/>
                <a:ea typeface="Trebuchet MS" pitchFamily="34" charset="0"/>
                <a:cs typeface="Arial" charset="0"/>
                <a:sym typeface="Helvetica" pitchFamily="34" charset="0"/>
              </a:rPr>
              <a:t>There are 3 family learning sessions as part of an overall family centred transition to P1 programme.  At each session parents experience a soft-start play session with their children.  This is followed by </a:t>
            </a:r>
            <a:r>
              <a:rPr lang="en-GB" altLang="en-US" sz="2600" dirty="0" err="1">
                <a:solidFill>
                  <a:srgbClr val="535353"/>
                </a:solidFill>
                <a:latin typeface="+mn-lt"/>
                <a:ea typeface="Trebuchet MS" pitchFamily="34" charset="0"/>
                <a:cs typeface="Arial" charset="0"/>
                <a:sym typeface="Helvetica" pitchFamily="34" charset="0"/>
              </a:rPr>
              <a:t>storytime</a:t>
            </a:r>
            <a:r>
              <a:rPr lang="en-GB" altLang="en-US" sz="2600" dirty="0">
                <a:solidFill>
                  <a:srgbClr val="535353"/>
                </a:solidFill>
                <a:latin typeface="+mn-lt"/>
                <a:ea typeface="Trebuchet MS" pitchFamily="34" charset="0"/>
                <a:cs typeface="Arial" charset="0"/>
                <a:sym typeface="Helvetica" pitchFamily="34" charset="0"/>
              </a:rPr>
              <a:t> for the whole family, including siblings and extended family.  Parents enjoy learning about helping children’s literacy and numeracy via stories. Families also learn about their child’s right to choose and independent learning, thereby gaining knowledge of school learning approaches. Parents and children are encouraged to give feedback on what they learned and what they enjoyed at the end of each session.</a:t>
            </a:r>
          </a:p>
          <a:p>
            <a:pPr algn="just" hangingPunct="0">
              <a:lnSpc>
                <a:spcPct val="160000"/>
              </a:lnSpc>
              <a:tabLst>
                <a:tab pos="1071563" algn="l"/>
              </a:tabLst>
            </a:pPr>
            <a:endParaRPr lang="en-GB" altLang="en-US" sz="2600" dirty="0">
              <a:solidFill>
                <a:srgbClr val="535353"/>
              </a:solidFill>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tabLst>
                <a:tab pos="1071563" algn="l"/>
              </a:tabLst>
            </a:pPr>
            <a:r>
              <a:rPr lang="en-GB" altLang="en-US" sz="2600" dirty="0">
                <a:latin typeface="Helvetic body"/>
                <a:ea typeface="Trebuchet MS" pitchFamily="34" charset="0"/>
                <a:cs typeface="Arial" charset="0"/>
                <a:sym typeface="Helvetica" pitchFamily="34" charset="0"/>
              </a:rPr>
              <a:t>Parents are contacted well in advance of the transition programme with all key dates, in partnership with all nursery schools who circulate the information to parents. Parents are also reminded via email before every session.  Information and key messages are shared at 2 induction sessions for parents.  These sessions support parents to familiarise themselves with the layout of their child’s new school and to gain knowledge of school approaches to learning, how and what their child will learn, who’s who in the school, how to apply for free school meals and clothing grants.  Parents meet the catering manager at the inductions in order that they are comfortable with how school meals and breakfast clubs work.  Parents also learn how to use </a:t>
            </a:r>
            <a:r>
              <a:rPr lang="en-GB" altLang="en-US" sz="2600" dirty="0" err="1">
                <a:latin typeface="Helvetic body"/>
                <a:ea typeface="Trebuchet MS" pitchFamily="34" charset="0"/>
                <a:cs typeface="Arial" charset="0"/>
                <a:sym typeface="Helvetica" pitchFamily="34" charset="0"/>
              </a:rPr>
              <a:t>Parentpay</a:t>
            </a:r>
            <a:r>
              <a:rPr lang="en-GB" altLang="en-US" sz="2600" dirty="0">
                <a:latin typeface="Helvetic body"/>
                <a:ea typeface="Trebuchet MS" pitchFamily="34" charset="0"/>
                <a:cs typeface="Arial" charset="0"/>
                <a:sym typeface="Helvetica" pitchFamily="34" charset="0"/>
              </a:rPr>
              <a:t>.</a:t>
            </a:r>
          </a:p>
          <a:p>
            <a:pPr algn="just" hangingPunct="0">
              <a:tabLst>
                <a:tab pos="1071563" algn="l"/>
              </a:tabLst>
            </a:pPr>
            <a:r>
              <a:rPr lang="en-GB" altLang="en-US" sz="2600" dirty="0">
                <a:latin typeface="Helvetic body"/>
                <a:ea typeface="Trebuchet MS" pitchFamily="34" charset="0"/>
                <a:cs typeface="Arial" charset="0"/>
                <a:sym typeface="Helvetica" pitchFamily="34" charset="0"/>
              </a:rPr>
              <a:t>Additionally, a parent focus group is formed well in advance of the transition to P1.  Focus group parents are able to feed into the family learning sessions planning and ideas and support school to refine content for parents who will attend.  Focus group parents feedback and input has led to updates and changes to information that is later presented to the new, incoming families.  During the summer holidays, school keeps in contact with families via Seesaw with video tours and photographs and an opportunity to ask any questions they still have.</a:t>
            </a: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p:txBody>
      </p:sp>
      <p:sp>
        <p:nvSpPr>
          <p:cNvPr id="14350" name="AutoShape 11"/>
          <p:cNvSpPr>
            <a:spLocks noChangeAspect="1"/>
          </p:cNvSpPr>
          <p:nvPr/>
        </p:nvSpPr>
        <p:spPr bwMode="auto">
          <a:xfrm>
            <a:off x="15981362" y="20147933"/>
            <a:ext cx="13212763" cy="113468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just" hangingPunct="0">
              <a:lnSpc>
                <a:spcPct val="160000"/>
              </a:lnSpc>
            </a:pPr>
            <a:r>
              <a:rPr lang="en-GB" altLang="en-US" sz="2600" dirty="0">
                <a:solidFill>
                  <a:srgbClr val="535353"/>
                </a:solidFill>
                <a:latin typeface="+mn-lt"/>
                <a:ea typeface="Trebuchet MS" pitchFamily="34" charset="0"/>
                <a:cs typeface="Arial" charset="0"/>
                <a:sym typeface="Arial" charset="0"/>
              </a:rPr>
              <a:t>Family Quotes in conclusion:</a:t>
            </a:r>
          </a:p>
          <a:p>
            <a:pPr algn="just" hangingPunct="0">
              <a:lnSpc>
                <a:spcPct val="160000"/>
              </a:lnSpc>
            </a:pPr>
            <a:endParaRPr lang="en-GB" altLang="en-US" sz="2600" dirty="0">
              <a:solidFill>
                <a:srgbClr val="535353"/>
              </a:solidFill>
              <a:latin typeface="+mn-lt"/>
              <a:ea typeface="Trebuchet MS" pitchFamily="34" charset="0"/>
              <a:cs typeface="Arial" charset="0"/>
              <a:sym typeface="Arial"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I found the family sessions a fun and relaxed way for my child to be introduced to school and their teachers.</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It was great to see J’s new school environment. It helps kids get used to the new rules. Good sessions.</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It was good for all the kids to meet up and get on with each other before they all start school.</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It was great to see H follow tasks set to him then be able to enjoy playing and interacting with other children.</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Enjoyed seeing K in the school environment and watching him interact with others.</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Seeing him interacting in an unfamiliar setting and seeing how school is setup.</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Love spending 1 to 1 time and getting to know other parents and children.</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I like that they had little tasks and time to play. I also liked meeting the other families.</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I enjoyed meeting Mrs McCallum and interacting with B in fun play.</a:t>
            </a:r>
            <a:endParaRPr lang="en-GB" sz="2800" dirty="0">
              <a:effectLst/>
              <a:latin typeface="+mn-lt"/>
              <a:ea typeface="Calibri" panose="020F0502020204030204" pitchFamily="34" charset="0"/>
            </a:endParaRPr>
          </a:p>
          <a:p>
            <a:pPr marL="457200" lvl="0" indent="-457200">
              <a:buFont typeface="Wingdings" panose="05000000000000000000" pitchFamily="2" charset="2"/>
              <a:buChar char="q"/>
            </a:pPr>
            <a:r>
              <a:rPr lang="en-GB" sz="2800" dirty="0">
                <a:effectLst/>
                <a:latin typeface="+mn-lt"/>
                <a:ea typeface="Times New Roman" panose="02020603050405020304" pitchFamily="18" charset="0"/>
              </a:rPr>
              <a:t>I enjoyed seeing the play room with loads of different activities and watching L play. </a:t>
            </a:r>
            <a:endParaRPr lang="en-GB" sz="2800" dirty="0">
              <a:effectLst/>
              <a:latin typeface="+mn-lt"/>
              <a:ea typeface="Calibri" panose="020F0502020204030204" pitchFamily="34" charset="0"/>
            </a:endParaRPr>
          </a:p>
          <a:p>
            <a:pPr algn="just" hangingPunct="0">
              <a:lnSpc>
                <a:spcPct val="160000"/>
              </a:lnSpc>
            </a:pPr>
            <a:endParaRPr lang="en-GB" altLang="en-US" sz="2600" dirty="0">
              <a:solidFill>
                <a:srgbClr val="535353"/>
              </a:solidFill>
              <a:latin typeface="+mn-lt"/>
              <a:ea typeface="Trebuchet MS" pitchFamily="34" charset="0"/>
              <a:cs typeface="Arial" charset="0"/>
              <a:sym typeface="Arial" charset="0"/>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400" dirty="0"/>
          </a:p>
          <a:p>
            <a:pPr algn="just" hangingPunct="0">
              <a:lnSpc>
                <a:spcPct val="160000"/>
              </a:lnSpc>
            </a:pPr>
            <a:endParaRPr lang="en-GB" altLang="en-US" sz="2400" dirty="0">
              <a:solidFill>
                <a:srgbClr val="535353"/>
              </a:solidFill>
              <a:latin typeface="Arial" charset="0"/>
              <a:ea typeface="Trebuchet MS" pitchFamily="34" charset="0"/>
              <a:cs typeface="Arial" charset="0"/>
              <a:sym typeface="Arial" charset="0"/>
            </a:endParaRPr>
          </a:p>
        </p:txBody>
      </p:sp>
      <p:sp>
        <p:nvSpPr>
          <p:cNvPr id="14351" name="AutoShape 13"/>
          <p:cNvSpPr>
            <a:spLocks/>
          </p:cNvSpPr>
          <p:nvPr/>
        </p:nvSpPr>
        <p:spPr bwMode="auto">
          <a:xfrm>
            <a:off x="0" y="41673463"/>
            <a:ext cx="30279975" cy="11350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rgbClr val="94C5D4"/>
          </a:solidFill>
          <a:ln w="9525">
            <a:noFill/>
            <a:round/>
            <a:headEnd/>
            <a:tailEnd/>
          </a:ln>
        </p:spPr>
        <p:txBody>
          <a:bodyPr lIns="0" tIns="0" rIns="0" bIns="0" anchor="ctr"/>
          <a:lstStyle/>
          <a:p>
            <a:endParaRPr lang="en-US"/>
          </a:p>
        </p:txBody>
      </p:sp>
      <p:sp>
        <p:nvSpPr>
          <p:cNvPr id="14352" name="AutoShape 14"/>
          <p:cNvSpPr>
            <a:spLocks/>
          </p:cNvSpPr>
          <p:nvPr/>
        </p:nvSpPr>
        <p:spPr bwMode="auto">
          <a:xfrm>
            <a:off x="593725" y="41673463"/>
            <a:ext cx="28836938" cy="10858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ctr" hangingPunct="0">
              <a:lnSpc>
                <a:spcPct val="150000"/>
              </a:lnSpc>
            </a:pPr>
            <a:r>
              <a:rPr lang="en-US" altLang="en-US" sz="3600" dirty="0">
                <a:solidFill>
                  <a:srgbClr val="FFFFFF"/>
                </a:solidFill>
                <a:latin typeface="Arial" charset="0"/>
                <a:ea typeface="Trebuchet MS" pitchFamily="34" charset="0"/>
                <a:cs typeface="Arial" charset="0"/>
                <a:sym typeface="Arial" charset="0"/>
              </a:rPr>
              <a:t>Transitions to Primary One – Cleeves Primary School.  </a:t>
            </a:r>
            <a:r>
              <a:rPr lang="en-US" altLang="en-US" sz="2800" dirty="0">
                <a:solidFill>
                  <a:srgbClr val="FFFFFF"/>
                </a:solidFill>
                <a:latin typeface="Arial" charset="0"/>
                <a:ea typeface="Trebuchet MS" pitchFamily="34" charset="0"/>
                <a:cs typeface="Arial" charset="0"/>
                <a:sym typeface="Arial" charset="0"/>
              </a:rPr>
              <a:t>For more information, please contact </a:t>
            </a:r>
            <a:r>
              <a:rPr lang="en-US" altLang="en-US" sz="2800" dirty="0">
                <a:solidFill>
                  <a:srgbClr val="FFFFFF"/>
                </a:solidFill>
                <a:latin typeface="Arial" charset="0"/>
                <a:ea typeface="Trebuchet MS" pitchFamily="34" charset="0"/>
                <a:cs typeface="Arial" charset="0"/>
                <a:sym typeface="Arial" charset="0"/>
                <a:hlinkClick r:id="rId7"/>
              </a:rPr>
              <a:t>Claire.Bradley@glasgowlife.org.uk</a:t>
            </a:r>
            <a:r>
              <a:rPr lang="en-US" altLang="en-US" sz="2800" dirty="0">
                <a:solidFill>
                  <a:srgbClr val="FFFFFF"/>
                </a:solidFill>
                <a:latin typeface="Arial" charset="0"/>
                <a:ea typeface="Trebuchet MS" pitchFamily="34" charset="0"/>
                <a:cs typeface="Arial" charset="0"/>
                <a:sym typeface="Arial" charset="0"/>
              </a:rPr>
              <a:t> (Family Learning Officer).</a:t>
            </a:r>
          </a:p>
          <a:p>
            <a:pPr hangingPunct="0">
              <a:lnSpc>
                <a:spcPct val="150000"/>
              </a:lnSpc>
            </a:pPr>
            <a:endParaRPr lang="en-US" altLang="en-US" sz="3900" dirty="0">
              <a:solidFill>
                <a:srgbClr val="FFFFFF"/>
              </a:solidFill>
              <a:latin typeface="Arial" charset="0"/>
              <a:ea typeface="Trebuchet MS" pitchFamily="34" charset="0"/>
              <a:cs typeface="Arial" charset="0"/>
              <a:sym typeface="Arial" charset="0"/>
            </a:endParaRPr>
          </a:p>
        </p:txBody>
      </p:sp>
      <p:sp>
        <p:nvSpPr>
          <p:cNvPr id="14353" name="AutoShape 15"/>
          <p:cNvSpPr>
            <a:spLocks noChangeAspect="1"/>
          </p:cNvSpPr>
          <p:nvPr/>
        </p:nvSpPr>
        <p:spPr bwMode="auto">
          <a:xfrm>
            <a:off x="845344" y="3059950"/>
            <a:ext cx="28528962" cy="478944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9525">
            <a:noFill/>
            <a:miter lim="800000"/>
            <a:headEnd/>
            <a:tailEnd/>
          </a:ln>
        </p:spPr>
        <p:txBody>
          <a:bodyPr lIns="0" tIns="0" rIns="0" bIns="0"/>
          <a:lstStyle/>
          <a:p>
            <a:pPr hangingPunct="0">
              <a:lnSpc>
                <a:spcPct val="150000"/>
              </a:lnSpc>
            </a:pPr>
            <a:r>
              <a:rPr lang="en-GB" altLang="en-US" sz="3300" b="1" dirty="0">
                <a:solidFill>
                  <a:srgbClr val="535353"/>
                </a:solidFill>
                <a:latin typeface="+mn-lt"/>
                <a:ea typeface="Trebuchet MS" pitchFamily="34" charset="0"/>
                <a:cs typeface="Calibri" panose="020F0502020204030204" pitchFamily="34" charset="0"/>
                <a:sym typeface="Arial" charset="0"/>
              </a:rPr>
              <a:t>What were your aims?</a:t>
            </a:r>
            <a:endParaRPr lang="en-GB" altLang="en-US" sz="3200" dirty="0">
              <a:solidFill>
                <a:srgbClr val="535353"/>
              </a:solidFill>
              <a:latin typeface="+mn-lt"/>
              <a:ea typeface="Trebuchet MS" panose="020B0603020202020204" pitchFamily="34" charset="0"/>
              <a:cs typeface="Calibri" panose="020F0502020204030204" pitchFamily="34" charset="0"/>
              <a:sym typeface="Arial" charset="0"/>
            </a:endParaRPr>
          </a:p>
          <a:p>
            <a:pPr marL="342900" indent="-342900">
              <a:buFont typeface="Arial" panose="020B0604020202020204" pitchFamily="34" charset="0"/>
              <a:buChar char="•"/>
            </a:pPr>
            <a:r>
              <a:rPr lang="en-GB" sz="2800" dirty="0">
                <a:latin typeface="Helvetica body"/>
                <a:cs typeface="Calibri" panose="020F0502020204030204" pitchFamily="34" charset="0"/>
              </a:rPr>
              <a:t>To engage parents/carers and children in a family-centred transition to P1 programme to include learning in  social and emotional development,  literacy and language and numeracy and mathematics</a:t>
            </a:r>
          </a:p>
          <a:p>
            <a:pPr marL="342900" indent="-342900">
              <a:buFont typeface="Arial" panose="020B0604020202020204" pitchFamily="34" charset="0"/>
              <a:buChar char="•"/>
            </a:pPr>
            <a:r>
              <a:rPr lang="en-GB" sz="2800" dirty="0">
                <a:latin typeface="Helvetica body"/>
                <a:cs typeface="Calibri" panose="020F0502020204030204" pitchFamily="34" charset="0"/>
              </a:rPr>
              <a:t>For parents/carers to gain confidence in supporting their children’s learning in a supportive, inclusive school environment that is conducive to further pathways for adult and family learning</a:t>
            </a:r>
          </a:p>
          <a:p>
            <a:pPr marL="342900" indent="-342900">
              <a:buFont typeface="Arial" panose="020B0604020202020204" pitchFamily="34" charset="0"/>
              <a:buChar char="•"/>
            </a:pPr>
            <a:r>
              <a:rPr lang="en-GB" sz="2800" b="0" i="0" dirty="0">
                <a:solidFill>
                  <a:srgbClr val="000000"/>
                </a:solidFill>
                <a:effectLst/>
                <a:latin typeface="Helvetica body"/>
              </a:rPr>
              <a:t>To help children to foster positive relationships within their Primary 1 class and across their new school</a:t>
            </a:r>
          </a:p>
          <a:p>
            <a:pPr marL="342900" indent="-342900" algn="l" rtl="0" fontAlgn="base">
              <a:buFont typeface="Arial" panose="020B0604020202020204" pitchFamily="34" charset="0"/>
              <a:buChar char="•"/>
            </a:pPr>
            <a:r>
              <a:rPr lang="en-GB" sz="2800" b="0" i="0" dirty="0">
                <a:solidFill>
                  <a:srgbClr val="000000"/>
                </a:solidFill>
                <a:effectLst/>
                <a:latin typeface="Helvetica body"/>
              </a:rPr>
              <a:t>To support parents/carers and children’s wellbeing during a period of change. </a:t>
            </a:r>
          </a:p>
          <a:p>
            <a:pPr marL="342900" indent="-342900" algn="l" rtl="0" fontAlgn="base">
              <a:buFont typeface="Arial" panose="020B0604020202020204" pitchFamily="34" charset="0"/>
              <a:buChar char="•"/>
            </a:pPr>
            <a:r>
              <a:rPr lang="en-GB" sz="2800" b="0" i="0" dirty="0">
                <a:solidFill>
                  <a:srgbClr val="000000"/>
                </a:solidFill>
                <a:effectLst/>
                <a:latin typeface="Helvetica body"/>
              </a:rPr>
              <a:t>To familiarise parents/carers and children with Cleeves Primary School and look at the similarities and differences between Nursery and Primary School. </a:t>
            </a:r>
          </a:p>
          <a:p>
            <a:pPr marL="342900" indent="-342900" algn="l" rtl="0" fontAlgn="base">
              <a:buFont typeface="Arial" panose="020B0604020202020204" pitchFamily="34" charset="0"/>
              <a:buChar char="•"/>
            </a:pPr>
            <a:r>
              <a:rPr lang="en-GB" sz="2800" b="0" i="0" dirty="0">
                <a:solidFill>
                  <a:srgbClr val="000000"/>
                </a:solidFill>
                <a:effectLst/>
                <a:latin typeface="Helvetica body"/>
              </a:rPr>
              <a:t>To develop communication between the school and parents/carers to help alleviate parents/carers and children’s potential anxiety </a:t>
            </a:r>
          </a:p>
          <a:p>
            <a:endParaRPr lang="en-GB" sz="2400" dirty="0">
              <a:effectLst/>
              <a:latin typeface="Calibri" panose="020F0502020204030204" pitchFamily="34" charset="0"/>
              <a:ea typeface="Calibri" panose="020F0502020204030204" pitchFamily="34" charset="0"/>
            </a:endParaRPr>
          </a:p>
          <a:p>
            <a:r>
              <a:rPr lang="en-GB" sz="2800" dirty="0">
                <a:effectLst/>
                <a:latin typeface="Calibri" panose="020F0502020204030204" pitchFamily="34" charset="0"/>
                <a:ea typeface="Calibri" panose="020F0502020204030204" pitchFamily="34" charset="0"/>
              </a:rPr>
              <a:t> </a:t>
            </a:r>
            <a:endParaRPr lang="en-GB" sz="2400" dirty="0">
              <a:effectLst/>
              <a:latin typeface="Calibri" panose="020F0502020204030204" pitchFamily="34" charset="0"/>
              <a:ea typeface="Calibri" panose="020F0502020204030204" pitchFamily="34" charset="0"/>
            </a:endParaRPr>
          </a:p>
          <a:p>
            <a:endParaRPr lang="en-GB" sz="2600" dirty="0">
              <a:latin typeface="+mn-lt"/>
              <a:cs typeface="Calibri" panose="020F0502020204030204" pitchFamily="34" charset="0"/>
            </a:endParaRPr>
          </a:p>
          <a:p>
            <a:pPr marL="457200" lvl="0" indent="-457200">
              <a:buFont typeface="Arial" panose="020B0604020202020204" pitchFamily="34" charset="0"/>
              <a:buChar char="•"/>
            </a:pPr>
            <a:endParaRPr lang="en-GB" sz="3200" dirty="0"/>
          </a:p>
          <a:p>
            <a:pPr lvl="0"/>
            <a:endParaRPr lang="en-GB" sz="3200" dirty="0"/>
          </a:p>
          <a:p>
            <a:pPr hangingPunct="0">
              <a:lnSpc>
                <a:spcPct val="150000"/>
              </a:lnSpc>
            </a:pPr>
            <a:r>
              <a:rPr lang="en-GB" altLang="en-US" sz="2800" dirty="0">
                <a:solidFill>
                  <a:srgbClr val="535353"/>
                </a:solidFill>
                <a:latin typeface="Helvetica body"/>
                <a:ea typeface="Trebuchet MS" pitchFamily="34" charset="0"/>
                <a:cs typeface="Arial" charset="0"/>
                <a:sym typeface="Arial" charset="0"/>
              </a:rPr>
              <a:t>Cleeves Transition Policy and Programme is based on the 5 ‘C’s that contribute to </a:t>
            </a:r>
          </a:p>
          <a:p>
            <a:pPr hangingPunct="0">
              <a:lnSpc>
                <a:spcPct val="150000"/>
              </a:lnSpc>
            </a:pPr>
            <a:r>
              <a:rPr lang="en-GB" altLang="en-US" sz="2800" dirty="0">
                <a:solidFill>
                  <a:srgbClr val="535353"/>
                </a:solidFill>
                <a:latin typeface="Helvetica body"/>
                <a:ea typeface="Trebuchet MS" pitchFamily="34" charset="0"/>
                <a:cs typeface="Arial" charset="0"/>
                <a:sym typeface="Arial" charset="0"/>
              </a:rPr>
              <a:t>a positive transition (Burns 2019) in Realising the Ambition: Being Me – Child-centred,</a:t>
            </a:r>
          </a:p>
          <a:p>
            <a:pPr hangingPunct="0">
              <a:lnSpc>
                <a:spcPct val="150000"/>
              </a:lnSpc>
            </a:pPr>
            <a:r>
              <a:rPr lang="en-GB" altLang="en-US" sz="2800" dirty="0">
                <a:solidFill>
                  <a:srgbClr val="535353"/>
                </a:solidFill>
                <a:latin typeface="Helvetica body"/>
                <a:ea typeface="Trebuchet MS" pitchFamily="34" charset="0"/>
                <a:cs typeface="Arial" charset="0"/>
                <a:sym typeface="Arial" charset="0"/>
              </a:rPr>
              <a:t>Communication, Consistency, Collaboration and Culture.  It also considers the Transition</a:t>
            </a:r>
          </a:p>
          <a:p>
            <a:pPr hangingPunct="0">
              <a:lnSpc>
                <a:spcPct val="150000"/>
              </a:lnSpc>
            </a:pPr>
            <a:r>
              <a:rPr lang="en-GB" altLang="en-US" sz="2800" dirty="0">
                <a:solidFill>
                  <a:srgbClr val="535353"/>
                </a:solidFill>
                <a:latin typeface="Helvetica body"/>
                <a:ea typeface="Trebuchet MS" pitchFamily="34" charset="0"/>
                <a:cs typeface="Arial" charset="0"/>
                <a:sym typeface="Arial" charset="0"/>
              </a:rPr>
              <a:t>as a Tool for Change Briefing Notes and the six principles as outlined in the Scottish early</a:t>
            </a:r>
          </a:p>
          <a:p>
            <a:pPr hangingPunct="0">
              <a:lnSpc>
                <a:spcPct val="150000"/>
              </a:lnSpc>
            </a:pPr>
            <a:r>
              <a:rPr lang="en-GB" altLang="en-US" sz="2800" dirty="0">
                <a:solidFill>
                  <a:srgbClr val="535353"/>
                </a:solidFill>
                <a:latin typeface="Helvetica body"/>
                <a:ea typeface="Trebuchet MS" pitchFamily="34" charset="0"/>
                <a:cs typeface="Arial" charset="0"/>
                <a:sym typeface="Arial" charset="0"/>
              </a:rPr>
              <a:t>Childhood, Children and Families Transition Position Statement: 1. Aspirations, </a:t>
            </a:r>
          </a:p>
          <a:p>
            <a:pPr hangingPunct="0">
              <a:lnSpc>
                <a:spcPct val="150000"/>
              </a:lnSpc>
            </a:pPr>
            <a:r>
              <a:rPr lang="en-GB" altLang="en-US" sz="2800" dirty="0">
                <a:solidFill>
                  <a:srgbClr val="535353"/>
                </a:solidFill>
                <a:latin typeface="Helvetica body"/>
                <a:ea typeface="Trebuchet MS" pitchFamily="34" charset="0"/>
                <a:cs typeface="Arial" charset="0"/>
                <a:sym typeface="Arial" charset="0"/>
              </a:rPr>
              <a:t>2. Expectations, 3. Opportunities, 4. Entitlements, 5. Participation, 6. Contribution</a:t>
            </a: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p:txBody>
      </p:sp>
      <p:sp>
        <p:nvSpPr>
          <p:cNvPr id="14354" name="AutoShape 17"/>
          <p:cNvSpPr>
            <a:spLocks/>
          </p:cNvSpPr>
          <p:nvPr/>
        </p:nvSpPr>
        <p:spPr bwMode="auto">
          <a:xfrm>
            <a:off x="15109825" y="11307763"/>
            <a:ext cx="90488" cy="28511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0"/>
                </a:moveTo>
                <a:lnTo>
                  <a:pt x="0" y="21600"/>
                </a:lnTo>
                <a:lnTo>
                  <a:pt x="21600" y="0"/>
                </a:lnTo>
                <a:close/>
              </a:path>
            </a:pathLst>
          </a:custGeom>
          <a:solidFill>
            <a:srgbClr val="000000">
              <a:alpha val="15686"/>
            </a:srgbClr>
          </a:solidFill>
          <a:ln w="12700">
            <a:solidFill>
              <a:srgbClr val="000000">
                <a:alpha val="15686"/>
              </a:srgbClr>
            </a:solidFill>
            <a:round/>
            <a:headEnd/>
            <a:tailEnd/>
          </a:ln>
        </p:spPr>
        <p:txBody>
          <a:bodyPr lIns="0" tIns="0" rIns="0" bIns="0"/>
          <a:lstStyle/>
          <a:p>
            <a:endParaRPr lang="en-US"/>
          </a:p>
        </p:txBody>
      </p:sp>
      <p:sp>
        <p:nvSpPr>
          <p:cNvPr id="2068" name="AutoShape 18"/>
          <p:cNvSpPr>
            <a:spLocks/>
          </p:cNvSpPr>
          <p:nvPr/>
        </p:nvSpPr>
        <p:spPr bwMode="auto">
          <a:xfrm>
            <a:off x="882650" y="23636288"/>
            <a:ext cx="10374313" cy="11080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Communication</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3093" name="AutoShape 19"/>
          <p:cNvSpPr>
            <a:spLocks noChangeAspect="1"/>
          </p:cNvSpPr>
          <p:nvPr/>
        </p:nvSpPr>
        <p:spPr bwMode="auto">
          <a:xfrm>
            <a:off x="90488" y="24391938"/>
            <a:ext cx="14311312" cy="63738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marL="742950" lvl="1" indent="0" hangingPunct="0">
              <a:lnSpc>
                <a:spcPct val="160000"/>
              </a:lnSpc>
              <a:buFontTx/>
              <a:buNone/>
              <a:defRPr/>
            </a:pPr>
            <a:endPar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endParaRPr>
          </a:p>
          <a:p>
            <a:pPr lvl="1" hangingPunct="0">
              <a:lnSpc>
                <a:spcPct val="160000"/>
              </a:lnSpc>
              <a:buNone/>
              <a:defRPr/>
            </a:pPr>
            <a:endParaRPr lang="en-US" altLang="en-US" sz="1200" dirty="0">
              <a:solidFill>
                <a:srgbClr val="535353"/>
              </a:solidFill>
              <a:latin typeface="Helvetic body"/>
              <a:ea typeface="Trebuchet MS" panose="020B0603020202020204" pitchFamily="34" charset="0"/>
              <a:cs typeface="Arial" panose="020B0604020202020204" pitchFamily="34" charset="0"/>
              <a:sym typeface="Trebuchet MS" panose="020B0603020202020204" pitchFamily="34" charset="0"/>
            </a:endParaRPr>
          </a:p>
        </p:txBody>
      </p:sp>
      <p:sp>
        <p:nvSpPr>
          <p:cNvPr id="2" name="AutoShape 20"/>
          <p:cNvSpPr>
            <a:spLocks noChangeAspect="1"/>
          </p:cNvSpPr>
          <p:nvPr/>
        </p:nvSpPr>
        <p:spPr bwMode="auto">
          <a:xfrm>
            <a:off x="887413" y="31624588"/>
            <a:ext cx="13212762" cy="886179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hangingPunct="0">
              <a:lnSpc>
                <a:spcPct val="160000"/>
              </a:lnSpc>
              <a:buFontTx/>
              <a:buNone/>
              <a:defRPr/>
            </a:pPr>
            <a:r>
              <a:rPr lang="en-US"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	</a:t>
            </a:r>
          </a:p>
          <a:p>
            <a:pPr hangingPunct="0">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Deputy Heads from various primary and nursery schools meet in January of the transition year to support a child-</a:t>
            </a:r>
            <a:r>
              <a:rPr lang="en-US" altLang="en-US" sz="2600" dirty="0" err="1">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centred</a:t>
            </a: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approach to starting primary 1.  This collaboration has meant that each child from 3 discrete nurseries has the opportunity to engage in a weekly visit to the primary school they will go on to attend in the August, meaning the children are much more familiar with their new environment and much more likely to settle easily into P1.</a:t>
            </a: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Collaboration is also evident in the success and meaningful input from the above mentioned parent focus group whereby school has taken advice and feedback from parents to make changes and refinements to their transition </a:t>
            </a:r>
            <a:r>
              <a:rPr lang="en-US" altLang="en-US" sz="2600" dirty="0" err="1">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programme</a:t>
            </a: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a:t>
            </a: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Close collaboration happens extensively with the campus nursery, </a:t>
            </a:r>
            <a:r>
              <a:rPr lang="en-US" altLang="en-US" sz="2600" dirty="0" err="1">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Burnbrae</a:t>
            </a: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Children’s Centre.  School and nursery have regular information sharing sessions to support the children’s transition.  A buddy system is in place to ensure new P1s are supported to settle in.  P6s from Cleeves Primary start going to </a:t>
            </a:r>
            <a:r>
              <a:rPr lang="en-US" altLang="en-US" sz="2600" dirty="0" err="1">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Burnbrae</a:t>
            </a: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in November to meet the children who will be transitioning.</a:t>
            </a: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Pupils and nursery children come together during a variety of fun events such as Burns’ Supper, Easter Egg Hunts, World Book Day events and Assemblies.</a:t>
            </a: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lnSpc>
                <a:spcPct val="160000"/>
              </a:lnSpc>
              <a:buNone/>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a:t>
            </a:r>
            <a:endParaRPr lang="en-US" altLang="en-US" sz="3300" dirty="0">
              <a:solidFill>
                <a:srgbClr val="535353"/>
              </a:solidFill>
              <a:latin typeface="Arial" pitchFamily="34" charset="0"/>
              <a:ea typeface="Trebuchet MS" panose="020B0603020202020204" pitchFamily="34" charset="0"/>
              <a:cs typeface="Arial" pitchFamily="34" charset="0"/>
              <a:sym typeface="Arial" pitchFamily="34" charset="0"/>
            </a:endParaRPr>
          </a:p>
        </p:txBody>
      </p:sp>
      <p:sp>
        <p:nvSpPr>
          <p:cNvPr id="2071" name="AutoShape 21"/>
          <p:cNvSpPr>
            <a:spLocks/>
          </p:cNvSpPr>
          <p:nvPr/>
        </p:nvSpPr>
        <p:spPr bwMode="auto">
          <a:xfrm>
            <a:off x="950024" y="31363331"/>
            <a:ext cx="10374312"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Collaboration</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14359" name="AutoShape 25"/>
          <p:cNvSpPr>
            <a:spLocks/>
          </p:cNvSpPr>
          <p:nvPr/>
        </p:nvSpPr>
        <p:spPr bwMode="auto">
          <a:xfrm>
            <a:off x="22737763" y="534988"/>
            <a:ext cx="17853025" cy="16557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round/>
            <a:headEnd/>
            <a:tailEnd/>
          </a:ln>
        </p:spPr>
        <p:txBody>
          <a:bodyPr lIns="0" tIns="0" rIns="0" bIns="0"/>
          <a:lstStyle/>
          <a:p>
            <a:endParaRPr lang="en-US"/>
          </a:p>
        </p:txBody>
      </p:sp>
      <p:sp>
        <p:nvSpPr>
          <p:cNvPr id="2073" name="AutoShape 21"/>
          <p:cNvSpPr>
            <a:spLocks/>
          </p:cNvSpPr>
          <p:nvPr/>
        </p:nvSpPr>
        <p:spPr bwMode="auto">
          <a:xfrm>
            <a:off x="15862300" y="31598395"/>
            <a:ext cx="10993438" cy="13763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Scale / Spread</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3" name="AutoShape 23"/>
          <p:cNvSpPr>
            <a:spLocks noChangeAspect="1"/>
          </p:cNvSpPr>
          <p:nvPr/>
        </p:nvSpPr>
        <p:spPr bwMode="auto">
          <a:xfrm>
            <a:off x="15862300" y="33181925"/>
            <a:ext cx="13750925" cy="76358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hangingPunct="0">
              <a:lnSpc>
                <a:spcPct val="160000"/>
              </a:lnSpc>
              <a:buFontTx/>
              <a:buNone/>
              <a:defRPr/>
            </a:pPr>
            <a:r>
              <a:rPr lang="en-US" altLang="en-US" sz="3200" dirty="0">
                <a:latin typeface="Helvetica body"/>
                <a:ea typeface="Trebuchet MS" panose="020B0603020202020204" pitchFamily="34" charset="0"/>
                <a:cs typeface="Arial" pitchFamily="34" charset="0"/>
                <a:sym typeface="Trebuchet MS" pitchFamily="34" charset="0"/>
              </a:rPr>
              <a:t>What’s next for parental engagement and family learning for new Primary 1 Families:</a:t>
            </a:r>
          </a:p>
          <a:p>
            <a:pPr marL="342900" lvl="0" indent="-342900">
              <a:buFont typeface="Wingdings" panose="05000000000000000000" pitchFamily="2" charset="2"/>
              <a:buChar char="v"/>
            </a:pPr>
            <a:r>
              <a:rPr lang="en-GB" sz="3200" dirty="0">
                <a:effectLst/>
                <a:latin typeface="Helvetica body"/>
                <a:ea typeface="Times New Roman" panose="02020603050405020304" pitchFamily="18" charset="0"/>
              </a:rPr>
              <a:t>Meet the Teacher</a:t>
            </a:r>
          </a:p>
          <a:p>
            <a:pPr lvl="0">
              <a:buNone/>
            </a:pPr>
            <a:endParaRPr lang="en-GB" sz="3200" dirty="0">
              <a:effectLst/>
              <a:latin typeface="Helvetica body"/>
              <a:ea typeface="Calibri" panose="020F0502020204030204" pitchFamily="34" charset="0"/>
            </a:endParaRPr>
          </a:p>
          <a:p>
            <a:pPr marL="342900" lvl="0" indent="-342900">
              <a:buFont typeface="Wingdings" panose="05000000000000000000" pitchFamily="2" charset="2"/>
              <a:buChar char="v"/>
            </a:pPr>
            <a:r>
              <a:rPr lang="en-GB" sz="3200" dirty="0" err="1">
                <a:effectLst/>
                <a:latin typeface="Helvetica body"/>
                <a:ea typeface="Times New Roman" panose="02020603050405020304" pitchFamily="18" charset="0"/>
              </a:rPr>
              <a:t>Bookbug</a:t>
            </a:r>
            <a:r>
              <a:rPr lang="en-GB" sz="3200" dirty="0">
                <a:effectLst/>
                <a:latin typeface="Helvetica body"/>
                <a:ea typeface="Times New Roman" panose="02020603050405020304" pitchFamily="18" charset="0"/>
              </a:rPr>
              <a:t> literacy workshop</a:t>
            </a:r>
          </a:p>
          <a:p>
            <a:pPr lvl="0">
              <a:buNone/>
            </a:pPr>
            <a:endParaRPr lang="en-GB" sz="3200" dirty="0">
              <a:effectLst/>
              <a:latin typeface="Helvetica body"/>
              <a:ea typeface="Calibri" panose="020F0502020204030204" pitchFamily="34" charset="0"/>
            </a:endParaRPr>
          </a:p>
          <a:p>
            <a:pPr marL="342900" lvl="0" indent="-342900">
              <a:buFont typeface="Wingdings" panose="05000000000000000000" pitchFamily="2" charset="2"/>
              <a:buChar char="v"/>
            </a:pPr>
            <a:r>
              <a:rPr lang="en-GB" sz="3200" dirty="0">
                <a:effectLst/>
                <a:latin typeface="Helvetica body"/>
                <a:ea typeface="Times New Roman" panose="02020603050405020304" pitchFamily="18" charset="0"/>
              </a:rPr>
              <a:t>Seesaw workshop</a:t>
            </a:r>
          </a:p>
          <a:p>
            <a:pPr lvl="0">
              <a:buNone/>
            </a:pPr>
            <a:endParaRPr lang="en-GB" sz="3200" dirty="0">
              <a:effectLst/>
              <a:latin typeface="Helvetica body"/>
              <a:ea typeface="Calibri" panose="020F0502020204030204" pitchFamily="34" charset="0"/>
            </a:endParaRPr>
          </a:p>
          <a:p>
            <a:pPr marL="342900" lvl="0" indent="-342900">
              <a:buFont typeface="Wingdings" panose="05000000000000000000" pitchFamily="2" charset="2"/>
              <a:buChar char="v"/>
            </a:pPr>
            <a:r>
              <a:rPr lang="en-GB" sz="3200" dirty="0">
                <a:effectLst/>
                <a:latin typeface="Helvetica body"/>
                <a:ea typeface="Times New Roman" panose="02020603050405020304" pitchFamily="18" charset="0"/>
              </a:rPr>
              <a:t>Muffins and Maths – adult learning</a:t>
            </a:r>
          </a:p>
          <a:p>
            <a:pPr lvl="0">
              <a:buNone/>
            </a:pPr>
            <a:endParaRPr lang="en-GB" sz="3200" dirty="0">
              <a:effectLst/>
              <a:latin typeface="Helvetica body"/>
              <a:ea typeface="Calibri" panose="020F0502020204030204" pitchFamily="34" charset="0"/>
            </a:endParaRPr>
          </a:p>
          <a:p>
            <a:pPr marL="342900" lvl="0" indent="-342900">
              <a:buFont typeface="Wingdings" panose="05000000000000000000" pitchFamily="2" charset="2"/>
              <a:buChar char="v"/>
            </a:pPr>
            <a:r>
              <a:rPr lang="en-GB" sz="3200" dirty="0">
                <a:effectLst/>
                <a:latin typeface="Helvetica body"/>
                <a:ea typeface="Times New Roman" panose="02020603050405020304" pitchFamily="18" charset="0"/>
              </a:rPr>
              <a:t>Play Along Maths</a:t>
            </a:r>
          </a:p>
          <a:p>
            <a:pPr lvl="0">
              <a:buNone/>
            </a:pPr>
            <a:endParaRPr lang="en-GB" sz="3200" dirty="0">
              <a:effectLst/>
              <a:latin typeface="Helvetica body"/>
              <a:ea typeface="Calibri" panose="020F0502020204030204" pitchFamily="34" charset="0"/>
            </a:endParaRPr>
          </a:p>
          <a:p>
            <a:pPr marL="342900" lvl="0" indent="-342900">
              <a:buFont typeface="Wingdings" panose="05000000000000000000" pitchFamily="2" charset="2"/>
              <a:buChar char="v"/>
            </a:pPr>
            <a:r>
              <a:rPr lang="en-GB" sz="3200" dirty="0">
                <a:effectLst/>
                <a:latin typeface="Helvetica body"/>
                <a:ea typeface="Times New Roman" panose="02020603050405020304" pitchFamily="18" charset="0"/>
              </a:rPr>
              <a:t>Whole school family bingo nights with learning focus between games</a:t>
            </a:r>
            <a:endParaRPr lang="en-GB" sz="3200" dirty="0">
              <a:effectLst/>
              <a:latin typeface="Helvetica body"/>
              <a:ea typeface="Calibri" panose="020F0502020204030204" pitchFamily="34" charset="0"/>
            </a:endParaRPr>
          </a:p>
          <a:p>
            <a:pPr marL="457200" indent="-457200" hangingPunct="0">
              <a:lnSpc>
                <a:spcPct val="160000"/>
              </a:lnSpc>
              <a:defRPr/>
            </a:pPr>
            <a:endParaRPr lang="en-US" altLang="en-US" sz="3300" dirty="0">
              <a:latin typeface="Trebuchet MS" pitchFamily="34" charset="0"/>
              <a:ea typeface="Trebuchet MS" panose="020B0603020202020204" pitchFamily="34" charset="0"/>
              <a:cs typeface="Arial" pitchFamily="34" charset="0"/>
              <a:sym typeface="Trebuchet MS" pitchFamily="34" charset="0"/>
            </a:endParaRPr>
          </a:p>
        </p:txBody>
      </p:sp>
      <p:sp>
        <p:nvSpPr>
          <p:cNvPr id="14363" name="AutoShape 25"/>
          <p:cNvSpPr>
            <a:spLocks/>
          </p:cNvSpPr>
          <p:nvPr/>
        </p:nvSpPr>
        <p:spPr bwMode="auto">
          <a:xfrm>
            <a:off x="848395" y="212045"/>
            <a:ext cx="28370213" cy="3305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0" tIns="0" rIns="0" bIns="0"/>
          <a:lstStyle/>
          <a:p>
            <a:pPr hangingPunct="0">
              <a:lnSpc>
                <a:spcPct val="150000"/>
              </a:lnSpc>
            </a:pPr>
            <a:r>
              <a:rPr lang="en-US" altLang="en-US" sz="7000" dirty="0">
                <a:solidFill>
                  <a:srgbClr val="FFFFFF"/>
                </a:solidFill>
                <a:latin typeface="Tahoma" pitchFamily="34" charset="0"/>
                <a:ea typeface="Trebuchet MS" pitchFamily="34" charset="0"/>
                <a:cs typeface="Tahoma" pitchFamily="34" charset="0"/>
                <a:sym typeface="Tahoma" pitchFamily="34" charset="0"/>
              </a:rPr>
              <a:t>WORKING TOGETHER </a:t>
            </a:r>
          </a:p>
          <a:p>
            <a:pPr hangingPunct="0">
              <a:lnSpc>
                <a:spcPct val="150000"/>
              </a:lnSpc>
            </a:pPr>
            <a:r>
              <a:rPr lang="en-US" altLang="en-US" sz="6200" dirty="0">
                <a:solidFill>
                  <a:srgbClr val="FFFFFF"/>
                </a:solidFill>
                <a:latin typeface="Tahoma" pitchFamily="34" charset="0"/>
                <a:ea typeface="Trebuchet MS" pitchFamily="34" charset="0"/>
                <a:cs typeface="Tahoma" pitchFamily="34" charset="0"/>
                <a:sym typeface="Tahoma" pitchFamily="34" charset="0"/>
              </a:rPr>
              <a:t>  Family-</a:t>
            </a:r>
            <a:r>
              <a:rPr lang="en-US" altLang="en-US" sz="6200" dirty="0" err="1">
                <a:solidFill>
                  <a:srgbClr val="FFFFFF"/>
                </a:solidFill>
                <a:latin typeface="Tahoma" pitchFamily="34" charset="0"/>
                <a:ea typeface="Trebuchet MS" pitchFamily="34" charset="0"/>
                <a:cs typeface="Tahoma" pitchFamily="34" charset="0"/>
                <a:sym typeface="Tahoma" pitchFamily="34" charset="0"/>
              </a:rPr>
              <a:t>Centred</a:t>
            </a:r>
            <a:r>
              <a:rPr lang="en-US" altLang="en-US" sz="6200" dirty="0">
                <a:solidFill>
                  <a:srgbClr val="FFFFFF"/>
                </a:solidFill>
                <a:latin typeface="Tahoma" pitchFamily="34" charset="0"/>
                <a:ea typeface="Trebuchet MS" pitchFamily="34" charset="0"/>
                <a:cs typeface="Tahoma" pitchFamily="34" charset="0"/>
                <a:sym typeface="Tahoma" pitchFamily="34" charset="0"/>
              </a:rPr>
              <a:t> Transition to Primary One – Cleeves Primary School, Glasgow</a:t>
            </a:r>
          </a:p>
        </p:txBody>
      </p:sp>
      <p:pic>
        <p:nvPicPr>
          <p:cNvPr id="14369" name="Picture 34" descr="Image result for green tick"/>
          <p:cNvPicPr>
            <a:picLocks noChangeAspect="1" noChangeArrowheads="1"/>
          </p:cNvPicPr>
          <p:nvPr/>
        </p:nvPicPr>
        <p:blipFill>
          <a:blip r:embed="rId8" cstate="print"/>
          <a:srcRect/>
          <a:stretch>
            <a:fillRect/>
          </a:stretch>
        </p:blipFill>
        <p:spPr bwMode="auto">
          <a:xfrm>
            <a:off x="27916188" y="8382000"/>
            <a:ext cx="1277937" cy="1047750"/>
          </a:xfrm>
          <a:prstGeom prst="rect">
            <a:avLst/>
          </a:prstGeom>
          <a:noFill/>
          <a:ln w="9525">
            <a:noFill/>
            <a:miter lim="800000"/>
            <a:headEnd/>
            <a:tailEnd/>
          </a:ln>
        </p:spPr>
      </p:pic>
      <p:pic>
        <p:nvPicPr>
          <p:cNvPr id="14370" name="Picture 41" descr="https://pixabay.com/get/eb36b90b2ff1033ed1534705fb0938c9bd22ffd41cb019469cf3c67aa2/computer-icon-2384752_1920.png"/>
          <p:cNvPicPr>
            <a:picLocks noChangeAspect="1" noChangeArrowheads="1"/>
          </p:cNvPicPr>
          <p:nvPr/>
        </p:nvPicPr>
        <p:blipFill>
          <a:blip r:embed="rId9" cstate="print"/>
          <a:srcRect/>
          <a:stretch>
            <a:fillRect/>
          </a:stretch>
        </p:blipFill>
        <p:spPr bwMode="auto">
          <a:xfrm>
            <a:off x="9739313" y="-342900"/>
            <a:ext cx="2306637" cy="2308225"/>
          </a:xfrm>
          <a:prstGeom prst="rect">
            <a:avLst/>
          </a:prstGeom>
          <a:noFill/>
          <a:ln w="9525">
            <a:noFill/>
            <a:miter lim="800000"/>
            <a:headEnd/>
            <a:tailEnd/>
          </a:ln>
        </p:spPr>
      </p:pic>
      <p:sp>
        <p:nvSpPr>
          <p:cNvPr id="14371" name="AutoShape 51" descr="Image result for trophy icon"/>
          <p:cNvSpPr>
            <a:spLocks noChangeAspect="1" noChangeArrowheads="1"/>
          </p:cNvSpPr>
          <p:nvPr/>
        </p:nvSpPr>
        <p:spPr bwMode="auto">
          <a:xfrm>
            <a:off x="114300" y="-144463"/>
            <a:ext cx="304800" cy="304801"/>
          </a:xfrm>
          <a:prstGeom prst="rect">
            <a:avLst/>
          </a:prstGeom>
          <a:noFill/>
          <a:ln w="9525">
            <a:noFill/>
            <a:miter lim="800000"/>
            <a:headEnd/>
            <a:tailEnd/>
          </a:ln>
        </p:spPr>
        <p:txBody>
          <a:bodyPr/>
          <a:lstStyle/>
          <a:p>
            <a:pPr eaLnBrk="0" hangingPunct="0"/>
            <a:endParaRPr lang="en-GB" altLang="en-US"/>
          </a:p>
        </p:txBody>
      </p:sp>
      <p:sp>
        <p:nvSpPr>
          <p:cNvPr id="14372" name="AutoShape 53" descr="Image result for trophy icon"/>
          <p:cNvSpPr>
            <a:spLocks noChangeAspect="1" noChangeArrowheads="1"/>
          </p:cNvSpPr>
          <p:nvPr/>
        </p:nvSpPr>
        <p:spPr bwMode="auto">
          <a:xfrm>
            <a:off x="266700" y="7938"/>
            <a:ext cx="304800" cy="304800"/>
          </a:xfrm>
          <a:prstGeom prst="rect">
            <a:avLst/>
          </a:prstGeom>
          <a:noFill/>
          <a:ln w="9525">
            <a:noFill/>
            <a:miter lim="800000"/>
            <a:headEnd/>
            <a:tailEnd/>
          </a:ln>
        </p:spPr>
        <p:txBody>
          <a:bodyPr/>
          <a:lstStyle/>
          <a:p>
            <a:pPr eaLnBrk="0" hangingPunct="0"/>
            <a:endParaRPr lang="en-GB" altLang="en-US"/>
          </a:p>
        </p:txBody>
      </p:sp>
      <p:sp>
        <p:nvSpPr>
          <p:cNvPr id="14373" name="AutoShape 55" descr="Image result for trophy icon"/>
          <p:cNvSpPr>
            <a:spLocks noChangeAspect="1" noChangeArrowheads="1"/>
          </p:cNvSpPr>
          <p:nvPr/>
        </p:nvSpPr>
        <p:spPr bwMode="auto">
          <a:xfrm>
            <a:off x="419100" y="160338"/>
            <a:ext cx="304800" cy="304800"/>
          </a:xfrm>
          <a:prstGeom prst="rect">
            <a:avLst/>
          </a:prstGeom>
          <a:noFill/>
          <a:ln w="9525">
            <a:noFill/>
            <a:miter lim="800000"/>
            <a:headEnd/>
            <a:tailEnd/>
          </a:ln>
        </p:spPr>
        <p:txBody>
          <a:bodyPr/>
          <a:lstStyle/>
          <a:p>
            <a:pPr eaLnBrk="0" hangingPunct="0"/>
            <a:endParaRPr lang="en-GB" altLang="en-US"/>
          </a:p>
        </p:txBody>
      </p:sp>
      <p:sp>
        <p:nvSpPr>
          <p:cNvPr id="14375" name="AutoShape 59" descr="Image result for light bulb icon"/>
          <p:cNvSpPr>
            <a:spLocks noChangeAspect="1" noChangeArrowheads="1"/>
          </p:cNvSpPr>
          <p:nvPr/>
        </p:nvSpPr>
        <p:spPr bwMode="auto">
          <a:xfrm>
            <a:off x="571500" y="312738"/>
            <a:ext cx="304800" cy="304800"/>
          </a:xfrm>
          <a:prstGeom prst="rect">
            <a:avLst/>
          </a:prstGeom>
          <a:noFill/>
          <a:ln w="9525">
            <a:noFill/>
            <a:miter lim="800000"/>
            <a:headEnd/>
            <a:tailEnd/>
          </a:ln>
        </p:spPr>
        <p:txBody>
          <a:bodyPr/>
          <a:lstStyle/>
          <a:p>
            <a:pPr eaLnBrk="0" hangingPunct="0"/>
            <a:endParaRPr lang="en-GB" altLang="en-US"/>
          </a:p>
        </p:txBody>
      </p:sp>
      <p:sp>
        <p:nvSpPr>
          <p:cNvPr id="14376" name="AutoShape 61" descr="Image result for light bulb icon"/>
          <p:cNvSpPr>
            <a:spLocks noChangeAspect="1" noChangeArrowheads="1"/>
          </p:cNvSpPr>
          <p:nvPr/>
        </p:nvSpPr>
        <p:spPr bwMode="auto">
          <a:xfrm>
            <a:off x="723900" y="465138"/>
            <a:ext cx="304800" cy="304800"/>
          </a:xfrm>
          <a:prstGeom prst="rect">
            <a:avLst/>
          </a:prstGeom>
          <a:noFill/>
          <a:ln w="9525">
            <a:noFill/>
            <a:miter lim="800000"/>
            <a:headEnd/>
            <a:tailEnd/>
          </a:ln>
        </p:spPr>
        <p:txBody>
          <a:bodyPr/>
          <a:lstStyle/>
          <a:p>
            <a:pPr eaLnBrk="0" hangingPunct="0"/>
            <a:endParaRPr lang="en-GB" altLang="en-US"/>
          </a:p>
        </p:txBody>
      </p:sp>
      <p:pic>
        <p:nvPicPr>
          <p:cNvPr id="14377" name="Picture 63" descr="C:\Users\GQuinn2\AppData\Local\Microsoft\Windows\Temporary Internet Files\Content.IE5\T14TA0ET\polls_light_bulb_w_hands_and_feet_0901_644330_answer_1_xlarge[1].gif"/>
          <p:cNvPicPr>
            <a:picLocks noChangeAspect="1" noChangeArrowheads="1"/>
          </p:cNvPicPr>
          <p:nvPr/>
        </p:nvPicPr>
        <p:blipFill>
          <a:blip r:embed="rId10" cstate="print"/>
          <a:srcRect/>
          <a:stretch>
            <a:fillRect/>
          </a:stretch>
        </p:blipFill>
        <p:spPr bwMode="auto">
          <a:xfrm>
            <a:off x="14479587" y="8852605"/>
            <a:ext cx="1162050" cy="1333500"/>
          </a:xfrm>
          <a:prstGeom prst="rect">
            <a:avLst/>
          </a:prstGeom>
          <a:noFill/>
          <a:ln w="9525">
            <a:noFill/>
            <a:miter lim="800000"/>
            <a:headEnd/>
            <a:tailEnd/>
          </a:ln>
        </p:spPr>
      </p:pic>
      <p:sp>
        <p:nvSpPr>
          <p:cNvPr id="44" name="AutoShape 21"/>
          <p:cNvSpPr>
            <a:spLocks/>
          </p:cNvSpPr>
          <p:nvPr/>
        </p:nvSpPr>
        <p:spPr bwMode="auto">
          <a:xfrm>
            <a:off x="16183845" y="18738256"/>
            <a:ext cx="10993438"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Conclusion</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pic>
        <p:nvPicPr>
          <p:cNvPr id="14379" name="Picture 6"/>
          <p:cNvPicPr>
            <a:picLocks noChangeAspect="1"/>
          </p:cNvPicPr>
          <p:nvPr/>
        </p:nvPicPr>
        <p:blipFill>
          <a:blip r:embed="rId11" cstate="print"/>
          <a:srcRect/>
          <a:stretch>
            <a:fillRect/>
          </a:stretch>
        </p:blipFill>
        <p:spPr bwMode="auto">
          <a:xfrm>
            <a:off x="27344688" y="31505525"/>
            <a:ext cx="1849437" cy="1851025"/>
          </a:xfrm>
          <a:prstGeom prst="rect">
            <a:avLst/>
          </a:prstGeom>
          <a:noFill/>
          <a:ln w="9525">
            <a:noFill/>
            <a:miter lim="800000"/>
            <a:headEnd/>
            <a:tailEnd/>
          </a:ln>
        </p:spPr>
      </p:pic>
      <p:sp>
        <p:nvSpPr>
          <p:cNvPr id="9" name="TextBox 8">
            <a:extLst>
              <a:ext uri="{FF2B5EF4-FFF2-40B4-BE49-F238E27FC236}">
                <a16:creationId xmlns:a16="http://schemas.microsoft.com/office/drawing/2014/main" id="{183F60B4-2C46-DD8D-5EAE-D81160FD1679}"/>
              </a:ext>
            </a:extLst>
          </p:cNvPr>
          <p:cNvSpPr txBox="1"/>
          <p:nvPr/>
        </p:nvSpPr>
        <p:spPr>
          <a:xfrm>
            <a:off x="16958388" y="9409113"/>
            <a:ext cx="9843543" cy="888781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GB" sz="2400" dirty="0">
                <a:latin typeface="Helvetic body"/>
              </a:rPr>
              <a:t>Most families (78%) attended our transition programme – a substantial increase in parents, extended family members and children attending sessions to support transition to P1</a:t>
            </a:r>
          </a:p>
          <a:p>
            <a:pPr marL="285750" indent="-285750">
              <a:lnSpc>
                <a:spcPct val="150000"/>
              </a:lnSpc>
              <a:buFont typeface="Arial" panose="020B0604020202020204" pitchFamily="34" charset="0"/>
              <a:buChar char="•"/>
            </a:pPr>
            <a:r>
              <a:rPr lang="en-GB" sz="2400" dirty="0">
                <a:latin typeface="Helvetic body"/>
              </a:rPr>
              <a:t>72% of families attended our family learning sessions which supported parents to support their child’s transition and getting ready for school</a:t>
            </a:r>
          </a:p>
          <a:p>
            <a:pPr marL="285750" indent="-285750">
              <a:lnSpc>
                <a:spcPct val="150000"/>
              </a:lnSpc>
              <a:buFont typeface="Arial" panose="020B0604020202020204" pitchFamily="34" charset="0"/>
              <a:buChar char="•"/>
            </a:pPr>
            <a:r>
              <a:rPr lang="en-GB" sz="2400" dirty="0">
                <a:latin typeface="Helvetic body"/>
              </a:rPr>
              <a:t>From feedback we know parents rate the transition programme very highly</a:t>
            </a:r>
          </a:p>
          <a:p>
            <a:pPr marL="285750" indent="-285750">
              <a:lnSpc>
                <a:spcPct val="150000"/>
              </a:lnSpc>
              <a:buFont typeface="Arial" panose="020B0604020202020204" pitchFamily="34" charset="0"/>
              <a:buChar char="•"/>
            </a:pPr>
            <a:r>
              <a:rPr lang="en-GB" sz="2400" dirty="0">
                <a:latin typeface="Helvetic body"/>
              </a:rPr>
              <a:t>Parents awareness of school approaches to their children’s learning and development has been heightened </a:t>
            </a:r>
          </a:p>
          <a:p>
            <a:pPr marL="285750" indent="-285750">
              <a:lnSpc>
                <a:spcPct val="150000"/>
              </a:lnSpc>
              <a:buFont typeface="Arial" panose="020B0604020202020204" pitchFamily="34" charset="0"/>
              <a:buChar char="•"/>
            </a:pPr>
            <a:r>
              <a:rPr lang="en-GB" sz="2400" dirty="0">
                <a:latin typeface="Helvetic body"/>
              </a:rPr>
              <a:t>The importance of play in the early learning primary school environment was embedded into family life via a variety of summer holiday play activities leading up to starting Primary 1</a:t>
            </a:r>
          </a:p>
          <a:p>
            <a:pPr marL="285750" indent="-285750">
              <a:lnSpc>
                <a:spcPct val="150000"/>
              </a:lnSpc>
              <a:buFont typeface="Arial" panose="020B0604020202020204" pitchFamily="34" charset="0"/>
              <a:buChar char="•"/>
            </a:pPr>
            <a:r>
              <a:rPr lang="en-GB" sz="2400" dirty="0">
                <a:latin typeface="Helvetic body"/>
              </a:rPr>
              <a:t>Collaboration between the nurseries and primary schools has resulted in all children having an improved and positive experience of transition to P1 </a:t>
            </a:r>
          </a:p>
        </p:txBody>
      </p:sp>
      <p:pic>
        <p:nvPicPr>
          <p:cNvPr id="8" name="Graphic 7" descr="Marketing with solid fill">
            <a:extLst>
              <a:ext uri="{FF2B5EF4-FFF2-40B4-BE49-F238E27FC236}">
                <a16:creationId xmlns:a16="http://schemas.microsoft.com/office/drawing/2014/main" id="{7F82FF03-CFBC-3CE1-A273-BA99C03DF85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891686" y="23016576"/>
            <a:ext cx="2011150" cy="2011150"/>
          </a:xfrm>
          <a:prstGeom prst="rect">
            <a:avLst/>
          </a:prstGeom>
        </p:spPr>
      </p:pic>
      <p:pic>
        <p:nvPicPr>
          <p:cNvPr id="5" name="Picture 4" descr="A purple circle with white text and a book on it&#10;&#10;Description automatically generated">
            <a:extLst>
              <a:ext uri="{FF2B5EF4-FFF2-40B4-BE49-F238E27FC236}">
                <a16:creationId xmlns:a16="http://schemas.microsoft.com/office/drawing/2014/main" id="{75E65D96-A4B0-797B-91A3-8854FA63794C}"/>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6436240" y="312738"/>
            <a:ext cx="1833166" cy="1833166"/>
          </a:xfrm>
          <a:prstGeom prst="rect">
            <a:avLst/>
          </a:prstGeom>
        </p:spPr>
      </p:pic>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1F497D"/>
      </a:lt1>
      <a:dk2>
        <a:srgbClr val="A7A7A7"/>
      </a:dk2>
      <a:lt2>
        <a:srgbClr val="535353"/>
      </a:lt2>
      <a:accent1>
        <a:srgbClr val="4F81BD"/>
      </a:accent1>
      <a:accent2>
        <a:srgbClr val="C0504D"/>
      </a:accent2>
      <a:accent3>
        <a:srgbClr val="ABB1B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1578</TotalTime>
  <Words>1243</Words>
  <Application>Microsoft Office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Avenir Roman</vt:lpstr>
      <vt:lpstr>Berlin Sans FB</vt:lpstr>
      <vt:lpstr>Calibri</vt:lpstr>
      <vt:lpstr>Helvetic body</vt:lpstr>
      <vt:lpstr>Helvetica</vt:lpstr>
      <vt:lpstr>Helvetica body</vt:lpstr>
      <vt:lpstr>Tahoma</vt:lpstr>
      <vt:lpstr>Trebuchet MS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Smith</dc:creator>
  <cp:lastModifiedBy>Kennedy, Laura</cp:lastModifiedBy>
  <cp:revision>169</cp:revision>
  <cp:lastPrinted>2018-09-25T14:41:13Z</cp:lastPrinted>
  <dcterms:modified xsi:type="dcterms:W3CDTF">2024-01-25T14:31:11Z</dcterms:modified>
</cp:coreProperties>
</file>