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0" r:id="rId4"/>
  </p:sldMasterIdLst>
  <p:notesMasterIdLst>
    <p:notesMasterId r:id="rId6"/>
  </p:notesMasterIdLst>
  <p:sldIdLst>
    <p:sldId id="257" r:id="rId5"/>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C231"/>
    <a:srgbClr val="F19016"/>
    <a:srgbClr val="6D207E"/>
    <a:srgbClr val="E70D10"/>
    <a:srgbClr val="232F3A"/>
    <a:srgbClr val="F9B400"/>
    <a:srgbClr val="EA5692"/>
    <a:srgbClr val="0094D4"/>
    <a:srgbClr val="0061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55" autoAdjust="0"/>
  </p:normalViewPr>
  <p:slideViewPr>
    <p:cSldViewPr snapToGrid="0" snapToObjects="1">
      <p:cViewPr>
        <p:scale>
          <a:sx n="100" d="100"/>
          <a:sy n="100" d="100"/>
        </p:scale>
        <p:origin x="332" y="6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C8B94D-40BC-A44D-B1AF-D9D63D10AFE1}" type="datetimeFigureOut">
              <a:rPr lang="en-US" smtClean="0"/>
              <a:t>5/4/2022</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334C69-D123-4741-A2D7-04F85D4ABB19}" type="slidenum">
              <a:rPr lang="en-US" smtClean="0"/>
              <a:t>‹#›</a:t>
            </a:fld>
            <a:endParaRPr lang="en-US"/>
          </a:p>
        </p:txBody>
      </p:sp>
    </p:spTree>
    <p:extLst>
      <p:ext uri="{BB962C8B-B14F-4D97-AF65-F5344CB8AC3E}">
        <p14:creationId xmlns:p14="http://schemas.microsoft.com/office/powerpoint/2010/main" val="2412204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500" dirty="0">
                <a:solidFill>
                  <a:srgbClr val="E70D10"/>
                </a:solidFill>
              </a:rPr>
              <a:t>NOTES: Replace the italic text with your content. Feel free to resize boxes to suit amount of content. </a:t>
            </a:r>
            <a:r>
              <a:rPr lang="en-US" sz="1500" baseline="0" dirty="0">
                <a:solidFill>
                  <a:srgbClr val="E70D10"/>
                </a:solidFill>
              </a:rPr>
              <a:t> Please keep </a:t>
            </a:r>
            <a:r>
              <a:rPr lang="en-US" sz="1500" baseline="0">
                <a:solidFill>
                  <a:srgbClr val="E70D10"/>
                </a:solidFill>
              </a:rPr>
              <a:t>all formatting font </a:t>
            </a:r>
            <a:r>
              <a:rPr lang="en-US" sz="1500" baseline="0" dirty="0">
                <a:solidFill>
                  <a:srgbClr val="E70D10"/>
                </a:solidFill>
              </a:rPr>
              <a:t>size and type consistent to Calibri point 7 or 8 dependent on spacing.  </a:t>
            </a:r>
            <a:endParaRPr lang="en-US" sz="1500" dirty="0">
              <a:solidFill>
                <a:srgbClr val="E70D10"/>
              </a:solidFill>
            </a:endParaRPr>
          </a:p>
        </p:txBody>
      </p:sp>
      <p:sp>
        <p:nvSpPr>
          <p:cNvPr id="4" name="Slide Number Placeholder 3"/>
          <p:cNvSpPr>
            <a:spLocks noGrp="1"/>
          </p:cNvSpPr>
          <p:nvPr>
            <p:ph type="sldNum" sz="quarter" idx="5"/>
          </p:nvPr>
        </p:nvSpPr>
        <p:spPr/>
        <p:txBody>
          <a:bodyPr/>
          <a:lstStyle/>
          <a:p>
            <a:fld id="{03334C69-D123-4741-A2D7-04F85D4ABB19}" type="slidenum">
              <a:rPr lang="en-US" smtClean="0"/>
              <a:t>1</a:t>
            </a:fld>
            <a:endParaRPr lang="en-US"/>
          </a:p>
        </p:txBody>
      </p:sp>
    </p:spTree>
    <p:extLst>
      <p:ext uri="{BB962C8B-B14F-4D97-AF65-F5344CB8AC3E}">
        <p14:creationId xmlns:p14="http://schemas.microsoft.com/office/powerpoint/2010/main" val="1984440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969" y="9979025"/>
            <a:ext cx="7557707"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875375"/>
            <a:ext cx="7557707"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71" y="1183227"/>
            <a:ext cx="6236732" cy="5559743"/>
          </a:xfrm>
        </p:spPr>
        <p:txBody>
          <a:bodyPr anchor="b">
            <a:normAutofit/>
          </a:bodyPr>
          <a:lstStyle>
            <a:lvl1pPr algn="l">
              <a:lnSpc>
                <a:spcPct val="85000"/>
              </a:lnSpc>
              <a:defRPr sz="6614" spc="-4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682089" y="6946437"/>
            <a:ext cx="6236732" cy="1781969"/>
          </a:xfrm>
        </p:spPr>
        <p:txBody>
          <a:bodyPr lIns="91440" rIns="91440">
            <a:normAutofit/>
          </a:bodyPr>
          <a:lstStyle>
            <a:lvl1pPr marL="0" indent="0" algn="l">
              <a:buNone/>
              <a:defRPr sz="1984" cap="all" spc="165" baseline="0">
                <a:solidFill>
                  <a:schemeClr val="tx2"/>
                </a:solidFill>
                <a:latin typeface="+mj-lt"/>
              </a:defRPr>
            </a:lvl1pPr>
            <a:lvl2pPr marL="377967" indent="0" algn="ctr">
              <a:buNone/>
              <a:defRPr sz="1984"/>
            </a:lvl2pPr>
            <a:lvl3pPr marL="755934" indent="0" algn="ctr">
              <a:buNone/>
              <a:defRPr sz="1984"/>
            </a:lvl3pPr>
            <a:lvl4pPr marL="1133902" indent="0" algn="ctr">
              <a:buNone/>
              <a:defRPr sz="1653"/>
            </a:lvl4pPr>
            <a:lvl5pPr marL="1511869" indent="0" algn="ctr">
              <a:buNone/>
              <a:defRPr sz="1653"/>
            </a:lvl5pPr>
            <a:lvl6pPr marL="1889836" indent="0" algn="ctr">
              <a:buNone/>
              <a:defRPr sz="1653"/>
            </a:lvl6pPr>
            <a:lvl7pPr marL="2267803" indent="0" algn="ctr">
              <a:buNone/>
              <a:defRPr sz="1653"/>
            </a:lvl7pPr>
            <a:lvl8pPr marL="2645771" indent="0" algn="ctr">
              <a:buNone/>
              <a:defRPr sz="1653"/>
            </a:lvl8pPr>
            <a:lvl9pPr marL="3023738" indent="0" algn="ctr">
              <a:buNone/>
              <a:defRPr sz="165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040709-EF94-9D42-B46C-68988BB7D94C}"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EA052-038D-A041-A2DF-45E0AABCE7F6}" type="slidenum">
              <a:rPr lang="en-US" smtClean="0"/>
              <a:t>‹#›</a:t>
            </a:fld>
            <a:endParaRPr lang="en-US"/>
          </a:p>
        </p:txBody>
      </p:sp>
      <p:cxnSp>
        <p:nvCxnSpPr>
          <p:cNvPr id="9" name="Straight Connector 8"/>
          <p:cNvCxnSpPr/>
          <p:nvPr/>
        </p:nvCxnSpPr>
        <p:spPr>
          <a:xfrm>
            <a:off x="748811" y="6771482"/>
            <a:ext cx="61233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7376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40709-EF94-9D42-B46C-68988BB7D94C}"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51659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969" y="9979025"/>
            <a:ext cx="7557707"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875375"/>
            <a:ext cx="7557707"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5409893" y="642791"/>
            <a:ext cx="1630055" cy="897984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642791"/>
            <a:ext cx="4795669" cy="8979841"/>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40709-EF94-9D42-B46C-68988BB7D94C}"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2228452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040709-EF94-9D42-B46C-68988BB7D94C}"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78944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969" y="9979025"/>
            <a:ext cx="7557707"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875375"/>
            <a:ext cx="7557707"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71" y="1183227"/>
            <a:ext cx="6236732" cy="5559743"/>
          </a:xfrm>
        </p:spPr>
        <p:txBody>
          <a:bodyPr anchor="b" anchorCtr="0">
            <a:normAutofit/>
          </a:bodyPr>
          <a:lstStyle>
            <a:lvl1pPr>
              <a:lnSpc>
                <a:spcPct val="85000"/>
              </a:lnSpc>
              <a:defRPr sz="6614"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680371" y="6942550"/>
            <a:ext cx="6236732" cy="1781969"/>
          </a:xfrm>
        </p:spPr>
        <p:txBody>
          <a:bodyPr lIns="91440" rIns="91440" anchor="t" anchorCtr="0">
            <a:normAutofit/>
          </a:bodyPr>
          <a:lstStyle>
            <a:lvl1pPr marL="0" indent="0">
              <a:buNone/>
              <a:defRPr sz="1984" cap="all" spc="165" baseline="0">
                <a:solidFill>
                  <a:schemeClr val="tx2"/>
                </a:solidFill>
                <a:latin typeface="+mj-lt"/>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040709-EF94-9D42-B46C-68988BB7D94C}"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8EA052-038D-A041-A2DF-45E0AABCE7F6}" type="slidenum">
              <a:rPr lang="en-US" smtClean="0"/>
              <a:t>‹#›</a:t>
            </a:fld>
            <a:endParaRPr lang="en-US"/>
          </a:p>
        </p:txBody>
      </p:sp>
      <p:cxnSp>
        <p:nvCxnSpPr>
          <p:cNvPr id="9" name="Straight Connector 8"/>
          <p:cNvCxnSpPr/>
          <p:nvPr/>
        </p:nvCxnSpPr>
        <p:spPr>
          <a:xfrm>
            <a:off x="748811" y="6771482"/>
            <a:ext cx="61233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61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680371" y="446824"/>
            <a:ext cx="6236732" cy="226177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0371" y="2877551"/>
            <a:ext cx="3061668" cy="62725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55434" y="2877552"/>
            <a:ext cx="3061668" cy="62725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040709-EF94-9D42-B46C-68988BB7D94C}"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2197679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680371" y="446824"/>
            <a:ext cx="6236732" cy="22617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0371" y="2878047"/>
            <a:ext cx="3061668" cy="1147884"/>
          </a:xfrm>
        </p:spPr>
        <p:txBody>
          <a:bodyPr lIns="91440" rIns="91440" anchor="ctr">
            <a:normAutofit/>
          </a:bodyPr>
          <a:lstStyle>
            <a:lvl1pPr marL="0" indent="0">
              <a:buNone/>
              <a:defRPr sz="1653" b="0" cap="all" baseline="0">
                <a:solidFill>
                  <a:schemeClr val="tx2"/>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680371" y="4025931"/>
            <a:ext cx="3061668" cy="52667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55434" y="2878047"/>
            <a:ext cx="3061668" cy="1147884"/>
          </a:xfrm>
        </p:spPr>
        <p:txBody>
          <a:bodyPr lIns="91440" rIns="91440" anchor="ctr">
            <a:normAutofit/>
          </a:bodyPr>
          <a:lstStyle>
            <a:lvl1pPr marL="0" indent="0">
              <a:buNone/>
              <a:defRPr sz="1653" b="0" cap="all" baseline="0">
                <a:solidFill>
                  <a:schemeClr val="tx2"/>
                </a:solidFill>
              </a:defRPr>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55434" y="4025931"/>
            <a:ext cx="3061668" cy="52667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040709-EF94-9D42-B46C-68988BB7D94C}" type="datetimeFigureOut">
              <a:rPr lang="en-US" smtClean="0"/>
              <a:t>5/4/2022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2574912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040709-EF94-9D42-B46C-68988BB7D94C}" type="datetimeFigureOut">
              <a:rPr lang="en-US" smtClean="0"/>
              <a:t>5/4/2022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33783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969" y="9979025"/>
            <a:ext cx="7557707"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875375"/>
            <a:ext cx="7557707"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2040709-EF94-9D42-B46C-68988BB7D94C}" type="datetimeFigureOut">
              <a:rPr lang="en-US" smtClean="0"/>
              <a:t>5/4/2022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400445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1" y="0"/>
            <a:ext cx="2511701" cy="10691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505054" y="0"/>
            <a:ext cx="39688" cy="10691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3488" y="926622"/>
            <a:ext cx="1984415" cy="3563938"/>
          </a:xfrm>
        </p:spPr>
        <p:txBody>
          <a:bodyPr anchor="b">
            <a:normAutofit/>
          </a:bodyPr>
          <a:lstStyle>
            <a:lvl1pPr>
              <a:defRPr sz="2976"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2976622" y="1140460"/>
            <a:ext cx="4025527" cy="81970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3488" y="4561840"/>
            <a:ext cx="1984415" cy="5268148"/>
          </a:xfrm>
        </p:spPr>
        <p:txBody>
          <a:bodyPr lIns="91440" rIns="91440">
            <a:normAutofit/>
          </a:bodyPr>
          <a:lstStyle>
            <a:lvl1pPr marL="0" indent="0">
              <a:buNone/>
              <a:defRPr sz="1240">
                <a:solidFill>
                  <a:srgbClr val="FFFFFF"/>
                </a:solidFill>
              </a:defRPr>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en-US"/>
              <a:t>Click to edit Master text styles</a:t>
            </a:r>
          </a:p>
        </p:txBody>
      </p:sp>
      <p:sp>
        <p:nvSpPr>
          <p:cNvPr id="5" name="Date Placeholder 4"/>
          <p:cNvSpPr>
            <a:spLocks noGrp="1"/>
          </p:cNvSpPr>
          <p:nvPr>
            <p:ph type="dt" sz="half" idx="10"/>
          </p:nvPr>
        </p:nvSpPr>
        <p:spPr>
          <a:xfrm>
            <a:off x="288642" y="10070987"/>
            <a:ext cx="1623613" cy="569240"/>
          </a:xfrm>
        </p:spPr>
        <p:txBody>
          <a:bodyPr/>
          <a:lstStyle>
            <a:lvl1pPr algn="l">
              <a:defRPr/>
            </a:lvl1pPr>
          </a:lstStyle>
          <a:p>
            <a:fld id="{A2040709-EF94-9D42-B46C-68988BB7D94C}" type="datetimeFigureOut">
              <a:rPr lang="en-US" smtClean="0"/>
              <a:t>5/4/2022</a:t>
            </a:fld>
            <a:endParaRPr lang="en-US"/>
          </a:p>
        </p:txBody>
      </p:sp>
      <p:sp>
        <p:nvSpPr>
          <p:cNvPr id="6" name="Footer Placeholder 5"/>
          <p:cNvSpPr>
            <a:spLocks noGrp="1"/>
          </p:cNvSpPr>
          <p:nvPr>
            <p:ph type="ftr" sz="quarter" idx="11"/>
          </p:nvPr>
        </p:nvSpPr>
        <p:spPr>
          <a:xfrm>
            <a:off x="2976622" y="10070987"/>
            <a:ext cx="2882126" cy="569240"/>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18EA052-038D-A041-A2DF-45E0AABCE7F6}" type="slidenum">
              <a:rPr lang="en-US" smtClean="0"/>
              <a:t>‹#›</a:t>
            </a:fld>
            <a:endParaRPr lang="en-US"/>
          </a:p>
        </p:txBody>
      </p:sp>
    </p:spTree>
    <p:extLst>
      <p:ext uri="{BB962C8B-B14F-4D97-AF65-F5344CB8AC3E}">
        <p14:creationId xmlns:p14="http://schemas.microsoft.com/office/powerpoint/2010/main" val="2258351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7721865"/>
            <a:ext cx="7557707" cy="2969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7662740"/>
            <a:ext cx="7557707" cy="997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71" y="7911941"/>
            <a:ext cx="6270987" cy="1283018"/>
          </a:xfrm>
        </p:spPr>
        <p:txBody>
          <a:bodyPr tIns="0" bIns="0" anchor="b">
            <a:noAutofit/>
          </a:bodyPr>
          <a:lstStyle>
            <a:lvl1pPr>
              <a:defRPr sz="2976"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0" y="0"/>
            <a:ext cx="7559666" cy="7662740"/>
          </a:xfrm>
          <a:solidFill>
            <a:schemeClr val="bg2">
              <a:lumMod val="90000"/>
            </a:schemeClr>
          </a:solidFill>
        </p:spPr>
        <p:txBody>
          <a:bodyPr lIns="457200" tIns="457200"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680371" y="9209215"/>
            <a:ext cx="6274530" cy="926624"/>
          </a:xfrm>
        </p:spPr>
        <p:txBody>
          <a:bodyPr lIns="91440" tIns="0" rIns="91440" bIns="0">
            <a:normAutofit/>
          </a:bodyPr>
          <a:lstStyle>
            <a:lvl1pPr marL="0" indent="0">
              <a:spcBef>
                <a:spcPts val="0"/>
              </a:spcBef>
              <a:spcAft>
                <a:spcPts val="496"/>
              </a:spcAft>
              <a:buNone/>
              <a:defRPr sz="1240">
                <a:solidFill>
                  <a:srgbClr val="FFFFFF"/>
                </a:solidFill>
              </a:defRPr>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en-US"/>
              <a:t>Click to edit Master text styles</a:t>
            </a:r>
          </a:p>
        </p:txBody>
      </p:sp>
      <p:sp>
        <p:nvSpPr>
          <p:cNvPr id="5" name="Date Placeholder 4"/>
          <p:cNvSpPr>
            <a:spLocks noGrp="1"/>
          </p:cNvSpPr>
          <p:nvPr>
            <p:ph type="dt" sz="half" idx="10"/>
          </p:nvPr>
        </p:nvSpPr>
        <p:spPr/>
        <p:txBody>
          <a:bodyPr/>
          <a:lstStyle/>
          <a:p>
            <a:fld id="{A2040709-EF94-9D42-B46C-68988BB7D94C}"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8EA052-038D-A041-A2DF-45E0AABCE7F6}" type="slidenum">
              <a:rPr lang="en-US" smtClean="0"/>
              <a:t>‹#›</a:t>
            </a:fld>
            <a:endParaRPr lang="en-US"/>
          </a:p>
        </p:txBody>
      </p:sp>
    </p:spTree>
    <p:extLst>
      <p:ext uri="{BB962C8B-B14F-4D97-AF65-F5344CB8AC3E}">
        <p14:creationId xmlns:p14="http://schemas.microsoft.com/office/powerpoint/2010/main" val="319210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979025"/>
            <a:ext cx="7559676" cy="712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875374"/>
            <a:ext cx="7559676" cy="1028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0371" y="446824"/>
            <a:ext cx="6236732" cy="226177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80370" y="2877551"/>
            <a:ext cx="6236733" cy="627253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0372" y="10070987"/>
            <a:ext cx="1532937" cy="569240"/>
          </a:xfrm>
          <a:prstGeom prst="rect">
            <a:avLst/>
          </a:prstGeom>
        </p:spPr>
        <p:txBody>
          <a:bodyPr vert="horz" lIns="91440" tIns="45720" rIns="91440" bIns="45720" rtlCol="0" anchor="ctr"/>
          <a:lstStyle>
            <a:lvl1pPr algn="l">
              <a:defRPr sz="744">
                <a:solidFill>
                  <a:srgbClr val="FFFFFF"/>
                </a:solidFill>
              </a:defRPr>
            </a:lvl1pPr>
          </a:lstStyle>
          <a:p>
            <a:fld id="{A2040709-EF94-9D42-B46C-68988BB7D94C}" type="datetimeFigureOut">
              <a:rPr lang="en-US" smtClean="0"/>
              <a:t>5/4/2022</a:t>
            </a:fld>
            <a:endParaRPr lang="en-US"/>
          </a:p>
        </p:txBody>
      </p:sp>
      <p:sp>
        <p:nvSpPr>
          <p:cNvPr id="5" name="Footer Placeholder 4"/>
          <p:cNvSpPr>
            <a:spLocks noGrp="1"/>
          </p:cNvSpPr>
          <p:nvPr>
            <p:ph type="ftr" sz="quarter" idx="3"/>
          </p:nvPr>
        </p:nvSpPr>
        <p:spPr>
          <a:xfrm>
            <a:off x="2285627" y="10070987"/>
            <a:ext cx="2990390" cy="569240"/>
          </a:xfrm>
          <a:prstGeom prst="rect">
            <a:avLst/>
          </a:prstGeom>
        </p:spPr>
        <p:txBody>
          <a:bodyPr vert="horz" lIns="91440" tIns="45720" rIns="91440" bIns="45720" rtlCol="0" anchor="ctr"/>
          <a:lstStyle>
            <a:lvl1pPr algn="ctr">
              <a:defRPr sz="744"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6138800" y="10070987"/>
            <a:ext cx="813524" cy="569240"/>
          </a:xfrm>
          <a:prstGeom prst="rect">
            <a:avLst/>
          </a:prstGeom>
        </p:spPr>
        <p:txBody>
          <a:bodyPr vert="horz" lIns="91440" tIns="45720" rIns="91440" bIns="45720" rtlCol="0" anchor="ctr"/>
          <a:lstStyle>
            <a:lvl1pPr algn="r">
              <a:defRPr sz="868">
                <a:solidFill>
                  <a:srgbClr val="FFFFFF"/>
                </a:solidFill>
              </a:defRPr>
            </a:lvl1pPr>
          </a:lstStyle>
          <a:p>
            <a:fld id="{A18EA052-038D-A041-A2DF-45E0AABCE7F6}" type="slidenum">
              <a:rPr lang="en-US" smtClean="0"/>
              <a:t>‹#›</a:t>
            </a:fld>
            <a:endParaRPr lang="en-US"/>
          </a:p>
        </p:txBody>
      </p:sp>
      <p:cxnSp>
        <p:nvCxnSpPr>
          <p:cNvPr id="10" name="Straight Connector 9"/>
          <p:cNvCxnSpPr/>
          <p:nvPr/>
        </p:nvCxnSpPr>
        <p:spPr>
          <a:xfrm>
            <a:off x="740052" y="2709349"/>
            <a:ext cx="618003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1374975"/>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l" defTabSz="755934" rtl="0" eaLnBrk="1" latinLnBrk="0" hangingPunct="1">
        <a:lnSpc>
          <a:spcPct val="85000"/>
        </a:lnSpc>
        <a:spcBef>
          <a:spcPct val="0"/>
        </a:spcBef>
        <a:buNone/>
        <a:defRPr sz="3968" kern="1200" spc="-41" baseline="0">
          <a:solidFill>
            <a:schemeClr val="tx1">
              <a:lumMod val="75000"/>
              <a:lumOff val="25000"/>
            </a:schemeClr>
          </a:solidFill>
          <a:latin typeface="+mj-lt"/>
          <a:ea typeface="+mj-ea"/>
          <a:cs typeface="+mj-cs"/>
        </a:defRPr>
      </a:lvl1pPr>
    </p:titleStyle>
    <p:bodyStyle>
      <a:lvl1pPr marL="75593" indent="-75593" algn="l" defTabSz="755934" rtl="0" eaLnBrk="1" latinLnBrk="0" hangingPunct="1">
        <a:lnSpc>
          <a:spcPct val="90000"/>
        </a:lnSpc>
        <a:spcBef>
          <a:spcPts val="992"/>
        </a:spcBef>
        <a:spcAft>
          <a:spcPts val="165"/>
        </a:spcAft>
        <a:buClr>
          <a:schemeClr val="accent1"/>
        </a:buClr>
        <a:buSzPct val="100000"/>
        <a:buFont typeface="Calibri" panose="020F0502020204030204" pitchFamily="34" charset="0"/>
        <a:buChar char=" "/>
        <a:defRPr sz="1653" kern="1200">
          <a:solidFill>
            <a:schemeClr val="tx1">
              <a:lumMod val="75000"/>
              <a:lumOff val="25000"/>
            </a:schemeClr>
          </a:solidFill>
          <a:latin typeface="+mn-lt"/>
          <a:ea typeface="+mn-ea"/>
          <a:cs typeface="+mn-cs"/>
        </a:defRPr>
      </a:lvl1pPr>
      <a:lvl2pPr marL="317492" indent="-151187" algn="l" defTabSz="755934" rtl="0" eaLnBrk="1" latinLnBrk="0" hangingPunct="1">
        <a:lnSpc>
          <a:spcPct val="90000"/>
        </a:lnSpc>
        <a:spcBef>
          <a:spcPts val="165"/>
        </a:spcBef>
        <a:spcAft>
          <a:spcPts val="331"/>
        </a:spcAft>
        <a:buClr>
          <a:schemeClr val="accent1"/>
        </a:buClr>
        <a:buFont typeface="Calibri" pitchFamily="34" charset="0"/>
        <a:buChar char="◦"/>
        <a:defRPr sz="1488" kern="1200">
          <a:solidFill>
            <a:schemeClr val="tx1">
              <a:lumMod val="75000"/>
              <a:lumOff val="25000"/>
            </a:schemeClr>
          </a:solidFill>
          <a:latin typeface="+mn-lt"/>
          <a:ea typeface="+mn-ea"/>
          <a:cs typeface="+mn-cs"/>
        </a:defRPr>
      </a:lvl2pPr>
      <a:lvl3pPr marL="468679" indent="-151187"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3pPr>
      <a:lvl4pPr marL="619866" indent="-151187"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4pPr>
      <a:lvl5pPr marL="771053" indent="-151187"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5pPr>
      <a:lvl6pPr marL="909370" indent="-188984"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6pPr>
      <a:lvl7pPr marL="1074710" indent="-188984"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7pPr>
      <a:lvl8pPr marL="1240050" indent="-188984"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8pPr>
      <a:lvl9pPr marL="1405390" indent="-188984" algn="l" defTabSz="755934" rtl="0" eaLnBrk="1" latinLnBrk="0" hangingPunct="1">
        <a:lnSpc>
          <a:spcPct val="90000"/>
        </a:lnSpc>
        <a:spcBef>
          <a:spcPts val="165"/>
        </a:spcBef>
        <a:spcAft>
          <a:spcPts val="331"/>
        </a:spcAft>
        <a:buClr>
          <a:schemeClr val="accent1"/>
        </a:buClr>
        <a:buFont typeface="Calibri" pitchFamily="34" charset="0"/>
        <a:buChar char="◦"/>
        <a:defRPr sz="1157" kern="1200">
          <a:solidFill>
            <a:schemeClr val="tx1">
              <a:lumMod val="75000"/>
              <a:lumOff val="25000"/>
            </a:schemeClr>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hyperlink" Target="https://www.differabledscotland.co.uk/" TargetMode="External"/><Relationship Id="rId7" Type="http://schemas.openxmlformats.org/officeDocument/2006/relationships/image" Target="../media/image1.png"/><Relationship Id="rId12"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blogs.glowscotland.org.uk/gc/glasgowfamilylearningteam/" TargetMode="External"/><Relationship Id="rId11" Type="http://schemas.openxmlformats.org/officeDocument/2006/relationships/image" Target="../media/image5.png"/><Relationship Id="rId5" Type="http://schemas.openxmlformats.org/officeDocument/2006/relationships/hyperlink" Target="https://www.glasgowlife.org.uk/museums/autism-friendly-glasgow-museums" TargetMode="External"/><Relationship Id="rId10" Type="http://schemas.openxmlformats.org/officeDocument/2006/relationships/image" Target="../media/image4.jpg"/><Relationship Id="rId4" Type="http://schemas.openxmlformats.org/officeDocument/2006/relationships/hyperlink" Target="https://www.glasgow.gov.uk/index.aspx?articleid=17216"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9521314C-02EB-BB48-9B0A-73ED3AB367B4}"/>
              </a:ext>
            </a:extLst>
          </p:cNvPr>
          <p:cNvSpPr txBox="1">
            <a:spLocks/>
          </p:cNvSpPr>
          <p:nvPr/>
        </p:nvSpPr>
        <p:spPr>
          <a:xfrm>
            <a:off x="237202" y="3069086"/>
            <a:ext cx="3295069" cy="3303628"/>
          </a:xfrm>
          <a:prstGeom prst="rect">
            <a:avLst/>
          </a:prstGeom>
          <a:solidFill>
            <a:schemeClr val="bg1"/>
          </a:solidFill>
          <a:ln w="25400" cmpd="dbl">
            <a:solidFill>
              <a:srgbClr val="00B050"/>
            </a:solidFill>
            <a:prstDash val="solid"/>
          </a:ln>
        </p:spPr>
        <p:txBody>
          <a:bodyPr wrap="square" lIns="108000" tIns="108000" rIns="108000" bIns="108000" rtlCol="0">
            <a:noAutofit/>
          </a:bodyPr>
          <a:lstStyle/>
          <a:p>
            <a:r>
              <a:rPr lang="en-US" sz="800" b="1" dirty="0">
                <a:solidFill>
                  <a:schemeClr val="accent1">
                    <a:lumMod val="75000"/>
                  </a:schemeClr>
                </a:solidFill>
              </a:rPr>
              <a:t>Resources:</a:t>
            </a:r>
          </a:p>
          <a:p>
            <a:endParaRPr lang="en-GB" sz="800" b="1" dirty="0">
              <a:sym typeface="Helvetica" pitchFamily="34" charset="0"/>
            </a:endParaRPr>
          </a:p>
          <a:p>
            <a:pPr marL="171450" indent="-171450">
              <a:buFont typeface="Arial" panose="020B0604020202020204" pitchFamily="34" charset="0"/>
              <a:buChar char="•"/>
            </a:pPr>
            <a:r>
              <a:rPr lang="en-GB" sz="800" b="1" dirty="0">
                <a:sym typeface="Helvetica" pitchFamily="34" charset="0"/>
              </a:rPr>
              <a:t>Family Learning Lead – </a:t>
            </a:r>
            <a:r>
              <a:rPr lang="en-GB" sz="800" dirty="0">
                <a:sym typeface="Helvetica" pitchFamily="34" charset="0"/>
              </a:rPr>
              <a:t> to link with feeder nursery staff to promote and engage families into the programme via social media, school app, flyers, school gates, phone calls and texts.</a:t>
            </a:r>
          </a:p>
          <a:p>
            <a:pPr marL="171450" indent="-171450">
              <a:buFont typeface="Arial" panose="020B0604020202020204" pitchFamily="34" charset="0"/>
              <a:buChar char="•"/>
            </a:pPr>
            <a:r>
              <a:rPr lang="en-GB" sz="800" b="1" dirty="0">
                <a:sym typeface="Helvetica" pitchFamily="34" charset="0"/>
              </a:rPr>
              <a:t>Staff</a:t>
            </a:r>
            <a:r>
              <a:rPr lang="en-GB" sz="800" dirty="0">
                <a:sym typeface="Helvetica" pitchFamily="34" charset="0"/>
              </a:rPr>
              <a:t> – At least one member of staff to deliver an enhanced family led transitions programme over an academic year</a:t>
            </a:r>
          </a:p>
          <a:p>
            <a:pPr marL="171450" indent="-171450">
              <a:buFont typeface="Arial" panose="020B0604020202020204" pitchFamily="34" charset="0"/>
              <a:buChar char="•"/>
            </a:pPr>
            <a:r>
              <a:rPr lang="en-GB" sz="800" b="1" dirty="0">
                <a:sym typeface="Helvetica" pitchFamily="34" charset="0"/>
              </a:rPr>
              <a:t>Time</a:t>
            </a:r>
            <a:r>
              <a:rPr lang="en-GB" sz="800" dirty="0">
                <a:sym typeface="Helvetica" pitchFamily="34" charset="0"/>
              </a:rPr>
              <a:t> – Programme facilitator will require time to </a:t>
            </a:r>
            <a:r>
              <a:rPr lang="en-GB" sz="800" dirty="0" err="1">
                <a:sym typeface="Helvetica" pitchFamily="34" charset="0"/>
              </a:rPr>
              <a:t>to</a:t>
            </a:r>
            <a:r>
              <a:rPr lang="en-GB" sz="800" dirty="0">
                <a:sym typeface="Helvetica" pitchFamily="34" charset="0"/>
              </a:rPr>
              <a:t> engage families over the course of the academic year with social media posts, letters, posters, flyers, reminder texts, phone calls and school gates interaction and engagement.  Time will also be required to  follow up on evidence and outcomes of the programme and follow through on identified learning and support needs of families</a:t>
            </a:r>
          </a:p>
          <a:p>
            <a:pPr marL="171450" indent="-171450">
              <a:buFont typeface="Arial" panose="020B0604020202020204" pitchFamily="34" charset="0"/>
              <a:buChar char="•"/>
            </a:pPr>
            <a:r>
              <a:rPr lang="en-GB" sz="800" b="1" dirty="0">
                <a:sym typeface="Helvetica" pitchFamily="34" charset="0"/>
              </a:rPr>
              <a:t>Physical resources/equipment/materials</a:t>
            </a:r>
            <a:r>
              <a:rPr lang="en-GB" sz="800" dirty="0">
                <a:sym typeface="Helvetica" pitchFamily="34" charset="0"/>
              </a:rPr>
              <a:t> –Food and refreshments for sessions; toolkit for Family Led Enhanced Transitions Programme; laptop and screen to show PowerPoint; space in establishment for sessions; materials for the 4 week family learning programme; materials for the take-home resources for families to try learning and development activities at home </a:t>
            </a:r>
          </a:p>
          <a:p>
            <a:pPr marL="171450" indent="-171450">
              <a:buFont typeface="Arial" panose="020B0604020202020204" pitchFamily="34" charset="0"/>
              <a:buChar char="•"/>
            </a:pPr>
            <a:r>
              <a:rPr lang="en-GB" sz="800" b="1" dirty="0">
                <a:sym typeface="Helvetica" pitchFamily="34" charset="0"/>
              </a:rPr>
              <a:t>Budget</a:t>
            </a:r>
            <a:r>
              <a:rPr lang="en-GB" sz="800" dirty="0">
                <a:sym typeface="Helvetica" pitchFamily="34" charset="0"/>
              </a:rPr>
              <a:t> – Each establishment will work within their own budget but largely costs will be for food and refreshments and the materials to deliver the 4 week family learning programme </a:t>
            </a:r>
          </a:p>
          <a:p>
            <a:pPr marL="171450" indent="-171450">
              <a:buFont typeface="Arial" panose="020B0604020202020204" pitchFamily="34" charset="0"/>
              <a:buChar char="•"/>
            </a:pPr>
            <a:r>
              <a:rPr lang="en-GB" sz="800" b="1" dirty="0">
                <a:sym typeface="Helvetica" pitchFamily="34" charset="0"/>
              </a:rPr>
              <a:t>Other resources</a:t>
            </a:r>
            <a:r>
              <a:rPr lang="en-GB" sz="800" dirty="0">
                <a:sym typeface="Helvetica" pitchFamily="34" charset="0"/>
              </a:rPr>
              <a:t>: Creche or play facility for younger siblings; meeting room for parents to meet informally</a:t>
            </a:r>
          </a:p>
          <a:p>
            <a:pPr marL="171450" indent="-171450">
              <a:buFont typeface="Arial" panose="020B0604020202020204" pitchFamily="34" charset="0"/>
              <a:buChar char="•"/>
            </a:pPr>
            <a:r>
              <a:rPr lang="en-GB" sz="800" b="1" dirty="0">
                <a:sym typeface="Helvetica" pitchFamily="34" charset="0"/>
              </a:rPr>
              <a:t>Venue</a:t>
            </a:r>
            <a:r>
              <a:rPr lang="en-GB" sz="800" dirty="0">
                <a:sym typeface="Helvetica" pitchFamily="34" charset="0"/>
              </a:rPr>
              <a:t> – This programme can be delivered in any setting e.g. nursery, school, community facility as long as a quiet room/space is available</a:t>
            </a:r>
          </a:p>
          <a:p>
            <a:endParaRPr lang="en-GB" sz="800" dirty="0">
              <a:sym typeface="Helvetica" pitchFamily="34" charset="0"/>
            </a:endParaRPr>
          </a:p>
          <a:p>
            <a:endParaRPr lang="en-GB" sz="800" b="1" dirty="0">
              <a:sym typeface="Helvetica" pitchFamily="34" charset="0"/>
            </a:endParaRPr>
          </a:p>
          <a:p>
            <a:r>
              <a:rPr lang="en-GB" sz="800" b="1" dirty="0">
                <a:sym typeface="Helvetica" pitchFamily="34" charset="0"/>
              </a:rPr>
              <a:t>              </a:t>
            </a:r>
          </a:p>
          <a:p>
            <a:r>
              <a:rPr lang="en-GB" sz="800" b="1" i="1" dirty="0">
                <a:sym typeface="Helvetica" pitchFamily="34" charset="0"/>
              </a:rPr>
              <a:t> </a:t>
            </a:r>
          </a:p>
          <a:p>
            <a:endParaRPr lang="en-GB" sz="800" b="1" i="1" dirty="0">
              <a:sym typeface="Helvetica" pitchFamily="34" charset="0"/>
            </a:endParaRPr>
          </a:p>
          <a:p>
            <a:endParaRPr lang="en-US" sz="800" b="1" i="1" dirty="0"/>
          </a:p>
        </p:txBody>
      </p:sp>
      <p:sp>
        <p:nvSpPr>
          <p:cNvPr id="10" name="Rectangle 3">
            <a:extLst>
              <a:ext uri="{FF2B5EF4-FFF2-40B4-BE49-F238E27FC236}">
                <a16:creationId xmlns:a16="http://schemas.microsoft.com/office/drawing/2014/main" id="{3508D264-6EAA-9445-AD1D-E9C99F4360CA}"/>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latin typeface="Josefin Sans" pitchFamily="2" charset="77"/>
            </a:endParaRPr>
          </a:p>
        </p:txBody>
      </p:sp>
      <p:sp>
        <p:nvSpPr>
          <p:cNvPr id="11" name="Rectangle 4">
            <a:extLst>
              <a:ext uri="{FF2B5EF4-FFF2-40B4-BE49-F238E27FC236}">
                <a16:creationId xmlns:a16="http://schemas.microsoft.com/office/drawing/2014/main" id="{0C3556D7-C3A5-E74A-9604-B067A3883392}"/>
              </a:ext>
            </a:extLst>
          </p:cNvPr>
          <p:cNvSpPr>
            <a:spLocks noChangeArrowheads="1"/>
          </p:cNvSpPr>
          <p:nvPr/>
        </p:nvSpPr>
        <p:spPr bwMode="auto">
          <a:xfrm>
            <a:off x="744003" y="94033"/>
            <a:ext cx="22814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b="1" dirty="0">
                <a:solidFill>
                  <a:srgbClr val="232F3A"/>
                </a:solidFill>
                <a:latin typeface="Josefin Sans" pitchFamily="2" charset="77"/>
                <a:cs typeface="Times New Roman" panose="02020603050405020304" pitchFamily="18" charset="0"/>
              </a:rPr>
              <a:t>Family Learning </a:t>
            </a:r>
            <a:endParaRPr kumimoji="0" lang="en-US" altLang="en-US" sz="300" b="0" i="0" u="none" strike="noStrike" cap="none" normalizeH="0" baseline="0" dirty="0">
              <a:ln>
                <a:noFill/>
              </a:ln>
              <a:solidFill>
                <a:srgbClr val="232F3A"/>
              </a:solidFill>
              <a:effectLst/>
              <a:latin typeface="Josefin Sans" pitchFamily="2" charset="77"/>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chemeClr val="accent2">
                    <a:lumMod val="75000"/>
                  </a:schemeClr>
                </a:solidFill>
                <a:latin typeface="Josefin Sans" pitchFamily="2" charset="77"/>
                <a:cs typeface="Times New Roman" panose="02020603050405020304" pitchFamily="18" charset="0"/>
              </a:rPr>
              <a:t>Glasgow’s Improvement Challenge</a:t>
            </a:r>
            <a:endParaRPr kumimoji="0" lang="en-US" altLang="en-US" sz="1200" b="0" i="0" u="none" strike="noStrike" cap="none" normalizeH="0" baseline="0" dirty="0">
              <a:ln>
                <a:noFill/>
              </a:ln>
              <a:solidFill>
                <a:schemeClr val="accent2">
                  <a:lumMod val="75000"/>
                </a:schemeClr>
              </a:solidFill>
              <a:effectLst/>
              <a:latin typeface="Josefin Sans" pitchFamily="2" charset="77"/>
            </a:endParaRPr>
          </a:p>
        </p:txBody>
      </p:sp>
      <p:sp>
        <p:nvSpPr>
          <p:cNvPr id="18" name="TextBox 17">
            <a:extLst>
              <a:ext uri="{FF2B5EF4-FFF2-40B4-BE49-F238E27FC236}">
                <a16:creationId xmlns:a16="http://schemas.microsoft.com/office/drawing/2014/main" id="{7F4F4DD1-6F22-7846-8402-ECB0DF2ABEE7}"/>
              </a:ext>
            </a:extLst>
          </p:cNvPr>
          <p:cNvSpPr txBox="1">
            <a:spLocks/>
          </p:cNvSpPr>
          <p:nvPr/>
        </p:nvSpPr>
        <p:spPr>
          <a:xfrm>
            <a:off x="201992" y="730107"/>
            <a:ext cx="7044099" cy="1340835"/>
          </a:xfrm>
          <a:prstGeom prst="rect">
            <a:avLst/>
          </a:prstGeom>
          <a:solidFill>
            <a:schemeClr val="accent2"/>
          </a:solidFill>
          <a:ln w="25400" cap="sq" cmpd="sng">
            <a:noFill/>
            <a:prstDash val="solid"/>
            <a:round/>
            <a:extLst>
              <a:ext uri="{C807C97D-BFC1-408E-A445-0C87EB9F89A2}">
                <ask:lineSketchStyleProps xmlns:ask="http://schemas.microsoft.com/office/drawing/2018/sketchyshapes" sd="1219033472">
                  <a:custGeom>
                    <a:avLst/>
                    <a:gdLst>
                      <a:gd name="connsiteX0" fmla="*/ 0 w 7044099"/>
                      <a:gd name="connsiteY0" fmla="*/ 0 h 572052"/>
                      <a:gd name="connsiteX1" fmla="*/ 7044099 w 7044099"/>
                      <a:gd name="connsiteY1" fmla="*/ 0 h 572052"/>
                      <a:gd name="connsiteX2" fmla="*/ 7044099 w 7044099"/>
                      <a:gd name="connsiteY2" fmla="*/ 572052 h 572052"/>
                      <a:gd name="connsiteX3" fmla="*/ 0 w 7044099"/>
                      <a:gd name="connsiteY3" fmla="*/ 572052 h 572052"/>
                      <a:gd name="connsiteX4" fmla="*/ 0 w 7044099"/>
                      <a:gd name="connsiteY4" fmla="*/ 0 h 5720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44099" h="572052" extrusionOk="0">
                        <a:moveTo>
                          <a:pt x="0" y="0"/>
                        </a:moveTo>
                        <a:cubicBezTo>
                          <a:pt x="2550496" y="118645"/>
                          <a:pt x="5947562" y="116012"/>
                          <a:pt x="7044099" y="0"/>
                        </a:cubicBezTo>
                        <a:cubicBezTo>
                          <a:pt x="6995342" y="241455"/>
                          <a:pt x="7031813" y="390231"/>
                          <a:pt x="7044099" y="572052"/>
                        </a:cubicBezTo>
                        <a:cubicBezTo>
                          <a:pt x="5755031" y="706652"/>
                          <a:pt x="1000911" y="414856"/>
                          <a:pt x="0" y="572052"/>
                        </a:cubicBezTo>
                        <a:cubicBezTo>
                          <a:pt x="32484" y="459819"/>
                          <a:pt x="-27047" y="217800"/>
                          <a:pt x="0" y="0"/>
                        </a:cubicBezTo>
                        <a:close/>
                      </a:path>
                    </a:pathLst>
                  </a:custGeom>
                  <ask:type>
                    <ask:lineSketchNone/>
                  </ask:type>
                </ask:lineSketchStyleProps>
              </a:ext>
            </a:extLst>
          </a:ln>
        </p:spPr>
        <p:txBody>
          <a:bodyPr wrap="square" lIns="108000" tIns="108000" rIns="108000" bIns="108000" rtlCol="0">
            <a:normAutofit fontScale="32500" lnSpcReduction="20000"/>
          </a:bodyPr>
          <a:lstStyle/>
          <a:p>
            <a:r>
              <a:rPr lang="en-US" sz="4000" b="1" dirty="0">
                <a:solidFill>
                  <a:schemeClr val="bg1"/>
                </a:solidFill>
                <a:latin typeface="Josefin Sans"/>
              </a:rPr>
              <a:t>PROGRAMME DESCRIPTOR: Family Centered Enhanced Transitions for ASN/LCR</a:t>
            </a:r>
          </a:p>
          <a:p>
            <a:r>
              <a:rPr lang="en-GB" sz="3000" dirty="0"/>
              <a:t>A toolkit for multi-disciplinary and inclusive, supported family learning, for use by early years and primary settings to intentionally plan, with children and families, for a safe and positive transition from early years into ASN or LCR primary school </a:t>
            </a:r>
            <a:endParaRPr lang="en-US" sz="3000" b="1" dirty="0">
              <a:solidFill>
                <a:schemeClr val="bg1"/>
              </a:solidFill>
              <a:latin typeface="Josefin Sans" pitchFamily="2" charset="77"/>
            </a:endParaRPr>
          </a:p>
          <a:p>
            <a:endParaRPr lang="en-US" sz="4000" b="1" dirty="0">
              <a:solidFill>
                <a:schemeClr val="bg1"/>
              </a:solidFill>
              <a:latin typeface="Josefin Sans" pitchFamily="2" charset="77"/>
            </a:endParaRPr>
          </a:p>
          <a:p>
            <a:r>
              <a:rPr lang="en-US" sz="4000" b="1" dirty="0">
                <a:solidFill>
                  <a:schemeClr val="bg1"/>
                </a:solidFill>
                <a:latin typeface="Josefin Sans" pitchFamily="2" charset="77"/>
              </a:rPr>
              <a:t>Curricular Area </a:t>
            </a:r>
            <a:r>
              <a:rPr lang="en-US" sz="4000" b="1" i="1" dirty="0">
                <a:solidFill>
                  <a:schemeClr val="bg1"/>
                </a:solidFill>
                <a:latin typeface="Josefin Sans" pitchFamily="2" charset="77"/>
              </a:rPr>
              <a:t>– 	</a:t>
            </a:r>
            <a:endParaRPr lang="en-GB" sz="3200" dirty="0"/>
          </a:p>
          <a:p>
            <a:r>
              <a:rPr lang="en-GB" sz="3200" dirty="0"/>
              <a:t>		Transitions, Family Learning, Health and Wellbeing, Literacy, Numeracy</a:t>
            </a:r>
          </a:p>
          <a:p>
            <a:r>
              <a:rPr lang="en-GB" sz="1000" dirty="0"/>
              <a:t> </a:t>
            </a:r>
          </a:p>
          <a:p>
            <a:endParaRPr lang="en-US" sz="1000" dirty="0">
              <a:latin typeface="Arial" panose="020B0604020202020204" pitchFamily="34" charset="0"/>
              <a:cs typeface="Arial" panose="020B0604020202020204" pitchFamily="34" charset="0"/>
            </a:endParaRPr>
          </a:p>
          <a:p>
            <a:endParaRPr lang="en-US" sz="1000" b="1" i="1" dirty="0">
              <a:latin typeface="Josefin Sans" pitchFamily="2" charset="77"/>
            </a:endParaRPr>
          </a:p>
        </p:txBody>
      </p:sp>
      <p:sp>
        <p:nvSpPr>
          <p:cNvPr id="25" name="TextBox 24">
            <a:extLst>
              <a:ext uri="{FF2B5EF4-FFF2-40B4-BE49-F238E27FC236}">
                <a16:creationId xmlns:a16="http://schemas.microsoft.com/office/drawing/2014/main" id="{7F6349C9-91C7-A94E-83F1-7AFDABBADF2F}"/>
              </a:ext>
            </a:extLst>
          </p:cNvPr>
          <p:cNvSpPr txBox="1">
            <a:spLocks/>
          </p:cNvSpPr>
          <p:nvPr/>
        </p:nvSpPr>
        <p:spPr>
          <a:xfrm>
            <a:off x="229624" y="2212374"/>
            <a:ext cx="3310223" cy="776775"/>
          </a:xfrm>
          <a:prstGeom prst="rect">
            <a:avLst/>
          </a:prstGeom>
          <a:solidFill>
            <a:schemeClr val="bg1"/>
          </a:solidFill>
          <a:ln w="25400" cmpd="dbl">
            <a:solidFill>
              <a:srgbClr val="00B050"/>
            </a:solidFill>
            <a:prstDash val="solid"/>
          </a:ln>
        </p:spPr>
        <p:txBody>
          <a:bodyPr wrap="square" lIns="108000" tIns="108000" rIns="108000" bIns="108000" rtlCol="0">
            <a:noAutofit/>
          </a:bodyPr>
          <a:lstStyle/>
          <a:p>
            <a:r>
              <a:rPr lang="en-US" sz="800" dirty="0">
                <a:solidFill>
                  <a:schemeClr val="accent1">
                    <a:lumMod val="75000"/>
                  </a:schemeClr>
                </a:solidFill>
              </a:rPr>
              <a:t>Target Audience  </a:t>
            </a:r>
          </a:p>
          <a:p>
            <a:endParaRPr lang="en-US" sz="800" dirty="0">
              <a:solidFill>
                <a:schemeClr val="accent1">
                  <a:lumMod val="75000"/>
                </a:schemeClr>
              </a:solidFill>
            </a:endParaRPr>
          </a:p>
          <a:p>
            <a:pPr marL="342900" indent="-342900">
              <a:buFont typeface="Arial" panose="020B0604020202020204" pitchFamily="34" charset="0"/>
              <a:buChar char="•"/>
            </a:pPr>
            <a:r>
              <a:rPr lang="en-GB" altLang="en-US" sz="800" dirty="0">
                <a:sym typeface="Helvetica" pitchFamily="34" charset="0"/>
              </a:rPr>
              <a:t>Early Years ASN Children and Families Transitioning to ASN/LCR P1 </a:t>
            </a:r>
          </a:p>
          <a:p>
            <a:endParaRPr lang="en-GB" altLang="en-US" sz="800" dirty="0">
              <a:sym typeface="Helvetica" pitchFamily="34" charset="0"/>
            </a:endParaRPr>
          </a:p>
          <a:p>
            <a:r>
              <a:rPr lang="en-GB" altLang="en-US" sz="800" dirty="0">
                <a:sym typeface="Helvetica" pitchFamily="34" charset="0"/>
              </a:rPr>
              <a:t>         </a:t>
            </a:r>
          </a:p>
          <a:p>
            <a:endParaRPr lang="en-GB" altLang="en-US" sz="800" dirty="0">
              <a:sym typeface="Helvetica" pitchFamily="34" charset="0"/>
            </a:endParaRPr>
          </a:p>
          <a:p>
            <a:endParaRPr lang="en-US" sz="800" dirty="0">
              <a:solidFill>
                <a:schemeClr val="accent1">
                  <a:lumMod val="75000"/>
                </a:schemeClr>
              </a:solidFill>
            </a:endParaRPr>
          </a:p>
        </p:txBody>
      </p:sp>
      <p:sp>
        <p:nvSpPr>
          <p:cNvPr id="26" name="TextBox 25">
            <a:extLst>
              <a:ext uri="{FF2B5EF4-FFF2-40B4-BE49-F238E27FC236}">
                <a16:creationId xmlns:a16="http://schemas.microsoft.com/office/drawing/2014/main" id="{B9EBFEC6-02EA-C448-AB06-2D30D3352B7D}"/>
              </a:ext>
            </a:extLst>
          </p:cNvPr>
          <p:cNvSpPr txBox="1">
            <a:spLocks/>
          </p:cNvSpPr>
          <p:nvPr/>
        </p:nvSpPr>
        <p:spPr>
          <a:xfrm>
            <a:off x="3814793" y="2212375"/>
            <a:ext cx="3460743" cy="1411888"/>
          </a:xfrm>
          <a:prstGeom prst="rect">
            <a:avLst/>
          </a:prstGeom>
          <a:solidFill>
            <a:schemeClr val="bg1"/>
          </a:solidFill>
          <a:ln w="25400" cmpd="dbl">
            <a:solidFill>
              <a:srgbClr val="00B050"/>
            </a:solidFill>
            <a:prstDash val="solid"/>
          </a:ln>
        </p:spPr>
        <p:txBody>
          <a:bodyPr wrap="square" lIns="108000" tIns="108000" rIns="108000" bIns="108000" rtlCol="0">
            <a:normAutofit fontScale="77500" lnSpcReduction="20000"/>
          </a:bodyPr>
          <a:lstStyle/>
          <a:p>
            <a:r>
              <a:rPr lang="en-US" sz="800" b="1" dirty="0">
                <a:solidFill>
                  <a:schemeClr val="accent1">
                    <a:lumMod val="75000"/>
                  </a:schemeClr>
                </a:solidFill>
              </a:rPr>
              <a:t>Aims &amp; Objectives:</a:t>
            </a:r>
            <a:endParaRPr lang="en-GB" sz="800" dirty="0"/>
          </a:p>
          <a:p>
            <a:pPr lvl="0"/>
            <a:endParaRPr lang="en-GB" sz="800" dirty="0"/>
          </a:p>
          <a:p>
            <a:pPr marL="171450" lvl="0" indent="-171450">
              <a:buFont typeface="Arial" panose="020B0604020202020204" pitchFamily="34" charset="0"/>
              <a:buChar char="•"/>
            </a:pPr>
            <a:r>
              <a:rPr lang="en-GB" sz="800" dirty="0"/>
              <a:t>Provide opportunity for parents and children to be welcomed into and become familiar with the new P1 setting</a:t>
            </a:r>
          </a:p>
          <a:p>
            <a:pPr marL="171450" lvl="0" indent="-171450">
              <a:buFont typeface="Arial" panose="020B0604020202020204" pitchFamily="34" charset="0"/>
              <a:buChar char="•"/>
            </a:pPr>
            <a:r>
              <a:rPr lang="en-GB" sz="800" dirty="0"/>
              <a:t>Provide opportunity for parents and children to share fears and expectations about the transition to P1</a:t>
            </a:r>
          </a:p>
          <a:p>
            <a:pPr marL="171450" indent="-171450">
              <a:buFont typeface="Arial" panose="020B0604020202020204" pitchFamily="34" charset="0"/>
              <a:buChar char="•"/>
            </a:pPr>
            <a:r>
              <a:rPr lang="en-GB" sz="800" dirty="0"/>
              <a:t>Provide opportunity for practitioners to consult with families on learning and support needs</a:t>
            </a:r>
          </a:p>
          <a:p>
            <a:pPr marL="171450" lvl="0" indent="-171450">
              <a:buFont typeface="Arial" panose="020B0604020202020204" pitchFamily="34" charset="0"/>
              <a:buChar char="•"/>
            </a:pPr>
            <a:r>
              <a:rPr lang="en-GB" sz="800" dirty="0"/>
              <a:t>Provide opportunity for setting staff to share and gather information </a:t>
            </a:r>
          </a:p>
          <a:p>
            <a:pPr marL="171450" indent="-171450">
              <a:buFont typeface="Arial" panose="020B0604020202020204" pitchFamily="34" charset="0"/>
              <a:buChar char="•"/>
            </a:pPr>
            <a:r>
              <a:rPr lang="en-GB" sz="800" dirty="0"/>
              <a:t>Provide learning for parents to support their children’s learning and development</a:t>
            </a:r>
          </a:p>
          <a:p>
            <a:pPr marL="171450" lvl="0" indent="-171450">
              <a:buFont typeface="Arial" panose="020B0604020202020204" pitchFamily="34" charset="0"/>
              <a:buChar char="•"/>
            </a:pPr>
            <a:r>
              <a:rPr lang="en-GB" sz="800" dirty="0"/>
              <a:t>Provides activities that parents and children can do together to stimulate the home learning environment</a:t>
            </a:r>
          </a:p>
          <a:p>
            <a:pPr marL="171450" lvl="0" indent="-171450">
              <a:buFont typeface="Arial" panose="020B0604020202020204" pitchFamily="34" charset="0"/>
              <a:buChar char="•"/>
            </a:pPr>
            <a:r>
              <a:rPr lang="en-GB" sz="800" dirty="0"/>
              <a:t>Create time and space in an informal and fun setting to build relationships with families to enhance opportunity for continued parental involvement and parental engagement</a:t>
            </a:r>
          </a:p>
          <a:p>
            <a:pPr marL="171450" lvl="0" indent="-171450">
              <a:buFont typeface="Arial" panose="020B0604020202020204" pitchFamily="34" charset="0"/>
              <a:buChar char="•"/>
            </a:pPr>
            <a:r>
              <a:rPr lang="en-GB" sz="800" dirty="0"/>
              <a:t>Provide opportunity for practitioners to signpost families to other partners and services based on identified need</a:t>
            </a:r>
          </a:p>
          <a:p>
            <a:pPr marL="171450" lvl="0" indent="-171450">
              <a:buFont typeface="Arial" panose="020B0604020202020204" pitchFamily="34" charset="0"/>
              <a:buChar char="•"/>
            </a:pPr>
            <a:r>
              <a:rPr lang="en-GB" sz="800" dirty="0"/>
              <a:t>Provide opportunity to talk to parents about, and signpost parents </a:t>
            </a:r>
            <a:r>
              <a:rPr lang="en-GB" sz="800"/>
              <a:t>to, adult </a:t>
            </a:r>
            <a:r>
              <a:rPr lang="en-GB" sz="800" dirty="0"/>
              <a:t>learning opportunities</a:t>
            </a:r>
          </a:p>
          <a:p>
            <a:endParaRPr lang="en-US" sz="800" b="1" dirty="0">
              <a:solidFill>
                <a:srgbClr val="6D207E"/>
              </a:solidFill>
            </a:endParaRPr>
          </a:p>
          <a:p>
            <a:endParaRPr lang="en-US" sz="800" b="1" i="1" dirty="0"/>
          </a:p>
        </p:txBody>
      </p:sp>
      <p:sp>
        <p:nvSpPr>
          <p:cNvPr id="29" name="TextBox 28">
            <a:extLst>
              <a:ext uri="{FF2B5EF4-FFF2-40B4-BE49-F238E27FC236}">
                <a16:creationId xmlns:a16="http://schemas.microsoft.com/office/drawing/2014/main" id="{262C35B8-23DF-4D45-996C-B9C99EEA71EC}"/>
              </a:ext>
            </a:extLst>
          </p:cNvPr>
          <p:cNvSpPr txBox="1">
            <a:spLocks/>
          </p:cNvSpPr>
          <p:nvPr/>
        </p:nvSpPr>
        <p:spPr>
          <a:xfrm>
            <a:off x="222048" y="8949925"/>
            <a:ext cx="3310223" cy="785294"/>
          </a:xfrm>
          <a:prstGeom prst="rect">
            <a:avLst/>
          </a:prstGeom>
          <a:solidFill>
            <a:schemeClr val="bg1"/>
          </a:solidFill>
          <a:ln w="25400" cmpd="dbl">
            <a:solidFill>
              <a:srgbClr val="00B050"/>
            </a:solidFill>
            <a:prstDash val="solid"/>
          </a:ln>
        </p:spPr>
        <p:txBody>
          <a:bodyPr wrap="square" lIns="108000" tIns="108000" rIns="108000" bIns="108000" rtlCol="0">
            <a:noAutofit/>
          </a:bodyPr>
          <a:lstStyle/>
          <a:p>
            <a:r>
              <a:rPr lang="en-US" sz="800" b="1" dirty="0">
                <a:solidFill>
                  <a:schemeClr val="accent1">
                    <a:lumMod val="75000"/>
                  </a:schemeClr>
                </a:solidFill>
              </a:rPr>
              <a:t>Partners:</a:t>
            </a:r>
            <a:endParaRPr lang="en-US" sz="800" b="1" dirty="0">
              <a:solidFill>
                <a:srgbClr val="6D207E"/>
              </a:solidFill>
            </a:endParaRPr>
          </a:p>
          <a:p>
            <a:pPr marL="171450" indent="-171450">
              <a:buFont typeface="Arial" panose="020B0604020202020204" pitchFamily="34" charset="0"/>
              <a:buChar char="•"/>
            </a:pPr>
            <a:r>
              <a:rPr lang="en-US" sz="800" dirty="0"/>
              <a:t>Third Sector</a:t>
            </a:r>
          </a:p>
          <a:p>
            <a:pPr marL="171450" indent="-171450">
              <a:buFont typeface="Arial" panose="020B0604020202020204" pitchFamily="34" charset="0"/>
              <a:buChar char="•"/>
            </a:pPr>
            <a:r>
              <a:rPr lang="en-US" sz="800" dirty="0"/>
              <a:t>NHS</a:t>
            </a:r>
          </a:p>
          <a:p>
            <a:pPr marL="171450" indent="-171450">
              <a:buFont typeface="Arial" panose="020B0604020202020204" pitchFamily="34" charset="0"/>
              <a:buChar char="•"/>
            </a:pPr>
            <a:r>
              <a:rPr lang="en-US" sz="800" dirty="0"/>
              <a:t>Glasgow Life Family Learning Team</a:t>
            </a:r>
          </a:p>
          <a:p>
            <a:endParaRPr lang="en-US" sz="800" dirty="0"/>
          </a:p>
        </p:txBody>
      </p:sp>
      <p:sp>
        <p:nvSpPr>
          <p:cNvPr id="30" name="TextBox 29">
            <a:extLst>
              <a:ext uri="{FF2B5EF4-FFF2-40B4-BE49-F238E27FC236}">
                <a16:creationId xmlns:a16="http://schemas.microsoft.com/office/drawing/2014/main" id="{C9FCB125-5886-2347-9703-45665DB1F6DA}"/>
              </a:ext>
            </a:extLst>
          </p:cNvPr>
          <p:cNvSpPr txBox="1">
            <a:spLocks/>
          </p:cNvSpPr>
          <p:nvPr/>
        </p:nvSpPr>
        <p:spPr>
          <a:xfrm>
            <a:off x="237202" y="6556595"/>
            <a:ext cx="3306816" cy="2290733"/>
          </a:xfrm>
          <a:prstGeom prst="rect">
            <a:avLst/>
          </a:prstGeom>
          <a:solidFill>
            <a:schemeClr val="bg1"/>
          </a:solidFill>
          <a:ln w="25400" cmpd="dbl">
            <a:solidFill>
              <a:srgbClr val="00B050"/>
            </a:solidFill>
            <a:prstDash val="solid"/>
          </a:ln>
        </p:spPr>
        <p:txBody>
          <a:bodyPr wrap="square" lIns="108000" tIns="108000" rIns="108000" bIns="108000" rtlCol="0">
            <a:normAutofit fontScale="25000" lnSpcReduction="20000"/>
          </a:bodyPr>
          <a:lstStyle/>
          <a:p>
            <a:r>
              <a:rPr lang="en-US" sz="1200" b="1" dirty="0">
                <a:solidFill>
                  <a:schemeClr val="accent1">
                    <a:lumMod val="75000"/>
                  </a:schemeClr>
                </a:solidFill>
                <a:latin typeface="Josefin Sans" pitchFamily="2" charset="77"/>
              </a:rPr>
              <a:t>Planned Outcomes:</a:t>
            </a:r>
            <a:r>
              <a:rPr lang="en-GB" sz="900" dirty="0"/>
              <a:t> </a:t>
            </a:r>
          </a:p>
          <a:p>
            <a:r>
              <a:rPr lang="en-GB" sz="1500" b="1" dirty="0"/>
              <a:t>Intended outcomes for children: </a:t>
            </a:r>
          </a:p>
          <a:p>
            <a:endParaRPr lang="en-GB" sz="1500" dirty="0"/>
          </a:p>
          <a:p>
            <a:pPr marL="171450" indent="-171450">
              <a:buFont typeface="Arial" panose="020B0604020202020204" pitchFamily="34" charset="0"/>
              <a:buChar char="•"/>
            </a:pPr>
            <a:r>
              <a:rPr lang="en-GB" sz="2500" dirty="0"/>
              <a:t>Children will be familiar with the coming transition and feel prepared to start Primary school</a:t>
            </a:r>
          </a:p>
          <a:p>
            <a:pPr marL="171450" indent="-171450">
              <a:buFont typeface="Arial" panose="020B0604020202020204" pitchFamily="34" charset="0"/>
              <a:buChar char="•"/>
            </a:pPr>
            <a:r>
              <a:rPr lang="en-GB" sz="2500" dirty="0"/>
              <a:t>Child receives top up learning and development activities and interaction with parent in the home and community which will support the school curriculum around Health and Wellbeing, Literacy and Numeracy</a:t>
            </a:r>
          </a:p>
          <a:p>
            <a:endParaRPr lang="en-GB" sz="2500" dirty="0"/>
          </a:p>
          <a:p>
            <a:r>
              <a:rPr lang="en-GB" sz="2500" b="1" dirty="0"/>
              <a:t>Intended outcomes for parents: </a:t>
            </a:r>
            <a:endParaRPr lang="en-GB" sz="2500" dirty="0"/>
          </a:p>
          <a:p>
            <a:pPr marL="171450" indent="-171450">
              <a:buFont typeface="Arial" panose="020B0604020202020204" pitchFamily="34" charset="0"/>
              <a:buChar char="•"/>
            </a:pPr>
            <a:r>
              <a:rPr lang="en-GB" sz="2500" dirty="0"/>
              <a:t>Parents feel welcomed into the school </a:t>
            </a:r>
          </a:p>
          <a:p>
            <a:pPr marL="171450" indent="-171450">
              <a:buFont typeface="Arial" panose="020B0604020202020204" pitchFamily="34" charset="0"/>
              <a:buChar char="•"/>
            </a:pPr>
            <a:r>
              <a:rPr lang="en-GB" sz="2500" dirty="0"/>
              <a:t>Parents build a relationship with school staff</a:t>
            </a:r>
          </a:p>
          <a:p>
            <a:pPr marL="171450" indent="-171450">
              <a:buFont typeface="Arial" panose="020B0604020202020204" pitchFamily="34" charset="0"/>
              <a:buChar char="•"/>
            </a:pPr>
            <a:r>
              <a:rPr lang="en-GB" sz="2500" dirty="0"/>
              <a:t>Parents are able to discuss fears, concerns and expectations of their child’s transition to Primary school</a:t>
            </a:r>
          </a:p>
          <a:p>
            <a:pPr marL="171450" indent="-171450">
              <a:buFont typeface="Arial" panose="020B0604020202020204" pitchFamily="34" charset="0"/>
              <a:buChar char="•"/>
            </a:pPr>
            <a:r>
              <a:rPr lang="en-GB" sz="2500" dirty="0"/>
              <a:t>School, parents and children are able to share information that will support school to provide a needs-led curriculum and environment</a:t>
            </a:r>
          </a:p>
          <a:p>
            <a:pPr marL="171450" indent="-171450">
              <a:buFont typeface="Arial" panose="020B0604020202020204" pitchFamily="34" charset="0"/>
              <a:buChar char="•"/>
            </a:pPr>
            <a:r>
              <a:rPr lang="en-GB" sz="2500" dirty="0"/>
              <a:t>Parents understand their role in supporting their child’s learning and development and understand how and what their child will learn to support health and wellbeing, literacy and numeracy</a:t>
            </a:r>
          </a:p>
          <a:p>
            <a:pPr marL="171450" indent="-171450">
              <a:buFont typeface="Arial" panose="020B0604020202020204" pitchFamily="34" charset="0"/>
              <a:buChar char="•"/>
            </a:pPr>
            <a:r>
              <a:rPr lang="en-GB" sz="2500" dirty="0"/>
              <a:t>Parents learn simple ways to support their child’s learning and development at home or in the community</a:t>
            </a:r>
          </a:p>
          <a:p>
            <a:pPr marL="171450" indent="-171450">
              <a:buFont typeface="Arial" panose="020B0604020202020204" pitchFamily="34" charset="0"/>
              <a:buChar char="•"/>
            </a:pPr>
            <a:r>
              <a:rPr lang="en-GB" sz="2500" dirty="0"/>
              <a:t>Parents can be supported to identify their own personal learning and development needs and be signposted to external agencies and potential pathways  for support and education opportunities</a:t>
            </a:r>
          </a:p>
          <a:p>
            <a:endParaRPr lang="en-GB" sz="2500" dirty="0"/>
          </a:p>
          <a:p>
            <a:r>
              <a:rPr lang="en-GB" sz="2500" b="1" dirty="0"/>
              <a:t>Intended outcomes for schools: </a:t>
            </a:r>
            <a:endParaRPr lang="en-GB" sz="2500" dirty="0"/>
          </a:p>
          <a:p>
            <a:pPr marL="171450" indent="-171450">
              <a:buFont typeface="Arial" panose="020B0604020202020204" pitchFamily="34" charset="0"/>
              <a:buChar char="•"/>
            </a:pPr>
            <a:r>
              <a:rPr lang="en-GB" sz="2500" dirty="0"/>
              <a:t>New P1 parents are engaging with school staff</a:t>
            </a:r>
          </a:p>
          <a:p>
            <a:pPr marL="171450" indent="-171450">
              <a:buFont typeface="Arial" panose="020B0604020202020204" pitchFamily="34" charset="0"/>
              <a:buChar char="•"/>
            </a:pPr>
            <a:r>
              <a:rPr lang="en-GB" sz="2500" dirty="0"/>
              <a:t>Strengthening of relationships between the school and parents </a:t>
            </a:r>
          </a:p>
          <a:p>
            <a:pPr marL="171450" indent="-171450">
              <a:buFont typeface="Arial" panose="020B0604020202020204" pitchFamily="34" charset="0"/>
              <a:buChar char="•"/>
            </a:pPr>
            <a:r>
              <a:rPr lang="en-GB" sz="2500" dirty="0"/>
              <a:t>Increasing staff skills and understanding of the value of parental engagement</a:t>
            </a:r>
          </a:p>
          <a:p>
            <a:pPr marL="171450" indent="-171450">
              <a:buFont typeface="Arial" panose="020B0604020202020204" pitchFamily="34" charset="0"/>
              <a:buChar char="•"/>
            </a:pPr>
            <a:r>
              <a:rPr lang="en-GB" sz="2500" dirty="0"/>
              <a:t>Parents more likely to engage in continuing parental engagement and family learning or volunteering in the school setting</a:t>
            </a:r>
          </a:p>
          <a:p>
            <a:endParaRPr lang="en-GB" sz="900" dirty="0"/>
          </a:p>
          <a:p>
            <a:endParaRPr lang="en-US" sz="900" b="1" dirty="0">
              <a:solidFill>
                <a:srgbClr val="6D207E"/>
              </a:solidFill>
              <a:latin typeface="Josefin Sans" pitchFamily="2" charset="77"/>
            </a:endParaRPr>
          </a:p>
          <a:p>
            <a:endParaRPr lang="en-US" altLang="en-US" sz="900" dirty="0">
              <a:latin typeface="Josefin Sans" pitchFamily="2" charset="77"/>
              <a:ea typeface="Trebuchet MS" panose="020B0603020202020204" pitchFamily="34" charset="0"/>
              <a:cs typeface="Arial" pitchFamily="34" charset="0"/>
              <a:sym typeface="Arial" pitchFamily="34" charset="0"/>
            </a:endParaRPr>
          </a:p>
        </p:txBody>
      </p:sp>
      <p:sp>
        <p:nvSpPr>
          <p:cNvPr id="34" name="Rounded Rectangle 33">
            <a:extLst>
              <a:ext uri="{FF2B5EF4-FFF2-40B4-BE49-F238E27FC236}">
                <a16:creationId xmlns:a16="http://schemas.microsoft.com/office/drawing/2014/main" id="{FEB42A29-9C65-0041-9E8E-43CCF1B1C663}"/>
              </a:ext>
            </a:extLst>
          </p:cNvPr>
          <p:cNvSpPr/>
          <p:nvPr/>
        </p:nvSpPr>
        <p:spPr>
          <a:xfrm>
            <a:off x="3780787" y="8436506"/>
            <a:ext cx="3572779" cy="1182356"/>
          </a:xfrm>
          <a:custGeom>
            <a:avLst/>
            <a:gdLst>
              <a:gd name="connsiteX0" fmla="*/ 0 w 3491345"/>
              <a:gd name="connsiteY0" fmla="*/ 147677 h 886046"/>
              <a:gd name="connsiteX1" fmla="*/ 147677 w 3491345"/>
              <a:gd name="connsiteY1" fmla="*/ 0 h 886046"/>
              <a:gd name="connsiteX2" fmla="*/ 3343668 w 3491345"/>
              <a:gd name="connsiteY2" fmla="*/ 0 h 886046"/>
              <a:gd name="connsiteX3" fmla="*/ 3491345 w 3491345"/>
              <a:gd name="connsiteY3" fmla="*/ 147677 h 886046"/>
              <a:gd name="connsiteX4" fmla="*/ 3491345 w 3491345"/>
              <a:gd name="connsiteY4" fmla="*/ 738369 h 886046"/>
              <a:gd name="connsiteX5" fmla="*/ 3343668 w 3491345"/>
              <a:gd name="connsiteY5" fmla="*/ 886046 h 886046"/>
              <a:gd name="connsiteX6" fmla="*/ 147677 w 3491345"/>
              <a:gd name="connsiteY6" fmla="*/ 886046 h 886046"/>
              <a:gd name="connsiteX7" fmla="*/ 0 w 3491345"/>
              <a:gd name="connsiteY7" fmla="*/ 738369 h 886046"/>
              <a:gd name="connsiteX8" fmla="*/ 0 w 3491345"/>
              <a:gd name="connsiteY8" fmla="*/ 147677 h 886046"/>
              <a:gd name="connsiteX0" fmla="*/ 0 w 3491345"/>
              <a:gd name="connsiteY0" fmla="*/ 147677 h 893134"/>
              <a:gd name="connsiteX1" fmla="*/ 147677 w 3491345"/>
              <a:gd name="connsiteY1" fmla="*/ 0 h 893134"/>
              <a:gd name="connsiteX2" fmla="*/ 3343668 w 3491345"/>
              <a:gd name="connsiteY2" fmla="*/ 0 h 893134"/>
              <a:gd name="connsiteX3" fmla="*/ 3491345 w 3491345"/>
              <a:gd name="connsiteY3" fmla="*/ 147677 h 893134"/>
              <a:gd name="connsiteX4" fmla="*/ 3491345 w 3491345"/>
              <a:gd name="connsiteY4" fmla="*/ 738369 h 893134"/>
              <a:gd name="connsiteX5" fmla="*/ 3343668 w 3491345"/>
              <a:gd name="connsiteY5" fmla="*/ 886046 h 893134"/>
              <a:gd name="connsiteX6" fmla="*/ 2506430 w 3491345"/>
              <a:gd name="connsiteY6" fmla="*/ 893134 h 893134"/>
              <a:gd name="connsiteX7" fmla="*/ 147677 w 3491345"/>
              <a:gd name="connsiteY7" fmla="*/ 886046 h 893134"/>
              <a:gd name="connsiteX8" fmla="*/ 0 w 3491345"/>
              <a:gd name="connsiteY8" fmla="*/ 738369 h 893134"/>
              <a:gd name="connsiteX9" fmla="*/ 0 w 3491345"/>
              <a:gd name="connsiteY9" fmla="*/ 147677 h 893134"/>
              <a:gd name="connsiteX0" fmla="*/ 0 w 3491345"/>
              <a:gd name="connsiteY0" fmla="*/ 147677 h 900223"/>
              <a:gd name="connsiteX1" fmla="*/ 147677 w 3491345"/>
              <a:gd name="connsiteY1" fmla="*/ 0 h 900223"/>
              <a:gd name="connsiteX2" fmla="*/ 3343668 w 3491345"/>
              <a:gd name="connsiteY2" fmla="*/ 0 h 900223"/>
              <a:gd name="connsiteX3" fmla="*/ 3491345 w 3491345"/>
              <a:gd name="connsiteY3" fmla="*/ 147677 h 900223"/>
              <a:gd name="connsiteX4" fmla="*/ 3491345 w 3491345"/>
              <a:gd name="connsiteY4" fmla="*/ 738369 h 900223"/>
              <a:gd name="connsiteX5" fmla="*/ 3343668 w 3491345"/>
              <a:gd name="connsiteY5" fmla="*/ 886046 h 900223"/>
              <a:gd name="connsiteX6" fmla="*/ 2506430 w 3491345"/>
              <a:gd name="connsiteY6" fmla="*/ 893134 h 900223"/>
              <a:gd name="connsiteX7" fmla="*/ 1868476 w 3491345"/>
              <a:gd name="connsiteY7" fmla="*/ 900223 h 900223"/>
              <a:gd name="connsiteX8" fmla="*/ 147677 w 3491345"/>
              <a:gd name="connsiteY8" fmla="*/ 886046 h 900223"/>
              <a:gd name="connsiteX9" fmla="*/ 0 w 3491345"/>
              <a:gd name="connsiteY9" fmla="*/ 738369 h 900223"/>
              <a:gd name="connsiteX10" fmla="*/ 0 w 3491345"/>
              <a:gd name="connsiteY10" fmla="*/ 147677 h 900223"/>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343668 w 3491345"/>
              <a:gd name="connsiteY5" fmla="*/ 886046 h 1091608"/>
              <a:gd name="connsiteX6" fmla="*/ 3059323 w 3491345"/>
              <a:gd name="connsiteY6" fmla="*/ 1091608 h 1091608"/>
              <a:gd name="connsiteX7" fmla="*/ 1868476 w 3491345"/>
              <a:gd name="connsiteY7" fmla="*/ 900223 h 1091608"/>
              <a:gd name="connsiteX8" fmla="*/ 147677 w 3491345"/>
              <a:gd name="connsiteY8" fmla="*/ 886046 h 1091608"/>
              <a:gd name="connsiteX9" fmla="*/ 0 w 3491345"/>
              <a:gd name="connsiteY9" fmla="*/ 738369 h 1091608"/>
              <a:gd name="connsiteX10" fmla="*/ 0 w 3491345"/>
              <a:gd name="connsiteY10" fmla="*/ 147677 h 1091608"/>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343668 w 3491345"/>
              <a:gd name="connsiteY5" fmla="*/ 886046 h 1091608"/>
              <a:gd name="connsiteX6" fmla="*/ 3059323 w 3491345"/>
              <a:gd name="connsiteY6" fmla="*/ 1091608 h 1091608"/>
              <a:gd name="connsiteX7" fmla="*/ 2676550 w 3491345"/>
              <a:gd name="connsiteY7" fmla="*/ 907311 h 1091608"/>
              <a:gd name="connsiteX8" fmla="*/ 147677 w 3491345"/>
              <a:gd name="connsiteY8" fmla="*/ 886046 h 1091608"/>
              <a:gd name="connsiteX9" fmla="*/ 0 w 3491345"/>
              <a:gd name="connsiteY9" fmla="*/ 738369 h 1091608"/>
              <a:gd name="connsiteX10" fmla="*/ 0 w 3491345"/>
              <a:gd name="connsiteY10" fmla="*/ 147677 h 1091608"/>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258607 w 3491345"/>
              <a:gd name="connsiteY5" fmla="*/ 900222 h 1091608"/>
              <a:gd name="connsiteX6" fmla="*/ 3059323 w 3491345"/>
              <a:gd name="connsiteY6" fmla="*/ 1091608 h 1091608"/>
              <a:gd name="connsiteX7" fmla="*/ 2676550 w 3491345"/>
              <a:gd name="connsiteY7" fmla="*/ 907311 h 1091608"/>
              <a:gd name="connsiteX8" fmla="*/ 147677 w 3491345"/>
              <a:gd name="connsiteY8" fmla="*/ 886046 h 1091608"/>
              <a:gd name="connsiteX9" fmla="*/ 0 w 3491345"/>
              <a:gd name="connsiteY9" fmla="*/ 738369 h 1091608"/>
              <a:gd name="connsiteX10" fmla="*/ 0 w 3491345"/>
              <a:gd name="connsiteY10" fmla="*/ 147677 h 1091608"/>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258607 w 3491345"/>
              <a:gd name="connsiteY5" fmla="*/ 900222 h 1091608"/>
              <a:gd name="connsiteX6" fmla="*/ 3059323 w 3491345"/>
              <a:gd name="connsiteY6" fmla="*/ 1091608 h 1091608"/>
              <a:gd name="connsiteX7" fmla="*/ 2676550 w 3491345"/>
              <a:gd name="connsiteY7" fmla="*/ 907311 h 1091608"/>
              <a:gd name="connsiteX8" fmla="*/ 147677 w 3491345"/>
              <a:gd name="connsiteY8" fmla="*/ 886046 h 1091608"/>
              <a:gd name="connsiteX9" fmla="*/ 0 w 3491345"/>
              <a:gd name="connsiteY9" fmla="*/ 738369 h 1091608"/>
              <a:gd name="connsiteX10" fmla="*/ 0 w 3491345"/>
              <a:gd name="connsiteY10" fmla="*/ 147677 h 1091608"/>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258607 w 3491345"/>
              <a:gd name="connsiteY5" fmla="*/ 900222 h 1091608"/>
              <a:gd name="connsiteX6" fmla="*/ 3059323 w 3491345"/>
              <a:gd name="connsiteY6" fmla="*/ 1091608 h 1091608"/>
              <a:gd name="connsiteX7" fmla="*/ 2676550 w 3491345"/>
              <a:gd name="connsiteY7" fmla="*/ 907311 h 1091608"/>
              <a:gd name="connsiteX8" fmla="*/ 147677 w 3491345"/>
              <a:gd name="connsiteY8" fmla="*/ 886046 h 1091608"/>
              <a:gd name="connsiteX9" fmla="*/ 0 w 3491345"/>
              <a:gd name="connsiteY9" fmla="*/ 738369 h 1091608"/>
              <a:gd name="connsiteX10" fmla="*/ 0 w 3491345"/>
              <a:gd name="connsiteY10" fmla="*/ 147677 h 1091608"/>
              <a:gd name="connsiteX0" fmla="*/ 0 w 3491345"/>
              <a:gd name="connsiteY0" fmla="*/ 147677 h 1091608"/>
              <a:gd name="connsiteX1" fmla="*/ 147677 w 3491345"/>
              <a:gd name="connsiteY1" fmla="*/ 0 h 1091608"/>
              <a:gd name="connsiteX2" fmla="*/ 3343668 w 3491345"/>
              <a:gd name="connsiteY2" fmla="*/ 0 h 1091608"/>
              <a:gd name="connsiteX3" fmla="*/ 3491345 w 3491345"/>
              <a:gd name="connsiteY3" fmla="*/ 147677 h 1091608"/>
              <a:gd name="connsiteX4" fmla="*/ 3491345 w 3491345"/>
              <a:gd name="connsiteY4" fmla="*/ 738369 h 1091608"/>
              <a:gd name="connsiteX5" fmla="*/ 3258607 w 3491345"/>
              <a:gd name="connsiteY5" fmla="*/ 900222 h 1091608"/>
              <a:gd name="connsiteX6" fmla="*/ 3059323 w 3491345"/>
              <a:gd name="connsiteY6" fmla="*/ 1091608 h 1091608"/>
              <a:gd name="connsiteX7" fmla="*/ 2676550 w 3491345"/>
              <a:gd name="connsiteY7" fmla="*/ 907311 h 1091608"/>
              <a:gd name="connsiteX8" fmla="*/ 147677 w 3491345"/>
              <a:gd name="connsiteY8" fmla="*/ 886046 h 1091608"/>
              <a:gd name="connsiteX9" fmla="*/ 0 w 3491345"/>
              <a:gd name="connsiteY9" fmla="*/ 738369 h 1091608"/>
              <a:gd name="connsiteX10" fmla="*/ 0 w 3491345"/>
              <a:gd name="connsiteY10" fmla="*/ 147677 h 1091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91345" h="1091608">
                <a:moveTo>
                  <a:pt x="0" y="147677"/>
                </a:moveTo>
                <a:cubicBezTo>
                  <a:pt x="0" y="66117"/>
                  <a:pt x="66117" y="0"/>
                  <a:pt x="147677" y="0"/>
                </a:cubicBezTo>
                <a:lnTo>
                  <a:pt x="3343668" y="0"/>
                </a:lnTo>
                <a:cubicBezTo>
                  <a:pt x="3425228" y="0"/>
                  <a:pt x="3491345" y="66117"/>
                  <a:pt x="3491345" y="147677"/>
                </a:cubicBezTo>
                <a:lnTo>
                  <a:pt x="3491345" y="738369"/>
                </a:lnTo>
                <a:cubicBezTo>
                  <a:pt x="3491345" y="819929"/>
                  <a:pt x="3340167" y="900222"/>
                  <a:pt x="3258607" y="900222"/>
                </a:cubicBezTo>
                <a:cubicBezTo>
                  <a:pt x="3192179" y="964017"/>
                  <a:pt x="3090309" y="992371"/>
                  <a:pt x="3059323" y="1091608"/>
                </a:cubicBezTo>
                <a:cubicBezTo>
                  <a:pt x="2952997" y="959292"/>
                  <a:pt x="2804141" y="968743"/>
                  <a:pt x="2676550" y="907311"/>
                </a:cubicBezTo>
                <a:lnTo>
                  <a:pt x="147677" y="886046"/>
                </a:lnTo>
                <a:cubicBezTo>
                  <a:pt x="66117" y="886046"/>
                  <a:pt x="0" y="819929"/>
                  <a:pt x="0" y="738369"/>
                </a:cubicBezTo>
                <a:lnTo>
                  <a:pt x="0" y="147677"/>
                </a:lnTo>
                <a:close/>
              </a:path>
            </a:pathLst>
          </a:custGeom>
          <a:noFill/>
          <a:ln w="31750">
            <a:solidFill>
              <a:srgbClr val="00B05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normAutofit fontScale="25000" lnSpcReduction="20000"/>
          </a:bodyPr>
          <a:lstStyle/>
          <a:p>
            <a:r>
              <a:rPr lang="en-GB" sz="3200" dirty="0">
                <a:solidFill>
                  <a:schemeClr val="tx1"/>
                </a:solidFill>
                <a:latin typeface="Josefin Sans" pitchFamily="2" charset="77"/>
                <a:ea typeface="Trebuchet MS" panose="020B0603020202020204" pitchFamily="34" charset="0"/>
                <a:cs typeface="Trebuchet MS" panose="020B0603020202020204" pitchFamily="34" charset="0"/>
              </a:rPr>
              <a:t>Useful Links:</a:t>
            </a:r>
          </a:p>
          <a:p>
            <a:pPr marR="330835" algn="just"/>
            <a:r>
              <a:rPr lang="en-GB" sz="3200" dirty="0">
                <a:latin typeface="Calibri" panose="020F0502020204030204" pitchFamily="34" charset="0"/>
                <a:ea typeface="Calibri" panose="020F0502020204030204" pitchFamily="34" charset="0"/>
                <a:cs typeface="Times New Roman" panose="02020603050405020304" pitchFamily="18" charset="0"/>
              </a:rPr>
              <a:t>closer-</a:t>
            </a:r>
            <a:r>
              <a:rPr lang="en-GB" sz="3200" u="sng" dirty="0">
                <a:hlinkClick r:id="rId3"/>
              </a:rPr>
              <a:t>https://www.differabledscotland.co.uk/</a:t>
            </a:r>
            <a:endParaRPr lang="en-GB" sz="3200" u="sng" dirty="0"/>
          </a:p>
          <a:p>
            <a:pPr marR="330835" algn="just"/>
            <a:r>
              <a:rPr lang="en-GB" sz="3200" dirty="0">
                <a:hlinkClick r:id="rId4"/>
              </a:rPr>
              <a:t>https://www.glasgow.gov.uk/index.aspx?articleid=17216</a:t>
            </a:r>
            <a:endParaRPr lang="en-GB" sz="3200" dirty="0"/>
          </a:p>
          <a:p>
            <a:pPr marR="330835" algn="just"/>
            <a:r>
              <a:rPr lang="en-GB" sz="3200" dirty="0">
                <a:hlinkClick r:id="rId5"/>
              </a:rPr>
              <a:t>https://www.glasgowlife.org.uk/museums/autism-friendly-glasgow-museums</a:t>
            </a:r>
            <a:endParaRPr lang="en-GB" sz="3200" dirty="0"/>
          </a:p>
          <a:p>
            <a:pPr marR="330835" algn="just"/>
            <a:r>
              <a:rPr lang="en-GB" sz="3200" dirty="0">
                <a:solidFill>
                  <a:schemeClr val="tx1"/>
                </a:solidFill>
              </a:rPr>
              <a:t>Family Learning BLOG</a:t>
            </a:r>
          </a:p>
          <a:p>
            <a:pPr marR="330835" algn="just"/>
            <a:r>
              <a:rPr lang="en-GB" sz="3200" u="sng" dirty="0">
                <a:solidFill>
                  <a:srgbClr val="0563C1"/>
                </a:solidFill>
                <a:latin typeface="Calibri" panose="020F0502020204030204" pitchFamily="34" charset="0"/>
                <a:ea typeface="Calibri" panose="020F0502020204030204" pitchFamily="34" charset="0"/>
                <a:hlinkClick r:id="rId6">
                  <a:extLst>
                    <a:ext uri="{A12FA001-AC4F-418D-AE19-62706E023703}">
                      <ahyp:hlinkClr xmlns:ahyp="http://schemas.microsoft.com/office/drawing/2018/hyperlinkcolor" val="tx"/>
                    </a:ext>
                  </a:extLst>
                </a:hlinkClick>
              </a:rPr>
              <a:t>https://blogs.glowscotland.org.uk/gc/glasgowfamilylearningteam/</a:t>
            </a:r>
            <a:endParaRPr lang="en-GB" sz="3200" u="sng" dirty="0">
              <a:solidFill>
                <a:srgbClr val="0563C1"/>
              </a:solidFill>
              <a:latin typeface="Calibri" panose="020F0502020204030204" pitchFamily="34" charset="0"/>
              <a:ea typeface="Calibri" panose="020F0502020204030204" pitchFamily="34" charset="0"/>
            </a:endParaRPr>
          </a:p>
          <a:p>
            <a:pPr marR="330835" algn="just"/>
            <a:endParaRPr lang="en-GB" sz="2000" dirty="0"/>
          </a:p>
          <a:p>
            <a:pPr marR="330835" algn="just"/>
            <a:endParaRPr lang="en-GB" sz="2000" dirty="0"/>
          </a:p>
          <a:p>
            <a:pPr marR="330835" algn="just"/>
            <a:endParaRPr lang="en-GB" sz="900" dirty="0"/>
          </a:p>
          <a:p>
            <a:pPr marR="330835" algn="just"/>
            <a:endParaRPr lang="en-GB" sz="900" dirty="0"/>
          </a:p>
          <a:p>
            <a:pPr marR="330835" algn="just"/>
            <a:endParaRPr lang="en-GB" sz="900" dirty="0"/>
          </a:p>
          <a:p>
            <a:pPr marR="330835" algn="just">
              <a:spcAft>
                <a:spcPts val="0"/>
              </a:spcAft>
            </a:pPr>
            <a:r>
              <a:rPr lang="en-GB" sz="1000" dirty="0">
                <a:latin typeface="Calibri" panose="020F0502020204030204" pitchFamily="34" charset="0"/>
                <a:ea typeface="Calibri" panose="020F0502020204030204" pitchFamily="34" charset="0"/>
                <a:cs typeface="Times New Roman" panose="02020603050405020304" pitchFamily="18" charset="0"/>
              </a:rPr>
              <a:t>resources-available/</a:t>
            </a:r>
          </a:p>
          <a:p>
            <a:endParaRPr lang="en-GB" sz="1000" i="1" dirty="0">
              <a:solidFill>
                <a:schemeClr val="bg1"/>
              </a:solidFill>
              <a:latin typeface="Josefin Sans Light" pitchFamily="2" charset="77"/>
              <a:ea typeface="Trebuchet MS" panose="020B0603020202020204" pitchFamily="34" charset="0"/>
              <a:cs typeface="Trebuchet MS" panose="020B0603020202020204" pitchFamily="34" charset="0"/>
            </a:endParaRPr>
          </a:p>
        </p:txBody>
      </p:sp>
      <p:sp>
        <p:nvSpPr>
          <p:cNvPr id="42" name="TextBox 41">
            <a:extLst>
              <a:ext uri="{FF2B5EF4-FFF2-40B4-BE49-F238E27FC236}">
                <a16:creationId xmlns:a16="http://schemas.microsoft.com/office/drawing/2014/main" id="{B0BEF911-0B40-714F-A217-D5700433AEAF}"/>
              </a:ext>
            </a:extLst>
          </p:cNvPr>
          <p:cNvSpPr txBox="1">
            <a:spLocks/>
          </p:cNvSpPr>
          <p:nvPr/>
        </p:nvSpPr>
        <p:spPr>
          <a:xfrm>
            <a:off x="3836804" y="3784805"/>
            <a:ext cx="3460743" cy="4407725"/>
          </a:xfrm>
          <a:prstGeom prst="rect">
            <a:avLst/>
          </a:prstGeom>
          <a:solidFill>
            <a:schemeClr val="bg1"/>
          </a:solidFill>
          <a:ln w="25400" cmpd="dbl">
            <a:solidFill>
              <a:srgbClr val="00B050"/>
            </a:solidFill>
            <a:prstDash val="solid"/>
          </a:ln>
        </p:spPr>
        <p:txBody>
          <a:bodyPr wrap="square" lIns="108000" tIns="108000" rIns="108000" bIns="108000" rtlCol="0">
            <a:normAutofit fontScale="92500" lnSpcReduction="20000"/>
          </a:bodyPr>
          <a:lstStyle/>
          <a:p>
            <a:r>
              <a:rPr lang="en-US" sz="800" b="1" dirty="0">
                <a:solidFill>
                  <a:schemeClr val="accent1">
                    <a:lumMod val="75000"/>
                  </a:schemeClr>
                </a:solidFill>
              </a:rPr>
              <a:t>Method:</a:t>
            </a:r>
          </a:p>
          <a:p>
            <a:r>
              <a:rPr lang="en-GB" sz="800" dirty="0"/>
              <a:t>The Family Led Enhanced Transitions for P1 ASN/LCR Children is designed to</a:t>
            </a:r>
          </a:p>
          <a:p>
            <a:r>
              <a:rPr lang="en-GB" sz="800" dirty="0"/>
              <a:t>support a smooth transition to primary school from early years settings. Throughout the academic year leading up to the transition, meetings with parents are recommended for discussion around fears, concerns and expectations of their child’s transition to primary school.  Other professionals supporting the child may be at some sessions/meetings along with any key workers that the child has.  </a:t>
            </a:r>
          </a:p>
          <a:p>
            <a:endParaRPr lang="en-GB" sz="800" dirty="0"/>
          </a:p>
          <a:p>
            <a:r>
              <a:rPr lang="en-GB" sz="800" dirty="0"/>
              <a:t>School can share information with parents as to what and how their child will learn at school, and parents can share information with school staff about their family circumstances and the needs and disabilities of the child.  This can be in the forms of a Passport to P1 which the family do at home and which provides a “picture” of the child.  This helps school to deliver a needs-led curriculum for the child.</a:t>
            </a:r>
          </a:p>
          <a:p>
            <a:endParaRPr lang="en-GB" sz="800" dirty="0"/>
          </a:p>
          <a:p>
            <a:r>
              <a:rPr lang="en-GB" sz="800" dirty="0"/>
              <a:t>Parents will have an opportunity to find out about family learning, and how they can enhance their child’s learning and development in the home or community.</a:t>
            </a:r>
          </a:p>
          <a:p>
            <a:endParaRPr lang="en-GB" sz="800" dirty="0"/>
          </a:p>
          <a:p>
            <a:r>
              <a:rPr lang="en-GB" sz="800" dirty="0"/>
              <a:t>Child and parent will have an opportunity to visit the school and meet staff, or to view the school and staff on a visual link such as a PowerPoint of photographs and messages from school and schools staff, or be “walked around school” via a video link.</a:t>
            </a:r>
          </a:p>
          <a:p>
            <a:endParaRPr lang="en-GB" sz="800" dirty="0"/>
          </a:p>
          <a:p>
            <a:r>
              <a:rPr lang="en-GB" sz="800" dirty="0"/>
              <a:t>Parent and child will take part in a 4 session Family Learning programme which will support the transition to P1 and develop a joint learning approach for the home environment</a:t>
            </a:r>
          </a:p>
          <a:p>
            <a:endParaRPr lang="en-GB" sz="800" dirty="0"/>
          </a:p>
          <a:p>
            <a:r>
              <a:rPr lang="en-GB" sz="800" dirty="0"/>
              <a:t>Parents will be asked about their own learning, development, support needs and signposted to appropriate providers, or school can provide in-house sessions for parents only</a:t>
            </a:r>
          </a:p>
          <a:p>
            <a:endParaRPr lang="en-US" sz="800" b="1" dirty="0">
              <a:solidFill>
                <a:srgbClr val="6D207E"/>
              </a:solidFill>
            </a:endParaRPr>
          </a:p>
          <a:p>
            <a:r>
              <a:rPr lang="en-GB" sz="800" b="1" dirty="0">
                <a:solidFill>
                  <a:schemeClr val="accent1">
                    <a:lumMod val="75000"/>
                  </a:schemeClr>
                </a:solidFill>
              </a:rPr>
              <a:t>Monitoring and Evaluation</a:t>
            </a:r>
          </a:p>
          <a:p>
            <a:endParaRPr lang="en-GB" sz="800" b="1" dirty="0">
              <a:solidFill>
                <a:srgbClr val="FF0000"/>
              </a:solidFill>
            </a:endParaRPr>
          </a:p>
          <a:p>
            <a:pPr marL="171450" indent="-171450">
              <a:buFont typeface="Arial" panose="020B0604020202020204" pitchFamily="34" charset="0"/>
              <a:buChar char="•"/>
            </a:pPr>
            <a:r>
              <a:rPr lang="en-GB" sz="800" dirty="0"/>
              <a:t>Pre, mid point and post evaluation can be done during and after sessions using the Family Learning Planning and Evaluating toolkit</a:t>
            </a:r>
          </a:p>
          <a:p>
            <a:endParaRPr lang="en-GB" sz="800" dirty="0"/>
          </a:p>
          <a:p>
            <a:r>
              <a:rPr lang="en-GB" sz="800" b="1" dirty="0">
                <a:solidFill>
                  <a:schemeClr val="accent1">
                    <a:lumMod val="75000"/>
                  </a:schemeClr>
                </a:solidFill>
              </a:rPr>
              <a:t>Progression routes:</a:t>
            </a:r>
          </a:p>
          <a:p>
            <a:endParaRPr lang="en-GB" sz="800" b="1" dirty="0">
              <a:solidFill>
                <a:schemeClr val="accent1">
                  <a:lumMod val="75000"/>
                </a:schemeClr>
              </a:solidFill>
            </a:endParaRPr>
          </a:p>
          <a:p>
            <a:pPr marL="171450" indent="-171450">
              <a:buFont typeface="Arial" panose="020B0604020202020204" pitchFamily="34" charset="0"/>
              <a:buChar char="•"/>
            </a:pPr>
            <a:r>
              <a:rPr lang="en-GB" sz="800" dirty="0"/>
              <a:t>Parents sign up for adult learning</a:t>
            </a:r>
          </a:p>
          <a:p>
            <a:pPr marL="171450" indent="-171450">
              <a:buFont typeface="Arial" panose="020B0604020202020204" pitchFamily="34" charset="0"/>
              <a:buChar char="•"/>
            </a:pPr>
            <a:r>
              <a:rPr lang="en-GB" sz="800" dirty="0"/>
              <a:t>Parents become school volunteers</a:t>
            </a:r>
          </a:p>
          <a:p>
            <a:pPr marL="171450" indent="-171450">
              <a:buFont typeface="Arial" panose="020B0604020202020204" pitchFamily="34" charset="0"/>
              <a:buChar char="•"/>
            </a:pPr>
            <a:r>
              <a:rPr lang="en-GB" sz="800" dirty="0"/>
              <a:t>Parent support group is formed</a:t>
            </a:r>
          </a:p>
          <a:p>
            <a:pPr marL="171450" indent="-171450">
              <a:buFont typeface="Arial" panose="020B0604020202020204" pitchFamily="34" charset="0"/>
              <a:buChar char="•"/>
            </a:pPr>
            <a:r>
              <a:rPr lang="en-GB" sz="800" dirty="0"/>
              <a:t>Continuing family learning programmes that support parents to support their children’s learning and development needs</a:t>
            </a:r>
          </a:p>
          <a:p>
            <a:endParaRPr lang="en-GB" sz="800" dirty="0"/>
          </a:p>
          <a:p>
            <a:endParaRPr lang="en-GB" sz="800" dirty="0"/>
          </a:p>
          <a:p>
            <a:r>
              <a:rPr lang="en-GB" sz="800" b="1" dirty="0">
                <a:solidFill>
                  <a:schemeClr val="accent2">
                    <a:lumMod val="75000"/>
                  </a:schemeClr>
                </a:solidFill>
              </a:rPr>
              <a:t>COVID Adaptation</a:t>
            </a:r>
          </a:p>
          <a:p>
            <a:pPr marL="171450" indent="-171450">
              <a:buFont typeface="Arial" panose="020B0604020202020204" pitchFamily="34" charset="0"/>
              <a:buChar char="•"/>
            </a:pPr>
            <a:endParaRPr lang="en-GB" sz="800" dirty="0"/>
          </a:p>
          <a:p>
            <a:r>
              <a:rPr lang="en-GB" sz="800" dirty="0"/>
              <a:t>All meetings and sessions take place using Microsoft Teams, video links, photographs, email, 1:1 or other allowed ratio of meetings, using the outdoors to hold sessions and meetings</a:t>
            </a:r>
          </a:p>
          <a:p>
            <a:endParaRPr lang="en-GB" sz="800" b="1" dirty="0"/>
          </a:p>
          <a:p>
            <a:endParaRPr lang="en-GB" sz="800" b="1" dirty="0"/>
          </a:p>
        </p:txBody>
      </p:sp>
      <p:pic>
        <p:nvPicPr>
          <p:cNvPr id="31" name="Picture 30"/>
          <p:cNvPicPr/>
          <p:nvPr/>
        </p:nvPicPr>
        <p:blipFill>
          <a:blip r:embed="rId7">
            <a:extLst>
              <a:ext uri="{28A0092B-C50C-407E-A947-70E740481C1C}">
                <a14:useLocalDpi xmlns:a14="http://schemas.microsoft.com/office/drawing/2010/main" val="0"/>
              </a:ext>
            </a:extLst>
          </a:blip>
          <a:srcRect/>
          <a:stretch>
            <a:fillRect/>
          </a:stretch>
        </p:blipFill>
        <p:spPr bwMode="auto">
          <a:xfrm>
            <a:off x="5449415" y="10014321"/>
            <a:ext cx="822851" cy="576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1"/>
          <p:cNvPicPr/>
          <p:nvPr/>
        </p:nvPicPr>
        <p:blipFill>
          <a:blip r:embed="rId8">
            <a:extLst>
              <a:ext uri="{28A0092B-C50C-407E-A947-70E740481C1C}">
                <a14:useLocalDpi xmlns:a14="http://schemas.microsoft.com/office/drawing/2010/main" val="0"/>
              </a:ext>
            </a:extLst>
          </a:blip>
          <a:srcRect/>
          <a:stretch>
            <a:fillRect/>
          </a:stretch>
        </p:blipFill>
        <p:spPr bwMode="auto">
          <a:xfrm>
            <a:off x="6821129" y="10022580"/>
            <a:ext cx="701761" cy="568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2"/>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272266" y="10022579"/>
            <a:ext cx="547634" cy="568297"/>
          </a:xfrm>
          <a:prstGeom prst="rect">
            <a:avLst/>
          </a:prstGeom>
          <a:noFill/>
        </p:spPr>
      </p:pic>
      <p:pic>
        <p:nvPicPr>
          <p:cNvPr id="2" name="Picture 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024815" y="2255308"/>
            <a:ext cx="221275" cy="221275"/>
          </a:xfrm>
          <a:prstGeom prst="rect">
            <a:avLst/>
          </a:prstGeom>
        </p:spPr>
      </p:pic>
      <p:pic>
        <p:nvPicPr>
          <p:cNvPr id="3" name="Picture 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276143" y="2268208"/>
            <a:ext cx="256128" cy="256128"/>
          </a:xfrm>
          <a:prstGeom prst="rect">
            <a:avLst/>
          </a:prstGeom>
        </p:spPr>
      </p:pic>
      <p:pic>
        <p:nvPicPr>
          <p:cNvPr id="4" name="Picture 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237696" y="3115686"/>
            <a:ext cx="256128" cy="256128"/>
          </a:xfrm>
          <a:prstGeom prst="rect">
            <a:avLst/>
          </a:prstGeom>
        </p:spPr>
      </p:pic>
      <p:pic>
        <p:nvPicPr>
          <p:cNvPr id="6" name="Picture 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188043" y="9020178"/>
            <a:ext cx="305781" cy="305781"/>
          </a:xfrm>
          <a:prstGeom prst="rect">
            <a:avLst/>
          </a:prstGeom>
        </p:spPr>
      </p:pic>
    </p:spTree>
    <p:extLst>
      <p:ext uri="{BB962C8B-B14F-4D97-AF65-F5344CB8AC3E}">
        <p14:creationId xmlns:p14="http://schemas.microsoft.com/office/powerpoint/2010/main" val="371534748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22101AD904E244AC1CAF27EE36B610" ma:contentTypeVersion="6" ma:contentTypeDescription="Create a new document." ma:contentTypeScope="" ma:versionID="34569cde8681e968e08b633530d41dbd">
  <xsd:schema xmlns:xsd="http://www.w3.org/2001/XMLSchema" xmlns:xs="http://www.w3.org/2001/XMLSchema" xmlns:p="http://schemas.microsoft.com/office/2006/metadata/properties" xmlns:ns2="319c4703-12f5-4f22-a5ec-7a62e1525d6c" xmlns:ns3="e6ade914-01a1-4f5c-a298-1e8a3c54c99b" targetNamespace="http://schemas.microsoft.com/office/2006/metadata/properties" ma:root="true" ma:fieldsID="e0dc74f31a355958b235212ae7c77113" ns2:_="" ns3:_="">
    <xsd:import namespace="319c4703-12f5-4f22-a5ec-7a62e1525d6c"/>
    <xsd:import namespace="e6ade914-01a1-4f5c-a298-1e8a3c54c99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9c4703-12f5-4f22-a5ec-7a62e1525d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6ade914-01a1-4f5c-a298-1e8a3c54c99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75D062-0FEF-4A0E-A0C3-997C54308D8D}">
  <ds:schemaRefs>
    <ds:schemaRef ds:uri="http://schemas.microsoft.com/sharepoint/v3/contenttype/forms"/>
  </ds:schemaRefs>
</ds:datastoreItem>
</file>

<file path=customXml/itemProps2.xml><?xml version="1.0" encoding="utf-8"?>
<ds:datastoreItem xmlns:ds="http://schemas.openxmlformats.org/officeDocument/2006/customXml" ds:itemID="{BB875A78-EB4B-4BBD-B5BD-9661358B0D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9c4703-12f5-4f22-a5ec-7a62e1525d6c"/>
    <ds:schemaRef ds:uri="e6ade914-01a1-4f5c-a298-1e8a3c54c9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A760980-7BBD-414B-8543-89E26BDCFB67}">
  <ds:schemaRefs>
    <ds:schemaRef ds:uri="http://www.w3.org/XML/1998/namespace"/>
    <ds:schemaRef ds:uri="http://schemas.microsoft.com/office/infopath/2007/PartnerControls"/>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purl.org/dc/dcmitype/"/>
    <ds:schemaRef ds:uri="e6ade914-01a1-4f5c-a298-1e8a3c54c99b"/>
    <ds:schemaRef ds:uri="319c4703-12f5-4f22-a5ec-7a62e1525d6c"/>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Retrospect</Template>
  <TotalTime>947</TotalTime>
  <Words>1236</Words>
  <Application>Microsoft Office PowerPoint</Application>
  <PresentationFormat>Custom</PresentationFormat>
  <Paragraphs>105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Josefin Sans</vt:lpstr>
      <vt:lpstr>Josefin Sans Light</vt:lpstr>
      <vt:lpstr>Retrospect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Hendry</dc:creator>
  <cp:lastModifiedBy>Kennedy, Laura</cp:lastModifiedBy>
  <cp:revision>96</cp:revision>
  <dcterms:created xsi:type="dcterms:W3CDTF">2020-04-27T13:52:49Z</dcterms:created>
  <dcterms:modified xsi:type="dcterms:W3CDTF">2022-05-04T11:34:00Z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0x010100AB22101AD904E244AC1CAF27EE36B610</vt:lpwstr>
  </property>
</Properties>
</file>