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0" r:id="rId4"/>
  </p:sldMasterIdLst>
  <p:notesMasterIdLst>
    <p:notesMasterId r:id="rId6"/>
  </p:notesMasterIdLst>
  <p:sldIdLst>
    <p:sldId id="257"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31"/>
    <a:srgbClr val="F19016"/>
    <a:srgbClr val="6D207E"/>
    <a:srgbClr val="E70D10"/>
    <a:srgbClr val="232F3A"/>
    <a:srgbClr val="F9B400"/>
    <a:srgbClr val="EA5692"/>
    <a:srgbClr val="0094D4"/>
    <a:srgbClr val="0061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86355" autoAdjust="0"/>
  </p:normalViewPr>
  <p:slideViewPr>
    <p:cSldViewPr snapToGrid="0" snapToObjects="1">
      <p:cViewPr varScale="1">
        <p:scale>
          <a:sx n="37" d="100"/>
          <a:sy n="37" d="100"/>
        </p:scale>
        <p:origin x="2532"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8B94D-40BC-A44D-B1AF-D9D63D10AFE1}" type="datetimeFigureOut">
              <a:rPr lang="en-US" smtClean="0"/>
              <a:t>3/10/2022</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34C69-D123-4741-A2D7-04F85D4ABB19}" type="slidenum">
              <a:rPr lang="en-US" smtClean="0"/>
              <a:t>‹#›</a:t>
            </a:fld>
            <a:endParaRPr lang="en-US"/>
          </a:p>
        </p:txBody>
      </p:sp>
    </p:spTree>
    <p:extLst>
      <p:ext uri="{BB962C8B-B14F-4D97-AF65-F5344CB8AC3E}">
        <p14:creationId xmlns:p14="http://schemas.microsoft.com/office/powerpoint/2010/main" val="241220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solidFill>
                  <a:srgbClr val="E70D10"/>
                </a:solidFill>
              </a:rPr>
              <a:t>NOTES: Replace the italic text with your content. Feel free to resize boxes to suit amount of content. </a:t>
            </a:r>
            <a:r>
              <a:rPr lang="en-US" sz="1500" baseline="0" dirty="0">
                <a:solidFill>
                  <a:srgbClr val="E70D10"/>
                </a:solidFill>
              </a:rPr>
              <a:t> Please keep </a:t>
            </a:r>
            <a:r>
              <a:rPr lang="en-US" sz="1500" baseline="0">
                <a:solidFill>
                  <a:srgbClr val="E70D10"/>
                </a:solidFill>
              </a:rPr>
              <a:t>all formatting font </a:t>
            </a:r>
            <a:r>
              <a:rPr lang="en-US" sz="1500" baseline="0" dirty="0">
                <a:solidFill>
                  <a:srgbClr val="E70D10"/>
                </a:solidFill>
              </a:rPr>
              <a:t>size and type consistent to Calibri point 7 or 8 dependent on spacing.  </a:t>
            </a:r>
            <a:endParaRPr lang="en-US" sz="1500" dirty="0">
              <a:solidFill>
                <a:srgbClr val="E70D10"/>
              </a:solidFill>
            </a:endParaRPr>
          </a:p>
        </p:txBody>
      </p:sp>
      <p:sp>
        <p:nvSpPr>
          <p:cNvPr id="4" name="Slide Number Placeholder 3"/>
          <p:cNvSpPr>
            <a:spLocks noGrp="1"/>
          </p:cNvSpPr>
          <p:nvPr>
            <p:ph type="sldNum" sz="quarter" idx="5"/>
          </p:nvPr>
        </p:nvSpPr>
        <p:spPr/>
        <p:txBody>
          <a:bodyPr/>
          <a:lstStyle/>
          <a:p>
            <a:fld id="{03334C69-D123-4741-A2D7-04F85D4ABB19}" type="slidenum">
              <a:rPr lang="en-US" smtClean="0"/>
              <a:t>1</a:t>
            </a:fld>
            <a:endParaRPr lang="en-US"/>
          </a:p>
        </p:txBody>
      </p:sp>
    </p:spTree>
    <p:extLst>
      <p:ext uri="{BB962C8B-B14F-4D97-AF65-F5344CB8AC3E}">
        <p14:creationId xmlns:p14="http://schemas.microsoft.com/office/powerpoint/2010/main" val="198444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71" y="1183227"/>
            <a:ext cx="6236732" cy="5559743"/>
          </a:xfrm>
        </p:spPr>
        <p:txBody>
          <a:bodyPr anchor="b">
            <a:normAutofit/>
          </a:bodyPr>
          <a:lstStyle>
            <a:lvl1pPr algn="l">
              <a:lnSpc>
                <a:spcPct val="85000"/>
              </a:lnSpc>
              <a:defRPr sz="6614" spc="-4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82089" y="6946437"/>
            <a:ext cx="6236732" cy="1781969"/>
          </a:xfrm>
        </p:spPr>
        <p:txBody>
          <a:bodyPr lIns="91440" rIns="91440">
            <a:normAutofit/>
          </a:bodyPr>
          <a:lstStyle>
            <a:lvl1pPr marL="0" indent="0" algn="l">
              <a:buNone/>
              <a:defRPr sz="1984" cap="all" spc="165" baseline="0">
                <a:solidFill>
                  <a:schemeClr val="tx2"/>
                </a:solidFill>
                <a:latin typeface="+mj-lt"/>
              </a:defRPr>
            </a:lvl1pPr>
            <a:lvl2pPr marL="377967" indent="0" algn="ctr">
              <a:buNone/>
              <a:defRPr sz="1984"/>
            </a:lvl2pPr>
            <a:lvl3pPr marL="755934" indent="0" algn="ctr">
              <a:buNone/>
              <a:defRPr sz="1984"/>
            </a:lvl3pPr>
            <a:lvl4pPr marL="1133902" indent="0" algn="ctr">
              <a:buNone/>
              <a:defRPr sz="1653"/>
            </a:lvl4pPr>
            <a:lvl5pPr marL="1511869" indent="0" algn="ctr">
              <a:buNone/>
              <a:defRPr sz="1653"/>
            </a:lvl5pPr>
            <a:lvl6pPr marL="1889836" indent="0" algn="ctr">
              <a:buNone/>
              <a:defRPr sz="1653"/>
            </a:lvl6pPr>
            <a:lvl7pPr marL="2267803" indent="0" algn="ctr">
              <a:buNone/>
              <a:defRPr sz="1653"/>
            </a:lvl7pPr>
            <a:lvl8pPr marL="2645771" indent="0" algn="ctr">
              <a:buNone/>
              <a:defRPr sz="1653"/>
            </a:lvl8pPr>
            <a:lvl9pPr marL="3023738" indent="0" algn="ctr">
              <a:buNone/>
              <a:defRPr sz="16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5165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409893" y="642791"/>
            <a:ext cx="1630055" cy="89798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642791"/>
            <a:ext cx="4795669" cy="8979841"/>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22845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78944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1183227"/>
            <a:ext cx="6236732" cy="5559743"/>
          </a:xfrm>
        </p:spPr>
        <p:txBody>
          <a:bodyPr anchor="b" anchorCtr="0">
            <a:normAutofit/>
          </a:bodyPr>
          <a:lstStyle>
            <a:lvl1pPr>
              <a:lnSpc>
                <a:spcPct val="85000"/>
              </a:lnSpc>
              <a:defRPr sz="661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680371" y="6942550"/>
            <a:ext cx="6236732" cy="1781969"/>
          </a:xfrm>
        </p:spPr>
        <p:txBody>
          <a:bodyPr lIns="91440" rIns="91440" anchor="t" anchorCtr="0">
            <a:normAutofit/>
          </a:bodyPr>
          <a:lstStyle>
            <a:lvl1pPr marL="0" indent="0">
              <a:buNone/>
              <a:defRPr sz="1984" cap="all" spc="165" baseline="0">
                <a:solidFill>
                  <a:schemeClr val="tx2"/>
                </a:solidFill>
                <a:latin typeface="+mj-lt"/>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40709-EF94-9D42-B46C-68988BB7D94C}" type="datetimeFigureOut">
              <a:rPr lang="en-US" smtClean="0"/>
              <a:t>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61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0371" y="2877551"/>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5434" y="2877552"/>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19767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71"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680371"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5434"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55434"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40709-EF94-9D42-B46C-68988BB7D94C}" type="datetimeFigureOut">
              <a:rPr lang="en-US" smtClean="0"/>
              <a:t>3/10/2022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57491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40709-EF94-9D42-B46C-68988BB7D94C}" type="datetimeFigureOut">
              <a:rPr lang="en-US" smtClean="0"/>
              <a:t>3/10/2022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378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040709-EF94-9D42-B46C-68988BB7D94C}" type="datetimeFigureOut">
              <a:rPr lang="en-US" smtClean="0"/>
              <a:t>3/10/2022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400445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1" y="0"/>
            <a:ext cx="2511701" cy="10691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05054" y="0"/>
            <a:ext cx="39688" cy="10691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488" y="926622"/>
            <a:ext cx="1984415" cy="3563938"/>
          </a:xfrm>
        </p:spPr>
        <p:txBody>
          <a:bodyPr anchor="b">
            <a:normAutofit/>
          </a:bodyPr>
          <a:lstStyle>
            <a:lvl1pPr>
              <a:defRPr sz="2976"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976622" y="1140460"/>
            <a:ext cx="4025527" cy="81970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88" y="4561840"/>
            <a:ext cx="1984415" cy="5268148"/>
          </a:xfrm>
        </p:spPr>
        <p:txBody>
          <a:bodyPr lIns="91440" rIns="91440">
            <a:normAutofit/>
          </a:bodyPr>
          <a:lstStyle>
            <a:lvl1pPr marL="0" indent="0">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a:xfrm>
            <a:off x="288642" y="10070987"/>
            <a:ext cx="1623613" cy="569240"/>
          </a:xfrm>
        </p:spPr>
        <p:txBody>
          <a:bodyPr/>
          <a:lstStyle>
            <a:lvl1pPr algn="l">
              <a:defRPr/>
            </a:lvl1p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a:xfrm>
            <a:off x="2976622" y="10070987"/>
            <a:ext cx="2882126" cy="569240"/>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8EA052-038D-A041-A2DF-45E0AABCE7F6}" type="slidenum">
              <a:rPr lang="en-US" smtClean="0"/>
              <a:t>‹#›</a:t>
            </a:fld>
            <a:endParaRPr lang="en-US"/>
          </a:p>
        </p:txBody>
      </p:sp>
    </p:spTree>
    <p:extLst>
      <p:ext uri="{BB962C8B-B14F-4D97-AF65-F5344CB8AC3E}">
        <p14:creationId xmlns:p14="http://schemas.microsoft.com/office/powerpoint/2010/main" val="225835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7721865"/>
            <a:ext cx="7557707" cy="2969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662740"/>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7911941"/>
            <a:ext cx="6270987" cy="1283018"/>
          </a:xfrm>
        </p:spPr>
        <p:txBody>
          <a:bodyPr tIns="0" bIns="0" anchor="b">
            <a:noAutofit/>
          </a:bodyPr>
          <a:lstStyle>
            <a:lvl1pPr>
              <a:defRPr sz="2976"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0" y="0"/>
            <a:ext cx="7559666" cy="7662740"/>
          </a:xfrm>
          <a:solidFill>
            <a:schemeClr val="bg2">
              <a:lumMod val="90000"/>
            </a:schemeClr>
          </a:solidFill>
        </p:spPr>
        <p:txBody>
          <a:bodyPr lIns="457200" tIns="457200"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680371" y="9209215"/>
            <a:ext cx="6274530" cy="926624"/>
          </a:xfrm>
        </p:spPr>
        <p:txBody>
          <a:bodyPr lIns="91440" tIns="0" rIns="91440" bIns="0">
            <a:normAutofit/>
          </a:bodyPr>
          <a:lstStyle>
            <a:lvl1pPr marL="0" indent="0">
              <a:spcBef>
                <a:spcPts val="0"/>
              </a:spcBef>
              <a:spcAft>
                <a:spcPts val="496"/>
              </a:spcAft>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A2040709-EF94-9D42-B46C-68988BB7D94C}" type="datetimeFigureOut">
              <a:rPr lang="en-US" smtClean="0"/>
              <a:t>3/10/2022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19210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979025"/>
            <a:ext cx="7559676"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875374"/>
            <a:ext cx="7559676" cy="1028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0371" y="446824"/>
            <a:ext cx="6236732" cy="22617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80370" y="2877551"/>
            <a:ext cx="6236733" cy="627253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0372" y="10070987"/>
            <a:ext cx="1532937" cy="569240"/>
          </a:xfrm>
          <a:prstGeom prst="rect">
            <a:avLst/>
          </a:prstGeom>
        </p:spPr>
        <p:txBody>
          <a:bodyPr vert="horz" lIns="91440" tIns="45720" rIns="91440" bIns="45720" rtlCol="0" anchor="ctr"/>
          <a:lstStyle>
            <a:lvl1pPr algn="l">
              <a:defRPr sz="744">
                <a:solidFill>
                  <a:srgbClr val="FFFFFF"/>
                </a:solidFill>
              </a:defRPr>
            </a:lvl1pPr>
          </a:lstStyle>
          <a:p>
            <a:fld id="{A2040709-EF94-9D42-B46C-68988BB7D94C}" type="datetimeFigureOut">
              <a:rPr lang="en-US" smtClean="0"/>
              <a:t>3/10/2022</a:t>
            </a:fld>
            <a:endParaRPr lang="en-US"/>
          </a:p>
        </p:txBody>
      </p:sp>
      <p:sp>
        <p:nvSpPr>
          <p:cNvPr id="5" name="Footer Placeholder 4"/>
          <p:cNvSpPr>
            <a:spLocks noGrp="1"/>
          </p:cNvSpPr>
          <p:nvPr>
            <p:ph type="ftr" sz="quarter" idx="3"/>
          </p:nvPr>
        </p:nvSpPr>
        <p:spPr>
          <a:xfrm>
            <a:off x="2285627" y="10070987"/>
            <a:ext cx="2990390" cy="569240"/>
          </a:xfrm>
          <a:prstGeom prst="rect">
            <a:avLst/>
          </a:prstGeom>
        </p:spPr>
        <p:txBody>
          <a:bodyPr vert="horz" lIns="91440" tIns="45720" rIns="91440" bIns="45720" rtlCol="0" anchor="ctr"/>
          <a:lstStyle>
            <a:lvl1pPr algn="ctr">
              <a:defRPr sz="744"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6138800" y="10070987"/>
            <a:ext cx="813524" cy="569240"/>
          </a:xfrm>
          <a:prstGeom prst="rect">
            <a:avLst/>
          </a:prstGeom>
        </p:spPr>
        <p:txBody>
          <a:bodyPr vert="horz" lIns="91440" tIns="45720" rIns="91440" bIns="45720" rtlCol="0" anchor="ctr"/>
          <a:lstStyle>
            <a:lvl1pPr algn="r">
              <a:defRPr sz="868">
                <a:solidFill>
                  <a:srgbClr val="FFFFFF"/>
                </a:solidFill>
              </a:defRPr>
            </a:lvl1pPr>
          </a:lstStyle>
          <a:p>
            <a:fld id="{A18EA052-038D-A041-A2DF-45E0AABCE7F6}" type="slidenum">
              <a:rPr lang="en-US" smtClean="0"/>
              <a:t>‹#›</a:t>
            </a:fld>
            <a:endParaRPr lang="en-US"/>
          </a:p>
        </p:txBody>
      </p:sp>
      <p:cxnSp>
        <p:nvCxnSpPr>
          <p:cNvPr id="10" name="Straight Connector 9"/>
          <p:cNvCxnSpPr/>
          <p:nvPr/>
        </p:nvCxnSpPr>
        <p:spPr>
          <a:xfrm>
            <a:off x="740052" y="2709349"/>
            <a:ext cx="618003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37497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755934" rtl="0" eaLnBrk="1" latinLnBrk="0" hangingPunct="1">
        <a:lnSpc>
          <a:spcPct val="85000"/>
        </a:lnSpc>
        <a:spcBef>
          <a:spcPct val="0"/>
        </a:spcBef>
        <a:buNone/>
        <a:defRPr sz="3968" kern="1200" spc="-41" baseline="0">
          <a:solidFill>
            <a:schemeClr val="tx1">
              <a:lumMod val="75000"/>
              <a:lumOff val="25000"/>
            </a:schemeClr>
          </a:solidFill>
          <a:latin typeface="+mj-lt"/>
          <a:ea typeface="+mj-ea"/>
          <a:cs typeface="+mj-cs"/>
        </a:defRPr>
      </a:lvl1pPr>
    </p:titleStyle>
    <p:bodyStyle>
      <a:lvl1pPr marL="75593" indent="-75593" algn="l" defTabSz="755934" rtl="0" eaLnBrk="1" latinLnBrk="0" hangingPunct="1">
        <a:lnSpc>
          <a:spcPct val="90000"/>
        </a:lnSpc>
        <a:spcBef>
          <a:spcPts val="992"/>
        </a:spcBef>
        <a:spcAft>
          <a:spcPts val="165"/>
        </a:spcAft>
        <a:buClr>
          <a:schemeClr val="accent1"/>
        </a:buClr>
        <a:buSzPct val="100000"/>
        <a:buFont typeface="Calibri" panose="020F0502020204030204" pitchFamily="34" charset="0"/>
        <a:buChar char=" "/>
        <a:defRPr sz="1653" kern="1200">
          <a:solidFill>
            <a:schemeClr val="tx1">
              <a:lumMod val="75000"/>
              <a:lumOff val="25000"/>
            </a:schemeClr>
          </a:solidFill>
          <a:latin typeface="+mn-lt"/>
          <a:ea typeface="+mn-ea"/>
          <a:cs typeface="+mn-cs"/>
        </a:defRPr>
      </a:lvl1pPr>
      <a:lvl2pPr marL="317492" indent="-151187" algn="l" defTabSz="755934" rtl="0" eaLnBrk="1" latinLnBrk="0" hangingPunct="1">
        <a:lnSpc>
          <a:spcPct val="90000"/>
        </a:lnSpc>
        <a:spcBef>
          <a:spcPts val="165"/>
        </a:spcBef>
        <a:spcAft>
          <a:spcPts val="331"/>
        </a:spcAft>
        <a:buClr>
          <a:schemeClr val="accent1"/>
        </a:buClr>
        <a:buFont typeface="Calibri" pitchFamily="34" charset="0"/>
        <a:buChar char="◦"/>
        <a:defRPr sz="1488" kern="1200">
          <a:solidFill>
            <a:schemeClr val="tx1">
              <a:lumMod val="75000"/>
              <a:lumOff val="25000"/>
            </a:schemeClr>
          </a:solidFill>
          <a:latin typeface="+mn-lt"/>
          <a:ea typeface="+mn-ea"/>
          <a:cs typeface="+mn-cs"/>
        </a:defRPr>
      </a:lvl2pPr>
      <a:lvl3pPr marL="468679"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3pPr>
      <a:lvl4pPr marL="619866"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4pPr>
      <a:lvl5pPr marL="771053"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5pPr>
      <a:lvl6pPr marL="90937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6pPr>
      <a:lvl7pPr marL="107471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7pPr>
      <a:lvl8pPr marL="124005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8pPr>
      <a:lvl9pPr marL="140539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awardsnetwork.org/awards/glasgow-kelvin-college/community-achievement-award" TargetMode="External"/><Relationship Id="rId7" Type="http://schemas.openxmlformats.org/officeDocument/2006/relationships/image" Target="../media/image4.jpg"/><Relationship Id="rId12"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521314C-02EB-BB48-9B0A-73ED3AB367B4}"/>
              </a:ext>
            </a:extLst>
          </p:cNvPr>
          <p:cNvSpPr txBox="1">
            <a:spLocks/>
          </p:cNvSpPr>
          <p:nvPr/>
        </p:nvSpPr>
        <p:spPr>
          <a:xfrm>
            <a:off x="237202" y="3069087"/>
            <a:ext cx="3295069" cy="1863860"/>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Resources:</a:t>
            </a:r>
          </a:p>
          <a:p>
            <a:endParaRPr lang="en-GB" sz="800" b="1" dirty="0">
              <a:sym typeface="Helvetica" pitchFamily="34" charset="0"/>
            </a:endParaRPr>
          </a:p>
          <a:p>
            <a:pPr marL="171450" indent="-171450">
              <a:buFont typeface="Arial" panose="020B0604020202020204" pitchFamily="34" charset="0"/>
              <a:buChar char="•"/>
            </a:pPr>
            <a:r>
              <a:rPr lang="en-GB" sz="800" b="1" dirty="0">
                <a:sym typeface="Helvetica" pitchFamily="34" charset="0"/>
              </a:rPr>
              <a:t>Family Learning Lead </a:t>
            </a:r>
            <a:r>
              <a:rPr lang="en-GB" sz="1000" b="1" dirty="0">
                <a:sym typeface="Helvetica" pitchFamily="34" charset="0"/>
              </a:rPr>
              <a:t>- </a:t>
            </a:r>
            <a:r>
              <a:rPr lang="en-GB" sz="800" dirty="0">
                <a:sym typeface="Helvetica" pitchFamily="34" charset="0"/>
              </a:rPr>
              <a:t>to promote and engage families into the programme via social media, school app, flyers, school gates, phone calls and texts, to provide ongoing support as a mentor and help set learning goals etc</a:t>
            </a:r>
          </a:p>
          <a:p>
            <a:pPr marL="171450" indent="-171450">
              <a:buFont typeface="Arial" panose="020B0604020202020204" pitchFamily="34" charset="0"/>
              <a:buChar char="•"/>
            </a:pPr>
            <a:r>
              <a:rPr lang="en-GB" sz="800" b="1" dirty="0">
                <a:sym typeface="Helvetica" pitchFamily="34" charset="0"/>
              </a:rPr>
              <a:t>Kelvin college CLD workers</a:t>
            </a:r>
            <a:r>
              <a:rPr lang="en-GB" sz="800" dirty="0">
                <a:sym typeface="Helvetica" pitchFamily="34" charset="0"/>
              </a:rPr>
              <a:t> </a:t>
            </a:r>
          </a:p>
          <a:p>
            <a:pPr marL="171450" indent="-171450">
              <a:buFont typeface="Arial" panose="020B0604020202020204" pitchFamily="34" charset="0"/>
              <a:buChar char="•"/>
            </a:pPr>
            <a:r>
              <a:rPr lang="en-GB" sz="800" b="1" dirty="0">
                <a:sym typeface="Helvetica" pitchFamily="34" charset="0"/>
              </a:rPr>
              <a:t>Material</a:t>
            </a:r>
            <a:r>
              <a:rPr lang="en-GB" sz="900" dirty="0">
                <a:sym typeface="Helvetica" pitchFamily="34" charset="0"/>
              </a:rPr>
              <a:t> </a:t>
            </a:r>
            <a:r>
              <a:rPr lang="en-GB" sz="1000" dirty="0">
                <a:sym typeface="Helvetica" pitchFamily="34" charset="0"/>
              </a:rPr>
              <a:t>– </a:t>
            </a:r>
            <a:r>
              <a:rPr lang="en-GB" sz="800" dirty="0">
                <a:sym typeface="Helvetica" pitchFamily="34" charset="0"/>
              </a:rPr>
              <a:t>provided by Glasgow Kelvin College </a:t>
            </a:r>
          </a:p>
          <a:p>
            <a:pPr marL="171450" indent="-171450">
              <a:buFont typeface="Arial" panose="020B0604020202020204" pitchFamily="34" charset="0"/>
              <a:buChar char="•"/>
            </a:pPr>
            <a:r>
              <a:rPr lang="en-GB" sz="800" b="1" dirty="0">
                <a:sym typeface="Helvetica" pitchFamily="34" charset="0"/>
              </a:rPr>
              <a:t>Budget</a:t>
            </a:r>
            <a:r>
              <a:rPr lang="en-GB" sz="900" dirty="0">
                <a:sym typeface="Helvetica" pitchFamily="34" charset="0"/>
              </a:rPr>
              <a:t> </a:t>
            </a:r>
            <a:r>
              <a:rPr lang="en-GB" sz="1000" dirty="0">
                <a:sym typeface="Helvetica" pitchFamily="34" charset="0"/>
              </a:rPr>
              <a:t>– </a:t>
            </a:r>
            <a:r>
              <a:rPr lang="en-GB" sz="800" dirty="0">
                <a:sym typeface="Helvetica" pitchFamily="34" charset="0"/>
              </a:rPr>
              <a:t>FREE</a:t>
            </a:r>
          </a:p>
          <a:p>
            <a:pPr marL="171450" indent="-171450">
              <a:buFont typeface="Arial" panose="020B0604020202020204" pitchFamily="34" charset="0"/>
              <a:buChar char="•"/>
            </a:pPr>
            <a:r>
              <a:rPr lang="en-GB" sz="800" b="1" dirty="0">
                <a:sym typeface="Helvetica" pitchFamily="34" charset="0"/>
              </a:rPr>
              <a:t>Venue</a:t>
            </a:r>
            <a:r>
              <a:rPr lang="en-GB" sz="1000" dirty="0">
                <a:sym typeface="Helvetica" pitchFamily="34" charset="0"/>
              </a:rPr>
              <a:t> –</a:t>
            </a:r>
            <a:r>
              <a:rPr lang="en-GB" sz="800" dirty="0">
                <a:sym typeface="Helvetica" pitchFamily="34" charset="0"/>
              </a:rPr>
              <a:t> These awards can take place in any setting e.g. nursery, school or community facility. </a:t>
            </a:r>
          </a:p>
          <a:p>
            <a:endParaRPr lang="en-GB" sz="800" dirty="0">
              <a:sym typeface="Helvetica" pitchFamily="34" charset="0"/>
            </a:endParaRPr>
          </a:p>
          <a:p>
            <a:endParaRPr lang="en-GB" sz="800" b="1" dirty="0">
              <a:sym typeface="Helvetica" pitchFamily="34" charset="0"/>
            </a:endParaRPr>
          </a:p>
          <a:p>
            <a:r>
              <a:rPr lang="en-GB" sz="800" b="1" dirty="0">
                <a:sym typeface="Helvetica" pitchFamily="34" charset="0"/>
              </a:rPr>
              <a:t>              </a:t>
            </a:r>
          </a:p>
          <a:p>
            <a:r>
              <a:rPr lang="en-GB" sz="800" b="1" i="1" dirty="0">
                <a:sym typeface="Helvetica" pitchFamily="34" charset="0"/>
              </a:rPr>
              <a:t> </a:t>
            </a:r>
          </a:p>
          <a:p>
            <a:endParaRPr lang="en-GB" sz="800" b="1" i="1" dirty="0">
              <a:sym typeface="Helvetica" pitchFamily="34" charset="0"/>
            </a:endParaRPr>
          </a:p>
          <a:p>
            <a:endParaRPr lang="en-US" sz="800" b="1" i="1" dirty="0"/>
          </a:p>
        </p:txBody>
      </p:sp>
      <p:sp>
        <p:nvSpPr>
          <p:cNvPr id="10" name="Rectangle 3">
            <a:extLst>
              <a:ext uri="{FF2B5EF4-FFF2-40B4-BE49-F238E27FC236}">
                <a16:creationId xmlns:a16="http://schemas.microsoft.com/office/drawing/2014/main" id="{3508D264-6EAA-9445-AD1D-E9C99F4360C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Josefin Sans" pitchFamily="2" charset="77"/>
            </a:endParaRPr>
          </a:p>
        </p:txBody>
      </p:sp>
      <p:sp>
        <p:nvSpPr>
          <p:cNvPr id="11" name="Rectangle 4">
            <a:extLst>
              <a:ext uri="{FF2B5EF4-FFF2-40B4-BE49-F238E27FC236}">
                <a16:creationId xmlns:a16="http://schemas.microsoft.com/office/drawing/2014/main" id="{0C3556D7-C3A5-E74A-9604-B067A3883392}"/>
              </a:ext>
            </a:extLst>
          </p:cNvPr>
          <p:cNvSpPr>
            <a:spLocks noChangeArrowheads="1"/>
          </p:cNvSpPr>
          <p:nvPr/>
        </p:nvSpPr>
        <p:spPr bwMode="auto">
          <a:xfrm>
            <a:off x="708624" y="249202"/>
            <a:ext cx="4989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232F3A"/>
                </a:solidFill>
                <a:latin typeface="Josefin Sans" pitchFamily="2" charset="77"/>
                <a:cs typeface="Times New Roman" panose="02020603050405020304" pitchFamily="18" charset="0"/>
              </a:rPr>
              <a:t>Family Learning  </a:t>
            </a:r>
            <a:r>
              <a:rPr lang="en-US" altLang="en-US" sz="1400" dirty="0">
                <a:solidFill>
                  <a:schemeClr val="accent2">
                    <a:lumMod val="75000"/>
                  </a:schemeClr>
                </a:solidFill>
                <a:latin typeface="Josefin Sans" pitchFamily="2" charset="77"/>
                <a:cs typeface="Times New Roman" panose="02020603050405020304" pitchFamily="18" charset="0"/>
              </a:rPr>
              <a:t>Glasgow’s Improvement Challenge</a:t>
            </a:r>
            <a:endParaRPr kumimoji="0" lang="en-US" altLang="en-US" sz="1400" b="0" i="0" u="none" strike="noStrike" cap="none" normalizeH="0" baseline="0" dirty="0">
              <a:ln>
                <a:noFill/>
              </a:ln>
              <a:solidFill>
                <a:schemeClr val="accent2">
                  <a:lumMod val="75000"/>
                </a:schemeClr>
              </a:solidFill>
              <a:effectLst/>
              <a:latin typeface="Josefin Sans" pitchFamily="2" charset="77"/>
            </a:endParaRPr>
          </a:p>
        </p:txBody>
      </p:sp>
      <p:sp>
        <p:nvSpPr>
          <p:cNvPr id="18" name="TextBox 17">
            <a:extLst>
              <a:ext uri="{FF2B5EF4-FFF2-40B4-BE49-F238E27FC236}">
                <a16:creationId xmlns:a16="http://schemas.microsoft.com/office/drawing/2014/main" id="{7F4F4DD1-6F22-7846-8402-ECB0DF2ABEE7}"/>
              </a:ext>
            </a:extLst>
          </p:cNvPr>
          <p:cNvSpPr txBox="1">
            <a:spLocks/>
          </p:cNvSpPr>
          <p:nvPr/>
        </p:nvSpPr>
        <p:spPr>
          <a:xfrm>
            <a:off x="201992" y="730107"/>
            <a:ext cx="7044099" cy="1340835"/>
          </a:xfrm>
          <a:prstGeom prst="rect">
            <a:avLst/>
          </a:prstGeom>
          <a:solidFill>
            <a:schemeClr val="accent2"/>
          </a:solidFill>
          <a:ln w="25400" cap="sq" cmpd="sng">
            <a:noFill/>
            <a:prstDash val="solid"/>
            <a:round/>
            <a:extLst>
              <a:ext uri="{C807C97D-BFC1-408E-A445-0C87EB9F89A2}">
                <ask:lineSketchStyleProps xmlns:ask="http://schemas.microsoft.com/office/drawing/2018/sketchyshapes" sd="1219033472">
                  <a:custGeom>
                    <a:avLst/>
                    <a:gdLst>
                      <a:gd name="connsiteX0" fmla="*/ 0 w 7044099"/>
                      <a:gd name="connsiteY0" fmla="*/ 0 h 572052"/>
                      <a:gd name="connsiteX1" fmla="*/ 7044099 w 7044099"/>
                      <a:gd name="connsiteY1" fmla="*/ 0 h 572052"/>
                      <a:gd name="connsiteX2" fmla="*/ 7044099 w 7044099"/>
                      <a:gd name="connsiteY2" fmla="*/ 572052 h 572052"/>
                      <a:gd name="connsiteX3" fmla="*/ 0 w 7044099"/>
                      <a:gd name="connsiteY3" fmla="*/ 572052 h 572052"/>
                      <a:gd name="connsiteX4" fmla="*/ 0 w 7044099"/>
                      <a:gd name="connsiteY4" fmla="*/ 0 h 572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4099" h="572052" extrusionOk="0">
                        <a:moveTo>
                          <a:pt x="0" y="0"/>
                        </a:moveTo>
                        <a:cubicBezTo>
                          <a:pt x="2550496" y="118645"/>
                          <a:pt x="5947562" y="116012"/>
                          <a:pt x="7044099" y="0"/>
                        </a:cubicBezTo>
                        <a:cubicBezTo>
                          <a:pt x="6995342" y="241455"/>
                          <a:pt x="7031813" y="390231"/>
                          <a:pt x="7044099" y="572052"/>
                        </a:cubicBezTo>
                        <a:cubicBezTo>
                          <a:pt x="5755031" y="706652"/>
                          <a:pt x="1000911" y="414856"/>
                          <a:pt x="0" y="572052"/>
                        </a:cubicBezTo>
                        <a:cubicBezTo>
                          <a:pt x="32484" y="459819"/>
                          <a:pt x="-27047" y="217800"/>
                          <a:pt x="0" y="0"/>
                        </a:cubicBezTo>
                        <a:close/>
                      </a:path>
                    </a:pathLst>
                  </a:custGeom>
                  <ask:type>
                    <ask:lineSketchNone/>
                  </ask:type>
                </ask:lineSketchStyleProps>
              </a:ext>
            </a:extLst>
          </a:ln>
        </p:spPr>
        <p:txBody>
          <a:bodyPr wrap="square" lIns="108000" tIns="108000" rIns="108000" bIns="108000" rtlCol="0">
            <a:normAutofit fontScale="85000" lnSpcReduction="20000"/>
          </a:bodyPr>
          <a:lstStyle/>
          <a:p>
            <a:r>
              <a:rPr lang="en-US" sz="1000" b="1" dirty="0">
                <a:solidFill>
                  <a:schemeClr val="bg1"/>
                </a:solidFill>
                <a:latin typeface="Josefin Sans"/>
              </a:rPr>
              <a:t>PROGRAMME DESCRIPTOR: Community Achievement Awards </a:t>
            </a:r>
          </a:p>
          <a:p>
            <a:r>
              <a:rPr lang="en-GB" sz="1300" b="1" dirty="0"/>
              <a:t>The Awards </a:t>
            </a:r>
            <a:r>
              <a:rPr lang="en-GB" sz="1300" b="1"/>
              <a:t>are adaptable to </a:t>
            </a:r>
            <a:r>
              <a:rPr lang="en-GB" sz="1300" b="1" dirty="0"/>
              <a:t>a variety of settings and designed to support, recognise and accredit learning and achievement in the community .</a:t>
            </a:r>
          </a:p>
          <a:p>
            <a:r>
              <a:rPr lang="en-GB" sz="1300" b="1" dirty="0"/>
              <a:t>The Awards framework has been developed to provide formal recognition and additional personal value to volunteering, community based and social justice based projects, recognising the impact of collective efforts in supporting community based organisations and groups and supporting people in development of their personal and group capacity. The Awards are intended to provide people supporting their communities with the opportunity to progress with their own journey and also to encourage others around them.</a:t>
            </a:r>
            <a:endParaRPr lang="en-US" sz="1300" dirty="0">
              <a:cs typeface="Arial" panose="020B0604020202020204" pitchFamily="34" charset="0"/>
            </a:endParaRPr>
          </a:p>
          <a:p>
            <a:endParaRPr lang="en-US" sz="1000" b="1" i="1" dirty="0">
              <a:latin typeface="Josefin Sans" pitchFamily="2" charset="77"/>
            </a:endParaRPr>
          </a:p>
        </p:txBody>
      </p:sp>
      <p:sp>
        <p:nvSpPr>
          <p:cNvPr id="25" name="TextBox 24">
            <a:extLst>
              <a:ext uri="{FF2B5EF4-FFF2-40B4-BE49-F238E27FC236}">
                <a16:creationId xmlns:a16="http://schemas.microsoft.com/office/drawing/2014/main" id="{7F6349C9-91C7-A94E-83F1-7AFDABBADF2F}"/>
              </a:ext>
            </a:extLst>
          </p:cNvPr>
          <p:cNvSpPr txBox="1">
            <a:spLocks/>
          </p:cNvSpPr>
          <p:nvPr/>
        </p:nvSpPr>
        <p:spPr>
          <a:xfrm>
            <a:off x="229624" y="2212374"/>
            <a:ext cx="3310223" cy="776775"/>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Target Audience: </a:t>
            </a:r>
          </a:p>
          <a:p>
            <a:endParaRPr lang="en-US" sz="800" dirty="0">
              <a:solidFill>
                <a:schemeClr val="accent1">
                  <a:lumMod val="75000"/>
                </a:schemeClr>
              </a:solidFill>
            </a:endParaRPr>
          </a:p>
          <a:p>
            <a:pPr marL="342900" indent="-342900">
              <a:buFont typeface="Arial" panose="020B0604020202020204" pitchFamily="34" charset="0"/>
              <a:buChar char="•"/>
            </a:pPr>
            <a:r>
              <a:rPr lang="en-GB" altLang="en-US" sz="800" dirty="0">
                <a:sym typeface="Helvetica" pitchFamily="34" charset="0"/>
              </a:rPr>
              <a:t>Parents / carers age 12+  ( open to the public ) </a:t>
            </a:r>
          </a:p>
          <a:p>
            <a:pPr marL="342900" indent="-342900">
              <a:buFont typeface="Arial" panose="020B0604020202020204" pitchFamily="34" charset="0"/>
              <a:buChar char="•"/>
            </a:pPr>
            <a:endParaRPr lang="en-GB" altLang="en-US" sz="800" dirty="0">
              <a:sym typeface="Helvetica" pitchFamily="34" charset="0"/>
            </a:endParaRPr>
          </a:p>
          <a:p>
            <a:r>
              <a:rPr lang="en-GB" altLang="en-US" sz="800" dirty="0">
                <a:sym typeface="Helvetica" pitchFamily="34" charset="0"/>
              </a:rPr>
              <a:t>               </a:t>
            </a:r>
          </a:p>
          <a:p>
            <a:endParaRPr lang="en-GB" altLang="en-US" sz="800" dirty="0">
              <a:sym typeface="Helvetica" pitchFamily="34" charset="0"/>
            </a:endParaRPr>
          </a:p>
          <a:p>
            <a:endParaRPr lang="en-US" sz="1000" b="1" dirty="0">
              <a:solidFill>
                <a:schemeClr val="accent1">
                  <a:lumMod val="75000"/>
                </a:schemeClr>
              </a:solidFill>
            </a:endParaRPr>
          </a:p>
        </p:txBody>
      </p:sp>
      <p:sp>
        <p:nvSpPr>
          <p:cNvPr id="26" name="TextBox 25">
            <a:extLst>
              <a:ext uri="{FF2B5EF4-FFF2-40B4-BE49-F238E27FC236}">
                <a16:creationId xmlns:a16="http://schemas.microsoft.com/office/drawing/2014/main" id="{B9EBFEC6-02EA-C448-AB06-2D30D3352B7D}"/>
              </a:ext>
            </a:extLst>
          </p:cNvPr>
          <p:cNvSpPr txBox="1">
            <a:spLocks/>
          </p:cNvSpPr>
          <p:nvPr/>
        </p:nvSpPr>
        <p:spPr>
          <a:xfrm>
            <a:off x="3814793" y="2212375"/>
            <a:ext cx="3460743" cy="2261240"/>
          </a:xfrm>
          <a:prstGeom prst="rect">
            <a:avLst/>
          </a:prstGeom>
          <a:solidFill>
            <a:schemeClr val="bg1"/>
          </a:solidFill>
          <a:ln w="25400" cmpd="dbl">
            <a:solidFill>
              <a:srgbClr val="00B050"/>
            </a:solidFill>
            <a:prstDash val="solid"/>
          </a:ln>
        </p:spPr>
        <p:txBody>
          <a:bodyPr wrap="square" lIns="108000" tIns="108000" rIns="108000" bIns="108000" rtlCol="0">
            <a:normAutofit/>
          </a:bodyPr>
          <a:lstStyle/>
          <a:p>
            <a:r>
              <a:rPr lang="en-US" sz="800" b="1" dirty="0">
                <a:solidFill>
                  <a:schemeClr val="accent1">
                    <a:lumMod val="75000"/>
                  </a:schemeClr>
                </a:solidFill>
              </a:rPr>
              <a:t>Aims &amp; Objectives:</a:t>
            </a:r>
            <a:endParaRPr lang="en-GB" sz="800" dirty="0"/>
          </a:p>
          <a:p>
            <a:pPr lvl="0"/>
            <a:endParaRPr lang="en-GB" sz="800" dirty="0"/>
          </a:p>
          <a:p>
            <a:r>
              <a:rPr lang="en-GB" sz="800" b="1" dirty="0"/>
              <a:t>The Glasgow Kelvin College Community Achievement Awards </a:t>
            </a:r>
            <a:r>
              <a:rPr lang="en-GB" sz="900" dirty="0"/>
              <a:t>are designed to allow people involved in, assisting in the delivery of, delivering or developing community activities the opportunity to design and gain recognition for their own learning:</a:t>
            </a:r>
          </a:p>
          <a:p>
            <a:endParaRPr lang="en-GB" sz="900" dirty="0"/>
          </a:p>
          <a:p>
            <a:pPr marL="228600" indent="-228600">
              <a:buFont typeface="+mj-lt"/>
              <a:buAutoNum type="arabicPeriod"/>
            </a:pPr>
            <a:r>
              <a:rPr lang="en-GB" sz="800" b="1" dirty="0"/>
              <a:t>Declaring personal goals</a:t>
            </a:r>
          </a:p>
          <a:p>
            <a:pPr marL="228600" indent="-228600">
              <a:buFont typeface="+mj-lt"/>
              <a:buAutoNum type="arabicPeriod"/>
            </a:pPr>
            <a:r>
              <a:rPr lang="en-GB" sz="800" b="1" dirty="0"/>
              <a:t>Agreeing personal milestones</a:t>
            </a:r>
          </a:p>
          <a:p>
            <a:pPr marL="228600" indent="-228600">
              <a:buFont typeface="+mj-lt"/>
              <a:buAutoNum type="arabicPeriod"/>
            </a:pPr>
            <a:r>
              <a:rPr lang="en-GB" sz="800" b="1" dirty="0"/>
              <a:t>Recording activity </a:t>
            </a:r>
          </a:p>
          <a:p>
            <a:pPr marL="228600" indent="-228600">
              <a:buFont typeface="+mj-lt"/>
              <a:buAutoNum type="arabicPeriod"/>
            </a:pPr>
            <a:r>
              <a:rPr lang="en-GB" sz="800" b="1" dirty="0"/>
              <a:t> Evaluating the impact of their engagement in community activities:</a:t>
            </a:r>
          </a:p>
          <a:p>
            <a:r>
              <a:rPr lang="en-GB" sz="800" b="1" dirty="0"/>
              <a:t>                - </a:t>
            </a:r>
            <a:r>
              <a:rPr lang="en-GB" sz="800" dirty="0"/>
              <a:t>what learning has taken place</a:t>
            </a:r>
          </a:p>
          <a:p>
            <a:r>
              <a:rPr lang="en-GB" sz="800" dirty="0"/>
              <a:t>                -  what other gains have been made</a:t>
            </a:r>
          </a:p>
          <a:p>
            <a:pPr marL="452438" indent="-452438"/>
            <a:r>
              <a:rPr lang="en-GB" sz="800" dirty="0"/>
              <a:t>                - what difference has been made to others as a consequence of the  </a:t>
            </a:r>
            <a:r>
              <a:rPr lang="en-GB" sz="800" dirty="0" err="1"/>
              <a:t>the</a:t>
            </a:r>
            <a:r>
              <a:rPr lang="en-GB" sz="800" dirty="0"/>
              <a:t> engagement.</a:t>
            </a:r>
            <a:endParaRPr lang="en-US" sz="800" dirty="0"/>
          </a:p>
        </p:txBody>
      </p:sp>
      <p:sp>
        <p:nvSpPr>
          <p:cNvPr id="29" name="TextBox 28">
            <a:extLst>
              <a:ext uri="{FF2B5EF4-FFF2-40B4-BE49-F238E27FC236}">
                <a16:creationId xmlns:a16="http://schemas.microsoft.com/office/drawing/2014/main" id="{262C35B8-23DF-4D45-996C-B9C99EEA71EC}"/>
              </a:ext>
            </a:extLst>
          </p:cNvPr>
          <p:cNvSpPr txBox="1">
            <a:spLocks/>
          </p:cNvSpPr>
          <p:nvPr/>
        </p:nvSpPr>
        <p:spPr>
          <a:xfrm>
            <a:off x="222048" y="8807116"/>
            <a:ext cx="3310223" cy="928103"/>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Partners:</a:t>
            </a:r>
            <a:endParaRPr lang="en-US" sz="800" b="1" dirty="0">
              <a:solidFill>
                <a:srgbClr val="6D207E"/>
              </a:solidFill>
            </a:endParaRPr>
          </a:p>
          <a:p>
            <a:pPr marL="171450" indent="-171450">
              <a:buFont typeface="Arial" panose="020B0604020202020204" pitchFamily="34" charset="0"/>
              <a:buChar char="•"/>
            </a:pPr>
            <a:r>
              <a:rPr lang="en-US" sz="800" b="1" dirty="0"/>
              <a:t>Glasgow Kelvin College</a:t>
            </a:r>
          </a:p>
          <a:p>
            <a:pPr marL="171450" indent="-171450">
              <a:buFont typeface="Arial" panose="020B0604020202020204" pitchFamily="34" charset="0"/>
              <a:buChar char="•"/>
            </a:pPr>
            <a:r>
              <a:rPr lang="en-US" sz="800" b="1" dirty="0"/>
              <a:t>Various potential Partner organisations</a:t>
            </a:r>
          </a:p>
          <a:p>
            <a:pPr marL="171450" indent="-171450">
              <a:buFont typeface="Arial" panose="020B0604020202020204" pitchFamily="34" charset="0"/>
              <a:buChar char="•"/>
            </a:pPr>
            <a:r>
              <a:rPr lang="en-US" sz="800" b="1" dirty="0"/>
              <a:t>Glasgow Life Family Learning Team</a:t>
            </a:r>
          </a:p>
          <a:p>
            <a:endParaRPr lang="en-US" sz="800" dirty="0"/>
          </a:p>
        </p:txBody>
      </p:sp>
      <p:sp>
        <p:nvSpPr>
          <p:cNvPr id="30" name="TextBox 29">
            <a:extLst>
              <a:ext uri="{FF2B5EF4-FFF2-40B4-BE49-F238E27FC236}">
                <a16:creationId xmlns:a16="http://schemas.microsoft.com/office/drawing/2014/main" id="{C9FCB125-5886-2347-9703-45665DB1F6DA}"/>
              </a:ext>
            </a:extLst>
          </p:cNvPr>
          <p:cNvSpPr txBox="1">
            <a:spLocks/>
          </p:cNvSpPr>
          <p:nvPr/>
        </p:nvSpPr>
        <p:spPr>
          <a:xfrm>
            <a:off x="237202" y="5197643"/>
            <a:ext cx="3306816" cy="3412966"/>
          </a:xfrm>
          <a:prstGeom prst="rect">
            <a:avLst/>
          </a:prstGeom>
          <a:solidFill>
            <a:schemeClr val="bg1"/>
          </a:solidFill>
          <a:ln w="25400" cmpd="dbl">
            <a:solidFill>
              <a:srgbClr val="00B050"/>
            </a:solidFill>
            <a:prstDash val="solid"/>
          </a:ln>
        </p:spPr>
        <p:txBody>
          <a:bodyPr wrap="square" lIns="108000" tIns="108000" rIns="108000" bIns="108000" rtlCol="0">
            <a:normAutofit/>
          </a:bodyPr>
          <a:lstStyle/>
          <a:p>
            <a:r>
              <a:rPr lang="en-US" sz="800" b="1" dirty="0">
                <a:solidFill>
                  <a:schemeClr val="accent1">
                    <a:lumMod val="75000"/>
                  </a:schemeClr>
                </a:solidFill>
                <a:latin typeface="Josefin Sans" pitchFamily="2" charset="77"/>
              </a:rPr>
              <a:t>Planned Outcomes:</a:t>
            </a:r>
            <a:r>
              <a:rPr lang="en-GB" sz="800" dirty="0"/>
              <a:t> </a:t>
            </a:r>
          </a:p>
          <a:p>
            <a:endParaRPr lang="en-GB" sz="800" dirty="0"/>
          </a:p>
          <a:p>
            <a:r>
              <a:rPr lang="en-GB" sz="800" b="1" dirty="0"/>
              <a:t>        Intended outcomes for children: </a:t>
            </a:r>
          </a:p>
          <a:p>
            <a:endParaRPr lang="en-GB" sz="800" b="1" dirty="0"/>
          </a:p>
          <a:p>
            <a:pPr marL="171450" indent="-171450">
              <a:buFont typeface="Arial" panose="020B0604020202020204" pitchFamily="34" charset="0"/>
              <a:buChar char="•"/>
            </a:pPr>
            <a:r>
              <a:rPr lang="en-GB" sz="800" dirty="0"/>
              <a:t>Increase in child motivation for learning by seeing parent in school or nursery setting</a:t>
            </a:r>
          </a:p>
          <a:p>
            <a:endParaRPr lang="en-GB" sz="900" dirty="0"/>
          </a:p>
          <a:p>
            <a:r>
              <a:rPr lang="en-GB" sz="800" b="1" dirty="0"/>
              <a:t>        Intended outcomes for parents: </a:t>
            </a:r>
          </a:p>
          <a:p>
            <a:endParaRPr lang="en-GB" sz="900" b="1" dirty="0"/>
          </a:p>
          <a:p>
            <a:pPr marL="171450" indent="-171450">
              <a:buFont typeface="Arial" panose="020B0604020202020204" pitchFamily="34" charset="0"/>
              <a:buChar char="•"/>
            </a:pPr>
            <a:r>
              <a:rPr lang="en-GB" sz="900" dirty="0"/>
              <a:t> </a:t>
            </a:r>
            <a:r>
              <a:rPr lang="en-GB" sz="800" dirty="0"/>
              <a:t>Parents improve confidence, skills and information to access further learning and support. </a:t>
            </a:r>
          </a:p>
          <a:p>
            <a:pPr marL="171450" indent="-171450">
              <a:buFont typeface="Arial" panose="020B0604020202020204" pitchFamily="34" charset="0"/>
              <a:buChar char="•"/>
            </a:pPr>
            <a:r>
              <a:rPr lang="en-GB" sz="800" dirty="0"/>
              <a:t>Parents increase parental involvement in their child’s learning at home and in the community. </a:t>
            </a:r>
          </a:p>
          <a:p>
            <a:pPr marL="171450" indent="-171450">
              <a:buFont typeface="Arial" panose="020B0604020202020204" pitchFamily="34" charset="0"/>
              <a:buChar char="•"/>
            </a:pPr>
            <a:r>
              <a:rPr lang="en-GB" sz="800" dirty="0"/>
              <a:t>Parents build a relationship with school or nursery staff</a:t>
            </a:r>
          </a:p>
          <a:p>
            <a:pPr marL="171450" indent="-171450">
              <a:buFont typeface="Arial" panose="020B0604020202020204" pitchFamily="34" charset="0"/>
              <a:buChar char="•"/>
            </a:pPr>
            <a:r>
              <a:rPr lang="en-GB" sz="800" dirty="0"/>
              <a:t>Increase in uptake of parental engagement and family learning</a:t>
            </a:r>
          </a:p>
          <a:p>
            <a:pPr marL="171450" indent="-171450">
              <a:buFont typeface="Arial" panose="020B0604020202020204" pitchFamily="34" charset="0"/>
              <a:buChar char="•"/>
            </a:pPr>
            <a:r>
              <a:rPr lang="en-GB" sz="800" dirty="0"/>
              <a:t>Parents progressing to further learning or volunteering</a:t>
            </a:r>
          </a:p>
          <a:p>
            <a:endParaRPr lang="en-GB" sz="900" dirty="0"/>
          </a:p>
          <a:p>
            <a:r>
              <a:rPr lang="en-GB" sz="800" b="1" dirty="0"/>
              <a:t>        Intended outcomes for schools: </a:t>
            </a:r>
          </a:p>
          <a:p>
            <a:endParaRPr lang="en-GB" sz="900" dirty="0"/>
          </a:p>
          <a:p>
            <a:pPr marL="171450" indent="-171450">
              <a:buFont typeface="Arial" panose="020B0604020202020204" pitchFamily="34" charset="0"/>
              <a:buChar char="•"/>
            </a:pPr>
            <a:r>
              <a:rPr lang="en-GB" sz="800" dirty="0"/>
              <a:t>Increase in parental engagement in the school or  nursery</a:t>
            </a:r>
          </a:p>
          <a:p>
            <a:pPr marL="171450" indent="-171450">
              <a:buFont typeface="Arial" panose="020B0604020202020204" pitchFamily="34" charset="0"/>
              <a:buChar char="•"/>
            </a:pPr>
            <a:r>
              <a:rPr lang="en-GB" sz="800" dirty="0"/>
              <a:t>Strengthening of relationships between the school and parents </a:t>
            </a:r>
          </a:p>
          <a:p>
            <a:pPr marL="171450" indent="-171450">
              <a:buFont typeface="Arial" panose="020B0604020202020204" pitchFamily="34" charset="0"/>
              <a:buChar char="•"/>
            </a:pPr>
            <a:r>
              <a:rPr lang="en-GB" sz="800" dirty="0"/>
              <a:t>Increasing volunteering opportunities in the school</a:t>
            </a:r>
          </a:p>
          <a:p>
            <a:endParaRPr lang="en-GB" sz="900" dirty="0"/>
          </a:p>
          <a:p>
            <a:endParaRPr lang="en-US" sz="900" b="1" dirty="0">
              <a:solidFill>
                <a:srgbClr val="6D207E"/>
              </a:solidFill>
              <a:latin typeface="Josefin Sans" pitchFamily="2" charset="77"/>
            </a:endParaRPr>
          </a:p>
          <a:p>
            <a:endParaRPr lang="en-US" altLang="en-US" sz="800" b="1" dirty="0">
              <a:sym typeface="Arial" pitchFamily="34" charset="0"/>
            </a:endParaRPr>
          </a:p>
        </p:txBody>
      </p:sp>
      <p:sp>
        <p:nvSpPr>
          <p:cNvPr id="34" name="Rounded Rectangle 33">
            <a:extLst>
              <a:ext uri="{FF2B5EF4-FFF2-40B4-BE49-F238E27FC236}">
                <a16:creationId xmlns:a16="http://schemas.microsoft.com/office/drawing/2014/main" id="{FEB42A29-9C65-0041-9E8E-43CCF1B1C663}"/>
              </a:ext>
            </a:extLst>
          </p:cNvPr>
          <p:cNvSpPr/>
          <p:nvPr/>
        </p:nvSpPr>
        <p:spPr>
          <a:xfrm>
            <a:off x="3780787" y="8807116"/>
            <a:ext cx="3572779" cy="811745"/>
          </a:xfrm>
          <a:custGeom>
            <a:avLst/>
            <a:gdLst>
              <a:gd name="connsiteX0" fmla="*/ 0 w 3491345"/>
              <a:gd name="connsiteY0" fmla="*/ 147677 h 886046"/>
              <a:gd name="connsiteX1" fmla="*/ 147677 w 3491345"/>
              <a:gd name="connsiteY1" fmla="*/ 0 h 886046"/>
              <a:gd name="connsiteX2" fmla="*/ 3343668 w 3491345"/>
              <a:gd name="connsiteY2" fmla="*/ 0 h 886046"/>
              <a:gd name="connsiteX3" fmla="*/ 3491345 w 3491345"/>
              <a:gd name="connsiteY3" fmla="*/ 147677 h 886046"/>
              <a:gd name="connsiteX4" fmla="*/ 3491345 w 3491345"/>
              <a:gd name="connsiteY4" fmla="*/ 738369 h 886046"/>
              <a:gd name="connsiteX5" fmla="*/ 3343668 w 3491345"/>
              <a:gd name="connsiteY5" fmla="*/ 886046 h 886046"/>
              <a:gd name="connsiteX6" fmla="*/ 147677 w 3491345"/>
              <a:gd name="connsiteY6" fmla="*/ 886046 h 886046"/>
              <a:gd name="connsiteX7" fmla="*/ 0 w 3491345"/>
              <a:gd name="connsiteY7" fmla="*/ 738369 h 886046"/>
              <a:gd name="connsiteX8" fmla="*/ 0 w 3491345"/>
              <a:gd name="connsiteY8" fmla="*/ 147677 h 886046"/>
              <a:gd name="connsiteX0" fmla="*/ 0 w 3491345"/>
              <a:gd name="connsiteY0" fmla="*/ 147677 h 893134"/>
              <a:gd name="connsiteX1" fmla="*/ 147677 w 3491345"/>
              <a:gd name="connsiteY1" fmla="*/ 0 h 893134"/>
              <a:gd name="connsiteX2" fmla="*/ 3343668 w 3491345"/>
              <a:gd name="connsiteY2" fmla="*/ 0 h 893134"/>
              <a:gd name="connsiteX3" fmla="*/ 3491345 w 3491345"/>
              <a:gd name="connsiteY3" fmla="*/ 147677 h 893134"/>
              <a:gd name="connsiteX4" fmla="*/ 3491345 w 3491345"/>
              <a:gd name="connsiteY4" fmla="*/ 738369 h 893134"/>
              <a:gd name="connsiteX5" fmla="*/ 3343668 w 3491345"/>
              <a:gd name="connsiteY5" fmla="*/ 886046 h 893134"/>
              <a:gd name="connsiteX6" fmla="*/ 2506430 w 3491345"/>
              <a:gd name="connsiteY6" fmla="*/ 893134 h 893134"/>
              <a:gd name="connsiteX7" fmla="*/ 147677 w 3491345"/>
              <a:gd name="connsiteY7" fmla="*/ 886046 h 893134"/>
              <a:gd name="connsiteX8" fmla="*/ 0 w 3491345"/>
              <a:gd name="connsiteY8" fmla="*/ 738369 h 893134"/>
              <a:gd name="connsiteX9" fmla="*/ 0 w 3491345"/>
              <a:gd name="connsiteY9" fmla="*/ 147677 h 893134"/>
              <a:gd name="connsiteX0" fmla="*/ 0 w 3491345"/>
              <a:gd name="connsiteY0" fmla="*/ 147677 h 900223"/>
              <a:gd name="connsiteX1" fmla="*/ 147677 w 3491345"/>
              <a:gd name="connsiteY1" fmla="*/ 0 h 900223"/>
              <a:gd name="connsiteX2" fmla="*/ 3343668 w 3491345"/>
              <a:gd name="connsiteY2" fmla="*/ 0 h 900223"/>
              <a:gd name="connsiteX3" fmla="*/ 3491345 w 3491345"/>
              <a:gd name="connsiteY3" fmla="*/ 147677 h 900223"/>
              <a:gd name="connsiteX4" fmla="*/ 3491345 w 3491345"/>
              <a:gd name="connsiteY4" fmla="*/ 738369 h 900223"/>
              <a:gd name="connsiteX5" fmla="*/ 3343668 w 3491345"/>
              <a:gd name="connsiteY5" fmla="*/ 886046 h 900223"/>
              <a:gd name="connsiteX6" fmla="*/ 2506430 w 3491345"/>
              <a:gd name="connsiteY6" fmla="*/ 893134 h 900223"/>
              <a:gd name="connsiteX7" fmla="*/ 1868476 w 3491345"/>
              <a:gd name="connsiteY7" fmla="*/ 900223 h 900223"/>
              <a:gd name="connsiteX8" fmla="*/ 147677 w 3491345"/>
              <a:gd name="connsiteY8" fmla="*/ 886046 h 900223"/>
              <a:gd name="connsiteX9" fmla="*/ 0 w 3491345"/>
              <a:gd name="connsiteY9" fmla="*/ 738369 h 900223"/>
              <a:gd name="connsiteX10" fmla="*/ 0 w 3491345"/>
              <a:gd name="connsiteY10" fmla="*/ 147677 h 900223"/>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1868476 w 3491345"/>
              <a:gd name="connsiteY7" fmla="*/ 900223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91345" h="1091608">
                <a:moveTo>
                  <a:pt x="0" y="147677"/>
                </a:moveTo>
                <a:cubicBezTo>
                  <a:pt x="0" y="66117"/>
                  <a:pt x="66117" y="0"/>
                  <a:pt x="147677" y="0"/>
                </a:cubicBezTo>
                <a:lnTo>
                  <a:pt x="3343668" y="0"/>
                </a:lnTo>
                <a:cubicBezTo>
                  <a:pt x="3425228" y="0"/>
                  <a:pt x="3491345" y="66117"/>
                  <a:pt x="3491345" y="147677"/>
                </a:cubicBezTo>
                <a:lnTo>
                  <a:pt x="3491345" y="738369"/>
                </a:lnTo>
                <a:cubicBezTo>
                  <a:pt x="3491345" y="819929"/>
                  <a:pt x="3340167" y="900222"/>
                  <a:pt x="3258607" y="900222"/>
                </a:cubicBezTo>
                <a:cubicBezTo>
                  <a:pt x="3192179" y="964017"/>
                  <a:pt x="3090309" y="992371"/>
                  <a:pt x="3059323" y="1091608"/>
                </a:cubicBezTo>
                <a:cubicBezTo>
                  <a:pt x="2952997" y="959292"/>
                  <a:pt x="2804141" y="968743"/>
                  <a:pt x="2676550" y="907311"/>
                </a:cubicBezTo>
                <a:lnTo>
                  <a:pt x="147677" y="886046"/>
                </a:lnTo>
                <a:cubicBezTo>
                  <a:pt x="66117" y="886046"/>
                  <a:pt x="0" y="819929"/>
                  <a:pt x="0" y="738369"/>
                </a:cubicBezTo>
                <a:lnTo>
                  <a:pt x="0" y="147677"/>
                </a:lnTo>
                <a:close/>
              </a:path>
            </a:pathLst>
          </a:custGeom>
          <a:noFill/>
          <a:ln w="31750">
            <a:solidFill>
              <a:srgbClr val="00B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rmAutofit fontScale="92500" lnSpcReduction="10000"/>
          </a:bodyPr>
          <a:lstStyle/>
          <a:p>
            <a:r>
              <a:rPr lang="en-GB" sz="900" b="1" dirty="0">
                <a:solidFill>
                  <a:schemeClr val="tx1"/>
                </a:solidFill>
                <a:latin typeface="Josefin Sans" pitchFamily="2" charset="77"/>
                <a:ea typeface="Trebuchet MS" panose="020B0603020202020204" pitchFamily="34" charset="0"/>
                <a:cs typeface="Trebuchet MS" panose="020B0603020202020204" pitchFamily="34" charset="0"/>
              </a:rPr>
              <a:t>Useful Links:</a:t>
            </a:r>
          </a:p>
          <a:p>
            <a:r>
              <a:rPr lang="en-GB" sz="9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https://www.awardsnetwork.org/awards/glasgow-kelvin-college/community-achievement-award</a:t>
            </a:r>
            <a:endParaRPr lang="en-GB" sz="9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endParaRPr lang="en-GB" sz="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R="330835" algn="just">
              <a:spcAft>
                <a:spcPts val="0"/>
              </a:spcAft>
            </a:pPr>
            <a:r>
              <a:rPr lang="en-GB" sz="1000" dirty="0">
                <a:latin typeface="Calibri" panose="020F0502020204030204" pitchFamily="34" charset="0"/>
                <a:ea typeface="Calibri" panose="020F0502020204030204" pitchFamily="34" charset="0"/>
                <a:cs typeface="Times New Roman" panose="02020603050405020304" pitchFamily="18" charset="0"/>
              </a:rPr>
              <a:t>closer-resources-available/</a:t>
            </a:r>
          </a:p>
          <a:p>
            <a:endParaRPr lang="en-GB" sz="1000" i="1" dirty="0">
              <a:solidFill>
                <a:schemeClr val="bg1"/>
              </a:solidFill>
              <a:latin typeface="Josefin Sans Light" pitchFamily="2" charset="77"/>
              <a:ea typeface="Trebuchet MS" panose="020B0603020202020204" pitchFamily="34" charset="0"/>
              <a:cs typeface="Trebuchet MS" panose="020B0603020202020204" pitchFamily="34" charset="0"/>
            </a:endParaRPr>
          </a:p>
        </p:txBody>
      </p:sp>
      <p:sp>
        <p:nvSpPr>
          <p:cNvPr id="42" name="TextBox 41">
            <a:extLst>
              <a:ext uri="{FF2B5EF4-FFF2-40B4-BE49-F238E27FC236}">
                <a16:creationId xmlns:a16="http://schemas.microsoft.com/office/drawing/2014/main" id="{B0BEF911-0B40-714F-A217-D5700433AEAF}"/>
              </a:ext>
            </a:extLst>
          </p:cNvPr>
          <p:cNvSpPr txBox="1">
            <a:spLocks/>
          </p:cNvSpPr>
          <p:nvPr/>
        </p:nvSpPr>
        <p:spPr>
          <a:xfrm>
            <a:off x="3836804" y="4779563"/>
            <a:ext cx="3460743" cy="3970898"/>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GB" sz="800" b="1" dirty="0">
                <a:solidFill>
                  <a:schemeClr val="accent1">
                    <a:lumMod val="75000"/>
                  </a:schemeClr>
                </a:solidFill>
                <a:latin typeface="Josefin Sans" pitchFamily="2" charset="77"/>
              </a:rPr>
              <a:t>Method: </a:t>
            </a:r>
          </a:p>
          <a:p>
            <a:r>
              <a:rPr lang="en-GB" sz="800" dirty="0"/>
              <a:t>There are four different levels of the Community Achievement Awards and each of these are credit-rated within the Scottish Credit Qualifications Framework.</a:t>
            </a:r>
          </a:p>
          <a:p>
            <a:r>
              <a:rPr lang="en-GB" sz="800" dirty="0"/>
              <a:t>The Awards support direct progression from one level to the next or to other courses in colleges and often works better with already established parent/family groups, as it offers a means of progression for them. Parents attending Face Painting, ESOL through Storytelling, Sewing courses, Parent run shop at Knightswood &amp; St.Roch’s PS successfully completed level four.</a:t>
            </a:r>
          </a:p>
          <a:p>
            <a:r>
              <a:rPr lang="en-GB" sz="800" dirty="0"/>
              <a:t>Each award has different requirements in terms of commitment &amp;  responsibility. </a:t>
            </a:r>
          </a:p>
          <a:p>
            <a:r>
              <a:rPr lang="en-GB" sz="800" b="1" dirty="0"/>
              <a:t> </a:t>
            </a:r>
          </a:p>
          <a:p>
            <a:r>
              <a:rPr lang="en-GB" sz="800" b="1" dirty="0"/>
              <a:t>3 Stage Process:</a:t>
            </a:r>
          </a:p>
          <a:p>
            <a:endParaRPr lang="en-GB" sz="800" b="1" dirty="0"/>
          </a:p>
          <a:p>
            <a:pPr marL="171450" indent="-171450">
              <a:buFont typeface="Arial" panose="020B0604020202020204" pitchFamily="34" charset="0"/>
              <a:buChar char="•"/>
            </a:pPr>
            <a:r>
              <a:rPr lang="en-GB" sz="800" dirty="0"/>
              <a:t>Planning</a:t>
            </a:r>
          </a:p>
          <a:p>
            <a:pPr marL="171450" indent="-171450">
              <a:buFont typeface="Arial" panose="020B0604020202020204" pitchFamily="34" charset="0"/>
              <a:buChar char="•"/>
            </a:pPr>
            <a:r>
              <a:rPr lang="en-GB" sz="800" dirty="0"/>
              <a:t>Implementation </a:t>
            </a:r>
          </a:p>
          <a:p>
            <a:pPr marL="171450" indent="-171450">
              <a:buFont typeface="Arial" panose="020B0604020202020204" pitchFamily="34" charset="0"/>
              <a:buChar char="•"/>
            </a:pPr>
            <a:r>
              <a:rPr lang="en-GB" sz="800" dirty="0"/>
              <a:t>Evaluating</a:t>
            </a:r>
          </a:p>
          <a:p>
            <a:endParaRPr lang="en-GB" sz="800" dirty="0"/>
          </a:p>
          <a:p>
            <a:pPr marL="171450" indent="-171450">
              <a:buFontTx/>
              <a:buChar char="-"/>
            </a:pPr>
            <a:r>
              <a:rPr lang="en-GB" sz="800" dirty="0"/>
              <a:t>4 Levels ( accredited at SCQF)</a:t>
            </a:r>
          </a:p>
          <a:p>
            <a:pPr marL="628650" lvl="1" indent="-171450">
              <a:buFont typeface="Arial" panose="020B0604020202020204" pitchFamily="34" charset="0"/>
              <a:buChar char="•"/>
            </a:pPr>
            <a:r>
              <a:rPr lang="en-GB" sz="800" dirty="0"/>
              <a:t>Level 4 – Getting involved in a Community Activity (40 hours)  </a:t>
            </a:r>
          </a:p>
          <a:p>
            <a:pPr marL="628650" lvl="1" indent="-171450">
              <a:buFont typeface="Arial" panose="020B0604020202020204" pitchFamily="34" charset="0"/>
              <a:buChar char="•"/>
            </a:pPr>
            <a:r>
              <a:rPr lang="en-GB" sz="800" dirty="0"/>
              <a:t>Level 5 – Helping to deliver a Community Activity (40 hours) </a:t>
            </a:r>
          </a:p>
          <a:p>
            <a:pPr marL="628650" lvl="1" indent="-171450">
              <a:buFont typeface="Arial" panose="020B0604020202020204" pitchFamily="34" charset="0"/>
              <a:buChar char="•"/>
            </a:pPr>
            <a:r>
              <a:rPr lang="en-GB" sz="800" dirty="0"/>
              <a:t>Level 6 – Delivering a Community Activity (60 hours)</a:t>
            </a:r>
          </a:p>
          <a:p>
            <a:pPr marL="628650" lvl="1" indent="-171450">
              <a:buFont typeface="Arial" panose="020B0604020202020204" pitchFamily="34" charset="0"/>
              <a:buChar char="•"/>
            </a:pPr>
            <a:r>
              <a:rPr lang="en-GB" sz="800" dirty="0"/>
              <a:t>Level 7 – Developing a Community Activity (80 hours)</a:t>
            </a:r>
          </a:p>
          <a:p>
            <a:pPr lvl="1"/>
            <a:endParaRPr lang="en-GB" sz="800" dirty="0"/>
          </a:p>
          <a:p>
            <a:r>
              <a:rPr lang="en-GB" sz="800" dirty="0"/>
              <a:t>Each booklet needs to be completed by each candidate and also signed off by a witness who has seen the learner take part in community activities. This is to confirm the hours they have completed and the level of responsibility that the candidate took. </a:t>
            </a:r>
          </a:p>
          <a:p>
            <a:r>
              <a:rPr lang="en-GB" sz="800" dirty="0"/>
              <a:t>The Awards are designed to be completed with appropriate support from a partner, community worker, health worker etc. acting as a mentor to the candidate. Level 7 candidates are usually supported by a College worker. </a:t>
            </a:r>
          </a:p>
        </p:txBody>
      </p:sp>
      <p:pic>
        <p:nvPicPr>
          <p:cNvPr id="31" name="Picture 30"/>
          <p:cNvPicPr/>
          <p:nvPr/>
        </p:nvPicPr>
        <p:blipFill>
          <a:blip r:embed="rId4">
            <a:extLst>
              <a:ext uri="{28A0092B-C50C-407E-A947-70E740481C1C}">
                <a14:useLocalDpi xmlns:a14="http://schemas.microsoft.com/office/drawing/2010/main" val="0"/>
              </a:ext>
            </a:extLst>
          </a:blip>
          <a:srcRect/>
          <a:stretch>
            <a:fillRect/>
          </a:stretch>
        </p:blipFill>
        <p:spPr bwMode="auto">
          <a:xfrm>
            <a:off x="5449415" y="10014321"/>
            <a:ext cx="822851" cy="57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p:cNvPicPr/>
          <p:nvPr/>
        </p:nvPicPr>
        <p:blipFill>
          <a:blip r:embed="rId5">
            <a:extLst>
              <a:ext uri="{28A0092B-C50C-407E-A947-70E740481C1C}">
                <a14:useLocalDpi xmlns:a14="http://schemas.microsoft.com/office/drawing/2010/main" val="0"/>
              </a:ext>
            </a:extLst>
          </a:blip>
          <a:srcRect/>
          <a:stretch>
            <a:fillRect/>
          </a:stretch>
        </p:blipFill>
        <p:spPr bwMode="auto">
          <a:xfrm>
            <a:off x="6821129" y="10022580"/>
            <a:ext cx="701761" cy="56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72266" y="10022579"/>
            <a:ext cx="547634" cy="568297"/>
          </a:xfrm>
          <a:prstGeom prst="rect">
            <a:avLst/>
          </a:prstGeom>
          <a:noFill/>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24815" y="2255308"/>
            <a:ext cx="221275" cy="221275"/>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76143" y="2268208"/>
            <a:ext cx="256128" cy="256128"/>
          </a:xfrm>
          <a:prstGeom prst="rect">
            <a:avLst/>
          </a:prstGeom>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7696" y="3115686"/>
            <a:ext cx="256128" cy="256128"/>
          </a:xfrm>
          <a:prstGeom prst="rect">
            <a:avLst/>
          </a:prstGeom>
        </p:spPr>
      </p:pic>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88043" y="9020178"/>
            <a:ext cx="305781" cy="305781"/>
          </a:xfrm>
          <a:prstGeom prst="rect">
            <a:avLst/>
          </a:prstGeom>
        </p:spPr>
      </p:pic>
      <p:pic>
        <p:nvPicPr>
          <p:cNvPr id="8" name="Picture 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31925" y="6592572"/>
            <a:ext cx="261899" cy="261899"/>
          </a:xfrm>
          <a:prstGeom prst="rect">
            <a:avLst/>
          </a:prstGeom>
        </p:spPr>
      </p:pic>
      <p:pic>
        <p:nvPicPr>
          <p:cNvPr id="9" name="Picture 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913604" y="3832712"/>
            <a:ext cx="323193" cy="323193"/>
          </a:xfrm>
          <a:prstGeom prst="rect">
            <a:avLst/>
          </a:prstGeom>
        </p:spPr>
      </p:pic>
    </p:spTree>
    <p:extLst>
      <p:ext uri="{BB962C8B-B14F-4D97-AF65-F5344CB8AC3E}">
        <p14:creationId xmlns:p14="http://schemas.microsoft.com/office/powerpoint/2010/main" val="371534748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22101AD904E244AC1CAF27EE36B610" ma:contentTypeVersion="6" ma:contentTypeDescription="Create a new document." ma:contentTypeScope="" ma:versionID="34569cde8681e968e08b633530d41dbd">
  <xsd:schema xmlns:xsd="http://www.w3.org/2001/XMLSchema" xmlns:xs="http://www.w3.org/2001/XMLSchema" xmlns:p="http://schemas.microsoft.com/office/2006/metadata/properties" xmlns:ns2="319c4703-12f5-4f22-a5ec-7a62e1525d6c" xmlns:ns3="e6ade914-01a1-4f5c-a298-1e8a3c54c99b" targetNamespace="http://schemas.microsoft.com/office/2006/metadata/properties" ma:root="true" ma:fieldsID="e0dc74f31a355958b235212ae7c77113" ns2:_="" ns3:_="">
    <xsd:import namespace="319c4703-12f5-4f22-a5ec-7a62e1525d6c"/>
    <xsd:import namespace="e6ade914-01a1-4f5c-a298-1e8a3c54c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9c4703-12f5-4f22-a5ec-7a62e1525d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ade914-01a1-4f5c-a298-1e8a3c54c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760980-7BBD-414B-8543-89E26BDCFB67}">
  <ds:schemaRefs>
    <ds:schemaRef ds:uri="http://www.w3.org/XML/1998/namespace"/>
    <ds:schemaRef ds:uri="http://schemas.microsoft.com/office/2006/metadata/properties"/>
    <ds:schemaRef ds:uri="e6ade914-01a1-4f5c-a298-1e8a3c54c99b"/>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19c4703-12f5-4f22-a5ec-7a62e1525d6c"/>
    <ds:schemaRef ds:uri="http://purl.org/dc/terms/"/>
  </ds:schemaRefs>
</ds:datastoreItem>
</file>

<file path=customXml/itemProps2.xml><?xml version="1.0" encoding="utf-8"?>
<ds:datastoreItem xmlns:ds="http://schemas.openxmlformats.org/officeDocument/2006/customXml" ds:itemID="{BB875A78-EB4B-4BBD-B5BD-9661358B0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9c4703-12f5-4f22-a5ec-7a62e1525d6c"/>
    <ds:schemaRef ds:uri="e6ade914-01a1-4f5c-a298-1e8a3c54c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75D062-0FEF-4A0E-A0C3-997C54308D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5546</TotalTime>
  <Words>740</Words>
  <Application>Microsoft Office PowerPoint</Application>
  <PresentationFormat>Custom</PresentationFormat>
  <Paragraphs>80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Josefin Sans</vt:lpstr>
      <vt:lpstr>Josefin Sans Light</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Hendry</dc:creator>
  <cp:lastModifiedBy>Kennedy, Laura</cp:lastModifiedBy>
  <cp:revision>102</cp:revision>
  <dcterms:created xsi:type="dcterms:W3CDTF">2020-04-27T13:52:49Z</dcterms:created>
  <dcterms:modified xsi:type="dcterms:W3CDTF">2022-03-10T14:50:46Z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0x010100AB22101AD904E244AC1CAF27EE36B610</vt:lpwstr>
  </property>
</Properties>
</file>