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0" r:id="rId4"/>
  </p:sldMasterIdLst>
  <p:notesMasterIdLst>
    <p:notesMasterId r:id="rId6"/>
  </p:notesMasterIdLst>
  <p:sldIdLst>
    <p:sldId id="257"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231"/>
    <a:srgbClr val="F19016"/>
    <a:srgbClr val="6D207E"/>
    <a:srgbClr val="E70D10"/>
    <a:srgbClr val="232F3A"/>
    <a:srgbClr val="F9B400"/>
    <a:srgbClr val="EA5692"/>
    <a:srgbClr val="0094D4"/>
    <a:srgbClr val="0061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55" autoAdjust="0"/>
  </p:normalViewPr>
  <p:slideViewPr>
    <p:cSldViewPr snapToGrid="0" snapToObjects="1">
      <p:cViewPr>
        <p:scale>
          <a:sx n="100" d="100"/>
          <a:sy n="100" d="100"/>
        </p:scale>
        <p:origin x="332"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8B94D-40BC-A44D-B1AF-D9D63D10AFE1}" type="datetimeFigureOut">
              <a:rPr lang="en-US" smtClean="0"/>
              <a:t>3/10/2022</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334C69-D123-4741-A2D7-04F85D4ABB19}" type="slidenum">
              <a:rPr lang="en-US" smtClean="0"/>
              <a:t>‹#›</a:t>
            </a:fld>
            <a:endParaRPr lang="en-US"/>
          </a:p>
        </p:txBody>
      </p:sp>
    </p:spTree>
    <p:extLst>
      <p:ext uri="{BB962C8B-B14F-4D97-AF65-F5344CB8AC3E}">
        <p14:creationId xmlns:p14="http://schemas.microsoft.com/office/powerpoint/2010/main" val="2412204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solidFill>
                  <a:srgbClr val="E70D10"/>
                </a:solidFill>
              </a:rPr>
              <a:t>NOTES: Replace the italic text with your content. Feel free to resize boxes to suit amount of content. </a:t>
            </a:r>
            <a:r>
              <a:rPr lang="en-US" sz="1500" baseline="0" dirty="0">
                <a:solidFill>
                  <a:srgbClr val="E70D10"/>
                </a:solidFill>
              </a:rPr>
              <a:t> Please keep </a:t>
            </a:r>
            <a:r>
              <a:rPr lang="en-US" sz="1500" baseline="0">
                <a:solidFill>
                  <a:srgbClr val="E70D10"/>
                </a:solidFill>
              </a:rPr>
              <a:t>all formatting font </a:t>
            </a:r>
            <a:r>
              <a:rPr lang="en-US" sz="1500" baseline="0" dirty="0">
                <a:solidFill>
                  <a:srgbClr val="E70D10"/>
                </a:solidFill>
              </a:rPr>
              <a:t>size and type consistent to Calibri point 7 or 8 dependent on spacing.  </a:t>
            </a:r>
            <a:endParaRPr lang="en-US" sz="1500" dirty="0">
              <a:solidFill>
                <a:srgbClr val="E70D10"/>
              </a:solidFill>
            </a:endParaRPr>
          </a:p>
        </p:txBody>
      </p:sp>
      <p:sp>
        <p:nvSpPr>
          <p:cNvPr id="4" name="Slide Number Placeholder 3"/>
          <p:cNvSpPr>
            <a:spLocks noGrp="1"/>
          </p:cNvSpPr>
          <p:nvPr>
            <p:ph type="sldNum" sz="quarter" idx="5"/>
          </p:nvPr>
        </p:nvSpPr>
        <p:spPr/>
        <p:txBody>
          <a:bodyPr/>
          <a:lstStyle/>
          <a:p>
            <a:fld id="{03334C69-D123-4741-A2D7-04F85D4ABB19}" type="slidenum">
              <a:rPr lang="en-US" smtClean="0"/>
              <a:t>1</a:t>
            </a:fld>
            <a:endParaRPr lang="en-US"/>
          </a:p>
        </p:txBody>
      </p:sp>
    </p:spTree>
    <p:extLst>
      <p:ext uri="{BB962C8B-B14F-4D97-AF65-F5344CB8AC3E}">
        <p14:creationId xmlns:p14="http://schemas.microsoft.com/office/powerpoint/2010/main" val="1984440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71" y="1183227"/>
            <a:ext cx="6236732" cy="5559743"/>
          </a:xfrm>
        </p:spPr>
        <p:txBody>
          <a:bodyPr anchor="b">
            <a:normAutofit/>
          </a:bodyPr>
          <a:lstStyle>
            <a:lvl1pPr algn="l">
              <a:lnSpc>
                <a:spcPct val="85000"/>
              </a:lnSpc>
              <a:defRPr sz="6614" spc="-4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682089" y="6946437"/>
            <a:ext cx="6236732" cy="1781969"/>
          </a:xfrm>
        </p:spPr>
        <p:txBody>
          <a:bodyPr lIns="91440" rIns="91440">
            <a:normAutofit/>
          </a:bodyPr>
          <a:lstStyle>
            <a:lvl1pPr marL="0" indent="0" algn="l">
              <a:buNone/>
              <a:defRPr sz="1984" cap="all" spc="165" baseline="0">
                <a:solidFill>
                  <a:schemeClr val="tx2"/>
                </a:solidFill>
                <a:latin typeface="+mj-lt"/>
              </a:defRPr>
            </a:lvl1pPr>
            <a:lvl2pPr marL="377967" indent="0" algn="ctr">
              <a:buNone/>
              <a:defRPr sz="1984"/>
            </a:lvl2pPr>
            <a:lvl3pPr marL="755934" indent="0" algn="ctr">
              <a:buNone/>
              <a:defRPr sz="1984"/>
            </a:lvl3pPr>
            <a:lvl4pPr marL="1133902" indent="0" algn="ctr">
              <a:buNone/>
              <a:defRPr sz="1653"/>
            </a:lvl4pPr>
            <a:lvl5pPr marL="1511869" indent="0" algn="ctr">
              <a:buNone/>
              <a:defRPr sz="1653"/>
            </a:lvl5pPr>
            <a:lvl6pPr marL="1889836" indent="0" algn="ctr">
              <a:buNone/>
              <a:defRPr sz="1653"/>
            </a:lvl6pPr>
            <a:lvl7pPr marL="2267803" indent="0" algn="ctr">
              <a:buNone/>
              <a:defRPr sz="1653"/>
            </a:lvl7pPr>
            <a:lvl8pPr marL="2645771" indent="0" algn="ctr">
              <a:buNone/>
              <a:defRPr sz="1653"/>
            </a:lvl8pPr>
            <a:lvl9pPr marL="3023738" indent="0" algn="ctr">
              <a:buNone/>
              <a:defRPr sz="165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cxnSp>
        <p:nvCxnSpPr>
          <p:cNvPr id="9" name="Straight Connector 8"/>
          <p:cNvCxnSpPr/>
          <p:nvPr/>
        </p:nvCxnSpPr>
        <p:spPr>
          <a:xfrm>
            <a:off x="748811" y="6771482"/>
            <a:ext cx="61233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376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5165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409893" y="642791"/>
            <a:ext cx="1630055" cy="897984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642791"/>
            <a:ext cx="4795669" cy="8979841"/>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2228452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78944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71" y="1183227"/>
            <a:ext cx="6236732" cy="5559743"/>
          </a:xfrm>
        </p:spPr>
        <p:txBody>
          <a:bodyPr anchor="b" anchorCtr="0">
            <a:normAutofit/>
          </a:bodyPr>
          <a:lstStyle>
            <a:lvl1pPr>
              <a:lnSpc>
                <a:spcPct val="85000"/>
              </a:lnSpc>
              <a:defRPr sz="661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680371" y="6942550"/>
            <a:ext cx="6236732" cy="1781969"/>
          </a:xfrm>
        </p:spPr>
        <p:txBody>
          <a:bodyPr lIns="91440" rIns="91440" anchor="t" anchorCtr="0">
            <a:normAutofit/>
          </a:bodyPr>
          <a:lstStyle>
            <a:lvl1pPr marL="0" indent="0">
              <a:buNone/>
              <a:defRPr sz="1984" cap="all" spc="165" baseline="0">
                <a:solidFill>
                  <a:schemeClr val="tx2"/>
                </a:solidFill>
                <a:latin typeface="+mj-lt"/>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040709-EF94-9D42-B46C-68988BB7D94C}"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cxnSp>
        <p:nvCxnSpPr>
          <p:cNvPr id="9" name="Straight Connector 8"/>
          <p:cNvCxnSpPr/>
          <p:nvPr/>
        </p:nvCxnSpPr>
        <p:spPr>
          <a:xfrm>
            <a:off x="748811" y="6771482"/>
            <a:ext cx="61233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61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680371" y="446824"/>
            <a:ext cx="6236732" cy="22617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0371" y="2877551"/>
            <a:ext cx="3061668" cy="6272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55434" y="2877552"/>
            <a:ext cx="3061668" cy="6272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040709-EF94-9D42-B46C-68988BB7D94C}" type="datetimeFigureOut">
              <a:rPr lang="en-US" smtClean="0"/>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2197679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80371" y="446824"/>
            <a:ext cx="6236732" cy="22617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0371" y="2878047"/>
            <a:ext cx="3061668" cy="1147884"/>
          </a:xfrm>
        </p:spPr>
        <p:txBody>
          <a:bodyPr lIns="91440" rIns="91440" anchor="ctr">
            <a:normAutofit/>
          </a:bodyPr>
          <a:lstStyle>
            <a:lvl1pPr marL="0" indent="0">
              <a:buNone/>
              <a:defRPr sz="1653" b="0" cap="all" baseline="0">
                <a:solidFill>
                  <a:schemeClr val="tx2"/>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680371" y="4025931"/>
            <a:ext cx="3061668" cy="5266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55434" y="2878047"/>
            <a:ext cx="3061668" cy="1147884"/>
          </a:xfrm>
        </p:spPr>
        <p:txBody>
          <a:bodyPr lIns="91440" rIns="91440" anchor="ctr">
            <a:normAutofit/>
          </a:bodyPr>
          <a:lstStyle>
            <a:lvl1pPr marL="0" indent="0">
              <a:buNone/>
              <a:defRPr sz="1653" b="0" cap="all" baseline="0">
                <a:solidFill>
                  <a:schemeClr val="tx2"/>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55434" y="4025931"/>
            <a:ext cx="3061668" cy="5266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040709-EF94-9D42-B46C-68988BB7D94C}" type="datetimeFigureOut">
              <a:rPr lang="en-US" smtClean="0"/>
              <a:t>3/10/2022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257491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040709-EF94-9D42-B46C-68988BB7D94C}" type="datetimeFigureOut">
              <a:rPr lang="en-US" smtClean="0"/>
              <a:t>3/10/2022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33783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2040709-EF94-9D42-B46C-68988BB7D94C}" type="datetimeFigureOut">
              <a:rPr lang="en-US" smtClean="0"/>
              <a:t>3/10/2022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400445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1" y="0"/>
            <a:ext cx="2511701" cy="10691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505054" y="0"/>
            <a:ext cx="39688" cy="10691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3488" y="926622"/>
            <a:ext cx="1984415" cy="3563938"/>
          </a:xfrm>
        </p:spPr>
        <p:txBody>
          <a:bodyPr anchor="b">
            <a:normAutofit/>
          </a:bodyPr>
          <a:lstStyle>
            <a:lvl1pPr>
              <a:defRPr sz="2976"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976622" y="1140460"/>
            <a:ext cx="4025527" cy="81970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488" y="4561840"/>
            <a:ext cx="1984415" cy="5268148"/>
          </a:xfrm>
        </p:spPr>
        <p:txBody>
          <a:bodyPr lIns="91440" rIns="91440">
            <a:normAutofit/>
          </a:bodyPr>
          <a:lstStyle>
            <a:lvl1pPr marL="0" indent="0">
              <a:buNone/>
              <a:defRPr sz="1240">
                <a:solidFill>
                  <a:srgbClr val="FFFFFF"/>
                </a:solidFill>
              </a:defRPr>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5" name="Date Placeholder 4"/>
          <p:cNvSpPr>
            <a:spLocks noGrp="1"/>
          </p:cNvSpPr>
          <p:nvPr>
            <p:ph type="dt" sz="half" idx="10"/>
          </p:nvPr>
        </p:nvSpPr>
        <p:spPr>
          <a:xfrm>
            <a:off x="288642" y="10070987"/>
            <a:ext cx="1623613" cy="569240"/>
          </a:xfrm>
        </p:spPr>
        <p:txBody>
          <a:bodyPr/>
          <a:lstStyle>
            <a:lvl1pPr algn="l">
              <a:defRPr/>
            </a:lvl1pPr>
          </a:lstStyle>
          <a:p>
            <a:fld id="{A2040709-EF94-9D42-B46C-68988BB7D94C}" type="datetimeFigureOut">
              <a:rPr lang="en-US" smtClean="0"/>
              <a:t>3/10/2022</a:t>
            </a:fld>
            <a:endParaRPr lang="en-US"/>
          </a:p>
        </p:txBody>
      </p:sp>
      <p:sp>
        <p:nvSpPr>
          <p:cNvPr id="6" name="Footer Placeholder 5"/>
          <p:cNvSpPr>
            <a:spLocks noGrp="1"/>
          </p:cNvSpPr>
          <p:nvPr>
            <p:ph type="ftr" sz="quarter" idx="11"/>
          </p:nvPr>
        </p:nvSpPr>
        <p:spPr>
          <a:xfrm>
            <a:off x="2976622" y="10070987"/>
            <a:ext cx="2882126" cy="569240"/>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8EA052-038D-A041-A2DF-45E0AABCE7F6}" type="slidenum">
              <a:rPr lang="en-US" smtClean="0"/>
              <a:t>‹#›</a:t>
            </a:fld>
            <a:endParaRPr lang="en-US"/>
          </a:p>
        </p:txBody>
      </p:sp>
    </p:spTree>
    <p:extLst>
      <p:ext uri="{BB962C8B-B14F-4D97-AF65-F5344CB8AC3E}">
        <p14:creationId xmlns:p14="http://schemas.microsoft.com/office/powerpoint/2010/main" val="225835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7721865"/>
            <a:ext cx="7557707" cy="2969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662740"/>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71" y="7911941"/>
            <a:ext cx="6270987" cy="1283018"/>
          </a:xfrm>
        </p:spPr>
        <p:txBody>
          <a:bodyPr tIns="0" bIns="0" anchor="b">
            <a:noAutofit/>
          </a:bodyPr>
          <a:lstStyle>
            <a:lvl1pPr>
              <a:defRPr sz="2976"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0" y="0"/>
            <a:ext cx="7559666" cy="7662740"/>
          </a:xfrm>
          <a:solidFill>
            <a:schemeClr val="bg2">
              <a:lumMod val="90000"/>
            </a:schemeClr>
          </a:solidFill>
        </p:spPr>
        <p:txBody>
          <a:bodyPr lIns="457200" tIns="457200"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680371" y="9209215"/>
            <a:ext cx="6274530" cy="926624"/>
          </a:xfrm>
        </p:spPr>
        <p:txBody>
          <a:bodyPr lIns="91440" tIns="0" rIns="91440" bIns="0">
            <a:normAutofit/>
          </a:bodyPr>
          <a:lstStyle>
            <a:lvl1pPr marL="0" indent="0">
              <a:spcBef>
                <a:spcPts val="0"/>
              </a:spcBef>
              <a:spcAft>
                <a:spcPts val="496"/>
              </a:spcAft>
              <a:buNone/>
              <a:defRPr sz="1240">
                <a:solidFill>
                  <a:srgbClr val="FFFFFF"/>
                </a:solidFill>
              </a:defRPr>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5" name="Date Placeholder 4"/>
          <p:cNvSpPr>
            <a:spLocks noGrp="1"/>
          </p:cNvSpPr>
          <p:nvPr>
            <p:ph type="dt" sz="half" idx="10"/>
          </p:nvPr>
        </p:nvSpPr>
        <p:spPr/>
        <p:txBody>
          <a:bodyPr/>
          <a:lstStyle/>
          <a:p>
            <a:fld id="{A2040709-EF94-9D42-B46C-68988BB7D94C}" type="datetimeFigureOut">
              <a:rPr lang="en-US" smtClean="0"/>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319210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979025"/>
            <a:ext cx="7559676"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875374"/>
            <a:ext cx="7559676" cy="1028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0371" y="446824"/>
            <a:ext cx="6236732" cy="22617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80370" y="2877551"/>
            <a:ext cx="6236733" cy="627253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0372" y="10070987"/>
            <a:ext cx="1532937" cy="569240"/>
          </a:xfrm>
          <a:prstGeom prst="rect">
            <a:avLst/>
          </a:prstGeom>
        </p:spPr>
        <p:txBody>
          <a:bodyPr vert="horz" lIns="91440" tIns="45720" rIns="91440" bIns="45720" rtlCol="0" anchor="ctr"/>
          <a:lstStyle>
            <a:lvl1pPr algn="l">
              <a:defRPr sz="744">
                <a:solidFill>
                  <a:srgbClr val="FFFFFF"/>
                </a:solidFill>
              </a:defRPr>
            </a:lvl1pPr>
          </a:lstStyle>
          <a:p>
            <a:fld id="{A2040709-EF94-9D42-B46C-68988BB7D94C}" type="datetimeFigureOut">
              <a:rPr lang="en-US" smtClean="0"/>
              <a:t>3/10/2022</a:t>
            </a:fld>
            <a:endParaRPr lang="en-US"/>
          </a:p>
        </p:txBody>
      </p:sp>
      <p:sp>
        <p:nvSpPr>
          <p:cNvPr id="5" name="Footer Placeholder 4"/>
          <p:cNvSpPr>
            <a:spLocks noGrp="1"/>
          </p:cNvSpPr>
          <p:nvPr>
            <p:ph type="ftr" sz="quarter" idx="3"/>
          </p:nvPr>
        </p:nvSpPr>
        <p:spPr>
          <a:xfrm>
            <a:off x="2285627" y="10070987"/>
            <a:ext cx="2990390" cy="569240"/>
          </a:xfrm>
          <a:prstGeom prst="rect">
            <a:avLst/>
          </a:prstGeom>
        </p:spPr>
        <p:txBody>
          <a:bodyPr vert="horz" lIns="91440" tIns="45720" rIns="91440" bIns="45720" rtlCol="0" anchor="ctr"/>
          <a:lstStyle>
            <a:lvl1pPr algn="ctr">
              <a:defRPr sz="744"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6138800" y="10070987"/>
            <a:ext cx="813524" cy="569240"/>
          </a:xfrm>
          <a:prstGeom prst="rect">
            <a:avLst/>
          </a:prstGeom>
        </p:spPr>
        <p:txBody>
          <a:bodyPr vert="horz" lIns="91440" tIns="45720" rIns="91440" bIns="45720" rtlCol="0" anchor="ctr"/>
          <a:lstStyle>
            <a:lvl1pPr algn="r">
              <a:defRPr sz="868">
                <a:solidFill>
                  <a:srgbClr val="FFFFFF"/>
                </a:solidFill>
              </a:defRPr>
            </a:lvl1pPr>
          </a:lstStyle>
          <a:p>
            <a:fld id="{A18EA052-038D-A041-A2DF-45E0AABCE7F6}" type="slidenum">
              <a:rPr lang="en-US" smtClean="0"/>
              <a:t>‹#›</a:t>
            </a:fld>
            <a:endParaRPr lang="en-US"/>
          </a:p>
        </p:txBody>
      </p:sp>
      <p:cxnSp>
        <p:nvCxnSpPr>
          <p:cNvPr id="10" name="Straight Connector 9"/>
          <p:cNvCxnSpPr/>
          <p:nvPr/>
        </p:nvCxnSpPr>
        <p:spPr>
          <a:xfrm>
            <a:off x="740052" y="2709349"/>
            <a:ext cx="618003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374975"/>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defTabSz="755934" rtl="0" eaLnBrk="1" latinLnBrk="0" hangingPunct="1">
        <a:lnSpc>
          <a:spcPct val="85000"/>
        </a:lnSpc>
        <a:spcBef>
          <a:spcPct val="0"/>
        </a:spcBef>
        <a:buNone/>
        <a:defRPr sz="3968" kern="1200" spc="-41" baseline="0">
          <a:solidFill>
            <a:schemeClr val="tx1">
              <a:lumMod val="75000"/>
              <a:lumOff val="25000"/>
            </a:schemeClr>
          </a:solidFill>
          <a:latin typeface="+mj-lt"/>
          <a:ea typeface="+mj-ea"/>
          <a:cs typeface="+mj-cs"/>
        </a:defRPr>
      </a:lvl1pPr>
    </p:titleStyle>
    <p:bodyStyle>
      <a:lvl1pPr marL="75593" indent="-75593" algn="l" defTabSz="755934" rtl="0" eaLnBrk="1" latinLnBrk="0" hangingPunct="1">
        <a:lnSpc>
          <a:spcPct val="90000"/>
        </a:lnSpc>
        <a:spcBef>
          <a:spcPts val="992"/>
        </a:spcBef>
        <a:spcAft>
          <a:spcPts val="165"/>
        </a:spcAft>
        <a:buClr>
          <a:schemeClr val="accent1"/>
        </a:buClr>
        <a:buSzPct val="100000"/>
        <a:buFont typeface="Calibri" panose="020F0502020204030204" pitchFamily="34" charset="0"/>
        <a:buChar char=" "/>
        <a:defRPr sz="1653" kern="1200">
          <a:solidFill>
            <a:schemeClr val="tx1">
              <a:lumMod val="75000"/>
              <a:lumOff val="25000"/>
            </a:schemeClr>
          </a:solidFill>
          <a:latin typeface="+mn-lt"/>
          <a:ea typeface="+mn-ea"/>
          <a:cs typeface="+mn-cs"/>
        </a:defRPr>
      </a:lvl1pPr>
      <a:lvl2pPr marL="317492" indent="-151187" algn="l" defTabSz="755934" rtl="0" eaLnBrk="1" latinLnBrk="0" hangingPunct="1">
        <a:lnSpc>
          <a:spcPct val="90000"/>
        </a:lnSpc>
        <a:spcBef>
          <a:spcPts val="165"/>
        </a:spcBef>
        <a:spcAft>
          <a:spcPts val="331"/>
        </a:spcAft>
        <a:buClr>
          <a:schemeClr val="accent1"/>
        </a:buClr>
        <a:buFont typeface="Calibri" pitchFamily="34" charset="0"/>
        <a:buChar char="◦"/>
        <a:defRPr sz="1488" kern="1200">
          <a:solidFill>
            <a:schemeClr val="tx1">
              <a:lumMod val="75000"/>
              <a:lumOff val="25000"/>
            </a:schemeClr>
          </a:solidFill>
          <a:latin typeface="+mn-lt"/>
          <a:ea typeface="+mn-ea"/>
          <a:cs typeface="+mn-cs"/>
        </a:defRPr>
      </a:lvl2pPr>
      <a:lvl3pPr marL="468679" indent="-151187"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3pPr>
      <a:lvl4pPr marL="619866" indent="-151187"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4pPr>
      <a:lvl5pPr marL="771053" indent="-151187"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5pPr>
      <a:lvl6pPr marL="90937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6pPr>
      <a:lvl7pPr marL="107471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7pPr>
      <a:lvl8pPr marL="124005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8pPr>
      <a:lvl9pPr marL="140539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scottishbooktrust.com/"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image" Target="../media/image6.jpg"/><Relationship Id="rId5" Type="http://schemas.openxmlformats.org/officeDocument/2006/relationships/hyperlink" Target="https://www.glasgowlife.org.uk/libraries" TargetMode="External"/><Relationship Id="rId10" Type="http://schemas.openxmlformats.org/officeDocument/2006/relationships/image" Target="../media/image5.png"/><Relationship Id="rId4" Type="http://schemas.openxmlformats.org/officeDocument/2006/relationships/hyperlink" Target="https://www.edinburghzoo.org.uk/"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521314C-02EB-BB48-9B0A-73ED3AB367B4}"/>
              </a:ext>
            </a:extLst>
          </p:cNvPr>
          <p:cNvSpPr txBox="1">
            <a:spLocks/>
          </p:cNvSpPr>
          <p:nvPr/>
        </p:nvSpPr>
        <p:spPr>
          <a:xfrm>
            <a:off x="281542" y="2978713"/>
            <a:ext cx="3313274" cy="2841351"/>
          </a:xfrm>
          <a:prstGeom prst="rect">
            <a:avLst/>
          </a:prstGeom>
          <a:solidFill>
            <a:schemeClr val="bg1"/>
          </a:solidFill>
          <a:ln w="25400" cmpd="dbl">
            <a:solidFill>
              <a:srgbClr val="00B050"/>
            </a:solidFill>
            <a:prstDash val="solid"/>
          </a:ln>
        </p:spPr>
        <p:txBody>
          <a:bodyPr wrap="square" lIns="108000" tIns="108000" rIns="108000" bIns="108000" rtlCol="0">
            <a:noAutofit/>
          </a:bodyPr>
          <a:lstStyle/>
          <a:p>
            <a:r>
              <a:rPr lang="en-US" sz="800" b="1" dirty="0">
                <a:solidFill>
                  <a:schemeClr val="accent1">
                    <a:lumMod val="75000"/>
                  </a:schemeClr>
                </a:solidFill>
              </a:rPr>
              <a:t>Resources:</a:t>
            </a:r>
          </a:p>
          <a:p>
            <a:endParaRPr lang="en-GB" sz="800" dirty="0">
              <a:solidFill>
                <a:schemeClr val="accent1">
                  <a:lumMod val="75000"/>
                </a:schemeClr>
              </a:solidFill>
              <a:sym typeface="Helvetica" pitchFamily="34" charset="0"/>
            </a:endParaRPr>
          </a:p>
          <a:p>
            <a:r>
              <a:rPr lang="en-GB" altLang="en-US" sz="800" dirty="0">
                <a:sym typeface="Helvetica" pitchFamily="34" charset="0"/>
              </a:rPr>
              <a:t>The projects described here are scalable dependent on available resources. Dear Zoo was resource intensive while delivering significant engagement levels, and high levels of customer satisfaction. The impact on the families of the experience is difficult to to quantify in a formal cost benefit analysis approach. The project aimed to build positive shared memories not only within the families but between the families. </a:t>
            </a:r>
          </a:p>
          <a:p>
            <a:r>
              <a:rPr lang="en-GB" altLang="en-US" sz="800" dirty="0">
                <a:sym typeface="Helvetica" pitchFamily="34" charset="0"/>
              </a:rPr>
              <a:t>The project wanted to deliver an experience that would lead to a sustained increase in engagement from the families involved.  To be able to evidence whether this outcome was achieved would require a more longitudinal approach than was able to be enacted on this occasion, but it is important to consider to what extent we plan in a way that allows us to evidence impact over years rather then months or weeks. </a:t>
            </a:r>
          </a:p>
          <a:p>
            <a:endParaRPr lang="en-GB" altLang="en-US" sz="800" b="1" dirty="0">
              <a:sym typeface="Helvetica" pitchFamily="34" charset="0"/>
            </a:endParaRPr>
          </a:p>
          <a:p>
            <a:r>
              <a:rPr lang="en-GB" altLang="en-US" sz="800" dirty="0">
                <a:sym typeface="Helvetica" pitchFamily="34" charset="0"/>
              </a:rPr>
              <a:t>The Family Book Club project was less resources intensive but had the benefit of the schools location being very close to a community library. The same effect could be delivered in a school setting but where possible links should be made with local libraries as a venue for this type of family learning experience as it has the benefit of developing habits of using the library as a learning resource and a place of fun and community.</a:t>
            </a:r>
          </a:p>
          <a:p>
            <a:endParaRPr lang="en-GB" sz="800" b="1" dirty="0">
              <a:sym typeface="Helvetica" pitchFamily="34" charset="0"/>
            </a:endParaRPr>
          </a:p>
        </p:txBody>
      </p:sp>
      <p:sp>
        <p:nvSpPr>
          <p:cNvPr id="10" name="Rectangle 3">
            <a:extLst>
              <a:ext uri="{FF2B5EF4-FFF2-40B4-BE49-F238E27FC236}">
                <a16:creationId xmlns:a16="http://schemas.microsoft.com/office/drawing/2014/main" id="{3508D264-6EAA-9445-AD1D-E9C99F4360CA}"/>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atin typeface="Josefin Sans" pitchFamily="2" charset="77"/>
            </a:endParaRPr>
          </a:p>
        </p:txBody>
      </p:sp>
      <p:sp>
        <p:nvSpPr>
          <p:cNvPr id="11" name="Rectangle 4">
            <a:extLst>
              <a:ext uri="{FF2B5EF4-FFF2-40B4-BE49-F238E27FC236}">
                <a16:creationId xmlns:a16="http://schemas.microsoft.com/office/drawing/2014/main" id="{0C3556D7-C3A5-E74A-9604-B067A3883392}"/>
              </a:ext>
            </a:extLst>
          </p:cNvPr>
          <p:cNvSpPr>
            <a:spLocks noChangeArrowheads="1"/>
          </p:cNvSpPr>
          <p:nvPr/>
        </p:nvSpPr>
        <p:spPr bwMode="auto">
          <a:xfrm>
            <a:off x="708624" y="156870"/>
            <a:ext cx="22814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232F3A"/>
                </a:solidFill>
                <a:latin typeface="Josefin Sans" pitchFamily="2" charset="77"/>
                <a:cs typeface="Times New Roman" panose="02020603050405020304" pitchFamily="18" charset="0"/>
              </a:rPr>
              <a:t>Family Learning </a:t>
            </a:r>
            <a:endParaRPr kumimoji="0" lang="en-US" altLang="en-US" sz="300" b="0" i="0" u="none" strike="noStrike" cap="none" normalizeH="0" baseline="0" dirty="0">
              <a:ln>
                <a:noFill/>
              </a:ln>
              <a:solidFill>
                <a:srgbClr val="232F3A"/>
              </a:solidFill>
              <a:effectLst/>
              <a:latin typeface="Josefin Sans" pitchFamily="2" charset="77"/>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chemeClr val="accent2">
                    <a:lumMod val="75000"/>
                  </a:schemeClr>
                </a:solidFill>
                <a:latin typeface="Josefin Sans" pitchFamily="2" charset="77"/>
                <a:cs typeface="Times New Roman" panose="02020603050405020304" pitchFamily="18" charset="0"/>
              </a:rPr>
              <a:t>Glasgow’s Improvement Challenge</a:t>
            </a:r>
            <a:endParaRPr kumimoji="0" lang="en-US" altLang="en-US" sz="1200" b="0" i="0" u="none" strike="noStrike" cap="none" normalizeH="0" baseline="0" dirty="0">
              <a:ln>
                <a:noFill/>
              </a:ln>
              <a:solidFill>
                <a:schemeClr val="accent2">
                  <a:lumMod val="75000"/>
                </a:schemeClr>
              </a:solidFill>
              <a:effectLst/>
              <a:latin typeface="Josefin Sans" pitchFamily="2" charset="77"/>
            </a:endParaRPr>
          </a:p>
        </p:txBody>
      </p:sp>
      <p:sp>
        <p:nvSpPr>
          <p:cNvPr id="18" name="TextBox 17">
            <a:extLst>
              <a:ext uri="{FF2B5EF4-FFF2-40B4-BE49-F238E27FC236}">
                <a16:creationId xmlns:a16="http://schemas.microsoft.com/office/drawing/2014/main" id="{7F4F4DD1-6F22-7846-8402-ECB0DF2ABEE7}"/>
              </a:ext>
            </a:extLst>
          </p:cNvPr>
          <p:cNvSpPr txBox="1">
            <a:spLocks/>
          </p:cNvSpPr>
          <p:nvPr/>
        </p:nvSpPr>
        <p:spPr>
          <a:xfrm>
            <a:off x="201992" y="730107"/>
            <a:ext cx="7044099" cy="1340835"/>
          </a:xfrm>
          <a:prstGeom prst="rect">
            <a:avLst/>
          </a:prstGeom>
          <a:solidFill>
            <a:schemeClr val="accent2"/>
          </a:solidFill>
          <a:ln w="25400" cap="sq" cmpd="sng">
            <a:noFill/>
            <a:prstDash val="solid"/>
            <a:round/>
            <a:extLst>
              <a:ext uri="{C807C97D-BFC1-408E-A445-0C87EB9F89A2}">
                <ask:lineSketchStyleProps xmlns:ask="http://schemas.microsoft.com/office/drawing/2018/sketchyshapes" sd="1219033472">
                  <a:custGeom>
                    <a:avLst/>
                    <a:gdLst>
                      <a:gd name="connsiteX0" fmla="*/ 0 w 7044099"/>
                      <a:gd name="connsiteY0" fmla="*/ 0 h 572052"/>
                      <a:gd name="connsiteX1" fmla="*/ 7044099 w 7044099"/>
                      <a:gd name="connsiteY1" fmla="*/ 0 h 572052"/>
                      <a:gd name="connsiteX2" fmla="*/ 7044099 w 7044099"/>
                      <a:gd name="connsiteY2" fmla="*/ 572052 h 572052"/>
                      <a:gd name="connsiteX3" fmla="*/ 0 w 7044099"/>
                      <a:gd name="connsiteY3" fmla="*/ 572052 h 572052"/>
                      <a:gd name="connsiteX4" fmla="*/ 0 w 7044099"/>
                      <a:gd name="connsiteY4" fmla="*/ 0 h 5720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4099" h="572052" extrusionOk="0">
                        <a:moveTo>
                          <a:pt x="0" y="0"/>
                        </a:moveTo>
                        <a:cubicBezTo>
                          <a:pt x="2550496" y="118645"/>
                          <a:pt x="5947562" y="116012"/>
                          <a:pt x="7044099" y="0"/>
                        </a:cubicBezTo>
                        <a:cubicBezTo>
                          <a:pt x="6995342" y="241455"/>
                          <a:pt x="7031813" y="390231"/>
                          <a:pt x="7044099" y="572052"/>
                        </a:cubicBezTo>
                        <a:cubicBezTo>
                          <a:pt x="5755031" y="706652"/>
                          <a:pt x="1000911" y="414856"/>
                          <a:pt x="0" y="572052"/>
                        </a:cubicBezTo>
                        <a:cubicBezTo>
                          <a:pt x="32484" y="459819"/>
                          <a:pt x="-27047" y="217800"/>
                          <a:pt x="0" y="0"/>
                        </a:cubicBezTo>
                        <a:close/>
                      </a:path>
                    </a:pathLst>
                  </a:custGeom>
                  <ask:type>
                    <ask:lineSketchNone/>
                  </ask:type>
                </ask:lineSketchStyleProps>
              </a:ext>
            </a:extLst>
          </a:ln>
        </p:spPr>
        <p:txBody>
          <a:bodyPr wrap="square" lIns="108000" tIns="108000" rIns="108000" bIns="108000" rtlCol="0">
            <a:normAutofit fontScale="55000" lnSpcReduction="20000"/>
          </a:bodyPr>
          <a:lstStyle/>
          <a:p>
            <a:r>
              <a:rPr lang="en-US" sz="4000" b="1" dirty="0">
                <a:solidFill>
                  <a:schemeClr val="bg1"/>
                </a:solidFill>
                <a:latin typeface="Josefin Sans"/>
              </a:rPr>
              <a:t>PROGRAMME DESCRIPTOR: Book clubs / Dear </a:t>
            </a:r>
            <a:r>
              <a:rPr lang="en-US" sz="4000" b="1">
                <a:solidFill>
                  <a:schemeClr val="bg1"/>
                </a:solidFill>
                <a:latin typeface="Josefin Sans"/>
              </a:rPr>
              <a:t>Zoo Project  </a:t>
            </a:r>
            <a:endParaRPr lang="en-US" sz="4000" b="1" dirty="0">
              <a:solidFill>
                <a:schemeClr val="bg1"/>
              </a:solidFill>
              <a:latin typeface="Josefin Sans"/>
              <a:cs typeface="Arial" panose="020B0604020202020204" pitchFamily="34" charset="0"/>
            </a:endParaRPr>
          </a:p>
          <a:p>
            <a:r>
              <a:rPr lang="en-GB" sz="3200" dirty="0">
                <a:cs typeface="Arial" panose="020B0604020202020204" pitchFamily="34" charset="0"/>
              </a:rPr>
              <a:t> </a:t>
            </a:r>
          </a:p>
          <a:p>
            <a:endParaRPr lang="en-US" sz="3200" i="1" dirty="0">
              <a:solidFill>
                <a:schemeClr val="bg1"/>
              </a:solidFill>
              <a:cs typeface="Arial" panose="020B0604020202020204" pitchFamily="34" charset="0"/>
            </a:endParaRPr>
          </a:p>
          <a:p>
            <a:r>
              <a:rPr lang="en-US" sz="4000" b="1" dirty="0">
                <a:solidFill>
                  <a:schemeClr val="bg1"/>
                </a:solidFill>
                <a:latin typeface="Josefin Sans" pitchFamily="2" charset="77"/>
              </a:rPr>
              <a:t>Curricular Area </a:t>
            </a:r>
            <a:r>
              <a:rPr lang="en-US" sz="4000" b="1" i="1" dirty="0">
                <a:solidFill>
                  <a:schemeClr val="bg1"/>
                </a:solidFill>
                <a:latin typeface="Josefin Sans" pitchFamily="2" charset="77"/>
              </a:rPr>
              <a:t>–</a:t>
            </a:r>
            <a:r>
              <a:rPr lang="en-GB" sz="3200" dirty="0"/>
              <a:t>  </a:t>
            </a:r>
            <a:r>
              <a:rPr lang="en-GB" sz="4000" b="1" dirty="0">
                <a:solidFill>
                  <a:schemeClr val="bg1"/>
                </a:solidFill>
                <a:latin typeface="Josefin Sans" pitchFamily="2" charset="77"/>
              </a:rPr>
              <a:t>Family Learning</a:t>
            </a:r>
          </a:p>
          <a:p>
            <a:r>
              <a:rPr lang="en-GB" sz="1000" dirty="0"/>
              <a:t> </a:t>
            </a:r>
          </a:p>
          <a:p>
            <a:endParaRPr lang="en-US" sz="1000" dirty="0">
              <a:latin typeface="Arial" panose="020B0604020202020204" pitchFamily="34" charset="0"/>
              <a:cs typeface="Arial" panose="020B0604020202020204" pitchFamily="34" charset="0"/>
            </a:endParaRPr>
          </a:p>
          <a:p>
            <a:endParaRPr lang="en-US" sz="1000" b="1" i="1" dirty="0">
              <a:latin typeface="Josefin Sans" pitchFamily="2" charset="77"/>
            </a:endParaRPr>
          </a:p>
        </p:txBody>
      </p:sp>
      <p:sp>
        <p:nvSpPr>
          <p:cNvPr id="25" name="TextBox 24">
            <a:extLst>
              <a:ext uri="{FF2B5EF4-FFF2-40B4-BE49-F238E27FC236}">
                <a16:creationId xmlns:a16="http://schemas.microsoft.com/office/drawing/2014/main" id="{7F6349C9-91C7-A94E-83F1-7AFDABBADF2F}"/>
              </a:ext>
            </a:extLst>
          </p:cNvPr>
          <p:cNvSpPr txBox="1">
            <a:spLocks/>
          </p:cNvSpPr>
          <p:nvPr/>
        </p:nvSpPr>
        <p:spPr>
          <a:xfrm>
            <a:off x="257300" y="2212375"/>
            <a:ext cx="3310223" cy="649074"/>
          </a:xfrm>
          <a:prstGeom prst="rect">
            <a:avLst/>
          </a:prstGeom>
          <a:solidFill>
            <a:schemeClr val="bg1"/>
          </a:solidFill>
          <a:ln w="25400" cmpd="dbl">
            <a:solidFill>
              <a:srgbClr val="00B050"/>
            </a:solidFill>
            <a:prstDash val="solid"/>
          </a:ln>
        </p:spPr>
        <p:txBody>
          <a:bodyPr wrap="square" lIns="108000" tIns="108000" rIns="108000" bIns="108000" rtlCol="0">
            <a:noAutofit/>
          </a:bodyPr>
          <a:lstStyle/>
          <a:p>
            <a:r>
              <a:rPr lang="en-US" sz="800" dirty="0">
                <a:solidFill>
                  <a:schemeClr val="accent1">
                    <a:lumMod val="75000"/>
                  </a:schemeClr>
                </a:solidFill>
              </a:rPr>
              <a:t>Target Audience  </a:t>
            </a:r>
          </a:p>
          <a:p>
            <a:endParaRPr lang="en-US" sz="800" dirty="0">
              <a:solidFill>
                <a:schemeClr val="accent1">
                  <a:lumMod val="75000"/>
                </a:schemeClr>
              </a:solidFill>
            </a:endParaRPr>
          </a:p>
          <a:p>
            <a:r>
              <a:rPr lang="en-GB" altLang="en-US" sz="800" b="1" dirty="0">
                <a:latin typeface="Calibri" panose="020F0502020204030204" pitchFamily="34" charset="0"/>
                <a:sym typeface="Helvetica" pitchFamily="34" charset="0"/>
              </a:rPr>
              <a:t>Parents and Carers, Early Years, Early Primary and Upper Primary pupils </a:t>
            </a:r>
            <a:endParaRPr lang="en-US" sz="800" b="1" dirty="0">
              <a:solidFill>
                <a:schemeClr val="accent1">
                  <a:lumMod val="75000"/>
                </a:schemeClr>
              </a:solidFill>
              <a:latin typeface="Josefin Sans" pitchFamily="2" charset="77"/>
            </a:endParaRPr>
          </a:p>
          <a:p>
            <a:endParaRPr lang="en-GB" altLang="en-US" sz="800" dirty="0">
              <a:sym typeface="Helvetica" pitchFamily="34" charset="0"/>
            </a:endParaRPr>
          </a:p>
          <a:p>
            <a:endParaRPr lang="en-US" sz="800" dirty="0">
              <a:solidFill>
                <a:schemeClr val="accent1">
                  <a:lumMod val="75000"/>
                </a:schemeClr>
              </a:solidFill>
            </a:endParaRPr>
          </a:p>
          <a:p>
            <a:r>
              <a:rPr lang="en-US" sz="800" dirty="0">
                <a:solidFill>
                  <a:schemeClr val="accent1">
                    <a:lumMod val="75000"/>
                  </a:schemeClr>
                </a:solidFill>
              </a:rPr>
              <a:t> </a:t>
            </a:r>
            <a:endParaRPr lang="en-US" sz="800" dirty="0"/>
          </a:p>
          <a:p>
            <a:endParaRPr lang="en-US" sz="800" i="1" dirty="0"/>
          </a:p>
        </p:txBody>
      </p:sp>
      <p:sp>
        <p:nvSpPr>
          <p:cNvPr id="26" name="TextBox 25">
            <a:extLst>
              <a:ext uri="{FF2B5EF4-FFF2-40B4-BE49-F238E27FC236}">
                <a16:creationId xmlns:a16="http://schemas.microsoft.com/office/drawing/2014/main" id="{B9EBFEC6-02EA-C448-AB06-2D30D3352B7D}"/>
              </a:ext>
            </a:extLst>
          </p:cNvPr>
          <p:cNvSpPr txBox="1">
            <a:spLocks/>
          </p:cNvSpPr>
          <p:nvPr/>
        </p:nvSpPr>
        <p:spPr>
          <a:xfrm>
            <a:off x="3814793" y="2212374"/>
            <a:ext cx="3460743" cy="1809680"/>
          </a:xfrm>
          <a:prstGeom prst="rect">
            <a:avLst/>
          </a:prstGeom>
          <a:solidFill>
            <a:schemeClr val="bg1"/>
          </a:solidFill>
          <a:ln w="25400" cmpd="dbl">
            <a:solidFill>
              <a:srgbClr val="00B050"/>
            </a:solidFill>
            <a:prstDash val="solid"/>
          </a:ln>
        </p:spPr>
        <p:txBody>
          <a:bodyPr wrap="square" lIns="108000" tIns="108000" rIns="108000" bIns="108000" rtlCol="0">
            <a:normAutofit lnSpcReduction="10000"/>
          </a:bodyPr>
          <a:lstStyle/>
          <a:p>
            <a:r>
              <a:rPr lang="en-US" sz="800" b="1" dirty="0">
                <a:solidFill>
                  <a:schemeClr val="accent1">
                    <a:lumMod val="75000"/>
                  </a:schemeClr>
                </a:solidFill>
              </a:rPr>
              <a:t>Aims &amp; Objectives:</a:t>
            </a:r>
          </a:p>
          <a:p>
            <a:endParaRPr lang="en-US" sz="400" b="1" dirty="0">
              <a:solidFill>
                <a:schemeClr val="accent1">
                  <a:lumMod val="75000"/>
                </a:schemeClr>
              </a:solidFill>
            </a:endParaRPr>
          </a:p>
          <a:p>
            <a:pPr algn="just"/>
            <a:r>
              <a:rPr lang="en-US" sz="800" b="1" dirty="0">
                <a:latin typeface="Calibri" panose="020F0502020204030204" pitchFamily="34" charset="0"/>
              </a:rPr>
              <a:t>Aims – </a:t>
            </a:r>
            <a:r>
              <a:rPr lang="en-US" sz="800" dirty="0">
                <a:latin typeface="Calibri" panose="020F0502020204030204" pitchFamily="34" charset="0"/>
              </a:rPr>
              <a:t>This project synopsis gives outlines of two </a:t>
            </a:r>
            <a:r>
              <a:rPr lang="en-US" sz="800" dirty="0" err="1">
                <a:latin typeface="Calibri" panose="020F0502020204030204" pitchFamily="34" charset="0"/>
              </a:rPr>
              <a:t>programmes</a:t>
            </a:r>
            <a:r>
              <a:rPr lang="en-US" sz="800" dirty="0">
                <a:latin typeface="Calibri" panose="020F0502020204030204" pitchFamily="34" charset="0"/>
              </a:rPr>
              <a:t> with matching aims and objectives but individual approaches. They both aim to build relationships between families and the school or early years </a:t>
            </a:r>
            <a:r>
              <a:rPr lang="en-US" sz="800" dirty="0" err="1">
                <a:latin typeface="Calibri" panose="020F0502020204030204" pitchFamily="34" charset="0"/>
              </a:rPr>
              <a:t>centre</a:t>
            </a:r>
            <a:r>
              <a:rPr lang="en-US" sz="800" dirty="0">
                <a:latin typeface="Calibri" panose="020F0502020204030204" pitchFamily="34" charset="0"/>
              </a:rPr>
              <a:t> and to grow the parents and </a:t>
            </a:r>
            <a:r>
              <a:rPr lang="en-US" sz="800" dirty="0" err="1">
                <a:latin typeface="Calibri" panose="020F0502020204030204" pitchFamily="34" charset="0"/>
              </a:rPr>
              <a:t>carers</a:t>
            </a:r>
            <a:r>
              <a:rPr lang="en-US" sz="800" dirty="0">
                <a:latin typeface="Calibri" panose="020F0502020204030204" pitchFamily="34" charset="0"/>
              </a:rPr>
              <a:t>  confidence in reading to their children. In addition, they aim to increase knowledge and understanding amongst parents &amp; </a:t>
            </a:r>
            <a:r>
              <a:rPr lang="en-US" sz="800" dirty="0" err="1">
                <a:latin typeface="Calibri" panose="020F0502020204030204" pitchFamily="34" charset="0"/>
              </a:rPr>
              <a:t>carers</a:t>
            </a:r>
            <a:r>
              <a:rPr lang="en-US" sz="800" dirty="0">
                <a:latin typeface="Calibri" panose="020F0502020204030204" pitchFamily="34" charset="0"/>
              </a:rPr>
              <a:t> of the importance of reading and engagement with books and stories at each stage of their children’s development</a:t>
            </a:r>
          </a:p>
          <a:p>
            <a:endParaRPr lang="en-US" sz="800" dirty="0">
              <a:latin typeface="Calibri" panose="020F0502020204030204" pitchFamily="34" charset="0"/>
            </a:endParaRPr>
          </a:p>
          <a:p>
            <a:r>
              <a:rPr lang="en-US" sz="800" b="1" dirty="0">
                <a:latin typeface="Calibri" panose="020F0502020204030204" pitchFamily="34" charset="0"/>
              </a:rPr>
              <a:t>Objectives – </a:t>
            </a:r>
            <a:r>
              <a:rPr lang="en-US" sz="800" dirty="0">
                <a:latin typeface="Calibri" panose="020F0502020204030204" pitchFamily="34" charset="0"/>
              </a:rPr>
              <a:t>The </a:t>
            </a:r>
            <a:r>
              <a:rPr lang="en-US" sz="800" dirty="0" err="1">
                <a:latin typeface="Calibri" panose="020F0502020204030204" pitchFamily="34" charset="0"/>
              </a:rPr>
              <a:t>programmes</a:t>
            </a:r>
            <a:r>
              <a:rPr lang="en-US" sz="800" dirty="0">
                <a:latin typeface="Calibri" panose="020F0502020204030204" pitchFamily="34" charset="0"/>
              </a:rPr>
              <a:t> both partner with local libraries and issue these as a setting for community learning. They emphasis fun and creativity when engaging with reading and both make links to the importance of creating positive connections between early years reading and emotional bonding between parents and child.</a:t>
            </a:r>
            <a:endParaRPr lang="en-GB" sz="800" dirty="0"/>
          </a:p>
        </p:txBody>
      </p:sp>
      <p:sp>
        <p:nvSpPr>
          <p:cNvPr id="29" name="TextBox 28">
            <a:extLst>
              <a:ext uri="{FF2B5EF4-FFF2-40B4-BE49-F238E27FC236}">
                <a16:creationId xmlns:a16="http://schemas.microsoft.com/office/drawing/2014/main" id="{262C35B8-23DF-4D45-996C-B9C99EEA71EC}"/>
              </a:ext>
            </a:extLst>
          </p:cNvPr>
          <p:cNvSpPr txBox="1">
            <a:spLocks/>
          </p:cNvSpPr>
          <p:nvPr/>
        </p:nvSpPr>
        <p:spPr>
          <a:xfrm>
            <a:off x="284593" y="9196119"/>
            <a:ext cx="3310223" cy="484239"/>
          </a:xfrm>
          <a:prstGeom prst="rect">
            <a:avLst/>
          </a:prstGeom>
          <a:solidFill>
            <a:schemeClr val="bg1"/>
          </a:solidFill>
          <a:ln w="25400" cmpd="dbl">
            <a:solidFill>
              <a:srgbClr val="00B050"/>
            </a:solidFill>
            <a:prstDash val="solid"/>
          </a:ln>
        </p:spPr>
        <p:txBody>
          <a:bodyPr wrap="square" lIns="108000" tIns="108000" rIns="108000" bIns="108000" rtlCol="0">
            <a:normAutofit/>
          </a:bodyPr>
          <a:lstStyle/>
          <a:p>
            <a:r>
              <a:rPr lang="en-US" sz="1200" b="1" dirty="0">
                <a:solidFill>
                  <a:schemeClr val="accent1">
                    <a:lumMod val="75000"/>
                  </a:schemeClr>
                </a:solidFill>
                <a:latin typeface="Josefin Sans" pitchFamily="2" charset="77"/>
              </a:rPr>
              <a:t>Partners: </a:t>
            </a:r>
            <a:r>
              <a:rPr lang="en-US" sz="800" dirty="0"/>
              <a:t>Glasgow Life – Libraries, Glasgow Life Family Learning Team</a:t>
            </a:r>
          </a:p>
          <a:p>
            <a:endParaRPr lang="en-US" sz="900" b="1" dirty="0">
              <a:solidFill>
                <a:srgbClr val="6D207E"/>
              </a:solidFill>
              <a:latin typeface="Josefin Sans" pitchFamily="2" charset="77"/>
            </a:endParaRPr>
          </a:p>
        </p:txBody>
      </p:sp>
      <p:sp>
        <p:nvSpPr>
          <p:cNvPr id="30" name="TextBox 29">
            <a:extLst>
              <a:ext uri="{FF2B5EF4-FFF2-40B4-BE49-F238E27FC236}">
                <a16:creationId xmlns:a16="http://schemas.microsoft.com/office/drawing/2014/main" id="{C9FCB125-5886-2347-9703-45665DB1F6DA}"/>
              </a:ext>
            </a:extLst>
          </p:cNvPr>
          <p:cNvSpPr txBox="1">
            <a:spLocks/>
          </p:cNvSpPr>
          <p:nvPr/>
        </p:nvSpPr>
        <p:spPr>
          <a:xfrm>
            <a:off x="288000" y="5957037"/>
            <a:ext cx="3306816" cy="3118508"/>
          </a:xfrm>
          <a:prstGeom prst="rect">
            <a:avLst/>
          </a:prstGeom>
          <a:solidFill>
            <a:schemeClr val="bg1"/>
          </a:solidFill>
          <a:ln w="25400" cmpd="dbl">
            <a:solidFill>
              <a:srgbClr val="00B050"/>
            </a:solidFill>
            <a:prstDash val="solid"/>
          </a:ln>
        </p:spPr>
        <p:txBody>
          <a:bodyPr wrap="square" lIns="108000" tIns="108000" rIns="108000" bIns="108000" rtlCol="0">
            <a:normAutofit fontScale="25000" lnSpcReduction="20000"/>
          </a:bodyPr>
          <a:lstStyle/>
          <a:p>
            <a:r>
              <a:rPr lang="en-US" sz="3200" b="1" dirty="0">
                <a:solidFill>
                  <a:schemeClr val="accent1">
                    <a:lumMod val="75000"/>
                  </a:schemeClr>
                </a:solidFill>
              </a:rPr>
              <a:t>Planned Outcomes</a:t>
            </a:r>
          </a:p>
          <a:p>
            <a:endParaRPr lang="en-US" sz="2000" b="1" dirty="0">
              <a:solidFill>
                <a:schemeClr val="accent1">
                  <a:lumMod val="75000"/>
                </a:schemeClr>
              </a:solidFill>
            </a:endParaRPr>
          </a:p>
          <a:p>
            <a:r>
              <a:rPr lang="en-US" sz="3200" b="1" dirty="0">
                <a:solidFill>
                  <a:schemeClr val="accent1">
                    <a:lumMod val="75000"/>
                  </a:schemeClr>
                </a:solidFill>
              </a:rPr>
              <a:t>Dear Zoo</a:t>
            </a:r>
          </a:p>
          <a:p>
            <a:endParaRPr lang="en-US" sz="900" dirty="0">
              <a:solidFill>
                <a:schemeClr val="accent1">
                  <a:lumMod val="75000"/>
                </a:schemeClr>
              </a:solidFill>
              <a:latin typeface="Calibri" panose="020F0502020204030204" pitchFamily="34" charset="0"/>
            </a:endParaRPr>
          </a:p>
          <a:p>
            <a:r>
              <a:rPr lang="en-US" sz="3200" dirty="0">
                <a:latin typeface="Calibri" panose="020F0502020204030204" pitchFamily="34" charset="0"/>
              </a:rPr>
              <a:t>The Dear Zoo Project aimed to bring together families from across the Drumchapel area to enjoy a shared experience of family learning with the local library. It hoped to encourage book borrowing and reading for pleasure.</a:t>
            </a:r>
          </a:p>
          <a:p>
            <a:endParaRPr lang="en-US" sz="1600" dirty="0">
              <a:latin typeface="Calibri" panose="020F0502020204030204" pitchFamily="34" charset="0"/>
            </a:endParaRPr>
          </a:p>
          <a:p>
            <a:r>
              <a:rPr lang="en-US" sz="3200" dirty="0">
                <a:latin typeface="Calibri" panose="020F0502020204030204" pitchFamily="34" charset="0"/>
              </a:rPr>
              <a:t>By including a family trip to Edinburgh Zoo it addressed financial barriers that the vast majority of the families involved faced in visiting the zoo not only cost of entry but transport etc. The project provided packed lunches for the trip as another way to ameliorate any financial burden on the families which may have led to non participation </a:t>
            </a:r>
            <a:endParaRPr lang="en-US" sz="1500" dirty="0">
              <a:latin typeface="Calibri" panose="020F0502020204030204" pitchFamily="34" charset="0"/>
            </a:endParaRPr>
          </a:p>
          <a:p>
            <a:endParaRPr lang="en-US" sz="3200" dirty="0">
              <a:latin typeface="Calibri" panose="020F0502020204030204" pitchFamily="34" charset="0"/>
            </a:endParaRPr>
          </a:p>
          <a:p>
            <a:r>
              <a:rPr lang="en-US" sz="3200" b="1" dirty="0">
                <a:solidFill>
                  <a:schemeClr val="accent1">
                    <a:lumMod val="75000"/>
                  </a:schemeClr>
                </a:solidFill>
              </a:rPr>
              <a:t>The Family Book Club </a:t>
            </a:r>
          </a:p>
          <a:p>
            <a:endParaRPr lang="en-US" sz="1600" dirty="0">
              <a:latin typeface="Calibri" panose="020F0502020204030204" pitchFamily="34" charset="0"/>
            </a:endParaRPr>
          </a:p>
          <a:p>
            <a:r>
              <a:rPr lang="en-US" sz="2800" dirty="0"/>
              <a:t>Sought to encourage ‘adventurous’ reading. Helping parent and </a:t>
            </a:r>
            <a:r>
              <a:rPr lang="en-US" sz="2800" dirty="0" err="1"/>
              <a:t>carers</a:t>
            </a:r>
            <a:r>
              <a:rPr lang="en-US" sz="2800" dirty="0"/>
              <a:t> build confidence and realize the importance of reading to and with their child.</a:t>
            </a:r>
          </a:p>
          <a:p>
            <a:endParaRPr lang="en-US" sz="2800" dirty="0"/>
          </a:p>
          <a:p>
            <a:r>
              <a:rPr lang="en-US" sz="2800" dirty="0"/>
              <a:t>It sought to improve the home school relationships and foster friendships between families that might otherwise not have had any social contact.</a:t>
            </a:r>
          </a:p>
          <a:p>
            <a:endParaRPr lang="en-US" altLang="en-US" sz="2800" dirty="0">
              <a:ea typeface="Trebuchet MS" panose="020B0603020202020204" pitchFamily="34" charset="0"/>
              <a:cs typeface="Arial" pitchFamily="34" charset="0"/>
              <a:sym typeface="Arial" pitchFamily="34" charset="0"/>
            </a:endParaRPr>
          </a:p>
          <a:p>
            <a:r>
              <a:rPr lang="en-US" altLang="en-US" sz="2800" dirty="0">
                <a:ea typeface="Trebuchet MS" panose="020B0603020202020204" pitchFamily="34" charset="0"/>
                <a:cs typeface="Arial" pitchFamily="34" charset="0"/>
                <a:sym typeface="Arial" pitchFamily="34" charset="0"/>
              </a:rPr>
              <a:t>It sought to breakdown any barriers in terms of use of the local library – encouraging book borrowing and making the space feel warm and welcoming. </a:t>
            </a:r>
            <a:r>
              <a:rPr lang="en-GB" sz="2800" dirty="0">
                <a:ea typeface="Trebuchet MS" panose="020B0603020202020204" pitchFamily="34" charset="0"/>
                <a:cs typeface="Arial" pitchFamily="34" charset="0"/>
              </a:rPr>
              <a:t>Families linked with other families/ further learning/ volunteering at the club thereby tackling social isolation.</a:t>
            </a:r>
          </a:p>
          <a:p>
            <a:r>
              <a:rPr lang="en-GB" sz="2800" dirty="0">
                <a:ea typeface="Trebuchet MS" panose="020B0603020202020204" pitchFamily="34" charset="0"/>
                <a:cs typeface="Arial" pitchFamily="34" charset="0"/>
              </a:rPr>
              <a:t>  </a:t>
            </a:r>
          </a:p>
          <a:p>
            <a:r>
              <a:rPr lang="en-GB" sz="2800" dirty="0">
                <a:ea typeface="Trebuchet MS" panose="020B0603020202020204" pitchFamily="34" charset="0"/>
                <a:cs typeface="Arial" pitchFamily="34" charset="0"/>
              </a:rPr>
              <a:t>Families are talking more about books at home rather just reading e.g.. The author, asking questions based on events / characters and checking dictionary for new words. </a:t>
            </a:r>
          </a:p>
          <a:p>
            <a:endParaRPr lang="en-GB" sz="2800" dirty="0">
              <a:ea typeface="Trebuchet MS" panose="020B0603020202020204" pitchFamily="34" charset="0"/>
              <a:cs typeface="Arial" pitchFamily="34" charset="0"/>
            </a:endParaRPr>
          </a:p>
          <a:p>
            <a:r>
              <a:rPr lang="en-GB" sz="2800" dirty="0">
                <a:ea typeface="Trebuchet MS" panose="020B0603020202020204" pitchFamily="34" charset="0"/>
                <a:cs typeface="Arial" pitchFamily="34" charset="0"/>
              </a:rPr>
              <a:t>An opportunity for parents to use the reading time as bonding time.</a:t>
            </a:r>
            <a:r>
              <a:rPr lang="en-GB" sz="2800" dirty="0"/>
              <a:t> </a:t>
            </a:r>
            <a:endParaRPr lang="en-US" altLang="en-US" sz="2800" dirty="0">
              <a:latin typeface="Josefin Sans" pitchFamily="2" charset="77"/>
              <a:ea typeface="Trebuchet MS" panose="020B0603020202020204" pitchFamily="34" charset="0"/>
              <a:cs typeface="Arial" pitchFamily="34" charset="0"/>
              <a:sym typeface="Arial" pitchFamily="34" charset="0"/>
            </a:endParaRPr>
          </a:p>
        </p:txBody>
      </p:sp>
      <p:sp>
        <p:nvSpPr>
          <p:cNvPr id="34" name="Rounded Rectangle 33">
            <a:extLst>
              <a:ext uri="{FF2B5EF4-FFF2-40B4-BE49-F238E27FC236}">
                <a16:creationId xmlns:a16="http://schemas.microsoft.com/office/drawing/2014/main" id="{FEB42A29-9C65-0041-9E8E-43CCF1B1C663}"/>
              </a:ext>
            </a:extLst>
          </p:cNvPr>
          <p:cNvSpPr/>
          <p:nvPr/>
        </p:nvSpPr>
        <p:spPr>
          <a:xfrm>
            <a:off x="3780787" y="8966662"/>
            <a:ext cx="3572779" cy="887117"/>
          </a:xfrm>
          <a:custGeom>
            <a:avLst/>
            <a:gdLst>
              <a:gd name="connsiteX0" fmla="*/ 0 w 3491345"/>
              <a:gd name="connsiteY0" fmla="*/ 147677 h 886046"/>
              <a:gd name="connsiteX1" fmla="*/ 147677 w 3491345"/>
              <a:gd name="connsiteY1" fmla="*/ 0 h 886046"/>
              <a:gd name="connsiteX2" fmla="*/ 3343668 w 3491345"/>
              <a:gd name="connsiteY2" fmla="*/ 0 h 886046"/>
              <a:gd name="connsiteX3" fmla="*/ 3491345 w 3491345"/>
              <a:gd name="connsiteY3" fmla="*/ 147677 h 886046"/>
              <a:gd name="connsiteX4" fmla="*/ 3491345 w 3491345"/>
              <a:gd name="connsiteY4" fmla="*/ 738369 h 886046"/>
              <a:gd name="connsiteX5" fmla="*/ 3343668 w 3491345"/>
              <a:gd name="connsiteY5" fmla="*/ 886046 h 886046"/>
              <a:gd name="connsiteX6" fmla="*/ 147677 w 3491345"/>
              <a:gd name="connsiteY6" fmla="*/ 886046 h 886046"/>
              <a:gd name="connsiteX7" fmla="*/ 0 w 3491345"/>
              <a:gd name="connsiteY7" fmla="*/ 738369 h 886046"/>
              <a:gd name="connsiteX8" fmla="*/ 0 w 3491345"/>
              <a:gd name="connsiteY8" fmla="*/ 147677 h 886046"/>
              <a:gd name="connsiteX0" fmla="*/ 0 w 3491345"/>
              <a:gd name="connsiteY0" fmla="*/ 147677 h 893134"/>
              <a:gd name="connsiteX1" fmla="*/ 147677 w 3491345"/>
              <a:gd name="connsiteY1" fmla="*/ 0 h 893134"/>
              <a:gd name="connsiteX2" fmla="*/ 3343668 w 3491345"/>
              <a:gd name="connsiteY2" fmla="*/ 0 h 893134"/>
              <a:gd name="connsiteX3" fmla="*/ 3491345 w 3491345"/>
              <a:gd name="connsiteY3" fmla="*/ 147677 h 893134"/>
              <a:gd name="connsiteX4" fmla="*/ 3491345 w 3491345"/>
              <a:gd name="connsiteY4" fmla="*/ 738369 h 893134"/>
              <a:gd name="connsiteX5" fmla="*/ 3343668 w 3491345"/>
              <a:gd name="connsiteY5" fmla="*/ 886046 h 893134"/>
              <a:gd name="connsiteX6" fmla="*/ 2506430 w 3491345"/>
              <a:gd name="connsiteY6" fmla="*/ 893134 h 893134"/>
              <a:gd name="connsiteX7" fmla="*/ 147677 w 3491345"/>
              <a:gd name="connsiteY7" fmla="*/ 886046 h 893134"/>
              <a:gd name="connsiteX8" fmla="*/ 0 w 3491345"/>
              <a:gd name="connsiteY8" fmla="*/ 738369 h 893134"/>
              <a:gd name="connsiteX9" fmla="*/ 0 w 3491345"/>
              <a:gd name="connsiteY9" fmla="*/ 147677 h 893134"/>
              <a:gd name="connsiteX0" fmla="*/ 0 w 3491345"/>
              <a:gd name="connsiteY0" fmla="*/ 147677 h 900223"/>
              <a:gd name="connsiteX1" fmla="*/ 147677 w 3491345"/>
              <a:gd name="connsiteY1" fmla="*/ 0 h 900223"/>
              <a:gd name="connsiteX2" fmla="*/ 3343668 w 3491345"/>
              <a:gd name="connsiteY2" fmla="*/ 0 h 900223"/>
              <a:gd name="connsiteX3" fmla="*/ 3491345 w 3491345"/>
              <a:gd name="connsiteY3" fmla="*/ 147677 h 900223"/>
              <a:gd name="connsiteX4" fmla="*/ 3491345 w 3491345"/>
              <a:gd name="connsiteY4" fmla="*/ 738369 h 900223"/>
              <a:gd name="connsiteX5" fmla="*/ 3343668 w 3491345"/>
              <a:gd name="connsiteY5" fmla="*/ 886046 h 900223"/>
              <a:gd name="connsiteX6" fmla="*/ 2506430 w 3491345"/>
              <a:gd name="connsiteY6" fmla="*/ 893134 h 900223"/>
              <a:gd name="connsiteX7" fmla="*/ 1868476 w 3491345"/>
              <a:gd name="connsiteY7" fmla="*/ 900223 h 900223"/>
              <a:gd name="connsiteX8" fmla="*/ 147677 w 3491345"/>
              <a:gd name="connsiteY8" fmla="*/ 886046 h 900223"/>
              <a:gd name="connsiteX9" fmla="*/ 0 w 3491345"/>
              <a:gd name="connsiteY9" fmla="*/ 738369 h 900223"/>
              <a:gd name="connsiteX10" fmla="*/ 0 w 3491345"/>
              <a:gd name="connsiteY10" fmla="*/ 147677 h 900223"/>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343668 w 3491345"/>
              <a:gd name="connsiteY5" fmla="*/ 886046 h 1091608"/>
              <a:gd name="connsiteX6" fmla="*/ 3059323 w 3491345"/>
              <a:gd name="connsiteY6" fmla="*/ 1091608 h 1091608"/>
              <a:gd name="connsiteX7" fmla="*/ 1868476 w 3491345"/>
              <a:gd name="connsiteY7" fmla="*/ 900223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343668 w 3491345"/>
              <a:gd name="connsiteY5" fmla="*/ 886046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91345" h="1091608">
                <a:moveTo>
                  <a:pt x="0" y="147677"/>
                </a:moveTo>
                <a:cubicBezTo>
                  <a:pt x="0" y="66117"/>
                  <a:pt x="66117" y="0"/>
                  <a:pt x="147677" y="0"/>
                </a:cubicBezTo>
                <a:lnTo>
                  <a:pt x="3343668" y="0"/>
                </a:lnTo>
                <a:cubicBezTo>
                  <a:pt x="3425228" y="0"/>
                  <a:pt x="3491345" y="66117"/>
                  <a:pt x="3491345" y="147677"/>
                </a:cubicBezTo>
                <a:lnTo>
                  <a:pt x="3491345" y="738369"/>
                </a:lnTo>
                <a:cubicBezTo>
                  <a:pt x="3491345" y="819929"/>
                  <a:pt x="3340167" y="900222"/>
                  <a:pt x="3258607" y="900222"/>
                </a:cubicBezTo>
                <a:cubicBezTo>
                  <a:pt x="3192179" y="964017"/>
                  <a:pt x="3090309" y="992371"/>
                  <a:pt x="3059323" y="1091608"/>
                </a:cubicBezTo>
                <a:cubicBezTo>
                  <a:pt x="2952997" y="959292"/>
                  <a:pt x="2804141" y="968743"/>
                  <a:pt x="2676550" y="907311"/>
                </a:cubicBezTo>
                <a:lnTo>
                  <a:pt x="147677" y="886046"/>
                </a:lnTo>
                <a:cubicBezTo>
                  <a:pt x="66117" y="886046"/>
                  <a:pt x="0" y="819929"/>
                  <a:pt x="0" y="738369"/>
                </a:cubicBezTo>
                <a:lnTo>
                  <a:pt x="0" y="147677"/>
                </a:lnTo>
                <a:close/>
              </a:path>
            </a:pathLst>
          </a:custGeom>
          <a:noFill/>
          <a:ln w="31750">
            <a:solidFill>
              <a:srgbClr val="00B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rmAutofit/>
          </a:bodyPr>
          <a:lstStyle/>
          <a:p>
            <a:r>
              <a:rPr lang="en-GB" sz="1000" dirty="0">
                <a:solidFill>
                  <a:schemeClr val="tx1"/>
                </a:solidFill>
                <a:latin typeface="Josefin Sans" pitchFamily="2" charset="77"/>
                <a:ea typeface="Trebuchet MS" panose="020B0603020202020204" pitchFamily="34" charset="0"/>
                <a:cs typeface="Trebuchet MS" panose="020B0603020202020204" pitchFamily="34" charset="0"/>
              </a:rPr>
              <a:t>Useful Links:</a:t>
            </a:r>
          </a:p>
          <a:p>
            <a:r>
              <a:rPr lang="en-GB" sz="800" b="1" dirty="0">
                <a:solidFill>
                  <a:schemeClr val="tx1"/>
                </a:solidFill>
                <a:ea typeface="Trebuchet MS" panose="020B0603020202020204" pitchFamily="34" charset="0"/>
                <a:cs typeface="Trebuchet MS" panose="020B0603020202020204" pitchFamily="34" charset="0"/>
                <a:hlinkClick r:id="rId3"/>
              </a:rPr>
              <a:t>https://www.scottishbooktrust.com/</a:t>
            </a:r>
            <a:r>
              <a:rPr lang="en-GB" sz="800" b="1" dirty="0">
                <a:solidFill>
                  <a:schemeClr val="tx1"/>
                </a:solidFill>
                <a:ea typeface="Trebuchet MS" panose="020B0603020202020204" pitchFamily="34" charset="0"/>
                <a:cs typeface="Trebuchet MS" panose="020B0603020202020204" pitchFamily="34" charset="0"/>
              </a:rPr>
              <a:t> </a:t>
            </a:r>
            <a:r>
              <a:rPr lang="en-GB" sz="800" b="1" dirty="0">
                <a:solidFill>
                  <a:schemeClr val="tx1"/>
                </a:solidFill>
                <a:ea typeface="Trebuchet MS" panose="020B0603020202020204" pitchFamily="34" charset="0"/>
                <a:cs typeface="Trebuchet MS" panose="020B0603020202020204" pitchFamily="34" charset="0"/>
                <a:hlinkClick r:id="rId4"/>
              </a:rPr>
              <a:t>https://www.edinburghzoo.org.uk/</a:t>
            </a:r>
            <a:r>
              <a:rPr lang="en-GB" sz="800" b="1" dirty="0">
                <a:solidFill>
                  <a:schemeClr val="tx1"/>
                </a:solidFill>
                <a:ea typeface="Trebuchet MS" panose="020B0603020202020204" pitchFamily="34" charset="0"/>
                <a:cs typeface="Trebuchet MS" panose="020B0603020202020204" pitchFamily="34" charset="0"/>
              </a:rPr>
              <a:t> </a:t>
            </a:r>
          </a:p>
          <a:p>
            <a:endParaRPr lang="en-GB" sz="800" b="1" dirty="0">
              <a:solidFill>
                <a:schemeClr val="tx1"/>
              </a:solidFill>
              <a:ea typeface="Trebuchet MS" panose="020B0603020202020204" pitchFamily="34" charset="0"/>
              <a:cs typeface="Trebuchet MS" panose="020B0603020202020204" pitchFamily="34" charset="0"/>
            </a:endParaRPr>
          </a:p>
          <a:p>
            <a:r>
              <a:rPr lang="en-GB" sz="800" b="1" dirty="0">
                <a:solidFill>
                  <a:schemeClr val="tx1"/>
                </a:solidFill>
                <a:ea typeface="Trebuchet MS" panose="020B0603020202020204" pitchFamily="34" charset="0"/>
                <a:cs typeface="Trebuchet MS" panose="020B0603020202020204" pitchFamily="34" charset="0"/>
              </a:rPr>
              <a:t> </a:t>
            </a:r>
            <a:r>
              <a:rPr lang="en-GB" sz="800" b="1" dirty="0">
                <a:solidFill>
                  <a:schemeClr val="tx1"/>
                </a:solidFill>
                <a:ea typeface="Trebuchet MS" panose="020B0603020202020204" pitchFamily="34" charset="0"/>
                <a:cs typeface="Trebuchet MS" panose="020B0603020202020204" pitchFamily="34" charset="0"/>
                <a:hlinkClick r:id="rId5"/>
              </a:rPr>
              <a:t>https://www.glasgowlife.org.uk/libraries</a:t>
            </a:r>
            <a:r>
              <a:rPr lang="en-GB" sz="800" b="1" dirty="0">
                <a:solidFill>
                  <a:schemeClr val="tx1"/>
                </a:solidFill>
                <a:ea typeface="Trebuchet MS" panose="020B0603020202020204" pitchFamily="34" charset="0"/>
                <a:cs typeface="Trebuchet MS" panose="020B0603020202020204" pitchFamily="34" charset="0"/>
              </a:rPr>
              <a:t> </a:t>
            </a:r>
            <a:endParaRPr lang="en-GB" sz="800" i="1" dirty="0">
              <a:solidFill>
                <a:schemeClr val="bg1"/>
              </a:solidFill>
              <a:ea typeface="Trebuchet MS" panose="020B0603020202020204" pitchFamily="34" charset="0"/>
              <a:cs typeface="Trebuchet MS" panose="020B0603020202020204" pitchFamily="34" charset="0"/>
            </a:endParaRPr>
          </a:p>
        </p:txBody>
      </p:sp>
      <p:sp>
        <p:nvSpPr>
          <p:cNvPr id="42" name="TextBox 41">
            <a:extLst>
              <a:ext uri="{FF2B5EF4-FFF2-40B4-BE49-F238E27FC236}">
                <a16:creationId xmlns:a16="http://schemas.microsoft.com/office/drawing/2014/main" id="{B0BEF911-0B40-714F-A217-D5700433AEAF}"/>
              </a:ext>
            </a:extLst>
          </p:cNvPr>
          <p:cNvSpPr txBox="1">
            <a:spLocks/>
          </p:cNvSpPr>
          <p:nvPr/>
        </p:nvSpPr>
        <p:spPr>
          <a:xfrm>
            <a:off x="3836804" y="4128448"/>
            <a:ext cx="3460743" cy="4677672"/>
          </a:xfrm>
          <a:prstGeom prst="rect">
            <a:avLst/>
          </a:prstGeom>
          <a:solidFill>
            <a:schemeClr val="bg1"/>
          </a:solidFill>
          <a:ln w="25400" cmpd="dbl">
            <a:solidFill>
              <a:srgbClr val="00B050"/>
            </a:solidFill>
            <a:prstDash val="solid"/>
          </a:ln>
        </p:spPr>
        <p:txBody>
          <a:bodyPr wrap="square" lIns="108000" tIns="108000" rIns="108000" bIns="108000" rtlCol="0">
            <a:normAutofit lnSpcReduction="10000"/>
          </a:bodyPr>
          <a:lstStyle/>
          <a:p>
            <a:r>
              <a:rPr lang="en-US" sz="800" b="1" dirty="0">
                <a:solidFill>
                  <a:schemeClr val="accent1">
                    <a:lumMod val="75000"/>
                  </a:schemeClr>
                </a:solidFill>
              </a:rPr>
              <a:t>Method:</a:t>
            </a:r>
          </a:p>
          <a:p>
            <a:r>
              <a:rPr lang="en-US" sz="800" b="1" dirty="0">
                <a:solidFill>
                  <a:schemeClr val="accent1">
                    <a:lumMod val="75000"/>
                  </a:schemeClr>
                </a:solidFill>
              </a:rPr>
              <a:t>Dear Zoo</a:t>
            </a:r>
          </a:p>
          <a:p>
            <a:r>
              <a:rPr lang="en-US" sz="800" dirty="0"/>
              <a:t>The Dear Zoo programme ran over 4 Saturday mornings in Drumchapel Community Library. The sessions ran 11am to 12noon but were so popular they tended to run past the scheduled hour. The 4</a:t>
            </a:r>
            <a:r>
              <a:rPr lang="en-US" sz="800" baseline="30000" dirty="0"/>
              <a:t>th</a:t>
            </a:r>
            <a:r>
              <a:rPr lang="en-US" sz="800" dirty="0"/>
              <a:t> session was a day trip to Edinburgh Zoo for all the families. This involved two 70 </a:t>
            </a:r>
            <a:r>
              <a:rPr lang="en-US" sz="800" dirty="0" err="1"/>
              <a:t>seater</a:t>
            </a:r>
            <a:r>
              <a:rPr lang="en-US" sz="800" dirty="0"/>
              <a:t> coaches and 120 participants. All tickets for the zoo were paid for and a packed lunch provided. </a:t>
            </a:r>
          </a:p>
          <a:p>
            <a:r>
              <a:rPr lang="en-US" sz="800" dirty="0"/>
              <a:t>The families were each given a hard back copy of the Dear Zoo book by Rod Campbell. The library based sessions included a visit for the Zoo Lab where interesting creature such as African Land Snails were brought to the library and the families learned about them. Each session included a story telling session provided by the local library staff and quizzes and fun games.</a:t>
            </a:r>
          </a:p>
          <a:p>
            <a:r>
              <a:rPr lang="en-US" sz="800" dirty="0"/>
              <a:t>Evaluation of each session was undertaken and a video made of the trip to the zoo with parent, </a:t>
            </a:r>
            <a:r>
              <a:rPr lang="en-US" sz="800" dirty="0" err="1"/>
              <a:t>carers</a:t>
            </a:r>
            <a:r>
              <a:rPr lang="en-US" sz="800" dirty="0"/>
              <a:t> and children interviewed for their feedback.</a:t>
            </a:r>
          </a:p>
          <a:p>
            <a:r>
              <a:rPr lang="en-US" sz="800" dirty="0"/>
              <a:t>(</a:t>
            </a:r>
            <a:r>
              <a:rPr lang="en-US" sz="800" i="1" dirty="0"/>
              <a:t>Under </a:t>
            </a:r>
            <a:r>
              <a:rPr lang="en-US" sz="800" i="1" dirty="0" err="1"/>
              <a:t>covid</a:t>
            </a:r>
            <a:r>
              <a:rPr lang="en-US" sz="800" i="1" dirty="0"/>
              <a:t> restrictions the programme could be adapted to use the Edinburgh Zoo website or other online educational sources to link with the book)</a:t>
            </a:r>
          </a:p>
          <a:p>
            <a:endParaRPr lang="en-US" sz="800" dirty="0"/>
          </a:p>
          <a:p>
            <a:r>
              <a:rPr lang="en-US" sz="800" b="1" dirty="0">
                <a:solidFill>
                  <a:schemeClr val="accent1">
                    <a:lumMod val="75000"/>
                  </a:schemeClr>
                </a:solidFill>
              </a:rPr>
              <a:t>Family Book Club</a:t>
            </a:r>
          </a:p>
          <a:p>
            <a:endParaRPr lang="en-US" sz="800" dirty="0"/>
          </a:p>
          <a:p>
            <a:r>
              <a:rPr lang="en-US" sz="800" dirty="0"/>
              <a:t>The Family Book Club ran from 3pm -4.15pm on Tuesdays for 5 weeks. The final session was held in the local library. The </a:t>
            </a:r>
            <a:r>
              <a:rPr lang="en-GB" sz="800" dirty="0"/>
              <a:t>programme was led by PT  and FLO in partnership with Knightswood Library. Sessions were divided in to three slots of 20 minutes. Selection of books from the local library and a swap book table on display for children to choose and read with their grown ups. The message of the sessions was to encourage the families to read ‘adventurously’ encouraging reading for fun and modelling how children are supported to read in the school setting. </a:t>
            </a:r>
          </a:p>
          <a:p>
            <a:endParaRPr lang="en-GB" sz="800" dirty="0"/>
          </a:p>
          <a:p>
            <a:r>
              <a:rPr lang="en-GB" sz="800" dirty="0"/>
              <a:t>The sessions were evaluated weekly with feedback from participants and the overall programme was evaluated via participant questionnaires. The feedback was with many reporting they are now reading more together with their children and are better able to support their child's learning at home. </a:t>
            </a:r>
          </a:p>
          <a:p>
            <a:endParaRPr lang="en-GB" sz="800" dirty="0"/>
          </a:p>
          <a:p>
            <a:r>
              <a:rPr lang="en-GB" sz="800" b="1" dirty="0"/>
              <a:t>Adaptation for COVID context</a:t>
            </a:r>
          </a:p>
          <a:p>
            <a:r>
              <a:rPr lang="en-US" sz="800" i="1" dirty="0"/>
              <a:t>(Some schools have run online Family Book Clubs during the |</a:t>
            </a:r>
            <a:r>
              <a:rPr lang="en-US" sz="800" i="1" dirty="0" err="1"/>
              <a:t>Covid</a:t>
            </a:r>
            <a:r>
              <a:rPr lang="en-US" sz="800" i="1" dirty="0"/>
              <a:t> lockdown period recording teachers reading a different book each week and suggesting activities linked to the book that can be done in the home.)</a:t>
            </a:r>
          </a:p>
          <a:p>
            <a:endParaRPr lang="en-US" sz="800" b="1" dirty="0">
              <a:solidFill>
                <a:schemeClr val="accent1">
                  <a:lumMod val="75000"/>
                </a:schemeClr>
              </a:solidFill>
            </a:endParaRPr>
          </a:p>
          <a:p>
            <a:endParaRPr lang="en-US" sz="800" b="1" dirty="0">
              <a:solidFill>
                <a:schemeClr val="accent1">
                  <a:lumMod val="75000"/>
                </a:schemeClr>
              </a:solidFill>
            </a:endParaRPr>
          </a:p>
          <a:p>
            <a:endParaRPr lang="en-US" sz="800" b="1" dirty="0">
              <a:solidFill>
                <a:schemeClr val="accent1">
                  <a:lumMod val="75000"/>
                </a:schemeClr>
              </a:solidFill>
            </a:endParaRPr>
          </a:p>
          <a:p>
            <a:endParaRPr lang="en-US" sz="800" b="1" dirty="0">
              <a:solidFill>
                <a:schemeClr val="accent1">
                  <a:lumMod val="75000"/>
                </a:schemeClr>
              </a:solidFill>
            </a:endParaRPr>
          </a:p>
          <a:p>
            <a:endParaRPr lang="en-US" sz="800" b="1" dirty="0">
              <a:solidFill>
                <a:schemeClr val="accent1">
                  <a:lumMod val="75000"/>
                </a:schemeClr>
              </a:solidFill>
            </a:endParaRPr>
          </a:p>
        </p:txBody>
      </p:sp>
      <p:pic>
        <p:nvPicPr>
          <p:cNvPr id="31" name="Picture 30"/>
          <p:cNvPicPr/>
          <p:nvPr/>
        </p:nvPicPr>
        <p:blipFill>
          <a:blip r:embed="rId6">
            <a:extLst>
              <a:ext uri="{28A0092B-C50C-407E-A947-70E740481C1C}">
                <a14:useLocalDpi xmlns:a14="http://schemas.microsoft.com/office/drawing/2010/main" val="0"/>
              </a:ext>
            </a:extLst>
          </a:blip>
          <a:srcRect/>
          <a:stretch>
            <a:fillRect/>
          </a:stretch>
        </p:blipFill>
        <p:spPr bwMode="auto">
          <a:xfrm>
            <a:off x="5449415" y="10014321"/>
            <a:ext cx="822851" cy="57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1"/>
          <p:cNvPicPr/>
          <p:nvPr/>
        </p:nvPicPr>
        <p:blipFill>
          <a:blip r:embed="rId7">
            <a:extLst>
              <a:ext uri="{28A0092B-C50C-407E-A947-70E740481C1C}">
                <a14:useLocalDpi xmlns:a14="http://schemas.microsoft.com/office/drawing/2010/main" val="0"/>
              </a:ext>
            </a:extLst>
          </a:blip>
          <a:srcRect/>
          <a:stretch>
            <a:fillRect/>
          </a:stretch>
        </p:blipFill>
        <p:spPr bwMode="auto">
          <a:xfrm>
            <a:off x="6821129" y="10022580"/>
            <a:ext cx="701761" cy="568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2"/>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72266" y="10022579"/>
            <a:ext cx="547634" cy="568297"/>
          </a:xfrm>
          <a:prstGeom prst="rect">
            <a:avLst/>
          </a:prstGeom>
          <a:noFill/>
        </p:spPr>
      </p:pic>
      <p:pic>
        <p:nvPicPr>
          <p:cNvPr id="3" name="Picture 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37696" y="2268207"/>
            <a:ext cx="294575" cy="294575"/>
          </a:xfrm>
          <a:prstGeom prst="rect">
            <a:avLst/>
          </a:prstGeom>
        </p:spPr>
      </p:pic>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322425" y="6046571"/>
            <a:ext cx="322080" cy="322080"/>
          </a:xfrm>
          <a:prstGeom prst="rect">
            <a:avLst/>
          </a:prstGeom>
        </p:spPr>
      </p:pic>
      <p:pic>
        <p:nvPicPr>
          <p:cNvPr id="9" name="Picture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833564" y="4173850"/>
            <a:ext cx="416898" cy="416898"/>
          </a:xfrm>
          <a:prstGeom prst="rect">
            <a:avLst/>
          </a:prstGeom>
        </p:spPr>
      </p:pic>
    </p:spTree>
    <p:extLst>
      <p:ext uri="{BB962C8B-B14F-4D97-AF65-F5344CB8AC3E}">
        <p14:creationId xmlns:p14="http://schemas.microsoft.com/office/powerpoint/2010/main" val="371534748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22101AD904E244AC1CAF27EE36B610" ma:contentTypeVersion="6" ma:contentTypeDescription="Create a new document." ma:contentTypeScope="" ma:versionID="34569cde8681e968e08b633530d41dbd">
  <xsd:schema xmlns:xsd="http://www.w3.org/2001/XMLSchema" xmlns:xs="http://www.w3.org/2001/XMLSchema" xmlns:p="http://schemas.microsoft.com/office/2006/metadata/properties" xmlns:ns2="319c4703-12f5-4f22-a5ec-7a62e1525d6c" xmlns:ns3="e6ade914-01a1-4f5c-a298-1e8a3c54c99b" targetNamespace="http://schemas.microsoft.com/office/2006/metadata/properties" ma:root="true" ma:fieldsID="e0dc74f31a355958b235212ae7c77113" ns2:_="" ns3:_="">
    <xsd:import namespace="319c4703-12f5-4f22-a5ec-7a62e1525d6c"/>
    <xsd:import namespace="e6ade914-01a1-4f5c-a298-1e8a3c54c99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9c4703-12f5-4f22-a5ec-7a62e1525d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6ade914-01a1-4f5c-a298-1e8a3c54c99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760980-7BBD-414B-8543-89E26BDCFB67}">
  <ds:schemaRefs>
    <ds:schemaRef ds:uri="http://www.w3.org/XML/1998/namespace"/>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e6ade914-01a1-4f5c-a298-1e8a3c54c99b"/>
    <ds:schemaRef ds:uri="319c4703-12f5-4f22-a5ec-7a62e1525d6c"/>
    <ds:schemaRef ds:uri="http://schemas.microsoft.com/office/2006/metadata/properties"/>
  </ds:schemaRefs>
</ds:datastoreItem>
</file>

<file path=customXml/itemProps2.xml><?xml version="1.0" encoding="utf-8"?>
<ds:datastoreItem xmlns:ds="http://schemas.openxmlformats.org/officeDocument/2006/customXml" ds:itemID="{BB875A78-EB4B-4BBD-B5BD-9661358B0D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9c4703-12f5-4f22-a5ec-7a62e1525d6c"/>
    <ds:schemaRef ds:uri="e6ade914-01a1-4f5c-a298-1e8a3c54c9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75D062-0FEF-4A0E-A0C3-997C54308D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2521</TotalTime>
  <Words>1123</Words>
  <Application>Microsoft Office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Josefin Sans</vt:lpstr>
      <vt:lpstr>Retrospect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Hendry</dc:creator>
  <cp:lastModifiedBy>Kennedy, Laura</cp:lastModifiedBy>
  <cp:revision>86</cp:revision>
  <dcterms:created xsi:type="dcterms:W3CDTF">2020-04-27T13:52:49Z</dcterms:created>
  <dcterms:modified xsi:type="dcterms:W3CDTF">2022-03-10T14:45:50Z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0x010100AB22101AD904E244AC1CAF27EE36B610</vt:lpwstr>
  </property>
</Properties>
</file>