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Lst>
  <p:sldSz cy="6858000" cx="9144000"/>
  <p:notesSz cx="6808775" cy="9940925"/>
  <p:embeddedFontLst>
    <p:embeddedFont>
      <p:font typeface="Arial Narrow"/>
      <p:regular r:id="rId82"/>
      <p:bold r:id="rId83"/>
      <p:italic r:id="rId84"/>
      <p:boldItalic r:id="rId8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86" roundtripDataSignature="AMtx7mj2hGMJA7FpMAHB0Vb4aJGfN6fzp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4FA1E22-B369-4D82-9BD4-DBA31EC34A68}">
  <a:tblStyle styleId="{74FA1E22-B369-4D82-9BD4-DBA31EC34A68}"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2BD47FE2-F3FE-47A3-9270-DE741071F401}" styleName="Table_1">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84" Type="http://schemas.openxmlformats.org/officeDocument/2006/relationships/font" Target="fonts/ArialNarrow-italic.fntdata"/><Relationship Id="rId83" Type="http://schemas.openxmlformats.org/officeDocument/2006/relationships/font" Target="fonts/ArialNarrow-bold.fntdata"/><Relationship Id="rId42" Type="http://schemas.openxmlformats.org/officeDocument/2006/relationships/slide" Target="slides/slide36.xml"/><Relationship Id="rId86" Type="http://customschemas.google.com/relationships/presentationmetadata" Target="metadata"/><Relationship Id="rId41" Type="http://schemas.openxmlformats.org/officeDocument/2006/relationships/slide" Target="slides/slide35.xml"/><Relationship Id="rId85" Type="http://schemas.openxmlformats.org/officeDocument/2006/relationships/font" Target="fonts/ArialNarrow-boldItalic.fntdata"/><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80" Type="http://schemas.openxmlformats.org/officeDocument/2006/relationships/slide" Target="slides/slide74.xml"/><Relationship Id="rId82" Type="http://schemas.openxmlformats.org/officeDocument/2006/relationships/font" Target="fonts/ArialNarrow-regular.fntdata"/><Relationship Id="rId81" Type="http://schemas.openxmlformats.org/officeDocument/2006/relationships/slide" Target="slides/slide7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31" Type="http://schemas.openxmlformats.org/officeDocument/2006/relationships/slide" Target="slides/slide25.xml"/><Relationship Id="rId75" Type="http://schemas.openxmlformats.org/officeDocument/2006/relationships/slide" Target="slides/slide69.xml"/><Relationship Id="rId30" Type="http://schemas.openxmlformats.org/officeDocument/2006/relationships/slide" Target="slides/slide24.xml"/><Relationship Id="rId74" Type="http://schemas.openxmlformats.org/officeDocument/2006/relationships/slide" Target="slides/slide68.xml"/><Relationship Id="rId33" Type="http://schemas.openxmlformats.org/officeDocument/2006/relationships/slide" Target="slides/slide27.xml"/><Relationship Id="rId77" Type="http://schemas.openxmlformats.org/officeDocument/2006/relationships/slide" Target="slides/slide71.xml"/><Relationship Id="rId32" Type="http://schemas.openxmlformats.org/officeDocument/2006/relationships/slide" Target="slides/slide26.xml"/><Relationship Id="rId76" Type="http://schemas.openxmlformats.org/officeDocument/2006/relationships/slide" Target="slides/slide70.xml"/><Relationship Id="rId35" Type="http://schemas.openxmlformats.org/officeDocument/2006/relationships/slide" Target="slides/slide29.xml"/><Relationship Id="rId79" Type="http://schemas.openxmlformats.org/officeDocument/2006/relationships/slide" Target="slides/slide73.xml"/><Relationship Id="rId34" Type="http://schemas.openxmlformats.org/officeDocument/2006/relationships/slide" Target="slides/slide28.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50475" cy="49704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6737" y="0"/>
            <a:ext cx="2950475" cy="497046"/>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20750" y="746125"/>
            <a:ext cx="4967288"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42154"/>
            <a:ext cx="2950475" cy="497046"/>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920750" y="746125"/>
            <a:ext cx="4967288"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0: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10:notes"/>
          <p:cNvSpPr/>
          <p:nvPr>
            <p:ph idx="2" type="sldImg"/>
          </p:nvPr>
        </p:nvSpPr>
        <p:spPr>
          <a:xfrm>
            <a:off x="920750" y="746125"/>
            <a:ext cx="4967288"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1: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11:notes"/>
          <p:cNvSpPr/>
          <p:nvPr>
            <p:ph idx="2" type="sldImg"/>
          </p:nvPr>
        </p:nvSpPr>
        <p:spPr>
          <a:xfrm>
            <a:off x="920750" y="746125"/>
            <a:ext cx="4967288"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2: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12:notes"/>
          <p:cNvSpPr/>
          <p:nvPr>
            <p:ph idx="2" type="sldImg"/>
          </p:nvPr>
        </p:nvSpPr>
        <p:spPr>
          <a:xfrm>
            <a:off x="920750" y="746125"/>
            <a:ext cx="4967288"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13:notes"/>
          <p:cNvSpPr/>
          <p:nvPr>
            <p:ph idx="2" type="sldImg"/>
          </p:nvPr>
        </p:nvSpPr>
        <p:spPr>
          <a:xfrm>
            <a:off x="920750" y="746125"/>
            <a:ext cx="4967288"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6" name="Google Shape;326;p13: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p13: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14:notes"/>
          <p:cNvSpPr/>
          <p:nvPr>
            <p:ph idx="2" type="sldImg"/>
          </p:nvPr>
        </p:nvSpPr>
        <p:spPr>
          <a:xfrm>
            <a:off x="920750" y="746125"/>
            <a:ext cx="4967288"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2" name="Google Shape;342;p14: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3" name="Google Shape;343;p14: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15: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5" name="Google Shape;355;p15:notes"/>
          <p:cNvSpPr/>
          <p:nvPr>
            <p:ph idx="2" type="sldImg"/>
          </p:nvPr>
        </p:nvSpPr>
        <p:spPr>
          <a:xfrm>
            <a:off x="920750" y="746125"/>
            <a:ext cx="4967288"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16: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0" name="Google Shape;370;p16:notes"/>
          <p:cNvSpPr/>
          <p:nvPr>
            <p:ph idx="2" type="sldImg"/>
          </p:nvPr>
        </p:nvSpPr>
        <p:spPr>
          <a:xfrm>
            <a:off x="920750" y="746125"/>
            <a:ext cx="4967288"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17: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5" name="Google Shape;385;p17:notes"/>
          <p:cNvSpPr/>
          <p:nvPr>
            <p:ph idx="2" type="sldImg"/>
          </p:nvPr>
        </p:nvSpPr>
        <p:spPr>
          <a:xfrm>
            <a:off x="920750" y="746125"/>
            <a:ext cx="4967288"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18: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4" name="Google Shape;394;p18:notes"/>
          <p:cNvSpPr/>
          <p:nvPr>
            <p:ph idx="2" type="sldImg"/>
          </p:nvPr>
        </p:nvSpPr>
        <p:spPr>
          <a:xfrm>
            <a:off x="920750" y="746125"/>
            <a:ext cx="4967288"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19:notes"/>
          <p:cNvSpPr/>
          <p:nvPr>
            <p:ph idx="2" type="sldImg"/>
          </p:nvPr>
        </p:nvSpPr>
        <p:spPr>
          <a:xfrm>
            <a:off x="920750" y="746125"/>
            <a:ext cx="4967288"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7" name="Google Shape;417;p19: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8" name="Google Shape;418;p19: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p:nvPr>
            <p:ph idx="2" type="sldImg"/>
          </p:nvPr>
        </p:nvSpPr>
        <p:spPr>
          <a:xfrm>
            <a:off x="920750" y="746125"/>
            <a:ext cx="4967288"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2: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2: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20:notes"/>
          <p:cNvSpPr/>
          <p:nvPr>
            <p:ph idx="2" type="sldImg"/>
          </p:nvPr>
        </p:nvSpPr>
        <p:spPr>
          <a:xfrm>
            <a:off x="920750" y="746125"/>
            <a:ext cx="4967288"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8" name="Google Shape;438;p20: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9" name="Google Shape;439;p20: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21:notes"/>
          <p:cNvSpPr/>
          <p:nvPr>
            <p:ph idx="2" type="sldImg"/>
          </p:nvPr>
        </p:nvSpPr>
        <p:spPr>
          <a:xfrm>
            <a:off x="920750" y="746125"/>
            <a:ext cx="4967288"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7" name="Google Shape;457;p21: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8" name="Google Shape;458;p21: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22:notes"/>
          <p:cNvSpPr/>
          <p:nvPr>
            <p:ph idx="2" type="sldImg"/>
          </p:nvPr>
        </p:nvSpPr>
        <p:spPr>
          <a:xfrm>
            <a:off x="920750" y="746125"/>
            <a:ext cx="4967288"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9" name="Google Shape;479;p22: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0" name="Google Shape;480;p22: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23:notes"/>
          <p:cNvSpPr/>
          <p:nvPr>
            <p:ph idx="2" type="sldImg"/>
          </p:nvPr>
        </p:nvSpPr>
        <p:spPr>
          <a:xfrm>
            <a:off x="920750" y="746125"/>
            <a:ext cx="4967288"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3" name="Google Shape;503;p23: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4" name="Google Shape;504;p23: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p24:notes"/>
          <p:cNvSpPr/>
          <p:nvPr>
            <p:ph idx="2" type="sldImg"/>
          </p:nvPr>
        </p:nvSpPr>
        <p:spPr>
          <a:xfrm>
            <a:off x="920750" y="746125"/>
            <a:ext cx="4967288"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7" name="Google Shape;527;p24: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8" name="Google Shape;528;p24: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25:notes"/>
          <p:cNvSpPr/>
          <p:nvPr>
            <p:ph idx="2" type="sldImg"/>
          </p:nvPr>
        </p:nvSpPr>
        <p:spPr>
          <a:xfrm>
            <a:off x="920750" y="746125"/>
            <a:ext cx="4967288"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7" name="Google Shape;537;p25: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8" name="Google Shape;538;p25: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p26:notes"/>
          <p:cNvSpPr/>
          <p:nvPr>
            <p:ph idx="2" type="sldImg"/>
          </p:nvPr>
        </p:nvSpPr>
        <p:spPr>
          <a:xfrm>
            <a:off x="920750" y="746125"/>
            <a:ext cx="4967288"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3" name="Google Shape;563;p26: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4" name="Google Shape;564;p26: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p27:notes"/>
          <p:cNvSpPr/>
          <p:nvPr>
            <p:ph idx="2" type="sldImg"/>
          </p:nvPr>
        </p:nvSpPr>
        <p:spPr>
          <a:xfrm>
            <a:off x="920750" y="746125"/>
            <a:ext cx="4967288"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5" name="Google Shape;585;p27: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6" name="Google Shape;586;p27: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28:notes"/>
          <p:cNvSpPr/>
          <p:nvPr>
            <p:ph idx="2" type="sldImg"/>
          </p:nvPr>
        </p:nvSpPr>
        <p:spPr>
          <a:xfrm>
            <a:off x="920750" y="746125"/>
            <a:ext cx="4967288"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7" name="Google Shape;607;p28: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8" name="Google Shape;608;p28: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p29:notes"/>
          <p:cNvSpPr/>
          <p:nvPr>
            <p:ph idx="2" type="sldImg"/>
          </p:nvPr>
        </p:nvSpPr>
        <p:spPr>
          <a:xfrm>
            <a:off x="920750" y="746125"/>
            <a:ext cx="4967288"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0" name="Google Shape;630;p29: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1" name="Google Shape;631;p29: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3:notes"/>
          <p:cNvSpPr/>
          <p:nvPr>
            <p:ph idx="2" type="sldImg"/>
          </p:nvPr>
        </p:nvSpPr>
        <p:spPr>
          <a:xfrm>
            <a:off x="920750" y="746125"/>
            <a:ext cx="4967288"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p3: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3: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p30:notes"/>
          <p:cNvSpPr/>
          <p:nvPr>
            <p:ph idx="2" type="sldImg"/>
          </p:nvPr>
        </p:nvSpPr>
        <p:spPr>
          <a:xfrm>
            <a:off x="920750" y="746125"/>
            <a:ext cx="4967288"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2" name="Google Shape;652;p30: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GB" sz="1200">
                <a:solidFill>
                  <a:schemeClr val="dk1"/>
                </a:solidFill>
                <a:latin typeface="Arial Narrow"/>
                <a:ea typeface="Arial Narrow"/>
                <a:cs typeface="Arial Narrow"/>
                <a:sym typeface="Arial Narrow"/>
              </a:rPr>
              <a:t>	</a:t>
            </a:r>
            <a:endParaRPr/>
          </a:p>
          <a:p>
            <a:pPr indent="0" lvl="0" marL="0" rtl="0" algn="l">
              <a:spcBef>
                <a:spcPts val="0"/>
              </a:spcBef>
              <a:spcAft>
                <a:spcPts val="0"/>
              </a:spcAft>
              <a:buNone/>
            </a:pPr>
            <a:r>
              <a:t/>
            </a:r>
            <a:endParaRPr/>
          </a:p>
        </p:txBody>
      </p:sp>
      <p:sp>
        <p:nvSpPr>
          <p:cNvPr id="653" name="Google Shape;653;p30: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p31:notes"/>
          <p:cNvSpPr/>
          <p:nvPr>
            <p:ph idx="2" type="sldImg"/>
          </p:nvPr>
        </p:nvSpPr>
        <p:spPr>
          <a:xfrm>
            <a:off x="920750" y="746125"/>
            <a:ext cx="4967288"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5" name="Google Shape;675;p31: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6" name="Google Shape;676;p31: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p32: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5" name="Google Shape;685;p32:notes"/>
          <p:cNvSpPr/>
          <p:nvPr>
            <p:ph idx="2" type="sldImg"/>
          </p:nvPr>
        </p:nvSpPr>
        <p:spPr>
          <a:xfrm>
            <a:off x="920750" y="746125"/>
            <a:ext cx="4967288"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p33:notes"/>
          <p:cNvSpPr/>
          <p:nvPr>
            <p:ph idx="2" type="sldImg"/>
          </p:nvPr>
        </p:nvSpPr>
        <p:spPr>
          <a:xfrm>
            <a:off x="920750" y="746125"/>
            <a:ext cx="4967288"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0" name="Google Shape;710;p33: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1" name="Google Shape;711;p33: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p34:notes"/>
          <p:cNvSpPr/>
          <p:nvPr>
            <p:ph idx="2" type="sldImg"/>
          </p:nvPr>
        </p:nvSpPr>
        <p:spPr>
          <a:xfrm>
            <a:off x="920750" y="746125"/>
            <a:ext cx="4967288"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0" name="Google Shape;730;p34: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1" name="Google Shape;731;p34: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p35:notes"/>
          <p:cNvSpPr/>
          <p:nvPr>
            <p:ph idx="2" type="sldImg"/>
          </p:nvPr>
        </p:nvSpPr>
        <p:spPr>
          <a:xfrm>
            <a:off x="920750" y="746125"/>
            <a:ext cx="4967288"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1" name="Google Shape;751;p35: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2" name="Google Shape;752;p35: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p36:notes"/>
          <p:cNvSpPr/>
          <p:nvPr>
            <p:ph idx="2" type="sldImg"/>
          </p:nvPr>
        </p:nvSpPr>
        <p:spPr>
          <a:xfrm>
            <a:off x="920750" y="746125"/>
            <a:ext cx="4967288"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5" name="Google Shape;775;p36: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6" name="Google Shape;776;p36: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5" name="Shape 795"/>
        <p:cNvGrpSpPr/>
        <p:nvPr/>
      </p:nvGrpSpPr>
      <p:grpSpPr>
        <a:xfrm>
          <a:off x="0" y="0"/>
          <a:ext cx="0" cy="0"/>
          <a:chOff x="0" y="0"/>
          <a:chExt cx="0" cy="0"/>
        </a:xfrm>
      </p:grpSpPr>
      <p:sp>
        <p:nvSpPr>
          <p:cNvPr id="796" name="Google Shape;796;p37:notes"/>
          <p:cNvSpPr/>
          <p:nvPr>
            <p:ph idx="2" type="sldImg"/>
          </p:nvPr>
        </p:nvSpPr>
        <p:spPr>
          <a:xfrm>
            <a:off x="920750" y="746125"/>
            <a:ext cx="4967288"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7" name="Google Shape;797;p37: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GB" sz="1200">
                <a:solidFill>
                  <a:schemeClr val="dk1"/>
                </a:solidFill>
                <a:latin typeface="Arial Narrow"/>
                <a:ea typeface="Arial Narrow"/>
                <a:cs typeface="Arial Narrow"/>
                <a:sym typeface="Arial Narrow"/>
              </a:rPr>
              <a:t>	</a:t>
            </a:r>
            <a:endParaRPr/>
          </a:p>
          <a:p>
            <a:pPr indent="0" lvl="0" marL="0" rtl="0" algn="l">
              <a:spcBef>
                <a:spcPts val="0"/>
              </a:spcBef>
              <a:spcAft>
                <a:spcPts val="0"/>
              </a:spcAft>
              <a:buNone/>
            </a:pPr>
            <a:r>
              <a:t/>
            </a:r>
            <a:endParaRPr/>
          </a:p>
        </p:txBody>
      </p:sp>
      <p:sp>
        <p:nvSpPr>
          <p:cNvPr id="798" name="Google Shape;798;p37: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9" name="Shape 819"/>
        <p:cNvGrpSpPr/>
        <p:nvPr/>
      </p:nvGrpSpPr>
      <p:grpSpPr>
        <a:xfrm>
          <a:off x="0" y="0"/>
          <a:ext cx="0" cy="0"/>
          <a:chOff x="0" y="0"/>
          <a:chExt cx="0" cy="0"/>
        </a:xfrm>
      </p:grpSpPr>
      <p:sp>
        <p:nvSpPr>
          <p:cNvPr id="820" name="Google Shape;820;p38:notes"/>
          <p:cNvSpPr/>
          <p:nvPr>
            <p:ph idx="2" type="sldImg"/>
          </p:nvPr>
        </p:nvSpPr>
        <p:spPr>
          <a:xfrm>
            <a:off x="920750" y="746125"/>
            <a:ext cx="4967288"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1" name="Google Shape;821;p38: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2" name="Google Shape;822;p38: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9" name="Shape 829"/>
        <p:cNvGrpSpPr/>
        <p:nvPr/>
      </p:nvGrpSpPr>
      <p:grpSpPr>
        <a:xfrm>
          <a:off x="0" y="0"/>
          <a:ext cx="0" cy="0"/>
          <a:chOff x="0" y="0"/>
          <a:chExt cx="0" cy="0"/>
        </a:xfrm>
      </p:grpSpPr>
      <p:sp>
        <p:nvSpPr>
          <p:cNvPr id="830" name="Google Shape;830;p39: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1" name="Google Shape;831;p39:notes"/>
          <p:cNvSpPr/>
          <p:nvPr>
            <p:ph idx="2" type="sldImg"/>
          </p:nvPr>
        </p:nvSpPr>
        <p:spPr>
          <a:xfrm>
            <a:off x="920750" y="746125"/>
            <a:ext cx="4967288"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4: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4:notes"/>
          <p:cNvSpPr/>
          <p:nvPr>
            <p:ph idx="2" type="sldImg"/>
          </p:nvPr>
        </p:nvSpPr>
        <p:spPr>
          <a:xfrm>
            <a:off x="920750" y="746125"/>
            <a:ext cx="4967288"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8" name="Shape 858"/>
        <p:cNvGrpSpPr/>
        <p:nvPr/>
      </p:nvGrpSpPr>
      <p:grpSpPr>
        <a:xfrm>
          <a:off x="0" y="0"/>
          <a:ext cx="0" cy="0"/>
          <a:chOff x="0" y="0"/>
          <a:chExt cx="0" cy="0"/>
        </a:xfrm>
      </p:grpSpPr>
      <p:sp>
        <p:nvSpPr>
          <p:cNvPr id="859" name="Google Shape;859;p40:notes"/>
          <p:cNvSpPr/>
          <p:nvPr>
            <p:ph idx="2" type="sldImg"/>
          </p:nvPr>
        </p:nvSpPr>
        <p:spPr>
          <a:xfrm>
            <a:off x="920750" y="746125"/>
            <a:ext cx="4967288"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0" name="Google Shape;860;p40: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1" name="Google Shape;861;p40: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9" name="Shape 879"/>
        <p:cNvGrpSpPr/>
        <p:nvPr/>
      </p:nvGrpSpPr>
      <p:grpSpPr>
        <a:xfrm>
          <a:off x="0" y="0"/>
          <a:ext cx="0" cy="0"/>
          <a:chOff x="0" y="0"/>
          <a:chExt cx="0" cy="0"/>
        </a:xfrm>
      </p:grpSpPr>
      <p:sp>
        <p:nvSpPr>
          <p:cNvPr id="880" name="Google Shape;880;p41:notes"/>
          <p:cNvSpPr/>
          <p:nvPr>
            <p:ph idx="2" type="sldImg"/>
          </p:nvPr>
        </p:nvSpPr>
        <p:spPr>
          <a:xfrm>
            <a:off x="920750" y="746125"/>
            <a:ext cx="4967288"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1" name="Google Shape;881;p41: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2" name="Google Shape;882;p41: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3" name="Shape 903"/>
        <p:cNvGrpSpPr/>
        <p:nvPr/>
      </p:nvGrpSpPr>
      <p:grpSpPr>
        <a:xfrm>
          <a:off x="0" y="0"/>
          <a:ext cx="0" cy="0"/>
          <a:chOff x="0" y="0"/>
          <a:chExt cx="0" cy="0"/>
        </a:xfrm>
      </p:grpSpPr>
      <p:sp>
        <p:nvSpPr>
          <p:cNvPr id="904" name="Google Shape;904;p42:notes"/>
          <p:cNvSpPr/>
          <p:nvPr>
            <p:ph idx="2" type="sldImg"/>
          </p:nvPr>
        </p:nvSpPr>
        <p:spPr>
          <a:xfrm>
            <a:off x="920750" y="746125"/>
            <a:ext cx="4967288"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5" name="Google Shape;905;p42: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6" name="Google Shape;906;p42: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8" name="Shape 928"/>
        <p:cNvGrpSpPr/>
        <p:nvPr/>
      </p:nvGrpSpPr>
      <p:grpSpPr>
        <a:xfrm>
          <a:off x="0" y="0"/>
          <a:ext cx="0" cy="0"/>
          <a:chOff x="0" y="0"/>
          <a:chExt cx="0" cy="0"/>
        </a:xfrm>
      </p:grpSpPr>
      <p:sp>
        <p:nvSpPr>
          <p:cNvPr id="929" name="Google Shape;929;p43:notes"/>
          <p:cNvSpPr/>
          <p:nvPr>
            <p:ph idx="2" type="sldImg"/>
          </p:nvPr>
        </p:nvSpPr>
        <p:spPr>
          <a:xfrm>
            <a:off x="920750" y="746125"/>
            <a:ext cx="4967288"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0" name="Google Shape;930;p43: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1" name="Google Shape;931;p43: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8" name="Shape 948"/>
        <p:cNvGrpSpPr/>
        <p:nvPr/>
      </p:nvGrpSpPr>
      <p:grpSpPr>
        <a:xfrm>
          <a:off x="0" y="0"/>
          <a:ext cx="0" cy="0"/>
          <a:chOff x="0" y="0"/>
          <a:chExt cx="0" cy="0"/>
        </a:xfrm>
      </p:grpSpPr>
      <p:sp>
        <p:nvSpPr>
          <p:cNvPr id="949" name="Google Shape;949;p44:notes"/>
          <p:cNvSpPr/>
          <p:nvPr>
            <p:ph idx="2" type="sldImg"/>
          </p:nvPr>
        </p:nvSpPr>
        <p:spPr>
          <a:xfrm>
            <a:off x="920750" y="746125"/>
            <a:ext cx="4967288"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0" name="Google Shape;950;p44: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GB" sz="1200">
                <a:solidFill>
                  <a:schemeClr val="dk1"/>
                </a:solidFill>
                <a:latin typeface="Arial Narrow"/>
                <a:ea typeface="Arial Narrow"/>
                <a:cs typeface="Arial Narrow"/>
                <a:sym typeface="Arial Narrow"/>
              </a:rPr>
              <a:t>	</a:t>
            </a:r>
            <a:endParaRPr/>
          </a:p>
          <a:p>
            <a:pPr indent="0" lvl="0" marL="0" rtl="0" algn="l">
              <a:spcBef>
                <a:spcPts val="0"/>
              </a:spcBef>
              <a:spcAft>
                <a:spcPts val="0"/>
              </a:spcAft>
              <a:buNone/>
            </a:pPr>
            <a:r>
              <a:t/>
            </a:r>
            <a:endParaRPr/>
          </a:p>
        </p:txBody>
      </p:sp>
      <p:sp>
        <p:nvSpPr>
          <p:cNvPr id="951" name="Google Shape;951;p44: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3" name="Shape 973"/>
        <p:cNvGrpSpPr/>
        <p:nvPr/>
      </p:nvGrpSpPr>
      <p:grpSpPr>
        <a:xfrm>
          <a:off x="0" y="0"/>
          <a:ext cx="0" cy="0"/>
          <a:chOff x="0" y="0"/>
          <a:chExt cx="0" cy="0"/>
        </a:xfrm>
      </p:grpSpPr>
      <p:sp>
        <p:nvSpPr>
          <p:cNvPr id="974" name="Google Shape;974;p45:notes"/>
          <p:cNvSpPr/>
          <p:nvPr>
            <p:ph idx="2" type="sldImg"/>
          </p:nvPr>
        </p:nvSpPr>
        <p:spPr>
          <a:xfrm>
            <a:off x="920750" y="746125"/>
            <a:ext cx="4967288"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5" name="Google Shape;975;p45: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6" name="Google Shape;976;p45: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3" name="Shape 983"/>
        <p:cNvGrpSpPr/>
        <p:nvPr/>
      </p:nvGrpSpPr>
      <p:grpSpPr>
        <a:xfrm>
          <a:off x="0" y="0"/>
          <a:ext cx="0" cy="0"/>
          <a:chOff x="0" y="0"/>
          <a:chExt cx="0" cy="0"/>
        </a:xfrm>
      </p:grpSpPr>
      <p:sp>
        <p:nvSpPr>
          <p:cNvPr id="984" name="Google Shape;984;p46: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5" name="Google Shape;985;p46:notes"/>
          <p:cNvSpPr/>
          <p:nvPr>
            <p:ph idx="2" type="sldImg"/>
          </p:nvPr>
        </p:nvSpPr>
        <p:spPr>
          <a:xfrm>
            <a:off x="920750" y="746125"/>
            <a:ext cx="4967288"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0" name="Shape 1010"/>
        <p:cNvGrpSpPr/>
        <p:nvPr/>
      </p:nvGrpSpPr>
      <p:grpSpPr>
        <a:xfrm>
          <a:off x="0" y="0"/>
          <a:ext cx="0" cy="0"/>
          <a:chOff x="0" y="0"/>
          <a:chExt cx="0" cy="0"/>
        </a:xfrm>
      </p:grpSpPr>
      <p:sp>
        <p:nvSpPr>
          <p:cNvPr id="1011" name="Google Shape;1011;p47:notes"/>
          <p:cNvSpPr/>
          <p:nvPr>
            <p:ph idx="2" type="sldImg"/>
          </p:nvPr>
        </p:nvSpPr>
        <p:spPr>
          <a:xfrm>
            <a:off x="920750" y="746125"/>
            <a:ext cx="4967288"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2" name="Google Shape;1012;p47: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3" name="Google Shape;1013;p47: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9" name="Shape 1029"/>
        <p:cNvGrpSpPr/>
        <p:nvPr/>
      </p:nvGrpSpPr>
      <p:grpSpPr>
        <a:xfrm>
          <a:off x="0" y="0"/>
          <a:ext cx="0" cy="0"/>
          <a:chOff x="0" y="0"/>
          <a:chExt cx="0" cy="0"/>
        </a:xfrm>
      </p:grpSpPr>
      <p:sp>
        <p:nvSpPr>
          <p:cNvPr id="1030" name="Google Shape;1030;p48:notes"/>
          <p:cNvSpPr/>
          <p:nvPr>
            <p:ph idx="2" type="sldImg"/>
          </p:nvPr>
        </p:nvSpPr>
        <p:spPr>
          <a:xfrm>
            <a:off x="920750" y="746125"/>
            <a:ext cx="4967288"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1" name="Google Shape;1031;p48: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2" name="Google Shape;1032;p48: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0" name="Shape 1050"/>
        <p:cNvGrpSpPr/>
        <p:nvPr/>
      </p:nvGrpSpPr>
      <p:grpSpPr>
        <a:xfrm>
          <a:off x="0" y="0"/>
          <a:ext cx="0" cy="0"/>
          <a:chOff x="0" y="0"/>
          <a:chExt cx="0" cy="0"/>
        </a:xfrm>
      </p:grpSpPr>
      <p:sp>
        <p:nvSpPr>
          <p:cNvPr id="1051" name="Google Shape;1051;p49: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2" name="Google Shape;1052;p49:notes"/>
          <p:cNvSpPr/>
          <p:nvPr>
            <p:ph idx="2" type="sldImg"/>
          </p:nvPr>
        </p:nvSpPr>
        <p:spPr>
          <a:xfrm>
            <a:off x="920750" y="746125"/>
            <a:ext cx="4967288"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5: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5:notes"/>
          <p:cNvSpPr/>
          <p:nvPr>
            <p:ph idx="2" type="sldImg"/>
          </p:nvPr>
        </p:nvSpPr>
        <p:spPr>
          <a:xfrm>
            <a:off x="920750" y="746125"/>
            <a:ext cx="4967288"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5" name="Shape 1075"/>
        <p:cNvGrpSpPr/>
        <p:nvPr/>
      </p:nvGrpSpPr>
      <p:grpSpPr>
        <a:xfrm>
          <a:off x="0" y="0"/>
          <a:ext cx="0" cy="0"/>
          <a:chOff x="0" y="0"/>
          <a:chExt cx="0" cy="0"/>
        </a:xfrm>
      </p:grpSpPr>
      <p:sp>
        <p:nvSpPr>
          <p:cNvPr id="1076" name="Google Shape;1076;p50:notes"/>
          <p:cNvSpPr/>
          <p:nvPr>
            <p:ph idx="2" type="sldImg"/>
          </p:nvPr>
        </p:nvSpPr>
        <p:spPr>
          <a:xfrm>
            <a:off x="920750" y="746125"/>
            <a:ext cx="4967288"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7" name="Google Shape;1077;p50: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8" name="Google Shape;1078;p50: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8" name="Shape 1098"/>
        <p:cNvGrpSpPr/>
        <p:nvPr/>
      </p:nvGrpSpPr>
      <p:grpSpPr>
        <a:xfrm>
          <a:off x="0" y="0"/>
          <a:ext cx="0" cy="0"/>
          <a:chOff x="0" y="0"/>
          <a:chExt cx="0" cy="0"/>
        </a:xfrm>
      </p:grpSpPr>
      <p:sp>
        <p:nvSpPr>
          <p:cNvPr id="1099" name="Google Shape;1099;p51:notes"/>
          <p:cNvSpPr/>
          <p:nvPr>
            <p:ph idx="2" type="sldImg"/>
          </p:nvPr>
        </p:nvSpPr>
        <p:spPr>
          <a:xfrm>
            <a:off x="920750" y="746125"/>
            <a:ext cx="4967288"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0" name="Google Shape;1100;p51: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GB" sz="1200">
                <a:solidFill>
                  <a:schemeClr val="dk1"/>
                </a:solidFill>
                <a:latin typeface="Arial Narrow"/>
                <a:ea typeface="Arial Narrow"/>
                <a:cs typeface="Arial Narrow"/>
                <a:sym typeface="Arial Narrow"/>
              </a:rPr>
              <a:t>	</a:t>
            </a:r>
            <a:endParaRPr/>
          </a:p>
          <a:p>
            <a:pPr indent="0" lvl="0" marL="0" rtl="0" algn="l">
              <a:spcBef>
                <a:spcPts val="0"/>
              </a:spcBef>
              <a:spcAft>
                <a:spcPts val="0"/>
              </a:spcAft>
              <a:buNone/>
            </a:pPr>
            <a:r>
              <a:t/>
            </a:r>
            <a:endParaRPr/>
          </a:p>
        </p:txBody>
      </p:sp>
      <p:sp>
        <p:nvSpPr>
          <p:cNvPr id="1101" name="Google Shape;1101;p51: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6" name="Shape 1126"/>
        <p:cNvGrpSpPr/>
        <p:nvPr/>
      </p:nvGrpSpPr>
      <p:grpSpPr>
        <a:xfrm>
          <a:off x="0" y="0"/>
          <a:ext cx="0" cy="0"/>
          <a:chOff x="0" y="0"/>
          <a:chExt cx="0" cy="0"/>
        </a:xfrm>
      </p:grpSpPr>
      <p:sp>
        <p:nvSpPr>
          <p:cNvPr id="1127" name="Google Shape;1127;p52: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8" name="Google Shape;1128;p52:notes"/>
          <p:cNvSpPr/>
          <p:nvPr>
            <p:ph idx="2" type="sldImg"/>
          </p:nvPr>
        </p:nvSpPr>
        <p:spPr>
          <a:xfrm>
            <a:off x="920750" y="746125"/>
            <a:ext cx="4967288"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5" name="Shape 1135"/>
        <p:cNvGrpSpPr/>
        <p:nvPr/>
      </p:nvGrpSpPr>
      <p:grpSpPr>
        <a:xfrm>
          <a:off x="0" y="0"/>
          <a:ext cx="0" cy="0"/>
          <a:chOff x="0" y="0"/>
          <a:chExt cx="0" cy="0"/>
        </a:xfrm>
      </p:grpSpPr>
      <p:sp>
        <p:nvSpPr>
          <p:cNvPr id="1136" name="Google Shape;1136;p53: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7" name="Google Shape;1137;p53:notes"/>
          <p:cNvSpPr/>
          <p:nvPr>
            <p:ph idx="2" type="sldImg"/>
          </p:nvPr>
        </p:nvSpPr>
        <p:spPr>
          <a:xfrm>
            <a:off x="920750" y="746125"/>
            <a:ext cx="4967288"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4" name="Shape 1164"/>
        <p:cNvGrpSpPr/>
        <p:nvPr/>
      </p:nvGrpSpPr>
      <p:grpSpPr>
        <a:xfrm>
          <a:off x="0" y="0"/>
          <a:ext cx="0" cy="0"/>
          <a:chOff x="0" y="0"/>
          <a:chExt cx="0" cy="0"/>
        </a:xfrm>
      </p:grpSpPr>
      <p:sp>
        <p:nvSpPr>
          <p:cNvPr id="1165" name="Google Shape;1165;p54:notes"/>
          <p:cNvSpPr/>
          <p:nvPr>
            <p:ph idx="2" type="sldImg"/>
          </p:nvPr>
        </p:nvSpPr>
        <p:spPr>
          <a:xfrm>
            <a:off x="920750" y="746125"/>
            <a:ext cx="4967288"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6" name="Google Shape;1166;p54: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7" name="Google Shape;1167;p54: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4" name="Shape 1184"/>
        <p:cNvGrpSpPr/>
        <p:nvPr/>
      </p:nvGrpSpPr>
      <p:grpSpPr>
        <a:xfrm>
          <a:off x="0" y="0"/>
          <a:ext cx="0" cy="0"/>
          <a:chOff x="0" y="0"/>
          <a:chExt cx="0" cy="0"/>
        </a:xfrm>
      </p:grpSpPr>
      <p:sp>
        <p:nvSpPr>
          <p:cNvPr id="1185" name="Google Shape;1185;p55:notes"/>
          <p:cNvSpPr/>
          <p:nvPr>
            <p:ph idx="2" type="sldImg"/>
          </p:nvPr>
        </p:nvSpPr>
        <p:spPr>
          <a:xfrm>
            <a:off x="920750" y="746125"/>
            <a:ext cx="4967288"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6" name="Google Shape;1186;p55: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7" name="Google Shape;1187;p55: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8" name="Shape 1208"/>
        <p:cNvGrpSpPr/>
        <p:nvPr/>
      </p:nvGrpSpPr>
      <p:grpSpPr>
        <a:xfrm>
          <a:off x="0" y="0"/>
          <a:ext cx="0" cy="0"/>
          <a:chOff x="0" y="0"/>
          <a:chExt cx="0" cy="0"/>
        </a:xfrm>
      </p:grpSpPr>
      <p:sp>
        <p:nvSpPr>
          <p:cNvPr id="1209" name="Google Shape;1209;p56: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0" name="Google Shape;1210;p56:notes"/>
          <p:cNvSpPr/>
          <p:nvPr>
            <p:ph idx="2" type="sldImg"/>
          </p:nvPr>
        </p:nvSpPr>
        <p:spPr>
          <a:xfrm>
            <a:off x="920750" y="746125"/>
            <a:ext cx="4967288"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2" name="Shape 1232"/>
        <p:cNvGrpSpPr/>
        <p:nvPr/>
      </p:nvGrpSpPr>
      <p:grpSpPr>
        <a:xfrm>
          <a:off x="0" y="0"/>
          <a:ext cx="0" cy="0"/>
          <a:chOff x="0" y="0"/>
          <a:chExt cx="0" cy="0"/>
        </a:xfrm>
      </p:grpSpPr>
      <p:sp>
        <p:nvSpPr>
          <p:cNvPr id="1233" name="Google Shape;1233;p57:notes"/>
          <p:cNvSpPr/>
          <p:nvPr>
            <p:ph idx="2" type="sldImg"/>
          </p:nvPr>
        </p:nvSpPr>
        <p:spPr>
          <a:xfrm>
            <a:off x="920750" y="746125"/>
            <a:ext cx="4967288"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4" name="Google Shape;1234;p57: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5" name="Google Shape;1235;p57: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5" name="Shape 1255"/>
        <p:cNvGrpSpPr/>
        <p:nvPr/>
      </p:nvGrpSpPr>
      <p:grpSpPr>
        <a:xfrm>
          <a:off x="0" y="0"/>
          <a:ext cx="0" cy="0"/>
          <a:chOff x="0" y="0"/>
          <a:chExt cx="0" cy="0"/>
        </a:xfrm>
      </p:grpSpPr>
      <p:sp>
        <p:nvSpPr>
          <p:cNvPr id="1256" name="Google Shape;1256;p58:notes"/>
          <p:cNvSpPr/>
          <p:nvPr>
            <p:ph idx="2" type="sldImg"/>
          </p:nvPr>
        </p:nvSpPr>
        <p:spPr>
          <a:xfrm>
            <a:off x="920750" y="746125"/>
            <a:ext cx="4967288"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7" name="Google Shape;1257;p58: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GB" sz="1200">
                <a:solidFill>
                  <a:schemeClr val="dk1"/>
                </a:solidFill>
                <a:latin typeface="Arial Narrow"/>
                <a:ea typeface="Arial Narrow"/>
                <a:cs typeface="Arial Narrow"/>
                <a:sym typeface="Arial Narrow"/>
              </a:rPr>
              <a:t>	</a:t>
            </a:r>
            <a:endParaRPr/>
          </a:p>
          <a:p>
            <a:pPr indent="0" lvl="0" marL="0" rtl="0" algn="l">
              <a:spcBef>
                <a:spcPts val="0"/>
              </a:spcBef>
              <a:spcAft>
                <a:spcPts val="0"/>
              </a:spcAft>
              <a:buNone/>
            </a:pPr>
            <a:r>
              <a:t/>
            </a:r>
            <a:endParaRPr/>
          </a:p>
        </p:txBody>
      </p:sp>
      <p:sp>
        <p:nvSpPr>
          <p:cNvPr id="1258" name="Google Shape;1258;p58: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2" name="Shape 1282"/>
        <p:cNvGrpSpPr/>
        <p:nvPr/>
      </p:nvGrpSpPr>
      <p:grpSpPr>
        <a:xfrm>
          <a:off x="0" y="0"/>
          <a:ext cx="0" cy="0"/>
          <a:chOff x="0" y="0"/>
          <a:chExt cx="0" cy="0"/>
        </a:xfrm>
      </p:grpSpPr>
      <p:sp>
        <p:nvSpPr>
          <p:cNvPr id="1283" name="Google Shape;1283;p59: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4" name="Google Shape;1284;p59:notes"/>
          <p:cNvSpPr/>
          <p:nvPr>
            <p:ph idx="2" type="sldImg"/>
          </p:nvPr>
        </p:nvSpPr>
        <p:spPr>
          <a:xfrm>
            <a:off x="920750" y="746125"/>
            <a:ext cx="4967288"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6:notes"/>
          <p:cNvSpPr/>
          <p:nvPr>
            <p:ph idx="2" type="sldImg"/>
          </p:nvPr>
        </p:nvSpPr>
        <p:spPr>
          <a:xfrm>
            <a:off x="920750" y="746125"/>
            <a:ext cx="4967288"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6: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6: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1" name="Shape 1291"/>
        <p:cNvGrpSpPr/>
        <p:nvPr/>
      </p:nvGrpSpPr>
      <p:grpSpPr>
        <a:xfrm>
          <a:off x="0" y="0"/>
          <a:ext cx="0" cy="0"/>
          <a:chOff x="0" y="0"/>
          <a:chExt cx="0" cy="0"/>
        </a:xfrm>
      </p:grpSpPr>
      <p:sp>
        <p:nvSpPr>
          <p:cNvPr id="1292" name="Google Shape;1292;p60: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3" name="Google Shape;1293;p60:notes"/>
          <p:cNvSpPr/>
          <p:nvPr>
            <p:ph idx="2" type="sldImg"/>
          </p:nvPr>
        </p:nvSpPr>
        <p:spPr>
          <a:xfrm>
            <a:off x="920750" y="746125"/>
            <a:ext cx="4967288"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9" name="Shape 1319"/>
        <p:cNvGrpSpPr/>
        <p:nvPr/>
      </p:nvGrpSpPr>
      <p:grpSpPr>
        <a:xfrm>
          <a:off x="0" y="0"/>
          <a:ext cx="0" cy="0"/>
          <a:chOff x="0" y="0"/>
          <a:chExt cx="0" cy="0"/>
        </a:xfrm>
      </p:grpSpPr>
      <p:sp>
        <p:nvSpPr>
          <p:cNvPr id="1320" name="Google Shape;1320;p61:notes"/>
          <p:cNvSpPr/>
          <p:nvPr>
            <p:ph idx="2" type="sldImg"/>
          </p:nvPr>
        </p:nvSpPr>
        <p:spPr>
          <a:xfrm>
            <a:off x="920750" y="746125"/>
            <a:ext cx="4967288"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1" name="Google Shape;1321;p61: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2" name="Google Shape;1322;p61: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4" name="Shape 1344"/>
        <p:cNvGrpSpPr/>
        <p:nvPr/>
      </p:nvGrpSpPr>
      <p:grpSpPr>
        <a:xfrm>
          <a:off x="0" y="0"/>
          <a:ext cx="0" cy="0"/>
          <a:chOff x="0" y="0"/>
          <a:chExt cx="0" cy="0"/>
        </a:xfrm>
      </p:grpSpPr>
      <p:sp>
        <p:nvSpPr>
          <p:cNvPr id="1345" name="Google Shape;1345;p62:notes"/>
          <p:cNvSpPr/>
          <p:nvPr>
            <p:ph idx="2" type="sldImg"/>
          </p:nvPr>
        </p:nvSpPr>
        <p:spPr>
          <a:xfrm>
            <a:off x="920750" y="746125"/>
            <a:ext cx="4967288"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6" name="Google Shape;1346;p62: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7" name="Google Shape;1347;p62: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8" name="Shape 1368"/>
        <p:cNvGrpSpPr/>
        <p:nvPr/>
      </p:nvGrpSpPr>
      <p:grpSpPr>
        <a:xfrm>
          <a:off x="0" y="0"/>
          <a:ext cx="0" cy="0"/>
          <a:chOff x="0" y="0"/>
          <a:chExt cx="0" cy="0"/>
        </a:xfrm>
      </p:grpSpPr>
      <p:sp>
        <p:nvSpPr>
          <p:cNvPr id="1369" name="Google Shape;1369;p63:notes"/>
          <p:cNvSpPr/>
          <p:nvPr>
            <p:ph idx="2" type="sldImg"/>
          </p:nvPr>
        </p:nvSpPr>
        <p:spPr>
          <a:xfrm>
            <a:off x="920750" y="746125"/>
            <a:ext cx="4967288"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0" name="Google Shape;1370;p63: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1" name="Google Shape;1371;p63: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3" name="Shape 1393"/>
        <p:cNvGrpSpPr/>
        <p:nvPr/>
      </p:nvGrpSpPr>
      <p:grpSpPr>
        <a:xfrm>
          <a:off x="0" y="0"/>
          <a:ext cx="0" cy="0"/>
          <a:chOff x="0" y="0"/>
          <a:chExt cx="0" cy="0"/>
        </a:xfrm>
      </p:grpSpPr>
      <p:sp>
        <p:nvSpPr>
          <p:cNvPr id="1394" name="Google Shape;1394;p64:notes"/>
          <p:cNvSpPr/>
          <p:nvPr>
            <p:ph idx="2" type="sldImg"/>
          </p:nvPr>
        </p:nvSpPr>
        <p:spPr>
          <a:xfrm>
            <a:off x="920750" y="746125"/>
            <a:ext cx="4967288"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5" name="Google Shape;1395;p64: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6" name="Google Shape;1396;p64: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9" name="Shape 1419"/>
        <p:cNvGrpSpPr/>
        <p:nvPr/>
      </p:nvGrpSpPr>
      <p:grpSpPr>
        <a:xfrm>
          <a:off x="0" y="0"/>
          <a:ext cx="0" cy="0"/>
          <a:chOff x="0" y="0"/>
          <a:chExt cx="0" cy="0"/>
        </a:xfrm>
      </p:grpSpPr>
      <p:sp>
        <p:nvSpPr>
          <p:cNvPr id="1420" name="Google Shape;1420;p65:notes"/>
          <p:cNvSpPr/>
          <p:nvPr>
            <p:ph idx="2" type="sldImg"/>
          </p:nvPr>
        </p:nvSpPr>
        <p:spPr>
          <a:xfrm>
            <a:off x="920750" y="746125"/>
            <a:ext cx="4967288"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1" name="Google Shape;1421;p65: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GB" sz="1200">
                <a:solidFill>
                  <a:schemeClr val="dk1"/>
                </a:solidFill>
                <a:latin typeface="Arial Narrow"/>
                <a:ea typeface="Arial Narrow"/>
                <a:cs typeface="Arial Narrow"/>
                <a:sym typeface="Arial Narrow"/>
              </a:rPr>
              <a:t>	</a:t>
            </a:r>
            <a:endParaRPr/>
          </a:p>
          <a:p>
            <a:pPr indent="0" lvl="0" marL="0" rtl="0" algn="l">
              <a:spcBef>
                <a:spcPts val="0"/>
              </a:spcBef>
              <a:spcAft>
                <a:spcPts val="0"/>
              </a:spcAft>
              <a:buNone/>
            </a:pPr>
            <a:r>
              <a:t/>
            </a:r>
            <a:endParaRPr/>
          </a:p>
        </p:txBody>
      </p:sp>
      <p:sp>
        <p:nvSpPr>
          <p:cNvPr id="1422" name="Google Shape;1422;p65: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8" name="Shape 1448"/>
        <p:cNvGrpSpPr/>
        <p:nvPr/>
      </p:nvGrpSpPr>
      <p:grpSpPr>
        <a:xfrm>
          <a:off x="0" y="0"/>
          <a:ext cx="0" cy="0"/>
          <a:chOff x="0" y="0"/>
          <a:chExt cx="0" cy="0"/>
        </a:xfrm>
      </p:grpSpPr>
      <p:sp>
        <p:nvSpPr>
          <p:cNvPr id="1449" name="Google Shape;1449;p66: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0" name="Google Shape;1450;p66:notes"/>
          <p:cNvSpPr/>
          <p:nvPr>
            <p:ph idx="2" type="sldImg"/>
          </p:nvPr>
        </p:nvSpPr>
        <p:spPr>
          <a:xfrm>
            <a:off x="920750" y="746125"/>
            <a:ext cx="4967288"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0" name="Shape 1470"/>
        <p:cNvGrpSpPr/>
        <p:nvPr/>
      </p:nvGrpSpPr>
      <p:grpSpPr>
        <a:xfrm>
          <a:off x="0" y="0"/>
          <a:ext cx="0" cy="0"/>
          <a:chOff x="0" y="0"/>
          <a:chExt cx="0" cy="0"/>
        </a:xfrm>
      </p:grpSpPr>
      <p:sp>
        <p:nvSpPr>
          <p:cNvPr id="1471" name="Google Shape;1471;p67: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2" name="Google Shape;1472;p67:notes"/>
          <p:cNvSpPr/>
          <p:nvPr>
            <p:ph idx="2" type="sldImg"/>
          </p:nvPr>
        </p:nvSpPr>
        <p:spPr>
          <a:xfrm>
            <a:off x="920750" y="746125"/>
            <a:ext cx="4967288"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4" name="Shape 1494"/>
        <p:cNvGrpSpPr/>
        <p:nvPr/>
      </p:nvGrpSpPr>
      <p:grpSpPr>
        <a:xfrm>
          <a:off x="0" y="0"/>
          <a:ext cx="0" cy="0"/>
          <a:chOff x="0" y="0"/>
          <a:chExt cx="0" cy="0"/>
        </a:xfrm>
      </p:grpSpPr>
      <p:sp>
        <p:nvSpPr>
          <p:cNvPr id="1495" name="Google Shape;1495;p68: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6" name="Google Shape;1496;p68:notes"/>
          <p:cNvSpPr/>
          <p:nvPr>
            <p:ph idx="2" type="sldImg"/>
          </p:nvPr>
        </p:nvSpPr>
        <p:spPr>
          <a:xfrm>
            <a:off x="920750" y="746125"/>
            <a:ext cx="4967288"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9" name="Shape 1529"/>
        <p:cNvGrpSpPr/>
        <p:nvPr/>
      </p:nvGrpSpPr>
      <p:grpSpPr>
        <a:xfrm>
          <a:off x="0" y="0"/>
          <a:ext cx="0" cy="0"/>
          <a:chOff x="0" y="0"/>
          <a:chExt cx="0" cy="0"/>
        </a:xfrm>
      </p:grpSpPr>
      <p:sp>
        <p:nvSpPr>
          <p:cNvPr id="1530" name="Google Shape;1530;p69: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1" name="Google Shape;1531;p69:notes"/>
          <p:cNvSpPr/>
          <p:nvPr>
            <p:ph idx="2" type="sldImg"/>
          </p:nvPr>
        </p:nvSpPr>
        <p:spPr>
          <a:xfrm>
            <a:off x="920750" y="746125"/>
            <a:ext cx="4967288"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7:notes"/>
          <p:cNvSpPr/>
          <p:nvPr>
            <p:ph idx="2" type="sldImg"/>
          </p:nvPr>
        </p:nvSpPr>
        <p:spPr>
          <a:xfrm>
            <a:off x="920750" y="746125"/>
            <a:ext cx="4967288"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7: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7: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3" name="Shape 1553"/>
        <p:cNvGrpSpPr/>
        <p:nvPr/>
      </p:nvGrpSpPr>
      <p:grpSpPr>
        <a:xfrm>
          <a:off x="0" y="0"/>
          <a:ext cx="0" cy="0"/>
          <a:chOff x="0" y="0"/>
          <a:chExt cx="0" cy="0"/>
        </a:xfrm>
      </p:grpSpPr>
      <p:sp>
        <p:nvSpPr>
          <p:cNvPr id="1554" name="Google Shape;1554;p70:notes"/>
          <p:cNvSpPr/>
          <p:nvPr>
            <p:ph idx="2" type="sldImg"/>
          </p:nvPr>
        </p:nvSpPr>
        <p:spPr>
          <a:xfrm>
            <a:off x="920750" y="746125"/>
            <a:ext cx="4967288"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5" name="Google Shape;1555;p70: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6" name="Google Shape;1556;p70: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9" name="Shape 1579"/>
        <p:cNvGrpSpPr/>
        <p:nvPr/>
      </p:nvGrpSpPr>
      <p:grpSpPr>
        <a:xfrm>
          <a:off x="0" y="0"/>
          <a:ext cx="0" cy="0"/>
          <a:chOff x="0" y="0"/>
          <a:chExt cx="0" cy="0"/>
        </a:xfrm>
      </p:grpSpPr>
      <p:sp>
        <p:nvSpPr>
          <p:cNvPr id="1580" name="Google Shape;1580;p71:notes"/>
          <p:cNvSpPr/>
          <p:nvPr>
            <p:ph idx="2" type="sldImg"/>
          </p:nvPr>
        </p:nvSpPr>
        <p:spPr>
          <a:xfrm>
            <a:off x="920750" y="746125"/>
            <a:ext cx="4967288"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1" name="Google Shape;1581;p71: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2" name="Google Shape;1582;p71: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2" name="Shape 1602"/>
        <p:cNvGrpSpPr/>
        <p:nvPr/>
      </p:nvGrpSpPr>
      <p:grpSpPr>
        <a:xfrm>
          <a:off x="0" y="0"/>
          <a:ext cx="0" cy="0"/>
          <a:chOff x="0" y="0"/>
          <a:chExt cx="0" cy="0"/>
        </a:xfrm>
      </p:grpSpPr>
      <p:sp>
        <p:nvSpPr>
          <p:cNvPr id="1603" name="Google Shape;1603;p72: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4" name="Google Shape;1604;p72:notes"/>
          <p:cNvSpPr/>
          <p:nvPr>
            <p:ph idx="2" type="sldImg"/>
          </p:nvPr>
        </p:nvSpPr>
        <p:spPr>
          <a:xfrm>
            <a:off x="920750" y="746125"/>
            <a:ext cx="4967288"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9" name="Shape 1619"/>
        <p:cNvGrpSpPr/>
        <p:nvPr/>
      </p:nvGrpSpPr>
      <p:grpSpPr>
        <a:xfrm>
          <a:off x="0" y="0"/>
          <a:ext cx="0" cy="0"/>
          <a:chOff x="0" y="0"/>
          <a:chExt cx="0" cy="0"/>
        </a:xfrm>
      </p:grpSpPr>
      <p:sp>
        <p:nvSpPr>
          <p:cNvPr id="1620" name="Google Shape;1620;p73: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1" name="Google Shape;1621;p73:notes"/>
          <p:cNvSpPr/>
          <p:nvPr>
            <p:ph idx="2" type="sldImg"/>
          </p:nvPr>
        </p:nvSpPr>
        <p:spPr>
          <a:xfrm>
            <a:off x="920750" y="746125"/>
            <a:ext cx="4967288"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6" name="Shape 1636"/>
        <p:cNvGrpSpPr/>
        <p:nvPr/>
      </p:nvGrpSpPr>
      <p:grpSpPr>
        <a:xfrm>
          <a:off x="0" y="0"/>
          <a:ext cx="0" cy="0"/>
          <a:chOff x="0" y="0"/>
          <a:chExt cx="0" cy="0"/>
        </a:xfrm>
      </p:grpSpPr>
      <p:sp>
        <p:nvSpPr>
          <p:cNvPr id="1637" name="Google Shape;1637;p74: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8" name="Google Shape;1638;p74:notes"/>
          <p:cNvSpPr/>
          <p:nvPr>
            <p:ph idx="2" type="sldImg"/>
          </p:nvPr>
        </p:nvSpPr>
        <p:spPr>
          <a:xfrm>
            <a:off x="920750" y="746125"/>
            <a:ext cx="4967288"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3" name="Shape 1653"/>
        <p:cNvGrpSpPr/>
        <p:nvPr/>
      </p:nvGrpSpPr>
      <p:grpSpPr>
        <a:xfrm>
          <a:off x="0" y="0"/>
          <a:ext cx="0" cy="0"/>
          <a:chOff x="0" y="0"/>
          <a:chExt cx="0" cy="0"/>
        </a:xfrm>
      </p:grpSpPr>
      <p:sp>
        <p:nvSpPr>
          <p:cNvPr id="1654" name="Google Shape;1654;p75:notes"/>
          <p:cNvSpPr/>
          <p:nvPr>
            <p:ph idx="2" type="sldImg"/>
          </p:nvPr>
        </p:nvSpPr>
        <p:spPr>
          <a:xfrm>
            <a:off x="920750" y="746125"/>
            <a:ext cx="4967288"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5" name="Google Shape;1655;p75: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6" name="Google Shape;1656;p75: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8: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8:notes"/>
          <p:cNvSpPr/>
          <p:nvPr>
            <p:ph idx="2" type="sldImg"/>
          </p:nvPr>
        </p:nvSpPr>
        <p:spPr>
          <a:xfrm>
            <a:off x="920750" y="746125"/>
            <a:ext cx="4967288"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9: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9:notes"/>
          <p:cNvSpPr/>
          <p:nvPr>
            <p:ph idx="2" type="sldImg"/>
          </p:nvPr>
        </p:nvSpPr>
        <p:spPr>
          <a:xfrm>
            <a:off x="920750" y="746125"/>
            <a:ext cx="4967288"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7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7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7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7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7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8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86"/>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8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8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8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87"/>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87"/>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8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8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8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7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7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7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7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7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7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7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7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7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7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8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8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8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8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8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8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8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8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8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8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8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8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8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8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8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84"/>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84"/>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84"/>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8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8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8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85"/>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85"/>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85"/>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8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8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8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7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7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7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7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7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slide" Target="/ppt/slides/slide2.xml"/><Relationship Id="rId4" Type="http://schemas.openxmlformats.org/officeDocument/2006/relationships/slide" Target="/ppt/slides/slide2.xml"/><Relationship Id="rId5" Type="http://schemas.openxmlformats.org/officeDocument/2006/relationships/hyperlink" Target="https://blogs.glowscotland.org.uk/dg/teachingtechnologies/files/2018/03/Online-QuickStart-Scotland-Primary-brochure.pdf" TargetMode="External"/><Relationship Id="rId6" Type="http://schemas.openxmlformats.org/officeDocument/2006/relationships/hyperlink" Target="http://bit.ly/DLCSfeedback" TargetMode="External"/><Relationship Id="rId7" Type="http://schemas.openxmlformats.org/officeDocument/2006/relationships/image" Target="../media/image23.png"/><Relationship Id="rId8" Type="http://schemas.openxmlformats.org/officeDocument/2006/relationships/hyperlink" Target="http://bit.ly/DLCSfeedback" TargetMode="External"/></Relationships>
</file>

<file path=ppt/slides/_rels/slide12.xml.rels><?xml version="1.0" encoding="UTF-8" standalone="yes"?><Relationships xmlns="http://schemas.openxmlformats.org/package/2006/relationships"><Relationship Id="rId11" Type="http://schemas.openxmlformats.org/officeDocument/2006/relationships/slide" Target="/ppt/slides/slide12.xml"/><Relationship Id="rId10" Type="http://schemas.openxmlformats.org/officeDocument/2006/relationships/slide" Target="/ppt/slides/slide12.xml"/><Relationship Id="rId13" Type="http://schemas.openxmlformats.org/officeDocument/2006/relationships/slide" Target="/ppt/slides/slide12.xml"/><Relationship Id="rId12" Type="http://schemas.openxmlformats.org/officeDocument/2006/relationships/slide" Target="/ppt/slides/slide12.xml"/><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slide" Target="/ppt/slides/slide12.xml"/><Relationship Id="rId4" Type="http://schemas.openxmlformats.org/officeDocument/2006/relationships/slide" Target="/ppt/slides/slide12.xml"/><Relationship Id="rId9" Type="http://schemas.openxmlformats.org/officeDocument/2006/relationships/slide" Target="/ppt/slides/slide12.xml"/><Relationship Id="rId15" Type="http://schemas.openxmlformats.org/officeDocument/2006/relationships/slide" Target="/ppt/slides/slide2.xml"/><Relationship Id="rId14" Type="http://schemas.openxmlformats.org/officeDocument/2006/relationships/slide" Target="/ppt/slides/slide12.xml"/><Relationship Id="rId16" Type="http://schemas.openxmlformats.org/officeDocument/2006/relationships/slide" Target="/ppt/slides/slide2.xml"/><Relationship Id="rId5" Type="http://schemas.openxmlformats.org/officeDocument/2006/relationships/slide" Target="/ppt/slides/slide12.xml"/><Relationship Id="rId6" Type="http://schemas.openxmlformats.org/officeDocument/2006/relationships/slide" Target="/ppt/slides/slide12.xml"/><Relationship Id="rId7" Type="http://schemas.openxmlformats.org/officeDocument/2006/relationships/slide" Target="/ppt/slides/slide12.xml"/><Relationship Id="rId8" Type="http://schemas.openxmlformats.org/officeDocument/2006/relationships/slide" Target="/ppt/slid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slide" Target="/ppt/slides/slide24.xml"/><Relationship Id="rId4" Type="http://schemas.openxmlformats.org/officeDocument/2006/relationships/slide" Target="/ppt/slides/slide31.xml"/><Relationship Id="rId5" Type="http://schemas.openxmlformats.org/officeDocument/2006/relationships/slide" Target="/ppt/slides/slide38.xml"/><Relationship Id="rId6" Type="http://schemas.openxmlformats.org/officeDocument/2006/relationships/slide" Target="/ppt/slides/slide45.xml"/><Relationship Id="rId7" Type="http://schemas.openxmlformats.org/officeDocument/2006/relationships/slide" Target="/ppt/slides/slide52.xml"/><Relationship Id="rId8" Type="http://schemas.openxmlformats.org/officeDocument/2006/relationships/slide" Target="/ppt/slides/slide5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0.png"/><Relationship Id="rId4" Type="http://schemas.openxmlformats.org/officeDocument/2006/relationships/image" Target="../media/image19.png"/><Relationship Id="rId5"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0.png"/><Relationship Id="rId4" Type="http://schemas.openxmlformats.org/officeDocument/2006/relationships/image" Target="../media/image19.png"/><Relationship Id="rId5" Type="http://schemas.openxmlformats.org/officeDocument/2006/relationships/image" Target="../media/image21.png"/><Relationship Id="rId6" Type="http://schemas.openxmlformats.org/officeDocument/2006/relationships/slide" Target="/ppt/slides/slide24.xml"/><Relationship Id="rId7" Type="http://schemas.openxmlformats.org/officeDocument/2006/relationships/slide" Target="/ppt/slides/slide31.xml"/><Relationship Id="rId8" Type="http://schemas.openxmlformats.org/officeDocument/2006/relationships/slide" Target="/ppt/slides/slide3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0.png"/><Relationship Id="rId4" Type="http://schemas.openxmlformats.org/officeDocument/2006/relationships/image" Target="../media/image19.png"/><Relationship Id="rId5" Type="http://schemas.openxmlformats.org/officeDocument/2006/relationships/image" Target="../media/image21.png"/><Relationship Id="rId6" Type="http://schemas.openxmlformats.org/officeDocument/2006/relationships/slide" Target="/ppt/slides/slide45.xml"/><Relationship Id="rId7" Type="http://schemas.openxmlformats.org/officeDocument/2006/relationships/slide" Target="/ppt/slides/slide52.xml"/><Relationship Id="rId8" Type="http://schemas.openxmlformats.org/officeDocument/2006/relationships/slide" Target="/ppt/slides/slide5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slide" Target="/ppt/slides/slide18.xml"/><Relationship Id="rId4" Type="http://schemas.openxmlformats.org/officeDocument/2006/relationships/slide" Target="/ppt/slides/slide19.xml"/><Relationship Id="rId5" Type="http://schemas.openxmlformats.org/officeDocument/2006/relationships/slide" Target="/ppt/slides/slide20.xml"/><Relationship Id="rId6" Type="http://schemas.openxmlformats.org/officeDocument/2006/relationships/slide" Target="/ppt/slides/slide21.xml"/><Relationship Id="rId7" Type="http://schemas.openxmlformats.org/officeDocument/2006/relationships/slide" Target="/ppt/slides/slide22.xml"/><Relationship Id="rId8" Type="http://schemas.openxmlformats.org/officeDocument/2006/relationships/slide" Target="/ppt/slides/slide23.xml"/></Relationships>
</file>

<file path=ppt/slides/_rels/slide18.xml.rels><?xml version="1.0" encoding="UTF-8" standalone="yes"?><Relationships xmlns="http://schemas.openxmlformats.org/package/2006/relationships"><Relationship Id="rId11" Type="http://schemas.openxmlformats.org/officeDocument/2006/relationships/image" Target="../media/image27.png"/><Relationship Id="rId10" Type="http://schemas.openxmlformats.org/officeDocument/2006/relationships/slide" Target="/ppt/slides/slide73.xml"/><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slide" Target="/ppt/slides/slide66.xml"/><Relationship Id="rId4" Type="http://schemas.openxmlformats.org/officeDocument/2006/relationships/image" Target="../media/image24.png"/><Relationship Id="rId9" Type="http://schemas.openxmlformats.org/officeDocument/2006/relationships/image" Target="../media/image28.png"/><Relationship Id="rId5" Type="http://schemas.openxmlformats.org/officeDocument/2006/relationships/image" Target="../media/image22.jpg"/><Relationship Id="rId6" Type="http://schemas.openxmlformats.org/officeDocument/2006/relationships/image" Target="../media/image25.jpg"/><Relationship Id="rId7" Type="http://schemas.openxmlformats.org/officeDocument/2006/relationships/image" Target="../media/image29.png"/><Relationship Id="rId8"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www.bbc.co.uk/programmes/p075zf08" TargetMode="External"/><Relationship Id="rId4" Type="http://schemas.openxmlformats.org/officeDocument/2006/relationships/slide" Target="/ppt/slides/slide66.xml"/><Relationship Id="rId9" Type="http://schemas.openxmlformats.org/officeDocument/2006/relationships/image" Target="../media/image25.jpg"/><Relationship Id="rId5" Type="http://schemas.openxmlformats.org/officeDocument/2006/relationships/image" Target="../media/image22.jpg"/><Relationship Id="rId6" Type="http://schemas.openxmlformats.org/officeDocument/2006/relationships/image" Target="../media/image44.png"/><Relationship Id="rId7" Type="http://schemas.openxmlformats.org/officeDocument/2006/relationships/slide" Target="/ppt/slides/slide73.xml"/><Relationship Id="rId8" Type="http://schemas.openxmlformats.org/officeDocument/2006/relationships/image" Target="../media/image30.png"/></Relationships>
</file>

<file path=ppt/slides/_rels/slide2.xml.rels><?xml version="1.0" encoding="UTF-8" standalone="yes"?><Relationships xmlns="http://schemas.openxmlformats.org/package/2006/relationships"><Relationship Id="rId11" Type="http://schemas.openxmlformats.org/officeDocument/2006/relationships/slide" Target="/ppt/slides/slide3.xml"/><Relationship Id="rId10" Type="http://schemas.openxmlformats.org/officeDocument/2006/relationships/slide" Target="/ppt/slides/slide12.xml"/><Relationship Id="rId13" Type="http://schemas.openxmlformats.org/officeDocument/2006/relationships/slide" Target="/ppt/slides/slide16.xml"/><Relationship Id="rId12" Type="http://schemas.openxmlformats.org/officeDocument/2006/relationships/slide" Target="/ppt/slides/slide16.xml"/><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ppt/slides/slide14.xml"/><Relationship Id="rId4" Type="http://schemas.openxmlformats.org/officeDocument/2006/relationships/slide" Target="/ppt/slides/slide14.xml"/><Relationship Id="rId9" Type="http://schemas.openxmlformats.org/officeDocument/2006/relationships/slide" Target="/ppt/slides/slide12.xml"/><Relationship Id="rId5" Type="http://schemas.openxmlformats.org/officeDocument/2006/relationships/slide" Target="/ppt/slides/slide15.xml"/><Relationship Id="rId6" Type="http://schemas.openxmlformats.org/officeDocument/2006/relationships/slide" Target="/ppt/slides/slide12.xml"/><Relationship Id="rId7" Type="http://schemas.openxmlformats.org/officeDocument/2006/relationships/slide" Target="/ppt/slides/slide13.xml"/><Relationship Id="rId8" Type="http://schemas.openxmlformats.org/officeDocument/2006/relationships/slide" Target="/ppt/slides/slide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www.childnet.com/resources/smartie-the-penguin" TargetMode="External"/><Relationship Id="rId4" Type="http://schemas.openxmlformats.org/officeDocument/2006/relationships/hyperlink" Target="https://www.childnet.com/resources/smartie-the-penguin" TargetMode="External"/><Relationship Id="rId9" Type="http://schemas.openxmlformats.org/officeDocument/2006/relationships/slide" Target="/ppt/slides/slide73.xml"/><Relationship Id="rId5" Type="http://schemas.openxmlformats.org/officeDocument/2006/relationships/hyperlink" Target="https://www.thinkuknow.co.uk/professionals/resources/jessie-and-friends/" TargetMode="External"/><Relationship Id="rId6" Type="http://schemas.openxmlformats.org/officeDocument/2006/relationships/slide" Target="/ppt/slides/slide66.xml"/><Relationship Id="rId7" Type="http://schemas.openxmlformats.org/officeDocument/2006/relationships/image" Target="../media/image31.jpg"/><Relationship Id="rId8" Type="http://schemas.openxmlformats.org/officeDocument/2006/relationships/image" Target="../media/image43.jpg"/></Relationships>
</file>

<file path=ppt/slides/_rels/slide21.xml.rels><?xml version="1.0" encoding="UTF-8" standalone="yes"?><Relationships xmlns="http://schemas.openxmlformats.org/package/2006/relationships"><Relationship Id="rId10"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www.topmarks.co.uk/ordering-and-sequencing/shape-patterns" TargetMode="External"/><Relationship Id="rId4" Type="http://schemas.openxmlformats.org/officeDocument/2006/relationships/slide" Target="/ppt/slides/slide66.xml"/><Relationship Id="rId9" Type="http://schemas.openxmlformats.org/officeDocument/2006/relationships/image" Target="../media/image39.jpg"/><Relationship Id="rId5" Type="http://schemas.openxmlformats.org/officeDocument/2006/relationships/image" Target="../media/image35.jpg"/><Relationship Id="rId6" Type="http://schemas.openxmlformats.org/officeDocument/2006/relationships/slide" Target="/ppt/slides/slide73.xml"/><Relationship Id="rId7" Type="http://schemas.openxmlformats.org/officeDocument/2006/relationships/image" Target="../media/image33.jpg"/><Relationship Id="rId8" Type="http://schemas.openxmlformats.org/officeDocument/2006/relationships/image" Target="../media/image36.jpg"/></Relationships>
</file>

<file path=ppt/slides/_rels/slide22.xml.rels><?xml version="1.0" encoding="UTF-8" standalone="yes"?><Relationships xmlns="http://schemas.openxmlformats.org/package/2006/relationships"><Relationship Id="rId11" Type="http://schemas.openxmlformats.org/officeDocument/2006/relationships/image" Target="../media/image33.jpg"/><Relationship Id="rId10" Type="http://schemas.openxmlformats.org/officeDocument/2006/relationships/slide" Target="/ppt/slides/slide73.xml"/><Relationship Id="rId13" Type="http://schemas.openxmlformats.org/officeDocument/2006/relationships/image" Target="../media/image39.jpg"/><Relationship Id="rId12" Type="http://schemas.openxmlformats.org/officeDocument/2006/relationships/image" Target="../media/image36.jpg"/><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7.jpg"/><Relationship Id="rId4" Type="http://schemas.openxmlformats.org/officeDocument/2006/relationships/hyperlink" Target="https://www.barefootcomputing.org/resources/bee-bots-tinkering-activity" TargetMode="External"/><Relationship Id="rId9" Type="http://schemas.openxmlformats.org/officeDocument/2006/relationships/image" Target="../media/image32.png"/><Relationship Id="rId14" Type="http://schemas.openxmlformats.org/officeDocument/2006/relationships/image" Target="../media/image38.png"/><Relationship Id="rId5" Type="http://schemas.openxmlformats.org/officeDocument/2006/relationships/hyperlink" Target="https://www.barefootcomputing.org/resources/bee-bots-basics-activity" TargetMode="External"/><Relationship Id="rId6" Type="http://schemas.openxmlformats.org/officeDocument/2006/relationships/hyperlink" Target="https://edu.sphero.com/cwists/preview/6872x" TargetMode="External"/><Relationship Id="rId7" Type="http://schemas.openxmlformats.org/officeDocument/2006/relationships/slide" Target="/ppt/slides/slide66.xml"/><Relationship Id="rId8" Type="http://schemas.openxmlformats.org/officeDocument/2006/relationships/image" Target="../media/image34.png"/></Relationships>
</file>

<file path=ppt/slides/_rels/slide23.xml.rels><?xml version="1.0" encoding="UTF-8" standalone="yes"?><Relationships xmlns="http://schemas.openxmlformats.org/package/2006/relationships"><Relationship Id="rId11" Type="http://schemas.openxmlformats.org/officeDocument/2006/relationships/image" Target="../media/image39.jpg"/><Relationship Id="rId10" Type="http://schemas.openxmlformats.org/officeDocument/2006/relationships/image" Target="../media/image36.jpg"/><Relationship Id="rId12"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s://studio.code.org/s/course1/stage/2/puzzle/1" TargetMode="External"/><Relationship Id="rId4" Type="http://schemas.openxmlformats.org/officeDocument/2006/relationships/slide" Target="/ppt/slides/slide66.xml"/><Relationship Id="rId9" Type="http://schemas.openxmlformats.org/officeDocument/2006/relationships/image" Target="../media/image33.jpg"/><Relationship Id="rId5" Type="http://schemas.openxmlformats.org/officeDocument/2006/relationships/image" Target="../media/image42.png"/><Relationship Id="rId6" Type="http://schemas.openxmlformats.org/officeDocument/2006/relationships/image" Target="../media/image40.png"/><Relationship Id="rId7" Type="http://schemas.openxmlformats.org/officeDocument/2006/relationships/image" Target="../media/image41.png"/><Relationship Id="rId8" Type="http://schemas.openxmlformats.org/officeDocument/2006/relationships/slide" Target="/ppt/slides/slide7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slide" Target="/ppt/slides/slide25.xml"/><Relationship Id="rId4" Type="http://schemas.openxmlformats.org/officeDocument/2006/relationships/slide" Target="/ppt/slides/slide26.xml"/><Relationship Id="rId5" Type="http://schemas.openxmlformats.org/officeDocument/2006/relationships/slide" Target="/ppt/slides/slide27.xml"/><Relationship Id="rId6" Type="http://schemas.openxmlformats.org/officeDocument/2006/relationships/slide" Target="/ppt/slides/slide28.xml"/><Relationship Id="rId7" Type="http://schemas.openxmlformats.org/officeDocument/2006/relationships/slide" Target="/ppt/slides/slide29.xml"/><Relationship Id="rId8" Type="http://schemas.openxmlformats.org/officeDocument/2006/relationships/slide" Target="/ppt/slides/slide30.xml"/></Relationships>
</file>

<file path=ppt/slides/_rels/slide25.xml.rels><?xml version="1.0" encoding="UTF-8" standalone="yes"?><Relationships xmlns="http://schemas.openxmlformats.org/package/2006/relationships"><Relationship Id="rId11" Type="http://schemas.openxmlformats.org/officeDocument/2006/relationships/image" Target="../media/image45.png"/><Relationship Id="rId10" Type="http://schemas.openxmlformats.org/officeDocument/2006/relationships/image" Target="../media/image30.png"/><Relationship Id="rId13" Type="http://schemas.openxmlformats.org/officeDocument/2006/relationships/image" Target="../media/image27.png"/><Relationship Id="rId12"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s://www.bbc.co.uk/programmes/p075zf08" TargetMode="External"/><Relationship Id="rId4" Type="http://schemas.openxmlformats.org/officeDocument/2006/relationships/slide" Target="/ppt/slides/slide66.xml"/><Relationship Id="rId9" Type="http://schemas.openxmlformats.org/officeDocument/2006/relationships/image" Target="../media/image28.png"/><Relationship Id="rId5" Type="http://schemas.openxmlformats.org/officeDocument/2006/relationships/image" Target="../media/image22.jpg"/><Relationship Id="rId6" Type="http://schemas.openxmlformats.org/officeDocument/2006/relationships/image" Target="../media/image25.jpg"/><Relationship Id="rId7" Type="http://schemas.openxmlformats.org/officeDocument/2006/relationships/image" Target="../media/image29.png"/><Relationship Id="rId8" Type="http://schemas.openxmlformats.org/officeDocument/2006/relationships/image" Target="../media/image26.png"/></Relationships>
</file>

<file path=ppt/slides/_rels/slide26.xml.rels><?xml version="1.0" encoding="UTF-8" standalone="yes"?><Relationships xmlns="http://schemas.openxmlformats.org/package/2006/relationships"><Relationship Id="rId10"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s://www.bbc.com/teach/class-clips-video/who-owns-the-sky/zvq2t39" TargetMode="External"/><Relationship Id="rId4" Type="http://schemas.openxmlformats.org/officeDocument/2006/relationships/hyperlink" Target="http://www.swiggle.org.uk/" TargetMode="External"/><Relationship Id="rId9" Type="http://schemas.openxmlformats.org/officeDocument/2006/relationships/image" Target="../media/image47.png"/><Relationship Id="rId5" Type="http://schemas.openxmlformats.org/officeDocument/2006/relationships/slide" Target="/ppt/slides/slide66.xml"/><Relationship Id="rId6" Type="http://schemas.openxmlformats.org/officeDocument/2006/relationships/image" Target="../media/image22.jpg"/><Relationship Id="rId7" Type="http://schemas.openxmlformats.org/officeDocument/2006/relationships/image" Target="../media/image25.jpg"/><Relationship Id="rId8" Type="http://schemas.openxmlformats.org/officeDocument/2006/relationships/image" Target="../media/image44.png"/></Relationships>
</file>

<file path=ppt/slides/_rels/slide27.xml.rels><?xml version="1.0" encoding="UTF-8" standalone="yes"?><Relationships xmlns="http://schemas.openxmlformats.org/package/2006/relationships"><Relationship Id="rId10"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3.jpg"/><Relationship Id="rId4" Type="http://schemas.openxmlformats.org/officeDocument/2006/relationships/hyperlink" Target="http://content.twinkl.co.uk/resource/5c/b5/nz-i-1-digital-citizenship-agreement_ver_4.pdf?__token__=exp=1561321949~acl=%2Fresource%2F5c%2Fb5%2Fnz-i-1-digital-citizenship-agreement_ver_4.pdf%2A~hmac=2b682bf3c78e456d97306cb1fc5c0229e20b62ab49ac9d59666adb1062c7a02f" TargetMode="External"/><Relationship Id="rId9" Type="http://schemas.openxmlformats.org/officeDocument/2006/relationships/image" Target="../media/image29.png"/><Relationship Id="rId5" Type="http://schemas.openxmlformats.org/officeDocument/2006/relationships/hyperlink" Target="https://www.thinkuknow.co.uk/professionals/resources/jessie-and-friends/" TargetMode="External"/><Relationship Id="rId6" Type="http://schemas.openxmlformats.org/officeDocument/2006/relationships/hyperlink" Target="https://www.childnet.com/ufiles/DigiDuck-eBook.pdf" TargetMode="External"/><Relationship Id="rId7" Type="http://schemas.openxmlformats.org/officeDocument/2006/relationships/slide" Target="/ppt/slides/slide66.xml"/><Relationship Id="rId8" Type="http://schemas.openxmlformats.org/officeDocument/2006/relationships/image" Target="../media/image31.jpg"/></Relationships>
</file>

<file path=ppt/slides/_rels/slide28.xml.rels><?xml version="1.0" encoding="UTF-8" standalone="yes"?><Relationships xmlns="http://schemas.openxmlformats.org/package/2006/relationships"><Relationship Id="rId11" Type="http://schemas.openxmlformats.org/officeDocument/2006/relationships/image" Target="../media/image41.png"/><Relationship Id="rId10"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50.png"/><Relationship Id="rId4" Type="http://schemas.openxmlformats.org/officeDocument/2006/relationships/hyperlink" Target="http://code-it.co.uk/unplugged/jamsandwich" TargetMode="External"/><Relationship Id="rId9" Type="http://schemas.openxmlformats.org/officeDocument/2006/relationships/slide" Target="/ppt/slides/slide66.xml"/><Relationship Id="rId5" Type="http://schemas.openxmlformats.org/officeDocument/2006/relationships/hyperlink" Target="https://www.barefootcomputing.org/resources/sorting-objects-activity" TargetMode="External"/><Relationship Id="rId6" Type="http://schemas.openxmlformats.org/officeDocument/2006/relationships/image" Target="../media/image33.jpg"/><Relationship Id="rId7" Type="http://schemas.openxmlformats.org/officeDocument/2006/relationships/image" Target="../media/image36.jpg"/><Relationship Id="rId8" Type="http://schemas.openxmlformats.org/officeDocument/2006/relationships/image" Target="../media/image46.jpg"/></Relationships>
</file>

<file path=ppt/slides/_rels/slide29.xml.rels><?xml version="1.0" encoding="UTF-8" standalone="yes"?><Relationships xmlns="http://schemas.openxmlformats.org/package/2006/relationships"><Relationship Id="rId11" Type="http://schemas.openxmlformats.org/officeDocument/2006/relationships/slide" Target="/ppt/slides/slide66.xml"/><Relationship Id="rId10" Type="http://schemas.openxmlformats.org/officeDocument/2006/relationships/image" Target="../media/image36.jpg"/><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s://studio.code.org/s/coursea-2019/" TargetMode="External"/><Relationship Id="rId4" Type="http://schemas.openxmlformats.org/officeDocument/2006/relationships/hyperlink" Target="https://studio.code.org/s/coursea-2019" TargetMode="External"/><Relationship Id="rId9" Type="http://schemas.openxmlformats.org/officeDocument/2006/relationships/image" Target="../media/image33.jpg"/><Relationship Id="rId5" Type="http://schemas.openxmlformats.org/officeDocument/2006/relationships/hyperlink" Target="https://www.bbc.com/bitesize/articles/z9myvcw" TargetMode="External"/><Relationship Id="rId6" Type="http://schemas.openxmlformats.org/officeDocument/2006/relationships/image" Target="../media/image51.png"/><Relationship Id="rId7" Type="http://schemas.openxmlformats.org/officeDocument/2006/relationships/image" Target="../media/image42.png"/><Relationship Id="rId8"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www.gov.scot/binaries/content/documents/govscot/publications/strategy-plan/2016/09/enhancing-learning-teaching-through-use-digital-technology/documents/00505855-pdf/00505855-pdf/govscot:document/00505855.pdf?forceDownload=true" TargetMode="External"/><Relationship Id="rId4" Type="http://schemas.openxmlformats.org/officeDocument/2006/relationships/image" Target="../media/image4.png"/><Relationship Id="rId9" Type="http://schemas.openxmlformats.org/officeDocument/2006/relationships/image" Target="../media/image2.png"/><Relationship Id="rId5" Type="http://schemas.openxmlformats.org/officeDocument/2006/relationships/hyperlink" Target="https://www.gov.scot/binaries/content/documents/govscot/publications/strategy-plan/2016/09/enhancing-learning-teaching-through-use-digital-technology/documents/00505855-pdf/00505855-pdf/govscot:document/00505855.pdf?forceDownload=true" TargetMode="External"/><Relationship Id="rId6" Type="http://schemas.openxmlformats.org/officeDocument/2006/relationships/hyperlink" Target="https://www.gov.scot/binaries/content/documents/govscot/publications/strategy-plan/2017/03/realising-scotlands-full-potential-digital-world-digital-strategy-scotland/documents/00515583-pdf/00515583-pdf/govscot:document/00515583.pdf?forceDownload=true" TargetMode="External"/><Relationship Id="rId7" Type="http://schemas.openxmlformats.org/officeDocument/2006/relationships/hyperlink" Target="https://www.gov.scot/binaries/content/documents/govscot/publications/strategy-plan/2017/03/realising-scotlands-full-potential-digital-world-digital-strategy-scotland/documents/00515583-pdf/00515583-pdf/govscot:document/00515583.pdf?forceDownload=true" TargetMode="External"/><Relationship Id="rId8" Type="http://schemas.openxmlformats.org/officeDocument/2006/relationships/image" Target="../media/image6.jpg"/></Relationships>
</file>

<file path=ppt/slides/_rels/slide30.xml.rels><?xml version="1.0" encoding="UTF-8" standalone="yes"?><Relationships xmlns="http://schemas.openxmlformats.org/package/2006/relationships"><Relationship Id="rId10" Type="http://schemas.openxmlformats.org/officeDocument/2006/relationships/image" Target="../media/image36.jpg"/><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s://studio.code.org/s/coursea-2019/" TargetMode="External"/><Relationship Id="rId4" Type="http://schemas.openxmlformats.org/officeDocument/2006/relationships/hyperlink" Target="https://studio.code.org/s/coursea-2019" TargetMode="External"/><Relationship Id="rId9" Type="http://schemas.openxmlformats.org/officeDocument/2006/relationships/image" Target="../media/image33.jpg"/><Relationship Id="rId5" Type="http://schemas.openxmlformats.org/officeDocument/2006/relationships/image" Target="../media/image51.png"/><Relationship Id="rId6" Type="http://schemas.openxmlformats.org/officeDocument/2006/relationships/image" Target="../media/image52.png"/><Relationship Id="rId7" Type="http://schemas.openxmlformats.org/officeDocument/2006/relationships/image" Target="../media/image42.png"/><Relationship Id="rId8" Type="http://schemas.openxmlformats.org/officeDocument/2006/relationships/slide" Target="/ppt/slides/slide6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slide" Target="/ppt/slides/slide32.xml"/><Relationship Id="rId4" Type="http://schemas.openxmlformats.org/officeDocument/2006/relationships/slide" Target="/ppt/slides/slide33.xml"/><Relationship Id="rId9" Type="http://schemas.openxmlformats.org/officeDocument/2006/relationships/slide" Target="/ppt/slides/slide37.xml"/><Relationship Id="rId5" Type="http://schemas.openxmlformats.org/officeDocument/2006/relationships/slide" Target="/ppt/slides/slide34.xml"/><Relationship Id="rId6" Type="http://schemas.openxmlformats.org/officeDocument/2006/relationships/slide" Target="/ppt/slides/slide35.xml"/><Relationship Id="rId7" Type="http://schemas.openxmlformats.org/officeDocument/2006/relationships/slide" Target="/ppt/slides/slide36.xml"/><Relationship Id="rId8" Type="http://schemas.openxmlformats.org/officeDocument/2006/relationships/slide" Target="/ppt/slides/slide36.xml"/></Relationships>
</file>

<file path=ppt/slides/_rels/slide32.xml.rels><?xml version="1.0" encoding="UTF-8" standalone="yes"?><Relationships xmlns="http://schemas.openxmlformats.org/package/2006/relationships"><Relationship Id="rId11" Type="http://schemas.openxmlformats.org/officeDocument/2006/relationships/image" Target="../media/image45.png"/><Relationship Id="rId10" Type="http://schemas.openxmlformats.org/officeDocument/2006/relationships/image" Target="../media/image30.png"/><Relationship Id="rId13" Type="http://schemas.openxmlformats.org/officeDocument/2006/relationships/image" Target="../media/image54.png"/><Relationship Id="rId12"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https://read.bookcreator.com/aWAhdfUWXPQR1UPW7fJOHnfObsb2/_or2hLPmR3WlS34sPH_WKQ" TargetMode="External"/><Relationship Id="rId4" Type="http://schemas.openxmlformats.org/officeDocument/2006/relationships/hyperlink" Target="https://www.bbc.co.uk/programmes/p075zf08" TargetMode="External"/><Relationship Id="rId9" Type="http://schemas.openxmlformats.org/officeDocument/2006/relationships/image" Target="../media/image28.png"/><Relationship Id="rId14" Type="http://schemas.openxmlformats.org/officeDocument/2006/relationships/image" Target="../media/image27.png"/><Relationship Id="rId5" Type="http://schemas.openxmlformats.org/officeDocument/2006/relationships/slide" Target="/ppt/slides/slide66.xml"/><Relationship Id="rId6" Type="http://schemas.openxmlformats.org/officeDocument/2006/relationships/image" Target="../media/image22.jpg"/><Relationship Id="rId7" Type="http://schemas.openxmlformats.org/officeDocument/2006/relationships/image" Target="../media/image25.jpg"/><Relationship Id="rId8" Type="http://schemas.openxmlformats.org/officeDocument/2006/relationships/image" Target="../media/image29.png"/></Relationships>
</file>

<file path=ppt/slides/_rels/slide33.xml.rels><?xml version="1.0" encoding="UTF-8" standalone="yes"?><Relationships xmlns="http://schemas.openxmlformats.org/package/2006/relationships"><Relationship Id="rId10"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hyperlink" Target="http://portal.ccgs.nsw.edu.au/curriculum/budde/teachers/primary/cybersecurity.html" TargetMode="External"/><Relationship Id="rId4" Type="http://schemas.openxmlformats.org/officeDocument/2006/relationships/hyperlink" Target="https://www.thinkuknow.co.uk/8_10/" TargetMode="External"/><Relationship Id="rId9" Type="http://schemas.openxmlformats.org/officeDocument/2006/relationships/image" Target="../media/image43.jpg"/><Relationship Id="rId5" Type="http://schemas.openxmlformats.org/officeDocument/2006/relationships/hyperlink" Target="http://www.childnet.com/resources/the-adventures-of-kara-winston-and-the-smart-crew/chapter2" TargetMode="External"/><Relationship Id="rId6" Type="http://schemas.openxmlformats.org/officeDocument/2006/relationships/hyperlink" Target="https://swiggle.org.uk/" TargetMode="External"/><Relationship Id="rId7" Type="http://schemas.openxmlformats.org/officeDocument/2006/relationships/slide" Target="/ppt/slides/slide66.xml"/><Relationship Id="rId8" Type="http://schemas.openxmlformats.org/officeDocument/2006/relationships/image" Target="../media/image31.jpg"/></Relationships>
</file>

<file path=ppt/slides/_rels/slide34.xml.rels><?xml version="1.0" encoding="UTF-8" standalone="yes"?><Relationships xmlns="http://schemas.openxmlformats.org/package/2006/relationships"><Relationship Id="rId11" Type="http://schemas.openxmlformats.org/officeDocument/2006/relationships/hyperlink" Target="https://howsecureismypassword.net/" TargetMode="External"/><Relationship Id="rId10" Type="http://schemas.openxmlformats.org/officeDocument/2006/relationships/hyperlink" Target="https://www.childnet.com/ufiles/Screen-TIme-and-Healthy-Balance-Quick-Activities.pdf" TargetMode="External"/><Relationship Id="rId13" Type="http://schemas.openxmlformats.org/officeDocument/2006/relationships/hyperlink" Target="https://learning.nspcc.org.uk/media/1394/alex_and_lucy_presentations.pptx" TargetMode="External"/><Relationship Id="rId12" Type="http://schemas.openxmlformats.org/officeDocument/2006/relationships/hyperlink" Target="https://learning.nspcc.org.uk/media/1390/lesson_plan_alex.pdf" TargetMode="External"/><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43.jpg"/><Relationship Id="rId4" Type="http://schemas.openxmlformats.org/officeDocument/2006/relationships/hyperlink" Target="http://content.twinkl.co.uk/resource/5c/b5/nz-i-1-digital-citizenship-agreement_ver_4.pdf?__token__=exp=1561321949~acl=%2Fresource%2F5c%2Fb5%2Fnz-i-1-digital-citizenship-agreement_ver_4.pdf%2A~hmac=2b682bf3c78e456d97306cb1fc5c0229e20b62ab49ac9d59666adb1062c7a02f" TargetMode="External"/><Relationship Id="rId9" Type="http://schemas.openxmlformats.org/officeDocument/2006/relationships/hyperlink" Target="https://www.childnet.com/resources/the-adventures-of-kara-winston-and-the-smart-crew/are-you-smart-online-quiz" TargetMode="External"/><Relationship Id="rId15" Type="http://schemas.openxmlformats.org/officeDocument/2006/relationships/image" Target="../media/image31.jpg"/><Relationship Id="rId14" Type="http://schemas.openxmlformats.org/officeDocument/2006/relationships/slide" Target="/ppt/slides/slide66.xml"/><Relationship Id="rId16" Type="http://schemas.openxmlformats.org/officeDocument/2006/relationships/image" Target="../media/image53.png"/><Relationship Id="rId5" Type="http://schemas.openxmlformats.org/officeDocument/2006/relationships/hyperlink" Target="https://learning.nspcc.org.uk/media/1392/lesson_plan_lucy.pdf" TargetMode="External"/><Relationship Id="rId6" Type="http://schemas.openxmlformats.org/officeDocument/2006/relationships/hyperlink" Target="https://learning.nspcc.org.uk/media/1394/alex_and_lucy_presentations.pptx" TargetMode="External"/><Relationship Id="rId7" Type="http://schemas.openxmlformats.org/officeDocument/2006/relationships/hyperlink" Target="https://www.saferinternet.org.uk/safer-internet-day/safer-internet-day-2019/sid-tv-2019/sid-tv-2019-zap-and-zoom-space-race-film-3-7" TargetMode="External"/><Relationship Id="rId8" Type="http://schemas.openxmlformats.org/officeDocument/2006/relationships/hyperlink" Target="https://www.childnet.com/resources/the-adventures-of-kara-winston-and-the-smart-crew/chapter3" TargetMode="External"/></Relationships>
</file>

<file path=ppt/slides/_rels/slide35.xml.rels><?xml version="1.0" encoding="UTF-8" standalone="yes"?><Relationships xmlns="http://schemas.openxmlformats.org/package/2006/relationships"><Relationship Id="rId11" Type="http://schemas.openxmlformats.org/officeDocument/2006/relationships/image" Target="../media/image32.png"/><Relationship Id="rId10" Type="http://schemas.openxmlformats.org/officeDocument/2006/relationships/image" Target="../media/image51.png"/><Relationship Id="rId12" Type="http://schemas.openxmlformats.org/officeDocument/2006/relationships/slide" Target="/ppt/slides/slide66.xml"/><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hyperlink" Target="https://kids.lovetoknow.com/wiki/Printable_Logic_Puzzles_for_Kids" TargetMode="External"/><Relationship Id="rId4" Type="http://schemas.openxmlformats.org/officeDocument/2006/relationships/hyperlink" Target="https://studio.code.org/s/courseb-2019" TargetMode="External"/><Relationship Id="rId9" Type="http://schemas.openxmlformats.org/officeDocument/2006/relationships/image" Target="../media/image42.png"/><Relationship Id="rId5" Type="http://schemas.openxmlformats.org/officeDocument/2006/relationships/image" Target="../media/image50.png"/><Relationship Id="rId6" Type="http://schemas.openxmlformats.org/officeDocument/2006/relationships/image" Target="../media/image33.jpg"/><Relationship Id="rId7" Type="http://schemas.openxmlformats.org/officeDocument/2006/relationships/image" Target="../media/image36.jpg"/><Relationship Id="rId8" Type="http://schemas.openxmlformats.org/officeDocument/2006/relationships/image" Target="../media/image46.jpg"/></Relationships>
</file>

<file path=ppt/slides/_rels/slide36.xml.rels><?xml version="1.0" encoding="UTF-8" standalone="yes"?><Relationships xmlns="http://schemas.openxmlformats.org/package/2006/relationships"><Relationship Id="rId11" Type="http://schemas.openxmlformats.org/officeDocument/2006/relationships/image" Target="../media/image27.png"/><Relationship Id="rId10" Type="http://schemas.openxmlformats.org/officeDocument/2006/relationships/image" Target="../media/image36.jpg"/><Relationship Id="rId12" Type="http://schemas.openxmlformats.org/officeDocument/2006/relationships/slide" Target="/ppt/slides/slide66.xml"/><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hyperlink" Target="https://www.bbc.com/bitesize/articles/zc4x6sg" TargetMode="External"/><Relationship Id="rId4" Type="http://schemas.openxmlformats.org/officeDocument/2006/relationships/hyperlink" Target="https://www.bbc.com/bitesize/articles/zgwnsbk" TargetMode="External"/><Relationship Id="rId9" Type="http://schemas.openxmlformats.org/officeDocument/2006/relationships/image" Target="../media/image33.jpg"/><Relationship Id="rId5" Type="http://schemas.openxmlformats.org/officeDocument/2006/relationships/hyperlink" Target="https://csunplugged.org/en/topics/binary-numbers/" TargetMode="External"/><Relationship Id="rId6" Type="http://schemas.openxmlformats.org/officeDocument/2006/relationships/hyperlink" Target="https://studio.code.org/s/courseb-2019" TargetMode="External"/><Relationship Id="rId7" Type="http://schemas.openxmlformats.org/officeDocument/2006/relationships/image" Target="../media/image51.png"/><Relationship Id="rId8" Type="http://schemas.openxmlformats.org/officeDocument/2006/relationships/image" Target="../media/image42.png"/></Relationships>
</file>

<file path=ppt/slides/_rels/slide37.xml.rels><?xml version="1.0" encoding="UTF-8" standalone="yes"?><Relationships xmlns="http://schemas.openxmlformats.org/package/2006/relationships"><Relationship Id="rId11" Type="http://schemas.openxmlformats.org/officeDocument/2006/relationships/slide" Target="/ppt/slides/slide66.xml"/><Relationship Id="rId10"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hyperlink" Target="https://studio.code.org/s/courseb-2019" TargetMode="External"/><Relationship Id="rId4" Type="http://schemas.openxmlformats.org/officeDocument/2006/relationships/hyperlink" Target="https://www.barefootcomputing.org/resources/barefoot-goes-wild" TargetMode="External"/><Relationship Id="rId9" Type="http://schemas.openxmlformats.org/officeDocument/2006/relationships/image" Target="../media/image32.png"/><Relationship Id="rId5" Type="http://schemas.openxmlformats.org/officeDocument/2006/relationships/image" Target="../media/image33.jpg"/><Relationship Id="rId6" Type="http://schemas.openxmlformats.org/officeDocument/2006/relationships/image" Target="../media/image36.jpg"/><Relationship Id="rId7" Type="http://schemas.openxmlformats.org/officeDocument/2006/relationships/image" Target="../media/image42.png"/><Relationship Id="rId8" Type="http://schemas.openxmlformats.org/officeDocument/2006/relationships/image" Target="../media/image5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slide" Target="/ppt/slides/slide39.xml"/><Relationship Id="rId4" Type="http://schemas.openxmlformats.org/officeDocument/2006/relationships/slide" Target="/ppt/slides/slide40.xml"/><Relationship Id="rId9" Type="http://schemas.openxmlformats.org/officeDocument/2006/relationships/slide" Target="/ppt/slides/slide44.xml"/><Relationship Id="rId5" Type="http://schemas.openxmlformats.org/officeDocument/2006/relationships/slide" Target="/ppt/slides/slide41.xml"/><Relationship Id="rId6" Type="http://schemas.openxmlformats.org/officeDocument/2006/relationships/slide" Target="/ppt/slides/slide42.xml"/><Relationship Id="rId7" Type="http://schemas.openxmlformats.org/officeDocument/2006/relationships/slide" Target="/ppt/slides/slide43.xml"/><Relationship Id="rId8" Type="http://schemas.openxmlformats.org/officeDocument/2006/relationships/slide" Target="/ppt/slides/slide43.xml"/></Relationships>
</file>

<file path=ppt/slides/_rels/slide39.xml.rels><?xml version="1.0" encoding="UTF-8" standalone="yes"?><Relationships xmlns="http://schemas.openxmlformats.org/package/2006/relationships"><Relationship Id="rId20" Type="http://schemas.openxmlformats.org/officeDocument/2006/relationships/image" Target="../media/image64.png"/><Relationship Id="rId11" Type="http://schemas.openxmlformats.org/officeDocument/2006/relationships/image" Target="../media/image45.png"/><Relationship Id="rId10" Type="http://schemas.openxmlformats.org/officeDocument/2006/relationships/image" Target="../media/image30.png"/><Relationship Id="rId21" Type="http://schemas.openxmlformats.org/officeDocument/2006/relationships/image" Target="../media/image27.png"/><Relationship Id="rId13" Type="http://schemas.openxmlformats.org/officeDocument/2006/relationships/image" Target="../media/image54.png"/><Relationship Id="rId12"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55.png"/><Relationship Id="rId4" Type="http://schemas.openxmlformats.org/officeDocument/2006/relationships/hyperlink" Target="https://read.bookcreator.com/aWAhdfUWXPQR1UPW7fJOHnfObsb2/_or2hLPmR3WlS34sPH_WKQ" TargetMode="External"/><Relationship Id="rId9" Type="http://schemas.openxmlformats.org/officeDocument/2006/relationships/slide" Target="/ppt/slides/slide66.xml"/><Relationship Id="rId15" Type="http://schemas.openxmlformats.org/officeDocument/2006/relationships/image" Target="../media/image58.png"/><Relationship Id="rId14" Type="http://schemas.openxmlformats.org/officeDocument/2006/relationships/image" Target="../media/image56.png"/><Relationship Id="rId17" Type="http://schemas.openxmlformats.org/officeDocument/2006/relationships/image" Target="../media/image73.png"/><Relationship Id="rId16" Type="http://schemas.openxmlformats.org/officeDocument/2006/relationships/image" Target="../media/image59.png"/><Relationship Id="rId5" Type="http://schemas.openxmlformats.org/officeDocument/2006/relationships/hyperlink" Target="https://kids.kiddle.co/Computer_hardware" TargetMode="External"/><Relationship Id="rId19" Type="http://schemas.openxmlformats.org/officeDocument/2006/relationships/image" Target="../media/image57.png"/><Relationship Id="rId6" Type="http://schemas.openxmlformats.org/officeDocument/2006/relationships/hyperlink" Target="https://kids.kiddle.co/Software" TargetMode="External"/><Relationship Id="rId18" Type="http://schemas.openxmlformats.org/officeDocument/2006/relationships/image" Target="../media/image95.png"/><Relationship Id="rId7" Type="http://schemas.openxmlformats.org/officeDocument/2006/relationships/hyperlink" Target="https://youtu.be/xnyFYiK2rSY" TargetMode="External"/><Relationship Id="rId8" Type="http://schemas.openxmlformats.org/officeDocument/2006/relationships/hyperlink" Target="https://www.bbc.co.uk/programmes/p075zf08"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digilearn.scot/digital-vision/" TargetMode="External"/><Relationship Id="rId4" Type="http://schemas.openxmlformats.org/officeDocument/2006/relationships/image" Target="../media/image17.png"/><Relationship Id="rId5" Type="http://schemas.openxmlformats.org/officeDocument/2006/relationships/hyperlink" Target="https://www.weforum.org/agenda/2016/06/8-digital-skills-we-must-teach-our-children/" TargetMode="External"/><Relationship Id="rId6" Type="http://schemas.openxmlformats.org/officeDocument/2006/relationships/image" Target="../media/image2.png"/></Relationships>
</file>

<file path=ppt/slides/_rels/slide40.xml.rels><?xml version="1.0" encoding="UTF-8" standalone="yes"?><Relationships xmlns="http://schemas.openxmlformats.org/package/2006/relationships"><Relationship Id="rId11" Type="http://schemas.openxmlformats.org/officeDocument/2006/relationships/slide" Target="/ppt/slides/slide66.xml"/><Relationship Id="rId10" Type="http://schemas.openxmlformats.org/officeDocument/2006/relationships/hyperlink" Target="http://www.hectorsworld.com/island/main/episode_theatre_interior_01/index.html" TargetMode="External"/><Relationship Id="rId13" Type="http://schemas.openxmlformats.org/officeDocument/2006/relationships/image" Target="../media/image43.jpg"/><Relationship Id="rId12" Type="http://schemas.openxmlformats.org/officeDocument/2006/relationships/image" Target="../media/image31.jpg"/><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hyperlink" Target="https://swiggle.org.uk/" TargetMode="External"/><Relationship Id="rId4" Type="http://schemas.openxmlformats.org/officeDocument/2006/relationships/hyperlink" Target="https://www.kiddle.co/" TargetMode="External"/><Relationship Id="rId9" Type="http://schemas.openxmlformats.org/officeDocument/2006/relationships/hyperlink" Target="https://ico.org.uk/media/for-organisations/training/1043031/ico-primary-resources-activity-one.pdf" TargetMode="External"/><Relationship Id="rId15" Type="http://schemas.openxmlformats.org/officeDocument/2006/relationships/image" Target="../media/image49.png"/><Relationship Id="rId14" Type="http://schemas.openxmlformats.org/officeDocument/2006/relationships/image" Target="../media/image56.png"/><Relationship Id="rId5" Type="http://schemas.openxmlformats.org/officeDocument/2006/relationships/hyperlink" Target="https://d1e2bohyu2u2w9.cloudfront.net/education/sites/default/files/uploads/classroom-curriculum/3-5-library-choosingasearchsite.pdf" TargetMode="External"/><Relationship Id="rId6" Type="http://schemas.openxmlformats.org/officeDocument/2006/relationships/hyperlink" Target="https://www.twinkl.co.uk/resource/t2-i-118-your-digital-footprint-activity-sheet" TargetMode="External"/><Relationship Id="rId7" Type="http://schemas.openxmlformats.org/officeDocument/2006/relationships/hyperlink" Target="https://www.commonsense.org/education/tlr-ui/modal-collection-video/2496906" TargetMode="External"/><Relationship Id="rId8" Type="http://schemas.openxmlformats.org/officeDocument/2006/relationships/hyperlink" Target="https://www.childnet.com/resources/the-adventures-of-kara-winston-and-the-smart-crew/chapter3" TargetMode="External"/></Relationships>
</file>

<file path=ppt/slides/_rels/slide41.xml.rels><?xml version="1.0" encoding="UTF-8" standalone="yes"?><Relationships xmlns="http://schemas.openxmlformats.org/package/2006/relationships"><Relationship Id="rId11" Type="http://schemas.openxmlformats.org/officeDocument/2006/relationships/image" Target="../media/image31.jpg"/><Relationship Id="rId10" Type="http://schemas.openxmlformats.org/officeDocument/2006/relationships/slide" Target="/ppt/slides/slide66.xml"/><Relationship Id="rId13" Type="http://schemas.openxmlformats.org/officeDocument/2006/relationships/image" Target="../media/image61.png"/><Relationship Id="rId12" Type="http://schemas.openxmlformats.org/officeDocument/2006/relationships/image" Target="../media/image43.jpg"/><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hyperlink" Target="https://www.thinkuknow.co.uk/8_10/worried/" TargetMode="External"/><Relationship Id="rId4" Type="http://schemas.openxmlformats.org/officeDocument/2006/relationships/hyperlink" Target="https://beinternetawesome.withgoogle.com/en_us/interland/landing/kind-kingdom" TargetMode="External"/><Relationship Id="rId9" Type="http://schemas.openxmlformats.org/officeDocument/2006/relationships/hyperlink" Target="https://www.thinkuknow.co.uk/8_10/stay-safe/share/" TargetMode="External"/><Relationship Id="rId15" Type="http://schemas.openxmlformats.org/officeDocument/2006/relationships/image" Target="../media/image65.png"/><Relationship Id="rId14" Type="http://schemas.openxmlformats.org/officeDocument/2006/relationships/image" Target="../media/image45.png"/><Relationship Id="rId16" Type="http://schemas.openxmlformats.org/officeDocument/2006/relationships/image" Target="../media/image60.png"/><Relationship Id="rId5" Type="http://schemas.openxmlformats.org/officeDocument/2006/relationships/hyperlink" Target="https://www.thinkuknow.co.uk/8_10/watch/" TargetMode="External"/><Relationship Id="rId6" Type="http://schemas.openxmlformats.org/officeDocument/2006/relationships/hyperlink" Target="https://beinternetlegends.withgoogle.com/en_uk/interland/tower-of-treasure" TargetMode="External"/><Relationship Id="rId7" Type="http://schemas.openxmlformats.org/officeDocument/2006/relationships/hyperlink" Target="https://howsecureismypassword.net/" TargetMode="External"/><Relationship Id="rId8" Type="http://schemas.openxmlformats.org/officeDocument/2006/relationships/hyperlink" Target="https://pixabay.com/" TargetMode="External"/></Relationships>
</file>

<file path=ppt/slides/_rels/slide42.xml.rels><?xml version="1.0" encoding="UTF-8" standalone="yes"?><Relationships xmlns="http://schemas.openxmlformats.org/package/2006/relationships"><Relationship Id="rId20" Type="http://schemas.openxmlformats.org/officeDocument/2006/relationships/image" Target="../media/image33.jpg"/><Relationship Id="rId11" Type="http://schemas.openxmlformats.org/officeDocument/2006/relationships/hyperlink" Target="https://scratch.mit.edu/" TargetMode="External"/><Relationship Id="rId22" Type="http://schemas.openxmlformats.org/officeDocument/2006/relationships/image" Target="../media/image32.png"/><Relationship Id="rId10" Type="http://schemas.openxmlformats.org/officeDocument/2006/relationships/hyperlink" Target="https://makecode.microbit.org/projects/coin-flipper" TargetMode="External"/><Relationship Id="rId21" Type="http://schemas.openxmlformats.org/officeDocument/2006/relationships/image" Target="../media/image36.jpg"/><Relationship Id="rId13" Type="http://schemas.openxmlformats.org/officeDocument/2006/relationships/hyperlink" Target="https://resources.scratch.mit.edu/www/guides/en/EducatorGuidesAll.pdf" TargetMode="External"/><Relationship Id="rId24" Type="http://schemas.openxmlformats.org/officeDocument/2006/relationships/slide" Target="/ppt/slides/slide66.xml"/><Relationship Id="rId12" Type="http://schemas.openxmlformats.org/officeDocument/2006/relationships/hyperlink" Target="https://scratch.mit.edu/projects/editor/?tutorial=getStarted" TargetMode="External"/><Relationship Id="rId23" Type="http://schemas.openxmlformats.org/officeDocument/2006/relationships/image" Target="../media/image62.png"/><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55.png"/><Relationship Id="rId4" Type="http://schemas.openxmlformats.org/officeDocument/2006/relationships/image" Target="../media/image34.png"/><Relationship Id="rId9" Type="http://schemas.openxmlformats.org/officeDocument/2006/relationships/hyperlink" Target="https://makecode.microbit.org/projects/rock-paper-scissors" TargetMode="External"/><Relationship Id="rId15" Type="http://schemas.openxmlformats.org/officeDocument/2006/relationships/hyperlink" Target="https://code.org/minecraft" TargetMode="External"/><Relationship Id="rId14" Type="http://schemas.openxmlformats.org/officeDocument/2006/relationships/hyperlink" Target="https://resources.scratch.mit.edu/www/cards/en/scratch-cards-all.pdf" TargetMode="External"/><Relationship Id="rId17" Type="http://schemas.openxmlformats.org/officeDocument/2006/relationships/hyperlink" Target="https://hourofcode.com/computeit" TargetMode="External"/><Relationship Id="rId16" Type="http://schemas.openxmlformats.org/officeDocument/2006/relationships/hyperlink" Target="https://code.org/api/hour/begin/starwarsblocks" TargetMode="External"/><Relationship Id="rId5" Type="http://schemas.openxmlformats.org/officeDocument/2006/relationships/hyperlink" Target="https://www.barefootcomputing.org/resources/2d-shape-drawing-debugging" TargetMode="External"/><Relationship Id="rId19" Type="http://schemas.openxmlformats.org/officeDocument/2006/relationships/image" Target="../media/image66.png"/><Relationship Id="rId6" Type="http://schemas.openxmlformats.org/officeDocument/2006/relationships/hyperlink" Target="https://csfirst.withgoogle.com/c/cs-first/en/animate-a-name/animate-a-name/animate-a-name.html" TargetMode="External"/><Relationship Id="rId18" Type="http://schemas.openxmlformats.org/officeDocument/2006/relationships/image" Target="../media/image63.png"/><Relationship Id="rId7" Type="http://schemas.openxmlformats.org/officeDocument/2006/relationships/hyperlink" Target="https://csfirst.withgoogle.com/c/cs-first/en/an-unusual-discovery/an-unusual-discovery/an-unusual-discovery.html" TargetMode="External"/><Relationship Id="rId8" Type="http://schemas.openxmlformats.org/officeDocument/2006/relationships/hyperlink" Target="https://makecode.microbit.org/" TargetMode="External"/></Relationships>
</file>

<file path=ppt/slides/_rels/slide43.xml.rels><?xml version="1.0" encoding="UTF-8" standalone="yes"?><Relationships xmlns="http://schemas.openxmlformats.org/package/2006/relationships"><Relationship Id="rId11" Type="http://schemas.openxmlformats.org/officeDocument/2006/relationships/slide" Target="/ppt/slides/slide66.xml"/><Relationship Id="rId10"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hyperlink" Target="https://www.youtube.com/watch?v=RmbFJq2jADY" TargetMode="External"/><Relationship Id="rId4" Type="http://schemas.openxmlformats.org/officeDocument/2006/relationships/hyperlink" Target="https://www.youtube.com/watch?v=hvteVokz7jE." TargetMode="External"/><Relationship Id="rId9" Type="http://schemas.openxmlformats.org/officeDocument/2006/relationships/image" Target="../media/image36.jpg"/><Relationship Id="rId5" Type="http://schemas.openxmlformats.org/officeDocument/2006/relationships/hyperlink" Target="https://www.bbc.com/bitesize/articles/ztgjq6f" TargetMode="External"/><Relationship Id="rId6" Type="http://schemas.openxmlformats.org/officeDocument/2006/relationships/hyperlink" Target="https://studio.code.org/s/coursec-2019" TargetMode="External"/><Relationship Id="rId7" Type="http://schemas.openxmlformats.org/officeDocument/2006/relationships/hyperlink" Target="https://edu.sphero.com/cwists/preview/63-chariot-stem-challengex" TargetMode="External"/><Relationship Id="rId8" Type="http://schemas.openxmlformats.org/officeDocument/2006/relationships/image" Target="../media/image42.png"/></Relationships>
</file>

<file path=ppt/slides/_rels/slide44.xml.rels><?xml version="1.0" encoding="UTF-8" standalone="yes"?><Relationships xmlns="http://schemas.openxmlformats.org/package/2006/relationships"><Relationship Id="rId11" Type="http://schemas.openxmlformats.org/officeDocument/2006/relationships/image" Target="../media/image66.png"/><Relationship Id="rId10" Type="http://schemas.openxmlformats.org/officeDocument/2006/relationships/image" Target="../media/image63.png"/><Relationship Id="rId13" Type="http://schemas.openxmlformats.org/officeDocument/2006/relationships/slide" Target="/ppt/slides/slide66.xml"/><Relationship Id="rId12" Type="http://schemas.openxmlformats.org/officeDocument/2006/relationships/image" Target="../media/image71.png"/><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hyperlink" Target="https://studio.code.org/s/coursec-2019" TargetMode="External"/><Relationship Id="rId4" Type="http://schemas.openxmlformats.org/officeDocument/2006/relationships/hyperlink" Target="https://makecode.microbit.org/courses/csintro/iteration" TargetMode="External"/><Relationship Id="rId9" Type="http://schemas.openxmlformats.org/officeDocument/2006/relationships/image" Target="../media/image68.png"/><Relationship Id="rId5" Type="http://schemas.openxmlformats.org/officeDocument/2006/relationships/hyperlink" Target="https://scratch.mit.edu/projects/editor/?tutorial=getStarted" TargetMode="External"/><Relationship Id="rId6" Type="http://schemas.openxmlformats.org/officeDocument/2006/relationships/image" Target="../media/image36.jpg"/><Relationship Id="rId7" Type="http://schemas.openxmlformats.org/officeDocument/2006/relationships/image" Target="../media/image42.png"/><Relationship Id="rId8" Type="http://schemas.openxmlformats.org/officeDocument/2006/relationships/image" Target="../media/image3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slide" Target="/ppt/slides/slide46.xml"/><Relationship Id="rId4" Type="http://schemas.openxmlformats.org/officeDocument/2006/relationships/slide" Target="/ppt/slides/slide47.xml"/><Relationship Id="rId9" Type="http://schemas.openxmlformats.org/officeDocument/2006/relationships/slide" Target="/ppt/slides/slide51.xml"/><Relationship Id="rId5" Type="http://schemas.openxmlformats.org/officeDocument/2006/relationships/slide" Target="/ppt/slides/slide48.xml"/><Relationship Id="rId6" Type="http://schemas.openxmlformats.org/officeDocument/2006/relationships/slide" Target="/ppt/slides/slide49.xml"/><Relationship Id="rId7" Type="http://schemas.openxmlformats.org/officeDocument/2006/relationships/slide" Target="/ppt/slides/slide50.xml"/><Relationship Id="rId8" Type="http://schemas.openxmlformats.org/officeDocument/2006/relationships/slide" Target="/ppt/slides/slide50.xml"/></Relationships>
</file>

<file path=ppt/slides/_rels/slide46.xml.rels><?xml version="1.0" encoding="UTF-8" standalone="yes"?><Relationships xmlns="http://schemas.openxmlformats.org/package/2006/relationships"><Relationship Id="rId11" Type="http://schemas.openxmlformats.org/officeDocument/2006/relationships/image" Target="../media/image45.png"/><Relationship Id="rId10" Type="http://schemas.openxmlformats.org/officeDocument/2006/relationships/image" Target="../media/image30.png"/><Relationship Id="rId13" Type="http://schemas.openxmlformats.org/officeDocument/2006/relationships/image" Target="../media/image67.png"/><Relationship Id="rId12"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27.png"/><Relationship Id="rId4" Type="http://schemas.openxmlformats.org/officeDocument/2006/relationships/hyperlink" Target="http://bbc.in/2HctB3k" TargetMode="External"/><Relationship Id="rId9" Type="http://schemas.openxmlformats.org/officeDocument/2006/relationships/slide" Target="/ppt/slides/slide75.xml"/><Relationship Id="rId15" Type="http://schemas.openxmlformats.org/officeDocument/2006/relationships/image" Target="../media/image72.png"/><Relationship Id="rId14" Type="http://schemas.openxmlformats.org/officeDocument/2006/relationships/image" Target="../media/image69.png"/><Relationship Id="rId17" Type="http://schemas.openxmlformats.org/officeDocument/2006/relationships/image" Target="../media/image74.png"/><Relationship Id="rId16" Type="http://schemas.openxmlformats.org/officeDocument/2006/relationships/image" Target="../media/image70.png"/><Relationship Id="rId5" Type="http://schemas.openxmlformats.org/officeDocument/2006/relationships/hyperlink" Target="https://www.bbc.com/bitesize/articles/zx8hpv4" TargetMode="External"/><Relationship Id="rId6" Type="http://schemas.openxmlformats.org/officeDocument/2006/relationships/hyperlink" Target="https://www.bbc.co.uk/programmes/p075zf08" TargetMode="External"/><Relationship Id="rId18" Type="http://schemas.openxmlformats.org/officeDocument/2006/relationships/image" Target="../media/image47.png"/><Relationship Id="rId7" Type="http://schemas.openxmlformats.org/officeDocument/2006/relationships/slide" Target="/ppt/slides/slide66.xml"/><Relationship Id="rId8" Type="http://schemas.openxmlformats.org/officeDocument/2006/relationships/image" Target="../media/image29.png"/></Relationships>
</file>

<file path=ppt/slides/_rels/slide47.xml.rels><?xml version="1.0" encoding="UTF-8" standalone="yes"?><Relationships xmlns="http://schemas.openxmlformats.org/package/2006/relationships"><Relationship Id="rId11" Type="http://schemas.openxmlformats.org/officeDocument/2006/relationships/slide" Target="/ppt/slides/slide75.xml"/><Relationship Id="rId10" Type="http://schemas.openxmlformats.org/officeDocument/2006/relationships/image" Target="../media/image83.png"/><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hyperlink" Target="http://www.agoogleaday.com/" TargetMode="External"/><Relationship Id="rId4" Type="http://schemas.openxmlformats.org/officeDocument/2006/relationships/hyperlink" Target="https://youtu.be/BNHR6IQJGZs" TargetMode="External"/><Relationship Id="rId9" Type="http://schemas.openxmlformats.org/officeDocument/2006/relationships/image" Target="../media/image48.png"/><Relationship Id="rId5" Type="http://schemas.openxmlformats.org/officeDocument/2006/relationships/hyperlink" Target="http://www.kidsmart.org.uk/safesearching/" TargetMode="External"/><Relationship Id="rId6" Type="http://schemas.openxmlformats.org/officeDocument/2006/relationships/hyperlink" Target="https://www.youtube.com/watch?v=mEayQgwM8GU" TargetMode="External"/><Relationship Id="rId7" Type="http://schemas.openxmlformats.org/officeDocument/2006/relationships/hyperlink" Target="https://drive.google.com/open?id=1ZWK4Ctco7sfcXOWiyeSmgX6Wl2i5sRcmDNZVU6Mvjb8" TargetMode="External"/><Relationship Id="rId8" Type="http://schemas.openxmlformats.org/officeDocument/2006/relationships/slide" Target="/ppt/slides/slide66.xml"/></Relationships>
</file>

<file path=ppt/slides/_rels/slide48.xml.rels><?xml version="1.0" encoding="UTF-8" standalone="yes"?><Relationships xmlns="http://schemas.openxmlformats.org/package/2006/relationships"><Relationship Id="rId11" Type="http://schemas.openxmlformats.org/officeDocument/2006/relationships/hyperlink" Target="https://www.childnet.com/young-people/primary/get-answers" TargetMode="External"/><Relationship Id="rId10" Type="http://schemas.openxmlformats.org/officeDocument/2006/relationships/hyperlink" Target="https://www.thinkuknow.co.uk/8_10/watch/" TargetMode="External"/><Relationship Id="rId13" Type="http://schemas.openxmlformats.org/officeDocument/2006/relationships/hyperlink" Target="https://www.kpbsd.k12.ak.us/Workarea/DownloadAsset.aspx?id=33721" TargetMode="External"/><Relationship Id="rId12" Type="http://schemas.openxmlformats.org/officeDocument/2006/relationships/hyperlink" Target="https://howsecureismypassword.net/" TargetMode="External"/><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hyperlink" Target="http://cdn.netsmartz.org/downloads2/Presentations/NetSmartz%20-%20Tweens.zip" TargetMode="External"/><Relationship Id="rId4" Type="http://schemas.openxmlformats.org/officeDocument/2006/relationships/hyperlink" Target="https://www.thinkuknow.co.uk/8_10/watch/" TargetMode="External"/><Relationship Id="rId9" Type="http://schemas.openxmlformats.org/officeDocument/2006/relationships/hyperlink" Target="https://www.childnet.com/resources/the-adventures-of-kara-winston-and-the-smart-crew/chapter4" TargetMode="External"/><Relationship Id="rId15" Type="http://schemas.openxmlformats.org/officeDocument/2006/relationships/image" Target="../media/image31.jpg"/><Relationship Id="rId14" Type="http://schemas.openxmlformats.org/officeDocument/2006/relationships/slide" Target="/ppt/slides/slide66.xml"/><Relationship Id="rId17" Type="http://schemas.openxmlformats.org/officeDocument/2006/relationships/image" Target="../media/image75.png"/><Relationship Id="rId16" Type="http://schemas.openxmlformats.org/officeDocument/2006/relationships/image" Target="../media/image43.jpg"/><Relationship Id="rId5" Type="http://schemas.openxmlformats.org/officeDocument/2006/relationships/hyperlink" Target="https://www.youtube.com/watch?v=gMZuObBv8uM" TargetMode="External"/><Relationship Id="rId6" Type="http://schemas.openxmlformats.org/officeDocument/2006/relationships/hyperlink" Target="https://www.saferinternet.org.uk/advice-centre/social-media-guides" TargetMode="External"/><Relationship Id="rId18" Type="http://schemas.openxmlformats.org/officeDocument/2006/relationships/slide" Target="/ppt/slides/slide75.xml"/><Relationship Id="rId7" Type="http://schemas.openxmlformats.org/officeDocument/2006/relationships/hyperlink" Target="https://www.childnet.com/young-people/primary/get-answers/how-old-do-i-need-to-be-to-use-social-media" TargetMode="External"/><Relationship Id="rId8" Type="http://schemas.openxmlformats.org/officeDocument/2006/relationships/hyperlink" Target="https://www.saferinternet.org.uk/blog/key-things-remember-when-helping-your-child-set-new-profile" TargetMode="External"/></Relationships>
</file>

<file path=ppt/slides/_rels/slide49.xml.rels><?xml version="1.0" encoding="UTF-8" standalone="yes"?><Relationships xmlns="http://schemas.openxmlformats.org/package/2006/relationships"><Relationship Id="rId20" Type="http://schemas.openxmlformats.org/officeDocument/2006/relationships/slide" Target="/ppt/slides/slide66.xml"/><Relationship Id="rId11" Type="http://schemas.openxmlformats.org/officeDocument/2006/relationships/image" Target="../media/image34.png"/><Relationship Id="rId10" Type="http://schemas.openxmlformats.org/officeDocument/2006/relationships/hyperlink" Target="https://csfirst.withgoogle.com/c/cs-first/en/gumballs-coding-adventure/overview.html" TargetMode="External"/><Relationship Id="rId21" Type="http://schemas.openxmlformats.org/officeDocument/2006/relationships/slide" Target="/ppt/slides/slide75.xml"/><Relationship Id="rId13" Type="http://schemas.openxmlformats.org/officeDocument/2006/relationships/image" Target="../media/image66.png"/><Relationship Id="rId12" Type="http://schemas.openxmlformats.org/officeDocument/2006/relationships/image" Target="../media/image63.png"/><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hyperlink" Target="https://youtu.be/SVVB5RQfYxk" TargetMode="External"/><Relationship Id="rId4" Type="http://schemas.openxmlformats.org/officeDocument/2006/relationships/hyperlink" Target="https://www.barefootcomputing.org/resources/variables-unplugged-activity" TargetMode="External"/><Relationship Id="rId9" Type="http://schemas.openxmlformats.org/officeDocument/2006/relationships/hyperlink" Target="https://scratch.mit.edu/projects/editor/?tutorial=all" TargetMode="External"/><Relationship Id="rId15" Type="http://schemas.openxmlformats.org/officeDocument/2006/relationships/image" Target="../media/image42.png"/><Relationship Id="rId14" Type="http://schemas.openxmlformats.org/officeDocument/2006/relationships/image" Target="../media/image62.png"/><Relationship Id="rId17" Type="http://schemas.openxmlformats.org/officeDocument/2006/relationships/image" Target="../media/image46.jpg"/><Relationship Id="rId16" Type="http://schemas.openxmlformats.org/officeDocument/2006/relationships/image" Target="../media/image77.png"/><Relationship Id="rId5" Type="http://schemas.openxmlformats.org/officeDocument/2006/relationships/hyperlink" Target="https://www.barefootcomputing.org/resources/bee-bot-route-decomposition-activity" TargetMode="External"/><Relationship Id="rId19" Type="http://schemas.openxmlformats.org/officeDocument/2006/relationships/image" Target="../media/image76.png"/><Relationship Id="rId6" Type="http://schemas.openxmlformats.org/officeDocument/2006/relationships/hyperlink" Target="https://code.org/dance" TargetMode="External"/><Relationship Id="rId18" Type="http://schemas.openxmlformats.org/officeDocument/2006/relationships/image" Target="../media/image50.png"/><Relationship Id="rId7" Type="http://schemas.openxmlformats.org/officeDocument/2006/relationships/hyperlink" Target="https://makecode.microbit.org/projects/salute" TargetMode="External"/><Relationship Id="rId8" Type="http://schemas.openxmlformats.org/officeDocument/2006/relationships/hyperlink" Target="https://makecode.microbit.org/projects/game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education.gov.scot/improvement/Documents/Frameworks_SelfEvaluation/FRWK2_NIHeditHGIOS/FRWK2_HGIOS4.pdf" TargetMode="External"/><Relationship Id="rId4" Type="http://schemas.openxmlformats.org/officeDocument/2006/relationships/hyperlink" Target="https://education.gov.scot/improvement/documents/frameworks_selfevaluation/frwk1_niheditself-evaluationhgielc/hgioelc020316revised.pdf" TargetMode="External"/><Relationship Id="rId9" Type="http://schemas.openxmlformats.org/officeDocument/2006/relationships/image" Target="../media/image2.png"/><Relationship Id="rId5" Type="http://schemas.openxmlformats.org/officeDocument/2006/relationships/hyperlink" Target="http://www.goglasgow.org.uk/Pages/Show/2170" TargetMode="External"/><Relationship Id="rId6" Type="http://schemas.openxmlformats.org/officeDocument/2006/relationships/hyperlink" Target="https://glasgow.cpdservice.net/" TargetMode="External"/><Relationship Id="rId7" Type="http://schemas.openxmlformats.org/officeDocument/2006/relationships/hyperlink" Target="https://connected-learning-glasgow.teachable.com/" TargetMode="External"/><Relationship Id="rId8" Type="http://schemas.openxmlformats.org/officeDocument/2006/relationships/hyperlink" Target="https://education.gov.scot/scottish-education-system/policy-for-scottish-education/policy-drivers/cfe-%28building-from-the-statement-appendix-incl-btc1-5%29/Principles%20and%20practice" TargetMode="External"/></Relationships>
</file>

<file path=ppt/slides/_rels/slide50.xml.rels><?xml version="1.0" encoding="UTF-8" standalone="yes"?><Relationships xmlns="http://schemas.openxmlformats.org/package/2006/relationships"><Relationship Id="rId11" Type="http://schemas.openxmlformats.org/officeDocument/2006/relationships/hyperlink" Target="https://studio.code.org/s/coursed-2019" TargetMode="External"/><Relationship Id="rId10" Type="http://schemas.openxmlformats.org/officeDocument/2006/relationships/hyperlink" Target="https://scratch.mit.edu/wedo" TargetMode="External"/><Relationship Id="rId13" Type="http://schemas.openxmlformats.org/officeDocument/2006/relationships/image" Target="../media/image68.png"/><Relationship Id="rId12" Type="http://schemas.openxmlformats.org/officeDocument/2006/relationships/hyperlink" Target="https://hourofcode.com/playtune" TargetMode="External"/><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34.png"/><Relationship Id="rId4" Type="http://schemas.openxmlformats.org/officeDocument/2006/relationships/hyperlink" Target="https://www.barefootcomputing.org/resources/modelling-the-internet" TargetMode="External"/><Relationship Id="rId9" Type="http://schemas.openxmlformats.org/officeDocument/2006/relationships/hyperlink" Target="https://www.barefootcomputing.org/resources/bug-in-the-water-cycle" TargetMode="External"/><Relationship Id="rId15" Type="http://schemas.openxmlformats.org/officeDocument/2006/relationships/image" Target="../media/image42.png"/><Relationship Id="rId14" Type="http://schemas.openxmlformats.org/officeDocument/2006/relationships/image" Target="../media/image63.png"/><Relationship Id="rId17" Type="http://schemas.openxmlformats.org/officeDocument/2006/relationships/image" Target="../media/image78.png"/><Relationship Id="rId16" Type="http://schemas.openxmlformats.org/officeDocument/2006/relationships/image" Target="../media/image82.png"/><Relationship Id="rId5" Type="http://schemas.openxmlformats.org/officeDocument/2006/relationships/hyperlink" Target="https://www.barefootcomputing.org/resources/network-hunt-activity" TargetMode="External"/><Relationship Id="rId19" Type="http://schemas.openxmlformats.org/officeDocument/2006/relationships/slide" Target="/ppt/slides/slide75.xml"/><Relationship Id="rId6" Type="http://schemas.openxmlformats.org/officeDocument/2006/relationships/hyperlink" Target="https://classic.csunplugged.org/routing-and-deadlock/" TargetMode="External"/><Relationship Id="rId18" Type="http://schemas.openxmlformats.org/officeDocument/2006/relationships/slide" Target="/ppt/slides/slide66.xml"/><Relationship Id="rId7" Type="http://schemas.openxmlformats.org/officeDocument/2006/relationships/hyperlink" Target="https://www.youtube.com/watch?v=hvteVokz7jE." TargetMode="External"/><Relationship Id="rId8" Type="http://schemas.openxmlformats.org/officeDocument/2006/relationships/hyperlink" Target="https://www.barefootcomputing.org/resources/logical-number-sequences" TargetMode="External"/></Relationships>
</file>

<file path=ppt/slides/_rels/slide51.xml.rels><?xml version="1.0" encoding="UTF-8" standalone="yes"?><Relationships xmlns="http://schemas.openxmlformats.org/package/2006/relationships"><Relationship Id="rId11" Type="http://schemas.openxmlformats.org/officeDocument/2006/relationships/image" Target="../media/image63.png"/><Relationship Id="rId10" Type="http://schemas.openxmlformats.org/officeDocument/2006/relationships/image" Target="../media/image68.png"/><Relationship Id="rId13" Type="http://schemas.openxmlformats.org/officeDocument/2006/relationships/image" Target="../media/image77.png"/><Relationship Id="rId12" Type="http://schemas.openxmlformats.org/officeDocument/2006/relationships/image" Target="../media/image71.png"/><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66.png"/><Relationship Id="rId4" Type="http://schemas.openxmlformats.org/officeDocument/2006/relationships/hyperlink" Target="https://studio.code.org/s/coursed-2019" TargetMode="External"/><Relationship Id="rId9" Type="http://schemas.openxmlformats.org/officeDocument/2006/relationships/image" Target="../media/image32.png"/><Relationship Id="rId15" Type="http://schemas.openxmlformats.org/officeDocument/2006/relationships/image" Target="../media/image78.png"/><Relationship Id="rId14" Type="http://schemas.openxmlformats.org/officeDocument/2006/relationships/image" Target="../media/image79.png"/><Relationship Id="rId17" Type="http://schemas.openxmlformats.org/officeDocument/2006/relationships/slide" Target="/ppt/slides/slide75.xml"/><Relationship Id="rId16" Type="http://schemas.openxmlformats.org/officeDocument/2006/relationships/slide" Target="/ppt/slides/slide66.xml"/><Relationship Id="rId5" Type="http://schemas.openxmlformats.org/officeDocument/2006/relationships/hyperlink" Target="https://makecode.microbit.org/courses/csintro/miniproject" TargetMode="External"/><Relationship Id="rId6" Type="http://schemas.openxmlformats.org/officeDocument/2006/relationships/hyperlink" Target="https://csfirst.withgoogle.com/c/cs-first/en/create-your-own-google-logo/overview.html" TargetMode="External"/><Relationship Id="rId7" Type="http://schemas.openxmlformats.org/officeDocument/2006/relationships/image" Target="../media/image36.jpg"/><Relationship Id="rId8" Type="http://schemas.openxmlformats.org/officeDocument/2006/relationships/image" Target="../media/image4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slide" Target="/ppt/slides/slide53.xml"/><Relationship Id="rId4" Type="http://schemas.openxmlformats.org/officeDocument/2006/relationships/slide" Target="/ppt/slides/slide54.xml"/><Relationship Id="rId9" Type="http://schemas.openxmlformats.org/officeDocument/2006/relationships/slide" Target="/ppt/slides/slide58.xml"/><Relationship Id="rId5" Type="http://schemas.openxmlformats.org/officeDocument/2006/relationships/slide" Target="/ppt/slides/slide55.xml"/><Relationship Id="rId6" Type="http://schemas.openxmlformats.org/officeDocument/2006/relationships/slide" Target="/ppt/slides/slide56.xml"/><Relationship Id="rId7" Type="http://schemas.openxmlformats.org/officeDocument/2006/relationships/slide" Target="/ppt/slides/slide57.xml"/><Relationship Id="rId8" Type="http://schemas.openxmlformats.org/officeDocument/2006/relationships/slide" Target="/ppt/slides/slide57.xml"/></Relationships>
</file>

<file path=ppt/slides/_rels/slide53.xml.rels><?xml version="1.0" encoding="UTF-8" standalone="yes"?><Relationships xmlns="http://schemas.openxmlformats.org/package/2006/relationships"><Relationship Id="rId20" Type="http://schemas.openxmlformats.org/officeDocument/2006/relationships/image" Target="../media/image27.png"/><Relationship Id="rId11" Type="http://schemas.openxmlformats.org/officeDocument/2006/relationships/image" Target="../media/image85.png"/><Relationship Id="rId10" Type="http://schemas.openxmlformats.org/officeDocument/2006/relationships/hyperlink" Target="https://www.bbc.co.uk/programmes/p075zf08" TargetMode="External"/><Relationship Id="rId13" Type="http://schemas.openxmlformats.org/officeDocument/2006/relationships/image" Target="../media/image84.png"/><Relationship Id="rId12" Type="http://schemas.openxmlformats.org/officeDocument/2006/relationships/image" Target="../media/image87.png"/><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80.jpg"/><Relationship Id="rId4" Type="http://schemas.openxmlformats.org/officeDocument/2006/relationships/image" Target="../media/image72.png"/><Relationship Id="rId9" Type="http://schemas.openxmlformats.org/officeDocument/2006/relationships/hyperlink" Target="https://www.bbc.com/bitesize/articles/zx8hpv4" TargetMode="External"/><Relationship Id="rId15" Type="http://schemas.openxmlformats.org/officeDocument/2006/relationships/image" Target="../media/image90.png"/><Relationship Id="rId14" Type="http://schemas.openxmlformats.org/officeDocument/2006/relationships/image" Target="../media/image89.png"/><Relationship Id="rId17" Type="http://schemas.openxmlformats.org/officeDocument/2006/relationships/image" Target="../media/image92.jpg"/><Relationship Id="rId16" Type="http://schemas.openxmlformats.org/officeDocument/2006/relationships/image" Target="../media/image91.png"/><Relationship Id="rId5" Type="http://schemas.openxmlformats.org/officeDocument/2006/relationships/image" Target="../media/image81.png"/><Relationship Id="rId19" Type="http://schemas.openxmlformats.org/officeDocument/2006/relationships/slide" Target="/ppt/slides/slide66.xml"/><Relationship Id="rId6" Type="http://schemas.openxmlformats.org/officeDocument/2006/relationships/image" Target="../media/image86.png"/><Relationship Id="rId18" Type="http://schemas.openxmlformats.org/officeDocument/2006/relationships/slide" Target="/ppt/slides/slide75.xml"/><Relationship Id="rId7" Type="http://schemas.openxmlformats.org/officeDocument/2006/relationships/image" Target="../media/image88.png"/><Relationship Id="rId8" Type="http://schemas.openxmlformats.org/officeDocument/2006/relationships/hyperlink" Target="http://bbc.in/2HctB3k" TargetMode="External"/></Relationships>
</file>

<file path=ppt/slides/_rels/slide54.xml.rels><?xml version="1.0" encoding="UTF-8" standalone="yes"?><Relationships xmlns="http://schemas.openxmlformats.org/package/2006/relationships"><Relationship Id="rId11" Type="http://schemas.openxmlformats.org/officeDocument/2006/relationships/image" Target="../media/image98.png"/><Relationship Id="rId10" Type="http://schemas.openxmlformats.org/officeDocument/2006/relationships/image" Target="../media/image94.png"/><Relationship Id="rId13" Type="http://schemas.openxmlformats.org/officeDocument/2006/relationships/slide" Target="/ppt/slides/slide66.xml"/><Relationship Id="rId12" Type="http://schemas.openxmlformats.org/officeDocument/2006/relationships/slide" Target="/ppt/slides/slide75.xml"/><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93.png"/><Relationship Id="rId4" Type="http://schemas.openxmlformats.org/officeDocument/2006/relationships/hyperlink" Target="https://youtu.be/LVV_93mBfSU" TargetMode="External"/><Relationship Id="rId9" Type="http://schemas.openxmlformats.org/officeDocument/2006/relationships/hyperlink" Target="https://www.wikihow.com/Cite-a-Website" TargetMode="External"/><Relationship Id="rId5" Type="http://schemas.openxmlformats.org/officeDocument/2006/relationships/hyperlink" Target="https://www.commonsense.org/education/system/files/uploads/classroom-curriculum/3-5-unit1-thekeytokeywords.pdf?x=1" TargetMode="External"/><Relationship Id="rId6" Type="http://schemas.openxmlformats.org/officeDocument/2006/relationships/hyperlink" Target="http://popplet.com/" TargetMode="External"/><Relationship Id="rId7" Type="http://schemas.openxmlformats.org/officeDocument/2006/relationships/hyperlink" Target="https://youtu.be/FqBG7mt4gNQ" TargetMode="External"/><Relationship Id="rId8" Type="http://schemas.openxmlformats.org/officeDocument/2006/relationships/hyperlink" Target="https://youtu.be/Dxcc6ycZ73M" TargetMode="External"/></Relationships>
</file>

<file path=ppt/slides/_rels/slide55.xml.rels><?xml version="1.0" encoding="UTF-8" standalone="yes"?><Relationships xmlns="http://schemas.openxmlformats.org/package/2006/relationships"><Relationship Id="rId11" Type="http://schemas.openxmlformats.org/officeDocument/2006/relationships/image" Target="../media/image43.jpg"/><Relationship Id="rId10" Type="http://schemas.openxmlformats.org/officeDocument/2006/relationships/image" Target="../media/image96.jpg"/><Relationship Id="rId13" Type="http://schemas.openxmlformats.org/officeDocument/2006/relationships/image" Target="../media/image97.png"/><Relationship Id="rId12" Type="http://schemas.openxmlformats.org/officeDocument/2006/relationships/image" Target="../media/image94.png"/><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hyperlink" Target="https://www.childnet.com/young-people/primary/get-answers" TargetMode="External"/><Relationship Id="rId4" Type="http://schemas.openxmlformats.org/officeDocument/2006/relationships/hyperlink" Target="https://howsecureismypassword.net/" TargetMode="External"/><Relationship Id="rId9" Type="http://schemas.openxmlformats.org/officeDocument/2006/relationships/hyperlink" Target="https://www.nspcc.org.uk/preventing-abuse/keeping-children-safe/online-safety/talking-your-child-staying-safe-online/" TargetMode="External"/><Relationship Id="rId15" Type="http://schemas.openxmlformats.org/officeDocument/2006/relationships/image" Target="../media/image100.png"/><Relationship Id="rId14" Type="http://schemas.openxmlformats.org/officeDocument/2006/relationships/image" Target="../media/image101.png"/><Relationship Id="rId17" Type="http://schemas.openxmlformats.org/officeDocument/2006/relationships/slide" Target="/ppt/slides/slide66.xml"/><Relationship Id="rId16" Type="http://schemas.openxmlformats.org/officeDocument/2006/relationships/slide" Target="/ppt/slides/slide75.xml"/><Relationship Id="rId5" Type="http://schemas.openxmlformats.org/officeDocument/2006/relationships/hyperlink" Target="https://beinternetlegends.withgoogle.com/en_uk/interland/landing/mindful-mountain" TargetMode="External"/><Relationship Id="rId6" Type="http://schemas.openxmlformats.org/officeDocument/2006/relationships/hyperlink" Target="https://www.kpbsd.k12.ak.us/Workarea/DownloadAsset.aspx?id=33721" TargetMode="External"/><Relationship Id="rId7" Type="http://schemas.openxmlformats.org/officeDocument/2006/relationships/hyperlink" Target="https://www.net-aware.org.uk/" TargetMode="External"/><Relationship Id="rId8" Type="http://schemas.openxmlformats.org/officeDocument/2006/relationships/hyperlink" Target="https://www.nspcc.org.uk/preventing-abuse/keeping-children-safe/sexting/" TargetMode="External"/></Relationships>
</file>

<file path=ppt/slides/_rels/slide56.xml.rels><?xml version="1.0" encoding="UTF-8" standalone="yes"?><Relationships xmlns="http://schemas.openxmlformats.org/package/2006/relationships"><Relationship Id="rId20" Type="http://schemas.openxmlformats.org/officeDocument/2006/relationships/image" Target="../media/image78.png"/><Relationship Id="rId11" Type="http://schemas.openxmlformats.org/officeDocument/2006/relationships/hyperlink" Target="https://www.barefootcomputing.org/resources/make-a-game-project" TargetMode="External"/><Relationship Id="rId22" Type="http://schemas.openxmlformats.org/officeDocument/2006/relationships/slide" Target="/ppt/slides/slide75.xml"/><Relationship Id="rId10" Type="http://schemas.openxmlformats.org/officeDocument/2006/relationships/hyperlink" Target="https://www.barefootcomputing.org/resources/classroom-sound-monitor" TargetMode="External"/><Relationship Id="rId21" Type="http://schemas.openxmlformats.org/officeDocument/2006/relationships/image" Target="../media/image99.jpg"/><Relationship Id="rId13" Type="http://schemas.openxmlformats.org/officeDocument/2006/relationships/hyperlink" Target="https://makecode.microbit.org/courses/blocks-to-javascript" TargetMode="External"/><Relationship Id="rId12" Type="http://schemas.openxmlformats.org/officeDocument/2006/relationships/hyperlink" Target="https://codecombat.com/play?hour_of_code=true" TargetMode="External"/><Relationship Id="rId23" Type="http://schemas.openxmlformats.org/officeDocument/2006/relationships/slide" Target="/ppt/slides/slide66.xml"/><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34.png"/><Relationship Id="rId4" Type="http://schemas.openxmlformats.org/officeDocument/2006/relationships/hyperlink" Target="https://studio.code.org/s/course1/stage/12/puzzle/1" TargetMode="External"/><Relationship Id="rId9" Type="http://schemas.openxmlformats.org/officeDocument/2006/relationships/hyperlink" Target="https://www.barefootcomputing.org/resources/investigating-outputs" TargetMode="External"/><Relationship Id="rId15" Type="http://schemas.openxmlformats.org/officeDocument/2006/relationships/image" Target="../media/image63.png"/><Relationship Id="rId14" Type="http://schemas.openxmlformats.org/officeDocument/2006/relationships/hyperlink" Target="https://csfirst.withgoogle.com/c/cs-first/en/storytelling/overview.html" TargetMode="External"/><Relationship Id="rId17" Type="http://schemas.openxmlformats.org/officeDocument/2006/relationships/image" Target="../media/image62.png"/><Relationship Id="rId16" Type="http://schemas.openxmlformats.org/officeDocument/2006/relationships/image" Target="../media/image66.png"/><Relationship Id="rId5" Type="http://schemas.openxmlformats.org/officeDocument/2006/relationships/hyperlink" Target="https://code.org/hourofcode/unplugged-conditionals-with-cards" TargetMode="External"/><Relationship Id="rId19" Type="http://schemas.openxmlformats.org/officeDocument/2006/relationships/image" Target="../media/image77.png"/><Relationship Id="rId6" Type="http://schemas.openxmlformats.org/officeDocument/2006/relationships/hyperlink" Target="https://www.barefootcomputing.org/resources/shapes-crystal-flowers-repetition" TargetMode="External"/><Relationship Id="rId18" Type="http://schemas.openxmlformats.org/officeDocument/2006/relationships/image" Target="../media/image42.png"/><Relationship Id="rId7" Type="http://schemas.openxmlformats.org/officeDocument/2006/relationships/hyperlink" Target="https://www.barefootcomputing.org/resources/scratch-maths-quiz-variables" TargetMode="External"/><Relationship Id="rId8" Type="http://schemas.openxmlformats.org/officeDocument/2006/relationships/hyperlink" Target="https://www.barefootcomputing.org/resources/investigating-inputs-activity" TargetMode="External"/></Relationships>
</file>

<file path=ppt/slides/_rels/slide57.xml.rels><?xml version="1.0" encoding="UTF-8" standalone="yes"?><Relationships xmlns="http://schemas.openxmlformats.org/package/2006/relationships"><Relationship Id="rId11" Type="http://schemas.openxmlformats.org/officeDocument/2006/relationships/image" Target="../media/image63.png"/><Relationship Id="rId10" Type="http://schemas.openxmlformats.org/officeDocument/2006/relationships/image" Target="../media/image68.png"/><Relationship Id="rId13" Type="http://schemas.openxmlformats.org/officeDocument/2006/relationships/image" Target="../media/image82.png"/><Relationship Id="rId12"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hyperlink" Target="https://www.barefootcomputing.org/resources/logical-number-sequences" TargetMode="External"/><Relationship Id="rId4" Type="http://schemas.openxmlformats.org/officeDocument/2006/relationships/hyperlink" Target="https://www.bbc.com/bitesize/articles/z9r72hv" TargetMode="External"/><Relationship Id="rId9" Type="http://schemas.openxmlformats.org/officeDocument/2006/relationships/hyperlink" Target="https://edu.sphero.com/cwists/preview/2427x" TargetMode="External"/><Relationship Id="rId15" Type="http://schemas.openxmlformats.org/officeDocument/2006/relationships/image" Target="../media/image36.jpg"/><Relationship Id="rId14" Type="http://schemas.openxmlformats.org/officeDocument/2006/relationships/image" Target="../media/image27.png"/><Relationship Id="rId17" Type="http://schemas.openxmlformats.org/officeDocument/2006/relationships/slide" Target="/ppt/slides/slide66.xml"/><Relationship Id="rId16" Type="http://schemas.openxmlformats.org/officeDocument/2006/relationships/slide" Target="/ppt/slides/slide75.xml"/><Relationship Id="rId5" Type="http://schemas.openxmlformats.org/officeDocument/2006/relationships/hyperlink" Target="https://classic.csunplugged.org/network-protocols/" TargetMode="External"/><Relationship Id="rId6" Type="http://schemas.openxmlformats.org/officeDocument/2006/relationships/hyperlink" Target="https://www.bbc.com/bitesize/articles/z2tgr82" TargetMode="External"/><Relationship Id="rId7" Type="http://schemas.openxmlformats.org/officeDocument/2006/relationships/hyperlink" Target="https://studio.code.org/s/coursed-2019/stage/15/puzzle/1" TargetMode="External"/><Relationship Id="rId8" Type="http://schemas.openxmlformats.org/officeDocument/2006/relationships/hyperlink" Target="https://studio.code.org/s/coursee-2019" TargetMode="External"/></Relationships>
</file>

<file path=ppt/slides/_rels/slide58.xml.rels><?xml version="1.0" encoding="UTF-8" standalone="yes"?><Relationships xmlns="http://schemas.openxmlformats.org/package/2006/relationships"><Relationship Id="rId11" Type="http://schemas.openxmlformats.org/officeDocument/2006/relationships/image" Target="../media/image42.png"/><Relationship Id="rId10" Type="http://schemas.openxmlformats.org/officeDocument/2006/relationships/image" Target="../media/image36.jpg"/><Relationship Id="rId13" Type="http://schemas.openxmlformats.org/officeDocument/2006/relationships/image" Target="../media/image68.png"/><Relationship Id="rId12"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66.png"/><Relationship Id="rId4" Type="http://schemas.openxmlformats.org/officeDocument/2006/relationships/hyperlink" Target="https://curriculum.code.org/csf-19/coursec/14/" TargetMode="External"/><Relationship Id="rId9" Type="http://schemas.openxmlformats.org/officeDocument/2006/relationships/hyperlink" Target="https://makecode.microbit.org/courses/csintro/radio/unplugged" TargetMode="External"/><Relationship Id="rId15" Type="http://schemas.openxmlformats.org/officeDocument/2006/relationships/image" Target="../media/image71.png"/><Relationship Id="rId14" Type="http://schemas.openxmlformats.org/officeDocument/2006/relationships/image" Target="../media/image63.png"/><Relationship Id="rId17" Type="http://schemas.openxmlformats.org/officeDocument/2006/relationships/image" Target="../media/image78.png"/><Relationship Id="rId16" Type="http://schemas.openxmlformats.org/officeDocument/2006/relationships/image" Target="../media/image79.png"/><Relationship Id="rId5" Type="http://schemas.openxmlformats.org/officeDocument/2006/relationships/hyperlink" Target="https://curriculum.code.org/csf-19/coursee/14/" TargetMode="External"/><Relationship Id="rId19" Type="http://schemas.openxmlformats.org/officeDocument/2006/relationships/slide" Target="/ppt/slides/slide66.xml"/><Relationship Id="rId6" Type="http://schemas.openxmlformats.org/officeDocument/2006/relationships/hyperlink" Target="https://studio.code.org/s/coursee-2019" TargetMode="External"/><Relationship Id="rId18" Type="http://schemas.openxmlformats.org/officeDocument/2006/relationships/slide" Target="/ppt/slides/slide75.xml"/><Relationship Id="rId7" Type="http://schemas.openxmlformats.org/officeDocument/2006/relationships/hyperlink" Target="https://hourofcode.com/flap" TargetMode="External"/><Relationship Id="rId8" Type="http://schemas.openxmlformats.org/officeDocument/2006/relationships/hyperlink" Target="https://makecode.microbit.org/courses/csintro/coordinates"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slide" Target="/ppt/slides/slide60.xml"/><Relationship Id="rId4" Type="http://schemas.openxmlformats.org/officeDocument/2006/relationships/slide" Target="/ppt/slides/slide61.xml"/><Relationship Id="rId9" Type="http://schemas.openxmlformats.org/officeDocument/2006/relationships/slide" Target="/ppt/slides/slide65.xml"/><Relationship Id="rId5" Type="http://schemas.openxmlformats.org/officeDocument/2006/relationships/slide" Target="/ppt/slides/slide62.xml"/><Relationship Id="rId6" Type="http://schemas.openxmlformats.org/officeDocument/2006/relationships/slide" Target="/ppt/slides/slide63.xml"/><Relationship Id="rId7" Type="http://schemas.openxmlformats.org/officeDocument/2006/relationships/slide" Target="/ppt/slides/slide64.xml"/><Relationship Id="rId8" Type="http://schemas.openxmlformats.org/officeDocument/2006/relationships/slide" Target="/ppt/slides/slide6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11" Type="http://schemas.openxmlformats.org/officeDocument/2006/relationships/image" Target="../media/image85.png"/><Relationship Id="rId10" Type="http://schemas.openxmlformats.org/officeDocument/2006/relationships/hyperlink" Target="https://www.bbc.com/bitesize/articles/zx8hpv4" TargetMode="External"/><Relationship Id="rId13" Type="http://schemas.openxmlformats.org/officeDocument/2006/relationships/image" Target="../media/image84.png"/><Relationship Id="rId12" Type="http://schemas.openxmlformats.org/officeDocument/2006/relationships/image" Target="../media/image87.png"/><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55.png"/><Relationship Id="rId4" Type="http://schemas.openxmlformats.org/officeDocument/2006/relationships/image" Target="../media/image80.jpg"/><Relationship Id="rId9" Type="http://schemas.openxmlformats.org/officeDocument/2006/relationships/hyperlink" Target="http://bbc.in/2HctB3k" TargetMode="External"/><Relationship Id="rId15" Type="http://schemas.openxmlformats.org/officeDocument/2006/relationships/image" Target="../media/image91.png"/><Relationship Id="rId14" Type="http://schemas.openxmlformats.org/officeDocument/2006/relationships/image" Target="../media/image89.png"/><Relationship Id="rId17" Type="http://schemas.openxmlformats.org/officeDocument/2006/relationships/slide" Target="/ppt/slides/slide75.xml"/><Relationship Id="rId16" Type="http://schemas.openxmlformats.org/officeDocument/2006/relationships/image" Target="../media/image92.jpg"/><Relationship Id="rId5" Type="http://schemas.openxmlformats.org/officeDocument/2006/relationships/image" Target="../media/image72.png"/><Relationship Id="rId6" Type="http://schemas.openxmlformats.org/officeDocument/2006/relationships/image" Target="../media/image81.png"/><Relationship Id="rId18" Type="http://schemas.openxmlformats.org/officeDocument/2006/relationships/slide" Target="/ppt/slides/slide66.xml"/><Relationship Id="rId7" Type="http://schemas.openxmlformats.org/officeDocument/2006/relationships/image" Target="../media/image86.png"/><Relationship Id="rId8" Type="http://schemas.openxmlformats.org/officeDocument/2006/relationships/image" Target="../media/image88.png"/></Relationships>
</file>

<file path=ppt/slides/_rels/slide61.xml.rels><?xml version="1.0" encoding="UTF-8" standalone="yes"?><Relationships xmlns="http://schemas.openxmlformats.org/package/2006/relationships"><Relationship Id="rId11" Type="http://schemas.openxmlformats.org/officeDocument/2006/relationships/image" Target="../media/image92.jpg"/><Relationship Id="rId10" Type="http://schemas.openxmlformats.org/officeDocument/2006/relationships/image" Target="../media/image106.png"/><Relationship Id="rId13" Type="http://schemas.openxmlformats.org/officeDocument/2006/relationships/slide" Target="/ppt/slides/slide75.xml"/><Relationship Id="rId12" Type="http://schemas.openxmlformats.org/officeDocument/2006/relationships/image" Target="../media/image46.jpg"/><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hyperlink" Target="https://www.bbc.com/bitesize/articles/ztbjq6f" TargetMode="External"/><Relationship Id="rId4" Type="http://schemas.openxmlformats.org/officeDocument/2006/relationships/hyperlink" Target="http://popplet.com/" TargetMode="External"/><Relationship Id="rId9" Type="http://schemas.openxmlformats.org/officeDocument/2006/relationships/image" Target="../media/image102.png"/><Relationship Id="rId14" Type="http://schemas.openxmlformats.org/officeDocument/2006/relationships/slide" Target="/ppt/slides/slide66.xml"/><Relationship Id="rId5" Type="http://schemas.openxmlformats.org/officeDocument/2006/relationships/image" Target="../media/image103.png"/><Relationship Id="rId6" Type="http://schemas.openxmlformats.org/officeDocument/2006/relationships/image" Target="../media/image105.png"/><Relationship Id="rId7" Type="http://schemas.openxmlformats.org/officeDocument/2006/relationships/image" Target="../media/image93.png"/><Relationship Id="rId8" Type="http://schemas.openxmlformats.org/officeDocument/2006/relationships/image" Target="../media/image104.png"/></Relationships>
</file>

<file path=ppt/slides/_rels/slide62.xml.rels><?xml version="1.0" encoding="UTF-8" standalone="yes"?><Relationships xmlns="http://schemas.openxmlformats.org/package/2006/relationships"><Relationship Id="rId20" Type="http://schemas.openxmlformats.org/officeDocument/2006/relationships/slide" Target="/ppt/slides/slide75.xml"/><Relationship Id="rId11" Type="http://schemas.openxmlformats.org/officeDocument/2006/relationships/hyperlink" Target="https://www.thinkuknow.co.uk/11_13/Need-advice/live-streaming/" TargetMode="External"/><Relationship Id="rId10" Type="http://schemas.openxmlformats.org/officeDocument/2006/relationships/hyperlink" Target="https://www.thinkuknow.co.uk/11_13/Need-advice/dealing-with-pressure-online/" TargetMode="External"/><Relationship Id="rId21" Type="http://schemas.openxmlformats.org/officeDocument/2006/relationships/slide" Target="/ppt/slides/slide66.xml"/><Relationship Id="rId13" Type="http://schemas.openxmlformats.org/officeDocument/2006/relationships/hyperlink" Target="https://www.childnet.com/ufiles/Cyberbullying-lesson-plan.pdf" TargetMode="External"/><Relationship Id="rId12" Type="http://schemas.openxmlformats.org/officeDocument/2006/relationships/hyperlink" Target="https://www.thinkuknow.co.uk/11_13/Need-advice/dealing-with-pressure-online/" TargetMode="External"/><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hyperlink" Target="https://beinternetlegends.withgoogle.com/en_uk/interland/landing/reality-river" TargetMode="External"/><Relationship Id="rId4" Type="http://schemas.openxmlformats.org/officeDocument/2006/relationships/hyperlink" Target="https://codeclubprojects.org/en-GB/python/password-generator/" TargetMode="External"/><Relationship Id="rId9" Type="http://schemas.openxmlformats.org/officeDocument/2006/relationships/hyperlink" Target="https://www.nspcc.org.uk/preventing-abuse/keeping-children-safe/online-safety/talking-your-child-staying-safe-online/" TargetMode="External"/><Relationship Id="rId15" Type="http://schemas.openxmlformats.org/officeDocument/2006/relationships/image" Target="../media/image43.jpg"/><Relationship Id="rId14" Type="http://schemas.openxmlformats.org/officeDocument/2006/relationships/image" Target="../media/image96.jpg"/><Relationship Id="rId17" Type="http://schemas.openxmlformats.org/officeDocument/2006/relationships/image" Target="../media/image97.png"/><Relationship Id="rId16" Type="http://schemas.openxmlformats.org/officeDocument/2006/relationships/image" Target="../media/image94.png"/><Relationship Id="rId5" Type="http://schemas.openxmlformats.org/officeDocument/2006/relationships/hyperlink" Target="https://drive.google.com/file/d/15fij1HordMyCJDkZDGYgelXFyYKGC9Sn/view" TargetMode="External"/><Relationship Id="rId19" Type="http://schemas.openxmlformats.org/officeDocument/2006/relationships/image" Target="../media/image100.png"/><Relationship Id="rId6" Type="http://schemas.openxmlformats.org/officeDocument/2006/relationships/hyperlink" Target="https://www.net-aware.org.uk/" TargetMode="External"/><Relationship Id="rId18" Type="http://schemas.openxmlformats.org/officeDocument/2006/relationships/image" Target="../media/image101.png"/><Relationship Id="rId7" Type="http://schemas.openxmlformats.org/officeDocument/2006/relationships/hyperlink" Target="https://www.nspcc.org.uk/preventing-abuse/keeping-children-safe/sexting/" TargetMode="External"/><Relationship Id="rId8" Type="http://schemas.openxmlformats.org/officeDocument/2006/relationships/hyperlink" Target="https://www.childnet.com/young-people/primary/get-answers" TargetMode="External"/></Relationships>
</file>

<file path=ppt/slides/_rels/slide63.xml.rels><?xml version="1.0" encoding="UTF-8" standalone="yes"?><Relationships xmlns="http://schemas.openxmlformats.org/package/2006/relationships"><Relationship Id="rId20" Type="http://schemas.openxmlformats.org/officeDocument/2006/relationships/slide" Target="/ppt/slides/slide66.xml"/><Relationship Id="rId11" Type="http://schemas.openxmlformats.org/officeDocument/2006/relationships/hyperlink" Target="https://codecombat.com/play" TargetMode="External"/><Relationship Id="rId10" Type="http://schemas.openxmlformats.org/officeDocument/2006/relationships/hyperlink" Target="https://projects.raspberrypi.org/en/projects/astro-pi-mission-zero/" TargetMode="External"/><Relationship Id="rId13" Type="http://schemas.openxmlformats.org/officeDocument/2006/relationships/image" Target="../media/image63.png"/><Relationship Id="rId12"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36.jpg"/><Relationship Id="rId4" Type="http://schemas.openxmlformats.org/officeDocument/2006/relationships/hyperlink" Target="https://projects.raspberrypi.org/en/projects/brain-game" TargetMode="External"/><Relationship Id="rId9" Type="http://schemas.openxmlformats.org/officeDocument/2006/relationships/hyperlink" Target="https://d157rqmxrxj6ey.cloudfront.net/mozillalearning/11701/" TargetMode="External"/><Relationship Id="rId15" Type="http://schemas.openxmlformats.org/officeDocument/2006/relationships/image" Target="../media/image62.png"/><Relationship Id="rId14" Type="http://schemas.openxmlformats.org/officeDocument/2006/relationships/image" Target="../media/image66.png"/><Relationship Id="rId17" Type="http://schemas.openxmlformats.org/officeDocument/2006/relationships/image" Target="../media/image107.png"/><Relationship Id="rId16" Type="http://schemas.openxmlformats.org/officeDocument/2006/relationships/image" Target="../media/image42.png"/><Relationship Id="rId5" Type="http://schemas.openxmlformats.org/officeDocument/2006/relationships/hyperlink" Target="https://www.barefootcomputing.org/resources/river-crossing-activity" TargetMode="External"/><Relationship Id="rId19" Type="http://schemas.openxmlformats.org/officeDocument/2006/relationships/slide" Target="/ppt/slides/slide75.xml"/><Relationship Id="rId6" Type="http://schemas.openxmlformats.org/officeDocument/2006/relationships/hyperlink" Target="https://www.bbc.com/bitesize/guides/z3bq7ty/revision/3" TargetMode="External"/><Relationship Id="rId18" Type="http://schemas.openxmlformats.org/officeDocument/2006/relationships/image" Target="../media/image114.png"/><Relationship Id="rId7" Type="http://schemas.openxmlformats.org/officeDocument/2006/relationships/hyperlink" Target="https://makecode.microbit.org/projects/step-counter" TargetMode="External"/><Relationship Id="rId8" Type="http://schemas.openxmlformats.org/officeDocument/2006/relationships/hyperlink" Target="https://www.bbc.com/bitesize/articles/zw96tfr" TargetMode="External"/></Relationships>
</file>

<file path=ppt/slides/_rels/slide64.xml.rels><?xml version="1.0" encoding="UTF-8" standalone="yes"?><Relationships xmlns="http://schemas.openxmlformats.org/package/2006/relationships"><Relationship Id="rId20" Type="http://schemas.openxmlformats.org/officeDocument/2006/relationships/image" Target="../media/image82.png"/><Relationship Id="rId11" Type="http://schemas.openxmlformats.org/officeDocument/2006/relationships/hyperlink" Target="https://studio.code.org/s/coursef-2019" TargetMode="External"/><Relationship Id="rId22" Type="http://schemas.openxmlformats.org/officeDocument/2006/relationships/slide" Target="/ppt/slides/slide75.xml"/><Relationship Id="rId10" Type="http://schemas.openxmlformats.org/officeDocument/2006/relationships/hyperlink" Target="https://classic.csunplugged.org/minimal-spanning-trees/#Activity_description_PDF" TargetMode="External"/><Relationship Id="rId21" Type="http://schemas.openxmlformats.org/officeDocument/2006/relationships/image" Target="../media/image92.jpg"/><Relationship Id="rId13" Type="http://schemas.openxmlformats.org/officeDocument/2006/relationships/hyperlink" Target="https://www.barefootcomputing.org/resources/introduction-to-html-lesson-1" TargetMode="External"/><Relationship Id="rId24" Type="http://schemas.openxmlformats.org/officeDocument/2006/relationships/image" Target="../media/image62.png"/><Relationship Id="rId12" Type="http://schemas.openxmlformats.org/officeDocument/2006/relationships/hyperlink" Target="https://edu.sphero.com/cwists/preview/2427x" TargetMode="External"/><Relationship Id="rId23" Type="http://schemas.openxmlformats.org/officeDocument/2006/relationships/slide" Target="/ppt/slides/slide66.xml"/><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34.png"/><Relationship Id="rId4" Type="http://schemas.openxmlformats.org/officeDocument/2006/relationships/image" Target="../media/image36.jpg"/><Relationship Id="rId9" Type="http://schemas.openxmlformats.org/officeDocument/2006/relationships/hyperlink" Target="https://classic.csunplugged.org/error-detection/#Card_Flip_Magic" TargetMode="External"/><Relationship Id="rId15" Type="http://schemas.openxmlformats.org/officeDocument/2006/relationships/hyperlink" Target="http://compute-it.toxicode.fr/?hour-of-code" TargetMode="External"/><Relationship Id="rId14" Type="http://schemas.openxmlformats.org/officeDocument/2006/relationships/hyperlink" Target="https://goggles.mozilla.org/" TargetMode="External"/><Relationship Id="rId17" Type="http://schemas.openxmlformats.org/officeDocument/2006/relationships/image" Target="../media/image68.png"/><Relationship Id="rId16" Type="http://schemas.openxmlformats.org/officeDocument/2006/relationships/hyperlink" Target="https://www.bbc.com/bitesize/articles/zxgq7ty" TargetMode="External"/><Relationship Id="rId5" Type="http://schemas.openxmlformats.org/officeDocument/2006/relationships/hyperlink" Target="http://computationaltales.blogspot.com/2012/01/using-binary-to-warn-of-snow-beasts.html" TargetMode="External"/><Relationship Id="rId19" Type="http://schemas.openxmlformats.org/officeDocument/2006/relationships/image" Target="../media/image42.png"/><Relationship Id="rId6" Type="http://schemas.openxmlformats.org/officeDocument/2006/relationships/hyperlink" Target="https://classic.csunplugged.org/binary-numbers/" TargetMode="External"/><Relationship Id="rId18" Type="http://schemas.openxmlformats.org/officeDocument/2006/relationships/image" Target="../media/image63.png"/><Relationship Id="rId7" Type="http://schemas.openxmlformats.org/officeDocument/2006/relationships/hyperlink" Target="https://code.org/curriculum/course2/14/Teacher" TargetMode="External"/><Relationship Id="rId8" Type="http://schemas.openxmlformats.org/officeDocument/2006/relationships/hyperlink" Target="https://www.youtube.com/watch?v=fDLkBqZpxWQ" TargetMode="External"/></Relationships>
</file>

<file path=ppt/slides/_rels/slide65.xml.rels><?xml version="1.0" encoding="UTF-8" standalone="yes"?><Relationships xmlns="http://schemas.openxmlformats.org/package/2006/relationships"><Relationship Id="rId20" Type="http://schemas.openxmlformats.org/officeDocument/2006/relationships/image" Target="../media/image62.png"/><Relationship Id="rId11" Type="http://schemas.openxmlformats.org/officeDocument/2006/relationships/hyperlink" Target="https://www.barefootcomputing.org/resources/make-a-game-project" TargetMode="External"/><Relationship Id="rId22" Type="http://schemas.openxmlformats.org/officeDocument/2006/relationships/slide" Target="/ppt/slides/slide66.xml"/><Relationship Id="rId10" Type="http://schemas.openxmlformats.org/officeDocument/2006/relationships/hyperlink" Target="https://www.barefootcomputing.org/resources/make-a-game-project" TargetMode="External"/><Relationship Id="rId21" Type="http://schemas.openxmlformats.org/officeDocument/2006/relationships/slide" Target="/ppt/slides/slide75.xml"/><Relationship Id="rId13" Type="http://schemas.openxmlformats.org/officeDocument/2006/relationships/image" Target="../media/image36.jpg"/><Relationship Id="rId12" Type="http://schemas.openxmlformats.org/officeDocument/2006/relationships/hyperlink" Target="https://www.barefootcomputing.org/resources/code-cracking" TargetMode="External"/><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66.png"/><Relationship Id="rId4" Type="http://schemas.openxmlformats.org/officeDocument/2006/relationships/image" Target="../media/image34.png"/><Relationship Id="rId9" Type="http://schemas.openxmlformats.org/officeDocument/2006/relationships/hyperlink" Target="https://hourofcode.com/vidnews" TargetMode="External"/><Relationship Id="rId15" Type="http://schemas.openxmlformats.org/officeDocument/2006/relationships/image" Target="../media/image32.png"/><Relationship Id="rId14" Type="http://schemas.openxmlformats.org/officeDocument/2006/relationships/image" Target="../media/image42.png"/><Relationship Id="rId17" Type="http://schemas.openxmlformats.org/officeDocument/2006/relationships/image" Target="../media/image63.png"/><Relationship Id="rId16" Type="http://schemas.openxmlformats.org/officeDocument/2006/relationships/image" Target="../media/image68.png"/><Relationship Id="rId5" Type="http://schemas.openxmlformats.org/officeDocument/2006/relationships/image" Target="../media/image78.png"/><Relationship Id="rId19" Type="http://schemas.openxmlformats.org/officeDocument/2006/relationships/image" Target="../media/image79.png"/><Relationship Id="rId6" Type="http://schemas.openxmlformats.org/officeDocument/2006/relationships/hyperlink" Target="https://studio.code.org/s/coursef-2019" TargetMode="External"/><Relationship Id="rId18" Type="http://schemas.openxmlformats.org/officeDocument/2006/relationships/image" Target="../media/image71.png"/><Relationship Id="rId7" Type="http://schemas.openxmlformats.org/officeDocument/2006/relationships/hyperlink" Target="https://makecode.microbit.org/projects" TargetMode="External"/><Relationship Id="rId8" Type="http://schemas.openxmlformats.org/officeDocument/2006/relationships/hyperlink" Target="https://curriculum.raspberrypi.org/" TargetMode="External"/></Relationships>
</file>

<file path=ppt/slides/_rels/slide66.xml.rels><?xml version="1.0" encoding="UTF-8" standalone="yes"?><Relationships xmlns="http://schemas.openxmlformats.org/package/2006/relationships"><Relationship Id="rId11" Type="http://schemas.openxmlformats.org/officeDocument/2006/relationships/image" Target="../media/image41.png"/><Relationship Id="rId10" Type="http://schemas.openxmlformats.org/officeDocument/2006/relationships/image" Target="../media/image40.png"/><Relationship Id="rId13" Type="http://schemas.openxmlformats.org/officeDocument/2006/relationships/image" Target="../media/image68.png"/><Relationship Id="rId12"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24.png"/><Relationship Id="rId4" Type="http://schemas.openxmlformats.org/officeDocument/2006/relationships/image" Target="../media/image22.jpg"/><Relationship Id="rId9" Type="http://schemas.openxmlformats.org/officeDocument/2006/relationships/image" Target="../media/image44.png"/><Relationship Id="rId14" Type="http://schemas.openxmlformats.org/officeDocument/2006/relationships/image" Target="../media/image111.png"/><Relationship Id="rId5" Type="http://schemas.openxmlformats.org/officeDocument/2006/relationships/image" Target="../media/image25.jpg"/><Relationship Id="rId6" Type="http://schemas.openxmlformats.org/officeDocument/2006/relationships/image" Target="../media/image29.png"/><Relationship Id="rId7" Type="http://schemas.openxmlformats.org/officeDocument/2006/relationships/image" Target="../media/image26.png"/><Relationship Id="rId8" Type="http://schemas.openxmlformats.org/officeDocument/2006/relationships/image" Target="../media/image28.png"/></Relationships>
</file>

<file path=ppt/slides/_rels/slide67.xml.rels><?xml version="1.0" encoding="UTF-8" standalone="yes"?><Relationships xmlns="http://schemas.openxmlformats.org/package/2006/relationships"><Relationship Id="rId11" Type="http://schemas.openxmlformats.org/officeDocument/2006/relationships/image" Target="../media/image108.png"/><Relationship Id="rId10" Type="http://schemas.openxmlformats.org/officeDocument/2006/relationships/image" Target="../media/image113.png"/><Relationship Id="rId13" Type="http://schemas.openxmlformats.org/officeDocument/2006/relationships/image" Target="../media/image110.png"/><Relationship Id="rId12" Type="http://schemas.openxmlformats.org/officeDocument/2006/relationships/image" Target="../media/image102.png"/><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hyperlink" Target="https://studio.hpreveal.com/landing" TargetMode="External"/><Relationship Id="rId4" Type="http://schemas.openxmlformats.org/officeDocument/2006/relationships/image" Target="../media/image109.png"/><Relationship Id="rId9" Type="http://schemas.openxmlformats.org/officeDocument/2006/relationships/image" Target="../media/image51.png"/><Relationship Id="rId15" Type="http://schemas.openxmlformats.org/officeDocument/2006/relationships/image" Target="../media/image112.jpg"/><Relationship Id="rId14" Type="http://schemas.openxmlformats.org/officeDocument/2006/relationships/image" Target="../media/image115.png"/><Relationship Id="rId5" Type="http://schemas.openxmlformats.org/officeDocument/2006/relationships/image" Target="../media/image79.png"/><Relationship Id="rId6" Type="http://schemas.openxmlformats.org/officeDocument/2006/relationships/image" Target="../media/image67.png"/><Relationship Id="rId7" Type="http://schemas.openxmlformats.org/officeDocument/2006/relationships/image" Target="../media/image47.png"/><Relationship Id="rId8" Type="http://schemas.openxmlformats.org/officeDocument/2006/relationships/image" Target="../media/image54.png"/></Relationships>
</file>

<file path=ppt/slides/_rels/slide68.xml.rels><?xml version="1.0" encoding="UTF-8" standalone="yes"?><Relationships xmlns="http://schemas.openxmlformats.org/package/2006/relationships"><Relationship Id="rId20" Type="http://schemas.openxmlformats.org/officeDocument/2006/relationships/image" Target="../media/image64.png"/><Relationship Id="rId22" Type="http://schemas.openxmlformats.org/officeDocument/2006/relationships/image" Target="../media/image73.png"/><Relationship Id="rId21" Type="http://schemas.openxmlformats.org/officeDocument/2006/relationships/image" Target="../media/image76.png"/><Relationship Id="rId24" Type="http://schemas.openxmlformats.org/officeDocument/2006/relationships/image" Target="../media/image88.png"/><Relationship Id="rId23" Type="http://schemas.openxmlformats.org/officeDocument/2006/relationships/image" Target="../media/image46.jpg"/><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hyperlink" Target="https://education.microsoft.com/microsoft-innovative-educator-programs/mie" TargetMode="External"/><Relationship Id="rId4" Type="http://schemas.openxmlformats.org/officeDocument/2006/relationships/hyperlink" Target="https://teachercenter.withgoogle.com/" TargetMode="External"/><Relationship Id="rId9" Type="http://schemas.openxmlformats.org/officeDocument/2006/relationships/image" Target="../media/image58.png"/><Relationship Id="rId26" Type="http://schemas.openxmlformats.org/officeDocument/2006/relationships/image" Target="../media/image55.png"/><Relationship Id="rId25" Type="http://schemas.openxmlformats.org/officeDocument/2006/relationships/image" Target="../media/image118.png"/><Relationship Id="rId28" Type="http://schemas.openxmlformats.org/officeDocument/2006/relationships/image" Target="../media/image121.jpg"/><Relationship Id="rId27" Type="http://schemas.openxmlformats.org/officeDocument/2006/relationships/image" Target="../media/image124.png"/><Relationship Id="rId5" Type="http://schemas.openxmlformats.org/officeDocument/2006/relationships/hyperlink" Target="https://www.apple.com/education/docs/getting-started-with-classroom.pdf" TargetMode="External"/><Relationship Id="rId6" Type="http://schemas.openxmlformats.org/officeDocument/2006/relationships/image" Target="../media/image45.png"/><Relationship Id="rId7" Type="http://schemas.openxmlformats.org/officeDocument/2006/relationships/image" Target="../media/image69.png"/><Relationship Id="rId8" Type="http://schemas.openxmlformats.org/officeDocument/2006/relationships/image" Target="../media/image72.png"/><Relationship Id="rId11" Type="http://schemas.openxmlformats.org/officeDocument/2006/relationships/image" Target="../media/image125.png"/><Relationship Id="rId10" Type="http://schemas.openxmlformats.org/officeDocument/2006/relationships/image" Target="../media/image117.png"/><Relationship Id="rId13" Type="http://schemas.openxmlformats.org/officeDocument/2006/relationships/image" Target="../media/image65.png"/><Relationship Id="rId12" Type="http://schemas.openxmlformats.org/officeDocument/2006/relationships/image" Target="../media/image75.png"/><Relationship Id="rId15" Type="http://schemas.openxmlformats.org/officeDocument/2006/relationships/image" Target="../media/image50.png"/><Relationship Id="rId14" Type="http://schemas.openxmlformats.org/officeDocument/2006/relationships/image" Target="../media/image57.png"/><Relationship Id="rId17" Type="http://schemas.openxmlformats.org/officeDocument/2006/relationships/image" Target="../media/image74.png"/><Relationship Id="rId16" Type="http://schemas.openxmlformats.org/officeDocument/2006/relationships/image" Target="../media/image95.png"/><Relationship Id="rId19" Type="http://schemas.openxmlformats.org/officeDocument/2006/relationships/image" Target="../media/image59.png"/><Relationship Id="rId18" Type="http://schemas.openxmlformats.org/officeDocument/2006/relationships/image" Target="../media/image116.png"/></Relationships>
</file>

<file path=ppt/slides/_rels/slide69.xml.rels><?xml version="1.0" encoding="UTF-8" standalone="yes"?><Relationships xmlns="http://schemas.openxmlformats.org/package/2006/relationships"><Relationship Id="rId20" Type="http://schemas.openxmlformats.org/officeDocument/2006/relationships/image" Target="../media/image42.png"/><Relationship Id="rId22" Type="http://schemas.openxmlformats.org/officeDocument/2006/relationships/image" Target="../media/image35.jpg"/><Relationship Id="rId21" Type="http://schemas.openxmlformats.org/officeDocument/2006/relationships/image" Target="../media/image62.png"/><Relationship Id="rId24" Type="http://schemas.openxmlformats.org/officeDocument/2006/relationships/image" Target="../media/image66.png"/><Relationship Id="rId23" Type="http://schemas.openxmlformats.org/officeDocument/2006/relationships/image" Target="../media/image119.png"/><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hyperlink" Target="https://www.thinkuknow.co.uk/" TargetMode="External"/><Relationship Id="rId4" Type="http://schemas.openxmlformats.org/officeDocument/2006/relationships/hyperlink" Target="https://topmarks.co.uk/" TargetMode="External"/><Relationship Id="rId9" Type="http://schemas.openxmlformats.org/officeDocument/2006/relationships/hyperlink" Target="https://edu.sphero.com/" TargetMode="External"/><Relationship Id="rId26" Type="http://schemas.openxmlformats.org/officeDocument/2006/relationships/image" Target="../media/image82.png"/><Relationship Id="rId25" Type="http://schemas.openxmlformats.org/officeDocument/2006/relationships/image" Target="../media/image122.png"/><Relationship Id="rId27" Type="http://schemas.openxmlformats.org/officeDocument/2006/relationships/image" Target="../media/image71.png"/><Relationship Id="rId5" Type="http://schemas.openxmlformats.org/officeDocument/2006/relationships/hyperlink" Target="https://www.childnet.com/" TargetMode="External"/><Relationship Id="rId6" Type="http://schemas.openxmlformats.org/officeDocument/2006/relationships/hyperlink" Target="https://projects.raspberrypi.org/en/codeclub" TargetMode="External"/><Relationship Id="rId7" Type="http://schemas.openxmlformats.org/officeDocument/2006/relationships/hyperlink" Target="https://www.barefootcomputing.org/" TargetMode="External"/><Relationship Id="rId8" Type="http://schemas.openxmlformats.org/officeDocument/2006/relationships/hyperlink" Target="https://microbit.org/" TargetMode="External"/><Relationship Id="rId11" Type="http://schemas.openxmlformats.org/officeDocument/2006/relationships/hyperlink" Target="https://education.minecraft.net/" TargetMode="External"/><Relationship Id="rId10" Type="http://schemas.openxmlformats.org/officeDocument/2006/relationships/hyperlink" Target="https://education.minecraft.net/" TargetMode="External"/><Relationship Id="rId13" Type="http://schemas.openxmlformats.org/officeDocument/2006/relationships/hyperlink" Target="https://lightbot.com/flash.html" TargetMode="External"/><Relationship Id="rId12" Type="http://schemas.openxmlformats.org/officeDocument/2006/relationships/hyperlink" Target="https://code.org/" TargetMode="External"/><Relationship Id="rId15" Type="http://schemas.openxmlformats.org/officeDocument/2006/relationships/hyperlink" Target="https://csunplugged.org/en/" TargetMode="External"/><Relationship Id="rId14" Type="http://schemas.openxmlformats.org/officeDocument/2006/relationships/hyperlink" Target="https://hourofcode.com/uk" TargetMode="External"/><Relationship Id="rId17" Type="http://schemas.openxmlformats.org/officeDocument/2006/relationships/image" Target="../media/image43.jpg"/><Relationship Id="rId16" Type="http://schemas.openxmlformats.org/officeDocument/2006/relationships/image" Target="../media/image31.jpg"/><Relationship Id="rId19" Type="http://schemas.openxmlformats.org/officeDocument/2006/relationships/image" Target="../media/image52.png"/><Relationship Id="rId18" Type="http://schemas.openxmlformats.org/officeDocument/2006/relationships/image" Target="../media/image3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70.xml.rels><?xml version="1.0" encoding="UTF-8" standalone="yes"?><Relationships xmlns="http://schemas.openxmlformats.org/package/2006/relationships"><Relationship Id="rId20" Type="http://schemas.openxmlformats.org/officeDocument/2006/relationships/image" Target="../media/image58.png"/><Relationship Id="rId22" Type="http://schemas.openxmlformats.org/officeDocument/2006/relationships/image" Target="../media/image49.png"/><Relationship Id="rId21" Type="http://schemas.openxmlformats.org/officeDocument/2006/relationships/image" Target="../media/image56.png"/><Relationship Id="rId24" Type="http://schemas.openxmlformats.org/officeDocument/2006/relationships/image" Target="../media/image72.png"/><Relationship Id="rId23" Type="http://schemas.openxmlformats.org/officeDocument/2006/relationships/image" Target="../media/image69.png"/><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hyperlink" Target="https://scratch.mit.edu/" TargetMode="External"/><Relationship Id="rId4" Type="http://schemas.openxmlformats.org/officeDocument/2006/relationships/hyperlink" Target="https://education.microsoft.com/microsoft-innovative-educator-programs/mie" TargetMode="External"/><Relationship Id="rId9" Type="http://schemas.openxmlformats.org/officeDocument/2006/relationships/hyperlink" Target="https://unsplash.com/" TargetMode="External"/><Relationship Id="rId26" Type="http://schemas.openxmlformats.org/officeDocument/2006/relationships/image" Target="../media/image61.png"/><Relationship Id="rId25" Type="http://schemas.openxmlformats.org/officeDocument/2006/relationships/image" Target="../media/image60.png"/><Relationship Id="rId28" Type="http://schemas.openxmlformats.org/officeDocument/2006/relationships/image" Target="../media/image77.png"/><Relationship Id="rId27" Type="http://schemas.openxmlformats.org/officeDocument/2006/relationships/image" Target="../media/image120.png"/><Relationship Id="rId5" Type="http://schemas.openxmlformats.org/officeDocument/2006/relationships/hyperlink" Target="https://www.nspcc.org.uk/preventing-abuse/keeping-children-safe/online-safety/" TargetMode="External"/><Relationship Id="rId6" Type="http://schemas.openxmlformats.org/officeDocument/2006/relationships/hyperlink" Target="https://teachercenter.withgoogle.com/" TargetMode="External"/><Relationship Id="rId29" Type="http://schemas.openxmlformats.org/officeDocument/2006/relationships/image" Target="../media/image27.png"/><Relationship Id="rId7" Type="http://schemas.openxmlformats.org/officeDocument/2006/relationships/hyperlink" Target="https://classroom.google.com/u/0/h" TargetMode="External"/><Relationship Id="rId8" Type="http://schemas.openxmlformats.org/officeDocument/2006/relationships/hyperlink" Target="https://pixabay.com/" TargetMode="External"/><Relationship Id="rId30" Type="http://schemas.openxmlformats.org/officeDocument/2006/relationships/image" Target="../media/image123.png"/><Relationship Id="rId11" Type="http://schemas.openxmlformats.org/officeDocument/2006/relationships/hyperlink" Target="http://popplet.com/" TargetMode="External"/><Relationship Id="rId10" Type="http://schemas.openxmlformats.org/officeDocument/2006/relationships/hyperlink" Target="https://kids.kiddle.co/" TargetMode="External"/><Relationship Id="rId13" Type="http://schemas.openxmlformats.org/officeDocument/2006/relationships/hyperlink" Target="https://csfirst.withgoogle.com/s/en/home" TargetMode="External"/><Relationship Id="rId12" Type="http://schemas.openxmlformats.org/officeDocument/2006/relationships/hyperlink" Target="https://swiggle.org.uk/" TargetMode="External"/><Relationship Id="rId15" Type="http://schemas.openxmlformats.org/officeDocument/2006/relationships/hyperlink" Target="https://storage.googleapis.com/gweb-interland.appspot.com/en-us/hub/pdfs/Google_BeInternetAwesome_DigitalCitizenshipSafety_2019Curriculum.pdf" TargetMode="External"/><Relationship Id="rId14" Type="http://schemas.openxmlformats.org/officeDocument/2006/relationships/hyperlink" Target="https://beinternetawesome.withgoogle.com/en_uk" TargetMode="External"/><Relationship Id="rId17" Type="http://schemas.openxmlformats.org/officeDocument/2006/relationships/hyperlink" Target="https://www.bbc.co.uk/programmes/p04yy4wy" TargetMode="External"/><Relationship Id="rId16" Type="http://schemas.openxmlformats.org/officeDocument/2006/relationships/hyperlink" Target="https://www.bbc.com/bitesize" TargetMode="External"/><Relationship Id="rId19" Type="http://schemas.openxmlformats.org/officeDocument/2006/relationships/image" Target="../media/image53.png"/><Relationship Id="rId18" Type="http://schemas.openxmlformats.org/officeDocument/2006/relationships/image" Target="../media/image63.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hyperlink" Target="https://www.youtube.com/watch?v=dM6wO1OL5sE&amp;t=" TargetMode="External"/><Relationship Id="rId4" Type="http://schemas.openxmlformats.org/officeDocument/2006/relationships/image" Target="../media/image126.jpg"/><Relationship Id="rId9" Type="http://schemas.openxmlformats.org/officeDocument/2006/relationships/image" Target="../media/image132.jpg"/><Relationship Id="rId5" Type="http://schemas.openxmlformats.org/officeDocument/2006/relationships/image" Target="../media/image128.png"/><Relationship Id="rId6" Type="http://schemas.openxmlformats.org/officeDocument/2006/relationships/image" Target="../media/image39.jpg"/><Relationship Id="rId7" Type="http://schemas.openxmlformats.org/officeDocument/2006/relationships/image" Target="../media/image38.png"/><Relationship Id="rId8" Type="http://schemas.openxmlformats.org/officeDocument/2006/relationships/image" Target="../media/image129.jpg"/><Relationship Id="rId11" Type="http://schemas.openxmlformats.org/officeDocument/2006/relationships/image" Target="../media/image33.jpg"/><Relationship Id="rId10" Type="http://schemas.openxmlformats.org/officeDocument/2006/relationships/image" Target="../media/image127.png"/><Relationship Id="rId13" Type="http://schemas.openxmlformats.org/officeDocument/2006/relationships/image" Target="../media/image134.png"/><Relationship Id="rId12" Type="http://schemas.openxmlformats.org/officeDocument/2006/relationships/image" Target="../media/image37.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hyperlink" Target="https://makeymakey.com/" TargetMode="External"/><Relationship Id="rId4" Type="http://schemas.openxmlformats.org/officeDocument/2006/relationships/hyperlink" Target="https://www.raspberrypi.org/" TargetMode="External"/><Relationship Id="rId9" Type="http://schemas.openxmlformats.org/officeDocument/2006/relationships/image" Target="../media/image133.jpg"/><Relationship Id="rId5" Type="http://schemas.openxmlformats.org/officeDocument/2006/relationships/image" Target="../media/image130.jpg"/><Relationship Id="rId6" Type="http://schemas.openxmlformats.org/officeDocument/2006/relationships/image" Target="../media/image78.png"/><Relationship Id="rId7" Type="http://schemas.openxmlformats.org/officeDocument/2006/relationships/image" Target="../media/image131.jpg"/><Relationship Id="rId8" Type="http://schemas.openxmlformats.org/officeDocument/2006/relationships/image" Target="../media/image107.png"/><Relationship Id="rId10" Type="http://schemas.openxmlformats.org/officeDocument/2006/relationships/image" Target="../media/image114.png"/></Relationships>
</file>

<file path=ppt/slides/_rels/slide73.xml.rels><?xml version="1.0" encoding="UTF-8" standalone="yes"?><Relationships xmlns="http://schemas.openxmlformats.org/package/2006/relationships"><Relationship Id="rId20" Type="http://schemas.openxmlformats.org/officeDocument/2006/relationships/hyperlink" Target="https://www.childnet.com/" TargetMode="External"/><Relationship Id="rId22" Type="http://schemas.openxmlformats.org/officeDocument/2006/relationships/hyperlink" Target="https://www.digitalschoolsawards.co.uk/cr-badge" TargetMode="External"/><Relationship Id="rId21" Type="http://schemas.openxmlformats.org/officeDocument/2006/relationships/hyperlink" Target="https://assets.publishing.service.gov.uk/government/uploads/system/uploads/attachment_data/file/759003/Education_for_a_connected_world_PDF.PDF" TargetMode="External"/><Relationship Id="rId24" Type="http://schemas.openxmlformats.org/officeDocument/2006/relationships/hyperlink" Target="https://blogs.glowscotland.org.uk/dg/teachingtechnologies/files/2018/03/Online-QuickStart-Scotland-Primary-brochure.pdf" TargetMode="External"/><Relationship Id="rId23" Type="http://schemas.openxmlformats.org/officeDocument/2006/relationships/hyperlink" Target="https://www.barefootcomputing.org/concept-approaches/computational-thinking-concepts-and-approaches" TargetMode="External"/><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hyperlink" Target="https://books.apple.com/gb/book/enabling-environments-ipads-in-the-early-years/id983960043" TargetMode="External"/><Relationship Id="rId4" Type="http://schemas.openxmlformats.org/officeDocument/2006/relationships/hyperlink" Target="http://bit.ly/DLframework1" TargetMode="External"/><Relationship Id="rId9" Type="http://schemas.openxmlformats.org/officeDocument/2006/relationships/hyperlink" Target="https://connected-learning-glasgow.teachable.com/p/getting-to-know-your-ipad-21" TargetMode="External"/><Relationship Id="rId26" Type="http://schemas.openxmlformats.org/officeDocument/2006/relationships/hyperlink" Target="https://www.tts-group.co.uk/on/demandware.static/-/Sites-TTSGroupE-commerceMaster/default/dw93aafc4e/images/document/1001794_00_EL00363%20Bee-Bot%20-%20Teacher%20Guide%20.pdf" TargetMode="External"/><Relationship Id="rId25" Type="http://schemas.openxmlformats.org/officeDocument/2006/relationships/hyperlink" Target="http://teachcs.scot/" TargetMode="External"/><Relationship Id="rId28" Type="http://schemas.openxmlformats.org/officeDocument/2006/relationships/hyperlink" Target="https://www.kodable.com/" TargetMode="External"/><Relationship Id="rId27" Type="http://schemas.openxmlformats.org/officeDocument/2006/relationships/hyperlink" Target="https://code.org/" TargetMode="External"/><Relationship Id="rId5" Type="http://schemas.openxmlformats.org/officeDocument/2006/relationships/hyperlink" Target="https://connected-learning-glasgow.teachable.com/" TargetMode="External"/><Relationship Id="rId6" Type="http://schemas.openxmlformats.org/officeDocument/2006/relationships/hyperlink" Target="https://connected-learning-glasgow.teachable.com/" TargetMode="External"/><Relationship Id="rId29" Type="http://schemas.openxmlformats.org/officeDocument/2006/relationships/hyperlink" Target="https://connected-learning-glasgow.teachable.com/" TargetMode="External"/><Relationship Id="rId7" Type="http://schemas.openxmlformats.org/officeDocument/2006/relationships/hyperlink" Target="https://connected-learning-glasgow.teachable.com/p/getting-to-know-your-ipad-1" TargetMode="External"/><Relationship Id="rId8" Type="http://schemas.openxmlformats.org/officeDocument/2006/relationships/hyperlink" Target="https://connected-learning-glasgow.teachable.com/p/getting-to-know-your-ipad-211" TargetMode="External"/><Relationship Id="rId31" Type="http://schemas.openxmlformats.org/officeDocument/2006/relationships/hyperlink" Target="https://glasgow.cpdservice.net/" TargetMode="External"/><Relationship Id="rId30" Type="http://schemas.openxmlformats.org/officeDocument/2006/relationships/hyperlink" Target="http://connected-learning-glasgow.teachable.com/" TargetMode="External"/><Relationship Id="rId11" Type="http://schemas.openxmlformats.org/officeDocument/2006/relationships/hyperlink" Target="https://connected-learning-glasgow.teachable.com/p/literacy" TargetMode="External"/><Relationship Id="rId33" Type="http://schemas.openxmlformats.org/officeDocument/2006/relationships/hyperlink" Target="https://education.microsoft.com/microsoft-innovative-educator-programs/mie" TargetMode="External"/><Relationship Id="rId10" Type="http://schemas.openxmlformats.org/officeDocument/2006/relationships/hyperlink" Target="https://connected-learning-glasgow.teachable.com/p/using-clips-for-learning-logs-and-parental-engagement" TargetMode="External"/><Relationship Id="rId32" Type="http://schemas.openxmlformats.org/officeDocument/2006/relationships/hyperlink" Target="https://www.apple.com/uk/education/apple-teacher/" TargetMode="External"/><Relationship Id="rId13" Type="http://schemas.openxmlformats.org/officeDocument/2006/relationships/hyperlink" Target="http://www.ashleighprimary.com/internet-safety/picture-books-to-teach-e-safety/" TargetMode="External"/><Relationship Id="rId35" Type="http://schemas.openxmlformats.org/officeDocument/2006/relationships/hyperlink" Target="https://www.apple.com/uk/today/buchananstreet/" TargetMode="External"/><Relationship Id="rId12" Type="http://schemas.openxmlformats.org/officeDocument/2006/relationships/hyperlink" Target="https://connected-learning-glasgow.teachable.com/p/developing-primary-literacy-creating-text-using-imovie" TargetMode="External"/><Relationship Id="rId34" Type="http://schemas.openxmlformats.org/officeDocument/2006/relationships/hyperlink" Target="https://teachercenter.withgoogle.com/" TargetMode="External"/><Relationship Id="rId15" Type="http://schemas.openxmlformats.org/officeDocument/2006/relationships/hyperlink" Target="https://connected-learning-glasgow.teachable.com/p/litearcy-for-all-reading-strategies" TargetMode="External"/><Relationship Id="rId14" Type="http://schemas.openxmlformats.org/officeDocument/2006/relationships/hyperlink" Target="https://connected-learning-glasgow.teachable.com/" TargetMode="External"/><Relationship Id="rId36" Type="http://schemas.openxmlformats.org/officeDocument/2006/relationships/hyperlink" Target="https://www.apple.com/uk/today/braehead/" TargetMode="External"/><Relationship Id="rId17" Type="http://schemas.openxmlformats.org/officeDocument/2006/relationships/hyperlink" Target="https://parentinfo.org/" TargetMode="External"/><Relationship Id="rId16" Type="http://schemas.openxmlformats.org/officeDocument/2006/relationships/hyperlink" Target="https://digital-literacy.org.uk/" TargetMode="External"/><Relationship Id="rId19" Type="http://schemas.openxmlformats.org/officeDocument/2006/relationships/hyperlink" Target="https://www.internetmatters.org/" TargetMode="External"/><Relationship Id="rId18" Type="http://schemas.openxmlformats.org/officeDocument/2006/relationships/hyperlink" Target="https://www.thinkuknow.co.uk/" TargetMode="External"/></Relationships>
</file>

<file path=ppt/slides/_rels/slide74.xml.rels><?xml version="1.0" encoding="UTF-8" standalone="yes"?><Relationships xmlns="http://schemas.openxmlformats.org/package/2006/relationships"><Relationship Id="rId40" Type="http://schemas.openxmlformats.org/officeDocument/2006/relationships/hyperlink" Target="https://www.apple.com/uk/education/apple-teacher/" TargetMode="External"/><Relationship Id="rId20" Type="http://schemas.openxmlformats.org/officeDocument/2006/relationships/hyperlink" Target="https://parentinfo.org/" TargetMode="External"/><Relationship Id="rId42" Type="http://schemas.openxmlformats.org/officeDocument/2006/relationships/hyperlink" Target="https://teachercenter.withgoogle.com/" TargetMode="External"/><Relationship Id="rId41" Type="http://schemas.openxmlformats.org/officeDocument/2006/relationships/hyperlink" Target="https://education.microsoft.com/microsoft-innovative-educator-programs/mie" TargetMode="External"/><Relationship Id="rId22" Type="http://schemas.openxmlformats.org/officeDocument/2006/relationships/hyperlink" Target="https://www.internetmatters.org/" TargetMode="External"/><Relationship Id="rId44" Type="http://schemas.openxmlformats.org/officeDocument/2006/relationships/hyperlink" Target="https://www.apple.com/uk/today/braehead/" TargetMode="External"/><Relationship Id="rId21" Type="http://schemas.openxmlformats.org/officeDocument/2006/relationships/hyperlink" Target="https://www.thinkuknow.co.uk/" TargetMode="External"/><Relationship Id="rId43" Type="http://schemas.openxmlformats.org/officeDocument/2006/relationships/hyperlink" Target="https://www.apple.com/uk/today/buchananstreet/" TargetMode="External"/><Relationship Id="rId24" Type="http://schemas.openxmlformats.org/officeDocument/2006/relationships/hyperlink" Target="https://glowconnect.org.uk/password-guidance/" TargetMode="External"/><Relationship Id="rId46" Type="http://schemas.openxmlformats.org/officeDocument/2006/relationships/hyperlink" Target="https://glowscotland.sharepoint.com/:b:/s/GlasgowConnectedLearning/Eeaf1m-RWIRBv1K7LDbIyK4BpRbigjdx1-OFPzrkMAm_mg?e=04O5gm" TargetMode="External"/><Relationship Id="rId23" Type="http://schemas.openxmlformats.org/officeDocument/2006/relationships/hyperlink" Target="https://www.childnet.com/" TargetMode="External"/><Relationship Id="rId45" Type="http://schemas.openxmlformats.org/officeDocument/2006/relationships/hyperlink" Target="https://www.appsforgood.org/" TargetMode="External"/><Relationship Id="rId1" Type="http://schemas.openxmlformats.org/officeDocument/2006/relationships/slideLayout" Target="../slideLayouts/slideLayout2.xml"/><Relationship Id="rId2" Type="http://schemas.openxmlformats.org/officeDocument/2006/relationships/notesSlide" Target="../notesSlides/notesSlide74.xml"/><Relationship Id="rId3" Type="http://schemas.openxmlformats.org/officeDocument/2006/relationships/hyperlink" Target="https://books.apple.com/gb/book/enabling-environments-ipads-in-the-early-years/id983960043" TargetMode="External"/><Relationship Id="rId4" Type="http://schemas.openxmlformats.org/officeDocument/2006/relationships/hyperlink" Target="http://bit.ly/DLframework1" TargetMode="External"/><Relationship Id="rId9" Type="http://schemas.openxmlformats.org/officeDocument/2006/relationships/hyperlink" Target="https://connected-learning-glasgow.teachable.com/p/getting-to-know-your-ipad-21" TargetMode="External"/><Relationship Id="rId26" Type="http://schemas.openxmlformats.org/officeDocument/2006/relationships/hyperlink" Target="https://www.digitalschoolsawards.co.uk/cr-badge" TargetMode="External"/><Relationship Id="rId25" Type="http://schemas.openxmlformats.org/officeDocument/2006/relationships/hyperlink" Target="https://assets.publishing.service.gov.uk/government/uploads/system/uploads/attachment_data/file/759003/Education_for_a_connected_world_PDF.PDF" TargetMode="External"/><Relationship Id="rId28" Type="http://schemas.openxmlformats.org/officeDocument/2006/relationships/hyperlink" Target="https://beinternetlegends.withgoogle.com/en_uk/interland" TargetMode="External"/><Relationship Id="rId27" Type="http://schemas.openxmlformats.org/officeDocument/2006/relationships/hyperlink" Target="https://learning.nspcc.org.uk/research-resources/schools/e-safety-for-schools/" TargetMode="External"/><Relationship Id="rId5" Type="http://schemas.openxmlformats.org/officeDocument/2006/relationships/hyperlink" Target="https://connected-learning-glasgow.teachable.com/" TargetMode="External"/><Relationship Id="rId6" Type="http://schemas.openxmlformats.org/officeDocument/2006/relationships/hyperlink" Target="https://connected-learning-glasgow.teachable.com/" TargetMode="External"/><Relationship Id="rId29" Type="http://schemas.openxmlformats.org/officeDocument/2006/relationships/hyperlink" Target="https://storage.googleapis.com/gweb-interland.appspot.com/en-gb-all/hub/pdfs/Google_InternetLegends_Curriculum.pdf" TargetMode="External"/><Relationship Id="rId7" Type="http://schemas.openxmlformats.org/officeDocument/2006/relationships/hyperlink" Target="https://connected-learning-glasgow.teachable.com/p/getting-to-know-your-ipad-1" TargetMode="External"/><Relationship Id="rId8" Type="http://schemas.openxmlformats.org/officeDocument/2006/relationships/hyperlink" Target="https://connected-learning-glasgow.teachable.com/p/getting-to-know-your-ipad-211" TargetMode="External"/><Relationship Id="rId31" Type="http://schemas.openxmlformats.org/officeDocument/2006/relationships/hyperlink" Target="https://blogs.glowscotland.org.uk/dg/teachingtechnologies/files/2018/03/Online-QuickStart-Scotland-Primary-brochure.pdf" TargetMode="External"/><Relationship Id="rId30" Type="http://schemas.openxmlformats.org/officeDocument/2006/relationships/hyperlink" Target="https://www.barefootcomputing.org/concept-approaches/computational-thinking-concepts-and-approaches" TargetMode="External"/><Relationship Id="rId11" Type="http://schemas.openxmlformats.org/officeDocument/2006/relationships/hyperlink" Target="https://connected-learning-glasgow.teachable.com/p/literacy" TargetMode="External"/><Relationship Id="rId33" Type="http://schemas.openxmlformats.org/officeDocument/2006/relationships/hyperlink" Target="https://www.tts-group.co.uk/on/demandware.static/-/Sites-TTSGroupE-commerceMaster/default/dw93aafc4e/images/document/1001794_00_EL00363%20Bee-Bot%20-%20Teacher%20Guide%20.pdf" TargetMode="External"/><Relationship Id="rId10" Type="http://schemas.openxmlformats.org/officeDocument/2006/relationships/hyperlink" Target="https://connected-learning-glasgow.teachable.com/p/using-clips-for-learning-logs-and-parental-engagement" TargetMode="External"/><Relationship Id="rId32" Type="http://schemas.openxmlformats.org/officeDocument/2006/relationships/hyperlink" Target="http://teachcs.scot/" TargetMode="External"/><Relationship Id="rId13" Type="http://schemas.openxmlformats.org/officeDocument/2006/relationships/hyperlink" Target="https://www.apple.com/uk/education/everyone-can-create/" TargetMode="External"/><Relationship Id="rId35" Type="http://schemas.openxmlformats.org/officeDocument/2006/relationships/hyperlink" Target="https://code.org/" TargetMode="External"/><Relationship Id="rId12" Type="http://schemas.openxmlformats.org/officeDocument/2006/relationships/hyperlink" Target="https://connected-learning-glasgow.teachable.com/p/developing-primary-literacy-creating-text-using-imovie" TargetMode="External"/><Relationship Id="rId34" Type="http://schemas.openxmlformats.org/officeDocument/2006/relationships/hyperlink" Target="https://code.org/" TargetMode="External"/><Relationship Id="rId15" Type="http://schemas.openxmlformats.org/officeDocument/2006/relationships/hyperlink" Target="http://www.ashleighprimary.com/internet-safety/picture-books-to-teach-e-safety/" TargetMode="External"/><Relationship Id="rId37" Type="http://schemas.openxmlformats.org/officeDocument/2006/relationships/hyperlink" Target="https://connected-learning-glasgow.teachable.com/" TargetMode="External"/><Relationship Id="rId14" Type="http://schemas.openxmlformats.org/officeDocument/2006/relationships/hyperlink" Target="http://www.ashleighprimary.com/internet-safety/picture-books-to-teach-e-safety/" TargetMode="External"/><Relationship Id="rId36" Type="http://schemas.openxmlformats.org/officeDocument/2006/relationships/hyperlink" Target="https://www.kodable.com/" TargetMode="External"/><Relationship Id="rId17" Type="http://schemas.openxmlformats.org/officeDocument/2006/relationships/hyperlink" Target="https://connected-learning-glasgow.teachable.com/" TargetMode="External"/><Relationship Id="rId39" Type="http://schemas.openxmlformats.org/officeDocument/2006/relationships/hyperlink" Target="https://glasgow.cpdservice.net/" TargetMode="External"/><Relationship Id="rId16" Type="http://schemas.openxmlformats.org/officeDocument/2006/relationships/hyperlink" Target="http://www.ashleighprimary.com/internet-safety/picture-books-to-teach-e-safety/" TargetMode="External"/><Relationship Id="rId38" Type="http://schemas.openxmlformats.org/officeDocument/2006/relationships/hyperlink" Target="http://connected-learning-glasgow.teachable.com/" TargetMode="External"/><Relationship Id="rId19" Type="http://schemas.openxmlformats.org/officeDocument/2006/relationships/hyperlink" Target="https://digital-literacy.org.uk/" TargetMode="External"/><Relationship Id="rId18" Type="http://schemas.openxmlformats.org/officeDocument/2006/relationships/hyperlink" Target="https://connected-learning-glasgow.teachable.com/p/litearcy-for-all-reading-strategies" TargetMode="External"/></Relationships>
</file>

<file path=ppt/slides/_rels/slide75.xml.rels><?xml version="1.0" encoding="UTF-8" standalone="yes"?><Relationships xmlns="http://schemas.openxmlformats.org/package/2006/relationships"><Relationship Id="rId40" Type="http://schemas.openxmlformats.org/officeDocument/2006/relationships/hyperlink" Target="https://glowscotland.sharepoint.com/:b:/s/GlasgowConnectedLearning/Eeaf1m-RWIRBv1K7LDbIyK4BpRbigjdx1-OFPzrkMAm_mg?e=04O5gm" TargetMode="External"/><Relationship Id="rId20" Type="http://schemas.openxmlformats.org/officeDocument/2006/relationships/hyperlink" Target="https://assets.publishing.service.gov.uk/government/uploads/system/uploads/attachment_data/file/759003/Education_for_a_connected_world_PDF.PDF" TargetMode="External"/><Relationship Id="rId22" Type="http://schemas.openxmlformats.org/officeDocument/2006/relationships/hyperlink" Target="https://learning.nspcc.org.uk/research-resources/schools/e-safety-for-schools/" TargetMode="External"/><Relationship Id="rId21" Type="http://schemas.openxmlformats.org/officeDocument/2006/relationships/hyperlink" Target="https://www.digitalschoolsawards.co.uk/cr-badge" TargetMode="External"/><Relationship Id="rId24" Type="http://schemas.openxmlformats.org/officeDocument/2006/relationships/hyperlink" Target="https://storage.googleapis.com/gweb-interland.appspot.com/en-gb-all/hub/pdfs/Google_InternetLegends_Curriculum.pdf" TargetMode="External"/><Relationship Id="rId23" Type="http://schemas.openxmlformats.org/officeDocument/2006/relationships/hyperlink" Target="https://beinternetlegends.withgoogle.com/en_uk/interland" TargetMode="External"/><Relationship Id="rId1" Type="http://schemas.openxmlformats.org/officeDocument/2006/relationships/slideLayout" Target="../slideLayouts/slideLayout2.xml"/><Relationship Id="rId2" Type="http://schemas.openxmlformats.org/officeDocument/2006/relationships/notesSlide" Target="../notesSlides/notesSlide75.xml"/><Relationship Id="rId3" Type="http://schemas.openxmlformats.org/officeDocument/2006/relationships/hyperlink" Target="https://connected-learning-glasgow.teachable.com/" TargetMode="External"/><Relationship Id="rId4" Type="http://schemas.openxmlformats.org/officeDocument/2006/relationships/hyperlink" Target="https://connected-learning-glasgow.teachable.com/p/getting-to-know-your-ipad-1" TargetMode="External"/><Relationship Id="rId9" Type="http://schemas.openxmlformats.org/officeDocument/2006/relationships/hyperlink" Target="https://connected-learning-glasgow.teachable.com/p/developing-primary-literacy-creating-text-using-imovie" TargetMode="External"/><Relationship Id="rId26" Type="http://schemas.openxmlformats.org/officeDocument/2006/relationships/hyperlink" Target="https://blogs.glowscotland.org.uk/dg/teachingtechnologies/files/2018/03/Online-QuickStart-Scotland-Primary-brochure.pdf" TargetMode="External"/><Relationship Id="rId25" Type="http://schemas.openxmlformats.org/officeDocument/2006/relationships/hyperlink" Target="https://www.barefootcomputing.org/concept-approaches/computational-thinking-concepts-and-approaches" TargetMode="External"/><Relationship Id="rId28" Type="http://schemas.openxmlformats.org/officeDocument/2006/relationships/hyperlink" Target="https://code.org/" TargetMode="External"/><Relationship Id="rId27" Type="http://schemas.openxmlformats.org/officeDocument/2006/relationships/hyperlink" Target="http://teachcs.scot/" TargetMode="External"/><Relationship Id="rId5" Type="http://schemas.openxmlformats.org/officeDocument/2006/relationships/hyperlink" Target="https://connected-learning-glasgow.teachable.com/p/getting-to-know-your-ipad-211" TargetMode="External"/><Relationship Id="rId6" Type="http://schemas.openxmlformats.org/officeDocument/2006/relationships/hyperlink" Target="https://connected-learning-glasgow.teachable.com/p/getting-to-know-your-ipad-21" TargetMode="External"/><Relationship Id="rId29" Type="http://schemas.openxmlformats.org/officeDocument/2006/relationships/hyperlink" Target="https://www.kodable.com/" TargetMode="External"/><Relationship Id="rId7" Type="http://schemas.openxmlformats.org/officeDocument/2006/relationships/hyperlink" Target="https://connected-learning-glasgow.teachable.com/p/using-clips-for-learning-logs-and-parental-engagement" TargetMode="External"/><Relationship Id="rId8" Type="http://schemas.openxmlformats.org/officeDocument/2006/relationships/hyperlink" Target="https://connected-learning-glasgow.teachable.com/p/literacy" TargetMode="External"/><Relationship Id="rId31" Type="http://schemas.openxmlformats.org/officeDocument/2006/relationships/hyperlink" Target="https://connected-learning-glasgow.teachable.com/" TargetMode="External"/><Relationship Id="rId30" Type="http://schemas.openxmlformats.org/officeDocument/2006/relationships/hyperlink" Target="https://csfirst-beta.withgoogle.com/c/cs-first/en/curriculum.html" TargetMode="External"/><Relationship Id="rId11" Type="http://schemas.openxmlformats.org/officeDocument/2006/relationships/hyperlink" Target="https://connected-learning-glasgow.teachable.com/" TargetMode="External"/><Relationship Id="rId33" Type="http://schemas.openxmlformats.org/officeDocument/2006/relationships/hyperlink" Target="https://glasgow.cpdservice.net/" TargetMode="External"/><Relationship Id="rId10" Type="http://schemas.openxmlformats.org/officeDocument/2006/relationships/hyperlink" Target="https://www.apple.com/uk/education/everyone-can-create/" TargetMode="External"/><Relationship Id="rId32" Type="http://schemas.openxmlformats.org/officeDocument/2006/relationships/hyperlink" Target="http://connected-learning-glasgow.teachable.com/" TargetMode="External"/><Relationship Id="rId13" Type="http://schemas.openxmlformats.org/officeDocument/2006/relationships/hyperlink" Target="https://connected-learning-glasgow.teachable.com/p/creating-online-assessment-tools" TargetMode="External"/><Relationship Id="rId35" Type="http://schemas.openxmlformats.org/officeDocument/2006/relationships/hyperlink" Target="https://education.microsoft.com/microsoft-innovative-educator-programs/mie" TargetMode="External"/><Relationship Id="rId12" Type="http://schemas.openxmlformats.org/officeDocument/2006/relationships/hyperlink" Target="https://connected-learning-glasgow.teachable.com/p/litearcy-for-all-reading-strategies" TargetMode="External"/><Relationship Id="rId34" Type="http://schemas.openxmlformats.org/officeDocument/2006/relationships/hyperlink" Target="https://www.apple.com/uk/education/apple-teacher/" TargetMode="External"/><Relationship Id="rId15" Type="http://schemas.openxmlformats.org/officeDocument/2006/relationships/hyperlink" Target="https://digital-literacy.org.uk/" TargetMode="External"/><Relationship Id="rId37" Type="http://schemas.openxmlformats.org/officeDocument/2006/relationships/hyperlink" Target="https://www.apple.com/uk/today/buchananstreet/" TargetMode="External"/><Relationship Id="rId14" Type="http://schemas.openxmlformats.org/officeDocument/2006/relationships/hyperlink" Target="https://connected-learning-glasgow.teachable.com/p/developing-primary-numeracy-digital-spreadsheets" TargetMode="External"/><Relationship Id="rId36" Type="http://schemas.openxmlformats.org/officeDocument/2006/relationships/hyperlink" Target="https://teachercenter.withgoogle.com/" TargetMode="External"/><Relationship Id="rId17" Type="http://schemas.openxmlformats.org/officeDocument/2006/relationships/hyperlink" Target="https://www.thinkuknow.co.uk/" TargetMode="External"/><Relationship Id="rId39" Type="http://schemas.openxmlformats.org/officeDocument/2006/relationships/hyperlink" Target="https://www.appsforgood.org/" TargetMode="External"/><Relationship Id="rId16" Type="http://schemas.openxmlformats.org/officeDocument/2006/relationships/hyperlink" Target="https://parentinfo.org/" TargetMode="External"/><Relationship Id="rId38" Type="http://schemas.openxmlformats.org/officeDocument/2006/relationships/hyperlink" Target="https://www.apple.com/uk/today/braehead/" TargetMode="External"/><Relationship Id="rId19" Type="http://schemas.openxmlformats.org/officeDocument/2006/relationships/hyperlink" Target="https://www.childnet.com/" TargetMode="External"/><Relationship Id="rId18" Type="http://schemas.openxmlformats.org/officeDocument/2006/relationships/hyperlink" Target="https://www.internetmatters.or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jpg"/><Relationship Id="rId4" Type="http://schemas.openxmlformats.org/officeDocument/2006/relationships/image" Target="../media/image8.jpg"/><Relationship Id="rId5" Type="http://schemas.openxmlformats.org/officeDocument/2006/relationships/image" Target="../media/image13.png"/><Relationship Id="rId6"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g"/><Relationship Id="rId4" Type="http://schemas.openxmlformats.org/officeDocument/2006/relationships/image" Target="../media/image15.jpg"/><Relationship Id="rId5" Type="http://schemas.openxmlformats.org/officeDocument/2006/relationships/image" Target="../media/image7.jpg"/><Relationship Id="rId6"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txBox="1"/>
          <p:nvPr>
            <p:ph type="ctrTitle"/>
          </p:nvPr>
        </p:nvSpPr>
        <p:spPr>
          <a:xfrm>
            <a:off x="233917" y="234892"/>
            <a:ext cx="8595496" cy="6357293"/>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Arial"/>
              <a:buNone/>
            </a:pPr>
            <a:r>
              <a:rPr lang="en-GB" sz="4900">
                <a:latin typeface="Arial"/>
                <a:ea typeface="Arial"/>
                <a:cs typeface="Arial"/>
                <a:sym typeface="Arial"/>
              </a:rPr>
              <a:t> </a:t>
            </a:r>
            <a:r>
              <a:rPr lang="en-GB" sz="4000">
                <a:latin typeface="Arial"/>
                <a:ea typeface="Arial"/>
                <a:cs typeface="Arial"/>
                <a:sym typeface="Arial"/>
              </a:rPr>
              <a:t> </a:t>
            </a:r>
            <a:br>
              <a:rPr lang="en-GB" sz="4000">
                <a:latin typeface="Arial"/>
                <a:ea typeface="Arial"/>
                <a:cs typeface="Arial"/>
                <a:sym typeface="Arial"/>
              </a:rPr>
            </a:br>
            <a:r>
              <a:rPr b="1" lang="en-GB" sz="3600">
                <a:latin typeface="Arial"/>
                <a:ea typeface="Arial"/>
                <a:cs typeface="Arial"/>
                <a:sym typeface="Arial"/>
              </a:rPr>
              <a:t>Glasgow</a:t>
            </a:r>
            <a:br>
              <a:rPr b="1" lang="en-GB" sz="4000">
                <a:latin typeface="Arial"/>
                <a:ea typeface="Arial"/>
                <a:cs typeface="Arial"/>
                <a:sym typeface="Arial"/>
              </a:rPr>
            </a:br>
            <a:br>
              <a:rPr b="1" lang="en-GB" sz="4000">
                <a:latin typeface="Arial"/>
                <a:ea typeface="Arial"/>
                <a:cs typeface="Arial"/>
                <a:sym typeface="Arial"/>
              </a:rPr>
            </a:br>
            <a:br>
              <a:rPr b="1" lang="en-GB" sz="4000">
                <a:latin typeface="Arial"/>
                <a:ea typeface="Arial"/>
                <a:cs typeface="Arial"/>
                <a:sym typeface="Arial"/>
              </a:rPr>
            </a:br>
            <a:br>
              <a:rPr b="1" lang="en-GB" sz="4000">
                <a:latin typeface="Arial"/>
                <a:ea typeface="Arial"/>
                <a:cs typeface="Arial"/>
                <a:sym typeface="Arial"/>
              </a:rPr>
            </a:br>
            <a:br>
              <a:rPr b="1" lang="en-GB" sz="4000">
                <a:latin typeface="Arial"/>
                <a:ea typeface="Arial"/>
                <a:cs typeface="Arial"/>
                <a:sym typeface="Arial"/>
              </a:rPr>
            </a:br>
            <a:br>
              <a:rPr b="1" lang="en-GB" sz="4900">
                <a:latin typeface="Arial"/>
                <a:ea typeface="Arial"/>
                <a:cs typeface="Arial"/>
                <a:sym typeface="Arial"/>
              </a:rPr>
            </a:br>
            <a:r>
              <a:rPr b="1" lang="en-GB" sz="3600">
                <a:latin typeface="Arial"/>
                <a:ea typeface="Arial"/>
                <a:cs typeface="Arial"/>
                <a:sym typeface="Arial"/>
              </a:rPr>
              <a:t>Framework for Digital Literacy &amp;</a:t>
            </a:r>
            <a:br>
              <a:rPr b="1" lang="en-GB" sz="3600">
                <a:latin typeface="Arial"/>
                <a:ea typeface="Arial"/>
                <a:cs typeface="Arial"/>
                <a:sym typeface="Arial"/>
              </a:rPr>
            </a:br>
            <a:r>
              <a:rPr b="1" lang="en-GB" sz="3600">
                <a:latin typeface="Arial"/>
                <a:ea typeface="Arial"/>
                <a:cs typeface="Arial"/>
                <a:sym typeface="Arial"/>
              </a:rPr>
              <a:t>Computing Science – </a:t>
            </a:r>
            <a:br>
              <a:rPr b="1" lang="en-GB" sz="3600">
                <a:latin typeface="Arial"/>
                <a:ea typeface="Arial"/>
                <a:cs typeface="Arial"/>
                <a:sym typeface="Arial"/>
              </a:rPr>
            </a:br>
            <a:r>
              <a:rPr b="1" lang="en-GB" sz="3600">
                <a:latin typeface="Arial"/>
                <a:ea typeface="Arial"/>
                <a:cs typeface="Arial"/>
                <a:sym typeface="Arial"/>
              </a:rPr>
              <a:t>Early, First &amp; Second Level</a:t>
            </a:r>
            <a:br>
              <a:rPr lang="en-GB" sz="4900">
                <a:latin typeface="Arial"/>
                <a:ea typeface="Arial"/>
                <a:cs typeface="Arial"/>
                <a:sym typeface="Arial"/>
              </a:rPr>
            </a:br>
            <a:br>
              <a:rPr lang="en-GB" sz="4900">
                <a:latin typeface="Arial"/>
                <a:ea typeface="Arial"/>
                <a:cs typeface="Arial"/>
                <a:sym typeface="Arial"/>
              </a:rPr>
            </a:br>
            <a:endParaRPr sz="4900">
              <a:latin typeface="Arial"/>
              <a:ea typeface="Arial"/>
              <a:cs typeface="Arial"/>
              <a:sym typeface="Arial"/>
            </a:endParaRPr>
          </a:p>
        </p:txBody>
      </p:sp>
      <p:pic>
        <p:nvPicPr>
          <p:cNvPr descr="A close up of a logo&#10;&#10;Description generated with very high confidence" id="90" name="Google Shape;90;p1"/>
          <p:cNvPicPr preferRelativeResize="0"/>
          <p:nvPr/>
        </p:nvPicPr>
        <p:blipFill rotWithShape="1">
          <a:blip r:embed="rId3">
            <a:alphaModFix/>
          </a:blip>
          <a:srcRect b="0" l="0" r="0" t="0"/>
          <a:stretch/>
        </p:blipFill>
        <p:spPr>
          <a:xfrm>
            <a:off x="2830353" y="1208481"/>
            <a:ext cx="3619771" cy="2507679"/>
          </a:xfrm>
          <a:prstGeom prst="rect">
            <a:avLst/>
          </a:prstGeom>
          <a:noFill/>
          <a:ln>
            <a:noFill/>
          </a:ln>
        </p:spPr>
      </p:pic>
      <p:sp>
        <p:nvSpPr>
          <p:cNvPr id="91" name="Google Shape;91;p1">
            <a:hlinkClick action="ppaction://hlinkshowjump?jump=nextslide"/>
          </p:cNvPr>
          <p:cNvSpPr/>
          <p:nvPr/>
        </p:nvSpPr>
        <p:spPr>
          <a:xfrm rot="10800000">
            <a:off x="8610600"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2" name="Google Shape;92;p1"/>
          <p:cNvSpPr/>
          <p:nvPr/>
        </p:nvSpPr>
        <p:spPr>
          <a:xfrm>
            <a:off x="38099"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700" u="none" cap="none" strike="noStrik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pic>
        <p:nvPicPr>
          <p:cNvPr id="257" name="Google Shape;257;p10"/>
          <p:cNvPicPr preferRelativeResize="0"/>
          <p:nvPr/>
        </p:nvPicPr>
        <p:blipFill rotWithShape="1">
          <a:blip r:embed="rId3">
            <a:alphaModFix/>
          </a:blip>
          <a:srcRect b="0" l="0" r="0" t="0"/>
          <a:stretch/>
        </p:blipFill>
        <p:spPr>
          <a:xfrm>
            <a:off x="2798739" y="558373"/>
            <a:ext cx="2615220" cy="1962150"/>
          </a:xfrm>
          <a:prstGeom prst="rect">
            <a:avLst/>
          </a:prstGeom>
          <a:noFill/>
          <a:ln>
            <a:noFill/>
          </a:ln>
        </p:spPr>
      </p:pic>
      <p:pic>
        <p:nvPicPr>
          <p:cNvPr id="258" name="Google Shape;258;p10"/>
          <p:cNvPicPr preferRelativeResize="0"/>
          <p:nvPr/>
        </p:nvPicPr>
        <p:blipFill rotWithShape="1">
          <a:blip r:embed="rId4">
            <a:alphaModFix/>
          </a:blip>
          <a:srcRect b="0" l="0" r="0" t="0"/>
          <a:stretch/>
        </p:blipFill>
        <p:spPr>
          <a:xfrm>
            <a:off x="975133" y="3314700"/>
            <a:ext cx="4549366" cy="3415872"/>
          </a:xfrm>
          <a:prstGeom prst="rect">
            <a:avLst/>
          </a:prstGeom>
          <a:noFill/>
          <a:ln>
            <a:noFill/>
          </a:ln>
        </p:spPr>
      </p:pic>
      <p:cxnSp>
        <p:nvCxnSpPr>
          <p:cNvPr id="259" name="Google Shape;259;p10"/>
          <p:cNvCxnSpPr/>
          <p:nvPr/>
        </p:nvCxnSpPr>
        <p:spPr>
          <a:xfrm flipH="1">
            <a:off x="5413959" y="3248025"/>
            <a:ext cx="929691" cy="971550"/>
          </a:xfrm>
          <a:prstGeom prst="straightConnector1">
            <a:avLst/>
          </a:prstGeom>
          <a:noFill/>
          <a:ln cap="flat" cmpd="sng" w="63500">
            <a:solidFill>
              <a:schemeClr val="accent5">
                <a:alpha val="49803"/>
              </a:schemeClr>
            </a:solidFill>
            <a:prstDash val="solid"/>
            <a:round/>
            <a:headEnd len="sm" w="sm" type="none"/>
            <a:tailEnd len="med" w="med" type="stealth"/>
          </a:ln>
        </p:spPr>
      </p:cxnSp>
      <p:cxnSp>
        <p:nvCxnSpPr>
          <p:cNvPr id="260" name="Google Shape;260;p10"/>
          <p:cNvCxnSpPr/>
          <p:nvPr/>
        </p:nvCxnSpPr>
        <p:spPr>
          <a:xfrm flipH="1">
            <a:off x="1735408" y="3148674"/>
            <a:ext cx="4508230" cy="2690151"/>
          </a:xfrm>
          <a:prstGeom prst="straightConnector1">
            <a:avLst/>
          </a:prstGeom>
          <a:noFill/>
          <a:ln cap="flat" cmpd="sng" w="63500">
            <a:solidFill>
              <a:schemeClr val="accent5">
                <a:alpha val="49803"/>
              </a:schemeClr>
            </a:solidFill>
            <a:prstDash val="solid"/>
            <a:round/>
            <a:headEnd len="sm" w="sm" type="none"/>
            <a:tailEnd len="med" w="med" type="stealth"/>
          </a:ln>
        </p:spPr>
      </p:cxnSp>
      <p:sp>
        <p:nvSpPr>
          <p:cNvPr id="261" name="Google Shape;261;p10"/>
          <p:cNvSpPr txBox="1"/>
          <p:nvPr/>
        </p:nvSpPr>
        <p:spPr>
          <a:xfrm>
            <a:off x="6222674" y="1783462"/>
            <a:ext cx="2547459" cy="1569660"/>
          </a:xfrm>
          <a:prstGeom prst="rect">
            <a:avLst/>
          </a:prstGeom>
          <a:solidFill>
            <a:schemeClr val="lt1"/>
          </a:solidFill>
          <a:ln cap="flat" cmpd="sng" w="25400">
            <a:solidFill>
              <a:schemeClr val="accent5"/>
            </a:solidFill>
            <a:prstDash val="solid"/>
            <a:round/>
            <a:headEnd len="sm" w="sm" type="none"/>
            <a:tailEnd len="sm" w="sm" type="none"/>
          </a:ln>
          <a:effectLst>
            <a:outerShdw blurRad="63500" sx="102000" rotWithShape="0" algn="ctr" sy="1020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lang="en-GB" sz="1200">
                <a:solidFill>
                  <a:schemeClr val="dk1"/>
                </a:solidFill>
                <a:latin typeface="Arial"/>
                <a:ea typeface="Arial"/>
                <a:cs typeface="Arial"/>
                <a:sym typeface="Arial"/>
              </a:rPr>
              <a:t>Pupil resources are hyperlinked in the Strategies and Approaches and outlined here. The hyperlinks will take you straight to the activity (online)*</a:t>
            </a:r>
            <a:endParaRPr/>
          </a:p>
          <a:p>
            <a:pPr indent="0" lvl="0" marL="0" marR="0" rtl="0" algn="ctr">
              <a:spcBef>
                <a:spcPts val="0"/>
              </a:spcBef>
              <a:spcAft>
                <a:spcPts val="0"/>
              </a:spcAft>
              <a:buNone/>
            </a:pPr>
            <a:r>
              <a:rPr lang="en-GB" sz="1200">
                <a:solidFill>
                  <a:schemeClr val="dk1"/>
                </a:solidFill>
                <a:latin typeface="Arial"/>
                <a:ea typeface="Arial"/>
                <a:cs typeface="Arial"/>
                <a:sym typeface="Arial"/>
              </a:rPr>
              <a:t>Click the ‘Pupil Resources’ button to find out more information about the software or online resources</a:t>
            </a:r>
            <a:endParaRPr/>
          </a:p>
        </p:txBody>
      </p:sp>
      <p:cxnSp>
        <p:nvCxnSpPr>
          <p:cNvPr id="262" name="Google Shape;262;p10"/>
          <p:cNvCxnSpPr/>
          <p:nvPr/>
        </p:nvCxnSpPr>
        <p:spPr>
          <a:xfrm flipH="1">
            <a:off x="5469229" y="4219575"/>
            <a:ext cx="874421" cy="840090"/>
          </a:xfrm>
          <a:prstGeom prst="straightConnector1">
            <a:avLst/>
          </a:prstGeom>
          <a:noFill/>
          <a:ln cap="flat" cmpd="sng" w="63500">
            <a:solidFill>
              <a:schemeClr val="accent5">
                <a:alpha val="49803"/>
              </a:schemeClr>
            </a:solidFill>
            <a:prstDash val="solid"/>
            <a:round/>
            <a:headEnd len="sm" w="sm" type="none"/>
            <a:tailEnd len="med" w="med" type="stealth"/>
          </a:ln>
        </p:spPr>
      </p:cxnSp>
      <p:sp>
        <p:nvSpPr>
          <p:cNvPr id="263" name="Google Shape;263;p10"/>
          <p:cNvSpPr txBox="1"/>
          <p:nvPr/>
        </p:nvSpPr>
        <p:spPr>
          <a:xfrm>
            <a:off x="828256" y="614102"/>
            <a:ext cx="1814303" cy="1569660"/>
          </a:xfrm>
          <a:prstGeom prst="rect">
            <a:avLst/>
          </a:prstGeom>
          <a:solidFill>
            <a:schemeClr val="lt1"/>
          </a:solidFill>
          <a:ln cap="flat" cmpd="sng" w="25400">
            <a:solidFill>
              <a:schemeClr val="accent5"/>
            </a:solidFill>
            <a:prstDash val="solid"/>
            <a:round/>
            <a:headEnd len="sm" w="sm" type="none"/>
            <a:tailEnd len="sm" w="sm" type="none"/>
          </a:ln>
          <a:effectLst>
            <a:outerShdw blurRad="63500" sx="102000" rotWithShape="0" algn="ctr" sy="1020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lang="en-GB" sz="1200">
                <a:solidFill>
                  <a:schemeClr val="dk1"/>
                </a:solidFill>
                <a:latin typeface="Arial"/>
                <a:ea typeface="Arial"/>
                <a:cs typeface="Arial"/>
                <a:sym typeface="Arial"/>
              </a:rPr>
              <a:t>Clicking on the hyperlinked curriculum organiser on the tracker page will take you to the suggested teaching approaches and strategies page for that level</a:t>
            </a:r>
            <a:endParaRPr/>
          </a:p>
        </p:txBody>
      </p:sp>
      <p:cxnSp>
        <p:nvCxnSpPr>
          <p:cNvPr id="264" name="Google Shape;264;p10"/>
          <p:cNvCxnSpPr/>
          <p:nvPr/>
        </p:nvCxnSpPr>
        <p:spPr>
          <a:xfrm flipH="1">
            <a:off x="2642559" y="2105025"/>
            <a:ext cx="323642" cy="1143000"/>
          </a:xfrm>
          <a:prstGeom prst="straightConnector1">
            <a:avLst/>
          </a:prstGeom>
          <a:noFill/>
          <a:ln cap="flat" cmpd="sng" w="63500">
            <a:solidFill>
              <a:schemeClr val="accent5">
                <a:alpha val="49803"/>
              </a:schemeClr>
            </a:solidFill>
            <a:prstDash val="solid"/>
            <a:round/>
            <a:headEnd len="sm" w="sm" type="none"/>
            <a:tailEnd len="med" w="med" type="stealth"/>
          </a:ln>
        </p:spPr>
      </p:cxnSp>
      <p:cxnSp>
        <p:nvCxnSpPr>
          <p:cNvPr id="265" name="Google Shape;265;p10"/>
          <p:cNvCxnSpPr/>
          <p:nvPr/>
        </p:nvCxnSpPr>
        <p:spPr>
          <a:xfrm flipH="1">
            <a:off x="5449178" y="5022636"/>
            <a:ext cx="894472" cy="626384"/>
          </a:xfrm>
          <a:prstGeom prst="straightConnector1">
            <a:avLst/>
          </a:prstGeom>
          <a:noFill/>
          <a:ln cap="flat" cmpd="sng" w="63500">
            <a:solidFill>
              <a:schemeClr val="accent5">
                <a:alpha val="49803"/>
              </a:schemeClr>
            </a:solidFill>
            <a:prstDash val="solid"/>
            <a:round/>
            <a:headEnd len="sm" w="sm" type="none"/>
            <a:tailEnd len="med" w="med" type="stealth"/>
          </a:ln>
        </p:spPr>
      </p:cxnSp>
      <p:cxnSp>
        <p:nvCxnSpPr>
          <p:cNvPr id="266" name="Google Shape;266;p10"/>
          <p:cNvCxnSpPr/>
          <p:nvPr/>
        </p:nvCxnSpPr>
        <p:spPr>
          <a:xfrm>
            <a:off x="641890" y="3177249"/>
            <a:ext cx="405860" cy="571500"/>
          </a:xfrm>
          <a:prstGeom prst="straightConnector1">
            <a:avLst/>
          </a:prstGeom>
          <a:noFill/>
          <a:ln cap="flat" cmpd="sng" w="63500">
            <a:solidFill>
              <a:schemeClr val="accent5">
                <a:alpha val="49803"/>
              </a:schemeClr>
            </a:solidFill>
            <a:prstDash val="solid"/>
            <a:round/>
            <a:headEnd len="sm" w="sm" type="none"/>
            <a:tailEnd len="med" w="med" type="stealth"/>
          </a:ln>
        </p:spPr>
      </p:cxnSp>
      <p:sp>
        <p:nvSpPr>
          <p:cNvPr id="267" name="Google Shape;267;p10"/>
          <p:cNvSpPr txBox="1"/>
          <p:nvPr/>
        </p:nvSpPr>
        <p:spPr>
          <a:xfrm>
            <a:off x="119391" y="2382030"/>
            <a:ext cx="1711484" cy="830997"/>
          </a:xfrm>
          <a:prstGeom prst="rect">
            <a:avLst/>
          </a:prstGeom>
          <a:solidFill>
            <a:schemeClr val="lt1"/>
          </a:solidFill>
          <a:ln cap="flat" cmpd="sng" w="25400">
            <a:solidFill>
              <a:schemeClr val="accent5"/>
            </a:solidFill>
            <a:prstDash val="solid"/>
            <a:round/>
            <a:headEnd len="sm" w="sm" type="none"/>
            <a:tailEnd len="sm" w="sm" type="none"/>
          </a:ln>
          <a:effectLst>
            <a:outerShdw blurRad="63500" sx="102000" rotWithShape="0" algn="ctr" sy="1020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lang="en-GB" sz="1200">
                <a:solidFill>
                  <a:schemeClr val="dk1"/>
                </a:solidFill>
                <a:latin typeface="Arial"/>
                <a:ea typeface="Arial"/>
                <a:cs typeface="Arial"/>
                <a:sym typeface="Arial"/>
              </a:rPr>
              <a:t>Key language and vocabulary children and practitioners should be aware of</a:t>
            </a:r>
            <a:endParaRPr/>
          </a:p>
        </p:txBody>
      </p:sp>
      <p:cxnSp>
        <p:nvCxnSpPr>
          <p:cNvPr id="268" name="Google Shape;268;p10"/>
          <p:cNvCxnSpPr/>
          <p:nvPr/>
        </p:nvCxnSpPr>
        <p:spPr>
          <a:xfrm flipH="1">
            <a:off x="4305300" y="2797528"/>
            <a:ext cx="923925" cy="860072"/>
          </a:xfrm>
          <a:prstGeom prst="straightConnector1">
            <a:avLst/>
          </a:prstGeom>
          <a:noFill/>
          <a:ln cap="flat" cmpd="sng" w="63500">
            <a:solidFill>
              <a:schemeClr val="accent5">
                <a:alpha val="49803"/>
              </a:schemeClr>
            </a:solidFill>
            <a:prstDash val="solid"/>
            <a:round/>
            <a:headEnd len="sm" w="sm" type="none"/>
            <a:tailEnd len="med" w="med" type="stealth"/>
          </a:ln>
        </p:spPr>
      </p:cxnSp>
      <p:sp>
        <p:nvSpPr>
          <p:cNvPr id="269" name="Google Shape;269;p10"/>
          <p:cNvSpPr txBox="1"/>
          <p:nvPr/>
        </p:nvSpPr>
        <p:spPr>
          <a:xfrm>
            <a:off x="4305300" y="2317677"/>
            <a:ext cx="1711484" cy="830997"/>
          </a:xfrm>
          <a:prstGeom prst="rect">
            <a:avLst/>
          </a:prstGeom>
          <a:solidFill>
            <a:schemeClr val="lt1"/>
          </a:solidFill>
          <a:ln cap="flat" cmpd="sng" w="25400">
            <a:solidFill>
              <a:schemeClr val="accent5"/>
            </a:solidFill>
            <a:prstDash val="solid"/>
            <a:round/>
            <a:headEnd len="sm" w="sm" type="none"/>
            <a:tailEnd len="sm" w="sm" type="none"/>
          </a:ln>
          <a:effectLst>
            <a:outerShdw blurRad="63500" sx="102000" rotWithShape="0" algn="ctr" sy="1020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lang="en-GB" sz="1200">
                <a:solidFill>
                  <a:schemeClr val="dk1"/>
                </a:solidFill>
                <a:latin typeface="Arial"/>
                <a:ea typeface="Arial"/>
                <a:cs typeface="Arial"/>
                <a:sym typeface="Arial"/>
              </a:rPr>
              <a:t>Some suggested cross-curricular links are highlighted – these can be added to</a:t>
            </a:r>
            <a:endParaRPr/>
          </a:p>
        </p:txBody>
      </p:sp>
      <p:cxnSp>
        <p:nvCxnSpPr>
          <p:cNvPr id="270" name="Google Shape;270;p10"/>
          <p:cNvCxnSpPr/>
          <p:nvPr/>
        </p:nvCxnSpPr>
        <p:spPr>
          <a:xfrm flipH="1" rot="10800000">
            <a:off x="641890" y="4610101"/>
            <a:ext cx="405860" cy="647700"/>
          </a:xfrm>
          <a:prstGeom prst="straightConnector1">
            <a:avLst/>
          </a:prstGeom>
          <a:noFill/>
          <a:ln cap="flat" cmpd="sng" w="63500">
            <a:solidFill>
              <a:schemeClr val="accent5">
                <a:alpha val="49803"/>
              </a:schemeClr>
            </a:solidFill>
            <a:prstDash val="solid"/>
            <a:round/>
            <a:headEnd len="sm" w="sm" type="none"/>
            <a:tailEnd len="med" w="med" type="stealth"/>
          </a:ln>
        </p:spPr>
      </p:cxnSp>
      <p:sp>
        <p:nvSpPr>
          <p:cNvPr id="271" name="Google Shape;271;p10"/>
          <p:cNvSpPr txBox="1"/>
          <p:nvPr/>
        </p:nvSpPr>
        <p:spPr>
          <a:xfrm>
            <a:off x="119391" y="5257801"/>
            <a:ext cx="855742" cy="830997"/>
          </a:xfrm>
          <a:prstGeom prst="rect">
            <a:avLst/>
          </a:prstGeom>
          <a:solidFill>
            <a:schemeClr val="lt1"/>
          </a:solidFill>
          <a:ln cap="flat" cmpd="sng" w="25400">
            <a:solidFill>
              <a:schemeClr val="accent5"/>
            </a:solidFill>
            <a:prstDash val="solid"/>
            <a:round/>
            <a:headEnd len="sm" w="sm" type="none"/>
            <a:tailEnd len="sm" w="sm" type="none"/>
          </a:ln>
          <a:effectLst>
            <a:outerShdw blurRad="63500" sx="102000" rotWithShape="0" algn="ctr" sy="1020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lang="en-GB" sz="1200">
                <a:solidFill>
                  <a:schemeClr val="dk1"/>
                </a:solidFill>
                <a:latin typeface="Arial"/>
                <a:ea typeface="Arial"/>
                <a:cs typeface="Arial"/>
                <a:sym typeface="Arial"/>
              </a:rPr>
              <a:t>Key teaching points are in bold</a:t>
            </a:r>
            <a:endParaRPr/>
          </a:p>
        </p:txBody>
      </p:sp>
      <p:sp>
        <p:nvSpPr>
          <p:cNvPr id="272" name="Google Shape;272;p10"/>
          <p:cNvSpPr txBox="1"/>
          <p:nvPr/>
        </p:nvSpPr>
        <p:spPr>
          <a:xfrm>
            <a:off x="6269821" y="4812862"/>
            <a:ext cx="2547459" cy="646331"/>
          </a:xfrm>
          <a:prstGeom prst="rect">
            <a:avLst/>
          </a:prstGeom>
          <a:solidFill>
            <a:schemeClr val="lt1"/>
          </a:solidFill>
          <a:ln cap="flat" cmpd="sng" w="25400">
            <a:solidFill>
              <a:schemeClr val="accent5"/>
            </a:solidFill>
            <a:prstDash val="solid"/>
            <a:round/>
            <a:headEnd len="sm" w="sm" type="none"/>
            <a:tailEnd len="sm" w="sm" type="none"/>
          </a:ln>
          <a:effectLst>
            <a:outerShdw blurRad="63500" sx="102000" rotWithShape="0" algn="ctr" sy="1020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lang="en-GB" sz="1200">
                <a:solidFill>
                  <a:schemeClr val="dk1"/>
                </a:solidFill>
                <a:latin typeface="Arial"/>
                <a:ea typeface="Arial"/>
                <a:cs typeface="Arial"/>
                <a:sym typeface="Arial"/>
              </a:rPr>
              <a:t>The Benchmarks are highlighted here – bear in mind these are the for the </a:t>
            </a:r>
            <a:r>
              <a:rPr i="1" lang="en-GB" sz="1200">
                <a:solidFill>
                  <a:schemeClr val="dk1"/>
                </a:solidFill>
                <a:latin typeface="Arial"/>
                <a:ea typeface="Arial"/>
                <a:cs typeface="Arial"/>
                <a:sym typeface="Arial"/>
              </a:rPr>
              <a:t>end </a:t>
            </a:r>
            <a:r>
              <a:rPr lang="en-GB" sz="1200">
                <a:solidFill>
                  <a:schemeClr val="dk1"/>
                </a:solidFill>
                <a:latin typeface="Arial"/>
                <a:ea typeface="Arial"/>
                <a:cs typeface="Arial"/>
                <a:sym typeface="Arial"/>
              </a:rPr>
              <a:t>of the level </a:t>
            </a:r>
            <a:endParaRPr/>
          </a:p>
        </p:txBody>
      </p:sp>
      <p:sp>
        <p:nvSpPr>
          <p:cNvPr id="273" name="Google Shape;273;p10"/>
          <p:cNvSpPr txBox="1"/>
          <p:nvPr/>
        </p:nvSpPr>
        <p:spPr>
          <a:xfrm>
            <a:off x="6243638" y="3467866"/>
            <a:ext cx="2547459" cy="1200329"/>
          </a:xfrm>
          <a:prstGeom prst="rect">
            <a:avLst/>
          </a:prstGeom>
          <a:solidFill>
            <a:schemeClr val="lt1"/>
          </a:solidFill>
          <a:ln cap="flat" cmpd="sng" w="25400">
            <a:solidFill>
              <a:schemeClr val="accent5"/>
            </a:solidFill>
            <a:prstDash val="solid"/>
            <a:round/>
            <a:headEnd len="sm" w="sm" type="none"/>
            <a:tailEnd len="sm" w="sm" type="none"/>
          </a:ln>
          <a:effectLst>
            <a:outerShdw blurRad="63500" sx="102000" rotWithShape="0" algn="ctr" sy="1020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lang="en-GB" sz="1200">
                <a:solidFill>
                  <a:schemeClr val="dk1"/>
                </a:solidFill>
                <a:latin typeface="Arial"/>
                <a:ea typeface="Arial"/>
                <a:cs typeface="Arial"/>
                <a:sym typeface="Arial"/>
              </a:rPr>
              <a:t>To find out more about the required subject knowledge and skills for practitioners, click on ‘CLPL’. This will take you to suggested resources for Career Long Professional Learning</a:t>
            </a:r>
            <a:endParaRPr/>
          </a:p>
        </p:txBody>
      </p:sp>
      <p:sp>
        <p:nvSpPr>
          <p:cNvPr id="274" name="Google Shape;274;p10"/>
          <p:cNvSpPr txBox="1"/>
          <p:nvPr/>
        </p:nvSpPr>
        <p:spPr>
          <a:xfrm>
            <a:off x="586789" y="174497"/>
            <a:ext cx="8229600" cy="55112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accent5"/>
              </a:buClr>
              <a:buSzPts val="1800"/>
              <a:buFont typeface="Arial"/>
              <a:buNone/>
            </a:pPr>
            <a:r>
              <a:rPr b="1" lang="en-GB" sz="1800">
                <a:solidFill>
                  <a:schemeClr val="accent5"/>
                </a:solidFill>
                <a:latin typeface="Arial"/>
                <a:ea typeface="Arial"/>
                <a:cs typeface="Arial"/>
                <a:sym typeface="Arial"/>
              </a:rPr>
              <a:t>Digital Literacy and Computing Science </a:t>
            </a:r>
            <a:r>
              <a:rPr lang="en-GB" sz="1800">
                <a:solidFill>
                  <a:schemeClr val="dk1"/>
                </a:solidFill>
                <a:latin typeface="Arial"/>
                <a:ea typeface="Arial"/>
                <a:cs typeface="Arial"/>
                <a:sym typeface="Arial"/>
              </a:rPr>
              <a:t>– Guidance for use of Trackers</a:t>
            </a:r>
            <a:endParaRPr/>
          </a:p>
        </p:txBody>
      </p:sp>
      <p:sp>
        <p:nvSpPr>
          <p:cNvPr id="275" name="Google Shape;275;p10"/>
          <p:cNvSpPr/>
          <p:nvPr/>
        </p:nvSpPr>
        <p:spPr>
          <a:xfrm>
            <a:off x="38099"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10">
            <a:hlinkClick action="ppaction://hlinkshowjump?jump=firstslide"/>
          </p:cNvPr>
          <p:cNvSpPr/>
          <p:nvPr/>
        </p:nvSpPr>
        <p:spPr>
          <a:xfrm>
            <a:off x="586789" y="45864"/>
            <a:ext cx="546686" cy="257267"/>
          </a:xfrm>
          <a:custGeom>
            <a:rect b="b" l="l" r="r" t="t"/>
            <a:pathLst>
              <a:path extrusionOk="0" h="120000" w="120000">
                <a:moveTo>
                  <a:pt x="0" y="0"/>
                </a:moveTo>
                <a:lnTo>
                  <a:pt x="120000" y="0"/>
                </a:lnTo>
                <a:lnTo>
                  <a:pt x="120000" y="120000"/>
                </a:lnTo>
                <a:lnTo>
                  <a:pt x="0" y="120000"/>
                </a:lnTo>
                <a:close/>
                <a:moveTo>
                  <a:pt x="60000" y="15000"/>
                </a:moveTo>
                <a:lnTo>
                  <a:pt x="38823" y="60000"/>
                </a:lnTo>
                <a:lnTo>
                  <a:pt x="44117" y="60000"/>
                </a:lnTo>
                <a:lnTo>
                  <a:pt x="44117" y="105000"/>
                </a:lnTo>
                <a:lnTo>
                  <a:pt x="75883" y="105000"/>
                </a:lnTo>
                <a:lnTo>
                  <a:pt x="75883" y="60000"/>
                </a:lnTo>
                <a:lnTo>
                  <a:pt x="81177" y="60000"/>
                </a:lnTo>
                <a:lnTo>
                  <a:pt x="73235" y="43125"/>
                </a:lnTo>
                <a:lnTo>
                  <a:pt x="73235" y="20625"/>
                </a:lnTo>
                <a:lnTo>
                  <a:pt x="67941" y="20625"/>
                </a:lnTo>
                <a:lnTo>
                  <a:pt x="67941" y="31875"/>
                </a:lnTo>
                <a:close/>
              </a:path>
              <a:path extrusionOk="0" fill="darkenLess" h="120000" w="120000">
                <a:moveTo>
                  <a:pt x="73235" y="43125"/>
                </a:moveTo>
                <a:lnTo>
                  <a:pt x="73235" y="20625"/>
                </a:lnTo>
                <a:lnTo>
                  <a:pt x="67941" y="20625"/>
                </a:lnTo>
                <a:lnTo>
                  <a:pt x="67941" y="31875"/>
                </a:lnTo>
                <a:close/>
                <a:moveTo>
                  <a:pt x="44117" y="60000"/>
                </a:moveTo>
                <a:lnTo>
                  <a:pt x="44117" y="105000"/>
                </a:lnTo>
                <a:lnTo>
                  <a:pt x="57353" y="105000"/>
                </a:lnTo>
                <a:lnTo>
                  <a:pt x="57353" y="82500"/>
                </a:lnTo>
                <a:lnTo>
                  <a:pt x="62647" y="82500"/>
                </a:lnTo>
                <a:lnTo>
                  <a:pt x="62647" y="105000"/>
                </a:lnTo>
                <a:lnTo>
                  <a:pt x="75883" y="105000"/>
                </a:lnTo>
                <a:lnTo>
                  <a:pt x="75883" y="60000"/>
                </a:lnTo>
                <a:close/>
              </a:path>
              <a:path extrusionOk="0" fill="darken" h="120000" w="120000">
                <a:moveTo>
                  <a:pt x="60000" y="15000"/>
                </a:moveTo>
                <a:lnTo>
                  <a:pt x="38823" y="60000"/>
                </a:lnTo>
                <a:lnTo>
                  <a:pt x="81177" y="60000"/>
                </a:lnTo>
                <a:close/>
                <a:moveTo>
                  <a:pt x="57353" y="82500"/>
                </a:moveTo>
                <a:lnTo>
                  <a:pt x="62647" y="82500"/>
                </a:lnTo>
                <a:lnTo>
                  <a:pt x="62647" y="105000"/>
                </a:lnTo>
                <a:lnTo>
                  <a:pt x="57353" y="105000"/>
                </a:lnTo>
                <a:close/>
              </a:path>
              <a:path extrusionOk="0" fill="none" h="120000" w="120000">
                <a:moveTo>
                  <a:pt x="60000" y="15000"/>
                </a:moveTo>
                <a:lnTo>
                  <a:pt x="67941" y="31875"/>
                </a:lnTo>
                <a:lnTo>
                  <a:pt x="67941" y="20625"/>
                </a:lnTo>
                <a:lnTo>
                  <a:pt x="73235" y="20625"/>
                </a:lnTo>
                <a:lnTo>
                  <a:pt x="73235" y="43125"/>
                </a:lnTo>
                <a:lnTo>
                  <a:pt x="81177" y="60000"/>
                </a:lnTo>
                <a:lnTo>
                  <a:pt x="75883" y="60000"/>
                </a:lnTo>
                <a:lnTo>
                  <a:pt x="75883" y="105000"/>
                </a:lnTo>
                <a:lnTo>
                  <a:pt x="44117" y="105000"/>
                </a:lnTo>
                <a:lnTo>
                  <a:pt x="44117" y="60000"/>
                </a:lnTo>
                <a:lnTo>
                  <a:pt x="38823" y="60000"/>
                </a:lnTo>
                <a:close/>
                <a:moveTo>
                  <a:pt x="67941" y="31875"/>
                </a:moveTo>
                <a:lnTo>
                  <a:pt x="73235" y="43125"/>
                </a:lnTo>
                <a:moveTo>
                  <a:pt x="75883" y="60000"/>
                </a:moveTo>
                <a:lnTo>
                  <a:pt x="44117" y="60000"/>
                </a:lnTo>
                <a:moveTo>
                  <a:pt x="57353" y="105000"/>
                </a:moveTo>
                <a:lnTo>
                  <a:pt x="57353" y="82500"/>
                </a:lnTo>
                <a:lnTo>
                  <a:pt x="62647" y="82500"/>
                </a:lnTo>
                <a:lnTo>
                  <a:pt x="62647" y="105000"/>
                </a:lnTo>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10">
            <a:hlinkClick action="ppaction://hlinkshowjump?jump=nextslide"/>
          </p:cNvPr>
          <p:cNvSpPr/>
          <p:nvPr/>
        </p:nvSpPr>
        <p:spPr>
          <a:xfrm rot="10800000">
            <a:off x="8610600"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8" name="Google Shape;278;p10"/>
          <p:cNvSpPr/>
          <p:nvPr/>
        </p:nvSpPr>
        <p:spPr>
          <a:xfrm>
            <a:off x="6016784" y="5603860"/>
            <a:ext cx="3163459"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rgbClr val="000000"/>
                </a:solidFill>
                <a:latin typeface="Arial Narrow"/>
                <a:ea typeface="Arial Narrow"/>
                <a:cs typeface="Arial Narrow"/>
                <a:sym typeface="Arial Narrow"/>
              </a:rPr>
              <a:t>*As with all external links, be aware that these may change or stop working, and website/iPad app access will be dependent on Data Protection Impact Assessments (DPIA). Links to external sites and resources are provided by third parties. We have no control over the contents of these sites or resources and accept no responsibility for them or for any loss or damage that may arise from your use of them. We are not the owners of materials published on external sites This is a working document and will be updated regularly.  Please be flexible in your approach and keep up-to-date with developments via your Digital Leader of Learning.</a:t>
            </a:r>
            <a:endParaRPr sz="800">
              <a:solidFill>
                <a:schemeClr val="dk1"/>
              </a:solidFill>
              <a:latin typeface="Arial Narrow"/>
              <a:ea typeface="Arial Narrow"/>
              <a:cs typeface="Arial Narrow"/>
              <a:sym typeface="Arial Narrow"/>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1">
            <a:hlinkClick action="ppaction://hlinkshowjump?jump=nextslide"/>
          </p:cNvPr>
          <p:cNvSpPr/>
          <p:nvPr/>
        </p:nvSpPr>
        <p:spPr>
          <a:xfrm rot="10800000">
            <a:off x="8610600"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4" name="Google Shape;284;p11"/>
          <p:cNvSpPr txBox="1"/>
          <p:nvPr/>
        </p:nvSpPr>
        <p:spPr>
          <a:xfrm>
            <a:off x="1843664" y="172447"/>
            <a:ext cx="5748142"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a:solidFill>
                  <a:srgbClr val="000000"/>
                </a:solidFill>
                <a:latin typeface="Arial"/>
                <a:ea typeface="Arial"/>
                <a:cs typeface="Arial"/>
                <a:sym typeface="Arial"/>
              </a:rPr>
              <a:t>Digital Literacy and Computing Science Framework</a:t>
            </a:r>
            <a:endParaRPr/>
          </a:p>
        </p:txBody>
      </p:sp>
      <p:grpSp>
        <p:nvGrpSpPr>
          <p:cNvPr id="285" name="Google Shape;285;p11"/>
          <p:cNvGrpSpPr/>
          <p:nvPr/>
        </p:nvGrpSpPr>
        <p:grpSpPr>
          <a:xfrm>
            <a:off x="1966036" y="6247957"/>
            <a:ext cx="5211924" cy="437596"/>
            <a:chOff x="1966037" y="812983"/>
            <a:chExt cx="5211924" cy="437596"/>
          </a:xfrm>
        </p:grpSpPr>
        <p:sp>
          <p:nvSpPr>
            <p:cNvPr id="286" name="Google Shape;286;p11">
              <a:hlinkClick action="ppaction://hlinksldjump" r:id="rId3"/>
            </p:cNvPr>
            <p:cNvSpPr/>
            <p:nvPr/>
          </p:nvSpPr>
          <p:spPr>
            <a:xfrm>
              <a:off x="1966037" y="812983"/>
              <a:ext cx="5211924" cy="437596"/>
            </a:xfrm>
            <a:prstGeom prst="roundRect">
              <a:avLst>
                <a:gd fmla="val 16667" name="adj"/>
              </a:avLst>
            </a:prstGeom>
            <a:solidFill>
              <a:srgbClr val="50A5AE"/>
            </a:soli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1">
              <a:hlinkClick action="ppaction://hlinksldjump" r:id="rId4"/>
            </p:cNvPr>
            <p:cNvSpPr/>
            <p:nvPr/>
          </p:nvSpPr>
          <p:spPr>
            <a:xfrm>
              <a:off x="2176318" y="842198"/>
              <a:ext cx="4791362" cy="379167"/>
            </a:xfrm>
            <a:prstGeom prst="rect">
              <a:avLst/>
            </a:prstGeom>
            <a:noFill/>
            <a:ln>
              <a:noFill/>
            </a:ln>
          </p:spPr>
          <p:txBody>
            <a:bodyPr anchorCtr="0" anchor="ctr" bIns="186675" lIns="186675" spcFirstLastPara="1" rIns="186675" wrap="square" tIns="186675">
              <a:noAutofit/>
            </a:bodyPr>
            <a:lstStyle/>
            <a:p>
              <a:pPr indent="0" lvl="0" marL="0" marR="0" rtl="0" algn="ctr">
                <a:lnSpc>
                  <a:spcPct val="90000"/>
                </a:lnSpc>
                <a:spcBef>
                  <a:spcPts val="0"/>
                </a:spcBef>
                <a:spcAft>
                  <a:spcPts val="0"/>
                </a:spcAft>
                <a:buNone/>
              </a:pPr>
              <a:r>
                <a:rPr lang="en-GB" sz="1800">
                  <a:solidFill>
                    <a:schemeClr val="lt1"/>
                  </a:solidFill>
                  <a:latin typeface="Arial"/>
                  <a:ea typeface="Arial"/>
                  <a:cs typeface="Arial"/>
                  <a:sym typeface="Arial"/>
                </a:rPr>
                <a:t>Return to </a:t>
              </a:r>
              <a:r>
                <a:rPr b="1" lang="en-GB" sz="1800">
                  <a:solidFill>
                    <a:schemeClr val="lt1"/>
                  </a:solidFill>
                  <a:latin typeface="Arial"/>
                  <a:ea typeface="Arial"/>
                  <a:cs typeface="Arial"/>
                  <a:sym typeface="Arial"/>
                </a:rPr>
                <a:t>Overviews</a:t>
              </a:r>
              <a:r>
                <a:rPr lang="en-GB" sz="1800">
                  <a:solidFill>
                    <a:schemeClr val="lt1"/>
                  </a:solidFill>
                  <a:latin typeface="Arial"/>
                  <a:ea typeface="Arial"/>
                  <a:cs typeface="Arial"/>
                  <a:sym typeface="Arial"/>
                </a:rPr>
                <a:t> page</a:t>
              </a:r>
              <a:endParaRPr/>
            </a:p>
          </p:txBody>
        </p:sp>
      </p:grpSp>
      <p:sp>
        <p:nvSpPr>
          <p:cNvPr id="288" name="Google Shape;288;p11">
            <a:hlinkClick action="ppaction://hlinkshowjump?jump=firstslide"/>
          </p:cNvPr>
          <p:cNvSpPr/>
          <p:nvPr/>
        </p:nvSpPr>
        <p:spPr>
          <a:xfrm>
            <a:off x="586789" y="45864"/>
            <a:ext cx="546686" cy="257267"/>
          </a:xfrm>
          <a:custGeom>
            <a:rect b="b" l="l" r="r" t="t"/>
            <a:pathLst>
              <a:path extrusionOk="0" h="120000" w="120000">
                <a:moveTo>
                  <a:pt x="0" y="0"/>
                </a:moveTo>
                <a:lnTo>
                  <a:pt x="120000" y="0"/>
                </a:lnTo>
                <a:lnTo>
                  <a:pt x="120000" y="120000"/>
                </a:lnTo>
                <a:lnTo>
                  <a:pt x="0" y="120000"/>
                </a:lnTo>
                <a:close/>
                <a:moveTo>
                  <a:pt x="60000" y="15000"/>
                </a:moveTo>
                <a:lnTo>
                  <a:pt x="38823" y="60000"/>
                </a:lnTo>
                <a:lnTo>
                  <a:pt x="44117" y="60000"/>
                </a:lnTo>
                <a:lnTo>
                  <a:pt x="44117" y="105000"/>
                </a:lnTo>
                <a:lnTo>
                  <a:pt x="75883" y="105000"/>
                </a:lnTo>
                <a:lnTo>
                  <a:pt x="75883" y="60000"/>
                </a:lnTo>
                <a:lnTo>
                  <a:pt x="81177" y="60000"/>
                </a:lnTo>
                <a:lnTo>
                  <a:pt x="73235" y="43125"/>
                </a:lnTo>
                <a:lnTo>
                  <a:pt x="73235" y="20625"/>
                </a:lnTo>
                <a:lnTo>
                  <a:pt x="67941" y="20625"/>
                </a:lnTo>
                <a:lnTo>
                  <a:pt x="67941" y="31875"/>
                </a:lnTo>
                <a:close/>
              </a:path>
              <a:path extrusionOk="0" fill="darkenLess" h="120000" w="120000">
                <a:moveTo>
                  <a:pt x="73235" y="43125"/>
                </a:moveTo>
                <a:lnTo>
                  <a:pt x="73235" y="20625"/>
                </a:lnTo>
                <a:lnTo>
                  <a:pt x="67941" y="20625"/>
                </a:lnTo>
                <a:lnTo>
                  <a:pt x="67941" y="31875"/>
                </a:lnTo>
                <a:close/>
                <a:moveTo>
                  <a:pt x="44117" y="60000"/>
                </a:moveTo>
                <a:lnTo>
                  <a:pt x="44117" y="105000"/>
                </a:lnTo>
                <a:lnTo>
                  <a:pt x="57353" y="105000"/>
                </a:lnTo>
                <a:lnTo>
                  <a:pt x="57353" y="82500"/>
                </a:lnTo>
                <a:lnTo>
                  <a:pt x="62647" y="82500"/>
                </a:lnTo>
                <a:lnTo>
                  <a:pt x="62647" y="105000"/>
                </a:lnTo>
                <a:lnTo>
                  <a:pt x="75883" y="105000"/>
                </a:lnTo>
                <a:lnTo>
                  <a:pt x="75883" y="60000"/>
                </a:lnTo>
                <a:close/>
              </a:path>
              <a:path extrusionOk="0" fill="darken" h="120000" w="120000">
                <a:moveTo>
                  <a:pt x="60000" y="15000"/>
                </a:moveTo>
                <a:lnTo>
                  <a:pt x="38823" y="60000"/>
                </a:lnTo>
                <a:lnTo>
                  <a:pt x="81177" y="60000"/>
                </a:lnTo>
                <a:close/>
                <a:moveTo>
                  <a:pt x="57353" y="82500"/>
                </a:moveTo>
                <a:lnTo>
                  <a:pt x="62647" y="82500"/>
                </a:lnTo>
                <a:lnTo>
                  <a:pt x="62647" y="105000"/>
                </a:lnTo>
                <a:lnTo>
                  <a:pt x="57353" y="105000"/>
                </a:lnTo>
                <a:close/>
              </a:path>
              <a:path extrusionOk="0" fill="none" h="120000" w="120000">
                <a:moveTo>
                  <a:pt x="60000" y="15000"/>
                </a:moveTo>
                <a:lnTo>
                  <a:pt x="67941" y="31875"/>
                </a:lnTo>
                <a:lnTo>
                  <a:pt x="67941" y="20625"/>
                </a:lnTo>
                <a:lnTo>
                  <a:pt x="73235" y="20625"/>
                </a:lnTo>
                <a:lnTo>
                  <a:pt x="73235" y="43125"/>
                </a:lnTo>
                <a:lnTo>
                  <a:pt x="81177" y="60000"/>
                </a:lnTo>
                <a:lnTo>
                  <a:pt x="75883" y="60000"/>
                </a:lnTo>
                <a:lnTo>
                  <a:pt x="75883" y="105000"/>
                </a:lnTo>
                <a:lnTo>
                  <a:pt x="44117" y="105000"/>
                </a:lnTo>
                <a:lnTo>
                  <a:pt x="44117" y="60000"/>
                </a:lnTo>
                <a:lnTo>
                  <a:pt x="38823" y="60000"/>
                </a:lnTo>
                <a:close/>
                <a:moveTo>
                  <a:pt x="67941" y="31875"/>
                </a:moveTo>
                <a:lnTo>
                  <a:pt x="73235" y="43125"/>
                </a:lnTo>
                <a:moveTo>
                  <a:pt x="75883" y="60000"/>
                </a:moveTo>
                <a:lnTo>
                  <a:pt x="44117" y="60000"/>
                </a:lnTo>
                <a:moveTo>
                  <a:pt x="57353" y="105000"/>
                </a:moveTo>
                <a:lnTo>
                  <a:pt x="57353" y="82500"/>
                </a:lnTo>
                <a:lnTo>
                  <a:pt x="62647" y="82500"/>
                </a:lnTo>
                <a:lnTo>
                  <a:pt x="62647" y="105000"/>
                </a:lnTo>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9" name="Google Shape;289;p11"/>
          <p:cNvSpPr/>
          <p:nvPr/>
        </p:nvSpPr>
        <p:spPr>
          <a:xfrm>
            <a:off x="38099"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0" name="Google Shape;290;p11"/>
          <p:cNvSpPr/>
          <p:nvPr/>
        </p:nvSpPr>
        <p:spPr>
          <a:xfrm>
            <a:off x="314324" y="1299562"/>
            <a:ext cx="8515351" cy="32316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Arial"/>
                <a:ea typeface="Arial"/>
                <a:cs typeface="Arial"/>
                <a:sym typeface="Arial"/>
              </a:rPr>
              <a:t>This framework has been developed by practitioners for practitioners to support you in your establishment to provide progression in learning in Digital Literacy and Computing Science.</a:t>
            </a:r>
            <a:endParaRPr sz="1200">
              <a:solidFill>
                <a:schemeClr val="dk1"/>
              </a:solidFill>
              <a:latin typeface="Arial"/>
              <a:ea typeface="Arial"/>
              <a:cs typeface="Arial"/>
              <a:sym typeface="Arial"/>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l">
              <a:spcBef>
                <a:spcPts val="0"/>
              </a:spcBef>
              <a:spcAft>
                <a:spcPts val="0"/>
              </a:spcAft>
              <a:buNone/>
            </a:pPr>
            <a:r>
              <a:rPr lang="en-GB" sz="1200">
                <a:solidFill>
                  <a:schemeClr val="dk1"/>
                </a:solidFill>
                <a:latin typeface="Arial"/>
                <a:ea typeface="Arial"/>
                <a:cs typeface="Arial"/>
                <a:sym typeface="Arial"/>
              </a:rPr>
              <a:t>You can audit your own skills in Computing Science using the ‘Knowledge and Skills audit form’ in </a:t>
            </a:r>
            <a:r>
              <a:rPr lang="en-GB" sz="1200" u="sng">
                <a:solidFill>
                  <a:schemeClr val="dk1"/>
                </a:solidFill>
                <a:latin typeface="Arial"/>
                <a:ea typeface="Arial"/>
                <a:cs typeface="Arial"/>
                <a:sym typeface="Arial"/>
                <a:hlinkClick r:id="rId5">
                  <a:extLst>
                    <a:ext uri="{A12FA001-AC4F-418D-AE19-62706E023703}">
                      <ahyp:hlinkClr val="tx"/>
                    </a:ext>
                  </a:extLst>
                </a:hlinkClick>
              </a:rPr>
              <a:t>QuickStart Computing</a:t>
            </a:r>
            <a:r>
              <a:rPr lang="en-GB" sz="1200">
                <a:solidFill>
                  <a:schemeClr val="dk1"/>
                </a:solidFill>
                <a:latin typeface="Arial"/>
                <a:ea typeface="Arial"/>
                <a:cs typeface="Arial"/>
                <a:sym typeface="Arial"/>
              </a:rPr>
              <a:t>. Guidance towards subject knowledge is given within the audit, and professional learning opportunities are outlined at the end of this framework, accessible via the ‘CLPL’ button on each </a:t>
            </a:r>
            <a:r>
              <a:rPr i="1" lang="en-GB" sz="1200">
                <a:solidFill>
                  <a:schemeClr val="dk1"/>
                </a:solidFill>
                <a:latin typeface="Arial"/>
                <a:ea typeface="Arial"/>
                <a:cs typeface="Arial"/>
                <a:sym typeface="Arial"/>
              </a:rPr>
              <a:t>Teaching Approaches </a:t>
            </a:r>
            <a:r>
              <a:rPr lang="en-GB" sz="1200">
                <a:solidFill>
                  <a:schemeClr val="dk1"/>
                </a:solidFill>
                <a:latin typeface="Arial"/>
                <a:ea typeface="Arial"/>
                <a:cs typeface="Arial"/>
                <a:sym typeface="Arial"/>
              </a:rPr>
              <a:t>page.</a:t>
            </a:r>
            <a:endParaRPr sz="1200">
              <a:solidFill>
                <a:schemeClr val="dk1"/>
              </a:solidFill>
              <a:latin typeface="Arial"/>
              <a:ea typeface="Arial"/>
              <a:cs typeface="Arial"/>
              <a:sym typeface="Arial"/>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l">
              <a:spcBef>
                <a:spcPts val="0"/>
              </a:spcBef>
              <a:spcAft>
                <a:spcPts val="0"/>
              </a:spcAft>
              <a:buNone/>
            </a:pPr>
            <a:r>
              <a:rPr lang="en-GB" sz="1200">
                <a:solidFill>
                  <a:schemeClr val="dk1"/>
                </a:solidFill>
                <a:latin typeface="Arial"/>
                <a:ea typeface="Arial"/>
                <a:cs typeface="Arial"/>
                <a:sym typeface="Arial"/>
              </a:rPr>
              <a:t>At present, you may find that you are unable use some of the content due to a lack of hardware, software or other resources. Computational thinking is about solving problems, with or without a computer. We can engage in this without devices, and many ‘unplugged’ activities have been suggested to help you achieve the same outcomes – where possible – without digital equipment. However, to really embrace the ethos of the Technologies curriculum, children should have the opportunity to use digital technologies to support this learning.</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l">
              <a:spcBef>
                <a:spcPts val="0"/>
              </a:spcBef>
              <a:spcAft>
                <a:spcPts val="0"/>
              </a:spcAft>
              <a:buNone/>
            </a:pPr>
            <a:r>
              <a:rPr lang="en-GB" sz="1200">
                <a:solidFill>
                  <a:schemeClr val="dk1"/>
                </a:solidFill>
                <a:latin typeface="Arial"/>
                <a:ea typeface="Arial"/>
                <a:cs typeface="Arial"/>
                <a:sym typeface="Arial"/>
              </a:rPr>
              <a:t>This framework will be reviewed at the end of each session, with additional resources being developed for Early Level for use in Early Years establishments and 3</a:t>
            </a:r>
            <a:r>
              <a:rPr baseline="30000" lang="en-GB" sz="1200">
                <a:solidFill>
                  <a:schemeClr val="dk1"/>
                </a:solidFill>
                <a:latin typeface="Arial"/>
                <a:ea typeface="Arial"/>
                <a:cs typeface="Arial"/>
                <a:sym typeface="Arial"/>
              </a:rPr>
              <a:t>rd</a:t>
            </a:r>
            <a:r>
              <a:rPr lang="en-GB" sz="1200">
                <a:solidFill>
                  <a:schemeClr val="dk1"/>
                </a:solidFill>
                <a:latin typeface="Arial"/>
                <a:ea typeface="Arial"/>
                <a:cs typeface="Arial"/>
                <a:sym typeface="Arial"/>
              </a:rPr>
              <a:t> and 4</a:t>
            </a:r>
            <a:r>
              <a:rPr baseline="30000" lang="en-GB" sz="1200">
                <a:solidFill>
                  <a:schemeClr val="dk1"/>
                </a:solidFill>
                <a:latin typeface="Arial"/>
                <a:ea typeface="Arial"/>
                <a:cs typeface="Arial"/>
                <a:sym typeface="Arial"/>
              </a:rPr>
              <a:t>th</a:t>
            </a:r>
            <a:r>
              <a:rPr lang="en-GB" sz="1200">
                <a:solidFill>
                  <a:schemeClr val="dk1"/>
                </a:solidFill>
                <a:latin typeface="Arial"/>
                <a:ea typeface="Arial"/>
                <a:cs typeface="Arial"/>
                <a:sym typeface="Arial"/>
              </a:rPr>
              <a:t> level resources to complete the Broad General Education.</a:t>
            </a:r>
            <a:endParaRPr sz="1200">
              <a:solidFill>
                <a:schemeClr val="dk1"/>
              </a:solidFill>
              <a:latin typeface="Arial"/>
              <a:ea typeface="Arial"/>
              <a:cs typeface="Arial"/>
              <a:sym typeface="Arial"/>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l">
              <a:spcBef>
                <a:spcPts val="0"/>
              </a:spcBef>
              <a:spcAft>
                <a:spcPts val="0"/>
              </a:spcAft>
              <a:buNone/>
            </a:pPr>
            <a:r>
              <a:rPr lang="en-GB" sz="1200">
                <a:solidFill>
                  <a:schemeClr val="dk1"/>
                </a:solidFill>
                <a:latin typeface="Arial"/>
                <a:ea typeface="Arial"/>
                <a:cs typeface="Arial"/>
                <a:sym typeface="Arial"/>
              </a:rPr>
              <a:t>Feedback is welcome (including any errors, broken links or suggestions)  </a:t>
            </a:r>
            <a:r>
              <a:rPr lang="en-GB" sz="1200" u="sng">
                <a:solidFill>
                  <a:schemeClr val="dk1"/>
                </a:solidFill>
                <a:latin typeface="Arial"/>
                <a:ea typeface="Arial"/>
                <a:cs typeface="Arial"/>
                <a:sym typeface="Arial"/>
                <a:hlinkClick r:id="rId6">
                  <a:extLst>
                    <a:ext uri="{A12FA001-AC4F-418D-AE19-62706E023703}">
                      <ahyp:hlinkClr val="tx"/>
                    </a:ext>
                  </a:extLst>
                </a:hlinkClick>
              </a:rPr>
              <a:t>here</a:t>
            </a:r>
            <a:r>
              <a:rPr lang="en-GB" sz="1200">
                <a:solidFill>
                  <a:schemeClr val="dk1"/>
                </a:solidFill>
                <a:latin typeface="Arial"/>
                <a:ea typeface="Arial"/>
                <a:cs typeface="Arial"/>
                <a:sym typeface="Arial"/>
              </a:rPr>
              <a:t> or via the QR code: </a:t>
            </a:r>
            <a:endParaRPr sz="1800">
              <a:solidFill>
                <a:schemeClr val="dk1"/>
              </a:solidFill>
              <a:latin typeface="Arial"/>
              <a:ea typeface="Arial"/>
              <a:cs typeface="Arial"/>
              <a:sym typeface="Arial"/>
            </a:endParaRPr>
          </a:p>
        </p:txBody>
      </p:sp>
      <p:pic>
        <p:nvPicPr>
          <p:cNvPr id="291" name="Google Shape;291;p11"/>
          <p:cNvPicPr preferRelativeResize="0"/>
          <p:nvPr/>
        </p:nvPicPr>
        <p:blipFill rotWithShape="1">
          <a:blip r:embed="rId7">
            <a:alphaModFix/>
          </a:blip>
          <a:srcRect b="0" l="0" r="0" t="0"/>
          <a:stretch/>
        </p:blipFill>
        <p:spPr>
          <a:xfrm>
            <a:off x="7280198" y="4522361"/>
            <a:ext cx="937260" cy="937260"/>
          </a:xfrm>
          <a:prstGeom prst="rect">
            <a:avLst/>
          </a:prstGeom>
          <a:noFill/>
          <a:ln>
            <a:noFill/>
          </a:ln>
        </p:spPr>
      </p:pic>
      <p:sp>
        <p:nvSpPr>
          <p:cNvPr id="292" name="Google Shape;292;p11"/>
          <p:cNvSpPr/>
          <p:nvPr/>
        </p:nvSpPr>
        <p:spPr>
          <a:xfrm>
            <a:off x="6973616" y="5519931"/>
            <a:ext cx="1550424"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900" u="sng">
                <a:solidFill>
                  <a:schemeClr val="dk1"/>
                </a:solidFill>
                <a:latin typeface="Arial"/>
                <a:ea typeface="Arial"/>
                <a:cs typeface="Arial"/>
                <a:sym typeface="Arial"/>
                <a:hlinkClick r:id="rId8">
                  <a:extLst>
                    <a:ext uri="{A12FA001-AC4F-418D-AE19-62706E023703}">
                      <ahyp:hlinkClr val="tx"/>
                    </a:ext>
                  </a:extLst>
                </a:hlinkClick>
              </a:rPr>
              <a:t>http://bit.ly/DLCSfeedback</a:t>
            </a:r>
            <a:r>
              <a:rPr lang="en-GB" sz="900">
                <a:solidFill>
                  <a:schemeClr val="dk1"/>
                </a:solidFill>
                <a:latin typeface="Arial"/>
                <a:ea typeface="Arial"/>
                <a:cs typeface="Arial"/>
                <a:sym typeface="Arial"/>
              </a:rPr>
              <a:t>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12"/>
          <p:cNvSpPr txBox="1"/>
          <p:nvPr/>
        </p:nvSpPr>
        <p:spPr>
          <a:xfrm>
            <a:off x="1374788" y="4020894"/>
            <a:ext cx="6217018" cy="57606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2800"/>
              <a:buFont typeface="Arial"/>
              <a:buNone/>
            </a:pPr>
            <a:r>
              <a:rPr lang="en-GB" sz="2800">
                <a:solidFill>
                  <a:schemeClr val="dk1"/>
                </a:solidFill>
                <a:latin typeface="Arial"/>
                <a:ea typeface="Arial"/>
                <a:cs typeface="Arial"/>
                <a:sym typeface="Arial"/>
              </a:rPr>
              <a:t>Computing Science organisers: </a:t>
            </a:r>
            <a:endParaRPr sz="3600">
              <a:solidFill>
                <a:schemeClr val="dk1"/>
              </a:solidFill>
              <a:latin typeface="Arial"/>
              <a:ea typeface="Arial"/>
              <a:cs typeface="Arial"/>
              <a:sym typeface="Arial"/>
            </a:endParaRPr>
          </a:p>
        </p:txBody>
      </p:sp>
      <p:grpSp>
        <p:nvGrpSpPr>
          <p:cNvPr id="298" name="Google Shape;298;p12"/>
          <p:cNvGrpSpPr/>
          <p:nvPr/>
        </p:nvGrpSpPr>
        <p:grpSpPr>
          <a:xfrm>
            <a:off x="232579" y="4601444"/>
            <a:ext cx="2789801" cy="2071220"/>
            <a:chOff x="-167433" y="664609"/>
            <a:chExt cx="2929039" cy="3065404"/>
          </a:xfrm>
        </p:grpSpPr>
        <p:sp>
          <p:nvSpPr>
            <p:cNvPr id="299" name="Google Shape;299;p12">
              <a:hlinkClick action="ppaction://hlinksldjump" r:id="rId3"/>
            </p:cNvPr>
            <p:cNvSpPr/>
            <p:nvPr/>
          </p:nvSpPr>
          <p:spPr>
            <a:xfrm>
              <a:off x="-167433" y="664609"/>
              <a:ext cx="2929039" cy="3065404"/>
            </a:xfrm>
            <a:prstGeom prst="roundRect">
              <a:avLst>
                <a:gd fmla="val 16667" name="adj"/>
              </a:avLst>
            </a:prstGeom>
            <a:solidFill>
              <a:srgbClr val="50A5AE"/>
            </a:soli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2">
              <a:hlinkClick action="ppaction://hlinksldjump" r:id="rId4"/>
            </p:cNvPr>
            <p:cNvSpPr/>
            <p:nvPr/>
          </p:nvSpPr>
          <p:spPr>
            <a:xfrm>
              <a:off x="-48070" y="869260"/>
              <a:ext cx="2692688" cy="2656102"/>
            </a:xfrm>
            <a:prstGeom prst="rect">
              <a:avLst/>
            </a:prstGeom>
            <a:solidFill>
              <a:srgbClr val="50A5AE"/>
            </a:solidFill>
            <a:ln>
              <a:noFill/>
            </a:ln>
          </p:spPr>
          <p:txBody>
            <a:bodyPr anchorCtr="0" anchor="ctr" bIns="186675" lIns="186675" spcFirstLastPara="1" rIns="186675" wrap="square" tIns="186675">
              <a:noAutofit/>
            </a:bodyPr>
            <a:lstStyle/>
            <a:p>
              <a:pPr indent="0" lvl="0" marL="0" marR="0" rtl="0" algn="ctr">
                <a:lnSpc>
                  <a:spcPct val="90000"/>
                </a:lnSpc>
                <a:spcBef>
                  <a:spcPts val="0"/>
                </a:spcBef>
                <a:spcAft>
                  <a:spcPts val="0"/>
                </a:spcAft>
                <a:buNone/>
              </a:pPr>
              <a:r>
                <a:rPr lang="en-GB" sz="1800">
                  <a:solidFill>
                    <a:schemeClr val="lt1"/>
                  </a:solidFill>
                  <a:latin typeface="Arial"/>
                  <a:ea typeface="Arial"/>
                  <a:cs typeface="Arial"/>
                  <a:sym typeface="Arial"/>
                </a:rPr>
                <a:t>Understanding the world through computational thinking </a:t>
              </a:r>
              <a:br>
                <a:rPr lang="en-GB" sz="1800">
                  <a:solidFill>
                    <a:schemeClr val="lt1"/>
                  </a:solidFill>
                  <a:latin typeface="Arial"/>
                  <a:ea typeface="Arial"/>
                  <a:cs typeface="Arial"/>
                  <a:sym typeface="Arial"/>
                </a:rPr>
              </a:br>
              <a:r>
                <a:rPr lang="en-GB" sz="1800">
                  <a:solidFill>
                    <a:schemeClr val="lt1"/>
                  </a:solidFill>
                  <a:latin typeface="Arial"/>
                  <a:ea typeface="Arial"/>
                  <a:cs typeface="Arial"/>
                  <a:sym typeface="Arial"/>
                </a:rPr>
                <a:t>(CS1)</a:t>
              </a:r>
              <a:endParaRPr/>
            </a:p>
          </p:txBody>
        </p:sp>
      </p:grpSp>
      <p:grpSp>
        <p:nvGrpSpPr>
          <p:cNvPr id="301" name="Google Shape;301;p12"/>
          <p:cNvGrpSpPr/>
          <p:nvPr/>
        </p:nvGrpSpPr>
        <p:grpSpPr>
          <a:xfrm>
            <a:off x="3177099" y="4601444"/>
            <a:ext cx="2789801" cy="2071220"/>
            <a:chOff x="-167433" y="664609"/>
            <a:chExt cx="2929039" cy="3065404"/>
          </a:xfrm>
        </p:grpSpPr>
        <p:sp>
          <p:nvSpPr>
            <p:cNvPr id="302" name="Google Shape;302;p12">
              <a:hlinkClick action="ppaction://hlinksldjump" r:id="rId5"/>
            </p:cNvPr>
            <p:cNvSpPr/>
            <p:nvPr/>
          </p:nvSpPr>
          <p:spPr>
            <a:xfrm>
              <a:off x="-167433" y="664609"/>
              <a:ext cx="2929039" cy="3065404"/>
            </a:xfrm>
            <a:prstGeom prst="roundRect">
              <a:avLst>
                <a:gd fmla="val 16667" name="adj"/>
              </a:avLst>
            </a:prstGeom>
            <a:solidFill>
              <a:srgbClr val="50A5AE"/>
            </a:soli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2">
              <a:hlinkClick action="ppaction://hlinksldjump" r:id="rId6"/>
            </p:cNvPr>
            <p:cNvSpPr/>
            <p:nvPr/>
          </p:nvSpPr>
          <p:spPr>
            <a:xfrm>
              <a:off x="-48070" y="869260"/>
              <a:ext cx="2692688" cy="2656102"/>
            </a:xfrm>
            <a:prstGeom prst="rect">
              <a:avLst/>
            </a:prstGeom>
            <a:solidFill>
              <a:srgbClr val="50A5AE"/>
            </a:solidFill>
            <a:ln>
              <a:noFill/>
            </a:ln>
          </p:spPr>
          <p:txBody>
            <a:bodyPr anchorCtr="0" anchor="ctr" bIns="186675" lIns="186675" spcFirstLastPara="1" rIns="186675" wrap="square" tIns="186675">
              <a:noAutofit/>
            </a:bodyPr>
            <a:lstStyle/>
            <a:p>
              <a:pPr indent="0" lvl="0" marL="0" marR="0" rtl="0" algn="ctr">
                <a:lnSpc>
                  <a:spcPct val="90000"/>
                </a:lnSpc>
                <a:spcBef>
                  <a:spcPts val="0"/>
                </a:spcBef>
                <a:spcAft>
                  <a:spcPts val="0"/>
                </a:spcAft>
                <a:buNone/>
              </a:pPr>
              <a:r>
                <a:rPr lang="en-GB" sz="1800">
                  <a:solidFill>
                    <a:schemeClr val="lt1"/>
                  </a:solidFill>
                  <a:latin typeface="Arial"/>
                  <a:ea typeface="Arial"/>
                  <a:cs typeface="Arial"/>
                  <a:sym typeface="Arial"/>
                </a:rPr>
                <a:t>Understanding and analysing computing technology </a:t>
              </a:r>
              <a:br>
                <a:rPr lang="en-GB" sz="1800">
                  <a:solidFill>
                    <a:schemeClr val="lt1"/>
                  </a:solidFill>
                  <a:latin typeface="Arial"/>
                  <a:ea typeface="Arial"/>
                  <a:cs typeface="Arial"/>
                  <a:sym typeface="Arial"/>
                </a:rPr>
              </a:br>
              <a:r>
                <a:rPr lang="en-GB" sz="1800">
                  <a:solidFill>
                    <a:schemeClr val="lt1"/>
                  </a:solidFill>
                  <a:latin typeface="Arial"/>
                  <a:ea typeface="Arial"/>
                  <a:cs typeface="Arial"/>
                  <a:sym typeface="Arial"/>
                </a:rPr>
                <a:t>(CS2)</a:t>
              </a:r>
              <a:endParaRPr/>
            </a:p>
          </p:txBody>
        </p:sp>
      </p:grpSp>
      <p:grpSp>
        <p:nvGrpSpPr>
          <p:cNvPr id="304" name="Google Shape;304;p12"/>
          <p:cNvGrpSpPr/>
          <p:nvPr/>
        </p:nvGrpSpPr>
        <p:grpSpPr>
          <a:xfrm>
            <a:off x="6105082" y="4601444"/>
            <a:ext cx="2789801" cy="2071220"/>
            <a:chOff x="-167433" y="664609"/>
            <a:chExt cx="2929039" cy="3065404"/>
          </a:xfrm>
        </p:grpSpPr>
        <p:sp>
          <p:nvSpPr>
            <p:cNvPr id="305" name="Google Shape;305;p12">
              <a:hlinkClick action="ppaction://hlinksldjump" r:id="rId7"/>
            </p:cNvPr>
            <p:cNvSpPr/>
            <p:nvPr/>
          </p:nvSpPr>
          <p:spPr>
            <a:xfrm>
              <a:off x="-167433" y="664609"/>
              <a:ext cx="2929039" cy="3065404"/>
            </a:xfrm>
            <a:prstGeom prst="roundRect">
              <a:avLst>
                <a:gd fmla="val 16667" name="adj"/>
              </a:avLst>
            </a:prstGeom>
            <a:solidFill>
              <a:srgbClr val="50A5AE"/>
            </a:soli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2">
              <a:hlinkClick action="ppaction://hlinksldjump" r:id="rId8"/>
            </p:cNvPr>
            <p:cNvSpPr/>
            <p:nvPr/>
          </p:nvSpPr>
          <p:spPr>
            <a:xfrm>
              <a:off x="-48070" y="869260"/>
              <a:ext cx="2692688" cy="2656102"/>
            </a:xfrm>
            <a:prstGeom prst="rect">
              <a:avLst/>
            </a:prstGeom>
            <a:solidFill>
              <a:srgbClr val="50A5AE"/>
            </a:solidFill>
            <a:ln>
              <a:noFill/>
            </a:ln>
          </p:spPr>
          <p:txBody>
            <a:bodyPr anchorCtr="0" anchor="ctr" bIns="186675" lIns="186675" spcFirstLastPara="1" rIns="186675" wrap="square" tIns="186675">
              <a:noAutofit/>
            </a:bodyPr>
            <a:lstStyle/>
            <a:p>
              <a:pPr indent="0" lvl="0" marL="0" marR="0" rtl="0" algn="ctr">
                <a:lnSpc>
                  <a:spcPct val="90000"/>
                </a:lnSpc>
                <a:spcBef>
                  <a:spcPts val="0"/>
                </a:spcBef>
                <a:spcAft>
                  <a:spcPts val="0"/>
                </a:spcAft>
                <a:buNone/>
              </a:pPr>
              <a:r>
                <a:rPr lang="en-GB" sz="1800">
                  <a:solidFill>
                    <a:schemeClr val="lt1"/>
                  </a:solidFill>
                  <a:latin typeface="Arial"/>
                  <a:ea typeface="Arial"/>
                  <a:cs typeface="Arial"/>
                  <a:sym typeface="Arial"/>
                </a:rPr>
                <a:t>Designing, building and testing computing solutions </a:t>
              </a:r>
              <a:br>
                <a:rPr lang="en-GB" sz="1800">
                  <a:solidFill>
                    <a:schemeClr val="lt1"/>
                  </a:solidFill>
                  <a:latin typeface="Arial"/>
                  <a:ea typeface="Arial"/>
                  <a:cs typeface="Arial"/>
                  <a:sym typeface="Arial"/>
                </a:rPr>
              </a:br>
              <a:r>
                <a:rPr lang="en-GB" sz="1800">
                  <a:solidFill>
                    <a:schemeClr val="lt1"/>
                  </a:solidFill>
                  <a:latin typeface="Arial"/>
                  <a:ea typeface="Arial"/>
                  <a:cs typeface="Arial"/>
                  <a:sym typeface="Arial"/>
                </a:rPr>
                <a:t>(CS3)</a:t>
              </a:r>
              <a:endParaRPr/>
            </a:p>
          </p:txBody>
        </p:sp>
      </p:grpSp>
      <p:sp>
        <p:nvSpPr>
          <p:cNvPr id="307" name="Google Shape;307;p12"/>
          <p:cNvSpPr txBox="1"/>
          <p:nvPr/>
        </p:nvSpPr>
        <p:spPr>
          <a:xfrm>
            <a:off x="1429819" y="1371367"/>
            <a:ext cx="6284360" cy="57606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2800">
                <a:solidFill>
                  <a:schemeClr val="dk1"/>
                </a:solidFill>
                <a:latin typeface="Arial"/>
                <a:ea typeface="Arial"/>
                <a:cs typeface="Arial"/>
                <a:sym typeface="Arial"/>
              </a:rPr>
              <a:t>Digital Literacy organisers:</a:t>
            </a:r>
            <a:endParaRPr/>
          </a:p>
        </p:txBody>
      </p:sp>
      <p:grpSp>
        <p:nvGrpSpPr>
          <p:cNvPr id="308" name="Google Shape;308;p12"/>
          <p:cNvGrpSpPr/>
          <p:nvPr/>
        </p:nvGrpSpPr>
        <p:grpSpPr>
          <a:xfrm>
            <a:off x="232579" y="1949674"/>
            <a:ext cx="2789801" cy="2071220"/>
            <a:chOff x="-167433" y="664609"/>
            <a:chExt cx="2929039" cy="3065404"/>
          </a:xfrm>
        </p:grpSpPr>
        <p:sp>
          <p:nvSpPr>
            <p:cNvPr id="309" name="Google Shape;309;p12">
              <a:hlinkClick action="ppaction://hlinksldjump" r:id="rId9"/>
            </p:cNvPr>
            <p:cNvSpPr/>
            <p:nvPr/>
          </p:nvSpPr>
          <p:spPr>
            <a:xfrm>
              <a:off x="-167433" y="664609"/>
              <a:ext cx="2929039" cy="3065404"/>
            </a:xfrm>
            <a:prstGeom prst="roundRect">
              <a:avLst>
                <a:gd fmla="val 16667" name="adj"/>
              </a:avLst>
            </a:prstGeom>
            <a:solidFill>
              <a:srgbClr val="50A5AE"/>
            </a:soli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2">
              <a:hlinkClick action="ppaction://hlinksldjump" r:id="rId10"/>
            </p:cNvPr>
            <p:cNvSpPr/>
            <p:nvPr/>
          </p:nvSpPr>
          <p:spPr>
            <a:xfrm>
              <a:off x="-48070" y="869260"/>
              <a:ext cx="2692688" cy="2656101"/>
            </a:xfrm>
            <a:prstGeom prst="rect">
              <a:avLst/>
            </a:prstGeom>
            <a:solidFill>
              <a:srgbClr val="50A5AE"/>
            </a:solidFill>
            <a:ln>
              <a:noFill/>
            </a:ln>
          </p:spPr>
          <p:txBody>
            <a:bodyPr anchorCtr="0" anchor="ctr" bIns="186675" lIns="186675" spcFirstLastPara="1" rIns="186675" wrap="square" tIns="186675">
              <a:noAutofit/>
            </a:bodyPr>
            <a:lstStyle/>
            <a:p>
              <a:pPr indent="0" lvl="0" marL="0" marR="0" rtl="0" algn="ctr">
                <a:lnSpc>
                  <a:spcPct val="90000"/>
                </a:lnSpc>
                <a:spcBef>
                  <a:spcPts val="0"/>
                </a:spcBef>
                <a:spcAft>
                  <a:spcPts val="0"/>
                </a:spcAft>
                <a:buNone/>
              </a:pPr>
              <a:r>
                <a:rPr lang="en-GB" sz="1800">
                  <a:solidFill>
                    <a:schemeClr val="lt1"/>
                  </a:solidFill>
                  <a:latin typeface="Arial"/>
                  <a:ea typeface="Arial"/>
                  <a:cs typeface="Arial"/>
                  <a:sym typeface="Arial"/>
                </a:rPr>
                <a:t>Using digital products and services in a variety of contexts to achieve a purposeful outcome </a:t>
              </a:r>
              <a:br>
                <a:rPr lang="en-GB" sz="1800">
                  <a:solidFill>
                    <a:schemeClr val="lt1"/>
                  </a:solidFill>
                  <a:latin typeface="Arial"/>
                  <a:ea typeface="Arial"/>
                  <a:cs typeface="Arial"/>
                  <a:sym typeface="Arial"/>
                </a:rPr>
              </a:br>
              <a:r>
                <a:rPr lang="en-GB" sz="1800">
                  <a:solidFill>
                    <a:schemeClr val="lt1"/>
                  </a:solidFill>
                  <a:latin typeface="Arial"/>
                  <a:ea typeface="Arial"/>
                  <a:cs typeface="Arial"/>
                  <a:sym typeface="Arial"/>
                </a:rPr>
                <a:t>(DL1)</a:t>
              </a:r>
              <a:endParaRPr/>
            </a:p>
          </p:txBody>
        </p:sp>
      </p:grpSp>
      <p:grpSp>
        <p:nvGrpSpPr>
          <p:cNvPr id="311" name="Google Shape;311;p12"/>
          <p:cNvGrpSpPr/>
          <p:nvPr/>
        </p:nvGrpSpPr>
        <p:grpSpPr>
          <a:xfrm>
            <a:off x="3177099" y="1949674"/>
            <a:ext cx="2789801" cy="2071220"/>
            <a:chOff x="-167433" y="664609"/>
            <a:chExt cx="2929039" cy="3065404"/>
          </a:xfrm>
        </p:grpSpPr>
        <p:sp>
          <p:nvSpPr>
            <p:cNvPr id="312" name="Google Shape;312;p12">
              <a:hlinkClick action="ppaction://hlinksldjump" r:id="rId11"/>
            </p:cNvPr>
            <p:cNvSpPr/>
            <p:nvPr/>
          </p:nvSpPr>
          <p:spPr>
            <a:xfrm>
              <a:off x="-167433" y="664609"/>
              <a:ext cx="2929039" cy="3065404"/>
            </a:xfrm>
            <a:prstGeom prst="roundRect">
              <a:avLst>
                <a:gd fmla="val 16667" name="adj"/>
              </a:avLst>
            </a:prstGeom>
            <a:solidFill>
              <a:srgbClr val="50A5AE"/>
            </a:soli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2">
              <a:hlinkClick action="ppaction://hlinksldjump" r:id="rId12"/>
            </p:cNvPr>
            <p:cNvSpPr/>
            <p:nvPr/>
          </p:nvSpPr>
          <p:spPr>
            <a:xfrm>
              <a:off x="-48070" y="869260"/>
              <a:ext cx="2692688" cy="2656102"/>
            </a:xfrm>
            <a:prstGeom prst="rect">
              <a:avLst/>
            </a:prstGeom>
            <a:solidFill>
              <a:srgbClr val="50A5AE"/>
            </a:solidFill>
            <a:ln>
              <a:noFill/>
            </a:ln>
          </p:spPr>
          <p:txBody>
            <a:bodyPr anchorCtr="0" anchor="ctr" bIns="186675" lIns="186675" spcFirstLastPara="1" rIns="186675" wrap="square" tIns="186675">
              <a:noAutofit/>
            </a:bodyPr>
            <a:lstStyle/>
            <a:p>
              <a:pPr indent="0" lvl="0" marL="0" marR="0" rtl="0" algn="ctr">
                <a:lnSpc>
                  <a:spcPct val="90000"/>
                </a:lnSpc>
                <a:spcBef>
                  <a:spcPts val="0"/>
                </a:spcBef>
                <a:spcAft>
                  <a:spcPts val="0"/>
                </a:spcAft>
                <a:buNone/>
              </a:pPr>
              <a:r>
                <a:rPr lang="en-GB" sz="1800">
                  <a:solidFill>
                    <a:schemeClr val="lt1"/>
                  </a:solidFill>
                  <a:latin typeface="Arial"/>
                  <a:ea typeface="Arial"/>
                  <a:cs typeface="Arial"/>
                  <a:sym typeface="Arial"/>
                </a:rPr>
                <a:t>Searching, processing and managing information responsibly </a:t>
              </a:r>
              <a:br>
                <a:rPr lang="en-GB" sz="1800">
                  <a:solidFill>
                    <a:schemeClr val="lt1"/>
                  </a:solidFill>
                  <a:latin typeface="Arial"/>
                  <a:ea typeface="Arial"/>
                  <a:cs typeface="Arial"/>
                  <a:sym typeface="Arial"/>
                </a:rPr>
              </a:br>
              <a:r>
                <a:rPr lang="en-GB" sz="1800">
                  <a:solidFill>
                    <a:schemeClr val="lt1"/>
                  </a:solidFill>
                  <a:latin typeface="Arial"/>
                  <a:ea typeface="Arial"/>
                  <a:cs typeface="Arial"/>
                  <a:sym typeface="Arial"/>
                </a:rPr>
                <a:t>(DL2)</a:t>
              </a:r>
              <a:endParaRPr/>
            </a:p>
          </p:txBody>
        </p:sp>
      </p:grpSp>
      <p:grpSp>
        <p:nvGrpSpPr>
          <p:cNvPr id="314" name="Google Shape;314;p12"/>
          <p:cNvGrpSpPr/>
          <p:nvPr/>
        </p:nvGrpSpPr>
        <p:grpSpPr>
          <a:xfrm>
            <a:off x="6105082" y="1949674"/>
            <a:ext cx="2789801" cy="2071220"/>
            <a:chOff x="-167433" y="664609"/>
            <a:chExt cx="2929039" cy="3065404"/>
          </a:xfrm>
        </p:grpSpPr>
        <p:sp>
          <p:nvSpPr>
            <p:cNvPr id="315" name="Google Shape;315;p12">
              <a:hlinkClick action="ppaction://hlinksldjump" r:id="rId13"/>
            </p:cNvPr>
            <p:cNvSpPr/>
            <p:nvPr/>
          </p:nvSpPr>
          <p:spPr>
            <a:xfrm>
              <a:off x="-167433" y="664609"/>
              <a:ext cx="2929039" cy="3065404"/>
            </a:xfrm>
            <a:prstGeom prst="roundRect">
              <a:avLst>
                <a:gd fmla="val 16667" name="adj"/>
              </a:avLst>
            </a:prstGeom>
            <a:solidFill>
              <a:srgbClr val="50A5AE"/>
            </a:soli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2">
              <a:hlinkClick action="ppaction://hlinksldjump" r:id="rId14"/>
            </p:cNvPr>
            <p:cNvSpPr/>
            <p:nvPr/>
          </p:nvSpPr>
          <p:spPr>
            <a:xfrm>
              <a:off x="-48070" y="869260"/>
              <a:ext cx="2692688" cy="2656102"/>
            </a:xfrm>
            <a:prstGeom prst="rect">
              <a:avLst/>
            </a:prstGeom>
            <a:solidFill>
              <a:srgbClr val="50A5AE"/>
            </a:solidFill>
            <a:ln>
              <a:noFill/>
            </a:ln>
          </p:spPr>
          <p:txBody>
            <a:bodyPr anchorCtr="0" anchor="ctr" bIns="186675" lIns="186675" spcFirstLastPara="1" rIns="186675" wrap="square" tIns="186675">
              <a:noAutofit/>
            </a:bodyPr>
            <a:lstStyle/>
            <a:p>
              <a:pPr indent="0" lvl="0" marL="0" marR="0" rtl="0" algn="ctr">
                <a:lnSpc>
                  <a:spcPct val="90000"/>
                </a:lnSpc>
                <a:spcBef>
                  <a:spcPts val="0"/>
                </a:spcBef>
                <a:spcAft>
                  <a:spcPts val="0"/>
                </a:spcAft>
                <a:buNone/>
              </a:pPr>
              <a:r>
                <a:rPr lang="en-GB" sz="1800">
                  <a:solidFill>
                    <a:schemeClr val="lt1"/>
                  </a:solidFill>
                  <a:latin typeface="Arial"/>
                  <a:ea typeface="Arial"/>
                  <a:cs typeface="Arial"/>
                  <a:sym typeface="Arial"/>
                </a:rPr>
                <a:t>Cyber resilience and internet safety </a:t>
              </a:r>
              <a:br>
                <a:rPr lang="en-GB" sz="1800">
                  <a:solidFill>
                    <a:schemeClr val="lt1"/>
                  </a:solidFill>
                  <a:latin typeface="Arial"/>
                  <a:ea typeface="Arial"/>
                  <a:cs typeface="Arial"/>
                  <a:sym typeface="Arial"/>
                </a:rPr>
              </a:br>
              <a:r>
                <a:rPr lang="en-GB" sz="1800">
                  <a:solidFill>
                    <a:schemeClr val="lt1"/>
                  </a:solidFill>
                  <a:latin typeface="Arial"/>
                  <a:ea typeface="Arial"/>
                  <a:cs typeface="Arial"/>
                  <a:sym typeface="Arial"/>
                </a:rPr>
                <a:t>(DL3)</a:t>
              </a:r>
              <a:endParaRPr/>
            </a:p>
          </p:txBody>
        </p:sp>
      </p:grpSp>
      <p:sp>
        <p:nvSpPr>
          <p:cNvPr id="317" name="Google Shape;317;p12">
            <a:hlinkClick action="ppaction://hlinkshowjump?jump=nextslide"/>
          </p:cNvPr>
          <p:cNvSpPr/>
          <p:nvPr/>
        </p:nvSpPr>
        <p:spPr>
          <a:xfrm rot="10800000">
            <a:off x="8610600"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12"/>
          <p:cNvSpPr txBox="1"/>
          <p:nvPr/>
        </p:nvSpPr>
        <p:spPr>
          <a:xfrm>
            <a:off x="1843664" y="80880"/>
            <a:ext cx="5748142"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a:solidFill>
                  <a:srgbClr val="000000"/>
                </a:solidFill>
                <a:latin typeface="Arial"/>
                <a:ea typeface="Arial"/>
                <a:cs typeface="Arial"/>
                <a:sym typeface="Arial"/>
              </a:rPr>
              <a:t>Technologies Overview: </a:t>
            </a:r>
            <a:endParaRPr/>
          </a:p>
          <a:p>
            <a:pPr indent="0" lvl="0" marL="0" marR="0" rtl="0" algn="ctr">
              <a:spcBef>
                <a:spcPts val="0"/>
              </a:spcBef>
              <a:spcAft>
                <a:spcPts val="0"/>
              </a:spcAft>
              <a:buNone/>
            </a:pPr>
            <a:r>
              <a:rPr b="1" lang="en-GB" sz="1800">
                <a:solidFill>
                  <a:srgbClr val="000000"/>
                </a:solidFill>
                <a:latin typeface="Arial"/>
                <a:ea typeface="Arial"/>
                <a:cs typeface="Arial"/>
                <a:sym typeface="Arial"/>
              </a:rPr>
              <a:t>Digital Literacy and Computing Science organisers</a:t>
            </a:r>
            <a:endParaRPr/>
          </a:p>
        </p:txBody>
      </p:sp>
      <p:grpSp>
        <p:nvGrpSpPr>
          <p:cNvPr id="319" name="Google Shape;319;p12"/>
          <p:cNvGrpSpPr/>
          <p:nvPr/>
        </p:nvGrpSpPr>
        <p:grpSpPr>
          <a:xfrm>
            <a:off x="1966037" y="936014"/>
            <a:ext cx="5211924" cy="437596"/>
            <a:chOff x="1966037" y="812983"/>
            <a:chExt cx="5211924" cy="437596"/>
          </a:xfrm>
        </p:grpSpPr>
        <p:sp>
          <p:nvSpPr>
            <p:cNvPr id="320" name="Google Shape;320;p12">
              <a:hlinkClick action="ppaction://hlinksldjump" r:id="rId15"/>
            </p:cNvPr>
            <p:cNvSpPr/>
            <p:nvPr/>
          </p:nvSpPr>
          <p:spPr>
            <a:xfrm>
              <a:off x="1966037" y="812983"/>
              <a:ext cx="5211924" cy="437596"/>
            </a:xfrm>
            <a:prstGeom prst="roundRect">
              <a:avLst>
                <a:gd fmla="val 16667" name="adj"/>
              </a:avLst>
            </a:prstGeom>
            <a:solidFill>
              <a:srgbClr val="50A5AE"/>
            </a:soli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2">
              <a:hlinkClick action="ppaction://hlinksldjump" r:id="rId16"/>
            </p:cNvPr>
            <p:cNvSpPr/>
            <p:nvPr/>
          </p:nvSpPr>
          <p:spPr>
            <a:xfrm>
              <a:off x="2176318" y="842198"/>
              <a:ext cx="4791362" cy="379167"/>
            </a:xfrm>
            <a:prstGeom prst="rect">
              <a:avLst/>
            </a:prstGeom>
            <a:noFill/>
            <a:ln>
              <a:noFill/>
            </a:ln>
          </p:spPr>
          <p:txBody>
            <a:bodyPr anchorCtr="0" anchor="ctr" bIns="186675" lIns="186675" spcFirstLastPara="1" rIns="186675" wrap="square" tIns="186675">
              <a:noAutofit/>
            </a:bodyPr>
            <a:lstStyle/>
            <a:p>
              <a:pPr indent="0" lvl="0" marL="0" marR="0" rtl="0" algn="ctr">
                <a:lnSpc>
                  <a:spcPct val="90000"/>
                </a:lnSpc>
                <a:spcBef>
                  <a:spcPts val="0"/>
                </a:spcBef>
                <a:spcAft>
                  <a:spcPts val="0"/>
                </a:spcAft>
                <a:buNone/>
              </a:pPr>
              <a:r>
                <a:rPr lang="en-GB" sz="1800">
                  <a:solidFill>
                    <a:schemeClr val="lt1"/>
                  </a:solidFill>
                  <a:latin typeface="Arial"/>
                  <a:ea typeface="Arial"/>
                  <a:cs typeface="Arial"/>
                  <a:sym typeface="Arial"/>
                </a:rPr>
                <a:t>Return to </a:t>
              </a:r>
              <a:r>
                <a:rPr b="1" lang="en-GB" sz="1800">
                  <a:solidFill>
                    <a:schemeClr val="lt1"/>
                  </a:solidFill>
                  <a:latin typeface="Arial"/>
                  <a:ea typeface="Arial"/>
                  <a:cs typeface="Arial"/>
                  <a:sym typeface="Arial"/>
                </a:rPr>
                <a:t>Overviews</a:t>
              </a:r>
              <a:r>
                <a:rPr lang="en-GB" sz="1800">
                  <a:solidFill>
                    <a:schemeClr val="lt1"/>
                  </a:solidFill>
                  <a:latin typeface="Arial"/>
                  <a:ea typeface="Arial"/>
                  <a:cs typeface="Arial"/>
                  <a:sym typeface="Arial"/>
                </a:rPr>
                <a:t> page</a:t>
              </a:r>
              <a:endParaRPr/>
            </a:p>
          </p:txBody>
        </p:sp>
      </p:grpSp>
      <p:sp>
        <p:nvSpPr>
          <p:cNvPr id="322" name="Google Shape;322;p12">
            <a:hlinkClick action="ppaction://hlinkshowjump?jump=firstslide"/>
          </p:cNvPr>
          <p:cNvSpPr/>
          <p:nvPr/>
        </p:nvSpPr>
        <p:spPr>
          <a:xfrm>
            <a:off x="586789" y="45864"/>
            <a:ext cx="546686" cy="257267"/>
          </a:xfrm>
          <a:custGeom>
            <a:rect b="b" l="l" r="r" t="t"/>
            <a:pathLst>
              <a:path extrusionOk="0" h="120000" w="120000">
                <a:moveTo>
                  <a:pt x="0" y="0"/>
                </a:moveTo>
                <a:lnTo>
                  <a:pt x="120000" y="0"/>
                </a:lnTo>
                <a:lnTo>
                  <a:pt x="120000" y="120000"/>
                </a:lnTo>
                <a:lnTo>
                  <a:pt x="0" y="120000"/>
                </a:lnTo>
                <a:close/>
                <a:moveTo>
                  <a:pt x="60000" y="15000"/>
                </a:moveTo>
                <a:lnTo>
                  <a:pt x="38823" y="60000"/>
                </a:lnTo>
                <a:lnTo>
                  <a:pt x="44117" y="60000"/>
                </a:lnTo>
                <a:lnTo>
                  <a:pt x="44117" y="105000"/>
                </a:lnTo>
                <a:lnTo>
                  <a:pt x="75883" y="105000"/>
                </a:lnTo>
                <a:lnTo>
                  <a:pt x="75883" y="60000"/>
                </a:lnTo>
                <a:lnTo>
                  <a:pt x="81177" y="60000"/>
                </a:lnTo>
                <a:lnTo>
                  <a:pt x="73235" y="43125"/>
                </a:lnTo>
                <a:lnTo>
                  <a:pt x="73235" y="20625"/>
                </a:lnTo>
                <a:lnTo>
                  <a:pt x="67941" y="20625"/>
                </a:lnTo>
                <a:lnTo>
                  <a:pt x="67941" y="31875"/>
                </a:lnTo>
                <a:close/>
              </a:path>
              <a:path extrusionOk="0" fill="darkenLess" h="120000" w="120000">
                <a:moveTo>
                  <a:pt x="73235" y="43125"/>
                </a:moveTo>
                <a:lnTo>
                  <a:pt x="73235" y="20625"/>
                </a:lnTo>
                <a:lnTo>
                  <a:pt x="67941" y="20625"/>
                </a:lnTo>
                <a:lnTo>
                  <a:pt x="67941" y="31875"/>
                </a:lnTo>
                <a:close/>
                <a:moveTo>
                  <a:pt x="44117" y="60000"/>
                </a:moveTo>
                <a:lnTo>
                  <a:pt x="44117" y="105000"/>
                </a:lnTo>
                <a:lnTo>
                  <a:pt x="57353" y="105000"/>
                </a:lnTo>
                <a:lnTo>
                  <a:pt x="57353" y="82500"/>
                </a:lnTo>
                <a:lnTo>
                  <a:pt x="62647" y="82500"/>
                </a:lnTo>
                <a:lnTo>
                  <a:pt x="62647" y="105000"/>
                </a:lnTo>
                <a:lnTo>
                  <a:pt x="75883" y="105000"/>
                </a:lnTo>
                <a:lnTo>
                  <a:pt x="75883" y="60000"/>
                </a:lnTo>
                <a:close/>
              </a:path>
              <a:path extrusionOk="0" fill="darken" h="120000" w="120000">
                <a:moveTo>
                  <a:pt x="60000" y="15000"/>
                </a:moveTo>
                <a:lnTo>
                  <a:pt x="38823" y="60000"/>
                </a:lnTo>
                <a:lnTo>
                  <a:pt x="81177" y="60000"/>
                </a:lnTo>
                <a:close/>
                <a:moveTo>
                  <a:pt x="57353" y="82500"/>
                </a:moveTo>
                <a:lnTo>
                  <a:pt x="62647" y="82500"/>
                </a:lnTo>
                <a:lnTo>
                  <a:pt x="62647" y="105000"/>
                </a:lnTo>
                <a:lnTo>
                  <a:pt x="57353" y="105000"/>
                </a:lnTo>
                <a:close/>
              </a:path>
              <a:path extrusionOk="0" fill="none" h="120000" w="120000">
                <a:moveTo>
                  <a:pt x="60000" y="15000"/>
                </a:moveTo>
                <a:lnTo>
                  <a:pt x="67941" y="31875"/>
                </a:lnTo>
                <a:lnTo>
                  <a:pt x="67941" y="20625"/>
                </a:lnTo>
                <a:lnTo>
                  <a:pt x="73235" y="20625"/>
                </a:lnTo>
                <a:lnTo>
                  <a:pt x="73235" y="43125"/>
                </a:lnTo>
                <a:lnTo>
                  <a:pt x="81177" y="60000"/>
                </a:lnTo>
                <a:lnTo>
                  <a:pt x="75883" y="60000"/>
                </a:lnTo>
                <a:lnTo>
                  <a:pt x="75883" y="105000"/>
                </a:lnTo>
                <a:lnTo>
                  <a:pt x="44117" y="105000"/>
                </a:lnTo>
                <a:lnTo>
                  <a:pt x="44117" y="60000"/>
                </a:lnTo>
                <a:lnTo>
                  <a:pt x="38823" y="60000"/>
                </a:lnTo>
                <a:close/>
                <a:moveTo>
                  <a:pt x="67941" y="31875"/>
                </a:moveTo>
                <a:lnTo>
                  <a:pt x="73235" y="43125"/>
                </a:lnTo>
                <a:moveTo>
                  <a:pt x="75883" y="60000"/>
                </a:moveTo>
                <a:lnTo>
                  <a:pt x="44117" y="60000"/>
                </a:lnTo>
                <a:moveTo>
                  <a:pt x="57353" y="105000"/>
                </a:moveTo>
                <a:lnTo>
                  <a:pt x="57353" y="82500"/>
                </a:lnTo>
                <a:lnTo>
                  <a:pt x="62647" y="82500"/>
                </a:lnTo>
                <a:lnTo>
                  <a:pt x="62647" y="105000"/>
                </a:lnTo>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3" name="Google Shape;323;p12"/>
          <p:cNvSpPr/>
          <p:nvPr/>
        </p:nvSpPr>
        <p:spPr>
          <a:xfrm>
            <a:off x="38099"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graphicFrame>
        <p:nvGraphicFramePr>
          <p:cNvPr id="329" name="Google Shape;329;p13"/>
          <p:cNvGraphicFramePr/>
          <p:nvPr/>
        </p:nvGraphicFramePr>
        <p:xfrm>
          <a:off x="0" y="357139"/>
          <a:ext cx="3000000" cy="3000000"/>
        </p:xfrm>
        <a:graphic>
          <a:graphicData uri="http://schemas.openxmlformats.org/drawingml/2006/table">
            <a:tbl>
              <a:tblPr bandRow="1" firstRow="1">
                <a:noFill/>
                <a:tableStyleId>{74FA1E22-B369-4D82-9BD4-DBA31EC34A68}</a:tableStyleId>
              </a:tblPr>
              <a:tblGrid>
                <a:gridCol w="410650"/>
                <a:gridCol w="1237400"/>
                <a:gridCol w="2167200"/>
                <a:gridCol w="2648600"/>
                <a:gridCol w="2669050"/>
              </a:tblGrid>
              <a:tr h="926775">
                <a:tc rowSpan="3">
                  <a:txBody>
                    <a:bodyPr/>
                    <a:lstStyle/>
                    <a:p>
                      <a:pPr indent="0" lvl="0" marL="0" marR="0" rtl="0" algn="ctr">
                        <a:lnSpc>
                          <a:spcPct val="100000"/>
                        </a:lnSpc>
                        <a:spcBef>
                          <a:spcPts val="0"/>
                        </a:spcBef>
                        <a:spcAft>
                          <a:spcPts val="0"/>
                        </a:spcAft>
                        <a:buClr>
                          <a:schemeClr val="dk1"/>
                        </a:buClr>
                        <a:buSzPts val="1100"/>
                        <a:buFont typeface="Calibri"/>
                        <a:buNone/>
                      </a:pPr>
                      <a:r>
                        <a:rPr b="1" lang="en-GB" sz="1100" u="none" cap="none" strike="noStrike"/>
                        <a:t>Digital Literacy</a:t>
                      </a:r>
                      <a:endParaRPr b="1" sz="1100" u="none" cap="none" strike="noStrike"/>
                    </a:p>
                  </a:txBody>
                  <a:tcPr marT="45725" marB="45725" marR="91450" marL="91450"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chemeClr val="dk1"/>
                        </a:buClr>
                        <a:buSzPts val="900"/>
                        <a:buFont typeface="Calibri"/>
                        <a:buNone/>
                      </a:pPr>
                      <a:r>
                        <a:rPr b="0" lang="en-GB" sz="900" u="none" cap="none" strike="noStrike"/>
                        <a:t>Using digital products and services in a variety of contexts to achieve a purposeful outcome</a:t>
                      </a:r>
                      <a:endParaRPr/>
                    </a:p>
                    <a:p>
                      <a:pPr indent="0" lvl="0" marL="0" marR="0" rtl="0" algn="ctr">
                        <a:lnSpc>
                          <a:spcPct val="100000"/>
                        </a:lnSpc>
                        <a:spcBef>
                          <a:spcPts val="0"/>
                        </a:spcBef>
                        <a:spcAft>
                          <a:spcPts val="0"/>
                        </a:spcAft>
                        <a:buClr>
                          <a:schemeClr val="dk1"/>
                        </a:buClr>
                        <a:buSzPts val="1050"/>
                        <a:buFont typeface="Calibri"/>
                        <a:buNone/>
                      </a:pPr>
                      <a:r>
                        <a:t/>
                      </a:r>
                      <a:endParaRPr b="0" sz="1050" u="none" cap="none" strike="noStrike"/>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rgbClr val="000000"/>
                        </a:buClr>
                        <a:buSzPts val="900"/>
                        <a:buFont typeface="Calibri"/>
                        <a:buNone/>
                      </a:pPr>
                      <a:r>
                        <a:rPr b="0" i="0" lang="en-GB" sz="900" u="none" cap="none" strike="noStrike">
                          <a:solidFill>
                            <a:srgbClr val="000000"/>
                          </a:solidFill>
                          <a:latin typeface="Calibri"/>
                          <a:ea typeface="Calibri"/>
                          <a:cs typeface="Calibri"/>
                          <a:sym typeface="Calibri"/>
                        </a:rPr>
                        <a:t>I can explore digital technologies and use what I learn to solve problems and share ideas and thoughts.</a:t>
                      </a:r>
                      <a:br>
                        <a:rPr b="0" i="0" lang="en-GB" sz="900" u="none" cap="none" strike="noStrike">
                          <a:solidFill>
                            <a:srgbClr val="000000"/>
                          </a:solidFill>
                          <a:latin typeface="Calibri"/>
                          <a:ea typeface="Calibri"/>
                          <a:cs typeface="Calibri"/>
                          <a:sym typeface="Calibri"/>
                        </a:rPr>
                      </a:br>
                      <a:r>
                        <a:rPr b="1" i="0" lang="en-GB" sz="900" u="none" cap="none" strike="noStrike">
                          <a:solidFill>
                            <a:srgbClr val="000000"/>
                          </a:solidFill>
                          <a:latin typeface="Calibri"/>
                          <a:ea typeface="Calibri"/>
                          <a:cs typeface="Calibri"/>
                          <a:sym typeface="Calibri"/>
                        </a:rPr>
                        <a:t>TCH 0-01a</a:t>
                      </a:r>
                      <a:endParaRPr b="1" sz="900" u="none" cap="none" strike="noStrike"/>
                    </a:p>
                    <a:p>
                      <a:pPr indent="0" lvl="0" marL="0" marR="0" rtl="0" algn="ctr">
                        <a:spcBef>
                          <a:spcPts val="0"/>
                        </a:spcBef>
                        <a:spcAft>
                          <a:spcPts val="0"/>
                        </a:spcAft>
                        <a:buNone/>
                      </a:pPr>
                      <a:r>
                        <a:t/>
                      </a:r>
                      <a:endParaRPr sz="900" u="none" cap="none" strike="noStrike"/>
                    </a:p>
                  </a:txBody>
                  <a:tcPr marT="45725" marB="45725" marR="91450" marL="91450"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c>
                  <a:txBody>
                    <a:bodyPr/>
                    <a:lstStyle/>
                    <a:p>
                      <a:pPr indent="0" lvl="0" marL="0" marR="0" rtl="0" algn="ctr">
                        <a:spcBef>
                          <a:spcPts val="0"/>
                        </a:spcBef>
                        <a:spcAft>
                          <a:spcPts val="0"/>
                        </a:spcAft>
                        <a:buNone/>
                      </a:pPr>
                      <a:r>
                        <a:rPr lang="en-GB" sz="900" u="none" cap="none" strike="noStrike"/>
                        <a:t>I can explore and experiment with digital technologies and can use what I learn to support and enhance my learning in different contexts.</a:t>
                      </a:r>
                      <a:endParaRPr/>
                    </a:p>
                    <a:p>
                      <a:pPr indent="0" lvl="0" marL="0" marR="0" rtl="0" algn="ctr">
                        <a:lnSpc>
                          <a:spcPct val="100000"/>
                        </a:lnSpc>
                        <a:spcBef>
                          <a:spcPts val="0"/>
                        </a:spcBef>
                        <a:spcAft>
                          <a:spcPts val="0"/>
                        </a:spcAft>
                        <a:buClr>
                          <a:srgbClr val="000000"/>
                        </a:buClr>
                        <a:buSzPts val="900"/>
                        <a:buFont typeface="Calibri"/>
                        <a:buNone/>
                      </a:pPr>
                      <a:r>
                        <a:rPr b="1" i="0" lang="en-GB" sz="900" u="none" cap="none" strike="noStrike">
                          <a:solidFill>
                            <a:srgbClr val="000000"/>
                          </a:solidFill>
                          <a:latin typeface="Calibri"/>
                          <a:ea typeface="Calibri"/>
                          <a:cs typeface="Calibri"/>
                          <a:sym typeface="Calibri"/>
                        </a:rPr>
                        <a:t>TCH 1-01a</a:t>
                      </a:r>
                      <a:endParaRPr b="1" sz="900" u="none" cap="none" strike="noStrike"/>
                    </a:p>
                    <a:p>
                      <a:pPr indent="0" lvl="0" marL="0" marR="0" rtl="0" algn="ctr">
                        <a:spcBef>
                          <a:spcPts val="0"/>
                        </a:spcBef>
                        <a:spcAft>
                          <a:spcPts val="0"/>
                        </a:spcAft>
                        <a:buNone/>
                      </a:pPr>
                      <a:r>
                        <a:t/>
                      </a:r>
                      <a:endParaRPr sz="900" u="none" cap="none" strike="noStrike"/>
                    </a:p>
                  </a:txBody>
                  <a:tcPr marT="45725" marB="45725" marR="91450" marL="91450"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0D9"/>
                    </a:solidFill>
                  </a:tcPr>
                </a:tc>
                <a:tc>
                  <a:txBody>
                    <a:bodyPr/>
                    <a:lstStyle/>
                    <a:p>
                      <a:pPr indent="0" lvl="0" marL="0" marR="0" rtl="0" algn="ctr">
                        <a:spcBef>
                          <a:spcPts val="0"/>
                        </a:spcBef>
                        <a:spcAft>
                          <a:spcPts val="0"/>
                        </a:spcAft>
                        <a:buNone/>
                      </a:pPr>
                      <a:r>
                        <a:rPr lang="en-GB" sz="900" u="none" cap="none" strike="noStrike"/>
                        <a:t>I can extend and enhance my knowledge of digital technologies to collect, analyse ideas, relevant information and organise these in an appropriate way.</a:t>
                      </a:r>
                      <a:endParaRPr/>
                    </a:p>
                    <a:p>
                      <a:pPr indent="0" lvl="0" marL="0" marR="0" rtl="0" algn="ctr">
                        <a:spcBef>
                          <a:spcPts val="0"/>
                        </a:spcBef>
                        <a:spcAft>
                          <a:spcPts val="0"/>
                        </a:spcAft>
                        <a:buNone/>
                      </a:pPr>
                      <a:r>
                        <a:rPr b="1" i="0" lang="en-GB" sz="900" u="none" cap="none" strike="noStrike">
                          <a:solidFill>
                            <a:srgbClr val="000000"/>
                          </a:solidFill>
                          <a:latin typeface="Calibri"/>
                          <a:ea typeface="Calibri"/>
                          <a:cs typeface="Calibri"/>
                          <a:sym typeface="Calibri"/>
                        </a:rPr>
                        <a:t>TCH 2-01a</a:t>
                      </a:r>
                      <a:endParaRPr sz="900" u="none" cap="none" strike="noStrike"/>
                    </a:p>
                  </a:txBody>
                  <a:tcPr marT="45725" marB="45725" marR="91450" marL="91450"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r>
              <a:tr h="953450">
                <a:tc vMerge="1"/>
                <a:tc>
                  <a:txBody>
                    <a:bodyPr/>
                    <a:lstStyle/>
                    <a:p>
                      <a:pPr indent="0" lvl="0" marL="0" marR="0" rtl="0" algn="ctr">
                        <a:lnSpc>
                          <a:spcPct val="100000"/>
                        </a:lnSpc>
                        <a:spcBef>
                          <a:spcPts val="0"/>
                        </a:spcBef>
                        <a:spcAft>
                          <a:spcPts val="0"/>
                        </a:spcAft>
                        <a:buClr>
                          <a:schemeClr val="dk1"/>
                        </a:buClr>
                        <a:buSzPts val="900"/>
                        <a:buFont typeface="Calibri"/>
                        <a:buNone/>
                      </a:pPr>
                      <a:r>
                        <a:rPr b="0" lang="en-GB" sz="900" u="none" cap="none" strike="noStrike"/>
                        <a:t>Searching, processing and managing information responsibly</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Clr>
                          <a:srgbClr val="000000"/>
                        </a:buClr>
                        <a:buSzPts val="900"/>
                        <a:buFont typeface="Calibri"/>
                        <a:buNone/>
                      </a:pPr>
                      <a:r>
                        <a:rPr b="0" i="0" lang="en-GB" sz="900" u="none" cap="none" strike="noStrike">
                          <a:solidFill>
                            <a:srgbClr val="000000"/>
                          </a:solidFill>
                          <a:latin typeface="Calibri"/>
                          <a:ea typeface="Calibri"/>
                          <a:cs typeface="Calibri"/>
                          <a:sym typeface="Calibri"/>
                        </a:rPr>
                        <a:t>I can use digital technologies to explore how to search and find information.</a:t>
                      </a:r>
                      <a:br>
                        <a:rPr b="0" i="0" lang="en-GB" sz="900" u="none" cap="none" strike="noStrike">
                          <a:solidFill>
                            <a:srgbClr val="000000"/>
                          </a:solidFill>
                          <a:latin typeface="Calibri"/>
                          <a:ea typeface="Calibri"/>
                          <a:cs typeface="Calibri"/>
                          <a:sym typeface="Calibri"/>
                        </a:rPr>
                      </a:br>
                      <a:r>
                        <a:rPr b="1" i="0" lang="en-GB" sz="900" u="none" cap="none" strike="noStrike">
                          <a:solidFill>
                            <a:srgbClr val="000000"/>
                          </a:solidFill>
                          <a:latin typeface="Calibri"/>
                          <a:ea typeface="Calibri"/>
                          <a:cs typeface="Calibri"/>
                          <a:sym typeface="Calibri"/>
                        </a:rPr>
                        <a:t>TCH 0-02a</a:t>
                      </a:r>
                      <a:endParaRPr b="1" sz="900" u="none" cap="none" strike="noStrike"/>
                    </a:p>
                  </a:txBody>
                  <a:tcPr marT="45725" marB="45725" marR="91450" marL="91450"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c>
                  <a:txBody>
                    <a:bodyPr/>
                    <a:lstStyle/>
                    <a:p>
                      <a:pPr indent="0" lvl="0" marL="0" marR="0" rtl="0" algn="ctr">
                        <a:spcBef>
                          <a:spcPts val="0"/>
                        </a:spcBef>
                        <a:spcAft>
                          <a:spcPts val="0"/>
                        </a:spcAft>
                        <a:buNone/>
                      </a:pPr>
                      <a:r>
                        <a:rPr b="0" i="0" lang="en-GB" sz="900" u="none" cap="none" strike="noStrike">
                          <a:solidFill>
                            <a:schemeClr val="dk1"/>
                          </a:solidFill>
                          <a:latin typeface="Calibri"/>
                          <a:ea typeface="Calibri"/>
                          <a:cs typeface="Calibri"/>
                          <a:sym typeface="Calibri"/>
                        </a:rPr>
                        <a:t>Using digital technologies responsibly I can access, retrieve and use information to support, enrich or extend learning in different contexts.</a:t>
                      </a:r>
                      <a:br>
                        <a:rPr b="0" i="0" lang="en-GB" sz="900" u="none" cap="none" strike="noStrike">
                          <a:solidFill>
                            <a:schemeClr val="dk1"/>
                          </a:solidFill>
                          <a:latin typeface="Calibri"/>
                          <a:ea typeface="Calibri"/>
                          <a:cs typeface="Calibri"/>
                          <a:sym typeface="Calibri"/>
                        </a:rPr>
                      </a:br>
                      <a:r>
                        <a:rPr b="1" i="0" lang="en-GB" sz="900" u="none" cap="none" strike="noStrike">
                          <a:solidFill>
                            <a:srgbClr val="000000"/>
                          </a:solidFill>
                          <a:latin typeface="Calibri"/>
                          <a:ea typeface="Calibri"/>
                          <a:cs typeface="Calibri"/>
                          <a:sym typeface="Calibri"/>
                        </a:rPr>
                        <a:t>TCH 1-02a</a:t>
                      </a:r>
                      <a:endParaRPr b="1" sz="900" u="none" cap="none" strike="noStrike"/>
                    </a:p>
                    <a:p>
                      <a:pPr indent="0" lvl="0" marL="0" marR="0" rtl="0" algn="ctr">
                        <a:spcBef>
                          <a:spcPts val="0"/>
                        </a:spcBef>
                        <a:spcAft>
                          <a:spcPts val="0"/>
                        </a:spcAft>
                        <a:buClr>
                          <a:schemeClr val="dk1"/>
                        </a:buClr>
                        <a:buSzPts val="900"/>
                        <a:buFont typeface="Calibri"/>
                        <a:buNone/>
                      </a:pPr>
                      <a:r>
                        <a:t/>
                      </a:r>
                      <a:endParaRPr b="1" sz="900" u="none" cap="none" strike="noStrike"/>
                    </a:p>
                  </a:txBody>
                  <a:tcPr marT="45725" marB="45725" marR="91450" marL="91450"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0D9"/>
                    </a:solidFill>
                  </a:tcPr>
                </a:tc>
                <a:tc>
                  <a:txBody>
                    <a:bodyPr/>
                    <a:lstStyle/>
                    <a:p>
                      <a:pPr indent="0" lvl="0" marL="0" marR="0" rtl="0" algn="ctr">
                        <a:spcBef>
                          <a:spcPts val="0"/>
                        </a:spcBef>
                        <a:spcAft>
                          <a:spcPts val="0"/>
                        </a:spcAft>
                        <a:buNone/>
                      </a:pPr>
                      <a:r>
                        <a:rPr lang="en-GB" sz="900" u="none" cap="none" strike="noStrike"/>
                        <a:t>I can use digital technologies to search, access and retrieve information and am aware that not all of this information will be credible.</a:t>
                      </a:r>
                      <a:br>
                        <a:rPr lang="en-GB" sz="900" u="none" cap="none" strike="noStrike"/>
                      </a:br>
                      <a:r>
                        <a:rPr lang="en-GB" sz="900" u="none" cap="none" strike="noStrike"/>
                        <a:t> </a:t>
                      </a:r>
                      <a:r>
                        <a:rPr b="1" i="0" lang="en-GB" sz="900" u="none" cap="none" strike="noStrike">
                          <a:solidFill>
                            <a:srgbClr val="000000"/>
                          </a:solidFill>
                          <a:latin typeface="Calibri"/>
                          <a:ea typeface="Calibri"/>
                          <a:cs typeface="Calibri"/>
                          <a:sym typeface="Calibri"/>
                        </a:rPr>
                        <a:t>TCH 2-02a</a:t>
                      </a:r>
                      <a:endParaRPr b="1" sz="900" u="none" cap="none" strike="noStrike"/>
                    </a:p>
                    <a:p>
                      <a:pPr indent="0" lvl="0" marL="0" marR="0" rtl="0" algn="ctr">
                        <a:lnSpc>
                          <a:spcPct val="100000"/>
                        </a:lnSpc>
                        <a:spcBef>
                          <a:spcPts val="0"/>
                        </a:spcBef>
                        <a:spcAft>
                          <a:spcPts val="0"/>
                        </a:spcAft>
                        <a:buClr>
                          <a:schemeClr val="dk1"/>
                        </a:buClr>
                        <a:buSzPts val="900"/>
                        <a:buFont typeface="Calibri"/>
                        <a:buNone/>
                      </a:pPr>
                      <a:r>
                        <a:t/>
                      </a:r>
                      <a:endParaRPr sz="900" u="none" cap="none" strike="noStrike"/>
                    </a:p>
                  </a:txBody>
                  <a:tcPr marT="45725" marB="45725" marR="91450" marL="91450"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r>
              <a:tr h="984200">
                <a:tc vMerge="1"/>
                <a:tc>
                  <a:txBody>
                    <a:bodyPr/>
                    <a:lstStyle/>
                    <a:p>
                      <a:pPr indent="0" lvl="0" marL="0" marR="0" rtl="0" algn="ctr">
                        <a:spcBef>
                          <a:spcPts val="0"/>
                        </a:spcBef>
                        <a:spcAft>
                          <a:spcPts val="0"/>
                        </a:spcAft>
                        <a:buClr>
                          <a:schemeClr val="dk1"/>
                        </a:buClr>
                        <a:buSzPts val="900"/>
                        <a:buFont typeface="Calibri"/>
                        <a:buNone/>
                      </a:pPr>
                      <a:r>
                        <a:rPr b="0" lang="en-GB" sz="900" u="none" cap="none" strike="noStrike"/>
                        <a:t>Cyber resilience and internet safety</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Clr>
                          <a:srgbClr val="000000"/>
                        </a:buClr>
                        <a:buSzPts val="900"/>
                        <a:buFont typeface="Calibri"/>
                        <a:buNone/>
                      </a:pPr>
                      <a:r>
                        <a:rPr b="0" i="0" lang="en-GB" sz="900" u="none" cap="none" strike="noStrike">
                          <a:solidFill>
                            <a:srgbClr val="000000"/>
                          </a:solidFill>
                          <a:latin typeface="Calibri"/>
                          <a:ea typeface="Calibri"/>
                          <a:cs typeface="Calibri"/>
                          <a:sym typeface="Calibri"/>
                        </a:rPr>
                        <a:t>I can explore, play and communicate using digital technologies safely and securely.</a:t>
                      </a:r>
                      <a:br>
                        <a:rPr b="0" i="0" lang="en-GB" sz="900" u="none" cap="none" strike="noStrike">
                          <a:solidFill>
                            <a:srgbClr val="000000"/>
                          </a:solidFill>
                          <a:latin typeface="Calibri"/>
                          <a:ea typeface="Calibri"/>
                          <a:cs typeface="Calibri"/>
                          <a:sym typeface="Calibri"/>
                        </a:rPr>
                      </a:br>
                      <a:r>
                        <a:rPr b="1" i="0" lang="en-GB" sz="900" u="none" cap="none" strike="noStrike">
                          <a:solidFill>
                            <a:srgbClr val="000000"/>
                          </a:solidFill>
                          <a:latin typeface="Calibri"/>
                          <a:ea typeface="Calibri"/>
                          <a:cs typeface="Calibri"/>
                          <a:sym typeface="Calibri"/>
                        </a:rPr>
                        <a:t>TCH 0-03a</a:t>
                      </a:r>
                      <a:endParaRPr sz="900" u="none" cap="none" strike="noStrike"/>
                    </a:p>
                    <a:p>
                      <a:pPr indent="0" lvl="0" marL="0" marR="0" rtl="0" algn="ctr">
                        <a:spcBef>
                          <a:spcPts val="0"/>
                        </a:spcBef>
                        <a:spcAft>
                          <a:spcPts val="0"/>
                        </a:spcAft>
                        <a:buClr>
                          <a:schemeClr val="dk1"/>
                        </a:buClr>
                        <a:buSzPts val="900"/>
                        <a:buFont typeface="Calibri"/>
                        <a:buNone/>
                      </a:pPr>
                      <a:r>
                        <a:t/>
                      </a:r>
                      <a:endParaRPr b="0" i="0" sz="900" u="none" cap="none" strike="noStrike">
                        <a:solidFill>
                          <a:srgbClr val="000000"/>
                        </a:solidFill>
                        <a:latin typeface="Calibri"/>
                        <a:ea typeface="Calibri"/>
                        <a:cs typeface="Calibri"/>
                        <a:sym typeface="Calibri"/>
                      </a:endParaRPr>
                    </a:p>
                  </a:txBody>
                  <a:tcPr marT="45725" marB="45725" marR="91450" marL="91450"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c>
                  <a:txBody>
                    <a:bodyPr/>
                    <a:lstStyle/>
                    <a:p>
                      <a:pPr indent="0" lvl="0" marL="0" marR="0" rtl="0" algn="ctr">
                        <a:spcBef>
                          <a:spcPts val="0"/>
                        </a:spcBef>
                        <a:spcAft>
                          <a:spcPts val="0"/>
                        </a:spcAft>
                        <a:buNone/>
                      </a:pPr>
                      <a:r>
                        <a:rPr lang="en-GB" sz="900" u="none" cap="none" strike="noStrike"/>
                        <a:t>I can extend my knowledge of how to use digital technology to communicate with others and I am aware of ways to keep safe and secure.</a:t>
                      </a:r>
                      <a:br>
                        <a:rPr lang="en-GB" sz="900" u="none" cap="none" strike="noStrike"/>
                      </a:br>
                      <a:r>
                        <a:rPr lang="en-GB" sz="900" u="none" cap="none" strike="noStrike"/>
                        <a:t> </a:t>
                      </a:r>
                      <a:r>
                        <a:rPr b="1" i="0" lang="en-GB" sz="900" u="none" cap="none" strike="noStrike">
                          <a:solidFill>
                            <a:srgbClr val="000000"/>
                          </a:solidFill>
                          <a:latin typeface="Calibri"/>
                          <a:ea typeface="Calibri"/>
                          <a:cs typeface="Calibri"/>
                          <a:sym typeface="Calibri"/>
                        </a:rPr>
                        <a:t>TCH 1-03a</a:t>
                      </a:r>
                      <a:endParaRPr b="1" sz="900" u="none" cap="none" strike="noStrike"/>
                    </a:p>
                    <a:p>
                      <a:pPr indent="0" lvl="0" marL="0" marR="0" rtl="0" algn="ctr">
                        <a:lnSpc>
                          <a:spcPct val="100000"/>
                        </a:lnSpc>
                        <a:spcBef>
                          <a:spcPts val="0"/>
                        </a:spcBef>
                        <a:spcAft>
                          <a:spcPts val="0"/>
                        </a:spcAft>
                        <a:buClr>
                          <a:schemeClr val="dk1"/>
                        </a:buClr>
                        <a:buSzPts val="900"/>
                        <a:buFont typeface="Calibri"/>
                        <a:buNone/>
                      </a:pPr>
                      <a:r>
                        <a:t/>
                      </a:r>
                      <a:endParaRPr sz="900" u="none" cap="none" strike="noStrike"/>
                    </a:p>
                  </a:txBody>
                  <a:tcPr marT="45725" marB="45725" marR="91450" marL="91450"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0D9"/>
                    </a:solidFill>
                  </a:tcPr>
                </a:tc>
                <a:tc>
                  <a:txBody>
                    <a:bodyPr/>
                    <a:lstStyle/>
                    <a:p>
                      <a:pPr indent="0" lvl="0" marL="0" marR="0" rtl="0" algn="ctr">
                        <a:lnSpc>
                          <a:spcPct val="100000"/>
                        </a:lnSpc>
                        <a:spcBef>
                          <a:spcPts val="0"/>
                        </a:spcBef>
                        <a:spcAft>
                          <a:spcPts val="0"/>
                        </a:spcAft>
                        <a:buClr>
                          <a:schemeClr val="dk1"/>
                        </a:buClr>
                        <a:buSzPts val="900"/>
                        <a:buFont typeface="Calibri"/>
                        <a:buNone/>
                      </a:pPr>
                      <a:r>
                        <a:rPr lang="en-GB" sz="900" u="none" cap="none" strike="noStrike"/>
                        <a:t>I can explore online communities demonstrating an understanding of responsible digital behaviour and I’m aware of how to keep myself safe and secure.</a:t>
                      </a:r>
                      <a:br>
                        <a:rPr lang="en-GB" sz="900" u="none" cap="none" strike="noStrike"/>
                      </a:br>
                      <a:r>
                        <a:rPr lang="en-GB" sz="900" u="none" cap="none" strike="noStrike"/>
                        <a:t> </a:t>
                      </a:r>
                      <a:r>
                        <a:rPr b="1" i="0" lang="en-GB" sz="900" u="none" cap="none" strike="noStrike">
                          <a:solidFill>
                            <a:srgbClr val="000000"/>
                          </a:solidFill>
                          <a:latin typeface="Calibri"/>
                          <a:ea typeface="Calibri"/>
                          <a:cs typeface="Calibri"/>
                          <a:sym typeface="Calibri"/>
                        </a:rPr>
                        <a:t>TCH 2-03a</a:t>
                      </a:r>
                      <a:endParaRPr b="1" sz="900" u="none" cap="none" strike="noStrike"/>
                    </a:p>
                    <a:p>
                      <a:pPr indent="0" lvl="0" marL="0" marR="0" rtl="0" algn="ctr">
                        <a:spcBef>
                          <a:spcPts val="0"/>
                        </a:spcBef>
                        <a:spcAft>
                          <a:spcPts val="0"/>
                        </a:spcAft>
                        <a:buClr>
                          <a:schemeClr val="dk1"/>
                        </a:buClr>
                        <a:buSzPts val="900"/>
                        <a:buFont typeface="Calibri"/>
                        <a:buNone/>
                      </a:pPr>
                      <a:r>
                        <a:t/>
                      </a:r>
                      <a:endParaRPr sz="900" u="none" cap="none" strike="noStrike"/>
                    </a:p>
                  </a:txBody>
                  <a:tcPr marT="45725" marB="45725" marR="91450" marL="91450"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r>
              <a:tr h="937600">
                <a:tc rowSpan="4">
                  <a:txBody>
                    <a:bodyPr/>
                    <a:lstStyle/>
                    <a:p>
                      <a:pPr indent="0" lvl="0" marL="0" marR="0" rtl="0" algn="ctr">
                        <a:lnSpc>
                          <a:spcPct val="100000"/>
                        </a:lnSpc>
                        <a:spcBef>
                          <a:spcPts val="0"/>
                        </a:spcBef>
                        <a:spcAft>
                          <a:spcPts val="0"/>
                        </a:spcAft>
                        <a:buClr>
                          <a:schemeClr val="dk1"/>
                        </a:buClr>
                        <a:buSzPts val="1100"/>
                        <a:buFont typeface="Calibri"/>
                        <a:buNone/>
                      </a:pPr>
                      <a:r>
                        <a:rPr b="1" lang="en-GB" sz="1100" u="none" cap="none" strike="noStrike"/>
                        <a:t>Computing Science</a:t>
                      </a:r>
                      <a:endParaRPr/>
                    </a:p>
                  </a:txBody>
                  <a:tcPr marT="45725" marB="45725" marR="91450" marL="91450"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chemeClr val="dk1"/>
                        </a:buClr>
                        <a:buSzPts val="900"/>
                        <a:buFont typeface="Calibri"/>
                        <a:buNone/>
                      </a:pPr>
                      <a:r>
                        <a:rPr b="0" lang="en-GB" sz="900" u="none" cap="none" strike="noStrike"/>
                        <a:t>Understanding the world through computational thinking</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rgbClr val="000000"/>
                        </a:buClr>
                        <a:buSzPts val="900"/>
                        <a:buFont typeface="Calibri"/>
                        <a:buNone/>
                      </a:pPr>
                      <a:r>
                        <a:rPr b="0" i="0" lang="en-GB" sz="900" u="none" cap="none" strike="noStrike">
                          <a:solidFill>
                            <a:srgbClr val="000000"/>
                          </a:solidFill>
                          <a:latin typeface="Calibri"/>
                          <a:ea typeface="Calibri"/>
                          <a:cs typeface="Calibri"/>
                          <a:sym typeface="Calibri"/>
                        </a:rPr>
                        <a:t>I can explore computational thinking processes involved in a variety of everyday tasks and can identify patterns in objects or information.</a:t>
                      </a:r>
                      <a:br>
                        <a:rPr b="0" i="0" lang="en-GB" sz="900" u="none" cap="none" strike="noStrike">
                          <a:solidFill>
                            <a:srgbClr val="000000"/>
                          </a:solidFill>
                          <a:latin typeface="Calibri"/>
                          <a:ea typeface="Calibri"/>
                          <a:cs typeface="Calibri"/>
                          <a:sym typeface="Calibri"/>
                        </a:rPr>
                      </a:br>
                      <a:r>
                        <a:rPr b="1" i="0" lang="en-GB" sz="900" u="none" cap="none" strike="noStrike">
                          <a:solidFill>
                            <a:srgbClr val="000000"/>
                          </a:solidFill>
                          <a:latin typeface="Calibri"/>
                          <a:ea typeface="Calibri"/>
                          <a:cs typeface="Calibri"/>
                          <a:sym typeface="Calibri"/>
                        </a:rPr>
                        <a:t>TCH 0-13a</a:t>
                      </a:r>
                      <a:endParaRPr b="1" sz="900" u="none" cap="none" strike="noStrike"/>
                    </a:p>
                  </a:txBody>
                  <a:tcPr marT="45725" marB="45725" marR="91450" marL="91450"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c>
                  <a:txBody>
                    <a:bodyPr/>
                    <a:lstStyle/>
                    <a:p>
                      <a:pPr indent="0" lvl="0" marL="0" marR="0" rtl="0" algn="ctr">
                        <a:spcBef>
                          <a:spcPts val="0"/>
                        </a:spcBef>
                        <a:spcAft>
                          <a:spcPts val="0"/>
                        </a:spcAft>
                        <a:buNone/>
                      </a:pPr>
                      <a:r>
                        <a:rPr lang="en-GB" sz="900" u="none" cap="none" strike="noStrike"/>
                        <a:t>I can explore and comment on processes in the world around me making use of core computational thinking concepts and can organise information in a logical way.</a:t>
                      </a:r>
                      <a:endParaRPr/>
                    </a:p>
                    <a:p>
                      <a:pPr indent="0" lvl="0" marL="0" marR="0" rtl="0" algn="ctr">
                        <a:lnSpc>
                          <a:spcPct val="100000"/>
                        </a:lnSpc>
                        <a:spcBef>
                          <a:spcPts val="0"/>
                        </a:spcBef>
                        <a:spcAft>
                          <a:spcPts val="0"/>
                        </a:spcAft>
                        <a:buClr>
                          <a:srgbClr val="000000"/>
                        </a:buClr>
                        <a:buSzPts val="900"/>
                        <a:buFont typeface="Calibri"/>
                        <a:buNone/>
                      </a:pPr>
                      <a:r>
                        <a:rPr b="1" i="0" lang="en-GB" sz="900" u="none" cap="none" strike="noStrike">
                          <a:solidFill>
                            <a:srgbClr val="000000"/>
                          </a:solidFill>
                          <a:latin typeface="Calibri"/>
                          <a:ea typeface="Calibri"/>
                          <a:cs typeface="Calibri"/>
                          <a:sym typeface="Calibri"/>
                        </a:rPr>
                        <a:t>TCH 1-13a</a:t>
                      </a:r>
                      <a:endParaRPr b="1" sz="900" u="none" cap="none" strike="noStrike"/>
                    </a:p>
                  </a:txBody>
                  <a:tcPr marT="45725" marB="45725" marR="91450" marL="91450"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0D9"/>
                    </a:solidFill>
                  </a:tcPr>
                </a:tc>
                <a:tc>
                  <a:txBody>
                    <a:bodyPr/>
                    <a:lstStyle/>
                    <a:p>
                      <a:pPr indent="0" lvl="0" marL="0" marR="0" rtl="0" algn="ctr">
                        <a:spcBef>
                          <a:spcPts val="0"/>
                        </a:spcBef>
                        <a:spcAft>
                          <a:spcPts val="0"/>
                        </a:spcAft>
                        <a:buNone/>
                      </a:pPr>
                      <a:r>
                        <a:rPr lang="en-GB" sz="900" u="none" cap="none" strike="noStrike"/>
                        <a:t>I  understand the operation of a process and its outcome. I can structure related items of information. </a:t>
                      </a:r>
                      <a:endParaRPr sz="900" u="none" cap="none" strike="noStrike"/>
                    </a:p>
                    <a:p>
                      <a:pPr indent="0" lvl="0" marL="0" marR="0" rtl="0" algn="ctr">
                        <a:spcBef>
                          <a:spcPts val="0"/>
                        </a:spcBef>
                        <a:spcAft>
                          <a:spcPts val="0"/>
                        </a:spcAft>
                        <a:buNone/>
                      </a:pPr>
                      <a:r>
                        <a:rPr b="1" i="0" lang="en-GB" sz="900" u="none" cap="none" strike="noStrike">
                          <a:solidFill>
                            <a:srgbClr val="000000"/>
                          </a:solidFill>
                          <a:latin typeface="Calibri"/>
                          <a:ea typeface="Calibri"/>
                          <a:cs typeface="Calibri"/>
                          <a:sym typeface="Calibri"/>
                        </a:rPr>
                        <a:t>TCH 2-13a</a:t>
                      </a:r>
                      <a:endParaRPr sz="900" u="none" cap="none" strike="noStrike"/>
                    </a:p>
                  </a:txBody>
                  <a:tcPr marT="45725" marB="45725" marR="91450" marL="91450"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r>
              <a:tr h="809000">
                <a:tc vMerge="1"/>
                <a:tc rowSpan="2">
                  <a:txBody>
                    <a:bodyPr/>
                    <a:lstStyle/>
                    <a:p>
                      <a:pPr indent="0" lvl="0" marL="0" marR="0" rtl="0" algn="ctr">
                        <a:lnSpc>
                          <a:spcPct val="100000"/>
                        </a:lnSpc>
                        <a:spcBef>
                          <a:spcPts val="0"/>
                        </a:spcBef>
                        <a:spcAft>
                          <a:spcPts val="0"/>
                        </a:spcAft>
                        <a:buClr>
                          <a:schemeClr val="dk1"/>
                        </a:buClr>
                        <a:buSzPts val="900"/>
                        <a:buFont typeface="Calibri"/>
                        <a:buNone/>
                      </a:pPr>
                      <a:r>
                        <a:rPr b="0" lang="en-GB" sz="900" u="none" cap="none" strike="noStrike"/>
                        <a:t>Understanding and analysing computing technology</a:t>
                      </a:r>
                      <a:endParaRPr b="0" sz="900" u="none" cap="none" strike="noStrike"/>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Clr>
                          <a:srgbClr val="000000"/>
                        </a:buClr>
                        <a:buSzPts val="900"/>
                        <a:buFont typeface="Calibri"/>
                        <a:buNone/>
                      </a:pPr>
                      <a:r>
                        <a:rPr b="0" i="0" lang="en-GB" sz="900" u="none" cap="none" strike="noStrike">
                          <a:solidFill>
                            <a:srgbClr val="000000"/>
                          </a:solidFill>
                          <a:latin typeface="Calibri"/>
                          <a:ea typeface="Calibri"/>
                          <a:cs typeface="Calibri"/>
                          <a:sym typeface="Calibri"/>
                        </a:rPr>
                        <a:t>I understand that sequences of instructions are used to control computing technology.</a:t>
                      </a:r>
                      <a:br>
                        <a:rPr b="0" i="0" lang="en-GB" sz="900" u="none" cap="none" strike="noStrike">
                          <a:solidFill>
                            <a:srgbClr val="000000"/>
                          </a:solidFill>
                          <a:latin typeface="Calibri"/>
                          <a:ea typeface="Calibri"/>
                          <a:cs typeface="Calibri"/>
                          <a:sym typeface="Calibri"/>
                        </a:rPr>
                      </a:br>
                      <a:r>
                        <a:rPr b="1" i="0" lang="en-GB" sz="900" u="none" cap="none" strike="noStrike">
                          <a:solidFill>
                            <a:srgbClr val="000000"/>
                          </a:solidFill>
                          <a:latin typeface="Calibri"/>
                          <a:ea typeface="Calibri"/>
                          <a:cs typeface="Calibri"/>
                          <a:sym typeface="Calibri"/>
                        </a:rPr>
                        <a:t>TCH 0-14a</a:t>
                      </a:r>
                      <a:endParaRPr b="1" sz="900" u="none" cap="none" strike="noStrike"/>
                    </a:p>
                  </a:txBody>
                  <a:tcPr marT="45725" marB="45725" marR="91450" marL="91450"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c>
                  <a:txBody>
                    <a:bodyPr/>
                    <a:lstStyle/>
                    <a:p>
                      <a:pPr indent="0" lvl="0" marL="0" marR="0" rtl="0" algn="ctr">
                        <a:spcBef>
                          <a:spcPts val="0"/>
                        </a:spcBef>
                        <a:spcAft>
                          <a:spcPts val="0"/>
                        </a:spcAft>
                        <a:buNone/>
                      </a:pPr>
                      <a:r>
                        <a:rPr lang="en-GB" sz="900" u="none" cap="none" strike="noStrike"/>
                        <a:t>I understand the instructions of a visual programming language and can predict the outcome of a program written using the language.</a:t>
                      </a:r>
                      <a:endParaRPr/>
                    </a:p>
                    <a:p>
                      <a:pPr indent="0" lvl="0" marL="0" marR="0" rtl="0" algn="ctr">
                        <a:spcBef>
                          <a:spcPts val="0"/>
                        </a:spcBef>
                        <a:spcAft>
                          <a:spcPts val="0"/>
                        </a:spcAft>
                        <a:buNone/>
                      </a:pPr>
                      <a:r>
                        <a:rPr b="1" i="0" lang="en-GB" sz="900" u="none" cap="none" strike="noStrike">
                          <a:solidFill>
                            <a:srgbClr val="000000"/>
                          </a:solidFill>
                          <a:latin typeface="Calibri"/>
                          <a:ea typeface="Calibri"/>
                          <a:cs typeface="Calibri"/>
                          <a:sym typeface="Calibri"/>
                        </a:rPr>
                        <a:t>TCH 1-14a</a:t>
                      </a:r>
                      <a:endParaRPr b="1" sz="900" u="none" cap="none" strike="noStrike"/>
                    </a:p>
                  </a:txBody>
                  <a:tcPr marT="45725" marB="45725" marR="91450" marL="91450"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0D9"/>
                    </a:solidFill>
                  </a:tcPr>
                </a:tc>
                <a:tc>
                  <a:txBody>
                    <a:bodyPr/>
                    <a:lstStyle/>
                    <a:p>
                      <a:pPr indent="0" lvl="0" marL="0" marR="0" rtl="0" algn="ctr">
                        <a:spcBef>
                          <a:spcPts val="0"/>
                        </a:spcBef>
                        <a:spcAft>
                          <a:spcPts val="0"/>
                        </a:spcAft>
                        <a:buNone/>
                      </a:pPr>
                      <a:r>
                        <a:rPr lang="en-GB" sz="900" u="none" cap="none" strike="noStrike"/>
                        <a:t>I  can explain core programming language concepts in appropriate technical language. </a:t>
                      </a:r>
                      <a:endParaRPr sz="900" u="none" cap="none" strike="noStrike"/>
                    </a:p>
                    <a:p>
                      <a:pPr indent="0" lvl="0" marL="0" marR="0" rtl="0" algn="ctr">
                        <a:spcBef>
                          <a:spcPts val="0"/>
                        </a:spcBef>
                        <a:spcAft>
                          <a:spcPts val="0"/>
                        </a:spcAft>
                        <a:buNone/>
                      </a:pPr>
                      <a:r>
                        <a:rPr b="1" i="0" lang="en-GB" sz="900" u="none" cap="none" strike="noStrike">
                          <a:solidFill>
                            <a:srgbClr val="000000"/>
                          </a:solidFill>
                          <a:latin typeface="Calibri"/>
                          <a:ea typeface="Calibri"/>
                          <a:cs typeface="Calibri"/>
                          <a:sym typeface="Calibri"/>
                        </a:rPr>
                        <a:t>TCH 2-14a</a:t>
                      </a:r>
                      <a:endParaRPr b="1" sz="900" u="none" cap="none" strike="noStrike"/>
                    </a:p>
                  </a:txBody>
                  <a:tcPr marT="45725" marB="45725" marR="91450" marL="91450"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r>
              <a:tr h="766500">
                <a:tc vMerge="1"/>
                <a:tc vMerge="1"/>
                <a:tc>
                  <a:txBody>
                    <a:bodyPr/>
                    <a:lstStyle/>
                    <a:p>
                      <a:pPr indent="0" lvl="0" marL="0" marR="0" rtl="0" algn="ctr">
                        <a:spcBef>
                          <a:spcPts val="0"/>
                        </a:spcBef>
                        <a:spcAft>
                          <a:spcPts val="0"/>
                        </a:spcAft>
                        <a:buClr>
                          <a:srgbClr val="000000"/>
                        </a:buClr>
                        <a:buSzPts val="900"/>
                        <a:buFont typeface="Calibri"/>
                        <a:buNone/>
                      </a:pPr>
                      <a:r>
                        <a:rPr b="0" i="0" lang="en-GB" sz="900" u="none" cap="none" strike="noStrike">
                          <a:solidFill>
                            <a:srgbClr val="000000"/>
                          </a:solidFill>
                          <a:latin typeface="Calibri"/>
                          <a:ea typeface="Calibri"/>
                          <a:cs typeface="Calibri"/>
                          <a:sym typeface="Calibri"/>
                        </a:rPr>
                        <a:t>I can experiment with and identify uses of a range of computing technology in the world around me.</a:t>
                      </a:r>
                      <a:br>
                        <a:rPr b="0" i="0" lang="en-GB" sz="900" u="none" cap="none" strike="noStrike">
                          <a:solidFill>
                            <a:srgbClr val="000000"/>
                          </a:solidFill>
                          <a:latin typeface="Calibri"/>
                          <a:ea typeface="Calibri"/>
                          <a:cs typeface="Calibri"/>
                          <a:sym typeface="Calibri"/>
                        </a:rPr>
                      </a:br>
                      <a:r>
                        <a:rPr b="1" i="0" lang="en-GB" sz="900" u="none" cap="none" strike="noStrike">
                          <a:solidFill>
                            <a:srgbClr val="000000"/>
                          </a:solidFill>
                          <a:latin typeface="Calibri"/>
                          <a:ea typeface="Calibri"/>
                          <a:cs typeface="Calibri"/>
                          <a:sym typeface="Calibri"/>
                        </a:rPr>
                        <a:t>TCH </a:t>
                      </a:r>
                      <a:r>
                        <a:rPr b="0" i="0" lang="en-GB" sz="900" u="none" cap="none" strike="noStrike">
                          <a:solidFill>
                            <a:srgbClr val="000000"/>
                          </a:solidFill>
                          <a:latin typeface="Calibri"/>
                          <a:ea typeface="Calibri"/>
                          <a:cs typeface="Calibri"/>
                          <a:sym typeface="Calibri"/>
                        </a:rPr>
                        <a:t>0-14b</a:t>
                      </a:r>
                      <a:endParaRPr sz="900" u="none" cap="none" strike="noStrike"/>
                    </a:p>
                  </a:txBody>
                  <a:tcPr marT="45725" marB="45725" marR="91450" marL="91450"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c>
                  <a:txBody>
                    <a:bodyPr/>
                    <a:lstStyle/>
                    <a:p>
                      <a:pPr indent="0" lvl="0" marL="0" marR="0" rtl="0" algn="ctr">
                        <a:spcBef>
                          <a:spcPts val="0"/>
                        </a:spcBef>
                        <a:spcAft>
                          <a:spcPts val="0"/>
                        </a:spcAft>
                        <a:buNone/>
                      </a:pPr>
                      <a:r>
                        <a:rPr lang="en-GB" sz="900" u="none" cap="none" strike="noStrike"/>
                        <a:t>I understand how computers process information.</a:t>
                      </a:r>
                      <a:endParaRPr/>
                    </a:p>
                    <a:p>
                      <a:pPr indent="0" lvl="0" marL="0" marR="0" rtl="0" algn="ctr">
                        <a:spcBef>
                          <a:spcPts val="0"/>
                        </a:spcBef>
                        <a:spcAft>
                          <a:spcPts val="0"/>
                        </a:spcAft>
                        <a:buNone/>
                      </a:pPr>
                      <a:r>
                        <a:rPr b="1" i="0" lang="en-GB" sz="900" u="none" cap="none" strike="noStrike">
                          <a:solidFill>
                            <a:srgbClr val="000000"/>
                          </a:solidFill>
                          <a:latin typeface="Calibri"/>
                          <a:ea typeface="Calibri"/>
                          <a:cs typeface="Calibri"/>
                          <a:sym typeface="Calibri"/>
                        </a:rPr>
                        <a:t>TCH 1-14b</a:t>
                      </a:r>
                      <a:endParaRPr b="1" sz="900" u="none" cap="none" strike="noStrike"/>
                    </a:p>
                  </a:txBody>
                  <a:tcPr marT="45725" marB="45725" marR="91450" marL="91450"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0D9"/>
                    </a:solidFill>
                  </a:tcPr>
                </a:tc>
                <a:tc>
                  <a:txBody>
                    <a:bodyPr/>
                    <a:lstStyle/>
                    <a:p>
                      <a:pPr indent="0" lvl="0" marL="0" marR="0" rtl="0" algn="ctr">
                        <a:spcBef>
                          <a:spcPts val="0"/>
                        </a:spcBef>
                        <a:spcAft>
                          <a:spcPts val="0"/>
                        </a:spcAft>
                        <a:buNone/>
                      </a:pPr>
                      <a:r>
                        <a:rPr lang="en-GB" sz="900" u="none" cap="none" strike="noStrike"/>
                        <a:t>I  understand how information is stored and how key components of computing technology connect and interact through networks. </a:t>
                      </a:r>
                      <a:br>
                        <a:rPr lang="en-GB" sz="900" u="none" cap="none" strike="noStrike"/>
                      </a:br>
                      <a:r>
                        <a:rPr b="1" i="0" lang="en-GB" sz="900" u="none" cap="none" strike="noStrike">
                          <a:solidFill>
                            <a:srgbClr val="000000"/>
                          </a:solidFill>
                          <a:latin typeface="Calibri"/>
                          <a:ea typeface="Calibri"/>
                          <a:cs typeface="Calibri"/>
                          <a:sym typeface="Calibri"/>
                        </a:rPr>
                        <a:t>TCH 2-14b</a:t>
                      </a:r>
                      <a:endParaRPr b="1" sz="900" u="none" cap="none" strike="noStrike"/>
                    </a:p>
                  </a:txBody>
                  <a:tcPr marT="45725" marB="45725" marR="91450" marL="91450"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r>
              <a:tr h="809000">
                <a:tc vMerge="1"/>
                <a:tc>
                  <a:txBody>
                    <a:bodyPr/>
                    <a:lstStyle/>
                    <a:p>
                      <a:pPr indent="0" lvl="0" marL="0" marR="0" rtl="0" algn="ctr">
                        <a:spcBef>
                          <a:spcPts val="0"/>
                        </a:spcBef>
                        <a:spcAft>
                          <a:spcPts val="0"/>
                        </a:spcAft>
                        <a:buClr>
                          <a:schemeClr val="dk1"/>
                        </a:buClr>
                        <a:buSzPts val="900"/>
                        <a:buFont typeface="Calibri"/>
                        <a:buNone/>
                      </a:pPr>
                      <a:r>
                        <a:rPr b="0" lang="en-GB" sz="900" u="none" cap="none" strike="noStrike"/>
                        <a:t>Designing, building and testing computing solutions</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Clr>
                          <a:srgbClr val="000000"/>
                        </a:buClr>
                        <a:buSzPts val="900"/>
                        <a:buFont typeface="Calibri"/>
                        <a:buNone/>
                      </a:pPr>
                      <a:r>
                        <a:rPr b="0" i="0" lang="en-GB" sz="900" u="none" cap="none" strike="noStrike">
                          <a:solidFill>
                            <a:srgbClr val="000000"/>
                          </a:solidFill>
                          <a:latin typeface="Calibri"/>
                          <a:ea typeface="Calibri"/>
                          <a:cs typeface="Calibri"/>
                          <a:sym typeface="Calibri"/>
                        </a:rPr>
                        <a:t>I can develop a sequence of instructions and run them using programmable devices or equivalent.</a:t>
                      </a:r>
                      <a:br>
                        <a:rPr b="0" i="0" lang="en-GB" sz="900" u="none" cap="none" strike="noStrike">
                          <a:solidFill>
                            <a:srgbClr val="000000"/>
                          </a:solidFill>
                          <a:latin typeface="Calibri"/>
                          <a:ea typeface="Calibri"/>
                          <a:cs typeface="Calibri"/>
                          <a:sym typeface="Calibri"/>
                        </a:rPr>
                      </a:br>
                      <a:r>
                        <a:rPr b="1" i="0" lang="en-GB" sz="900" u="none" cap="none" strike="noStrike">
                          <a:solidFill>
                            <a:srgbClr val="000000"/>
                          </a:solidFill>
                          <a:latin typeface="Calibri"/>
                          <a:ea typeface="Calibri"/>
                          <a:cs typeface="Calibri"/>
                          <a:sym typeface="Calibri"/>
                        </a:rPr>
                        <a:t>TCH 0-15a</a:t>
                      </a:r>
                      <a:endParaRPr sz="900" u="none" cap="none" strike="noStrike"/>
                    </a:p>
                  </a:txBody>
                  <a:tcPr marT="45725" marB="45725" marR="91450" marL="91450"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6DDE7"/>
                    </a:solidFill>
                  </a:tcPr>
                </a:tc>
                <a:tc>
                  <a:txBody>
                    <a:bodyPr/>
                    <a:lstStyle/>
                    <a:p>
                      <a:pPr indent="0" lvl="0" marL="0" marR="0" rtl="0" algn="ctr">
                        <a:spcBef>
                          <a:spcPts val="0"/>
                        </a:spcBef>
                        <a:spcAft>
                          <a:spcPts val="0"/>
                        </a:spcAft>
                        <a:buNone/>
                      </a:pPr>
                      <a:r>
                        <a:rPr lang="en-GB" sz="900" u="none" cap="none" strike="noStrike"/>
                        <a:t>I can demonstrate a range of basic problem solving skills by building simple programs to carry out a given task, using an appropriate language.</a:t>
                      </a:r>
                      <a:endParaRPr/>
                    </a:p>
                    <a:p>
                      <a:pPr indent="0" lvl="0" marL="0" marR="0" rtl="0" algn="ctr">
                        <a:spcBef>
                          <a:spcPts val="0"/>
                        </a:spcBef>
                        <a:spcAft>
                          <a:spcPts val="0"/>
                        </a:spcAft>
                        <a:buNone/>
                      </a:pPr>
                      <a:r>
                        <a:rPr b="1" i="0" lang="en-GB" sz="900" u="none" cap="none" strike="noStrike">
                          <a:solidFill>
                            <a:srgbClr val="000000"/>
                          </a:solidFill>
                          <a:latin typeface="Calibri"/>
                          <a:ea typeface="Calibri"/>
                          <a:cs typeface="Calibri"/>
                          <a:sym typeface="Calibri"/>
                        </a:rPr>
                        <a:t>TCH 1-15a</a:t>
                      </a:r>
                      <a:endParaRPr b="1" sz="900" u="none" cap="none" strike="noStrike"/>
                    </a:p>
                  </a:txBody>
                  <a:tcPr marT="45725" marB="45725" marR="91450" marL="91450"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0D9"/>
                    </a:solidFill>
                  </a:tcPr>
                </a:tc>
                <a:tc>
                  <a:txBody>
                    <a:bodyPr/>
                    <a:lstStyle/>
                    <a:p>
                      <a:pPr indent="0" lvl="0" marL="0" marR="0" rtl="0" algn="ctr">
                        <a:lnSpc>
                          <a:spcPct val="100000"/>
                        </a:lnSpc>
                        <a:spcBef>
                          <a:spcPts val="0"/>
                        </a:spcBef>
                        <a:spcAft>
                          <a:spcPts val="0"/>
                        </a:spcAft>
                        <a:buClr>
                          <a:schemeClr val="dk1"/>
                        </a:buClr>
                        <a:buSzPts val="900"/>
                        <a:buFont typeface="Calibri"/>
                        <a:buNone/>
                      </a:pPr>
                      <a:r>
                        <a:rPr lang="en-GB" sz="900" u="none" cap="none" strike="noStrike"/>
                        <a:t>I can create, develop and evaluate computing solutions in response to a design challenge.</a:t>
                      </a:r>
                      <a:br>
                        <a:rPr lang="en-GB" sz="900" u="none" cap="none" strike="noStrike"/>
                      </a:br>
                      <a:r>
                        <a:rPr b="1" i="0" lang="en-GB" sz="900" u="none" cap="none" strike="noStrike">
                          <a:solidFill>
                            <a:srgbClr val="000000"/>
                          </a:solidFill>
                          <a:latin typeface="Calibri"/>
                          <a:ea typeface="Calibri"/>
                          <a:cs typeface="Calibri"/>
                          <a:sym typeface="Calibri"/>
                        </a:rPr>
                        <a:t>TCH 2-15a</a:t>
                      </a:r>
                      <a:endParaRPr b="1" sz="900" u="none" cap="none" strike="noStrike"/>
                    </a:p>
                  </a:txBody>
                  <a:tcPr marT="45725" marB="45725" marR="91450" marL="91450"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r>
            </a:tbl>
          </a:graphicData>
        </a:graphic>
      </p:graphicFrame>
      <p:sp>
        <p:nvSpPr>
          <p:cNvPr id="330" name="Google Shape;330;p13">
            <a:hlinkClick action="ppaction://hlinksldjump" r:id="rId3"/>
          </p:cNvPr>
          <p:cNvSpPr/>
          <p:nvPr/>
        </p:nvSpPr>
        <p:spPr>
          <a:xfrm>
            <a:off x="3836338" y="11035"/>
            <a:ext cx="590025" cy="301311"/>
          </a:xfrm>
          <a:custGeom>
            <a:rect b="b" l="l" r="r" t="t"/>
            <a:pathLst>
              <a:path extrusionOk="0" h="120000" w="120000">
                <a:moveTo>
                  <a:pt x="0" y="0"/>
                </a:moveTo>
                <a:lnTo>
                  <a:pt x="120000" y="0"/>
                </a:lnTo>
                <a:lnTo>
                  <a:pt x="120000" y="120000"/>
                </a:lnTo>
                <a:lnTo>
                  <a:pt x="0" y="120000"/>
                </a:lnTo>
                <a:close/>
              </a:path>
            </a:pathLst>
          </a:custGeom>
          <a:solidFill>
            <a:srgbClr val="7030A0"/>
          </a:solidFill>
          <a:ln cap="flat" cmpd="sng" w="25400">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800">
                <a:solidFill>
                  <a:schemeClr val="lt1"/>
                </a:solidFill>
                <a:latin typeface="Calibri"/>
                <a:ea typeface="Calibri"/>
                <a:cs typeface="Calibri"/>
                <a:sym typeface="Calibri"/>
              </a:rPr>
              <a:t>First 1</a:t>
            </a:r>
            <a:endParaRPr/>
          </a:p>
        </p:txBody>
      </p:sp>
      <p:sp>
        <p:nvSpPr>
          <p:cNvPr id="331" name="Google Shape;331;p13">
            <a:hlinkClick action="ppaction://hlinksldjump" r:id="rId4"/>
          </p:cNvPr>
          <p:cNvSpPr/>
          <p:nvPr/>
        </p:nvSpPr>
        <p:spPr>
          <a:xfrm>
            <a:off x="4480751" y="11036"/>
            <a:ext cx="590025" cy="308002"/>
          </a:xfrm>
          <a:custGeom>
            <a:rect b="b" l="l" r="r" t="t"/>
            <a:pathLst>
              <a:path extrusionOk="0" h="120000" w="120000">
                <a:moveTo>
                  <a:pt x="0" y="0"/>
                </a:moveTo>
                <a:lnTo>
                  <a:pt x="120000" y="0"/>
                </a:lnTo>
                <a:lnTo>
                  <a:pt x="120000" y="120000"/>
                </a:lnTo>
                <a:lnTo>
                  <a:pt x="0" y="120000"/>
                </a:lnTo>
                <a:close/>
              </a:path>
            </a:pathLst>
          </a:custGeom>
          <a:solidFill>
            <a:srgbClr val="7030A0"/>
          </a:solidFill>
          <a:ln cap="flat" cmpd="sng" w="25400">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800">
                <a:solidFill>
                  <a:schemeClr val="lt1"/>
                </a:solidFill>
                <a:latin typeface="Calibri"/>
                <a:ea typeface="Calibri"/>
                <a:cs typeface="Calibri"/>
                <a:sym typeface="Calibri"/>
              </a:rPr>
              <a:t>First  2</a:t>
            </a:r>
            <a:endParaRPr/>
          </a:p>
        </p:txBody>
      </p:sp>
      <p:sp>
        <p:nvSpPr>
          <p:cNvPr id="332" name="Google Shape;332;p13">
            <a:hlinkClick action="ppaction://hlinksldjump" r:id="rId5"/>
          </p:cNvPr>
          <p:cNvSpPr/>
          <p:nvPr/>
        </p:nvSpPr>
        <p:spPr>
          <a:xfrm>
            <a:off x="5115403" y="6273"/>
            <a:ext cx="590025" cy="312765"/>
          </a:xfrm>
          <a:custGeom>
            <a:rect b="b" l="l" r="r" t="t"/>
            <a:pathLst>
              <a:path extrusionOk="0" h="120000" w="120000">
                <a:moveTo>
                  <a:pt x="0" y="0"/>
                </a:moveTo>
                <a:lnTo>
                  <a:pt x="120000" y="0"/>
                </a:lnTo>
                <a:lnTo>
                  <a:pt x="120000" y="120000"/>
                </a:lnTo>
                <a:lnTo>
                  <a:pt x="0" y="120000"/>
                </a:lnTo>
                <a:close/>
              </a:path>
            </a:pathLst>
          </a:custGeom>
          <a:solidFill>
            <a:srgbClr val="7030A0"/>
          </a:solidFill>
          <a:ln cap="flat" cmpd="sng" w="25400">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800">
                <a:solidFill>
                  <a:schemeClr val="lt1"/>
                </a:solidFill>
                <a:latin typeface="Calibri"/>
                <a:ea typeface="Calibri"/>
                <a:cs typeface="Calibri"/>
                <a:sym typeface="Calibri"/>
              </a:rPr>
              <a:t>First  3</a:t>
            </a:r>
            <a:endParaRPr/>
          </a:p>
        </p:txBody>
      </p:sp>
      <p:sp>
        <p:nvSpPr>
          <p:cNvPr id="333" name="Google Shape;333;p13">
            <a:hlinkClick action="ppaction://hlinksldjump" r:id="rId6"/>
          </p:cNvPr>
          <p:cNvSpPr/>
          <p:nvPr/>
        </p:nvSpPr>
        <p:spPr>
          <a:xfrm>
            <a:off x="6481053" y="-394"/>
            <a:ext cx="573974" cy="317528"/>
          </a:xfrm>
          <a:custGeom>
            <a:rect b="b" l="l" r="r" t="t"/>
            <a:pathLst>
              <a:path extrusionOk="0" h="120000" w="120000">
                <a:moveTo>
                  <a:pt x="0" y="0"/>
                </a:moveTo>
                <a:lnTo>
                  <a:pt x="120000" y="0"/>
                </a:lnTo>
                <a:lnTo>
                  <a:pt x="120000" y="120000"/>
                </a:lnTo>
                <a:lnTo>
                  <a:pt x="0" y="120000"/>
                </a:lnTo>
                <a:close/>
              </a:path>
            </a:pathLst>
          </a:custGeom>
          <a:solidFill>
            <a:srgbClr val="EF4360"/>
          </a:solidFill>
          <a:ln cap="flat" cmpd="sng" w="25400">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800">
                <a:solidFill>
                  <a:schemeClr val="lt1"/>
                </a:solidFill>
                <a:latin typeface="Calibri"/>
                <a:ea typeface="Calibri"/>
                <a:cs typeface="Calibri"/>
                <a:sym typeface="Calibri"/>
              </a:rPr>
              <a:t>Second 1</a:t>
            </a:r>
            <a:endParaRPr/>
          </a:p>
        </p:txBody>
      </p:sp>
      <p:sp>
        <p:nvSpPr>
          <p:cNvPr id="334" name="Google Shape;334;p13">
            <a:hlinkClick action="ppaction://hlinksldjump" r:id="rId7"/>
          </p:cNvPr>
          <p:cNvSpPr/>
          <p:nvPr/>
        </p:nvSpPr>
        <p:spPr>
          <a:xfrm>
            <a:off x="7109179" y="-394"/>
            <a:ext cx="573974" cy="317528"/>
          </a:xfrm>
          <a:custGeom>
            <a:rect b="b" l="l" r="r" t="t"/>
            <a:pathLst>
              <a:path extrusionOk="0" h="120000" w="120000">
                <a:moveTo>
                  <a:pt x="0" y="0"/>
                </a:moveTo>
                <a:lnTo>
                  <a:pt x="120000" y="0"/>
                </a:lnTo>
                <a:lnTo>
                  <a:pt x="120000" y="120000"/>
                </a:lnTo>
                <a:lnTo>
                  <a:pt x="0" y="120000"/>
                </a:lnTo>
                <a:close/>
              </a:path>
            </a:pathLst>
          </a:custGeom>
          <a:solidFill>
            <a:srgbClr val="EF4360"/>
          </a:solidFill>
          <a:ln cap="flat" cmpd="sng" w="25400">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800">
                <a:solidFill>
                  <a:schemeClr val="lt1"/>
                </a:solidFill>
                <a:latin typeface="Calibri"/>
                <a:ea typeface="Calibri"/>
                <a:cs typeface="Calibri"/>
                <a:sym typeface="Calibri"/>
              </a:rPr>
              <a:t>Second 2</a:t>
            </a:r>
            <a:endParaRPr/>
          </a:p>
        </p:txBody>
      </p:sp>
      <p:sp>
        <p:nvSpPr>
          <p:cNvPr id="335" name="Google Shape;335;p13">
            <a:hlinkClick action="ppaction://hlinksldjump" r:id="rId8"/>
          </p:cNvPr>
          <p:cNvSpPr/>
          <p:nvPr/>
        </p:nvSpPr>
        <p:spPr>
          <a:xfrm>
            <a:off x="7737305" y="-394"/>
            <a:ext cx="573974" cy="317528"/>
          </a:xfrm>
          <a:custGeom>
            <a:rect b="b" l="l" r="r" t="t"/>
            <a:pathLst>
              <a:path extrusionOk="0" h="120000" w="120000">
                <a:moveTo>
                  <a:pt x="0" y="0"/>
                </a:moveTo>
                <a:lnTo>
                  <a:pt x="120000" y="0"/>
                </a:lnTo>
                <a:lnTo>
                  <a:pt x="120000" y="120000"/>
                </a:lnTo>
                <a:lnTo>
                  <a:pt x="0" y="120000"/>
                </a:lnTo>
                <a:close/>
              </a:path>
            </a:pathLst>
          </a:custGeom>
          <a:solidFill>
            <a:srgbClr val="EF4360"/>
          </a:solidFill>
          <a:ln cap="flat" cmpd="sng" w="25400">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800">
                <a:solidFill>
                  <a:schemeClr val="lt1"/>
                </a:solidFill>
                <a:latin typeface="Calibri"/>
                <a:ea typeface="Calibri"/>
                <a:cs typeface="Calibri"/>
                <a:sym typeface="Calibri"/>
              </a:rPr>
              <a:t>Second 3</a:t>
            </a:r>
            <a:endParaRPr/>
          </a:p>
        </p:txBody>
      </p:sp>
      <p:sp>
        <p:nvSpPr>
          <p:cNvPr id="336" name="Google Shape;336;p13"/>
          <p:cNvSpPr txBox="1"/>
          <p:nvPr/>
        </p:nvSpPr>
        <p:spPr>
          <a:xfrm>
            <a:off x="-15242" y="6500861"/>
            <a:ext cx="914814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a:solidFill>
                  <a:srgbClr val="000000"/>
                </a:solidFill>
                <a:latin typeface="Arial"/>
                <a:ea typeface="Arial"/>
                <a:cs typeface="Arial"/>
                <a:sym typeface="Arial"/>
              </a:rPr>
              <a:t>Experiences and Outcomes Overview</a:t>
            </a:r>
            <a:endParaRPr/>
          </a:p>
        </p:txBody>
      </p:sp>
      <p:sp>
        <p:nvSpPr>
          <p:cNvPr id="337" name="Google Shape;337;p13">
            <a:hlinkClick action="ppaction://hlinkshowjump?jump=firstslide"/>
          </p:cNvPr>
          <p:cNvSpPr/>
          <p:nvPr/>
        </p:nvSpPr>
        <p:spPr>
          <a:xfrm>
            <a:off x="586789" y="45864"/>
            <a:ext cx="546686" cy="257267"/>
          </a:xfrm>
          <a:custGeom>
            <a:rect b="b" l="l" r="r" t="t"/>
            <a:pathLst>
              <a:path extrusionOk="0" h="120000" w="120000">
                <a:moveTo>
                  <a:pt x="0" y="0"/>
                </a:moveTo>
                <a:lnTo>
                  <a:pt x="120000" y="0"/>
                </a:lnTo>
                <a:lnTo>
                  <a:pt x="120000" y="120000"/>
                </a:lnTo>
                <a:lnTo>
                  <a:pt x="0" y="120000"/>
                </a:lnTo>
                <a:close/>
                <a:moveTo>
                  <a:pt x="60000" y="15000"/>
                </a:moveTo>
                <a:lnTo>
                  <a:pt x="38823" y="60000"/>
                </a:lnTo>
                <a:lnTo>
                  <a:pt x="44117" y="60000"/>
                </a:lnTo>
                <a:lnTo>
                  <a:pt x="44117" y="105000"/>
                </a:lnTo>
                <a:lnTo>
                  <a:pt x="75883" y="105000"/>
                </a:lnTo>
                <a:lnTo>
                  <a:pt x="75883" y="60000"/>
                </a:lnTo>
                <a:lnTo>
                  <a:pt x="81177" y="60000"/>
                </a:lnTo>
                <a:lnTo>
                  <a:pt x="73235" y="43125"/>
                </a:lnTo>
                <a:lnTo>
                  <a:pt x="73235" y="20625"/>
                </a:lnTo>
                <a:lnTo>
                  <a:pt x="67941" y="20625"/>
                </a:lnTo>
                <a:lnTo>
                  <a:pt x="67941" y="31875"/>
                </a:lnTo>
                <a:close/>
              </a:path>
              <a:path extrusionOk="0" fill="darkenLess" h="120000" w="120000">
                <a:moveTo>
                  <a:pt x="73235" y="43125"/>
                </a:moveTo>
                <a:lnTo>
                  <a:pt x="73235" y="20625"/>
                </a:lnTo>
                <a:lnTo>
                  <a:pt x="67941" y="20625"/>
                </a:lnTo>
                <a:lnTo>
                  <a:pt x="67941" y="31875"/>
                </a:lnTo>
                <a:close/>
                <a:moveTo>
                  <a:pt x="44117" y="60000"/>
                </a:moveTo>
                <a:lnTo>
                  <a:pt x="44117" y="105000"/>
                </a:lnTo>
                <a:lnTo>
                  <a:pt x="57353" y="105000"/>
                </a:lnTo>
                <a:lnTo>
                  <a:pt x="57353" y="82500"/>
                </a:lnTo>
                <a:lnTo>
                  <a:pt x="62647" y="82500"/>
                </a:lnTo>
                <a:lnTo>
                  <a:pt x="62647" y="105000"/>
                </a:lnTo>
                <a:lnTo>
                  <a:pt x="75883" y="105000"/>
                </a:lnTo>
                <a:lnTo>
                  <a:pt x="75883" y="60000"/>
                </a:lnTo>
                <a:close/>
              </a:path>
              <a:path extrusionOk="0" fill="darken" h="120000" w="120000">
                <a:moveTo>
                  <a:pt x="60000" y="15000"/>
                </a:moveTo>
                <a:lnTo>
                  <a:pt x="38823" y="60000"/>
                </a:lnTo>
                <a:lnTo>
                  <a:pt x="81177" y="60000"/>
                </a:lnTo>
                <a:close/>
                <a:moveTo>
                  <a:pt x="57353" y="82500"/>
                </a:moveTo>
                <a:lnTo>
                  <a:pt x="62647" y="82500"/>
                </a:lnTo>
                <a:lnTo>
                  <a:pt x="62647" y="105000"/>
                </a:lnTo>
                <a:lnTo>
                  <a:pt x="57353" y="105000"/>
                </a:lnTo>
                <a:close/>
              </a:path>
              <a:path extrusionOk="0" fill="none" h="120000" w="120000">
                <a:moveTo>
                  <a:pt x="60000" y="15000"/>
                </a:moveTo>
                <a:lnTo>
                  <a:pt x="67941" y="31875"/>
                </a:lnTo>
                <a:lnTo>
                  <a:pt x="67941" y="20625"/>
                </a:lnTo>
                <a:lnTo>
                  <a:pt x="73235" y="20625"/>
                </a:lnTo>
                <a:lnTo>
                  <a:pt x="73235" y="43125"/>
                </a:lnTo>
                <a:lnTo>
                  <a:pt x="81177" y="60000"/>
                </a:lnTo>
                <a:lnTo>
                  <a:pt x="75883" y="60000"/>
                </a:lnTo>
                <a:lnTo>
                  <a:pt x="75883" y="105000"/>
                </a:lnTo>
                <a:lnTo>
                  <a:pt x="44117" y="105000"/>
                </a:lnTo>
                <a:lnTo>
                  <a:pt x="44117" y="60000"/>
                </a:lnTo>
                <a:lnTo>
                  <a:pt x="38823" y="60000"/>
                </a:lnTo>
                <a:close/>
                <a:moveTo>
                  <a:pt x="67941" y="31875"/>
                </a:moveTo>
                <a:lnTo>
                  <a:pt x="73235" y="43125"/>
                </a:lnTo>
                <a:moveTo>
                  <a:pt x="75883" y="60000"/>
                </a:moveTo>
                <a:lnTo>
                  <a:pt x="44117" y="60000"/>
                </a:lnTo>
                <a:moveTo>
                  <a:pt x="57353" y="105000"/>
                </a:moveTo>
                <a:lnTo>
                  <a:pt x="57353" y="82500"/>
                </a:lnTo>
                <a:lnTo>
                  <a:pt x="62647" y="82500"/>
                </a:lnTo>
                <a:lnTo>
                  <a:pt x="62647" y="105000"/>
                </a:lnTo>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8" name="Google Shape;338;p13"/>
          <p:cNvSpPr/>
          <p:nvPr/>
        </p:nvSpPr>
        <p:spPr>
          <a:xfrm>
            <a:off x="38099"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13">
            <a:hlinkClick action="ppaction://hlinkshowjump?jump=nextslide"/>
          </p:cNvPr>
          <p:cNvSpPr/>
          <p:nvPr/>
        </p:nvSpPr>
        <p:spPr>
          <a:xfrm rot="10800000">
            <a:off x="8610600"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graphicFrame>
        <p:nvGraphicFramePr>
          <p:cNvPr id="345" name="Google Shape;345;p14"/>
          <p:cNvGraphicFramePr/>
          <p:nvPr/>
        </p:nvGraphicFramePr>
        <p:xfrm>
          <a:off x="0" y="345056"/>
          <a:ext cx="3000000" cy="3000000"/>
        </p:xfrm>
        <a:graphic>
          <a:graphicData uri="http://schemas.openxmlformats.org/drawingml/2006/table">
            <a:tbl>
              <a:tblPr bandRow="1" firstRow="1">
                <a:noFill/>
                <a:tableStyleId>{74FA1E22-B369-4D82-9BD4-DBA31EC34A68}</a:tableStyleId>
              </a:tblPr>
              <a:tblGrid>
                <a:gridCol w="369875"/>
                <a:gridCol w="947350"/>
                <a:gridCol w="1888425"/>
                <a:gridCol w="5922125"/>
              </a:tblGrid>
              <a:tr h="1273175">
                <a:tc rowSpan="3">
                  <a:txBody>
                    <a:bodyPr/>
                    <a:lstStyle/>
                    <a:p>
                      <a:pPr indent="0" lvl="0" marL="0" marR="0" rtl="0" algn="ctr">
                        <a:lnSpc>
                          <a:spcPct val="100000"/>
                        </a:lnSpc>
                        <a:spcBef>
                          <a:spcPts val="0"/>
                        </a:spcBef>
                        <a:spcAft>
                          <a:spcPts val="0"/>
                        </a:spcAft>
                        <a:buClr>
                          <a:schemeClr val="dk1"/>
                        </a:buClr>
                        <a:buSzPts val="1100"/>
                        <a:buFont typeface="Calibri"/>
                        <a:buNone/>
                      </a:pPr>
                      <a:r>
                        <a:rPr b="1" lang="en-GB" sz="1100" u="none" cap="none" strike="noStrike"/>
                        <a:t>Digital Literacy</a:t>
                      </a:r>
                      <a:endParaRPr b="1" sz="1100" u="none" cap="none" strike="noStrike"/>
                    </a:p>
                  </a:txBody>
                  <a:tcPr marT="45725" marB="45725" marR="91450" marL="91450"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chemeClr val="dk1"/>
                        </a:buClr>
                        <a:buSzPts val="900"/>
                        <a:buFont typeface="Calibri"/>
                        <a:buNone/>
                      </a:pPr>
                      <a:r>
                        <a:rPr b="0" lang="en-GB" sz="900" u="none" cap="none" strike="noStrike"/>
                        <a:t>Using digital products and services in a variety of contexts to achieve a purposeful outcome</a:t>
                      </a:r>
                      <a:endParaRPr/>
                    </a:p>
                    <a:p>
                      <a:pPr indent="0" lvl="0" marL="0" marR="0" rtl="0" algn="ctr">
                        <a:lnSpc>
                          <a:spcPct val="100000"/>
                        </a:lnSpc>
                        <a:spcBef>
                          <a:spcPts val="0"/>
                        </a:spcBef>
                        <a:spcAft>
                          <a:spcPts val="0"/>
                        </a:spcAft>
                        <a:buClr>
                          <a:schemeClr val="dk1"/>
                        </a:buClr>
                        <a:buSzPts val="1050"/>
                        <a:buFont typeface="Calibri"/>
                        <a:buNone/>
                      </a:pPr>
                      <a:r>
                        <a:t/>
                      </a:r>
                      <a:endParaRPr b="0" sz="1050" u="none" cap="none" strike="noStrike"/>
                    </a:p>
                  </a:txBody>
                  <a:tcPr marT="36000" marB="36000" marR="36000" marL="360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Clr>
                          <a:srgbClr val="000000"/>
                        </a:buClr>
                        <a:buSzPts val="900"/>
                        <a:buFont typeface="Arial Narrow"/>
                        <a:buNone/>
                      </a:pPr>
                      <a:r>
                        <a:rPr b="0" i="0" lang="en-GB" sz="900" u="none" cap="none" strike="noStrike">
                          <a:solidFill>
                            <a:srgbClr val="000000"/>
                          </a:solidFill>
                          <a:latin typeface="Arial Narrow"/>
                          <a:ea typeface="Arial Narrow"/>
                          <a:cs typeface="Arial Narrow"/>
                          <a:sym typeface="Arial Narrow"/>
                        </a:rPr>
                        <a:t>I can explore digital technologies and use what I learn to solve problems and share ideas and thoughts</a:t>
                      </a:r>
                      <a:endParaRPr sz="900" u="none" cap="none" strike="noStrike">
                        <a:latin typeface="Arial Narrow"/>
                        <a:ea typeface="Arial Narrow"/>
                        <a:cs typeface="Arial Narrow"/>
                        <a:sym typeface="Arial Narrow"/>
                      </a:endParaRPr>
                    </a:p>
                    <a:p>
                      <a:pPr indent="0" lvl="0" marL="0" marR="0" rtl="0" algn="r">
                        <a:spcBef>
                          <a:spcPts val="0"/>
                        </a:spcBef>
                        <a:spcAft>
                          <a:spcPts val="0"/>
                        </a:spcAft>
                        <a:buClr>
                          <a:schemeClr val="dk1"/>
                        </a:buClr>
                        <a:buSzPts val="900"/>
                        <a:buFont typeface="Arial Narrow"/>
                        <a:buNone/>
                      </a:pPr>
                      <a:r>
                        <a:rPr b="1" lang="en-GB" sz="900" u="none" cap="none" strike="noStrike">
                          <a:latin typeface="Arial Narrow"/>
                          <a:ea typeface="Arial Narrow"/>
                          <a:cs typeface="Arial Narrow"/>
                          <a:sym typeface="Arial Narrow"/>
                        </a:rPr>
                        <a:t>TCH 0-01a</a:t>
                      </a:r>
                      <a:endParaRPr sz="900" u="none" cap="none" strike="noStrike">
                        <a:latin typeface="Arial Narrow"/>
                        <a:ea typeface="Arial Narrow"/>
                        <a:cs typeface="Arial Narrow"/>
                        <a:sym typeface="Arial Narrow"/>
                      </a:endParaRPr>
                    </a:p>
                  </a:txBody>
                  <a:tcPr marT="45725" marB="45725" marR="91450" marL="91450"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6DDE7"/>
                    </a:solidFill>
                  </a:tcPr>
                </a:tc>
                <a:tc>
                  <a:txBody>
                    <a:bodyPr/>
                    <a:lstStyle/>
                    <a:p>
                      <a:pPr indent="-171450" lvl="0" marL="171450" marR="0" rtl="0" algn="l">
                        <a:lnSpc>
                          <a:spcPct val="100000"/>
                        </a:lnSpc>
                        <a:spcBef>
                          <a:spcPts val="0"/>
                        </a:spcBef>
                        <a:spcAft>
                          <a:spcPts val="0"/>
                        </a:spcAft>
                        <a:buClr>
                          <a:schemeClr val="dk1"/>
                        </a:buClr>
                        <a:buSzPts val="900"/>
                        <a:buFont typeface="Arial"/>
                        <a:buChar char="•"/>
                      </a:pPr>
                      <a:r>
                        <a:rPr lang="en-GB" sz="900" u="none" cap="none" strike="noStrike">
                          <a:latin typeface="Arial Narrow"/>
                          <a:ea typeface="Arial Narrow"/>
                          <a:cs typeface="Arial Narrow"/>
                          <a:sym typeface="Arial Narrow"/>
                        </a:rPr>
                        <a:t>Recognises different types of digital technology</a:t>
                      </a:r>
                      <a:endParaRPr b="0" i="0" sz="900" u="none" cap="none" strike="noStrike">
                        <a:latin typeface="Arial Narrow"/>
                        <a:ea typeface="Arial Narrow"/>
                        <a:cs typeface="Arial Narrow"/>
                        <a:sym typeface="Arial Narrow"/>
                      </a:endParaRPr>
                    </a:p>
                    <a:p>
                      <a:pPr indent="-171450" lvl="0" marL="171450" marR="0" rtl="0" algn="l">
                        <a:spcBef>
                          <a:spcPts val="0"/>
                        </a:spcBef>
                        <a:spcAft>
                          <a:spcPts val="0"/>
                        </a:spcAft>
                        <a:buClr>
                          <a:schemeClr val="dk1"/>
                        </a:buClr>
                        <a:buSzPts val="900"/>
                        <a:buFont typeface="Arial"/>
                        <a:buChar char="•"/>
                      </a:pPr>
                      <a:r>
                        <a:rPr lang="en-GB" sz="900" u="none" cap="none" strike="noStrike">
                          <a:latin typeface="Arial Narrow"/>
                          <a:ea typeface="Arial Narrow"/>
                          <a:cs typeface="Arial Narrow"/>
                          <a:sym typeface="Arial Narrow"/>
                        </a:rPr>
                        <a:t>Identifies the key components of different types of digital technology</a:t>
                      </a:r>
                      <a:endParaRPr/>
                    </a:p>
                    <a:p>
                      <a:pPr indent="-171450" lvl="0" marL="171450" marR="0" rtl="0" algn="l">
                        <a:spcBef>
                          <a:spcPts val="0"/>
                        </a:spcBef>
                        <a:spcAft>
                          <a:spcPts val="0"/>
                        </a:spcAft>
                        <a:buClr>
                          <a:schemeClr val="dk1"/>
                        </a:buClr>
                        <a:buSzPts val="900"/>
                        <a:buFont typeface="Arial"/>
                        <a:buChar char="•"/>
                      </a:pPr>
                      <a:r>
                        <a:rPr lang="en-GB" sz="900" u="none" cap="none" strike="noStrike">
                          <a:latin typeface="Arial Narrow"/>
                          <a:ea typeface="Arial Narrow"/>
                          <a:cs typeface="Arial Narrow"/>
                          <a:sym typeface="Arial Narrow"/>
                        </a:rPr>
                        <a:t>Logs on to a preferred device with a given password</a:t>
                      </a:r>
                      <a:endParaRPr/>
                    </a:p>
                    <a:p>
                      <a:pPr indent="-171450" lvl="0" marL="171450" marR="0" rtl="0" algn="l">
                        <a:spcBef>
                          <a:spcPts val="0"/>
                        </a:spcBef>
                        <a:spcAft>
                          <a:spcPts val="0"/>
                        </a:spcAft>
                        <a:buClr>
                          <a:schemeClr val="dk1"/>
                        </a:buClr>
                        <a:buSzPts val="900"/>
                        <a:buFont typeface="Arial"/>
                        <a:buChar char="•"/>
                      </a:pPr>
                      <a:r>
                        <a:rPr lang="en-GB" sz="900" u="none" cap="none" strike="noStrike">
                          <a:latin typeface="Arial Narrow"/>
                          <a:ea typeface="Arial Narrow"/>
                          <a:cs typeface="Arial Narrow"/>
                          <a:sym typeface="Arial Narrow"/>
                        </a:rPr>
                        <a:t>Identifies icons for different applications</a:t>
                      </a:r>
                      <a:endParaRPr/>
                    </a:p>
                    <a:p>
                      <a:pPr indent="-171450" lvl="0" marL="171450" marR="0" rtl="0" algn="l">
                        <a:spcBef>
                          <a:spcPts val="0"/>
                        </a:spcBef>
                        <a:spcAft>
                          <a:spcPts val="0"/>
                        </a:spcAft>
                        <a:buClr>
                          <a:schemeClr val="dk1"/>
                        </a:buClr>
                        <a:buSzPts val="900"/>
                        <a:buFont typeface="Arial"/>
                        <a:buChar char="•"/>
                      </a:pPr>
                      <a:r>
                        <a:rPr lang="en-GB" sz="900" u="none" cap="none" strike="noStrike">
                          <a:latin typeface="Arial Narrow"/>
                          <a:ea typeface="Arial Narrow"/>
                          <a:cs typeface="Arial Narrow"/>
                          <a:sym typeface="Arial Narrow"/>
                        </a:rPr>
                        <a:t>Opens and closes a pre-saved file</a:t>
                      </a:r>
                      <a:endParaRPr/>
                    </a:p>
                    <a:p>
                      <a:pPr indent="-171450" lvl="0" marL="171450" marR="0" rtl="0" algn="l">
                        <a:spcBef>
                          <a:spcPts val="0"/>
                        </a:spcBef>
                        <a:spcAft>
                          <a:spcPts val="0"/>
                        </a:spcAft>
                        <a:buClr>
                          <a:schemeClr val="dk1"/>
                        </a:buClr>
                        <a:buSzPts val="900"/>
                        <a:buFont typeface="Arial"/>
                        <a:buChar char="•"/>
                      </a:pPr>
                      <a:r>
                        <a:rPr lang="en-GB" sz="900" u="none" cap="none" strike="noStrike">
                          <a:latin typeface="Arial Narrow"/>
                          <a:ea typeface="Arial Narrow"/>
                          <a:cs typeface="Arial Narrow"/>
                          <a:sym typeface="Arial Narrow"/>
                        </a:rPr>
                        <a:t>Identifies and consistently uses the close icon</a:t>
                      </a:r>
                      <a:endParaRPr/>
                    </a:p>
                    <a:p>
                      <a:pPr indent="-171450" lvl="0" marL="171450" marR="0" rtl="0" algn="l">
                        <a:spcBef>
                          <a:spcPts val="0"/>
                        </a:spcBef>
                        <a:spcAft>
                          <a:spcPts val="0"/>
                        </a:spcAft>
                        <a:buClr>
                          <a:schemeClr val="dk1"/>
                        </a:buClr>
                        <a:buSzPts val="900"/>
                        <a:buFont typeface="Arial"/>
                        <a:buChar char="•"/>
                      </a:pPr>
                      <a:r>
                        <a:rPr lang="en-GB" sz="900" u="none" cap="none" strike="noStrike">
                          <a:latin typeface="Arial Narrow"/>
                          <a:ea typeface="Arial Narrow"/>
                          <a:cs typeface="Arial Narrow"/>
                          <a:sym typeface="Arial Narrow"/>
                        </a:rPr>
                        <a:t>Uses digital technologies in a responsible way and with appropriate care</a:t>
                      </a:r>
                      <a:endParaRPr/>
                    </a:p>
                  </a:txBody>
                  <a:tcPr marT="36000" marB="36000" marR="36000" marL="360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6DDE7"/>
                    </a:solidFill>
                  </a:tcPr>
                </a:tc>
              </a:tr>
              <a:tr h="828175">
                <a:tc vMerge="1"/>
                <a:tc>
                  <a:txBody>
                    <a:bodyPr/>
                    <a:lstStyle/>
                    <a:p>
                      <a:pPr indent="0" lvl="0" marL="0" marR="0" rtl="0" algn="ctr">
                        <a:lnSpc>
                          <a:spcPct val="100000"/>
                        </a:lnSpc>
                        <a:spcBef>
                          <a:spcPts val="0"/>
                        </a:spcBef>
                        <a:spcAft>
                          <a:spcPts val="0"/>
                        </a:spcAft>
                        <a:buClr>
                          <a:schemeClr val="dk1"/>
                        </a:buClr>
                        <a:buSzPts val="900"/>
                        <a:buFont typeface="Calibri"/>
                        <a:buNone/>
                      </a:pPr>
                      <a:r>
                        <a:rPr b="0" lang="en-GB" sz="900" u="none" cap="none" strike="noStrike"/>
                        <a:t>Searching, processing and managing information responsibly</a:t>
                      </a:r>
                      <a:endParaRPr/>
                    </a:p>
                  </a:txBody>
                  <a:tcPr marT="36000" marB="36000" marR="36000" marL="360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Clr>
                          <a:srgbClr val="000000"/>
                        </a:buClr>
                        <a:buSzPts val="900"/>
                        <a:buFont typeface="Arial Narrow"/>
                        <a:buNone/>
                      </a:pPr>
                      <a:r>
                        <a:rPr b="0" i="0" lang="en-GB" sz="900" u="none" cap="none" strike="noStrike">
                          <a:solidFill>
                            <a:srgbClr val="000000"/>
                          </a:solidFill>
                          <a:latin typeface="Arial Narrow"/>
                          <a:ea typeface="Arial Narrow"/>
                          <a:cs typeface="Arial Narrow"/>
                          <a:sym typeface="Arial Narrow"/>
                        </a:rPr>
                        <a:t>I can use digital technologies to explore how to search and find information.</a:t>
                      </a:r>
                      <a:endParaRPr sz="900" u="none" cap="none" strike="noStrike">
                        <a:latin typeface="Arial Narrow"/>
                        <a:ea typeface="Arial Narrow"/>
                        <a:cs typeface="Arial Narrow"/>
                        <a:sym typeface="Arial Narrow"/>
                      </a:endParaRPr>
                    </a:p>
                    <a:p>
                      <a:pPr indent="0" lvl="0" marL="0" marR="0" rtl="0" algn="r">
                        <a:spcBef>
                          <a:spcPts val="0"/>
                        </a:spcBef>
                        <a:spcAft>
                          <a:spcPts val="0"/>
                        </a:spcAft>
                        <a:buClr>
                          <a:srgbClr val="000000"/>
                        </a:buClr>
                        <a:buSzPts val="900"/>
                        <a:buFont typeface="Arial Narrow"/>
                        <a:buNone/>
                      </a:pPr>
                      <a:r>
                        <a:rPr b="1" i="0" lang="en-GB" sz="900" u="none" cap="none" strike="noStrike">
                          <a:solidFill>
                            <a:srgbClr val="000000"/>
                          </a:solidFill>
                          <a:latin typeface="Arial Narrow"/>
                          <a:ea typeface="Arial Narrow"/>
                          <a:cs typeface="Arial Narrow"/>
                          <a:sym typeface="Arial Narrow"/>
                        </a:rPr>
                        <a:t>TCH 0-02a</a:t>
                      </a:r>
                      <a:endParaRPr sz="900" u="none" cap="none" strike="noStrike">
                        <a:latin typeface="Arial Narrow"/>
                        <a:ea typeface="Arial Narrow"/>
                        <a:cs typeface="Arial Narrow"/>
                        <a:sym typeface="Arial Narrow"/>
                      </a:endParaRPr>
                    </a:p>
                  </a:txBody>
                  <a:tcPr marT="45725" marB="45725" marR="91450" marL="91450"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6DDE7"/>
                    </a:solidFill>
                  </a:tcPr>
                </a:tc>
                <a:tc>
                  <a:txBody>
                    <a:bodyPr/>
                    <a:lstStyle/>
                    <a:p>
                      <a:pPr indent="-171450" lvl="0" marL="171450" marR="0" rtl="0" algn="l">
                        <a:spcBef>
                          <a:spcPts val="0"/>
                        </a:spcBef>
                        <a:spcAft>
                          <a:spcPts val="0"/>
                        </a:spcAft>
                        <a:buClr>
                          <a:srgbClr val="000000"/>
                        </a:buClr>
                        <a:buSzPts val="900"/>
                        <a:buFont typeface="Arial"/>
                        <a:buChar char="•"/>
                      </a:pPr>
                      <a:r>
                        <a:rPr b="0" i="0" lang="en-GB" sz="900" u="none" cap="none" strike="noStrike">
                          <a:solidFill>
                            <a:srgbClr val="000000"/>
                          </a:solidFill>
                          <a:latin typeface="Arial Narrow"/>
                          <a:ea typeface="Arial Narrow"/>
                          <a:cs typeface="Arial Narrow"/>
                          <a:sym typeface="Arial Narrow"/>
                        </a:rPr>
                        <a:t>Identifies and uses images and key words when searching for specific information</a:t>
                      </a:r>
                      <a:endParaRPr/>
                    </a:p>
                    <a:p>
                      <a:pPr indent="-171450" lvl="0" marL="171450" marR="0" rtl="0" algn="l">
                        <a:spcBef>
                          <a:spcPts val="0"/>
                        </a:spcBef>
                        <a:spcAft>
                          <a:spcPts val="0"/>
                        </a:spcAft>
                        <a:buClr>
                          <a:srgbClr val="000000"/>
                        </a:buClr>
                        <a:buSzPts val="900"/>
                        <a:buFont typeface="Arial"/>
                        <a:buChar char="•"/>
                      </a:pPr>
                      <a:r>
                        <a:rPr b="0" i="0" lang="en-GB" sz="900" u="none" cap="none" strike="noStrike">
                          <a:solidFill>
                            <a:srgbClr val="000000"/>
                          </a:solidFill>
                          <a:latin typeface="Arial Narrow"/>
                          <a:ea typeface="Arial Narrow"/>
                          <a:cs typeface="Arial Narrow"/>
                          <a:sym typeface="Arial Narrow"/>
                        </a:rPr>
                        <a:t>Demonstrates an understanding of how information can be found on websites as text, audio, images and video</a:t>
                      </a:r>
                      <a:endParaRPr/>
                    </a:p>
                    <a:p>
                      <a:pPr indent="-171450" lvl="0" marL="171450" marR="0" rtl="0" algn="l">
                        <a:spcBef>
                          <a:spcPts val="0"/>
                        </a:spcBef>
                        <a:spcAft>
                          <a:spcPts val="0"/>
                        </a:spcAft>
                        <a:buClr>
                          <a:srgbClr val="000000"/>
                        </a:buClr>
                        <a:buSzPts val="900"/>
                        <a:buFont typeface="Arial"/>
                        <a:buChar char="•"/>
                      </a:pPr>
                      <a:r>
                        <a:rPr b="0" i="0" lang="en-GB" sz="900" u="none" cap="none" strike="noStrike">
                          <a:solidFill>
                            <a:srgbClr val="000000"/>
                          </a:solidFill>
                          <a:latin typeface="Arial Narrow"/>
                          <a:ea typeface="Arial Narrow"/>
                          <a:cs typeface="Arial Narrow"/>
                          <a:sym typeface="Arial Narrow"/>
                        </a:rPr>
                        <a:t>Demonstrates an understanding of how they should not use materials owned by others without permission</a:t>
                      </a:r>
                      <a:endParaRPr/>
                    </a:p>
                  </a:txBody>
                  <a:tcPr marT="36000" marB="36000" marR="36000" marL="360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6DDE7"/>
                    </a:solidFill>
                  </a:tcPr>
                </a:tc>
              </a:tr>
              <a:tr h="936200">
                <a:tc vMerge="1"/>
                <a:tc>
                  <a:txBody>
                    <a:bodyPr/>
                    <a:lstStyle/>
                    <a:p>
                      <a:pPr indent="0" lvl="0" marL="0" marR="0" rtl="0" algn="ctr">
                        <a:spcBef>
                          <a:spcPts val="0"/>
                        </a:spcBef>
                        <a:spcAft>
                          <a:spcPts val="0"/>
                        </a:spcAft>
                        <a:buClr>
                          <a:schemeClr val="dk1"/>
                        </a:buClr>
                        <a:buSzPts val="900"/>
                        <a:buFont typeface="Calibri"/>
                        <a:buNone/>
                      </a:pPr>
                      <a:r>
                        <a:rPr b="0" lang="en-GB" sz="900" u="none" cap="none" strike="noStrike"/>
                        <a:t>Cyber resilience and internet safety</a:t>
                      </a:r>
                      <a:endParaRPr/>
                    </a:p>
                  </a:txBody>
                  <a:tcPr marT="36000" marB="36000" marR="36000" marL="360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Clr>
                          <a:srgbClr val="000000"/>
                        </a:buClr>
                        <a:buSzPts val="900"/>
                        <a:buFont typeface="Arial Narrow"/>
                        <a:buNone/>
                      </a:pPr>
                      <a:r>
                        <a:rPr b="0" i="0" lang="en-GB" sz="900" u="none" cap="none" strike="noStrike">
                          <a:solidFill>
                            <a:srgbClr val="000000"/>
                          </a:solidFill>
                          <a:latin typeface="Arial Narrow"/>
                          <a:ea typeface="Arial Narrow"/>
                          <a:cs typeface="Arial Narrow"/>
                          <a:sym typeface="Arial Narrow"/>
                        </a:rPr>
                        <a:t>I can explore, play and communicate using digital technologies safely and securely.</a:t>
                      </a:r>
                      <a:endParaRPr sz="900" u="none" cap="none" strike="noStrike">
                        <a:latin typeface="Arial Narrow"/>
                        <a:ea typeface="Arial Narrow"/>
                        <a:cs typeface="Arial Narrow"/>
                        <a:sym typeface="Arial Narrow"/>
                      </a:endParaRPr>
                    </a:p>
                    <a:p>
                      <a:pPr indent="0" lvl="0" marL="0" marR="0" rtl="0" algn="r">
                        <a:spcBef>
                          <a:spcPts val="0"/>
                        </a:spcBef>
                        <a:spcAft>
                          <a:spcPts val="0"/>
                        </a:spcAft>
                        <a:buClr>
                          <a:srgbClr val="000000"/>
                        </a:buClr>
                        <a:buSzPts val="900"/>
                        <a:buFont typeface="Arial Narrow"/>
                        <a:buNone/>
                      </a:pPr>
                      <a:r>
                        <a:rPr b="1" i="0" lang="en-GB" sz="900" u="none" cap="none" strike="noStrike">
                          <a:solidFill>
                            <a:srgbClr val="000000"/>
                          </a:solidFill>
                          <a:latin typeface="Arial Narrow"/>
                          <a:ea typeface="Arial Narrow"/>
                          <a:cs typeface="Arial Narrow"/>
                          <a:sym typeface="Arial Narrow"/>
                        </a:rPr>
                        <a:t>TCH 0-03a</a:t>
                      </a:r>
                      <a:endParaRPr b="1" sz="900" u="none" cap="none" strike="noStrike">
                        <a:latin typeface="Arial Narrow"/>
                        <a:ea typeface="Arial Narrow"/>
                        <a:cs typeface="Arial Narrow"/>
                        <a:sym typeface="Arial Narrow"/>
                      </a:endParaRPr>
                    </a:p>
                  </a:txBody>
                  <a:tcPr marT="45725" marB="45725" marR="91450" marL="91450"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6DDE7"/>
                    </a:solidFill>
                  </a:tcPr>
                </a:tc>
                <a:tc>
                  <a:txBody>
                    <a:bodyPr/>
                    <a:lstStyle/>
                    <a:p>
                      <a:pPr indent="-171450" lvl="0" marL="171450" marR="0" rtl="0" algn="l">
                        <a:spcBef>
                          <a:spcPts val="0"/>
                        </a:spcBef>
                        <a:spcAft>
                          <a:spcPts val="0"/>
                        </a:spcAft>
                        <a:buClr>
                          <a:schemeClr val="dk1"/>
                        </a:buClr>
                        <a:buSzPts val="900"/>
                        <a:buFont typeface="Arial"/>
                        <a:buChar char="•"/>
                      </a:pPr>
                      <a:r>
                        <a:rPr b="0" i="0" lang="en-GB" sz="900" u="none" cap="none" strike="noStrike">
                          <a:latin typeface="Arial Narrow"/>
                          <a:ea typeface="Arial Narrow"/>
                          <a:cs typeface="Arial Narrow"/>
                          <a:sym typeface="Arial Narrow"/>
                        </a:rPr>
                        <a:t>Demonstrates an understanding of appropriate behaviour and language in the digital environment</a:t>
                      </a:r>
                      <a:endParaRPr/>
                    </a:p>
                    <a:p>
                      <a:pPr indent="-171450" lvl="0" marL="171450" marR="0" rtl="0" algn="l">
                        <a:spcBef>
                          <a:spcPts val="0"/>
                        </a:spcBef>
                        <a:spcAft>
                          <a:spcPts val="0"/>
                        </a:spcAft>
                        <a:buClr>
                          <a:schemeClr val="dk1"/>
                        </a:buClr>
                        <a:buSzPts val="900"/>
                        <a:buFont typeface="Arial"/>
                        <a:buChar char="•"/>
                      </a:pPr>
                      <a:r>
                        <a:rPr b="0" i="0" lang="en-GB" sz="900" u="none" cap="none" strike="noStrike">
                          <a:latin typeface="Arial Narrow"/>
                          <a:ea typeface="Arial Narrow"/>
                          <a:cs typeface="Arial Narrow"/>
                          <a:sym typeface="Arial Narrow"/>
                        </a:rPr>
                        <a:t>Demonstrates an understanding of the importance of passwords and passcodes for example access to a school building</a:t>
                      </a:r>
                      <a:endParaRPr/>
                    </a:p>
                  </a:txBody>
                  <a:tcPr marT="36000" marB="36000" marR="36000" marL="360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6DDE7"/>
                    </a:solidFill>
                  </a:tcPr>
                </a:tc>
              </a:tr>
              <a:tr h="971350">
                <a:tc rowSpan="4">
                  <a:txBody>
                    <a:bodyPr/>
                    <a:lstStyle/>
                    <a:p>
                      <a:pPr indent="0" lvl="0" marL="0" marR="0" rtl="0" algn="ctr">
                        <a:lnSpc>
                          <a:spcPct val="100000"/>
                        </a:lnSpc>
                        <a:spcBef>
                          <a:spcPts val="0"/>
                        </a:spcBef>
                        <a:spcAft>
                          <a:spcPts val="0"/>
                        </a:spcAft>
                        <a:buClr>
                          <a:schemeClr val="dk1"/>
                        </a:buClr>
                        <a:buSzPts val="1100"/>
                        <a:buFont typeface="Calibri"/>
                        <a:buNone/>
                      </a:pPr>
                      <a:r>
                        <a:rPr b="1" lang="en-GB" sz="1100" u="none" cap="none" strike="noStrike"/>
                        <a:t>Computing Science</a:t>
                      </a:r>
                      <a:endParaRPr/>
                    </a:p>
                  </a:txBody>
                  <a:tcPr marT="45725" marB="45725" marR="91450" marL="91450"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chemeClr val="dk1"/>
                        </a:buClr>
                        <a:buSzPts val="900"/>
                        <a:buFont typeface="Calibri"/>
                        <a:buNone/>
                      </a:pPr>
                      <a:r>
                        <a:rPr b="0" lang="en-GB" sz="900" u="none" cap="none" strike="noStrike"/>
                        <a:t>Understanding the world through computational thinking</a:t>
                      </a:r>
                      <a:endParaRPr/>
                    </a:p>
                  </a:txBody>
                  <a:tcPr marT="36000" marB="36000" marR="36000" marL="360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900"/>
                        <a:buFont typeface="Arial Narrow"/>
                        <a:buNone/>
                      </a:pPr>
                      <a:r>
                        <a:rPr b="0" i="0" lang="en-GB" sz="900" u="none" cap="none" strike="noStrike">
                          <a:solidFill>
                            <a:srgbClr val="000000"/>
                          </a:solidFill>
                          <a:latin typeface="Arial Narrow"/>
                          <a:ea typeface="Arial Narrow"/>
                          <a:cs typeface="Arial Narrow"/>
                          <a:sym typeface="Arial Narrow"/>
                        </a:rPr>
                        <a:t>I can explore computational thinking processes involved in a variety of everyday tasks and can identify patterns in objects or information.</a:t>
                      </a:r>
                      <a:endParaRPr sz="900" u="none" cap="none" strike="noStrike">
                        <a:latin typeface="Arial Narrow"/>
                        <a:ea typeface="Arial Narrow"/>
                        <a:cs typeface="Arial Narrow"/>
                        <a:sym typeface="Arial Narrow"/>
                      </a:endParaRPr>
                    </a:p>
                    <a:p>
                      <a:pPr indent="0" lvl="0" marL="0" marR="0" rtl="0" algn="r">
                        <a:lnSpc>
                          <a:spcPct val="100000"/>
                        </a:lnSpc>
                        <a:spcBef>
                          <a:spcPts val="0"/>
                        </a:spcBef>
                        <a:spcAft>
                          <a:spcPts val="0"/>
                        </a:spcAft>
                        <a:buClr>
                          <a:srgbClr val="000000"/>
                        </a:buClr>
                        <a:buSzPts val="900"/>
                        <a:buFont typeface="Arial Narrow"/>
                        <a:buNone/>
                      </a:pPr>
                      <a:r>
                        <a:rPr b="1" i="0" lang="en-GB" sz="900" u="none" cap="none" strike="noStrike">
                          <a:solidFill>
                            <a:srgbClr val="000000"/>
                          </a:solidFill>
                          <a:latin typeface="Arial Narrow"/>
                          <a:ea typeface="Arial Narrow"/>
                          <a:cs typeface="Arial Narrow"/>
                          <a:sym typeface="Arial Narrow"/>
                        </a:rPr>
                        <a:t>TCH 0-13a</a:t>
                      </a:r>
                      <a:endParaRPr b="1" sz="900" u="none" cap="none" strike="noStrike">
                        <a:latin typeface="Arial Narrow"/>
                        <a:ea typeface="Arial Narrow"/>
                        <a:cs typeface="Arial Narrow"/>
                        <a:sym typeface="Arial Narrow"/>
                      </a:endParaRPr>
                    </a:p>
                  </a:txBody>
                  <a:tcPr marT="45725" marB="45725" marR="91450" marL="91450"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6DDE7"/>
                    </a:solidFill>
                  </a:tcPr>
                </a:tc>
                <a:tc>
                  <a:txBody>
                    <a:bodyPr/>
                    <a:lstStyle/>
                    <a:p>
                      <a:pPr indent="-171450" lvl="0" marL="171450" marR="0" rtl="0" algn="l">
                        <a:lnSpc>
                          <a:spcPct val="100000"/>
                        </a:lnSpc>
                        <a:spcBef>
                          <a:spcPts val="0"/>
                        </a:spcBef>
                        <a:spcAft>
                          <a:spcPts val="0"/>
                        </a:spcAft>
                        <a:buClr>
                          <a:schemeClr val="dk1"/>
                        </a:buClr>
                        <a:buSzPts val="900"/>
                        <a:buFont typeface="Arial"/>
                        <a:buChar char="•"/>
                      </a:pPr>
                      <a:r>
                        <a:rPr b="0" i="0" lang="en-GB" sz="900" u="none" cap="none" strike="noStrike">
                          <a:latin typeface="Arial Narrow"/>
                          <a:ea typeface="Arial Narrow"/>
                          <a:cs typeface="Arial Narrow"/>
                          <a:sym typeface="Arial Narrow"/>
                        </a:rPr>
                        <a:t>Identifies and sequences the main steps in an everyday task to create instructions/an algorithm for example, washing hands</a:t>
                      </a:r>
                      <a:endParaRPr/>
                    </a:p>
                    <a:p>
                      <a:pPr indent="-171450" lvl="0" marL="171450" marR="0" rtl="0" algn="l">
                        <a:lnSpc>
                          <a:spcPct val="100000"/>
                        </a:lnSpc>
                        <a:spcBef>
                          <a:spcPts val="0"/>
                        </a:spcBef>
                        <a:spcAft>
                          <a:spcPts val="0"/>
                        </a:spcAft>
                        <a:buClr>
                          <a:schemeClr val="dk1"/>
                        </a:buClr>
                        <a:buSzPts val="900"/>
                        <a:buFont typeface="Arial"/>
                        <a:buChar char="•"/>
                      </a:pPr>
                      <a:r>
                        <a:rPr b="0" i="0" lang="en-GB" sz="900" u="none" cap="none" strike="noStrike">
                          <a:latin typeface="Arial Narrow"/>
                          <a:ea typeface="Arial Narrow"/>
                          <a:cs typeface="Arial Narrow"/>
                          <a:sym typeface="Arial Narrow"/>
                        </a:rPr>
                        <a:t>Classifies objects and groups them into simple categories for example, groups toy bricks according to colour</a:t>
                      </a:r>
                      <a:endParaRPr/>
                    </a:p>
                    <a:p>
                      <a:pPr indent="-171450" lvl="0" marL="171450" marR="0" rtl="0" algn="l">
                        <a:lnSpc>
                          <a:spcPct val="100000"/>
                        </a:lnSpc>
                        <a:spcBef>
                          <a:spcPts val="0"/>
                        </a:spcBef>
                        <a:spcAft>
                          <a:spcPts val="0"/>
                        </a:spcAft>
                        <a:buClr>
                          <a:schemeClr val="dk1"/>
                        </a:buClr>
                        <a:buSzPts val="900"/>
                        <a:buFont typeface="Arial"/>
                        <a:buChar char="•"/>
                      </a:pPr>
                      <a:r>
                        <a:rPr b="0" i="0" lang="en-GB" sz="900" u="none" cap="none" strike="noStrike">
                          <a:latin typeface="Arial Narrow"/>
                          <a:ea typeface="Arial Narrow"/>
                          <a:cs typeface="Arial Narrow"/>
                          <a:sym typeface="Arial Narrow"/>
                        </a:rPr>
                        <a:t>Identifies patterns, similarities and differences in objects or information such as colour, size and temperature and simple relationships between them</a:t>
                      </a:r>
                      <a:endParaRPr/>
                    </a:p>
                  </a:txBody>
                  <a:tcPr marT="36000" marB="36000" marR="36000" marL="360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6DDE7"/>
                    </a:solidFill>
                  </a:tcPr>
                </a:tc>
              </a:tr>
              <a:tr h="793700">
                <a:tc vMerge="1"/>
                <a:tc rowSpan="2">
                  <a:txBody>
                    <a:bodyPr/>
                    <a:lstStyle/>
                    <a:p>
                      <a:pPr indent="0" lvl="0" marL="0" marR="0" rtl="0" algn="ctr">
                        <a:lnSpc>
                          <a:spcPct val="100000"/>
                        </a:lnSpc>
                        <a:spcBef>
                          <a:spcPts val="0"/>
                        </a:spcBef>
                        <a:spcAft>
                          <a:spcPts val="0"/>
                        </a:spcAft>
                        <a:buClr>
                          <a:schemeClr val="dk1"/>
                        </a:buClr>
                        <a:buSzPts val="900"/>
                        <a:buFont typeface="Calibri"/>
                        <a:buNone/>
                      </a:pPr>
                      <a:r>
                        <a:rPr b="0" lang="en-GB" sz="900" u="none" cap="none" strike="noStrike"/>
                        <a:t>Understanding and analysing computing technology</a:t>
                      </a:r>
                      <a:endParaRPr b="0" sz="900" u="none" cap="none" strike="noStrike"/>
                    </a:p>
                  </a:txBody>
                  <a:tcPr marT="36000" marB="36000" marR="36000" marL="360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Clr>
                          <a:srgbClr val="000000"/>
                        </a:buClr>
                        <a:buSzPts val="900"/>
                        <a:buFont typeface="Arial Narrow"/>
                        <a:buNone/>
                      </a:pPr>
                      <a:r>
                        <a:rPr b="0" i="0" lang="en-GB" sz="900" u="none" cap="none" strike="noStrike">
                          <a:solidFill>
                            <a:srgbClr val="000000"/>
                          </a:solidFill>
                          <a:latin typeface="Arial Narrow"/>
                          <a:ea typeface="Arial Narrow"/>
                          <a:cs typeface="Arial Narrow"/>
                          <a:sym typeface="Arial Narrow"/>
                        </a:rPr>
                        <a:t>I understand that sequences of instructions are used to control computing technology.</a:t>
                      </a:r>
                      <a:endParaRPr sz="900" u="none" cap="none" strike="noStrike">
                        <a:latin typeface="Arial Narrow"/>
                        <a:ea typeface="Arial Narrow"/>
                        <a:cs typeface="Arial Narrow"/>
                        <a:sym typeface="Arial Narrow"/>
                      </a:endParaRPr>
                    </a:p>
                    <a:p>
                      <a:pPr indent="0" lvl="0" marL="0" marR="0" rtl="0" algn="r">
                        <a:spcBef>
                          <a:spcPts val="0"/>
                        </a:spcBef>
                        <a:spcAft>
                          <a:spcPts val="0"/>
                        </a:spcAft>
                        <a:buClr>
                          <a:srgbClr val="000000"/>
                        </a:buClr>
                        <a:buSzPts val="900"/>
                        <a:buFont typeface="Arial Narrow"/>
                        <a:buNone/>
                      </a:pPr>
                      <a:r>
                        <a:rPr b="1" i="0" lang="en-GB" sz="900" u="none" cap="none" strike="noStrike">
                          <a:solidFill>
                            <a:srgbClr val="000000"/>
                          </a:solidFill>
                          <a:latin typeface="Arial Narrow"/>
                          <a:ea typeface="Arial Narrow"/>
                          <a:cs typeface="Arial Narrow"/>
                          <a:sym typeface="Arial Narrow"/>
                        </a:rPr>
                        <a:t>TCH 0-14a</a:t>
                      </a:r>
                      <a:endParaRPr b="1" sz="900" u="none" cap="none" strike="noStrike">
                        <a:latin typeface="Arial Narrow"/>
                        <a:ea typeface="Arial Narrow"/>
                        <a:cs typeface="Arial Narrow"/>
                        <a:sym typeface="Arial Narrow"/>
                      </a:endParaRPr>
                    </a:p>
                  </a:txBody>
                  <a:tcPr marT="45725" marB="45725" marR="91450" marL="91450"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6DDE7"/>
                    </a:solidFill>
                  </a:tcPr>
                </a:tc>
                <a:tc rowSpan="2">
                  <a:txBody>
                    <a:bodyPr/>
                    <a:lstStyle/>
                    <a:p>
                      <a:pPr indent="-171450" lvl="0" marL="171450" marR="0" rtl="0" algn="l">
                        <a:spcBef>
                          <a:spcPts val="0"/>
                        </a:spcBef>
                        <a:spcAft>
                          <a:spcPts val="0"/>
                        </a:spcAft>
                        <a:buClr>
                          <a:schemeClr val="dk1"/>
                        </a:buClr>
                        <a:buSzPts val="900"/>
                        <a:buFont typeface="Arial"/>
                        <a:buChar char="•"/>
                      </a:pPr>
                      <a:r>
                        <a:rPr b="0" i="0" lang="en-GB" sz="900" u="none" cap="none" strike="noStrike">
                          <a:latin typeface="Arial Narrow"/>
                          <a:ea typeface="Arial Narrow"/>
                          <a:cs typeface="Arial Narrow"/>
                          <a:sym typeface="Arial Narrow"/>
                        </a:rPr>
                        <a:t>Demonstrates an understanding of how symbols can represent process and information</a:t>
                      </a:r>
                      <a:endParaRPr/>
                    </a:p>
                    <a:p>
                      <a:pPr indent="-171450" lvl="0" marL="171450" marR="0" rtl="0" algn="l">
                        <a:spcBef>
                          <a:spcPts val="0"/>
                        </a:spcBef>
                        <a:spcAft>
                          <a:spcPts val="0"/>
                        </a:spcAft>
                        <a:buClr>
                          <a:schemeClr val="dk1"/>
                        </a:buClr>
                        <a:buSzPts val="900"/>
                        <a:buFont typeface="Arial"/>
                        <a:buChar char="•"/>
                      </a:pPr>
                      <a:r>
                        <a:rPr b="0" i="0" lang="en-GB" sz="900" u="none" cap="none" strike="noStrike">
                          <a:latin typeface="Arial Narrow"/>
                          <a:ea typeface="Arial Narrow"/>
                          <a:cs typeface="Arial Narrow"/>
                          <a:sym typeface="Arial Narrow"/>
                        </a:rPr>
                        <a:t>Predicts what a device or person will do when presented with a sequence of instructions for example, arrows drawn on paper</a:t>
                      </a:r>
                      <a:endParaRPr/>
                    </a:p>
                    <a:p>
                      <a:pPr indent="-171450" lvl="0" marL="171450" marR="0" rtl="0" algn="l">
                        <a:spcBef>
                          <a:spcPts val="0"/>
                        </a:spcBef>
                        <a:spcAft>
                          <a:spcPts val="0"/>
                        </a:spcAft>
                        <a:buClr>
                          <a:schemeClr val="dk1"/>
                        </a:buClr>
                        <a:buSzPts val="900"/>
                        <a:buFont typeface="Arial"/>
                        <a:buChar char="•"/>
                      </a:pPr>
                      <a:r>
                        <a:rPr b="0" i="0" lang="en-GB" sz="900" u="none" cap="none" strike="noStrike">
                          <a:latin typeface="Arial Narrow"/>
                          <a:ea typeface="Arial Narrow"/>
                          <a:cs typeface="Arial Narrow"/>
                          <a:sym typeface="Arial Narrow"/>
                        </a:rPr>
                        <a:t>Identifies computing devices in the world (including those hidden in appliances and objects such as automatic doors)</a:t>
                      </a:r>
                      <a:endParaRPr/>
                    </a:p>
                  </a:txBody>
                  <a:tcPr marT="36000" marB="36000" marR="36000" marL="360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6DDE7"/>
                    </a:solidFill>
                  </a:tcPr>
                </a:tc>
              </a:tr>
              <a:tr h="731950">
                <a:tc vMerge="1"/>
                <a:tc vMerge="1"/>
                <a:tc>
                  <a:txBody>
                    <a:bodyPr/>
                    <a:lstStyle/>
                    <a:p>
                      <a:pPr indent="0" lvl="0" marL="0" marR="0" rtl="0" algn="l">
                        <a:spcBef>
                          <a:spcPts val="0"/>
                        </a:spcBef>
                        <a:spcAft>
                          <a:spcPts val="0"/>
                        </a:spcAft>
                        <a:buClr>
                          <a:srgbClr val="000000"/>
                        </a:buClr>
                        <a:buSzPts val="900"/>
                        <a:buFont typeface="Arial Narrow"/>
                        <a:buNone/>
                      </a:pPr>
                      <a:r>
                        <a:rPr b="0" i="0" lang="en-GB" sz="900" u="none" cap="none" strike="noStrike">
                          <a:solidFill>
                            <a:srgbClr val="000000"/>
                          </a:solidFill>
                          <a:latin typeface="Arial Narrow"/>
                          <a:ea typeface="Arial Narrow"/>
                          <a:cs typeface="Arial Narrow"/>
                          <a:sym typeface="Arial Narrow"/>
                        </a:rPr>
                        <a:t>I can experiment with and identify uses of a range of computing technology in the world around me.</a:t>
                      </a:r>
                      <a:endParaRPr sz="900" u="none" cap="none" strike="noStrike">
                        <a:latin typeface="Arial Narrow"/>
                        <a:ea typeface="Arial Narrow"/>
                        <a:cs typeface="Arial Narrow"/>
                        <a:sym typeface="Arial Narrow"/>
                      </a:endParaRPr>
                    </a:p>
                    <a:p>
                      <a:pPr indent="0" lvl="0" marL="0" marR="0" rtl="0" algn="r">
                        <a:spcBef>
                          <a:spcPts val="0"/>
                        </a:spcBef>
                        <a:spcAft>
                          <a:spcPts val="0"/>
                        </a:spcAft>
                        <a:buClr>
                          <a:srgbClr val="000000"/>
                        </a:buClr>
                        <a:buSzPts val="900"/>
                        <a:buFont typeface="Arial Narrow"/>
                        <a:buNone/>
                      </a:pPr>
                      <a:r>
                        <a:rPr b="1" i="0" lang="en-GB" sz="900" u="none" cap="none" strike="noStrike">
                          <a:solidFill>
                            <a:srgbClr val="000000"/>
                          </a:solidFill>
                          <a:latin typeface="Arial Narrow"/>
                          <a:ea typeface="Arial Narrow"/>
                          <a:cs typeface="Arial Narrow"/>
                          <a:sym typeface="Arial Narrow"/>
                        </a:rPr>
                        <a:t>TCH 0-14b</a:t>
                      </a:r>
                      <a:endParaRPr b="1" sz="900" u="none" cap="none" strike="noStrike">
                        <a:latin typeface="Arial Narrow"/>
                        <a:ea typeface="Arial Narrow"/>
                        <a:cs typeface="Arial Narrow"/>
                        <a:sym typeface="Arial Narrow"/>
                      </a:endParaRPr>
                    </a:p>
                  </a:txBody>
                  <a:tcPr marT="45725" marB="45725" marR="91450" marL="91450"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6DDE7"/>
                    </a:solidFill>
                  </a:tcPr>
                </a:tc>
                <a:tc vMerge="1"/>
              </a:tr>
              <a:tr h="972225">
                <a:tc vMerge="1"/>
                <a:tc>
                  <a:txBody>
                    <a:bodyPr/>
                    <a:lstStyle/>
                    <a:p>
                      <a:pPr indent="0" lvl="0" marL="0" marR="0" rtl="0" algn="ctr">
                        <a:spcBef>
                          <a:spcPts val="0"/>
                        </a:spcBef>
                        <a:spcAft>
                          <a:spcPts val="0"/>
                        </a:spcAft>
                        <a:buClr>
                          <a:schemeClr val="dk1"/>
                        </a:buClr>
                        <a:buSzPts val="900"/>
                        <a:buFont typeface="Calibri"/>
                        <a:buNone/>
                      </a:pPr>
                      <a:r>
                        <a:rPr b="0" lang="en-GB" sz="900" u="none" cap="none" strike="noStrike"/>
                        <a:t>Designing, building and testing computing solutions</a:t>
                      </a:r>
                      <a:endParaRPr/>
                    </a:p>
                  </a:txBody>
                  <a:tcPr marT="36000" marB="36000" marR="36000" marL="360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Clr>
                          <a:srgbClr val="000000"/>
                        </a:buClr>
                        <a:buSzPts val="900"/>
                        <a:buFont typeface="Arial Narrow"/>
                        <a:buNone/>
                      </a:pPr>
                      <a:r>
                        <a:rPr b="0" i="0" lang="en-GB" sz="900" u="none" cap="none" strike="noStrike">
                          <a:solidFill>
                            <a:srgbClr val="000000"/>
                          </a:solidFill>
                          <a:latin typeface="Arial Narrow"/>
                          <a:ea typeface="Arial Narrow"/>
                          <a:cs typeface="Arial Narrow"/>
                          <a:sym typeface="Arial Narrow"/>
                        </a:rPr>
                        <a:t>I can develop a sequence of instructions and run them using programmable devices or equivalent.</a:t>
                      </a:r>
                      <a:endParaRPr/>
                    </a:p>
                    <a:p>
                      <a:pPr indent="0" lvl="0" marL="0" marR="0" rtl="0" algn="r">
                        <a:spcBef>
                          <a:spcPts val="0"/>
                        </a:spcBef>
                        <a:spcAft>
                          <a:spcPts val="0"/>
                        </a:spcAft>
                        <a:buClr>
                          <a:srgbClr val="000000"/>
                        </a:buClr>
                        <a:buSzPts val="900"/>
                        <a:buFont typeface="Arial Narrow"/>
                        <a:buNone/>
                      </a:pPr>
                      <a:r>
                        <a:rPr b="1" i="0" lang="en-GB" sz="900" u="none" cap="none" strike="noStrike">
                          <a:solidFill>
                            <a:srgbClr val="000000"/>
                          </a:solidFill>
                          <a:latin typeface="Arial Narrow"/>
                          <a:ea typeface="Arial Narrow"/>
                          <a:cs typeface="Arial Narrow"/>
                          <a:sym typeface="Arial Narrow"/>
                        </a:rPr>
                        <a:t>TCH 0-15a</a:t>
                      </a:r>
                      <a:endParaRPr b="1" sz="900" u="none" cap="none" strike="noStrike">
                        <a:latin typeface="Arial Narrow"/>
                        <a:ea typeface="Arial Narrow"/>
                        <a:cs typeface="Arial Narrow"/>
                        <a:sym typeface="Arial Narrow"/>
                      </a:endParaRPr>
                    </a:p>
                  </a:txBody>
                  <a:tcPr marT="45725" marB="45725" marR="91450" marL="91450"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6DDE7"/>
                    </a:solidFill>
                  </a:tcPr>
                </a:tc>
                <a:tc>
                  <a:txBody>
                    <a:bodyPr/>
                    <a:lstStyle/>
                    <a:p>
                      <a:pPr indent="-171450" lvl="0" marL="171450" marR="0" rtl="0" algn="l">
                        <a:spcBef>
                          <a:spcPts val="0"/>
                        </a:spcBef>
                        <a:spcAft>
                          <a:spcPts val="0"/>
                        </a:spcAft>
                        <a:buClr>
                          <a:schemeClr val="dk1"/>
                        </a:buClr>
                        <a:buSzPts val="900"/>
                        <a:buFont typeface="Arial"/>
                        <a:buChar char="•"/>
                      </a:pPr>
                      <a:r>
                        <a:rPr b="0" i="0" lang="en-GB" sz="900" u="none" cap="none" strike="noStrike">
                          <a:latin typeface="Arial Narrow"/>
                          <a:ea typeface="Arial Narrow"/>
                          <a:cs typeface="Arial Narrow"/>
                          <a:sym typeface="Arial Narrow"/>
                        </a:rPr>
                        <a:t>Designs a simple sequence of instructions/algorithm for programmable device to carry out a task for example, directional instructions: forwards/backwards</a:t>
                      </a:r>
                      <a:endParaRPr/>
                    </a:p>
                    <a:p>
                      <a:pPr indent="-171450" lvl="0" marL="171450" marR="0" rtl="0" algn="l">
                        <a:spcBef>
                          <a:spcPts val="0"/>
                        </a:spcBef>
                        <a:spcAft>
                          <a:spcPts val="0"/>
                        </a:spcAft>
                        <a:buClr>
                          <a:schemeClr val="dk1"/>
                        </a:buClr>
                        <a:buSzPts val="900"/>
                        <a:buFont typeface="Arial"/>
                        <a:buChar char="•"/>
                      </a:pPr>
                      <a:r>
                        <a:rPr b="0" i="0" lang="en-GB" sz="900" u="none" cap="none" strike="noStrike">
                          <a:latin typeface="Arial Narrow"/>
                          <a:ea typeface="Arial Narrow"/>
                          <a:cs typeface="Arial Narrow"/>
                          <a:sym typeface="Arial Narrow"/>
                        </a:rPr>
                        <a:t>Identifies and corrects errors in a set of instructions</a:t>
                      </a:r>
                      <a:endParaRPr/>
                    </a:p>
                  </a:txBody>
                  <a:tcPr marT="36000" marB="36000" marR="36000" marL="360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6DDE7"/>
                    </a:solidFill>
                  </a:tcPr>
                </a:tc>
              </a:tr>
            </a:tbl>
          </a:graphicData>
        </a:graphic>
      </p:graphicFrame>
      <p:pic>
        <p:nvPicPr>
          <p:cNvPr id="346" name="Google Shape;346;p14"/>
          <p:cNvPicPr preferRelativeResize="0"/>
          <p:nvPr/>
        </p:nvPicPr>
        <p:blipFill rotWithShape="1">
          <a:blip r:embed="rId3">
            <a:alphaModFix/>
          </a:blip>
          <a:srcRect b="0" l="0" r="0" t="0"/>
          <a:stretch/>
        </p:blipFill>
        <p:spPr>
          <a:xfrm>
            <a:off x="4902330" y="2705533"/>
            <a:ext cx="240748" cy="143956"/>
          </a:xfrm>
          <a:prstGeom prst="rect">
            <a:avLst/>
          </a:prstGeom>
          <a:noFill/>
          <a:ln>
            <a:noFill/>
          </a:ln>
        </p:spPr>
      </p:pic>
      <p:pic>
        <p:nvPicPr>
          <p:cNvPr id="347" name="Google Shape;347;p14"/>
          <p:cNvPicPr preferRelativeResize="0"/>
          <p:nvPr/>
        </p:nvPicPr>
        <p:blipFill rotWithShape="1">
          <a:blip r:embed="rId4">
            <a:alphaModFix/>
          </a:blip>
          <a:srcRect b="0" l="0" r="0" t="0"/>
          <a:stretch/>
        </p:blipFill>
        <p:spPr>
          <a:xfrm>
            <a:off x="5961596" y="5646167"/>
            <a:ext cx="230378" cy="122400"/>
          </a:xfrm>
          <a:prstGeom prst="rect">
            <a:avLst/>
          </a:prstGeom>
          <a:noFill/>
          <a:ln>
            <a:noFill/>
          </a:ln>
        </p:spPr>
      </p:pic>
      <p:pic>
        <p:nvPicPr>
          <p:cNvPr id="348" name="Google Shape;348;p14"/>
          <p:cNvPicPr preferRelativeResize="0"/>
          <p:nvPr/>
        </p:nvPicPr>
        <p:blipFill rotWithShape="1">
          <a:blip r:embed="rId5">
            <a:alphaModFix/>
          </a:blip>
          <a:srcRect b="0" l="0" r="0" t="0"/>
          <a:stretch/>
        </p:blipFill>
        <p:spPr>
          <a:xfrm>
            <a:off x="5936382" y="5576687"/>
            <a:ext cx="228960" cy="99360"/>
          </a:xfrm>
          <a:prstGeom prst="rect">
            <a:avLst/>
          </a:prstGeom>
          <a:noFill/>
          <a:ln>
            <a:noFill/>
          </a:ln>
        </p:spPr>
      </p:pic>
      <p:sp>
        <p:nvSpPr>
          <p:cNvPr id="349" name="Google Shape;349;p14">
            <a:hlinkClick action="ppaction://hlinkshowjump?jump=firstslide"/>
          </p:cNvPr>
          <p:cNvSpPr/>
          <p:nvPr/>
        </p:nvSpPr>
        <p:spPr>
          <a:xfrm>
            <a:off x="586789" y="45864"/>
            <a:ext cx="546686" cy="257267"/>
          </a:xfrm>
          <a:custGeom>
            <a:rect b="b" l="l" r="r" t="t"/>
            <a:pathLst>
              <a:path extrusionOk="0" h="120000" w="120000">
                <a:moveTo>
                  <a:pt x="0" y="0"/>
                </a:moveTo>
                <a:lnTo>
                  <a:pt x="120000" y="0"/>
                </a:lnTo>
                <a:lnTo>
                  <a:pt x="120000" y="120000"/>
                </a:lnTo>
                <a:lnTo>
                  <a:pt x="0" y="120000"/>
                </a:lnTo>
                <a:close/>
                <a:moveTo>
                  <a:pt x="60000" y="15000"/>
                </a:moveTo>
                <a:lnTo>
                  <a:pt x="38823" y="60000"/>
                </a:lnTo>
                <a:lnTo>
                  <a:pt x="44117" y="60000"/>
                </a:lnTo>
                <a:lnTo>
                  <a:pt x="44117" y="105000"/>
                </a:lnTo>
                <a:lnTo>
                  <a:pt x="75883" y="105000"/>
                </a:lnTo>
                <a:lnTo>
                  <a:pt x="75883" y="60000"/>
                </a:lnTo>
                <a:lnTo>
                  <a:pt x="81177" y="60000"/>
                </a:lnTo>
                <a:lnTo>
                  <a:pt x="73235" y="43125"/>
                </a:lnTo>
                <a:lnTo>
                  <a:pt x="73235" y="20625"/>
                </a:lnTo>
                <a:lnTo>
                  <a:pt x="67941" y="20625"/>
                </a:lnTo>
                <a:lnTo>
                  <a:pt x="67941" y="31875"/>
                </a:lnTo>
                <a:close/>
              </a:path>
              <a:path extrusionOk="0" fill="darkenLess" h="120000" w="120000">
                <a:moveTo>
                  <a:pt x="73235" y="43125"/>
                </a:moveTo>
                <a:lnTo>
                  <a:pt x="73235" y="20625"/>
                </a:lnTo>
                <a:lnTo>
                  <a:pt x="67941" y="20625"/>
                </a:lnTo>
                <a:lnTo>
                  <a:pt x="67941" y="31875"/>
                </a:lnTo>
                <a:close/>
                <a:moveTo>
                  <a:pt x="44117" y="60000"/>
                </a:moveTo>
                <a:lnTo>
                  <a:pt x="44117" y="105000"/>
                </a:lnTo>
                <a:lnTo>
                  <a:pt x="57353" y="105000"/>
                </a:lnTo>
                <a:lnTo>
                  <a:pt x="57353" y="82500"/>
                </a:lnTo>
                <a:lnTo>
                  <a:pt x="62647" y="82500"/>
                </a:lnTo>
                <a:lnTo>
                  <a:pt x="62647" y="105000"/>
                </a:lnTo>
                <a:lnTo>
                  <a:pt x="75883" y="105000"/>
                </a:lnTo>
                <a:lnTo>
                  <a:pt x="75883" y="60000"/>
                </a:lnTo>
                <a:close/>
              </a:path>
              <a:path extrusionOk="0" fill="darken" h="120000" w="120000">
                <a:moveTo>
                  <a:pt x="60000" y="15000"/>
                </a:moveTo>
                <a:lnTo>
                  <a:pt x="38823" y="60000"/>
                </a:lnTo>
                <a:lnTo>
                  <a:pt x="81177" y="60000"/>
                </a:lnTo>
                <a:close/>
                <a:moveTo>
                  <a:pt x="57353" y="82500"/>
                </a:moveTo>
                <a:lnTo>
                  <a:pt x="62647" y="82500"/>
                </a:lnTo>
                <a:lnTo>
                  <a:pt x="62647" y="105000"/>
                </a:lnTo>
                <a:lnTo>
                  <a:pt x="57353" y="105000"/>
                </a:lnTo>
                <a:close/>
              </a:path>
              <a:path extrusionOk="0" fill="none" h="120000" w="120000">
                <a:moveTo>
                  <a:pt x="60000" y="15000"/>
                </a:moveTo>
                <a:lnTo>
                  <a:pt x="67941" y="31875"/>
                </a:lnTo>
                <a:lnTo>
                  <a:pt x="67941" y="20625"/>
                </a:lnTo>
                <a:lnTo>
                  <a:pt x="73235" y="20625"/>
                </a:lnTo>
                <a:lnTo>
                  <a:pt x="73235" y="43125"/>
                </a:lnTo>
                <a:lnTo>
                  <a:pt x="81177" y="60000"/>
                </a:lnTo>
                <a:lnTo>
                  <a:pt x="75883" y="60000"/>
                </a:lnTo>
                <a:lnTo>
                  <a:pt x="75883" y="105000"/>
                </a:lnTo>
                <a:lnTo>
                  <a:pt x="44117" y="105000"/>
                </a:lnTo>
                <a:lnTo>
                  <a:pt x="44117" y="60000"/>
                </a:lnTo>
                <a:lnTo>
                  <a:pt x="38823" y="60000"/>
                </a:lnTo>
                <a:close/>
                <a:moveTo>
                  <a:pt x="67941" y="31875"/>
                </a:moveTo>
                <a:lnTo>
                  <a:pt x="73235" y="43125"/>
                </a:lnTo>
                <a:moveTo>
                  <a:pt x="75883" y="60000"/>
                </a:moveTo>
                <a:lnTo>
                  <a:pt x="44117" y="60000"/>
                </a:lnTo>
                <a:moveTo>
                  <a:pt x="57353" y="105000"/>
                </a:moveTo>
                <a:lnTo>
                  <a:pt x="57353" y="82500"/>
                </a:lnTo>
                <a:lnTo>
                  <a:pt x="62647" y="82500"/>
                </a:lnTo>
                <a:lnTo>
                  <a:pt x="62647" y="105000"/>
                </a:lnTo>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14"/>
          <p:cNvSpPr/>
          <p:nvPr/>
        </p:nvSpPr>
        <p:spPr>
          <a:xfrm>
            <a:off x="38099"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14">
            <a:hlinkClick action="ppaction://hlinkshowjump?jump=nextslide"/>
          </p:cNvPr>
          <p:cNvSpPr/>
          <p:nvPr/>
        </p:nvSpPr>
        <p:spPr>
          <a:xfrm rot="10800000">
            <a:off x="8610600"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14"/>
          <p:cNvSpPr txBox="1"/>
          <p:nvPr/>
        </p:nvSpPr>
        <p:spPr>
          <a:xfrm>
            <a:off x="3197119" y="6146"/>
            <a:ext cx="541348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a:solidFill>
                  <a:srgbClr val="000000"/>
                </a:solidFill>
                <a:latin typeface="Arial"/>
                <a:ea typeface="Arial"/>
                <a:cs typeface="Arial"/>
                <a:sym typeface="Arial"/>
              </a:rPr>
              <a:t>Benchmarks Overview: Early Level</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15"/>
          <p:cNvSpPr txBox="1"/>
          <p:nvPr/>
        </p:nvSpPr>
        <p:spPr>
          <a:xfrm>
            <a:off x="3197119" y="6146"/>
            <a:ext cx="541348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a:solidFill>
                  <a:srgbClr val="000000"/>
                </a:solidFill>
                <a:latin typeface="Arial"/>
                <a:ea typeface="Arial"/>
                <a:cs typeface="Arial"/>
                <a:sym typeface="Arial"/>
              </a:rPr>
              <a:t>Benchmarks Overview: First Level</a:t>
            </a:r>
            <a:endParaRPr/>
          </a:p>
        </p:txBody>
      </p:sp>
      <p:graphicFrame>
        <p:nvGraphicFramePr>
          <p:cNvPr id="358" name="Google Shape;358;p15"/>
          <p:cNvGraphicFramePr/>
          <p:nvPr/>
        </p:nvGraphicFramePr>
        <p:xfrm>
          <a:off x="0" y="345055"/>
          <a:ext cx="3000000" cy="3000000"/>
        </p:xfrm>
        <a:graphic>
          <a:graphicData uri="http://schemas.openxmlformats.org/drawingml/2006/table">
            <a:tbl>
              <a:tblPr bandRow="1" firstRow="1">
                <a:noFill/>
                <a:tableStyleId>{74FA1E22-B369-4D82-9BD4-DBA31EC34A68}</a:tableStyleId>
              </a:tblPr>
              <a:tblGrid>
                <a:gridCol w="369875"/>
                <a:gridCol w="947350"/>
                <a:gridCol w="1888425"/>
                <a:gridCol w="5922125"/>
              </a:tblGrid>
              <a:tr h="1309025">
                <a:tc rowSpan="3">
                  <a:txBody>
                    <a:bodyPr/>
                    <a:lstStyle/>
                    <a:p>
                      <a:pPr indent="0" lvl="0" marL="0" marR="0" rtl="0" algn="ctr">
                        <a:lnSpc>
                          <a:spcPct val="100000"/>
                        </a:lnSpc>
                        <a:spcBef>
                          <a:spcPts val="0"/>
                        </a:spcBef>
                        <a:spcAft>
                          <a:spcPts val="0"/>
                        </a:spcAft>
                        <a:buClr>
                          <a:schemeClr val="dk1"/>
                        </a:buClr>
                        <a:buSzPts val="1100"/>
                        <a:buFont typeface="Calibri"/>
                        <a:buNone/>
                      </a:pPr>
                      <a:r>
                        <a:rPr b="1" lang="en-GB" sz="1100" u="none" cap="none" strike="noStrike"/>
                        <a:t>Digital Literacy</a:t>
                      </a:r>
                      <a:endParaRPr b="1" sz="1100" u="none" cap="none" strike="noStrike"/>
                    </a:p>
                  </a:txBody>
                  <a:tcPr marT="45725" marB="45725" marR="91450" marL="91450"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chemeClr val="dk1"/>
                        </a:buClr>
                        <a:buSzPts val="900"/>
                        <a:buFont typeface="Calibri"/>
                        <a:buNone/>
                      </a:pPr>
                      <a:r>
                        <a:rPr b="0" lang="en-GB" sz="900" u="none" cap="none" strike="noStrike"/>
                        <a:t>Using digital products and services in a variety of contexts to achieve a purposeful outcome</a:t>
                      </a:r>
                      <a:endParaRPr/>
                    </a:p>
                    <a:p>
                      <a:pPr indent="0" lvl="0" marL="0" marR="0" rtl="0" algn="ctr">
                        <a:lnSpc>
                          <a:spcPct val="100000"/>
                        </a:lnSpc>
                        <a:spcBef>
                          <a:spcPts val="0"/>
                        </a:spcBef>
                        <a:spcAft>
                          <a:spcPts val="0"/>
                        </a:spcAft>
                        <a:buClr>
                          <a:schemeClr val="dk1"/>
                        </a:buClr>
                        <a:buSzPts val="1050"/>
                        <a:buFont typeface="Calibri"/>
                        <a:buNone/>
                      </a:pPr>
                      <a:r>
                        <a:t/>
                      </a:r>
                      <a:endParaRPr b="0" sz="1050" u="none" cap="none" strike="noStrike"/>
                    </a:p>
                  </a:txBody>
                  <a:tcPr marT="36000" marB="36000" marR="36000" marL="360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Clr>
                          <a:srgbClr val="000000"/>
                        </a:buClr>
                        <a:buSzPts val="900"/>
                        <a:buFont typeface="Arial Narrow"/>
                        <a:buNone/>
                      </a:pPr>
                      <a:r>
                        <a:rPr b="0" i="0" lang="en-GB" sz="900" u="none" cap="none" strike="noStrike">
                          <a:solidFill>
                            <a:srgbClr val="000000"/>
                          </a:solidFill>
                          <a:latin typeface="Arial Narrow"/>
                          <a:ea typeface="Arial Narrow"/>
                          <a:cs typeface="Arial Narrow"/>
                          <a:sym typeface="Arial Narrow"/>
                        </a:rPr>
                        <a:t>I can explore and experiment with digital technologies and can use what I learn to support and enhance my learning in different contexts.</a:t>
                      </a:r>
                      <a:endParaRPr/>
                    </a:p>
                    <a:p>
                      <a:pPr indent="0" lvl="0" marL="0" marR="0" rtl="0" algn="r">
                        <a:spcBef>
                          <a:spcPts val="0"/>
                        </a:spcBef>
                        <a:spcAft>
                          <a:spcPts val="0"/>
                        </a:spcAft>
                        <a:buClr>
                          <a:schemeClr val="dk1"/>
                        </a:buClr>
                        <a:buSzPts val="900"/>
                        <a:buFont typeface="Arial Narrow"/>
                        <a:buNone/>
                      </a:pPr>
                      <a:r>
                        <a:rPr b="1" lang="en-GB" sz="900" u="none" cap="none" strike="noStrike">
                          <a:latin typeface="Arial Narrow"/>
                          <a:ea typeface="Arial Narrow"/>
                          <a:cs typeface="Arial Narrow"/>
                          <a:sym typeface="Arial Narrow"/>
                        </a:rPr>
                        <a:t>TCH 1-01a</a:t>
                      </a:r>
                      <a:endParaRPr sz="900" u="none" cap="none" strike="noStrike">
                        <a:latin typeface="Arial Narrow"/>
                        <a:ea typeface="Arial Narrow"/>
                        <a:cs typeface="Arial Narrow"/>
                        <a:sym typeface="Arial Narrow"/>
                      </a:endParaRPr>
                    </a:p>
                  </a:txBody>
                  <a:tcPr marT="45725" marB="45725" marR="91450" marL="91450"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0D9"/>
                    </a:solidFill>
                  </a:tcPr>
                </a:tc>
                <a:tc>
                  <a:txBody>
                    <a:bodyPr/>
                    <a:lstStyle/>
                    <a:p>
                      <a:pPr indent="-171450" lvl="0" marL="171450" marR="0" rtl="0" algn="l">
                        <a:lnSpc>
                          <a:spcPct val="100000"/>
                        </a:lnSpc>
                        <a:spcBef>
                          <a:spcPts val="0"/>
                        </a:spcBef>
                        <a:spcAft>
                          <a:spcPts val="0"/>
                        </a:spcAft>
                        <a:buClr>
                          <a:schemeClr val="dk1"/>
                        </a:buClr>
                        <a:buSzPts val="900"/>
                        <a:buFont typeface="Arial"/>
                        <a:buChar char="•"/>
                      </a:pPr>
                      <a:r>
                        <a:rPr lang="en-GB" sz="900" u="none" cap="none" strike="noStrike">
                          <a:latin typeface="Arial Narrow"/>
                          <a:ea typeface="Arial Narrow"/>
                          <a:cs typeface="Arial Narrow"/>
                          <a:sym typeface="Arial Narrow"/>
                        </a:rPr>
                        <a:t>Communicate and collaborate with others using digital technology for example, email, Glow or other platforms</a:t>
                      </a:r>
                      <a:endParaRPr/>
                    </a:p>
                    <a:p>
                      <a:pPr indent="-171450" lvl="0" marL="171450" marR="0" rtl="0" algn="l">
                        <a:lnSpc>
                          <a:spcPct val="100000"/>
                        </a:lnSpc>
                        <a:spcBef>
                          <a:spcPts val="0"/>
                        </a:spcBef>
                        <a:spcAft>
                          <a:spcPts val="0"/>
                        </a:spcAft>
                        <a:buClr>
                          <a:schemeClr val="dk1"/>
                        </a:buClr>
                        <a:buSzPts val="900"/>
                        <a:buFont typeface="Arial"/>
                        <a:buChar char="•"/>
                      </a:pPr>
                      <a:r>
                        <a:rPr lang="en-GB" sz="900" u="none" cap="none" strike="noStrike">
                          <a:latin typeface="Arial Narrow"/>
                          <a:ea typeface="Arial Narrow"/>
                          <a:cs typeface="Arial Narrow"/>
                          <a:sym typeface="Arial Narrow"/>
                        </a:rPr>
                        <a:t>Opens and saves a file to and from a specific location</a:t>
                      </a:r>
                      <a:endParaRPr/>
                    </a:p>
                    <a:p>
                      <a:pPr indent="-171450" lvl="0" marL="171450" marR="0" rtl="0" algn="l">
                        <a:lnSpc>
                          <a:spcPct val="100000"/>
                        </a:lnSpc>
                        <a:spcBef>
                          <a:spcPts val="0"/>
                        </a:spcBef>
                        <a:spcAft>
                          <a:spcPts val="0"/>
                        </a:spcAft>
                        <a:buClr>
                          <a:schemeClr val="dk1"/>
                        </a:buClr>
                        <a:buSzPts val="900"/>
                        <a:buFont typeface="Arial"/>
                        <a:buChar char="•"/>
                      </a:pPr>
                      <a:r>
                        <a:rPr lang="en-GB" sz="900" u="none" cap="none" strike="noStrike">
                          <a:latin typeface="Arial Narrow"/>
                          <a:ea typeface="Arial Narrow"/>
                          <a:cs typeface="Arial Narrow"/>
                          <a:sym typeface="Arial Narrow"/>
                        </a:rPr>
                        <a:t>Identifies the key components of frequently used digital technology and whether it is a piece of hardware or software</a:t>
                      </a:r>
                      <a:endParaRPr/>
                    </a:p>
                    <a:p>
                      <a:pPr indent="-171450" lvl="0" marL="171450" marR="0" rtl="0" algn="l">
                        <a:lnSpc>
                          <a:spcPct val="100000"/>
                        </a:lnSpc>
                        <a:spcBef>
                          <a:spcPts val="0"/>
                        </a:spcBef>
                        <a:spcAft>
                          <a:spcPts val="0"/>
                        </a:spcAft>
                        <a:buClr>
                          <a:schemeClr val="dk1"/>
                        </a:buClr>
                        <a:buSzPts val="900"/>
                        <a:buFont typeface="Arial"/>
                        <a:buChar char="•"/>
                      </a:pPr>
                      <a:r>
                        <a:rPr lang="en-GB" sz="900" u="none" cap="none" strike="noStrike">
                          <a:latin typeface="Arial Narrow"/>
                          <a:ea typeface="Arial Narrow"/>
                          <a:cs typeface="Arial Narrow"/>
                          <a:sym typeface="Arial Narrow"/>
                        </a:rPr>
                        <a:t>Uses digital technology to collect, capture, combine and share text, sound, video and images</a:t>
                      </a:r>
                      <a:endParaRPr sz="900" u="none" cap="none" strike="noStrike">
                        <a:latin typeface="Arial Narrow"/>
                        <a:ea typeface="Arial Narrow"/>
                        <a:cs typeface="Arial Narrow"/>
                        <a:sym typeface="Arial Narrow"/>
                      </a:endParaRPr>
                    </a:p>
                  </a:txBody>
                  <a:tcPr marT="36000" marB="36000" marR="36000" marL="360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0D9"/>
                    </a:solidFill>
                  </a:tcPr>
                </a:tc>
              </a:tr>
              <a:tr h="851500">
                <a:tc vMerge="1"/>
                <a:tc>
                  <a:txBody>
                    <a:bodyPr/>
                    <a:lstStyle/>
                    <a:p>
                      <a:pPr indent="0" lvl="0" marL="0" marR="0" rtl="0" algn="ctr">
                        <a:lnSpc>
                          <a:spcPct val="100000"/>
                        </a:lnSpc>
                        <a:spcBef>
                          <a:spcPts val="0"/>
                        </a:spcBef>
                        <a:spcAft>
                          <a:spcPts val="0"/>
                        </a:spcAft>
                        <a:buClr>
                          <a:schemeClr val="dk1"/>
                        </a:buClr>
                        <a:buSzPts val="900"/>
                        <a:buFont typeface="Calibri"/>
                        <a:buNone/>
                      </a:pPr>
                      <a:r>
                        <a:rPr b="0" lang="en-GB" sz="900" u="none" cap="none" strike="noStrike"/>
                        <a:t>Searching, processing and managing information responsibly</a:t>
                      </a:r>
                      <a:endParaRPr/>
                    </a:p>
                  </a:txBody>
                  <a:tcPr marT="36000" marB="36000" marR="36000" marL="360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Clr>
                          <a:srgbClr val="000000"/>
                        </a:buClr>
                        <a:buSzPts val="900"/>
                        <a:buFont typeface="Arial Narrow"/>
                        <a:buNone/>
                      </a:pPr>
                      <a:r>
                        <a:rPr b="0" i="0" lang="en-GB" sz="900" u="none" cap="none" strike="noStrike">
                          <a:solidFill>
                            <a:srgbClr val="000000"/>
                          </a:solidFill>
                          <a:latin typeface="Arial Narrow"/>
                          <a:ea typeface="Arial Narrow"/>
                          <a:cs typeface="Arial Narrow"/>
                          <a:sym typeface="Arial Narrow"/>
                        </a:rPr>
                        <a:t>Using digital technologies responsibly, I can access, retrieve and use information to support, enrich or extend learning in different contexts.</a:t>
                      </a:r>
                      <a:endParaRPr/>
                    </a:p>
                    <a:p>
                      <a:pPr indent="0" lvl="0" marL="0" marR="0" rtl="0" algn="r">
                        <a:spcBef>
                          <a:spcPts val="0"/>
                        </a:spcBef>
                        <a:spcAft>
                          <a:spcPts val="0"/>
                        </a:spcAft>
                        <a:buClr>
                          <a:srgbClr val="000000"/>
                        </a:buClr>
                        <a:buSzPts val="900"/>
                        <a:buFont typeface="Arial Narrow"/>
                        <a:buNone/>
                      </a:pPr>
                      <a:r>
                        <a:rPr b="1" i="0" lang="en-GB" sz="900" u="none" cap="none" strike="noStrike">
                          <a:solidFill>
                            <a:srgbClr val="000000"/>
                          </a:solidFill>
                          <a:latin typeface="Arial Narrow"/>
                          <a:ea typeface="Arial Narrow"/>
                          <a:cs typeface="Arial Narrow"/>
                          <a:sym typeface="Arial Narrow"/>
                        </a:rPr>
                        <a:t>TCH 1-02a</a:t>
                      </a:r>
                      <a:endParaRPr sz="900" u="none" cap="none" strike="noStrike">
                        <a:latin typeface="Arial Narrow"/>
                        <a:ea typeface="Arial Narrow"/>
                        <a:cs typeface="Arial Narrow"/>
                        <a:sym typeface="Arial Narrow"/>
                      </a:endParaRPr>
                    </a:p>
                  </a:txBody>
                  <a:tcPr marT="45725" marB="45725" marR="91450" marL="91450"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0D9"/>
                    </a:solidFill>
                  </a:tcPr>
                </a:tc>
                <a:tc>
                  <a:txBody>
                    <a:bodyPr/>
                    <a:lstStyle/>
                    <a:p>
                      <a:pPr indent="-171450" lvl="0" marL="171450" marR="0" rtl="0" algn="l">
                        <a:spcBef>
                          <a:spcPts val="0"/>
                        </a:spcBef>
                        <a:spcAft>
                          <a:spcPts val="0"/>
                        </a:spcAft>
                        <a:buClr>
                          <a:srgbClr val="000000"/>
                        </a:buClr>
                        <a:buSzPts val="900"/>
                        <a:buFont typeface="Arial"/>
                        <a:buChar char="•"/>
                      </a:pPr>
                      <a:r>
                        <a:rPr b="0" i="0" lang="en-GB" sz="900" u="none" cap="none" strike="noStrike">
                          <a:solidFill>
                            <a:srgbClr val="000000"/>
                          </a:solidFill>
                          <a:latin typeface="Arial Narrow"/>
                          <a:ea typeface="Arial Narrow"/>
                          <a:cs typeface="Arial Narrow"/>
                          <a:sym typeface="Arial Narrow"/>
                        </a:rPr>
                        <a:t>Demonstrates an understanding of the concept of ownership of material and ideas</a:t>
                      </a:r>
                      <a:endParaRPr/>
                    </a:p>
                    <a:p>
                      <a:pPr indent="-171450" lvl="0" marL="171450" marR="0" rtl="0" algn="l">
                        <a:spcBef>
                          <a:spcPts val="0"/>
                        </a:spcBef>
                        <a:spcAft>
                          <a:spcPts val="0"/>
                        </a:spcAft>
                        <a:buClr>
                          <a:srgbClr val="000000"/>
                        </a:buClr>
                        <a:buSzPts val="900"/>
                        <a:buFont typeface="Arial"/>
                        <a:buChar char="•"/>
                      </a:pPr>
                      <a:r>
                        <a:rPr b="0" i="0" lang="en-GB" sz="900" u="none" cap="none" strike="noStrike">
                          <a:solidFill>
                            <a:srgbClr val="000000"/>
                          </a:solidFill>
                          <a:latin typeface="Arial Narrow"/>
                          <a:ea typeface="Arial Narrow"/>
                          <a:cs typeface="Arial Narrow"/>
                          <a:sym typeface="Arial Narrow"/>
                        </a:rPr>
                        <a:t>Demonstrates an understanding of the different functions of a browser and search engine</a:t>
                      </a:r>
                      <a:endParaRPr/>
                    </a:p>
                    <a:p>
                      <a:pPr indent="-171450" lvl="0" marL="171450" marR="0" rtl="0" algn="l">
                        <a:spcBef>
                          <a:spcPts val="0"/>
                        </a:spcBef>
                        <a:spcAft>
                          <a:spcPts val="0"/>
                        </a:spcAft>
                        <a:buClr>
                          <a:srgbClr val="000000"/>
                        </a:buClr>
                        <a:buSzPts val="900"/>
                        <a:buFont typeface="Arial"/>
                        <a:buChar char="•"/>
                      </a:pPr>
                      <a:r>
                        <a:rPr b="0" i="0" lang="en-GB" sz="900" u="none" cap="none" strike="noStrike">
                          <a:solidFill>
                            <a:srgbClr val="000000"/>
                          </a:solidFill>
                          <a:latin typeface="Arial Narrow"/>
                          <a:ea typeface="Arial Narrow"/>
                          <a:cs typeface="Arial Narrow"/>
                          <a:sym typeface="Arial Narrow"/>
                        </a:rPr>
                        <a:t>Recognises what should and shouldn’t be searched for on the Internet</a:t>
                      </a:r>
                      <a:endParaRPr b="0" i="0" sz="900" u="none" cap="none" strike="noStrike">
                        <a:solidFill>
                          <a:srgbClr val="000000"/>
                        </a:solidFill>
                        <a:latin typeface="Arial Narrow"/>
                        <a:ea typeface="Arial Narrow"/>
                        <a:cs typeface="Arial Narrow"/>
                        <a:sym typeface="Arial Narrow"/>
                      </a:endParaRPr>
                    </a:p>
                  </a:txBody>
                  <a:tcPr marT="36000" marB="36000" marR="36000" marL="360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0D9"/>
                    </a:solidFill>
                  </a:tcPr>
                </a:tc>
              </a:tr>
              <a:tr h="962575">
                <a:tc vMerge="1"/>
                <a:tc>
                  <a:txBody>
                    <a:bodyPr/>
                    <a:lstStyle/>
                    <a:p>
                      <a:pPr indent="0" lvl="0" marL="0" marR="0" rtl="0" algn="ctr">
                        <a:spcBef>
                          <a:spcPts val="0"/>
                        </a:spcBef>
                        <a:spcAft>
                          <a:spcPts val="0"/>
                        </a:spcAft>
                        <a:buClr>
                          <a:schemeClr val="dk1"/>
                        </a:buClr>
                        <a:buSzPts val="900"/>
                        <a:buFont typeface="Calibri"/>
                        <a:buNone/>
                      </a:pPr>
                      <a:r>
                        <a:rPr b="0" lang="en-GB" sz="900" u="none" cap="none" strike="noStrike"/>
                        <a:t>Cyber resilience and internet safety</a:t>
                      </a:r>
                      <a:endParaRPr/>
                    </a:p>
                  </a:txBody>
                  <a:tcPr marT="36000" marB="36000" marR="36000" marL="360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Clr>
                          <a:srgbClr val="000000"/>
                        </a:buClr>
                        <a:buSzPts val="900"/>
                        <a:buFont typeface="Arial Narrow"/>
                        <a:buNone/>
                      </a:pPr>
                      <a:r>
                        <a:rPr b="0" i="0" lang="en-GB" sz="900" u="none" cap="none" strike="noStrike">
                          <a:solidFill>
                            <a:srgbClr val="000000"/>
                          </a:solidFill>
                          <a:latin typeface="Arial Narrow"/>
                          <a:ea typeface="Arial Narrow"/>
                          <a:cs typeface="Arial Narrow"/>
                          <a:sym typeface="Arial Narrow"/>
                        </a:rPr>
                        <a:t>I can extend my knowledge of how to use digital technology to communicate with others and I am aware of ways to keep safe and secure.</a:t>
                      </a:r>
                      <a:endParaRPr sz="900" u="none" cap="none" strike="noStrike">
                        <a:latin typeface="Arial Narrow"/>
                        <a:ea typeface="Arial Narrow"/>
                        <a:cs typeface="Arial Narrow"/>
                        <a:sym typeface="Arial Narrow"/>
                      </a:endParaRPr>
                    </a:p>
                    <a:p>
                      <a:pPr indent="0" lvl="0" marL="0" marR="0" rtl="0" algn="r">
                        <a:spcBef>
                          <a:spcPts val="0"/>
                        </a:spcBef>
                        <a:spcAft>
                          <a:spcPts val="0"/>
                        </a:spcAft>
                        <a:buClr>
                          <a:srgbClr val="000000"/>
                        </a:buClr>
                        <a:buSzPts val="900"/>
                        <a:buFont typeface="Arial Narrow"/>
                        <a:buNone/>
                      </a:pPr>
                      <a:r>
                        <a:rPr b="1" i="0" lang="en-GB" sz="900" u="none" cap="none" strike="noStrike">
                          <a:solidFill>
                            <a:srgbClr val="000000"/>
                          </a:solidFill>
                          <a:latin typeface="Arial Narrow"/>
                          <a:ea typeface="Arial Narrow"/>
                          <a:cs typeface="Arial Narrow"/>
                          <a:sym typeface="Arial Narrow"/>
                        </a:rPr>
                        <a:t>TCH 1-03a</a:t>
                      </a:r>
                      <a:endParaRPr b="1" sz="900" u="none" cap="none" strike="noStrike">
                        <a:latin typeface="Arial Narrow"/>
                        <a:ea typeface="Arial Narrow"/>
                        <a:cs typeface="Arial Narrow"/>
                        <a:sym typeface="Arial Narrow"/>
                      </a:endParaRPr>
                    </a:p>
                  </a:txBody>
                  <a:tcPr marT="45725" marB="45725" marR="91450" marL="91450"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0D9"/>
                    </a:solidFill>
                  </a:tcPr>
                </a:tc>
                <a:tc>
                  <a:txBody>
                    <a:bodyPr/>
                    <a:lstStyle/>
                    <a:p>
                      <a:pPr indent="-171450" lvl="0" marL="171450" marR="0" rtl="0" algn="l">
                        <a:spcBef>
                          <a:spcPts val="0"/>
                        </a:spcBef>
                        <a:spcAft>
                          <a:spcPts val="0"/>
                        </a:spcAft>
                        <a:buClr>
                          <a:schemeClr val="dk1"/>
                        </a:buClr>
                        <a:buSzPts val="900"/>
                        <a:buFont typeface="Arial"/>
                        <a:buChar char="•"/>
                      </a:pPr>
                      <a:r>
                        <a:rPr b="0" i="0" lang="en-GB" sz="900" u="none" cap="none" strike="noStrike">
                          <a:latin typeface="Arial Narrow"/>
                          <a:ea typeface="Arial Narrow"/>
                          <a:cs typeface="Arial Narrow"/>
                          <a:sym typeface="Arial Narrow"/>
                        </a:rPr>
                        <a:t>Demonstrates understanding of my rights and responsibilities as a digital citizen</a:t>
                      </a:r>
                      <a:endParaRPr/>
                    </a:p>
                    <a:p>
                      <a:pPr indent="-171450" lvl="0" marL="171450" marR="0" rtl="0" algn="l">
                        <a:spcBef>
                          <a:spcPts val="0"/>
                        </a:spcBef>
                        <a:spcAft>
                          <a:spcPts val="0"/>
                        </a:spcAft>
                        <a:buClr>
                          <a:schemeClr val="dk1"/>
                        </a:buClr>
                        <a:buSzPts val="900"/>
                        <a:buFont typeface="Arial"/>
                        <a:buChar char="•"/>
                      </a:pPr>
                      <a:r>
                        <a:rPr b="0" i="0" lang="en-GB" sz="900" u="none" cap="none" strike="noStrike">
                          <a:latin typeface="Arial Narrow"/>
                          <a:ea typeface="Arial Narrow"/>
                          <a:cs typeface="Arial Narrow"/>
                          <a:sym typeface="Arial Narrow"/>
                        </a:rPr>
                        <a:t>Demonstrates understanding of the potential dangers online and who to go to for advice and who to report a concern to</a:t>
                      </a:r>
                      <a:endParaRPr/>
                    </a:p>
                    <a:p>
                      <a:pPr indent="-171450" lvl="0" marL="171450" marR="0" rtl="0" algn="l">
                        <a:spcBef>
                          <a:spcPts val="0"/>
                        </a:spcBef>
                        <a:spcAft>
                          <a:spcPts val="0"/>
                        </a:spcAft>
                        <a:buClr>
                          <a:schemeClr val="dk1"/>
                        </a:buClr>
                        <a:buSzPts val="900"/>
                        <a:buFont typeface="Arial"/>
                        <a:buChar char="•"/>
                      </a:pPr>
                      <a:r>
                        <a:rPr b="0" i="0" lang="en-GB" sz="900" u="none" cap="none" strike="noStrike">
                          <a:latin typeface="Arial Narrow"/>
                          <a:ea typeface="Arial Narrow"/>
                          <a:cs typeface="Arial Narrow"/>
                          <a:sym typeface="Arial Narrow"/>
                        </a:rPr>
                        <a:t>Demonstrates an understanding for the need for strong passwords</a:t>
                      </a:r>
                      <a:endParaRPr/>
                    </a:p>
                    <a:p>
                      <a:pPr indent="-171450" lvl="0" marL="171450" marR="0" rtl="0" algn="l">
                        <a:spcBef>
                          <a:spcPts val="0"/>
                        </a:spcBef>
                        <a:spcAft>
                          <a:spcPts val="0"/>
                        </a:spcAft>
                        <a:buClr>
                          <a:schemeClr val="dk1"/>
                        </a:buClr>
                        <a:buSzPts val="900"/>
                        <a:buFont typeface="Arial"/>
                        <a:buChar char="•"/>
                      </a:pPr>
                      <a:r>
                        <a:rPr b="0" i="0" lang="en-GB" sz="900" u="none" cap="none" strike="noStrike">
                          <a:latin typeface="Arial Narrow"/>
                          <a:ea typeface="Arial Narrow"/>
                          <a:cs typeface="Arial Narrow"/>
                          <a:sym typeface="Arial Narrow"/>
                        </a:rPr>
                        <a:t>Explains the need to get a person’s permission before taking a picture or video of them</a:t>
                      </a:r>
                      <a:endParaRPr/>
                    </a:p>
                  </a:txBody>
                  <a:tcPr marT="36000" marB="36000" marR="36000" marL="360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0D9"/>
                    </a:solidFill>
                  </a:tcPr>
                </a:tc>
              </a:tr>
              <a:tr h="998725">
                <a:tc rowSpan="4">
                  <a:txBody>
                    <a:bodyPr/>
                    <a:lstStyle/>
                    <a:p>
                      <a:pPr indent="0" lvl="0" marL="0" marR="0" rtl="0" algn="ctr">
                        <a:lnSpc>
                          <a:spcPct val="100000"/>
                        </a:lnSpc>
                        <a:spcBef>
                          <a:spcPts val="0"/>
                        </a:spcBef>
                        <a:spcAft>
                          <a:spcPts val="0"/>
                        </a:spcAft>
                        <a:buClr>
                          <a:schemeClr val="dk1"/>
                        </a:buClr>
                        <a:buSzPts val="1100"/>
                        <a:buFont typeface="Calibri"/>
                        <a:buNone/>
                      </a:pPr>
                      <a:r>
                        <a:rPr b="1" lang="en-GB" sz="1100" u="none" cap="none" strike="noStrike"/>
                        <a:t>Computing Science</a:t>
                      </a:r>
                      <a:endParaRPr/>
                    </a:p>
                  </a:txBody>
                  <a:tcPr marT="45725" marB="45725" marR="91450" marL="91450"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chemeClr val="dk1"/>
                        </a:buClr>
                        <a:buSzPts val="900"/>
                        <a:buFont typeface="Calibri"/>
                        <a:buNone/>
                      </a:pPr>
                      <a:r>
                        <a:rPr b="0" lang="en-GB" sz="900" u="none" cap="none" strike="noStrike"/>
                        <a:t>Understanding the world through computational thinking</a:t>
                      </a:r>
                      <a:endParaRPr/>
                    </a:p>
                  </a:txBody>
                  <a:tcPr marT="36000" marB="36000" marR="36000" marL="360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900"/>
                        <a:buFont typeface="Arial Narrow"/>
                        <a:buNone/>
                      </a:pPr>
                      <a:r>
                        <a:rPr b="0" i="0" lang="en-GB" sz="900" u="none" cap="none" strike="noStrike">
                          <a:solidFill>
                            <a:srgbClr val="000000"/>
                          </a:solidFill>
                          <a:latin typeface="Arial Narrow"/>
                          <a:ea typeface="Arial Narrow"/>
                          <a:cs typeface="Arial Narrow"/>
                          <a:sym typeface="Arial Narrow"/>
                        </a:rPr>
                        <a:t>I can explore and comment on processes in the world around me making use of core computational thinking concepts and can organise information in a logical way.</a:t>
                      </a:r>
                      <a:endParaRPr sz="900" u="none" cap="none" strike="noStrike">
                        <a:latin typeface="Arial Narrow"/>
                        <a:ea typeface="Arial Narrow"/>
                        <a:cs typeface="Arial Narrow"/>
                        <a:sym typeface="Arial Narrow"/>
                      </a:endParaRPr>
                    </a:p>
                    <a:p>
                      <a:pPr indent="0" lvl="0" marL="0" marR="0" rtl="0" algn="r">
                        <a:lnSpc>
                          <a:spcPct val="100000"/>
                        </a:lnSpc>
                        <a:spcBef>
                          <a:spcPts val="0"/>
                        </a:spcBef>
                        <a:spcAft>
                          <a:spcPts val="0"/>
                        </a:spcAft>
                        <a:buClr>
                          <a:srgbClr val="000000"/>
                        </a:buClr>
                        <a:buSzPts val="900"/>
                        <a:buFont typeface="Arial Narrow"/>
                        <a:buNone/>
                      </a:pPr>
                      <a:r>
                        <a:rPr b="1" i="0" lang="en-GB" sz="900" u="none" cap="none" strike="noStrike">
                          <a:solidFill>
                            <a:srgbClr val="000000"/>
                          </a:solidFill>
                          <a:latin typeface="Arial Narrow"/>
                          <a:ea typeface="Arial Narrow"/>
                          <a:cs typeface="Arial Narrow"/>
                          <a:sym typeface="Arial Narrow"/>
                        </a:rPr>
                        <a:t>TCH 1-13a</a:t>
                      </a:r>
                      <a:endParaRPr b="1" sz="900" u="none" cap="none" strike="noStrike">
                        <a:latin typeface="Arial Narrow"/>
                        <a:ea typeface="Arial Narrow"/>
                        <a:cs typeface="Arial Narrow"/>
                        <a:sym typeface="Arial Narrow"/>
                      </a:endParaRPr>
                    </a:p>
                  </a:txBody>
                  <a:tcPr marT="45725" marB="45725" marR="91450" marL="91450"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0D9"/>
                    </a:solidFill>
                  </a:tcPr>
                </a:tc>
                <a:tc>
                  <a:txBody>
                    <a:bodyPr/>
                    <a:lstStyle/>
                    <a:p>
                      <a:pPr indent="-171450" lvl="0" marL="171450" marR="0" rtl="0" algn="l">
                        <a:lnSpc>
                          <a:spcPct val="100000"/>
                        </a:lnSpc>
                        <a:spcBef>
                          <a:spcPts val="0"/>
                        </a:spcBef>
                        <a:spcAft>
                          <a:spcPts val="0"/>
                        </a:spcAft>
                        <a:buClr>
                          <a:schemeClr val="dk1"/>
                        </a:buClr>
                        <a:buSzPts val="900"/>
                        <a:buFont typeface="Arial"/>
                        <a:buChar char="•"/>
                      </a:pPr>
                      <a:r>
                        <a:rPr b="0" i="0" lang="en-GB" sz="900" u="none" cap="none" strike="noStrike">
                          <a:latin typeface="Arial Narrow"/>
                          <a:ea typeface="Arial Narrow"/>
                          <a:cs typeface="Arial Narrow"/>
                          <a:sym typeface="Arial Narrow"/>
                        </a:rPr>
                        <a:t>Follows sequences of instructions/algorithms from everyday situations for example, recipes or directions, including those with selection and repetition</a:t>
                      </a:r>
                      <a:endParaRPr/>
                    </a:p>
                    <a:p>
                      <a:pPr indent="-171450" lvl="0" marL="171450" marR="0" rtl="0" algn="l">
                        <a:lnSpc>
                          <a:spcPct val="100000"/>
                        </a:lnSpc>
                        <a:spcBef>
                          <a:spcPts val="0"/>
                        </a:spcBef>
                        <a:spcAft>
                          <a:spcPts val="0"/>
                        </a:spcAft>
                        <a:buClr>
                          <a:schemeClr val="dk1"/>
                        </a:buClr>
                        <a:buSzPts val="900"/>
                        <a:buFont typeface="Arial"/>
                        <a:buChar char="•"/>
                      </a:pPr>
                      <a:r>
                        <a:rPr b="0" i="0" lang="en-GB" sz="900" u="none" cap="none" strike="noStrike">
                          <a:latin typeface="Arial Narrow"/>
                          <a:ea typeface="Arial Narrow"/>
                          <a:cs typeface="Arial Narrow"/>
                          <a:sym typeface="Arial Narrow"/>
                        </a:rPr>
                        <a:t>Identifies steps in a process and describes precisely the effect of each step</a:t>
                      </a:r>
                      <a:endParaRPr/>
                    </a:p>
                    <a:p>
                      <a:pPr indent="-171450" lvl="0" marL="171450" marR="0" rtl="0" algn="l">
                        <a:lnSpc>
                          <a:spcPct val="100000"/>
                        </a:lnSpc>
                        <a:spcBef>
                          <a:spcPts val="0"/>
                        </a:spcBef>
                        <a:spcAft>
                          <a:spcPts val="0"/>
                        </a:spcAft>
                        <a:buClr>
                          <a:schemeClr val="dk1"/>
                        </a:buClr>
                        <a:buSzPts val="900"/>
                        <a:buFont typeface="Arial"/>
                        <a:buChar char="•"/>
                      </a:pPr>
                      <a:r>
                        <a:rPr b="0" i="0" lang="en-GB" sz="900" u="none" cap="none" strike="noStrike">
                          <a:latin typeface="Arial Narrow"/>
                          <a:ea typeface="Arial Narrow"/>
                          <a:cs typeface="Arial Narrow"/>
                          <a:sym typeface="Arial Narrow"/>
                        </a:rPr>
                        <a:t>Makes decisions based on logical thinking including IF, AND, OR and NOT for example, collecting balls in the gym hall but NOT basketballs, line up if you are left-handed OR have green eyes</a:t>
                      </a:r>
                      <a:endParaRPr/>
                    </a:p>
                    <a:p>
                      <a:pPr indent="-171450" lvl="0" marL="171450" marR="0" rtl="0" algn="l">
                        <a:lnSpc>
                          <a:spcPct val="100000"/>
                        </a:lnSpc>
                        <a:spcBef>
                          <a:spcPts val="0"/>
                        </a:spcBef>
                        <a:spcAft>
                          <a:spcPts val="0"/>
                        </a:spcAft>
                        <a:buClr>
                          <a:schemeClr val="dk1"/>
                        </a:buClr>
                        <a:buSzPts val="900"/>
                        <a:buFont typeface="Arial"/>
                        <a:buChar char="•"/>
                      </a:pPr>
                      <a:r>
                        <a:rPr b="0" i="0" lang="en-GB" sz="900" u="none" cap="none" strike="noStrike">
                          <a:latin typeface="Arial Narrow"/>
                          <a:ea typeface="Arial Narrow"/>
                          <a:cs typeface="Arial Narrow"/>
                          <a:sym typeface="Arial Narrow"/>
                        </a:rPr>
                        <a:t>Collects, groups and orders information in a logical, organised way using my own and others’ criteria (MNU1-20a and b)</a:t>
                      </a:r>
                      <a:endParaRPr b="0" i="0" sz="900" u="none" cap="none" strike="noStrike">
                        <a:latin typeface="Arial Narrow"/>
                        <a:ea typeface="Arial Narrow"/>
                        <a:cs typeface="Arial Narrow"/>
                        <a:sym typeface="Arial Narrow"/>
                      </a:endParaRPr>
                    </a:p>
                  </a:txBody>
                  <a:tcPr marT="36000" marB="36000" marR="36000" marL="360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0D9"/>
                    </a:solidFill>
                  </a:tcPr>
                </a:tc>
              </a:tr>
              <a:tr h="816050">
                <a:tc vMerge="1"/>
                <a:tc rowSpan="2">
                  <a:txBody>
                    <a:bodyPr/>
                    <a:lstStyle/>
                    <a:p>
                      <a:pPr indent="0" lvl="0" marL="0" marR="0" rtl="0" algn="ctr">
                        <a:lnSpc>
                          <a:spcPct val="100000"/>
                        </a:lnSpc>
                        <a:spcBef>
                          <a:spcPts val="0"/>
                        </a:spcBef>
                        <a:spcAft>
                          <a:spcPts val="0"/>
                        </a:spcAft>
                        <a:buClr>
                          <a:schemeClr val="dk1"/>
                        </a:buClr>
                        <a:buSzPts val="900"/>
                        <a:buFont typeface="Calibri"/>
                        <a:buNone/>
                      </a:pPr>
                      <a:r>
                        <a:rPr b="0" lang="en-GB" sz="900" u="none" cap="none" strike="noStrike"/>
                        <a:t>Understanding and analysing computing technology</a:t>
                      </a:r>
                      <a:endParaRPr b="0" sz="900" u="none" cap="none" strike="noStrike"/>
                    </a:p>
                  </a:txBody>
                  <a:tcPr marT="36000" marB="36000" marR="36000" marL="360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Clr>
                          <a:srgbClr val="000000"/>
                        </a:buClr>
                        <a:buSzPts val="900"/>
                        <a:buFont typeface="Arial Narrow"/>
                        <a:buNone/>
                      </a:pPr>
                      <a:r>
                        <a:rPr b="0" i="0" lang="en-GB" sz="900" u="none" cap="none" strike="noStrike">
                          <a:solidFill>
                            <a:srgbClr val="000000"/>
                          </a:solidFill>
                          <a:latin typeface="Arial Narrow"/>
                          <a:ea typeface="Arial Narrow"/>
                          <a:cs typeface="Arial Narrow"/>
                          <a:sym typeface="Arial Narrow"/>
                        </a:rPr>
                        <a:t>I understand the instructions of a visual programming language and can predict the outcome of a program written using the language.</a:t>
                      </a:r>
                      <a:endParaRPr sz="900" u="none" cap="none" strike="noStrike">
                        <a:latin typeface="Arial Narrow"/>
                        <a:ea typeface="Arial Narrow"/>
                        <a:cs typeface="Arial Narrow"/>
                        <a:sym typeface="Arial Narrow"/>
                      </a:endParaRPr>
                    </a:p>
                    <a:p>
                      <a:pPr indent="0" lvl="0" marL="0" marR="0" rtl="0" algn="r">
                        <a:spcBef>
                          <a:spcPts val="0"/>
                        </a:spcBef>
                        <a:spcAft>
                          <a:spcPts val="0"/>
                        </a:spcAft>
                        <a:buClr>
                          <a:srgbClr val="000000"/>
                        </a:buClr>
                        <a:buSzPts val="900"/>
                        <a:buFont typeface="Arial Narrow"/>
                        <a:buNone/>
                      </a:pPr>
                      <a:r>
                        <a:rPr b="1" i="0" lang="en-GB" sz="900" u="none" cap="none" strike="noStrike">
                          <a:solidFill>
                            <a:srgbClr val="000000"/>
                          </a:solidFill>
                          <a:latin typeface="Arial Narrow"/>
                          <a:ea typeface="Arial Narrow"/>
                          <a:cs typeface="Arial Narrow"/>
                          <a:sym typeface="Arial Narrow"/>
                        </a:rPr>
                        <a:t>TCH 1-14a</a:t>
                      </a:r>
                      <a:endParaRPr b="1" sz="900" u="none" cap="none" strike="noStrike">
                        <a:latin typeface="Arial Narrow"/>
                        <a:ea typeface="Arial Narrow"/>
                        <a:cs typeface="Arial Narrow"/>
                        <a:sym typeface="Arial Narrow"/>
                      </a:endParaRPr>
                    </a:p>
                  </a:txBody>
                  <a:tcPr marT="45725" marB="45725" marR="91450" marL="91450"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0D9"/>
                    </a:solidFill>
                  </a:tcPr>
                </a:tc>
                <a:tc rowSpan="2">
                  <a:txBody>
                    <a:bodyPr/>
                    <a:lstStyle/>
                    <a:p>
                      <a:pPr indent="-171450" lvl="0" marL="171450" marR="0" rtl="0" algn="l">
                        <a:spcBef>
                          <a:spcPts val="0"/>
                        </a:spcBef>
                        <a:spcAft>
                          <a:spcPts val="0"/>
                        </a:spcAft>
                        <a:buClr>
                          <a:schemeClr val="dk1"/>
                        </a:buClr>
                        <a:buSzPts val="900"/>
                        <a:buFont typeface="Arial"/>
                        <a:buChar char="•"/>
                      </a:pPr>
                      <a:r>
                        <a:rPr b="0" i="0" lang="en-GB" sz="900" u="none" cap="none" strike="noStrike">
                          <a:latin typeface="Arial Narrow"/>
                          <a:ea typeface="Arial Narrow"/>
                          <a:cs typeface="Arial Narrow"/>
                          <a:sym typeface="Arial Narrow"/>
                        </a:rPr>
                        <a:t>Demonstrates an understanding of the meaning of individual instructions when using a visual programming language (including sequences, fixed repetition and selection)</a:t>
                      </a:r>
                      <a:endParaRPr/>
                    </a:p>
                    <a:p>
                      <a:pPr indent="-171450" lvl="0" marL="171450" marR="0" rtl="0" algn="l">
                        <a:spcBef>
                          <a:spcPts val="0"/>
                        </a:spcBef>
                        <a:spcAft>
                          <a:spcPts val="0"/>
                        </a:spcAft>
                        <a:buClr>
                          <a:schemeClr val="dk1"/>
                        </a:buClr>
                        <a:buSzPts val="900"/>
                        <a:buFont typeface="Arial"/>
                        <a:buChar char="•"/>
                      </a:pPr>
                      <a:r>
                        <a:rPr b="0" i="0" lang="en-GB" sz="900" u="none" cap="none" strike="noStrike">
                          <a:latin typeface="Arial Narrow"/>
                          <a:ea typeface="Arial Narrow"/>
                          <a:cs typeface="Arial Narrow"/>
                          <a:sym typeface="Arial Narrow"/>
                        </a:rPr>
                        <a:t>Explains and predicts what a program in a visual programming language will do when it runs for example, what audio, visual or movement effect will result</a:t>
                      </a:r>
                      <a:endParaRPr/>
                    </a:p>
                    <a:p>
                      <a:pPr indent="-171450" lvl="0" marL="171450" marR="0" rtl="0" algn="l">
                        <a:spcBef>
                          <a:spcPts val="0"/>
                        </a:spcBef>
                        <a:spcAft>
                          <a:spcPts val="0"/>
                        </a:spcAft>
                        <a:buClr>
                          <a:schemeClr val="dk1"/>
                        </a:buClr>
                        <a:buSzPts val="900"/>
                        <a:buFont typeface="Arial"/>
                        <a:buChar char="•"/>
                      </a:pPr>
                      <a:r>
                        <a:rPr b="0" i="0" lang="en-GB" sz="900" u="none" cap="none" strike="noStrike">
                          <a:latin typeface="Arial Narrow"/>
                          <a:ea typeface="Arial Narrow"/>
                          <a:cs typeface="Arial Narrow"/>
                          <a:sym typeface="Arial Narrow"/>
                        </a:rPr>
                        <a:t>Demonstrates an understanding that computers take information as input, process and store that information and output the results</a:t>
                      </a:r>
                      <a:endParaRPr b="0" i="0" sz="900" u="none" cap="none" strike="noStrike">
                        <a:latin typeface="Arial Narrow"/>
                        <a:ea typeface="Arial Narrow"/>
                        <a:cs typeface="Arial Narrow"/>
                        <a:sym typeface="Arial Narrow"/>
                      </a:endParaRPr>
                    </a:p>
                  </a:txBody>
                  <a:tcPr marT="36000" marB="36000" marR="36000" marL="360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0D9"/>
                    </a:solidFill>
                  </a:tcPr>
                </a:tc>
              </a:tr>
              <a:tr h="550775">
                <a:tc vMerge="1"/>
                <a:tc vMerge="1"/>
                <a:tc>
                  <a:txBody>
                    <a:bodyPr/>
                    <a:lstStyle/>
                    <a:p>
                      <a:pPr indent="0" lvl="0" marL="0" marR="0" rtl="0" algn="l">
                        <a:spcBef>
                          <a:spcPts val="0"/>
                        </a:spcBef>
                        <a:spcAft>
                          <a:spcPts val="0"/>
                        </a:spcAft>
                        <a:buClr>
                          <a:srgbClr val="000000"/>
                        </a:buClr>
                        <a:buSzPts val="900"/>
                        <a:buFont typeface="Arial Narrow"/>
                        <a:buNone/>
                      </a:pPr>
                      <a:r>
                        <a:rPr b="0" i="0" lang="en-GB" sz="900" u="none" cap="none" strike="noStrike">
                          <a:solidFill>
                            <a:srgbClr val="000000"/>
                          </a:solidFill>
                          <a:latin typeface="Arial Narrow"/>
                          <a:ea typeface="Arial Narrow"/>
                          <a:cs typeface="Arial Narrow"/>
                          <a:sym typeface="Arial Narrow"/>
                        </a:rPr>
                        <a:t>I understand how computers process information.</a:t>
                      </a:r>
                      <a:endParaRPr sz="900" u="none" cap="none" strike="noStrike">
                        <a:latin typeface="Arial Narrow"/>
                        <a:ea typeface="Arial Narrow"/>
                        <a:cs typeface="Arial Narrow"/>
                        <a:sym typeface="Arial Narrow"/>
                      </a:endParaRPr>
                    </a:p>
                    <a:p>
                      <a:pPr indent="0" lvl="0" marL="0" marR="0" rtl="0" algn="r">
                        <a:spcBef>
                          <a:spcPts val="0"/>
                        </a:spcBef>
                        <a:spcAft>
                          <a:spcPts val="0"/>
                        </a:spcAft>
                        <a:buClr>
                          <a:srgbClr val="000000"/>
                        </a:buClr>
                        <a:buSzPts val="900"/>
                        <a:buFont typeface="Arial Narrow"/>
                        <a:buNone/>
                      </a:pPr>
                      <a:r>
                        <a:rPr b="1" i="0" lang="en-GB" sz="900" u="none" cap="none" strike="noStrike">
                          <a:solidFill>
                            <a:srgbClr val="000000"/>
                          </a:solidFill>
                          <a:latin typeface="Arial Narrow"/>
                          <a:ea typeface="Arial Narrow"/>
                          <a:cs typeface="Arial Narrow"/>
                          <a:sym typeface="Arial Narrow"/>
                        </a:rPr>
                        <a:t>TCH 1-14b</a:t>
                      </a:r>
                      <a:endParaRPr b="1" sz="900" u="none" cap="none" strike="noStrike">
                        <a:latin typeface="Arial Narrow"/>
                        <a:ea typeface="Arial Narrow"/>
                        <a:cs typeface="Arial Narrow"/>
                        <a:sym typeface="Arial Narrow"/>
                      </a:endParaRPr>
                    </a:p>
                  </a:txBody>
                  <a:tcPr marT="45725" marB="45725" marR="91450" marL="91450"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0D9"/>
                    </a:solidFill>
                  </a:tcPr>
                </a:tc>
                <a:tc vMerge="1"/>
              </a:tr>
              <a:tr h="978425">
                <a:tc vMerge="1"/>
                <a:tc>
                  <a:txBody>
                    <a:bodyPr/>
                    <a:lstStyle/>
                    <a:p>
                      <a:pPr indent="0" lvl="0" marL="0" marR="0" rtl="0" algn="ctr">
                        <a:spcBef>
                          <a:spcPts val="0"/>
                        </a:spcBef>
                        <a:spcAft>
                          <a:spcPts val="0"/>
                        </a:spcAft>
                        <a:buClr>
                          <a:schemeClr val="dk1"/>
                        </a:buClr>
                        <a:buSzPts val="900"/>
                        <a:buFont typeface="Calibri"/>
                        <a:buNone/>
                      </a:pPr>
                      <a:r>
                        <a:rPr b="0" lang="en-GB" sz="900" u="none" cap="none" strike="noStrike"/>
                        <a:t>Designing, building and testing computing solutions</a:t>
                      </a:r>
                      <a:endParaRPr/>
                    </a:p>
                  </a:txBody>
                  <a:tcPr marT="36000" marB="36000" marR="36000" marL="360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Clr>
                          <a:srgbClr val="000000"/>
                        </a:buClr>
                        <a:buSzPts val="900"/>
                        <a:buFont typeface="Arial Narrow"/>
                        <a:buNone/>
                      </a:pPr>
                      <a:r>
                        <a:rPr b="0" i="0" lang="en-GB" sz="900" u="none" cap="none" strike="noStrike">
                          <a:solidFill>
                            <a:srgbClr val="000000"/>
                          </a:solidFill>
                          <a:latin typeface="Arial Narrow"/>
                          <a:ea typeface="Arial Narrow"/>
                          <a:cs typeface="Arial Narrow"/>
                          <a:sym typeface="Arial Narrow"/>
                        </a:rPr>
                        <a:t>I can demonstrate a range of basic problem solving skills by building simple programs to carry out a given task, using an appropriate language.</a:t>
                      </a:r>
                      <a:endParaRPr sz="900" u="none" cap="none" strike="noStrike">
                        <a:latin typeface="Arial Narrow"/>
                        <a:ea typeface="Arial Narrow"/>
                        <a:cs typeface="Arial Narrow"/>
                        <a:sym typeface="Arial Narrow"/>
                      </a:endParaRPr>
                    </a:p>
                    <a:p>
                      <a:pPr indent="0" lvl="0" marL="0" marR="0" rtl="0" algn="r">
                        <a:spcBef>
                          <a:spcPts val="0"/>
                        </a:spcBef>
                        <a:spcAft>
                          <a:spcPts val="0"/>
                        </a:spcAft>
                        <a:buClr>
                          <a:srgbClr val="000000"/>
                        </a:buClr>
                        <a:buSzPts val="900"/>
                        <a:buFont typeface="Arial Narrow"/>
                        <a:buNone/>
                      </a:pPr>
                      <a:r>
                        <a:rPr b="1" i="0" lang="en-GB" sz="900" u="none" cap="none" strike="noStrike">
                          <a:solidFill>
                            <a:srgbClr val="000000"/>
                          </a:solidFill>
                          <a:latin typeface="Arial Narrow"/>
                          <a:ea typeface="Arial Narrow"/>
                          <a:cs typeface="Arial Narrow"/>
                          <a:sym typeface="Arial Narrow"/>
                        </a:rPr>
                        <a:t>TCH 1-15a</a:t>
                      </a:r>
                      <a:endParaRPr b="1" sz="900" u="none" cap="none" strike="noStrike">
                        <a:latin typeface="Arial Narrow"/>
                        <a:ea typeface="Arial Narrow"/>
                        <a:cs typeface="Arial Narrow"/>
                        <a:sym typeface="Arial Narrow"/>
                      </a:endParaRPr>
                    </a:p>
                  </a:txBody>
                  <a:tcPr marT="45725" marB="45725" marR="91450" marL="91450"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0D9"/>
                    </a:solidFill>
                  </a:tcPr>
                </a:tc>
                <a:tc>
                  <a:txBody>
                    <a:bodyPr/>
                    <a:lstStyle/>
                    <a:p>
                      <a:pPr indent="-171450" lvl="0" marL="171450" marR="0" rtl="0" algn="l">
                        <a:spcBef>
                          <a:spcPts val="0"/>
                        </a:spcBef>
                        <a:spcAft>
                          <a:spcPts val="0"/>
                        </a:spcAft>
                        <a:buClr>
                          <a:schemeClr val="dk1"/>
                        </a:buClr>
                        <a:buSzPts val="900"/>
                        <a:buFont typeface="Arial"/>
                        <a:buChar char="•"/>
                      </a:pPr>
                      <a:r>
                        <a:rPr b="0" i="0" lang="en-GB" sz="900" u="none" cap="none" strike="noStrike">
                          <a:latin typeface="Arial Narrow"/>
                          <a:ea typeface="Arial Narrow"/>
                          <a:cs typeface="Arial Narrow"/>
                          <a:sym typeface="Arial Narrow"/>
                        </a:rPr>
                        <a:t>Simplifies problems by breaking them down into smaller more manageable parts</a:t>
                      </a:r>
                      <a:endParaRPr/>
                    </a:p>
                    <a:p>
                      <a:pPr indent="-171450" lvl="0" marL="171450" marR="0" rtl="0" algn="l">
                        <a:spcBef>
                          <a:spcPts val="0"/>
                        </a:spcBef>
                        <a:spcAft>
                          <a:spcPts val="0"/>
                        </a:spcAft>
                        <a:buClr>
                          <a:schemeClr val="dk1"/>
                        </a:buClr>
                        <a:buSzPts val="900"/>
                        <a:buFont typeface="Arial"/>
                        <a:buChar char="•"/>
                      </a:pPr>
                      <a:r>
                        <a:rPr b="0" i="0" lang="en-GB" sz="900" u="none" cap="none" strike="noStrike">
                          <a:latin typeface="Arial Narrow"/>
                          <a:ea typeface="Arial Narrow"/>
                          <a:cs typeface="Arial Narrow"/>
                          <a:sym typeface="Arial Narrow"/>
                        </a:rPr>
                        <a:t>Constructs a sequence of instructions to solve a task, explaining the expected output from each step and how  each contributes towards solving the task</a:t>
                      </a:r>
                      <a:endParaRPr/>
                    </a:p>
                    <a:p>
                      <a:pPr indent="-171450" lvl="0" marL="171450" marR="0" rtl="0" algn="l">
                        <a:spcBef>
                          <a:spcPts val="0"/>
                        </a:spcBef>
                        <a:spcAft>
                          <a:spcPts val="0"/>
                        </a:spcAft>
                        <a:buClr>
                          <a:schemeClr val="dk1"/>
                        </a:buClr>
                        <a:buSzPts val="900"/>
                        <a:buFont typeface="Arial"/>
                        <a:buChar char="•"/>
                      </a:pPr>
                      <a:r>
                        <a:rPr b="0" i="0" lang="en-GB" sz="900" u="none" cap="none" strike="noStrike">
                          <a:latin typeface="Arial Narrow"/>
                          <a:ea typeface="Arial Narrow"/>
                          <a:cs typeface="Arial Narrow"/>
                          <a:sym typeface="Arial Narrow"/>
                        </a:rPr>
                        <a:t>Creates programs to carry out simple activities (using selection and fixed repetition) in a visual programming language</a:t>
                      </a:r>
                      <a:endParaRPr/>
                    </a:p>
                    <a:p>
                      <a:pPr indent="-171450" lvl="0" marL="171450" marR="0" rtl="0" algn="l">
                        <a:spcBef>
                          <a:spcPts val="0"/>
                        </a:spcBef>
                        <a:spcAft>
                          <a:spcPts val="0"/>
                        </a:spcAft>
                        <a:buClr>
                          <a:schemeClr val="dk1"/>
                        </a:buClr>
                        <a:buSzPts val="900"/>
                        <a:buFont typeface="Arial"/>
                        <a:buChar char="•"/>
                      </a:pPr>
                      <a:r>
                        <a:rPr b="0" i="0" lang="en-GB" sz="900" u="none" cap="none" strike="noStrike">
                          <a:latin typeface="Arial Narrow"/>
                          <a:ea typeface="Arial Narrow"/>
                          <a:cs typeface="Arial Narrow"/>
                          <a:sym typeface="Arial Narrow"/>
                        </a:rPr>
                        <a:t>Identifies when a program does not do what was intended and can correct errors/bugs</a:t>
                      </a:r>
                      <a:endParaRPr/>
                    </a:p>
                    <a:p>
                      <a:pPr indent="-171450" lvl="0" marL="171450" marR="0" rtl="0" algn="l">
                        <a:spcBef>
                          <a:spcPts val="0"/>
                        </a:spcBef>
                        <a:spcAft>
                          <a:spcPts val="0"/>
                        </a:spcAft>
                        <a:buClr>
                          <a:schemeClr val="dk1"/>
                        </a:buClr>
                        <a:buSzPts val="900"/>
                        <a:buFont typeface="Arial"/>
                        <a:buChar char="•"/>
                      </a:pPr>
                      <a:r>
                        <a:rPr b="0" i="0" lang="en-GB" sz="900" u="none" cap="none" strike="noStrike">
                          <a:latin typeface="Arial Narrow"/>
                          <a:ea typeface="Arial Narrow"/>
                          <a:cs typeface="Arial Narrow"/>
                          <a:sym typeface="Arial Narrow"/>
                        </a:rPr>
                        <a:t>Evaluates solutions/programs and suggests improvements</a:t>
                      </a:r>
                      <a:endParaRPr/>
                    </a:p>
                  </a:txBody>
                  <a:tcPr marT="36000" marB="36000" marR="36000" marL="360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0D9"/>
                    </a:solidFill>
                  </a:tcPr>
                </a:tc>
              </a:tr>
            </a:tbl>
          </a:graphicData>
        </a:graphic>
      </p:graphicFrame>
      <p:pic>
        <p:nvPicPr>
          <p:cNvPr id="359" name="Google Shape;359;p15"/>
          <p:cNvPicPr preferRelativeResize="0"/>
          <p:nvPr/>
        </p:nvPicPr>
        <p:blipFill rotWithShape="1">
          <a:blip r:embed="rId3">
            <a:alphaModFix/>
          </a:blip>
          <a:srcRect b="0" l="0" r="0" t="0"/>
          <a:stretch/>
        </p:blipFill>
        <p:spPr>
          <a:xfrm>
            <a:off x="4902330" y="2705533"/>
            <a:ext cx="240748" cy="143956"/>
          </a:xfrm>
          <a:prstGeom prst="rect">
            <a:avLst/>
          </a:prstGeom>
          <a:noFill/>
          <a:ln>
            <a:noFill/>
          </a:ln>
        </p:spPr>
      </p:pic>
      <p:pic>
        <p:nvPicPr>
          <p:cNvPr id="360" name="Google Shape;360;p15"/>
          <p:cNvPicPr preferRelativeResize="0"/>
          <p:nvPr/>
        </p:nvPicPr>
        <p:blipFill rotWithShape="1">
          <a:blip r:embed="rId4">
            <a:alphaModFix/>
          </a:blip>
          <a:srcRect b="0" l="0" r="0" t="0"/>
          <a:stretch/>
        </p:blipFill>
        <p:spPr>
          <a:xfrm>
            <a:off x="5961596" y="5646167"/>
            <a:ext cx="230378" cy="122400"/>
          </a:xfrm>
          <a:prstGeom prst="rect">
            <a:avLst/>
          </a:prstGeom>
          <a:noFill/>
          <a:ln>
            <a:noFill/>
          </a:ln>
        </p:spPr>
      </p:pic>
      <p:pic>
        <p:nvPicPr>
          <p:cNvPr id="361" name="Google Shape;361;p15"/>
          <p:cNvPicPr preferRelativeResize="0"/>
          <p:nvPr/>
        </p:nvPicPr>
        <p:blipFill rotWithShape="1">
          <a:blip r:embed="rId5">
            <a:alphaModFix/>
          </a:blip>
          <a:srcRect b="0" l="0" r="0" t="0"/>
          <a:stretch/>
        </p:blipFill>
        <p:spPr>
          <a:xfrm>
            <a:off x="5936382" y="5576687"/>
            <a:ext cx="228960" cy="99360"/>
          </a:xfrm>
          <a:prstGeom prst="rect">
            <a:avLst/>
          </a:prstGeom>
          <a:noFill/>
          <a:ln>
            <a:noFill/>
          </a:ln>
        </p:spPr>
      </p:pic>
      <p:sp>
        <p:nvSpPr>
          <p:cNvPr id="362" name="Google Shape;362;p15">
            <a:hlinkClick action="ppaction://hlinkshowjump?jump=firstslide"/>
          </p:cNvPr>
          <p:cNvSpPr/>
          <p:nvPr/>
        </p:nvSpPr>
        <p:spPr>
          <a:xfrm>
            <a:off x="586789" y="45864"/>
            <a:ext cx="546686" cy="257267"/>
          </a:xfrm>
          <a:custGeom>
            <a:rect b="b" l="l" r="r" t="t"/>
            <a:pathLst>
              <a:path extrusionOk="0" h="120000" w="120000">
                <a:moveTo>
                  <a:pt x="0" y="0"/>
                </a:moveTo>
                <a:lnTo>
                  <a:pt x="120000" y="0"/>
                </a:lnTo>
                <a:lnTo>
                  <a:pt x="120000" y="120000"/>
                </a:lnTo>
                <a:lnTo>
                  <a:pt x="0" y="120000"/>
                </a:lnTo>
                <a:close/>
                <a:moveTo>
                  <a:pt x="60000" y="15000"/>
                </a:moveTo>
                <a:lnTo>
                  <a:pt x="38823" y="60000"/>
                </a:lnTo>
                <a:lnTo>
                  <a:pt x="44117" y="60000"/>
                </a:lnTo>
                <a:lnTo>
                  <a:pt x="44117" y="105000"/>
                </a:lnTo>
                <a:lnTo>
                  <a:pt x="75883" y="105000"/>
                </a:lnTo>
                <a:lnTo>
                  <a:pt x="75883" y="60000"/>
                </a:lnTo>
                <a:lnTo>
                  <a:pt x="81177" y="60000"/>
                </a:lnTo>
                <a:lnTo>
                  <a:pt x="73235" y="43125"/>
                </a:lnTo>
                <a:lnTo>
                  <a:pt x="73235" y="20625"/>
                </a:lnTo>
                <a:lnTo>
                  <a:pt x="67941" y="20625"/>
                </a:lnTo>
                <a:lnTo>
                  <a:pt x="67941" y="31875"/>
                </a:lnTo>
                <a:close/>
              </a:path>
              <a:path extrusionOk="0" fill="darkenLess" h="120000" w="120000">
                <a:moveTo>
                  <a:pt x="73235" y="43125"/>
                </a:moveTo>
                <a:lnTo>
                  <a:pt x="73235" y="20625"/>
                </a:lnTo>
                <a:lnTo>
                  <a:pt x="67941" y="20625"/>
                </a:lnTo>
                <a:lnTo>
                  <a:pt x="67941" y="31875"/>
                </a:lnTo>
                <a:close/>
                <a:moveTo>
                  <a:pt x="44117" y="60000"/>
                </a:moveTo>
                <a:lnTo>
                  <a:pt x="44117" y="105000"/>
                </a:lnTo>
                <a:lnTo>
                  <a:pt x="57353" y="105000"/>
                </a:lnTo>
                <a:lnTo>
                  <a:pt x="57353" y="82500"/>
                </a:lnTo>
                <a:lnTo>
                  <a:pt x="62647" y="82500"/>
                </a:lnTo>
                <a:lnTo>
                  <a:pt x="62647" y="105000"/>
                </a:lnTo>
                <a:lnTo>
                  <a:pt x="75883" y="105000"/>
                </a:lnTo>
                <a:lnTo>
                  <a:pt x="75883" y="60000"/>
                </a:lnTo>
                <a:close/>
              </a:path>
              <a:path extrusionOk="0" fill="darken" h="120000" w="120000">
                <a:moveTo>
                  <a:pt x="60000" y="15000"/>
                </a:moveTo>
                <a:lnTo>
                  <a:pt x="38823" y="60000"/>
                </a:lnTo>
                <a:lnTo>
                  <a:pt x="81177" y="60000"/>
                </a:lnTo>
                <a:close/>
                <a:moveTo>
                  <a:pt x="57353" y="82500"/>
                </a:moveTo>
                <a:lnTo>
                  <a:pt x="62647" y="82500"/>
                </a:lnTo>
                <a:lnTo>
                  <a:pt x="62647" y="105000"/>
                </a:lnTo>
                <a:lnTo>
                  <a:pt x="57353" y="105000"/>
                </a:lnTo>
                <a:close/>
              </a:path>
              <a:path extrusionOk="0" fill="none" h="120000" w="120000">
                <a:moveTo>
                  <a:pt x="60000" y="15000"/>
                </a:moveTo>
                <a:lnTo>
                  <a:pt x="67941" y="31875"/>
                </a:lnTo>
                <a:lnTo>
                  <a:pt x="67941" y="20625"/>
                </a:lnTo>
                <a:lnTo>
                  <a:pt x="73235" y="20625"/>
                </a:lnTo>
                <a:lnTo>
                  <a:pt x="73235" y="43125"/>
                </a:lnTo>
                <a:lnTo>
                  <a:pt x="81177" y="60000"/>
                </a:lnTo>
                <a:lnTo>
                  <a:pt x="75883" y="60000"/>
                </a:lnTo>
                <a:lnTo>
                  <a:pt x="75883" y="105000"/>
                </a:lnTo>
                <a:lnTo>
                  <a:pt x="44117" y="105000"/>
                </a:lnTo>
                <a:lnTo>
                  <a:pt x="44117" y="60000"/>
                </a:lnTo>
                <a:lnTo>
                  <a:pt x="38823" y="60000"/>
                </a:lnTo>
                <a:close/>
                <a:moveTo>
                  <a:pt x="67941" y="31875"/>
                </a:moveTo>
                <a:lnTo>
                  <a:pt x="73235" y="43125"/>
                </a:lnTo>
                <a:moveTo>
                  <a:pt x="75883" y="60000"/>
                </a:moveTo>
                <a:lnTo>
                  <a:pt x="44117" y="60000"/>
                </a:lnTo>
                <a:moveTo>
                  <a:pt x="57353" y="105000"/>
                </a:moveTo>
                <a:lnTo>
                  <a:pt x="57353" y="82500"/>
                </a:lnTo>
                <a:lnTo>
                  <a:pt x="62647" y="82500"/>
                </a:lnTo>
                <a:lnTo>
                  <a:pt x="62647" y="105000"/>
                </a:lnTo>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3" name="Google Shape;363;p15"/>
          <p:cNvSpPr/>
          <p:nvPr/>
        </p:nvSpPr>
        <p:spPr>
          <a:xfrm>
            <a:off x="38099"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4" name="Google Shape;364;p15">
            <a:hlinkClick action="ppaction://hlinkshowjump?jump=nextslide"/>
          </p:cNvPr>
          <p:cNvSpPr/>
          <p:nvPr/>
        </p:nvSpPr>
        <p:spPr>
          <a:xfrm rot="10800000">
            <a:off x="8610600"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5" name="Google Shape;365;p15">
            <a:hlinkClick action="ppaction://hlinksldjump" r:id="rId6"/>
          </p:cNvPr>
          <p:cNvSpPr/>
          <p:nvPr/>
        </p:nvSpPr>
        <p:spPr>
          <a:xfrm>
            <a:off x="1328029" y="1820"/>
            <a:ext cx="590025" cy="301311"/>
          </a:xfrm>
          <a:custGeom>
            <a:rect b="b" l="l" r="r" t="t"/>
            <a:pathLst>
              <a:path extrusionOk="0" h="120000" w="120000">
                <a:moveTo>
                  <a:pt x="0" y="0"/>
                </a:moveTo>
                <a:lnTo>
                  <a:pt x="120000" y="0"/>
                </a:lnTo>
                <a:lnTo>
                  <a:pt x="120000" y="120000"/>
                </a:lnTo>
                <a:lnTo>
                  <a:pt x="0" y="120000"/>
                </a:lnTo>
                <a:close/>
              </a:path>
            </a:pathLst>
          </a:custGeom>
          <a:solidFill>
            <a:srgbClr val="7030A0"/>
          </a:solidFill>
          <a:ln cap="flat" cmpd="sng" w="25400">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800">
                <a:solidFill>
                  <a:schemeClr val="lt1"/>
                </a:solidFill>
                <a:latin typeface="Calibri"/>
                <a:ea typeface="Calibri"/>
                <a:cs typeface="Calibri"/>
                <a:sym typeface="Calibri"/>
              </a:rPr>
              <a:t>First 1</a:t>
            </a:r>
            <a:endParaRPr/>
          </a:p>
        </p:txBody>
      </p:sp>
      <p:sp>
        <p:nvSpPr>
          <p:cNvPr id="366" name="Google Shape;366;p15">
            <a:hlinkClick action="ppaction://hlinksldjump" r:id="rId7"/>
          </p:cNvPr>
          <p:cNvSpPr/>
          <p:nvPr/>
        </p:nvSpPr>
        <p:spPr>
          <a:xfrm>
            <a:off x="1972442" y="1821"/>
            <a:ext cx="590025" cy="308002"/>
          </a:xfrm>
          <a:custGeom>
            <a:rect b="b" l="l" r="r" t="t"/>
            <a:pathLst>
              <a:path extrusionOk="0" h="120000" w="120000">
                <a:moveTo>
                  <a:pt x="0" y="0"/>
                </a:moveTo>
                <a:lnTo>
                  <a:pt x="120000" y="0"/>
                </a:lnTo>
                <a:lnTo>
                  <a:pt x="120000" y="120000"/>
                </a:lnTo>
                <a:lnTo>
                  <a:pt x="0" y="120000"/>
                </a:lnTo>
                <a:close/>
              </a:path>
            </a:pathLst>
          </a:custGeom>
          <a:solidFill>
            <a:srgbClr val="7030A0"/>
          </a:solidFill>
          <a:ln cap="flat" cmpd="sng" w="25400">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800">
                <a:solidFill>
                  <a:schemeClr val="lt1"/>
                </a:solidFill>
                <a:latin typeface="Calibri"/>
                <a:ea typeface="Calibri"/>
                <a:cs typeface="Calibri"/>
                <a:sym typeface="Calibri"/>
              </a:rPr>
              <a:t>First  2</a:t>
            </a:r>
            <a:endParaRPr/>
          </a:p>
        </p:txBody>
      </p:sp>
      <p:sp>
        <p:nvSpPr>
          <p:cNvPr id="367" name="Google Shape;367;p15">
            <a:hlinkClick action="ppaction://hlinksldjump" r:id="rId8"/>
          </p:cNvPr>
          <p:cNvSpPr/>
          <p:nvPr/>
        </p:nvSpPr>
        <p:spPr>
          <a:xfrm>
            <a:off x="2607094" y="-2942"/>
            <a:ext cx="590025" cy="312765"/>
          </a:xfrm>
          <a:custGeom>
            <a:rect b="b" l="l" r="r" t="t"/>
            <a:pathLst>
              <a:path extrusionOk="0" h="120000" w="120000">
                <a:moveTo>
                  <a:pt x="0" y="0"/>
                </a:moveTo>
                <a:lnTo>
                  <a:pt x="120000" y="0"/>
                </a:lnTo>
                <a:lnTo>
                  <a:pt x="120000" y="120000"/>
                </a:lnTo>
                <a:lnTo>
                  <a:pt x="0" y="120000"/>
                </a:lnTo>
                <a:close/>
              </a:path>
            </a:pathLst>
          </a:custGeom>
          <a:solidFill>
            <a:srgbClr val="7030A0"/>
          </a:solidFill>
          <a:ln cap="flat" cmpd="sng" w="25400">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800">
                <a:solidFill>
                  <a:schemeClr val="lt1"/>
                </a:solidFill>
                <a:latin typeface="Calibri"/>
                <a:ea typeface="Calibri"/>
                <a:cs typeface="Calibri"/>
                <a:sym typeface="Calibri"/>
              </a:rPr>
              <a:t>First  3</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graphicFrame>
        <p:nvGraphicFramePr>
          <p:cNvPr id="372" name="Google Shape;372;p16"/>
          <p:cNvGraphicFramePr/>
          <p:nvPr/>
        </p:nvGraphicFramePr>
        <p:xfrm>
          <a:off x="8100" y="361506"/>
          <a:ext cx="3000000" cy="3000000"/>
        </p:xfrm>
        <a:graphic>
          <a:graphicData uri="http://schemas.openxmlformats.org/drawingml/2006/table">
            <a:tbl>
              <a:tblPr bandRow="1" firstRow="1">
                <a:noFill/>
                <a:tableStyleId>{74FA1E22-B369-4D82-9BD4-DBA31EC34A68}</a:tableStyleId>
              </a:tblPr>
              <a:tblGrid>
                <a:gridCol w="370225"/>
                <a:gridCol w="961400"/>
                <a:gridCol w="1818175"/>
                <a:gridCol w="5986125"/>
              </a:tblGrid>
              <a:tr h="930300">
                <a:tc rowSpan="3">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u="none" cap="none" strike="noStrike">
                          <a:latin typeface="Arial Narrow"/>
                          <a:ea typeface="Arial Narrow"/>
                          <a:cs typeface="Arial Narrow"/>
                          <a:sym typeface="Arial Narrow"/>
                        </a:rPr>
                        <a:t>Digital Literacy</a:t>
                      </a:r>
                      <a:endParaRPr b="0" i="0" sz="1100" u="none" cap="none" strike="noStrike">
                        <a:latin typeface="Arial Narrow"/>
                        <a:ea typeface="Arial Narrow"/>
                        <a:cs typeface="Arial Narrow"/>
                        <a:sym typeface="Arial Narrow"/>
                      </a:endParaRPr>
                    </a:p>
                  </a:txBody>
                  <a:tcPr marT="45725" marB="45725" marR="91450" marL="91450"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chemeClr val="dk1"/>
                        </a:buClr>
                        <a:buSzPts val="900"/>
                        <a:buFont typeface="Arial Narrow"/>
                        <a:buNone/>
                      </a:pPr>
                      <a:r>
                        <a:rPr b="0" i="0" lang="en-GB" sz="900" u="none" cap="none" strike="noStrike">
                          <a:latin typeface="Arial Narrow"/>
                          <a:ea typeface="Arial Narrow"/>
                          <a:cs typeface="Arial Narrow"/>
                          <a:sym typeface="Arial Narrow"/>
                        </a:rPr>
                        <a:t>Using digital products and services in a variety of contexts to achieve a purposeful outcome</a:t>
                      </a:r>
                      <a:endParaRPr/>
                    </a:p>
                  </a:txBody>
                  <a:tcPr marT="36000" marB="36000" marR="36000" marL="3600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en-GB" sz="900" u="none" cap="none" strike="noStrike">
                          <a:latin typeface="Arial Narrow"/>
                          <a:ea typeface="Arial Narrow"/>
                          <a:cs typeface="Arial Narrow"/>
                          <a:sym typeface="Arial Narrow"/>
                        </a:rPr>
                        <a:t>I can extend and enhance my knowledge of digital technologies to collect, analyse ideas, relevant information and organise these in an appropriate way.</a:t>
                      </a:r>
                      <a:endParaRPr/>
                    </a:p>
                    <a:p>
                      <a:pPr indent="0" lvl="0" marL="0" marR="0" rtl="0" algn="r">
                        <a:spcBef>
                          <a:spcPts val="0"/>
                        </a:spcBef>
                        <a:spcAft>
                          <a:spcPts val="0"/>
                        </a:spcAft>
                        <a:buNone/>
                      </a:pPr>
                      <a:r>
                        <a:rPr b="1" i="0" lang="en-GB" sz="900" u="none" cap="none" strike="noStrike">
                          <a:solidFill>
                            <a:srgbClr val="000000"/>
                          </a:solidFill>
                          <a:latin typeface="Arial Narrow"/>
                          <a:ea typeface="Arial Narrow"/>
                          <a:cs typeface="Arial Narrow"/>
                          <a:sym typeface="Arial Narrow"/>
                        </a:rPr>
                        <a:t>TCH 2-01a</a:t>
                      </a:r>
                      <a:endParaRPr b="1" i="0" sz="900" u="none" cap="none" strike="noStrike">
                        <a:latin typeface="Arial Narrow"/>
                        <a:ea typeface="Arial Narrow"/>
                        <a:cs typeface="Arial Narrow"/>
                        <a:sym typeface="Arial Narrow"/>
                      </a:endParaRPr>
                    </a:p>
                  </a:txBody>
                  <a:tcPr marT="45725" marB="45725" marR="91450" marL="91450"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c>
                  <a:txBody>
                    <a:bodyPr/>
                    <a:lstStyle/>
                    <a:p>
                      <a:pPr indent="-285750" lvl="0" marL="285750" marR="0" rtl="0" algn="l">
                        <a:spcBef>
                          <a:spcPts val="0"/>
                        </a:spcBef>
                        <a:spcAft>
                          <a:spcPts val="0"/>
                        </a:spcAft>
                        <a:buClr>
                          <a:schemeClr val="dk1"/>
                        </a:buClr>
                        <a:buSzPts val="900"/>
                        <a:buFont typeface="Arial"/>
                        <a:buChar char="•"/>
                      </a:pPr>
                      <a:r>
                        <a:rPr b="0" i="0" lang="en-GB" sz="900" u="none" cap="none" strike="noStrike">
                          <a:solidFill>
                            <a:schemeClr val="dk1"/>
                          </a:solidFill>
                          <a:latin typeface="Arial Narrow"/>
                          <a:ea typeface="Arial Narrow"/>
                          <a:cs typeface="Arial Narrow"/>
                          <a:sym typeface="Arial Narrow"/>
                        </a:rPr>
                        <a:t>Identifies and saves in a range of standard file formats </a:t>
                      </a:r>
                      <a:endParaRPr b="0" i="0" sz="900" u="none" cap="none" strike="noStrike">
                        <a:latin typeface="Arial Narrow"/>
                        <a:ea typeface="Arial Narrow"/>
                        <a:cs typeface="Arial Narrow"/>
                        <a:sym typeface="Arial Narrow"/>
                      </a:endParaRPr>
                    </a:p>
                    <a:p>
                      <a:pPr indent="-285750" lvl="0" marL="285750" marR="0" rtl="0" algn="l">
                        <a:spcBef>
                          <a:spcPts val="0"/>
                        </a:spcBef>
                        <a:spcAft>
                          <a:spcPts val="0"/>
                        </a:spcAft>
                        <a:buClr>
                          <a:schemeClr val="dk1"/>
                        </a:buClr>
                        <a:buSzPts val="900"/>
                        <a:buFont typeface="Arial"/>
                        <a:buChar char="•"/>
                      </a:pPr>
                      <a:r>
                        <a:rPr b="0" i="0" lang="en-GB" sz="900" u="none" cap="none" strike="noStrike">
                          <a:solidFill>
                            <a:schemeClr val="dk1"/>
                          </a:solidFill>
                          <a:latin typeface="Arial Narrow"/>
                          <a:ea typeface="Arial Narrow"/>
                          <a:cs typeface="Arial Narrow"/>
                          <a:sym typeface="Arial Narrow"/>
                        </a:rPr>
                        <a:t>Saves files using an organised filing system</a:t>
                      </a:r>
                      <a:endParaRPr b="0" i="0" sz="900" u="none" cap="none" strike="noStrike">
                        <a:latin typeface="Arial Narrow"/>
                        <a:ea typeface="Arial Narrow"/>
                        <a:cs typeface="Arial Narrow"/>
                        <a:sym typeface="Arial Narrow"/>
                      </a:endParaRPr>
                    </a:p>
                    <a:p>
                      <a:pPr indent="-285750" lvl="0" marL="285750" marR="0" rtl="0" algn="l">
                        <a:spcBef>
                          <a:spcPts val="0"/>
                        </a:spcBef>
                        <a:spcAft>
                          <a:spcPts val="0"/>
                        </a:spcAft>
                        <a:buClr>
                          <a:schemeClr val="dk1"/>
                        </a:buClr>
                        <a:buSzPts val="900"/>
                        <a:buFont typeface="Arial"/>
                        <a:buChar char="•"/>
                      </a:pPr>
                      <a:r>
                        <a:rPr b="0" i="0" lang="en-GB" sz="900" u="none" cap="none" strike="noStrike">
                          <a:solidFill>
                            <a:schemeClr val="dk1"/>
                          </a:solidFill>
                          <a:latin typeface="Arial Narrow"/>
                          <a:ea typeface="Arial Narrow"/>
                          <a:cs typeface="Arial Narrow"/>
                          <a:sym typeface="Arial Narrow"/>
                        </a:rPr>
                        <a:t>Stores, shares and collaborates using an online cloud-based service for example, Glow or other platforms</a:t>
                      </a:r>
                      <a:endParaRPr b="0" i="0" sz="900" u="none" cap="none" strike="noStrike">
                        <a:latin typeface="Arial Narrow"/>
                        <a:ea typeface="Arial Narrow"/>
                        <a:cs typeface="Arial Narrow"/>
                        <a:sym typeface="Arial Narrow"/>
                      </a:endParaRPr>
                    </a:p>
                    <a:p>
                      <a:pPr indent="-285750" lvl="0" marL="285750" marR="0" rtl="0" algn="l">
                        <a:spcBef>
                          <a:spcPts val="0"/>
                        </a:spcBef>
                        <a:spcAft>
                          <a:spcPts val="0"/>
                        </a:spcAft>
                        <a:buClr>
                          <a:schemeClr val="dk1"/>
                        </a:buClr>
                        <a:buSzPts val="900"/>
                        <a:buFont typeface="Arial"/>
                        <a:buChar char="•"/>
                      </a:pPr>
                      <a:r>
                        <a:rPr b="0" i="0" lang="en-GB" sz="900" u="none" cap="none" strike="noStrike">
                          <a:solidFill>
                            <a:schemeClr val="dk1"/>
                          </a:solidFill>
                          <a:latin typeface="Arial Narrow"/>
                          <a:ea typeface="Arial Narrow"/>
                          <a:cs typeface="Arial Narrow"/>
                          <a:sym typeface="Arial Narrow"/>
                        </a:rPr>
                        <a:t>Identifies the key features of input, output and storage devices</a:t>
                      </a:r>
                      <a:endParaRPr b="0" i="0" sz="900" u="none" cap="none" strike="noStrike">
                        <a:latin typeface="Arial Narrow"/>
                        <a:ea typeface="Arial Narrow"/>
                        <a:cs typeface="Arial Narrow"/>
                        <a:sym typeface="Arial Narrow"/>
                      </a:endParaRPr>
                    </a:p>
                    <a:p>
                      <a:pPr indent="-285750" lvl="0" marL="285750" marR="0" rtl="0" algn="l">
                        <a:spcBef>
                          <a:spcPts val="0"/>
                        </a:spcBef>
                        <a:spcAft>
                          <a:spcPts val="0"/>
                        </a:spcAft>
                        <a:buClr>
                          <a:schemeClr val="dk1"/>
                        </a:buClr>
                        <a:buSzPts val="900"/>
                        <a:buFont typeface="Arial"/>
                        <a:buChar char="•"/>
                      </a:pPr>
                      <a:r>
                        <a:rPr b="0" i="0" lang="en-GB" sz="900" u="none" cap="none" strike="noStrike">
                          <a:solidFill>
                            <a:schemeClr val="dk1"/>
                          </a:solidFill>
                          <a:latin typeface="Arial Narrow"/>
                          <a:ea typeface="Arial Narrow"/>
                          <a:cs typeface="Arial Narrow"/>
                          <a:sym typeface="Arial Narrow"/>
                        </a:rPr>
                        <a:t>Selects and use applications and software to capture, create and modify text, images, sound and video</a:t>
                      </a:r>
                      <a:endParaRPr/>
                    </a:p>
                    <a:p>
                      <a:pPr indent="-285750" lvl="0" marL="285750" marR="0" rtl="0" algn="l">
                        <a:spcBef>
                          <a:spcPts val="0"/>
                        </a:spcBef>
                        <a:spcAft>
                          <a:spcPts val="0"/>
                        </a:spcAft>
                        <a:buClr>
                          <a:schemeClr val="dk1"/>
                        </a:buClr>
                        <a:buSzPts val="900"/>
                        <a:buFont typeface="Arial"/>
                        <a:buChar char="•"/>
                      </a:pPr>
                      <a:r>
                        <a:rPr b="0" i="0" lang="en-GB" sz="900" u="none" cap="none" strike="noStrike">
                          <a:solidFill>
                            <a:schemeClr val="dk1"/>
                          </a:solidFill>
                          <a:latin typeface="Arial Narrow"/>
                          <a:ea typeface="Arial Narrow"/>
                          <a:cs typeface="Arial Narrow"/>
                          <a:sym typeface="Arial Narrow"/>
                        </a:rPr>
                        <a:t>Selects the most appropriate digital software to perform a task</a:t>
                      </a:r>
                      <a:endParaRPr b="0" i="0" sz="900" u="none" cap="none" strike="noStrike">
                        <a:latin typeface="Arial Narrow"/>
                        <a:ea typeface="Arial Narrow"/>
                        <a:cs typeface="Arial Narrow"/>
                        <a:sym typeface="Arial Narrow"/>
                      </a:endParaRPr>
                    </a:p>
                  </a:txBody>
                  <a:tcPr marT="36000" marB="36000" marR="36000" marL="360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r>
              <a:tr h="948400">
                <a:tc vMerge="1"/>
                <a:tc>
                  <a:txBody>
                    <a:bodyPr/>
                    <a:lstStyle/>
                    <a:p>
                      <a:pPr indent="0" lvl="0" marL="0" marR="0" rtl="0" algn="ctr">
                        <a:lnSpc>
                          <a:spcPct val="100000"/>
                        </a:lnSpc>
                        <a:spcBef>
                          <a:spcPts val="0"/>
                        </a:spcBef>
                        <a:spcAft>
                          <a:spcPts val="0"/>
                        </a:spcAft>
                        <a:buClr>
                          <a:schemeClr val="dk1"/>
                        </a:buClr>
                        <a:buSzPts val="900"/>
                        <a:buFont typeface="Arial Narrow"/>
                        <a:buNone/>
                      </a:pPr>
                      <a:r>
                        <a:rPr b="0" i="0" lang="en-GB" sz="900" u="none" cap="none" strike="noStrike">
                          <a:latin typeface="Arial Narrow"/>
                          <a:ea typeface="Arial Narrow"/>
                          <a:cs typeface="Arial Narrow"/>
                          <a:sym typeface="Arial Narrow"/>
                        </a:rPr>
                        <a:t>Searching, processing and managing information responsibly</a:t>
                      </a:r>
                      <a:endParaRPr/>
                    </a:p>
                  </a:txBody>
                  <a:tcPr marT="36000" marB="36000" marR="36000" marL="3600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en-GB" sz="900" u="none" cap="none" strike="noStrike">
                          <a:latin typeface="Arial Narrow"/>
                          <a:ea typeface="Arial Narrow"/>
                          <a:cs typeface="Arial Narrow"/>
                          <a:sym typeface="Arial Narrow"/>
                        </a:rPr>
                        <a:t>I can use digital technologies to search, access and retrieve information and am aware that not all of this information will be credible. </a:t>
                      </a:r>
                      <a:endParaRPr/>
                    </a:p>
                    <a:p>
                      <a:pPr indent="0" lvl="0" marL="0" marR="0" rtl="0" algn="r">
                        <a:spcBef>
                          <a:spcPts val="0"/>
                        </a:spcBef>
                        <a:spcAft>
                          <a:spcPts val="0"/>
                        </a:spcAft>
                        <a:buNone/>
                      </a:pPr>
                      <a:r>
                        <a:rPr b="1" i="0" lang="en-GB" sz="900" u="none" cap="none" strike="noStrike">
                          <a:solidFill>
                            <a:srgbClr val="000000"/>
                          </a:solidFill>
                          <a:latin typeface="Arial Narrow"/>
                          <a:ea typeface="Arial Narrow"/>
                          <a:cs typeface="Arial Narrow"/>
                          <a:sym typeface="Arial Narrow"/>
                        </a:rPr>
                        <a:t>TCH 2-02a</a:t>
                      </a:r>
                      <a:endParaRPr b="1" i="0" sz="900" u="none" cap="none" strike="noStrike">
                        <a:latin typeface="Arial Narrow"/>
                        <a:ea typeface="Arial Narrow"/>
                        <a:cs typeface="Arial Narrow"/>
                        <a:sym typeface="Arial Narrow"/>
                      </a:endParaRPr>
                    </a:p>
                  </a:txBody>
                  <a:tcPr marT="45725" marB="45725" marR="91450" marL="91450"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c>
                  <a:txBody>
                    <a:bodyPr/>
                    <a:lstStyle/>
                    <a:p>
                      <a:pPr indent="-285750" lvl="0" marL="285750" marR="0" rtl="0" algn="l">
                        <a:spcBef>
                          <a:spcPts val="0"/>
                        </a:spcBef>
                        <a:spcAft>
                          <a:spcPts val="0"/>
                        </a:spcAft>
                        <a:buClr>
                          <a:schemeClr val="dk1"/>
                        </a:buClr>
                        <a:buSzPts val="900"/>
                        <a:buFont typeface="Arial"/>
                        <a:buChar char="•"/>
                      </a:pPr>
                      <a:r>
                        <a:rPr b="0" i="0" lang="en-GB" sz="900" u="none" cap="none" strike="noStrike">
                          <a:solidFill>
                            <a:schemeClr val="dk1"/>
                          </a:solidFill>
                          <a:latin typeface="Arial Narrow"/>
                          <a:ea typeface="Arial Narrow"/>
                          <a:cs typeface="Arial Narrow"/>
                          <a:sym typeface="Arial Narrow"/>
                        </a:rPr>
                        <a:t>Uses search engines to search the internet for specific or relevant information for example, using quotation marks to narrow the results</a:t>
                      </a:r>
                      <a:endParaRPr b="0" i="0" sz="900" u="none" cap="none" strike="noStrike">
                        <a:latin typeface="Arial Narrow"/>
                        <a:ea typeface="Arial Narrow"/>
                        <a:cs typeface="Arial Narrow"/>
                        <a:sym typeface="Arial Narrow"/>
                      </a:endParaRPr>
                    </a:p>
                    <a:p>
                      <a:pPr indent="-285750" lvl="0" marL="285750" marR="0" rtl="0" algn="l">
                        <a:spcBef>
                          <a:spcPts val="0"/>
                        </a:spcBef>
                        <a:spcAft>
                          <a:spcPts val="0"/>
                        </a:spcAft>
                        <a:buClr>
                          <a:schemeClr val="dk1"/>
                        </a:buClr>
                        <a:buSzPts val="900"/>
                        <a:buFont typeface="Arial"/>
                        <a:buChar char="•"/>
                      </a:pPr>
                      <a:r>
                        <a:rPr b="0" i="0" lang="en-GB" sz="900" u="none" cap="none" strike="noStrike">
                          <a:solidFill>
                            <a:schemeClr val="dk1"/>
                          </a:solidFill>
                          <a:latin typeface="Arial Narrow"/>
                          <a:ea typeface="Arial Narrow"/>
                          <a:cs typeface="Arial Narrow"/>
                          <a:sym typeface="Arial Narrow"/>
                        </a:rPr>
                        <a:t>Access websites and use navigation skills to retrieve information for a specific task</a:t>
                      </a:r>
                      <a:endParaRPr b="0" i="0" sz="900" u="none" cap="none" strike="noStrike">
                        <a:latin typeface="Arial Narrow"/>
                        <a:ea typeface="Arial Narrow"/>
                        <a:cs typeface="Arial Narrow"/>
                        <a:sym typeface="Arial Narrow"/>
                      </a:endParaRPr>
                    </a:p>
                    <a:p>
                      <a:pPr indent="-285750" lvl="0" marL="285750" marR="0" rtl="0" algn="l">
                        <a:spcBef>
                          <a:spcPts val="0"/>
                        </a:spcBef>
                        <a:spcAft>
                          <a:spcPts val="0"/>
                        </a:spcAft>
                        <a:buClr>
                          <a:schemeClr val="dk1"/>
                        </a:buClr>
                        <a:buSzPts val="900"/>
                        <a:buFont typeface="Arial"/>
                        <a:buChar char="•"/>
                      </a:pPr>
                      <a:r>
                        <a:rPr b="0" i="0" lang="en-GB" sz="900" u="none" cap="none" strike="noStrike">
                          <a:solidFill>
                            <a:schemeClr val="dk1"/>
                          </a:solidFill>
                          <a:latin typeface="Arial Narrow"/>
                          <a:ea typeface="Arial Narrow"/>
                          <a:cs typeface="Arial Narrow"/>
                          <a:sym typeface="Arial Narrow"/>
                        </a:rPr>
                        <a:t>Demonstrates an understanding of usage rights and can apply these within a search, for example Creative Commons </a:t>
                      </a:r>
                      <a:endParaRPr b="0" i="0" sz="900" u="none" cap="none" strike="noStrike">
                        <a:latin typeface="Arial Narrow"/>
                        <a:ea typeface="Arial Narrow"/>
                        <a:cs typeface="Arial Narrow"/>
                        <a:sym typeface="Arial Narrow"/>
                      </a:endParaRPr>
                    </a:p>
                  </a:txBody>
                  <a:tcPr marT="36000" marB="36000" marR="36000" marL="360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r>
              <a:tr h="1022250">
                <a:tc vMerge="1"/>
                <a:tc>
                  <a:txBody>
                    <a:bodyPr/>
                    <a:lstStyle/>
                    <a:p>
                      <a:pPr indent="0" lvl="0" marL="0" marR="0" rtl="0" algn="ctr">
                        <a:spcBef>
                          <a:spcPts val="0"/>
                        </a:spcBef>
                        <a:spcAft>
                          <a:spcPts val="0"/>
                        </a:spcAft>
                        <a:buClr>
                          <a:schemeClr val="dk1"/>
                        </a:buClr>
                        <a:buSzPts val="900"/>
                        <a:buFont typeface="Arial Narrow"/>
                        <a:buNone/>
                      </a:pPr>
                      <a:r>
                        <a:rPr b="0" i="0" lang="en-GB" sz="900" u="none" cap="none" strike="noStrike">
                          <a:latin typeface="Arial Narrow"/>
                          <a:ea typeface="Arial Narrow"/>
                          <a:cs typeface="Arial Narrow"/>
                          <a:sym typeface="Arial Narrow"/>
                        </a:rPr>
                        <a:t>Cyber resilience and internet safety</a:t>
                      </a:r>
                      <a:endParaRPr/>
                    </a:p>
                  </a:txBody>
                  <a:tcPr marT="36000" marB="36000" marR="36000" marL="3600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chemeClr val="dk1"/>
                        </a:buClr>
                        <a:buSzPts val="900"/>
                        <a:buFont typeface="Arial Narrow"/>
                        <a:buNone/>
                      </a:pPr>
                      <a:r>
                        <a:rPr b="0" i="0" lang="en-GB" sz="900" u="none" cap="none" strike="noStrike">
                          <a:latin typeface="Arial Narrow"/>
                          <a:ea typeface="Arial Narrow"/>
                          <a:cs typeface="Arial Narrow"/>
                          <a:sym typeface="Arial Narrow"/>
                        </a:rPr>
                        <a:t>I can explore online communities demonstrating an understanding of responsible digital behaviour and I’m aware of how to keep myself safe and secure.</a:t>
                      </a:r>
                      <a:endParaRPr/>
                    </a:p>
                    <a:p>
                      <a:pPr indent="0" lvl="0" marL="0" marR="0" rtl="0" algn="r">
                        <a:lnSpc>
                          <a:spcPct val="100000"/>
                        </a:lnSpc>
                        <a:spcBef>
                          <a:spcPts val="0"/>
                        </a:spcBef>
                        <a:spcAft>
                          <a:spcPts val="0"/>
                        </a:spcAft>
                        <a:buClr>
                          <a:srgbClr val="000000"/>
                        </a:buClr>
                        <a:buSzPts val="900"/>
                        <a:buFont typeface="Arial Narrow"/>
                        <a:buNone/>
                      </a:pPr>
                      <a:r>
                        <a:rPr b="1" i="0" lang="en-GB" sz="900" u="none" cap="none" strike="noStrike">
                          <a:solidFill>
                            <a:srgbClr val="000000"/>
                          </a:solidFill>
                          <a:latin typeface="Arial Narrow"/>
                          <a:ea typeface="Arial Narrow"/>
                          <a:cs typeface="Arial Narrow"/>
                          <a:sym typeface="Arial Narrow"/>
                        </a:rPr>
                        <a:t>TCH 2-03a</a:t>
                      </a:r>
                      <a:endParaRPr b="1" i="0" sz="900" u="none" cap="none" strike="noStrike">
                        <a:latin typeface="Arial Narrow"/>
                        <a:ea typeface="Arial Narrow"/>
                        <a:cs typeface="Arial Narrow"/>
                        <a:sym typeface="Arial Narrow"/>
                      </a:endParaRPr>
                    </a:p>
                  </a:txBody>
                  <a:tcPr marT="45725" marB="45725" marR="91450" marL="91450"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c>
                  <a:txBody>
                    <a:bodyPr/>
                    <a:lstStyle/>
                    <a:p>
                      <a:pPr indent="-285750" lvl="0" marL="285750" marR="0" rtl="0" algn="l">
                        <a:spcBef>
                          <a:spcPts val="0"/>
                        </a:spcBef>
                        <a:spcAft>
                          <a:spcPts val="0"/>
                        </a:spcAft>
                        <a:buClr>
                          <a:schemeClr val="dk1"/>
                        </a:buClr>
                        <a:buSzPts val="900"/>
                        <a:buFont typeface="Arial"/>
                        <a:buChar char="•"/>
                      </a:pPr>
                      <a:r>
                        <a:rPr b="0" i="0" lang="en-GB" sz="900" u="none" cap="none" strike="noStrike">
                          <a:solidFill>
                            <a:schemeClr val="dk1"/>
                          </a:solidFill>
                          <a:latin typeface="Arial Narrow"/>
                          <a:ea typeface="Arial Narrow"/>
                          <a:cs typeface="Arial Narrow"/>
                          <a:sym typeface="Arial Narrow"/>
                        </a:rPr>
                        <a:t>Demonstrates an understanding of the content they should include in an online profile</a:t>
                      </a:r>
                      <a:endParaRPr b="0" i="0" sz="900" u="none" cap="none" strike="noStrike">
                        <a:latin typeface="Arial Narrow"/>
                        <a:ea typeface="Arial Narrow"/>
                        <a:cs typeface="Arial Narrow"/>
                        <a:sym typeface="Arial Narrow"/>
                      </a:endParaRPr>
                    </a:p>
                    <a:p>
                      <a:pPr indent="-285750" lvl="0" marL="285750" marR="0" rtl="0" algn="l">
                        <a:spcBef>
                          <a:spcPts val="0"/>
                        </a:spcBef>
                        <a:spcAft>
                          <a:spcPts val="0"/>
                        </a:spcAft>
                        <a:buClr>
                          <a:schemeClr val="dk1"/>
                        </a:buClr>
                        <a:buSzPts val="900"/>
                        <a:buFont typeface="Arial"/>
                        <a:buChar char="•"/>
                      </a:pPr>
                      <a:r>
                        <a:rPr b="0" i="0" lang="en-GB" sz="900" u="none" cap="none" strike="noStrike">
                          <a:solidFill>
                            <a:schemeClr val="dk1"/>
                          </a:solidFill>
                          <a:latin typeface="Arial Narrow"/>
                          <a:ea typeface="Arial Narrow"/>
                          <a:cs typeface="Arial Narrow"/>
                          <a:sym typeface="Arial Narrow"/>
                        </a:rPr>
                        <a:t>Discusses the importance of being a responsible digital citizen, giving examples of appropriate online behaviours and actions</a:t>
                      </a:r>
                      <a:endParaRPr b="0" i="0" sz="900" u="none" cap="none" strike="noStrike">
                        <a:latin typeface="Arial Narrow"/>
                        <a:ea typeface="Arial Narrow"/>
                        <a:cs typeface="Arial Narrow"/>
                        <a:sym typeface="Arial Narrow"/>
                      </a:endParaRPr>
                    </a:p>
                    <a:p>
                      <a:pPr indent="-285750" lvl="0" marL="285750" marR="0" rtl="0" algn="l">
                        <a:spcBef>
                          <a:spcPts val="0"/>
                        </a:spcBef>
                        <a:spcAft>
                          <a:spcPts val="0"/>
                        </a:spcAft>
                        <a:buClr>
                          <a:schemeClr val="dk1"/>
                        </a:buClr>
                        <a:buSzPts val="900"/>
                        <a:buFont typeface="Arial"/>
                        <a:buChar char="•"/>
                      </a:pPr>
                      <a:r>
                        <a:rPr b="0" i="0" lang="en-GB" sz="900" u="none" cap="none" strike="noStrike">
                          <a:solidFill>
                            <a:schemeClr val="dk1"/>
                          </a:solidFill>
                          <a:latin typeface="Arial Narrow"/>
                          <a:ea typeface="Arial Narrow"/>
                          <a:cs typeface="Arial Narrow"/>
                          <a:sym typeface="Arial Narrow"/>
                        </a:rPr>
                        <a:t>Identifies appropriate ways to report concerns</a:t>
                      </a:r>
                      <a:endParaRPr b="0" i="0" sz="900" u="none" cap="none" strike="noStrike">
                        <a:latin typeface="Arial Narrow"/>
                        <a:ea typeface="Arial Narrow"/>
                        <a:cs typeface="Arial Narrow"/>
                        <a:sym typeface="Arial Narrow"/>
                      </a:endParaRPr>
                    </a:p>
                    <a:p>
                      <a:pPr indent="-285750" lvl="0" marL="285750" marR="0" rtl="0" algn="l">
                        <a:spcBef>
                          <a:spcPts val="0"/>
                        </a:spcBef>
                        <a:spcAft>
                          <a:spcPts val="0"/>
                        </a:spcAft>
                        <a:buClr>
                          <a:schemeClr val="dk1"/>
                        </a:buClr>
                        <a:buSzPts val="900"/>
                        <a:buFont typeface="Arial"/>
                        <a:buChar char="•"/>
                      </a:pPr>
                      <a:r>
                        <a:rPr b="0" i="0" lang="en-GB" sz="900" u="none" cap="none" strike="noStrike">
                          <a:solidFill>
                            <a:schemeClr val="dk1"/>
                          </a:solidFill>
                          <a:latin typeface="Arial Narrow"/>
                          <a:ea typeface="Arial Narrow"/>
                          <a:cs typeface="Arial Narrow"/>
                          <a:sym typeface="Arial Narrow"/>
                        </a:rPr>
                        <a:t>Uses strong passwords</a:t>
                      </a:r>
                      <a:endParaRPr b="0" i="0" sz="900" u="none" cap="none" strike="noStrike">
                        <a:latin typeface="Arial Narrow"/>
                        <a:ea typeface="Arial Narrow"/>
                        <a:cs typeface="Arial Narrow"/>
                        <a:sym typeface="Arial Narrow"/>
                      </a:endParaRPr>
                    </a:p>
                    <a:p>
                      <a:pPr indent="-285750" lvl="0" marL="285750" marR="0" rtl="0" algn="l">
                        <a:spcBef>
                          <a:spcPts val="0"/>
                        </a:spcBef>
                        <a:spcAft>
                          <a:spcPts val="0"/>
                        </a:spcAft>
                        <a:buClr>
                          <a:schemeClr val="dk1"/>
                        </a:buClr>
                        <a:buSzPts val="900"/>
                        <a:buFont typeface="Arial"/>
                        <a:buChar char="•"/>
                      </a:pPr>
                      <a:r>
                        <a:rPr b="0" i="0" lang="en-GB" sz="900" u="none" cap="none" strike="noStrike">
                          <a:solidFill>
                            <a:schemeClr val="dk1"/>
                          </a:solidFill>
                          <a:latin typeface="Arial Narrow"/>
                          <a:ea typeface="Arial Narrow"/>
                          <a:cs typeface="Arial Narrow"/>
                          <a:sym typeface="Arial Narrow"/>
                        </a:rPr>
                        <a:t>Has an understanding of the law as it relates to inappropriate or illegal online behaviours, for example, the sharing of inappropriate images </a:t>
                      </a:r>
                      <a:endParaRPr b="0" i="0" sz="900" u="none" cap="none" strike="noStrike">
                        <a:latin typeface="Arial Narrow"/>
                        <a:ea typeface="Arial Narrow"/>
                        <a:cs typeface="Arial Narrow"/>
                        <a:sym typeface="Arial Narrow"/>
                      </a:endParaRPr>
                    </a:p>
                  </a:txBody>
                  <a:tcPr marT="36000" marB="36000" marR="36000" marL="360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r>
              <a:tr h="1178900">
                <a:tc rowSpan="4">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u="none" cap="none" strike="noStrike">
                          <a:latin typeface="Arial Narrow"/>
                          <a:ea typeface="Arial Narrow"/>
                          <a:cs typeface="Arial Narrow"/>
                          <a:sym typeface="Arial Narrow"/>
                        </a:rPr>
                        <a:t>Computing Science</a:t>
                      </a:r>
                      <a:endParaRPr/>
                    </a:p>
                  </a:txBody>
                  <a:tcPr marT="45725" marB="45725" marR="91450" marL="91450"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chemeClr val="dk1"/>
                        </a:buClr>
                        <a:buSzPts val="900"/>
                        <a:buFont typeface="Arial Narrow"/>
                        <a:buNone/>
                      </a:pPr>
                      <a:r>
                        <a:rPr b="0" i="0" lang="en-GB" sz="900" u="none" cap="none" strike="noStrike">
                          <a:latin typeface="Arial Narrow"/>
                          <a:ea typeface="Arial Narrow"/>
                          <a:cs typeface="Arial Narrow"/>
                          <a:sym typeface="Arial Narrow"/>
                        </a:rPr>
                        <a:t>Understanding the world through computational thinking</a:t>
                      </a:r>
                      <a:endParaRPr/>
                    </a:p>
                  </a:txBody>
                  <a:tcPr marT="36000" marB="36000" marR="36000" marL="3600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en-GB" sz="900" u="none" cap="none" strike="noStrike">
                          <a:latin typeface="Arial Narrow"/>
                          <a:ea typeface="Arial Narrow"/>
                          <a:cs typeface="Arial Narrow"/>
                          <a:sym typeface="Arial Narrow"/>
                        </a:rPr>
                        <a:t>I  understand the operation of a process and its outcome. I can structure related items of information. </a:t>
                      </a:r>
                      <a:endParaRPr b="0" i="0" sz="900" u="none" cap="none" strike="noStrike">
                        <a:latin typeface="Arial Narrow"/>
                        <a:ea typeface="Arial Narrow"/>
                        <a:cs typeface="Arial Narrow"/>
                        <a:sym typeface="Arial Narrow"/>
                      </a:endParaRPr>
                    </a:p>
                    <a:p>
                      <a:pPr indent="0" lvl="0" marL="0" marR="0" rtl="0" algn="r">
                        <a:spcBef>
                          <a:spcPts val="0"/>
                        </a:spcBef>
                        <a:spcAft>
                          <a:spcPts val="0"/>
                        </a:spcAft>
                        <a:buNone/>
                      </a:pPr>
                      <a:r>
                        <a:rPr b="1" i="0" lang="en-GB" sz="900" u="none" cap="none" strike="noStrike">
                          <a:solidFill>
                            <a:srgbClr val="000000"/>
                          </a:solidFill>
                          <a:latin typeface="Arial Narrow"/>
                          <a:ea typeface="Arial Narrow"/>
                          <a:cs typeface="Arial Narrow"/>
                          <a:sym typeface="Arial Narrow"/>
                        </a:rPr>
                        <a:t>TCH 2-13a</a:t>
                      </a:r>
                      <a:endParaRPr b="1" i="0" sz="900" u="none" cap="none" strike="noStrike">
                        <a:latin typeface="Arial Narrow"/>
                        <a:ea typeface="Arial Narrow"/>
                        <a:cs typeface="Arial Narrow"/>
                        <a:sym typeface="Arial Narrow"/>
                      </a:endParaRPr>
                    </a:p>
                  </a:txBody>
                  <a:tcPr marT="45725" marB="45725" marR="91450" marL="91450"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c>
                  <a:txBody>
                    <a:bodyPr/>
                    <a:lstStyle/>
                    <a:p>
                      <a:pPr indent="-171450" lvl="0" marL="171450" marR="0" rtl="0" algn="l">
                        <a:spcBef>
                          <a:spcPts val="0"/>
                        </a:spcBef>
                        <a:spcAft>
                          <a:spcPts val="0"/>
                        </a:spcAft>
                        <a:buClr>
                          <a:schemeClr val="dk1"/>
                        </a:buClr>
                        <a:buSzPts val="900"/>
                        <a:buFont typeface="Arial"/>
                        <a:buChar char="•"/>
                      </a:pPr>
                      <a:r>
                        <a:rPr b="0" i="0" lang="en-GB" sz="900" u="none" cap="none" strike="noStrike">
                          <a:solidFill>
                            <a:schemeClr val="dk1"/>
                          </a:solidFill>
                          <a:latin typeface="Arial Narrow"/>
                          <a:ea typeface="Arial Narrow"/>
                          <a:cs typeface="Arial Narrow"/>
                          <a:sym typeface="Arial Narrow"/>
                        </a:rPr>
                        <a:t>Compares activities consisting of a single sequence of steps with those consisting of multiple parallel steps, for example, making tomato sauce and cooking pasta to be served at the same time</a:t>
                      </a:r>
                      <a:endParaRPr b="0" i="0" sz="900" u="none" cap="none" strike="noStrike">
                        <a:latin typeface="Arial Narrow"/>
                        <a:ea typeface="Arial Narrow"/>
                        <a:cs typeface="Arial Narrow"/>
                        <a:sym typeface="Arial Narrow"/>
                      </a:endParaRPr>
                    </a:p>
                    <a:p>
                      <a:pPr indent="-171450" lvl="0" marL="171450" marR="0" rtl="0" algn="l">
                        <a:spcBef>
                          <a:spcPts val="0"/>
                        </a:spcBef>
                        <a:spcAft>
                          <a:spcPts val="0"/>
                        </a:spcAft>
                        <a:buClr>
                          <a:schemeClr val="dk1"/>
                        </a:buClr>
                        <a:buSzPts val="900"/>
                        <a:buFont typeface="Arial"/>
                        <a:buChar char="•"/>
                      </a:pPr>
                      <a:r>
                        <a:rPr b="0" i="0" lang="en-GB" sz="900" u="none" cap="none" strike="noStrike">
                          <a:solidFill>
                            <a:schemeClr val="dk1"/>
                          </a:solidFill>
                          <a:latin typeface="Arial Narrow"/>
                          <a:ea typeface="Arial Narrow"/>
                          <a:cs typeface="Arial Narrow"/>
                          <a:sym typeface="Arial Narrow"/>
                        </a:rPr>
                        <a:t>Identifies algorithms/instructions that include repeated groups of instructions a fixed number of times and/or loops until a condition is met</a:t>
                      </a:r>
                      <a:endParaRPr b="0" i="0" sz="900" u="none" cap="none" strike="noStrike">
                        <a:latin typeface="Arial Narrow"/>
                        <a:ea typeface="Arial Narrow"/>
                        <a:cs typeface="Arial Narrow"/>
                        <a:sym typeface="Arial Narrow"/>
                      </a:endParaRPr>
                    </a:p>
                    <a:p>
                      <a:pPr indent="-171450" lvl="0" marL="171450" marR="0" rtl="0" algn="l">
                        <a:spcBef>
                          <a:spcPts val="0"/>
                        </a:spcBef>
                        <a:spcAft>
                          <a:spcPts val="0"/>
                        </a:spcAft>
                        <a:buClr>
                          <a:schemeClr val="dk1"/>
                        </a:buClr>
                        <a:buSzPts val="900"/>
                        <a:buFont typeface="Arial"/>
                        <a:buChar char="•"/>
                      </a:pPr>
                      <a:r>
                        <a:rPr b="0" i="0" lang="en-GB" sz="900" u="none" cap="none" strike="noStrike">
                          <a:solidFill>
                            <a:schemeClr val="dk1"/>
                          </a:solidFill>
                          <a:latin typeface="Arial Narrow"/>
                          <a:ea typeface="Arial Narrow"/>
                          <a:cs typeface="Arial Narrow"/>
                          <a:sym typeface="Arial Narrow"/>
                        </a:rPr>
                        <a:t>Identifies when a process is not predictable because it has a random element for example, a board game which uses dice</a:t>
                      </a:r>
                      <a:endParaRPr b="0" i="0" sz="900" u="none" cap="none" strike="noStrike">
                        <a:latin typeface="Arial Narrow"/>
                        <a:ea typeface="Arial Narrow"/>
                        <a:cs typeface="Arial Narrow"/>
                        <a:sym typeface="Arial Narrow"/>
                      </a:endParaRPr>
                    </a:p>
                    <a:p>
                      <a:pPr indent="-171450" lvl="0" marL="171450" marR="0" rtl="0" algn="l">
                        <a:spcBef>
                          <a:spcPts val="0"/>
                        </a:spcBef>
                        <a:spcAft>
                          <a:spcPts val="0"/>
                        </a:spcAft>
                        <a:buClr>
                          <a:schemeClr val="dk1"/>
                        </a:buClr>
                        <a:buSzPts val="900"/>
                        <a:buFont typeface="Arial"/>
                        <a:buChar char="•"/>
                      </a:pPr>
                      <a:r>
                        <a:rPr b="0" i="0" lang="en-GB" sz="900" u="none" cap="none" strike="noStrike">
                          <a:solidFill>
                            <a:schemeClr val="dk1"/>
                          </a:solidFill>
                          <a:latin typeface="Arial Narrow"/>
                          <a:ea typeface="Arial Narrow"/>
                          <a:cs typeface="Arial Narrow"/>
                          <a:sym typeface="Arial Narrow"/>
                        </a:rPr>
                        <a:t>Structures related items of information for example, a family tree (MNU 2- 20b). </a:t>
                      </a:r>
                      <a:endParaRPr b="0" i="0" sz="900" u="none" cap="none" strike="noStrike">
                        <a:latin typeface="Arial Narrow"/>
                        <a:ea typeface="Arial Narrow"/>
                        <a:cs typeface="Arial Narrow"/>
                        <a:sym typeface="Arial Narrow"/>
                      </a:endParaRPr>
                    </a:p>
                    <a:p>
                      <a:pPr indent="-171450" lvl="0" marL="171450" marR="0" rtl="0" algn="l">
                        <a:spcBef>
                          <a:spcPts val="0"/>
                        </a:spcBef>
                        <a:spcAft>
                          <a:spcPts val="0"/>
                        </a:spcAft>
                        <a:buClr>
                          <a:schemeClr val="dk1"/>
                        </a:buClr>
                        <a:buSzPts val="900"/>
                        <a:buFont typeface="Arial"/>
                        <a:buChar char="•"/>
                      </a:pPr>
                      <a:r>
                        <a:rPr b="0" i="0" lang="en-GB" sz="900" u="none" cap="none" strike="noStrike">
                          <a:solidFill>
                            <a:schemeClr val="dk1"/>
                          </a:solidFill>
                          <a:latin typeface="Arial Narrow"/>
                          <a:ea typeface="Arial Narrow"/>
                          <a:cs typeface="Arial Narrow"/>
                          <a:sym typeface="Arial Narrow"/>
                        </a:rPr>
                        <a:t>Uses a recognised set of instructions/ an algorithm to sort real worlds objects for examples, books in a library or trading cards</a:t>
                      </a:r>
                      <a:endParaRPr b="0" i="0" sz="900" u="none" cap="none" strike="noStrike">
                        <a:latin typeface="Arial Narrow"/>
                        <a:ea typeface="Arial Narrow"/>
                        <a:cs typeface="Arial Narrow"/>
                        <a:sym typeface="Arial Narrow"/>
                      </a:endParaRPr>
                    </a:p>
                  </a:txBody>
                  <a:tcPr marT="36000" marB="36000" marR="36000" marL="720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r>
              <a:tr h="804700">
                <a:tc vMerge="1"/>
                <a:tc rowSpan="2">
                  <a:txBody>
                    <a:bodyPr/>
                    <a:lstStyle/>
                    <a:p>
                      <a:pPr indent="0" lvl="0" marL="0" marR="0" rtl="0" algn="ctr">
                        <a:lnSpc>
                          <a:spcPct val="100000"/>
                        </a:lnSpc>
                        <a:spcBef>
                          <a:spcPts val="0"/>
                        </a:spcBef>
                        <a:spcAft>
                          <a:spcPts val="0"/>
                        </a:spcAft>
                        <a:buClr>
                          <a:schemeClr val="dk1"/>
                        </a:buClr>
                        <a:buSzPts val="900"/>
                        <a:buFont typeface="Arial Narrow"/>
                        <a:buNone/>
                      </a:pPr>
                      <a:r>
                        <a:rPr b="0" i="0" lang="en-GB" sz="900" u="none" cap="none" strike="noStrike">
                          <a:latin typeface="Arial Narrow"/>
                          <a:ea typeface="Arial Narrow"/>
                          <a:cs typeface="Arial Narrow"/>
                          <a:sym typeface="Arial Narrow"/>
                        </a:rPr>
                        <a:t>Understanding and analysing computing technology</a:t>
                      </a:r>
                      <a:endParaRPr b="0" i="0" sz="900" u="none" cap="none" strike="noStrike">
                        <a:latin typeface="Arial Narrow"/>
                        <a:ea typeface="Arial Narrow"/>
                        <a:cs typeface="Arial Narrow"/>
                        <a:sym typeface="Arial Narrow"/>
                      </a:endParaRPr>
                    </a:p>
                  </a:txBody>
                  <a:tcPr marT="36000" marB="36000" marR="36000" marL="3600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en-GB" sz="900" u="none" cap="none" strike="noStrike">
                          <a:latin typeface="Arial Narrow"/>
                          <a:ea typeface="Arial Narrow"/>
                          <a:cs typeface="Arial Narrow"/>
                          <a:sym typeface="Arial Narrow"/>
                        </a:rPr>
                        <a:t>I  can explain core programming language concepts in appropriate technical language. </a:t>
                      </a:r>
                      <a:endParaRPr b="0" i="0" sz="900" u="none" cap="none" strike="noStrike">
                        <a:latin typeface="Arial Narrow"/>
                        <a:ea typeface="Arial Narrow"/>
                        <a:cs typeface="Arial Narrow"/>
                        <a:sym typeface="Arial Narrow"/>
                      </a:endParaRPr>
                    </a:p>
                    <a:p>
                      <a:pPr indent="0" lvl="0" marL="0" marR="0" rtl="0" algn="r">
                        <a:spcBef>
                          <a:spcPts val="0"/>
                        </a:spcBef>
                        <a:spcAft>
                          <a:spcPts val="0"/>
                        </a:spcAft>
                        <a:buNone/>
                      </a:pPr>
                      <a:r>
                        <a:rPr b="1" i="0" lang="en-GB" sz="900" u="none" cap="none" strike="noStrike">
                          <a:solidFill>
                            <a:srgbClr val="000000"/>
                          </a:solidFill>
                          <a:latin typeface="Arial Narrow"/>
                          <a:ea typeface="Arial Narrow"/>
                          <a:cs typeface="Arial Narrow"/>
                          <a:sym typeface="Arial Narrow"/>
                        </a:rPr>
                        <a:t>TCH 2-14a</a:t>
                      </a:r>
                      <a:endParaRPr b="1" i="0" sz="900" u="none" cap="none" strike="noStrike">
                        <a:latin typeface="Arial Narrow"/>
                        <a:ea typeface="Arial Narrow"/>
                        <a:cs typeface="Arial Narrow"/>
                        <a:sym typeface="Arial Narrow"/>
                      </a:endParaRPr>
                    </a:p>
                  </a:txBody>
                  <a:tcPr marT="45725" marB="45725" marR="91450" marL="91450"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c rowSpan="2">
                  <a:txBody>
                    <a:bodyPr/>
                    <a:lstStyle/>
                    <a:p>
                      <a:pPr indent="-171450" lvl="0" marL="171450" marR="0" rtl="0" algn="l">
                        <a:spcBef>
                          <a:spcPts val="0"/>
                        </a:spcBef>
                        <a:spcAft>
                          <a:spcPts val="0"/>
                        </a:spcAft>
                        <a:buClr>
                          <a:schemeClr val="dk1"/>
                        </a:buClr>
                        <a:buSzPts val="900"/>
                        <a:buFont typeface="Arial"/>
                        <a:buChar char="•"/>
                      </a:pPr>
                      <a:r>
                        <a:rPr b="0" i="0" lang="en-GB" sz="900" u="none" cap="none" strike="noStrike">
                          <a:solidFill>
                            <a:schemeClr val="dk1"/>
                          </a:solidFill>
                          <a:latin typeface="Arial Narrow"/>
                          <a:ea typeface="Arial Narrow"/>
                          <a:cs typeface="Arial Narrow"/>
                          <a:sym typeface="Arial Narrow"/>
                        </a:rPr>
                        <a:t>Explains the meaning of individual instructions (including variables and conditional repetition) in a visual programming language </a:t>
                      </a:r>
                      <a:endParaRPr b="0" i="0" sz="900" u="none" cap="none" strike="noStrike">
                        <a:latin typeface="Arial Narrow"/>
                        <a:ea typeface="Arial Narrow"/>
                        <a:cs typeface="Arial Narrow"/>
                        <a:sym typeface="Arial Narrow"/>
                      </a:endParaRPr>
                    </a:p>
                    <a:p>
                      <a:pPr indent="-171450" lvl="0" marL="171450" marR="0" rtl="0" algn="l">
                        <a:spcBef>
                          <a:spcPts val="0"/>
                        </a:spcBef>
                        <a:spcAft>
                          <a:spcPts val="0"/>
                        </a:spcAft>
                        <a:buClr>
                          <a:schemeClr val="dk1"/>
                        </a:buClr>
                        <a:buSzPts val="900"/>
                        <a:buFont typeface="Arial"/>
                        <a:buChar char="•"/>
                      </a:pPr>
                      <a:r>
                        <a:rPr b="0" i="0" lang="en-GB" sz="900" u="none" cap="none" strike="noStrike">
                          <a:solidFill>
                            <a:schemeClr val="dk1"/>
                          </a:solidFill>
                          <a:latin typeface="Arial Narrow"/>
                          <a:ea typeface="Arial Narrow"/>
                          <a:cs typeface="Arial Narrow"/>
                          <a:sym typeface="Arial Narrow"/>
                        </a:rPr>
                        <a:t>Predicts what a complete program in a visual programming language will do when it runs, including how the properties of objects for example, position, direction and appearance change as the program runs through each instruction. </a:t>
                      </a:r>
                      <a:endParaRPr b="0" i="0" sz="900" u="none" cap="none" strike="noStrike">
                        <a:latin typeface="Arial Narrow"/>
                        <a:ea typeface="Arial Narrow"/>
                        <a:cs typeface="Arial Narrow"/>
                        <a:sym typeface="Arial Narrow"/>
                      </a:endParaRPr>
                    </a:p>
                    <a:p>
                      <a:pPr indent="-171450" lvl="0" marL="171450" marR="0" rtl="0" algn="l">
                        <a:spcBef>
                          <a:spcPts val="0"/>
                        </a:spcBef>
                        <a:spcAft>
                          <a:spcPts val="0"/>
                        </a:spcAft>
                        <a:buClr>
                          <a:schemeClr val="dk1"/>
                        </a:buClr>
                        <a:buSzPts val="900"/>
                        <a:buFont typeface="Arial"/>
                        <a:buChar char="•"/>
                      </a:pPr>
                      <a:r>
                        <a:rPr b="0" i="0" lang="en-GB" sz="900" u="none" cap="none" strike="noStrike">
                          <a:solidFill>
                            <a:schemeClr val="dk1"/>
                          </a:solidFill>
                          <a:latin typeface="Arial Narrow"/>
                          <a:ea typeface="Arial Narrow"/>
                          <a:cs typeface="Arial Narrow"/>
                          <a:sym typeface="Arial Narrow"/>
                        </a:rPr>
                        <a:t>Explains and predicts how parallel activities interact </a:t>
                      </a:r>
                      <a:endParaRPr b="0" i="0" sz="900" u="none" cap="none" strike="noStrike">
                        <a:latin typeface="Arial Narrow"/>
                        <a:ea typeface="Arial Narrow"/>
                        <a:cs typeface="Arial Narrow"/>
                        <a:sym typeface="Arial Narrow"/>
                      </a:endParaRPr>
                    </a:p>
                    <a:p>
                      <a:pPr indent="-171450" lvl="0" marL="171450" marR="0" rtl="0" algn="l">
                        <a:spcBef>
                          <a:spcPts val="0"/>
                        </a:spcBef>
                        <a:spcAft>
                          <a:spcPts val="0"/>
                        </a:spcAft>
                        <a:buClr>
                          <a:schemeClr val="dk1"/>
                        </a:buClr>
                        <a:buSzPts val="900"/>
                        <a:buFont typeface="Arial"/>
                        <a:buChar char="•"/>
                      </a:pPr>
                      <a:r>
                        <a:rPr b="0" i="0" lang="en-GB" sz="900" u="none" cap="none" strike="noStrike">
                          <a:solidFill>
                            <a:schemeClr val="dk1"/>
                          </a:solidFill>
                          <a:latin typeface="Arial Narrow"/>
                          <a:ea typeface="Arial Narrow"/>
                          <a:cs typeface="Arial Narrow"/>
                          <a:sym typeface="Arial Narrow"/>
                        </a:rPr>
                        <a:t>Demonstrates an understanding that all computer data is represented in binary for example, numbers, text, black and white graphics. </a:t>
                      </a:r>
                      <a:endParaRPr b="0" i="0" sz="900" u="none" cap="none" strike="noStrike">
                        <a:latin typeface="Arial Narrow"/>
                        <a:ea typeface="Arial Narrow"/>
                        <a:cs typeface="Arial Narrow"/>
                        <a:sym typeface="Arial Narrow"/>
                      </a:endParaRPr>
                    </a:p>
                    <a:p>
                      <a:pPr indent="-171450" lvl="0" marL="171450" marR="0" rtl="0" algn="l">
                        <a:spcBef>
                          <a:spcPts val="0"/>
                        </a:spcBef>
                        <a:spcAft>
                          <a:spcPts val="0"/>
                        </a:spcAft>
                        <a:buClr>
                          <a:schemeClr val="dk1"/>
                        </a:buClr>
                        <a:buSzPts val="900"/>
                        <a:buFont typeface="Arial"/>
                        <a:buChar char="•"/>
                      </a:pPr>
                      <a:r>
                        <a:rPr b="0" i="0" lang="en-GB" sz="900" u="none" cap="none" strike="noStrike">
                          <a:solidFill>
                            <a:schemeClr val="dk1"/>
                          </a:solidFill>
                          <a:latin typeface="Arial Narrow"/>
                          <a:ea typeface="Arial Narrow"/>
                          <a:cs typeface="Arial Narrow"/>
                          <a:sym typeface="Arial Narrow"/>
                        </a:rPr>
                        <a:t>Describes the purpose of the processor, memory and storage and the relationship between them </a:t>
                      </a:r>
                      <a:endParaRPr/>
                    </a:p>
                    <a:p>
                      <a:pPr indent="-171450" lvl="0" marL="171450" marR="0" rtl="0" algn="l">
                        <a:spcBef>
                          <a:spcPts val="0"/>
                        </a:spcBef>
                        <a:spcAft>
                          <a:spcPts val="0"/>
                        </a:spcAft>
                        <a:buClr>
                          <a:schemeClr val="dk1"/>
                        </a:buClr>
                        <a:buSzPts val="900"/>
                        <a:buFont typeface="Arial"/>
                        <a:buChar char="•"/>
                      </a:pPr>
                      <a:r>
                        <a:rPr b="0" i="0" lang="en-GB" sz="900" u="none" cap="none" strike="noStrike">
                          <a:solidFill>
                            <a:schemeClr val="dk1"/>
                          </a:solidFill>
                          <a:latin typeface="Arial Narrow"/>
                          <a:ea typeface="Arial Narrow"/>
                          <a:cs typeface="Arial Narrow"/>
                          <a:sym typeface="Arial Narrow"/>
                        </a:rPr>
                        <a:t>Demonstrates an understanding of how networks are connected and used to communicate and share information, for example the internet</a:t>
                      </a:r>
                      <a:endParaRPr b="0" i="0" sz="900" u="none" cap="none" strike="noStrike">
                        <a:latin typeface="Arial Narrow"/>
                        <a:ea typeface="Arial Narrow"/>
                        <a:cs typeface="Arial Narrow"/>
                        <a:sym typeface="Arial Narrow"/>
                      </a:endParaRPr>
                    </a:p>
                  </a:txBody>
                  <a:tcPr marT="36000" marB="36000" marR="36000" marL="360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r>
              <a:tr h="801050">
                <a:tc vMerge="1"/>
                <a:tc vMerge="1"/>
                <a:tc>
                  <a:txBody>
                    <a:bodyPr/>
                    <a:lstStyle/>
                    <a:p>
                      <a:pPr indent="0" lvl="0" marL="0" marR="0" rtl="0" algn="l">
                        <a:spcBef>
                          <a:spcPts val="0"/>
                        </a:spcBef>
                        <a:spcAft>
                          <a:spcPts val="0"/>
                        </a:spcAft>
                        <a:buNone/>
                      </a:pPr>
                      <a:r>
                        <a:rPr b="0" i="0" lang="en-GB" sz="900" u="none" cap="none" strike="noStrike">
                          <a:latin typeface="Arial Narrow"/>
                          <a:ea typeface="Arial Narrow"/>
                          <a:cs typeface="Arial Narrow"/>
                          <a:sym typeface="Arial Narrow"/>
                        </a:rPr>
                        <a:t>I  understand how information is stored and how key components of computing technology connect and interact through networks. </a:t>
                      </a:r>
                      <a:endParaRPr/>
                    </a:p>
                    <a:p>
                      <a:pPr indent="0" lvl="0" marL="0" marR="0" rtl="0" algn="r">
                        <a:spcBef>
                          <a:spcPts val="0"/>
                        </a:spcBef>
                        <a:spcAft>
                          <a:spcPts val="0"/>
                        </a:spcAft>
                        <a:buNone/>
                      </a:pPr>
                      <a:r>
                        <a:rPr b="1" i="0" lang="en-GB" sz="900" u="none" cap="none" strike="noStrike">
                          <a:solidFill>
                            <a:srgbClr val="000000"/>
                          </a:solidFill>
                          <a:latin typeface="Arial Narrow"/>
                          <a:ea typeface="Arial Narrow"/>
                          <a:cs typeface="Arial Narrow"/>
                          <a:sym typeface="Arial Narrow"/>
                        </a:rPr>
                        <a:t>TCH 2-14b</a:t>
                      </a:r>
                      <a:endParaRPr b="1" i="0" sz="900" u="none" cap="none" strike="noStrike">
                        <a:latin typeface="Arial Narrow"/>
                        <a:ea typeface="Arial Narrow"/>
                        <a:cs typeface="Arial Narrow"/>
                        <a:sym typeface="Arial Narrow"/>
                      </a:endParaRPr>
                    </a:p>
                  </a:txBody>
                  <a:tcPr marT="45725" marB="45725" marR="91450" marL="91450"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c vMerge="1"/>
              </a:tr>
              <a:tr h="804700">
                <a:tc vMerge="1"/>
                <a:tc>
                  <a:txBody>
                    <a:bodyPr/>
                    <a:lstStyle/>
                    <a:p>
                      <a:pPr indent="0" lvl="0" marL="0" marR="0" rtl="0" algn="ctr">
                        <a:spcBef>
                          <a:spcPts val="0"/>
                        </a:spcBef>
                        <a:spcAft>
                          <a:spcPts val="0"/>
                        </a:spcAft>
                        <a:buClr>
                          <a:schemeClr val="dk1"/>
                        </a:buClr>
                        <a:buSzPts val="900"/>
                        <a:buFont typeface="Arial Narrow"/>
                        <a:buNone/>
                      </a:pPr>
                      <a:r>
                        <a:rPr b="0" i="0" lang="en-GB" sz="900" u="none" cap="none" strike="noStrike">
                          <a:latin typeface="Arial Narrow"/>
                          <a:ea typeface="Arial Narrow"/>
                          <a:cs typeface="Arial Narrow"/>
                          <a:sym typeface="Arial Narrow"/>
                        </a:rPr>
                        <a:t>Designing, building and testing computing solutions</a:t>
                      </a:r>
                      <a:endParaRPr/>
                    </a:p>
                  </a:txBody>
                  <a:tcPr marT="36000" marB="36000" marR="36000" marL="3600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chemeClr val="dk1"/>
                        </a:buClr>
                        <a:buSzPts val="900"/>
                        <a:buFont typeface="Arial Narrow"/>
                        <a:buNone/>
                      </a:pPr>
                      <a:r>
                        <a:rPr b="0" i="0" lang="en-GB" sz="900" u="none" cap="none" strike="noStrike">
                          <a:latin typeface="Arial Narrow"/>
                          <a:ea typeface="Arial Narrow"/>
                          <a:cs typeface="Arial Narrow"/>
                          <a:sym typeface="Arial Narrow"/>
                        </a:rPr>
                        <a:t>I can create, develop and evaluate computing solutions in response to a design challenge.</a:t>
                      </a:r>
                      <a:endParaRPr/>
                    </a:p>
                    <a:p>
                      <a:pPr indent="0" lvl="0" marL="0" marR="0" rtl="0" algn="r">
                        <a:lnSpc>
                          <a:spcPct val="100000"/>
                        </a:lnSpc>
                        <a:spcBef>
                          <a:spcPts val="0"/>
                        </a:spcBef>
                        <a:spcAft>
                          <a:spcPts val="0"/>
                        </a:spcAft>
                        <a:buClr>
                          <a:srgbClr val="000000"/>
                        </a:buClr>
                        <a:buSzPts val="900"/>
                        <a:buFont typeface="Arial Narrow"/>
                        <a:buNone/>
                      </a:pPr>
                      <a:r>
                        <a:rPr b="1" i="0" lang="en-GB" sz="900" u="none" cap="none" strike="noStrike">
                          <a:solidFill>
                            <a:srgbClr val="000000"/>
                          </a:solidFill>
                          <a:latin typeface="Arial Narrow"/>
                          <a:ea typeface="Arial Narrow"/>
                          <a:cs typeface="Arial Narrow"/>
                          <a:sym typeface="Arial Narrow"/>
                        </a:rPr>
                        <a:t>TCH 2-15a</a:t>
                      </a:r>
                      <a:endParaRPr b="1" i="0" sz="900" u="none" cap="none" strike="noStrike">
                        <a:latin typeface="Arial Narrow"/>
                        <a:ea typeface="Arial Narrow"/>
                        <a:cs typeface="Arial Narrow"/>
                        <a:sym typeface="Arial Narrow"/>
                      </a:endParaRPr>
                    </a:p>
                  </a:txBody>
                  <a:tcPr marT="45725" marB="45725" marR="91450" marL="91450"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c>
                  <a:txBody>
                    <a:bodyPr/>
                    <a:lstStyle/>
                    <a:p>
                      <a:pPr indent="-171450" lvl="0" marL="171450" marR="0" rtl="0" algn="l">
                        <a:spcBef>
                          <a:spcPts val="0"/>
                        </a:spcBef>
                        <a:spcAft>
                          <a:spcPts val="0"/>
                        </a:spcAft>
                        <a:buClr>
                          <a:schemeClr val="dk1"/>
                        </a:buClr>
                        <a:buSzPts val="900"/>
                        <a:buFont typeface="Arial"/>
                        <a:buChar char="•"/>
                      </a:pPr>
                      <a:r>
                        <a:rPr b="0" i="0" lang="en-GB" sz="900" u="none" cap="none" strike="noStrike">
                          <a:solidFill>
                            <a:schemeClr val="dk1"/>
                          </a:solidFill>
                          <a:latin typeface="Arial Narrow"/>
                          <a:ea typeface="Arial Narrow"/>
                          <a:cs typeface="Arial Narrow"/>
                          <a:sym typeface="Arial Narrow"/>
                        </a:rPr>
                        <a:t>Creates programs in a visual programming language including variables and conditional repetition</a:t>
                      </a:r>
                      <a:endParaRPr b="0" i="0" sz="900" u="none" cap="none" strike="noStrike">
                        <a:latin typeface="Arial Narrow"/>
                        <a:ea typeface="Arial Narrow"/>
                        <a:cs typeface="Arial Narrow"/>
                        <a:sym typeface="Arial Narrow"/>
                      </a:endParaRPr>
                    </a:p>
                    <a:p>
                      <a:pPr indent="-171450" lvl="0" marL="171450" marR="0" rtl="0" algn="l">
                        <a:spcBef>
                          <a:spcPts val="0"/>
                        </a:spcBef>
                        <a:spcAft>
                          <a:spcPts val="0"/>
                        </a:spcAft>
                        <a:buClr>
                          <a:schemeClr val="dk1"/>
                        </a:buClr>
                        <a:buSzPts val="900"/>
                        <a:buFont typeface="Arial"/>
                        <a:buChar char="•"/>
                      </a:pPr>
                      <a:r>
                        <a:rPr b="0" i="0" lang="en-GB" sz="900" u="none" cap="none" strike="noStrike">
                          <a:solidFill>
                            <a:schemeClr val="dk1"/>
                          </a:solidFill>
                          <a:latin typeface="Arial Narrow"/>
                          <a:ea typeface="Arial Narrow"/>
                          <a:cs typeface="Arial Narrow"/>
                          <a:sym typeface="Arial Narrow"/>
                        </a:rPr>
                        <a:t>Identifies patterns in problem solving and reuses aspects of previous solutions appropriately for example, reuse code for a timer, score counter or controlling arrow keys</a:t>
                      </a:r>
                      <a:endParaRPr b="0" i="0" sz="900" u="none" cap="none" strike="noStrike">
                        <a:latin typeface="Arial Narrow"/>
                        <a:ea typeface="Arial Narrow"/>
                        <a:cs typeface="Arial Narrow"/>
                        <a:sym typeface="Arial Narrow"/>
                      </a:endParaRPr>
                    </a:p>
                    <a:p>
                      <a:pPr indent="-171450" lvl="0" marL="171450" marR="0" rtl="0" algn="l">
                        <a:spcBef>
                          <a:spcPts val="0"/>
                        </a:spcBef>
                        <a:spcAft>
                          <a:spcPts val="0"/>
                        </a:spcAft>
                        <a:buClr>
                          <a:schemeClr val="dk1"/>
                        </a:buClr>
                        <a:buSzPts val="900"/>
                        <a:buFont typeface="Arial"/>
                        <a:buChar char="•"/>
                      </a:pPr>
                      <a:r>
                        <a:rPr b="0" i="0" lang="en-GB" sz="900" u="none" cap="none" strike="noStrike">
                          <a:solidFill>
                            <a:schemeClr val="dk1"/>
                          </a:solidFill>
                          <a:latin typeface="Arial Narrow"/>
                          <a:ea typeface="Arial Narrow"/>
                          <a:cs typeface="Arial Narrow"/>
                          <a:sym typeface="Arial Narrow"/>
                        </a:rPr>
                        <a:t>Identifies any mismatches between the task description and the programmed solution, and indicates how to fix them</a:t>
                      </a:r>
                      <a:endParaRPr b="0" i="0" sz="900" u="none" cap="none" strike="noStrike">
                        <a:latin typeface="Arial Narrow"/>
                        <a:ea typeface="Arial Narrow"/>
                        <a:cs typeface="Arial Narrow"/>
                        <a:sym typeface="Arial Narrow"/>
                      </a:endParaRPr>
                    </a:p>
                  </a:txBody>
                  <a:tcPr marT="36000" marB="36000" marR="36000" marL="360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r>
            </a:tbl>
          </a:graphicData>
        </a:graphic>
      </p:graphicFrame>
      <p:pic>
        <p:nvPicPr>
          <p:cNvPr id="373" name="Google Shape;373;p16"/>
          <p:cNvPicPr preferRelativeResize="0"/>
          <p:nvPr/>
        </p:nvPicPr>
        <p:blipFill rotWithShape="1">
          <a:blip r:embed="rId3">
            <a:alphaModFix/>
          </a:blip>
          <a:srcRect b="0" l="0" r="0" t="0"/>
          <a:stretch/>
        </p:blipFill>
        <p:spPr>
          <a:xfrm>
            <a:off x="4902330" y="2705533"/>
            <a:ext cx="240748" cy="143956"/>
          </a:xfrm>
          <a:prstGeom prst="rect">
            <a:avLst/>
          </a:prstGeom>
          <a:noFill/>
          <a:ln>
            <a:noFill/>
          </a:ln>
        </p:spPr>
      </p:pic>
      <p:pic>
        <p:nvPicPr>
          <p:cNvPr id="374" name="Google Shape;374;p16"/>
          <p:cNvPicPr preferRelativeResize="0"/>
          <p:nvPr/>
        </p:nvPicPr>
        <p:blipFill rotWithShape="1">
          <a:blip r:embed="rId4">
            <a:alphaModFix/>
          </a:blip>
          <a:srcRect b="0" l="0" r="0" t="0"/>
          <a:stretch/>
        </p:blipFill>
        <p:spPr>
          <a:xfrm>
            <a:off x="5961596" y="5646167"/>
            <a:ext cx="230378" cy="122400"/>
          </a:xfrm>
          <a:prstGeom prst="rect">
            <a:avLst/>
          </a:prstGeom>
          <a:noFill/>
          <a:ln>
            <a:noFill/>
          </a:ln>
        </p:spPr>
      </p:pic>
      <p:pic>
        <p:nvPicPr>
          <p:cNvPr id="375" name="Google Shape;375;p16"/>
          <p:cNvPicPr preferRelativeResize="0"/>
          <p:nvPr/>
        </p:nvPicPr>
        <p:blipFill rotWithShape="1">
          <a:blip r:embed="rId5">
            <a:alphaModFix/>
          </a:blip>
          <a:srcRect b="0" l="0" r="0" t="0"/>
          <a:stretch/>
        </p:blipFill>
        <p:spPr>
          <a:xfrm>
            <a:off x="5936382" y="5576687"/>
            <a:ext cx="228960" cy="99360"/>
          </a:xfrm>
          <a:prstGeom prst="rect">
            <a:avLst/>
          </a:prstGeom>
          <a:noFill/>
          <a:ln>
            <a:noFill/>
          </a:ln>
        </p:spPr>
      </p:pic>
      <p:sp>
        <p:nvSpPr>
          <p:cNvPr id="376" name="Google Shape;376;p16">
            <a:hlinkClick action="ppaction://hlinkshowjump?jump=firstslide"/>
          </p:cNvPr>
          <p:cNvSpPr/>
          <p:nvPr/>
        </p:nvSpPr>
        <p:spPr>
          <a:xfrm>
            <a:off x="586789" y="45864"/>
            <a:ext cx="546686" cy="257267"/>
          </a:xfrm>
          <a:custGeom>
            <a:rect b="b" l="l" r="r" t="t"/>
            <a:pathLst>
              <a:path extrusionOk="0" h="120000" w="120000">
                <a:moveTo>
                  <a:pt x="0" y="0"/>
                </a:moveTo>
                <a:lnTo>
                  <a:pt x="120000" y="0"/>
                </a:lnTo>
                <a:lnTo>
                  <a:pt x="120000" y="120000"/>
                </a:lnTo>
                <a:lnTo>
                  <a:pt x="0" y="120000"/>
                </a:lnTo>
                <a:close/>
                <a:moveTo>
                  <a:pt x="60000" y="15000"/>
                </a:moveTo>
                <a:lnTo>
                  <a:pt x="38823" y="60000"/>
                </a:lnTo>
                <a:lnTo>
                  <a:pt x="44117" y="60000"/>
                </a:lnTo>
                <a:lnTo>
                  <a:pt x="44117" y="105000"/>
                </a:lnTo>
                <a:lnTo>
                  <a:pt x="75883" y="105000"/>
                </a:lnTo>
                <a:lnTo>
                  <a:pt x="75883" y="60000"/>
                </a:lnTo>
                <a:lnTo>
                  <a:pt x="81177" y="60000"/>
                </a:lnTo>
                <a:lnTo>
                  <a:pt x="73235" y="43125"/>
                </a:lnTo>
                <a:lnTo>
                  <a:pt x="73235" y="20625"/>
                </a:lnTo>
                <a:lnTo>
                  <a:pt x="67941" y="20625"/>
                </a:lnTo>
                <a:lnTo>
                  <a:pt x="67941" y="31875"/>
                </a:lnTo>
                <a:close/>
              </a:path>
              <a:path extrusionOk="0" fill="darkenLess" h="120000" w="120000">
                <a:moveTo>
                  <a:pt x="73235" y="43125"/>
                </a:moveTo>
                <a:lnTo>
                  <a:pt x="73235" y="20625"/>
                </a:lnTo>
                <a:lnTo>
                  <a:pt x="67941" y="20625"/>
                </a:lnTo>
                <a:lnTo>
                  <a:pt x="67941" y="31875"/>
                </a:lnTo>
                <a:close/>
                <a:moveTo>
                  <a:pt x="44117" y="60000"/>
                </a:moveTo>
                <a:lnTo>
                  <a:pt x="44117" y="105000"/>
                </a:lnTo>
                <a:lnTo>
                  <a:pt x="57353" y="105000"/>
                </a:lnTo>
                <a:lnTo>
                  <a:pt x="57353" y="82500"/>
                </a:lnTo>
                <a:lnTo>
                  <a:pt x="62647" y="82500"/>
                </a:lnTo>
                <a:lnTo>
                  <a:pt x="62647" y="105000"/>
                </a:lnTo>
                <a:lnTo>
                  <a:pt x="75883" y="105000"/>
                </a:lnTo>
                <a:lnTo>
                  <a:pt x="75883" y="60000"/>
                </a:lnTo>
                <a:close/>
              </a:path>
              <a:path extrusionOk="0" fill="darken" h="120000" w="120000">
                <a:moveTo>
                  <a:pt x="60000" y="15000"/>
                </a:moveTo>
                <a:lnTo>
                  <a:pt x="38823" y="60000"/>
                </a:lnTo>
                <a:lnTo>
                  <a:pt x="81177" y="60000"/>
                </a:lnTo>
                <a:close/>
                <a:moveTo>
                  <a:pt x="57353" y="82500"/>
                </a:moveTo>
                <a:lnTo>
                  <a:pt x="62647" y="82500"/>
                </a:lnTo>
                <a:lnTo>
                  <a:pt x="62647" y="105000"/>
                </a:lnTo>
                <a:lnTo>
                  <a:pt x="57353" y="105000"/>
                </a:lnTo>
                <a:close/>
              </a:path>
              <a:path extrusionOk="0" fill="none" h="120000" w="120000">
                <a:moveTo>
                  <a:pt x="60000" y="15000"/>
                </a:moveTo>
                <a:lnTo>
                  <a:pt x="67941" y="31875"/>
                </a:lnTo>
                <a:lnTo>
                  <a:pt x="67941" y="20625"/>
                </a:lnTo>
                <a:lnTo>
                  <a:pt x="73235" y="20625"/>
                </a:lnTo>
                <a:lnTo>
                  <a:pt x="73235" y="43125"/>
                </a:lnTo>
                <a:lnTo>
                  <a:pt x="81177" y="60000"/>
                </a:lnTo>
                <a:lnTo>
                  <a:pt x="75883" y="60000"/>
                </a:lnTo>
                <a:lnTo>
                  <a:pt x="75883" y="105000"/>
                </a:lnTo>
                <a:lnTo>
                  <a:pt x="44117" y="105000"/>
                </a:lnTo>
                <a:lnTo>
                  <a:pt x="44117" y="60000"/>
                </a:lnTo>
                <a:lnTo>
                  <a:pt x="38823" y="60000"/>
                </a:lnTo>
                <a:close/>
                <a:moveTo>
                  <a:pt x="67941" y="31875"/>
                </a:moveTo>
                <a:lnTo>
                  <a:pt x="73235" y="43125"/>
                </a:lnTo>
                <a:moveTo>
                  <a:pt x="75883" y="60000"/>
                </a:moveTo>
                <a:lnTo>
                  <a:pt x="44117" y="60000"/>
                </a:lnTo>
                <a:moveTo>
                  <a:pt x="57353" y="105000"/>
                </a:moveTo>
                <a:lnTo>
                  <a:pt x="57353" y="82500"/>
                </a:lnTo>
                <a:lnTo>
                  <a:pt x="62647" y="82500"/>
                </a:lnTo>
                <a:lnTo>
                  <a:pt x="62647" y="105000"/>
                </a:lnTo>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7" name="Google Shape;377;p16"/>
          <p:cNvSpPr/>
          <p:nvPr/>
        </p:nvSpPr>
        <p:spPr>
          <a:xfrm>
            <a:off x="38099"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8" name="Google Shape;378;p16">
            <a:hlinkClick action="ppaction://hlinkshowjump?jump=nextslide"/>
          </p:cNvPr>
          <p:cNvSpPr/>
          <p:nvPr/>
        </p:nvSpPr>
        <p:spPr>
          <a:xfrm rot="10800000">
            <a:off x="8610600"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9" name="Google Shape;379;p16"/>
          <p:cNvSpPr txBox="1"/>
          <p:nvPr/>
        </p:nvSpPr>
        <p:spPr>
          <a:xfrm>
            <a:off x="3197119" y="6146"/>
            <a:ext cx="541348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a:solidFill>
                  <a:srgbClr val="000000"/>
                </a:solidFill>
                <a:latin typeface="Arial"/>
                <a:ea typeface="Arial"/>
                <a:cs typeface="Arial"/>
                <a:sym typeface="Arial"/>
              </a:rPr>
              <a:t>Benchmarks Overview: Second Level</a:t>
            </a:r>
            <a:endParaRPr/>
          </a:p>
        </p:txBody>
      </p:sp>
      <p:sp>
        <p:nvSpPr>
          <p:cNvPr id="380" name="Google Shape;380;p16">
            <a:hlinkClick action="ppaction://hlinksldjump" r:id="rId6"/>
          </p:cNvPr>
          <p:cNvSpPr/>
          <p:nvPr/>
        </p:nvSpPr>
        <p:spPr>
          <a:xfrm>
            <a:off x="1366893" y="17525"/>
            <a:ext cx="573974" cy="317528"/>
          </a:xfrm>
          <a:custGeom>
            <a:rect b="b" l="l" r="r" t="t"/>
            <a:pathLst>
              <a:path extrusionOk="0" h="120000" w="120000">
                <a:moveTo>
                  <a:pt x="0" y="0"/>
                </a:moveTo>
                <a:lnTo>
                  <a:pt x="120000" y="0"/>
                </a:lnTo>
                <a:lnTo>
                  <a:pt x="120000" y="120000"/>
                </a:lnTo>
                <a:lnTo>
                  <a:pt x="0" y="120000"/>
                </a:lnTo>
                <a:close/>
              </a:path>
            </a:pathLst>
          </a:custGeom>
          <a:solidFill>
            <a:srgbClr val="EF4360"/>
          </a:solidFill>
          <a:ln cap="flat" cmpd="sng" w="25400">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800">
                <a:solidFill>
                  <a:schemeClr val="lt1"/>
                </a:solidFill>
                <a:latin typeface="Calibri"/>
                <a:ea typeface="Calibri"/>
                <a:cs typeface="Calibri"/>
                <a:sym typeface="Calibri"/>
              </a:rPr>
              <a:t>Second 1</a:t>
            </a:r>
            <a:endParaRPr/>
          </a:p>
        </p:txBody>
      </p:sp>
      <p:sp>
        <p:nvSpPr>
          <p:cNvPr id="381" name="Google Shape;381;p16">
            <a:hlinkClick action="ppaction://hlinksldjump" r:id="rId7"/>
          </p:cNvPr>
          <p:cNvSpPr/>
          <p:nvPr/>
        </p:nvSpPr>
        <p:spPr>
          <a:xfrm>
            <a:off x="1995019" y="17525"/>
            <a:ext cx="573974" cy="317528"/>
          </a:xfrm>
          <a:custGeom>
            <a:rect b="b" l="l" r="r" t="t"/>
            <a:pathLst>
              <a:path extrusionOk="0" h="120000" w="120000">
                <a:moveTo>
                  <a:pt x="0" y="0"/>
                </a:moveTo>
                <a:lnTo>
                  <a:pt x="120000" y="0"/>
                </a:lnTo>
                <a:lnTo>
                  <a:pt x="120000" y="120000"/>
                </a:lnTo>
                <a:lnTo>
                  <a:pt x="0" y="120000"/>
                </a:lnTo>
                <a:close/>
              </a:path>
            </a:pathLst>
          </a:custGeom>
          <a:solidFill>
            <a:srgbClr val="EF4360"/>
          </a:solidFill>
          <a:ln cap="flat" cmpd="sng" w="25400">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800">
                <a:solidFill>
                  <a:schemeClr val="lt1"/>
                </a:solidFill>
                <a:latin typeface="Calibri"/>
                <a:ea typeface="Calibri"/>
                <a:cs typeface="Calibri"/>
                <a:sym typeface="Calibri"/>
              </a:rPr>
              <a:t>Second 2</a:t>
            </a:r>
            <a:endParaRPr/>
          </a:p>
        </p:txBody>
      </p:sp>
      <p:sp>
        <p:nvSpPr>
          <p:cNvPr id="382" name="Google Shape;382;p16">
            <a:hlinkClick action="ppaction://hlinksldjump" r:id="rId8"/>
          </p:cNvPr>
          <p:cNvSpPr/>
          <p:nvPr/>
        </p:nvSpPr>
        <p:spPr>
          <a:xfrm>
            <a:off x="2623145" y="17525"/>
            <a:ext cx="573974" cy="317528"/>
          </a:xfrm>
          <a:custGeom>
            <a:rect b="b" l="l" r="r" t="t"/>
            <a:pathLst>
              <a:path extrusionOk="0" h="120000" w="120000">
                <a:moveTo>
                  <a:pt x="0" y="0"/>
                </a:moveTo>
                <a:lnTo>
                  <a:pt x="120000" y="0"/>
                </a:lnTo>
                <a:lnTo>
                  <a:pt x="120000" y="120000"/>
                </a:lnTo>
                <a:lnTo>
                  <a:pt x="0" y="120000"/>
                </a:lnTo>
                <a:close/>
              </a:path>
            </a:pathLst>
          </a:custGeom>
          <a:solidFill>
            <a:srgbClr val="EF4360"/>
          </a:solidFill>
          <a:ln cap="flat" cmpd="sng" w="25400">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800">
                <a:solidFill>
                  <a:schemeClr val="lt1"/>
                </a:solidFill>
                <a:latin typeface="Calibri"/>
                <a:ea typeface="Calibri"/>
                <a:cs typeface="Calibri"/>
                <a:sym typeface="Calibri"/>
              </a:rPr>
              <a:t>Second 3</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graphicFrame>
        <p:nvGraphicFramePr>
          <p:cNvPr id="387" name="Google Shape;387;p17"/>
          <p:cNvGraphicFramePr/>
          <p:nvPr/>
        </p:nvGraphicFramePr>
        <p:xfrm>
          <a:off x="-3" y="355150"/>
          <a:ext cx="3000000" cy="3000000"/>
        </p:xfrm>
        <a:graphic>
          <a:graphicData uri="http://schemas.openxmlformats.org/drawingml/2006/table">
            <a:tbl>
              <a:tblPr bandRow="1" firstRow="1">
                <a:noFill/>
                <a:tableStyleId>{74FA1E22-B369-4D82-9BD4-DBA31EC34A68}</a:tableStyleId>
              </a:tblPr>
              <a:tblGrid>
                <a:gridCol w="378125"/>
                <a:gridCol w="1063525"/>
                <a:gridCol w="1155400"/>
                <a:gridCol w="568300"/>
                <a:gridCol w="567100"/>
                <a:gridCol w="1282225"/>
                <a:gridCol w="1282225"/>
                <a:gridCol w="772800"/>
                <a:gridCol w="599625"/>
                <a:gridCol w="1474700"/>
              </a:tblGrid>
              <a:tr h="1061325">
                <a:tc rowSpan="3">
                  <a:txBody>
                    <a:bodyPr/>
                    <a:lstStyle/>
                    <a:p>
                      <a:pPr indent="0" lvl="0" marL="0" marR="0" rtl="0" algn="ctr">
                        <a:lnSpc>
                          <a:spcPct val="100000"/>
                        </a:lnSpc>
                        <a:spcBef>
                          <a:spcPts val="0"/>
                        </a:spcBef>
                        <a:spcAft>
                          <a:spcPts val="0"/>
                        </a:spcAft>
                        <a:buClr>
                          <a:schemeClr val="dk1"/>
                        </a:buClr>
                        <a:buSzPts val="1000"/>
                        <a:buFont typeface="Arial Narrow"/>
                        <a:buNone/>
                      </a:pPr>
                      <a:r>
                        <a:rPr b="0" i="0" lang="en-GB" sz="1000" u="none" cap="none" strike="noStrike">
                          <a:latin typeface="Arial Narrow"/>
                          <a:ea typeface="Arial Narrow"/>
                          <a:cs typeface="Arial Narrow"/>
                          <a:sym typeface="Arial Narrow"/>
                        </a:rPr>
                        <a:t>Digital Literacy</a:t>
                      </a:r>
                      <a:endParaRPr b="0" i="0" sz="1000" u="none" cap="none" strike="noStrike">
                        <a:latin typeface="Arial Narrow"/>
                        <a:ea typeface="Arial Narrow"/>
                        <a:cs typeface="Arial Narrow"/>
                        <a:sym typeface="Arial Narrow"/>
                      </a:endParaRPr>
                    </a:p>
                  </a:txBody>
                  <a:tcPr marT="45725" marB="45725" marR="91450" marL="91450"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chemeClr val="dk1"/>
                        </a:buClr>
                        <a:buSzPts val="1000"/>
                        <a:buFont typeface="Arial Narrow"/>
                        <a:buNone/>
                      </a:pPr>
                      <a:r>
                        <a:rPr b="0" i="0" lang="en-GB" sz="1000" u="sng" cap="none" strike="noStrike">
                          <a:solidFill>
                            <a:schemeClr val="hlink"/>
                          </a:solidFill>
                          <a:latin typeface="Arial Narrow"/>
                          <a:ea typeface="Arial Narrow"/>
                          <a:cs typeface="Arial Narrow"/>
                          <a:sym typeface="Arial Narrow"/>
                          <a:hlinkClick action="ppaction://hlinksldjump" r:id="rId3"/>
                        </a:rPr>
                        <a:t>Using digital products and services in a variety of contexts to achieve a purposeful outcome</a:t>
                      </a:r>
                      <a:endParaRPr b="0" i="0" sz="1000" u="none" cap="none" strike="noStrike">
                        <a:latin typeface="Arial Narrow"/>
                        <a:ea typeface="Arial Narrow"/>
                        <a:cs typeface="Arial Narrow"/>
                        <a:sym typeface="Arial Narrow"/>
                      </a:endParaRPr>
                    </a:p>
                  </a:txBody>
                  <a:tcPr marT="36000" marB="36000" marR="36000" marL="36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b="0" i="0" lang="en-GB" sz="1100" u="none" cap="none" strike="noStrike">
                          <a:latin typeface="Arial Narrow"/>
                          <a:ea typeface="Arial Narrow"/>
                          <a:cs typeface="Arial Narrow"/>
                          <a:sym typeface="Arial Narrow"/>
                        </a:rPr>
                        <a:t>Recognises different types of digital technology </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6DDE7"/>
                    </a:solidFill>
                  </a:tcPr>
                </a:tc>
                <a:tc gridSpan="2">
                  <a:txBody>
                    <a:bodyPr/>
                    <a:lstStyle/>
                    <a:p>
                      <a:pPr indent="0" lvl="0" marL="0" marR="0" rtl="0" algn="ctr">
                        <a:spcBef>
                          <a:spcPts val="0"/>
                        </a:spcBef>
                        <a:spcAft>
                          <a:spcPts val="0"/>
                        </a:spcAft>
                        <a:buClr>
                          <a:schemeClr val="dk1"/>
                        </a:buClr>
                        <a:buSzPts val="1100"/>
                        <a:buFont typeface="Arial Narrow"/>
                        <a:buNone/>
                      </a:pPr>
                      <a:r>
                        <a:rPr b="0" i="0" lang="en-GB" sz="1100" u="none" cap="none" strike="noStrike">
                          <a:latin typeface="Arial Narrow"/>
                          <a:ea typeface="Arial Narrow"/>
                          <a:cs typeface="Arial Narrow"/>
                          <a:sym typeface="Arial Narrow"/>
                        </a:rPr>
                        <a:t>Uses digital technologies in a responsible way with appropriate care</a:t>
                      </a:r>
                      <a:endParaRPr b="0" i="0" sz="1100" u="none" cap="none" strike="noStrike">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6DDE7"/>
                    </a:solidFill>
                  </a:tcPr>
                </a:tc>
                <a:tc hMerge="1"/>
                <a:tc>
                  <a:txBody>
                    <a:bodyPr/>
                    <a:lstStyle/>
                    <a:p>
                      <a:pPr indent="0" lvl="0" marL="0" marR="0" rtl="0" algn="ctr">
                        <a:spcBef>
                          <a:spcPts val="0"/>
                        </a:spcBef>
                        <a:spcAft>
                          <a:spcPts val="0"/>
                        </a:spcAft>
                        <a:buNone/>
                      </a:pPr>
                      <a:r>
                        <a:rPr b="0" i="0" lang="en-GB" sz="1100" u="none" cap="none" strike="noStrike">
                          <a:solidFill>
                            <a:schemeClr val="dk1"/>
                          </a:solidFill>
                          <a:latin typeface="Arial Narrow"/>
                          <a:ea typeface="Arial Narrow"/>
                          <a:cs typeface="Arial Narrow"/>
                          <a:sym typeface="Arial Narrow"/>
                        </a:rPr>
                        <a:t>Identifies different applications and programs by icon</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6DDE7"/>
                    </a:solidFill>
                  </a:tcPr>
                </a:tc>
                <a:tc>
                  <a:txBody>
                    <a:bodyPr/>
                    <a:lstStyle/>
                    <a:p>
                      <a:pPr indent="0" lvl="0" marL="0" marR="0" rtl="0" algn="ctr">
                        <a:spcBef>
                          <a:spcPts val="0"/>
                        </a:spcBef>
                        <a:spcAft>
                          <a:spcPts val="0"/>
                        </a:spcAft>
                        <a:buNone/>
                      </a:pPr>
                      <a:r>
                        <a:rPr b="0" i="0" lang="en-GB" sz="1100" u="none" cap="none" strike="noStrike">
                          <a:latin typeface="Arial Narrow"/>
                          <a:ea typeface="Arial Narrow"/>
                          <a:cs typeface="Arial Narrow"/>
                          <a:sym typeface="Arial Narrow"/>
                        </a:rPr>
                        <a:t>Logs on to devices with a password/ passcode</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6DDE7"/>
                    </a:solidFill>
                  </a:tcPr>
                </a:tc>
                <a:tc gridSpan="2">
                  <a:txBody>
                    <a:bodyPr/>
                    <a:lstStyle/>
                    <a:p>
                      <a:pPr indent="0" lvl="0" marL="0" marR="0" rtl="0" algn="ctr">
                        <a:spcBef>
                          <a:spcPts val="0"/>
                        </a:spcBef>
                        <a:spcAft>
                          <a:spcPts val="0"/>
                        </a:spcAft>
                        <a:buNone/>
                      </a:pPr>
                      <a:r>
                        <a:rPr b="0" i="0" lang="en-GB" sz="1100" u="none" cap="none" strike="noStrike">
                          <a:latin typeface="Arial Narrow"/>
                          <a:ea typeface="Arial Narrow"/>
                          <a:cs typeface="Arial Narrow"/>
                          <a:sym typeface="Arial Narrow"/>
                        </a:rPr>
                        <a:t>Opens and closes a pre-saved file</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6DDE7"/>
                    </a:solidFill>
                  </a:tcPr>
                </a:tc>
                <a:tc hMerge="1"/>
                <a:tc>
                  <a:txBody>
                    <a:bodyPr/>
                    <a:lstStyle/>
                    <a:p>
                      <a:pPr indent="0" lvl="0" marL="0" marR="0" rtl="0" algn="ctr">
                        <a:spcBef>
                          <a:spcPts val="0"/>
                        </a:spcBef>
                        <a:spcAft>
                          <a:spcPts val="0"/>
                        </a:spcAft>
                        <a:buClr>
                          <a:schemeClr val="dk1"/>
                        </a:buClr>
                        <a:buSzPts val="1100"/>
                        <a:buFont typeface="Arial Narrow"/>
                        <a:buNone/>
                      </a:pPr>
                      <a:r>
                        <a:rPr b="0" i="0" lang="en-GB" sz="1100" u="none" cap="none" strike="noStrike">
                          <a:latin typeface="Arial Narrow"/>
                          <a:ea typeface="Arial Narrow"/>
                          <a:cs typeface="Arial Narrow"/>
                          <a:sym typeface="Arial Narrow"/>
                        </a:rPr>
                        <a:t>Identifies and consistently uses the close icon</a:t>
                      </a:r>
                      <a:endParaRPr b="0" i="0" sz="1100" u="none" cap="none" strike="noStrike">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6DDE7"/>
                    </a:solidFill>
                  </a:tcPr>
                </a:tc>
              </a:tr>
              <a:tr h="926400">
                <a:tc vMerge="1"/>
                <a:tc>
                  <a:txBody>
                    <a:bodyPr/>
                    <a:lstStyle/>
                    <a:p>
                      <a:pPr indent="0" lvl="0" marL="0" marR="0" rtl="0" algn="ctr">
                        <a:lnSpc>
                          <a:spcPct val="100000"/>
                        </a:lnSpc>
                        <a:spcBef>
                          <a:spcPts val="0"/>
                        </a:spcBef>
                        <a:spcAft>
                          <a:spcPts val="0"/>
                        </a:spcAft>
                        <a:buClr>
                          <a:schemeClr val="dk1"/>
                        </a:buClr>
                        <a:buSzPts val="1000"/>
                        <a:buFont typeface="Arial Narrow"/>
                        <a:buNone/>
                      </a:pPr>
                      <a:r>
                        <a:rPr b="0" i="0" lang="en-GB" sz="1000" u="sng" cap="none" strike="noStrike">
                          <a:solidFill>
                            <a:schemeClr val="hlink"/>
                          </a:solidFill>
                          <a:latin typeface="Arial Narrow"/>
                          <a:ea typeface="Arial Narrow"/>
                          <a:cs typeface="Arial Narrow"/>
                          <a:sym typeface="Arial Narrow"/>
                          <a:hlinkClick action="ppaction://hlinksldjump" r:id="rId4"/>
                        </a:rPr>
                        <a:t>Searching, processing and managing information responsibly</a:t>
                      </a:r>
                      <a:endParaRPr b="0" i="0" sz="1000" u="none" cap="none" strike="noStrike">
                        <a:latin typeface="Arial Narrow"/>
                        <a:ea typeface="Arial Narrow"/>
                        <a:cs typeface="Arial Narrow"/>
                        <a:sym typeface="Arial Narrow"/>
                      </a:endParaRPr>
                    </a:p>
                  </a:txBody>
                  <a:tcPr marT="36000" marB="36000" marR="36000" marL="36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gridSpan="3">
                  <a:txBody>
                    <a:bodyPr/>
                    <a:lstStyle/>
                    <a:p>
                      <a:pPr indent="0" lvl="0" marL="0" marR="0" rtl="0" algn="ctr">
                        <a:spcBef>
                          <a:spcPts val="0"/>
                        </a:spcBef>
                        <a:spcAft>
                          <a:spcPts val="0"/>
                        </a:spcAft>
                        <a:buClr>
                          <a:schemeClr val="dk1"/>
                        </a:buClr>
                        <a:buSzPts val="1100"/>
                        <a:buFont typeface="Arial Narrow"/>
                        <a:buNone/>
                      </a:pPr>
                      <a:r>
                        <a:rPr b="0" i="0" lang="en-GB" sz="1100" u="none" cap="none" strike="noStrike">
                          <a:solidFill>
                            <a:schemeClr val="dk1"/>
                          </a:solidFill>
                          <a:latin typeface="Arial Narrow"/>
                          <a:ea typeface="Arial Narrow"/>
                          <a:cs typeface="Arial Narrow"/>
                          <a:sym typeface="Arial Narrow"/>
                        </a:rPr>
                        <a:t>Identifies and uses images and key words when searching for specific information</a:t>
                      </a:r>
                      <a:endParaRPr b="0" i="0" sz="1100" u="none" cap="none" strike="noStrike">
                        <a:solidFill>
                          <a:schemeClr val="dk1"/>
                        </a:solidFill>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6DDE7"/>
                    </a:solidFill>
                  </a:tcPr>
                </a:tc>
                <a:tc hMerge="1"/>
                <a:tc hMerge="1"/>
                <a:tc gridSpan="2">
                  <a:txBody>
                    <a:bodyPr/>
                    <a:lstStyle/>
                    <a:p>
                      <a:pPr indent="0" lvl="0" marL="0" marR="0" rtl="0" algn="ctr">
                        <a:spcBef>
                          <a:spcPts val="0"/>
                        </a:spcBef>
                        <a:spcAft>
                          <a:spcPts val="0"/>
                        </a:spcAft>
                        <a:buClr>
                          <a:schemeClr val="dk1"/>
                        </a:buClr>
                        <a:buSzPts val="1100"/>
                        <a:buFont typeface="Arial Narrow"/>
                        <a:buNone/>
                      </a:pPr>
                      <a:r>
                        <a:rPr b="0" i="0" lang="en-GB" sz="1100" u="none" cap="none" strike="noStrike">
                          <a:solidFill>
                            <a:schemeClr val="dk1"/>
                          </a:solidFill>
                          <a:latin typeface="Arial Narrow"/>
                          <a:ea typeface="Arial Narrow"/>
                          <a:cs typeface="Arial Narrow"/>
                          <a:sym typeface="Arial Narrow"/>
                        </a:rPr>
                        <a:t>Demonstrates an understanding of how information can be found on a website (text, audio, images, video)</a:t>
                      </a:r>
                      <a:endParaRPr b="0" i="0" sz="1100" u="none" cap="none" strike="noStrike">
                        <a:solidFill>
                          <a:schemeClr val="dk1"/>
                        </a:solidFill>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solidFill>
                      <a:srgbClr val="B6DDE7"/>
                    </a:solidFill>
                  </a:tcPr>
                </a:tc>
                <a:tc hMerge="1"/>
                <a:tc gridSpan="3">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u="none" cap="none" strike="noStrike">
                          <a:solidFill>
                            <a:schemeClr val="dk1"/>
                          </a:solidFill>
                          <a:latin typeface="Arial Narrow"/>
                          <a:ea typeface="Arial Narrow"/>
                          <a:cs typeface="Arial Narrow"/>
                          <a:sym typeface="Arial Narrow"/>
                        </a:rPr>
                        <a:t>Understands they should not use materials that belong to others without permission</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6DDE7"/>
                    </a:solidFill>
                  </a:tcPr>
                </a:tc>
                <a:tc hMerge="1"/>
                <a:tc hMerge="1"/>
              </a:tr>
              <a:tr h="989375">
                <a:tc vMerge="1"/>
                <a:tc>
                  <a:txBody>
                    <a:bodyPr/>
                    <a:lstStyle/>
                    <a:p>
                      <a:pPr indent="0" lvl="0" marL="0" marR="0" rtl="0" algn="ctr">
                        <a:spcBef>
                          <a:spcPts val="0"/>
                        </a:spcBef>
                        <a:spcAft>
                          <a:spcPts val="0"/>
                        </a:spcAft>
                        <a:buClr>
                          <a:schemeClr val="dk1"/>
                        </a:buClr>
                        <a:buSzPts val="1000"/>
                        <a:buFont typeface="Arial Narrow"/>
                        <a:buNone/>
                      </a:pPr>
                      <a:r>
                        <a:rPr b="0" i="0" lang="en-GB" sz="1000" u="sng" cap="none" strike="noStrike">
                          <a:solidFill>
                            <a:schemeClr val="hlink"/>
                          </a:solidFill>
                          <a:latin typeface="Arial Narrow"/>
                          <a:ea typeface="Arial Narrow"/>
                          <a:cs typeface="Arial Narrow"/>
                          <a:sym typeface="Arial Narrow"/>
                          <a:hlinkClick action="ppaction://hlinksldjump" r:id="rId5"/>
                        </a:rPr>
                        <a:t>Cyber resilience and internet safety</a:t>
                      </a:r>
                      <a:endParaRPr b="0" i="0" sz="1000" u="none" cap="none" strike="noStrike">
                        <a:latin typeface="Arial Narrow"/>
                        <a:ea typeface="Arial Narrow"/>
                        <a:cs typeface="Arial Narrow"/>
                        <a:sym typeface="Arial Narrow"/>
                      </a:endParaRPr>
                    </a:p>
                  </a:txBody>
                  <a:tcPr marT="36000" marB="36000" marR="36000" marL="36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gridSpan="2">
                  <a:txBody>
                    <a:bodyPr/>
                    <a:lstStyle/>
                    <a:p>
                      <a:pPr indent="0" lvl="0" marL="0" marR="0" rtl="0" algn="ctr">
                        <a:spcBef>
                          <a:spcPts val="0"/>
                        </a:spcBef>
                        <a:spcAft>
                          <a:spcPts val="0"/>
                        </a:spcAft>
                        <a:buClr>
                          <a:schemeClr val="dk1"/>
                        </a:buClr>
                        <a:buSzPts val="1100"/>
                        <a:buFont typeface="Arial Narrow"/>
                        <a:buNone/>
                      </a:pPr>
                      <a:r>
                        <a:rPr b="0" i="0" lang="en-GB" sz="1100" u="none" cap="none" strike="noStrike">
                          <a:solidFill>
                            <a:schemeClr val="dk1"/>
                          </a:solidFill>
                          <a:latin typeface="Arial Narrow"/>
                          <a:ea typeface="Arial Narrow"/>
                          <a:cs typeface="Arial Narrow"/>
                          <a:sym typeface="Arial Narrow"/>
                        </a:rPr>
                        <a:t>Demonstrates understanding of appropriate behaviour and language in the digital environment</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6DDE7"/>
                    </a:solidFill>
                  </a:tcPr>
                </a:tc>
                <a:tc hMerge="1"/>
                <a:tc gridSpan="2">
                  <a:txBody>
                    <a:bodyPr/>
                    <a:lstStyle/>
                    <a:p>
                      <a:pPr indent="0" lvl="0" marL="0" marR="0" rtl="0" algn="ctr">
                        <a:spcBef>
                          <a:spcPts val="0"/>
                        </a:spcBef>
                        <a:spcAft>
                          <a:spcPts val="0"/>
                        </a:spcAft>
                        <a:buClr>
                          <a:schemeClr val="dk1"/>
                        </a:buClr>
                        <a:buSzPts val="1100"/>
                        <a:buFont typeface="Arial Narrow"/>
                        <a:buNone/>
                      </a:pPr>
                      <a:r>
                        <a:rPr b="0" i="0" lang="en-GB" sz="1100" u="none" cap="none" strike="noStrike">
                          <a:solidFill>
                            <a:schemeClr val="dk1"/>
                          </a:solidFill>
                          <a:latin typeface="Arial Narrow"/>
                          <a:ea typeface="Arial Narrow"/>
                          <a:cs typeface="Arial Narrow"/>
                          <a:sym typeface="Arial Narrow"/>
                        </a:rPr>
                        <a:t>Some awareness of what to do and who to ask for help if something inappropriate happens while using a device</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B cap="flat" cmpd="sng" w="12700">
                      <a:solidFill>
                        <a:schemeClr val="dk1"/>
                      </a:solidFill>
                      <a:prstDash val="solid"/>
                      <a:round/>
                      <a:headEnd len="sm" w="sm" type="none"/>
                      <a:tailEnd len="sm" w="sm" type="none"/>
                    </a:lnB>
                    <a:solidFill>
                      <a:srgbClr val="B6DDE7"/>
                    </a:solidFill>
                  </a:tcPr>
                </a:tc>
                <a:tc hMerge="1"/>
                <a:tc gridSpan="2">
                  <a:txBody>
                    <a:bodyPr/>
                    <a:lstStyle/>
                    <a:p>
                      <a:pPr indent="0" lvl="0" marL="0" marR="0" rtl="0" algn="ctr">
                        <a:lnSpc>
                          <a:spcPct val="100000"/>
                        </a:lnSpc>
                        <a:spcBef>
                          <a:spcPts val="0"/>
                        </a:spcBef>
                        <a:spcAft>
                          <a:spcPts val="0"/>
                        </a:spcAft>
                        <a:buClr>
                          <a:srgbClr val="000000"/>
                        </a:buClr>
                        <a:buSzPts val="1100"/>
                        <a:buFont typeface="Arial Narrow"/>
                        <a:buNone/>
                      </a:pPr>
                      <a:r>
                        <a:rPr b="0" i="0" lang="en-GB" sz="1100" u="none" cap="none" strike="noStrike">
                          <a:solidFill>
                            <a:srgbClr val="000000"/>
                          </a:solidFill>
                          <a:latin typeface="Arial Narrow"/>
                          <a:ea typeface="Arial Narrow"/>
                          <a:cs typeface="Arial Narrow"/>
                          <a:sym typeface="Arial Narrow"/>
                        </a:rPr>
                        <a:t>Identifies where passwords and passcodes are used in school and at home</a:t>
                      </a:r>
                      <a:endParaRPr b="0" i="0" sz="1100" u="none" cap="none" strike="noStrike">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6DDE7"/>
                    </a:solidFill>
                  </a:tcPr>
                </a:tc>
                <a:tc hMerge="1"/>
                <a:tc gridSpan="2">
                  <a:txBody>
                    <a:bodyPr/>
                    <a:lstStyle/>
                    <a:p>
                      <a:pPr indent="0" lvl="0" marL="0" marR="0" rtl="0" algn="ctr">
                        <a:spcBef>
                          <a:spcPts val="0"/>
                        </a:spcBef>
                        <a:spcAft>
                          <a:spcPts val="0"/>
                        </a:spcAft>
                        <a:buClr>
                          <a:srgbClr val="000000"/>
                        </a:buClr>
                        <a:buSzPts val="1100"/>
                        <a:buFont typeface="Arial Narrow"/>
                        <a:buNone/>
                      </a:pPr>
                      <a:r>
                        <a:rPr b="0" i="0" lang="en-GB" sz="1100" u="none" cap="none" strike="noStrike">
                          <a:solidFill>
                            <a:srgbClr val="000000"/>
                          </a:solidFill>
                          <a:latin typeface="Arial Narrow"/>
                          <a:ea typeface="Arial Narrow"/>
                          <a:cs typeface="Arial Narrow"/>
                          <a:sym typeface="Arial Narrow"/>
                        </a:rPr>
                        <a:t>Understands the importance of having passwords and passcodes</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6DDE7"/>
                    </a:solidFill>
                  </a:tcPr>
                </a:tc>
                <a:tc hMerge="1"/>
              </a:tr>
              <a:tr h="1079300">
                <a:tc rowSpan="3">
                  <a:txBody>
                    <a:bodyPr/>
                    <a:lstStyle/>
                    <a:p>
                      <a:pPr indent="0" lvl="0" marL="0" marR="0" rtl="0" algn="ctr">
                        <a:lnSpc>
                          <a:spcPct val="100000"/>
                        </a:lnSpc>
                        <a:spcBef>
                          <a:spcPts val="0"/>
                        </a:spcBef>
                        <a:spcAft>
                          <a:spcPts val="0"/>
                        </a:spcAft>
                        <a:buClr>
                          <a:schemeClr val="dk1"/>
                        </a:buClr>
                        <a:buSzPts val="1000"/>
                        <a:buFont typeface="Arial Narrow"/>
                        <a:buNone/>
                      </a:pPr>
                      <a:r>
                        <a:rPr b="0" i="0" lang="en-GB" sz="1000" u="none" cap="none" strike="noStrike">
                          <a:latin typeface="Arial Narrow"/>
                          <a:ea typeface="Arial Narrow"/>
                          <a:cs typeface="Arial Narrow"/>
                          <a:sym typeface="Arial Narrow"/>
                        </a:rPr>
                        <a:t>Computing Science</a:t>
                      </a:r>
                      <a:endParaRPr/>
                    </a:p>
                  </a:txBody>
                  <a:tcPr marT="45725" marB="45725" marR="91450" marL="91450"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chemeClr val="dk1"/>
                        </a:buClr>
                        <a:buSzPts val="1000"/>
                        <a:buFont typeface="Arial Narrow"/>
                        <a:buNone/>
                      </a:pPr>
                      <a:r>
                        <a:rPr b="0" i="0" lang="en-GB" sz="1000" u="sng" cap="none" strike="noStrike">
                          <a:solidFill>
                            <a:schemeClr val="hlink"/>
                          </a:solidFill>
                          <a:latin typeface="Arial Narrow"/>
                          <a:ea typeface="Arial Narrow"/>
                          <a:cs typeface="Arial Narrow"/>
                          <a:sym typeface="Arial Narrow"/>
                          <a:hlinkClick action="ppaction://hlinksldjump" r:id="rId6"/>
                        </a:rPr>
                        <a:t>Understanding the world through computational thinking</a:t>
                      </a:r>
                      <a:endParaRPr b="0" i="0" sz="1000" u="none" cap="none" strike="noStrike">
                        <a:latin typeface="Arial Narrow"/>
                        <a:ea typeface="Arial Narrow"/>
                        <a:cs typeface="Arial Narrow"/>
                        <a:sym typeface="Arial Narrow"/>
                      </a:endParaRPr>
                    </a:p>
                  </a:txBody>
                  <a:tcPr marT="36000" marB="36000" marR="36000" marL="36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u="none" cap="none" strike="noStrike">
                          <a:latin typeface="Arial Narrow"/>
                          <a:ea typeface="Arial Narrow"/>
                          <a:cs typeface="Arial Narrow"/>
                          <a:sym typeface="Arial Narrow"/>
                        </a:rPr>
                        <a:t>Classifies objects, and groups using simple categories</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6DDE7"/>
                    </a:solidFill>
                  </a:tcPr>
                </a:tc>
                <a:tc gridSpan="2">
                  <a:txBody>
                    <a:bodyPr/>
                    <a:lstStyle/>
                    <a:p>
                      <a:pPr indent="0" lvl="0" marL="0" marR="0" rtl="0" algn="ctr">
                        <a:lnSpc>
                          <a:spcPct val="100000"/>
                        </a:lnSpc>
                        <a:spcBef>
                          <a:spcPts val="0"/>
                        </a:spcBef>
                        <a:spcAft>
                          <a:spcPts val="0"/>
                        </a:spcAft>
                        <a:buClr>
                          <a:srgbClr val="000000"/>
                        </a:buClr>
                        <a:buSzPts val="1100"/>
                        <a:buFont typeface="Arial Narrow"/>
                        <a:buNone/>
                      </a:pPr>
                      <a:r>
                        <a:rPr b="0" i="0" lang="en-GB" sz="1100" u="none" cap="none" strike="noStrike">
                          <a:solidFill>
                            <a:srgbClr val="000000"/>
                          </a:solidFill>
                          <a:latin typeface="Arial Narrow"/>
                          <a:ea typeface="Arial Narrow"/>
                          <a:cs typeface="Arial Narrow"/>
                          <a:sym typeface="Arial Narrow"/>
                        </a:rPr>
                        <a:t>Identifies </a:t>
                      </a:r>
                      <a:br>
                        <a:rPr b="0" i="0" lang="en-GB" sz="1100" u="none" cap="none" strike="noStrike">
                          <a:latin typeface="Arial Narrow"/>
                          <a:ea typeface="Arial Narrow"/>
                          <a:cs typeface="Arial Narrow"/>
                          <a:sym typeface="Arial Narrow"/>
                        </a:rPr>
                      </a:br>
                      <a:r>
                        <a:rPr b="0" i="0" lang="en-GB" sz="1100" u="none" cap="none" strike="noStrike">
                          <a:solidFill>
                            <a:srgbClr val="000000"/>
                          </a:solidFill>
                          <a:latin typeface="Arial Narrow"/>
                          <a:ea typeface="Arial Narrow"/>
                          <a:cs typeface="Arial Narrow"/>
                          <a:sym typeface="Arial Narrow"/>
                        </a:rPr>
                        <a:t>similarities and differences </a:t>
                      </a:r>
                      <a:br>
                        <a:rPr b="0" i="0" lang="en-GB" sz="1100" u="none" cap="none" strike="noStrike">
                          <a:latin typeface="Arial Narrow"/>
                          <a:ea typeface="Arial Narrow"/>
                          <a:cs typeface="Arial Narrow"/>
                          <a:sym typeface="Arial Narrow"/>
                        </a:rPr>
                      </a:br>
                      <a:r>
                        <a:rPr b="0" i="0" lang="en-GB" sz="1100" u="none" cap="none" strike="noStrike">
                          <a:solidFill>
                            <a:srgbClr val="000000"/>
                          </a:solidFill>
                          <a:latin typeface="Arial Narrow"/>
                          <a:ea typeface="Arial Narrow"/>
                          <a:cs typeface="Arial Narrow"/>
                          <a:sym typeface="Arial Narrow"/>
                        </a:rPr>
                        <a:t>between objects</a:t>
                      </a:r>
                      <a:endParaRPr b="0" i="0" sz="1100" u="none" cap="none" strike="noStrike">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6DDE7"/>
                    </a:solidFill>
                  </a:tcPr>
                </a:tc>
                <a:tc hMerge="1"/>
                <a:tc gridSpan="2">
                  <a:txBody>
                    <a:bodyPr/>
                    <a:lstStyle/>
                    <a:p>
                      <a:pPr indent="0" lvl="0" marL="0" marR="0" rtl="0" algn="ctr">
                        <a:spcBef>
                          <a:spcPts val="0"/>
                        </a:spcBef>
                        <a:spcAft>
                          <a:spcPts val="0"/>
                        </a:spcAft>
                        <a:buClr>
                          <a:schemeClr val="dk1"/>
                        </a:buClr>
                        <a:buSzPts val="1100"/>
                        <a:buFont typeface="Arial Narrow"/>
                        <a:buNone/>
                      </a:pPr>
                      <a:r>
                        <a:rPr b="0" i="0" lang="en-GB" sz="1100" u="none" cap="none" strike="noStrike">
                          <a:latin typeface="Arial Narrow"/>
                          <a:ea typeface="Arial Narrow"/>
                          <a:cs typeface="Arial Narrow"/>
                          <a:sym typeface="Arial Narrow"/>
                        </a:rPr>
                        <a:t>Begins to identify patterns (objects and information)</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6DDE7"/>
                    </a:solidFill>
                  </a:tcPr>
                </a:tc>
                <a:tc hMerge="1"/>
                <a:tc gridSpan="2">
                  <a:txBody>
                    <a:bodyPr/>
                    <a:lstStyle/>
                    <a:p>
                      <a:pPr indent="0" lvl="0" marL="0" marR="0" rtl="0" algn="ctr">
                        <a:spcBef>
                          <a:spcPts val="0"/>
                        </a:spcBef>
                        <a:spcAft>
                          <a:spcPts val="0"/>
                        </a:spcAft>
                        <a:buClr>
                          <a:schemeClr val="dk1"/>
                        </a:buClr>
                        <a:buSzPts val="1100"/>
                        <a:buFont typeface="Arial Narrow"/>
                        <a:buNone/>
                      </a:pPr>
                      <a:r>
                        <a:rPr b="0" i="0" lang="en-GB" sz="1100" u="none" cap="none" strike="noStrike">
                          <a:latin typeface="Arial Narrow"/>
                          <a:ea typeface="Arial Narrow"/>
                          <a:cs typeface="Arial Narrow"/>
                          <a:sym typeface="Arial Narrow"/>
                        </a:rPr>
                        <a:t>Identifies beginning and end of an everyday process and recognises there are steps in between</a:t>
                      </a:r>
                      <a:endParaRPr b="0" i="0" sz="1100" u="none" cap="none" strike="noStrike">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6DDE7"/>
                    </a:solidFill>
                  </a:tcPr>
                </a:tc>
                <a:tc hMerge="1"/>
                <a:tc>
                  <a:txBody>
                    <a:bodyPr/>
                    <a:lstStyle/>
                    <a:p>
                      <a:pPr indent="0" lvl="0" marL="0" marR="0" rtl="0" algn="ctr">
                        <a:spcBef>
                          <a:spcPts val="0"/>
                        </a:spcBef>
                        <a:spcAft>
                          <a:spcPts val="0"/>
                        </a:spcAft>
                        <a:buClr>
                          <a:srgbClr val="000000"/>
                        </a:buClr>
                        <a:buSzPts val="1100"/>
                        <a:buFont typeface="Arial Narrow"/>
                        <a:buNone/>
                      </a:pPr>
                      <a:r>
                        <a:rPr b="0" i="0" lang="en-GB" sz="1100" u="none" cap="none" strike="noStrike">
                          <a:solidFill>
                            <a:srgbClr val="000000"/>
                          </a:solidFill>
                          <a:latin typeface="Arial Narrow"/>
                          <a:ea typeface="Arial Narrow"/>
                          <a:cs typeface="Arial Narrow"/>
                          <a:sym typeface="Arial Narrow"/>
                        </a:rPr>
                        <a:t>Can give a set of instructions or directions in correct sequence</a:t>
                      </a:r>
                      <a:endParaRPr b="0" i="0" sz="1100" u="none" cap="none" strike="noStrike">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B cap="flat" cmpd="sng" w="12700">
                      <a:solidFill>
                        <a:schemeClr val="dk1"/>
                      </a:solidFill>
                      <a:prstDash val="solid"/>
                      <a:round/>
                      <a:headEnd len="sm" w="sm" type="none"/>
                      <a:tailEnd len="sm" w="sm" type="none"/>
                    </a:lnB>
                    <a:solidFill>
                      <a:srgbClr val="B6DDE7"/>
                    </a:solidFill>
                  </a:tcPr>
                </a:tc>
              </a:tr>
              <a:tr h="1331150">
                <a:tc vMerge="1"/>
                <a:tc>
                  <a:txBody>
                    <a:bodyPr/>
                    <a:lstStyle/>
                    <a:p>
                      <a:pPr indent="0" lvl="0" marL="0" marR="0" rtl="0" algn="ctr">
                        <a:lnSpc>
                          <a:spcPct val="100000"/>
                        </a:lnSpc>
                        <a:spcBef>
                          <a:spcPts val="0"/>
                        </a:spcBef>
                        <a:spcAft>
                          <a:spcPts val="0"/>
                        </a:spcAft>
                        <a:buClr>
                          <a:schemeClr val="dk1"/>
                        </a:buClr>
                        <a:buSzPts val="1000"/>
                        <a:buFont typeface="Arial Narrow"/>
                        <a:buNone/>
                      </a:pPr>
                      <a:r>
                        <a:rPr b="0" i="0" lang="en-GB" sz="1000" u="sng" cap="none" strike="noStrike">
                          <a:solidFill>
                            <a:schemeClr val="hlink"/>
                          </a:solidFill>
                          <a:latin typeface="Arial Narrow"/>
                          <a:ea typeface="Arial Narrow"/>
                          <a:cs typeface="Arial Narrow"/>
                          <a:sym typeface="Arial Narrow"/>
                          <a:hlinkClick action="ppaction://hlinksldjump" r:id="rId7"/>
                        </a:rPr>
                        <a:t>Understanding and analysing computing technology</a:t>
                      </a:r>
                      <a:endParaRPr b="0" i="0" sz="1000" u="none" cap="none" strike="noStrike">
                        <a:latin typeface="Arial Narrow"/>
                        <a:ea typeface="Arial Narrow"/>
                        <a:cs typeface="Arial Narrow"/>
                        <a:sym typeface="Arial Narrow"/>
                      </a:endParaRPr>
                    </a:p>
                  </a:txBody>
                  <a:tcPr marT="36000" marB="36000" marR="36000" marL="36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Clr>
                          <a:srgbClr val="000000"/>
                        </a:buClr>
                        <a:buSzPts val="1100"/>
                        <a:buFont typeface="Arial Narrow"/>
                        <a:buNone/>
                      </a:pPr>
                      <a:r>
                        <a:rPr b="0" i="0" lang="en-GB" sz="1100" u="none" cap="none" strike="noStrike">
                          <a:solidFill>
                            <a:srgbClr val="000000"/>
                          </a:solidFill>
                          <a:latin typeface="Arial Narrow"/>
                          <a:ea typeface="Arial Narrow"/>
                          <a:cs typeface="Arial Narrow"/>
                          <a:sym typeface="Arial Narrow"/>
                        </a:rPr>
                        <a:t>Understands that computers follow a process and need precise instructions</a:t>
                      </a:r>
                      <a:endParaRPr b="0" i="0" sz="1100" u="none" cap="none" strike="noStrike">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6DDE7"/>
                    </a:solidFill>
                  </a:tcPr>
                </a:tc>
                <a:tc gridSpan="2" rowSpan="2">
                  <a:txBody>
                    <a:bodyPr/>
                    <a:lstStyle/>
                    <a:p>
                      <a:pPr indent="0" lvl="0" marL="0" marR="0" rtl="0" algn="ctr">
                        <a:spcBef>
                          <a:spcPts val="0"/>
                        </a:spcBef>
                        <a:spcAft>
                          <a:spcPts val="0"/>
                        </a:spcAft>
                        <a:buClr>
                          <a:srgbClr val="000000"/>
                        </a:buClr>
                        <a:buSzPts val="1100"/>
                        <a:buFont typeface="Arial Narrow"/>
                        <a:buNone/>
                      </a:pPr>
                      <a:r>
                        <a:rPr b="0" i="0" lang="en-GB" sz="1100" u="none" cap="none" strike="noStrike">
                          <a:solidFill>
                            <a:srgbClr val="000000"/>
                          </a:solidFill>
                          <a:latin typeface="Arial Narrow"/>
                          <a:ea typeface="Arial Narrow"/>
                          <a:cs typeface="Arial Narrow"/>
                          <a:sym typeface="Arial Narrow"/>
                        </a:rPr>
                        <a:t>Follows a simple set of </a:t>
                      </a:r>
                      <a:br>
                        <a:rPr b="0" i="0" lang="en-GB" sz="1100" u="none" cap="none" strike="noStrike">
                          <a:latin typeface="Arial Narrow"/>
                          <a:ea typeface="Arial Narrow"/>
                          <a:cs typeface="Arial Narrow"/>
                          <a:sym typeface="Arial Narrow"/>
                        </a:rPr>
                      </a:br>
                      <a:r>
                        <a:rPr b="0" i="0" lang="en-GB" sz="1100" u="none" cap="none" strike="noStrike">
                          <a:solidFill>
                            <a:srgbClr val="000000"/>
                          </a:solidFill>
                          <a:latin typeface="Arial Narrow"/>
                          <a:ea typeface="Arial Narrow"/>
                          <a:cs typeface="Arial Narrow"/>
                          <a:sym typeface="Arial Narrow"/>
                        </a:rPr>
                        <a:t>instructions </a:t>
                      </a:r>
                      <a:br>
                        <a:rPr b="0" i="0" lang="en-GB" sz="1100" u="none" cap="none" strike="noStrike">
                          <a:latin typeface="Arial Narrow"/>
                          <a:ea typeface="Arial Narrow"/>
                          <a:cs typeface="Arial Narrow"/>
                          <a:sym typeface="Arial Narrow"/>
                        </a:rPr>
                      </a:br>
                      <a:r>
                        <a:rPr b="0" i="0" lang="en-GB" sz="1100" u="none" cap="none" strike="noStrike">
                          <a:solidFill>
                            <a:srgbClr val="000000"/>
                          </a:solidFill>
                          <a:latin typeface="Arial Narrow"/>
                          <a:ea typeface="Arial Narrow"/>
                          <a:cs typeface="Arial Narrow"/>
                          <a:sym typeface="Arial Narrow"/>
                        </a:rPr>
                        <a:t>using visual </a:t>
                      </a:r>
                      <a:br>
                        <a:rPr b="0" i="0" lang="en-GB" sz="1100" u="none" cap="none" strike="noStrike">
                          <a:latin typeface="Arial Narrow"/>
                          <a:ea typeface="Arial Narrow"/>
                          <a:cs typeface="Arial Narrow"/>
                          <a:sym typeface="Arial Narrow"/>
                        </a:rPr>
                      </a:br>
                      <a:r>
                        <a:rPr b="0" i="0" lang="en-GB" sz="1100" u="none" cap="none" strike="noStrike">
                          <a:solidFill>
                            <a:srgbClr val="000000"/>
                          </a:solidFill>
                          <a:latin typeface="Arial Narrow"/>
                          <a:ea typeface="Arial Narrow"/>
                          <a:cs typeface="Arial Narrow"/>
                          <a:sym typeface="Arial Narrow"/>
                        </a:rPr>
                        <a:t>representation </a:t>
                      </a:r>
                      <a:br>
                        <a:rPr b="0" i="0" lang="en-GB" sz="1100" u="none" cap="none" strike="noStrike">
                          <a:latin typeface="Arial Narrow"/>
                          <a:ea typeface="Arial Narrow"/>
                          <a:cs typeface="Arial Narrow"/>
                          <a:sym typeface="Arial Narrow"/>
                        </a:rPr>
                      </a:br>
                      <a:r>
                        <a:rPr b="0" i="0" lang="en-GB" sz="1100" u="none" cap="none" strike="noStrike">
                          <a:solidFill>
                            <a:srgbClr val="000000"/>
                          </a:solidFill>
                          <a:latin typeface="Arial Narrow"/>
                          <a:ea typeface="Arial Narrow"/>
                          <a:cs typeface="Arial Narrow"/>
                          <a:sym typeface="Arial Narrow"/>
                        </a:rPr>
                        <a:t>(e.g. arrows)</a:t>
                      </a:r>
                      <a:endParaRPr b="0" i="0" sz="1100" u="none" cap="none" strike="noStrike">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6DDE7"/>
                    </a:solidFill>
                  </a:tcPr>
                </a:tc>
                <a:tc rowSpan="2" hMerge="1"/>
                <a:tc>
                  <a:txBody>
                    <a:bodyPr/>
                    <a:lstStyle/>
                    <a:p>
                      <a:pPr indent="0" lvl="0" marL="0" marR="0" rtl="0" algn="ctr">
                        <a:spcBef>
                          <a:spcPts val="0"/>
                        </a:spcBef>
                        <a:spcAft>
                          <a:spcPts val="0"/>
                        </a:spcAft>
                        <a:buClr>
                          <a:schemeClr val="dk1"/>
                        </a:buClr>
                        <a:buSzPts val="1100"/>
                        <a:buFont typeface="Arial Narrow"/>
                        <a:buNone/>
                      </a:pPr>
                      <a:r>
                        <a:rPr b="0" i="0" lang="en-GB" sz="1100" u="none" cap="none" strike="noStrike">
                          <a:solidFill>
                            <a:schemeClr val="dk1"/>
                          </a:solidFill>
                          <a:latin typeface="Arial Narrow"/>
                          <a:ea typeface="Arial Narrow"/>
                          <a:cs typeface="Arial Narrow"/>
                          <a:sym typeface="Arial Narrow"/>
                        </a:rPr>
                        <a:t>Understands that devices can be controlled and respond to commands</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6DDE7"/>
                    </a:solidFill>
                  </a:tcPr>
                </a:tc>
                <a:tc>
                  <a:txBody>
                    <a:bodyPr/>
                    <a:lstStyle/>
                    <a:p>
                      <a:pPr indent="0" lvl="0" marL="0" marR="0" rtl="0" algn="ctr">
                        <a:spcBef>
                          <a:spcPts val="0"/>
                        </a:spcBef>
                        <a:spcAft>
                          <a:spcPts val="0"/>
                        </a:spcAft>
                        <a:buClr>
                          <a:srgbClr val="000000"/>
                        </a:buClr>
                        <a:buSzPts val="1100"/>
                        <a:buFont typeface="Arial Narrow"/>
                        <a:buNone/>
                      </a:pPr>
                      <a:r>
                        <a:rPr b="0" i="0" lang="en-GB" sz="1100" u="none" cap="none" strike="noStrike">
                          <a:solidFill>
                            <a:srgbClr val="000000"/>
                          </a:solidFill>
                          <a:latin typeface="Arial Narrow"/>
                          <a:ea typeface="Arial Narrow"/>
                          <a:cs typeface="Arial Narrow"/>
                          <a:sym typeface="Arial Narrow"/>
                        </a:rPr>
                        <a:t>Predicts what a device (or person) will do when given a simple set of instructions</a:t>
                      </a:r>
                      <a:endParaRPr b="0" i="0" sz="1100" u="none" cap="none" strike="noStrike">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6DDE7"/>
                    </a:solidFill>
                  </a:tcPr>
                </a:tc>
                <a:tc gridSpan="2" rowSpan="2">
                  <a:txBody>
                    <a:bodyPr/>
                    <a:lstStyle/>
                    <a:p>
                      <a:pPr indent="0" lvl="0" marL="0" marR="0" rtl="0" algn="ctr">
                        <a:spcBef>
                          <a:spcPts val="0"/>
                        </a:spcBef>
                        <a:spcAft>
                          <a:spcPts val="0"/>
                        </a:spcAft>
                        <a:buClr>
                          <a:srgbClr val="000000"/>
                        </a:buClr>
                        <a:buSzPts val="1100"/>
                        <a:buFont typeface="Arial Narrow"/>
                        <a:buNone/>
                      </a:pPr>
                      <a:r>
                        <a:rPr b="0" i="0" lang="en-GB" sz="1100" u="none" cap="none" strike="noStrike">
                          <a:solidFill>
                            <a:srgbClr val="000000"/>
                          </a:solidFill>
                          <a:latin typeface="Arial Narrow"/>
                          <a:ea typeface="Arial Narrow"/>
                          <a:cs typeface="Arial Narrow"/>
                          <a:sym typeface="Arial Narrow"/>
                        </a:rPr>
                        <a:t>Follows and designs simple </a:t>
                      </a:r>
                      <a:br>
                        <a:rPr b="0" i="0" lang="en-GB" sz="1100" u="none" cap="none" strike="noStrike">
                          <a:latin typeface="Arial Narrow"/>
                          <a:ea typeface="Arial Narrow"/>
                          <a:cs typeface="Arial Narrow"/>
                          <a:sym typeface="Arial Narrow"/>
                        </a:rPr>
                      </a:br>
                      <a:r>
                        <a:rPr b="0" i="0" lang="en-GB" sz="1100" u="none" cap="none" strike="noStrike">
                          <a:solidFill>
                            <a:srgbClr val="000000"/>
                          </a:solidFill>
                          <a:latin typeface="Arial Narrow"/>
                          <a:ea typeface="Arial Narrow"/>
                          <a:cs typeface="Arial Narrow"/>
                          <a:sym typeface="Arial Narrow"/>
                        </a:rPr>
                        <a:t>algorithms for a programmable </a:t>
                      </a:r>
                      <a:br>
                        <a:rPr b="0" i="0" lang="en-GB" sz="1100" u="none" cap="none" strike="noStrike">
                          <a:latin typeface="Arial Narrow"/>
                          <a:ea typeface="Arial Narrow"/>
                          <a:cs typeface="Arial Narrow"/>
                          <a:sym typeface="Arial Narrow"/>
                        </a:rPr>
                      </a:br>
                      <a:r>
                        <a:rPr b="0" i="0" lang="en-GB" sz="1100" u="none" cap="none" strike="noStrike">
                          <a:solidFill>
                            <a:srgbClr val="000000"/>
                          </a:solidFill>
                          <a:latin typeface="Arial Narrow"/>
                          <a:ea typeface="Arial Narrow"/>
                          <a:cs typeface="Arial Narrow"/>
                          <a:sym typeface="Arial Narrow"/>
                        </a:rPr>
                        <a:t>device </a:t>
                      </a:r>
                      <a:br>
                        <a:rPr b="0" i="0" lang="en-GB" sz="1100" u="none" cap="none" strike="noStrike">
                          <a:latin typeface="Arial Narrow"/>
                          <a:ea typeface="Arial Narrow"/>
                          <a:cs typeface="Arial Narrow"/>
                          <a:sym typeface="Arial Narrow"/>
                        </a:rPr>
                      </a:br>
                      <a:r>
                        <a:rPr b="0" i="0" lang="en-GB" sz="1100" u="none" cap="none" strike="noStrike">
                          <a:solidFill>
                            <a:srgbClr val="000000"/>
                          </a:solidFill>
                          <a:latin typeface="Arial Narrow"/>
                          <a:ea typeface="Arial Narrow"/>
                          <a:cs typeface="Arial Narrow"/>
                          <a:sym typeface="Arial Narrow"/>
                        </a:rPr>
                        <a:t>(or person) to carry out a task (e.g. directions to a goal)</a:t>
                      </a:r>
                      <a:endParaRPr b="0" i="0" sz="1100" u="none" cap="none" strike="noStrike">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6DDE7"/>
                    </a:solidFill>
                  </a:tcPr>
                </a:tc>
                <a:tc rowSpan="2" hMerge="1"/>
                <a:tc>
                  <a:txBody>
                    <a:bodyPr/>
                    <a:lstStyle/>
                    <a:p>
                      <a:pPr indent="0" lvl="0" marL="0" marR="0" rtl="0" algn="ctr">
                        <a:spcBef>
                          <a:spcPts val="0"/>
                        </a:spcBef>
                        <a:spcAft>
                          <a:spcPts val="0"/>
                        </a:spcAft>
                        <a:buClr>
                          <a:srgbClr val="000000"/>
                        </a:buClr>
                        <a:buSzPts val="1100"/>
                        <a:buFont typeface="Arial Narrow"/>
                        <a:buNone/>
                      </a:pPr>
                      <a:r>
                        <a:rPr b="0" i="0" lang="en-GB" sz="1100" u="none" cap="none" strike="noStrike">
                          <a:solidFill>
                            <a:srgbClr val="000000"/>
                          </a:solidFill>
                          <a:latin typeface="Arial Narrow"/>
                          <a:ea typeface="Arial Narrow"/>
                          <a:cs typeface="Arial Narrow"/>
                          <a:sym typeface="Arial Narrow"/>
                        </a:rPr>
                        <a:t>Identifies computing devices and everyday technology in the world around them and the impact it has on their daily life</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6DDE7"/>
                    </a:solidFill>
                  </a:tcPr>
                </a:tc>
              </a:tr>
              <a:tr h="1115275">
                <a:tc vMerge="1"/>
                <a:tc>
                  <a:txBody>
                    <a:bodyPr/>
                    <a:lstStyle/>
                    <a:p>
                      <a:pPr indent="0" lvl="0" marL="0" marR="0" rtl="0" algn="ctr">
                        <a:spcBef>
                          <a:spcPts val="0"/>
                        </a:spcBef>
                        <a:spcAft>
                          <a:spcPts val="0"/>
                        </a:spcAft>
                        <a:buClr>
                          <a:schemeClr val="dk1"/>
                        </a:buClr>
                        <a:buSzPts val="1000"/>
                        <a:buFont typeface="Arial Narrow"/>
                        <a:buNone/>
                      </a:pPr>
                      <a:r>
                        <a:rPr b="0" i="0" lang="en-GB" sz="1000" u="sng" cap="none" strike="noStrike">
                          <a:solidFill>
                            <a:schemeClr val="hlink"/>
                          </a:solidFill>
                          <a:latin typeface="Arial Narrow"/>
                          <a:ea typeface="Arial Narrow"/>
                          <a:cs typeface="Arial Narrow"/>
                          <a:sym typeface="Arial Narrow"/>
                          <a:hlinkClick action="ppaction://hlinksldjump" r:id="rId8"/>
                        </a:rPr>
                        <a:t>Designing, building and testing computing solutions</a:t>
                      </a:r>
                      <a:endParaRPr b="0" i="0" sz="1000" u="none" cap="none" strike="noStrike">
                        <a:latin typeface="Arial Narrow"/>
                        <a:ea typeface="Arial Narrow"/>
                        <a:cs typeface="Arial Narrow"/>
                        <a:sym typeface="Arial Narrow"/>
                      </a:endParaRPr>
                    </a:p>
                  </a:txBody>
                  <a:tcPr marT="36000" marB="36000" marR="36000" marL="36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Clr>
                          <a:schemeClr val="dk1"/>
                        </a:buClr>
                        <a:buSzPts val="1100"/>
                        <a:buFont typeface="Arial Narrow"/>
                        <a:buNone/>
                      </a:pPr>
                      <a:r>
                        <a:rPr b="0" i="0" lang="en-GB" sz="1100" u="none" cap="none" strike="noStrike">
                          <a:latin typeface="Arial Narrow"/>
                          <a:ea typeface="Arial Narrow"/>
                          <a:cs typeface="Arial Narrow"/>
                          <a:sym typeface="Arial Narrow"/>
                        </a:rPr>
                        <a:t>Uses directional language (e.g. forwards, backwards, turn)</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6DDE7"/>
                    </a:solidFill>
                  </a:tcPr>
                </a:tc>
                <a:tc gridSpan="2" vMerge="1"/>
                <a:tc hMerge="1" vMerge="1"/>
                <a:tc gridSpan="2">
                  <a:txBody>
                    <a:bodyPr/>
                    <a:lstStyle/>
                    <a:p>
                      <a:pPr indent="0" lvl="0" marL="0" marR="0" rtl="0" algn="ctr">
                        <a:spcBef>
                          <a:spcPts val="0"/>
                        </a:spcBef>
                        <a:spcAft>
                          <a:spcPts val="0"/>
                        </a:spcAft>
                        <a:buClr>
                          <a:srgbClr val="000000"/>
                        </a:buClr>
                        <a:buSzPts val="1100"/>
                        <a:buFont typeface="Arial Narrow"/>
                        <a:buNone/>
                      </a:pPr>
                      <a:r>
                        <a:rPr b="0" i="0" lang="en-GB" sz="1100" u="none" cap="none" strike="noStrike">
                          <a:solidFill>
                            <a:srgbClr val="000000"/>
                          </a:solidFill>
                          <a:latin typeface="Arial Narrow"/>
                          <a:ea typeface="Arial Narrow"/>
                          <a:cs typeface="Arial Narrow"/>
                          <a:sym typeface="Arial Narrow"/>
                        </a:rPr>
                        <a:t>Identifies and corrects errors in a simple set of instructions or algorithm</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6DDE7"/>
                    </a:solidFill>
                  </a:tcPr>
                </a:tc>
                <a:tc hMerge="1"/>
                <a:tc gridSpan="2" vMerge="1"/>
                <a:tc hMerge="1" vMerge="1"/>
                <a:tc>
                  <a:txBody>
                    <a:bodyPr/>
                    <a:lstStyle/>
                    <a:p>
                      <a:pPr indent="0" lvl="0" marL="0" marR="0" rtl="0" algn="ctr">
                        <a:lnSpc>
                          <a:spcPct val="100000"/>
                        </a:lnSpc>
                        <a:spcBef>
                          <a:spcPts val="0"/>
                        </a:spcBef>
                        <a:spcAft>
                          <a:spcPts val="0"/>
                        </a:spcAft>
                        <a:buClr>
                          <a:srgbClr val="000000"/>
                        </a:buClr>
                        <a:buSzPts val="1100"/>
                        <a:buFont typeface="Arial Narrow"/>
                        <a:buNone/>
                      </a:pPr>
                      <a:r>
                        <a:rPr b="0" i="0" lang="en-GB" sz="1100" u="none" cap="none" strike="noStrike">
                          <a:solidFill>
                            <a:srgbClr val="000000"/>
                          </a:solidFill>
                          <a:latin typeface="Arial Narrow"/>
                          <a:ea typeface="Arial Narrow"/>
                          <a:cs typeface="Arial Narrow"/>
                          <a:sym typeface="Arial Narrow"/>
                        </a:rPr>
                        <a:t>Uses key language of computational thinking</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6DDE7"/>
                    </a:solidFill>
                  </a:tcPr>
                </a:tc>
              </a:tr>
            </a:tbl>
          </a:graphicData>
        </a:graphic>
      </p:graphicFrame>
      <p:sp>
        <p:nvSpPr>
          <p:cNvPr id="388" name="Google Shape;388;p17"/>
          <p:cNvSpPr txBox="1"/>
          <p:nvPr/>
        </p:nvSpPr>
        <p:spPr>
          <a:xfrm>
            <a:off x="-3" y="-10169"/>
            <a:ext cx="9105904"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a:solidFill>
                  <a:srgbClr val="000000"/>
                </a:solidFill>
                <a:latin typeface="Arial"/>
                <a:ea typeface="Arial"/>
                <a:cs typeface="Arial"/>
                <a:sym typeface="Arial"/>
              </a:rPr>
              <a:t>Early Level Tracker</a:t>
            </a:r>
            <a:endParaRPr/>
          </a:p>
        </p:txBody>
      </p:sp>
      <p:sp>
        <p:nvSpPr>
          <p:cNvPr id="389" name="Google Shape;389;p17">
            <a:hlinkClick action="ppaction://hlinkshowjump?jump=firstslide"/>
          </p:cNvPr>
          <p:cNvSpPr/>
          <p:nvPr/>
        </p:nvSpPr>
        <p:spPr>
          <a:xfrm>
            <a:off x="586789" y="45864"/>
            <a:ext cx="546686" cy="257267"/>
          </a:xfrm>
          <a:custGeom>
            <a:rect b="b" l="l" r="r" t="t"/>
            <a:pathLst>
              <a:path extrusionOk="0" h="120000" w="120000">
                <a:moveTo>
                  <a:pt x="0" y="0"/>
                </a:moveTo>
                <a:lnTo>
                  <a:pt x="120000" y="0"/>
                </a:lnTo>
                <a:lnTo>
                  <a:pt x="120000" y="120000"/>
                </a:lnTo>
                <a:lnTo>
                  <a:pt x="0" y="120000"/>
                </a:lnTo>
                <a:close/>
                <a:moveTo>
                  <a:pt x="60000" y="15000"/>
                </a:moveTo>
                <a:lnTo>
                  <a:pt x="38823" y="60000"/>
                </a:lnTo>
                <a:lnTo>
                  <a:pt x="44117" y="60000"/>
                </a:lnTo>
                <a:lnTo>
                  <a:pt x="44117" y="105000"/>
                </a:lnTo>
                <a:lnTo>
                  <a:pt x="75883" y="105000"/>
                </a:lnTo>
                <a:lnTo>
                  <a:pt x="75883" y="60000"/>
                </a:lnTo>
                <a:lnTo>
                  <a:pt x="81177" y="60000"/>
                </a:lnTo>
                <a:lnTo>
                  <a:pt x="73235" y="43125"/>
                </a:lnTo>
                <a:lnTo>
                  <a:pt x="73235" y="20625"/>
                </a:lnTo>
                <a:lnTo>
                  <a:pt x="67941" y="20625"/>
                </a:lnTo>
                <a:lnTo>
                  <a:pt x="67941" y="31875"/>
                </a:lnTo>
                <a:close/>
              </a:path>
              <a:path extrusionOk="0" fill="darkenLess" h="120000" w="120000">
                <a:moveTo>
                  <a:pt x="73235" y="43125"/>
                </a:moveTo>
                <a:lnTo>
                  <a:pt x="73235" y="20625"/>
                </a:lnTo>
                <a:lnTo>
                  <a:pt x="67941" y="20625"/>
                </a:lnTo>
                <a:lnTo>
                  <a:pt x="67941" y="31875"/>
                </a:lnTo>
                <a:close/>
                <a:moveTo>
                  <a:pt x="44117" y="60000"/>
                </a:moveTo>
                <a:lnTo>
                  <a:pt x="44117" y="105000"/>
                </a:lnTo>
                <a:lnTo>
                  <a:pt x="57353" y="105000"/>
                </a:lnTo>
                <a:lnTo>
                  <a:pt x="57353" y="82500"/>
                </a:lnTo>
                <a:lnTo>
                  <a:pt x="62647" y="82500"/>
                </a:lnTo>
                <a:lnTo>
                  <a:pt x="62647" y="105000"/>
                </a:lnTo>
                <a:lnTo>
                  <a:pt x="75883" y="105000"/>
                </a:lnTo>
                <a:lnTo>
                  <a:pt x="75883" y="60000"/>
                </a:lnTo>
                <a:close/>
              </a:path>
              <a:path extrusionOk="0" fill="darken" h="120000" w="120000">
                <a:moveTo>
                  <a:pt x="60000" y="15000"/>
                </a:moveTo>
                <a:lnTo>
                  <a:pt x="38823" y="60000"/>
                </a:lnTo>
                <a:lnTo>
                  <a:pt x="81177" y="60000"/>
                </a:lnTo>
                <a:close/>
                <a:moveTo>
                  <a:pt x="57353" y="82500"/>
                </a:moveTo>
                <a:lnTo>
                  <a:pt x="62647" y="82500"/>
                </a:lnTo>
                <a:lnTo>
                  <a:pt x="62647" y="105000"/>
                </a:lnTo>
                <a:lnTo>
                  <a:pt x="57353" y="105000"/>
                </a:lnTo>
                <a:close/>
              </a:path>
              <a:path extrusionOk="0" fill="none" h="120000" w="120000">
                <a:moveTo>
                  <a:pt x="60000" y="15000"/>
                </a:moveTo>
                <a:lnTo>
                  <a:pt x="67941" y="31875"/>
                </a:lnTo>
                <a:lnTo>
                  <a:pt x="67941" y="20625"/>
                </a:lnTo>
                <a:lnTo>
                  <a:pt x="73235" y="20625"/>
                </a:lnTo>
                <a:lnTo>
                  <a:pt x="73235" y="43125"/>
                </a:lnTo>
                <a:lnTo>
                  <a:pt x="81177" y="60000"/>
                </a:lnTo>
                <a:lnTo>
                  <a:pt x="75883" y="60000"/>
                </a:lnTo>
                <a:lnTo>
                  <a:pt x="75883" y="105000"/>
                </a:lnTo>
                <a:lnTo>
                  <a:pt x="44117" y="105000"/>
                </a:lnTo>
                <a:lnTo>
                  <a:pt x="44117" y="60000"/>
                </a:lnTo>
                <a:lnTo>
                  <a:pt x="38823" y="60000"/>
                </a:lnTo>
                <a:close/>
                <a:moveTo>
                  <a:pt x="67941" y="31875"/>
                </a:moveTo>
                <a:lnTo>
                  <a:pt x="73235" y="43125"/>
                </a:lnTo>
                <a:moveTo>
                  <a:pt x="75883" y="60000"/>
                </a:moveTo>
                <a:lnTo>
                  <a:pt x="44117" y="60000"/>
                </a:lnTo>
                <a:moveTo>
                  <a:pt x="57353" y="105000"/>
                </a:moveTo>
                <a:lnTo>
                  <a:pt x="57353" y="82500"/>
                </a:lnTo>
                <a:lnTo>
                  <a:pt x="62647" y="82500"/>
                </a:lnTo>
                <a:lnTo>
                  <a:pt x="62647" y="105000"/>
                </a:lnTo>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17"/>
          <p:cNvSpPr/>
          <p:nvPr/>
        </p:nvSpPr>
        <p:spPr>
          <a:xfrm>
            <a:off x="38099"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17">
            <a:hlinkClick action="ppaction://hlinkshowjump?jump=nextslide"/>
          </p:cNvPr>
          <p:cNvSpPr/>
          <p:nvPr/>
        </p:nvSpPr>
        <p:spPr>
          <a:xfrm rot="10800000">
            <a:off x="8610600"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18"/>
          <p:cNvSpPr/>
          <p:nvPr/>
        </p:nvSpPr>
        <p:spPr>
          <a:xfrm>
            <a:off x="7150289" y="1745055"/>
            <a:ext cx="1867992" cy="1627504"/>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Camera</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Photos</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Puppet Pals </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ChatterPix Kids</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PicCollage</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Clips</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BBC Learn</a:t>
            </a:r>
            <a:endParaRPr/>
          </a:p>
        </p:txBody>
      </p:sp>
      <p:sp>
        <p:nvSpPr>
          <p:cNvPr id="397" name="Google Shape;397;p18"/>
          <p:cNvSpPr txBox="1"/>
          <p:nvPr>
            <p:ph type="title"/>
          </p:nvPr>
        </p:nvSpPr>
        <p:spPr>
          <a:xfrm>
            <a:off x="1183753" y="45864"/>
            <a:ext cx="7362028" cy="476493"/>
          </a:xfrm>
          <a:prstGeom prst="rect">
            <a:avLst/>
          </a:prstGeom>
          <a:solidFill>
            <a:srgbClr val="B6DDE7"/>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400"/>
              <a:buFont typeface="Arial Narrow"/>
              <a:buNone/>
            </a:pPr>
            <a:br>
              <a:rPr b="1" lang="en-GB" sz="1400">
                <a:latin typeface="Arial Narrow"/>
                <a:ea typeface="Arial Narrow"/>
                <a:cs typeface="Arial Narrow"/>
                <a:sym typeface="Arial Narrow"/>
              </a:rPr>
            </a:br>
            <a:r>
              <a:rPr b="1" lang="en-GB" sz="1400">
                <a:latin typeface="Arial"/>
                <a:ea typeface="Arial"/>
                <a:cs typeface="Arial"/>
                <a:sym typeface="Arial"/>
              </a:rPr>
              <a:t>Early Level</a:t>
            </a:r>
            <a:br>
              <a:rPr b="1" lang="en-GB" sz="1400">
                <a:latin typeface="Arial"/>
                <a:ea typeface="Arial"/>
                <a:cs typeface="Arial"/>
                <a:sym typeface="Arial"/>
              </a:rPr>
            </a:br>
            <a:r>
              <a:rPr b="1" lang="en-GB" sz="1200">
                <a:latin typeface="Arial"/>
                <a:ea typeface="Arial"/>
                <a:cs typeface="Arial"/>
                <a:sym typeface="Arial"/>
              </a:rPr>
              <a:t>DL1: </a:t>
            </a:r>
            <a:r>
              <a:rPr lang="en-GB" sz="1200">
                <a:latin typeface="Arial"/>
                <a:ea typeface="Arial"/>
                <a:cs typeface="Arial"/>
                <a:sym typeface="Arial"/>
              </a:rPr>
              <a:t>Using digital products and services in a variety of contexts to achieve a purposeful outcome</a:t>
            </a:r>
            <a:br>
              <a:rPr b="1" lang="en-GB" sz="1400">
                <a:latin typeface="Arial"/>
                <a:ea typeface="Arial"/>
                <a:cs typeface="Arial"/>
                <a:sym typeface="Arial"/>
              </a:rPr>
            </a:br>
            <a:endParaRPr b="1" sz="1400">
              <a:latin typeface="Arial"/>
              <a:ea typeface="Arial"/>
              <a:cs typeface="Arial"/>
              <a:sym typeface="Arial"/>
            </a:endParaRPr>
          </a:p>
        </p:txBody>
      </p:sp>
      <p:sp>
        <p:nvSpPr>
          <p:cNvPr id="398" name="Google Shape;398;p18"/>
          <p:cNvSpPr/>
          <p:nvPr/>
        </p:nvSpPr>
        <p:spPr>
          <a:xfrm>
            <a:off x="108565" y="2007828"/>
            <a:ext cx="6951363" cy="4743529"/>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Teaching Strategies &amp; Approaches:</a:t>
            </a:r>
            <a:endParaRPr/>
          </a:p>
          <a:p>
            <a:pPr indent="0" lvl="0" marL="0" marR="0" rtl="0" algn="l">
              <a:spcBef>
                <a:spcPts val="0"/>
              </a:spcBef>
              <a:spcAft>
                <a:spcPts val="0"/>
              </a:spcAft>
              <a:buNone/>
            </a:pPr>
            <a:r>
              <a:t/>
            </a:r>
            <a:endParaRPr b="1" sz="10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n-GB" sz="1100">
                <a:solidFill>
                  <a:schemeClr val="dk1"/>
                </a:solidFill>
                <a:latin typeface="Arial Narrow"/>
                <a:ea typeface="Arial Narrow"/>
                <a:cs typeface="Arial Narrow"/>
                <a:sym typeface="Arial Narrow"/>
              </a:rPr>
              <a:t>Exploring and using different types of technology</a:t>
            </a:r>
            <a:endParaRPr/>
          </a:p>
          <a:p>
            <a:pPr indent="0" lvl="0" marL="0" marR="0" rtl="0" algn="l">
              <a:spcBef>
                <a:spcPts val="0"/>
              </a:spcBef>
              <a:spcAft>
                <a:spcPts val="0"/>
              </a:spcAft>
              <a:buNone/>
            </a:pPr>
            <a:r>
              <a:t/>
            </a:r>
            <a:endParaRPr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Children learn to unlock or log on to devices using a password/passcode e.g. tablet or computer using letters, numbers, fingerprint or pattern (depending on device compatibility</a:t>
            </a:r>
            <a:r>
              <a:rPr i="1" lang="en-GB" sz="1000">
                <a:solidFill>
                  <a:schemeClr val="dk1"/>
                </a:solidFill>
                <a:latin typeface="Arial Narrow"/>
                <a:ea typeface="Arial Narrow"/>
                <a:cs typeface="Arial Narrow"/>
                <a:sym typeface="Arial Narrow"/>
              </a:rPr>
              <a:t>) [links to Digital Literacy ’cyber resilience and internet safety]</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Learners explore and tinker with digital devices such as old cameras, old mobile phones, broken Bee-Bots, digital clocks, calculators, computers etc. to investigate the parts and components; discuss what they find and share it with peers (not necessary to know names of parts)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Learners explore different types of digital devices in their environment, discussing similarities between the devices and how to control each one, for example, controlling the mouse, the touchpad, interactive touch screen, calculator, scales, differences between a laptop, PC, tablet</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Learners use an interactive display (e.g. tablet or interactive board) for play, choice, creativity and activities, </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Learners are given opportunities to use technology to complete everyday tasks, e.g. navigating to and opening apps, </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Learners use simple drag and drop pictograms to ‘vote’ e.g. for a favourite story, snack choice, an outing venue</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With support children use basic apps such as Puppet Pals or ChatterPix to retell familiar stories </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Teacher captures audio of learners reflecting on or explaining their captured images/videos taken previously</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With support, capture images or audio to create or recreate stories e.g. retelling a familiar story with photographs, create a photograph slide show or video recording related to aspect of their learning for which they exhibit strong personal interest</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With support learners collaborate to create a ‘how to video’ using video clips or photos (e.g. using Clips app) for everyday routines, for example brushing teeth, making a sandwich </a:t>
            </a:r>
            <a:endParaRPr/>
          </a:p>
          <a:p>
            <a:pPr indent="0" lvl="0" marL="0" marR="0" rtl="0" algn="l">
              <a:spcBef>
                <a:spcPts val="0"/>
              </a:spcBef>
              <a:spcAft>
                <a:spcPts val="0"/>
              </a:spcAft>
              <a:buNone/>
            </a:pPr>
            <a:r>
              <a:t/>
            </a:r>
            <a:endParaRPr sz="1000" u="sng">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n-GB" sz="1100">
                <a:solidFill>
                  <a:schemeClr val="dk1"/>
                </a:solidFill>
                <a:latin typeface="Arial Narrow"/>
                <a:ea typeface="Arial Narrow"/>
                <a:cs typeface="Arial Narrow"/>
                <a:sym typeface="Arial Narrow"/>
              </a:rPr>
              <a:t>Responsibility and care with digital technologies</a:t>
            </a:r>
            <a:endParaRPr/>
          </a:p>
          <a:p>
            <a:pPr indent="0" lvl="0" marL="0" marR="0" rtl="0" algn="l">
              <a:spcBef>
                <a:spcPts val="0"/>
              </a:spcBef>
              <a:spcAft>
                <a:spcPts val="0"/>
              </a:spcAft>
              <a:buNone/>
            </a:pPr>
            <a:r>
              <a:t/>
            </a:r>
            <a:endParaRPr b="1"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Children learn how to handle and move around digital technologies carefully</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Children know how to turn digital technologies off or to standby</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Children can exit an app/program (home button or ‘x’), and close apps on iPad (double-tap home button, swipe away windows to close apps)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Children are learning to navigate the camera app, use the shutter button and find their photo in the camera roll, as well as how to delete</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Children learn that photographs are taken for a specific reason: to share learning with parents, carers and other pupils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After learners have captured images, generate discussion about what the image will be used for and if they have permission to use the image, are there pictures of people in their image, have those people agreed to being photographed?</a:t>
            </a:r>
            <a:endParaRPr/>
          </a:p>
        </p:txBody>
      </p:sp>
      <p:sp>
        <p:nvSpPr>
          <p:cNvPr id="399" name="Google Shape;399;p18"/>
          <p:cNvSpPr/>
          <p:nvPr/>
        </p:nvSpPr>
        <p:spPr>
          <a:xfrm>
            <a:off x="118933" y="1102003"/>
            <a:ext cx="6940995" cy="842047"/>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Cross-curricular links:</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000">
                <a:solidFill>
                  <a:srgbClr val="000000"/>
                </a:solidFill>
                <a:latin typeface="Arial Narrow"/>
                <a:ea typeface="Arial Narrow"/>
                <a:cs typeface="Arial Narrow"/>
                <a:sym typeface="Arial Narrow"/>
              </a:rPr>
              <a:t>(TCH 0-13a) making links, noticing and discussing differences and similarities between types of technology</a:t>
            </a:r>
            <a:endParaRPr/>
          </a:p>
          <a:p>
            <a:pPr indent="0" lvl="0" marL="0" marR="0" rtl="0" algn="l">
              <a:spcBef>
                <a:spcPts val="0"/>
              </a:spcBef>
              <a:spcAft>
                <a:spcPts val="0"/>
              </a:spcAft>
              <a:buNone/>
            </a:pPr>
            <a:r>
              <a:rPr lang="en-GB" sz="1000">
                <a:solidFill>
                  <a:srgbClr val="000000"/>
                </a:solidFill>
                <a:latin typeface="Arial Narrow"/>
                <a:ea typeface="Arial Narrow"/>
                <a:cs typeface="Arial Narrow"/>
                <a:sym typeface="Arial Narrow"/>
              </a:rPr>
              <a:t>(TCH 0-14b) identifying devices in the world around them </a:t>
            </a:r>
            <a:endParaRPr/>
          </a:p>
          <a:p>
            <a:pPr indent="0" lvl="0" marL="0" marR="0" rtl="0" algn="l">
              <a:spcBef>
                <a:spcPts val="0"/>
              </a:spcBef>
              <a:spcAft>
                <a:spcPts val="0"/>
              </a:spcAft>
              <a:buNone/>
            </a:pPr>
            <a:r>
              <a:rPr lang="en-GB" sz="1000">
                <a:solidFill>
                  <a:srgbClr val="000000"/>
                </a:solidFill>
                <a:latin typeface="Arial Narrow"/>
                <a:ea typeface="Arial Narrow"/>
                <a:cs typeface="Arial Narrow"/>
                <a:sym typeface="Arial Narrow"/>
              </a:rPr>
              <a:t>(LIT 0-09b) exploring events and characters in stories, creating own stories and sharing these with others</a:t>
            </a:r>
            <a:endParaRPr/>
          </a:p>
          <a:p>
            <a:pPr indent="0" lvl="0" marL="0" marR="0" rtl="0" algn="l">
              <a:spcBef>
                <a:spcPts val="0"/>
              </a:spcBef>
              <a:spcAft>
                <a:spcPts val="0"/>
              </a:spcAft>
              <a:buNone/>
            </a:pPr>
            <a:r>
              <a:rPr lang="en-GB" sz="1000">
                <a:solidFill>
                  <a:srgbClr val="000000"/>
                </a:solidFill>
                <a:latin typeface="Arial Narrow"/>
                <a:ea typeface="Arial Narrow"/>
                <a:cs typeface="Arial Narrow"/>
                <a:sym typeface="Arial Narrow"/>
              </a:rPr>
              <a:t>(HWB 0-33a) looking at routines and sequencing of events, such as brushing teeth</a:t>
            </a:r>
            <a:endParaRPr/>
          </a:p>
        </p:txBody>
      </p:sp>
      <p:sp>
        <p:nvSpPr>
          <p:cNvPr id="400" name="Google Shape;400;p18"/>
          <p:cNvSpPr/>
          <p:nvPr/>
        </p:nvSpPr>
        <p:spPr>
          <a:xfrm>
            <a:off x="118934" y="586135"/>
            <a:ext cx="6940996" cy="45209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Key language</a:t>
            </a:r>
            <a:r>
              <a:rPr lang="en-GB" sz="1100">
                <a:solidFill>
                  <a:schemeClr val="dk1"/>
                </a:solidFill>
                <a:latin typeface="Arial Narrow"/>
                <a:ea typeface="Arial Narrow"/>
                <a:cs typeface="Arial Narrow"/>
                <a:sym typeface="Arial Narrow"/>
              </a:rPr>
              <a:t>:  log on/in, mouse, touchpad, interactive screen, tablet, laptop, capture, image, audio, file, program, drag, drop</a:t>
            </a:r>
            <a:r>
              <a:rPr lang="en-GB" sz="1100" u="sng">
                <a:solidFill>
                  <a:schemeClr val="dk1"/>
                </a:solidFill>
                <a:latin typeface="Arial Narrow"/>
                <a:ea typeface="Arial Narrow"/>
                <a:cs typeface="Arial Narrow"/>
                <a:sym typeface="Arial Narrow"/>
              </a:rPr>
              <a:t> </a:t>
            </a:r>
            <a:endParaRPr sz="1100">
              <a:solidFill>
                <a:schemeClr val="dk1"/>
              </a:solidFill>
              <a:latin typeface="Arial Narrow"/>
              <a:ea typeface="Arial Narrow"/>
              <a:cs typeface="Arial Narrow"/>
              <a:sym typeface="Arial Narrow"/>
            </a:endParaRPr>
          </a:p>
        </p:txBody>
      </p:sp>
      <p:sp>
        <p:nvSpPr>
          <p:cNvPr id="401" name="Google Shape;401;p18"/>
          <p:cNvSpPr/>
          <p:nvPr/>
        </p:nvSpPr>
        <p:spPr>
          <a:xfrm>
            <a:off x="7150289" y="582542"/>
            <a:ext cx="1867992" cy="822413"/>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CfE E/O:</a:t>
            </a:r>
            <a:r>
              <a:rPr lang="en-GB" sz="1100">
                <a:solidFill>
                  <a:schemeClr val="dk1"/>
                </a:solidFill>
                <a:latin typeface="Arial Narrow"/>
                <a:ea typeface="Arial Narrow"/>
                <a:cs typeface="Arial Narrow"/>
                <a:sym typeface="Arial Narrow"/>
              </a:rPr>
              <a:t> </a:t>
            </a:r>
            <a:r>
              <a:rPr lang="en-GB" sz="900">
                <a:solidFill>
                  <a:schemeClr val="dk1"/>
                </a:solidFill>
                <a:latin typeface="Arial Narrow"/>
                <a:ea typeface="Arial Narrow"/>
                <a:cs typeface="Arial Narrow"/>
                <a:sym typeface="Arial Narrow"/>
              </a:rPr>
              <a:t>I can explore digital technologies and use what I learn to solve problems and share ideas and thoughts. </a:t>
            </a:r>
            <a:endParaRPr sz="9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n-GB" sz="900">
                <a:solidFill>
                  <a:schemeClr val="dk1"/>
                </a:solidFill>
                <a:latin typeface="Arial Narrow"/>
                <a:ea typeface="Arial Narrow"/>
                <a:cs typeface="Arial Narrow"/>
                <a:sym typeface="Arial Narrow"/>
              </a:rPr>
              <a:t>TCH 0-01a</a:t>
            </a:r>
            <a:endParaRPr b="1" sz="9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p:txBody>
      </p:sp>
      <p:sp>
        <p:nvSpPr>
          <p:cNvPr id="402" name="Google Shape;402;p18"/>
          <p:cNvSpPr/>
          <p:nvPr/>
        </p:nvSpPr>
        <p:spPr>
          <a:xfrm>
            <a:off x="7161700" y="3715353"/>
            <a:ext cx="1862958" cy="3036004"/>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End of Level Benchmarks:</a:t>
            </a:r>
            <a:br>
              <a:rPr lang="en-GB" sz="1100" u="sng">
                <a:solidFill>
                  <a:schemeClr val="dk1"/>
                </a:solidFill>
                <a:latin typeface="Arial Narrow"/>
                <a:ea typeface="Arial Narrow"/>
                <a:cs typeface="Arial Narrow"/>
                <a:sym typeface="Arial Narrow"/>
              </a:rPr>
            </a:br>
            <a:endParaRPr sz="1100" u="sng">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Recognises different types of digital technology</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Identifies key components of different types of technology</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Logs on to a preferred device with a given password</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Identifies icons of different applications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Opens and closes a pre-saved file</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Identifies and consistently use the close icon</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Uses digital technologies in a responsible way and with appropriate care</a:t>
            </a:r>
            <a:endParaRPr/>
          </a:p>
          <a:p>
            <a:pPr indent="0" lvl="0" marL="0" marR="0" rtl="0" algn="l">
              <a:spcBef>
                <a:spcPts val="0"/>
              </a:spcBef>
              <a:spcAft>
                <a:spcPts val="0"/>
              </a:spcAft>
              <a:buNone/>
            </a:pPr>
            <a:r>
              <a:t/>
            </a:r>
            <a:endParaRPr sz="1000">
              <a:solidFill>
                <a:schemeClr val="dk1"/>
              </a:solidFill>
              <a:latin typeface="Arial Narrow"/>
              <a:ea typeface="Arial Narrow"/>
              <a:cs typeface="Arial Narrow"/>
              <a:sym typeface="Arial Narrow"/>
            </a:endParaRPr>
          </a:p>
          <a:p>
            <a:pPr indent="-101600" lvl="0" marL="171450" marR="0" rtl="0" algn="l">
              <a:spcBef>
                <a:spcPts val="0"/>
              </a:spcBef>
              <a:spcAft>
                <a:spcPts val="0"/>
              </a:spcAft>
              <a:buClr>
                <a:schemeClr val="dk1"/>
              </a:buClr>
              <a:buSzPts val="1100"/>
              <a:buFont typeface="Arial"/>
              <a:buNone/>
            </a:pPr>
            <a:r>
              <a:t/>
            </a:r>
            <a:endParaRPr sz="1100">
              <a:solidFill>
                <a:schemeClr val="dk1"/>
              </a:solidFill>
              <a:latin typeface="Arial Narrow"/>
              <a:ea typeface="Arial Narrow"/>
              <a:cs typeface="Arial Narrow"/>
              <a:sym typeface="Arial Narrow"/>
            </a:endParaRPr>
          </a:p>
        </p:txBody>
      </p:sp>
      <p:sp>
        <p:nvSpPr>
          <p:cNvPr id="403" name="Google Shape;403;p18">
            <a:hlinkClick action="ppaction://hlinksldjump" r:id="rId3"/>
          </p:cNvPr>
          <p:cNvSpPr/>
          <p:nvPr/>
        </p:nvSpPr>
        <p:spPr>
          <a:xfrm>
            <a:off x="7149459" y="1454166"/>
            <a:ext cx="1867172" cy="241834"/>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Pupil Resources</a:t>
            </a:r>
            <a:endParaRPr/>
          </a:p>
        </p:txBody>
      </p:sp>
      <p:pic>
        <p:nvPicPr>
          <p:cNvPr id="404" name="Google Shape;404;p18"/>
          <p:cNvPicPr preferRelativeResize="0"/>
          <p:nvPr/>
        </p:nvPicPr>
        <p:blipFill rotWithShape="1">
          <a:blip r:embed="rId4">
            <a:alphaModFix/>
          </a:blip>
          <a:srcRect b="0" l="0" r="0" t="0"/>
          <a:stretch/>
        </p:blipFill>
        <p:spPr>
          <a:xfrm>
            <a:off x="8118728" y="2718081"/>
            <a:ext cx="355538" cy="355538"/>
          </a:xfrm>
          <a:prstGeom prst="rect">
            <a:avLst/>
          </a:prstGeom>
          <a:noFill/>
          <a:ln>
            <a:noFill/>
          </a:ln>
        </p:spPr>
      </p:pic>
      <p:pic>
        <p:nvPicPr>
          <p:cNvPr id="405" name="Google Shape;405;p18"/>
          <p:cNvPicPr preferRelativeResize="0"/>
          <p:nvPr/>
        </p:nvPicPr>
        <p:blipFill rotWithShape="1">
          <a:blip r:embed="rId5">
            <a:alphaModFix/>
          </a:blip>
          <a:srcRect b="0" l="0" r="0" t="0"/>
          <a:stretch/>
        </p:blipFill>
        <p:spPr>
          <a:xfrm>
            <a:off x="8545781" y="1768216"/>
            <a:ext cx="355538" cy="355538"/>
          </a:xfrm>
          <a:prstGeom prst="rect">
            <a:avLst/>
          </a:prstGeom>
          <a:noFill/>
          <a:ln>
            <a:noFill/>
          </a:ln>
        </p:spPr>
      </p:pic>
      <p:pic>
        <p:nvPicPr>
          <p:cNvPr id="406" name="Google Shape;406;p18"/>
          <p:cNvPicPr preferRelativeResize="0"/>
          <p:nvPr/>
        </p:nvPicPr>
        <p:blipFill rotWithShape="1">
          <a:blip r:embed="rId6">
            <a:alphaModFix/>
          </a:blip>
          <a:srcRect b="0" l="0" r="0" t="0"/>
          <a:stretch/>
        </p:blipFill>
        <p:spPr>
          <a:xfrm>
            <a:off x="8113112" y="1773146"/>
            <a:ext cx="355538" cy="355538"/>
          </a:xfrm>
          <a:prstGeom prst="rect">
            <a:avLst/>
          </a:prstGeom>
          <a:noFill/>
          <a:ln>
            <a:noFill/>
          </a:ln>
        </p:spPr>
      </p:pic>
      <p:pic>
        <p:nvPicPr>
          <p:cNvPr id="407" name="Google Shape;407;p18"/>
          <p:cNvPicPr preferRelativeResize="0"/>
          <p:nvPr/>
        </p:nvPicPr>
        <p:blipFill rotWithShape="1">
          <a:blip r:embed="rId7">
            <a:alphaModFix/>
          </a:blip>
          <a:srcRect b="0" l="0" r="0" t="0"/>
          <a:stretch/>
        </p:blipFill>
        <p:spPr>
          <a:xfrm>
            <a:off x="8545081" y="2713980"/>
            <a:ext cx="355538" cy="355538"/>
          </a:xfrm>
          <a:prstGeom prst="rect">
            <a:avLst/>
          </a:prstGeom>
          <a:noFill/>
          <a:ln>
            <a:noFill/>
          </a:ln>
        </p:spPr>
      </p:pic>
      <p:pic>
        <p:nvPicPr>
          <p:cNvPr id="408" name="Google Shape;408;p18"/>
          <p:cNvPicPr preferRelativeResize="0"/>
          <p:nvPr/>
        </p:nvPicPr>
        <p:blipFill rotWithShape="1">
          <a:blip r:embed="rId8">
            <a:alphaModFix/>
          </a:blip>
          <a:srcRect b="0" l="0" r="0" t="0"/>
          <a:stretch/>
        </p:blipFill>
        <p:spPr>
          <a:xfrm>
            <a:off x="8113112" y="2222138"/>
            <a:ext cx="355538" cy="355538"/>
          </a:xfrm>
          <a:prstGeom prst="rect">
            <a:avLst/>
          </a:prstGeom>
          <a:noFill/>
          <a:ln>
            <a:noFill/>
          </a:ln>
        </p:spPr>
      </p:pic>
      <p:pic>
        <p:nvPicPr>
          <p:cNvPr id="409" name="Google Shape;409;p18"/>
          <p:cNvPicPr preferRelativeResize="0"/>
          <p:nvPr/>
        </p:nvPicPr>
        <p:blipFill rotWithShape="1">
          <a:blip r:embed="rId9">
            <a:alphaModFix/>
          </a:blip>
          <a:srcRect b="0" l="0" r="0" t="0"/>
          <a:stretch/>
        </p:blipFill>
        <p:spPr>
          <a:xfrm>
            <a:off x="8559011" y="2222138"/>
            <a:ext cx="355538" cy="355538"/>
          </a:xfrm>
          <a:prstGeom prst="rect">
            <a:avLst/>
          </a:prstGeom>
          <a:noFill/>
          <a:ln>
            <a:noFill/>
          </a:ln>
        </p:spPr>
      </p:pic>
      <p:sp>
        <p:nvSpPr>
          <p:cNvPr id="410" name="Google Shape;410;p18">
            <a:hlinkClick action="ppaction://hlinksldjump" r:id="rId10"/>
          </p:cNvPr>
          <p:cNvSpPr/>
          <p:nvPr/>
        </p:nvSpPr>
        <p:spPr>
          <a:xfrm>
            <a:off x="7149459" y="3421613"/>
            <a:ext cx="1862957" cy="244685"/>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CLPL</a:t>
            </a:r>
            <a:endParaRPr/>
          </a:p>
        </p:txBody>
      </p:sp>
      <p:sp>
        <p:nvSpPr>
          <p:cNvPr id="411" name="Google Shape;411;p18"/>
          <p:cNvSpPr/>
          <p:nvPr/>
        </p:nvSpPr>
        <p:spPr>
          <a:xfrm>
            <a:off x="38099"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2" name="Google Shape;412;p18">
            <a:hlinkClick action="ppaction://hlinkshowjump?jump=firstslide"/>
          </p:cNvPr>
          <p:cNvSpPr/>
          <p:nvPr/>
        </p:nvSpPr>
        <p:spPr>
          <a:xfrm>
            <a:off x="586789" y="45864"/>
            <a:ext cx="546686" cy="257267"/>
          </a:xfrm>
          <a:custGeom>
            <a:rect b="b" l="l" r="r" t="t"/>
            <a:pathLst>
              <a:path extrusionOk="0" h="120000" w="120000">
                <a:moveTo>
                  <a:pt x="0" y="0"/>
                </a:moveTo>
                <a:lnTo>
                  <a:pt x="120000" y="0"/>
                </a:lnTo>
                <a:lnTo>
                  <a:pt x="120000" y="120000"/>
                </a:lnTo>
                <a:lnTo>
                  <a:pt x="0" y="120000"/>
                </a:lnTo>
                <a:close/>
                <a:moveTo>
                  <a:pt x="60000" y="15000"/>
                </a:moveTo>
                <a:lnTo>
                  <a:pt x="38823" y="60000"/>
                </a:lnTo>
                <a:lnTo>
                  <a:pt x="44117" y="60000"/>
                </a:lnTo>
                <a:lnTo>
                  <a:pt x="44117" y="105000"/>
                </a:lnTo>
                <a:lnTo>
                  <a:pt x="75883" y="105000"/>
                </a:lnTo>
                <a:lnTo>
                  <a:pt x="75883" y="60000"/>
                </a:lnTo>
                <a:lnTo>
                  <a:pt x="81177" y="60000"/>
                </a:lnTo>
                <a:lnTo>
                  <a:pt x="73235" y="43125"/>
                </a:lnTo>
                <a:lnTo>
                  <a:pt x="73235" y="20625"/>
                </a:lnTo>
                <a:lnTo>
                  <a:pt x="67941" y="20625"/>
                </a:lnTo>
                <a:lnTo>
                  <a:pt x="67941" y="31875"/>
                </a:lnTo>
                <a:close/>
              </a:path>
              <a:path extrusionOk="0" fill="darkenLess" h="120000" w="120000">
                <a:moveTo>
                  <a:pt x="73235" y="43125"/>
                </a:moveTo>
                <a:lnTo>
                  <a:pt x="73235" y="20625"/>
                </a:lnTo>
                <a:lnTo>
                  <a:pt x="67941" y="20625"/>
                </a:lnTo>
                <a:lnTo>
                  <a:pt x="67941" y="31875"/>
                </a:lnTo>
                <a:close/>
                <a:moveTo>
                  <a:pt x="44117" y="60000"/>
                </a:moveTo>
                <a:lnTo>
                  <a:pt x="44117" y="105000"/>
                </a:lnTo>
                <a:lnTo>
                  <a:pt x="57353" y="105000"/>
                </a:lnTo>
                <a:lnTo>
                  <a:pt x="57353" y="82500"/>
                </a:lnTo>
                <a:lnTo>
                  <a:pt x="62647" y="82500"/>
                </a:lnTo>
                <a:lnTo>
                  <a:pt x="62647" y="105000"/>
                </a:lnTo>
                <a:lnTo>
                  <a:pt x="75883" y="105000"/>
                </a:lnTo>
                <a:lnTo>
                  <a:pt x="75883" y="60000"/>
                </a:lnTo>
                <a:close/>
              </a:path>
              <a:path extrusionOk="0" fill="darken" h="120000" w="120000">
                <a:moveTo>
                  <a:pt x="60000" y="15000"/>
                </a:moveTo>
                <a:lnTo>
                  <a:pt x="38823" y="60000"/>
                </a:lnTo>
                <a:lnTo>
                  <a:pt x="81177" y="60000"/>
                </a:lnTo>
                <a:close/>
                <a:moveTo>
                  <a:pt x="57353" y="82500"/>
                </a:moveTo>
                <a:lnTo>
                  <a:pt x="62647" y="82500"/>
                </a:lnTo>
                <a:lnTo>
                  <a:pt x="62647" y="105000"/>
                </a:lnTo>
                <a:lnTo>
                  <a:pt x="57353" y="105000"/>
                </a:lnTo>
                <a:close/>
              </a:path>
              <a:path extrusionOk="0" fill="none" h="120000" w="120000">
                <a:moveTo>
                  <a:pt x="60000" y="15000"/>
                </a:moveTo>
                <a:lnTo>
                  <a:pt x="67941" y="31875"/>
                </a:lnTo>
                <a:lnTo>
                  <a:pt x="67941" y="20625"/>
                </a:lnTo>
                <a:lnTo>
                  <a:pt x="73235" y="20625"/>
                </a:lnTo>
                <a:lnTo>
                  <a:pt x="73235" y="43125"/>
                </a:lnTo>
                <a:lnTo>
                  <a:pt x="81177" y="60000"/>
                </a:lnTo>
                <a:lnTo>
                  <a:pt x="75883" y="60000"/>
                </a:lnTo>
                <a:lnTo>
                  <a:pt x="75883" y="105000"/>
                </a:lnTo>
                <a:lnTo>
                  <a:pt x="44117" y="105000"/>
                </a:lnTo>
                <a:lnTo>
                  <a:pt x="44117" y="60000"/>
                </a:lnTo>
                <a:lnTo>
                  <a:pt x="38823" y="60000"/>
                </a:lnTo>
                <a:close/>
                <a:moveTo>
                  <a:pt x="67941" y="31875"/>
                </a:moveTo>
                <a:lnTo>
                  <a:pt x="73235" y="43125"/>
                </a:lnTo>
                <a:moveTo>
                  <a:pt x="75883" y="60000"/>
                </a:moveTo>
                <a:lnTo>
                  <a:pt x="44117" y="60000"/>
                </a:lnTo>
                <a:moveTo>
                  <a:pt x="57353" y="105000"/>
                </a:moveTo>
                <a:lnTo>
                  <a:pt x="57353" y="82500"/>
                </a:lnTo>
                <a:lnTo>
                  <a:pt x="62647" y="82500"/>
                </a:lnTo>
                <a:lnTo>
                  <a:pt x="62647" y="105000"/>
                </a:lnTo>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3" name="Google Shape;413;p18">
            <a:hlinkClick action="ppaction://hlinkshowjump?jump=nextslide"/>
          </p:cNvPr>
          <p:cNvSpPr/>
          <p:nvPr/>
        </p:nvSpPr>
        <p:spPr>
          <a:xfrm rot="10800000">
            <a:off x="8610600"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14" name="Google Shape;414;p18"/>
          <p:cNvPicPr preferRelativeResize="0"/>
          <p:nvPr/>
        </p:nvPicPr>
        <p:blipFill rotWithShape="1">
          <a:blip r:embed="rId11">
            <a:alphaModFix/>
          </a:blip>
          <a:srcRect b="0" l="0" r="0" t="0"/>
          <a:stretch/>
        </p:blipFill>
        <p:spPr>
          <a:xfrm>
            <a:off x="8052440" y="3144999"/>
            <a:ext cx="476882" cy="17682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19"/>
          <p:cNvSpPr/>
          <p:nvPr/>
        </p:nvSpPr>
        <p:spPr>
          <a:xfrm>
            <a:off x="7150289" y="1754121"/>
            <a:ext cx="1867992" cy="1618438"/>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Camera</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Photos</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Book Creator</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SeeSaw</a:t>
            </a:r>
            <a:endParaRPr sz="1100">
              <a:solidFill>
                <a:schemeClr val="dk1"/>
              </a:solidFill>
              <a:latin typeface="Arial Narrow"/>
              <a:ea typeface="Arial Narrow"/>
              <a:cs typeface="Arial Narrow"/>
              <a:sym typeface="Arial Narrow"/>
            </a:endParaRPr>
          </a:p>
        </p:txBody>
      </p:sp>
      <p:sp>
        <p:nvSpPr>
          <p:cNvPr id="421" name="Google Shape;421;p19"/>
          <p:cNvSpPr txBox="1"/>
          <p:nvPr>
            <p:ph type="title"/>
          </p:nvPr>
        </p:nvSpPr>
        <p:spPr>
          <a:xfrm>
            <a:off x="1183753" y="45864"/>
            <a:ext cx="7362028" cy="476493"/>
          </a:xfrm>
          <a:prstGeom prst="rect">
            <a:avLst/>
          </a:prstGeom>
          <a:solidFill>
            <a:srgbClr val="B6DDE7"/>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400"/>
              <a:buFont typeface="Arial Narrow"/>
              <a:buNone/>
            </a:pPr>
            <a:br>
              <a:rPr b="1" lang="en-GB" sz="1400">
                <a:latin typeface="Arial Narrow"/>
                <a:ea typeface="Arial Narrow"/>
                <a:cs typeface="Arial Narrow"/>
                <a:sym typeface="Arial Narrow"/>
              </a:rPr>
            </a:br>
            <a:r>
              <a:rPr b="1" lang="en-GB" sz="1400">
                <a:latin typeface="Arial"/>
                <a:ea typeface="Arial"/>
                <a:cs typeface="Arial"/>
                <a:sym typeface="Arial"/>
              </a:rPr>
              <a:t>Early Level</a:t>
            </a:r>
            <a:br>
              <a:rPr b="1" lang="en-GB" sz="1400">
                <a:latin typeface="Arial"/>
                <a:ea typeface="Arial"/>
                <a:cs typeface="Arial"/>
                <a:sym typeface="Arial"/>
              </a:rPr>
            </a:br>
            <a:r>
              <a:rPr b="1" lang="en-GB" sz="1200">
                <a:latin typeface="Arial"/>
                <a:ea typeface="Arial"/>
                <a:cs typeface="Arial"/>
                <a:sym typeface="Arial"/>
              </a:rPr>
              <a:t>DL2: </a:t>
            </a:r>
            <a:r>
              <a:rPr lang="en-GB" sz="1200">
                <a:latin typeface="Arial"/>
                <a:ea typeface="Arial"/>
                <a:cs typeface="Arial"/>
                <a:sym typeface="Arial"/>
              </a:rPr>
              <a:t>Searching, processing and managing information responsibly</a:t>
            </a:r>
            <a:br>
              <a:rPr b="1" lang="en-GB" sz="1400">
                <a:latin typeface="Arial"/>
                <a:ea typeface="Arial"/>
                <a:cs typeface="Arial"/>
                <a:sym typeface="Arial"/>
              </a:rPr>
            </a:br>
            <a:endParaRPr b="1" sz="1400">
              <a:latin typeface="Arial"/>
              <a:ea typeface="Arial"/>
              <a:cs typeface="Arial"/>
              <a:sym typeface="Arial"/>
            </a:endParaRPr>
          </a:p>
        </p:txBody>
      </p:sp>
      <p:sp>
        <p:nvSpPr>
          <p:cNvPr id="422" name="Google Shape;422;p19"/>
          <p:cNvSpPr/>
          <p:nvPr/>
        </p:nvSpPr>
        <p:spPr>
          <a:xfrm>
            <a:off x="108565" y="2142949"/>
            <a:ext cx="6951363" cy="4608408"/>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Teaching Strategies &amp; Approaches:</a:t>
            </a:r>
            <a:endParaRPr/>
          </a:p>
          <a:p>
            <a:pPr indent="0" lvl="0" marL="0" marR="0" rtl="0" algn="l">
              <a:spcBef>
                <a:spcPts val="0"/>
              </a:spcBef>
              <a:spcAft>
                <a:spcPts val="0"/>
              </a:spcAft>
              <a:buNone/>
            </a:pPr>
            <a:r>
              <a:t/>
            </a:r>
            <a:endParaRPr b="1" sz="10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n-GB" sz="1100">
                <a:solidFill>
                  <a:schemeClr val="dk1"/>
                </a:solidFill>
                <a:latin typeface="Arial Narrow"/>
                <a:ea typeface="Arial Narrow"/>
                <a:cs typeface="Arial Narrow"/>
                <a:sym typeface="Arial Narrow"/>
              </a:rPr>
              <a:t>Searching for information</a:t>
            </a:r>
            <a:endParaRPr/>
          </a:p>
          <a:p>
            <a:pPr indent="0" lvl="0" marL="0" marR="0" rtl="0" algn="l">
              <a:spcBef>
                <a:spcPts val="0"/>
              </a:spcBef>
              <a:spcAft>
                <a:spcPts val="0"/>
              </a:spcAft>
              <a:buNone/>
            </a:pPr>
            <a:r>
              <a:t/>
            </a:r>
            <a:endParaRPr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Game - What am I? Who am I? – Encouraging children to think about what questions they have to ask to find the information they require</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Create links between children’s current interest / topics within their learning environment. Give children pictures and they have to begin to group them. e.g. pictures of animals and different habitats and they have to place them in their correct habitat</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With support, search for interests on browser, asking child for key word to search, e.g. ‘dogs’</a:t>
            </a:r>
            <a:endParaRPr/>
          </a:p>
          <a:p>
            <a:pPr indent="0" lvl="0" marL="0" marR="0" rtl="0" algn="l">
              <a:spcBef>
                <a:spcPts val="0"/>
              </a:spcBef>
              <a:spcAft>
                <a:spcPts val="0"/>
              </a:spcAft>
              <a:buNone/>
            </a:pPr>
            <a:r>
              <a:t/>
            </a:r>
            <a:endParaRPr sz="1000" u="sng">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n-GB" sz="1100">
                <a:solidFill>
                  <a:schemeClr val="dk1"/>
                </a:solidFill>
                <a:latin typeface="Arial Narrow"/>
                <a:ea typeface="Arial Narrow"/>
                <a:cs typeface="Arial Narrow"/>
                <a:sym typeface="Arial Narrow"/>
              </a:rPr>
              <a:t>Demonstrating understanding of information as text, audio, images, video</a:t>
            </a:r>
            <a:endParaRPr/>
          </a:p>
          <a:p>
            <a:pPr indent="0" lvl="0" marL="0" marR="0" rtl="0" algn="l">
              <a:spcBef>
                <a:spcPts val="0"/>
              </a:spcBef>
              <a:spcAft>
                <a:spcPts val="0"/>
              </a:spcAft>
              <a:buNone/>
            </a:pPr>
            <a:r>
              <a:t/>
            </a:r>
            <a:endParaRPr b="1"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As a class using a search engine search for something of interest to the children – look at the different types of results – text, audio, images and videos. </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Using voice recognition search functions, such as Alexa or Siri children could carry out own search (with support and monitoring)</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Let children create their own results to a search e.g. if children told that the search was ‘dog’ they could create pictures of dogs, audios of barking, create own videos of dog imitations and share any information they know about dogs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Use Book Creator to record children’s learning on searches</a:t>
            </a:r>
            <a:endParaRPr/>
          </a:p>
          <a:p>
            <a:pPr indent="-171450" lvl="0" marL="171450" marR="0" rtl="0" algn="l">
              <a:spcBef>
                <a:spcPts val="0"/>
              </a:spcBef>
              <a:spcAft>
                <a:spcPts val="0"/>
              </a:spcAft>
              <a:buClr>
                <a:schemeClr val="dk1"/>
              </a:buClr>
              <a:buSzPts val="1000"/>
              <a:buFont typeface="Arial"/>
              <a:buChar char="•"/>
            </a:pPr>
            <a:r>
              <a:rPr lang="en-GB" sz="1000" u="sng">
                <a:solidFill>
                  <a:schemeClr val="dk1"/>
                </a:solidFill>
                <a:latin typeface="Arial Narrow"/>
                <a:ea typeface="Arial Narrow"/>
                <a:cs typeface="Arial Narrow"/>
                <a:sym typeface="Arial Narrow"/>
                <a:hlinkClick r:id="rId3">
                  <a:extLst>
                    <a:ext uri="{A12FA001-AC4F-418D-AE19-62706E023703}">
                      <ahyp:hlinkClr val="tx"/>
                    </a:ext>
                  </a:extLst>
                </a:hlinkClick>
              </a:rPr>
              <a:t>Time for a Story</a:t>
            </a:r>
            <a:r>
              <a:rPr lang="en-GB" sz="1000">
                <a:solidFill>
                  <a:schemeClr val="dk1"/>
                </a:solidFill>
                <a:latin typeface="Arial Narrow"/>
                <a:ea typeface="Arial Narrow"/>
                <a:cs typeface="Arial Narrow"/>
                <a:sym typeface="Arial Narrow"/>
              </a:rPr>
              <a:t>: listen to a story and answer/ask questions, create illustrations to go along with the story; share your learning on SeeSaw</a:t>
            </a:r>
            <a:endParaRPr sz="10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b="1" sz="10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n-GB" sz="1100">
                <a:solidFill>
                  <a:schemeClr val="dk1"/>
                </a:solidFill>
                <a:latin typeface="Arial Narrow"/>
                <a:ea typeface="Arial Narrow"/>
                <a:cs typeface="Arial Narrow"/>
                <a:sym typeface="Arial Narrow"/>
              </a:rPr>
              <a:t>Sharing materials and seeking permission</a:t>
            </a:r>
            <a:endParaRPr/>
          </a:p>
          <a:p>
            <a:pPr indent="0" lvl="0" marL="0" marR="0" rtl="0" algn="l">
              <a:spcBef>
                <a:spcPts val="0"/>
              </a:spcBef>
              <a:spcAft>
                <a:spcPts val="0"/>
              </a:spcAft>
              <a:buNone/>
            </a:pPr>
            <a:r>
              <a:t/>
            </a:r>
            <a:endParaRPr b="1" sz="11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Have different characters from storybooks / programmes which the children are interested in. Have things which belong to them in the work area / on board. Through discussion work out who owns what items. Create a scenario where one character needs to borrow something from another - what would  they have to do?</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Link learning to the online world – ensuring that children understand that if taking something online (e.g. photo) people need to be asked as well </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Role play –  discuss with the children things that are precious to them and how they would feel if someone else took it without asking. Children to demonstrate how they would ask to play with someone else’s toy.</a:t>
            </a:r>
            <a:endParaRPr b="1" sz="1000">
              <a:solidFill>
                <a:schemeClr val="dk1"/>
              </a:solidFill>
              <a:latin typeface="Arial Narrow"/>
              <a:ea typeface="Arial Narrow"/>
              <a:cs typeface="Arial Narrow"/>
              <a:sym typeface="Arial Narrow"/>
            </a:endParaRPr>
          </a:p>
          <a:p>
            <a:pPr indent="-107950" lvl="0" marL="171450" marR="0" rtl="0" algn="l">
              <a:spcBef>
                <a:spcPts val="0"/>
              </a:spcBef>
              <a:spcAft>
                <a:spcPts val="0"/>
              </a:spcAft>
              <a:buClr>
                <a:schemeClr val="dk1"/>
              </a:buClr>
              <a:buSzPts val="1000"/>
              <a:buFont typeface="Arial"/>
              <a:buNone/>
            </a:pPr>
            <a:r>
              <a:t/>
            </a:r>
            <a:endParaRPr sz="1000">
              <a:solidFill>
                <a:schemeClr val="dk1"/>
              </a:solidFill>
              <a:latin typeface="Arial Narrow"/>
              <a:ea typeface="Arial Narrow"/>
              <a:cs typeface="Arial Narrow"/>
              <a:sym typeface="Arial Narrow"/>
            </a:endParaRPr>
          </a:p>
        </p:txBody>
      </p:sp>
      <p:sp>
        <p:nvSpPr>
          <p:cNvPr id="423" name="Google Shape;423;p19"/>
          <p:cNvSpPr/>
          <p:nvPr/>
        </p:nvSpPr>
        <p:spPr>
          <a:xfrm>
            <a:off x="118933" y="1102003"/>
            <a:ext cx="6940995" cy="977168"/>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Cross-curricular links:</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(LIT 0-01c) explore stories, characters and events and share thoughts in different ways</a:t>
            </a:r>
            <a:endParaRPr/>
          </a:p>
          <a:p>
            <a:pPr indent="0" lvl="0" marL="0" marR="0" rtl="0" algn="l">
              <a:spcBef>
                <a:spcPts val="0"/>
              </a:spcBef>
              <a:spcAft>
                <a:spcPts val="0"/>
              </a:spcAft>
              <a:buNone/>
            </a:pPr>
            <a:r>
              <a:rPr lang="en-GB" sz="1000">
                <a:solidFill>
                  <a:srgbClr val="000000"/>
                </a:solidFill>
                <a:latin typeface="Arial Narrow"/>
                <a:ea typeface="Arial Narrow"/>
                <a:cs typeface="Arial Narrow"/>
                <a:sym typeface="Arial Narrow"/>
              </a:rPr>
              <a:t>(LIT 0-09a) exploring real and imaginary situations through discussion and role-play to demonstrate understanding of ownership; linking learning of searching for information to find what they need and collecting information together e.g. in Book Creator</a:t>
            </a:r>
            <a:endParaRPr/>
          </a:p>
          <a:p>
            <a:pPr indent="0" lvl="0" marL="0" marR="0" rtl="0" algn="l">
              <a:spcBef>
                <a:spcPts val="0"/>
              </a:spcBef>
              <a:spcAft>
                <a:spcPts val="0"/>
              </a:spcAft>
              <a:buNone/>
            </a:pPr>
            <a:r>
              <a:rPr lang="en-GB" sz="1000">
                <a:solidFill>
                  <a:srgbClr val="000000"/>
                </a:solidFill>
                <a:latin typeface="Arial Narrow"/>
                <a:ea typeface="Arial Narrow"/>
                <a:cs typeface="Arial Narrow"/>
                <a:sym typeface="Arial Narrow"/>
              </a:rPr>
              <a:t>(TCH 0-14b) use of devices in the environment around them, including interacting with voice assistants (e.g. Alexa) to conduct a search of the internet</a:t>
            </a:r>
            <a:endParaRPr/>
          </a:p>
        </p:txBody>
      </p:sp>
      <p:sp>
        <p:nvSpPr>
          <p:cNvPr id="424" name="Google Shape;424;p19"/>
          <p:cNvSpPr/>
          <p:nvPr/>
        </p:nvSpPr>
        <p:spPr>
          <a:xfrm>
            <a:off x="118934" y="586135"/>
            <a:ext cx="6940996" cy="45209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Key language</a:t>
            </a:r>
            <a:r>
              <a:rPr lang="en-GB" sz="1100">
                <a:solidFill>
                  <a:schemeClr val="dk1"/>
                </a:solidFill>
                <a:latin typeface="Arial Narrow"/>
                <a:ea typeface="Arial Narrow"/>
                <a:cs typeface="Arial Narrow"/>
                <a:sym typeface="Arial Narrow"/>
              </a:rPr>
              <a:t>: search, audio, information, text, video, images, permission</a:t>
            </a:r>
            <a:endParaRPr/>
          </a:p>
        </p:txBody>
      </p:sp>
      <p:sp>
        <p:nvSpPr>
          <p:cNvPr id="425" name="Google Shape;425;p19"/>
          <p:cNvSpPr/>
          <p:nvPr/>
        </p:nvSpPr>
        <p:spPr>
          <a:xfrm>
            <a:off x="7150289" y="582542"/>
            <a:ext cx="1867992" cy="822413"/>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CfE E/O:</a:t>
            </a:r>
            <a:r>
              <a:rPr lang="en-GB" sz="1100">
                <a:solidFill>
                  <a:schemeClr val="dk1"/>
                </a:solidFill>
                <a:latin typeface="Arial Narrow"/>
                <a:ea typeface="Arial Narrow"/>
                <a:cs typeface="Arial Narrow"/>
                <a:sym typeface="Arial Narrow"/>
              </a:rPr>
              <a:t> </a:t>
            </a:r>
            <a:r>
              <a:rPr lang="en-GB" sz="900">
                <a:solidFill>
                  <a:schemeClr val="dk1"/>
                </a:solidFill>
                <a:latin typeface="Arial Narrow"/>
                <a:ea typeface="Arial Narrow"/>
                <a:cs typeface="Arial Narrow"/>
                <a:sym typeface="Arial Narrow"/>
              </a:rPr>
              <a:t>I can use digital technologies to explore how to search and find information. </a:t>
            </a:r>
            <a:endParaRPr sz="8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n-GB" sz="900">
                <a:solidFill>
                  <a:schemeClr val="dk1"/>
                </a:solidFill>
                <a:latin typeface="Arial Narrow"/>
                <a:ea typeface="Arial Narrow"/>
                <a:cs typeface="Arial Narrow"/>
                <a:sym typeface="Arial Narrow"/>
              </a:rPr>
              <a:t>TCH 0-02a</a:t>
            </a:r>
            <a:endParaRPr b="1" sz="9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p:txBody>
      </p:sp>
      <p:sp>
        <p:nvSpPr>
          <p:cNvPr id="426" name="Google Shape;426;p19"/>
          <p:cNvSpPr/>
          <p:nvPr/>
        </p:nvSpPr>
        <p:spPr>
          <a:xfrm>
            <a:off x="7161700" y="3715353"/>
            <a:ext cx="1862958" cy="3036004"/>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End of Level Benchmarks:</a:t>
            </a:r>
            <a:br>
              <a:rPr lang="en-GB" sz="1100" u="sng">
                <a:solidFill>
                  <a:schemeClr val="dk1"/>
                </a:solidFill>
                <a:latin typeface="Arial Narrow"/>
                <a:ea typeface="Arial Narrow"/>
                <a:cs typeface="Arial Narrow"/>
                <a:sym typeface="Arial Narrow"/>
              </a:rPr>
            </a:br>
            <a:endParaRPr sz="1100" u="sng">
              <a:solidFill>
                <a:schemeClr val="dk1"/>
              </a:solidFill>
              <a:latin typeface="Arial Narrow"/>
              <a:ea typeface="Arial Narrow"/>
              <a:cs typeface="Arial Narrow"/>
              <a:sym typeface="Arial Narrow"/>
            </a:endParaRPr>
          </a:p>
          <a:p>
            <a:pPr indent="-228600" lvl="0" marL="22860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Identifies and uses images and key words when searching for specific information. </a:t>
            </a:r>
            <a:endParaRPr/>
          </a:p>
          <a:p>
            <a:pPr indent="-228600" lvl="0" marL="22860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Demonstrates an understanding of how information can be found on websites as text, audio, images and video. </a:t>
            </a:r>
            <a:endParaRPr/>
          </a:p>
          <a:p>
            <a:pPr indent="-228600" lvl="0" marL="22860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Demonstrates an understanding of how they should not use materials owned by others without permission.</a:t>
            </a:r>
            <a:endParaRPr sz="10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000">
              <a:solidFill>
                <a:schemeClr val="dk1"/>
              </a:solidFill>
              <a:latin typeface="Arial Narrow"/>
              <a:ea typeface="Arial Narrow"/>
              <a:cs typeface="Arial Narrow"/>
              <a:sym typeface="Arial Narrow"/>
            </a:endParaRPr>
          </a:p>
          <a:p>
            <a:pPr indent="-101600" lvl="0" marL="171450" marR="0" rtl="0" algn="l">
              <a:spcBef>
                <a:spcPts val="0"/>
              </a:spcBef>
              <a:spcAft>
                <a:spcPts val="0"/>
              </a:spcAft>
              <a:buClr>
                <a:schemeClr val="dk1"/>
              </a:buClr>
              <a:buSzPts val="1100"/>
              <a:buFont typeface="Arial"/>
              <a:buNone/>
            </a:pPr>
            <a:r>
              <a:t/>
            </a:r>
            <a:endParaRPr sz="1100">
              <a:solidFill>
                <a:schemeClr val="dk1"/>
              </a:solidFill>
              <a:latin typeface="Arial Narrow"/>
              <a:ea typeface="Arial Narrow"/>
              <a:cs typeface="Arial Narrow"/>
              <a:sym typeface="Arial Narrow"/>
            </a:endParaRPr>
          </a:p>
        </p:txBody>
      </p:sp>
      <p:sp>
        <p:nvSpPr>
          <p:cNvPr id="427" name="Google Shape;427;p19">
            <a:hlinkClick action="ppaction://hlinksldjump" r:id="rId4"/>
          </p:cNvPr>
          <p:cNvSpPr/>
          <p:nvPr/>
        </p:nvSpPr>
        <p:spPr>
          <a:xfrm>
            <a:off x="7149459" y="1454166"/>
            <a:ext cx="1867172" cy="241834"/>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Pupil Resources</a:t>
            </a:r>
            <a:endParaRPr/>
          </a:p>
        </p:txBody>
      </p:sp>
      <p:pic>
        <p:nvPicPr>
          <p:cNvPr id="428" name="Google Shape;428;p19"/>
          <p:cNvPicPr preferRelativeResize="0"/>
          <p:nvPr/>
        </p:nvPicPr>
        <p:blipFill rotWithShape="1">
          <a:blip r:embed="rId5">
            <a:alphaModFix/>
          </a:blip>
          <a:srcRect b="0" l="0" r="0" t="0"/>
          <a:stretch/>
        </p:blipFill>
        <p:spPr>
          <a:xfrm>
            <a:off x="8539078" y="1794216"/>
            <a:ext cx="355538" cy="355538"/>
          </a:xfrm>
          <a:prstGeom prst="rect">
            <a:avLst/>
          </a:prstGeom>
          <a:noFill/>
          <a:ln>
            <a:noFill/>
          </a:ln>
        </p:spPr>
      </p:pic>
      <p:pic>
        <p:nvPicPr>
          <p:cNvPr id="429" name="Google Shape;429;p19"/>
          <p:cNvPicPr preferRelativeResize="0"/>
          <p:nvPr/>
        </p:nvPicPr>
        <p:blipFill rotWithShape="1">
          <a:blip r:embed="rId6">
            <a:alphaModFix/>
          </a:blip>
          <a:srcRect b="0" l="0" r="0" t="0"/>
          <a:stretch/>
        </p:blipFill>
        <p:spPr>
          <a:xfrm>
            <a:off x="8086386" y="2213798"/>
            <a:ext cx="355538" cy="355538"/>
          </a:xfrm>
          <a:prstGeom prst="rect">
            <a:avLst/>
          </a:prstGeom>
          <a:noFill/>
          <a:ln>
            <a:noFill/>
          </a:ln>
        </p:spPr>
      </p:pic>
      <p:sp>
        <p:nvSpPr>
          <p:cNvPr id="430" name="Google Shape;430;p19"/>
          <p:cNvSpPr/>
          <p:nvPr/>
        </p:nvSpPr>
        <p:spPr>
          <a:xfrm>
            <a:off x="38099"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19">
            <a:hlinkClick action="ppaction://hlinkshowjump?jump=firstslide"/>
          </p:cNvPr>
          <p:cNvSpPr/>
          <p:nvPr/>
        </p:nvSpPr>
        <p:spPr>
          <a:xfrm>
            <a:off x="586789" y="45864"/>
            <a:ext cx="546686" cy="257267"/>
          </a:xfrm>
          <a:custGeom>
            <a:rect b="b" l="l" r="r" t="t"/>
            <a:pathLst>
              <a:path extrusionOk="0" h="120000" w="120000">
                <a:moveTo>
                  <a:pt x="0" y="0"/>
                </a:moveTo>
                <a:lnTo>
                  <a:pt x="120000" y="0"/>
                </a:lnTo>
                <a:lnTo>
                  <a:pt x="120000" y="120000"/>
                </a:lnTo>
                <a:lnTo>
                  <a:pt x="0" y="120000"/>
                </a:lnTo>
                <a:close/>
                <a:moveTo>
                  <a:pt x="60000" y="15000"/>
                </a:moveTo>
                <a:lnTo>
                  <a:pt x="38823" y="60000"/>
                </a:lnTo>
                <a:lnTo>
                  <a:pt x="44117" y="60000"/>
                </a:lnTo>
                <a:lnTo>
                  <a:pt x="44117" y="105000"/>
                </a:lnTo>
                <a:lnTo>
                  <a:pt x="75883" y="105000"/>
                </a:lnTo>
                <a:lnTo>
                  <a:pt x="75883" y="60000"/>
                </a:lnTo>
                <a:lnTo>
                  <a:pt x="81177" y="60000"/>
                </a:lnTo>
                <a:lnTo>
                  <a:pt x="73235" y="43125"/>
                </a:lnTo>
                <a:lnTo>
                  <a:pt x="73235" y="20625"/>
                </a:lnTo>
                <a:lnTo>
                  <a:pt x="67941" y="20625"/>
                </a:lnTo>
                <a:lnTo>
                  <a:pt x="67941" y="31875"/>
                </a:lnTo>
                <a:close/>
              </a:path>
              <a:path extrusionOk="0" fill="darkenLess" h="120000" w="120000">
                <a:moveTo>
                  <a:pt x="73235" y="43125"/>
                </a:moveTo>
                <a:lnTo>
                  <a:pt x="73235" y="20625"/>
                </a:lnTo>
                <a:lnTo>
                  <a:pt x="67941" y="20625"/>
                </a:lnTo>
                <a:lnTo>
                  <a:pt x="67941" y="31875"/>
                </a:lnTo>
                <a:close/>
                <a:moveTo>
                  <a:pt x="44117" y="60000"/>
                </a:moveTo>
                <a:lnTo>
                  <a:pt x="44117" y="105000"/>
                </a:lnTo>
                <a:lnTo>
                  <a:pt x="57353" y="105000"/>
                </a:lnTo>
                <a:lnTo>
                  <a:pt x="57353" y="82500"/>
                </a:lnTo>
                <a:lnTo>
                  <a:pt x="62647" y="82500"/>
                </a:lnTo>
                <a:lnTo>
                  <a:pt x="62647" y="105000"/>
                </a:lnTo>
                <a:lnTo>
                  <a:pt x="75883" y="105000"/>
                </a:lnTo>
                <a:lnTo>
                  <a:pt x="75883" y="60000"/>
                </a:lnTo>
                <a:close/>
              </a:path>
              <a:path extrusionOk="0" fill="darken" h="120000" w="120000">
                <a:moveTo>
                  <a:pt x="60000" y="15000"/>
                </a:moveTo>
                <a:lnTo>
                  <a:pt x="38823" y="60000"/>
                </a:lnTo>
                <a:lnTo>
                  <a:pt x="81177" y="60000"/>
                </a:lnTo>
                <a:close/>
                <a:moveTo>
                  <a:pt x="57353" y="82500"/>
                </a:moveTo>
                <a:lnTo>
                  <a:pt x="62647" y="82500"/>
                </a:lnTo>
                <a:lnTo>
                  <a:pt x="62647" y="105000"/>
                </a:lnTo>
                <a:lnTo>
                  <a:pt x="57353" y="105000"/>
                </a:lnTo>
                <a:close/>
              </a:path>
              <a:path extrusionOk="0" fill="none" h="120000" w="120000">
                <a:moveTo>
                  <a:pt x="60000" y="15000"/>
                </a:moveTo>
                <a:lnTo>
                  <a:pt x="67941" y="31875"/>
                </a:lnTo>
                <a:lnTo>
                  <a:pt x="67941" y="20625"/>
                </a:lnTo>
                <a:lnTo>
                  <a:pt x="73235" y="20625"/>
                </a:lnTo>
                <a:lnTo>
                  <a:pt x="73235" y="43125"/>
                </a:lnTo>
                <a:lnTo>
                  <a:pt x="81177" y="60000"/>
                </a:lnTo>
                <a:lnTo>
                  <a:pt x="75883" y="60000"/>
                </a:lnTo>
                <a:lnTo>
                  <a:pt x="75883" y="105000"/>
                </a:lnTo>
                <a:lnTo>
                  <a:pt x="44117" y="105000"/>
                </a:lnTo>
                <a:lnTo>
                  <a:pt x="44117" y="60000"/>
                </a:lnTo>
                <a:lnTo>
                  <a:pt x="38823" y="60000"/>
                </a:lnTo>
                <a:close/>
                <a:moveTo>
                  <a:pt x="67941" y="31875"/>
                </a:moveTo>
                <a:lnTo>
                  <a:pt x="73235" y="43125"/>
                </a:lnTo>
                <a:moveTo>
                  <a:pt x="75883" y="60000"/>
                </a:moveTo>
                <a:lnTo>
                  <a:pt x="44117" y="60000"/>
                </a:lnTo>
                <a:moveTo>
                  <a:pt x="57353" y="105000"/>
                </a:moveTo>
                <a:lnTo>
                  <a:pt x="57353" y="82500"/>
                </a:lnTo>
                <a:lnTo>
                  <a:pt x="62647" y="82500"/>
                </a:lnTo>
                <a:lnTo>
                  <a:pt x="62647" y="105000"/>
                </a:lnTo>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19">
            <a:hlinkClick action="ppaction://hlinkshowjump?jump=nextslide"/>
          </p:cNvPr>
          <p:cNvSpPr/>
          <p:nvPr/>
        </p:nvSpPr>
        <p:spPr>
          <a:xfrm rot="10800000">
            <a:off x="8610600"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19">
            <a:hlinkClick action="ppaction://hlinksldjump" r:id="rId7"/>
          </p:cNvPr>
          <p:cNvSpPr/>
          <p:nvPr/>
        </p:nvSpPr>
        <p:spPr>
          <a:xfrm>
            <a:off x="7149459" y="3421613"/>
            <a:ext cx="1862957" cy="244685"/>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CLPL</a:t>
            </a:r>
            <a:endParaRPr/>
          </a:p>
        </p:txBody>
      </p:sp>
      <p:pic>
        <p:nvPicPr>
          <p:cNvPr id="434" name="Google Shape;434;p19"/>
          <p:cNvPicPr preferRelativeResize="0"/>
          <p:nvPr/>
        </p:nvPicPr>
        <p:blipFill rotWithShape="1">
          <a:blip r:embed="rId8">
            <a:alphaModFix/>
          </a:blip>
          <a:srcRect b="0" l="0" r="0" t="0"/>
          <a:stretch/>
        </p:blipFill>
        <p:spPr>
          <a:xfrm>
            <a:off x="8545781" y="2207875"/>
            <a:ext cx="355538" cy="355538"/>
          </a:xfrm>
          <a:prstGeom prst="rect">
            <a:avLst/>
          </a:prstGeom>
          <a:noFill/>
          <a:ln>
            <a:noFill/>
          </a:ln>
        </p:spPr>
      </p:pic>
      <p:pic>
        <p:nvPicPr>
          <p:cNvPr id="435" name="Google Shape;435;p19"/>
          <p:cNvPicPr preferRelativeResize="0"/>
          <p:nvPr/>
        </p:nvPicPr>
        <p:blipFill rotWithShape="1">
          <a:blip r:embed="rId9">
            <a:alphaModFix/>
          </a:blip>
          <a:srcRect b="0" l="0" r="0" t="0"/>
          <a:stretch/>
        </p:blipFill>
        <p:spPr>
          <a:xfrm>
            <a:off x="8093179" y="1794216"/>
            <a:ext cx="355538" cy="35553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grpSp>
        <p:nvGrpSpPr>
          <p:cNvPr id="98" name="Google Shape;98;p2"/>
          <p:cNvGrpSpPr/>
          <p:nvPr/>
        </p:nvGrpSpPr>
        <p:grpSpPr>
          <a:xfrm>
            <a:off x="368458" y="2401946"/>
            <a:ext cx="2453681" cy="1899474"/>
            <a:chOff x="351897" y="2008396"/>
            <a:chExt cx="2453681" cy="1899474"/>
          </a:xfrm>
        </p:grpSpPr>
        <p:sp>
          <p:nvSpPr>
            <p:cNvPr id="99" name="Google Shape;99;p2">
              <a:hlinkClick action="ppaction://hlinksldjump" r:id="rId3"/>
            </p:cNvPr>
            <p:cNvSpPr/>
            <p:nvPr/>
          </p:nvSpPr>
          <p:spPr>
            <a:xfrm>
              <a:off x="351897" y="2008396"/>
              <a:ext cx="2453681" cy="1899474"/>
            </a:xfrm>
            <a:prstGeom prst="roundRect">
              <a:avLst>
                <a:gd fmla="val 16667" name="adj"/>
              </a:avLst>
            </a:prstGeom>
            <a:solidFill>
              <a:srgbClr val="538CD5"/>
            </a:soli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
              <a:hlinkClick action="ppaction://hlinksldjump" r:id="rId4"/>
            </p:cNvPr>
            <p:cNvSpPr/>
            <p:nvPr/>
          </p:nvSpPr>
          <p:spPr>
            <a:xfrm>
              <a:off x="431867" y="2107158"/>
              <a:ext cx="2255688" cy="1645849"/>
            </a:xfrm>
            <a:prstGeom prst="rect">
              <a:avLst/>
            </a:prstGeom>
            <a:noFill/>
            <a:ln>
              <a:noFill/>
            </a:ln>
          </p:spPr>
          <p:txBody>
            <a:bodyPr anchorCtr="0" anchor="ctr" bIns="186675" lIns="186675" spcFirstLastPara="1" rIns="186675" wrap="square" tIns="186675">
              <a:noAutofit/>
            </a:bodyPr>
            <a:lstStyle/>
            <a:p>
              <a:pPr indent="0" lvl="0" marL="0" marR="0" rtl="0" algn="ctr">
                <a:lnSpc>
                  <a:spcPct val="90000"/>
                </a:lnSpc>
                <a:spcBef>
                  <a:spcPts val="0"/>
                </a:spcBef>
                <a:spcAft>
                  <a:spcPts val="0"/>
                </a:spcAft>
                <a:buNone/>
              </a:pPr>
              <a:r>
                <a:rPr b="0" i="0" lang="en-GB" sz="1800" u="none" cap="none" strike="noStrike">
                  <a:solidFill>
                    <a:schemeClr val="lt1"/>
                  </a:solidFill>
                  <a:latin typeface="Arial"/>
                  <a:ea typeface="Arial"/>
                  <a:cs typeface="Arial"/>
                  <a:sym typeface="Arial"/>
                </a:rPr>
                <a:t>Early Level</a:t>
              </a:r>
              <a:endParaRPr/>
            </a:p>
            <a:p>
              <a:pPr indent="0" lvl="0" marL="0" marR="0" rtl="0" algn="ctr">
                <a:lnSpc>
                  <a:spcPct val="90000"/>
                </a:lnSpc>
                <a:spcBef>
                  <a:spcPts val="630"/>
                </a:spcBef>
                <a:spcAft>
                  <a:spcPts val="0"/>
                </a:spcAft>
                <a:buNone/>
              </a:pPr>
              <a:r>
                <a:rPr b="0" i="0" lang="en-GB" sz="1800" u="none" cap="none" strike="noStrike">
                  <a:solidFill>
                    <a:schemeClr val="lt1"/>
                  </a:solidFill>
                  <a:latin typeface="Arial"/>
                  <a:ea typeface="Arial"/>
                  <a:cs typeface="Arial"/>
                  <a:sym typeface="Arial"/>
                </a:rPr>
                <a:t>Benchmarks Overview</a:t>
              </a:r>
              <a:endParaRPr b="0" i="0" sz="1800" u="none" cap="none" strike="noStrike">
                <a:solidFill>
                  <a:schemeClr val="lt1"/>
                </a:solidFill>
                <a:latin typeface="Arial"/>
                <a:ea typeface="Arial"/>
                <a:cs typeface="Arial"/>
                <a:sym typeface="Arial"/>
              </a:endParaRPr>
            </a:p>
          </p:txBody>
        </p:sp>
      </p:grpSp>
      <p:sp>
        <p:nvSpPr>
          <p:cNvPr id="101" name="Google Shape;101;p2"/>
          <p:cNvSpPr/>
          <p:nvPr/>
        </p:nvSpPr>
        <p:spPr>
          <a:xfrm>
            <a:off x="38099"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2" name="Google Shape;102;p2">
            <a:hlinkClick action="ppaction://hlinkshowjump?jump=firstslide"/>
          </p:cNvPr>
          <p:cNvSpPr/>
          <p:nvPr/>
        </p:nvSpPr>
        <p:spPr>
          <a:xfrm>
            <a:off x="586789" y="45864"/>
            <a:ext cx="546686" cy="257267"/>
          </a:xfrm>
          <a:custGeom>
            <a:rect b="b" l="l" r="r" t="t"/>
            <a:pathLst>
              <a:path extrusionOk="0" h="120000" w="120000">
                <a:moveTo>
                  <a:pt x="0" y="0"/>
                </a:moveTo>
                <a:lnTo>
                  <a:pt x="120000" y="0"/>
                </a:lnTo>
                <a:lnTo>
                  <a:pt x="120000" y="120000"/>
                </a:lnTo>
                <a:lnTo>
                  <a:pt x="0" y="120000"/>
                </a:lnTo>
                <a:close/>
                <a:moveTo>
                  <a:pt x="60000" y="15000"/>
                </a:moveTo>
                <a:lnTo>
                  <a:pt x="38823" y="60000"/>
                </a:lnTo>
                <a:lnTo>
                  <a:pt x="44117" y="60000"/>
                </a:lnTo>
                <a:lnTo>
                  <a:pt x="44117" y="105000"/>
                </a:lnTo>
                <a:lnTo>
                  <a:pt x="75883" y="105000"/>
                </a:lnTo>
                <a:lnTo>
                  <a:pt x="75883" y="60000"/>
                </a:lnTo>
                <a:lnTo>
                  <a:pt x="81177" y="60000"/>
                </a:lnTo>
                <a:lnTo>
                  <a:pt x="73235" y="43125"/>
                </a:lnTo>
                <a:lnTo>
                  <a:pt x="73235" y="20625"/>
                </a:lnTo>
                <a:lnTo>
                  <a:pt x="67941" y="20625"/>
                </a:lnTo>
                <a:lnTo>
                  <a:pt x="67941" y="31875"/>
                </a:lnTo>
                <a:close/>
              </a:path>
              <a:path extrusionOk="0" fill="darkenLess" h="120000" w="120000">
                <a:moveTo>
                  <a:pt x="73235" y="43125"/>
                </a:moveTo>
                <a:lnTo>
                  <a:pt x="73235" y="20625"/>
                </a:lnTo>
                <a:lnTo>
                  <a:pt x="67941" y="20625"/>
                </a:lnTo>
                <a:lnTo>
                  <a:pt x="67941" y="31875"/>
                </a:lnTo>
                <a:close/>
                <a:moveTo>
                  <a:pt x="44117" y="60000"/>
                </a:moveTo>
                <a:lnTo>
                  <a:pt x="44117" y="105000"/>
                </a:lnTo>
                <a:lnTo>
                  <a:pt x="57353" y="105000"/>
                </a:lnTo>
                <a:lnTo>
                  <a:pt x="57353" y="82500"/>
                </a:lnTo>
                <a:lnTo>
                  <a:pt x="62647" y="82500"/>
                </a:lnTo>
                <a:lnTo>
                  <a:pt x="62647" y="105000"/>
                </a:lnTo>
                <a:lnTo>
                  <a:pt x="75883" y="105000"/>
                </a:lnTo>
                <a:lnTo>
                  <a:pt x="75883" y="60000"/>
                </a:lnTo>
                <a:close/>
              </a:path>
              <a:path extrusionOk="0" fill="darken" h="120000" w="120000">
                <a:moveTo>
                  <a:pt x="60000" y="15000"/>
                </a:moveTo>
                <a:lnTo>
                  <a:pt x="38823" y="60000"/>
                </a:lnTo>
                <a:lnTo>
                  <a:pt x="81177" y="60000"/>
                </a:lnTo>
                <a:close/>
                <a:moveTo>
                  <a:pt x="57353" y="82500"/>
                </a:moveTo>
                <a:lnTo>
                  <a:pt x="62647" y="82500"/>
                </a:lnTo>
                <a:lnTo>
                  <a:pt x="62647" y="105000"/>
                </a:lnTo>
                <a:lnTo>
                  <a:pt x="57353" y="105000"/>
                </a:lnTo>
                <a:close/>
              </a:path>
              <a:path extrusionOk="0" fill="none" h="120000" w="120000">
                <a:moveTo>
                  <a:pt x="60000" y="15000"/>
                </a:moveTo>
                <a:lnTo>
                  <a:pt x="67941" y="31875"/>
                </a:lnTo>
                <a:lnTo>
                  <a:pt x="67941" y="20625"/>
                </a:lnTo>
                <a:lnTo>
                  <a:pt x="73235" y="20625"/>
                </a:lnTo>
                <a:lnTo>
                  <a:pt x="73235" y="43125"/>
                </a:lnTo>
                <a:lnTo>
                  <a:pt x="81177" y="60000"/>
                </a:lnTo>
                <a:lnTo>
                  <a:pt x="75883" y="60000"/>
                </a:lnTo>
                <a:lnTo>
                  <a:pt x="75883" y="105000"/>
                </a:lnTo>
                <a:lnTo>
                  <a:pt x="44117" y="105000"/>
                </a:lnTo>
                <a:lnTo>
                  <a:pt x="44117" y="60000"/>
                </a:lnTo>
                <a:lnTo>
                  <a:pt x="38823" y="60000"/>
                </a:lnTo>
                <a:close/>
                <a:moveTo>
                  <a:pt x="67941" y="31875"/>
                </a:moveTo>
                <a:lnTo>
                  <a:pt x="73235" y="43125"/>
                </a:lnTo>
                <a:moveTo>
                  <a:pt x="75883" y="60000"/>
                </a:moveTo>
                <a:lnTo>
                  <a:pt x="44117" y="60000"/>
                </a:lnTo>
                <a:moveTo>
                  <a:pt x="57353" y="105000"/>
                </a:moveTo>
                <a:lnTo>
                  <a:pt x="57353" y="82500"/>
                </a:lnTo>
                <a:lnTo>
                  <a:pt x="62647" y="82500"/>
                </a:lnTo>
                <a:lnTo>
                  <a:pt x="62647" y="105000"/>
                </a:lnTo>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3" name="Google Shape;103;p2">
            <a:hlinkClick action="ppaction://hlinkshowjump?jump=nextslide"/>
          </p:cNvPr>
          <p:cNvSpPr/>
          <p:nvPr/>
        </p:nvSpPr>
        <p:spPr>
          <a:xfrm rot="10800000">
            <a:off x="8610600"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104" name="Google Shape;104;p2"/>
          <p:cNvGrpSpPr/>
          <p:nvPr/>
        </p:nvGrpSpPr>
        <p:grpSpPr>
          <a:xfrm>
            <a:off x="3336879" y="2401946"/>
            <a:ext cx="2453681" cy="1899474"/>
            <a:chOff x="3336879" y="2008396"/>
            <a:chExt cx="2453681" cy="1899474"/>
          </a:xfrm>
        </p:grpSpPr>
        <p:sp>
          <p:nvSpPr>
            <p:cNvPr id="105" name="Google Shape;105;p2"/>
            <p:cNvSpPr/>
            <p:nvPr/>
          </p:nvSpPr>
          <p:spPr>
            <a:xfrm>
              <a:off x="3336879" y="2008396"/>
              <a:ext cx="2453681" cy="1899474"/>
            </a:xfrm>
            <a:prstGeom prst="roundRect">
              <a:avLst>
                <a:gd fmla="val 16667" name="adj"/>
              </a:avLst>
            </a:prstGeom>
            <a:solidFill>
              <a:srgbClr val="7030A0"/>
            </a:soli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
              <a:hlinkClick action="ppaction://hlinksldjump" r:id="rId5"/>
            </p:cNvPr>
            <p:cNvSpPr/>
            <p:nvPr/>
          </p:nvSpPr>
          <p:spPr>
            <a:xfrm>
              <a:off x="3416849" y="2107158"/>
              <a:ext cx="2255688" cy="1645849"/>
            </a:xfrm>
            <a:prstGeom prst="rect">
              <a:avLst/>
            </a:prstGeom>
            <a:noFill/>
            <a:ln>
              <a:noFill/>
            </a:ln>
          </p:spPr>
          <p:txBody>
            <a:bodyPr anchorCtr="0" anchor="ctr" bIns="186675" lIns="186675" spcFirstLastPara="1" rIns="186675" wrap="square" tIns="186675">
              <a:noAutofit/>
            </a:bodyPr>
            <a:lstStyle/>
            <a:p>
              <a:pPr indent="0" lvl="0" marL="0" marR="0" rtl="0" algn="ctr">
                <a:lnSpc>
                  <a:spcPct val="90000"/>
                </a:lnSpc>
                <a:spcBef>
                  <a:spcPts val="0"/>
                </a:spcBef>
                <a:spcAft>
                  <a:spcPts val="0"/>
                </a:spcAft>
                <a:buNone/>
              </a:pPr>
              <a:r>
                <a:rPr b="0" i="0" lang="en-GB" sz="1800" u="none" cap="none" strike="noStrike">
                  <a:solidFill>
                    <a:schemeClr val="lt1"/>
                  </a:solidFill>
                  <a:latin typeface="Arial"/>
                  <a:ea typeface="Arial"/>
                  <a:cs typeface="Arial"/>
                  <a:sym typeface="Arial"/>
                </a:rPr>
                <a:t>First Level</a:t>
              </a:r>
              <a:endParaRPr/>
            </a:p>
            <a:p>
              <a:pPr indent="0" lvl="0" marL="0" marR="0" rtl="0" algn="ctr">
                <a:lnSpc>
                  <a:spcPct val="90000"/>
                </a:lnSpc>
                <a:spcBef>
                  <a:spcPts val="630"/>
                </a:spcBef>
                <a:spcAft>
                  <a:spcPts val="0"/>
                </a:spcAft>
                <a:buNone/>
              </a:pPr>
              <a:r>
                <a:rPr b="0" i="0" lang="en-GB" sz="1800" u="none" cap="none" strike="noStrike">
                  <a:solidFill>
                    <a:schemeClr val="lt1"/>
                  </a:solidFill>
                  <a:latin typeface="Arial"/>
                  <a:ea typeface="Arial"/>
                  <a:cs typeface="Arial"/>
                  <a:sym typeface="Arial"/>
                </a:rPr>
                <a:t>Benchmarks Overview</a:t>
              </a:r>
              <a:endParaRPr b="0" i="0" sz="1800" u="none" cap="none" strike="noStrike">
                <a:solidFill>
                  <a:schemeClr val="lt1"/>
                </a:solidFill>
                <a:latin typeface="Arial"/>
                <a:ea typeface="Arial"/>
                <a:cs typeface="Arial"/>
                <a:sym typeface="Arial"/>
              </a:endParaRPr>
            </a:p>
          </p:txBody>
        </p:sp>
      </p:grpSp>
      <p:grpSp>
        <p:nvGrpSpPr>
          <p:cNvPr id="107" name="Google Shape;107;p2"/>
          <p:cNvGrpSpPr/>
          <p:nvPr/>
        </p:nvGrpSpPr>
        <p:grpSpPr>
          <a:xfrm>
            <a:off x="586789" y="1196762"/>
            <a:ext cx="3540594" cy="708232"/>
            <a:chOff x="-167433" y="664609"/>
            <a:chExt cx="2929039" cy="3065404"/>
          </a:xfrm>
        </p:grpSpPr>
        <p:sp>
          <p:nvSpPr>
            <p:cNvPr id="108" name="Google Shape;108;p2">
              <a:hlinkClick action="ppaction://hlinksldjump" r:id="rId6"/>
            </p:cNvPr>
            <p:cNvSpPr/>
            <p:nvPr/>
          </p:nvSpPr>
          <p:spPr>
            <a:xfrm>
              <a:off x="-167433" y="664609"/>
              <a:ext cx="2929039" cy="3065404"/>
            </a:xfrm>
            <a:prstGeom prst="roundRect">
              <a:avLst>
                <a:gd fmla="val 16667" name="adj"/>
              </a:avLst>
            </a:prstGeom>
            <a:solidFill>
              <a:srgbClr val="50A5AE"/>
            </a:soli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
              <a:hlinkClick action="ppaction://hlinksldjump" r:id="rId7"/>
            </p:cNvPr>
            <p:cNvSpPr/>
            <p:nvPr/>
          </p:nvSpPr>
          <p:spPr>
            <a:xfrm>
              <a:off x="-48070" y="869262"/>
              <a:ext cx="2692688" cy="2656103"/>
            </a:xfrm>
            <a:prstGeom prst="rect">
              <a:avLst/>
            </a:prstGeom>
            <a:solidFill>
              <a:srgbClr val="50A5AE"/>
            </a:solidFill>
            <a:ln>
              <a:noFill/>
            </a:ln>
          </p:spPr>
          <p:txBody>
            <a:bodyPr anchorCtr="0" anchor="ctr" bIns="186675" lIns="186675" spcFirstLastPara="1" rIns="186675" wrap="square" tIns="186675">
              <a:noAutofit/>
            </a:bodyPr>
            <a:lstStyle/>
            <a:p>
              <a:pPr indent="0" lvl="0" marL="0" marR="0" rtl="0" algn="ctr">
                <a:lnSpc>
                  <a:spcPct val="90000"/>
                </a:lnSpc>
                <a:spcBef>
                  <a:spcPts val="0"/>
                </a:spcBef>
                <a:spcAft>
                  <a:spcPts val="0"/>
                </a:spcAft>
                <a:buNone/>
              </a:pPr>
              <a:r>
                <a:rPr b="0" i="0" lang="en-GB" sz="1400" u="none" cap="none" strike="noStrike">
                  <a:solidFill>
                    <a:schemeClr val="lt1"/>
                  </a:solidFill>
                  <a:latin typeface="Arial"/>
                  <a:ea typeface="Arial"/>
                  <a:cs typeface="Arial"/>
                  <a:sym typeface="Arial"/>
                </a:rPr>
                <a:t>Experiences &amp; Outcomes Overview (Early – Second Level)</a:t>
              </a:r>
              <a:endParaRPr/>
            </a:p>
          </p:txBody>
        </p:sp>
      </p:grpSp>
      <p:grpSp>
        <p:nvGrpSpPr>
          <p:cNvPr id="110" name="Google Shape;110;p2"/>
          <p:cNvGrpSpPr/>
          <p:nvPr/>
        </p:nvGrpSpPr>
        <p:grpSpPr>
          <a:xfrm>
            <a:off x="5016619" y="1196762"/>
            <a:ext cx="3540594" cy="708232"/>
            <a:chOff x="-167433" y="664609"/>
            <a:chExt cx="2929039" cy="3065404"/>
          </a:xfrm>
        </p:grpSpPr>
        <p:sp>
          <p:nvSpPr>
            <p:cNvPr id="111" name="Google Shape;111;p2"/>
            <p:cNvSpPr/>
            <p:nvPr/>
          </p:nvSpPr>
          <p:spPr>
            <a:xfrm>
              <a:off x="-167433" y="664609"/>
              <a:ext cx="2929039" cy="3065404"/>
            </a:xfrm>
            <a:prstGeom prst="roundRect">
              <a:avLst>
                <a:gd fmla="val 16667" name="adj"/>
              </a:avLst>
            </a:prstGeom>
            <a:solidFill>
              <a:srgbClr val="50A5AE"/>
            </a:soli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
            <p:cNvSpPr/>
            <p:nvPr/>
          </p:nvSpPr>
          <p:spPr>
            <a:xfrm>
              <a:off x="-48070" y="869262"/>
              <a:ext cx="2692688" cy="2656103"/>
            </a:xfrm>
            <a:prstGeom prst="rect">
              <a:avLst/>
            </a:prstGeom>
            <a:solidFill>
              <a:srgbClr val="50A5AE"/>
            </a:solidFill>
            <a:ln>
              <a:noFill/>
            </a:ln>
          </p:spPr>
          <p:txBody>
            <a:bodyPr anchorCtr="0" anchor="ctr" bIns="186675" lIns="186675" spcFirstLastPara="1" rIns="186675" wrap="square" tIns="186675">
              <a:noAutofit/>
            </a:bodyPr>
            <a:lstStyle/>
            <a:p>
              <a:pPr indent="0" lvl="0" marL="0" marR="0" rtl="0" algn="ctr">
                <a:lnSpc>
                  <a:spcPct val="90000"/>
                </a:lnSpc>
                <a:spcBef>
                  <a:spcPts val="0"/>
                </a:spcBef>
                <a:spcAft>
                  <a:spcPts val="0"/>
                </a:spcAft>
                <a:buNone/>
              </a:pPr>
              <a:r>
                <a:rPr b="0" i="0" lang="en-GB" sz="1400" u="none" cap="none" strike="noStrike">
                  <a:solidFill>
                    <a:schemeClr val="lt1"/>
                  </a:solidFill>
                  <a:latin typeface="Arial"/>
                  <a:ea typeface="Arial"/>
                  <a:cs typeface="Arial"/>
                  <a:sym typeface="Arial"/>
                </a:rPr>
                <a:t>Experiences &amp; Outcomes Overview (Third – Fourth Level)</a:t>
              </a:r>
              <a:endParaRPr/>
            </a:p>
          </p:txBody>
        </p:sp>
      </p:grpSp>
      <p:grpSp>
        <p:nvGrpSpPr>
          <p:cNvPr id="113" name="Google Shape;113;p2"/>
          <p:cNvGrpSpPr/>
          <p:nvPr/>
        </p:nvGrpSpPr>
        <p:grpSpPr>
          <a:xfrm>
            <a:off x="1354764" y="4727095"/>
            <a:ext cx="2453681" cy="1899474"/>
            <a:chOff x="1354764" y="4333545"/>
            <a:chExt cx="2453681" cy="1899474"/>
          </a:xfrm>
        </p:grpSpPr>
        <p:sp>
          <p:nvSpPr>
            <p:cNvPr id="114" name="Google Shape;114;p2">
              <a:hlinkClick action="ppaction://hlinksldjump" r:id="rId8"/>
            </p:cNvPr>
            <p:cNvSpPr/>
            <p:nvPr/>
          </p:nvSpPr>
          <p:spPr>
            <a:xfrm>
              <a:off x="1354764" y="4333545"/>
              <a:ext cx="2453681" cy="1899474"/>
            </a:xfrm>
            <a:prstGeom prst="roundRect">
              <a:avLst>
                <a:gd fmla="val 16667" name="adj"/>
              </a:avLst>
            </a:prstGeom>
            <a:solidFill>
              <a:srgbClr val="00B050"/>
            </a:soli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
            <p:cNvSpPr/>
            <p:nvPr/>
          </p:nvSpPr>
          <p:spPr>
            <a:xfrm>
              <a:off x="1434735" y="4432307"/>
              <a:ext cx="2255688" cy="1645849"/>
            </a:xfrm>
            <a:prstGeom prst="rect">
              <a:avLst/>
            </a:prstGeom>
            <a:noFill/>
            <a:ln>
              <a:noFill/>
            </a:ln>
          </p:spPr>
          <p:txBody>
            <a:bodyPr anchorCtr="0" anchor="ctr" bIns="186675" lIns="186675" spcFirstLastPara="1" rIns="186675" wrap="square" tIns="186675">
              <a:noAutofit/>
            </a:bodyPr>
            <a:lstStyle/>
            <a:p>
              <a:pPr indent="0" lvl="0" marL="0" marR="0" rtl="0" algn="ctr">
                <a:lnSpc>
                  <a:spcPct val="90000"/>
                </a:lnSpc>
                <a:spcBef>
                  <a:spcPts val="0"/>
                </a:spcBef>
                <a:spcAft>
                  <a:spcPts val="0"/>
                </a:spcAft>
                <a:buNone/>
              </a:pPr>
              <a:r>
                <a:rPr b="0" i="0" lang="en-GB" sz="1800" u="none" cap="none" strike="noStrike">
                  <a:solidFill>
                    <a:schemeClr val="lt1"/>
                  </a:solidFill>
                  <a:latin typeface="Arial"/>
                  <a:ea typeface="Arial"/>
                  <a:cs typeface="Arial"/>
                  <a:sym typeface="Arial"/>
                </a:rPr>
                <a:t>Third Level</a:t>
              </a:r>
              <a:endParaRPr/>
            </a:p>
            <a:p>
              <a:pPr indent="0" lvl="0" marL="0" marR="0" rtl="0" algn="ctr">
                <a:lnSpc>
                  <a:spcPct val="90000"/>
                </a:lnSpc>
                <a:spcBef>
                  <a:spcPts val="630"/>
                </a:spcBef>
                <a:spcAft>
                  <a:spcPts val="0"/>
                </a:spcAft>
                <a:buNone/>
              </a:pPr>
              <a:r>
                <a:rPr b="0" i="0" lang="en-GB" sz="1800" u="none" cap="none" strike="noStrike">
                  <a:solidFill>
                    <a:schemeClr val="lt1"/>
                  </a:solidFill>
                  <a:latin typeface="Arial"/>
                  <a:ea typeface="Arial"/>
                  <a:cs typeface="Arial"/>
                  <a:sym typeface="Arial"/>
                </a:rPr>
                <a:t>Benchmarks Overview</a:t>
              </a:r>
              <a:endParaRPr b="0" i="0" sz="1800" u="none" cap="none" strike="noStrike">
                <a:solidFill>
                  <a:schemeClr val="lt1"/>
                </a:solidFill>
                <a:latin typeface="Arial"/>
                <a:ea typeface="Arial"/>
                <a:cs typeface="Arial"/>
                <a:sym typeface="Arial"/>
              </a:endParaRPr>
            </a:p>
          </p:txBody>
        </p:sp>
      </p:grpSp>
      <p:grpSp>
        <p:nvGrpSpPr>
          <p:cNvPr id="116" name="Google Shape;116;p2"/>
          <p:cNvGrpSpPr/>
          <p:nvPr/>
        </p:nvGrpSpPr>
        <p:grpSpPr>
          <a:xfrm>
            <a:off x="5239023" y="4727095"/>
            <a:ext cx="2453681" cy="1899474"/>
            <a:chOff x="5239023" y="4333545"/>
            <a:chExt cx="2453681" cy="1899474"/>
          </a:xfrm>
        </p:grpSpPr>
        <p:sp>
          <p:nvSpPr>
            <p:cNvPr id="117" name="Google Shape;117;p2">
              <a:hlinkClick action="ppaction://hlinksldjump" r:id="rId9"/>
            </p:cNvPr>
            <p:cNvSpPr/>
            <p:nvPr/>
          </p:nvSpPr>
          <p:spPr>
            <a:xfrm>
              <a:off x="5239023" y="4333545"/>
              <a:ext cx="2453681" cy="1899474"/>
            </a:xfrm>
            <a:prstGeom prst="roundRect">
              <a:avLst>
                <a:gd fmla="val 16667" name="adj"/>
              </a:avLst>
            </a:prstGeom>
            <a:solidFill>
              <a:srgbClr val="E36C09"/>
            </a:soli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
            <p:cNvSpPr/>
            <p:nvPr/>
          </p:nvSpPr>
          <p:spPr>
            <a:xfrm>
              <a:off x="5318993" y="4432307"/>
              <a:ext cx="2255688" cy="1645849"/>
            </a:xfrm>
            <a:prstGeom prst="rect">
              <a:avLst/>
            </a:prstGeom>
            <a:noFill/>
            <a:ln>
              <a:noFill/>
            </a:ln>
          </p:spPr>
          <p:txBody>
            <a:bodyPr anchorCtr="0" anchor="ctr" bIns="186675" lIns="186675" spcFirstLastPara="1" rIns="186675" wrap="square" tIns="186675">
              <a:noAutofit/>
            </a:bodyPr>
            <a:lstStyle/>
            <a:p>
              <a:pPr indent="0" lvl="0" marL="0" marR="0" rtl="0" algn="ctr">
                <a:lnSpc>
                  <a:spcPct val="90000"/>
                </a:lnSpc>
                <a:spcBef>
                  <a:spcPts val="0"/>
                </a:spcBef>
                <a:spcAft>
                  <a:spcPts val="0"/>
                </a:spcAft>
                <a:buNone/>
              </a:pPr>
              <a:r>
                <a:rPr b="0" i="0" lang="en-GB" sz="1800" u="none" cap="none" strike="noStrike">
                  <a:solidFill>
                    <a:schemeClr val="lt1"/>
                  </a:solidFill>
                  <a:latin typeface="Arial"/>
                  <a:ea typeface="Arial"/>
                  <a:cs typeface="Arial"/>
                  <a:sym typeface="Arial"/>
                </a:rPr>
                <a:t>Fourth Level</a:t>
              </a:r>
              <a:endParaRPr/>
            </a:p>
            <a:p>
              <a:pPr indent="0" lvl="0" marL="0" marR="0" rtl="0" algn="ctr">
                <a:lnSpc>
                  <a:spcPct val="90000"/>
                </a:lnSpc>
                <a:spcBef>
                  <a:spcPts val="630"/>
                </a:spcBef>
                <a:spcAft>
                  <a:spcPts val="0"/>
                </a:spcAft>
                <a:buNone/>
              </a:pPr>
              <a:r>
                <a:rPr b="0" i="0" lang="en-GB" sz="1800" u="none" cap="none" strike="noStrike">
                  <a:solidFill>
                    <a:schemeClr val="lt1"/>
                  </a:solidFill>
                  <a:latin typeface="Arial"/>
                  <a:ea typeface="Arial"/>
                  <a:cs typeface="Arial"/>
                  <a:sym typeface="Arial"/>
                </a:rPr>
                <a:t>Benchmarks Overview</a:t>
              </a:r>
              <a:endParaRPr b="0" i="0" sz="1800" u="none" cap="none" strike="noStrike">
                <a:solidFill>
                  <a:schemeClr val="lt1"/>
                </a:solidFill>
                <a:latin typeface="Arial"/>
                <a:ea typeface="Arial"/>
                <a:cs typeface="Arial"/>
                <a:sym typeface="Arial"/>
              </a:endParaRPr>
            </a:p>
          </p:txBody>
        </p:sp>
      </p:grpSp>
      <p:grpSp>
        <p:nvGrpSpPr>
          <p:cNvPr id="119" name="Google Shape;119;p2"/>
          <p:cNvGrpSpPr/>
          <p:nvPr/>
        </p:nvGrpSpPr>
        <p:grpSpPr>
          <a:xfrm>
            <a:off x="1966038" y="434236"/>
            <a:ext cx="5211924" cy="437596"/>
            <a:chOff x="1966038" y="110144"/>
            <a:chExt cx="5211924" cy="437596"/>
          </a:xfrm>
        </p:grpSpPr>
        <p:sp>
          <p:nvSpPr>
            <p:cNvPr id="120" name="Google Shape;120;p2">
              <a:hlinkClick action="ppaction://hlinksldjump" r:id="rId10"/>
            </p:cNvPr>
            <p:cNvSpPr/>
            <p:nvPr/>
          </p:nvSpPr>
          <p:spPr>
            <a:xfrm>
              <a:off x="1966038" y="110144"/>
              <a:ext cx="5211924" cy="437596"/>
            </a:xfrm>
            <a:prstGeom prst="roundRect">
              <a:avLst>
                <a:gd fmla="val 16667" name="adj"/>
              </a:avLst>
            </a:prstGeom>
            <a:solidFill>
              <a:srgbClr val="50A5AE"/>
            </a:soli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
              <a:hlinkClick action="ppaction://hlinksldjump" r:id="rId11"/>
            </p:cNvPr>
            <p:cNvSpPr/>
            <p:nvPr/>
          </p:nvSpPr>
          <p:spPr>
            <a:xfrm>
              <a:off x="2176319" y="139359"/>
              <a:ext cx="4791362" cy="379167"/>
            </a:xfrm>
            <a:prstGeom prst="rect">
              <a:avLst/>
            </a:prstGeom>
            <a:noFill/>
            <a:ln>
              <a:noFill/>
            </a:ln>
          </p:spPr>
          <p:txBody>
            <a:bodyPr anchorCtr="0" anchor="ctr" bIns="186675" lIns="186675" spcFirstLastPara="1" rIns="186675" wrap="square" tIns="186675">
              <a:noAutofit/>
            </a:bodyPr>
            <a:lstStyle/>
            <a:p>
              <a:pPr indent="0" lvl="0" marL="0" marR="0" rtl="0" algn="ctr">
                <a:lnSpc>
                  <a:spcPct val="90000"/>
                </a:lnSpc>
                <a:spcBef>
                  <a:spcPts val="0"/>
                </a:spcBef>
                <a:spcAft>
                  <a:spcPts val="0"/>
                </a:spcAft>
                <a:buNone/>
              </a:pPr>
              <a:r>
                <a:rPr b="0" i="0" lang="en-GB" sz="1800" u="none" cap="none" strike="noStrike">
                  <a:solidFill>
                    <a:schemeClr val="lt1"/>
                  </a:solidFill>
                  <a:latin typeface="Arial"/>
                  <a:ea typeface="Arial"/>
                  <a:cs typeface="Arial"/>
                  <a:sym typeface="Arial"/>
                </a:rPr>
                <a:t>Guidance on using this framework</a:t>
              </a:r>
              <a:endParaRPr/>
            </a:p>
          </p:txBody>
        </p:sp>
      </p:grpSp>
      <p:sp>
        <p:nvSpPr>
          <p:cNvPr id="122" name="Google Shape;122;p2"/>
          <p:cNvSpPr/>
          <p:nvPr/>
        </p:nvSpPr>
        <p:spPr>
          <a:xfrm>
            <a:off x="6401831" y="2500708"/>
            <a:ext cx="2255688" cy="1645849"/>
          </a:xfrm>
          <a:prstGeom prst="rect">
            <a:avLst/>
          </a:prstGeom>
          <a:noFill/>
          <a:ln>
            <a:noFill/>
          </a:ln>
        </p:spPr>
        <p:txBody>
          <a:bodyPr anchorCtr="0" anchor="ctr" bIns="186675" lIns="186675" spcFirstLastPara="1" rIns="186675" wrap="square" tIns="186675">
            <a:noAutofit/>
          </a:bodyPr>
          <a:lstStyle/>
          <a:p>
            <a:pPr indent="0" lvl="0" marL="0" marR="0" rtl="0" algn="ctr">
              <a:lnSpc>
                <a:spcPct val="90000"/>
              </a:lnSpc>
              <a:spcBef>
                <a:spcPts val="0"/>
              </a:spcBef>
              <a:spcAft>
                <a:spcPts val="0"/>
              </a:spcAft>
              <a:buNone/>
            </a:pPr>
            <a:r>
              <a:rPr b="0" i="0" lang="en-GB" sz="1800" u="none" cap="none" strike="noStrike">
                <a:solidFill>
                  <a:schemeClr val="lt1"/>
                </a:solidFill>
                <a:latin typeface="Arial"/>
                <a:ea typeface="Arial"/>
                <a:cs typeface="Arial"/>
                <a:sym typeface="Arial"/>
              </a:rPr>
              <a:t>Second Level</a:t>
            </a:r>
            <a:endParaRPr/>
          </a:p>
          <a:p>
            <a:pPr indent="0" lvl="0" marL="0" marR="0" rtl="0" algn="ctr">
              <a:lnSpc>
                <a:spcPct val="90000"/>
              </a:lnSpc>
              <a:spcBef>
                <a:spcPts val="630"/>
              </a:spcBef>
              <a:spcAft>
                <a:spcPts val="0"/>
              </a:spcAft>
              <a:buNone/>
            </a:pPr>
            <a:r>
              <a:rPr b="0" i="0" lang="en-GB" sz="1800" u="none" cap="none" strike="noStrike">
                <a:solidFill>
                  <a:schemeClr val="lt1"/>
                </a:solidFill>
                <a:latin typeface="Arial"/>
                <a:ea typeface="Arial"/>
                <a:cs typeface="Arial"/>
                <a:sym typeface="Arial"/>
              </a:rPr>
              <a:t>Benchmarks Overview</a:t>
            </a:r>
            <a:endParaRPr b="0" i="0" sz="1800" u="none" cap="none" strike="noStrike">
              <a:solidFill>
                <a:schemeClr val="lt1"/>
              </a:solidFill>
              <a:latin typeface="Arial"/>
              <a:ea typeface="Arial"/>
              <a:cs typeface="Arial"/>
              <a:sym typeface="Arial"/>
            </a:endParaRPr>
          </a:p>
        </p:txBody>
      </p:sp>
      <p:sp>
        <p:nvSpPr>
          <p:cNvPr id="123" name="Google Shape;123;p2"/>
          <p:cNvSpPr txBox="1"/>
          <p:nvPr/>
        </p:nvSpPr>
        <p:spPr>
          <a:xfrm>
            <a:off x="1661652" y="6125497"/>
            <a:ext cx="182880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200" u="none" cap="none" strike="noStrike">
                <a:solidFill>
                  <a:schemeClr val="lt1"/>
                </a:solidFill>
                <a:latin typeface="Arial Narrow"/>
                <a:ea typeface="Arial Narrow"/>
                <a:cs typeface="Arial Narrow"/>
                <a:sym typeface="Arial Narrow"/>
              </a:rPr>
              <a:t>(coming soon)</a:t>
            </a:r>
            <a:endParaRPr/>
          </a:p>
        </p:txBody>
      </p:sp>
      <p:sp>
        <p:nvSpPr>
          <p:cNvPr id="124" name="Google Shape;124;p2"/>
          <p:cNvSpPr txBox="1"/>
          <p:nvPr/>
        </p:nvSpPr>
        <p:spPr>
          <a:xfrm>
            <a:off x="5551463" y="6125497"/>
            <a:ext cx="182880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200" u="none" cap="none" strike="noStrike">
                <a:solidFill>
                  <a:schemeClr val="lt1"/>
                </a:solidFill>
                <a:latin typeface="Arial Narrow"/>
                <a:ea typeface="Arial Narrow"/>
                <a:cs typeface="Arial Narrow"/>
                <a:sym typeface="Arial Narrow"/>
              </a:rPr>
              <a:t>(coming soon)</a:t>
            </a:r>
            <a:endParaRPr/>
          </a:p>
        </p:txBody>
      </p:sp>
      <p:grpSp>
        <p:nvGrpSpPr>
          <p:cNvPr id="125" name="Google Shape;125;p2"/>
          <p:cNvGrpSpPr/>
          <p:nvPr/>
        </p:nvGrpSpPr>
        <p:grpSpPr>
          <a:xfrm>
            <a:off x="6321861" y="2401946"/>
            <a:ext cx="2453681" cy="1899474"/>
            <a:chOff x="6321861" y="2401946"/>
            <a:chExt cx="2453681" cy="1899474"/>
          </a:xfrm>
        </p:grpSpPr>
        <p:sp>
          <p:nvSpPr>
            <p:cNvPr id="126" name="Google Shape;126;p2">
              <a:hlinkClick action="ppaction://hlinksldjump" r:id="rId12"/>
            </p:cNvPr>
            <p:cNvSpPr/>
            <p:nvPr/>
          </p:nvSpPr>
          <p:spPr>
            <a:xfrm>
              <a:off x="6321861" y="2401946"/>
              <a:ext cx="2453681" cy="1899474"/>
            </a:xfrm>
            <a:prstGeom prst="roundRect">
              <a:avLst>
                <a:gd fmla="val 16667" name="adj"/>
              </a:avLst>
            </a:prstGeom>
            <a:solidFill>
              <a:srgbClr val="FF2F92"/>
            </a:solidFill>
            <a:ln>
              <a:noFill/>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127" name="Google Shape;127;p2">
              <a:hlinkClick action="ppaction://hlinksldjump" r:id="rId13"/>
            </p:cNvPr>
            <p:cNvSpPr/>
            <p:nvPr/>
          </p:nvSpPr>
          <p:spPr>
            <a:xfrm>
              <a:off x="6401831" y="2500708"/>
              <a:ext cx="2255688" cy="1645849"/>
            </a:xfrm>
            <a:prstGeom prst="rect">
              <a:avLst/>
            </a:prstGeom>
            <a:noFill/>
            <a:ln>
              <a:noFill/>
            </a:ln>
          </p:spPr>
          <p:txBody>
            <a:bodyPr anchorCtr="0" anchor="ctr" bIns="186675" lIns="186675" spcFirstLastPara="1" rIns="186675" wrap="square" tIns="186675">
              <a:noAutofit/>
            </a:bodyPr>
            <a:lstStyle/>
            <a:p>
              <a:pPr indent="0" lvl="0" marL="0" marR="0" rtl="0" algn="ctr">
                <a:lnSpc>
                  <a:spcPct val="90000"/>
                </a:lnSpc>
                <a:spcBef>
                  <a:spcPts val="0"/>
                </a:spcBef>
                <a:spcAft>
                  <a:spcPts val="0"/>
                </a:spcAft>
                <a:buNone/>
              </a:pPr>
              <a:r>
                <a:rPr lang="en-GB" sz="1800">
                  <a:solidFill>
                    <a:schemeClr val="lt1"/>
                  </a:solidFill>
                  <a:latin typeface="Arial"/>
                  <a:ea typeface="Arial"/>
                  <a:cs typeface="Arial"/>
                  <a:sym typeface="Arial"/>
                </a:rPr>
                <a:t>Second Level</a:t>
              </a:r>
              <a:endParaRPr/>
            </a:p>
            <a:p>
              <a:pPr indent="0" lvl="0" marL="0" marR="0" rtl="0" algn="ctr">
                <a:lnSpc>
                  <a:spcPct val="90000"/>
                </a:lnSpc>
                <a:spcBef>
                  <a:spcPts val="630"/>
                </a:spcBef>
                <a:spcAft>
                  <a:spcPts val="0"/>
                </a:spcAft>
                <a:buNone/>
              </a:pPr>
              <a:r>
                <a:rPr lang="en-GB" sz="1800">
                  <a:solidFill>
                    <a:schemeClr val="lt1"/>
                  </a:solidFill>
                  <a:latin typeface="Arial"/>
                  <a:ea typeface="Arial"/>
                  <a:cs typeface="Arial"/>
                  <a:sym typeface="Arial"/>
                </a:rPr>
                <a:t>Benchmarks Overview</a:t>
              </a:r>
              <a:endParaRPr sz="1800">
                <a:solidFill>
                  <a:schemeClr val="lt1"/>
                </a:solidFill>
                <a:latin typeface="Arial"/>
                <a:ea typeface="Arial"/>
                <a:cs typeface="Arial"/>
                <a:sym typeface="Arial"/>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20"/>
          <p:cNvSpPr/>
          <p:nvPr/>
        </p:nvSpPr>
        <p:spPr>
          <a:xfrm>
            <a:off x="7146941" y="1745055"/>
            <a:ext cx="1867992" cy="1627504"/>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Thinkuknow</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Childnet</a:t>
            </a:r>
            <a:endParaRPr/>
          </a:p>
        </p:txBody>
      </p:sp>
      <p:sp>
        <p:nvSpPr>
          <p:cNvPr id="442" name="Google Shape;442;p20"/>
          <p:cNvSpPr txBox="1"/>
          <p:nvPr>
            <p:ph type="title"/>
          </p:nvPr>
        </p:nvSpPr>
        <p:spPr>
          <a:xfrm>
            <a:off x="1183753" y="45864"/>
            <a:ext cx="7362028" cy="476493"/>
          </a:xfrm>
          <a:prstGeom prst="rect">
            <a:avLst/>
          </a:prstGeom>
          <a:solidFill>
            <a:srgbClr val="B6DDE7"/>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400"/>
              <a:buFont typeface="Arial Narrow"/>
              <a:buNone/>
            </a:pPr>
            <a:br>
              <a:rPr b="1" lang="en-GB" sz="1400">
                <a:latin typeface="Arial Narrow"/>
                <a:ea typeface="Arial Narrow"/>
                <a:cs typeface="Arial Narrow"/>
                <a:sym typeface="Arial Narrow"/>
              </a:rPr>
            </a:br>
            <a:r>
              <a:rPr b="1" lang="en-GB" sz="1400">
                <a:latin typeface="Arial"/>
                <a:ea typeface="Arial"/>
                <a:cs typeface="Arial"/>
                <a:sym typeface="Arial"/>
              </a:rPr>
              <a:t>Early Level</a:t>
            </a:r>
            <a:br>
              <a:rPr b="1" lang="en-GB" sz="1400">
                <a:latin typeface="Arial"/>
                <a:ea typeface="Arial"/>
                <a:cs typeface="Arial"/>
                <a:sym typeface="Arial"/>
              </a:rPr>
            </a:br>
            <a:r>
              <a:rPr b="1" lang="en-GB" sz="1200">
                <a:latin typeface="Arial"/>
                <a:ea typeface="Arial"/>
                <a:cs typeface="Arial"/>
                <a:sym typeface="Arial"/>
              </a:rPr>
              <a:t>DL3: </a:t>
            </a:r>
            <a:r>
              <a:rPr lang="en-GB" sz="1200">
                <a:latin typeface="Arial"/>
                <a:ea typeface="Arial"/>
                <a:cs typeface="Arial"/>
                <a:sym typeface="Arial"/>
              </a:rPr>
              <a:t>Cyber resilience and internet safety</a:t>
            </a:r>
            <a:br>
              <a:rPr b="1" lang="en-GB" sz="1400">
                <a:latin typeface="Arial"/>
                <a:ea typeface="Arial"/>
                <a:cs typeface="Arial"/>
                <a:sym typeface="Arial"/>
              </a:rPr>
            </a:br>
            <a:endParaRPr b="1" sz="1400">
              <a:latin typeface="Arial"/>
              <a:ea typeface="Arial"/>
              <a:cs typeface="Arial"/>
              <a:sym typeface="Arial"/>
            </a:endParaRPr>
          </a:p>
        </p:txBody>
      </p:sp>
      <p:sp>
        <p:nvSpPr>
          <p:cNvPr id="443" name="Google Shape;443;p20"/>
          <p:cNvSpPr/>
          <p:nvPr/>
        </p:nvSpPr>
        <p:spPr>
          <a:xfrm>
            <a:off x="108565" y="2007828"/>
            <a:ext cx="6951363" cy="4743529"/>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Teaching Strategies &amp; Approaches:</a:t>
            </a:r>
            <a:endParaRPr/>
          </a:p>
          <a:p>
            <a:pPr indent="0" lvl="0" marL="0" marR="0" rtl="0" algn="l">
              <a:spcBef>
                <a:spcPts val="0"/>
              </a:spcBef>
              <a:spcAft>
                <a:spcPts val="0"/>
              </a:spcAft>
              <a:buNone/>
            </a:pPr>
            <a:r>
              <a:t/>
            </a:r>
            <a:endParaRPr b="1" sz="10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n-GB" sz="1100">
                <a:solidFill>
                  <a:schemeClr val="dk1"/>
                </a:solidFill>
                <a:latin typeface="Arial Narrow"/>
                <a:ea typeface="Arial Narrow"/>
                <a:cs typeface="Arial Narrow"/>
                <a:sym typeface="Arial Narrow"/>
              </a:rPr>
              <a:t>Demonstrating appropriate behaviour and language</a:t>
            </a:r>
            <a:endParaRPr/>
          </a:p>
          <a:p>
            <a:pPr indent="0" lvl="0" marL="0" marR="0" rtl="0" algn="l">
              <a:spcBef>
                <a:spcPts val="0"/>
              </a:spcBef>
              <a:spcAft>
                <a:spcPts val="0"/>
              </a:spcAft>
              <a:buNone/>
            </a:pPr>
            <a:r>
              <a:t/>
            </a:r>
            <a:endParaRPr b="1" sz="11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Children learn that they can go to exciting places online,  but they need to follow certain rules to remain safe - </a:t>
            </a:r>
            <a:r>
              <a:rPr lang="en-GB" sz="1000" u="sng">
                <a:solidFill>
                  <a:schemeClr val="dk1"/>
                </a:solidFill>
                <a:latin typeface="Arial Narrow"/>
                <a:ea typeface="Arial Narrow"/>
                <a:cs typeface="Arial Narrow"/>
                <a:sym typeface="Arial Narrow"/>
                <a:hlinkClick r:id="rId3">
                  <a:extLst>
                    <a:ext uri="{A12FA001-AC4F-418D-AE19-62706E023703}">
                      <ahyp:hlinkClr val="tx"/>
                    </a:ext>
                  </a:extLst>
                </a:hlinkClick>
              </a:rPr>
              <a:t>Smartie the Penguin </a:t>
            </a:r>
            <a:r>
              <a:rPr lang="en-GB" sz="1000">
                <a:solidFill>
                  <a:schemeClr val="dk1"/>
                </a:solidFill>
                <a:latin typeface="Arial Narrow"/>
                <a:ea typeface="Arial Narrow"/>
                <a:cs typeface="Arial Narrow"/>
                <a:sym typeface="Arial Narrow"/>
              </a:rPr>
              <a:t>activity </a:t>
            </a:r>
            <a:r>
              <a:rPr lang="en-GB" sz="1000" u="sng">
                <a:solidFill>
                  <a:schemeClr val="dk1"/>
                </a:solidFill>
                <a:latin typeface="Arial Narrow"/>
                <a:ea typeface="Arial Narrow"/>
                <a:cs typeface="Arial Narrow"/>
                <a:sym typeface="Arial Narrow"/>
                <a:hlinkClick r:id="rId4">
                  <a:extLst>
                    <a:ext uri="{A12FA001-AC4F-418D-AE19-62706E023703}">
                      <ahyp:hlinkClr val="tx"/>
                    </a:ext>
                  </a:extLst>
                </a:hlinkClick>
              </a:rPr>
              <a:t> </a:t>
            </a:r>
            <a:endParaRPr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Identify safe places to play, what it feels like to be safe, who to turn to when they are worried, use of an emotional barometer to share own feelings. Discuss Personal Safety, School Safety, House Safety &amp; Community Safety.</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Important that to recognise that, we are kind and careful when we use the computer to talk to people as we would be in person. Even if we can’t see or hear them when we’re online, the things we say, write or share can still upset others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​Identify safe places to play, what it feels like to be safe, use of the emotional barometer</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Think about who children can turn to when they come across something inappropriate on a device. A good set of rules for these are: </a:t>
            </a:r>
            <a:endParaRPr/>
          </a:p>
          <a:p>
            <a:pPr indent="0" lvl="0" marL="0" marR="0" rtl="0" algn="l">
              <a:spcBef>
                <a:spcPts val="0"/>
              </a:spcBef>
              <a:spcAft>
                <a:spcPts val="0"/>
              </a:spcAft>
              <a:buNone/>
            </a:pPr>
            <a:r>
              <a:rPr i="1" lang="en-GB" sz="1000">
                <a:solidFill>
                  <a:schemeClr val="dk1"/>
                </a:solidFill>
                <a:latin typeface="Arial Narrow"/>
                <a:ea typeface="Arial Narrow"/>
                <a:cs typeface="Arial Narrow"/>
                <a:sym typeface="Arial Narrow"/>
              </a:rPr>
              <a:t>1. Don’t show or share it with anyone else</a:t>
            </a:r>
            <a:endParaRPr/>
          </a:p>
          <a:p>
            <a:pPr indent="0" lvl="0" marL="0" marR="0" rtl="0" algn="l">
              <a:spcBef>
                <a:spcPts val="0"/>
              </a:spcBef>
              <a:spcAft>
                <a:spcPts val="0"/>
              </a:spcAft>
              <a:buNone/>
            </a:pPr>
            <a:r>
              <a:rPr i="1" lang="en-GB" sz="1000">
                <a:solidFill>
                  <a:schemeClr val="dk1"/>
                </a:solidFill>
                <a:latin typeface="Arial Narrow"/>
                <a:ea typeface="Arial Narrow"/>
                <a:cs typeface="Arial Narrow"/>
                <a:sym typeface="Arial Narrow"/>
              </a:rPr>
              <a:t>2. Turn off the screen on the device you’re using</a:t>
            </a:r>
            <a:endParaRPr/>
          </a:p>
          <a:p>
            <a:pPr indent="0" lvl="0" marL="0" marR="0" rtl="0" algn="l">
              <a:spcBef>
                <a:spcPts val="0"/>
              </a:spcBef>
              <a:spcAft>
                <a:spcPts val="0"/>
              </a:spcAft>
              <a:buNone/>
            </a:pPr>
            <a:r>
              <a:rPr i="1" lang="en-GB" sz="1000">
                <a:solidFill>
                  <a:schemeClr val="dk1"/>
                </a:solidFill>
                <a:latin typeface="Arial Narrow"/>
                <a:ea typeface="Arial Narrow"/>
                <a:cs typeface="Arial Narrow"/>
                <a:sym typeface="Arial Narrow"/>
              </a:rPr>
              <a:t>3. Immediately speak to a trusted adult, who will deal with it for you</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From the </a:t>
            </a:r>
            <a:r>
              <a:rPr lang="en-GB" sz="1000" u="sng">
                <a:solidFill>
                  <a:schemeClr val="dk1"/>
                </a:solidFill>
                <a:latin typeface="Arial Narrow"/>
                <a:ea typeface="Arial Narrow"/>
                <a:cs typeface="Arial Narrow"/>
                <a:sym typeface="Arial Narrow"/>
                <a:hlinkClick r:id="rId5">
                  <a:extLst>
                    <a:ext uri="{A12FA001-AC4F-418D-AE19-62706E023703}">
                      <ahyp:hlinkClr val="tx"/>
                    </a:ext>
                  </a:extLst>
                </a:hlinkClick>
              </a:rPr>
              <a:t>Jessie and Friends pack (Thinkuknow): ‘Watching videos’ animation </a:t>
            </a:r>
            <a:r>
              <a:rPr lang="en-GB" sz="1000">
                <a:solidFill>
                  <a:schemeClr val="dk1"/>
                </a:solidFill>
                <a:latin typeface="Arial Narrow"/>
                <a:ea typeface="Arial Narrow"/>
                <a:cs typeface="Arial Narrow"/>
                <a:sym typeface="Arial Narrow"/>
              </a:rPr>
              <a:t>(available with subtitles and BSL) which discusses what it feels like to see something you don’t like online and what to do)</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Advice for practitioners on what to do and what to say to young children in these circumstances can be found on Thinkuknow website. Also bear in mind safeguarding and child protection training. </a:t>
            </a:r>
            <a:endParaRPr/>
          </a:p>
          <a:p>
            <a:pPr indent="0" lvl="0" marL="0" marR="0" rtl="0" algn="l">
              <a:spcBef>
                <a:spcPts val="0"/>
              </a:spcBef>
              <a:spcAft>
                <a:spcPts val="0"/>
              </a:spcAft>
              <a:buNone/>
            </a:pPr>
            <a:r>
              <a:t/>
            </a:r>
            <a:endParaRPr sz="10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n-GB" sz="1050">
                <a:solidFill>
                  <a:schemeClr val="dk1"/>
                </a:solidFill>
                <a:latin typeface="Arial Narrow"/>
                <a:ea typeface="Arial Narrow"/>
                <a:cs typeface="Arial Narrow"/>
                <a:sym typeface="Arial Narrow"/>
              </a:rPr>
              <a:t>Demonstrating importance of passwords and passcodes</a:t>
            </a:r>
            <a:endParaRPr/>
          </a:p>
          <a:p>
            <a:pPr indent="0" lvl="0" marL="0" marR="0" rtl="0" algn="l">
              <a:spcBef>
                <a:spcPts val="0"/>
              </a:spcBef>
              <a:spcAft>
                <a:spcPts val="0"/>
              </a:spcAft>
              <a:buNone/>
            </a:pPr>
            <a:r>
              <a:t/>
            </a:r>
            <a:endParaRPr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Take class on a short safari around the local environment identifying technology that might use passwords, e.g. school entry system (fob is a shortcut to entering a passcode – computer does it for you!), phones, tablets, computers, doors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Every time you introduce new digital technology to a class, have a discussion about passwords and passcodes (banking, phone login etc) and the importance of having an individual login; why passwords should be kept safe and not shared with others (and why it’s ok for a teacher to know your password at this stage)</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Discuss the school entry system, padlocks, bike locks, ID badges, smoke detectors, the fire alarm, burglar alarms, and why we are careful to protect the things that belong to us</a:t>
            </a:r>
            <a:endParaRPr/>
          </a:p>
          <a:p>
            <a:pPr indent="0" lvl="0" marL="0" marR="0" rtl="0" algn="l">
              <a:spcBef>
                <a:spcPts val="0"/>
              </a:spcBef>
              <a:spcAft>
                <a:spcPts val="0"/>
              </a:spcAft>
              <a:buNone/>
            </a:pPr>
            <a:r>
              <a:t/>
            </a:r>
            <a:endParaRPr sz="1000">
              <a:solidFill>
                <a:schemeClr val="dk1"/>
              </a:solidFill>
              <a:latin typeface="Arial Narrow"/>
              <a:ea typeface="Arial Narrow"/>
              <a:cs typeface="Arial Narrow"/>
              <a:sym typeface="Arial Narrow"/>
            </a:endParaRPr>
          </a:p>
        </p:txBody>
      </p:sp>
      <p:sp>
        <p:nvSpPr>
          <p:cNvPr id="444" name="Google Shape;444;p20"/>
          <p:cNvSpPr/>
          <p:nvPr/>
        </p:nvSpPr>
        <p:spPr>
          <a:xfrm>
            <a:off x="118933" y="1102003"/>
            <a:ext cx="6940995" cy="842047"/>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Cross-curricular links:</a:t>
            </a:r>
            <a:endParaRPr sz="1000" u="sng">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(LIT 0-04a) listening and watching for useful information to make choices</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(HWB 0-03a) recognising those who can offer practical and emotional support</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(HWB 0-49a) learning respect for own body (and mind) and what behaviour is right and wrong; who to talk to if they are worried</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(TCH 0-14b) recognising technology both obvious and hidden, in their surrounding environment</a:t>
            </a:r>
            <a:endParaRPr/>
          </a:p>
        </p:txBody>
      </p:sp>
      <p:sp>
        <p:nvSpPr>
          <p:cNvPr id="445" name="Google Shape;445;p20"/>
          <p:cNvSpPr/>
          <p:nvPr/>
        </p:nvSpPr>
        <p:spPr>
          <a:xfrm>
            <a:off x="118934" y="586135"/>
            <a:ext cx="6940996" cy="45209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Key language</a:t>
            </a:r>
            <a:r>
              <a:rPr lang="en-GB" sz="1100">
                <a:solidFill>
                  <a:schemeClr val="dk1"/>
                </a:solidFill>
                <a:latin typeface="Arial Narrow"/>
                <a:ea typeface="Arial Narrow"/>
                <a:cs typeface="Arial Narrow"/>
                <a:sym typeface="Arial Narrow"/>
              </a:rPr>
              <a:t>: </a:t>
            </a:r>
            <a:r>
              <a:rPr lang="en-GB" sz="1100">
                <a:solidFill>
                  <a:srgbClr val="000000"/>
                </a:solidFill>
                <a:latin typeface="Arial Narrow"/>
                <a:ea typeface="Arial Narrow"/>
                <a:cs typeface="Arial Narrow"/>
                <a:sym typeface="Arial Narrow"/>
              </a:rPr>
              <a:t>online, safety, internet, password, security, report, concerns, permission, image, video, privacy, security, identify</a:t>
            </a:r>
            <a:endParaRPr sz="1100">
              <a:solidFill>
                <a:schemeClr val="dk1"/>
              </a:solidFill>
              <a:latin typeface="Arial Narrow"/>
              <a:ea typeface="Arial Narrow"/>
              <a:cs typeface="Arial Narrow"/>
              <a:sym typeface="Arial Narrow"/>
            </a:endParaRPr>
          </a:p>
        </p:txBody>
      </p:sp>
      <p:sp>
        <p:nvSpPr>
          <p:cNvPr id="446" name="Google Shape;446;p20"/>
          <p:cNvSpPr/>
          <p:nvPr/>
        </p:nvSpPr>
        <p:spPr>
          <a:xfrm>
            <a:off x="7150289" y="582542"/>
            <a:ext cx="1867992" cy="822413"/>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CfE E/O:</a:t>
            </a:r>
            <a:r>
              <a:rPr lang="en-GB" sz="900">
                <a:solidFill>
                  <a:srgbClr val="000000"/>
                </a:solidFill>
                <a:latin typeface="Arial Narrow"/>
                <a:ea typeface="Arial Narrow"/>
                <a:cs typeface="Arial Narrow"/>
                <a:sym typeface="Arial Narrow"/>
              </a:rPr>
              <a:t> I can explore, play and communicate using digital technologies safely and securely</a:t>
            </a:r>
            <a:r>
              <a:rPr lang="en-GB" sz="900">
                <a:solidFill>
                  <a:srgbClr val="000000"/>
                </a:solidFill>
                <a:latin typeface="Calibri"/>
                <a:ea typeface="Calibri"/>
                <a:cs typeface="Calibri"/>
                <a:sym typeface="Calibri"/>
              </a:rPr>
              <a:t>.</a:t>
            </a:r>
            <a:endParaRPr/>
          </a:p>
          <a:p>
            <a:pPr indent="0" lvl="0" marL="0" marR="0" rtl="0" algn="l">
              <a:spcBef>
                <a:spcPts val="0"/>
              </a:spcBef>
              <a:spcAft>
                <a:spcPts val="0"/>
              </a:spcAft>
              <a:buNone/>
            </a:pPr>
            <a:r>
              <a:rPr b="1" lang="en-GB" sz="900">
                <a:solidFill>
                  <a:schemeClr val="dk1"/>
                </a:solidFill>
                <a:latin typeface="Arial Narrow"/>
                <a:ea typeface="Arial Narrow"/>
                <a:cs typeface="Arial Narrow"/>
                <a:sym typeface="Arial Narrow"/>
              </a:rPr>
              <a:t>TCH 0-03a</a:t>
            </a:r>
            <a:endParaRPr b="1" sz="9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p:txBody>
      </p:sp>
      <p:sp>
        <p:nvSpPr>
          <p:cNvPr id="447" name="Google Shape;447;p20"/>
          <p:cNvSpPr/>
          <p:nvPr/>
        </p:nvSpPr>
        <p:spPr>
          <a:xfrm>
            <a:off x="7161700" y="3715353"/>
            <a:ext cx="1862958" cy="3036004"/>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End of Level Benchmarks:</a:t>
            </a:r>
            <a:br>
              <a:rPr lang="en-GB" sz="1100" u="sng">
                <a:solidFill>
                  <a:schemeClr val="dk1"/>
                </a:solidFill>
                <a:latin typeface="Arial Narrow"/>
                <a:ea typeface="Arial Narrow"/>
                <a:cs typeface="Arial Narrow"/>
                <a:sym typeface="Arial Narrow"/>
              </a:rPr>
            </a:br>
            <a:endParaRPr sz="1100" u="sng">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Demonstrates an understanding of appropriate behaviour and language in the digital environment</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Demonstrates an understanding of the importance of passwords and passcodes for example access to a school building</a:t>
            </a:r>
            <a:endParaRPr sz="1100">
              <a:solidFill>
                <a:schemeClr val="dk1"/>
              </a:solidFill>
              <a:latin typeface="Arial Narrow"/>
              <a:ea typeface="Arial Narrow"/>
              <a:cs typeface="Arial Narrow"/>
              <a:sym typeface="Arial Narrow"/>
            </a:endParaRPr>
          </a:p>
        </p:txBody>
      </p:sp>
      <p:sp>
        <p:nvSpPr>
          <p:cNvPr id="448" name="Google Shape;448;p20">
            <a:hlinkClick action="ppaction://hlinksldjump" r:id="rId6"/>
          </p:cNvPr>
          <p:cNvSpPr/>
          <p:nvPr/>
        </p:nvSpPr>
        <p:spPr>
          <a:xfrm>
            <a:off x="7149459" y="1454166"/>
            <a:ext cx="1867172" cy="241834"/>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Pupil Resources</a:t>
            </a:r>
            <a:endParaRPr/>
          </a:p>
        </p:txBody>
      </p:sp>
      <p:pic>
        <p:nvPicPr>
          <p:cNvPr id="449" name="Google Shape;449;p20"/>
          <p:cNvPicPr preferRelativeResize="0"/>
          <p:nvPr/>
        </p:nvPicPr>
        <p:blipFill rotWithShape="1">
          <a:blip r:embed="rId7">
            <a:alphaModFix/>
          </a:blip>
          <a:srcRect b="0" l="0" r="0" t="0"/>
          <a:stretch/>
        </p:blipFill>
        <p:spPr>
          <a:xfrm>
            <a:off x="8436419" y="1820171"/>
            <a:ext cx="483519" cy="452090"/>
          </a:xfrm>
          <a:prstGeom prst="rect">
            <a:avLst/>
          </a:prstGeom>
          <a:noFill/>
          <a:ln>
            <a:noFill/>
          </a:ln>
        </p:spPr>
      </p:pic>
      <p:pic>
        <p:nvPicPr>
          <p:cNvPr id="450" name="Google Shape;450;p20"/>
          <p:cNvPicPr preferRelativeResize="0"/>
          <p:nvPr/>
        </p:nvPicPr>
        <p:blipFill rotWithShape="1">
          <a:blip r:embed="rId8">
            <a:alphaModFix/>
          </a:blip>
          <a:srcRect b="0" l="0" r="0" t="0"/>
          <a:stretch/>
        </p:blipFill>
        <p:spPr>
          <a:xfrm>
            <a:off x="8436419" y="2386863"/>
            <a:ext cx="483520" cy="483520"/>
          </a:xfrm>
          <a:prstGeom prst="rect">
            <a:avLst/>
          </a:prstGeom>
          <a:noFill/>
          <a:ln>
            <a:noFill/>
          </a:ln>
        </p:spPr>
      </p:pic>
      <p:sp>
        <p:nvSpPr>
          <p:cNvPr id="451" name="Google Shape;451;p20"/>
          <p:cNvSpPr/>
          <p:nvPr/>
        </p:nvSpPr>
        <p:spPr>
          <a:xfrm>
            <a:off x="38099"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2" name="Google Shape;452;p20">
            <a:hlinkClick action="ppaction://hlinkshowjump?jump=firstslide"/>
          </p:cNvPr>
          <p:cNvSpPr/>
          <p:nvPr/>
        </p:nvSpPr>
        <p:spPr>
          <a:xfrm>
            <a:off x="586789" y="45864"/>
            <a:ext cx="546686" cy="257267"/>
          </a:xfrm>
          <a:custGeom>
            <a:rect b="b" l="l" r="r" t="t"/>
            <a:pathLst>
              <a:path extrusionOk="0" h="120000" w="120000">
                <a:moveTo>
                  <a:pt x="0" y="0"/>
                </a:moveTo>
                <a:lnTo>
                  <a:pt x="120000" y="0"/>
                </a:lnTo>
                <a:lnTo>
                  <a:pt x="120000" y="120000"/>
                </a:lnTo>
                <a:lnTo>
                  <a:pt x="0" y="120000"/>
                </a:lnTo>
                <a:close/>
                <a:moveTo>
                  <a:pt x="60000" y="15000"/>
                </a:moveTo>
                <a:lnTo>
                  <a:pt x="38823" y="60000"/>
                </a:lnTo>
                <a:lnTo>
                  <a:pt x="44117" y="60000"/>
                </a:lnTo>
                <a:lnTo>
                  <a:pt x="44117" y="105000"/>
                </a:lnTo>
                <a:lnTo>
                  <a:pt x="75883" y="105000"/>
                </a:lnTo>
                <a:lnTo>
                  <a:pt x="75883" y="60000"/>
                </a:lnTo>
                <a:lnTo>
                  <a:pt x="81177" y="60000"/>
                </a:lnTo>
                <a:lnTo>
                  <a:pt x="73235" y="43125"/>
                </a:lnTo>
                <a:lnTo>
                  <a:pt x="73235" y="20625"/>
                </a:lnTo>
                <a:lnTo>
                  <a:pt x="67941" y="20625"/>
                </a:lnTo>
                <a:lnTo>
                  <a:pt x="67941" y="31875"/>
                </a:lnTo>
                <a:close/>
              </a:path>
              <a:path extrusionOk="0" fill="darkenLess" h="120000" w="120000">
                <a:moveTo>
                  <a:pt x="73235" y="43125"/>
                </a:moveTo>
                <a:lnTo>
                  <a:pt x="73235" y="20625"/>
                </a:lnTo>
                <a:lnTo>
                  <a:pt x="67941" y="20625"/>
                </a:lnTo>
                <a:lnTo>
                  <a:pt x="67941" y="31875"/>
                </a:lnTo>
                <a:close/>
                <a:moveTo>
                  <a:pt x="44117" y="60000"/>
                </a:moveTo>
                <a:lnTo>
                  <a:pt x="44117" y="105000"/>
                </a:lnTo>
                <a:lnTo>
                  <a:pt x="57353" y="105000"/>
                </a:lnTo>
                <a:lnTo>
                  <a:pt x="57353" y="82500"/>
                </a:lnTo>
                <a:lnTo>
                  <a:pt x="62647" y="82500"/>
                </a:lnTo>
                <a:lnTo>
                  <a:pt x="62647" y="105000"/>
                </a:lnTo>
                <a:lnTo>
                  <a:pt x="75883" y="105000"/>
                </a:lnTo>
                <a:lnTo>
                  <a:pt x="75883" y="60000"/>
                </a:lnTo>
                <a:close/>
              </a:path>
              <a:path extrusionOk="0" fill="darken" h="120000" w="120000">
                <a:moveTo>
                  <a:pt x="60000" y="15000"/>
                </a:moveTo>
                <a:lnTo>
                  <a:pt x="38823" y="60000"/>
                </a:lnTo>
                <a:lnTo>
                  <a:pt x="81177" y="60000"/>
                </a:lnTo>
                <a:close/>
                <a:moveTo>
                  <a:pt x="57353" y="82500"/>
                </a:moveTo>
                <a:lnTo>
                  <a:pt x="62647" y="82500"/>
                </a:lnTo>
                <a:lnTo>
                  <a:pt x="62647" y="105000"/>
                </a:lnTo>
                <a:lnTo>
                  <a:pt x="57353" y="105000"/>
                </a:lnTo>
                <a:close/>
              </a:path>
              <a:path extrusionOk="0" fill="none" h="120000" w="120000">
                <a:moveTo>
                  <a:pt x="60000" y="15000"/>
                </a:moveTo>
                <a:lnTo>
                  <a:pt x="67941" y="31875"/>
                </a:lnTo>
                <a:lnTo>
                  <a:pt x="67941" y="20625"/>
                </a:lnTo>
                <a:lnTo>
                  <a:pt x="73235" y="20625"/>
                </a:lnTo>
                <a:lnTo>
                  <a:pt x="73235" y="43125"/>
                </a:lnTo>
                <a:lnTo>
                  <a:pt x="81177" y="60000"/>
                </a:lnTo>
                <a:lnTo>
                  <a:pt x="75883" y="60000"/>
                </a:lnTo>
                <a:lnTo>
                  <a:pt x="75883" y="105000"/>
                </a:lnTo>
                <a:lnTo>
                  <a:pt x="44117" y="105000"/>
                </a:lnTo>
                <a:lnTo>
                  <a:pt x="44117" y="60000"/>
                </a:lnTo>
                <a:lnTo>
                  <a:pt x="38823" y="60000"/>
                </a:lnTo>
                <a:close/>
                <a:moveTo>
                  <a:pt x="67941" y="31875"/>
                </a:moveTo>
                <a:lnTo>
                  <a:pt x="73235" y="43125"/>
                </a:lnTo>
                <a:moveTo>
                  <a:pt x="75883" y="60000"/>
                </a:moveTo>
                <a:lnTo>
                  <a:pt x="44117" y="60000"/>
                </a:lnTo>
                <a:moveTo>
                  <a:pt x="57353" y="105000"/>
                </a:moveTo>
                <a:lnTo>
                  <a:pt x="57353" y="82500"/>
                </a:lnTo>
                <a:lnTo>
                  <a:pt x="62647" y="82500"/>
                </a:lnTo>
                <a:lnTo>
                  <a:pt x="62647" y="105000"/>
                </a:lnTo>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3" name="Google Shape;453;p20">
            <a:hlinkClick action="ppaction://hlinkshowjump?jump=nextslide"/>
          </p:cNvPr>
          <p:cNvSpPr/>
          <p:nvPr/>
        </p:nvSpPr>
        <p:spPr>
          <a:xfrm rot="10800000">
            <a:off x="8610600"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4" name="Google Shape;454;p20">
            <a:hlinkClick action="ppaction://hlinksldjump" r:id="rId9"/>
          </p:cNvPr>
          <p:cNvSpPr/>
          <p:nvPr/>
        </p:nvSpPr>
        <p:spPr>
          <a:xfrm>
            <a:off x="7149459" y="3421613"/>
            <a:ext cx="1862957" cy="244685"/>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CLPL</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21"/>
          <p:cNvSpPr/>
          <p:nvPr/>
        </p:nvSpPr>
        <p:spPr>
          <a:xfrm>
            <a:off x="7146941" y="1745055"/>
            <a:ext cx="1867992" cy="1627504"/>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Topmarks</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Bee-Bot</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Sphero</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Code-a-pillar</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Dash &amp; Dot</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 </a:t>
            </a:r>
            <a:endParaRPr/>
          </a:p>
        </p:txBody>
      </p:sp>
      <p:sp>
        <p:nvSpPr>
          <p:cNvPr id="461" name="Google Shape;461;p21"/>
          <p:cNvSpPr txBox="1"/>
          <p:nvPr>
            <p:ph type="title"/>
          </p:nvPr>
        </p:nvSpPr>
        <p:spPr>
          <a:xfrm>
            <a:off x="1183753" y="45864"/>
            <a:ext cx="7362028" cy="476493"/>
          </a:xfrm>
          <a:prstGeom prst="rect">
            <a:avLst/>
          </a:prstGeom>
          <a:solidFill>
            <a:srgbClr val="B6DDE7"/>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400"/>
              <a:buFont typeface="Arial Narrow"/>
              <a:buNone/>
            </a:pPr>
            <a:br>
              <a:rPr b="1" lang="en-GB" sz="1400">
                <a:latin typeface="Arial Narrow"/>
                <a:ea typeface="Arial Narrow"/>
                <a:cs typeface="Arial Narrow"/>
                <a:sym typeface="Arial Narrow"/>
              </a:rPr>
            </a:br>
            <a:r>
              <a:rPr b="1" lang="en-GB" sz="1400">
                <a:latin typeface="Arial"/>
                <a:ea typeface="Arial"/>
                <a:cs typeface="Arial"/>
                <a:sym typeface="Arial"/>
              </a:rPr>
              <a:t>Early Level</a:t>
            </a:r>
            <a:br>
              <a:rPr b="1" lang="en-GB" sz="1400">
                <a:latin typeface="Arial"/>
                <a:ea typeface="Arial"/>
                <a:cs typeface="Arial"/>
                <a:sym typeface="Arial"/>
              </a:rPr>
            </a:br>
            <a:r>
              <a:rPr b="1" lang="en-GB" sz="1200">
                <a:latin typeface="Arial"/>
                <a:ea typeface="Arial"/>
                <a:cs typeface="Arial"/>
                <a:sym typeface="Arial"/>
              </a:rPr>
              <a:t>CS1: </a:t>
            </a:r>
            <a:r>
              <a:rPr lang="en-GB" sz="1200">
                <a:latin typeface="Arial"/>
                <a:ea typeface="Arial"/>
                <a:cs typeface="Arial"/>
                <a:sym typeface="Arial"/>
              </a:rPr>
              <a:t>Understanding the world through computational thinking</a:t>
            </a:r>
            <a:br>
              <a:rPr b="1" lang="en-GB" sz="1400">
                <a:latin typeface="Arial"/>
                <a:ea typeface="Arial"/>
                <a:cs typeface="Arial"/>
                <a:sym typeface="Arial"/>
              </a:rPr>
            </a:br>
            <a:endParaRPr b="1" sz="1400">
              <a:latin typeface="Arial"/>
              <a:ea typeface="Arial"/>
              <a:cs typeface="Arial"/>
              <a:sym typeface="Arial"/>
            </a:endParaRPr>
          </a:p>
        </p:txBody>
      </p:sp>
      <p:sp>
        <p:nvSpPr>
          <p:cNvPr id="462" name="Google Shape;462;p21"/>
          <p:cNvSpPr/>
          <p:nvPr/>
        </p:nvSpPr>
        <p:spPr>
          <a:xfrm>
            <a:off x="108565" y="2007828"/>
            <a:ext cx="6951363" cy="4743529"/>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Teaching Strategies &amp; Approaches:</a:t>
            </a:r>
            <a:endParaRPr/>
          </a:p>
          <a:p>
            <a:pPr indent="0" lvl="0" marL="0" marR="0" rtl="0" algn="l">
              <a:spcBef>
                <a:spcPts val="0"/>
              </a:spcBef>
              <a:spcAft>
                <a:spcPts val="0"/>
              </a:spcAft>
              <a:buNone/>
            </a:pPr>
            <a:r>
              <a:t/>
            </a:r>
            <a:endParaRPr b="1" sz="10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Unplugged</a:t>
            </a:r>
            <a:endParaRPr/>
          </a:p>
          <a:p>
            <a:pPr indent="0" lvl="0" marL="0" marR="0" rtl="0" algn="l">
              <a:spcBef>
                <a:spcPts val="0"/>
              </a:spcBef>
              <a:spcAft>
                <a:spcPts val="0"/>
              </a:spcAft>
              <a:buNone/>
            </a:pPr>
            <a:r>
              <a:t/>
            </a:r>
            <a:endParaRPr b="1" sz="11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Learners can identify the beginning and end of a process, when given all of the steps. Spend time thinking of familiar routines and identifying the first and last steps – can use visual cards with routines and sequence these </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Begin grouping together found objects or maths concrete resources, with categories that are chosen for the learners, such as grouping by colour, by size, by type, by purpose, by qualities and move on to simple categories chosen by the learner (they may come up with some you hadn’t considered)</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When grouping and sharing in maths, you may also group by number of ‘things’ e.g. sharing eight things into four groups of two.</a:t>
            </a:r>
            <a:endParaRPr b="1"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Identify repeating visual patterns, using the same categories and groups for sorting, e.g. red-yellow-red-yellow and try to vary the method of pattern. Ask children to create repeating patterns of their own and ask a partner to try to identify the pattern. </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Look at overlapping qualities, e.g. in a Venn diagram (you can make these with two hula hoops) to discuss similarities and differences, for example ‘this teddy is red AND soft but this truck is red and not soft’</a:t>
            </a:r>
            <a:endParaRPr/>
          </a:p>
          <a:p>
            <a:pPr indent="-171450" lvl="0" marL="171450" marR="0" rtl="0" algn="l">
              <a:spcBef>
                <a:spcPts val="0"/>
              </a:spcBef>
              <a:spcAft>
                <a:spcPts val="0"/>
              </a:spcAft>
              <a:buClr>
                <a:schemeClr val="dk1"/>
              </a:buClr>
              <a:buSzPts val="1000"/>
              <a:buFont typeface="Arial"/>
              <a:buChar char="•"/>
            </a:pPr>
            <a:r>
              <a:rPr lang="en-GB" sz="1000" u="sng">
                <a:solidFill>
                  <a:schemeClr val="dk1"/>
                </a:solidFill>
                <a:latin typeface="Arial Narrow"/>
                <a:ea typeface="Arial Narrow"/>
                <a:cs typeface="Arial Narrow"/>
                <a:sym typeface="Arial Narrow"/>
                <a:hlinkClick r:id="rId3">
                  <a:extLst>
                    <a:ext uri="{A12FA001-AC4F-418D-AE19-62706E023703}">
                      <ahyp:hlinkClr val="tx"/>
                    </a:ext>
                  </a:extLst>
                </a:hlinkClick>
              </a:rPr>
              <a:t>Complete the Pattern activity</a:t>
            </a:r>
            <a:r>
              <a:rPr lang="en-GB" sz="1000">
                <a:solidFill>
                  <a:schemeClr val="dk1"/>
                </a:solidFill>
                <a:latin typeface="Arial Narrow"/>
                <a:ea typeface="Arial Narrow"/>
                <a:cs typeface="Arial Narrow"/>
                <a:sym typeface="Arial Narrow"/>
              </a:rPr>
              <a:t> (online, but download activity for unplugged use)</a:t>
            </a:r>
            <a:endParaRPr/>
          </a:p>
          <a:p>
            <a:pPr indent="0" lvl="0" marL="0" marR="0" rtl="0" algn="l">
              <a:spcBef>
                <a:spcPts val="0"/>
              </a:spcBef>
              <a:spcAft>
                <a:spcPts val="0"/>
              </a:spcAft>
              <a:buNone/>
            </a:pPr>
            <a:r>
              <a:t/>
            </a:r>
            <a:endParaRPr b="1"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Plugged</a:t>
            </a:r>
            <a:endParaRPr/>
          </a:p>
          <a:p>
            <a:pPr indent="0" lvl="0" marL="0" marR="0" rtl="0" algn="l">
              <a:spcBef>
                <a:spcPts val="0"/>
              </a:spcBef>
              <a:spcAft>
                <a:spcPts val="0"/>
              </a:spcAft>
              <a:buNone/>
            </a:pPr>
            <a:r>
              <a:t/>
            </a:r>
            <a:endParaRPr sz="1000" u="sng">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Tinker with programmable devices to find out what they do; especially robots that follow patterns of instructions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Code short routes for programmable devices to follow (e.g. Bee-Bot, Code-a-pillar, Dash &amp; Dot) and start to recognise that the instructions given are the same as the route the device follows</a:t>
            </a:r>
            <a:endParaRPr/>
          </a:p>
          <a:p>
            <a:pPr indent="-107950" lvl="0" marL="171450" marR="0" rtl="0" algn="l">
              <a:spcBef>
                <a:spcPts val="0"/>
              </a:spcBef>
              <a:spcAft>
                <a:spcPts val="0"/>
              </a:spcAft>
              <a:buClr>
                <a:schemeClr val="dk1"/>
              </a:buClr>
              <a:buSzPts val="1000"/>
              <a:buFont typeface="Arial"/>
              <a:buNone/>
            </a:pPr>
            <a:r>
              <a:t/>
            </a:r>
            <a:endParaRPr sz="1000">
              <a:solidFill>
                <a:schemeClr val="dk1"/>
              </a:solidFill>
              <a:latin typeface="Arial Narrow"/>
              <a:ea typeface="Arial Narrow"/>
              <a:cs typeface="Arial Narrow"/>
              <a:sym typeface="Arial Narrow"/>
            </a:endParaRPr>
          </a:p>
          <a:p>
            <a:pPr indent="-107950" lvl="0" marL="171450" marR="0" rtl="0" algn="l">
              <a:spcBef>
                <a:spcPts val="0"/>
              </a:spcBef>
              <a:spcAft>
                <a:spcPts val="0"/>
              </a:spcAft>
              <a:buClr>
                <a:schemeClr val="dk1"/>
              </a:buClr>
              <a:buSzPts val="1000"/>
              <a:buFont typeface="Arial"/>
              <a:buNone/>
            </a:pPr>
            <a:r>
              <a:t/>
            </a:r>
            <a:endParaRPr sz="10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000">
              <a:solidFill>
                <a:schemeClr val="dk1"/>
              </a:solidFill>
              <a:latin typeface="Arial Narrow"/>
              <a:ea typeface="Arial Narrow"/>
              <a:cs typeface="Arial Narrow"/>
              <a:sym typeface="Arial Narrow"/>
            </a:endParaRPr>
          </a:p>
        </p:txBody>
      </p:sp>
      <p:sp>
        <p:nvSpPr>
          <p:cNvPr id="463" name="Google Shape;463;p21"/>
          <p:cNvSpPr/>
          <p:nvPr/>
        </p:nvSpPr>
        <p:spPr>
          <a:xfrm>
            <a:off x="118933" y="1102003"/>
            <a:ext cx="6940995" cy="842047"/>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Cross-curricular links:</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(MNU 0-13a) spotting and exploring patterns; copying, continuing and creating own patterns</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(MNU 0-20a) collecting and organising objects</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(MNU 0-20b) matching objects, sorting using own and others’ criteria</a:t>
            </a:r>
            <a:endParaRPr/>
          </a:p>
        </p:txBody>
      </p:sp>
      <p:sp>
        <p:nvSpPr>
          <p:cNvPr id="464" name="Google Shape;464;p21"/>
          <p:cNvSpPr/>
          <p:nvPr/>
        </p:nvSpPr>
        <p:spPr>
          <a:xfrm>
            <a:off x="118934" y="586135"/>
            <a:ext cx="6940996" cy="45209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Key language</a:t>
            </a:r>
            <a:r>
              <a:rPr lang="en-GB" sz="1100">
                <a:solidFill>
                  <a:schemeClr val="dk1"/>
                </a:solidFill>
                <a:latin typeface="Arial Narrow"/>
                <a:ea typeface="Arial Narrow"/>
                <a:cs typeface="Arial Narrow"/>
                <a:sym typeface="Arial Narrow"/>
              </a:rPr>
              <a:t>:</a:t>
            </a:r>
            <a:r>
              <a:rPr lang="en-GB" sz="1100">
                <a:solidFill>
                  <a:srgbClr val="000000"/>
                </a:solidFill>
                <a:latin typeface="Arial Narrow"/>
                <a:ea typeface="Arial Narrow"/>
                <a:cs typeface="Arial Narrow"/>
                <a:sym typeface="Arial Narrow"/>
              </a:rPr>
              <a:t> instructions, directions, commands, sequence, group, sort, organise, share, size, colour, tinker </a:t>
            </a:r>
            <a:endParaRPr sz="1000">
              <a:solidFill>
                <a:schemeClr val="dk1"/>
              </a:solidFill>
              <a:latin typeface="Arial Narrow"/>
              <a:ea typeface="Arial Narrow"/>
              <a:cs typeface="Arial Narrow"/>
              <a:sym typeface="Arial Narrow"/>
            </a:endParaRPr>
          </a:p>
        </p:txBody>
      </p:sp>
      <p:sp>
        <p:nvSpPr>
          <p:cNvPr id="465" name="Google Shape;465;p21"/>
          <p:cNvSpPr/>
          <p:nvPr/>
        </p:nvSpPr>
        <p:spPr>
          <a:xfrm>
            <a:off x="7150289" y="582542"/>
            <a:ext cx="1867992" cy="822413"/>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CfE E/O:</a:t>
            </a:r>
            <a:r>
              <a:rPr lang="en-GB" sz="1100">
                <a:solidFill>
                  <a:schemeClr val="dk1"/>
                </a:solidFill>
                <a:latin typeface="Arial Narrow"/>
                <a:ea typeface="Arial Narrow"/>
                <a:cs typeface="Arial Narrow"/>
                <a:sym typeface="Arial Narrow"/>
              </a:rPr>
              <a:t> </a:t>
            </a:r>
            <a:r>
              <a:rPr lang="en-GB" sz="900">
                <a:solidFill>
                  <a:srgbClr val="000000"/>
                </a:solidFill>
                <a:latin typeface="Arial Narrow"/>
                <a:ea typeface="Arial Narrow"/>
                <a:cs typeface="Arial Narrow"/>
                <a:sym typeface="Arial Narrow"/>
              </a:rPr>
              <a:t>I can explore computational thinking processes involved in a variety of everyday tasks and can identify patterns in objects or information</a:t>
            </a:r>
            <a:br>
              <a:rPr lang="en-GB" sz="900">
                <a:solidFill>
                  <a:srgbClr val="000000"/>
                </a:solidFill>
                <a:latin typeface="Arial Narrow"/>
                <a:ea typeface="Arial Narrow"/>
                <a:cs typeface="Arial Narrow"/>
                <a:sym typeface="Arial Narrow"/>
              </a:rPr>
            </a:br>
            <a:r>
              <a:rPr b="1" lang="en-GB" sz="900">
                <a:solidFill>
                  <a:schemeClr val="dk1"/>
                </a:solidFill>
                <a:latin typeface="Arial Narrow"/>
                <a:ea typeface="Arial Narrow"/>
                <a:cs typeface="Arial Narrow"/>
                <a:sym typeface="Arial Narrow"/>
              </a:rPr>
              <a:t>TCH 0-13a</a:t>
            </a:r>
            <a:endParaRPr b="1" sz="9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p:txBody>
      </p:sp>
      <p:sp>
        <p:nvSpPr>
          <p:cNvPr id="466" name="Google Shape;466;p21"/>
          <p:cNvSpPr/>
          <p:nvPr/>
        </p:nvSpPr>
        <p:spPr>
          <a:xfrm>
            <a:off x="7161700" y="3715353"/>
            <a:ext cx="1862958" cy="3036004"/>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End of Level Benchmarks:</a:t>
            </a:r>
            <a:br>
              <a:rPr lang="en-GB" sz="1100" u="sng">
                <a:solidFill>
                  <a:schemeClr val="dk1"/>
                </a:solidFill>
                <a:latin typeface="Arial Narrow"/>
                <a:ea typeface="Arial Narrow"/>
                <a:cs typeface="Arial Narrow"/>
                <a:sym typeface="Arial Narrow"/>
              </a:rPr>
            </a:br>
            <a:endParaRPr sz="1100" u="sng">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Identifies and sequences the main steps in an everyday task to create instructions/an algorithm for example, washing hands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Classifies objects and groups them into simple categories for example, groups toy bricks according to colour</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Identifies patterns, similarities and differences in objects or information such as colour, size and temperature and simple relationships between them</a:t>
            </a:r>
            <a:endParaRPr sz="1100">
              <a:solidFill>
                <a:schemeClr val="dk1"/>
              </a:solidFill>
              <a:latin typeface="Arial Narrow"/>
              <a:ea typeface="Arial Narrow"/>
              <a:cs typeface="Arial Narrow"/>
              <a:sym typeface="Arial Narrow"/>
            </a:endParaRPr>
          </a:p>
        </p:txBody>
      </p:sp>
      <p:sp>
        <p:nvSpPr>
          <p:cNvPr id="467" name="Google Shape;467;p21">
            <a:hlinkClick action="ppaction://hlinksldjump" r:id="rId4"/>
          </p:cNvPr>
          <p:cNvSpPr/>
          <p:nvPr/>
        </p:nvSpPr>
        <p:spPr>
          <a:xfrm>
            <a:off x="7149459" y="1454166"/>
            <a:ext cx="1867172" cy="241834"/>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Pupil Resources</a:t>
            </a:r>
            <a:endParaRPr/>
          </a:p>
        </p:txBody>
      </p:sp>
      <p:pic>
        <p:nvPicPr>
          <p:cNvPr id="468" name="Google Shape;468;p21"/>
          <p:cNvPicPr preferRelativeResize="0"/>
          <p:nvPr/>
        </p:nvPicPr>
        <p:blipFill rotWithShape="1">
          <a:blip r:embed="rId5">
            <a:alphaModFix/>
          </a:blip>
          <a:srcRect b="0" l="0" r="0" t="0"/>
          <a:stretch/>
        </p:blipFill>
        <p:spPr>
          <a:xfrm>
            <a:off x="7975591" y="1864206"/>
            <a:ext cx="498900" cy="171683"/>
          </a:xfrm>
          <a:prstGeom prst="rect">
            <a:avLst/>
          </a:prstGeom>
          <a:noFill/>
          <a:ln>
            <a:noFill/>
          </a:ln>
        </p:spPr>
      </p:pic>
      <p:sp>
        <p:nvSpPr>
          <p:cNvPr id="469" name="Google Shape;469;p21"/>
          <p:cNvSpPr/>
          <p:nvPr/>
        </p:nvSpPr>
        <p:spPr>
          <a:xfrm>
            <a:off x="38099"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1">
            <a:hlinkClick action="ppaction://hlinkshowjump?jump=firstslide"/>
          </p:cNvPr>
          <p:cNvSpPr/>
          <p:nvPr/>
        </p:nvSpPr>
        <p:spPr>
          <a:xfrm>
            <a:off x="586789" y="45864"/>
            <a:ext cx="546686" cy="257267"/>
          </a:xfrm>
          <a:custGeom>
            <a:rect b="b" l="l" r="r" t="t"/>
            <a:pathLst>
              <a:path extrusionOk="0" h="120000" w="120000">
                <a:moveTo>
                  <a:pt x="0" y="0"/>
                </a:moveTo>
                <a:lnTo>
                  <a:pt x="120000" y="0"/>
                </a:lnTo>
                <a:lnTo>
                  <a:pt x="120000" y="120000"/>
                </a:lnTo>
                <a:lnTo>
                  <a:pt x="0" y="120000"/>
                </a:lnTo>
                <a:close/>
                <a:moveTo>
                  <a:pt x="60000" y="15000"/>
                </a:moveTo>
                <a:lnTo>
                  <a:pt x="38823" y="60000"/>
                </a:lnTo>
                <a:lnTo>
                  <a:pt x="44117" y="60000"/>
                </a:lnTo>
                <a:lnTo>
                  <a:pt x="44117" y="105000"/>
                </a:lnTo>
                <a:lnTo>
                  <a:pt x="75883" y="105000"/>
                </a:lnTo>
                <a:lnTo>
                  <a:pt x="75883" y="60000"/>
                </a:lnTo>
                <a:lnTo>
                  <a:pt x="81177" y="60000"/>
                </a:lnTo>
                <a:lnTo>
                  <a:pt x="73235" y="43125"/>
                </a:lnTo>
                <a:lnTo>
                  <a:pt x="73235" y="20625"/>
                </a:lnTo>
                <a:lnTo>
                  <a:pt x="67941" y="20625"/>
                </a:lnTo>
                <a:lnTo>
                  <a:pt x="67941" y="31875"/>
                </a:lnTo>
                <a:close/>
              </a:path>
              <a:path extrusionOk="0" fill="darkenLess" h="120000" w="120000">
                <a:moveTo>
                  <a:pt x="73235" y="43125"/>
                </a:moveTo>
                <a:lnTo>
                  <a:pt x="73235" y="20625"/>
                </a:lnTo>
                <a:lnTo>
                  <a:pt x="67941" y="20625"/>
                </a:lnTo>
                <a:lnTo>
                  <a:pt x="67941" y="31875"/>
                </a:lnTo>
                <a:close/>
                <a:moveTo>
                  <a:pt x="44117" y="60000"/>
                </a:moveTo>
                <a:lnTo>
                  <a:pt x="44117" y="105000"/>
                </a:lnTo>
                <a:lnTo>
                  <a:pt x="57353" y="105000"/>
                </a:lnTo>
                <a:lnTo>
                  <a:pt x="57353" y="82500"/>
                </a:lnTo>
                <a:lnTo>
                  <a:pt x="62647" y="82500"/>
                </a:lnTo>
                <a:lnTo>
                  <a:pt x="62647" y="105000"/>
                </a:lnTo>
                <a:lnTo>
                  <a:pt x="75883" y="105000"/>
                </a:lnTo>
                <a:lnTo>
                  <a:pt x="75883" y="60000"/>
                </a:lnTo>
                <a:close/>
              </a:path>
              <a:path extrusionOk="0" fill="darken" h="120000" w="120000">
                <a:moveTo>
                  <a:pt x="60000" y="15000"/>
                </a:moveTo>
                <a:lnTo>
                  <a:pt x="38823" y="60000"/>
                </a:lnTo>
                <a:lnTo>
                  <a:pt x="81177" y="60000"/>
                </a:lnTo>
                <a:close/>
                <a:moveTo>
                  <a:pt x="57353" y="82500"/>
                </a:moveTo>
                <a:lnTo>
                  <a:pt x="62647" y="82500"/>
                </a:lnTo>
                <a:lnTo>
                  <a:pt x="62647" y="105000"/>
                </a:lnTo>
                <a:lnTo>
                  <a:pt x="57353" y="105000"/>
                </a:lnTo>
                <a:close/>
              </a:path>
              <a:path extrusionOk="0" fill="none" h="120000" w="120000">
                <a:moveTo>
                  <a:pt x="60000" y="15000"/>
                </a:moveTo>
                <a:lnTo>
                  <a:pt x="67941" y="31875"/>
                </a:lnTo>
                <a:lnTo>
                  <a:pt x="67941" y="20625"/>
                </a:lnTo>
                <a:lnTo>
                  <a:pt x="73235" y="20625"/>
                </a:lnTo>
                <a:lnTo>
                  <a:pt x="73235" y="43125"/>
                </a:lnTo>
                <a:lnTo>
                  <a:pt x="81177" y="60000"/>
                </a:lnTo>
                <a:lnTo>
                  <a:pt x="75883" y="60000"/>
                </a:lnTo>
                <a:lnTo>
                  <a:pt x="75883" y="105000"/>
                </a:lnTo>
                <a:lnTo>
                  <a:pt x="44117" y="105000"/>
                </a:lnTo>
                <a:lnTo>
                  <a:pt x="44117" y="60000"/>
                </a:lnTo>
                <a:lnTo>
                  <a:pt x="38823" y="60000"/>
                </a:lnTo>
                <a:close/>
                <a:moveTo>
                  <a:pt x="67941" y="31875"/>
                </a:moveTo>
                <a:lnTo>
                  <a:pt x="73235" y="43125"/>
                </a:lnTo>
                <a:moveTo>
                  <a:pt x="75883" y="60000"/>
                </a:moveTo>
                <a:lnTo>
                  <a:pt x="44117" y="60000"/>
                </a:lnTo>
                <a:moveTo>
                  <a:pt x="57353" y="105000"/>
                </a:moveTo>
                <a:lnTo>
                  <a:pt x="57353" y="82500"/>
                </a:lnTo>
                <a:lnTo>
                  <a:pt x="62647" y="82500"/>
                </a:lnTo>
                <a:lnTo>
                  <a:pt x="62647" y="105000"/>
                </a:lnTo>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1">
            <a:hlinkClick action="ppaction://hlinkshowjump?jump=nextslide"/>
          </p:cNvPr>
          <p:cNvSpPr/>
          <p:nvPr/>
        </p:nvSpPr>
        <p:spPr>
          <a:xfrm rot="10800000">
            <a:off x="8610600"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1">
            <a:hlinkClick action="ppaction://hlinksldjump" r:id="rId6"/>
          </p:cNvPr>
          <p:cNvSpPr/>
          <p:nvPr/>
        </p:nvSpPr>
        <p:spPr>
          <a:xfrm>
            <a:off x="7149459" y="3421613"/>
            <a:ext cx="1862957" cy="244685"/>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CLPL</a:t>
            </a:r>
            <a:endParaRPr/>
          </a:p>
        </p:txBody>
      </p:sp>
      <p:pic>
        <p:nvPicPr>
          <p:cNvPr id="473" name="Google Shape;473;p21"/>
          <p:cNvPicPr preferRelativeResize="0"/>
          <p:nvPr/>
        </p:nvPicPr>
        <p:blipFill rotWithShape="1">
          <a:blip r:embed="rId7">
            <a:alphaModFix/>
          </a:blip>
          <a:srcRect b="0" l="0" r="0" t="0"/>
          <a:stretch/>
        </p:blipFill>
        <p:spPr>
          <a:xfrm>
            <a:off x="8561504" y="1808897"/>
            <a:ext cx="397862" cy="397862"/>
          </a:xfrm>
          <a:prstGeom prst="rect">
            <a:avLst/>
          </a:prstGeom>
          <a:noFill/>
          <a:ln>
            <a:noFill/>
          </a:ln>
        </p:spPr>
      </p:pic>
      <p:pic>
        <p:nvPicPr>
          <p:cNvPr id="474" name="Google Shape;474;p21"/>
          <p:cNvPicPr preferRelativeResize="0"/>
          <p:nvPr/>
        </p:nvPicPr>
        <p:blipFill rotWithShape="1">
          <a:blip r:embed="rId8">
            <a:alphaModFix/>
          </a:blip>
          <a:srcRect b="0" l="0" r="0" t="0"/>
          <a:stretch/>
        </p:blipFill>
        <p:spPr>
          <a:xfrm>
            <a:off x="8024354" y="2165404"/>
            <a:ext cx="401373" cy="397862"/>
          </a:xfrm>
          <a:prstGeom prst="rect">
            <a:avLst/>
          </a:prstGeom>
          <a:noFill/>
          <a:ln>
            <a:noFill/>
          </a:ln>
        </p:spPr>
      </p:pic>
      <p:pic>
        <p:nvPicPr>
          <p:cNvPr descr="A picture containing indoor, table, sitting, floor&#10;&#10;Description generated with very high confidence" id="475" name="Google Shape;475;p21"/>
          <p:cNvPicPr preferRelativeResize="0"/>
          <p:nvPr/>
        </p:nvPicPr>
        <p:blipFill rotWithShape="1">
          <a:blip r:embed="rId9">
            <a:alphaModFix/>
          </a:blip>
          <a:srcRect b="0" l="0" r="0" t="0"/>
          <a:stretch/>
        </p:blipFill>
        <p:spPr>
          <a:xfrm>
            <a:off x="8485921" y="2270551"/>
            <a:ext cx="480062" cy="271159"/>
          </a:xfrm>
          <a:prstGeom prst="rect">
            <a:avLst/>
          </a:prstGeom>
          <a:noFill/>
          <a:ln>
            <a:noFill/>
          </a:ln>
        </p:spPr>
      </p:pic>
      <p:pic>
        <p:nvPicPr>
          <p:cNvPr descr="A close up of a toy&#10;&#10;Description generated with high confidence" id="476" name="Google Shape;476;p21"/>
          <p:cNvPicPr preferRelativeResize="0"/>
          <p:nvPr/>
        </p:nvPicPr>
        <p:blipFill rotWithShape="1">
          <a:blip r:embed="rId10">
            <a:alphaModFix/>
          </a:blip>
          <a:srcRect b="0" l="0" r="0" t="0"/>
          <a:stretch/>
        </p:blipFill>
        <p:spPr>
          <a:xfrm>
            <a:off x="7985119" y="2677242"/>
            <a:ext cx="479842" cy="3110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pic>
        <p:nvPicPr>
          <p:cNvPr id="482" name="Google Shape;482;p22"/>
          <p:cNvPicPr preferRelativeResize="0"/>
          <p:nvPr/>
        </p:nvPicPr>
        <p:blipFill rotWithShape="1">
          <a:blip r:embed="rId3">
            <a:alphaModFix/>
          </a:blip>
          <a:srcRect b="0" l="0" r="0" t="0"/>
          <a:stretch/>
        </p:blipFill>
        <p:spPr>
          <a:xfrm>
            <a:off x="8013996" y="3353438"/>
            <a:ext cx="477901" cy="397862"/>
          </a:xfrm>
          <a:prstGeom prst="rect">
            <a:avLst/>
          </a:prstGeom>
          <a:noFill/>
          <a:ln>
            <a:noFill/>
          </a:ln>
        </p:spPr>
      </p:pic>
      <p:sp>
        <p:nvSpPr>
          <p:cNvPr id="483" name="Google Shape;483;p22"/>
          <p:cNvSpPr/>
          <p:nvPr/>
        </p:nvSpPr>
        <p:spPr>
          <a:xfrm>
            <a:off x="7146941" y="2160808"/>
            <a:ext cx="1867992" cy="1607368"/>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Bee-Bot</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Sphero</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Sphero Edu</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Barefoot </a:t>
            </a:r>
            <a:br>
              <a:rPr lang="en-GB" sz="1100">
                <a:solidFill>
                  <a:schemeClr val="dk1"/>
                </a:solidFill>
                <a:latin typeface="Arial Narrow"/>
                <a:ea typeface="Arial Narrow"/>
                <a:cs typeface="Arial Narrow"/>
                <a:sym typeface="Arial Narrow"/>
              </a:rPr>
            </a:br>
            <a:r>
              <a:rPr lang="en-GB" sz="1100">
                <a:solidFill>
                  <a:schemeClr val="dk1"/>
                </a:solidFill>
                <a:latin typeface="Arial Narrow"/>
                <a:ea typeface="Arial Narrow"/>
                <a:cs typeface="Arial Narrow"/>
                <a:sym typeface="Arial Narrow"/>
              </a:rPr>
              <a:t>Computing</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Code-a-pillar</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Dash &amp; Dot</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Remote control</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objects</a:t>
            </a:r>
            <a:endParaRPr/>
          </a:p>
        </p:txBody>
      </p:sp>
      <p:sp>
        <p:nvSpPr>
          <p:cNvPr id="484" name="Google Shape;484;p22"/>
          <p:cNvSpPr txBox="1"/>
          <p:nvPr>
            <p:ph type="title"/>
          </p:nvPr>
        </p:nvSpPr>
        <p:spPr>
          <a:xfrm>
            <a:off x="1183753" y="45864"/>
            <a:ext cx="7362028" cy="476493"/>
          </a:xfrm>
          <a:prstGeom prst="rect">
            <a:avLst/>
          </a:prstGeom>
          <a:solidFill>
            <a:srgbClr val="B6DDE7"/>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400"/>
              <a:buFont typeface="Arial Narrow"/>
              <a:buNone/>
            </a:pPr>
            <a:br>
              <a:rPr b="1" lang="en-GB" sz="1400">
                <a:latin typeface="Arial Narrow"/>
                <a:ea typeface="Arial Narrow"/>
                <a:cs typeface="Arial Narrow"/>
                <a:sym typeface="Arial Narrow"/>
              </a:rPr>
            </a:br>
            <a:r>
              <a:rPr b="1" lang="en-GB" sz="1400">
                <a:latin typeface="Arial"/>
                <a:ea typeface="Arial"/>
                <a:cs typeface="Arial"/>
                <a:sym typeface="Arial"/>
              </a:rPr>
              <a:t>Early Level</a:t>
            </a:r>
            <a:br>
              <a:rPr b="1" lang="en-GB" sz="1400">
                <a:latin typeface="Arial"/>
                <a:ea typeface="Arial"/>
                <a:cs typeface="Arial"/>
                <a:sym typeface="Arial"/>
              </a:rPr>
            </a:br>
            <a:r>
              <a:rPr b="1" lang="en-GB" sz="1200">
                <a:latin typeface="Arial"/>
                <a:ea typeface="Arial"/>
                <a:cs typeface="Arial"/>
                <a:sym typeface="Arial"/>
              </a:rPr>
              <a:t>CS2: </a:t>
            </a:r>
            <a:r>
              <a:rPr lang="en-GB" sz="1200">
                <a:latin typeface="Arial"/>
                <a:ea typeface="Arial"/>
                <a:cs typeface="Arial"/>
                <a:sym typeface="Arial"/>
              </a:rPr>
              <a:t>Understanding and analysing computing technology</a:t>
            </a:r>
            <a:br>
              <a:rPr b="1" lang="en-GB" sz="1400">
                <a:latin typeface="Arial"/>
                <a:ea typeface="Arial"/>
                <a:cs typeface="Arial"/>
                <a:sym typeface="Arial"/>
              </a:rPr>
            </a:br>
            <a:endParaRPr b="1" sz="1400">
              <a:latin typeface="Arial"/>
              <a:ea typeface="Arial"/>
              <a:cs typeface="Arial"/>
              <a:sym typeface="Arial"/>
            </a:endParaRPr>
          </a:p>
        </p:txBody>
      </p:sp>
      <p:sp>
        <p:nvSpPr>
          <p:cNvPr id="485" name="Google Shape;485;p22"/>
          <p:cNvSpPr/>
          <p:nvPr/>
        </p:nvSpPr>
        <p:spPr>
          <a:xfrm>
            <a:off x="108565" y="2007828"/>
            <a:ext cx="6951363" cy="4743529"/>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Teaching Strategies &amp; Approaches:</a:t>
            </a:r>
            <a:endParaRPr/>
          </a:p>
          <a:p>
            <a:pPr indent="0" lvl="0" marL="0" marR="0" rtl="0" algn="l">
              <a:spcBef>
                <a:spcPts val="0"/>
              </a:spcBef>
              <a:spcAft>
                <a:spcPts val="0"/>
              </a:spcAft>
              <a:buNone/>
            </a:pPr>
            <a:r>
              <a:t/>
            </a:r>
            <a:endParaRPr sz="10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Unplugged</a:t>
            </a:r>
            <a:endParaRPr sz="11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Take class on a short technology safari around the local area identifying hidden street technology: network boxes, traffic lights, street lighting controls, alarms </a:t>
            </a:r>
            <a:endParaRPr sz="11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Begin to sequence everyday events, such as washing hands – try to make sure all steps are covered and have an adult act out the scenario, getting children to point out when the instructions are missing a step</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Code a partner with sets of printed arrows. Learners will start to understand the relationship between the symbols used to create instructions (also known as algorithms) and the behaviour of the device as it follows them. As the adult, if a child codes you, try to only do what you are asked to do </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Children should be able to give commands using simple directional language and make predictions about what effect their instructions will have</a:t>
            </a:r>
            <a:endParaRPr/>
          </a:p>
          <a:p>
            <a:pPr indent="0" lvl="0" marL="0" marR="0" rtl="0" algn="l">
              <a:spcBef>
                <a:spcPts val="0"/>
              </a:spcBef>
              <a:spcAft>
                <a:spcPts val="0"/>
              </a:spcAft>
              <a:buNone/>
            </a:pPr>
            <a:r>
              <a:t/>
            </a:r>
            <a:endParaRPr b="1"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Plugged</a:t>
            </a:r>
            <a:endParaRPr sz="11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Explore computing devices – programmable toys as above, like Bee-Bot (try the </a:t>
            </a:r>
            <a:r>
              <a:rPr lang="en-GB" sz="1000" u="sng">
                <a:solidFill>
                  <a:schemeClr val="dk1"/>
                </a:solidFill>
                <a:latin typeface="Arial Narrow"/>
                <a:ea typeface="Arial Narrow"/>
                <a:cs typeface="Arial Narrow"/>
                <a:sym typeface="Arial Narrow"/>
                <a:hlinkClick r:id="rId4">
                  <a:extLst>
                    <a:ext uri="{A12FA001-AC4F-418D-AE19-62706E023703}">
                      <ahyp:hlinkClr val="tx"/>
                    </a:ext>
                  </a:extLst>
                </a:hlinkClick>
              </a:rPr>
              <a:t>Beebot Tinkering </a:t>
            </a:r>
            <a:r>
              <a:rPr lang="en-GB" sz="1000">
                <a:solidFill>
                  <a:schemeClr val="dk1"/>
                </a:solidFill>
                <a:latin typeface="Arial Narrow"/>
                <a:ea typeface="Arial Narrow"/>
                <a:cs typeface="Arial Narrow"/>
                <a:sym typeface="Arial Narrow"/>
              </a:rPr>
              <a:t>activity) as well as mouse, keyboards, phones, tablets, laptops, computers, scales, microphones, remote control vehicles, electrical musical instruments </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Use remote controlled objects (e.g. cars) to explore how the controls affect the movement and direction of the object – compare this instant response of remote controlled object to programmable devices that you code first, then hit ‘go’ – note that Sphero offers both options!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Learners should begin to understand that computers follow instructions and commands that are given to them and that these instructions need to be clear or the computer won’t do what you want it to do, e.g. Bee-Bots, Sphero – use ‘deliberate mistakes’ to show what can happen when we aren’t precise</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Program devices (or people) to achieve a desired outcome - use visual symbols on paper, or on blocks, to reinforce sets of instructions e.g. forward arrow – forward arrow –  turn (left) – forward arrow</a:t>
            </a:r>
            <a:endParaRPr/>
          </a:p>
          <a:p>
            <a:pPr indent="-171450" lvl="0" marL="171450" marR="0" rtl="0" algn="l">
              <a:spcBef>
                <a:spcPts val="0"/>
              </a:spcBef>
              <a:spcAft>
                <a:spcPts val="0"/>
              </a:spcAft>
              <a:buClr>
                <a:schemeClr val="dk1"/>
              </a:buClr>
              <a:buSzPts val="1000"/>
              <a:buFont typeface="Arial"/>
              <a:buChar char="•"/>
            </a:pPr>
            <a:r>
              <a:rPr lang="en-GB" sz="1000" u="sng">
                <a:solidFill>
                  <a:schemeClr val="dk1"/>
                </a:solidFill>
                <a:latin typeface="Arial Narrow"/>
                <a:ea typeface="Arial Narrow"/>
                <a:cs typeface="Arial Narrow"/>
                <a:sym typeface="Arial Narrow"/>
                <a:hlinkClick r:id="rId5">
                  <a:extLst>
                    <a:ext uri="{A12FA001-AC4F-418D-AE19-62706E023703}">
                      <ahyp:hlinkClr val="tx"/>
                    </a:ext>
                  </a:extLst>
                </a:hlinkClick>
              </a:rPr>
              <a:t>Beebot Basics </a:t>
            </a:r>
            <a:r>
              <a:rPr lang="en-GB" sz="1000">
                <a:solidFill>
                  <a:schemeClr val="dk1"/>
                </a:solidFill>
                <a:latin typeface="Arial Narrow"/>
                <a:ea typeface="Arial Narrow"/>
                <a:cs typeface="Arial Narrow"/>
                <a:sym typeface="Arial Narrow"/>
              </a:rPr>
              <a:t>activity</a:t>
            </a:r>
            <a:endParaRPr/>
          </a:p>
          <a:p>
            <a:pPr indent="-171450" lvl="0" marL="171450" marR="0" rtl="0" algn="l">
              <a:spcBef>
                <a:spcPts val="0"/>
              </a:spcBef>
              <a:spcAft>
                <a:spcPts val="0"/>
              </a:spcAft>
              <a:buClr>
                <a:schemeClr val="dk1"/>
              </a:buClr>
              <a:buSzPts val="1000"/>
              <a:buFont typeface="Arial"/>
              <a:buChar char="•"/>
            </a:pPr>
            <a:r>
              <a:rPr lang="en-GB" sz="1000" u="sng">
                <a:solidFill>
                  <a:schemeClr val="dk1"/>
                </a:solidFill>
                <a:latin typeface="Arial Narrow"/>
                <a:ea typeface="Arial Narrow"/>
                <a:cs typeface="Arial Narrow"/>
                <a:sym typeface="Arial Narrow"/>
                <a:hlinkClick r:id="rId6">
                  <a:extLst>
                    <a:ext uri="{A12FA001-AC4F-418D-AE19-62706E023703}">
                      <ahyp:hlinkClr val="tx"/>
                    </a:ext>
                  </a:extLst>
                </a:hlinkClick>
              </a:rPr>
              <a:t>Sphero drawing activity</a:t>
            </a:r>
            <a:endParaRPr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Explore symbols on everyday pieces of technology – power button, app icons, remote control symbols and discuss what actions they perform</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Tinker with programmable devices that use visual programming such as Bee-Bots, Code-a-pillar, Dash &amp; Dot, to explore what they do</a:t>
            </a:r>
            <a:endParaRPr/>
          </a:p>
          <a:p>
            <a:pPr indent="-101600" lvl="0" marL="171450" marR="0" rtl="0" algn="l">
              <a:spcBef>
                <a:spcPts val="0"/>
              </a:spcBef>
              <a:spcAft>
                <a:spcPts val="0"/>
              </a:spcAft>
              <a:buClr>
                <a:schemeClr val="dk1"/>
              </a:buClr>
              <a:buSzPts val="1100"/>
              <a:buFont typeface="Arial"/>
              <a:buNone/>
            </a:pPr>
            <a:r>
              <a:t/>
            </a:r>
            <a:endParaRPr b="1"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b="1"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b="1" sz="1100">
              <a:solidFill>
                <a:schemeClr val="dk1"/>
              </a:solidFill>
              <a:latin typeface="Arial Narrow"/>
              <a:ea typeface="Arial Narrow"/>
              <a:cs typeface="Arial Narrow"/>
              <a:sym typeface="Arial Narrow"/>
            </a:endParaRPr>
          </a:p>
          <a:p>
            <a:pPr indent="-107950" lvl="0" marL="171450" marR="0" rtl="0" algn="l">
              <a:spcBef>
                <a:spcPts val="0"/>
              </a:spcBef>
              <a:spcAft>
                <a:spcPts val="0"/>
              </a:spcAft>
              <a:buClr>
                <a:schemeClr val="dk1"/>
              </a:buClr>
              <a:buSzPts val="1000"/>
              <a:buFont typeface="Arial"/>
              <a:buNone/>
            </a:pPr>
            <a:r>
              <a:t/>
            </a:r>
            <a:endParaRPr sz="1000">
              <a:solidFill>
                <a:schemeClr val="dk1"/>
              </a:solidFill>
              <a:latin typeface="Arial Narrow"/>
              <a:ea typeface="Arial Narrow"/>
              <a:cs typeface="Arial Narrow"/>
              <a:sym typeface="Arial Narrow"/>
            </a:endParaRPr>
          </a:p>
          <a:p>
            <a:pPr indent="-107950" lvl="0" marL="171450" marR="0" rtl="0" algn="l">
              <a:spcBef>
                <a:spcPts val="0"/>
              </a:spcBef>
              <a:spcAft>
                <a:spcPts val="0"/>
              </a:spcAft>
              <a:buClr>
                <a:schemeClr val="dk1"/>
              </a:buClr>
              <a:buSzPts val="1000"/>
              <a:buFont typeface="Arial"/>
              <a:buNone/>
            </a:pPr>
            <a:r>
              <a:t/>
            </a:r>
            <a:endParaRPr sz="10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000">
              <a:solidFill>
                <a:schemeClr val="dk1"/>
              </a:solidFill>
              <a:latin typeface="Arial Narrow"/>
              <a:ea typeface="Arial Narrow"/>
              <a:cs typeface="Arial Narrow"/>
              <a:sym typeface="Arial Narrow"/>
            </a:endParaRPr>
          </a:p>
        </p:txBody>
      </p:sp>
      <p:sp>
        <p:nvSpPr>
          <p:cNvPr id="486" name="Google Shape;486;p22"/>
          <p:cNvSpPr/>
          <p:nvPr/>
        </p:nvSpPr>
        <p:spPr>
          <a:xfrm>
            <a:off x="118933" y="1102003"/>
            <a:ext cx="6940995" cy="842047"/>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Cross-curricular links:</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(MTH 0-17a) using simple directions and describing positions using technology</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(MNU 0-20c) using signs and charts for information to help make choices and decisions</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(TCH 0-01a) exploring and </a:t>
            </a:r>
            <a:r>
              <a:rPr lang="en-GB" sz="1000">
                <a:solidFill>
                  <a:srgbClr val="000000"/>
                </a:solidFill>
                <a:latin typeface="Arial Narrow"/>
                <a:ea typeface="Arial Narrow"/>
                <a:cs typeface="Arial Narrow"/>
                <a:sym typeface="Arial Narrow"/>
              </a:rPr>
              <a:t>identifying computing devices in the world around us, and how they are used</a:t>
            </a:r>
            <a:endParaRPr/>
          </a:p>
          <a:p>
            <a:pPr indent="0" lvl="0" marL="0" marR="0" rtl="0" algn="l">
              <a:spcBef>
                <a:spcPts val="0"/>
              </a:spcBef>
              <a:spcAft>
                <a:spcPts val="0"/>
              </a:spcAft>
              <a:buNone/>
            </a:pPr>
            <a:r>
              <a:t/>
            </a:r>
            <a:endParaRPr sz="1000">
              <a:solidFill>
                <a:schemeClr val="dk1"/>
              </a:solidFill>
              <a:latin typeface="Arial Narrow"/>
              <a:ea typeface="Arial Narrow"/>
              <a:cs typeface="Arial Narrow"/>
              <a:sym typeface="Arial Narrow"/>
            </a:endParaRPr>
          </a:p>
        </p:txBody>
      </p:sp>
      <p:sp>
        <p:nvSpPr>
          <p:cNvPr id="487" name="Google Shape;487;p22"/>
          <p:cNvSpPr/>
          <p:nvPr/>
        </p:nvSpPr>
        <p:spPr>
          <a:xfrm>
            <a:off x="118934" y="586135"/>
            <a:ext cx="6940996" cy="45209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Key language</a:t>
            </a:r>
            <a:r>
              <a:rPr lang="en-GB" sz="1100">
                <a:solidFill>
                  <a:schemeClr val="dk1"/>
                </a:solidFill>
                <a:latin typeface="Arial Narrow"/>
                <a:ea typeface="Arial Narrow"/>
                <a:cs typeface="Arial Narrow"/>
                <a:sym typeface="Arial Narrow"/>
              </a:rPr>
              <a:t>:  program, instructions, directions, commands, code, sequence, forward, backward, turn</a:t>
            </a:r>
            <a:endParaRPr/>
          </a:p>
        </p:txBody>
      </p:sp>
      <p:sp>
        <p:nvSpPr>
          <p:cNvPr id="488" name="Google Shape;488;p22"/>
          <p:cNvSpPr/>
          <p:nvPr/>
        </p:nvSpPr>
        <p:spPr>
          <a:xfrm>
            <a:off x="7150289" y="582542"/>
            <a:ext cx="1867992" cy="1238322"/>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CfE E/O:</a:t>
            </a:r>
            <a:r>
              <a:rPr lang="en-GB" sz="1100">
                <a:solidFill>
                  <a:schemeClr val="dk1"/>
                </a:solidFill>
                <a:latin typeface="Arial Narrow"/>
                <a:ea typeface="Arial Narrow"/>
                <a:cs typeface="Arial Narrow"/>
                <a:sym typeface="Arial Narrow"/>
              </a:rPr>
              <a:t> </a:t>
            </a:r>
            <a:r>
              <a:rPr lang="en-GB" sz="900">
                <a:solidFill>
                  <a:srgbClr val="000000"/>
                </a:solidFill>
                <a:latin typeface="Arial Narrow"/>
                <a:ea typeface="Arial Narrow"/>
                <a:cs typeface="Arial Narrow"/>
                <a:sym typeface="Arial Narrow"/>
              </a:rPr>
              <a:t>I understand that sequences of instructions are used to control computing technology  </a:t>
            </a:r>
            <a:endParaRPr/>
          </a:p>
          <a:p>
            <a:pPr indent="0" lvl="0" marL="0" marR="0" rtl="0" algn="l">
              <a:spcBef>
                <a:spcPts val="0"/>
              </a:spcBef>
              <a:spcAft>
                <a:spcPts val="0"/>
              </a:spcAft>
              <a:buNone/>
            </a:pPr>
            <a:r>
              <a:rPr b="1" lang="en-GB" sz="900">
                <a:solidFill>
                  <a:schemeClr val="dk1"/>
                </a:solidFill>
                <a:latin typeface="Arial Narrow"/>
                <a:ea typeface="Arial Narrow"/>
                <a:cs typeface="Arial Narrow"/>
                <a:sym typeface="Arial Narrow"/>
              </a:rPr>
              <a:t>TCH 0-14a</a:t>
            </a:r>
            <a:endParaRPr b="1" sz="9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900">
                <a:solidFill>
                  <a:srgbClr val="000000"/>
                </a:solidFill>
                <a:latin typeface="Arial Narrow"/>
                <a:ea typeface="Arial Narrow"/>
                <a:cs typeface="Arial Narrow"/>
                <a:sym typeface="Arial Narrow"/>
              </a:rPr>
              <a:t>I can experiment with and identify uses of a range of computing technology in the world around me</a:t>
            </a:r>
            <a:endParaRPr/>
          </a:p>
          <a:p>
            <a:pPr indent="0" lvl="0" marL="0" marR="0" rtl="0" algn="l">
              <a:spcBef>
                <a:spcPts val="0"/>
              </a:spcBef>
              <a:spcAft>
                <a:spcPts val="0"/>
              </a:spcAft>
              <a:buNone/>
            </a:pPr>
            <a:r>
              <a:rPr b="1" lang="en-GB" sz="900">
                <a:solidFill>
                  <a:srgbClr val="000000"/>
                </a:solidFill>
                <a:latin typeface="Arial Narrow"/>
                <a:ea typeface="Arial Narrow"/>
                <a:cs typeface="Arial Narrow"/>
                <a:sym typeface="Arial Narrow"/>
              </a:rPr>
              <a:t>TCH 0-14b</a:t>
            </a:r>
            <a:endParaRPr b="1" sz="900">
              <a:solidFill>
                <a:srgbClr val="000000"/>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p:txBody>
      </p:sp>
      <p:sp>
        <p:nvSpPr>
          <p:cNvPr id="489" name="Google Shape;489;p22"/>
          <p:cNvSpPr/>
          <p:nvPr/>
        </p:nvSpPr>
        <p:spPr>
          <a:xfrm>
            <a:off x="7161700" y="4137659"/>
            <a:ext cx="1862958" cy="2613697"/>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End of Level Benchmarks:</a:t>
            </a:r>
            <a:endParaRPr/>
          </a:p>
          <a:p>
            <a:pPr indent="0" lvl="0" marL="0" marR="0" rtl="0" algn="l">
              <a:spcBef>
                <a:spcPts val="0"/>
              </a:spcBef>
              <a:spcAft>
                <a:spcPts val="0"/>
              </a:spcAft>
              <a:buNone/>
            </a:pPr>
            <a:r>
              <a:t/>
            </a:r>
            <a:endParaRPr sz="1100" u="sng">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Demonstrates an understanding of how symbols can represent process and information</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Predicts what a device or person will do when presented with a sequence of instructions for example, arrows drawn on paper</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Identifies computing devices in the world (including those hidden in appliances and objects such as automatic doors)</a:t>
            </a:r>
            <a:endParaRPr/>
          </a:p>
        </p:txBody>
      </p:sp>
      <p:sp>
        <p:nvSpPr>
          <p:cNvPr id="490" name="Google Shape;490;p22">
            <a:hlinkClick action="ppaction://hlinksldjump" r:id="rId7"/>
          </p:cNvPr>
          <p:cNvSpPr/>
          <p:nvPr/>
        </p:nvSpPr>
        <p:spPr>
          <a:xfrm>
            <a:off x="7159593" y="1869919"/>
            <a:ext cx="1867172" cy="241834"/>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Pupil Resources</a:t>
            </a:r>
            <a:endParaRPr/>
          </a:p>
        </p:txBody>
      </p:sp>
      <p:pic>
        <p:nvPicPr>
          <p:cNvPr id="491" name="Google Shape;491;p22"/>
          <p:cNvPicPr preferRelativeResize="0"/>
          <p:nvPr/>
        </p:nvPicPr>
        <p:blipFill rotWithShape="1">
          <a:blip r:embed="rId8">
            <a:alphaModFix/>
          </a:blip>
          <a:srcRect b="0" l="0" r="0" t="0"/>
          <a:stretch/>
        </p:blipFill>
        <p:spPr>
          <a:xfrm>
            <a:off x="8519561" y="2700950"/>
            <a:ext cx="396481" cy="396481"/>
          </a:xfrm>
          <a:prstGeom prst="rect">
            <a:avLst/>
          </a:prstGeom>
          <a:noFill/>
          <a:ln>
            <a:noFill/>
          </a:ln>
        </p:spPr>
      </p:pic>
      <p:pic>
        <p:nvPicPr>
          <p:cNvPr id="492" name="Google Shape;492;p22"/>
          <p:cNvPicPr preferRelativeResize="0"/>
          <p:nvPr/>
        </p:nvPicPr>
        <p:blipFill rotWithShape="1">
          <a:blip r:embed="rId9">
            <a:alphaModFix/>
          </a:blip>
          <a:srcRect b="0" l="0" r="0" t="0"/>
          <a:stretch/>
        </p:blipFill>
        <p:spPr>
          <a:xfrm>
            <a:off x="8034578" y="2656797"/>
            <a:ext cx="396481" cy="396481"/>
          </a:xfrm>
          <a:prstGeom prst="rect">
            <a:avLst/>
          </a:prstGeom>
          <a:noFill/>
          <a:ln>
            <a:noFill/>
          </a:ln>
        </p:spPr>
      </p:pic>
      <p:sp>
        <p:nvSpPr>
          <p:cNvPr id="493" name="Google Shape;493;p22"/>
          <p:cNvSpPr/>
          <p:nvPr/>
        </p:nvSpPr>
        <p:spPr>
          <a:xfrm>
            <a:off x="38099"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4" name="Google Shape;494;p22">
            <a:hlinkClick action="ppaction://hlinkshowjump?jump=firstslide"/>
          </p:cNvPr>
          <p:cNvSpPr/>
          <p:nvPr/>
        </p:nvSpPr>
        <p:spPr>
          <a:xfrm>
            <a:off x="586789" y="45864"/>
            <a:ext cx="546686" cy="257267"/>
          </a:xfrm>
          <a:custGeom>
            <a:rect b="b" l="l" r="r" t="t"/>
            <a:pathLst>
              <a:path extrusionOk="0" h="120000" w="120000">
                <a:moveTo>
                  <a:pt x="0" y="0"/>
                </a:moveTo>
                <a:lnTo>
                  <a:pt x="120000" y="0"/>
                </a:lnTo>
                <a:lnTo>
                  <a:pt x="120000" y="120000"/>
                </a:lnTo>
                <a:lnTo>
                  <a:pt x="0" y="120000"/>
                </a:lnTo>
                <a:close/>
                <a:moveTo>
                  <a:pt x="60000" y="15000"/>
                </a:moveTo>
                <a:lnTo>
                  <a:pt x="38823" y="60000"/>
                </a:lnTo>
                <a:lnTo>
                  <a:pt x="44117" y="60000"/>
                </a:lnTo>
                <a:lnTo>
                  <a:pt x="44117" y="105000"/>
                </a:lnTo>
                <a:lnTo>
                  <a:pt x="75883" y="105000"/>
                </a:lnTo>
                <a:lnTo>
                  <a:pt x="75883" y="60000"/>
                </a:lnTo>
                <a:lnTo>
                  <a:pt x="81177" y="60000"/>
                </a:lnTo>
                <a:lnTo>
                  <a:pt x="73235" y="43125"/>
                </a:lnTo>
                <a:lnTo>
                  <a:pt x="73235" y="20625"/>
                </a:lnTo>
                <a:lnTo>
                  <a:pt x="67941" y="20625"/>
                </a:lnTo>
                <a:lnTo>
                  <a:pt x="67941" y="31875"/>
                </a:lnTo>
                <a:close/>
              </a:path>
              <a:path extrusionOk="0" fill="darkenLess" h="120000" w="120000">
                <a:moveTo>
                  <a:pt x="73235" y="43125"/>
                </a:moveTo>
                <a:lnTo>
                  <a:pt x="73235" y="20625"/>
                </a:lnTo>
                <a:lnTo>
                  <a:pt x="67941" y="20625"/>
                </a:lnTo>
                <a:lnTo>
                  <a:pt x="67941" y="31875"/>
                </a:lnTo>
                <a:close/>
                <a:moveTo>
                  <a:pt x="44117" y="60000"/>
                </a:moveTo>
                <a:lnTo>
                  <a:pt x="44117" y="105000"/>
                </a:lnTo>
                <a:lnTo>
                  <a:pt x="57353" y="105000"/>
                </a:lnTo>
                <a:lnTo>
                  <a:pt x="57353" y="82500"/>
                </a:lnTo>
                <a:lnTo>
                  <a:pt x="62647" y="82500"/>
                </a:lnTo>
                <a:lnTo>
                  <a:pt x="62647" y="105000"/>
                </a:lnTo>
                <a:lnTo>
                  <a:pt x="75883" y="105000"/>
                </a:lnTo>
                <a:lnTo>
                  <a:pt x="75883" y="60000"/>
                </a:lnTo>
                <a:close/>
              </a:path>
              <a:path extrusionOk="0" fill="darken" h="120000" w="120000">
                <a:moveTo>
                  <a:pt x="60000" y="15000"/>
                </a:moveTo>
                <a:lnTo>
                  <a:pt x="38823" y="60000"/>
                </a:lnTo>
                <a:lnTo>
                  <a:pt x="81177" y="60000"/>
                </a:lnTo>
                <a:close/>
                <a:moveTo>
                  <a:pt x="57353" y="82500"/>
                </a:moveTo>
                <a:lnTo>
                  <a:pt x="62647" y="82500"/>
                </a:lnTo>
                <a:lnTo>
                  <a:pt x="62647" y="105000"/>
                </a:lnTo>
                <a:lnTo>
                  <a:pt x="57353" y="105000"/>
                </a:lnTo>
                <a:close/>
              </a:path>
              <a:path extrusionOk="0" fill="none" h="120000" w="120000">
                <a:moveTo>
                  <a:pt x="60000" y="15000"/>
                </a:moveTo>
                <a:lnTo>
                  <a:pt x="67941" y="31875"/>
                </a:lnTo>
                <a:lnTo>
                  <a:pt x="67941" y="20625"/>
                </a:lnTo>
                <a:lnTo>
                  <a:pt x="73235" y="20625"/>
                </a:lnTo>
                <a:lnTo>
                  <a:pt x="73235" y="43125"/>
                </a:lnTo>
                <a:lnTo>
                  <a:pt x="81177" y="60000"/>
                </a:lnTo>
                <a:lnTo>
                  <a:pt x="75883" y="60000"/>
                </a:lnTo>
                <a:lnTo>
                  <a:pt x="75883" y="105000"/>
                </a:lnTo>
                <a:lnTo>
                  <a:pt x="44117" y="105000"/>
                </a:lnTo>
                <a:lnTo>
                  <a:pt x="44117" y="60000"/>
                </a:lnTo>
                <a:lnTo>
                  <a:pt x="38823" y="60000"/>
                </a:lnTo>
                <a:close/>
                <a:moveTo>
                  <a:pt x="67941" y="31875"/>
                </a:moveTo>
                <a:lnTo>
                  <a:pt x="73235" y="43125"/>
                </a:lnTo>
                <a:moveTo>
                  <a:pt x="75883" y="60000"/>
                </a:moveTo>
                <a:lnTo>
                  <a:pt x="44117" y="60000"/>
                </a:lnTo>
                <a:moveTo>
                  <a:pt x="57353" y="105000"/>
                </a:moveTo>
                <a:lnTo>
                  <a:pt x="57353" y="82500"/>
                </a:lnTo>
                <a:lnTo>
                  <a:pt x="62647" y="82500"/>
                </a:lnTo>
                <a:lnTo>
                  <a:pt x="62647" y="105000"/>
                </a:lnTo>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5" name="Google Shape;495;p22">
            <a:hlinkClick action="ppaction://hlinkshowjump?jump=nextslide"/>
          </p:cNvPr>
          <p:cNvSpPr/>
          <p:nvPr/>
        </p:nvSpPr>
        <p:spPr>
          <a:xfrm rot="10800000">
            <a:off x="8610600"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6" name="Google Shape;496;p22">
            <a:hlinkClick action="ppaction://hlinksldjump" r:id="rId10"/>
          </p:cNvPr>
          <p:cNvSpPr/>
          <p:nvPr/>
        </p:nvSpPr>
        <p:spPr>
          <a:xfrm>
            <a:off x="7149458" y="3830575"/>
            <a:ext cx="1862957" cy="244685"/>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CLPL</a:t>
            </a:r>
            <a:endParaRPr/>
          </a:p>
        </p:txBody>
      </p:sp>
      <p:pic>
        <p:nvPicPr>
          <p:cNvPr id="497" name="Google Shape;497;p22"/>
          <p:cNvPicPr preferRelativeResize="0"/>
          <p:nvPr/>
        </p:nvPicPr>
        <p:blipFill rotWithShape="1">
          <a:blip r:embed="rId11">
            <a:alphaModFix/>
          </a:blip>
          <a:srcRect b="0" l="0" r="0" t="0"/>
          <a:stretch/>
        </p:blipFill>
        <p:spPr>
          <a:xfrm>
            <a:off x="8033887" y="2209872"/>
            <a:ext cx="397862" cy="397862"/>
          </a:xfrm>
          <a:prstGeom prst="rect">
            <a:avLst/>
          </a:prstGeom>
          <a:noFill/>
          <a:ln>
            <a:noFill/>
          </a:ln>
        </p:spPr>
      </p:pic>
      <p:pic>
        <p:nvPicPr>
          <p:cNvPr id="498" name="Google Shape;498;p22"/>
          <p:cNvPicPr preferRelativeResize="0"/>
          <p:nvPr/>
        </p:nvPicPr>
        <p:blipFill rotWithShape="1">
          <a:blip r:embed="rId12">
            <a:alphaModFix/>
          </a:blip>
          <a:srcRect b="0" l="0" r="0" t="0"/>
          <a:stretch/>
        </p:blipFill>
        <p:spPr>
          <a:xfrm>
            <a:off x="8502770" y="2240689"/>
            <a:ext cx="401373" cy="397862"/>
          </a:xfrm>
          <a:prstGeom prst="rect">
            <a:avLst/>
          </a:prstGeom>
          <a:noFill/>
          <a:ln>
            <a:noFill/>
          </a:ln>
        </p:spPr>
      </p:pic>
      <p:pic>
        <p:nvPicPr>
          <p:cNvPr descr="A picture containing indoor, table, sitting, floor&#10;&#10;Description generated with very high confidence" id="499" name="Google Shape;499;p22"/>
          <p:cNvPicPr preferRelativeResize="0"/>
          <p:nvPr/>
        </p:nvPicPr>
        <p:blipFill rotWithShape="1">
          <a:blip r:embed="rId13">
            <a:alphaModFix/>
          </a:blip>
          <a:srcRect b="0" l="0" r="0" t="0"/>
          <a:stretch/>
        </p:blipFill>
        <p:spPr>
          <a:xfrm>
            <a:off x="7992788" y="3145016"/>
            <a:ext cx="480062" cy="271159"/>
          </a:xfrm>
          <a:prstGeom prst="rect">
            <a:avLst/>
          </a:prstGeom>
          <a:noFill/>
          <a:ln>
            <a:noFill/>
          </a:ln>
        </p:spPr>
      </p:pic>
      <p:pic>
        <p:nvPicPr>
          <p:cNvPr descr="A close up of a toy&#10;&#10;Description generated with high confidence" id="500" name="Google Shape;500;p22"/>
          <p:cNvPicPr preferRelativeResize="0"/>
          <p:nvPr/>
        </p:nvPicPr>
        <p:blipFill rotWithShape="1">
          <a:blip r:embed="rId14">
            <a:alphaModFix/>
          </a:blip>
          <a:srcRect b="0" l="0" r="0" t="0"/>
          <a:stretch/>
        </p:blipFill>
        <p:spPr>
          <a:xfrm>
            <a:off x="8510944" y="3131257"/>
            <a:ext cx="479842" cy="3110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23"/>
          <p:cNvSpPr/>
          <p:nvPr/>
        </p:nvSpPr>
        <p:spPr>
          <a:xfrm>
            <a:off x="7144423" y="1692578"/>
            <a:ext cx="1867992" cy="2000661"/>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Code.org</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Bee-Bot app</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Kodable</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Bee-Bot</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Sphero</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Code-a-pillar</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Dash &amp; Dot</a:t>
            </a:r>
            <a:endParaRPr/>
          </a:p>
        </p:txBody>
      </p:sp>
      <p:sp>
        <p:nvSpPr>
          <p:cNvPr id="507" name="Google Shape;507;p23"/>
          <p:cNvSpPr txBox="1"/>
          <p:nvPr>
            <p:ph type="title"/>
          </p:nvPr>
        </p:nvSpPr>
        <p:spPr>
          <a:xfrm>
            <a:off x="1183753" y="45864"/>
            <a:ext cx="7362028" cy="476493"/>
          </a:xfrm>
          <a:prstGeom prst="rect">
            <a:avLst/>
          </a:prstGeom>
          <a:solidFill>
            <a:srgbClr val="B6DDE7"/>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400"/>
              <a:buFont typeface="Arial Narrow"/>
              <a:buNone/>
            </a:pPr>
            <a:br>
              <a:rPr b="1" lang="en-GB" sz="1400">
                <a:latin typeface="Arial Narrow"/>
                <a:ea typeface="Arial Narrow"/>
                <a:cs typeface="Arial Narrow"/>
                <a:sym typeface="Arial Narrow"/>
              </a:rPr>
            </a:br>
            <a:r>
              <a:rPr b="1" lang="en-GB" sz="1400">
                <a:latin typeface="Arial"/>
                <a:ea typeface="Arial"/>
                <a:cs typeface="Arial"/>
                <a:sym typeface="Arial"/>
              </a:rPr>
              <a:t>Early Level</a:t>
            </a:r>
            <a:br>
              <a:rPr b="1" lang="en-GB" sz="1400">
                <a:latin typeface="Arial"/>
                <a:ea typeface="Arial"/>
                <a:cs typeface="Arial"/>
                <a:sym typeface="Arial"/>
              </a:rPr>
            </a:br>
            <a:r>
              <a:rPr b="1" lang="en-GB" sz="1200">
                <a:latin typeface="Arial"/>
                <a:ea typeface="Arial"/>
                <a:cs typeface="Arial"/>
                <a:sym typeface="Arial"/>
              </a:rPr>
              <a:t>CS3: </a:t>
            </a:r>
            <a:r>
              <a:rPr lang="en-GB" sz="1200">
                <a:latin typeface="Arial"/>
                <a:ea typeface="Arial"/>
                <a:cs typeface="Arial"/>
                <a:sym typeface="Arial"/>
              </a:rPr>
              <a:t>Designing, building and testing computing solutions</a:t>
            </a:r>
            <a:br>
              <a:rPr b="1" lang="en-GB" sz="1400">
                <a:latin typeface="Arial"/>
                <a:ea typeface="Arial"/>
                <a:cs typeface="Arial"/>
                <a:sym typeface="Arial"/>
              </a:rPr>
            </a:br>
            <a:endParaRPr b="1" sz="1400">
              <a:latin typeface="Arial"/>
              <a:ea typeface="Arial"/>
              <a:cs typeface="Arial"/>
              <a:sym typeface="Arial"/>
            </a:endParaRPr>
          </a:p>
        </p:txBody>
      </p:sp>
      <p:sp>
        <p:nvSpPr>
          <p:cNvPr id="508" name="Google Shape;508;p23"/>
          <p:cNvSpPr/>
          <p:nvPr/>
        </p:nvSpPr>
        <p:spPr>
          <a:xfrm>
            <a:off x="108565" y="2007828"/>
            <a:ext cx="6951363" cy="4743529"/>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Teaching Strategies &amp; Approaches:</a:t>
            </a:r>
            <a:endParaRPr b="1" sz="10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Learners will start to understand the relationship between </a:t>
            </a:r>
            <a:r>
              <a:rPr b="1" lang="en-GB" sz="1000">
                <a:solidFill>
                  <a:schemeClr val="dk1"/>
                </a:solidFill>
                <a:latin typeface="Arial Narrow"/>
                <a:ea typeface="Arial Narrow"/>
                <a:cs typeface="Arial Narrow"/>
                <a:sym typeface="Arial Narrow"/>
              </a:rPr>
              <a:t>symbols</a:t>
            </a:r>
            <a:r>
              <a:rPr lang="en-GB" sz="1000">
                <a:solidFill>
                  <a:schemeClr val="dk1"/>
                </a:solidFill>
                <a:latin typeface="Arial Narrow"/>
                <a:ea typeface="Arial Narrow"/>
                <a:cs typeface="Arial Narrow"/>
                <a:sym typeface="Arial Narrow"/>
              </a:rPr>
              <a:t> used to create </a:t>
            </a:r>
            <a:r>
              <a:rPr b="1" lang="en-GB" sz="1000">
                <a:solidFill>
                  <a:schemeClr val="dk1"/>
                </a:solidFill>
                <a:latin typeface="Arial Narrow"/>
                <a:ea typeface="Arial Narrow"/>
                <a:cs typeface="Arial Narrow"/>
                <a:sym typeface="Arial Narrow"/>
              </a:rPr>
              <a:t>instructions</a:t>
            </a:r>
            <a:r>
              <a:rPr lang="en-GB" sz="1000">
                <a:solidFill>
                  <a:schemeClr val="dk1"/>
                </a:solidFill>
                <a:latin typeface="Arial Narrow"/>
                <a:ea typeface="Arial Narrow"/>
                <a:cs typeface="Arial Narrow"/>
                <a:sym typeface="Arial Narrow"/>
              </a:rPr>
              <a:t> (</a:t>
            </a:r>
            <a:r>
              <a:rPr b="1" lang="en-GB" sz="1000">
                <a:solidFill>
                  <a:schemeClr val="dk1"/>
                </a:solidFill>
                <a:latin typeface="Arial Narrow"/>
                <a:ea typeface="Arial Narrow"/>
                <a:cs typeface="Arial Narrow"/>
                <a:sym typeface="Arial Narrow"/>
              </a:rPr>
              <a:t>algorithms</a:t>
            </a:r>
            <a:r>
              <a:rPr lang="en-GB" sz="1000">
                <a:solidFill>
                  <a:schemeClr val="dk1"/>
                </a:solidFill>
                <a:latin typeface="Arial Narrow"/>
                <a:ea typeface="Arial Narrow"/>
                <a:cs typeface="Arial Narrow"/>
                <a:sym typeface="Arial Narrow"/>
              </a:rPr>
              <a:t>) and behaviour of device as it follows these. They should be able to sequence </a:t>
            </a:r>
            <a:r>
              <a:rPr b="1" lang="en-GB" sz="1000">
                <a:solidFill>
                  <a:schemeClr val="dk1"/>
                </a:solidFill>
                <a:latin typeface="Arial Narrow"/>
                <a:ea typeface="Arial Narrow"/>
                <a:cs typeface="Arial Narrow"/>
                <a:sym typeface="Arial Narrow"/>
              </a:rPr>
              <a:t>commands</a:t>
            </a:r>
            <a:r>
              <a:rPr lang="en-GB" sz="1000">
                <a:solidFill>
                  <a:schemeClr val="dk1"/>
                </a:solidFill>
                <a:latin typeface="Arial Narrow"/>
                <a:ea typeface="Arial Narrow"/>
                <a:cs typeface="Arial Narrow"/>
                <a:sym typeface="Arial Narrow"/>
              </a:rPr>
              <a:t> using simple symbolic language and make </a:t>
            </a:r>
            <a:r>
              <a:rPr b="1" lang="en-GB" sz="1000">
                <a:solidFill>
                  <a:schemeClr val="dk1"/>
                </a:solidFill>
                <a:latin typeface="Arial Narrow"/>
                <a:ea typeface="Arial Narrow"/>
                <a:cs typeface="Arial Narrow"/>
                <a:sym typeface="Arial Narrow"/>
              </a:rPr>
              <a:t>predictions</a:t>
            </a:r>
            <a:r>
              <a:rPr lang="en-GB" sz="1000">
                <a:solidFill>
                  <a:schemeClr val="dk1"/>
                </a:solidFill>
                <a:latin typeface="Arial Narrow"/>
                <a:ea typeface="Arial Narrow"/>
                <a:cs typeface="Arial Narrow"/>
                <a:sym typeface="Arial Narrow"/>
              </a:rPr>
              <a:t> about what effect their instructions will have.</a:t>
            </a:r>
            <a:endParaRPr/>
          </a:p>
          <a:p>
            <a:pPr indent="0" lvl="0" marL="0" marR="0" rtl="0" algn="l">
              <a:spcBef>
                <a:spcPts val="0"/>
              </a:spcBef>
              <a:spcAft>
                <a:spcPts val="0"/>
              </a:spcAft>
              <a:buNone/>
            </a:pPr>
            <a:r>
              <a:t/>
            </a:r>
            <a:endParaRPr b="1" sz="10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Unplugged</a:t>
            </a:r>
            <a:endParaRPr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Code a partner to move using verbal instructions (e.g. move forwards three times and then turn left/right – if unable to use left/right they could use ‘turn’ to mean a quarter turn in one direction, and to go in the opposite direction will take three ‘turn’ instructions)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Code a partner to move using visual directions (e.g. a sequence of arrows on the floor)</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Read a sequence of arrows and predict what the outcome would be or where the subject would get to if they followed the arrows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Use arrows to create, or read a sequence of arrows to identify, a pattern (e.g. forward-forward-turn-right-turn-right-forward-forward)</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Create a dance routine using visual stimulus (e.g. sequencing pictures or photos of different actions to make up a routine) – have a child follow the sequence using the photos and ask children to feedback any errors. Ask children to deliberately change one move and see if others can find the ‘error’</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Use pictures to sequence instructions for everyday tasks using only the ‘main’ steps, such as making a sandwich, and encourage children to work out the missing steps – the more detail, the better</a:t>
            </a:r>
            <a:endParaRPr/>
          </a:p>
          <a:p>
            <a:pPr indent="0" lvl="0" marL="0" marR="0" rtl="0" algn="l">
              <a:spcBef>
                <a:spcPts val="0"/>
              </a:spcBef>
              <a:spcAft>
                <a:spcPts val="0"/>
              </a:spcAft>
              <a:buNone/>
            </a:pPr>
            <a:r>
              <a:t/>
            </a:r>
            <a:endParaRPr b="1" sz="10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Plugged</a:t>
            </a:r>
            <a:endParaRPr b="1"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Using programmable devices to ‘draw’ or ‘map out’ a pattern (e.g. a triangle, a staircase or zigzag design) – you could use masking tape on the floor and see if children can get the device to follow the pattern using trial and error (children will start to identify errors and correct these as they improve their algorithm)</a:t>
            </a:r>
            <a:endParaRPr/>
          </a:p>
          <a:p>
            <a:pPr indent="-171450" lvl="0" marL="171450" marR="0" rtl="0" algn="l">
              <a:spcBef>
                <a:spcPts val="0"/>
              </a:spcBef>
              <a:spcAft>
                <a:spcPts val="0"/>
              </a:spcAft>
              <a:buClr>
                <a:schemeClr val="dk1"/>
              </a:buClr>
              <a:buSzPts val="1000"/>
              <a:buFont typeface="Arial"/>
              <a:buChar char="•"/>
            </a:pPr>
            <a:r>
              <a:rPr lang="en-GB" sz="1000" u="sng">
                <a:solidFill>
                  <a:schemeClr val="dk1"/>
                </a:solidFill>
                <a:latin typeface="Arial Narrow"/>
                <a:ea typeface="Arial Narrow"/>
                <a:cs typeface="Arial Narrow"/>
                <a:sym typeface="Arial Narrow"/>
                <a:hlinkClick r:id="rId3">
                  <a:extLst>
                    <a:ext uri="{A12FA001-AC4F-418D-AE19-62706E023703}">
                      <ahyp:hlinkClr val="tx"/>
                    </a:ext>
                  </a:extLst>
                </a:hlinkClick>
              </a:rPr>
              <a:t>Move it move it activity</a:t>
            </a:r>
            <a:r>
              <a:rPr lang="en-GB" sz="1000">
                <a:solidFill>
                  <a:schemeClr val="dk1"/>
                </a:solidFill>
                <a:latin typeface="Arial Narrow"/>
                <a:ea typeface="Arial Narrow"/>
                <a:cs typeface="Arial Narrow"/>
                <a:sym typeface="Arial Narrow"/>
              </a:rPr>
              <a:t>: sequencing arrows to move a character – relating this back to the unplugged activities (note: this program uses compass points NSEW to describe arrows)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Using programmable devices, such as Bee-Bots, to input commands with a desired outcome – pair this with the visual direction cards to plan out a route for the Bee-Bot </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Once familiar with movement of programmable devices, you can also use the Bee-Bot or Kodable apps to practice following pathways using directions/arrows (note slight difference in approach to each)</a:t>
            </a:r>
            <a:endParaRPr/>
          </a:p>
          <a:p>
            <a:pPr indent="-107950" lvl="0" marL="171450" marR="0" rtl="0" algn="l">
              <a:spcBef>
                <a:spcPts val="0"/>
              </a:spcBef>
              <a:spcAft>
                <a:spcPts val="0"/>
              </a:spcAft>
              <a:buClr>
                <a:schemeClr val="dk1"/>
              </a:buClr>
              <a:buSzPts val="1000"/>
              <a:buFont typeface="Arial"/>
              <a:buNone/>
            </a:pPr>
            <a:r>
              <a:t/>
            </a:r>
            <a:endParaRPr sz="10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000">
              <a:solidFill>
                <a:schemeClr val="dk1"/>
              </a:solidFill>
              <a:latin typeface="Arial Narrow"/>
              <a:ea typeface="Arial Narrow"/>
              <a:cs typeface="Arial Narrow"/>
              <a:sym typeface="Arial Narrow"/>
            </a:endParaRPr>
          </a:p>
        </p:txBody>
      </p:sp>
      <p:sp>
        <p:nvSpPr>
          <p:cNvPr id="509" name="Google Shape;509;p23"/>
          <p:cNvSpPr/>
          <p:nvPr/>
        </p:nvSpPr>
        <p:spPr>
          <a:xfrm>
            <a:off x="118933" y="1102003"/>
            <a:ext cx="6940995" cy="842047"/>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Cross-curricular links: </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(MTH 0-13a) Creating and identifying patterns in code	(TCH 0-14a) using sequences to control movement of people/devices</a:t>
            </a:r>
            <a:endParaRPr/>
          </a:p>
          <a:p>
            <a:pPr indent="0" lvl="0" marL="0" marR="0" rtl="0" algn="l">
              <a:spcBef>
                <a:spcPts val="0"/>
              </a:spcBef>
              <a:spcAft>
                <a:spcPts val="0"/>
              </a:spcAft>
              <a:buNone/>
            </a:pPr>
            <a:r>
              <a:rPr lang="en-GB" sz="1000">
                <a:solidFill>
                  <a:srgbClr val="000000"/>
                </a:solidFill>
                <a:latin typeface="Arial Narrow"/>
                <a:ea typeface="Arial Narrow"/>
                <a:cs typeface="Arial Narrow"/>
                <a:sym typeface="Arial Narrow"/>
              </a:rPr>
              <a:t>(MTH 0-17a) </a:t>
            </a:r>
            <a:r>
              <a:rPr lang="en-GB" sz="1000">
                <a:solidFill>
                  <a:schemeClr val="dk1"/>
                </a:solidFill>
                <a:latin typeface="Arial Narrow"/>
                <a:ea typeface="Arial Narrow"/>
                <a:cs typeface="Arial Narrow"/>
                <a:sym typeface="Arial Narrow"/>
              </a:rPr>
              <a:t>Movement and directions using technology and games</a:t>
            </a:r>
            <a:endParaRPr/>
          </a:p>
          <a:p>
            <a:pPr indent="0" lvl="0" marL="0" marR="0" rtl="0" algn="l">
              <a:spcBef>
                <a:spcPts val="0"/>
              </a:spcBef>
              <a:spcAft>
                <a:spcPts val="0"/>
              </a:spcAft>
              <a:buNone/>
            </a:pPr>
            <a:r>
              <a:rPr lang="en-GB" sz="1000">
                <a:solidFill>
                  <a:srgbClr val="000000"/>
                </a:solidFill>
                <a:latin typeface="Arial Narrow"/>
                <a:ea typeface="Arial Narrow"/>
                <a:cs typeface="Arial Narrow"/>
                <a:sym typeface="Arial Narrow"/>
              </a:rPr>
              <a:t>(MTH 0-20b) </a:t>
            </a:r>
            <a:r>
              <a:rPr lang="en-GB" sz="1000">
                <a:solidFill>
                  <a:schemeClr val="dk1"/>
                </a:solidFill>
                <a:latin typeface="Arial Narrow"/>
                <a:ea typeface="Arial Narrow"/>
                <a:cs typeface="Arial Narrow"/>
                <a:sym typeface="Arial Narrow"/>
              </a:rPr>
              <a:t>Sorting/sequencing </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(HWB 0-22a) developing movement skills, following sequences of instructions in dance/movement</a:t>
            </a:r>
            <a:endParaRPr/>
          </a:p>
        </p:txBody>
      </p:sp>
      <p:sp>
        <p:nvSpPr>
          <p:cNvPr id="510" name="Google Shape;510;p23"/>
          <p:cNvSpPr/>
          <p:nvPr/>
        </p:nvSpPr>
        <p:spPr>
          <a:xfrm>
            <a:off x="118934" y="586135"/>
            <a:ext cx="6940996" cy="45209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Key language</a:t>
            </a:r>
            <a:r>
              <a:rPr lang="en-GB" sz="1100">
                <a:solidFill>
                  <a:schemeClr val="dk1"/>
                </a:solidFill>
                <a:latin typeface="Arial Narrow"/>
                <a:ea typeface="Arial Narrow"/>
                <a:cs typeface="Arial Narrow"/>
                <a:sym typeface="Arial Narrow"/>
              </a:rPr>
              <a:t>: program, instructions, directions, commands, code, sequence, symbols, predict</a:t>
            </a:r>
            <a:endParaRPr/>
          </a:p>
        </p:txBody>
      </p:sp>
      <p:sp>
        <p:nvSpPr>
          <p:cNvPr id="511" name="Google Shape;511;p23"/>
          <p:cNvSpPr/>
          <p:nvPr/>
        </p:nvSpPr>
        <p:spPr>
          <a:xfrm>
            <a:off x="7150289" y="582542"/>
            <a:ext cx="1867992" cy="758653"/>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CfE E/O:</a:t>
            </a:r>
            <a:r>
              <a:rPr lang="en-GB" sz="1100">
                <a:solidFill>
                  <a:schemeClr val="dk1"/>
                </a:solidFill>
                <a:latin typeface="Arial Narrow"/>
                <a:ea typeface="Arial Narrow"/>
                <a:cs typeface="Arial Narrow"/>
                <a:sym typeface="Arial Narrow"/>
              </a:rPr>
              <a:t> </a:t>
            </a:r>
            <a:r>
              <a:rPr lang="en-GB" sz="900">
                <a:solidFill>
                  <a:srgbClr val="000000"/>
                </a:solidFill>
                <a:latin typeface="Arial Narrow"/>
                <a:ea typeface="Arial Narrow"/>
                <a:cs typeface="Arial Narrow"/>
                <a:sym typeface="Arial Narrow"/>
              </a:rPr>
              <a:t>I can develop a sequence of instructions and run them using programmable devices or equivalent.</a:t>
            </a:r>
            <a:br>
              <a:rPr lang="en-GB" sz="900">
                <a:solidFill>
                  <a:srgbClr val="000000"/>
                </a:solidFill>
                <a:latin typeface="Arial Narrow"/>
                <a:ea typeface="Arial Narrow"/>
                <a:cs typeface="Arial Narrow"/>
                <a:sym typeface="Arial Narrow"/>
              </a:rPr>
            </a:br>
            <a:r>
              <a:rPr b="1" lang="en-GB" sz="900">
                <a:solidFill>
                  <a:schemeClr val="dk1"/>
                </a:solidFill>
                <a:latin typeface="Arial Narrow"/>
                <a:ea typeface="Arial Narrow"/>
                <a:cs typeface="Arial Narrow"/>
                <a:sym typeface="Arial Narrow"/>
              </a:rPr>
              <a:t>TCH 0-15a</a:t>
            </a:r>
            <a:endParaRPr b="1" sz="9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p:txBody>
      </p:sp>
      <p:sp>
        <p:nvSpPr>
          <p:cNvPr id="512" name="Google Shape;512;p23"/>
          <p:cNvSpPr/>
          <p:nvPr/>
        </p:nvSpPr>
        <p:spPr>
          <a:xfrm>
            <a:off x="7161700" y="4024555"/>
            <a:ext cx="1862958" cy="2726802"/>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End of Level Benchmarks:</a:t>
            </a:r>
            <a:endParaRPr/>
          </a:p>
          <a:p>
            <a:pPr indent="0" lvl="0" marL="0" marR="0" rtl="0" algn="l">
              <a:spcBef>
                <a:spcPts val="0"/>
              </a:spcBef>
              <a:spcAft>
                <a:spcPts val="0"/>
              </a:spcAft>
              <a:buNone/>
            </a:pPr>
            <a:r>
              <a:t/>
            </a:r>
            <a:endParaRPr sz="1100" u="sng">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Designs a simple sequence of instructions/algorithm for programmable device to carry out a task for example, directional instructions: forwards/backwards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Identifies and corrects errors in a set of instructions</a:t>
            </a:r>
            <a:endParaRPr sz="1100">
              <a:solidFill>
                <a:schemeClr val="dk1"/>
              </a:solidFill>
              <a:latin typeface="Arial Narrow"/>
              <a:ea typeface="Arial Narrow"/>
              <a:cs typeface="Arial Narrow"/>
              <a:sym typeface="Arial Narrow"/>
            </a:endParaRPr>
          </a:p>
        </p:txBody>
      </p:sp>
      <p:sp>
        <p:nvSpPr>
          <p:cNvPr id="513" name="Google Shape;513;p23">
            <a:hlinkClick action="ppaction://hlinksldjump" r:id="rId4"/>
          </p:cNvPr>
          <p:cNvSpPr/>
          <p:nvPr/>
        </p:nvSpPr>
        <p:spPr>
          <a:xfrm>
            <a:off x="7136464" y="1387133"/>
            <a:ext cx="1867172" cy="241834"/>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Pupil Resources</a:t>
            </a:r>
            <a:endParaRPr/>
          </a:p>
        </p:txBody>
      </p:sp>
      <p:pic>
        <p:nvPicPr>
          <p:cNvPr id="514" name="Google Shape;514;p23"/>
          <p:cNvPicPr preferRelativeResize="0"/>
          <p:nvPr/>
        </p:nvPicPr>
        <p:blipFill rotWithShape="1">
          <a:blip r:embed="rId5">
            <a:alphaModFix/>
          </a:blip>
          <a:srcRect b="0" l="0" r="0" t="0"/>
          <a:stretch/>
        </p:blipFill>
        <p:spPr>
          <a:xfrm>
            <a:off x="7958715" y="1759936"/>
            <a:ext cx="435532" cy="430467"/>
          </a:xfrm>
          <a:prstGeom prst="rect">
            <a:avLst/>
          </a:prstGeom>
          <a:noFill/>
          <a:ln>
            <a:noFill/>
          </a:ln>
        </p:spPr>
      </p:pic>
      <p:pic>
        <p:nvPicPr>
          <p:cNvPr id="515" name="Google Shape;515;p23"/>
          <p:cNvPicPr preferRelativeResize="0"/>
          <p:nvPr/>
        </p:nvPicPr>
        <p:blipFill rotWithShape="1">
          <a:blip r:embed="rId6">
            <a:alphaModFix/>
          </a:blip>
          <a:srcRect b="0" l="0" r="0" t="0"/>
          <a:stretch/>
        </p:blipFill>
        <p:spPr>
          <a:xfrm>
            <a:off x="7946078" y="2270600"/>
            <a:ext cx="448169" cy="448169"/>
          </a:xfrm>
          <a:prstGeom prst="rect">
            <a:avLst/>
          </a:prstGeom>
          <a:noFill/>
          <a:ln>
            <a:noFill/>
          </a:ln>
        </p:spPr>
      </p:pic>
      <p:pic>
        <p:nvPicPr>
          <p:cNvPr id="516" name="Google Shape;516;p23"/>
          <p:cNvPicPr preferRelativeResize="0"/>
          <p:nvPr/>
        </p:nvPicPr>
        <p:blipFill rotWithShape="1">
          <a:blip r:embed="rId7">
            <a:alphaModFix/>
          </a:blip>
          <a:srcRect b="0" l="0" r="0" t="0"/>
          <a:stretch/>
        </p:blipFill>
        <p:spPr>
          <a:xfrm>
            <a:off x="8480505" y="1759936"/>
            <a:ext cx="448169" cy="448169"/>
          </a:xfrm>
          <a:prstGeom prst="rect">
            <a:avLst/>
          </a:prstGeom>
          <a:noFill/>
          <a:ln>
            <a:noFill/>
          </a:ln>
        </p:spPr>
      </p:pic>
      <p:sp>
        <p:nvSpPr>
          <p:cNvPr id="517" name="Google Shape;517;p23"/>
          <p:cNvSpPr/>
          <p:nvPr/>
        </p:nvSpPr>
        <p:spPr>
          <a:xfrm>
            <a:off x="38099"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3">
            <a:hlinkClick action="ppaction://hlinkshowjump?jump=firstslide"/>
          </p:cNvPr>
          <p:cNvSpPr/>
          <p:nvPr/>
        </p:nvSpPr>
        <p:spPr>
          <a:xfrm>
            <a:off x="586789" y="45864"/>
            <a:ext cx="546686" cy="257267"/>
          </a:xfrm>
          <a:custGeom>
            <a:rect b="b" l="l" r="r" t="t"/>
            <a:pathLst>
              <a:path extrusionOk="0" h="120000" w="120000">
                <a:moveTo>
                  <a:pt x="0" y="0"/>
                </a:moveTo>
                <a:lnTo>
                  <a:pt x="120000" y="0"/>
                </a:lnTo>
                <a:lnTo>
                  <a:pt x="120000" y="120000"/>
                </a:lnTo>
                <a:lnTo>
                  <a:pt x="0" y="120000"/>
                </a:lnTo>
                <a:close/>
                <a:moveTo>
                  <a:pt x="60000" y="15000"/>
                </a:moveTo>
                <a:lnTo>
                  <a:pt x="38823" y="60000"/>
                </a:lnTo>
                <a:lnTo>
                  <a:pt x="44117" y="60000"/>
                </a:lnTo>
                <a:lnTo>
                  <a:pt x="44117" y="105000"/>
                </a:lnTo>
                <a:lnTo>
                  <a:pt x="75883" y="105000"/>
                </a:lnTo>
                <a:lnTo>
                  <a:pt x="75883" y="60000"/>
                </a:lnTo>
                <a:lnTo>
                  <a:pt x="81177" y="60000"/>
                </a:lnTo>
                <a:lnTo>
                  <a:pt x="73235" y="43125"/>
                </a:lnTo>
                <a:lnTo>
                  <a:pt x="73235" y="20625"/>
                </a:lnTo>
                <a:lnTo>
                  <a:pt x="67941" y="20625"/>
                </a:lnTo>
                <a:lnTo>
                  <a:pt x="67941" y="31875"/>
                </a:lnTo>
                <a:close/>
              </a:path>
              <a:path extrusionOk="0" fill="darkenLess" h="120000" w="120000">
                <a:moveTo>
                  <a:pt x="73235" y="43125"/>
                </a:moveTo>
                <a:lnTo>
                  <a:pt x="73235" y="20625"/>
                </a:lnTo>
                <a:lnTo>
                  <a:pt x="67941" y="20625"/>
                </a:lnTo>
                <a:lnTo>
                  <a:pt x="67941" y="31875"/>
                </a:lnTo>
                <a:close/>
                <a:moveTo>
                  <a:pt x="44117" y="60000"/>
                </a:moveTo>
                <a:lnTo>
                  <a:pt x="44117" y="105000"/>
                </a:lnTo>
                <a:lnTo>
                  <a:pt x="57353" y="105000"/>
                </a:lnTo>
                <a:lnTo>
                  <a:pt x="57353" y="82500"/>
                </a:lnTo>
                <a:lnTo>
                  <a:pt x="62647" y="82500"/>
                </a:lnTo>
                <a:lnTo>
                  <a:pt x="62647" y="105000"/>
                </a:lnTo>
                <a:lnTo>
                  <a:pt x="75883" y="105000"/>
                </a:lnTo>
                <a:lnTo>
                  <a:pt x="75883" y="60000"/>
                </a:lnTo>
                <a:close/>
              </a:path>
              <a:path extrusionOk="0" fill="darken" h="120000" w="120000">
                <a:moveTo>
                  <a:pt x="60000" y="15000"/>
                </a:moveTo>
                <a:lnTo>
                  <a:pt x="38823" y="60000"/>
                </a:lnTo>
                <a:lnTo>
                  <a:pt x="81177" y="60000"/>
                </a:lnTo>
                <a:close/>
                <a:moveTo>
                  <a:pt x="57353" y="82500"/>
                </a:moveTo>
                <a:lnTo>
                  <a:pt x="62647" y="82500"/>
                </a:lnTo>
                <a:lnTo>
                  <a:pt x="62647" y="105000"/>
                </a:lnTo>
                <a:lnTo>
                  <a:pt x="57353" y="105000"/>
                </a:lnTo>
                <a:close/>
              </a:path>
              <a:path extrusionOk="0" fill="none" h="120000" w="120000">
                <a:moveTo>
                  <a:pt x="60000" y="15000"/>
                </a:moveTo>
                <a:lnTo>
                  <a:pt x="67941" y="31875"/>
                </a:lnTo>
                <a:lnTo>
                  <a:pt x="67941" y="20625"/>
                </a:lnTo>
                <a:lnTo>
                  <a:pt x="73235" y="20625"/>
                </a:lnTo>
                <a:lnTo>
                  <a:pt x="73235" y="43125"/>
                </a:lnTo>
                <a:lnTo>
                  <a:pt x="81177" y="60000"/>
                </a:lnTo>
                <a:lnTo>
                  <a:pt x="75883" y="60000"/>
                </a:lnTo>
                <a:lnTo>
                  <a:pt x="75883" y="105000"/>
                </a:lnTo>
                <a:lnTo>
                  <a:pt x="44117" y="105000"/>
                </a:lnTo>
                <a:lnTo>
                  <a:pt x="44117" y="60000"/>
                </a:lnTo>
                <a:lnTo>
                  <a:pt x="38823" y="60000"/>
                </a:lnTo>
                <a:close/>
                <a:moveTo>
                  <a:pt x="67941" y="31875"/>
                </a:moveTo>
                <a:lnTo>
                  <a:pt x="73235" y="43125"/>
                </a:lnTo>
                <a:moveTo>
                  <a:pt x="75883" y="60000"/>
                </a:moveTo>
                <a:lnTo>
                  <a:pt x="44117" y="60000"/>
                </a:lnTo>
                <a:moveTo>
                  <a:pt x="57353" y="105000"/>
                </a:moveTo>
                <a:lnTo>
                  <a:pt x="57353" y="82500"/>
                </a:lnTo>
                <a:lnTo>
                  <a:pt x="62647" y="82500"/>
                </a:lnTo>
                <a:lnTo>
                  <a:pt x="62647" y="105000"/>
                </a:lnTo>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3">
            <a:hlinkClick action="ppaction://hlinkshowjump?jump=nextslide"/>
          </p:cNvPr>
          <p:cNvSpPr/>
          <p:nvPr/>
        </p:nvSpPr>
        <p:spPr>
          <a:xfrm rot="10800000">
            <a:off x="8610600"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3">
            <a:hlinkClick action="ppaction://hlinksldjump" r:id="rId8"/>
          </p:cNvPr>
          <p:cNvSpPr/>
          <p:nvPr/>
        </p:nvSpPr>
        <p:spPr>
          <a:xfrm>
            <a:off x="7149458" y="3737013"/>
            <a:ext cx="1862957" cy="244685"/>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CLPL</a:t>
            </a:r>
            <a:endParaRPr/>
          </a:p>
        </p:txBody>
      </p:sp>
      <p:pic>
        <p:nvPicPr>
          <p:cNvPr id="521" name="Google Shape;521;p23"/>
          <p:cNvPicPr preferRelativeResize="0"/>
          <p:nvPr/>
        </p:nvPicPr>
        <p:blipFill rotWithShape="1">
          <a:blip r:embed="rId9">
            <a:alphaModFix/>
          </a:blip>
          <a:srcRect b="0" l="0" r="0" t="0"/>
          <a:stretch/>
        </p:blipFill>
        <p:spPr>
          <a:xfrm>
            <a:off x="8505658" y="2288302"/>
            <a:ext cx="397862" cy="397862"/>
          </a:xfrm>
          <a:prstGeom prst="rect">
            <a:avLst/>
          </a:prstGeom>
          <a:noFill/>
          <a:ln>
            <a:noFill/>
          </a:ln>
        </p:spPr>
      </p:pic>
      <p:pic>
        <p:nvPicPr>
          <p:cNvPr id="522" name="Google Shape;522;p23"/>
          <p:cNvPicPr preferRelativeResize="0"/>
          <p:nvPr/>
        </p:nvPicPr>
        <p:blipFill rotWithShape="1">
          <a:blip r:embed="rId10">
            <a:alphaModFix/>
          </a:blip>
          <a:srcRect b="0" l="0" r="0" t="0"/>
          <a:stretch/>
        </p:blipFill>
        <p:spPr>
          <a:xfrm>
            <a:off x="7967650" y="2781785"/>
            <a:ext cx="401373" cy="397862"/>
          </a:xfrm>
          <a:prstGeom prst="rect">
            <a:avLst/>
          </a:prstGeom>
          <a:noFill/>
          <a:ln>
            <a:noFill/>
          </a:ln>
        </p:spPr>
      </p:pic>
      <p:pic>
        <p:nvPicPr>
          <p:cNvPr descr="A picture containing indoor, table, sitting, floor&#10;&#10;Description generated with very high confidence" id="523" name="Google Shape;523;p23"/>
          <p:cNvPicPr preferRelativeResize="0"/>
          <p:nvPr/>
        </p:nvPicPr>
        <p:blipFill rotWithShape="1">
          <a:blip r:embed="rId11">
            <a:alphaModFix/>
          </a:blip>
          <a:srcRect b="0" l="0" r="0" t="0"/>
          <a:stretch/>
        </p:blipFill>
        <p:spPr>
          <a:xfrm>
            <a:off x="8464558" y="2794004"/>
            <a:ext cx="480062" cy="271159"/>
          </a:xfrm>
          <a:prstGeom prst="rect">
            <a:avLst/>
          </a:prstGeom>
          <a:noFill/>
          <a:ln>
            <a:noFill/>
          </a:ln>
        </p:spPr>
      </p:pic>
      <p:pic>
        <p:nvPicPr>
          <p:cNvPr descr="A close up of a toy&#10;&#10;Description generated with high confidence" id="524" name="Google Shape;524;p23"/>
          <p:cNvPicPr preferRelativeResize="0"/>
          <p:nvPr/>
        </p:nvPicPr>
        <p:blipFill rotWithShape="1">
          <a:blip r:embed="rId12">
            <a:alphaModFix/>
          </a:blip>
          <a:srcRect b="0" l="0" r="0" t="0"/>
          <a:stretch/>
        </p:blipFill>
        <p:spPr>
          <a:xfrm>
            <a:off x="7946078" y="3254144"/>
            <a:ext cx="479842" cy="3110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24"/>
          <p:cNvSpPr txBox="1"/>
          <p:nvPr/>
        </p:nvSpPr>
        <p:spPr>
          <a:xfrm>
            <a:off x="0" y="-16416"/>
            <a:ext cx="914400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a:solidFill>
                  <a:srgbClr val="000000"/>
                </a:solidFill>
                <a:latin typeface="Calibri"/>
                <a:ea typeface="Calibri"/>
                <a:cs typeface="Calibri"/>
                <a:sym typeface="Calibri"/>
              </a:rPr>
              <a:t>First Level Tracker (1.1)</a:t>
            </a:r>
            <a:endParaRPr/>
          </a:p>
        </p:txBody>
      </p:sp>
      <p:graphicFrame>
        <p:nvGraphicFramePr>
          <p:cNvPr id="531" name="Google Shape;531;p24"/>
          <p:cNvGraphicFramePr/>
          <p:nvPr/>
        </p:nvGraphicFramePr>
        <p:xfrm>
          <a:off x="1" y="351122"/>
          <a:ext cx="3000000" cy="3000000"/>
        </p:xfrm>
        <a:graphic>
          <a:graphicData uri="http://schemas.openxmlformats.org/drawingml/2006/table">
            <a:tbl>
              <a:tblPr bandRow="1" firstRow="1">
                <a:noFill/>
                <a:tableStyleId>{74FA1E22-B369-4D82-9BD4-DBA31EC34A68}</a:tableStyleId>
              </a:tblPr>
              <a:tblGrid>
                <a:gridCol w="349850"/>
                <a:gridCol w="984050"/>
                <a:gridCol w="1645950"/>
                <a:gridCol w="451875"/>
                <a:gridCol w="427125"/>
                <a:gridCol w="272600"/>
                <a:gridCol w="548650"/>
                <a:gridCol w="849425"/>
                <a:gridCol w="796525"/>
                <a:gridCol w="403700"/>
                <a:gridCol w="252150"/>
                <a:gridCol w="645450"/>
                <a:gridCol w="451875"/>
                <a:gridCol w="1064750"/>
              </a:tblGrid>
              <a:tr h="1166325">
                <a:tc rowSpan="3">
                  <a:txBody>
                    <a:bodyPr/>
                    <a:lstStyle/>
                    <a:p>
                      <a:pPr indent="0" lvl="0" marL="0" marR="0" rtl="0" algn="ctr">
                        <a:lnSpc>
                          <a:spcPct val="100000"/>
                        </a:lnSpc>
                        <a:spcBef>
                          <a:spcPts val="0"/>
                        </a:spcBef>
                        <a:spcAft>
                          <a:spcPts val="0"/>
                        </a:spcAft>
                        <a:buClr>
                          <a:schemeClr val="dk1"/>
                        </a:buClr>
                        <a:buSzPts val="1000"/>
                        <a:buFont typeface="Arial Narrow"/>
                        <a:buNone/>
                      </a:pPr>
                      <a:r>
                        <a:rPr b="0" i="0" lang="en-GB" sz="1000" u="none" cap="none" strike="noStrike">
                          <a:latin typeface="Arial Narrow"/>
                          <a:ea typeface="Arial Narrow"/>
                          <a:cs typeface="Arial Narrow"/>
                          <a:sym typeface="Arial Narrow"/>
                        </a:rPr>
                        <a:t>Digital Literacy</a:t>
                      </a:r>
                      <a:endParaRPr b="0" i="0" sz="1000" u="none" cap="none" strike="noStrike">
                        <a:latin typeface="Arial Narrow"/>
                        <a:ea typeface="Arial Narrow"/>
                        <a:cs typeface="Arial Narrow"/>
                        <a:sym typeface="Arial Narrow"/>
                      </a:endParaRPr>
                    </a:p>
                  </a:txBody>
                  <a:tcPr marT="45725" marB="45725" marR="91450" marL="91450"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chemeClr val="dk1"/>
                        </a:buClr>
                        <a:buSzPts val="1000"/>
                        <a:buFont typeface="Arial Narrow"/>
                        <a:buNone/>
                      </a:pPr>
                      <a:r>
                        <a:rPr b="0" i="0" lang="en-GB" sz="1000" u="sng" cap="none" strike="noStrike">
                          <a:solidFill>
                            <a:schemeClr val="hlink"/>
                          </a:solidFill>
                          <a:latin typeface="Arial Narrow"/>
                          <a:ea typeface="Arial Narrow"/>
                          <a:cs typeface="Arial Narrow"/>
                          <a:sym typeface="Arial Narrow"/>
                          <a:hlinkClick action="ppaction://hlinksldjump" r:id="rId3"/>
                        </a:rPr>
                        <a:t>Using digital products and services in a variety of contexts to achieve a purposeful outcome</a:t>
                      </a:r>
                      <a:endParaRPr b="0" i="0" sz="1000" u="none" cap="none" strike="noStrike">
                        <a:latin typeface="Arial Narrow"/>
                        <a:ea typeface="Arial Narrow"/>
                        <a:cs typeface="Arial Narrow"/>
                        <a:sym typeface="Arial Narrow"/>
                      </a:endParaRPr>
                    </a:p>
                  </a:txBody>
                  <a:tcPr marT="36000" marB="36000" marR="36000" marL="3600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gridSpan="3">
                  <a:txBody>
                    <a:bodyPr/>
                    <a:lstStyle/>
                    <a:p>
                      <a:pPr indent="0" lvl="0" marL="0" marR="0" rtl="0" algn="ctr">
                        <a:lnSpc>
                          <a:spcPct val="100000"/>
                        </a:lnSpc>
                        <a:spcBef>
                          <a:spcPts val="0"/>
                        </a:spcBef>
                        <a:spcAft>
                          <a:spcPts val="0"/>
                        </a:spcAft>
                        <a:buClr>
                          <a:srgbClr val="000000"/>
                        </a:buClr>
                        <a:buSzPts val="1100"/>
                        <a:buFont typeface="Arial Narrow"/>
                        <a:buNone/>
                      </a:pPr>
                      <a:r>
                        <a:rPr b="0" i="0" lang="en-GB" sz="1100" u="none" cap="none" strike="noStrike">
                          <a:solidFill>
                            <a:srgbClr val="000000"/>
                          </a:solidFill>
                          <a:latin typeface="Arial Narrow"/>
                          <a:ea typeface="Arial Narrow"/>
                          <a:cs typeface="Arial Narrow"/>
                          <a:sym typeface="Arial Narrow"/>
                        </a:rPr>
                        <a:t>Understands that a digital platform can be used to communicate and share learning with others</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5DFEC"/>
                    </a:solidFill>
                  </a:tcPr>
                </a:tc>
                <a:tc hMerge="1"/>
                <a:tc hMerge="1"/>
                <a:tc gridSpan="5">
                  <a:txBody>
                    <a:bodyPr/>
                    <a:lstStyle/>
                    <a:p>
                      <a:pPr indent="0" lvl="0" marL="0" marR="0" rtl="0" algn="ctr">
                        <a:spcBef>
                          <a:spcPts val="0"/>
                        </a:spcBef>
                        <a:spcAft>
                          <a:spcPts val="0"/>
                        </a:spcAft>
                        <a:buNone/>
                      </a:pPr>
                      <a:r>
                        <a:rPr b="0" i="0" lang="en-GB" sz="1100" u="none" cap="none" strike="noStrike">
                          <a:solidFill>
                            <a:schemeClr val="dk1"/>
                          </a:solidFill>
                          <a:latin typeface="Arial Narrow"/>
                          <a:ea typeface="Arial Narrow"/>
                          <a:cs typeface="Arial Narrow"/>
                          <a:sym typeface="Arial Narrow"/>
                        </a:rPr>
                        <a:t>Uses digital technology to find, collect and capture images</a:t>
                      </a:r>
                      <a:endParaRPr b="0" i="0" sz="1100" u="none" cap="none" strike="noStrike">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5DFEC"/>
                    </a:solidFill>
                  </a:tcPr>
                </a:tc>
                <a:tc hMerge="1"/>
                <a:tc hMerge="1"/>
                <a:tc hMerge="1"/>
                <a:tc hMerge="1"/>
                <a:tc gridSpan="4">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u="none" cap="none" strike="noStrike">
                          <a:solidFill>
                            <a:schemeClr val="dk1"/>
                          </a:solidFill>
                          <a:latin typeface="Arial Narrow"/>
                          <a:ea typeface="Arial Narrow"/>
                          <a:cs typeface="Arial Narrow"/>
                          <a:sym typeface="Arial Narrow"/>
                        </a:rPr>
                        <a:t>Opens, saves and closes a file with support</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solidFill>
                      <a:srgbClr val="E5DFEC"/>
                    </a:solidFill>
                  </a:tcPr>
                </a:tc>
                <a:tc hMerge="1"/>
                <a:tc hMerge="1"/>
                <a:tc hMerge="1"/>
              </a:tr>
              <a:tr h="849175">
                <a:tc vMerge="1"/>
                <a:tc>
                  <a:txBody>
                    <a:bodyPr/>
                    <a:lstStyle/>
                    <a:p>
                      <a:pPr indent="0" lvl="0" marL="0" marR="0" rtl="0" algn="ctr">
                        <a:lnSpc>
                          <a:spcPct val="100000"/>
                        </a:lnSpc>
                        <a:spcBef>
                          <a:spcPts val="0"/>
                        </a:spcBef>
                        <a:spcAft>
                          <a:spcPts val="0"/>
                        </a:spcAft>
                        <a:buClr>
                          <a:schemeClr val="dk1"/>
                        </a:buClr>
                        <a:buSzPts val="1000"/>
                        <a:buFont typeface="Arial Narrow"/>
                        <a:buNone/>
                      </a:pPr>
                      <a:r>
                        <a:rPr b="0" i="0" lang="en-GB" sz="1000" u="sng" cap="none" strike="noStrike">
                          <a:solidFill>
                            <a:schemeClr val="hlink"/>
                          </a:solidFill>
                          <a:latin typeface="Arial Narrow"/>
                          <a:ea typeface="Arial Narrow"/>
                          <a:cs typeface="Arial Narrow"/>
                          <a:sym typeface="Arial Narrow"/>
                          <a:hlinkClick action="ppaction://hlinksldjump" r:id="rId4"/>
                        </a:rPr>
                        <a:t>Searching, processing and managing information responsibly</a:t>
                      </a:r>
                      <a:endParaRPr b="0" i="0" sz="1000" u="none" cap="none" strike="noStrike">
                        <a:latin typeface="Arial Narrow"/>
                        <a:ea typeface="Arial Narrow"/>
                        <a:cs typeface="Arial Narrow"/>
                        <a:sym typeface="Arial Narrow"/>
                      </a:endParaRPr>
                    </a:p>
                  </a:txBody>
                  <a:tcPr marT="36000" marB="36000" marR="36000" marL="3600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gridSpan="3">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u="none" cap="none" strike="noStrike">
                          <a:solidFill>
                            <a:schemeClr val="dk1"/>
                          </a:solidFill>
                          <a:latin typeface="Arial Narrow"/>
                          <a:ea typeface="Arial Narrow"/>
                          <a:cs typeface="Arial Narrow"/>
                          <a:sym typeface="Arial Narrow"/>
                        </a:rPr>
                        <a:t>Uses a browser and search engine to complete a simple search</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5DFEC"/>
                    </a:solidFill>
                  </a:tcPr>
                </a:tc>
                <a:tc hMerge="1"/>
                <a:tc hMerge="1"/>
                <a:tc gridSpan="5">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u="none" cap="none" strike="noStrike">
                          <a:solidFill>
                            <a:schemeClr val="dk1"/>
                          </a:solidFill>
                          <a:latin typeface="Arial Narrow"/>
                          <a:ea typeface="Arial Narrow"/>
                          <a:cs typeface="Arial Narrow"/>
                          <a:sym typeface="Arial Narrow"/>
                        </a:rPr>
                        <a:t>Identifies what should and shouldn't be searched for on the internet</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5DFEC"/>
                    </a:solidFill>
                  </a:tcPr>
                </a:tc>
                <a:tc hMerge="1"/>
                <a:tc hMerge="1"/>
                <a:tc hMerge="1"/>
                <a:tc hMerge="1"/>
                <a:tc gridSpan="4">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u="none" cap="none" strike="noStrike">
                          <a:solidFill>
                            <a:schemeClr val="dk1"/>
                          </a:solidFill>
                          <a:latin typeface="Arial Narrow"/>
                          <a:ea typeface="Arial Narrow"/>
                          <a:cs typeface="Arial Narrow"/>
                          <a:sym typeface="Arial Narrow"/>
                        </a:rPr>
                        <a:t>Demonstrates a basic understanding of ownership and ownership of materials</a:t>
                      </a:r>
                      <a:endParaRPr b="0" i="0" sz="1100" u="none" cap="none" strike="noStrike">
                        <a:solidFill>
                          <a:schemeClr val="dk1"/>
                        </a:solidFill>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solidFill>
                      <a:srgbClr val="E5DFEC"/>
                    </a:solidFill>
                  </a:tcPr>
                </a:tc>
                <a:tc hMerge="1"/>
                <a:tc hMerge="1"/>
                <a:tc hMerge="1"/>
              </a:tr>
              <a:tr h="1463025">
                <a:tc vMerge="1"/>
                <a:tc>
                  <a:txBody>
                    <a:bodyPr/>
                    <a:lstStyle/>
                    <a:p>
                      <a:pPr indent="0" lvl="0" marL="0" marR="0" rtl="0" algn="ctr">
                        <a:spcBef>
                          <a:spcPts val="0"/>
                        </a:spcBef>
                        <a:spcAft>
                          <a:spcPts val="0"/>
                        </a:spcAft>
                        <a:buClr>
                          <a:schemeClr val="dk1"/>
                        </a:buClr>
                        <a:buSzPts val="1000"/>
                        <a:buFont typeface="Arial Narrow"/>
                        <a:buNone/>
                      </a:pPr>
                      <a:r>
                        <a:rPr b="0" i="0" lang="en-GB" sz="1000" u="sng" cap="none" strike="noStrike">
                          <a:solidFill>
                            <a:schemeClr val="hlink"/>
                          </a:solidFill>
                          <a:latin typeface="Arial Narrow"/>
                          <a:ea typeface="Arial Narrow"/>
                          <a:cs typeface="Arial Narrow"/>
                          <a:sym typeface="Arial Narrow"/>
                          <a:hlinkClick action="ppaction://hlinksldjump" r:id="rId5"/>
                        </a:rPr>
                        <a:t>Cyber resilience and internet safety</a:t>
                      </a:r>
                      <a:endParaRPr b="0" i="0" sz="1000" u="none" cap="none" strike="noStrike">
                        <a:latin typeface="Arial Narrow"/>
                        <a:ea typeface="Arial Narrow"/>
                        <a:cs typeface="Arial Narrow"/>
                        <a:sym typeface="Arial Narrow"/>
                      </a:endParaRPr>
                    </a:p>
                  </a:txBody>
                  <a:tcPr marT="36000" marB="36000" marR="36000" marL="3600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u="none" cap="none" strike="noStrike">
                          <a:solidFill>
                            <a:schemeClr val="dk1"/>
                          </a:solidFill>
                          <a:latin typeface="Arial Narrow"/>
                          <a:ea typeface="Arial Narrow"/>
                          <a:cs typeface="Arial Narrow"/>
                          <a:sym typeface="Arial Narrow"/>
                        </a:rPr>
                        <a:t>Begins to to recognise their rights and responsibilities as a digital citizen</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5DFEC"/>
                    </a:solidFill>
                  </a:tcPr>
                </a:tc>
                <a:tc gridSpan="4">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u="none" cap="none" strike="noStrike">
                          <a:solidFill>
                            <a:schemeClr val="dk1"/>
                          </a:solidFill>
                          <a:latin typeface="Arial Narrow"/>
                          <a:ea typeface="Arial Narrow"/>
                          <a:cs typeface="Arial Narrow"/>
                          <a:sym typeface="Arial Narrow"/>
                        </a:rPr>
                        <a:t>Awareness of what to do and who to ask for help if something inappropriate happens while using a device</a:t>
                      </a:r>
                      <a:endParaRPr b="0" i="0" sz="1100" u="none" cap="none" strike="noStrike">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5DFEC"/>
                    </a:solidFill>
                  </a:tcPr>
                </a:tc>
                <a:tc hMerge="1"/>
                <a:tc hMerge="1"/>
                <a:tc hMerge="1"/>
                <a:tc gridSpan="2">
                  <a:txBody>
                    <a:bodyPr/>
                    <a:lstStyle/>
                    <a:p>
                      <a:pPr indent="0" lvl="0" marL="0" marR="0" rtl="0" algn="ctr">
                        <a:lnSpc>
                          <a:spcPct val="100000"/>
                        </a:lnSpc>
                        <a:spcBef>
                          <a:spcPts val="0"/>
                        </a:spcBef>
                        <a:spcAft>
                          <a:spcPts val="0"/>
                        </a:spcAft>
                        <a:buClr>
                          <a:srgbClr val="000000"/>
                        </a:buClr>
                        <a:buSzPts val="1100"/>
                        <a:buFont typeface="Arial Narrow"/>
                        <a:buNone/>
                      </a:pPr>
                      <a:r>
                        <a:rPr b="0" i="0" lang="en-GB" sz="1100" u="none" cap="none" strike="noStrike">
                          <a:solidFill>
                            <a:srgbClr val="000000"/>
                          </a:solidFill>
                          <a:latin typeface="Arial Narrow"/>
                          <a:ea typeface="Arial Narrow"/>
                          <a:cs typeface="Arial Narrow"/>
                          <a:sym typeface="Arial Narrow"/>
                        </a:rPr>
                        <a:t>Begins to recognise potential dangers of being online</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B cap="flat" cmpd="sng" w="12700">
                      <a:solidFill>
                        <a:schemeClr val="dk1"/>
                      </a:solidFill>
                      <a:prstDash val="solid"/>
                      <a:round/>
                      <a:headEnd len="sm" w="sm" type="none"/>
                      <a:tailEnd len="sm" w="sm" type="none"/>
                    </a:lnB>
                    <a:solidFill>
                      <a:srgbClr val="E5DFEC"/>
                    </a:solidFill>
                  </a:tcPr>
                </a:tc>
                <a:tc hMerge="1"/>
                <a:tc gridSpan="4">
                  <a:txBody>
                    <a:bodyPr/>
                    <a:lstStyle/>
                    <a:p>
                      <a:pPr indent="0" lvl="0" marL="0" marR="0" rtl="0" algn="ctr">
                        <a:lnSpc>
                          <a:spcPct val="100000"/>
                        </a:lnSpc>
                        <a:spcBef>
                          <a:spcPts val="0"/>
                        </a:spcBef>
                        <a:spcAft>
                          <a:spcPts val="0"/>
                        </a:spcAft>
                        <a:buClr>
                          <a:srgbClr val="000000"/>
                        </a:buClr>
                        <a:buSzPts val="1100"/>
                        <a:buFont typeface="Arial Narrow"/>
                        <a:buNone/>
                      </a:pPr>
                      <a:r>
                        <a:rPr b="0" i="0" lang="en-GB" sz="1100" u="none" cap="none" strike="noStrike">
                          <a:solidFill>
                            <a:srgbClr val="000000"/>
                          </a:solidFill>
                          <a:latin typeface="Arial Narrow"/>
                          <a:ea typeface="Arial Narrow"/>
                          <a:cs typeface="Arial Narrow"/>
                          <a:sym typeface="Arial Narrow"/>
                        </a:rPr>
                        <a:t>Explain what makes a strong password</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B cap="flat" cmpd="sng" w="12700">
                      <a:solidFill>
                        <a:schemeClr val="dk1"/>
                      </a:solidFill>
                      <a:prstDash val="solid"/>
                      <a:round/>
                      <a:headEnd len="sm" w="sm" type="none"/>
                      <a:tailEnd len="sm" w="sm" type="none"/>
                    </a:lnB>
                    <a:solidFill>
                      <a:srgbClr val="E5DFEC"/>
                    </a:solidFill>
                  </a:tcPr>
                </a:tc>
                <a:tc hMerge="1"/>
                <a:tc hMerge="1"/>
                <a:tc hMerge="1"/>
                <a:tc>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u="none" cap="none" strike="noStrike">
                          <a:solidFill>
                            <a:schemeClr val="dk1"/>
                          </a:solidFill>
                          <a:latin typeface="Arial Narrow"/>
                          <a:ea typeface="Arial Narrow"/>
                          <a:cs typeface="Arial Narrow"/>
                          <a:sym typeface="Arial Narrow"/>
                        </a:rPr>
                        <a:t>Understands they should obtain someone's permission before taking  a picture or video of them</a:t>
                      </a:r>
                      <a:endParaRPr b="0" i="0" sz="1100" u="none" cap="none" strike="noStrike">
                        <a:solidFill>
                          <a:schemeClr val="dk1"/>
                        </a:solidFill>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solidFill>
                      <a:srgbClr val="E5DFEC"/>
                    </a:solidFill>
                  </a:tcPr>
                </a:tc>
              </a:tr>
              <a:tr h="951475">
                <a:tc rowSpan="3">
                  <a:txBody>
                    <a:bodyPr/>
                    <a:lstStyle/>
                    <a:p>
                      <a:pPr indent="0" lvl="0" marL="0" marR="0" rtl="0" algn="ctr">
                        <a:lnSpc>
                          <a:spcPct val="100000"/>
                        </a:lnSpc>
                        <a:spcBef>
                          <a:spcPts val="0"/>
                        </a:spcBef>
                        <a:spcAft>
                          <a:spcPts val="0"/>
                        </a:spcAft>
                        <a:buClr>
                          <a:schemeClr val="dk1"/>
                        </a:buClr>
                        <a:buSzPts val="1000"/>
                        <a:buFont typeface="Arial Narrow"/>
                        <a:buNone/>
                      </a:pPr>
                      <a:r>
                        <a:rPr b="0" i="0" lang="en-GB" sz="1000" u="none" cap="none" strike="noStrike">
                          <a:latin typeface="Arial Narrow"/>
                          <a:ea typeface="Arial Narrow"/>
                          <a:cs typeface="Arial Narrow"/>
                          <a:sym typeface="Arial Narrow"/>
                        </a:rPr>
                        <a:t>Computing Science</a:t>
                      </a:r>
                      <a:endParaRPr/>
                    </a:p>
                  </a:txBody>
                  <a:tcPr marT="45725" marB="45725" marR="91450" marL="91450"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chemeClr val="dk1"/>
                        </a:buClr>
                        <a:buSzPts val="1000"/>
                        <a:buFont typeface="Arial Narrow"/>
                        <a:buNone/>
                      </a:pPr>
                      <a:r>
                        <a:rPr b="0" i="0" lang="en-GB" sz="1000" u="sng" cap="none" strike="noStrike">
                          <a:solidFill>
                            <a:schemeClr val="hlink"/>
                          </a:solidFill>
                          <a:latin typeface="Arial Narrow"/>
                          <a:ea typeface="Arial Narrow"/>
                          <a:cs typeface="Arial Narrow"/>
                          <a:sym typeface="Arial Narrow"/>
                          <a:hlinkClick action="ppaction://hlinksldjump" r:id="rId6"/>
                        </a:rPr>
                        <a:t>Understanding the world through computational thinking</a:t>
                      </a:r>
                      <a:endParaRPr b="0" i="0" sz="1000" u="none" cap="none" strike="noStrike">
                        <a:latin typeface="Arial Narrow"/>
                        <a:ea typeface="Arial Narrow"/>
                        <a:cs typeface="Arial Narrow"/>
                        <a:sym typeface="Arial Narrow"/>
                      </a:endParaRPr>
                    </a:p>
                  </a:txBody>
                  <a:tcPr marT="36000" marB="36000" marR="36000" marL="3600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gridSpan="4">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u="none" cap="none" strike="noStrike">
                          <a:solidFill>
                            <a:schemeClr val="dk1"/>
                          </a:solidFill>
                          <a:latin typeface="Arial Narrow"/>
                          <a:ea typeface="Arial Narrow"/>
                          <a:cs typeface="Arial Narrow"/>
                          <a:sym typeface="Arial Narrow"/>
                        </a:rPr>
                        <a:t>Recognises patterns and begins to group objects using simple </a:t>
                      </a:r>
                      <a:endParaRPr b="0" i="0" sz="1100" u="none" cap="none" strike="noStrike">
                        <a:solidFill>
                          <a:schemeClr val="dk1"/>
                        </a:solidFill>
                        <a:latin typeface="Arial Narrow"/>
                        <a:ea typeface="Arial Narrow"/>
                        <a:cs typeface="Arial Narrow"/>
                        <a:sym typeface="Arial Narrow"/>
                      </a:endParaRPr>
                    </a:p>
                    <a:p>
                      <a:pPr indent="0" lvl="0" marL="0" marR="0" rtl="0" algn="ctr">
                        <a:lnSpc>
                          <a:spcPct val="100000"/>
                        </a:lnSpc>
                        <a:spcBef>
                          <a:spcPts val="0"/>
                        </a:spcBef>
                        <a:spcAft>
                          <a:spcPts val="0"/>
                        </a:spcAft>
                        <a:buClr>
                          <a:schemeClr val="dk1"/>
                        </a:buClr>
                        <a:buSzPts val="1100"/>
                        <a:buFont typeface="Arial Narrow"/>
                        <a:buNone/>
                      </a:pPr>
                      <a:r>
                        <a:rPr b="0" i="0" lang="en-GB" sz="1100" u="none" cap="none" strike="noStrike">
                          <a:solidFill>
                            <a:schemeClr val="dk1"/>
                          </a:solidFill>
                          <a:latin typeface="Arial Narrow"/>
                          <a:ea typeface="Arial Narrow"/>
                          <a:cs typeface="Arial Narrow"/>
                          <a:sym typeface="Arial Narrow"/>
                        </a:rPr>
                        <a:t>selection categories  </a:t>
                      </a:r>
                      <a:br>
                        <a:rPr b="0" i="0" lang="en-GB" sz="1100" u="none" cap="none" strike="noStrike">
                          <a:solidFill>
                            <a:schemeClr val="dk1"/>
                          </a:solidFill>
                          <a:latin typeface="Arial Narrow"/>
                          <a:ea typeface="Arial Narrow"/>
                          <a:cs typeface="Arial Narrow"/>
                          <a:sym typeface="Arial Narrow"/>
                        </a:rPr>
                      </a:br>
                      <a:r>
                        <a:rPr b="0" i="0" lang="en-GB" sz="1100" u="none" cap="none" strike="noStrike">
                          <a:solidFill>
                            <a:schemeClr val="dk1"/>
                          </a:solidFill>
                          <a:latin typeface="Arial Narrow"/>
                          <a:ea typeface="Arial Narrow"/>
                          <a:cs typeface="Arial Narrow"/>
                          <a:sym typeface="Arial Narrow"/>
                        </a:rPr>
                        <a:t>('and' 'not’, e.g. in a Venn diagram)</a:t>
                      </a:r>
                      <a:endParaRPr b="0" i="0" sz="1100" u="none" cap="none" strike="noStrike">
                        <a:solidFill>
                          <a:schemeClr val="dk1"/>
                        </a:solidFill>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5DFEC"/>
                    </a:solidFill>
                  </a:tcPr>
                </a:tc>
                <a:tc hMerge="1"/>
                <a:tc hMerge="1"/>
                <a:tc hMerge="1"/>
                <a:tc gridSpan="5">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u="none" cap="none" strike="noStrike">
                          <a:solidFill>
                            <a:schemeClr val="dk1"/>
                          </a:solidFill>
                          <a:latin typeface="Arial Narrow"/>
                          <a:ea typeface="Arial Narrow"/>
                          <a:cs typeface="Arial Narrow"/>
                          <a:sym typeface="Arial Narrow"/>
                        </a:rPr>
                        <a:t>Follows sequences of steps such as directions</a:t>
                      </a:r>
                      <a:endParaRPr b="0" i="0" sz="1100" u="none" cap="none" strike="noStrike">
                        <a:solidFill>
                          <a:schemeClr val="dk1"/>
                        </a:solidFill>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5DFEC"/>
                    </a:solidFill>
                  </a:tcPr>
                </a:tc>
                <a:tc hMerge="1"/>
                <a:tc hMerge="1"/>
                <a:tc hMerge="1"/>
                <a:tc hMerge="1"/>
                <a:tc gridSpan="3">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u="none" cap="none" strike="noStrike">
                          <a:solidFill>
                            <a:schemeClr val="dk1"/>
                          </a:solidFill>
                          <a:latin typeface="Arial Narrow"/>
                          <a:ea typeface="Arial Narrow"/>
                          <a:cs typeface="Arial Narrow"/>
                          <a:sym typeface="Arial Narrow"/>
                        </a:rPr>
                        <a:t>Describe the effects of some steps in basic instructions and algorithms</a:t>
                      </a:r>
                      <a:endParaRPr b="0" i="0" sz="1100" u="none" cap="none" strike="noStrike">
                        <a:solidFill>
                          <a:schemeClr val="dk1"/>
                        </a:solidFill>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B cap="flat" cmpd="sng" w="12700">
                      <a:solidFill>
                        <a:schemeClr val="dk1"/>
                      </a:solidFill>
                      <a:prstDash val="solid"/>
                      <a:round/>
                      <a:headEnd len="sm" w="sm" type="none"/>
                      <a:tailEnd len="sm" w="sm" type="none"/>
                    </a:lnB>
                    <a:solidFill>
                      <a:srgbClr val="E5DFEC"/>
                    </a:solidFill>
                  </a:tcPr>
                </a:tc>
                <a:tc hMerge="1"/>
                <a:tc hMerge="1"/>
              </a:tr>
              <a:tr h="1115175">
                <a:tc vMerge="1"/>
                <a:tc>
                  <a:txBody>
                    <a:bodyPr/>
                    <a:lstStyle/>
                    <a:p>
                      <a:pPr indent="0" lvl="0" marL="0" marR="0" rtl="0" algn="ctr">
                        <a:lnSpc>
                          <a:spcPct val="100000"/>
                        </a:lnSpc>
                        <a:spcBef>
                          <a:spcPts val="0"/>
                        </a:spcBef>
                        <a:spcAft>
                          <a:spcPts val="0"/>
                        </a:spcAft>
                        <a:buClr>
                          <a:schemeClr val="dk1"/>
                        </a:buClr>
                        <a:buSzPts val="1000"/>
                        <a:buFont typeface="Arial Narrow"/>
                        <a:buNone/>
                      </a:pPr>
                      <a:r>
                        <a:rPr b="0" i="0" lang="en-GB" sz="1000" u="sng" cap="none" strike="noStrike">
                          <a:solidFill>
                            <a:schemeClr val="hlink"/>
                          </a:solidFill>
                          <a:latin typeface="Arial Narrow"/>
                          <a:ea typeface="Arial Narrow"/>
                          <a:cs typeface="Arial Narrow"/>
                          <a:sym typeface="Arial Narrow"/>
                          <a:hlinkClick action="ppaction://hlinksldjump" r:id="rId7"/>
                        </a:rPr>
                        <a:t>Understanding and analysing computing technology</a:t>
                      </a:r>
                      <a:endParaRPr b="0" i="0" sz="1000" u="none" cap="none" strike="noStrike">
                        <a:latin typeface="Arial Narrow"/>
                        <a:ea typeface="Arial Narrow"/>
                        <a:cs typeface="Arial Narrow"/>
                        <a:sym typeface="Arial Narrow"/>
                      </a:endParaRPr>
                    </a:p>
                  </a:txBody>
                  <a:tcPr marT="36000" marB="36000" marR="36000" marL="3600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gridSpan="2">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u="none" cap="none" strike="noStrike">
                          <a:solidFill>
                            <a:schemeClr val="dk1"/>
                          </a:solidFill>
                          <a:latin typeface="Arial Narrow"/>
                          <a:ea typeface="Arial Narrow"/>
                          <a:cs typeface="Arial Narrow"/>
                          <a:sym typeface="Arial Narrow"/>
                        </a:rPr>
                        <a:t>Understands an algorithm is a set of instructions a computer program follows</a:t>
                      </a:r>
                      <a:endParaRPr b="0" i="0" sz="1100" u="none" cap="none" strike="noStrike">
                        <a:solidFill>
                          <a:schemeClr val="dk1"/>
                        </a:solidFill>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5DFEC"/>
                    </a:solidFill>
                  </a:tcPr>
                </a:tc>
                <a:tc hMerge="1"/>
                <a:tc gridSpan="4">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u="none" cap="none" strike="noStrike">
                          <a:solidFill>
                            <a:schemeClr val="dk1"/>
                          </a:solidFill>
                          <a:latin typeface="Arial Narrow"/>
                          <a:ea typeface="Arial Narrow"/>
                          <a:cs typeface="Arial Narrow"/>
                          <a:sym typeface="Arial Narrow"/>
                        </a:rPr>
                        <a:t>Predicts the effects of making a change to a set of instructions</a:t>
                      </a:r>
                      <a:endParaRPr b="0" i="0" sz="1100" u="none" cap="none" strike="noStrike">
                        <a:solidFill>
                          <a:schemeClr val="dk1"/>
                        </a:solidFill>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5DFEC"/>
                    </a:solidFill>
                  </a:tcPr>
                </a:tc>
                <a:tc hMerge="1"/>
                <a:tc hMerge="1"/>
                <a:tc hMerge="1"/>
                <a:tc gridSpan="4">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u="none" cap="none" strike="noStrike">
                          <a:solidFill>
                            <a:schemeClr val="dk1"/>
                          </a:solidFill>
                          <a:latin typeface="Arial Narrow"/>
                          <a:ea typeface="Arial Narrow"/>
                          <a:cs typeface="Arial Narrow"/>
                          <a:sym typeface="Arial Narrow"/>
                        </a:rPr>
                        <a:t>Recognises </a:t>
                      </a:r>
                      <a:br>
                        <a:rPr b="0" i="0" lang="en-GB" sz="1100" u="none" cap="none" strike="noStrike">
                          <a:solidFill>
                            <a:schemeClr val="dk1"/>
                          </a:solidFill>
                          <a:latin typeface="Arial Narrow"/>
                          <a:ea typeface="Arial Narrow"/>
                          <a:cs typeface="Arial Narrow"/>
                          <a:sym typeface="Arial Narrow"/>
                        </a:rPr>
                      </a:br>
                      <a:r>
                        <a:rPr b="0" i="0" lang="en-GB" sz="1100" u="none" cap="none" strike="noStrike">
                          <a:solidFill>
                            <a:schemeClr val="dk1"/>
                          </a:solidFill>
                          <a:latin typeface="Arial Narrow"/>
                          <a:ea typeface="Arial Narrow"/>
                          <a:cs typeface="Arial Narrow"/>
                          <a:sym typeface="Arial Narrow"/>
                        </a:rPr>
                        <a:t>simple input and output </a:t>
                      </a:r>
                      <a:br>
                        <a:rPr b="0" i="0" lang="en-GB" sz="1100" u="none" cap="none" strike="noStrike">
                          <a:solidFill>
                            <a:schemeClr val="dk1"/>
                          </a:solidFill>
                          <a:latin typeface="Arial Narrow"/>
                          <a:ea typeface="Arial Narrow"/>
                          <a:cs typeface="Arial Narrow"/>
                          <a:sym typeface="Arial Narrow"/>
                        </a:rPr>
                      </a:br>
                      <a:r>
                        <a:rPr b="0" i="0" lang="en-GB" sz="1100" u="none" cap="none" strike="noStrike">
                          <a:solidFill>
                            <a:schemeClr val="dk1"/>
                          </a:solidFill>
                          <a:latin typeface="Arial Narrow"/>
                          <a:ea typeface="Arial Narrow"/>
                          <a:cs typeface="Arial Narrow"/>
                          <a:sym typeface="Arial Narrow"/>
                        </a:rPr>
                        <a:t>devices</a:t>
                      </a:r>
                      <a:endParaRPr/>
                    </a:p>
                    <a:p>
                      <a:pPr indent="0" lvl="0" marL="0" marR="0" rtl="0" algn="ctr">
                        <a:lnSpc>
                          <a:spcPct val="100000"/>
                        </a:lnSpc>
                        <a:spcBef>
                          <a:spcPts val="0"/>
                        </a:spcBef>
                        <a:spcAft>
                          <a:spcPts val="0"/>
                        </a:spcAft>
                        <a:buClr>
                          <a:schemeClr val="dk1"/>
                        </a:buClr>
                        <a:buSzPts val="1100"/>
                        <a:buFont typeface="Calibri"/>
                        <a:buNone/>
                      </a:pPr>
                      <a:r>
                        <a:t/>
                      </a:r>
                      <a:endParaRPr b="0" i="0" sz="1100" u="none" cap="none" strike="noStrike">
                        <a:solidFill>
                          <a:schemeClr val="dk1"/>
                        </a:solidFill>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5DFEC"/>
                    </a:solidFill>
                  </a:tcPr>
                </a:tc>
                <a:tc hMerge="1"/>
                <a:tc hMerge="1"/>
                <a:tc hMerge="1"/>
                <a:tc gridSpan="2" rowSpan="2">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u="none" cap="none" strike="noStrike">
                          <a:solidFill>
                            <a:schemeClr val="dk1"/>
                          </a:solidFill>
                          <a:latin typeface="Arial Narrow"/>
                          <a:ea typeface="Arial Narrow"/>
                          <a:cs typeface="Arial Narrow"/>
                          <a:sym typeface="Arial Narrow"/>
                        </a:rPr>
                        <a:t>Follows and designs </a:t>
                      </a:r>
                      <a:br>
                        <a:rPr b="0" i="0" lang="en-GB" sz="1100" u="none" cap="none" strike="noStrike">
                          <a:solidFill>
                            <a:schemeClr val="dk1"/>
                          </a:solidFill>
                          <a:latin typeface="Arial Narrow"/>
                          <a:ea typeface="Arial Narrow"/>
                          <a:cs typeface="Arial Narrow"/>
                          <a:sym typeface="Arial Narrow"/>
                        </a:rPr>
                      </a:br>
                      <a:r>
                        <a:rPr b="0" i="0" lang="en-GB" sz="1100" u="none" cap="none" strike="noStrike">
                          <a:solidFill>
                            <a:schemeClr val="dk1"/>
                          </a:solidFill>
                          <a:latin typeface="Arial Narrow"/>
                          <a:ea typeface="Arial Narrow"/>
                          <a:cs typeface="Arial Narrow"/>
                          <a:sym typeface="Arial Narrow"/>
                        </a:rPr>
                        <a:t>algorithms for a programmable </a:t>
                      </a:r>
                      <a:br>
                        <a:rPr b="0" i="0" lang="en-GB" sz="1100" u="none" cap="none" strike="noStrike">
                          <a:solidFill>
                            <a:schemeClr val="dk1"/>
                          </a:solidFill>
                          <a:latin typeface="Arial Narrow"/>
                          <a:ea typeface="Arial Narrow"/>
                          <a:cs typeface="Arial Narrow"/>
                          <a:sym typeface="Arial Narrow"/>
                        </a:rPr>
                      </a:br>
                      <a:r>
                        <a:rPr b="0" i="0" lang="en-GB" sz="1100" u="none" cap="none" strike="noStrike">
                          <a:solidFill>
                            <a:schemeClr val="dk1"/>
                          </a:solidFill>
                          <a:latin typeface="Arial Narrow"/>
                          <a:ea typeface="Arial Narrow"/>
                          <a:cs typeface="Arial Narrow"/>
                          <a:sym typeface="Arial Narrow"/>
                        </a:rPr>
                        <a:t>device (or person) to carry out a task (e.g. directions to a goal) using block code</a:t>
                      </a:r>
                      <a:endParaRPr b="0" i="0" sz="1100" u="none" cap="none" strike="noStrike">
                        <a:solidFill>
                          <a:schemeClr val="dk1"/>
                        </a:solidFill>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B cap="flat" cmpd="sng" w="12700">
                      <a:solidFill>
                        <a:schemeClr val="dk1"/>
                      </a:solidFill>
                      <a:prstDash val="solid"/>
                      <a:round/>
                      <a:headEnd len="sm" w="sm" type="none"/>
                      <a:tailEnd len="sm" w="sm" type="none"/>
                    </a:lnB>
                    <a:solidFill>
                      <a:srgbClr val="E5DFEC"/>
                    </a:solidFill>
                  </a:tcPr>
                </a:tc>
                <a:tc rowSpan="2" hMerge="1"/>
              </a:tr>
              <a:tr h="961700">
                <a:tc vMerge="1"/>
                <a:tc>
                  <a:txBody>
                    <a:bodyPr/>
                    <a:lstStyle/>
                    <a:p>
                      <a:pPr indent="0" lvl="0" marL="0" marR="0" rtl="0" algn="ctr">
                        <a:spcBef>
                          <a:spcPts val="0"/>
                        </a:spcBef>
                        <a:spcAft>
                          <a:spcPts val="0"/>
                        </a:spcAft>
                        <a:buClr>
                          <a:schemeClr val="dk1"/>
                        </a:buClr>
                        <a:buSzPts val="1000"/>
                        <a:buFont typeface="Arial Narrow"/>
                        <a:buNone/>
                      </a:pPr>
                      <a:r>
                        <a:rPr b="0" i="0" lang="en-GB" sz="1000" u="sng" cap="none" strike="noStrike">
                          <a:solidFill>
                            <a:schemeClr val="hlink"/>
                          </a:solidFill>
                          <a:latin typeface="Arial Narrow"/>
                          <a:ea typeface="Arial Narrow"/>
                          <a:cs typeface="Arial Narrow"/>
                          <a:sym typeface="Arial Narrow"/>
                          <a:hlinkClick action="ppaction://hlinksldjump" r:id="rId8"/>
                        </a:rPr>
                        <a:t>Designing, building and testing computing solutions</a:t>
                      </a:r>
                      <a:endParaRPr b="0" i="0" sz="1000" u="none" cap="none" strike="noStrike">
                        <a:latin typeface="Arial Narrow"/>
                        <a:ea typeface="Arial Narrow"/>
                        <a:cs typeface="Arial Narrow"/>
                        <a:sym typeface="Arial Narrow"/>
                      </a:endParaRPr>
                    </a:p>
                  </a:txBody>
                  <a:tcPr marT="36000" marB="36000" marR="36000" marL="3600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gridSpan="2">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u="none" cap="none" strike="noStrike">
                          <a:solidFill>
                            <a:schemeClr val="dk1"/>
                          </a:solidFill>
                          <a:latin typeface="Arial Narrow"/>
                          <a:ea typeface="Arial Narrow"/>
                          <a:cs typeface="Arial Narrow"/>
                          <a:sym typeface="Arial Narrow"/>
                        </a:rPr>
                        <a:t>Gives instructions using arrows, symbols or words to indicate forwards, backwards and 'turn' left / right</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5DFEC"/>
                    </a:solidFill>
                  </a:tcPr>
                </a:tc>
                <a:tc hMerge="1"/>
                <a:tc gridSpan="4">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u="none" cap="none" strike="noStrike">
                          <a:solidFill>
                            <a:schemeClr val="dk1"/>
                          </a:solidFill>
                          <a:latin typeface="Arial Narrow"/>
                          <a:ea typeface="Arial Narrow"/>
                          <a:cs typeface="Arial Narrow"/>
                          <a:sym typeface="Arial Narrow"/>
                        </a:rPr>
                        <a:t>Recognises the term 'repeat' as something that happens more than once</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5DFEC"/>
                    </a:solidFill>
                  </a:tcPr>
                </a:tc>
                <a:tc hMerge="1"/>
                <a:tc hMerge="1"/>
                <a:tc hMerge="1"/>
                <a:tc gridSpan="4">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u="none" cap="none" strike="noStrike">
                          <a:solidFill>
                            <a:schemeClr val="dk1"/>
                          </a:solidFill>
                          <a:latin typeface="Arial Narrow"/>
                          <a:ea typeface="Arial Narrow"/>
                          <a:cs typeface="Arial Narrow"/>
                          <a:sym typeface="Arial Narrow"/>
                        </a:rPr>
                        <a:t>Reads a longer sequence of instructions and can break down into smaller, more manageable parts</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5DFEC"/>
                    </a:solidFill>
                  </a:tcPr>
                </a:tc>
                <a:tc hMerge="1"/>
                <a:tc hMerge="1"/>
                <a:tc hMerge="1"/>
                <a:tc gridSpan="2" vMerge="1"/>
                <a:tc hMerge="1" vMerge="1"/>
              </a:tr>
            </a:tbl>
          </a:graphicData>
        </a:graphic>
      </p:graphicFrame>
      <p:sp>
        <p:nvSpPr>
          <p:cNvPr id="532" name="Google Shape;532;p24">
            <a:hlinkClick action="ppaction://hlinkshowjump?jump=firstslide"/>
          </p:cNvPr>
          <p:cNvSpPr/>
          <p:nvPr/>
        </p:nvSpPr>
        <p:spPr>
          <a:xfrm>
            <a:off x="586789" y="45864"/>
            <a:ext cx="546686" cy="257267"/>
          </a:xfrm>
          <a:custGeom>
            <a:rect b="b" l="l" r="r" t="t"/>
            <a:pathLst>
              <a:path extrusionOk="0" h="120000" w="120000">
                <a:moveTo>
                  <a:pt x="0" y="0"/>
                </a:moveTo>
                <a:lnTo>
                  <a:pt x="120000" y="0"/>
                </a:lnTo>
                <a:lnTo>
                  <a:pt x="120000" y="120000"/>
                </a:lnTo>
                <a:lnTo>
                  <a:pt x="0" y="120000"/>
                </a:lnTo>
                <a:close/>
                <a:moveTo>
                  <a:pt x="60000" y="15000"/>
                </a:moveTo>
                <a:lnTo>
                  <a:pt x="38823" y="60000"/>
                </a:lnTo>
                <a:lnTo>
                  <a:pt x="44117" y="60000"/>
                </a:lnTo>
                <a:lnTo>
                  <a:pt x="44117" y="105000"/>
                </a:lnTo>
                <a:lnTo>
                  <a:pt x="75883" y="105000"/>
                </a:lnTo>
                <a:lnTo>
                  <a:pt x="75883" y="60000"/>
                </a:lnTo>
                <a:lnTo>
                  <a:pt x="81177" y="60000"/>
                </a:lnTo>
                <a:lnTo>
                  <a:pt x="73235" y="43125"/>
                </a:lnTo>
                <a:lnTo>
                  <a:pt x="73235" y="20625"/>
                </a:lnTo>
                <a:lnTo>
                  <a:pt x="67941" y="20625"/>
                </a:lnTo>
                <a:lnTo>
                  <a:pt x="67941" y="31875"/>
                </a:lnTo>
                <a:close/>
              </a:path>
              <a:path extrusionOk="0" fill="darkenLess" h="120000" w="120000">
                <a:moveTo>
                  <a:pt x="73235" y="43125"/>
                </a:moveTo>
                <a:lnTo>
                  <a:pt x="73235" y="20625"/>
                </a:lnTo>
                <a:lnTo>
                  <a:pt x="67941" y="20625"/>
                </a:lnTo>
                <a:lnTo>
                  <a:pt x="67941" y="31875"/>
                </a:lnTo>
                <a:close/>
                <a:moveTo>
                  <a:pt x="44117" y="60000"/>
                </a:moveTo>
                <a:lnTo>
                  <a:pt x="44117" y="105000"/>
                </a:lnTo>
                <a:lnTo>
                  <a:pt x="57353" y="105000"/>
                </a:lnTo>
                <a:lnTo>
                  <a:pt x="57353" y="82500"/>
                </a:lnTo>
                <a:lnTo>
                  <a:pt x="62647" y="82500"/>
                </a:lnTo>
                <a:lnTo>
                  <a:pt x="62647" y="105000"/>
                </a:lnTo>
                <a:lnTo>
                  <a:pt x="75883" y="105000"/>
                </a:lnTo>
                <a:lnTo>
                  <a:pt x="75883" y="60000"/>
                </a:lnTo>
                <a:close/>
              </a:path>
              <a:path extrusionOk="0" fill="darken" h="120000" w="120000">
                <a:moveTo>
                  <a:pt x="60000" y="15000"/>
                </a:moveTo>
                <a:lnTo>
                  <a:pt x="38823" y="60000"/>
                </a:lnTo>
                <a:lnTo>
                  <a:pt x="81177" y="60000"/>
                </a:lnTo>
                <a:close/>
                <a:moveTo>
                  <a:pt x="57353" y="82500"/>
                </a:moveTo>
                <a:lnTo>
                  <a:pt x="62647" y="82500"/>
                </a:lnTo>
                <a:lnTo>
                  <a:pt x="62647" y="105000"/>
                </a:lnTo>
                <a:lnTo>
                  <a:pt x="57353" y="105000"/>
                </a:lnTo>
                <a:close/>
              </a:path>
              <a:path extrusionOk="0" fill="none" h="120000" w="120000">
                <a:moveTo>
                  <a:pt x="60000" y="15000"/>
                </a:moveTo>
                <a:lnTo>
                  <a:pt x="67941" y="31875"/>
                </a:lnTo>
                <a:lnTo>
                  <a:pt x="67941" y="20625"/>
                </a:lnTo>
                <a:lnTo>
                  <a:pt x="73235" y="20625"/>
                </a:lnTo>
                <a:lnTo>
                  <a:pt x="73235" y="43125"/>
                </a:lnTo>
                <a:lnTo>
                  <a:pt x="81177" y="60000"/>
                </a:lnTo>
                <a:lnTo>
                  <a:pt x="75883" y="60000"/>
                </a:lnTo>
                <a:lnTo>
                  <a:pt x="75883" y="105000"/>
                </a:lnTo>
                <a:lnTo>
                  <a:pt x="44117" y="105000"/>
                </a:lnTo>
                <a:lnTo>
                  <a:pt x="44117" y="60000"/>
                </a:lnTo>
                <a:lnTo>
                  <a:pt x="38823" y="60000"/>
                </a:lnTo>
                <a:close/>
                <a:moveTo>
                  <a:pt x="67941" y="31875"/>
                </a:moveTo>
                <a:lnTo>
                  <a:pt x="73235" y="43125"/>
                </a:lnTo>
                <a:moveTo>
                  <a:pt x="75883" y="60000"/>
                </a:moveTo>
                <a:lnTo>
                  <a:pt x="44117" y="60000"/>
                </a:lnTo>
                <a:moveTo>
                  <a:pt x="57353" y="105000"/>
                </a:moveTo>
                <a:lnTo>
                  <a:pt x="57353" y="82500"/>
                </a:lnTo>
                <a:lnTo>
                  <a:pt x="62647" y="82500"/>
                </a:lnTo>
                <a:lnTo>
                  <a:pt x="62647" y="105000"/>
                </a:lnTo>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3" name="Google Shape;533;p24"/>
          <p:cNvSpPr/>
          <p:nvPr/>
        </p:nvSpPr>
        <p:spPr>
          <a:xfrm>
            <a:off x="38099"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4" name="Google Shape;534;p24">
            <a:hlinkClick action="ppaction://hlinkshowjump?jump=nextslide"/>
          </p:cNvPr>
          <p:cNvSpPr/>
          <p:nvPr/>
        </p:nvSpPr>
        <p:spPr>
          <a:xfrm rot="10800000">
            <a:off x="8610600"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25"/>
          <p:cNvSpPr/>
          <p:nvPr/>
        </p:nvSpPr>
        <p:spPr>
          <a:xfrm>
            <a:off x="7150289" y="1745054"/>
            <a:ext cx="1867992" cy="2025481"/>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Camera</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Photos</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Puppet Pals </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ChatterPix Kids</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Clips</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Seesaw</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Pages</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Book Creator</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BBC Learn</a:t>
            </a:r>
            <a:endParaRPr/>
          </a:p>
        </p:txBody>
      </p:sp>
      <p:sp>
        <p:nvSpPr>
          <p:cNvPr id="541" name="Google Shape;541;p25"/>
          <p:cNvSpPr txBox="1"/>
          <p:nvPr>
            <p:ph type="title"/>
          </p:nvPr>
        </p:nvSpPr>
        <p:spPr>
          <a:xfrm>
            <a:off x="1183753" y="45864"/>
            <a:ext cx="7362028" cy="476493"/>
          </a:xfrm>
          <a:prstGeom prst="rect">
            <a:avLst/>
          </a:prstGeom>
          <a:solidFill>
            <a:srgbClr val="E5DFEC"/>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400"/>
              <a:buFont typeface="Arial Narrow"/>
              <a:buNone/>
            </a:pPr>
            <a:br>
              <a:rPr b="1" lang="en-GB" sz="1400">
                <a:latin typeface="Arial Narrow"/>
                <a:ea typeface="Arial Narrow"/>
                <a:cs typeface="Arial Narrow"/>
                <a:sym typeface="Arial Narrow"/>
              </a:rPr>
            </a:br>
            <a:r>
              <a:rPr b="1" lang="en-GB" sz="1400">
                <a:latin typeface="Arial"/>
                <a:ea typeface="Arial"/>
                <a:cs typeface="Arial"/>
                <a:sym typeface="Arial"/>
              </a:rPr>
              <a:t>First Level (1.1)</a:t>
            </a:r>
            <a:br>
              <a:rPr b="1" lang="en-GB" sz="1400">
                <a:latin typeface="Arial"/>
                <a:ea typeface="Arial"/>
                <a:cs typeface="Arial"/>
                <a:sym typeface="Arial"/>
              </a:rPr>
            </a:br>
            <a:r>
              <a:rPr b="1" lang="en-GB" sz="1200">
                <a:latin typeface="Arial"/>
                <a:ea typeface="Arial"/>
                <a:cs typeface="Arial"/>
                <a:sym typeface="Arial"/>
              </a:rPr>
              <a:t>DL1: </a:t>
            </a:r>
            <a:r>
              <a:rPr lang="en-GB" sz="1200">
                <a:latin typeface="Arial"/>
                <a:ea typeface="Arial"/>
                <a:cs typeface="Arial"/>
                <a:sym typeface="Arial"/>
              </a:rPr>
              <a:t>Using digital products and services in a variety of contexts to achieve a purposeful outcome</a:t>
            </a:r>
            <a:br>
              <a:rPr b="1" lang="en-GB" sz="1400">
                <a:latin typeface="Arial"/>
                <a:ea typeface="Arial"/>
                <a:cs typeface="Arial"/>
                <a:sym typeface="Arial"/>
              </a:rPr>
            </a:br>
            <a:endParaRPr b="1" sz="1400">
              <a:latin typeface="Arial"/>
              <a:ea typeface="Arial"/>
              <a:cs typeface="Arial"/>
              <a:sym typeface="Arial"/>
            </a:endParaRPr>
          </a:p>
        </p:txBody>
      </p:sp>
      <p:sp>
        <p:nvSpPr>
          <p:cNvPr id="542" name="Google Shape;542;p25"/>
          <p:cNvSpPr/>
          <p:nvPr/>
        </p:nvSpPr>
        <p:spPr>
          <a:xfrm>
            <a:off x="108565" y="2007828"/>
            <a:ext cx="6951363" cy="4743529"/>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Teaching Strategies &amp; Approaches:</a:t>
            </a:r>
            <a:endParaRPr/>
          </a:p>
          <a:p>
            <a:pPr indent="0" lvl="0" marL="0" marR="0" rtl="0" algn="l">
              <a:spcBef>
                <a:spcPts val="0"/>
              </a:spcBef>
              <a:spcAft>
                <a:spcPts val="0"/>
              </a:spcAft>
              <a:buNone/>
            </a:pPr>
            <a:r>
              <a:t/>
            </a:r>
            <a:endParaRPr b="1" sz="10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n-GB" sz="1100">
                <a:solidFill>
                  <a:schemeClr val="dk1"/>
                </a:solidFill>
                <a:latin typeface="Arial Narrow"/>
                <a:ea typeface="Arial Narrow"/>
                <a:cs typeface="Arial Narrow"/>
                <a:sym typeface="Arial Narrow"/>
              </a:rPr>
              <a:t>Communicate and collaborate with others</a:t>
            </a:r>
            <a:endParaRPr/>
          </a:p>
          <a:p>
            <a:pPr indent="0" lvl="0" marL="0" marR="0" rtl="0" algn="l">
              <a:spcBef>
                <a:spcPts val="0"/>
              </a:spcBef>
              <a:spcAft>
                <a:spcPts val="0"/>
              </a:spcAft>
              <a:buNone/>
            </a:pPr>
            <a:r>
              <a:t/>
            </a:r>
            <a:endParaRPr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Learners begin to use technology to communicate with others. With support learners select photographs of learning to share with parents or carers in digital learning logs, such as through Seesaw. This is a simple means of helping them understand the concepts of a learning outcome and success criteria and scaffolds their ability to self-evaluate through use of higher order questions which require the children to justify their choice.</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With support learners collaborate to create a class information book to demonstrate their understanding of classroom or outdoor learning routines, e.g. each child can add one page to the book using Pages or Book Creator. This could be shared with other classes or parents/carers to reinforce that they are using technology to create a digital resource</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Learners independently use camera to record each other and collaborate in retelling familiar stories using characters/puppets, or basic apps such Puppet Pals to retell familiar stories, or ChatterPix to create their own stories</a:t>
            </a:r>
            <a:endParaRPr/>
          </a:p>
          <a:p>
            <a:pPr indent="0" lvl="0" marL="0" marR="0" rtl="0" algn="l">
              <a:spcBef>
                <a:spcPts val="0"/>
              </a:spcBef>
              <a:spcAft>
                <a:spcPts val="0"/>
              </a:spcAft>
              <a:buNone/>
            </a:pPr>
            <a:r>
              <a:t/>
            </a:r>
            <a:endParaRPr sz="1000" u="sng">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n-GB" sz="1100">
                <a:solidFill>
                  <a:schemeClr val="dk1"/>
                </a:solidFill>
                <a:latin typeface="Arial Narrow"/>
                <a:ea typeface="Arial Narrow"/>
                <a:cs typeface="Arial Narrow"/>
                <a:sym typeface="Arial Narrow"/>
              </a:rPr>
              <a:t>Opening and saving files</a:t>
            </a:r>
            <a:endParaRPr/>
          </a:p>
          <a:p>
            <a:pPr indent="0" lvl="0" marL="0" marR="0" rtl="0" algn="l">
              <a:spcBef>
                <a:spcPts val="0"/>
              </a:spcBef>
              <a:spcAft>
                <a:spcPts val="0"/>
              </a:spcAft>
              <a:buNone/>
            </a:pPr>
            <a:r>
              <a:t/>
            </a:r>
            <a:endParaRPr b="1"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Learners can independently navigate to and open apps/programs, and open saved files with teacher support</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Learners know how to exit an app/program using the home button (tablet) or – usually – ‘x’ (laptop/PC), and how to close apps (e.g. on iPad via double-tap on home button, then swiping away open windows)</a:t>
            </a:r>
            <a:endParaRPr b="1"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b="1" sz="10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n-GB" sz="1100">
                <a:solidFill>
                  <a:schemeClr val="dk1"/>
                </a:solidFill>
                <a:latin typeface="Arial Narrow"/>
                <a:ea typeface="Arial Narrow"/>
                <a:cs typeface="Arial Narrow"/>
                <a:sym typeface="Arial Narrow"/>
              </a:rPr>
              <a:t>Capturing, combining and sharing text, sound, video and image</a:t>
            </a:r>
            <a:endParaRPr/>
          </a:p>
          <a:p>
            <a:pPr indent="0" lvl="0" marL="0" marR="0" rtl="0" algn="l">
              <a:spcBef>
                <a:spcPts val="0"/>
              </a:spcBef>
              <a:spcAft>
                <a:spcPts val="0"/>
              </a:spcAft>
              <a:buNone/>
            </a:pPr>
            <a:r>
              <a:t/>
            </a:r>
            <a:endParaRPr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Learners begin to understand that capturing images or audio can be used to demonstrate their learning. Use an app like Clips to link together images and video of children’s learning, and record audio descriptions of the learning.</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Children take and share selected photos for a purpose, with each other and class teacher via Airdrop on iPad</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After photographs have been taken, generate discussion about what the image will be used for and if they have permission to use the image, are there pictures of people in their image, have those people agreed to being photographed?</a:t>
            </a:r>
            <a:endParaRPr/>
          </a:p>
          <a:p>
            <a:pPr indent="-171450" lvl="0" marL="171450" marR="0" rtl="0" algn="l">
              <a:spcBef>
                <a:spcPts val="0"/>
              </a:spcBef>
              <a:spcAft>
                <a:spcPts val="0"/>
              </a:spcAft>
              <a:buClr>
                <a:schemeClr val="dk1"/>
              </a:buClr>
              <a:buSzPts val="1000"/>
              <a:buFont typeface="Arial"/>
              <a:buChar char="•"/>
            </a:pPr>
            <a:r>
              <a:rPr lang="en-GB" sz="1000" u="sng">
                <a:solidFill>
                  <a:schemeClr val="dk1"/>
                </a:solidFill>
                <a:latin typeface="Arial Narrow"/>
                <a:ea typeface="Arial Narrow"/>
                <a:cs typeface="Arial Narrow"/>
                <a:sym typeface="Arial Narrow"/>
                <a:hlinkClick r:id="rId3">
                  <a:extLst>
                    <a:ext uri="{A12FA001-AC4F-418D-AE19-62706E023703}">
                      <ahyp:hlinkClr val="tx"/>
                    </a:ext>
                  </a:extLst>
                </a:hlinkClick>
              </a:rPr>
              <a:t>Time for a Story</a:t>
            </a:r>
            <a:r>
              <a:rPr lang="en-GB" sz="1000">
                <a:solidFill>
                  <a:schemeClr val="dk1"/>
                </a:solidFill>
                <a:latin typeface="Arial Narrow"/>
                <a:ea typeface="Arial Narrow"/>
                <a:cs typeface="Arial Narrow"/>
                <a:sym typeface="Arial Narrow"/>
              </a:rPr>
              <a:t>: listen to a story and answer/create questions, create illustrations to go along with the story, continue the story in your own book, share your learning on SeeSaw</a:t>
            </a:r>
            <a:endParaRPr sz="1000">
              <a:solidFill>
                <a:schemeClr val="dk1"/>
              </a:solidFill>
              <a:latin typeface="Arial Narrow"/>
              <a:ea typeface="Arial Narrow"/>
              <a:cs typeface="Arial Narrow"/>
              <a:sym typeface="Arial Narrow"/>
            </a:endParaRPr>
          </a:p>
          <a:p>
            <a:pPr indent="-107950" lvl="0" marL="171450" marR="0" rtl="0" algn="l">
              <a:spcBef>
                <a:spcPts val="0"/>
              </a:spcBef>
              <a:spcAft>
                <a:spcPts val="0"/>
              </a:spcAft>
              <a:buClr>
                <a:schemeClr val="dk1"/>
              </a:buClr>
              <a:buSzPts val="1000"/>
              <a:buFont typeface="Arial"/>
              <a:buNone/>
            </a:pPr>
            <a:r>
              <a:t/>
            </a:r>
            <a:endParaRPr sz="10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b="1" sz="1100">
              <a:solidFill>
                <a:schemeClr val="dk1"/>
              </a:solidFill>
              <a:latin typeface="Arial Narrow"/>
              <a:ea typeface="Arial Narrow"/>
              <a:cs typeface="Arial Narrow"/>
              <a:sym typeface="Arial Narrow"/>
            </a:endParaRPr>
          </a:p>
        </p:txBody>
      </p:sp>
      <p:sp>
        <p:nvSpPr>
          <p:cNvPr id="543" name="Google Shape;543;p25"/>
          <p:cNvSpPr/>
          <p:nvPr/>
        </p:nvSpPr>
        <p:spPr>
          <a:xfrm>
            <a:off x="118933" y="1102003"/>
            <a:ext cx="6940995" cy="842047"/>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Cross-curricular links:</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(TCH 1-13a) making links, noticing and discussing differences and similarities between types of technology</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(TCH 1-14b) identifying devices in the world around them</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(LIT 1-10a) Collaborate and create texts using digital resources</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(ENG 1-31a) children use apps to retell familiar stories and to create texts of their own</a:t>
            </a:r>
            <a:endParaRPr/>
          </a:p>
        </p:txBody>
      </p:sp>
      <p:sp>
        <p:nvSpPr>
          <p:cNvPr id="544" name="Google Shape;544;p25"/>
          <p:cNvSpPr/>
          <p:nvPr/>
        </p:nvSpPr>
        <p:spPr>
          <a:xfrm>
            <a:off x="118934" y="586135"/>
            <a:ext cx="6940996" cy="45209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Key language</a:t>
            </a:r>
            <a:r>
              <a:rPr lang="en-GB" sz="1100">
                <a:solidFill>
                  <a:schemeClr val="dk1"/>
                </a:solidFill>
                <a:latin typeface="Arial Narrow"/>
                <a:ea typeface="Arial Narrow"/>
                <a:cs typeface="Arial Narrow"/>
                <a:sym typeface="Arial Narrow"/>
              </a:rPr>
              <a:t>:  log on/in, mouse, touchpad, interactive screen, tablet, laptop, capture, image, audio, file, program, drag, drop</a:t>
            </a:r>
            <a:r>
              <a:rPr lang="en-GB" sz="1100" u="sng">
                <a:solidFill>
                  <a:schemeClr val="dk1"/>
                </a:solidFill>
                <a:latin typeface="Arial Narrow"/>
                <a:ea typeface="Arial Narrow"/>
                <a:cs typeface="Arial Narrow"/>
                <a:sym typeface="Arial Narrow"/>
              </a:rPr>
              <a:t> </a:t>
            </a:r>
            <a:endParaRPr sz="1100">
              <a:solidFill>
                <a:schemeClr val="dk1"/>
              </a:solidFill>
              <a:latin typeface="Arial Narrow"/>
              <a:ea typeface="Arial Narrow"/>
              <a:cs typeface="Arial Narrow"/>
              <a:sym typeface="Arial Narrow"/>
            </a:endParaRPr>
          </a:p>
        </p:txBody>
      </p:sp>
      <p:sp>
        <p:nvSpPr>
          <p:cNvPr id="545" name="Google Shape;545;p25"/>
          <p:cNvSpPr/>
          <p:nvPr/>
        </p:nvSpPr>
        <p:spPr>
          <a:xfrm>
            <a:off x="7150289" y="582542"/>
            <a:ext cx="1867992" cy="822413"/>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900" u="sng">
                <a:solidFill>
                  <a:schemeClr val="dk1"/>
                </a:solidFill>
                <a:latin typeface="Arial Narrow"/>
                <a:ea typeface="Arial Narrow"/>
                <a:cs typeface="Arial Narrow"/>
                <a:sym typeface="Arial Narrow"/>
              </a:rPr>
              <a:t>CfE E/O:</a:t>
            </a:r>
            <a:r>
              <a:rPr lang="en-GB" sz="900">
                <a:solidFill>
                  <a:schemeClr val="dk1"/>
                </a:solidFill>
                <a:latin typeface="Arial Narrow"/>
                <a:ea typeface="Arial Narrow"/>
                <a:cs typeface="Arial Narrow"/>
                <a:sym typeface="Arial Narrow"/>
              </a:rPr>
              <a:t> I can explore and experiment with digital technologies and can use what I learn to support and enhance my learning in different contexts.</a:t>
            </a:r>
            <a:endParaRPr/>
          </a:p>
          <a:p>
            <a:pPr indent="0" lvl="0" marL="0" marR="0" rtl="0" algn="l">
              <a:spcBef>
                <a:spcPts val="0"/>
              </a:spcBef>
              <a:spcAft>
                <a:spcPts val="0"/>
              </a:spcAft>
              <a:buNone/>
            </a:pPr>
            <a:r>
              <a:rPr b="1" lang="en-GB" sz="900">
                <a:solidFill>
                  <a:schemeClr val="dk1"/>
                </a:solidFill>
                <a:latin typeface="Arial Narrow"/>
                <a:ea typeface="Arial Narrow"/>
                <a:cs typeface="Arial Narrow"/>
                <a:sym typeface="Arial Narrow"/>
              </a:rPr>
              <a:t>TCH 1-01a</a:t>
            </a:r>
            <a:endParaRPr b="1" sz="9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p:txBody>
      </p:sp>
      <p:sp>
        <p:nvSpPr>
          <p:cNvPr id="546" name="Google Shape;546;p25"/>
          <p:cNvSpPr/>
          <p:nvPr/>
        </p:nvSpPr>
        <p:spPr>
          <a:xfrm>
            <a:off x="7161700" y="4125685"/>
            <a:ext cx="1862958" cy="2625671"/>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End of Level Benchmarks:</a:t>
            </a:r>
            <a:br>
              <a:rPr lang="en-GB" sz="1100" u="sng">
                <a:solidFill>
                  <a:schemeClr val="dk1"/>
                </a:solidFill>
                <a:latin typeface="Arial Narrow"/>
                <a:ea typeface="Arial Narrow"/>
                <a:cs typeface="Arial Narrow"/>
                <a:sym typeface="Arial Narrow"/>
              </a:rPr>
            </a:br>
            <a:endParaRPr sz="1100" u="sng">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Communicate and collaborate with others using digital technology for example, email, Glow or other platforms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Opens and saves files to and from a specific location</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Identifies the key components of frequently used digital technology and whether it is a piece of hardware or software</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Uses digital technology to collect, capture, combine and share text, sound, video and images</a:t>
            </a:r>
            <a:endParaRPr sz="1000">
              <a:solidFill>
                <a:schemeClr val="dk1"/>
              </a:solidFill>
              <a:latin typeface="Arial Narrow"/>
              <a:ea typeface="Arial Narrow"/>
              <a:cs typeface="Arial Narrow"/>
              <a:sym typeface="Arial Narrow"/>
            </a:endParaRPr>
          </a:p>
          <a:p>
            <a:pPr indent="-101600" lvl="0" marL="171450" marR="0" rtl="0" algn="l">
              <a:spcBef>
                <a:spcPts val="0"/>
              </a:spcBef>
              <a:spcAft>
                <a:spcPts val="0"/>
              </a:spcAft>
              <a:buClr>
                <a:schemeClr val="dk1"/>
              </a:buClr>
              <a:buSzPts val="1100"/>
              <a:buFont typeface="Arial"/>
              <a:buNone/>
            </a:pPr>
            <a:r>
              <a:t/>
            </a:r>
            <a:endParaRPr sz="1100">
              <a:solidFill>
                <a:schemeClr val="dk1"/>
              </a:solidFill>
              <a:latin typeface="Arial Narrow"/>
              <a:ea typeface="Arial Narrow"/>
              <a:cs typeface="Arial Narrow"/>
              <a:sym typeface="Arial Narrow"/>
            </a:endParaRPr>
          </a:p>
        </p:txBody>
      </p:sp>
      <p:sp>
        <p:nvSpPr>
          <p:cNvPr id="547" name="Google Shape;547;p25">
            <a:hlinkClick action="ppaction://hlinksldjump" r:id="rId4"/>
          </p:cNvPr>
          <p:cNvSpPr/>
          <p:nvPr/>
        </p:nvSpPr>
        <p:spPr>
          <a:xfrm>
            <a:off x="7149459" y="1454166"/>
            <a:ext cx="1867172" cy="241834"/>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Pupil Resources</a:t>
            </a:r>
            <a:endParaRPr/>
          </a:p>
        </p:txBody>
      </p:sp>
      <p:pic>
        <p:nvPicPr>
          <p:cNvPr id="548" name="Google Shape;548;p25"/>
          <p:cNvPicPr preferRelativeResize="0"/>
          <p:nvPr/>
        </p:nvPicPr>
        <p:blipFill rotWithShape="1">
          <a:blip r:embed="rId5">
            <a:alphaModFix/>
          </a:blip>
          <a:srcRect b="0" l="0" r="0" t="0"/>
          <a:stretch/>
        </p:blipFill>
        <p:spPr>
          <a:xfrm>
            <a:off x="8545781" y="1768216"/>
            <a:ext cx="355538" cy="355538"/>
          </a:xfrm>
          <a:prstGeom prst="rect">
            <a:avLst/>
          </a:prstGeom>
          <a:noFill/>
          <a:ln>
            <a:noFill/>
          </a:ln>
        </p:spPr>
      </p:pic>
      <p:pic>
        <p:nvPicPr>
          <p:cNvPr id="549" name="Google Shape;549;p25"/>
          <p:cNvPicPr preferRelativeResize="0"/>
          <p:nvPr/>
        </p:nvPicPr>
        <p:blipFill rotWithShape="1">
          <a:blip r:embed="rId6">
            <a:alphaModFix/>
          </a:blip>
          <a:srcRect b="0" l="0" r="0" t="0"/>
          <a:stretch/>
        </p:blipFill>
        <p:spPr>
          <a:xfrm>
            <a:off x="8113112" y="1773146"/>
            <a:ext cx="355538" cy="355538"/>
          </a:xfrm>
          <a:prstGeom prst="rect">
            <a:avLst/>
          </a:prstGeom>
          <a:noFill/>
          <a:ln>
            <a:noFill/>
          </a:ln>
        </p:spPr>
      </p:pic>
      <p:pic>
        <p:nvPicPr>
          <p:cNvPr id="550" name="Google Shape;550;p25"/>
          <p:cNvPicPr preferRelativeResize="0"/>
          <p:nvPr/>
        </p:nvPicPr>
        <p:blipFill rotWithShape="1">
          <a:blip r:embed="rId7">
            <a:alphaModFix/>
          </a:blip>
          <a:srcRect b="0" l="0" r="0" t="0"/>
          <a:stretch/>
        </p:blipFill>
        <p:spPr>
          <a:xfrm>
            <a:off x="8113112" y="2597242"/>
            <a:ext cx="355538" cy="355538"/>
          </a:xfrm>
          <a:prstGeom prst="rect">
            <a:avLst/>
          </a:prstGeom>
          <a:noFill/>
          <a:ln>
            <a:noFill/>
          </a:ln>
        </p:spPr>
      </p:pic>
      <p:pic>
        <p:nvPicPr>
          <p:cNvPr id="551" name="Google Shape;551;p25"/>
          <p:cNvPicPr preferRelativeResize="0"/>
          <p:nvPr/>
        </p:nvPicPr>
        <p:blipFill rotWithShape="1">
          <a:blip r:embed="rId8">
            <a:alphaModFix/>
          </a:blip>
          <a:srcRect b="0" l="0" r="0" t="0"/>
          <a:stretch/>
        </p:blipFill>
        <p:spPr>
          <a:xfrm>
            <a:off x="8113112" y="2175958"/>
            <a:ext cx="355538" cy="355538"/>
          </a:xfrm>
          <a:prstGeom prst="rect">
            <a:avLst/>
          </a:prstGeom>
          <a:noFill/>
          <a:ln>
            <a:noFill/>
          </a:ln>
        </p:spPr>
      </p:pic>
      <p:pic>
        <p:nvPicPr>
          <p:cNvPr id="552" name="Google Shape;552;p25"/>
          <p:cNvPicPr preferRelativeResize="0"/>
          <p:nvPr/>
        </p:nvPicPr>
        <p:blipFill rotWithShape="1">
          <a:blip r:embed="rId9">
            <a:alphaModFix/>
          </a:blip>
          <a:srcRect b="0" l="0" r="0" t="0"/>
          <a:stretch/>
        </p:blipFill>
        <p:spPr>
          <a:xfrm>
            <a:off x="8559011" y="2175958"/>
            <a:ext cx="355538" cy="355538"/>
          </a:xfrm>
          <a:prstGeom prst="rect">
            <a:avLst/>
          </a:prstGeom>
          <a:noFill/>
          <a:ln>
            <a:noFill/>
          </a:ln>
        </p:spPr>
      </p:pic>
      <p:sp>
        <p:nvSpPr>
          <p:cNvPr id="553" name="Google Shape;553;p25"/>
          <p:cNvSpPr/>
          <p:nvPr/>
        </p:nvSpPr>
        <p:spPr>
          <a:xfrm>
            <a:off x="7149459" y="3825768"/>
            <a:ext cx="1862957" cy="244685"/>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CLPL</a:t>
            </a:r>
            <a:endParaRPr/>
          </a:p>
        </p:txBody>
      </p:sp>
      <p:pic>
        <p:nvPicPr>
          <p:cNvPr id="554" name="Google Shape;554;p25"/>
          <p:cNvPicPr preferRelativeResize="0"/>
          <p:nvPr/>
        </p:nvPicPr>
        <p:blipFill rotWithShape="1">
          <a:blip r:embed="rId10">
            <a:alphaModFix/>
          </a:blip>
          <a:srcRect b="0" l="0" r="0" t="0"/>
          <a:stretch/>
        </p:blipFill>
        <p:spPr>
          <a:xfrm>
            <a:off x="8545781" y="2590305"/>
            <a:ext cx="355538" cy="355538"/>
          </a:xfrm>
          <a:prstGeom prst="rect">
            <a:avLst/>
          </a:prstGeom>
          <a:noFill/>
          <a:ln>
            <a:noFill/>
          </a:ln>
        </p:spPr>
      </p:pic>
      <p:pic>
        <p:nvPicPr>
          <p:cNvPr id="555" name="Google Shape;555;p25"/>
          <p:cNvPicPr preferRelativeResize="0"/>
          <p:nvPr/>
        </p:nvPicPr>
        <p:blipFill rotWithShape="1">
          <a:blip r:embed="rId11">
            <a:alphaModFix/>
          </a:blip>
          <a:srcRect b="0" l="0" r="0" t="0"/>
          <a:stretch/>
        </p:blipFill>
        <p:spPr>
          <a:xfrm>
            <a:off x="8113112" y="2984900"/>
            <a:ext cx="355538" cy="355538"/>
          </a:xfrm>
          <a:prstGeom prst="rect">
            <a:avLst/>
          </a:prstGeom>
          <a:noFill/>
          <a:ln>
            <a:noFill/>
          </a:ln>
        </p:spPr>
      </p:pic>
      <p:pic>
        <p:nvPicPr>
          <p:cNvPr id="556" name="Google Shape;556;p25"/>
          <p:cNvPicPr preferRelativeResize="0"/>
          <p:nvPr/>
        </p:nvPicPr>
        <p:blipFill rotWithShape="1">
          <a:blip r:embed="rId12">
            <a:alphaModFix/>
          </a:blip>
          <a:srcRect b="0" l="0" r="0" t="0"/>
          <a:stretch/>
        </p:blipFill>
        <p:spPr>
          <a:xfrm>
            <a:off x="8545781" y="2980875"/>
            <a:ext cx="355538" cy="355538"/>
          </a:xfrm>
          <a:prstGeom prst="rect">
            <a:avLst/>
          </a:prstGeom>
          <a:noFill/>
          <a:ln>
            <a:noFill/>
          </a:ln>
        </p:spPr>
      </p:pic>
      <p:sp>
        <p:nvSpPr>
          <p:cNvPr id="557" name="Google Shape;557;p25">
            <a:hlinkClick action="ppaction://hlinkshowjump?jump=firstslide"/>
          </p:cNvPr>
          <p:cNvSpPr/>
          <p:nvPr/>
        </p:nvSpPr>
        <p:spPr>
          <a:xfrm>
            <a:off x="586789" y="45864"/>
            <a:ext cx="546686" cy="257267"/>
          </a:xfrm>
          <a:custGeom>
            <a:rect b="b" l="l" r="r" t="t"/>
            <a:pathLst>
              <a:path extrusionOk="0" h="120000" w="120000">
                <a:moveTo>
                  <a:pt x="0" y="0"/>
                </a:moveTo>
                <a:lnTo>
                  <a:pt x="120000" y="0"/>
                </a:lnTo>
                <a:lnTo>
                  <a:pt x="120000" y="120000"/>
                </a:lnTo>
                <a:lnTo>
                  <a:pt x="0" y="120000"/>
                </a:lnTo>
                <a:close/>
                <a:moveTo>
                  <a:pt x="60000" y="15000"/>
                </a:moveTo>
                <a:lnTo>
                  <a:pt x="38823" y="60000"/>
                </a:lnTo>
                <a:lnTo>
                  <a:pt x="44117" y="60000"/>
                </a:lnTo>
                <a:lnTo>
                  <a:pt x="44117" y="105000"/>
                </a:lnTo>
                <a:lnTo>
                  <a:pt x="75883" y="105000"/>
                </a:lnTo>
                <a:lnTo>
                  <a:pt x="75883" y="60000"/>
                </a:lnTo>
                <a:lnTo>
                  <a:pt x="81177" y="60000"/>
                </a:lnTo>
                <a:lnTo>
                  <a:pt x="73235" y="43125"/>
                </a:lnTo>
                <a:lnTo>
                  <a:pt x="73235" y="20625"/>
                </a:lnTo>
                <a:lnTo>
                  <a:pt x="67941" y="20625"/>
                </a:lnTo>
                <a:lnTo>
                  <a:pt x="67941" y="31875"/>
                </a:lnTo>
                <a:close/>
              </a:path>
              <a:path extrusionOk="0" fill="darkenLess" h="120000" w="120000">
                <a:moveTo>
                  <a:pt x="73235" y="43125"/>
                </a:moveTo>
                <a:lnTo>
                  <a:pt x="73235" y="20625"/>
                </a:lnTo>
                <a:lnTo>
                  <a:pt x="67941" y="20625"/>
                </a:lnTo>
                <a:lnTo>
                  <a:pt x="67941" y="31875"/>
                </a:lnTo>
                <a:close/>
                <a:moveTo>
                  <a:pt x="44117" y="60000"/>
                </a:moveTo>
                <a:lnTo>
                  <a:pt x="44117" y="105000"/>
                </a:lnTo>
                <a:lnTo>
                  <a:pt x="57353" y="105000"/>
                </a:lnTo>
                <a:lnTo>
                  <a:pt x="57353" y="82500"/>
                </a:lnTo>
                <a:lnTo>
                  <a:pt x="62647" y="82500"/>
                </a:lnTo>
                <a:lnTo>
                  <a:pt x="62647" y="105000"/>
                </a:lnTo>
                <a:lnTo>
                  <a:pt x="75883" y="105000"/>
                </a:lnTo>
                <a:lnTo>
                  <a:pt x="75883" y="60000"/>
                </a:lnTo>
                <a:close/>
              </a:path>
              <a:path extrusionOk="0" fill="darken" h="120000" w="120000">
                <a:moveTo>
                  <a:pt x="60000" y="15000"/>
                </a:moveTo>
                <a:lnTo>
                  <a:pt x="38823" y="60000"/>
                </a:lnTo>
                <a:lnTo>
                  <a:pt x="81177" y="60000"/>
                </a:lnTo>
                <a:close/>
                <a:moveTo>
                  <a:pt x="57353" y="82500"/>
                </a:moveTo>
                <a:lnTo>
                  <a:pt x="62647" y="82500"/>
                </a:lnTo>
                <a:lnTo>
                  <a:pt x="62647" y="105000"/>
                </a:lnTo>
                <a:lnTo>
                  <a:pt x="57353" y="105000"/>
                </a:lnTo>
                <a:close/>
              </a:path>
              <a:path extrusionOk="0" fill="none" h="120000" w="120000">
                <a:moveTo>
                  <a:pt x="60000" y="15000"/>
                </a:moveTo>
                <a:lnTo>
                  <a:pt x="67941" y="31875"/>
                </a:lnTo>
                <a:lnTo>
                  <a:pt x="67941" y="20625"/>
                </a:lnTo>
                <a:lnTo>
                  <a:pt x="73235" y="20625"/>
                </a:lnTo>
                <a:lnTo>
                  <a:pt x="73235" y="43125"/>
                </a:lnTo>
                <a:lnTo>
                  <a:pt x="81177" y="60000"/>
                </a:lnTo>
                <a:lnTo>
                  <a:pt x="75883" y="60000"/>
                </a:lnTo>
                <a:lnTo>
                  <a:pt x="75883" y="105000"/>
                </a:lnTo>
                <a:lnTo>
                  <a:pt x="44117" y="105000"/>
                </a:lnTo>
                <a:lnTo>
                  <a:pt x="44117" y="60000"/>
                </a:lnTo>
                <a:lnTo>
                  <a:pt x="38823" y="60000"/>
                </a:lnTo>
                <a:close/>
                <a:moveTo>
                  <a:pt x="67941" y="31875"/>
                </a:moveTo>
                <a:lnTo>
                  <a:pt x="73235" y="43125"/>
                </a:lnTo>
                <a:moveTo>
                  <a:pt x="75883" y="60000"/>
                </a:moveTo>
                <a:lnTo>
                  <a:pt x="44117" y="60000"/>
                </a:lnTo>
                <a:moveTo>
                  <a:pt x="57353" y="105000"/>
                </a:moveTo>
                <a:lnTo>
                  <a:pt x="57353" y="82500"/>
                </a:lnTo>
                <a:lnTo>
                  <a:pt x="62647" y="82500"/>
                </a:lnTo>
                <a:lnTo>
                  <a:pt x="62647" y="105000"/>
                </a:lnTo>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5"/>
          <p:cNvSpPr/>
          <p:nvPr/>
        </p:nvSpPr>
        <p:spPr>
          <a:xfrm>
            <a:off x="38099"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5">
            <a:hlinkClick action="ppaction://hlinkshowjump?jump=nextslide"/>
          </p:cNvPr>
          <p:cNvSpPr/>
          <p:nvPr/>
        </p:nvSpPr>
        <p:spPr>
          <a:xfrm rot="10800000">
            <a:off x="8610600"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560" name="Google Shape;560;p25"/>
          <p:cNvPicPr preferRelativeResize="0"/>
          <p:nvPr/>
        </p:nvPicPr>
        <p:blipFill rotWithShape="1">
          <a:blip r:embed="rId13">
            <a:alphaModFix/>
          </a:blip>
          <a:srcRect b="0" l="0" r="0" t="0"/>
          <a:stretch/>
        </p:blipFill>
        <p:spPr>
          <a:xfrm>
            <a:off x="8052440" y="3471372"/>
            <a:ext cx="476882" cy="17682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p26"/>
          <p:cNvSpPr/>
          <p:nvPr/>
        </p:nvSpPr>
        <p:spPr>
          <a:xfrm>
            <a:off x="7150289" y="1754121"/>
            <a:ext cx="1867992" cy="1618438"/>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Camera</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Photos</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Book Creator</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Green Screen</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Swiggle</a:t>
            </a:r>
            <a:endParaRPr/>
          </a:p>
        </p:txBody>
      </p:sp>
      <p:sp>
        <p:nvSpPr>
          <p:cNvPr id="567" name="Google Shape;567;p26"/>
          <p:cNvSpPr txBox="1"/>
          <p:nvPr>
            <p:ph type="title"/>
          </p:nvPr>
        </p:nvSpPr>
        <p:spPr>
          <a:xfrm>
            <a:off x="1183753" y="45864"/>
            <a:ext cx="7362028" cy="476493"/>
          </a:xfrm>
          <a:prstGeom prst="rect">
            <a:avLst/>
          </a:prstGeom>
          <a:solidFill>
            <a:srgbClr val="E5DFEC"/>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400"/>
              <a:buFont typeface="Arial Narrow"/>
              <a:buNone/>
            </a:pPr>
            <a:br>
              <a:rPr b="1" lang="en-GB" sz="1400">
                <a:latin typeface="Arial Narrow"/>
                <a:ea typeface="Arial Narrow"/>
                <a:cs typeface="Arial Narrow"/>
                <a:sym typeface="Arial Narrow"/>
              </a:rPr>
            </a:br>
            <a:r>
              <a:rPr b="1" lang="en-GB" sz="1400">
                <a:latin typeface="Arial"/>
                <a:ea typeface="Arial"/>
                <a:cs typeface="Arial"/>
                <a:sym typeface="Arial"/>
              </a:rPr>
              <a:t>First Level (1.1)</a:t>
            </a:r>
            <a:br>
              <a:rPr b="1" lang="en-GB" sz="1400">
                <a:latin typeface="Arial"/>
                <a:ea typeface="Arial"/>
                <a:cs typeface="Arial"/>
                <a:sym typeface="Arial"/>
              </a:rPr>
            </a:br>
            <a:r>
              <a:rPr b="1" lang="en-GB" sz="1200">
                <a:latin typeface="Arial"/>
                <a:ea typeface="Arial"/>
                <a:cs typeface="Arial"/>
                <a:sym typeface="Arial"/>
              </a:rPr>
              <a:t>DL2: </a:t>
            </a:r>
            <a:r>
              <a:rPr lang="en-GB" sz="1200">
                <a:latin typeface="Arial"/>
                <a:ea typeface="Arial"/>
                <a:cs typeface="Arial"/>
                <a:sym typeface="Arial"/>
              </a:rPr>
              <a:t>Searching, processing and managing information responsibly</a:t>
            </a:r>
            <a:br>
              <a:rPr b="1" lang="en-GB" sz="1400">
                <a:latin typeface="Arial"/>
                <a:ea typeface="Arial"/>
                <a:cs typeface="Arial"/>
                <a:sym typeface="Arial"/>
              </a:rPr>
            </a:br>
            <a:endParaRPr b="1" sz="1400">
              <a:latin typeface="Arial"/>
              <a:ea typeface="Arial"/>
              <a:cs typeface="Arial"/>
              <a:sym typeface="Arial"/>
            </a:endParaRPr>
          </a:p>
        </p:txBody>
      </p:sp>
      <p:sp>
        <p:nvSpPr>
          <p:cNvPr id="568" name="Google Shape;568;p26"/>
          <p:cNvSpPr/>
          <p:nvPr/>
        </p:nvSpPr>
        <p:spPr>
          <a:xfrm>
            <a:off x="108565" y="2007828"/>
            <a:ext cx="6951363" cy="4743529"/>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Teaching Strategies &amp; Approaches:</a:t>
            </a:r>
            <a:endParaRPr/>
          </a:p>
          <a:p>
            <a:pPr indent="0" lvl="0" marL="0" marR="0" rtl="0" algn="l">
              <a:spcBef>
                <a:spcPts val="0"/>
              </a:spcBef>
              <a:spcAft>
                <a:spcPts val="0"/>
              </a:spcAft>
              <a:buNone/>
            </a:pPr>
            <a:r>
              <a:t/>
            </a:r>
            <a:endParaRPr b="1" sz="10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n-GB" sz="1100">
                <a:solidFill>
                  <a:schemeClr val="dk1"/>
                </a:solidFill>
                <a:latin typeface="Arial Narrow"/>
                <a:ea typeface="Arial Narrow"/>
                <a:cs typeface="Arial Narrow"/>
                <a:sym typeface="Arial Narrow"/>
              </a:rPr>
              <a:t>Understanding of ownership</a:t>
            </a:r>
            <a:endParaRPr/>
          </a:p>
          <a:p>
            <a:pPr indent="0" lvl="0" marL="0" marR="0" rtl="0" algn="l">
              <a:spcBef>
                <a:spcPts val="0"/>
              </a:spcBef>
              <a:spcAft>
                <a:spcPts val="0"/>
              </a:spcAft>
              <a:buNone/>
            </a:pPr>
            <a:r>
              <a:t/>
            </a:r>
            <a:endParaRPr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Discussion about the term ‘ownership’. How do we know who owns something? Link to literacy looking at different books – people who contribute to them, and the ownership of ideas. </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Create link between people owning things in the physical world and online. Could introduce through familiar films e.g. Disney recreating old fairy-tales, ownership of music – do you own the music that’s on your iPod/computer? How about your bed? </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Great opportunity to link to children’s philosophy – </a:t>
            </a:r>
            <a:r>
              <a:rPr lang="en-GB" sz="1000" u="sng">
                <a:solidFill>
                  <a:schemeClr val="dk1"/>
                </a:solidFill>
                <a:latin typeface="Arial Narrow"/>
                <a:ea typeface="Arial Narrow"/>
                <a:cs typeface="Arial Narrow"/>
                <a:sym typeface="Arial Narrow"/>
                <a:hlinkClick r:id="rId3">
                  <a:extLst>
                    <a:ext uri="{A12FA001-AC4F-418D-AE19-62706E023703}">
                      <ahyp:hlinkClr val="tx"/>
                    </a:ext>
                  </a:extLst>
                </a:hlinkClick>
              </a:rPr>
              <a:t>Who owns the sky?</a:t>
            </a:r>
            <a:r>
              <a:rPr lang="en-GB" sz="1000">
                <a:solidFill>
                  <a:schemeClr val="dk1"/>
                </a:solidFill>
                <a:latin typeface="Arial Narrow"/>
                <a:ea typeface="Arial Narrow"/>
                <a:cs typeface="Arial Narrow"/>
                <a:sym typeface="Arial Narrow"/>
              </a:rPr>
              <a:t> (BBC)</a:t>
            </a:r>
            <a:endParaRPr/>
          </a:p>
          <a:p>
            <a:pPr indent="0" lvl="0" marL="0" marR="0" rtl="0" algn="l">
              <a:spcBef>
                <a:spcPts val="0"/>
              </a:spcBef>
              <a:spcAft>
                <a:spcPts val="0"/>
              </a:spcAft>
              <a:buNone/>
            </a:pPr>
            <a:r>
              <a:t/>
            </a:r>
            <a:endParaRPr sz="1000" u="sng">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n-GB" sz="1100">
                <a:solidFill>
                  <a:schemeClr val="dk1"/>
                </a:solidFill>
                <a:latin typeface="Arial Narrow"/>
                <a:ea typeface="Arial Narrow"/>
                <a:cs typeface="Arial Narrow"/>
                <a:sym typeface="Arial Narrow"/>
              </a:rPr>
              <a:t>Understanding functions of a browser and search engine</a:t>
            </a:r>
            <a:endParaRPr/>
          </a:p>
          <a:p>
            <a:pPr indent="0" lvl="0" marL="0" marR="0" rtl="0" algn="l">
              <a:spcBef>
                <a:spcPts val="0"/>
              </a:spcBef>
              <a:spcAft>
                <a:spcPts val="0"/>
              </a:spcAft>
              <a:buNone/>
            </a:pPr>
            <a:r>
              <a:t/>
            </a:r>
            <a:endParaRPr b="1"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Use child safe educational search engines like  </a:t>
            </a:r>
            <a:r>
              <a:rPr lang="en-GB" sz="1000" u="sng">
                <a:solidFill>
                  <a:schemeClr val="dk1"/>
                </a:solidFill>
                <a:latin typeface="Arial Narrow"/>
                <a:ea typeface="Arial Narrow"/>
                <a:cs typeface="Arial Narrow"/>
                <a:sym typeface="Arial Narrow"/>
                <a:hlinkClick r:id="rId4">
                  <a:extLst>
                    <a:ext uri="{A12FA001-AC4F-418D-AE19-62706E023703}">
                      <ahyp:hlinkClr val="tx"/>
                    </a:ext>
                  </a:extLst>
                </a:hlinkClick>
              </a:rPr>
              <a:t>Swiggle</a:t>
            </a:r>
            <a:r>
              <a:rPr lang="en-GB" sz="1000">
                <a:solidFill>
                  <a:schemeClr val="dk1"/>
                </a:solidFill>
                <a:latin typeface="Arial Narrow"/>
                <a:ea typeface="Arial Narrow"/>
                <a:cs typeface="Arial Narrow"/>
                <a:sym typeface="Arial Narrow"/>
              </a:rPr>
              <a:t> to look up information for topics, or to practise safe searching</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Pupils should be able to open a browser and use the search engine to search for given information. Pupils search for pictures online via a search engine like Google/Bing</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Children learn that directory sites with alphabetical listings (much like a dictionary) offer one way to find things on the Internet, but that most searches come up with the most popular suggestions, or suggestions that companies have paid to come up</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Children are learning navigate a simple webpage to get to information they need (e.g. home, forward, back buttons; links, tabs and sections)</a:t>
            </a:r>
            <a:endParaRPr/>
          </a:p>
          <a:p>
            <a:pPr indent="0" lvl="0" marL="0" marR="0" rtl="0" algn="l">
              <a:spcBef>
                <a:spcPts val="0"/>
              </a:spcBef>
              <a:spcAft>
                <a:spcPts val="0"/>
              </a:spcAft>
              <a:buNone/>
            </a:pPr>
            <a:r>
              <a:t/>
            </a:r>
            <a:endParaRPr b="1" sz="10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n-GB" sz="1100">
                <a:solidFill>
                  <a:schemeClr val="dk1"/>
                </a:solidFill>
                <a:latin typeface="Arial Narrow"/>
                <a:ea typeface="Arial Narrow"/>
                <a:cs typeface="Arial Narrow"/>
                <a:sym typeface="Arial Narrow"/>
              </a:rPr>
              <a:t>Responsibility with Internet searches</a:t>
            </a:r>
            <a:endParaRPr/>
          </a:p>
          <a:p>
            <a:pPr indent="0" lvl="0" marL="0" marR="0" rtl="0" algn="l">
              <a:spcBef>
                <a:spcPts val="0"/>
              </a:spcBef>
              <a:spcAft>
                <a:spcPts val="0"/>
              </a:spcAft>
              <a:buNone/>
            </a:pPr>
            <a:r>
              <a:t/>
            </a:r>
            <a:endParaRPr b="1" sz="11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Discuss with children what they usually search for online and whether someone monitors their searches (be clear that all activity on school computers and tablets is monitored, and that a majority of what they do online at home is also monitored in different ways). </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Begin to explore keeping safe online – one aspect of being a good digital citizen. Look at different searches and discuss with children what kind of searches are ok, and how they shouldn’t ever search for things that might upset or worry them. If anyone asks them to look at, or search for, something that does, they should tell a trusted adult. Clicking on unknown sites or links can sometimes lead to nasty viruses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Create a class safety promo film for staying safe around the school. You could use a Green Screen to create a safety promo film for other places such as the local park, the city centre, the library etc. Link going to somewhere in physical world and online world and talk about why it might be useful to use a virtual experience like green screen to improve your films. </a:t>
            </a:r>
            <a:endParaRPr sz="1000">
              <a:solidFill>
                <a:srgbClr val="FF0000"/>
              </a:solidFill>
              <a:latin typeface="Arial Narrow"/>
              <a:ea typeface="Arial Narrow"/>
              <a:cs typeface="Arial Narrow"/>
              <a:sym typeface="Arial Narrow"/>
            </a:endParaRPr>
          </a:p>
          <a:p>
            <a:pPr indent="-107950" lvl="0" marL="171450" marR="0" rtl="0" algn="l">
              <a:spcBef>
                <a:spcPts val="0"/>
              </a:spcBef>
              <a:spcAft>
                <a:spcPts val="0"/>
              </a:spcAft>
              <a:buClr>
                <a:schemeClr val="dk1"/>
              </a:buClr>
              <a:buSzPts val="1000"/>
              <a:buFont typeface="Arial"/>
              <a:buNone/>
            </a:pPr>
            <a:r>
              <a:t/>
            </a:r>
            <a:endParaRPr sz="1000">
              <a:solidFill>
                <a:schemeClr val="dk1"/>
              </a:solidFill>
              <a:latin typeface="Arial Narrow"/>
              <a:ea typeface="Arial Narrow"/>
              <a:cs typeface="Arial Narrow"/>
              <a:sym typeface="Arial Narrow"/>
            </a:endParaRPr>
          </a:p>
        </p:txBody>
      </p:sp>
      <p:sp>
        <p:nvSpPr>
          <p:cNvPr id="569" name="Google Shape;569;p26"/>
          <p:cNvSpPr/>
          <p:nvPr/>
        </p:nvSpPr>
        <p:spPr>
          <a:xfrm>
            <a:off x="118933" y="1102003"/>
            <a:ext cx="6940995" cy="842047"/>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Cross-curricular links:</a:t>
            </a:r>
            <a:endParaRPr/>
          </a:p>
          <a:p>
            <a:pPr indent="0" lvl="0" marL="0" marR="0" rtl="0" algn="l">
              <a:spcBef>
                <a:spcPts val="0"/>
              </a:spcBef>
              <a:spcAft>
                <a:spcPts val="0"/>
              </a:spcAft>
              <a:buNone/>
            </a:pPr>
            <a:r>
              <a:rPr lang="en-GB" sz="1000">
                <a:solidFill>
                  <a:srgbClr val="000000"/>
                </a:solidFill>
                <a:latin typeface="Arial Narrow"/>
                <a:ea typeface="Arial Narrow"/>
                <a:cs typeface="Arial Narrow"/>
                <a:sym typeface="Arial Narrow"/>
              </a:rPr>
              <a:t>(LIT 1-25a) link ownership back to looking at types of writing to understand ideas belong to people</a:t>
            </a:r>
            <a:endParaRPr/>
          </a:p>
          <a:p>
            <a:pPr indent="0" lvl="0" marL="0" marR="0" rtl="0" algn="l">
              <a:spcBef>
                <a:spcPts val="0"/>
              </a:spcBef>
              <a:spcAft>
                <a:spcPts val="0"/>
              </a:spcAft>
              <a:buNone/>
            </a:pPr>
            <a:r>
              <a:rPr lang="en-GB" sz="1000">
                <a:solidFill>
                  <a:srgbClr val="000000"/>
                </a:solidFill>
                <a:latin typeface="Arial Narrow"/>
                <a:ea typeface="Arial Narrow"/>
                <a:cs typeface="Arial Narrow"/>
                <a:sym typeface="Arial Narrow"/>
              </a:rPr>
              <a:t>(TCH 1-03a) cyber resilience and internet safety linked to searches on the internet </a:t>
            </a:r>
            <a:endParaRPr/>
          </a:p>
        </p:txBody>
      </p:sp>
      <p:sp>
        <p:nvSpPr>
          <p:cNvPr id="570" name="Google Shape;570;p26"/>
          <p:cNvSpPr/>
          <p:nvPr/>
        </p:nvSpPr>
        <p:spPr>
          <a:xfrm>
            <a:off x="118934" y="586135"/>
            <a:ext cx="6940996" cy="45209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Key language</a:t>
            </a:r>
            <a:r>
              <a:rPr lang="en-GB" sz="1100">
                <a:solidFill>
                  <a:schemeClr val="dk1"/>
                </a:solidFill>
                <a:latin typeface="Arial Narrow"/>
                <a:ea typeface="Arial Narrow"/>
                <a:cs typeface="Arial Narrow"/>
                <a:sym typeface="Arial Narrow"/>
              </a:rPr>
              <a:t>: search, audio, information, text, video, images, permission, </a:t>
            </a:r>
            <a:r>
              <a:rPr lang="en-GB" sz="1100">
                <a:solidFill>
                  <a:srgbClr val="000000"/>
                </a:solidFill>
                <a:latin typeface="Arial Narrow"/>
                <a:ea typeface="Arial Narrow"/>
                <a:cs typeface="Arial Narrow"/>
                <a:sym typeface="Arial Narrow"/>
              </a:rPr>
              <a:t>search engine, homepage, features, owner, copyright, ownership, browsers, digital citizen</a:t>
            </a:r>
            <a:endParaRPr sz="1100">
              <a:solidFill>
                <a:schemeClr val="dk1"/>
              </a:solidFill>
              <a:latin typeface="Arial Narrow"/>
              <a:ea typeface="Arial Narrow"/>
              <a:cs typeface="Arial Narrow"/>
              <a:sym typeface="Arial Narrow"/>
            </a:endParaRPr>
          </a:p>
        </p:txBody>
      </p:sp>
      <p:sp>
        <p:nvSpPr>
          <p:cNvPr id="571" name="Google Shape;571;p26"/>
          <p:cNvSpPr/>
          <p:nvPr/>
        </p:nvSpPr>
        <p:spPr>
          <a:xfrm>
            <a:off x="7150289" y="582542"/>
            <a:ext cx="1867992" cy="822413"/>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CfE E/O:</a:t>
            </a:r>
            <a:r>
              <a:rPr lang="en-GB" sz="1100">
                <a:solidFill>
                  <a:schemeClr val="dk1"/>
                </a:solidFill>
                <a:latin typeface="Arial Narrow"/>
                <a:ea typeface="Arial Narrow"/>
                <a:cs typeface="Arial Narrow"/>
                <a:sym typeface="Arial Narrow"/>
              </a:rPr>
              <a:t> </a:t>
            </a:r>
            <a:r>
              <a:rPr lang="en-GB" sz="900">
                <a:solidFill>
                  <a:schemeClr val="dk1"/>
                </a:solidFill>
                <a:latin typeface="Arial Narrow"/>
                <a:ea typeface="Arial Narrow"/>
                <a:cs typeface="Arial Narrow"/>
                <a:sym typeface="Arial Narrow"/>
              </a:rPr>
              <a:t>Using digital technologies responsibly, I can access, retrieve and use information to support, enrich or extend learning in different contexts</a:t>
            </a:r>
            <a:endParaRPr sz="8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n-GB" sz="900">
                <a:solidFill>
                  <a:schemeClr val="dk1"/>
                </a:solidFill>
                <a:latin typeface="Arial Narrow"/>
                <a:ea typeface="Arial Narrow"/>
                <a:cs typeface="Arial Narrow"/>
                <a:sym typeface="Arial Narrow"/>
              </a:rPr>
              <a:t>TCH 1-02a</a:t>
            </a:r>
            <a:endParaRPr b="1" sz="9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p:txBody>
      </p:sp>
      <p:sp>
        <p:nvSpPr>
          <p:cNvPr id="572" name="Google Shape;572;p26"/>
          <p:cNvSpPr/>
          <p:nvPr/>
        </p:nvSpPr>
        <p:spPr>
          <a:xfrm>
            <a:off x="7161700" y="3715353"/>
            <a:ext cx="1862958" cy="3036004"/>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End of Level Benchmarks:</a:t>
            </a:r>
            <a:br>
              <a:rPr lang="en-GB" sz="1100" u="sng">
                <a:solidFill>
                  <a:schemeClr val="dk1"/>
                </a:solidFill>
                <a:latin typeface="Arial Narrow"/>
                <a:ea typeface="Arial Narrow"/>
                <a:cs typeface="Arial Narrow"/>
                <a:sym typeface="Arial Narrow"/>
              </a:rPr>
            </a:br>
            <a:endParaRPr sz="1100" u="sng">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rgbClr val="000000"/>
              </a:buClr>
              <a:buSzPts val="1050"/>
              <a:buFont typeface="Arial"/>
              <a:buChar char="•"/>
            </a:pPr>
            <a:r>
              <a:rPr lang="en-GB" sz="1050">
                <a:solidFill>
                  <a:srgbClr val="000000"/>
                </a:solidFill>
                <a:latin typeface="Arial Narrow"/>
                <a:ea typeface="Arial Narrow"/>
                <a:cs typeface="Arial Narrow"/>
                <a:sym typeface="Arial Narrow"/>
              </a:rPr>
              <a:t>Demonstrates an understanding of the concept of ownership of material and ideas</a:t>
            </a:r>
            <a:endParaRPr/>
          </a:p>
          <a:p>
            <a:pPr indent="-171450" lvl="0" marL="171450" marR="0" rtl="0" algn="l">
              <a:spcBef>
                <a:spcPts val="0"/>
              </a:spcBef>
              <a:spcAft>
                <a:spcPts val="0"/>
              </a:spcAft>
              <a:buClr>
                <a:srgbClr val="000000"/>
              </a:buClr>
              <a:buSzPts val="1050"/>
              <a:buFont typeface="Arial"/>
              <a:buChar char="•"/>
            </a:pPr>
            <a:r>
              <a:rPr lang="en-GB" sz="1050">
                <a:solidFill>
                  <a:srgbClr val="000000"/>
                </a:solidFill>
                <a:latin typeface="Arial Narrow"/>
                <a:ea typeface="Arial Narrow"/>
                <a:cs typeface="Arial Narrow"/>
                <a:sym typeface="Arial Narrow"/>
              </a:rPr>
              <a:t>Demonstrates an understanding of the different functions of a browser and search engine</a:t>
            </a:r>
            <a:endParaRPr/>
          </a:p>
          <a:p>
            <a:pPr indent="-171450" lvl="0" marL="171450" marR="0" rtl="0" algn="l">
              <a:spcBef>
                <a:spcPts val="0"/>
              </a:spcBef>
              <a:spcAft>
                <a:spcPts val="0"/>
              </a:spcAft>
              <a:buClr>
                <a:srgbClr val="000000"/>
              </a:buClr>
              <a:buSzPts val="1050"/>
              <a:buFont typeface="Arial"/>
              <a:buChar char="•"/>
            </a:pPr>
            <a:r>
              <a:rPr lang="en-GB" sz="1050">
                <a:solidFill>
                  <a:srgbClr val="000000"/>
                </a:solidFill>
                <a:latin typeface="Arial Narrow"/>
                <a:ea typeface="Arial Narrow"/>
                <a:cs typeface="Arial Narrow"/>
                <a:sym typeface="Arial Narrow"/>
              </a:rPr>
              <a:t>Recognises what should and shouldn’t be searched for on the Internet</a:t>
            </a:r>
            <a:endParaRPr/>
          </a:p>
          <a:p>
            <a:pPr indent="0" lvl="0" marL="0" marR="0" rtl="0" algn="l">
              <a:spcBef>
                <a:spcPts val="0"/>
              </a:spcBef>
              <a:spcAft>
                <a:spcPts val="0"/>
              </a:spcAft>
              <a:buNone/>
            </a:pPr>
            <a:r>
              <a:t/>
            </a:r>
            <a:endParaRPr sz="1000">
              <a:solidFill>
                <a:schemeClr val="dk1"/>
              </a:solidFill>
              <a:latin typeface="Arial Narrow"/>
              <a:ea typeface="Arial Narrow"/>
              <a:cs typeface="Arial Narrow"/>
              <a:sym typeface="Arial Narrow"/>
            </a:endParaRPr>
          </a:p>
          <a:p>
            <a:pPr indent="-101600" lvl="0" marL="171450" marR="0" rtl="0" algn="l">
              <a:spcBef>
                <a:spcPts val="0"/>
              </a:spcBef>
              <a:spcAft>
                <a:spcPts val="0"/>
              </a:spcAft>
              <a:buClr>
                <a:schemeClr val="dk1"/>
              </a:buClr>
              <a:buSzPts val="1100"/>
              <a:buFont typeface="Arial"/>
              <a:buNone/>
            </a:pPr>
            <a:r>
              <a:t/>
            </a:r>
            <a:endParaRPr sz="1100">
              <a:solidFill>
                <a:schemeClr val="dk1"/>
              </a:solidFill>
              <a:latin typeface="Arial Narrow"/>
              <a:ea typeface="Arial Narrow"/>
              <a:cs typeface="Arial Narrow"/>
              <a:sym typeface="Arial Narrow"/>
            </a:endParaRPr>
          </a:p>
        </p:txBody>
      </p:sp>
      <p:sp>
        <p:nvSpPr>
          <p:cNvPr id="573" name="Google Shape;573;p26">
            <a:hlinkClick action="ppaction://hlinksldjump" r:id="rId5"/>
          </p:cNvPr>
          <p:cNvSpPr/>
          <p:nvPr/>
        </p:nvSpPr>
        <p:spPr>
          <a:xfrm>
            <a:off x="7149459" y="1454166"/>
            <a:ext cx="1867172" cy="241834"/>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Pupil Resources</a:t>
            </a:r>
            <a:endParaRPr/>
          </a:p>
        </p:txBody>
      </p:sp>
      <p:pic>
        <p:nvPicPr>
          <p:cNvPr id="574" name="Google Shape;574;p26"/>
          <p:cNvPicPr preferRelativeResize="0"/>
          <p:nvPr/>
        </p:nvPicPr>
        <p:blipFill rotWithShape="1">
          <a:blip r:embed="rId6">
            <a:alphaModFix/>
          </a:blip>
          <a:srcRect b="0" l="0" r="0" t="0"/>
          <a:stretch/>
        </p:blipFill>
        <p:spPr>
          <a:xfrm>
            <a:off x="8526836" y="1794216"/>
            <a:ext cx="355538" cy="355538"/>
          </a:xfrm>
          <a:prstGeom prst="rect">
            <a:avLst/>
          </a:prstGeom>
          <a:noFill/>
          <a:ln>
            <a:noFill/>
          </a:ln>
        </p:spPr>
      </p:pic>
      <p:pic>
        <p:nvPicPr>
          <p:cNvPr id="575" name="Google Shape;575;p26"/>
          <p:cNvPicPr preferRelativeResize="0"/>
          <p:nvPr/>
        </p:nvPicPr>
        <p:blipFill rotWithShape="1">
          <a:blip r:embed="rId7">
            <a:alphaModFix/>
          </a:blip>
          <a:srcRect b="0" l="0" r="0" t="0"/>
          <a:stretch/>
        </p:blipFill>
        <p:spPr>
          <a:xfrm>
            <a:off x="8080937" y="1795752"/>
            <a:ext cx="355538" cy="355538"/>
          </a:xfrm>
          <a:prstGeom prst="rect">
            <a:avLst/>
          </a:prstGeom>
          <a:noFill/>
          <a:ln>
            <a:noFill/>
          </a:ln>
        </p:spPr>
      </p:pic>
      <p:pic>
        <p:nvPicPr>
          <p:cNvPr id="576" name="Google Shape;576;p26"/>
          <p:cNvPicPr preferRelativeResize="0"/>
          <p:nvPr/>
        </p:nvPicPr>
        <p:blipFill rotWithShape="1">
          <a:blip r:embed="rId8">
            <a:alphaModFix/>
          </a:blip>
          <a:srcRect b="0" l="0" r="0" t="0"/>
          <a:stretch/>
        </p:blipFill>
        <p:spPr>
          <a:xfrm>
            <a:off x="8080937" y="2191401"/>
            <a:ext cx="355538" cy="355538"/>
          </a:xfrm>
          <a:prstGeom prst="rect">
            <a:avLst/>
          </a:prstGeom>
          <a:noFill/>
          <a:ln>
            <a:noFill/>
          </a:ln>
        </p:spPr>
      </p:pic>
      <p:pic>
        <p:nvPicPr>
          <p:cNvPr id="577" name="Google Shape;577;p26"/>
          <p:cNvPicPr preferRelativeResize="0"/>
          <p:nvPr/>
        </p:nvPicPr>
        <p:blipFill rotWithShape="1">
          <a:blip r:embed="rId9">
            <a:alphaModFix/>
          </a:blip>
          <a:srcRect b="0" l="0" r="0" t="0"/>
          <a:stretch/>
        </p:blipFill>
        <p:spPr>
          <a:xfrm>
            <a:off x="8547110" y="2186932"/>
            <a:ext cx="354778" cy="354778"/>
          </a:xfrm>
          <a:prstGeom prst="rect">
            <a:avLst/>
          </a:prstGeom>
          <a:noFill/>
          <a:ln>
            <a:noFill/>
          </a:ln>
        </p:spPr>
      </p:pic>
      <p:sp>
        <p:nvSpPr>
          <p:cNvPr id="578" name="Google Shape;578;p26">
            <a:hlinkClick action="ppaction://hlinkshowjump?jump=firstslide"/>
          </p:cNvPr>
          <p:cNvSpPr/>
          <p:nvPr/>
        </p:nvSpPr>
        <p:spPr>
          <a:xfrm>
            <a:off x="586789" y="45864"/>
            <a:ext cx="546686" cy="257267"/>
          </a:xfrm>
          <a:custGeom>
            <a:rect b="b" l="l" r="r" t="t"/>
            <a:pathLst>
              <a:path extrusionOk="0" h="120000" w="120000">
                <a:moveTo>
                  <a:pt x="0" y="0"/>
                </a:moveTo>
                <a:lnTo>
                  <a:pt x="120000" y="0"/>
                </a:lnTo>
                <a:lnTo>
                  <a:pt x="120000" y="120000"/>
                </a:lnTo>
                <a:lnTo>
                  <a:pt x="0" y="120000"/>
                </a:lnTo>
                <a:close/>
                <a:moveTo>
                  <a:pt x="60000" y="15000"/>
                </a:moveTo>
                <a:lnTo>
                  <a:pt x="38823" y="60000"/>
                </a:lnTo>
                <a:lnTo>
                  <a:pt x="44117" y="60000"/>
                </a:lnTo>
                <a:lnTo>
                  <a:pt x="44117" y="105000"/>
                </a:lnTo>
                <a:lnTo>
                  <a:pt x="75883" y="105000"/>
                </a:lnTo>
                <a:lnTo>
                  <a:pt x="75883" y="60000"/>
                </a:lnTo>
                <a:lnTo>
                  <a:pt x="81177" y="60000"/>
                </a:lnTo>
                <a:lnTo>
                  <a:pt x="73235" y="43125"/>
                </a:lnTo>
                <a:lnTo>
                  <a:pt x="73235" y="20625"/>
                </a:lnTo>
                <a:lnTo>
                  <a:pt x="67941" y="20625"/>
                </a:lnTo>
                <a:lnTo>
                  <a:pt x="67941" y="31875"/>
                </a:lnTo>
                <a:close/>
              </a:path>
              <a:path extrusionOk="0" fill="darkenLess" h="120000" w="120000">
                <a:moveTo>
                  <a:pt x="73235" y="43125"/>
                </a:moveTo>
                <a:lnTo>
                  <a:pt x="73235" y="20625"/>
                </a:lnTo>
                <a:lnTo>
                  <a:pt x="67941" y="20625"/>
                </a:lnTo>
                <a:lnTo>
                  <a:pt x="67941" y="31875"/>
                </a:lnTo>
                <a:close/>
                <a:moveTo>
                  <a:pt x="44117" y="60000"/>
                </a:moveTo>
                <a:lnTo>
                  <a:pt x="44117" y="105000"/>
                </a:lnTo>
                <a:lnTo>
                  <a:pt x="57353" y="105000"/>
                </a:lnTo>
                <a:lnTo>
                  <a:pt x="57353" y="82500"/>
                </a:lnTo>
                <a:lnTo>
                  <a:pt x="62647" y="82500"/>
                </a:lnTo>
                <a:lnTo>
                  <a:pt x="62647" y="105000"/>
                </a:lnTo>
                <a:lnTo>
                  <a:pt x="75883" y="105000"/>
                </a:lnTo>
                <a:lnTo>
                  <a:pt x="75883" y="60000"/>
                </a:lnTo>
                <a:close/>
              </a:path>
              <a:path extrusionOk="0" fill="darken" h="120000" w="120000">
                <a:moveTo>
                  <a:pt x="60000" y="15000"/>
                </a:moveTo>
                <a:lnTo>
                  <a:pt x="38823" y="60000"/>
                </a:lnTo>
                <a:lnTo>
                  <a:pt x="81177" y="60000"/>
                </a:lnTo>
                <a:close/>
                <a:moveTo>
                  <a:pt x="57353" y="82500"/>
                </a:moveTo>
                <a:lnTo>
                  <a:pt x="62647" y="82500"/>
                </a:lnTo>
                <a:lnTo>
                  <a:pt x="62647" y="105000"/>
                </a:lnTo>
                <a:lnTo>
                  <a:pt x="57353" y="105000"/>
                </a:lnTo>
                <a:close/>
              </a:path>
              <a:path extrusionOk="0" fill="none" h="120000" w="120000">
                <a:moveTo>
                  <a:pt x="60000" y="15000"/>
                </a:moveTo>
                <a:lnTo>
                  <a:pt x="67941" y="31875"/>
                </a:lnTo>
                <a:lnTo>
                  <a:pt x="67941" y="20625"/>
                </a:lnTo>
                <a:lnTo>
                  <a:pt x="73235" y="20625"/>
                </a:lnTo>
                <a:lnTo>
                  <a:pt x="73235" y="43125"/>
                </a:lnTo>
                <a:lnTo>
                  <a:pt x="81177" y="60000"/>
                </a:lnTo>
                <a:lnTo>
                  <a:pt x="75883" y="60000"/>
                </a:lnTo>
                <a:lnTo>
                  <a:pt x="75883" y="105000"/>
                </a:lnTo>
                <a:lnTo>
                  <a:pt x="44117" y="105000"/>
                </a:lnTo>
                <a:lnTo>
                  <a:pt x="44117" y="60000"/>
                </a:lnTo>
                <a:lnTo>
                  <a:pt x="38823" y="60000"/>
                </a:lnTo>
                <a:close/>
                <a:moveTo>
                  <a:pt x="67941" y="31875"/>
                </a:moveTo>
                <a:lnTo>
                  <a:pt x="73235" y="43125"/>
                </a:lnTo>
                <a:moveTo>
                  <a:pt x="75883" y="60000"/>
                </a:moveTo>
                <a:lnTo>
                  <a:pt x="44117" y="60000"/>
                </a:lnTo>
                <a:moveTo>
                  <a:pt x="57353" y="105000"/>
                </a:moveTo>
                <a:lnTo>
                  <a:pt x="57353" y="82500"/>
                </a:lnTo>
                <a:lnTo>
                  <a:pt x="62647" y="82500"/>
                </a:lnTo>
                <a:lnTo>
                  <a:pt x="62647" y="105000"/>
                </a:lnTo>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9" name="Google Shape;579;p26"/>
          <p:cNvSpPr/>
          <p:nvPr/>
        </p:nvSpPr>
        <p:spPr>
          <a:xfrm>
            <a:off x="38099"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0" name="Google Shape;580;p26">
            <a:hlinkClick action="ppaction://hlinkshowjump?jump=nextslide"/>
          </p:cNvPr>
          <p:cNvSpPr/>
          <p:nvPr/>
        </p:nvSpPr>
        <p:spPr>
          <a:xfrm rot="10800000">
            <a:off x="8610600"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581" name="Google Shape;581;p26"/>
          <p:cNvPicPr preferRelativeResize="0"/>
          <p:nvPr/>
        </p:nvPicPr>
        <p:blipFill rotWithShape="1">
          <a:blip r:embed="rId10">
            <a:alphaModFix/>
          </a:blip>
          <a:srcRect b="0" l="0" r="0" t="0"/>
          <a:stretch/>
        </p:blipFill>
        <p:spPr>
          <a:xfrm>
            <a:off x="8080937" y="2587050"/>
            <a:ext cx="604120" cy="214727"/>
          </a:xfrm>
          <a:prstGeom prst="rect">
            <a:avLst/>
          </a:prstGeom>
          <a:noFill/>
          <a:ln>
            <a:noFill/>
          </a:ln>
        </p:spPr>
      </p:pic>
      <p:sp>
        <p:nvSpPr>
          <p:cNvPr id="582" name="Google Shape;582;p26"/>
          <p:cNvSpPr/>
          <p:nvPr/>
        </p:nvSpPr>
        <p:spPr>
          <a:xfrm>
            <a:off x="7149459" y="3421613"/>
            <a:ext cx="1862957" cy="244685"/>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CLPL</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pic>
        <p:nvPicPr>
          <p:cNvPr id="588" name="Google Shape;588;p27"/>
          <p:cNvPicPr preferRelativeResize="0"/>
          <p:nvPr/>
        </p:nvPicPr>
        <p:blipFill rotWithShape="1">
          <a:blip r:embed="rId3">
            <a:alphaModFix/>
          </a:blip>
          <a:srcRect b="0" l="0" r="0" t="0"/>
          <a:stretch/>
        </p:blipFill>
        <p:spPr>
          <a:xfrm>
            <a:off x="8478528" y="1753468"/>
            <a:ext cx="439877" cy="439877"/>
          </a:xfrm>
          <a:prstGeom prst="rect">
            <a:avLst/>
          </a:prstGeom>
          <a:noFill/>
          <a:ln>
            <a:noFill/>
          </a:ln>
        </p:spPr>
      </p:pic>
      <p:sp>
        <p:nvSpPr>
          <p:cNvPr id="589" name="Google Shape;589;p27"/>
          <p:cNvSpPr txBox="1"/>
          <p:nvPr>
            <p:ph type="title"/>
          </p:nvPr>
        </p:nvSpPr>
        <p:spPr>
          <a:xfrm>
            <a:off x="1183753" y="45864"/>
            <a:ext cx="7362028" cy="476493"/>
          </a:xfrm>
          <a:prstGeom prst="rect">
            <a:avLst/>
          </a:prstGeom>
          <a:solidFill>
            <a:srgbClr val="E5DFEC"/>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400"/>
              <a:buFont typeface="Arial Narrow"/>
              <a:buNone/>
            </a:pPr>
            <a:br>
              <a:rPr b="1" lang="en-GB" sz="1400">
                <a:latin typeface="Arial Narrow"/>
                <a:ea typeface="Arial Narrow"/>
                <a:cs typeface="Arial Narrow"/>
                <a:sym typeface="Arial Narrow"/>
              </a:rPr>
            </a:br>
            <a:r>
              <a:rPr b="1" lang="en-GB" sz="1400">
                <a:latin typeface="Arial"/>
                <a:ea typeface="Arial"/>
                <a:cs typeface="Arial"/>
                <a:sym typeface="Arial"/>
              </a:rPr>
              <a:t>First Level (1.1)</a:t>
            </a:r>
            <a:br>
              <a:rPr b="1" lang="en-GB" sz="1400">
                <a:latin typeface="Arial"/>
                <a:ea typeface="Arial"/>
                <a:cs typeface="Arial"/>
                <a:sym typeface="Arial"/>
              </a:rPr>
            </a:br>
            <a:r>
              <a:rPr b="1" lang="en-GB" sz="1200">
                <a:latin typeface="Arial"/>
                <a:ea typeface="Arial"/>
                <a:cs typeface="Arial"/>
                <a:sym typeface="Arial"/>
              </a:rPr>
              <a:t>DL3: </a:t>
            </a:r>
            <a:r>
              <a:rPr lang="en-GB" sz="1200">
                <a:latin typeface="Arial"/>
                <a:ea typeface="Arial"/>
                <a:cs typeface="Arial"/>
                <a:sym typeface="Arial"/>
              </a:rPr>
              <a:t>Cyber resilience and Internet safety</a:t>
            </a:r>
            <a:br>
              <a:rPr b="1" lang="en-GB" sz="1400">
                <a:latin typeface="Arial"/>
                <a:ea typeface="Arial"/>
                <a:cs typeface="Arial"/>
                <a:sym typeface="Arial"/>
              </a:rPr>
            </a:br>
            <a:endParaRPr b="1" sz="1400">
              <a:latin typeface="Arial"/>
              <a:ea typeface="Arial"/>
              <a:cs typeface="Arial"/>
              <a:sym typeface="Arial"/>
            </a:endParaRPr>
          </a:p>
        </p:txBody>
      </p:sp>
      <p:sp>
        <p:nvSpPr>
          <p:cNvPr id="590" name="Google Shape;590;p27"/>
          <p:cNvSpPr/>
          <p:nvPr/>
        </p:nvSpPr>
        <p:spPr>
          <a:xfrm>
            <a:off x="108565" y="2007828"/>
            <a:ext cx="6951363" cy="4743529"/>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Teaching Strategies &amp; Approaches:</a:t>
            </a:r>
            <a:endParaRPr/>
          </a:p>
          <a:p>
            <a:pPr indent="0" lvl="0" marL="0" marR="0" rtl="0" algn="l">
              <a:spcBef>
                <a:spcPts val="0"/>
              </a:spcBef>
              <a:spcAft>
                <a:spcPts val="0"/>
              </a:spcAft>
              <a:buNone/>
            </a:pPr>
            <a:r>
              <a:t/>
            </a:r>
            <a:endParaRPr b="1" sz="10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n-GB" sz="1100">
                <a:solidFill>
                  <a:schemeClr val="dk1"/>
                </a:solidFill>
                <a:latin typeface="Arial Narrow"/>
                <a:ea typeface="Arial Narrow"/>
                <a:cs typeface="Arial Narrow"/>
                <a:sym typeface="Arial Narrow"/>
              </a:rPr>
              <a:t>Understanding of rights and responsibilities, and dangers online</a:t>
            </a:r>
            <a:endParaRPr/>
          </a:p>
          <a:p>
            <a:pPr indent="0" lvl="0" marL="0" marR="0" rtl="0" algn="l">
              <a:spcBef>
                <a:spcPts val="0"/>
              </a:spcBef>
              <a:spcAft>
                <a:spcPts val="0"/>
              </a:spcAft>
              <a:buNone/>
            </a:pPr>
            <a:r>
              <a:t/>
            </a:r>
            <a:endParaRPr b="1" sz="11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Discuss what makes a good friend and classmate, linking this discussion to rights and responsibilities as a digital citizen. Children complete a </a:t>
            </a:r>
            <a:r>
              <a:rPr lang="en-GB" sz="1000" u="sng">
                <a:solidFill>
                  <a:schemeClr val="dk1"/>
                </a:solidFill>
                <a:latin typeface="Arial Narrow"/>
                <a:ea typeface="Arial Narrow"/>
                <a:cs typeface="Arial Narrow"/>
                <a:sym typeface="Arial Narrow"/>
                <a:hlinkClick r:id="rId4">
                  <a:extLst>
                    <a:ext uri="{A12FA001-AC4F-418D-AE19-62706E023703}">
                      <ahyp:hlinkClr val="tx"/>
                    </a:ext>
                  </a:extLst>
                </a:hlinkClick>
              </a:rPr>
              <a:t>‘Learner Licence’</a:t>
            </a:r>
            <a:r>
              <a:rPr lang="en-GB" sz="1000">
                <a:solidFill>
                  <a:schemeClr val="dk1"/>
                </a:solidFill>
                <a:latin typeface="Arial Narrow"/>
                <a:ea typeface="Arial Narrow"/>
                <a:cs typeface="Arial Narrow"/>
                <a:sym typeface="Arial Narrow"/>
              </a:rPr>
              <a:t> towards Digital Citizenship, while learning about what each of the agreements means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Make a poster or video (use iMovie or Clips) with 5/10 points of what makes a great digital citizen</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Play &amp; compare online/offline games , discussing rules, rights &amp; responsibilities ​</a:t>
            </a:r>
            <a:endParaRPr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Watch age-appropriate online safety videos and follow up discussion including who to talk to when you have concerns or see something upsetting​</a:t>
            </a:r>
            <a:endParaRPr sz="1000" u="sng">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b="1" sz="1050" u="sng">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n-GB" sz="1100">
                <a:solidFill>
                  <a:schemeClr val="dk1"/>
                </a:solidFill>
                <a:latin typeface="Arial Narrow"/>
                <a:ea typeface="Arial Narrow"/>
                <a:cs typeface="Arial Narrow"/>
                <a:sym typeface="Arial Narrow"/>
              </a:rPr>
              <a:t>Understanding of passwords</a:t>
            </a:r>
            <a:endParaRPr/>
          </a:p>
          <a:p>
            <a:pPr indent="0" lvl="0" marL="0" marR="0" rtl="0" algn="l">
              <a:spcBef>
                <a:spcPts val="0"/>
              </a:spcBef>
              <a:spcAft>
                <a:spcPts val="0"/>
              </a:spcAft>
              <a:buNone/>
            </a:pPr>
            <a:r>
              <a:t/>
            </a:r>
            <a:endParaRPr b="1" sz="105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Discuss the consequences of everyone having the same password – teacher can create individual simple passwords for pupils to use on Glow via the management console (e.g. each child has a different colour and a number, such as blue17, red9) – children can have a sticker/laminate card that they keep somewhere safe, but try to remember their password when possible</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Children create a passcode for their iPad login, and passwords (or use their Glow one as above) when using online profiles, such as Sumdog</a:t>
            </a:r>
            <a:endParaRPr sz="1000">
              <a:solidFill>
                <a:schemeClr val="dk1"/>
              </a:solidFill>
              <a:latin typeface="Arial Narrow"/>
              <a:ea typeface="Arial Narrow"/>
              <a:cs typeface="Arial Narrow"/>
              <a:sym typeface="Arial Narrow"/>
            </a:endParaRPr>
          </a:p>
          <a:p>
            <a:pPr indent="-104775" lvl="0" marL="171450" marR="0" rtl="0" algn="l">
              <a:spcBef>
                <a:spcPts val="0"/>
              </a:spcBef>
              <a:spcAft>
                <a:spcPts val="0"/>
              </a:spcAft>
              <a:buClr>
                <a:schemeClr val="dk1"/>
              </a:buClr>
              <a:buSzPts val="1050"/>
              <a:buFont typeface="Arial"/>
              <a:buNone/>
            </a:pPr>
            <a:r>
              <a:t/>
            </a:r>
            <a:endParaRPr sz="105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n-GB" sz="1100">
                <a:solidFill>
                  <a:schemeClr val="dk1"/>
                </a:solidFill>
                <a:latin typeface="Arial Narrow"/>
                <a:ea typeface="Arial Narrow"/>
                <a:cs typeface="Arial Narrow"/>
                <a:sym typeface="Arial Narrow"/>
              </a:rPr>
              <a:t>Seeking permission for photos/videos</a:t>
            </a:r>
            <a:endParaRPr/>
          </a:p>
          <a:p>
            <a:pPr indent="0" lvl="0" marL="0" marR="0" rtl="0" algn="l">
              <a:spcBef>
                <a:spcPts val="0"/>
              </a:spcBef>
              <a:spcAft>
                <a:spcPts val="0"/>
              </a:spcAft>
              <a:buNone/>
            </a:pPr>
            <a:r>
              <a:t/>
            </a:r>
            <a:endParaRPr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From the </a:t>
            </a:r>
            <a:r>
              <a:rPr lang="en-GB" sz="1000" u="sng">
                <a:solidFill>
                  <a:schemeClr val="dk1"/>
                </a:solidFill>
                <a:latin typeface="Arial Narrow"/>
                <a:ea typeface="Arial Narrow"/>
                <a:cs typeface="Arial Narrow"/>
                <a:sym typeface="Arial Narrow"/>
                <a:hlinkClick r:id="rId5">
                  <a:extLst>
                    <a:ext uri="{A12FA001-AC4F-418D-AE19-62706E023703}">
                      <ahyp:hlinkClr val="tx"/>
                    </a:ext>
                  </a:extLst>
                </a:hlinkClick>
              </a:rPr>
              <a:t>Jessie and Friends pack (Thinkuknow): ‘Sharing pictures’ animation </a:t>
            </a:r>
            <a:r>
              <a:rPr lang="en-GB" sz="1000">
                <a:solidFill>
                  <a:schemeClr val="dk1"/>
                </a:solidFill>
                <a:latin typeface="Arial Narrow"/>
                <a:ea typeface="Arial Narrow"/>
                <a:cs typeface="Arial Narrow"/>
                <a:sym typeface="Arial Narrow"/>
              </a:rPr>
              <a:t>(available with subtitles and BSL) which discusses using a device to take and share pictures and the unintended consequences (teacher guidance included in pack)</a:t>
            </a:r>
            <a:endParaRPr/>
          </a:p>
          <a:p>
            <a:pPr indent="-171450" lvl="0" marL="171450" marR="0" rtl="0" algn="l">
              <a:spcBef>
                <a:spcPts val="0"/>
              </a:spcBef>
              <a:spcAft>
                <a:spcPts val="0"/>
              </a:spcAft>
              <a:buClr>
                <a:schemeClr val="dk1"/>
              </a:buClr>
              <a:buSzPts val="1000"/>
              <a:buFont typeface="Arial"/>
              <a:buChar char="•"/>
            </a:pPr>
            <a:r>
              <a:rPr lang="en-GB" sz="1000" u="sng">
                <a:solidFill>
                  <a:schemeClr val="dk1"/>
                </a:solidFill>
                <a:latin typeface="Arial Narrow"/>
                <a:ea typeface="Arial Narrow"/>
                <a:cs typeface="Arial Narrow"/>
                <a:sym typeface="Arial Narrow"/>
                <a:hlinkClick r:id="rId6">
                  <a:extLst>
                    <a:ext uri="{A12FA001-AC4F-418D-AE19-62706E023703}">
                      <ahyp:hlinkClr val="tx"/>
                    </a:ext>
                  </a:extLst>
                </a:hlinkClick>
              </a:rPr>
              <a:t>Digiduck’s Big Decision </a:t>
            </a:r>
            <a:r>
              <a:rPr lang="en-GB" sz="1000">
                <a:solidFill>
                  <a:schemeClr val="dk1"/>
                </a:solidFill>
                <a:latin typeface="Arial Narrow"/>
                <a:ea typeface="Arial Narrow"/>
                <a:cs typeface="Arial Narrow"/>
                <a:sym typeface="Arial Narrow"/>
              </a:rPr>
              <a:t>– book about sharing pictures without permission; generate discussion about passing on pictures without permission, how other people feel when you laugh at their pictures</a:t>
            </a:r>
            <a:endParaRPr sz="1000">
              <a:solidFill>
                <a:srgbClr val="FF0000"/>
              </a:solidFill>
              <a:latin typeface="Arial Narrow"/>
              <a:ea typeface="Arial Narrow"/>
              <a:cs typeface="Arial Narrow"/>
              <a:sym typeface="Arial Narrow"/>
            </a:endParaRPr>
          </a:p>
          <a:p>
            <a:pPr indent="-107950" lvl="0" marL="171450" marR="0" rtl="0" algn="l">
              <a:spcBef>
                <a:spcPts val="0"/>
              </a:spcBef>
              <a:spcAft>
                <a:spcPts val="0"/>
              </a:spcAft>
              <a:buClr>
                <a:schemeClr val="dk1"/>
              </a:buClr>
              <a:buSzPts val="1000"/>
              <a:buFont typeface="Arial"/>
              <a:buNone/>
            </a:pPr>
            <a:r>
              <a:t/>
            </a:r>
            <a:endParaRPr sz="1000">
              <a:solidFill>
                <a:schemeClr val="dk1"/>
              </a:solidFill>
              <a:latin typeface="Arial Narrow"/>
              <a:ea typeface="Arial Narrow"/>
              <a:cs typeface="Arial Narrow"/>
              <a:sym typeface="Arial Narrow"/>
            </a:endParaRPr>
          </a:p>
        </p:txBody>
      </p:sp>
      <p:sp>
        <p:nvSpPr>
          <p:cNvPr id="591" name="Google Shape;591;p27"/>
          <p:cNvSpPr/>
          <p:nvPr/>
        </p:nvSpPr>
        <p:spPr>
          <a:xfrm>
            <a:off x="118933" y="1102003"/>
            <a:ext cx="6940995" cy="842047"/>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Cross-curricular links:</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(HWB 1-03a) recognising those who can offer practical and emotional support</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(HWB 1-09a) exploring rights and responsibilities; showing respect for others</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(HWB 1-49a) learning respect for own body (and mind) and what behaviour is right and wrong; who to talk to if they are worried</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(TCH 1-02a) safe searching online</a:t>
            </a:r>
            <a:endParaRPr/>
          </a:p>
        </p:txBody>
      </p:sp>
      <p:sp>
        <p:nvSpPr>
          <p:cNvPr id="592" name="Google Shape;592;p27"/>
          <p:cNvSpPr/>
          <p:nvPr/>
        </p:nvSpPr>
        <p:spPr>
          <a:xfrm>
            <a:off x="118934" y="586135"/>
            <a:ext cx="6940996" cy="45209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Key language</a:t>
            </a:r>
            <a:r>
              <a:rPr lang="en-GB" sz="1100">
                <a:solidFill>
                  <a:schemeClr val="dk1"/>
                </a:solidFill>
                <a:latin typeface="Arial Narrow"/>
                <a:ea typeface="Arial Narrow"/>
                <a:cs typeface="Arial Narrow"/>
                <a:sym typeface="Arial Narrow"/>
              </a:rPr>
              <a:t>: </a:t>
            </a:r>
            <a:r>
              <a:rPr lang="en-GB" sz="1100">
                <a:solidFill>
                  <a:srgbClr val="000000"/>
                </a:solidFill>
                <a:latin typeface="Arial Narrow"/>
                <a:ea typeface="Arial Narrow"/>
                <a:cs typeface="Arial Narrow"/>
                <a:sym typeface="Arial Narrow"/>
              </a:rPr>
              <a:t>online, safety, Internet, password, security, digital citizen, report concerns, permission, image, video, live stream, </a:t>
            </a:r>
            <a:r>
              <a:rPr lang="en-GB" sz="1100">
                <a:solidFill>
                  <a:schemeClr val="dk1"/>
                </a:solidFill>
                <a:latin typeface="Arial Narrow"/>
                <a:ea typeface="Arial Narrow"/>
                <a:cs typeface="Arial Narrow"/>
                <a:sym typeface="Arial Narrow"/>
              </a:rPr>
              <a:t>similarities, differences, privacy, in/appropriate</a:t>
            </a:r>
            <a:endParaRPr/>
          </a:p>
        </p:txBody>
      </p:sp>
      <p:sp>
        <p:nvSpPr>
          <p:cNvPr id="593" name="Google Shape;593;p27"/>
          <p:cNvSpPr/>
          <p:nvPr/>
        </p:nvSpPr>
        <p:spPr>
          <a:xfrm>
            <a:off x="7150289" y="582542"/>
            <a:ext cx="1867992" cy="822413"/>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CfE E/O:</a:t>
            </a:r>
            <a:r>
              <a:rPr lang="en-GB" sz="1100">
                <a:solidFill>
                  <a:schemeClr val="dk1"/>
                </a:solidFill>
                <a:latin typeface="Arial Narrow"/>
                <a:ea typeface="Arial Narrow"/>
                <a:cs typeface="Arial Narrow"/>
                <a:sym typeface="Arial Narrow"/>
              </a:rPr>
              <a:t> </a:t>
            </a:r>
            <a:r>
              <a:rPr lang="en-GB" sz="900">
                <a:solidFill>
                  <a:schemeClr val="dk1"/>
                </a:solidFill>
                <a:latin typeface="Arial Narrow"/>
                <a:ea typeface="Arial Narrow"/>
                <a:cs typeface="Arial Narrow"/>
                <a:sym typeface="Arial Narrow"/>
              </a:rPr>
              <a:t>I can extend my knowledge of how to use digital technology to communicate with others and I am aware of ways to keep safe and secure. </a:t>
            </a:r>
            <a:endParaRPr/>
          </a:p>
          <a:p>
            <a:pPr indent="0" lvl="0" marL="0" marR="0" rtl="0" algn="l">
              <a:spcBef>
                <a:spcPts val="0"/>
              </a:spcBef>
              <a:spcAft>
                <a:spcPts val="0"/>
              </a:spcAft>
              <a:buNone/>
            </a:pPr>
            <a:r>
              <a:rPr b="1" lang="en-GB" sz="900">
                <a:solidFill>
                  <a:schemeClr val="dk1"/>
                </a:solidFill>
                <a:latin typeface="Arial Narrow"/>
                <a:ea typeface="Arial Narrow"/>
                <a:cs typeface="Arial Narrow"/>
                <a:sym typeface="Arial Narrow"/>
              </a:rPr>
              <a:t>TCH 1-03a</a:t>
            </a:r>
            <a:endParaRPr b="1" sz="9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p:txBody>
      </p:sp>
      <p:sp>
        <p:nvSpPr>
          <p:cNvPr id="594" name="Google Shape;594;p27"/>
          <p:cNvSpPr/>
          <p:nvPr/>
        </p:nvSpPr>
        <p:spPr>
          <a:xfrm>
            <a:off x="7161700" y="3715353"/>
            <a:ext cx="1862958" cy="3036004"/>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End of Level Benchmarks:</a:t>
            </a:r>
            <a:br>
              <a:rPr lang="en-GB" sz="1100" u="sng">
                <a:solidFill>
                  <a:schemeClr val="dk1"/>
                </a:solidFill>
                <a:latin typeface="Arial Narrow"/>
                <a:ea typeface="Arial Narrow"/>
                <a:cs typeface="Arial Narrow"/>
                <a:sym typeface="Arial Narrow"/>
              </a:rPr>
            </a:br>
            <a:endParaRPr sz="1100" u="sng">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50"/>
              <a:buFont typeface="Arial"/>
              <a:buChar char="•"/>
            </a:pPr>
            <a:r>
              <a:rPr lang="en-GB" sz="1050">
                <a:solidFill>
                  <a:schemeClr val="dk1"/>
                </a:solidFill>
                <a:latin typeface="Arial Narrow"/>
                <a:ea typeface="Arial Narrow"/>
                <a:cs typeface="Arial Narrow"/>
                <a:sym typeface="Arial Narrow"/>
              </a:rPr>
              <a:t>Demonstrates understanding of my rights and responsibilities as a digital citizen</a:t>
            </a:r>
            <a:endParaRPr/>
          </a:p>
          <a:p>
            <a:pPr indent="-171450" lvl="0" marL="171450" marR="0" rtl="0" algn="l">
              <a:spcBef>
                <a:spcPts val="0"/>
              </a:spcBef>
              <a:spcAft>
                <a:spcPts val="0"/>
              </a:spcAft>
              <a:buClr>
                <a:schemeClr val="dk1"/>
              </a:buClr>
              <a:buSzPts val="1050"/>
              <a:buFont typeface="Arial"/>
              <a:buChar char="•"/>
            </a:pPr>
            <a:r>
              <a:rPr lang="en-GB" sz="1050">
                <a:solidFill>
                  <a:schemeClr val="dk1"/>
                </a:solidFill>
                <a:latin typeface="Arial Narrow"/>
                <a:ea typeface="Arial Narrow"/>
                <a:cs typeface="Arial Narrow"/>
                <a:sym typeface="Arial Narrow"/>
              </a:rPr>
              <a:t>Demonstrates understanding of the potential dangers online and who to go to for advice and who to report a concern to</a:t>
            </a:r>
            <a:endParaRPr/>
          </a:p>
          <a:p>
            <a:pPr indent="-171450" lvl="0" marL="171450" marR="0" rtl="0" algn="l">
              <a:spcBef>
                <a:spcPts val="0"/>
              </a:spcBef>
              <a:spcAft>
                <a:spcPts val="0"/>
              </a:spcAft>
              <a:buClr>
                <a:schemeClr val="dk1"/>
              </a:buClr>
              <a:buSzPts val="1050"/>
              <a:buFont typeface="Arial"/>
              <a:buChar char="•"/>
            </a:pPr>
            <a:r>
              <a:rPr lang="en-GB" sz="1050">
                <a:solidFill>
                  <a:schemeClr val="dk1"/>
                </a:solidFill>
                <a:latin typeface="Arial Narrow"/>
                <a:ea typeface="Arial Narrow"/>
                <a:cs typeface="Arial Narrow"/>
                <a:sym typeface="Arial Narrow"/>
              </a:rPr>
              <a:t>Demonstrates an understanding for the need for strong passwords</a:t>
            </a:r>
            <a:endParaRPr/>
          </a:p>
          <a:p>
            <a:pPr indent="-171450" lvl="0" marL="171450" marR="0" rtl="0" algn="l">
              <a:spcBef>
                <a:spcPts val="0"/>
              </a:spcBef>
              <a:spcAft>
                <a:spcPts val="0"/>
              </a:spcAft>
              <a:buClr>
                <a:schemeClr val="dk1"/>
              </a:buClr>
              <a:buSzPts val="1050"/>
              <a:buFont typeface="Arial"/>
              <a:buChar char="•"/>
            </a:pPr>
            <a:r>
              <a:rPr lang="en-GB" sz="1050">
                <a:solidFill>
                  <a:schemeClr val="dk1"/>
                </a:solidFill>
                <a:latin typeface="Arial Narrow"/>
                <a:ea typeface="Arial Narrow"/>
                <a:cs typeface="Arial Narrow"/>
                <a:sym typeface="Arial Narrow"/>
              </a:rPr>
              <a:t>Explains the need to get a person’s permission before taking a picture or video of them</a:t>
            </a:r>
            <a:endParaRPr sz="1000">
              <a:solidFill>
                <a:schemeClr val="dk1"/>
              </a:solidFill>
              <a:latin typeface="Arial Narrow"/>
              <a:ea typeface="Arial Narrow"/>
              <a:cs typeface="Arial Narrow"/>
              <a:sym typeface="Arial Narrow"/>
            </a:endParaRPr>
          </a:p>
          <a:p>
            <a:pPr indent="-107950" lvl="0" marL="171450" marR="0" rtl="0" algn="l">
              <a:spcBef>
                <a:spcPts val="0"/>
              </a:spcBef>
              <a:spcAft>
                <a:spcPts val="0"/>
              </a:spcAft>
              <a:buClr>
                <a:schemeClr val="dk1"/>
              </a:buClr>
              <a:buSzPts val="1000"/>
              <a:buFont typeface="Arial"/>
              <a:buNone/>
            </a:pPr>
            <a:r>
              <a:t/>
            </a:r>
            <a:endParaRPr sz="1000" u="sng">
              <a:solidFill>
                <a:schemeClr val="dk1"/>
              </a:solidFill>
              <a:latin typeface="Arial Narrow"/>
              <a:ea typeface="Arial Narrow"/>
              <a:cs typeface="Arial Narrow"/>
              <a:sym typeface="Arial Narrow"/>
            </a:endParaRPr>
          </a:p>
          <a:p>
            <a:pPr indent="-101600" lvl="0" marL="171450" marR="0" rtl="0" algn="l">
              <a:spcBef>
                <a:spcPts val="0"/>
              </a:spcBef>
              <a:spcAft>
                <a:spcPts val="0"/>
              </a:spcAft>
              <a:buClr>
                <a:schemeClr val="dk1"/>
              </a:buClr>
              <a:buSzPts val="1100"/>
              <a:buFont typeface="Arial"/>
              <a:buNone/>
            </a:pPr>
            <a:r>
              <a:t/>
            </a:r>
            <a:endParaRPr sz="1100">
              <a:solidFill>
                <a:schemeClr val="dk1"/>
              </a:solidFill>
              <a:latin typeface="Arial Narrow"/>
              <a:ea typeface="Arial Narrow"/>
              <a:cs typeface="Arial Narrow"/>
              <a:sym typeface="Arial Narrow"/>
            </a:endParaRPr>
          </a:p>
        </p:txBody>
      </p:sp>
      <p:sp>
        <p:nvSpPr>
          <p:cNvPr id="595" name="Google Shape;595;p27">
            <a:hlinkClick action="ppaction://hlinksldjump" r:id="rId7"/>
          </p:cNvPr>
          <p:cNvSpPr/>
          <p:nvPr/>
        </p:nvSpPr>
        <p:spPr>
          <a:xfrm>
            <a:off x="7149459" y="1454166"/>
            <a:ext cx="1867172" cy="241834"/>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Pupil Resources</a:t>
            </a:r>
            <a:endParaRPr/>
          </a:p>
        </p:txBody>
      </p:sp>
      <p:sp>
        <p:nvSpPr>
          <p:cNvPr id="596" name="Google Shape;596;p27"/>
          <p:cNvSpPr txBox="1"/>
          <p:nvPr/>
        </p:nvSpPr>
        <p:spPr>
          <a:xfrm>
            <a:off x="8382000" y="2311400"/>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7" name="Google Shape;597;p27"/>
          <p:cNvSpPr/>
          <p:nvPr/>
        </p:nvSpPr>
        <p:spPr>
          <a:xfrm>
            <a:off x="7146941" y="1745055"/>
            <a:ext cx="1867992" cy="1627504"/>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Thinkuknow</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Childnet</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Clips</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iMovie</a:t>
            </a:r>
            <a:endParaRPr/>
          </a:p>
        </p:txBody>
      </p:sp>
      <p:pic>
        <p:nvPicPr>
          <p:cNvPr id="598" name="Google Shape;598;p27"/>
          <p:cNvPicPr preferRelativeResize="0"/>
          <p:nvPr/>
        </p:nvPicPr>
        <p:blipFill rotWithShape="1">
          <a:blip r:embed="rId8">
            <a:alphaModFix/>
          </a:blip>
          <a:srcRect b="0" l="0" r="0" t="0"/>
          <a:stretch/>
        </p:blipFill>
        <p:spPr>
          <a:xfrm>
            <a:off x="7977441" y="1802216"/>
            <a:ext cx="404560" cy="378263"/>
          </a:xfrm>
          <a:prstGeom prst="rect">
            <a:avLst/>
          </a:prstGeom>
          <a:noFill/>
          <a:ln>
            <a:noFill/>
          </a:ln>
        </p:spPr>
      </p:pic>
      <p:pic>
        <p:nvPicPr>
          <p:cNvPr id="599" name="Google Shape;599;p27"/>
          <p:cNvPicPr preferRelativeResize="0"/>
          <p:nvPr/>
        </p:nvPicPr>
        <p:blipFill rotWithShape="1">
          <a:blip r:embed="rId9">
            <a:alphaModFix/>
          </a:blip>
          <a:srcRect b="0" l="0" r="0" t="0"/>
          <a:stretch/>
        </p:blipFill>
        <p:spPr>
          <a:xfrm>
            <a:off x="7933798" y="2207724"/>
            <a:ext cx="483520" cy="483520"/>
          </a:xfrm>
          <a:prstGeom prst="rect">
            <a:avLst/>
          </a:prstGeom>
          <a:noFill/>
          <a:ln>
            <a:noFill/>
          </a:ln>
        </p:spPr>
      </p:pic>
      <p:pic>
        <p:nvPicPr>
          <p:cNvPr id="600" name="Google Shape;600;p27"/>
          <p:cNvPicPr preferRelativeResize="0"/>
          <p:nvPr/>
        </p:nvPicPr>
        <p:blipFill rotWithShape="1">
          <a:blip r:embed="rId10">
            <a:alphaModFix/>
          </a:blip>
          <a:srcRect b="0" l="0" r="0" t="0"/>
          <a:stretch/>
        </p:blipFill>
        <p:spPr>
          <a:xfrm>
            <a:off x="8485554" y="2224550"/>
            <a:ext cx="418386" cy="418386"/>
          </a:xfrm>
          <a:prstGeom prst="rect">
            <a:avLst/>
          </a:prstGeom>
          <a:noFill/>
          <a:ln>
            <a:noFill/>
          </a:ln>
        </p:spPr>
      </p:pic>
      <p:sp>
        <p:nvSpPr>
          <p:cNvPr id="601" name="Google Shape;601;p27">
            <a:hlinkClick action="ppaction://hlinkshowjump?jump=firstslide"/>
          </p:cNvPr>
          <p:cNvSpPr/>
          <p:nvPr/>
        </p:nvSpPr>
        <p:spPr>
          <a:xfrm>
            <a:off x="586789" y="45864"/>
            <a:ext cx="546686" cy="257267"/>
          </a:xfrm>
          <a:custGeom>
            <a:rect b="b" l="l" r="r" t="t"/>
            <a:pathLst>
              <a:path extrusionOk="0" h="120000" w="120000">
                <a:moveTo>
                  <a:pt x="0" y="0"/>
                </a:moveTo>
                <a:lnTo>
                  <a:pt x="120000" y="0"/>
                </a:lnTo>
                <a:lnTo>
                  <a:pt x="120000" y="120000"/>
                </a:lnTo>
                <a:lnTo>
                  <a:pt x="0" y="120000"/>
                </a:lnTo>
                <a:close/>
                <a:moveTo>
                  <a:pt x="60000" y="15000"/>
                </a:moveTo>
                <a:lnTo>
                  <a:pt x="38823" y="60000"/>
                </a:lnTo>
                <a:lnTo>
                  <a:pt x="44117" y="60000"/>
                </a:lnTo>
                <a:lnTo>
                  <a:pt x="44117" y="105000"/>
                </a:lnTo>
                <a:lnTo>
                  <a:pt x="75883" y="105000"/>
                </a:lnTo>
                <a:lnTo>
                  <a:pt x="75883" y="60000"/>
                </a:lnTo>
                <a:lnTo>
                  <a:pt x="81177" y="60000"/>
                </a:lnTo>
                <a:lnTo>
                  <a:pt x="73235" y="43125"/>
                </a:lnTo>
                <a:lnTo>
                  <a:pt x="73235" y="20625"/>
                </a:lnTo>
                <a:lnTo>
                  <a:pt x="67941" y="20625"/>
                </a:lnTo>
                <a:lnTo>
                  <a:pt x="67941" y="31875"/>
                </a:lnTo>
                <a:close/>
              </a:path>
              <a:path extrusionOk="0" fill="darkenLess" h="120000" w="120000">
                <a:moveTo>
                  <a:pt x="73235" y="43125"/>
                </a:moveTo>
                <a:lnTo>
                  <a:pt x="73235" y="20625"/>
                </a:lnTo>
                <a:lnTo>
                  <a:pt x="67941" y="20625"/>
                </a:lnTo>
                <a:lnTo>
                  <a:pt x="67941" y="31875"/>
                </a:lnTo>
                <a:close/>
                <a:moveTo>
                  <a:pt x="44117" y="60000"/>
                </a:moveTo>
                <a:lnTo>
                  <a:pt x="44117" y="105000"/>
                </a:lnTo>
                <a:lnTo>
                  <a:pt x="57353" y="105000"/>
                </a:lnTo>
                <a:lnTo>
                  <a:pt x="57353" y="82500"/>
                </a:lnTo>
                <a:lnTo>
                  <a:pt x="62647" y="82500"/>
                </a:lnTo>
                <a:lnTo>
                  <a:pt x="62647" y="105000"/>
                </a:lnTo>
                <a:lnTo>
                  <a:pt x="75883" y="105000"/>
                </a:lnTo>
                <a:lnTo>
                  <a:pt x="75883" y="60000"/>
                </a:lnTo>
                <a:close/>
              </a:path>
              <a:path extrusionOk="0" fill="darken" h="120000" w="120000">
                <a:moveTo>
                  <a:pt x="60000" y="15000"/>
                </a:moveTo>
                <a:lnTo>
                  <a:pt x="38823" y="60000"/>
                </a:lnTo>
                <a:lnTo>
                  <a:pt x="81177" y="60000"/>
                </a:lnTo>
                <a:close/>
                <a:moveTo>
                  <a:pt x="57353" y="82500"/>
                </a:moveTo>
                <a:lnTo>
                  <a:pt x="62647" y="82500"/>
                </a:lnTo>
                <a:lnTo>
                  <a:pt x="62647" y="105000"/>
                </a:lnTo>
                <a:lnTo>
                  <a:pt x="57353" y="105000"/>
                </a:lnTo>
                <a:close/>
              </a:path>
              <a:path extrusionOk="0" fill="none" h="120000" w="120000">
                <a:moveTo>
                  <a:pt x="60000" y="15000"/>
                </a:moveTo>
                <a:lnTo>
                  <a:pt x="67941" y="31875"/>
                </a:lnTo>
                <a:lnTo>
                  <a:pt x="67941" y="20625"/>
                </a:lnTo>
                <a:lnTo>
                  <a:pt x="73235" y="20625"/>
                </a:lnTo>
                <a:lnTo>
                  <a:pt x="73235" y="43125"/>
                </a:lnTo>
                <a:lnTo>
                  <a:pt x="81177" y="60000"/>
                </a:lnTo>
                <a:lnTo>
                  <a:pt x="75883" y="60000"/>
                </a:lnTo>
                <a:lnTo>
                  <a:pt x="75883" y="105000"/>
                </a:lnTo>
                <a:lnTo>
                  <a:pt x="44117" y="105000"/>
                </a:lnTo>
                <a:lnTo>
                  <a:pt x="44117" y="60000"/>
                </a:lnTo>
                <a:lnTo>
                  <a:pt x="38823" y="60000"/>
                </a:lnTo>
                <a:close/>
                <a:moveTo>
                  <a:pt x="67941" y="31875"/>
                </a:moveTo>
                <a:lnTo>
                  <a:pt x="73235" y="43125"/>
                </a:lnTo>
                <a:moveTo>
                  <a:pt x="75883" y="60000"/>
                </a:moveTo>
                <a:lnTo>
                  <a:pt x="44117" y="60000"/>
                </a:lnTo>
                <a:moveTo>
                  <a:pt x="57353" y="105000"/>
                </a:moveTo>
                <a:lnTo>
                  <a:pt x="57353" y="82500"/>
                </a:lnTo>
                <a:lnTo>
                  <a:pt x="62647" y="82500"/>
                </a:lnTo>
                <a:lnTo>
                  <a:pt x="62647" y="105000"/>
                </a:lnTo>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2" name="Google Shape;602;p27"/>
          <p:cNvSpPr/>
          <p:nvPr/>
        </p:nvSpPr>
        <p:spPr>
          <a:xfrm>
            <a:off x="38099"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3" name="Google Shape;603;p27">
            <a:hlinkClick action="ppaction://hlinkshowjump?jump=nextslide"/>
          </p:cNvPr>
          <p:cNvSpPr/>
          <p:nvPr/>
        </p:nvSpPr>
        <p:spPr>
          <a:xfrm rot="10800000">
            <a:off x="8610600"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4" name="Google Shape;604;p27"/>
          <p:cNvSpPr/>
          <p:nvPr/>
        </p:nvSpPr>
        <p:spPr>
          <a:xfrm>
            <a:off x="7149459" y="3421613"/>
            <a:ext cx="1862957" cy="244685"/>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CLPL</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pic>
        <p:nvPicPr>
          <p:cNvPr id="610" name="Google Shape;610;p28"/>
          <p:cNvPicPr preferRelativeResize="0"/>
          <p:nvPr/>
        </p:nvPicPr>
        <p:blipFill rotWithShape="1">
          <a:blip r:embed="rId3">
            <a:alphaModFix/>
          </a:blip>
          <a:srcRect b="0" l="0" r="0" t="0"/>
          <a:stretch/>
        </p:blipFill>
        <p:spPr>
          <a:xfrm>
            <a:off x="8512396" y="2367079"/>
            <a:ext cx="500020" cy="500020"/>
          </a:xfrm>
          <a:prstGeom prst="rect">
            <a:avLst/>
          </a:prstGeom>
          <a:noFill/>
          <a:ln>
            <a:noFill/>
          </a:ln>
        </p:spPr>
      </p:pic>
      <p:sp>
        <p:nvSpPr>
          <p:cNvPr id="611" name="Google Shape;611;p28"/>
          <p:cNvSpPr txBox="1"/>
          <p:nvPr>
            <p:ph type="title"/>
          </p:nvPr>
        </p:nvSpPr>
        <p:spPr>
          <a:xfrm>
            <a:off x="1183753" y="45864"/>
            <a:ext cx="7362028" cy="476493"/>
          </a:xfrm>
          <a:prstGeom prst="rect">
            <a:avLst/>
          </a:prstGeom>
          <a:solidFill>
            <a:srgbClr val="E5DFEC"/>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400"/>
              <a:buFont typeface="Arial Narrow"/>
              <a:buNone/>
            </a:pPr>
            <a:br>
              <a:rPr b="1" lang="en-GB" sz="1400">
                <a:latin typeface="Arial Narrow"/>
                <a:ea typeface="Arial Narrow"/>
                <a:cs typeface="Arial Narrow"/>
                <a:sym typeface="Arial Narrow"/>
              </a:rPr>
            </a:br>
            <a:r>
              <a:rPr b="1" lang="en-GB" sz="1400">
                <a:latin typeface="Arial"/>
                <a:ea typeface="Arial"/>
                <a:cs typeface="Arial"/>
                <a:sym typeface="Arial"/>
              </a:rPr>
              <a:t>First Level (1.1)</a:t>
            </a:r>
            <a:br>
              <a:rPr b="1" lang="en-GB" sz="1400">
                <a:latin typeface="Arial"/>
                <a:ea typeface="Arial"/>
                <a:cs typeface="Arial"/>
                <a:sym typeface="Arial"/>
              </a:rPr>
            </a:br>
            <a:r>
              <a:rPr b="1" lang="en-GB" sz="1200">
                <a:latin typeface="Arial"/>
                <a:ea typeface="Arial"/>
                <a:cs typeface="Arial"/>
                <a:sym typeface="Arial"/>
              </a:rPr>
              <a:t>CS1: </a:t>
            </a:r>
            <a:r>
              <a:rPr lang="en-GB" sz="1200">
                <a:latin typeface="Arial"/>
                <a:ea typeface="Arial"/>
                <a:cs typeface="Arial"/>
                <a:sym typeface="Arial"/>
              </a:rPr>
              <a:t>Understanding the world through computational thinking</a:t>
            </a:r>
            <a:br>
              <a:rPr b="1" lang="en-GB" sz="1400">
                <a:latin typeface="Arial"/>
                <a:ea typeface="Arial"/>
                <a:cs typeface="Arial"/>
                <a:sym typeface="Arial"/>
              </a:rPr>
            </a:br>
            <a:endParaRPr b="1" sz="1400">
              <a:latin typeface="Arial"/>
              <a:ea typeface="Arial"/>
              <a:cs typeface="Arial"/>
              <a:sym typeface="Arial"/>
            </a:endParaRPr>
          </a:p>
        </p:txBody>
      </p:sp>
      <p:sp>
        <p:nvSpPr>
          <p:cNvPr id="612" name="Google Shape;612;p28"/>
          <p:cNvSpPr/>
          <p:nvPr/>
        </p:nvSpPr>
        <p:spPr>
          <a:xfrm>
            <a:off x="108565" y="2007828"/>
            <a:ext cx="6951363" cy="4743529"/>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Teaching Strategies &amp; Approaches:</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Learners will be able to </a:t>
            </a:r>
            <a:r>
              <a:rPr b="1" lang="en-GB" sz="1000">
                <a:solidFill>
                  <a:schemeClr val="dk1"/>
                </a:solidFill>
                <a:latin typeface="Arial Narrow"/>
                <a:ea typeface="Arial Narrow"/>
                <a:cs typeface="Arial Narrow"/>
                <a:sym typeface="Arial Narrow"/>
              </a:rPr>
              <a:t>follow simple instructions </a:t>
            </a:r>
            <a:r>
              <a:rPr lang="en-GB" sz="1000">
                <a:solidFill>
                  <a:schemeClr val="dk1"/>
                </a:solidFill>
                <a:latin typeface="Arial Narrow"/>
                <a:ea typeface="Arial Narrow"/>
                <a:cs typeface="Arial Narrow"/>
                <a:sym typeface="Arial Narrow"/>
              </a:rPr>
              <a:t>and be aware that this is the same as </a:t>
            </a:r>
            <a:r>
              <a:rPr b="1" lang="en-GB" sz="1000">
                <a:solidFill>
                  <a:schemeClr val="dk1"/>
                </a:solidFill>
                <a:latin typeface="Arial Narrow"/>
                <a:ea typeface="Arial Narrow"/>
                <a:cs typeface="Arial Narrow"/>
                <a:sym typeface="Arial Narrow"/>
              </a:rPr>
              <a:t>algorithms</a:t>
            </a:r>
            <a:r>
              <a:rPr lang="en-GB" sz="1000">
                <a:solidFill>
                  <a:schemeClr val="dk1"/>
                </a:solidFill>
                <a:latin typeface="Arial Narrow"/>
                <a:ea typeface="Arial Narrow"/>
                <a:cs typeface="Arial Narrow"/>
                <a:sym typeface="Arial Narrow"/>
              </a:rPr>
              <a:t> being given to computers. </a:t>
            </a:r>
            <a:r>
              <a:rPr lang="en-GB" sz="1000">
                <a:solidFill>
                  <a:srgbClr val="000000"/>
                </a:solidFill>
                <a:latin typeface="Arial Narrow"/>
                <a:ea typeface="Arial Narrow"/>
                <a:cs typeface="Arial Narrow"/>
                <a:sym typeface="Arial Narrow"/>
              </a:rPr>
              <a:t>They will follow and create simple </a:t>
            </a:r>
            <a:r>
              <a:rPr b="1" lang="en-GB" sz="1000">
                <a:solidFill>
                  <a:srgbClr val="000000"/>
                </a:solidFill>
                <a:latin typeface="Arial Narrow"/>
                <a:ea typeface="Arial Narrow"/>
                <a:cs typeface="Arial Narrow"/>
                <a:sym typeface="Arial Narrow"/>
              </a:rPr>
              <a:t>sequences</a:t>
            </a:r>
            <a:r>
              <a:rPr b="1" lang="en-GB" sz="1000">
                <a:solidFill>
                  <a:schemeClr val="dk1"/>
                </a:solidFill>
                <a:latin typeface="Arial Narrow"/>
                <a:ea typeface="Arial Narrow"/>
                <a:cs typeface="Arial Narrow"/>
                <a:sym typeface="Arial Narrow"/>
              </a:rPr>
              <a:t>. </a:t>
            </a:r>
            <a:r>
              <a:rPr lang="en-GB" sz="1000">
                <a:solidFill>
                  <a:schemeClr val="dk1"/>
                </a:solidFill>
                <a:latin typeface="Arial Narrow"/>
                <a:ea typeface="Arial Narrow"/>
                <a:cs typeface="Arial Narrow"/>
                <a:sym typeface="Arial Narrow"/>
              </a:rPr>
              <a:t>They can spot </a:t>
            </a:r>
            <a:r>
              <a:rPr b="1" lang="en-GB" sz="1000">
                <a:solidFill>
                  <a:schemeClr val="dk1"/>
                </a:solidFill>
                <a:latin typeface="Arial Narrow"/>
                <a:ea typeface="Arial Narrow"/>
                <a:cs typeface="Arial Narrow"/>
                <a:sym typeface="Arial Narrow"/>
              </a:rPr>
              <a:t>patterns</a:t>
            </a:r>
            <a:r>
              <a:rPr lang="en-GB" sz="1000">
                <a:solidFill>
                  <a:schemeClr val="dk1"/>
                </a:solidFill>
                <a:latin typeface="Arial Narrow"/>
                <a:ea typeface="Arial Narrow"/>
                <a:cs typeface="Arial Narrow"/>
                <a:sym typeface="Arial Narrow"/>
              </a:rPr>
              <a:t> in groups of objects and will collect information and group based on their own and given criteria. They will classify based on multiple categories, using </a:t>
            </a:r>
            <a:r>
              <a:rPr b="1" lang="en-GB" sz="1000">
                <a:solidFill>
                  <a:schemeClr val="dk1"/>
                </a:solidFill>
                <a:latin typeface="Arial Narrow"/>
                <a:ea typeface="Arial Narrow"/>
                <a:cs typeface="Arial Narrow"/>
                <a:sym typeface="Arial Narrow"/>
              </a:rPr>
              <a:t>logic</a:t>
            </a:r>
            <a:r>
              <a:rPr lang="en-GB" sz="1000">
                <a:solidFill>
                  <a:schemeClr val="dk1"/>
                </a:solidFill>
                <a:latin typeface="Arial Narrow"/>
                <a:ea typeface="Arial Narrow"/>
                <a:cs typeface="Arial Narrow"/>
                <a:sym typeface="Arial Narrow"/>
              </a:rPr>
              <a:t> to sort objects depending on </a:t>
            </a:r>
            <a:r>
              <a:rPr b="1" lang="en-GB" sz="1000">
                <a:solidFill>
                  <a:schemeClr val="dk1"/>
                </a:solidFill>
                <a:latin typeface="Arial Narrow"/>
                <a:ea typeface="Arial Narrow"/>
                <a:cs typeface="Arial Narrow"/>
                <a:sym typeface="Arial Narrow"/>
              </a:rPr>
              <a:t>conditions</a:t>
            </a:r>
            <a:r>
              <a:rPr lang="en-GB" sz="1000">
                <a:solidFill>
                  <a:schemeClr val="dk1"/>
                </a:solidFill>
                <a:latin typeface="Arial Narrow"/>
                <a:ea typeface="Arial Narrow"/>
                <a:cs typeface="Arial Narrow"/>
                <a:sym typeface="Arial Narrow"/>
              </a:rPr>
              <a:t>. Learners will follow instructions and make decisions based on logical thinking, including the </a:t>
            </a:r>
            <a:r>
              <a:rPr b="1" lang="en-GB" sz="1000">
                <a:solidFill>
                  <a:schemeClr val="dk1"/>
                </a:solidFill>
                <a:latin typeface="Arial Narrow"/>
                <a:ea typeface="Arial Narrow"/>
                <a:cs typeface="Arial Narrow"/>
                <a:sym typeface="Arial Narrow"/>
              </a:rPr>
              <a:t>conditionals</a:t>
            </a:r>
            <a:r>
              <a:rPr lang="en-GB" sz="1000">
                <a:solidFill>
                  <a:schemeClr val="dk1"/>
                </a:solidFill>
                <a:latin typeface="Arial Narrow"/>
                <a:ea typeface="Arial Narrow"/>
                <a:cs typeface="Arial Narrow"/>
                <a:sym typeface="Arial Narrow"/>
              </a:rPr>
              <a:t> AND/OR/NOT. They will be able to describe the </a:t>
            </a:r>
            <a:r>
              <a:rPr b="1" lang="en-GB" sz="1000">
                <a:solidFill>
                  <a:schemeClr val="dk1"/>
                </a:solidFill>
                <a:latin typeface="Arial Narrow"/>
                <a:ea typeface="Arial Narrow"/>
                <a:cs typeface="Arial Narrow"/>
                <a:sym typeface="Arial Narrow"/>
              </a:rPr>
              <a:t>effects</a:t>
            </a:r>
            <a:r>
              <a:rPr lang="en-GB" sz="1000">
                <a:solidFill>
                  <a:schemeClr val="dk1"/>
                </a:solidFill>
                <a:latin typeface="Arial Narrow"/>
                <a:ea typeface="Arial Narrow"/>
                <a:cs typeface="Arial Narrow"/>
                <a:sym typeface="Arial Narrow"/>
              </a:rPr>
              <a:t> of some </a:t>
            </a:r>
            <a:r>
              <a:rPr b="1" lang="en-GB" sz="1000">
                <a:solidFill>
                  <a:schemeClr val="dk1"/>
                </a:solidFill>
                <a:latin typeface="Arial Narrow"/>
                <a:ea typeface="Arial Narrow"/>
                <a:cs typeface="Arial Narrow"/>
                <a:sym typeface="Arial Narrow"/>
              </a:rPr>
              <a:t>steps</a:t>
            </a:r>
            <a:r>
              <a:rPr lang="en-GB" sz="1000">
                <a:solidFill>
                  <a:schemeClr val="dk1"/>
                </a:solidFill>
                <a:latin typeface="Arial Narrow"/>
                <a:ea typeface="Arial Narrow"/>
                <a:cs typeface="Arial Narrow"/>
                <a:sym typeface="Arial Narrow"/>
              </a:rPr>
              <a:t> in basic instructions/algorithms.</a:t>
            </a:r>
            <a:endParaRPr/>
          </a:p>
          <a:p>
            <a:pPr indent="0" lvl="0" marL="0" marR="0" rtl="0" algn="l">
              <a:spcBef>
                <a:spcPts val="0"/>
              </a:spcBef>
              <a:spcAft>
                <a:spcPts val="0"/>
              </a:spcAft>
              <a:buNone/>
            </a:pPr>
            <a:r>
              <a:t/>
            </a:r>
            <a:endParaRPr b="1" sz="10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Unplugged</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Discuss computers: what do they know about them? What do computers do? Are computers smart? Computers might seem smart, but actually they can’t do anything by themselves – they must be given instructions (algorithms) in order to work properly. This is the job of a programmer – we can get computers to carry out tasks if we give them steps to follow. </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Learners can identify the beginning and end of a process, and some of the steps in between. Spend time thinking of familiar routines and put the steps in order can use visual cards with routines and sequence these (e.g. </a:t>
            </a:r>
            <a:r>
              <a:rPr lang="en-GB" sz="1000" u="sng">
                <a:solidFill>
                  <a:schemeClr val="dk1"/>
                </a:solidFill>
                <a:latin typeface="Arial Narrow"/>
                <a:ea typeface="Arial Narrow"/>
                <a:cs typeface="Arial Narrow"/>
                <a:sym typeface="Arial Narrow"/>
                <a:hlinkClick r:id="rId4">
                  <a:extLst>
                    <a:ext uri="{A12FA001-AC4F-418D-AE19-62706E023703}">
                      <ahyp:hlinkClr val="tx"/>
                    </a:ext>
                  </a:extLst>
                </a:hlinkClick>
              </a:rPr>
              <a:t>making a jam sandwich</a:t>
            </a:r>
            <a:r>
              <a:rPr lang="en-GB" sz="1000">
                <a:solidFill>
                  <a:schemeClr val="dk1"/>
                </a:solidFill>
                <a:latin typeface="Arial Narrow"/>
                <a:ea typeface="Arial Narrow"/>
                <a:cs typeface="Arial Narrow"/>
                <a:sym typeface="Arial Narrow"/>
              </a:rPr>
              <a:t>, bedtime routine, coming into school routine)</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Describe the effects of steps in a sequence, e.g. if given a route to somewhere in the school, they should be beginning to predict where they will end up; or if told the steps in a familiar dance, some should be able to identify it (encourage to act out some steps to help)</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Review grouping together found objects or maths concrete resources, with categories that are chosen for the learners, such as grouping by colour, by size, by type, by purpose, by qualities and move on to simple categories chosen by the learner (they may come up with some you hadn’t considered). Try this </a:t>
            </a:r>
            <a:r>
              <a:rPr lang="en-GB" sz="1000" u="sng">
                <a:solidFill>
                  <a:schemeClr val="dk1"/>
                </a:solidFill>
                <a:latin typeface="Arial Narrow"/>
                <a:ea typeface="Arial Narrow"/>
                <a:cs typeface="Arial Narrow"/>
                <a:sym typeface="Arial Narrow"/>
                <a:hlinkClick r:id="rId5">
                  <a:extLst>
                    <a:ext uri="{A12FA001-AC4F-418D-AE19-62706E023703}">
                      <ahyp:hlinkClr val="tx"/>
                    </a:ext>
                  </a:extLst>
                </a:hlinkClick>
              </a:rPr>
              <a:t>Grouping and Sorting activity </a:t>
            </a:r>
            <a:r>
              <a:rPr lang="en-GB" sz="1000">
                <a:solidFill>
                  <a:schemeClr val="dk1"/>
                </a:solidFill>
                <a:latin typeface="Arial Narrow"/>
                <a:ea typeface="Arial Narrow"/>
                <a:cs typeface="Arial Narrow"/>
                <a:sym typeface="Arial Narrow"/>
              </a:rPr>
              <a:t>(online, but download activity for unplugged use)</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When grouping and sharing in maths, link to simple division e.g. sharing into equal groups, such as 16 objects into 4 groups 4</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Look at overlapping qualities, e.g. in a Venn diagram (you can make these with two hula hoops) to discuss similarities and differences, for example ‘this teddy is red AND soft but this truck is red and not soft’</a:t>
            </a:r>
            <a:endParaRPr b="1"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b="1" sz="10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Plugged</a:t>
            </a:r>
            <a:endParaRPr b="1" sz="1100">
              <a:solidFill>
                <a:srgbClr val="FF0000"/>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Use programmable devices to follow simple instructions, e.g. from one spot to another using trial and error</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Introduce the concept of a ‘bug’ as a problem with the algorithm/instructions given to the device and that when we try to fix the problem, this is called debugging; if we program our Bee-Bot/Sphero to go forward for long enough, it will eventually bump into something – can we help it?</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Code short planned routes for programmable devices to follow, e.g. using a grid mat with points of interest on it, or a tape shape on the floor</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Create tables using data from surveys of class/school, with support input numbers into an electronic table which teacher can use to turn into a graph (use Numbers/Sheets which automatically generate graphs) and discuss what the visual graph tells us about the information collected</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Use the Bee-Bot or Kodable apps to reinforce following pathways using directions/arrows and to practice directional language</a:t>
            </a:r>
            <a:endParaRPr/>
          </a:p>
          <a:p>
            <a:pPr indent="0" lvl="0" marL="0" marR="0" rtl="0" algn="l">
              <a:spcBef>
                <a:spcPts val="0"/>
              </a:spcBef>
              <a:spcAft>
                <a:spcPts val="0"/>
              </a:spcAft>
              <a:buNone/>
            </a:pPr>
            <a:r>
              <a:t/>
            </a:r>
            <a:endParaRPr sz="1000">
              <a:solidFill>
                <a:srgbClr val="FF0000"/>
              </a:solidFill>
              <a:latin typeface="Arial Narrow"/>
              <a:ea typeface="Arial Narrow"/>
              <a:cs typeface="Arial Narrow"/>
              <a:sym typeface="Arial Narrow"/>
            </a:endParaRPr>
          </a:p>
          <a:p>
            <a:pPr indent="-107950" lvl="0" marL="171450" marR="0" rtl="0" algn="l">
              <a:spcBef>
                <a:spcPts val="0"/>
              </a:spcBef>
              <a:spcAft>
                <a:spcPts val="0"/>
              </a:spcAft>
              <a:buClr>
                <a:schemeClr val="dk1"/>
              </a:buClr>
              <a:buSzPts val="1000"/>
              <a:buFont typeface="Arial"/>
              <a:buNone/>
            </a:pPr>
            <a:r>
              <a:t/>
            </a:r>
            <a:endParaRPr sz="1000">
              <a:solidFill>
                <a:srgbClr val="FF0000"/>
              </a:solidFill>
              <a:latin typeface="Arial Narrow"/>
              <a:ea typeface="Arial Narrow"/>
              <a:cs typeface="Arial Narrow"/>
              <a:sym typeface="Arial Narrow"/>
            </a:endParaRPr>
          </a:p>
          <a:p>
            <a:pPr indent="-107950" lvl="0" marL="171450" marR="0" rtl="0" algn="l">
              <a:spcBef>
                <a:spcPts val="0"/>
              </a:spcBef>
              <a:spcAft>
                <a:spcPts val="0"/>
              </a:spcAft>
              <a:buClr>
                <a:schemeClr val="dk1"/>
              </a:buClr>
              <a:buSzPts val="1000"/>
              <a:buFont typeface="Arial"/>
              <a:buNone/>
            </a:pPr>
            <a:r>
              <a:t/>
            </a:r>
            <a:endParaRPr sz="1000">
              <a:solidFill>
                <a:schemeClr val="dk1"/>
              </a:solidFill>
              <a:latin typeface="Arial Narrow"/>
              <a:ea typeface="Arial Narrow"/>
              <a:cs typeface="Arial Narrow"/>
              <a:sym typeface="Arial Narrow"/>
            </a:endParaRPr>
          </a:p>
        </p:txBody>
      </p:sp>
      <p:sp>
        <p:nvSpPr>
          <p:cNvPr id="613" name="Google Shape;613;p28"/>
          <p:cNvSpPr/>
          <p:nvPr/>
        </p:nvSpPr>
        <p:spPr>
          <a:xfrm>
            <a:off x="118933" y="1102003"/>
            <a:ext cx="6940995" cy="842047"/>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Cross-curricular links:</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(MNU 1-07b) grouping and sharing items equally </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(MNU 1-20a, 1-20b) Ask and answer questions about collected data; conduct class surveys; organise information into graphs</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(MTH 1-17a) describe, follow and record routes using signs and words associated with direction and turning</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(MTH 1-21a) using technology, display data simply, clearly and accurately using tables, charts and diagrams</a:t>
            </a:r>
            <a:endParaRPr/>
          </a:p>
        </p:txBody>
      </p:sp>
      <p:sp>
        <p:nvSpPr>
          <p:cNvPr id="614" name="Google Shape;614;p28"/>
          <p:cNvSpPr/>
          <p:nvPr/>
        </p:nvSpPr>
        <p:spPr>
          <a:xfrm>
            <a:off x="118934" y="586135"/>
            <a:ext cx="6940996" cy="45209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Key language</a:t>
            </a:r>
            <a:r>
              <a:rPr lang="en-GB" sz="1100">
                <a:solidFill>
                  <a:schemeClr val="dk1"/>
                </a:solidFill>
                <a:latin typeface="Arial Narrow"/>
                <a:ea typeface="Arial Narrow"/>
                <a:cs typeface="Arial Narrow"/>
                <a:sym typeface="Arial Narrow"/>
              </a:rPr>
              <a:t>:</a:t>
            </a:r>
            <a:r>
              <a:rPr lang="en-GB" sz="1100">
                <a:solidFill>
                  <a:schemeClr val="dk1"/>
                </a:solidFill>
                <a:latin typeface="Calibri"/>
                <a:ea typeface="Calibri"/>
                <a:cs typeface="Calibri"/>
                <a:sym typeface="Calibri"/>
              </a:rPr>
              <a:t> </a:t>
            </a:r>
            <a:r>
              <a:rPr lang="en-GB" sz="1100">
                <a:solidFill>
                  <a:schemeClr val="dk1"/>
                </a:solidFill>
                <a:latin typeface="Arial Narrow"/>
                <a:ea typeface="Arial Narrow"/>
                <a:cs typeface="Arial Narrow"/>
                <a:sym typeface="Arial Narrow"/>
              </a:rPr>
              <a:t>algorithm, patterns, tinkering, bug, debug, motion, looks, sounds, </a:t>
            </a:r>
            <a:r>
              <a:rPr lang="en-GB" sz="1100">
                <a:solidFill>
                  <a:srgbClr val="000000"/>
                </a:solidFill>
                <a:latin typeface="Arial Narrow"/>
                <a:ea typeface="Arial Narrow"/>
                <a:cs typeface="Arial Narrow"/>
                <a:sym typeface="Arial Narrow"/>
              </a:rPr>
              <a:t>instructions, directions, commands, steps, sequence, group, sort, organise, share, size, colour, tinker </a:t>
            </a:r>
            <a:endParaRPr sz="1100">
              <a:solidFill>
                <a:schemeClr val="dk1"/>
              </a:solidFill>
              <a:latin typeface="Arial Narrow"/>
              <a:ea typeface="Arial Narrow"/>
              <a:cs typeface="Arial Narrow"/>
              <a:sym typeface="Arial Narrow"/>
            </a:endParaRPr>
          </a:p>
        </p:txBody>
      </p:sp>
      <p:sp>
        <p:nvSpPr>
          <p:cNvPr id="615" name="Google Shape;615;p28"/>
          <p:cNvSpPr/>
          <p:nvPr/>
        </p:nvSpPr>
        <p:spPr>
          <a:xfrm>
            <a:off x="7150289" y="582542"/>
            <a:ext cx="1867992" cy="977194"/>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CfE E/O: </a:t>
            </a:r>
            <a:r>
              <a:rPr lang="en-GB" sz="900">
                <a:solidFill>
                  <a:srgbClr val="000000"/>
                </a:solidFill>
                <a:latin typeface="Arial Narrow"/>
                <a:ea typeface="Arial Narrow"/>
                <a:cs typeface="Arial Narrow"/>
                <a:sym typeface="Arial Narrow"/>
              </a:rPr>
              <a:t>I can explore and comment on processes in the world around me making use of core computational thinking concepts and can organise information in a logical way.</a:t>
            </a:r>
            <a:endParaRPr sz="900">
              <a:solidFill>
                <a:schemeClr val="lt1"/>
              </a:solidFill>
              <a:latin typeface="Arial Narrow"/>
              <a:ea typeface="Arial Narrow"/>
              <a:cs typeface="Arial Narrow"/>
              <a:sym typeface="Arial Narrow"/>
            </a:endParaRPr>
          </a:p>
          <a:p>
            <a:pPr indent="0" lvl="0" marL="0" marR="0" rtl="0" algn="l">
              <a:spcBef>
                <a:spcPts val="0"/>
              </a:spcBef>
              <a:spcAft>
                <a:spcPts val="0"/>
              </a:spcAft>
              <a:buNone/>
            </a:pPr>
            <a:r>
              <a:rPr b="1" lang="en-GB" sz="800">
                <a:solidFill>
                  <a:schemeClr val="dk1"/>
                </a:solidFill>
                <a:latin typeface="Arial Narrow"/>
                <a:ea typeface="Arial Narrow"/>
                <a:cs typeface="Arial Narrow"/>
                <a:sym typeface="Arial Narrow"/>
              </a:rPr>
              <a:t>TCH 1-13a</a:t>
            </a:r>
            <a:endParaRPr b="1" sz="8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p:txBody>
      </p:sp>
      <p:sp>
        <p:nvSpPr>
          <p:cNvPr id="616" name="Google Shape;616;p28"/>
          <p:cNvSpPr/>
          <p:nvPr/>
        </p:nvSpPr>
        <p:spPr>
          <a:xfrm>
            <a:off x="7161700" y="3715353"/>
            <a:ext cx="1862958" cy="3036004"/>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End of Level Benchmarks:</a:t>
            </a:r>
            <a:endParaRPr/>
          </a:p>
          <a:p>
            <a:pPr indent="0" lvl="0" marL="0" marR="0" rtl="0" algn="l">
              <a:spcBef>
                <a:spcPts val="0"/>
              </a:spcBef>
              <a:spcAft>
                <a:spcPts val="0"/>
              </a:spcAft>
              <a:buNone/>
            </a:pPr>
            <a:r>
              <a:t/>
            </a:r>
            <a:endParaRPr sz="1100" u="sng">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900"/>
              <a:buFont typeface="Arial"/>
              <a:buChar char="•"/>
            </a:pPr>
            <a:r>
              <a:rPr lang="en-GB" sz="900">
                <a:solidFill>
                  <a:schemeClr val="dk1"/>
                </a:solidFill>
                <a:latin typeface="Arial Narrow"/>
                <a:ea typeface="Arial Narrow"/>
                <a:cs typeface="Arial Narrow"/>
                <a:sym typeface="Arial Narrow"/>
              </a:rPr>
              <a:t>Follows sequences of instructions/algorithms from everyday situations for example, recipes or directions, including those with selection and repetition</a:t>
            </a:r>
            <a:endParaRPr/>
          </a:p>
          <a:p>
            <a:pPr indent="-171450" lvl="0" marL="171450" marR="0" rtl="0" algn="l">
              <a:spcBef>
                <a:spcPts val="0"/>
              </a:spcBef>
              <a:spcAft>
                <a:spcPts val="0"/>
              </a:spcAft>
              <a:buClr>
                <a:schemeClr val="dk1"/>
              </a:buClr>
              <a:buSzPts val="900"/>
              <a:buFont typeface="Arial"/>
              <a:buChar char="•"/>
            </a:pPr>
            <a:r>
              <a:rPr lang="en-GB" sz="900">
                <a:solidFill>
                  <a:schemeClr val="dk1"/>
                </a:solidFill>
                <a:latin typeface="Arial Narrow"/>
                <a:ea typeface="Arial Narrow"/>
                <a:cs typeface="Arial Narrow"/>
                <a:sym typeface="Arial Narrow"/>
              </a:rPr>
              <a:t>Identifies steps in a process and describes precisely the effect of each step</a:t>
            </a:r>
            <a:endParaRPr/>
          </a:p>
          <a:p>
            <a:pPr indent="-171450" lvl="0" marL="171450" marR="0" rtl="0" algn="l">
              <a:spcBef>
                <a:spcPts val="0"/>
              </a:spcBef>
              <a:spcAft>
                <a:spcPts val="0"/>
              </a:spcAft>
              <a:buClr>
                <a:schemeClr val="dk1"/>
              </a:buClr>
              <a:buSzPts val="900"/>
              <a:buFont typeface="Arial"/>
              <a:buChar char="•"/>
            </a:pPr>
            <a:r>
              <a:rPr lang="en-GB" sz="900">
                <a:solidFill>
                  <a:schemeClr val="dk1"/>
                </a:solidFill>
                <a:latin typeface="Arial Narrow"/>
                <a:ea typeface="Arial Narrow"/>
                <a:cs typeface="Arial Narrow"/>
                <a:sym typeface="Arial Narrow"/>
              </a:rPr>
              <a:t>Makes decisions based on logical thinking including IF, AND, OR and NOT for example, collecting balls in the gym hall but NOT basketballs, line up if you are left-handed OR have green eyes</a:t>
            </a:r>
            <a:endParaRPr/>
          </a:p>
          <a:p>
            <a:pPr indent="-171450" lvl="0" marL="171450" marR="0" rtl="0" algn="l">
              <a:spcBef>
                <a:spcPts val="0"/>
              </a:spcBef>
              <a:spcAft>
                <a:spcPts val="0"/>
              </a:spcAft>
              <a:buClr>
                <a:schemeClr val="dk1"/>
              </a:buClr>
              <a:buSzPts val="900"/>
              <a:buFont typeface="Arial"/>
              <a:buChar char="•"/>
            </a:pPr>
            <a:r>
              <a:rPr lang="en-GB" sz="900">
                <a:solidFill>
                  <a:schemeClr val="dk1"/>
                </a:solidFill>
                <a:latin typeface="Arial Narrow"/>
                <a:ea typeface="Arial Narrow"/>
                <a:cs typeface="Arial Narrow"/>
                <a:sym typeface="Arial Narrow"/>
              </a:rPr>
              <a:t>Collects, groups and orders information in a logical, organised way using my own and others’ criteria (MNU1-20a and b)</a:t>
            </a:r>
            <a:endParaRPr sz="1100" u="sng">
              <a:solidFill>
                <a:schemeClr val="dk1"/>
              </a:solidFill>
              <a:latin typeface="Arial Narrow"/>
              <a:ea typeface="Arial Narrow"/>
              <a:cs typeface="Arial Narrow"/>
              <a:sym typeface="Arial Narrow"/>
            </a:endParaRPr>
          </a:p>
          <a:p>
            <a:pPr indent="-101600" lvl="0" marL="171450" marR="0" rtl="0" algn="l">
              <a:spcBef>
                <a:spcPts val="0"/>
              </a:spcBef>
              <a:spcAft>
                <a:spcPts val="0"/>
              </a:spcAft>
              <a:buClr>
                <a:schemeClr val="dk1"/>
              </a:buClr>
              <a:buSzPts val="1100"/>
              <a:buFont typeface="Arial"/>
              <a:buNone/>
            </a:pPr>
            <a:r>
              <a:t/>
            </a:r>
            <a:endParaRPr sz="1100">
              <a:solidFill>
                <a:schemeClr val="dk1"/>
              </a:solidFill>
              <a:latin typeface="Arial Narrow"/>
              <a:ea typeface="Arial Narrow"/>
              <a:cs typeface="Arial Narrow"/>
              <a:sym typeface="Arial Narrow"/>
            </a:endParaRPr>
          </a:p>
        </p:txBody>
      </p:sp>
      <p:pic>
        <p:nvPicPr>
          <p:cNvPr id="617" name="Google Shape;617;p28"/>
          <p:cNvPicPr preferRelativeResize="0"/>
          <p:nvPr/>
        </p:nvPicPr>
        <p:blipFill rotWithShape="1">
          <a:blip r:embed="rId6">
            <a:alphaModFix/>
          </a:blip>
          <a:srcRect b="0" l="0" r="0" t="0"/>
          <a:stretch/>
        </p:blipFill>
        <p:spPr>
          <a:xfrm>
            <a:off x="8097741" y="1945187"/>
            <a:ext cx="419459" cy="419459"/>
          </a:xfrm>
          <a:prstGeom prst="rect">
            <a:avLst/>
          </a:prstGeom>
          <a:noFill/>
          <a:ln>
            <a:noFill/>
          </a:ln>
        </p:spPr>
      </p:pic>
      <p:pic>
        <p:nvPicPr>
          <p:cNvPr id="618" name="Google Shape;618;p28"/>
          <p:cNvPicPr preferRelativeResize="0"/>
          <p:nvPr/>
        </p:nvPicPr>
        <p:blipFill rotWithShape="1">
          <a:blip r:embed="rId7">
            <a:alphaModFix/>
          </a:blip>
          <a:srcRect b="0" l="0" r="0" t="0"/>
          <a:stretch/>
        </p:blipFill>
        <p:spPr>
          <a:xfrm>
            <a:off x="8550825" y="1932855"/>
            <a:ext cx="423161" cy="419459"/>
          </a:xfrm>
          <a:prstGeom prst="rect">
            <a:avLst/>
          </a:prstGeom>
          <a:noFill/>
          <a:ln>
            <a:noFill/>
          </a:ln>
        </p:spPr>
      </p:pic>
      <p:sp>
        <p:nvSpPr>
          <p:cNvPr id="619" name="Google Shape;619;p28"/>
          <p:cNvSpPr/>
          <p:nvPr/>
        </p:nvSpPr>
        <p:spPr>
          <a:xfrm>
            <a:off x="7144424" y="1913748"/>
            <a:ext cx="1867992" cy="1458809"/>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Bee-Bot</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Sphero</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Numbers</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Sheets</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Kodable</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Bee-Bot app</a:t>
            </a:r>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rgbClr val="FF0000"/>
              </a:solidFill>
              <a:latin typeface="Arial Narrow"/>
              <a:ea typeface="Arial Narrow"/>
              <a:cs typeface="Arial Narrow"/>
              <a:sym typeface="Arial Narrow"/>
            </a:endParaRPr>
          </a:p>
        </p:txBody>
      </p:sp>
      <p:pic>
        <p:nvPicPr>
          <p:cNvPr id="620" name="Google Shape;620;p28"/>
          <p:cNvPicPr preferRelativeResize="0"/>
          <p:nvPr/>
        </p:nvPicPr>
        <p:blipFill rotWithShape="1">
          <a:blip r:embed="rId8">
            <a:alphaModFix/>
          </a:blip>
          <a:srcRect b="0" l="0" r="0" t="0"/>
          <a:stretch/>
        </p:blipFill>
        <p:spPr>
          <a:xfrm>
            <a:off x="8092937" y="2421002"/>
            <a:ext cx="419459" cy="419459"/>
          </a:xfrm>
          <a:prstGeom prst="rect">
            <a:avLst/>
          </a:prstGeom>
          <a:noFill/>
          <a:ln>
            <a:noFill/>
          </a:ln>
        </p:spPr>
      </p:pic>
      <p:sp>
        <p:nvSpPr>
          <p:cNvPr id="621" name="Google Shape;621;p28">
            <a:hlinkClick action="ppaction://hlinkshowjump?jump=firstslide"/>
          </p:cNvPr>
          <p:cNvSpPr/>
          <p:nvPr/>
        </p:nvSpPr>
        <p:spPr>
          <a:xfrm>
            <a:off x="586789" y="45864"/>
            <a:ext cx="546686" cy="257267"/>
          </a:xfrm>
          <a:custGeom>
            <a:rect b="b" l="l" r="r" t="t"/>
            <a:pathLst>
              <a:path extrusionOk="0" h="120000" w="120000">
                <a:moveTo>
                  <a:pt x="0" y="0"/>
                </a:moveTo>
                <a:lnTo>
                  <a:pt x="120000" y="0"/>
                </a:lnTo>
                <a:lnTo>
                  <a:pt x="120000" y="120000"/>
                </a:lnTo>
                <a:lnTo>
                  <a:pt x="0" y="120000"/>
                </a:lnTo>
                <a:close/>
                <a:moveTo>
                  <a:pt x="60000" y="15000"/>
                </a:moveTo>
                <a:lnTo>
                  <a:pt x="38823" y="60000"/>
                </a:lnTo>
                <a:lnTo>
                  <a:pt x="44117" y="60000"/>
                </a:lnTo>
                <a:lnTo>
                  <a:pt x="44117" y="105000"/>
                </a:lnTo>
                <a:lnTo>
                  <a:pt x="75883" y="105000"/>
                </a:lnTo>
                <a:lnTo>
                  <a:pt x="75883" y="60000"/>
                </a:lnTo>
                <a:lnTo>
                  <a:pt x="81177" y="60000"/>
                </a:lnTo>
                <a:lnTo>
                  <a:pt x="73235" y="43125"/>
                </a:lnTo>
                <a:lnTo>
                  <a:pt x="73235" y="20625"/>
                </a:lnTo>
                <a:lnTo>
                  <a:pt x="67941" y="20625"/>
                </a:lnTo>
                <a:lnTo>
                  <a:pt x="67941" y="31875"/>
                </a:lnTo>
                <a:close/>
              </a:path>
              <a:path extrusionOk="0" fill="darkenLess" h="120000" w="120000">
                <a:moveTo>
                  <a:pt x="73235" y="43125"/>
                </a:moveTo>
                <a:lnTo>
                  <a:pt x="73235" y="20625"/>
                </a:lnTo>
                <a:lnTo>
                  <a:pt x="67941" y="20625"/>
                </a:lnTo>
                <a:lnTo>
                  <a:pt x="67941" y="31875"/>
                </a:lnTo>
                <a:close/>
                <a:moveTo>
                  <a:pt x="44117" y="60000"/>
                </a:moveTo>
                <a:lnTo>
                  <a:pt x="44117" y="105000"/>
                </a:lnTo>
                <a:lnTo>
                  <a:pt x="57353" y="105000"/>
                </a:lnTo>
                <a:lnTo>
                  <a:pt x="57353" y="82500"/>
                </a:lnTo>
                <a:lnTo>
                  <a:pt x="62647" y="82500"/>
                </a:lnTo>
                <a:lnTo>
                  <a:pt x="62647" y="105000"/>
                </a:lnTo>
                <a:lnTo>
                  <a:pt x="75883" y="105000"/>
                </a:lnTo>
                <a:lnTo>
                  <a:pt x="75883" y="60000"/>
                </a:lnTo>
                <a:close/>
              </a:path>
              <a:path extrusionOk="0" fill="darken" h="120000" w="120000">
                <a:moveTo>
                  <a:pt x="60000" y="15000"/>
                </a:moveTo>
                <a:lnTo>
                  <a:pt x="38823" y="60000"/>
                </a:lnTo>
                <a:lnTo>
                  <a:pt x="81177" y="60000"/>
                </a:lnTo>
                <a:close/>
                <a:moveTo>
                  <a:pt x="57353" y="82500"/>
                </a:moveTo>
                <a:lnTo>
                  <a:pt x="62647" y="82500"/>
                </a:lnTo>
                <a:lnTo>
                  <a:pt x="62647" y="105000"/>
                </a:lnTo>
                <a:lnTo>
                  <a:pt x="57353" y="105000"/>
                </a:lnTo>
                <a:close/>
              </a:path>
              <a:path extrusionOk="0" fill="none" h="120000" w="120000">
                <a:moveTo>
                  <a:pt x="60000" y="15000"/>
                </a:moveTo>
                <a:lnTo>
                  <a:pt x="67941" y="31875"/>
                </a:lnTo>
                <a:lnTo>
                  <a:pt x="67941" y="20625"/>
                </a:lnTo>
                <a:lnTo>
                  <a:pt x="73235" y="20625"/>
                </a:lnTo>
                <a:lnTo>
                  <a:pt x="73235" y="43125"/>
                </a:lnTo>
                <a:lnTo>
                  <a:pt x="81177" y="60000"/>
                </a:lnTo>
                <a:lnTo>
                  <a:pt x="75883" y="60000"/>
                </a:lnTo>
                <a:lnTo>
                  <a:pt x="75883" y="105000"/>
                </a:lnTo>
                <a:lnTo>
                  <a:pt x="44117" y="105000"/>
                </a:lnTo>
                <a:lnTo>
                  <a:pt x="44117" y="60000"/>
                </a:lnTo>
                <a:lnTo>
                  <a:pt x="38823" y="60000"/>
                </a:lnTo>
                <a:close/>
                <a:moveTo>
                  <a:pt x="67941" y="31875"/>
                </a:moveTo>
                <a:lnTo>
                  <a:pt x="73235" y="43125"/>
                </a:lnTo>
                <a:moveTo>
                  <a:pt x="75883" y="60000"/>
                </a:moveTo>
                <a:lnTo>
                  <a:pt x="44117" y="60000"/>
                </a:lnTo>
                <a:moveTo>
                  <a:pt x="57353" y="105000"/>
                </a:moveTo>
                <a:lnTo>
                  <a:pt x="57353" y="82500"/>
                </a:lnTo>
                <a:lnTo>
                  <a:pt x="62647" y="82500"/>
                </a:lnTo>
                <a:lnTo>
                  <a:pt x="62647" y="105000"/>
                </a:lnTo>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2" name="Google Shape;622;p28"/>
          <p:cNvSpPr/>
          <p:nvPr/>
        </p:nvSpPr>
        <p:spPr>
          <a:xfrm>
            <a:off x="38099"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3" name="Google Shape;623;p28">
            <a:hlinkClick action="ppaction://hlinkshowjump?jump=nextslide"/>
          </p:cNvPr>
          <p:cNvSpPr/>
          <p:nvPr/>
        </p:nvSpPr>
        <p:spPr>
          <a:xfrm rot="10800000">
            <a:off x="8610600"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4" name="Google Shape;624;p28">
            <a:hlinkClick action="ppaction://hlinksldjump" r:id="rId9"/>
          </p:cNvPr>
          <p:cNvSpPr/>
          <p:nvPr/>
        </p:nvSpPr>
        <p:spPr>
          <a:xfrm>
            <a:off x="7145244" y="1606050"/>
            <a:ext cx="1867172" cy="241834"/>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Pupil Resources</a:t>
            </a:r>
            <a:endParaRPr/>
          </a:p>
        </p:txBody>
      </p:sp>
      <p:sp>
        <p:nvSpPr>
          <p:cNvPr id="625" name="Google Shape;625;p28"/>
          <p:cNvSpPr/>
          <p:nvPr/>
        </p:nvSpPr>
        <p:spPr>
          <a:xfrm>
            <a:off x="7149459" y="3421613"/>
            <a:ext cx="1862957" cy="244685"/>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CLPL</a:t>
            </a:r>
            <a:endParaRPr/>
          </a:p>
        </p:txBody>
      </p:sp>
      <p:pic>
        <p:nvPicPr>
          <p:cNvPr id="626" name="Google Shape;626;p28"/>
          <p:cNvPicPr preferRelativeResize="0"/>
          <p:nvPr/>
        </p:nvPicPr>
        <p:blipFill rotWithShape="1">
          <a:blip r:embed="rId10">
            <a:alphaModFix/>
          </a:blip>
          <a:srcRect b="0" l="0" r="0" t="0"/>
          <a:stretch/>
        </p:blipFill>
        <p:spPr>
          <a:xfrm>
            <a:off x="8064227" y="2887214"/>
            <a:ext cx="448169" cy="448169"/>
          </a:xfrm>
          <a:prstGeom prst="rect">
            <a:avLst/>
          </a:prstGeom>
          <a:noFill/>
          <a:ln>
            <a:noFill/>
          </a:ln>
        </p:spPr>
      </p:pic>
      <p:pic>
        <p:nvPicPr>
          <p:cNvPr id="627" name="Google Shape;627;p28"/>
          <p:cNvPicPr preferRelativeResize="0"/>
          <p:nvPr/>
        </p:nvPicPr>
        <p:blipFill rotWithShape="1">
          <a:blip r:embed="rId11">
            <a:alphaModFix/>
          </a:blip>
          <a:srcRect b="0" l="0" r="0" t="0"/>
          <a:stretch/>
        </p:blipFill>
        <p:spPr>
          <a:xfrm>
            <a:off x="8557709" y="2915252"/>
            <a:ext cx="403120" cy="40312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p29"/>
          <p:cNvSpPr txBox="1"/>
          <p:nvPr>
            <p:ph type="title"/>
          </p:nvPr>
        </p:nvSpPr>
        <p:spPr>
          <a:xfrm>
            <a:off x="1183753" y="45864"/>
            <a:ext cx="7362028" cy="476493"/>
          </a:xfrm>
          <a:prstGeom prst="rect">
            <a:avLst/>
          </a:prstGeom>
          <a:solidFill>
            <a:srgbClr val="E5DFEC"/>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400"/>
              <a:buFont typeface="Arial Narrow"/>
              <a:buNone/>
            </a:pPr>
            <a:br>
              <a:rPr b="1" lang="en-GB" sz="1400">
                <a:latin typeface="Arial Narrow"/>
                <a:ea typeface="Arial Narrow"/>
                <a:cs typeface="Arial Narrow"/>
                <a:sym typeface="Arial Narrow"/>
              </a:rPr>
            </a:br>
            <a:r>
              <a:rPr b="1" lang="en-GB" sz="1400">
                <a:latin typeface="Arial"/>
                <a:ea typeface="Arial"/>
                <a:cs typeface="Arial"/>
                <a:sym typeface="Arial"/>
              </a:rPr>
              <a:t>First Level (1.1)</a:t>
            </a:r>
            <a:br>
              <a:rPr b="1" lang="en-GB" sz="1400">
                <a:latin typeface="Arial"/>
                <a:ea typeface="Arial"/>
                <a:cs typeface="Arial"/>
                <a:sym typeface="Arial"/>
              </a:rPr>
            </a:br>
            <a:r>
              <a:rPr b="1" lang="en-GB" sz="1200">
                <a:latin typeface="Arial"/>
                <a:ea typeface="Arial"/>
                <a:cs typeface="Arial"/>
                <a:sym typeface="Arial"/>
              </a:rPr>
              <a:t>CS2: </a:t>
            </a:r>
            <a:r>
              <a:rPr lang="en-GB" sz="1200">
                <a:latin typeface="Arial"/>
                <a:ea typeface="Arial"/>
                <a:cs typeface="Arial"/>
                <a:sym typeface="Arial"/>
              </a:rPr>
              <a:t>Understanding and analysing computing technology</a:t>
            </a:r>
            <a:br>
              <a:rPr b="1" lang="en-GB" sz="1400">
                <a:latin typeface="Arial"/>
                <a:ea typeface="Arial"/>
                <a:cs typeface="Arial"/>
                <a:sym typeface="Arial"/>
              </a:rPr>
            </a:br>
            <a:endParaRPr b="1" sz="1400">
              <a:latin typeface="Arial"/>
              <a:ea typeface="Arial"/>
              <a:cs typeface="Arial"/>
              <a:sym typeface="Arial"/>
            </a:endParaRPr>
          </a:p>
        </p:txBody>
      </p:sp>
      <p:sp>
        <p:nvSpPr>
          <p:cNvPr id="634" name="Google Shape;634;p29"/>
          <p:cNvSpPr/>
          <p:nvPr/>
        </p:nvSpPr>
        <p:spPr>
          <a:xfrm>
            <a:off x="108565" y="1952106"/>
            <a:ext cx="6951363" cy="4799252"/>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Teaching Strategies &amp; Approaches:</a:t>
            </a:r>
            <a:endParaRPr sz="900">
              <a:solidFill>
                <a:srgbClr val="FF0000"/>
              </a:solidFill>
              <a:latin typeface="Arial Narrow"/>
              <a:ea typeface="Arial Narrow"/>
              <a:cs typeface="Arial Narrow"/>
              <a:sym typeface="Arial Narrow"/>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Learners will be able to </a:t>
            </a:r>
            <a:r>
              <a:rPr b="1" lang="en-GB" sz="1000">
                <a:solidFill>
                  <a:schemeClr val="dk1"/>
                </a:solidFill>
                <a:latin typeface="Arial Narrow"/>
                <a:ea typeface="Arial Narrow"/>
                <a:cs typeface="Arial Narrow"/>
                <a:sym typeface="Arial Narrow"/>
              </a:rPr>
              <a:t>follow simple instructions </a:t>
            </a:r>
            <a:r>
              <a:rPr lang="en-GB" sz="1000">
                <a:solidFill>
                  <a:schemeClr val="dk1"/>
                </a:solidFill>
                <a:latin typeface="Arial Narrow"/>
                <a:ea typeface="Arial Narrow"/>
                <a:cs typeface="Arial Narrow"/>
                <a:sym typeface="Arial Narrow"/>
              </a:rPr>
              <a:t>and be aware that this is the same as </a:t>
            </a:r>
            <a:r>
              <a:rPr b="1" lang="en-GB" sz="1000">
                <a:solidFill>
                  <a:schemeClr val="dk1"/>
                </a:solidFill>
                <a:latin typeface="Arial Narrow"/>
                <a:ea typeface="Arial Narrow"/>
                <a:cs typeface="Arial Narrow"/>
                <a:sym typeface="Arial Narrow"/>
              </a:rPr>
              <a:t>algorithms</a:t>
            </a:r>
            <a:r>
              <a:rPr lang="en-GB" sz="1000">
                <a:solidFill>
                  <a:schemeClr val="dk1"/>
                </a:solidFill>
                <a:latin typeface="Arial Narrow"/>
                <a:ea typeface="Arial Narrow"/>
                <a:cs typeface="Arial Narrow"/>
                <a:sym typeface="Arial Narrow"/>
              </a:rPr>
              <a:t> being given to computers. They will improve their understanding of simple coding and </a:t>
            </a:r>
            <a:r>
              <a:rPr b="1" lang="en-GB" sz="1000">
                <a:solidFill>
                  <a:schemeClr val="dk1"/>
                </a:solidFill>
                <a:latin typeface="Arial Narrow"/>
                <a:ea typeface="Arial Narrow"/>
                <a:cs typeface="Arial Narrow"/>
                <a:sym typeface="Arial Narrow"/>
              </a:rPr>
              <a:t>sequences</a:t>
            </a:r>
            <a:r>
              <a:rPr lang="en-GB" sz="1000">
                <a:solidFill>
                  <a:schemeClr val="dk1"/>
                </a:solidFill>
                <a:latin typeface="Arial Narrow"/>
                <a:ea typeface="Arial Narrow"/>
                <a:cs typeface="Arial Narrow"/>
                <a:sym typeface="Arial Narrow"/>
              </a:rPr>
              <a:t>.  They will be able to explain the effects of steps in some programs. Learners will understand that computers take in inputs, process them, then output the results. Learners show some understanding of the function of a search engine. </a:t>
            </a:r>
            <a:endParaRPr/>
          </a:p>
          <a:p>
            <a:pPr indent="0" lvl="0" marL="0" marR="0" rtl="0" algn="l">
              <a:spcBef>
                <a:spcPts val="0"/>
              </a:spcBef>
              <a:spcAft>
                <a:spcPts val="0"/>
              </a:spcAft>
              <a:buNone/>
            </a:pPr>
            <a:r>
              <a:t/>
            </a:r>
            <a:endParaRPr sz="10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Unplugged</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Relate own bodies in terms of input, output and storage device</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Discuss everyday objects and their inputs and outputs, e.g. bread into a toaster (input) &gt; heating (process) &gt;  toast (output); traffic lights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Label parts of a computer that we know on a diagram or 3D model.  Discuss that computers have no intelligence and can do nothing unless a human writes an algorithm (set of instructions), which the computer program follows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What is the Internet? Draw what you think it is - pupils to share their ideas and understanding (what do they already know?)</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Come up with a set of instructions for a familiar process. Change one of the steps in the process and ask children to predict what would happen? Use visual cards, for example if making a sandwich, what happens if you pick up the knife and put down the knife before putting the jam on it? </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Follow directions from the teacher, e.g. Simon Says </a:t>
            </a:r>
            <a:endParaRPr/>
          </a:p>
          <a:p>
            <a:pPr indent="-107950" lvl="0" marL="171450" marR="0" rtl="0" algn="l">
              <a:spcBef>
                <a:spcPts val="0"/>
              </a:spcBef>
              <a:spcAft>
                <a:spcPts val="0"/>
              </a:spcAft>
              <a:buClr>
                <a:schemeClr val="dk1"/>
              </a:buClr>
              <a:buSzPts val="1000"/>
              <a:buFont typeface="Arial"/>
              <a:buNone/>
            </a:pPr>
            <a:r>
              <a:t/>
            </a:r>
            <a:endParaRPr sz="10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Plugged</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Plan a program using a Bee-Bot and discuss/predict what will happen when it runs with classmates – run the program to check </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Code.org </a:t>
            </a:r>
            <a:r>
              <a:rPr lang="en-GB" sz="1000" u="sng">
                <a:solidFill>
                  <a:schemeClr val="dk1"/>
                </a:solidFill>
                <a:latin typeface="Arial Narrow"/>
                <a:ea typeface="Arial Narrow"/>
                <a:cs typeface="Arial Narrow"/>
                <a:sym typeface="Arial Narrow"/>
                <a:hlinkClick r:id="rId3">
                  <a:extLst>
                    <a:ext uri="{A12FA001-AC4F-418D-AE19-62706E023703}">
                      <ahyp:hlinkClr val="tx"/>
                    </a:ext>
                  </a:extLst>
                </a:hlinkClick>
              </a:rPr>
              <a:t>Course A</a:t>
            </a:r>
            <a:r>
              <a:rPr lang="en-GB" sz="1000" u="sng">
                <a:solidFill>
                  <a:schemeClr val="dk1"/>
                </a:solidFill>
                <a:latin typeface="Arial Narrow"/>
                <a:ea typeface="Arial Narrow"/>
                <a:cs typeface="Arial Narrow"/>
                <a:sym typeface="Arial Narrow"/>
                <a:hlinkClick r:id="rId4">
                  <a:extLst>
                    <a:ext uri="{A12FA001-AC4F-418D-AE19-62706E023703}">
                      <ahyp:hlinkClr val="tx"/>
                    </a:ext>
                  </a:extLst>
                </a:hlinkClick>
              </a:rPr>
              <a:t> </a:t>
            </a:r>
            <a:r>
              <a:rPr lang="en-GB" sz="1000">
                <a:solidFill>
                  <a:schemeClr val="dk1"/>
                </a:solidFill>
                <a:latin typeface="Arial Narrow"/>
                <a:ea typeface="Arial Narrow"/>
                <a:cs typeface="Arial Narrow"/>
                <a:sym typeface="Arial Narrow"/>
              </a:rPr>
              <a:t>and resources, starting with a very simple ‘click the block’, learn to click/drag, and move on to using visual programming to complete activities.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Work in pairs: Scratch Jr to show and get the sprite to follow sequence of instructions (Bee-Bot app for those new to concept of coding)</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Children identify and rectify their mistakes (bugs) as they code</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Use Sphero ‘draw’ function to create numbers for Sphero to follow – what’s input/process/output? Try simple functions, e.g. change light colour</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Carry out simple internet searches as a class, to find information. What is the input? What is the process? What is the output? </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BBC Bitesize – </a:t>
            </a:r>
            <a:r>
              <a:rPr lang="en-GB" sz="1000" u="sng">
                <a:solidFill>
                  <a:schemeClr val="dk1"/>
                </a:solidFill>
                <a:latin typeface="Arial Narrow"/>
                <a:ea typeface="Arial Narrow"/>
                <a:cs typeface="Arial Narrow"/>
                <a:sym typeface="Arial Narrow"/>
                <a:hlinkClick r:id="rId5">
                  <a:extLst>
                    <a:ext uri="{A12FA001-AC4F-418D-AE19-62706E023703}">
                      <ahyp:hlinkClr val="tx"/>
                    </a:ext>
                  </a:extLst>
                </a:hlinkClick>
              </a:rPr>
              <a:t>what are the main parts of a computer?</a:t>
            </a:r>
            <a:endParaRPr sz="10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000" u="sng">
                <a:solidFill>
                  <a:schemeClr val="dk1"/>
                </a:solidFill>
                <a:latin typeface="Arial Narrow"/>
                <a:ea typeface="Arial Narrow"/>
                <a:cs typeface="Arial Narrow"/>
                <a:sym typeface="Arial Narrow"/>
              </a:rPr>
              <a:t>Questions to enable HOTS:</a:t>
            </a:r>
            <a:endParaRPr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Can you tell me what makes certain items a computing device and some not….?	-Can you predict what will happen?</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Can you explain why it’s important for symbols to be the same across different devices?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What do you think would happen if symbols were not the same?</a:t>
            </a:r>
            <a:endParaRPr/>
          </a:p>
          <a:p>
            <a:pPr indent="0" lvl="0" marL="0" marR="0" rtl="0" algn="l">
              <a:spcBef>
                <a:spcPts val="0"/>
              </a:spcBef>
              <a:spcAft>
                <a:spcPts val="0"/>
              </a:spcAft>
              <a:buNone/>
            </a:pPr>
            <a:r>
              <a:t/>
            </a:r>
            <a:endParaRPr sz="1000">
              <a:solidFill>
                <a:schemeClr val="dk1"/>
              </a:solidFill>
              <a:latin typeface="Arial Narrow"/>
              <a:ea typeface="Arial Narrow"/>
              <a:cs typeface="Arial Narrow"/>
              <a:sym typeface="Arial Narrow"/>
            </a:endParaRPr>
          </a:p>
          <a:p>
            <a:pPr indent="-107950" lvl="0" marL="171450" marR="0" rtl="0" algn="l">
              <a:spcBef>
                <a:spcPts val="0"/>
              </a:spcBef>
              <a:spcAft>
                <a:spcPts val="0"/>
              </a:spcAft>
              <a:buClr>
                <a:schemeClr val="dk1"/>
              </a:buClr>
              <a:buSzPts val="1000"/>
              <a:buFont typeface="Arial"/>
              <a:buNone/>
            </a:pPr>
            <a:r>
              <a:t/>
            </a:r>
            <a:endParaRPr sz="1000">
              <a:solidFill>
                <a:srgbClr val="FF0000"/>
              </a:solidFill>
              <a:latin typeface="Arial Narrow"/>
              <a:ea typeface="Arial Narrow"/>
              <a:cs typeface="Arial Narrow"/>
              <a:sym typeface="Arial Narrow"/>
            </a:endParaRPr>
          </a:p>
          <a:p>
            <a:pPr indent="-107950" lvl="0" marL="171450" marR="0" rtl="0" algn="l">
              <a:spcBef>
                <a:spcPts val="0"/>
              </a:spcBef>
              <a:spcAft>
                <a:spcPts val="0"/>
              </a:spcAft>
              <a:buClr>
                <a:schemeClr val="dk1"/>
              </a:buClr>
              <a:buSzPts val="1000"/>
              <a:buFont typeface="Arial"/>
              <a:buNone/>
            </a:pPr>
            <a:r>
              <a:t/>
            </a:r>
            <a:endParaRPr sz="1000">
              <a:solidFill>
                <a:schemeClr val="dk1"/>
              </a:solidFill>
              <a:latin typeface="Arial Narrow"/>
              <a:ea typeface="Arial Narrow"/>
              <a:cs typeface="Arial Narrow"/>
              <a:sym typeface="Arial Narrow"/>
            </a:endParaRPr>
          </a:p>
        </p:txBody>
      </p:sp>
      <p:sp>
        <p:nvSpPr>
          <p:cNvPr id="635" name="Google Shape;635;p29"/>
          <p:cNvSpPr/>
          <p:nvPr/>
        </p:nvSpPr>
        <p:spPr>
          <a:xfrm>
            <a:off x="118933" y="1102004"/>
            <a:ext cx="6940995" cy="786322"/>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Cross-curricular links:</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(MTH 1-13a) repeating patterns</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(MNU 1-20a &amp; MNU 1-20b) data analysis</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(TCH 1-13a) describing and predicting effects of steps in a sequence</a:t>
            </a:r>
            <a:endParaRPr sz="1000">
              <a:solidFill>
                <a:schemeClr val="dk1"/>
              </a:solidFill>
              <a:latin typeface="Arial Narrow"/>
              <a:ea typeface="Arial Narrow"/>
              <a:cs typeface="Arial Narrow"/>
              <a:sym typeface="Arial Narrow"/>
            </a:endParaRPr>
          </a:p>
        </p:txBody>
      </p:sp>
      <p:sp>
        <p:nvSpPr>
          <p:cNvPr id="636" name="Google Shape;636;p29"/>
          <p:cNvSpPr/>
          <p:nvPr/>
        </p:nvSpPr>
        <p:spPr>
          <a:xfrm>
            <a:off x="118934" y="586135"/>
            <a:ext cx="6940996" cy="45209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Key language</a:t>
            </a:r>
            <a:r>
              <a:rPr lang="en-GB" sz="1100">
                <a:solidFill>
                  <a:schemeClr val="dk1"/>
                </a:solidFill>
                <a:latin typeface="Arial Narrow"/>
                <a:ea typeface="Arial Narrow"/>
                <a:cs typeface="Arial Narrow"/>
                <a:sym typeface="Arial Narrow"/>
              </a:rPr>
              <a:t>: program, instructions, algorithm, code, block code, sequence, input, process, output, bug (problem) debug (find and fix problems), repeat, pattern </a:t>
            </a:r>
            <a:endParaRPr/>
          </a:p>
        </p:txBody>
      </p:sp>
      <p:sp>
        <p:nvSpPr>
          <p:cNvPr id="637" name="Google Shape;637;p29"/>
          <p:cNvSpPr/>
          <p:nvPr/>
        </p:nvSpPr>
        <p:spPr>
          <a:xfrm>
            <a:off x="7150289" y="582542"/>
            <a:ext cx="1867992" cy="1250059"/>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CfE E/O</a:t>
            </a:r>
            <a:r>
              <a:rPr lang="en-GB" sz="1100">
                <a:solidFill>
                  <a:schemeClr val="dk1"/>
                </a:solidFill>
                <a:latin typeface="Arial Narrow"/>
                <a:ea typeface="Arial Narrow"/>
                <a:cs typeface="Arial Narrow"/>
                <a:sym typeface="Arial Narrow"/>
              </a:rPr>
              <a:t>: </a:t>
            </a:r>
            <a:r>
              <a:rPr lang="en-GB" sz="900">
                <a:solidFill>
                  <a:schemeClr val="dk1"/>
                </a:solidFill>
                <a:latin typeface="Arial Narrow"/>
                <a:ea typeface="Arial Narrow"/>
                <a:cs typeface="Arial Narrow"/>
                <a:sym typeface="Arial Narrow"/>
              </a:rPr>
              <a:t>I understand the instructions of a visual programming language and can predict the outcome of a program written using the language. </a:t>
            </a:r>
            <a:endParaRPr/>
          </a:p>
          <a:p>
            <a:pPr indent="0" lvl="0" marL="0" marR="0" rtl="0" algn="l">
              <a:spcBef>
                <a:spcPts val="0"/>
              </a:spcBef>
              <a:spcAft>
                <a:spcPts val="0"/>
              </a:spcAft>
              <a:buNone/>
            </a:pPr>
            <a:r>
              <a:rPr b="1" lang="en-GB" sz="900">
                <a:solidFill>
                  <a:schemeClr val="dk1"/>
                </a:solidFill>
                <a:latin typeface="Arial Narrow"/>
                <a:ea typeface="Arial Narrow"/>
                <a:cs typeface="Arial Narrow"/>
                <a:sym typeface="Arial Narrow"/>
              </a:rPr>
              <a:t>TCH 1-14a </a:t>
            </a:r>
            <a:endParaRPr/>
          </a:p>
          <a:p>
            <a:pPr indent="0" lvl="0" marL="0" marR="0" rtl="0" algn="l">
              <a:spcBef>
                <a:spcPts val="0"/>
              </a:spcBef>
              <a:spcAft>
                <a:spcPts val="0"/>
              </a:spcAft>
              <a:buNone/>
            </a:pPr>
            <a:r>
              <a:rPr lang="en-GB" sz="900">
                <a:solidFill>
                  <a:schemeClr val="dk1"/>
                </a:solidFill>
                <a:latin typeface="Arial Narrow"/>
                <a:ea typeface="Arial Narrow"/>
                <a:cs typeface="Arial Narrow"/>
                <a:sym typeface="Arial Narrow"/>
              </a:rPr>
              <a:t>I understand how computers process information. </a:t>
            </a:r>
            <a:endParaRPr/>
          </a:p>
          <a:p>
            <a:pPr indent="0" lvl="0" marL="0" marR="0" rtl="0" algn="l">
              <a:spcBef>
                <a:spcPts val="0"/>
              </a:spcBef>
              <a:spcAft>
                <a:spcPts val="0"/>
              </a:spcAft>
              <a:buNone/>
            </a:pPr>
            <a:r>
              <a:rPr b="1" lang="en-GB" sz="900">
                <a:solidFill>
                  <a:schemeClr val="dk1"/>
                </a:solidFill>
                <a:latin typeface="Arial Narrow"/>
                <a:ea typeface="Arial Narrow"/>
                <a:cs typeface="Arial Narrow"/>
                <a:sym typeface="Arial Narrow"/>
              </a:rPr>
              <a:t>TCH 1-14b</a:t>
            </a:r>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p:txBody>
      </p:sp>
      <p:sp>
        <p:nvSpPr>
          <p:cNvPr id="638" name="Google Shape;638;p29"/>
          <p:cNvSpPr/>
          <p:nvPr/>
        </p:nvSpPr>
        <p:spPr>
          <a:xfrm>
            <a:off x="7161700" y="3883741"/>
            <a:ext cx="1862958" cy="2867615"/>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End of Level Benchmarks: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Demonstrates an understanding of the meaning of individual instructions when using a visual programming language (including sequences, fixed repetition and selection)</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Explains and predicts what a program in a visual programming language will do when it runs for example, what audio, visual or movement effect will result</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Demonstrates an understanding that computers take information as input, process and store that information and output the results</a:t>
            </a:r>
            <a:endParaRPr/>
          </a:p>
          <a:p>
            <a:pPr indent="0" lvl="0" marL="0" marR="0" rtl="0" algn="l">
              <a:spcBef>
                <a:spcPts val="0"/>
              </a:spcBef>
              <a:spcAft>
                <a:spcPts val="0"/>
              </a:spcAft>
              <a:buNone/>
            </a:pPr>
            <a:br>
              <a:rPr lang="en-GB" sz="1100" u="sng">
                <a:solidFill>
                  <a:schemeClr val="dk1"/>
                </a:solidFill>
                <a:latin typeface="Arial Narrow"/>
                <a:ea typeface="Arial Narrow"/>
                <a:cs typeface="Arial Narrow"/>
                <a:sym typeface="Arial Narrow"/>
              </a:rPr>
            </a:br>
            <a:endParaRPr sz="1100" u="sng">
              <a:solidFill>
                <a:schemeClr val="dk1"/>
              </a:solidFill>
              <a:latin typeface="Arial Narrow"/>
              <a:ea typeface="Arial Narrow"/>
              <a:cs typeface="Arial Narrow"/>
              <a:sym typeface="Arial Narrow"/>
            </a:endParaRPr>
          </a:p>
          <a:p>
            <a:pPr indent="-101600" lvl="0" marL="171450" marR="0" rtl="0" algn="l">
              <a:spcBef>
                <a:spcPts val="0"/>
              </a:spcBef>
              <a:spcAft>
                <a:spcPts val="0"/>
              </a:spcAft>
              <a:buClr>
                <a:schemeClr val="dk1"/>
              </a:buClr>
              <a:buSzPts val="1100"/>
              <a:buFont typeface="Arial"/>
              <a:buNone/>
            </a:pPr>
            <a:r>
              <a:t/>
            </a:r>
            <a:endParaRPr sz="1100">
              <a:solidFill>
                <a:schemeClr val="dk1"/>
              </a:solidFill>
              <a:latin typeface="Arial Narrow"/>
              <a:ea typeface="Arial Narrow"/>
              <a:cs typeface="Arial Narrow"/>
              <a:sym typeface="Arial Narrow"/>
            </a:endParaRPr>
          </a:p>
        </p:txBody>
      </p:sp>
      <p:pic>
        <p:nvPicPr>
          <p:cNvPr id="639" name="Google Shape;639;p29"/>
          <p:cNvPicPr preferRelativeResize="0"/>
          <p:nvPr/>
        </p:nvPicPr>
        <p:blipFill rotWithShape="1">
          <a:blip r:embed="rId6">
            <a:alphaModFix/>
          </a:blip>
          <a:srcRect b="0" l="0" r="0" t="0"/>
          <a:stretch/>
        </p:blipFill>
        <p:spPr>
          <a:xfrm>
            <a:off x="8544604" y="2222241"/>
            <a:ext cx="361043" cy="361043"/>
          </a:xfrm>
          <a:prstGeom prst="rect">
            <a:avLst/>
          </a:prstGeom>
          <a:noFill/>
          <a:ln>
            <a:noFill/>
          </a:ln>
        </p:spPr>
      </p:pic>
      <p:pic>
        <p:nvPicPr>
          <p:cNvPr id="640" name="Google Shape;640;p29"/>
          <p:cNvPicPr preferRelativeResize="0"/>
          <p:nvPr/>
        </p:nvPicPr>
        <p:blipFill rotWithShape="1">
          <a:blip r:embed="rId7">
            <a:alphaModFix/>
          </a:blip>
          <a:srcRect b="0" l="0" r="0" t="0"/>
          <a:stretch/>
        </p:blipFill>
        <p:spPr>
          <a:xfrm>
            <a:off x="8071758" y="2222241"/>
            <a:ext cx="361043" cy="356845"/>
          </a:xfrm>
          <a:prstGeom prst="rect">
            <a:avLst/>
          </a:prstGeom>
          <a:noFill/>
          <a:ln>
            <a:noFill/>
          </a:ln>
        </p:spPr>
      </p:pic>
      <p:sp>
        <p:nvSpPr>
          <p:cNvPr id="641" name="Google Shape;641;p29"/>
          <p:cNvSpPr/>
          <p:nvPr/>
        </p:nvSpPr>
        <p:spPr>
          <a:xfrm>
            <a:off x="7149459" y="2194347"/>
            <a:ext cx="1867992" cy="1301779"/>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Code.org</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Scratch Jr</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Bee-Bot app</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Bee-Bot</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Sphero</a:t>
            </a:r>
            <a:endParaRPr/>
          </a:p>
        </p:txBody>
      </p:sp>
      <p:pic>
        <p:nvPicPr>
          <p:cNvPr id="642" name="Google Shape;642;p29"/>
          <p:cNvPicPr preferRelativeResize="0"/>
          <p:nvPr/>
        </p:nvPicPr>
        <p:blipFill rotWithShape="1">
          <a:blip r:embed="rId8">
            <a:alphaModFix/>
          </a:blip>
          <a:srcRect b="0" l="0" r="0" t="0"/>
          <a:stretch/>
        </p:blipFill>
        <p:spPr>
          <a:xfrm>
            <a:off x="8048932" y="2620655"/>
            <a:ext cx="406694" cy="406694"/>
          </a:xfrm>
          <a:prstGeom prst="rect">
            <a:avLst/>
          </a:prstGeom>
          <a:noFill/>
          <a:ln>
            <a:noFill/>
          </a:ln>
        </p:spPr>
      </p:pic>
      <p:pic>
        <p:nvPicPr>
          <p:cNvPr id="643" name="Google Shape;643;p29"/>
          <p:cNvPicPr preferRelativeResize="0"/>
          <p:nvPr/>
        </p:nvPicPr>
        <p:blipFill rotWithShape="1">
          <a:blip r:embed="rId9">
            <a:alphaModFix/>
          </a:blip>
          <a:srcRect b="0" l="0" r="0" t="0"/>
          <a:stretch/>
        </p:blipFill>
        <p:spPr>
          <a:xfrm>
            <a:off x="8544604" y="2635282"/>
            <a:ext cx="361043" cy="361043"/>
          </a:xfrm>
          <a:prstGeom prst="rect">
            <a:avLst/>
          </a:prstGeom>
          <a:noFill/>
          <a:ln>
            <a:noFill/>
          </a:ln>
        </p:spPr>
      </p:pic>
      <p:pic>
        <p:nvPicPr>
          <p:cNvPr id="644" name="Google Shape;644;p29"/>
          <p:cNvPicPr preferRelativeResize="0"/>
          <p:nvPr/>
        </p:nvPicPr>
        <p:blipFill rotWithShape="1">
          <a:blip r:embed="rId10">
            <a:alphaModFix/>
          </a:blip>
          <a:srcRect b="0" l="0" r="0" t="0"/>
          <a:stretch/>
        </p:blipFill>
        <p:spPr>
          <a:xfrm>
            <a:off x="8031428" y="3055795"/>
            <a:ext cx="401373" cy="397862"/>
          </a:xfrm>
          <a:prstGeom prst="rect">
            <a:avLst/>
          </a:prstGeom>
          <a:noFill/>
          <a:ln>
            <a:noFill/>
          </a:ln>
        </p:spPr>
      </p:pic>
      <p:sp>
        <p:nvSpPr>
          <p:cNvPr id="645" name="Google Shape;645;p29">
            <a:hlinkClick action="ppaction://hlinkshowjump?jump=firstslide"/>
          </p:cNvPr>
          <p:cNvSpPr/>
          <p:nvPr/>
        </p:nvSpPr>
        <p:spPr>
          <a:xfrm>
            <a:off x="586789" y="45864"/>
            <a:ext cx="546686" cy="257267"/>
          </a:xfrm>
          <a:custGeom>
            <a:rect b="b" l="l" r="r" t="t"/>
            <a:pathLst>
              <a:path extrusionOk="0" h="120000" w="120000">
                <a:moveTo>
                  <a:pt x="0" y="0"/>
                </a:moveTo>
                <a:lnTo>
                  <a:pt x="120000" y="0"/>
                </a:lnTo>
                <a:lnTo>
                  <a:pt x="120000" y="120000"/>
                </a:lnTo>
                <a:lnTo>
                  <a:pt x="0" y="120000"/>
                </a:lnTo>
                <a:close/>
                <a:moveTo>
                  <a:pt x="60000" y="15000"/>
                </a:moveTo>
                <a:lnTo>
                  <a:pt x="38823" y="60000"/>
                </a:lnTo>
                <a:lnTo>
                  <a:pt x="44117" y="60000"/>
                </a:lnTo>
                <a:lnTo>
                  <a:pt x="44117" y="105000"/>
                </a:lnTo>
                <a:lnTo>
                  <a:pt x="75883" y="105000"/>
                </a:lnTo>
                <a:lnTo>
                  <a:pt x="75883" y="60000"/>
                </a:lnTo>
                <a:lnTo>
                  <a:pt x="81177" y="60000"/>
                </a:lnTo>
                <a:lnTo>
                  <a:pt x="73235" y="43125"/>
                </a:lnTo>
                <a:lnTo>
                  <a:pt x="73235" y="20625"/>
                </a:lnTo>
                <a:lnTo>
                  <a:pt x="67941" y="20625"/>
                </a:lnTo>
                <a:lnTo>
                  <a:pt x="67941" y="31875"/>
                </a:lnTo>
                <a:close/>
              </a:path>
              <a:path extrusionOk="0" fill="darkenLess" h="120000" w="120000">
                <a:moveTo>
                  <a:pt x="73235" y="43125"/>
                </a:moveTo>
                <a:lnTo>
                  <a:pt x="73235" y="20625"/>
                </a:lnTo>
                <a:lnTo>
                  <a:pt x="67941" y="20625"/>
                </a:lnTo>
                <a:lnTo>
                  <a:pt x="67941" y="31875"/>
                </a:lnTo>
                <a:close/>
                <a:moveTo>
                  <a:pt x="44117" y="60000"/>
                </a:moveTo>
                <a:lnTo>
                  <a:pt x="44117" y="105000"/>
                </a:lnTo>
                <a:lnTo>
                  <a:pt x="57353" y="105000"/>
                </a:lnTo>
                <a:lnTo>
                  <a:pt x="57353" y="82500"/>
                </a:lnTo>
                <a:lnTo>
                  <a:pt x="62647" y="82500"/>
                </a:lnTo>
                <a:lnTo>
                  <a:pt x="62647" y="105000"/>
                </a:lnTo>
                <a:lnTo>
                  <a:pt x="75883" y="105000"/>
                </a:lnTo>
                <a:lnTo>
                  <a:pt x="75883" y="60000"/>
                </a:lnTo>
                <a:close/>
              </a:path>
              <a:path extrusionOk="0" fill="darken" h="120000" w="120000">
                <a:moveTo>
                  <a:pt x="60000" y="15000"/>
                </a:moveTo>
                <a:lnTo>
                  <a:pt x="38823" y="60000"/>
                </a:lnTo>
                <a:lnTo>
                  <a:pt x="81177" y="60000"/>
                </a:lnTo>
                <a:close/>
                <a:moveTo>
                  <a:pt x="57353" y="82500"/>
                </a:moveTo>
                <a:lnTo>
                  <a:pt x="62647" y="82500"/>
                </a:lnTo>
                <a:lnTo>
                  <a:pt x="62647" y="105000"/>
                </a:lnTo>
                <a:lnTo>
                  <a:pt x="57353" y="105000"/>
                </a:lnTo>
                <a:close/>
              </a:path>
              <a:path extrusionOk="0" fill="none" h="120000" w="120000">
                <a:moveTo>
                  <a:pt x="60000" y="15000"/>
                </a:moveTo>
                <a:lnTo>
                  <a:pt x="67941" y="31875"/>
                </a:lnTo>
                <a:lnTo>
                  <a:pt x="67941" y="20625"/>
                </a:lnTo>
                <a:lnTo>
                  <a:pt x="73235" y="20625"/>
                </a:lnTo>
                <a:lnTo>
                  <a:pt x="73235" y="43125"/>
                </a:lnTo>
                <a:lnTo>
                  <a:pt x="81177" y="60000"/>
                </a:lnTo>
                <a:lnTo>
                  <a:pt x="75883" y="60000"/>
                </a:lnTo>
                <a:lnTo>
                  <a:pt x="75883" y="105000"/>
                </a:lnTo>
                <a:lnTo>
                  <a:pt x="44117" y="105000"/>
                </a:lnTo>
                <a:lnTo>
                  <a:pt x="44117" y="60000"/>
                </a:lnTo>
                <a:lnTo>
                  <a:pt x="38823" y="60000"/>
                </a:lnTo>
                <a:close/>
                <a:moveTo>
                  <a:pt x="67941" y="31875"/>
                </a:moveTo>
                <a:lnTo>
                  <a:pt x="73235" y="43125"/>
                </a:lnTo>
                <a:moveTo>
                  <a:pt x="75883" y="60000"/>
                </a:moveTo>
                <a:lnTo>
                  <a:pt x="44117" y="60000"/>
                </a:lnTo>
                <a:moveTo>
                  <a:pt x="57353" y="105000"/>
                </a:moveTo>
                <a:lnTo>
                  <a:pt x="57353" y="82500"/>
                </a:lnTo>
                <a:lnTo>
                  <a:pt x="62647" y="82500"/>
                </a:lnTo>
                <a:lnTo>
                  <a:pt x="62647" y="105000"/>
                </a:lnTo>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6" name="Google Shape;646;p29"/>
          <p:cNvSpPr/>
          <p:nvPr/>
        </p:nvSpPr>
        <p:spPr>
          <a:xfrm>
            <a:off x="38099"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7" name="Google Shape;647;p29">
            <a:hlinkClick action="ppaction://hlinkshowjump?jump=nextslide"/>
          </p:cNvPr>
          <p:cNvSpPr/>
          <p:nvPr/>
        </p:nvSpPr>
        <p:spPr>
          <a:xfrm rot="10800000">
            <a:off x="8610600"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8" name="Google Shape;648;p29">
            <a:hlinkClick action="ppaction://hlinksldjump" r:id="rId11"/>
          </p:cNvPr>
          <p:cNvSpPr/>
          <p:nvPr/>
        </p:nvSpPr>
        <p:spPr>
          <a:xfrm>
            <a:off x="7145244" y="1892557"/>
            <a:ext cx="1867172" cy="241834"/>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Pupil Resources</a:t>
            </a:r>
            <a:endParaRPr/>
          </a:p>
        </p:txBody>
      </p:sp>
      <p:sp>
        <p:nvSpPr>
          <p:cNvPr id="649" name="Google Shape;649;p29"/>
          <p:cNvSpPr/>
          <p:nvPr/>
        </p:nvSpPr>
        <p:spPr>
          <a:xfrm>
            <a:off x="7149459" y="3567591"/>
            <a:ext cx="1862957" cy="244685"/>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CLPL</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3"/>
          <p:cNvSpPr/>
          <p:nvPr/>
        </p:nvSpPr>
        <p:spPr>
          <a:xfrm>
            <a:off x="216828" y="1146392"/>
            <a:ext cx="8662716" cy="280076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chemeClr val="dk1"/>
                </a:solidFill>
                <a:latin typeface="Arial"/>
                <a:ea typeface="Arial"/>
                <a:cs typeface="Arial"/>
                <a:sym typeface="Arial"/>
              </a:rPr>
              <a:t>Glasgow’s Mission Statement:</a:t>
            </a:r>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en-GB" sz="1200">
                <a:solidFill>
                  <a:schemeClr val="dk1"/>
                </a:solidFill>
                <a:latin typeface="Arial"/>
                <a:ea typeface="Arial"/>
                <a:cs typeface="Arial"/>
                <a:sym typeface="Arial"/>
              </a:rPr>
              <a:t>Education Services, in collaboration with colleagues from across the city, have developed the Digital Learning Strategy, as part of Glasgow City Council’s Transformation Programme. </a:t>
            </a:r>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l">
              <a:spcBef>
                <a:spcPts val="0"/>
              </a:spcBef>
              <a:spcAft>
                <a:spcPts val="0"/>
              </a:spcAft>
              <a:buNone/>
            </a:pPr>
            <a:r>
              <a:rPr lang="en-GB" sz="1200">
                <a:solidFill>
                  <a:schemeClr val="dk1"/>
                </a:solidFill>
                <a:latin typeface="Arial"/>
                <a:ea typeface="Arial"/>
                <a:cs typeface="Arial"/>
                <a:sym typeface="Arial"/>
              </a:rPr>
              <a:t>The three work-streams; Digital Leadership and Culture, Digital Services, Digital Foundations, clearly align with Education aims and priorities: </a:t>
            </a:r>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200"/>
              <a:buFont typeface="Arial"/>
              <a:buChar char="•"/>
            </a:pPr>
            <a:r>
              <a:rPr lang="en-GB" sz="1200">
                <a:solidFill>
                  <a:schemeClr val="dk1"/>
                </a:solidFill>
                <a:latin typeface="Arial"/>
                <a:ea typeface="Arial"/>
                <a:cs typeface="Arial"/>
                <a:sym typeface="Arial"/>
              </a:rPr>
              <a:t>Raising attainment and achievement </a:t>
            </a:r>
            <a:endParaRPr/>
          </a:p>
          <a:p>
            <a:pPr indent="-285750" lvl="0" marL="285750" marR="0" rtl="0" algn="l">
              <a:spcBef>
                <a:spcPts val="0"/>
              </a:spcBef>
              <a:spcAft>
                <a:spcPts val="0"/>
              </a:spcAft>
              <a:buClr>
                <a:schemeClr val="dk1"/>
              </a:buClr>
              <a:buSzPts val="1200"/>
              <a:buFont typeface="Arial"/>
              <a:buChar char="•"/>
            </a:pPr>
            <a:r>
              <a:rPr lang="en-GB" sz="1200">
                <a:solidFill>
                  <a:schemeClr val="dk1"/>
                </a:solidFill>
                <a:latin typeface="Arial"/>
                <a:ea typeface="Arial"/>
                <a:cs typeface="Arial"/>
                <a:sym typeface="Arial"/>
              </a:rPr>
              <a:t>Enhancing the leadership of staff </a:t>
            </a:r>
            <a:endParaRPr/>
          </a:p>
          <a:p>
            <a:pPr indent="-285750" lvl="0" marL="285750" marR="0" rtl="0" algn="l">
              <a:spcBef>
                <a:spcPts val="0"/>
              </a:spcBef>
              <a:spcAft>
                <a:spcPts val="0"/>
              </a:spcAft>
              <a:buClr>
                <a:schemeClr val="dk1"/>
              </a:buClr>
              <a:buSzPts val="1200"/>
              <a:buFont typeface="Arial"/>
              <a:buChar char="•"/>
            </a:pPr>
            <a:r>
              <a:rPr lang="en-GB" sz="1200">
                <a:solidFill>
                  <a:schemeClr val="dk1"/>
                </a:solidFill>
                <a:latin typeface="Arial"/>
                <a:ea typeface="Arial"/>
                <a:cs typeface="Arial"/>
                <a:sym typeface="Arial"/>
              </a:rPr>
              <a:t>Supporting families to be better able to support their children’s learning and development </a:t>
            </a:r>
            <a:endParaRPr/>
          </a:p>
          <a:p>
            <a:pPr indent="-285750" lvl="0" marL="285750" marR="0" rtl="0" algn="l">
              <a:spcBef>
                <a:spcPts val="0"/>
              </a:spcBef>
              <a:spcAft>
                <a:spcPts val="0"/>
              </a:spcAft>
              <a:buClr>
                <a:schemeClr val="dk1"/>
              </a:buClr>
              <a:buSzPts val="1200"/>
              <a:buFont typeface="Arial"/>
              <a:buChar char="•"/>
            </a:pPr>
            <a:r>
              <a:rPr lang="en-GB" sz="1200">
                <a:solidFill>
                  <a:schemeClr val="dk1"/>
                </a:solidFill>
                <a:latin typeface="Arial"/>
                <a:ea typeface="Arial"/>
                <a:cs typeface="Arial"/>
                <a:sym typeface="Arial"/>
              </a:rPr>
              <a:t>Make best use of resources</a:t>
            </a:r>
            <a:endParaRPr/>
          </a:p>
          <a:p>
            <a:pPr indent="-209550" lvl="0" marL="285750" marR="0" rtl="0" algn="l">
              <a:spcBef>
                <a:spcPts val="0"/>
              </a:spcBef>
              <a:spcAft>
                <a:spcPts val="0"/>
              </a:spcAft>
              <a:buClr>
                <a:schemeClr val="dk1"/>
              </a:buClr>
              <a:buSzPts val="1200"/>
              <a:buFont typeface="Arial"/>
              <a:buNone/>
            </a:pPr>
            <a:r>
              <a:t/>
            </a:r>
            <a:endParaRPr sz="1200">
              <a:solidFill>
                <a:schemeClr val="dk1"/>
              </a:solidFill>
              <a:latin typeface="Arial"/>
              <a:ea typeface="Arial"/>
              <a:cs typeface="Arial"/>
              <a:sym typeface="Arial"/>
            </a:endParaRPr>
          </a:p>
          <a:p>
            <a:pPr indent="0" lvl="0" marL="0" marR="0" rtl="0" algn="l">
              <a:spcBef>
                <a:spcPts val="0"/>
              </a:spcBef>
              <a:spcAft>
                <a:spcPts val="0"/>
              </a:spcAft>
              <a:buNone/>
            </a:pPr>
            <a:r>
              <a:rPr lang="en-GB" sz="1200">
                <a:solidFill>
                  <a:schemeClr val="dk1"/>
                </a:solidFill>
                <a:latin typeface="Arial"/>
                <a:ea typeface="Arial"/>
                <a:cs typeface="Arial"/>
                <a:sym typeface="Arial"/>
              </a:rPr>
              <a:t>This progression framework aims to support this Digital Learning Strategy. </a:t>
            </a:r>
            <a:endParaRPr/>
          </a:p>
        </p:txBody>
      </p:sp>
      <p:pic>
        <p:nvPicPr>
          <p:cNvPr id="134" name="Google Shape;134;p3">
            <a:hlinkClick r:id="rId3"/>
          </p:cNvPr>
          <p:cNvPicPr preferRelativeResize="0"/>
          <p:nvPr/>
        </p:nvPicPr>
        <p:blipFill rotWithShape="1">
          <a:blip r:embed="rId4">
            <a:alphaModFix/>
          </a:blip>
          <a:srcRect b="0" l="0" r="0" t="0"/>
          <a:stretch/>
        </p:blipFill>
        <p:spPr>
          <a:xfrm>
            <a:off x="5838569" y="4389296"/>
            <a:ext cx="1221740" cy="1733550"/>
          </a:xfrm>
          <a:prstGeom prst="rect">
            <a:avLst/>
          </a:prstGeom>
          <a:noFill/>
          <a:ln>
            <a:noFill/>
          </a:ln>
          <a:effectLst>
            <a:outerShdw blurRad="190500" rotWithShape="0" algn="tl">
              <a:srgbClr val="000000">
                <a:alpha val="69803"/>
              </a:srgbClr>
            </a:outerShdw>
          </a:effectLst>
        </p:spPr>
      </p:pic>
      <p:sp>
        <p:nvSpPr>
          <p:cNvPr id="135" name="Google Shape;135;p3"/>
          <p:cNvSpPr/>
          <p:nvPr/>
        </p:nvSpPr>
        <p:spPr>
          <a:xfrm>
            <a:off x="264454" y="4091669"/>
            <a:ext cx="5650571" cy="206210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chemeClr val="dk1"/>
                </a:solidFill>
                <a:latin typeface="Arial"/>
                <a:ea typeface="Arial"/>
                <a:cs typeface="Arial"/>
                <a:sym typeface="Arial"/>
              </a:rPr>
              <a:t>National Strategy</a:t>
            </a:r>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en-GB" sz="1200">
                <a:solidFill>
                  <a:schemeClr val="dk1"/>
                </a:solidFill>
                <a:latin typeface="Arial"/>
                <a:ea typeface="Arial"/>
                <a:cs typeface="Arial"/>
                <a:sym typeface="Arial"/>
              </a:rPr>
              <a:t>The Scottish Government launched a digital learning and teaching strategy for Scotland, </a:t>
            </a:r>
            <a:r>
              <a:rPr lang="en-GB" sz="1200" u="sng">
                <a:solidFill>
                  <a:schemeClr val="dk1"/>
                </a:solidFill>
                <a:latin typeface="Arial"/>
                <a:ea typeface="Arial"/>
                <a:cs typeface="Arial"/>
                <a:sym typeface="Arial"/>
                <a:hlinkClick r:id="rId5">
                  <a:extLst>
                    <a:ext uri="{A12FA001-AC4F-418D-AE19-62706E023703}">
                      <ahyp:hlinkClr val="tx"/>
                    </a:ext>
                  </a:extLst>
                </a:hlinkClick>
              </a:rPr>
              <a:t>Enhancing Learning and Teaching through the use of Digital Technology</a:t>
            </a:r>
            <a:r>
              <a:rPr lang="en-GB" sz="1200">
                <a:solidFill>
                  <a:schemeClr val="dk1"/>
                </a:solidFill>
                <a:latin typeface="Arial"/>
                <a:ea typeface="Arial"/>
                <a:cs typeface="Arial"/>
                <a:sym typeface="Arial"/>
              </a:rPr>
              <a:t>, in September 2016. </a:t>
            </a:r>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l">
              <a:spcBef>
                <a:spcPts val="0"/>
              </a:spcBef>
              <a:spcAft>
                <a:spcPts val="0"/>
              </a:spcAft>
              <a:buNone/>
            </a:pPr>
            <a:r>
              <a:rPr lang="en-GB" sz="1200">
                <a:solidFill>
                  <a:schemeClr val="dk1"/>
                </a:solidFill>
                <a:latin typeface="Arial"/>
                <a:ea typeface="Arial"/>
                <a:cs typeface="Arial"/>
                <a:sym typeface="Arial"/>
              </a:rPr>
              <a:t>Scotland's refreshed digital strategy was launched in March 2017, setting out the vision for Scotland as a vibrant, inclusive, open and outward looking digital nation, </a:t>
            </a:r>
            <a:r>
              <a:rPr lang="en-GB" sz="1200" u="sng">
                <a:solidFill>
                  <a:schemeClr val="dk1"/>
                </a:solidFill>
                <a:latin typeface="Arial"/>
                <a:ea typeface="Arial"/>
                <a:cs typeface="Arial"/>
                <a:sym typeface="Arial"/>
                <a:hlinkClick r:id="rId6">
                  <a:extLst>
                    <a:ext uri="{A12FA001-AC4F-418D-AE19-62706E023703}">
                      <ahyp:hlinkClr val="tx"/>
                    </a:ext>
                  </a:extLst>
                </a:hlinkClick>
              </a:rPr>
              <a:t>Realising Scotland's full potential in a digital world: a digital strategy for Scotland</a:t>
            </a:r>
            <a:r>
              <a:rPr lang="en-GB" sz="1200">
                <a:solidFill>
                  <a:schemeClr val="dk1"/>
                </a:solidFill>
                <a:latin typeface="Arial"/>
                <a:ea typeface="Arial"/>
                <a:cs typeface="Arial"/>
                <a:sym typeface="Arial"/>
              </a:rPr>
              <a:t>.</a:t>
            </a:r>
            <a:endParaRPr/>
          </a:p>
        </p:txBody>
      </p:sp>
      <p:pic>
        <p:nvPicPr>
          <p:cNvPr id="136" name="Google Shape;136;p3">
            <a:hlinkClick r:id="rId7"/>
          </p:cNvPr>
          <p:cNvPicPr preferRelativeResize="0"/>
          <p:nvPr/>
        </p:nvPicPr>
        <p:blipFill rotWithShape="1">
          <a:blip r:embed="rId8">
            <a:alphaModFix/>
          </a:blip>
          <a:srcRect b="0" l="0" r="0" t="0"/>
          <a:stretch/>
        </p:blipFill>
        <p:spPr>
          <a:xfrm>
            <a:off x="7212708" y="4686535"/>
            <a:ext cx="1609685" cy="1139073"/>
          </a:xfrm>
          <a:prstGeom prst="rect">
            <a:avLst/>
          </a:prstGeom>
          <a:noFill/>
          <a:ln>
            <a:noFill/>
          </a:ln>
          <a:effectLst>
            <a:outerShdw blurRad="190500" rotWithShape="0" algn="tl">
              <a:srgbClr val="000000">
                <a:alpha val="69803"/>
              </a:srgbClr>
            </a:outerShdw>
          </a:effectLst>
        </p:spPr>
      </p:pic>
      <p:pic>
        <p:nvPicPr>
          <p:cNvPr id="137" name="Google Shape;137;p3"/>
          <p:cNvPicPr preferRelativeResize="0"/>
          <p:nvPr/>
        </p:nvPicPr>
        <p:blipFill rotWithShape="1">
          <a:blip r:embed="rId9">
            <a:alphaModFix/>
          </a:blip>
          <a:srcRect b="0" l="0" r="0" t="0"/>
          <a:stretch/>
        </p:blipFill>
        <p:spPr>
          <a:xfrm>
            <a:off x="7214899" y="115341"/>
            <a:ext cx="1020662" cy="707886"/>
          </a:xfrm>
          <a:prstGeom prst="rect">
            <a:avLst/>
          </a:prstGeom>
          <a:noFill/>
          <a:ln>
            <a:noFill/>
          </a:ln>
        </p:spPr>
      </p:pic>
      <p:sp>
        <p:nvSpPr>
          <p:cNvPr id="138" name="Google Shape;138;p3"/>
          <p:cNvSpPr/>
          <p:nvPr/>
        </p:nvSpPr>
        <p:spPr>
          <a:xfrm>
            <a:off x="1352548" y="115341"/>
            <a:ext cx="6391275"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000">
                <a:solidFill>
                  <a:schemeClr val="accent5"/>
                </a:solidFill>
                <a:latin typeface="Arial"/>
                <a:ea typeface="Arial"/>
                <a:cs typeface="Arial"/>
                <a:sym typeface="Arial"/>
              </a:rPr>
              <a:t>Effective Learning and Teaching </a:t>
            </a:r>
            <a:endParaRPr/>
          </a:p>
          <a:p>
            <a:pPr indent="0" lvl="0" marL="0" marR="0" rtl="0" algn="ctr">
              <a:spcBef>
                <a:spcPts val="0"/>
              </a:spcBef>
              <a:spcAft>
                <a:spcPts val="0"/>
              </a:spcAft>
              <a:buNone/>
            </a:pPr>
            <a:r>
              <a:rPr b="1" lang="en-GB" sz="2000">
                <a:solidFill>
                  <a:schemeClr val="accent5"/>
                </a:solidFill>
                <a:latin typeface="Arial"/>
                <a:ea typeface="Arial"/>
                <a:cs typeface="Arial"/>
                <a:sym typeface="Arial"/>
              </a:rPr>
              <a:t>in Digital Literacy and Computing Science </a:t>
            </a:r>
            <a:endParaRPr/>
          </a:p>
        </p:txBody>
      </p:sp>
      <p:sp>
        <p:nvSpPr>
          <p:cNvPr id="139" name="Google Shape;139;p3">
            <a:hlinkClick action="ppaction://hlinkshowjump?jump=firstslide"/>
          </p:cNvPr>
          <p:cNvSpPr/>
          <p:nvPr/>
        </p:nvSpPr>
        <p:spPr>
          <a:xfrm>
            <a:off x="586789" y="45864"/>
            <a:ext cx="546686" cy="257267"/>
          </a:xfrm>
          <a:custGeom>
            <a:rect b="b" l="l" r="r" t="t"/>
            <a:pathLst>
              <a:path extrusionOk="0" h="120000" w="120000">
                <a:moveTo>
                  <a:pt x="0" y="0"/>
                </a:moveTo>
                <a:lnTo>
                  <a:pt x="120000" y="0"/>
                </a:lnTo>
                <a:lnTo>
                  <a:pt x="120000" y="120000"/>
                </a:lnTo>
                <a:lnTo>
                  <a:pt x="0" y="120000"/>
                </a:lnTo>
                <a:close/>
                <a:moveTo>
                  <a:pt x="60000" y="15000"/>
                </a:moveTo>
                <a:lnTo>
                  <a:pt x="38823" y="60000"/>
                </a:lnTo>
                <a:lnTo>
                  <a:pt x="44117" y="60000"/>
                </a:lnTo>
                <a:lnTo>
                  <a:pt x="44117" y="105000"/>
                </a:lnTo>
                <a:lnTo>
                  <a:pt x="75883" y="105000"/>
                </a:lnTo>
                <a:lnTo>
                  <a:pt x="75883" y="60000"/>
                </a:lnTo>
                <a:lnTo>
                  <a:pt x="81177" y="60000"/>
                </a:lnTo>
                <a:lnTo>
                  <a:pt x="73235" y="43125"/>
                </a:lnTo>
                <a:lnTo>
                  <a:pt x="73235" y="20625"/>
                </a:lnTo>
                <a:lnTo>
                  <a:pt x="67941" y="20625"/>
                </a:lnTo>
                <a:lnTo>
                  <a:pt x="67941" y="31875"/>
                </a:lnTo>
                <a:close/>
              </a:path>
              <a:path extrusionOk="0" fill="darkenLess" h="120000" w="120000">
                <a:moveTo>
                  <a:pt x="73235" y="43125"/>
                </a:moveTo>
                <a:lnTo>
                  <a:pt x="73235" y="20625"/>
                </a:lnTo>
                <a:lnTo>
                  <a:pt x="67941" y="20625"/>
                </a:lnTo>
                <a:lnTo>
                  <a:pt x="67941" y="31875"/>
                </a:lnTo>
                <a:close/>
                <a:moveTo>
                  <a:pt x="44117" y="60000"/>
                </a:moveTo>
                <a:lnTo>
                  <a:pt x="44117" y="105000"/>
                </a:lnTo>
                <a:lnTo>
                  <a:pt x="57353" y="105000"/>
                </a:lnTo>
                <a:lnTo>
                  <a:pt x="57353" y="82500"/>
                </a:lnTo>
                <a:lnTo>
                  <a:pt x="62647" y="82500"/>
                </a:lnTo>
                <a:lnTo>
                  <a:pt x="62647" y="105000"/>
                </a:lnTo>
                <a:lnTo>
                  <a:pt x="75883" y="105000"/>
                </a:lnTo>
                <a:lnTo>
                  <a:pt x="75883" y="60000"/>
                </a:lnTo>
                <a:close/>
              </a:path>
              <a:path extrusionOk="0" fill="darken" h="120000" w="120000">
                <a:moveTo>
                  <a:pt x="60000" y="15000"/>
                </a:moveTo>
                <a:lnTo>
                  <a:pt x="38823" y="60000"/>
                </a:lnTo>
                <a:lnTo>
                  <a:pt x="81177" y="60000"/>
                </a:lnTo>
                <a:close/>
                <a:moveTo>
                  <a:pt x="57353" y="82500"/>
                </a:moveTo>
                <a:lnTo>
                  <a:pt x="62647" y="82500"/>
                </a:lnTo>
                <a:lnTo>
                  <a:pt x="62647" y="105000"/>
                </a:lnTo>
                <a:lnTo>
                  <a:pt x="57353" y="105000"/>
                </a:lnTo>
                <a:close/>
              </a:path>
              <a:path extrusionOk="0" fill="none" h="120000" w="120000">
                <a:moveTo>
                  <a:pt x="60000" y="15000"/>
                </a:moveTo>
                <a:lnTo>
                  <a:pt x="67941" y="31875"/>
                </a:lnTo>
                <a:lnTo>
                  <a:pt x="67941" y="20625"/>
                </a:lnTo>
                <a:lnTo>
                  <a:pt x="73235" y="20625"/>
                </a:lnTo>
                <a:lnTo>
                  <a:pt x="73235" y="43125"/>
                </a:lnTo>
                <a:lnTo>
                  <a:pt x="81177" y="60000"/>
                </a:lnTo>
                <a:lnTo>
                  <a:pt x="75883" y="60000"/>
                </a:lnTo>
                <a:lnTo>
                  <a:pt x="75883" y="105000"/>
                </a:lnTo>
                <a:lnTo>
                  <a:pt x="44117" y="105000"/>
                </a:lnTo>
                <a:lnTo>
                  <a:pt x="44117" y="60000"/>
                </a:lnTo>
                <a:lnTo>
                  <a:pt x="38823" y="60000"/>
                </a:lnTo>
                <a:close/>
                <a:moveTo>
                  <a:pt x="67941" y="31875"/>
                </a:moveTo>
                <a:lnTo>
                  <a:pt x="73235" y="43125"/>
                </a:lnTo>
                <a:moveTo>
                  <a:pt x="75883" y="60000"/>
                </a:moveTo>
                <a:lnTo>
                  <a:pt x="44117" y="60000"/>
                </a:lnTo>
                <a:moveTo>
                  <a:pt x="57353" y="105000"/>
                </a:moveTo>
                <a:lnTo>
                  <a:pt x="57353" y="82500"/>
                </a:lnTo>
                <a:lnTo>
                  <a:pt x="62647" y="82500"/>
                </a:lnTo>
                <a:lnTo>
                  <a:pt x="62647" y="105000"/>
                </a:lnTo>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3"/>
          <p:cNvSpPr/>
          <p:nvPr/>
        </p:nvSpPr>
        <p:spPr>
          <a:xfrm>
            <a:off x="38099"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3">
            <a:hlinkClick action="ppaction://hlinkshowjump?jump=nextslide"/>
          </p:cNvPr>
          <p:cNvSpPr/>
          <p:nvPr/>
        </p:nvSpPr>
        <p:spPr>
          <a:xfrm rot="10800000">
            <a:off x="8610600"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p30"/>
          <p:cNvSpPr txBox="1"/>
          <p:nvPr>
            <p:ph type="title"/>
          </p:nvPr>
        </p:nvSpPr>
        <p:spPr>
          <a:xfrm>
            <a:off x="1183753" y="45864"/>
            <a:ext cx="7362028" cy="476493"/>
          </a:xfrm>
          <a:prstGeom prst="rect">
            <a:avLst/>
          </a:prstGeom>
          <a:solidFill>
            <a:srgbClr val="E5DFEC"/>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400"/>
              <a:buFont typeface="Arial Narrow"/>
              <a:buNone/>
            </a:pPr>
            <a:br>
              <a:rPr b="1" lang="en-GB" sz="1400">
                <a:latin typeface="Arial Narrow"/>
                <a:ea typeface="Arial Narrow"/>
                <a:cs typeface="Arial Narrow"/>
                <a:sym typeface="Arial Narrow"/>
              </a:rPr>
            </a:br>
            <a:r>
              <a:rPr b="1" lang="en-GB" sz="1400">
                <a:latin typeface="Arial"/>
                <a:ea typeface="Arial"/>
                <a:cs typeface="Arial"/>
                <a:sym typeface="Arial"/>
              </a:rPr>
              <a:t>First Level (1.1)</a:t>
            </a:r>
            <a:br>
              <a:rPr b="1" lang="en-GB" sz="1400">
                <a:latin typeface="Arial"/>
                <a:ea typeface="Arial"/>
                <a:cs typeface="Arial"/>
                <a:sym typeface="Arial"/>
              </a:rPr>
            </a:br>
            <a:r>
              <a:rPr b="1" lang="en-GB" sz="1200">
                <a:latin typeface="Arial"/>
                <a:ea typeface="Arial"/>
                <a:cs typeface="Arial"/>
                <a:sym typeface="Arial"/>
              </a:rPr>
              <a:t>CS3: </a:t>
            </a:r>
            <a:r>
              <a:rPr lang="en-GB" sz="1200">
                <a:latin typeface="Arial"/>
                <a:ea typeface="Arial"/>
                <a:cs typeface="Arial"/>
                <a:sym typeface="Arial"/>
              </a:rPr>
              <a:t>Designing, building and testing computing solutions</a:t>
            </a:r>
            <a:br>
              <a:rPr b="1" lang="en-GB" sz="1400">
                <a:latin typeface="Arial"/>
                <a:ea typeface="Arial"/>
                <a:cs typeface="Arial"/>
                <a:sym typeface="Arial"/>
              </a:rPr>
            </a:br>
            <a:endParaRPr b="1" sz="1400">
              <a:latin typeface="Arial"/>
              <a:ea typeface="Arial"/>
              <a:cs typeface="Arial"/>
              <a:sym typeface="Arial"/>
            </a:endParaRPr>
          </a:p>
        </p:txBody>
      </p:sp>
      <p:sp>
        <p:nvSpPr>
          <p:cNvPr id="656" name="Google Shape;656;p30"/>
          <p:cNvSpPr/>
          <p:nvPr/>
        </p:nvSpPr>
        <p:spPr>
          <a:xfrm>
            <a:off x="108565" y="1875764"/>
            <a:ext cx="6951363" cy="4875593"/>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Teaching Strategies &amp; Approaches:</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Learners will start to understand the relationship between the symbols used to create instructions (</a:t>
            </a:r>
            <a:r>
              <a:rPr b="1" lang="en-GB" sz="1000">
                <a:solidFill>
                  <a:schemeClr val="dk1"/>
                </a:solidFill>
                <a:latin typeface="Arial Narrow"/>
                <a:ea typeface="Arial Narrow"/>
                <a:cs typeface="Arial Narrow"/>
                <a:sym typeface="Arial Narrow"/>
              </a:rPr>
              <a:t>algorithms</a:t>
            </a:r>
            <a:r>
              <a:rPr lang="en-GB" sz="1000">
                <a:solidFill>
                  <a:schemeClr val="dk1"/>
                </a:solidFill>
                <a:latin typeface="Arial Narrow"/>
                <a:ea typeface="Arial Narrow"/>
                <a:cs typeface="Arial Narrow"/>
                <a:sym typeface="Arial Narrow"/>
              </a:rPr>
              <a:t>) and the behaviour of the device as it follows them.  They should be able to </a:t>
            </a:r>
            <a:r>
              <a:rPr b="1" lang="en-GB" sz="1000">
                <a:solidFill>
                  <a:schemeClr val="dk1"/>
                </a:solidFill>
                <a:latin typeface="Arial Narrow"/>
                <a:ea typeface="Arial Narrow"/>
                <a:cs typeface="Arial Narrow"/>
                <a:sym typeface="Arial Narrow"/>
              </a:rPr>
              <a:t>sequence</a:t>
            </a:r>
            <a:r>
              <a:rPr lang="en-GB" sz="1000">
                <a:solidFill>
                  <a:schemeClr val="dk1"/>
                </a:solidFill>
                <a:latin typeface="Arial Narrow"/>
                <a:ea typeface="Arial Narrow"/>
                <a:cs typeface="Arial Narrow"/>
                <a:sym typeface="Arial Narrow"/>
              </a:rPr>
              <a:t> commands using simple symbolic language and make </a:t>
            </a:r>
            <a:r>
              <a:rPr b="1" lang="en-GB" sz="1000">
                <a:solidFill>
                  <a:schemeClr val="dk1"/>
                </a:solidFill>
                <a:latin typeface="Arial Narrow"/>
                <a:ea typeface="Arial Narrow"/>
                <a:cs typeface="Arial Narrow"/>
                <a:sym typeface="Arial Narrow"/>
              </a:rPr>
              <a:t>predictions</a:t>
            </a:r>
            <a:r>
              <a:rPr lang="en-GB" sz="1000">
                <a:solidFill>
                  <a:schemeClr val="dk1"/>
                </a:solidFill>
                <a:latin typeface="Arial Narrow"/>
                <a:ea typeface="Arial Narrow"/>
                <a:cs typeface="Arial Narrow"/>
                <a:sym typeface="Arial Narrow"/>
              </a:rPr>
              <a:t> about what effect their instructions will have, beginning to </a:t>
            </a:r>
            <a:r>
              <a:rPr b="1" lang="en-GB" sz="1000">
                <a:solidFill>
                  <a:schemeClr val="dk1"/>
                </a:solidFill>
                <a:latin typeface="Arial Narrow"/>
                <a:ea typeface="Arial Narrow"/>
                <a:cs typeface="Arial Narrow"/>
                <a:sym typeface="Arial Narrow"/>
              </a:rPr>
              <a:t>debug</a:t>
            </a:r>
            <a:r>
              <a:rPr lang="en-GB" sz="1000">
                <a:solidFill>
                  <a:schemeClr val="dk1"/>
                </a:solidFill>
                <a:latin typeface="Arial Narrow"/>
                <a:ea typeface="Arial Narrow"/>
                <a:cs typeface="Arial Narrow"/>
                <a:sym typeface="Arial Narrow"/>
              </a:rPr>
              <a:t> any issues that arise. Leaners should understand that computers follow instructions.  Learners will start to recognise and use ‘</a:t>
            </a:r>
            <a:r>
              <a:rPr b="1" lang="en-GB" sz="1000">
                <a:solidFill>
                  <a:schemeClr val="dk1"/>
                </a:solidFill>
                <a:latin typeface="Arial Narrow"/>
                <a:ea typeface="Arial Narrow"/>
                <a:cs typeface="Arial Narrow"/>
                <a:sym typeface="Arial Narrow"/>
              </a:rPr>
              <a:t>repeats</a:t>
            </a:r>
            <a:r>
              <a:rPr lang="en-GB" sz="1000">
                <a:solidFill>
                  <a:schemeClr val="dk1"/>
                </a:solidFill>
                <a:latin typeface="Arial Narrow"/>
                <a:ea typeface="Arial Narrow"/>
                <a:cs typeface="Arial Narrow"/>
                <a:sym typeface="Arial Narrow"/>
              </a:rPr>
              <a:t>’ instead of using the same arrow/instruction multiple times.</a:t>
            </a:r>
            <a:endParaRPr/>
          </a:p>
          <a:p>
            <a:pPr indent="0" lvl="0" marL="0" marR="0" rtl="0" algn="l">
              <a:spcBef>
                <a:spcPts val="0"/>
              </a:spcBef>
              <a:spcAft>
                <a:spcPts val="0"/>
              </a:spcAft>
              <a:buNone/>
            </a:pPr>
            <a:r>
              <a:t/>
            </a:r>
            <a:endParaRPr sz="500">
              <a:solidFill>
                <a:srgbClr val="FF0000"/>
              </a:solidFill>
              <a:latin typeface="Arial Narrow"/>
              <a:ea typeface="Arial Narrow"/>
              <a:cs typeface="Arial Narrow"/>
              <a:sym typeface="Arial Narrow"/>
            </a:endParaRPr>
          </a:p>
          <a:p>
            <a:pPr indent="0" lvl="0" marL="0" marR="0" rtl="0" algn="l">
              <a:spcBef>
                <a:spcPts val="0"/>
              </a:spcBef>
              <a:spcAft>
                <a:spcPts val="0"/>
              </a:spcAft>
              <a:buNone/>
            </a:pPr>
            <a:r>
              <a:rPr lang="en-GB" sz="1050" u="sng">
                <a:solidFill>
                  <a:schemeClr val="dk1"/>
                </a:solidFill>
                <a:latin typeface="Arial Narrow"/>
                <a:ea typeface="Arial Narrow"/>
                <a:cs typeface="Arial Narrow"/>
                <a:sym typeface="Arial Narrow"/>
              </a:rPr>
              <a:t>Unplugged</a:t>
            </a:r>
            <a:endParaRPr sz="105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Code a partner/teacher to perform a sequence of actions or routine using written or other visual means using verbal commands and/or visual instructions including basic repetition (e.g. walk forwards 5 times). </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Using directional language, accurately sequence commands to navigate from one point in the classroom to another (moving on to making attempts to use the word ‘repetition’ to describe the process)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Give learners long list of instructions that they will have to break down into smaller, more manageable chunks (e.g. daily timetable broken down into ‘now and next’, or use stories like ‘We’re Going on a Bear Hunt’ and create visual stimuli to remember the route for all to join in repeating)</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Using written or visual instructions (trying to include repetition), describe a well-known routine</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Read written or visual instructions and identify any errors (teachers should make </a:t>
            </a:r>
            <a:r>
              <a:rPr i="1" lang="en-GB" sz="1000">
                <a:solidFill>
                  <a:schemeClr val="dk1"/>
                </a:solidFill>
                <a:latin typeface="Arial Narrow"/>
                <a:ea typeface="Arial Narrow"/>
                <a:cs typeface="Arial Narrow"/>
                <a:sym typeface="Arial Narrow"/>
              </a:rPr>
              <a:t>deliberate</a:t>
            </a:r>
            <a:r>
              <a:rPr lang="en-GB" sz="1000">
                <a:solidFill>
                  <a:schemeClr val="dk1"/>
                </a:solidFill>
                <a:latin typeface="Arial Narrow"/>
                <a:ea typeface="Arial Narrow"/>
                <a:cs typeface="Arial Narrow"/>
                <a:sym typeface="Arial Narrow"/>
              </a:rPr>
              <a:t> </a:t>
            </a:r>
            <a:r>
              <a:rPr i="1" lang="en-GB" sz="1000">
                <a:solidFill>
                  <a:schemeClr val="dk1"/>
                </a:solidFill>
                <a:latin typeface="Arial Narrow"/>
                <a:ea typeface="Arial Narrow"/>
                <a:cs typeface="Arial Narrow"/>
                <a:sym typeface="Arial Narrow"/>
              </a:rPr>
              <a:t>mistakes</a:t>
            </a:r>
            <a:r>
              <a:rPr lang="en-GB" sz="1000">
                <a:solidFill>
                  <a:schemeClr val="dk1"/>
                </a:solidFill>
                <a:latin typeface="Arial Narrow"/>
                <a:ea typeface="Arial Narrow"/>
                <a:cs typeface="Arial Narrow"/>
                <a:sym typeface="Arial Narrow"/>
              </a:rPr>
              <a:t> to see if pupils can point these out)</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Identify a pattern in a set of instructions (e.g. a dance or when playing music/clapping games) and pinpoint where it starts to repeat. Lay visual cards/ draw the single sequence from beginning to end and use the verbal instruction ‘and repeat’</a:t>
            </a:r>
            <a:endParaRPr/>
          </a:p>
          <a:p>
            <a:pPr indent="0" lvl="0" marL="0" marR="0" rtl="0" algn="l">
              <a:spcBef>
                <a:spcPts val="0"/>
              </a:spcBef>
              <a:spcAft>
                <a:spcPts val="0"/>
              </a:spcAft>
              <a:buNone/>
            </a:pPr>
            <a:r>
              <a:t/>
            </a:r>
            <a:endParaRPr sz="10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050" u="sng">
                <a:solidFill>
                  <a:schemeClr val="dk1"/>
                </a:solidFill>
                <a:latin typeface="Arial Narrow"/>
                <a:ea typeface="Arial Narrow"/>
                <a:cs typeface="Arial Narrow"/>
                <a:sym typeface="Arial Narrow"/>
              </a:rPr>
              <a:t>Plugged</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Code.org </a:t>
            </a:r>
            <a:r>
              <a:rPr lang="en-GB" sz="1000" u="sng">
                <a:solidFill>
                  <a:schemeClr val="dk1"/>
                </a:solidFill>
                <a:latin typeface="Arial Narrow"/>
                <a:ea typeface="Arial Narrow"/>
                <a:cs typeface="Arial Narrow"/>
                <a:sym typeface="Arial Narrow"/>
                <a:hlinkClick r:id="rId3">
                  <a:extLst>
                    <a:ext uri="{A12FA001-AC4F-418D-AE19-62706E023703}">
                      <ahyp:hlinkClr val="tx"/>
                    </a:ext>
                  </a:extLst>
                </a:hlinkClick>
              </a:rPr>
              <a:t>Course A</a:t>
            </a:r>
            <a:r>
              <a:rPr lang="en-GB" sz="1000" u="sng">
                <a:solidFill>
                  <a:schemeClr val="dk1"/>
                </a:solidFill>
                <a:latin typeface="Arial Narrow"/>
                <a:ea typeface="Arial Narrow"/>
                <a:cs typeface="Arial Narrow"/>
                <a:sym typeface="Arial Narrow"/>
                <a:hlinkClick r:id="rId4">
                  <a:extLst>
                    <a:ext uri="{A12FA001-AC4F-418D-AE19-62706E023703}">
                      <ahyp:hlinkClr val="tx"/>
                    </a:ext>
                  </a:extLst>
                </a:hlinkClick>
              </a:rPr>
              <a:t> </a:t>
            </a:r>
            <a:r>
              <a:rPr lang="en-GB" sz="1000">
                <a:solidFill>
                  <a:schemeClr val="dk1"/>
                </a:solidFill>
                <a:latin typeface="Arial Narrow"/>
                <a:ea typeface="Arial Narrow"/>
                <a:cs typeface="Arial Narrow"/>
                <a:sym typeface="Arial Narrow"/>
              </a:rPr>
              <a:t>and resources, starting with a very simple ‘click the block’, learn to click/drag, and move on to using visual programming to complete activities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Play and create simple games/animations using  Scratch Jr, such as moving a car from one side of the screen to another, by sequencing simple commands (and repeat loops where appropriate, if ready)</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Plan a route for a programmable device and try to find any errors (bugs) before hitting ‘run’ (share code with a partner/group to check)</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Coding a programmable device (e.g. Bee-Bot / Sphero) to achieve a desired outcome using repeated patterns, such as following the route of a shape outlined on the floor, e.g zig-zag, square</a:t>
            </a:r>
            <a:endParaRPr sz="10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5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000" u="sng">
                <a:solidFill>
                  <a:schemeClr val="dk1"/>
                </a:solidFill>
                <a:latin typeface="Arial Narrow"/>
                <a:ea typeface="Arial Narrow"/>
                <a:cs typeface="Arial Narrow"/>
                <a:sym typeface="Arial Narrow"/>
              </a:rPr>
              <a:t>Questions to enable HOTS:</a:t>
            </a:r>
            <a:endParaRPr sz="1000">
              <a:solidFill>
                <a:srgbClr val="FF0000"/>
              </a:solidFill>
              <a:latin typeface="Arial Narrow"/>
              <a:ea typeface="Arial Narrow"/>
              <a:cs typeface="Arial Narrow"/>
              <a:sym typeface="Arial Narrow"/>
            </a:endParaRPr>
          </a:p>
          <a:p>
            <a:pPr indent="-107950" lvl="0" marL="171450" marR="0" rtl="0" algn="l">
              <a:spcBef>
                <a:spcPts val="0"/>
              </a:spcBef>
              <a:spcAft>
                <a:spcPts val="0"/>
              </a:spcAft>
              <a:buClr>
                <a:schemeClr val="dk1"/>
              </a:buClr>
              <a:buSzPts val="1000"/>
              <a:buFont typeface="Arial"/>
              <a:buNone/>
            </a:pPr>
            <a:r>
              <a:t/>
            </a:r>
            <a:endParaRPr sz="1000">
              <a:solidFill>
                <a:schemeClr val="dk1"/>
              </a:solidFill>
              <a:latin typeface="Arial Narrow"/>
              <a:ea typeface="Arial Narrow"/>
              <a:cs typeface="Arial Narrow"/>
              <a:sym typeface="Arial Narrow"/>
            </a:endParaRPr>
          </a:p>
        </p:txBody>
      </p:sp>
      <p:sp>
        <p:nvSpPr>
          <p:cNvPr id="657" name="Google Shape;657;p30"/>
          <p:cNvSpPr/>
          <p:nvPr/>
        </p:nvSpPr>
        <p:spPr>
          <a:xfrm>
            <a:off x="118933" y="1102003"/>
            <a:ext cx="6940995" cy="709983"/>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Cross-curricular links:</a:t>
            </a:r>
            <a:r>
              <a:rPr lang="en-GB" sz="1100">
                <a:solidFill>
                  <a:schemeClr val="dk1"/>
                </a:solidFill>
                <a:latin typeface="Arial Narrow"/>
                <a:ea typeface="Arial Narrow"/>
                <a:cs typeface="Arial Narrow"/>
                <a:sym typeface="Arial Narrow"/>
              </a:rPr>
              <a:t> </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(MTH 1-13a) repeating patterns		(TCH 1-13a, 1-14a, 1-14b) sequencing instructions, using visual programming</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(MTH 1-17a) direction and turning 		(MNU 1-20b) sorting information</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(MTH 1-18a) co-ordinates (if using Scratch) </a:t>
            </a:r>
            <a:endParaRPr/>
          </a:p>
          <a:p>
            <a:pPr indent="0" lvl="0" marL="0" marR="0" rtl="0" algn="l">
              <a:spcBef>
                <a:spcPts val="0"/>
              </a:spcBef>
              <a:spcAft>
                <a:spcPts val="0"/>
              </a:spcAft>
              <a:buNone/>
            </a:pPr>
            <a:r>
              <a:t/>
            </a:r>
            <a:endParaRPr sz="1100" u="sng">
              <a:solidFill>
                <a:schemeClr val="dk1"/>
              </a:solidFill>
              <a:latin typeface="Arial Narrow"/>
              <a:ea typeface="Arial Narrow"/>
              <a:cs typeface="Arial Narrow"/>
              <a:sym typeface="Arial Narrow"/>
            </a:endParaRPr>
          </a:p>
        </p:txBody>
      </p:sp>
      <p:sp>
        <p:nvSpPr>
          <p:cNvPr id="658" name="Google Shape;658;p30"/>
          <p:cNvSpPr/>
          <p:nvPr/>
        </p:nvSpPr>
        <p:spPr>
          <a:xfrm>
            <a:off x="118934" y="586135"/>
            <a:ext cx="6940996" cy="45209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Key language</a:t>
            </a:r>
            <a:r>
              <a:rPr lang="en-GB" sz="1100">
                <a:solidFill>
                  <a:schemeClr val="dk1"/>
                </a:solidFill>
                <a:latin typeface="Arial Narrow"/>
                <a:ea typeface="Arial Narrow"/>
                <a:cs typeface="Arial Narrow"/>
                <a:sym typeface="Arial Narrow"/>
              </a:rPr>
              <a:t>: program, instructions, commands, code, sequence, input, output, bug (problem), debug / debugging (identifying / fixing problems), repeat, pattern </a:t>
            </a:r>
            <a:endParaRPr/>
          </a:p>
        </p:txBody>
      </p:sp>
      <p:sp>
        <p:nvSpPr>
          <p:cNvPr id="659" name="Google Shape;659;p30"/>
          <p:cNvSpPr/>
          <p:nvPr/>
        </p:nvSpPr>
        <p:spPr>
          <a:xfrm>
            <a:off x="7150289" y="582542"/>
            <a:ext cx="1867992" cy="822413"/>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CfE E/O:</a:t>
            </a:r>
            <a:r>
              <a:rPr lang="en-GB" sz="1100">
                <a:solidFill>
                  <a:schemeClr val="dk1"/>
                </a:solidFill>
                <a:latin typeface="Arial Narrow"/>
                <a:ea typeface="Arial Narrow"/>
                <a:cs typeface="Arial Narrow"/>
                <a:sym typeface="Arial Narrow"/>
              </a:rPr>
              <a:t> </a:t>
            </a:r>
            <a:r>
              <a:rPr lang="en-GB" sz="900">
                <a:solidFill>
                  <a:schemeClr val="dk1"/>
                </a:solidFill>
                <a:latin typeface="Arial Narrow"/>
                <a:ea typeface="Arial Narrow"/>
                <a:cs typeface="Arial Narrow"/>
                <a:sym typeface="Arial Narrow"/>
              </a:rPr>
              <a:t>I can demonstrate a range of basic problem solving skills by building simple programs to carry out a given task, using an appropriate language.  </a:t>
            </a:r>
            <a:endParaRPr/>
          </a:p>
          <a:p>
            <a:pPr indent="0" lvl="0" marL="0" marR="0" rtl="0" algn="l">
              <a:spcBef>
                <a:spcPts val="0"/>
              </a:spcBef>
              <a:spcAft>
                <a:spcPts val="0"/>
              </a:spcAft>
              <a:buNone/>
            </a:pPr>
            <a:r>
              <a:rPr b="1" lang="en-GB" sz="900">
                <a:solidFill>
                  <a:schemeClr val="dk1"/>
                </a:solidFill>
                <a:latin typeface="Arial Narrow"/>
                <a:ea typeface="Arial Narrow"/>
                <a:cs typeface="Arial Narrow"/>
                <a:sym typeface="Arial Narrow"/>
              </a:rPr>
              <a:t>TCH 1-15a</a:t>
            </a:r>
            <a:endParaRPr/>
          </a:p>
          <a:p>
            <a:pPr indent="0" lvl="0" marL="0" marR="0" rtl="0" algn="l">
              <a:spcBef>
                <a:spcPts val="0"/>
              </a:spcBef>
              <a:spcAft>
                <a:spcPts val="0"/>
              </a:spcAft>
              <a:buNone/>
            </a:pPr>
            <a:r>
              <a:t/>
            </a:r>
            <a:endParaRPr sz="9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p:txBody>
      </p:sp>
      <p:sp>
        <p:nvSpPr>
          <p:cNvPr id="660" name="Google Shape;660;p30"/>
          <p:cNvSpPr/>
          <p:nvPr/>
        </p:nvSpPr>
        <p:spPr>
          <a:xfrm>
            <a:off x="7161700" y="3659492"/>
            <a:ext cx="1862958" cy="3091865"/>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End of Level Benchmarks:</a:t>
            </a:r>
            <a:endParaRPr/>
          </a:p>
          <a:p>
            <a:pPr indent="0" lvl="0" marL="0" marR="0" rtl="0" algn="l">
              <a:spcBef>
                <a:spcPts val="0"/>
              </a:spcBef>
              <a:spcAft>
                <a:spcPts val="0"/>
              </a:spcAft>
              <a:buNone/>
            </a:pPr>
            <a:r>
              <a:t/>
            </a:r>
            <a:endParaRPr sz="700" u="sng">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Simplifies problems by breaking them down into smaller more manageable parts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Constructs a sequence of instructions to solve a task, explaining the expected output from each step and how each contributes towards solving the task</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Creates programs to carry out activities (using selection and fixed repetition) in a visual programming language</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Identifies when a program does not do what was intended and can correct errors/bugs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Evaluates solutions/programs and suggests improvements</a:t>
            </a:r>
            <a:endParaRPr/>
          </a:p>
        </p:txBody>
      </p:sp>
      <p:pic>
        <p:nvPicPr>
          <p:cNvPr id="661" name="Google Shape;661;p30"/>
          <p:cNvPicPr preferRelativeResize="0"/>
          <p:nvPr/>
        </p:nvPicPr>
        <p:blipFill rotWithShape="1">
          <a:blip r:embed="rId5">
            <a:alphaModFix/>
          </a:blip>
          <a:srcRect b="0" l="0" r="0" t="0"/>
          <a:stretch/>
        </p:blipFill>
        <p:spPr>
          <a:xfrm>
            <a:off x="8093179" y="2732377"/>
            <a:ext cx="429244" cy="429244"/>
          </a:xfrm>
          <a:prstGeom prst="rect">
            <a:avLst/>
          </a:prstGeom>
          <a:noFill/>
          <a:ln>
            <a:noFill/>
          </a:ln>
        </p:spPr>
      </p:pic>
      <p:pic>
        <p:nvPicPr>
          <p:cNvPr id="662" name="Google Shape;662;p30"/>
          <p:cNvPicPr preferRelativeResize="0"/>
          <p:nvPr/>
        </p:nvPicPr>
        <p:blipFill rotWithShape="1">
          <a:blip r:embed="rId6">
            <a:alphaModFix/>
          </a:blip>
          <a:srcRect b="0" l="0" r="0" t="0"/>
          <a:stretch/>
        </p:blipFill>
        <p:spPr>
          <a:xfrm>
            <a:off x="8078830" y="2256772"/>
            <a:ext cx="429244" cy="429244"/>
          </a:xfrm>
          <a:prstGeom prst="rect">
            <a:avLst/>
          </a:prstGeom>
          <a:noFill/>
          <a:ln>
            <a:noFill/>
          </a:ln>
        </p:spPr>
      </p:pic>
      <p:pic>
        <p:nvPicPr>
          <p:cNvPr id="663" name="Google Shape;663;p30"/>
          <p:cNvPicPr preferRelativeResize="0"/>
          <p:nvPr/>
        </p:nvPicPr>
        <p:blipFill rotWithShape="1">
          <a:blip r:embed="rId7">
            <a:alphaModFix/>
          </a:blip>
          <a:srcRect b="0" l="0" r="0" t="0"/>
          <a:stretch/>
        </p:blipFill>
        <p:spPr>
          <a:xfrm>
            <a:off x="8078830" y="1811986"/>
            <a:ext cx="401363" cy="396696"/>
          </a:xfrm>
          <a:prstGeom prst="rect">
            <a:avLst/>
          </a:prstGeom>
          <a:noFill/>
          <a:ln>
            <a:noFill/>
          </a:ln>
        </p:spPr>
      </p:pic>
      <p:sp>
        <p:nvSpPr>
          <p:cNvPr id="664" name="Google Shape;664;p30"/>
          <p:cNvSpPr/>
          <p:nvPr/>
        </p:nvSpPr>
        <p:spPr>
          <a:xfrm>
            <a:off x="7149459" y="1781167"/>
            <a:ext cx="1867992" cy="151201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Code.org</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Bee-Bot</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Sphero</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Scratch Jr</a:t>
            </a:r>
            <a:endParaRPr/>
          </a:p>
        </p:txBody>
      </p:sp>
      <p:graphicFrame>
        <p:nvGraphicFramePr>
          <p:cNvPr id="665" name="Google Shape;665;p30"/>
          <p:cNvGraphicFramePr/>
          <p:nvPr/>
        </p:nvGraphicFramePr>
        <p:xfrm>
          <a:off x="197579" y="6084111"/>
          <a:ext cx="3000000" cy="3000000"/>
        </p:xfrm>
        <a:graphic>
          <a:graphicData uri="http://schemas.openxmlformats.org/drawingml/2006/table">
            <a:tbl>
              <a:tblPr bandRow="1" firstRow="1">
                <a:noFill/>
                <a:tableStyleId>{2BD47FE2-F3FE-47A3-9270-DE741071F401}</a:tableStyleId>
              </a:tblPr>
              <a:tblGrid>
                <a:gridCol w="2560750"/>
                <a:gridCol w="4212575"/>
              </a:tblGrid>
              <a:tr h="147350">
                <a:tc>
                  <a:txBody>
                    <a:bodyPr/>
                    <a:lstStyle/>
                    <a:p>
                      <a:pPr indent="-171450" lvl="0" marL="171450" marR="0" rtl="0" algn="l">
                        <a:spcBef>
                          <a:spcPts val="0"/>
                        </a:spcBef>
                        <a:spcAft>
                          <a:spcPts val="0"/>
                        </a:spcAft>
                        <a:buClr>
                          <a:schemeClr val="dk1"/>
                        </a:buClr>
                        <a:buSzPts val="1000"/>
                        <a:buFont typeface="Arial"/>
                        <a:buChar char="•"/>
                      </a:pPr>
                      <a:r>
                        <a:rPr b="0" i="0" lang="en-GB" sz="1000" u="none" cap="none" strike="noStrike">
                          <a:solidFill>
                            <a:schemeClr val="dk1"/>
                          </a:solidFill>
                          <a:latin typeface="Arial Narrow"/>
                          <a:ea typeface="Arial Narrow"/>
                          <a:cs typeface="Arial Narrow"/>
                          <a:sym typeface="Arial Narrow"/>
                        </a:rPr>
                        <a:t>How can you make your code better?</a:t>
                      </a:r>
                      <a:endParaRPr b="0" i="0" sz="1000" u="none" cap="none" strike="noStrike">
                        <a:latin typeface="Arial Narrow"/>
                        <a:ea typeface="Arial Narrow"/>
                        <a:cs typeface="Arial Narrow"/>
                        <a:sym typeface="Arial Narrow"/>
                      </a:endParaRPr>
                    </a:p>
                  </a:txBody>
                  <a:tcPr marT="0" marB="0" marR="0" marL="0"/>
                </a:tc>
                <a:tc>
                  <a:txBody>
                    <a:bodyPr/>
                    <a:lstStyle/>
                    <a:p>
                      <a:pPr indent="-171450" lvl="0" marL="171450" marR="0" rtl="0" algn="l">
                        <a:lnSpc>
                          <a:spcPct val="100000"/>
                        </a:lnSpc>
                        <a:spcBef>
                          <a:spcPts val="0"/>
                        </a:spcBef>
                        <a:spcAft>
                          <a:spcPts val="0"/>
                        </a:spcAft>
                        <a:buClr>
                          <a:schemeClr val="dk1"/>
                        </a:buClr>
                        <a:buSzPts val="1000"/>
                        <a:buFont typeface="Arial"/>
                        <a:buChar char="•"/>
                      </a:pPr>
                      <a:r>
                        <a:rPr b="0" i="0" lang="en-GB" sz="1000" u="none" cap="none" strike="noStrike">
                          <a:solidFill>
                            <a:schemeClr val="dk1"/>
                          </a:solidFill>
                          <a:latin typeface="Arial Narrow"/>
                          <a:ea typeface="Arial Narrow"/>
                          <a:cs typeface="Arial Narrow"/>
                          <a:sym typeface="Arial Narrow"/>
                        </a:rPr>
                        <a:t>Is there another way that you could code this that works?</a:t>
                      </a:r>
                      <a:endParaRPr/>
                    </a:p>
                  </a:txBody>
                  <a:tcPr marT="0" marB="0" marR="0" marL="0"/>
                </a:tc>
              </a:tr>
              <a:tr h="130500">
                <a:tc>
                  <a:txBody>
                    <a:bodyPr/>
                    <a:lstStyle/>
                    <a:p>
                      <a:pPr indent="-171450" lvl="0" marL="171450" marR="0" rtl="0" algn="l">
                        <a:lnSpc>
                          <a:spcPct val="100000"/>
                        </a:lnSpc>
                        <a:spcBef>
                          <a:spcPts val="0"/>
                        </a:spcBef>
                        <a:spcAft>
                          <a:spcPts val="0"/>
                        </a:spcAft>
                        <a:buClr>
                          <a:schemeClr val="dk1"/>
                        </a:buClr>
                        <a:buSzPts val="1000"/>
                        <a:buFont typeface="Arial"/>
                        <a:buChar char="•"/>
                      </a:pPr>
                      <a:r>
                        <a:rPr b="0" i="0" lang="en-GB" sz="1000" u="none" cap="none" strike="noStrike">
                          <a:solidFill>
                            <a:schemeClr val="dk1"/>
                          </a:solidFill>
                          <a:latin typeface="Arial Narrow"/>
                          <a:ea typeface="Arial Narrow"/>
                          <a:cs typeface="Arial Narrow"/>
                          <a:sym typeface="Arial Narrow"/>
                        </a:rPr>
                        <a:t>Can you tell me what will happen if you add…?</a:t>
                      </a:r>
                      <a:endParaRPr/>
                    </a:p>
                    <a:p>
                      <a:pPr indent="-171450" lvl="0" marL="171450" marR="0" rtl="0" algn="l">
                        <a:lnSpc>
                          <a:spcPct val="100000"/>
                        </a:lnSpc>
                        <a:spcBef>
                          <a:spcPts val="0"/>
                        </a:spcBef>
                        <a:spcAft>
                          <a:spcPts val="0"/>
                        </a:spcAft>
                        <a:buClr>
                          <a:schemeClr val="dk1"/>
                        </a:buClr>
                        <a:buSzPts val="1000"/>
                        <a:buFont typeface="Arial"/>
                        <a:buChar char="•"/>
                      </a:pPr>
                      <a:r>
                        <a:rPr b="0" i="0" lang="en-GB" sz="1000" u="none" cap="none" strike="noStrike">
                          <a:solidFill>
                            <a:schemeClr val="dk1"/>
                          </a:solidFill>
                          <a:latin typeface="Arial Narrow"/>
                          <a:ea typeface="Arial Narrow"/>
                          <a:cs typeface="Arial Narrow"/>
                          <a:sym typeface="Arial Narrow"/>
                        </a:rPr>
                        <a:t>Can you show me a block that shouldn’t be in your program?</a:t>
                      </a:r>
                      <a:endParaRPr/>
                    </a:p>
                  </a:txBody>
                  <a:tcPr marT="0" marB="0" marR="0" marL="0"/>
                </a:tc>
                <a:tc>
                  <a:txBody>
                    <a:bodyPr/>
                    <a:lstStyle/>
                    <a:p>
                      <a:pPr indent="-171450" lvl="0" marL="171450" marR="0" rtl="0" algn="l">
                        <a:lnSpc>
                          <a:spcPct val="100000"/>
                        </a:lnSpc>
                        <a:spcBef>
                          <a:spcPts val="0"/>
                        </a:spcBef>
                        <a:spcAft>
                          <a:spcPts val="0"/>
                        </a:spcAft>
                        <a:buClr>
                          <a:schemeClr val="dk1"/>
                        </a:buClr>
                        <a:buSzPts val="1000"/>
                        <a:buFont typeface="Arial"/>
                        <a:buChar char="•"/>
                      </a:pPr>
                      <a:r>
                        <a:rPr b="0" i="0" lang="en-GB" sz="1000" u="none" cap="none" strike="noStrike">
                          <a:solidFill>
                            <a:schemeClr val="dk1"/>
                          </a:solidFill>
                          <a:latin typeface="Arial Narrow"/>
                          <a:ea typeface="Arial Narrow"/>
                          <a:cs typeface="Arial Narrow"/>
                          <a:sym typeface="Arial Narrow"/>
                        </a:rPr>
                        <a:t>Is there a way that you could finish this using fewer/more arrows?</a:t>
                      </a:r>
                      <a:endParaRPr/>
                    </a:p>
                    <a:p>
                      <a:pPr indent="0" lvl="0" marL="0" marR="0" rtl="0" algn="l">
                        <a:spcBef>
                          <a:spcPts val="0"/>
                        </a:spcBef>
                        <a:spcAft>
                          <a:spcPts val="0"/>
                        </a:spcAft>
                        <a:buNone/>
                      </a:pPr>
                      <a:r>
                        <a:t/>
                      </a:r>
                      <a:endParaRPr b="0" i="0" sz="1000">
                        <a:latin typeface="Arial Narrow"/>
                        <a:ea typeface="Arial Narrow"/>
                        <a:cs typeface="Arial Narrow"/>
                        <a:sym typeface="Arial Narrow"/>
                      </a:endParaRPr>
                    </a:p>
                  </a:txBody>
                  <a:tcPr marT="0" marB="0" marR="0" marL="0"/>
                </a:tc>
              </a:tr>
            </a:tbl>
          </a:graphicData>
        </a:graphic>
      </p:graphicFrame>
      <p:sp>
        <p:nvSpPr>
          <p:cNvPr id="666" name="Google Shape;666;p30">
            <a:hlinkClick action="ppaction://hlinkshowjump?jump=firstslide"/>
          </p:cNvPr>
          <p:cNvSpPr/>
          <p:nvPr/>
        </p:nvSpPr>
        <p:spPr>
          <a:xfrm>
            <a:off x="586789" y="45864"/>
            <a:ext cx="546686" cy="257267"/>
          </a:xfrm>
          <a:custGeom>
            <a:rect b="b" l="l" r="r" t="t"/>
            <a:pathLst>
              <a:path extrusionOk="0" h="120000" w="120000">
                <a:moveTo>
                  <a:pt x="0" y="0"/>
                </a:moveTo>
                <a:lnTo>
                  <a:pt x="120000" y="0"/>
                </a:lnTo>
                <a:lnTo>
                  <a:pt x="120000" y="120000"/>
                </a:lnTo>
                <a:lnTo>
                  <a:pt x="0" y="120000"/>
                </a:lnTo>
                <a:close/>
                <a:moveTo>
                  <a:pt x="60000" y="15000"/>
                </a:moveTo>
                <a:lnTo>
                  <a:pt x="38823" y="60000"/>
                </a:lnTo>
                <a:lnTo>
                  <a:pt x="44117" y="60000"/>
                </a:lnTo>
                <a:lnTo>
                  <a:pt x="44117" y="105000"/>
                </a:lnTo>
                <a:lnTo>
                  <a:pt x="75883" y="105000"/>
                </a:lnTo>
                <a:lnTo>
                  <a:pt x="75883" y="60000"/>
                </a:lnTo>
                <a:lnTo>
                  <a:pt x="81177" y="60000"/>
                </a:lnTo>
                <a:lnTo>
                  <a:pt x="73235" y="43125"/>
                </a:lnTo>
                <a:lnTo>
                  <a:pt x="73235" y="20625"/>
                </a:lnTo>
                <a:lnTo>
                  <a:pt x="67941" y="20625"/>
                </a:lnTo>
                <a:lnTo>
                  <a:pt x="67941" y="31875"/>
                </a:lnTo>
                <a:close/>
              </a:path>
              <a:path extrusionOk="0" fill="darkenLess" h="120000" w="120000">
                <a:moveTo>
                  <a:pt x="73235" y="43125"/>
                </a:moveTo>
                <a:lnTo>
                  <a:pt x="73235" y="20625"/>
                </a:lnTo>
                <a:lnTo>
                  <a:pt x="67941" y="20625"/>
                </a:lnTo>
                <a:lnTo>
                  <a:pt x="67941" y="31875"/>
                </a:lnTo>
                <a:close/>
                <a:moveTo>
                  <a:pt x="44117" y="60000"/>
                </a:moveTo>
                <a:lnTo>
                  <a:pt x="44117" y="105000"/>
                </a:lnTo>
                <a:lnTo>
                  <a:pt x="57353" y="105000"/>
                </a:lnTo>
                <a:lnTo>
                  <a:pt x="57353" y="82500"/>
                </a:lnTo>
                <a:lnTo>
                  <a:pt x="62647" y="82500"/>
                </a:lnTo>
                <a:lnTo>
                  <a:pt x="62647" y="105000"/>
                </a:lnTo>
                <a:lnTo>
                  <a:pt x="75883" y="105000"/>
                </a:lnTo>
                <a:lnTo>
                  <a:pt x="75883" y="60000"/>
                </a:lnTo>
                <a:close/>
              </a:path>
              <a:path extrusionOk="0" fill="darken" h="120000" w="120000">
                <a:moveTo>
                  <a:pt x="60000" y="15000"/>
                </a:moveTo>
                <a:lnTo>
                  <a:pt x="38823" y="60000"/>
                </a:lnTo>
                <a:lnTo>
                  <a:pt x="81177" y="60000"/>
                </a:lnTo>
                <a:close/>
                <a:moveTo>
                  <a:pt x="57353" y="82500"/>
                </a:moveTo>
                <a:lnTo>
                  <a:pt x="62647" y="82500"/>
                </a:lnTo>
                <a:lnTo>
                  <a:pt x="62647" y="105000"/>
                </a:lnTo>
                <a:lnTo>
                  <a:pt x="57353" y="105000"/>
                </a:lnTo>
                <a:close/>
              </a:path>
              <a:path extrusionOk="0" fill="none" h="120000" w="120000">
                <a:moveTo>
                  <a:pt x="60000" y="15000"/>
                </a:moveTo>
                <a:lnTo>
                  <a:pt x="67941" y="31875"/>
                </a:lnTo>
                <a:lnTo>
                  <a:pt x="67941" y="20625"/>
                </a:lnTo>
                <a:lnTo>
                  <a:pt x="73235" y="20625"/>
                </a:lnTo>
                <a:lnTo>
                  <a:pt x="73235" y="43125"/>
                </a:lnTo>
                <a:lnTo>
                  <a:pt x="81177" y="60000"/>
                </a:lnTo>
                <a:lnTo>
                  <a:pt x="75883" y="60000"/>
                </a:lnTo>
                <a:lnTo>
                  <a:pt x="75883" y="105000"/>
                </a:lnTo>
                <a:lnTo>
                  <a:pt x="44117" y="105000"/>
                </a:lnTo>
                <a:lnTo>
                  <a:pt x="44117" y="60000"/>
                </a:lnTo>
                <a:lnTo>
                  <a:pt x="38823" y="60000"/>
                </a:lnTo>
                <a:close/>
                <a:moveTo>
                  <a:pt x="67941" y="31875"/>
                </a:moveTo>
                <a:lnTo>
                  <a:pt x="73235" y="43125"/>
                </a:lnTo>
                <a:moveTo>
                  <a:pt x="75883" y="60000"/>
                </a:moveTo>
                <a:lnTo>
                  <a:pt x="44117" y="60000"/>
                </a:lnTo>
                <a:moveTo>
                  <a:pt x="57353" y="105000"/>
                </a:moveTo>
                <a:lnTo>
                  <a:pt x="57353" y="82500"/>
                </a:lnTo>
                <a:lnTo>
                  <a:pt x="62647" y="82500"/>
                </a:lnTo>
                <a:lnTo>
                  <a:pt x="62647" y="105000"/>
                </a:lnTo>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7" name="Google Shape;667;p30"/>
          <p:cNvSpPr/>
          <p:nvPr/>
        </p:nvSpPr>
        <p:spPr>
          <a:xfrm>
            <a:off x="38099"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8" name="Google Shape;668;p30">
            <a:hlinkClick action="ppaction://hlinkshowjump?jump=nextslide"/>
          </p:cNvPr>
          <p:cNvSpPr/>
          <p:nvPr/>
        </p:nvSpPr>
        <p:spPr>
          <a:xfrm rot="10800000">
            <a:off x="8610600"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9" name="Google Shape;669;p30">
            <a:hlinkClick action="ppaction://hlinksldjump" r:id="rId8"/>
          </p:cNvPr>
          <p:cNvSpPr/>
          <p:nvPr/>
        </p:nvSpPr>
        <p:spPr>
          <a:xfrm>
            <a:off x="7145244" y="1482094"/>
            <a:ext cx="1867172" cy="241834"/>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Pupil Resources</a:t>
            </a:r>
            <a:endParaRPr/>
          </a:p>
        </p:txBody>
      </p:sp>
      <p:sp>
        <p:nvSpPr>
          <p:cNvPr id="670" name="Google Shape;670;p30"/>
          <p:cNvSpPr/>
          <p:nvPr/>
        </p:nvSpPr>
        <p:spPr>
          <a:xfrm>
            <a:off x="7139766" y="3353992"/>
            <a:ext cx="1862957" cy="244685"/>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CLPL</a:t>
            </a:r>
            <a:endParaRPr/>
          </a:p>
        </p:txBody>
      </p:sp>
      <p:pic>
        <p:nvPicPr>
          <p:cNvPr id="671" name="Google Shape;671;p30"/>
          <p:cNvPicPr preferRelativeResize="0"/>
          <p:nvPr/>
        </p:nvPicPr>
        <p:blipFill rotWithShape="1">
          <a:blip r:embed="rId9">
            <a:alphaModFix/>
          </a:blip>
          <a:srcRect b="0" l="0" r="0" t="0"/>
          <a:stretch/>
        </p:blipFill>
        <p:spPr>
          <a:xfrm>
            <a:off x="8539092" y="1807264"/>
            <a:ext cx="419459" cy="419459"/>
          </a:xfrm>
          <a:prstGeom prst="rect">
            <a:avLst/>
          </a:prstGeom>
          <a:noFill/>
          <a:ln>
            <a:noFill/>
          </a:ln>
        </p:spPr>
      </p:pic>
      <p:pic>
        <p:nvPicPr>
          <p:cNvPr id="672" name="Google Shape;672;p30"/>
          <p:cNvPicPr preferRelativeResize="0"/>
          <p:nvPr/>
        </p:nvPicPr>
        <p:blipFill rotWithShape="1">
          <a:blip r:embed="rId10">
            <a:alphaModFix/>
          </a:blip>
          <a:srcRect b="0" l="0" r="0" t="0"/>
          <a:stretch/>
        </p:blipFill>
        <p:spPr>
          <a:xfrm>
            <a:off x="8539092" y="2261664"/>
            <a:ext cx="423161" cy="41945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sp>
        <p:nvSpPr>
          <p:cNvPr id="678" name="Google Shape;678;p31"/>
          <p:cNvSpPr txBox="1"/>
          <p:nvPr/>
        </p:nvSpPr>
        <p:spPr>
          <a:xfrm>
            <a:off x="0" y="-16416"/>
            <a:ext cx="914400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a:solidFill>
                  <a:srgbClr val="000000"/>
                </a:solidFill>
                <a:latin typeface="Calibri"/>
                <a:ea typeface="Calibri"/>
                <a:cs typeface="Calibri"/>
                <a:sym typeface="Calibri"/>
              </a:rPr>
              <a:t>First Level Tracker (1.2)</a:t>
            </a:r>
            <a:endParaRPr/>
          </a:p>
        </p:txBody>
      </p:sp>
      <p:graphicFrame>
        <p:nvGraphicFramePr>
          <p:cNvPr id="679" name="Google Shape;679;p31"/>
          <p:cNvGraphicFramePr/>
          <p:nvPr/>
        </p:nvGraphicFramePr>
        <p:xfrm>
          <a:off x="-3" y="348995"/>
          <a:ext cx="3000000" cy="3000000"/>
        </p:xfrm>
        <a:graphic>
          <a:graphicData uri="http://schemas.openxmlformats.org/drawingml/2006/table">
            <a:tbl>
              <a:tblPr bandRow="1" firstRow="1">
                <a:noFill/>
                <a:tableStyleId>{74FA1E22-B369-4D82-9BD4-DBA31EC34A68}</a:tableStyleId>
              </a:tblPr>
              <a:tblGrid>
                <a:gridCol w="346200"/>
                <a:gridCol w="972250"/>
                <a:gridCol w="1163375"/>
                <a:gridCol w="370675"/>
                <a:gridCol w="396500"/>
                <a:gridCol w="479100"/>
                <a:gridCol w="160150"/>
                <a:gridCol w="504425"/>
                <a:gridCol w="656925"/>
                <a:gridCol w="128425"/>
                <a:gridCol w="722750"/>
                <a:gridCol w="556800"/>
                <a:gridCol w="642075"/>
                <a:gridCol w="116850"/>
                <a:gridCol w="420925"/>
                <a:gridCol w="161725"/>
                <a:gridCol w="1346375"/>
              </a:tblGrid>
              <a:tr h="1144500">
                <a:tc rowSpan="3">
                  <a:txBody>
                    <a:bodyPr/>
                    <a:lstStyle/>
                    <a:p>
                      <a:pPr indent="0" lvl="0" marL="0" marR="0" rtl="0" algn="ctr">
                        <a:lnSpc>
                          <a:spcPct val="100000"/>
                        </a:lnSpc>
                        <a:spcBef>
                          <a:spcPts val="0"/>
                        </a:spcBef>
                        <a:spcAft>
                          <a:spcPts val="0"/>
                        </a:spcAft>
                        <a:buClr>
                          <a:schemeClr val="dk1"/>
                        </a:buClr>
                        <a:buSzPts val="1000"/>
                        <a:buFont typeface="Arial Narrow"/>
                        <a:buNone/>
                      </a:pPr>
                      <a:r>
                        <a:rPr b="0" i="0" lang="en-GB" sz="1000">
                          <a:latin typeface="Arial Narrow"/>
                          <a:ea typeface="Arial Narrow"/>
                          <a:cs typeface="Arial Narrow"/>
                          <a:sym typeface="Arial Narrow"/>
                        </a:rPr>
                        <a:t>Digital</a:t>
                      </a:r>
                      <a:r>
                        <a:rPr b="0" i="0" lang="en-GB" sz="1000">
                          <a:latin typeface="Arial Narrow"/>
                          <a:ea typeface="Arial Narrow"/>
                          <a:cs typeface="Arial Narrow"/>
                          <a:sym typeface="Arial Narrow"/>
                        </a:rPr>
                        <a:t> Literacy</a:t>
                      </a:r>
                      <a:endParaRPr b="0" i="0" sz="1000">
                        <a:latin typeface="Arial Narrow"/>
                        <a:ea typeface="Arial Narrow"/>
                        <a:cs typeface="Arial Narrow"/>
                        <a:sym typeface="Arial Narrow"/>
                      </a:endParaRPr>
                    </a:p>
                  </a:txBody>
                  <a:tcPr marT="45725" marB="45725" marR="91450" marL="91450"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chemeClr val="dk1"/>
                        </a:buClr>
                        <a:buSzPts val="1000"/>
                        <a:buFont typeface="Arial Narrow"/>
                        <a:buNone/>
                      </a:pPr>
                      <a:r>
                        <a:rPr b="0" i="0" lang="en-GB" sz="1000" u="sng">
                          <a:solidFill>
                            <a:schemeClr val="hlink"/>
                          </a:solidFill>
                          <a:latin typeface="Arial Narrow"/>
                          <a:ea typeface="Arial Narrow"/>
                          <a:cs typeface="Arial Narrow"/>
                          <a:sym typeface="Arial Narrow"/>
                          <a:hlinkClick action="ppaction://hlinksldjump" r:id="rId3"/>
                        </a:rPr>
                        <a:t>Using digital products and services in a variety of contexts to achieve a purposeful outcome</a:t>
                      </a:r>
                      <a:endParaRPr b="0" i="0" sz="1000">
                        <a:latin typeface="Arial Narrow"/>
                        <a:ea typeface="Arial Narrow"/>
                        <a:cs typeface="Arial Narrow"/>
                        <a:sym typeface="Arial Narrow"/>
                      </a:endParaRPr>
                    </a:p>
                  </a:txBody>
                  <a:tcPr marT="36000" marB="36000" marR="36000" marL="3600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gridSpan="3">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a:solidFill>
                            <a:schemeClr val="dk1"/>
                          </a:solidFill>
                          <a:latin typeface="Arial Narrow"/>
                          <a:ea typeface="Arial Narrow"/>
                          <a:cs typeface="Arial Narrow"/>
                          <a:sym typeface="Arial Narrow"/>
                        </a:rPr>
                        <a:t>Communicates learning with selected audience via a digital platform</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0D9"/>
                    </a:solidFill>
                  </a:tcPr>
                </a:tc>
                <a:tc hMerge="1"/>
                <a:tc hMerge="1"/>
                <a:tc gridSpan="5">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a:solidFill>
                            <a:schemeClr val="dk1"/>
                          </a:solidFill>
                          <a:latin typeface="Arial Narrow"/>
                          <a:ea typeface="Arial Narrow"/>
                          <a:cs typeface="Arial Narrow"/>
                          <a:sym typeface="Arial Narrow"/>
                        </a:rPr>
                        <a:t>Demonstrates learning by combining selected images and audio</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0D9"/>
                    </a:solidFill>
                  </a:tcPr>
                </a:tc>
                <a:tc hMerge="1"/>
                <a:tc hMerge="1"/>
                <a:tc hMerge="1"/>
                <a:tc hMerge="1"/>
                <a:tc gridSpan="4">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a:solidFill>
                            <a:schemeClr val="dk1"/>
                          </a:solidFill>
                          <a:latin typeface="Arial Narrow"/>
                          <a:ea typeface="Arial Narrow"/>
                          <a:cs typeface="Arial Narrow"/>
                          <a:sym typeface="Arial Narrow"/>
                        </a:rPr>
                        <a:t>Compares and contrasts features of different software* used to demonstrate or enhance learning</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0D9"/>
                    </a:solidFill>
                  </a:tcPr>
                </a:tc>
                <a:tc hMerge="1"/>
                <a:tc hMerge="1"/>
                <a:tc hMerge="1"/>
                <a:tc gridSpan="3">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a:solidFill>
                            <a:schemeClr val="dk1"/>
                          </a:solidFill>
                          <a:latin typeface="Arial Narrow"/>
                          <a:ea typeface="Arial Narrow"/>
                          <a:cs typeface="Arial Narrow"/>
                          <a:sym typeface="Arial Narrow"/>
                        </a:rPr>
                        <a:t>Opens and saves files from a selected location</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solidFill>
                      <a:srgbClr val="CCC0D9"/>
                    </a:solidFill>
                  </a:tcPr>
                </a:tc>
                <a:tc hMerge="1"/>
                <a:tc hMerge="1"/>
              </a:tr>
              <a:tr h="927650">
                <a:tc vMerge="1"/>
                <a:tc>
                  <a:txBody>
                    <a:bodyPr/>
                    <a:lstStyle/>
                    <a:p>
                      <a:pPr indent="0" lvl="0" marL="0" marR="0" rtl="0" algn="ctr">
                        <a:lnSpc>
                          <a:spcPct val="100000"/>
                        </a:lnSpc>
                        <a:spcBef>
                          <a:spcPts val="0"/>
                        </a:spcBef>
                        <a:spcAft>
                          <a:spcPts val="0"/>
                        </a:spcAft>
                        <a:buClr>
                          <a:schemeClr val="dk1"/>
                        </a:buClr>
                        <a:buSzPts val="1000"/>
                        <a:buFont typeface="Arial Narrow"/>
                        <a:buNone/>
                      </a:pPr>
                      <a:r>
                        <a:rPr b="0" i="0" lang="en-GB" sz="1000" u="sng">
                          <a:solidFill>
                            <a:schemeClr val="hlink"/>
                          </a:solidFill>
                          <a:latin typeface="Arial Narrow"/>
                          <a:ea typeface="Arial Narrow"/>
                          <a:cs typeface="Arial Narrow"/>
                          <a:sym typeface="Arial Narrow"/>
                          <a:hlinkClick action="ppaction://hlinksldjump" r:id="rId4"/>
                        </a:rPr>
                        <a:t>Searching, processing and managing information responsibly</a:t>
                      </a:r>
                      <a:endParaRPr b="0" i="0" sz="1000">
                        <a:latin typeface="Arial Narrow"/>
                        <a:ea typeface="Arial Narrow"/>
                        <a:cs typeface="Arial Narrow"/>
                        <a:sym typeface="Arial Narrow"/>
                      </a:endParaRPr>
                    </a:p>
                  </a:txBody>
                  <a:tcPr marT="36000" marB="36000" marR="36000" marL="3600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gridSpan="5">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u="none" strike="noStrike">
                          <a:solidFill>
                            <a:schemeClr val="dk1"/>
                          </a:solidFill>
                          <a:latin typeface="Arial Narrow"/>
                          <a:ea typeface="Arial Narrow"/>
                          <a:cs typeface="Arial Narrow"/>
                          <a:sym typeface="Arial Narrow"/>
                        </a:rPr>
                        <a:t>Identifies and uses basic features of a browser/search engine</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0D9"/>
                    </a:solidFill>
                  </a:tcPr>
                </a:tc>
                <a:tc hMerge="1"/>
                <a:tc hMerge="1"/>
                <a:tc hMerge="1"/>
                <a:tc hMerge="1"/>
                <a:tc gridSpan="5">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u="none" strike="noStrike">
                          <a:solidFill>
                            <a:schemeClr val="dk1"/>
                          </a:solidFill>
                          <a:latin typeface="Arial Narrow"/>
                          <a:ea typeface="Arial Narrow"/>
                          <a:cs typeface="Arial Narrow"/>
                          <a:sym typeface="Arial Narrow"/>
                        </a:rPr>
                        <a:t>Understands ownership of ideas and materials online</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solidFill>
                      <a:srgbClr val="CCC0D9"/>
                    </a:solidFill>
                  </a:tcPr>
                </a:tc>
                <a:tc hMerge="1"/>
                <a:tc hMerge="1"/>
                <a:tc hMerge="1"/>
                <a:tc hMerge="1"/>
                <a:tc gridSpan="5">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u="none" strike="noStrike">
                          <a:solidFill>
                            <a:schemeClr val="dk1"/>
                          </a:solidFill>
                          <a:latin typeface="Arial Narrow"/>
                          <a:ea typeface="Arial Narrow"/>
                          <a:cs typeface="Arial Narrow"/>
                          <a:sym typeface="Arial Narrow"/>
                        </a:rPr>
                        <a:t>Recognises what should and shouldn’t be accessed via the internet as appropriate to their age/stage</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B cap="flat" cmpd="sng" w="12700">
                      <a:solidFill>
                        <a:schemeClr val="dk1"/>
                      </a:solidFill>
                      <a:prstDash val="solid"/>
                      <a:round/>
                      <a:headEnd len="sm" w="sm" type="none"/>
                      <a:tailEnd len="sm" w="sm" type="none"/>
                    </a:lnB>
                    <a:solidFill>
                      <a:srgbClr val="CCC0D9"/>
                    </a:solidFill>
                  </a:tcPr>
                </a:tc>
                <a:tc hMerge="1"/>
                <a:tc hMerge="1"/>
                <a:tc hMerge="1"/>
                <a:tc hMerge="1"/>
              </a:tr>
              <a:tr h="990700">
                <a:tc vMerge="1"/>
                <a:tc>
                  <a:txBody>
                    <a:bodyPr/>
                    <a:lstStyle/>
                    <a:p>
                      <a:pPr indent="0" lvl="0" marL="0" marR="0" rtl="0" algn="ctr">
                        <a:spcBef>
                          <a:spcPts val="0"/>
                        </a:spcBef>
                        <a:spcAft>
                          <a:spcPts val="0"/>
                        </a:spcAft>
                        <a:buClr>
                          <a:schemeClr val="dk1"/>
                        </a:buClr>
                        <a:buSzPts val="1000"/>
                        <a:buFont typeface="Arial Narrow"/>
                        <a:buNone/>
                      </a:pPr>
                      <a:r>
                        <a:rPr b="0" i="0" lang="en-GB" sz="1000" u="sng">
                          <a:solidFill>
                            <a:schemeClr val="hlink"/>
                          </a:solidFill>
                          <a:latin typeface="Arial Narrow"/>
                          <a:ea typeface="Arial Narrow"/>
                          <a:cs typeface="Arial Narrow"/>
                          <a:sym typeface="Arial Narrow"/>
                          <a:hlinkClick action="ppaction://hlinksldjump" r:id="rId5"/>
                        </a:rPr>
                        <a:t>Cyber resilience and internet safety</a:t>
                      </a:r>
                      <a:endParaRPr b="0" i="0" sz="1000">
                        <a:latin typeface="Arial Narrow"/>
                        <a:ea typeface="Arial Narrow"/>
                        <a:cs typeface="Arial Narrow"/>
                        <a:sym typeface="Arial Narrow"/>
                      </a:endParaRPr>
                    </a:p>
                  </a:txBody>
                  <a:tcPr marT="36000" marB="36000" marR="36000" marL="3600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gridSpan="2">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u="none" strike="noStrike">
                          <a:solidFill>
                            <a:schemeClr val="dk1"/>
                          </a:solidFill>
                          <a:latin typeface="Arial Narrow"/>
                          <a:ea typeface="Arial Narrow"/>
                          <a:cs typeface="Arial Narrow"/>
                          <a:sym typeface="Arial Narrow"/>
                        </a:rPr>
                        <a:t>Demonstrates basic understanding of rights and responsibilities as a digital citizen</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0D9"/>
                    </a:solidFill>
                  </a:tcPr>
                </a:tc>
                <a:tc hMerge="1"/>
                <a:tc gridSpan="4">
                  <a:txBody>
                    <a:bodyPr/>
                    <a:lstStyle/>
                    <a:p>
                      <a:pPr indent="0" lvl="0" marL="0" marR="0" rtl="0" algn="ctr">
                        <a:spcBef>
                          <a:spcPts val="0"/>
                        </a:spcBef>
                        <a:spcAft>
                          <a:spcPts val="0"/>
                        </a:spcAft>
                        <a:buNone/>
                      </a:pPr>
                      <a:r>
                        <a:rPr b="0" i="0" lang="en-GB" sz="1100">
                          <a:latin typeface="Arial Narrow"/>
                          <a:ea typeface="Arial Narrow"/>
                          <a:cs typeface="Arial Narrow"/>
                          <a:sym typeface="Arial Narrow"/>
                        </a:rPr>
                        <a:t>Recognises potential dangers of being online</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B cap="flat" cmpd="sng" w="12700">
                      <a:solidFill>
                        <a:schemeClr val="dk1"/>
                      </a:solidFill>
                      <a:prstDash val="solid"/>
                      <a:round/>
                      <a:headEnd len="sm" w="sm" type="none"/>
                      <a:tailEnd len="sm" w="sm" type="none"/>
                    </a:lnB>
                    <a:solidFill>
                      <a:srgbClr val="CCC0D9"/>
                    </a:solidFill>
                  </a:tcPr>
                </a:tc>
                <a:tc hMerge="1"/>
                <a:tc hMerge="1"/>
                <a:tc hMerge="1"/>
                <a:tc gridSpan="3">
                  <a:txBody>
                    <a:bodyPr/>
                    <a:lstStyle/>
                    <a:p>
                      <a:pPr indent="0" lvl="0" marL="0" marR="0" rtl="0" algn="ctr">
                        <a:spcBef>
                          <a:spcPts val="0"/>
                        </a:spcBef>
                        <a:spcAft>
                          <a:spcPts val="0"/>
                        </a:spcAft>
                        <a:buNone/>
                      </a:pPr>
                      <a:r>
                        <a:rPr b="0" i="0" lang="en-GB" sz="1100">
                          <a:latin typeface="Arial Narrow"/>
                          <a:ea typeface="Arial Narrow"/>
                          <a:cs typeface="Arial Narrow"/>
                          <a:sym typeface="Arial Narrow"/>
                        </a:rPr>
                        <a:t>Awareness of what to do and who to ask for help if something inappropriate happens while using a device*</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B cap="flat" cmpd="sng" w="12700">
                      <a:solidFill>
                        <a:schemeClr val="dk1"/>
                      </a:solidFill>
                      <a:prstDash val="solid"/>
                      <a:round/>
                      <a:headEnd len="sm" w="sm" type="none"/>
                      <a:tailEnd len="sm" w="sm" type="none"/>
                    </a:lnB>
                    <a:solidFill>
                      <a:srgbClr val="CCC0D9"/>
                    </a:solidFill>
                  </a:tcPr>
                </a:tc>
                <a:tc hMerge="1"/>
                <a:tc hMerge="1"/>
                <a:tc gridSpan="4">
                  <a:txBody>
                    <a:bodyPr/>
                    <a:lstStyle/>
                    <a:p>
                      <a:pPr indent="0" lvl="0" marL="0" marR="0" rtl="0" algn="ctr">
                        <a:spcBef>
                          <a:spcPts val="0"/>
                        </a:spcBef>
                        <a:spcAft>
                          <a:spcPts val="0"/>
                        </a:spcAft>
                        <a:buNone/>
                      </a:pPr>
                      <a:r>
                        <a:rPr b="0" i="0" lang="en-GB" sz="1100">
                          <a:latin typeface="Arial Narrow"/>
                          <a:ea typeface="Arial Narrow"/>
                          <a:cs typeface="Arial Narrow"/>
                          <a:sym typeface="Arial Narrow"/>
                        </a:rPr>
                        <a:t>Recognises importance of using strong passwords on own devices</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solidFill>
                      <a:srgbClr val="CCC0D9"/>
                    </a:solidFill>
                  </a:tcPr>
                </a:tc>
                <a:tc hMerge="1"/>
                <a:tc hMerge="1"/>
                <a:tc hMerge="1"/>
                <a:tc gridSpan="2">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u="none" cap="none" strike="noStrike">
                          <a:solidFill>
                            <a:schemeClr val="dk1"/>
                          </a:solidFill>
                          <a:latin typeface="Arial Narrow"/>
                          <a:ea typeface="Arial Narrow"/>
                          <a:cs typeface="Arial Narrow"/>
                          <a:sym typeface="Arial Narrow"/>
                        </a:rPr>
                        <a:t>Shares reasons for seeking permission before taking or sharing a photo/video</a:t>
                      </a:r>
                      <a:endParaRPr b="0" i="0" sz="1100" u="none" cap="none" strike="noStrike">
                        <a:solidFill>
                          <a:schemeClr val="dk1"/>
                        </a:solidFill>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B cap="flat" cmpd="sng" w="12700">
                      <a:solidFill>
                        <a:schemeClr val="dk1"/>
                      </a:solidFill>
                      <a:prstDash val="solid"/>
                      <a:round/>
                      <a:headEnd len="sm" w="sm" type="none"/>
                      <a:tailEnd len="sm" w="sm" type="none"/>
                    </a:lnB>
                    <a:solidFill>
                      <a:srgbClr val="CCC0D9"/>
                    </a:solidFill>
                  </a:tcPr>
                </a:tc>
                <a:tc hMerge="1"/>
              </a:tr>
              <a:tr h="1080750">
                <a:tc rowSpan="3">
                  <a:txBody>
                    <a:bodyPr/>
                    <a:lstStyle/>
                    <a:p>
                      <a:pPr indent="0" lvl="0" marL="0" marR="0" rtl="0" algn="ctr">
                        <a:lnSpc>
                          <a:spcPct val="100000"/>
                        </a:lnSpc>
                        <a:spcBef>
                          <a:spcPts val="0"/>
                        </a:spcBef>
                        <a:spcAft>
                          <a:spcPts val="0"/>
                        </a:spcAft>
                        <a:buClr>
                          <a:schemeClr val="dk1"/>
                        </a:buClr>
                        <a:buSzPts val="1000"/>
                        <a:buFont typeface="Arial Narrow"/>
                        <a:buNone/>
                      </a:pPr>
                      <a:r>
                        <a:rPr b="0" i="0" lang="en-GB" sz="1000">
                          <a:latin typeface="Arial Narrow"/>
                          <a:ea typeface="Arial Narrow"/>
                          <a:cs typeface="Arial Narrow"/>
                          <a:sym typeface="Arial Narrow"/>
                        </a:rPr>
                        <a:t>Computing Science</a:t>
                      </a:r>
                      <a:endParaRPr/>
                    </a:p>
                  </a:txBody>
                  <a:tcPr marT="45725" marB="45725" marR="91450" marL="91450"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chemeClr val="dk1"/>
                        </a:buClr>
                        <a:buSzPts val="1000"/>
                        <a:buFont typeface="Arial Narrow"/>
                        <a:buNone/>
                      </a:pPr>
                      <a:r>
                        <a:rPr b="0" i="0" lang="en-GB" sz="1000" u="sng">
                          <a:solidFill>
                            <a:schemeClr val="hlink"/>
                          </a:solidFill>
                          <a:latin typeface="Arial Narrow"/>
                          <a:ea typeface="Arial Narrow"/>
                          <a:cs typeface="Arial Narrow"/>
                          <a:sym typeface="Arial Narrow"/>
                          <a:hlinkClick action="ppaction://hlinksldjump" r:id="rId6"/>
                        </a:rPr>
                        <a:t>Understanding the world through computational thinking</a:t>
                      </a:r>
                      <a:endParaRPr b="0" i="0" sz="1000">
                        <a:latin typeface="Arial Narrow"/>
                        <a:ea typeface="Arial Narrow"/>
                        <a:cs typeface="Arial Narrow"/>
                        <a:sym typeface="Arial Narrow"/>
                      </a:endParaRPr>
                    </a:p>
                  </a:txBody>
                  <a:tcPr marT="36000" marB="36000" marR="36000" marL="3600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gridSpan="4">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a:solidFill>
                            <a:schemeClr val="dk1"/>
                          </a:solidFill>
                          <a:latin typeface="Arial Narrow"/>
                          <a:ea typeface="Arial Narrow"/>
                          <a:cs typeface="Arial Narrow"/>
                          <a:sym typeface="Arial Narrow"/>
                        </a:rPr>
                        <a:t>Collects and groups objects/information in a logical way using given criteria</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0D9"/>
                    </a:solidFill>
                  </a:tcPr>
                </a:tc>
                <a:tc hMerge="1"/>
                <a:tc hMerge="1"/>
                <a:tc hMerge="1"/>
                <a:tc gridSpan="3" rowSpan="3">
                  <a:txBody>
                    <a:bodyPr/>
                    <a:lstStyle/>
                    <a:p>
                      <a:pPr indent="0" lvl="0" marL="0" marR="0" rtl="0" algn="ctr">
                        <a:spcBef>
                          <a:spcPts val="0"/>
                        </a:spcBef>
                        <a:spcAft>
                          <a:spcPts val="0"/>
                        </a:spcAft>
                        <a:buClr>
                          <a:schemeClr val="dk1"/>
                        </a:buClr>
                        <a:buSzPts val="1100"/>
                        <a:buFont typeface="Arial Narrow"/>
                        <a:buNone/>
                      </a:pPr>
                      <a:r>
                        <a:rPr b="0" i="0" lang="en-GB" sz="1100">
                          <a:solidFill>
                            <a:schemeClr val="dk1"/>
                          </a:solidFill>
                          <a:latin typeface="Arial Narrow"/>
                          <a:ea typeface="Arial Narrow"/>
                          <a:cs typeface="Arial Narrow"/>
                          <a:sym typeface="Arial Narrow"/>
                        </a:rPr>
                        <a:t>Uses the term ‘repeat’ within instructions/ algorithms</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0D9"/>
                    </a:solidFill>
                  </a:tcPr>
                </a:tc>
                <a:tc rowSpan="3" hMerge="1"/>
                <a:tc rowSpan="3" hMerge="1"/>
                <a:tc gridSpan="4">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a:solidFill>
                            <a:schemeClr val="dk1"/>
                          </a:solidFill>
                          <a:latin typeface="Arial Narrow"/>
                          <a:ea typeface="Arial Narrow"/>
                          <a:cs typeface="Arial Narrow"/>
                          <a:sym typeface="Arial Narrow"/>
                        </a:rPr>
                        <a:t>Spots patterns of identical or similar instructions</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solidFill>
                      <a:srgbClr val="CCC0D9"/>
                    </a:solidFill>
                  </a:tcPr>
                </a:tc>
                <a:tc hMerge="1"/>
                <a:tc hMerge="1"/>
                <a:tc hMerge="1"/>
                <a:tc gridSpan="4">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a:solidFill>
                            <a:schemeClr val="dk1"/>
                          </a:solidFill>
                          <a:latin typeface="Arial Narrow"/>
                          <a:ea typeface="Arial Narrow"/>
                          <a:cs typeface="Arial Narrow"/>
                          <a:sym typeface="Arial Narrow"/>
                        </a:rPr>
                        <a:t>Demonstrates use of selection in following instructions</a:t>
                      </a:r>
                      <a:endParaRPr b="0" i="0" sz="1100">
                        <a:solidFill>
                          <a:srgbClr val="FF0000"/>
                        </a:solidFill>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solidFill>
                      <a:srgbClr val="CCC0D9"/>
                    </a:solidFill>
                  </a:tcPr>
                </a:tc>
                <a:tc hMerge="1"/>
                <a:tc hMerge="1"/>
                <a:tc hMerge="1"/>
              </a:tr>
              <a:tr h="1262625">
                <a:tc vMerge="1"/>
                <a:tc>
                  <a:txBody>
                    <a:bodyPr/>
                    <a:lstStyle/>
                    <a:p>
                      <a:pPr indent="0" lvl="0" marL="0" marR="0" rtl="0" algn="ctr">
                        <a:lnSpc>
                          <a:spcPct val="100000"/>
                        </a:lnSpc>
                        <a:spcBef>
                          <a:spcPts val="0"/>
                        </a:spcBef>
                        <a:spcAft>
                          <a:spcPts val="0"/>
                        </a:spcAft>
                        <a:buClr>
                          <a:schemeClr val="dk1"/>
                        </a:buClr>
                        <a:buSzPts val="1000"/>
                        <a:buFont typeface="Arial Narrow"/>
                        <a:buNone/>
                      </a:pPr>
                      <a:r>
                        <a:rPr b="0" i="0" lang="en-GB" sz="1000" u="sng">
                          <a:solidFill>
                            <a:schemeClr val="hlink"/>
                          </a:solidFill>
                          <a:latin typeface="Arial Narrow"/>
                          <a:ea typeface="Arial Narrow"/>
                          <a:cs typeface="Arial Narrow"/>
                          <a:sym typeface="Arial Narrow"/>
                          <a:hlinkClick action="ppaction://hlinksldjump" r:id="rId7"/>
                        </a:rPr>
                        <a:t>Understanding and analysing</a:t>
                      </a:r>
                      <a:r>
                        <a:rPr b="0" i="0" lang="en-GB" sz="1000" u="sng">
                          <a:solidFill>
                            <a:schemeClr val="hlink"/>
                          </a:solidFill>
                          <a:latin typeface="Arial Narrow"/>
                          <a:ea typeface="Arial Narrow"/>
                          <a:cs typeface="Arial Narrow"/>
                          <a:sym typeface="Arial Narrow"/>
                          <a:hlinkClick action="ppaction://hlinksldjump" r:id="rId8"/>
                        </a:rPr>
                        <a:t> computing technology</a:t>
                      </a:r>
                      <a:endParaRPr b="0" i="0" sz="1000">
                        <a:latin typeface="Arial Narrow"/>
                        <a:ea typeface="Arial Narrow"/>
                        <a:cs typeface="Arial Narrow"/>
                        <a:sym typeface="Arial Narrow"/>
                      </a:endParaRPr>
                    </a:p>
                  </a:txBody>
                  <a:tcPr marT="36000" marB="36000" marR="36000" marL="3600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u="none" strike="noStrike">
                          <a:solidFill>
                            <a:schemeClr val="dk1"/>
                          </a:solidFill>
                          <a:latin typeface="Arial Narrow"/>
                          <a:ea typeface="Arial Narrow"/>
                          <a:cs typeface="Arial Narrow"/>
                          <a:sym typeface="Arial Narrow"/>
                        </a:rPr>
                        <a:t>Understands that mistakes in an algorithm lead to unexpected outcomes</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0D9"/>
                    </a:solidFill>
                  </a:tcPr>
                </a:tc>
                <a:tc gridSpan="3">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u="none" strike="noStrike">
                          <a:solidFill>
                            <a:schemeClr val="dk1"/>
                          </a:solidFill>
                          <a:latin typeface="Arial Narrow"/>
                          <a:ea typeface="Arial Narrow"/>
                          <a:cs typeface="Arial Narrow"/>
                          <a:sym typeface="Arial Narrow"/>
                        </a:rPr>
                        <a:t>Recognises and uses a range of input and output devices</a:t>
                      </a:r>
                      <a:endParaRPr b="0" i="0" sz="1100" u="none" strike="noStrike">
                        <a:solidFill>
                          <a:srgbClr val="FF0000"/>
                        </a:solidFill>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0D9"/>
                    </a:solidFill>
                  </a:tcPr>
                </a:tc>
                <a:tc hMerge="1"/>
                <a:tc hMerge="1"/>
                <a:tc gridSpan="3" vMerge="1"/>
                <a:tc hMerge="1" vMerge="1"/>
                <a:tc hMerge="1" vMerge="1"/>
                <a:tc gridSpan="3" rowSpan="2">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u="none" cap="none" strike="noStrike">
                          <a:latin typeface="Arial Narrow"/>
                          <a:ea typeface="Arial Narrow"/>
                          <a:cs typeface="Arial Narrow"/>
                          <a:sym typeface="Arial Narrow"/>
                        </a:rPr>
                        <a:t>Reads and </a:t>
                      </a:r>
                      <a:r>
                        <a:rPr b="0" i="0" lang="en-GB" sz="1100" u="none" cap="none" strike="noStrike">
                          <a:solidFill>
                            <a:schemeClr val="dk1"/>
                          </a:solidFill>
                          <a:latin typeface="Arial Narrow"/>
                          <a:ea typeface="Arial Narrow"/>
                          <a:cs typeface="Arial Narrow"/>
                          <a:sym typeface="Arial Narrow"/>
                        </a:rPr>
                        <a:t>attempts </a:t>
                      </a:r>
                      <a:r>
                        <a:rPr b="0" i="0" lang="en-GB" sz="1100" u="none" cap="none" strike="noStrike">
                          <a:latin typeface="Arial Narrow"/>
                          <a:ea typeface="Arial Narrow"/>
                          <a:cs typeface="Arial Narrow"/>
                          <a:sym typeface="Arial Narrow"/>
                        </a:rPr>
                        <a:t>to predict the outcome of an algorithm before testing it</a:t>
                      </a:r>
                      <a:endParaRPr b="0" i="0" sz="1100">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B cap="flat" cmpd="sng" w="12700">
                      <a:solidFill>
                        <a:schemeClr val="dk1"/>
                      </a:solidFill>
                      <a:prstDash val="solid"/>
                      <a:round/>
                      <a:headEnd len="sm" w="sm" type="none"/>
                      <a:tailEnd len="sm" w="sm" type="none"/>
                    </a:lnB>
                    <a:solidFill>
                      <a:srgbClr val="CCC0D9"/>
                    </a:solidFill>
                  </a:tcPr>
                </a:tc>
                <a:tc rowSpan="2" hMerge="1"/>
                <a:tc rowSpan="2" hMerge="1"/>
                <a:tc gridSpan="4">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u="none" cap="none" strike="noStrike">
                          <a:latin typeface="Arial Narrow"/>
                          <a:ea typeface="Arial Narrow"/>
                          <a:cs typeface="Arial Narrow"/>
                          <a:sym typeface="Arial Narrow"/>
                        </a:rPr>
                        <a:t>Identifies input and output in plugged and unplugged devices</a:t>
                      </a:r>
                      <a:endParaRPr b="0" i="0" sz="1100">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B cap="flat" cmpd="sng" w="12700">
                      <a:solidFill>
                        <a:schemeClr val="dk1"/>
                      </a:solidFill>
                      <a:prstDash val="solid"/>
                      <a:round/>
                      <a:headEnd len="sm" w="sm" type="none"/>
                      <a:tailEnd len="sm" w="sm" type="none"/>
                    </a:lnB>
                    <a:solidFill>
                      <a:srgbClr val="CCC0D9"/>
                    </a:solidFill>
                  </a:tcPr>
                </a:tc>
                <a:tc hMerge="1"/>
                <a:tc hMerge="1"/>
                <a:tc hMerge="1"/>
                <a:tc>
                  <a:txBody>
                    <a:bodyPr/>
                    <a:lstStyle/>
                    <a:p>
                      <a:pPr indent="0" lvl="0" marL="0" marR="0" rtl="0" algn="ctr">
                        <a:spcBef>
                          <a:spcPts val="0"/>
                        </a:spcBef>
                        <a:spcAft>
                          <a:spcPts val="0"/>
                        </a:spcAft>
                        <a:buNone/>
                      </a:pPr>
                      <a:r>
                        <a:rPr b="0" i="0" lang="en-GB" sz="1100">
                          <a:solidFill>
                            <a:schemeClr val="dk1"/>
                          </a:solidFill>
                          <a:latin typeface="Arial Narrow"/>
                          <a:ea typeface="Arial Narrow"/>
                          <a:cs typeface="Arial Narrow"/>
                          <a:sym typeface="Arial Narrow"/>
                        </a:rPr>
                        <a:t>Carries out a simple search to access relevant information</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0D9"/>
                    </a:solidFill>
                  </a:tcPr>
                </a:tc>
              </a:tr>
              <a:tr h="1102775">
                <a:tc vMerge="1"/>
                <a:tc>
                  <a:txBody>
                    <a:bodyPr/>
                    <a:lstStyle/>
                    <a:p>
                      <a:pPr indent="0" lvl="0" marL="0" marR="0" rtl="0" algn="ctr">
                        <a:spcBef>
                          <a:spcPts val="0"/>
                        </a:spcBef>
                        <a:spcAft>
                          <a:spcPts val="0"/>
                        </a:spcAft>
                        <a:buClr>
                          <a:schemeClr val="dk1"/>
                        </a:buClr>
                        <a:buSzPts val="1000"/>
                        <a:buFont typeface="Arial Narrow"/>
                        <a:buNone/>
                      </a:pPr>
                      <a:r>
                        <a:rPr b="0" i="0" lang="en-GB" sz="1000" u="sng">
                          <a:solidFill>
                            <a:schemeClr val="hlink"/>
                          </a:solidFill>
                          <a:latin typeface="Arial Narrow"/>
                          <a:ea typeface="Arial Narrow"/>
                          <a:cs typeface="Arial Narrow"/>
                          <a:sym typeface="Arial Narrow"/>
                          <a:hlinkClick action="ppaction://hlinksldjump" r:id="rId9"/>
                        </a:rPr>
                        <a:t>Designing, building and testing computing solutions</a:t>
                      </a:r>
                      <a:endParaRPr b="0" i="0" sz="1000">
                        <a:latin typeface="Arial Narrow"/>
                        <a:ea typeface="Arial Narrow"/>
                        <a:cs typeface="Arial Narrow"/>
                        <a:sym typeface="Arial Narrow"/>
                      </a:endParaRPr>
                    </a:p>
                  </a:txBody>
                  <a:tcPr marT="36000" marB="36000" marR="36000" marL="3600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a:solidFill>
                            <a:schemeClr val="dk1"/>
                          </a:solidFill>
                          <a:latin typeface="Arial Narrow"/>
                          <a:ea typeface="Arial Narrow"/>
                          <a:cs typeface="Arial Narrow"/>
                          <a:sym typeface="Arial Narrow"/>
                        </a:rPr>
                        <a:t>Creates and tests simple algorithms using programmable devices (where possible)</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0D9"/>
                    </a:solidFill>
                  </a:tcPr>
                </a:tc>
                <a:tc gridSpan="3">
                  <a:txBody>
                    <a:bodyPr/>
                    <a:lstStyle/>
                    <a:p>
                      <a:pPr indent="0" lvl="0" marL="0" marR="0" rtl="0" algn="ctr">
                        <a:spcBef>
                          <a:spcPts val="0"/>
                        </a:spcBef>
                        <a:spcAft>
                          <a:spcPts val="0"/>
                        </a:spcAft>
                        <a:buNone/>
                      </a:pPr>
                      <a:r>
                        <a:rPr b="0" i="0" lang="en-GB" sz="1100">
                          <a:latin typeface="Arial Narrow"/>
                          <a:ea typeface="Arial Narrow"/>
                          <a:cs typeface="Arial Narrow"/>
                          <a:sym typeface="Arial Narrow"/>
                        </a:rPr>
                        <a:t>Explains reasons for changing an algorithm after testing</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0D9"/>
                    </a:solidFill>
                  </a:tcPr>
                </a:tc>
                <a:tc hMerge="1"/>
                <a:tc hMerge="1"/>
                <a:tc gridSpan="3" vMerge="1"/>
                <a:tc hMerge="1" vMerge="1"/>
                <a:tc hMerge="1" vMerge="1"/>
                <a:tc gridSpan="3" vMerge="1"/>
                <a:tc hMerge="1" vMerge="1"/>
                <a:tc hMerge="1" vMerge="1"/>
                <a:tc gridSpan="5">
                  <a:txBody>
                    <a:bodyPr/>
                    <a:lstStyle/>
                    <a:p>
                      <a:pPr indent="0" lvl="0" marL="0" marR="0" rtl="0" algn="ctr">
                        <a:spcBef>
                          <a:spcPts val="0"/>
                        </a:spcBef>
                        <a:spcAft>
                          <a:spcPts val="0"/>
                        </a:spcAft>
                        <a:buNone/>
                      </a:pPr>
                      <a:r>
                        <a:rPr b="0" i="0" lang="en-GB" sz="1100">
                          <a:latin typeface="Arial Narrow"/>
                          <a:ea typeface="Arial Narrow"/>
                          <a:cs typeface="Arial Narrow"/>
                          <a:sym typeface="Arial Narrow"/>
                        </a:rPr>
                        <a:t>Suggests reasonable changes to debug an algorithm that hasn’t worked as predicted</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0D9"/>
                    </a:solidFill>
                  </a:tcPr>
                </a:tc>
                <a:tc hMerge="1"/>
                <a:tc hMerge="1"/>
                <a:tc hMerge="1"/>
                <a:tc hMerge="1"/>
              </a:tr>
            </a:tbl>
          </a:graphicData>
        </a:graphic>
      </p:graphicFrame>
      <p:sp>
        <p:nvSpPr>
          <p:cNvPr id="680" name="Google Shape;680;p31">
            <a:hlinkClick action="ppaction://hlinkshowjump?jump=firstslide"/>
          </p:cNvPr>
          <p:cNvSpPr/>
          <p:nvPr/>
        </p:nvSpPr>
        <p:spPr>
          <a:xfrm>
            <a:off x="586789" y="45864"/>
            <a:ext cx="546686" cy="257267"/>
          </a:xfrm>
          <a:custGeom>
            <a:rect b="b" l="l" r="r" t="t"/>
            <a:pathLst>
              <a:path extrusionOk="0" h="120000" w="120000">
                <a:moveTo>
                  <a:pt x="0" y="0"/>
                </a:moveTo>
                <a:lnTo>
                  <a:pt x="120000" y="0"/>
                </a:lnTo>
                <a:lnTo>
                  <a:pt x="120000" y="120000"/>
                </a:lnTo>
                <a:lnTo>
                  <a:pt x="0" y="120000"/>
                </a:lnTo>
                <a:close/>
                <a:moveTo>
                  <a:pt x="60000" y="15000"/>
                </a:moveTo>
                <a:lnTo>
                  <a:pt x="38823" y="60000"/>
                </a:lnTo>
                <a:lnTo>
                  <a:pt x="44117" y="60000"/>
                </a:lnTo>
                <a:lnTo>
                  <a:pt x="44117" y="105000"/>
                </a:lnTo>
                <a:lnTo>
                  <a:pt x="75883" y="105000"/>
                </a:lnTo>
                <a:lnTo>
                  <a:pt x="75883" y="60000"/>
                </a:lnTo>
                <a:lnTo>
                  <a:pt x="81177" y="60000"/>
                </a:lnTo>
                <a:lnTo>
                  <a:pt x="73235" y="43125"/>
                </a:lnTo>
                <a:lnTo>
                  <a:pt x="73235" y="20625"/>
                </a:lnTo>
                <a:lnTo>
                  <a:pt x="67941" y="20625"/>
                </a:lnTo>
                <a:lnTo>
                  <a:pt x="67941" y="31875"/>
                </a:lnTo>
                <a:close/>
              </a:path>
              <a:path extrusionOk="0" fill="darkenLess" h="120000" w="120000">
                <a:moveTo>
                  <a:pt x="73235" y="43125"/>
                </a:moveTo>
                <a:lnTo>
                  <a:pt x="73235" y="20625"/>
                </a:lnTo>
                <a:lnTo>
                  <a:pt x="67941" y="20625"/>
                </a:lnTo>
                <a:lnTo>
                  <a:pt x="67941" y="31875"/>
                </a:lnTo>
                <a:close/>
                <a:moveTo>
                  <a:pt x="44117" y="60000"/>
                </a:moveTo>
                <a:lnTo>
                  <a:pt x="44117" y="105000"/>
                </a:lnTo>
                <a:lnTo>
                  <a:pt x="57353" y="105000"/>
                </a:lnTo>
                <a:lnTo>
                  <a:pt x="57353" y="82500"/>
                </a:lnTo>
                <a:lnTo>
                  <a:pt x="62647" y="82500"/>
                </a:lnTo>
                <a:lnTo>
                  <a:pt x="62647" y="105000"/>
                </a:lnTo>
                <a:lnTo>
                  <a:pt x="75883" y="105000"/>
                </a:lnTo>
                <a:lnTo>
                  <a:pt x="75883" y="60000"/>
                </a:lnTo>
                <a:close/>
              </a:path>
              <a:path extrusionOk="0" fill="darken" h="120000" w="120000">
                <a:moveTo>
                  <a:pt x="60000" y="15000"/>
                </a:moveTo>
                <a:lnTo>
                  <a:pt x="38823" y="60000"/>
                </a:lnTo>
                <a:lnTo>
                  <a:pt x="81177" y="60000"/>
                </a:lnTo>
                <a:close/>
                <a:moveTo>
                  <a:pt x="57353" y="82500"/>
                </a:moveTo>
                <a:lnTo>
                  <a:pt x="62647" y="82500"/>
                </a:lnTo>
                <a:lnTo>
                  <a:pt x="62647" y="105000"/>
                </a:lnTo>
                <a:lnTo>
                  <a:pt x="57353" y="105000"/>
                </a:lnTo>
                <a:close/>
              </a:path>
              <a:path extrusionOk="0" fill="none" h="120000" w="120000">
                <a:moveTo>
                  <a:pt x="60000" y="15000"/>
                </a:moveTo>
                <a:lnTo>
                  <a:pt x="67941" y="31875"/>
                </a:lnTo>
                <a:lnTo>
                  <a:pt x="67941" y="20625"/>
                </a:lnTo>
                <a:lnTo>
                  <a:pt x="73235" y="20625"/>
                </a:lnTo>
                <a:lnTo>
                  <a:pt x="73235" y="43125"/>
                </a:lnTo>
                <a:lnTo>
                  <a:pt x="81177" y="60000"/>
                </a:lnTo>
                <a:lnTo>
                  <a:pt x="75883" y="60000"/>
                </a:lnTo>
                <a:lnTo>
                  <a:pt x="75883" y="105000"/>
                </a:lnTo>
                <a:lnTo>
                  <a:pt x="44117" y="105000"/>
                </a:lnTo>
                <a:lnTo>
                  <a:pt x="44117" y="60000"/>
                </a:lnTo>
                <a:lnTo>
                  <a:pt x="38823" y="60000"/>
                </a:lnTo>
                <a:close/>
                <a:moveTo>
                  <a:pt x="67941" y="31875"/>
                </a:moveTo>
                <a:lnTo>
                  <a:pt x="73235" y="43125"/>
                </a:lnTo>
                <a:moveTo>
                  <a:pt x="75883" y="60000"/>
                </a:moveTo>
                <a:lnTo>
                  <a:pt x="44117" y="60000"/>
                </a:lnTo>
                <a:moveTo>
                  <a:pt x="57353" y="105000"/>
                </a:moveTo>
                <a:lnTo>
                  <a:pt x="57353" y="82500"/>
                </a:lnTo>
                <a:lnTo>
                  <a:pt x="62647" y="82500"/>
                </a:lnTo>
                <a:lnTo>
                  <a:pt x="62647" y="105000"/>
                </a:lnTo>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1" name="Google Shape;681;p31"/>
          <p:cNvSpPr/>
          <p:nvPr/>
        </p:nvSpPr>
        <p:spPr>
          <a:xfrm>
            <a:off x="38099"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2" name="Google Shape;682;p31">
            <a:hlinkClick action="ppaction://hlinkshowjump?jump=nextslide"/>
          </p:cNvPr>
          <p:cNvSpPr/>
          <p:nvPr/>
        </p:nvSpPr>
        <p:spPr>
          <a:xfrm rot="10800000">
            <a:off x="8610600"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
        <p:nvSpPr>
          <p:cNvPr id="687" name="Google Shape;687;p32"/>
          <p:cNvSpPr/>
          <p:nvPr/>
        </p:nvSpPr>
        <p:spPr>
          <a:xfrm>
            <a:off x="7150289" y="1745054"/>
            <a:ext cx="1867992" cy="2013087"/>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050">
                <a:solidFill>
                  <a:schemeClr val="dk1"/>
                </a:solidFill>
                <a:latin typeface="Arial Narrow"/>
                <a:ea typeface="Arial Narrow"/>
                <a:cs typeface="Arial Narrow"/>
                <a:sym typeface="Arial Narrow"/>
              </a:rPr>
              <a:t>Camera</a:t>
            </a:r>
            <a:endParaRPr/>
          </a:p>
          <a:p>
            <a:pPr indent="0" lvl="0" marL="0" marR="0" rtl="0" algn="l">
              <a:spcBef>
                <a:spcPts val="0"/>
              </a:spcBef>
              <a:spcAft>
                <a:spcPts val="0"/>
              </a:spcAft>
              <a:buNone/>
            </a:pPr>
            <a:r>
              <a:rPr lang="en-GB" sz="1050">
                <a:solidFill>
                  <a:schemeClr val="dk1"/>
                </a:solidFill>
                <a:latin typeface="Arial Narrow"/>
                <a:ea typeface="Arial Narrow"/>
                <a:cs typeface="Arial Narrow"/>
                <a:sym typeface="Arial Narrow"/>
              </a:rPr>
              <a:t>Photos</a:t>
            </a:r>
            <a:endParaRPr/>
          </a:p>
          <a:p>
            <a:pPr indent="0" lvl="0" marL="0" marR="0" rtl="0" algn="l">
              <a:spcBef>
                <a:spcPts val="0"/>
              </a:spcBef>
              <a:spcAft>
                <a:spcPts val="0"/>
              </a:spcAft>
              <a:buNone/>
            </a:pPr>
            <a:r>
              <a:rPr lang="en-GB" sz="1050">
                <a:solidFill>
                  <a:schemeClr val="dk1"/>
                </a:solidFill>
                <a:latin typeface="Arial Narrow"/>
                <a:ea typeface="Arial Narrow"/>
                <a:cs typeface="Arial Narrow"/>
                <a:sym typeface="Arial Narrow"/>
              </a:rPr>
              <a:t>ChatterPix Kids</a:t>
            </a:r>
            <a:endParaRPr/>
          </a:p>
          <a:p>
            <a:pPr indent="0" lvl="0" marL="0" marR="0" rtl="0" algn="l">
              <a:spcBef>
                <a:spcPts val="0"/>
              </a:spcBef>
              <a:spcAft>
                <a:spcPts val="0"/>
              </a:spcAft>
              <a:buNone/>
            </a:pPr>
            <a:r>
              <a:rPr lang="en-GB" sz="1050">
                <a:solidFill>
                  <a:schemeClr val="dk1"/>
                </a:solidFill>
                <a:latin typeface="Arial Narrow"/>
                <a:ea typeface="Arial Narrow"/>
                <a:cs typeface="Arial Narrow"/>
                <a:sym typeface="Arial Narrow"/>
              </a:rPr>
              <a:t>Clips</a:t>
            </a:r>
            <a:endParaRPr/>
          </a:p>
          <a:p>
            <a:pPr indent="0" lvl="0" marL="0" marR="0" rtl="0" algn="l">
              <a:spcBef>
                <a:spcPts val="0"/>
              </a:spcBef>
              <a:spcAft>
                <a:spcPts val="0"/>
              </a:spcAft>
              <a:buNone/>
            </a:pPr>
            <a:r>
              <a:rPr lang="en-GB" sz="1050">
                <a:solidFill>
                  <a:schemeClr val="dk1"/>
                </a:solidFill>
                <a:latin typeface="Arial Narrow"/>
                <a:ea typeface="Arial Narrow"/>
                <a:cs typeface="Arial Narrow"/>
                <a:sym typeface="Arial Narrow"/>
              </a:rPr>
              <a:t>Seesaw</a:t>
            </a:r>
            <a:endParaRPr/>
          </a:p>
          <a:p>
            <a:pPr indent="0" lvl="0" marL="0" marR="0" rtl="0" algn="l">
              <a:spcBef>
                <a:spcPts val="0"/>
              </a:spcBef>
              <a:spcAft>
                <a:spcPts val="0"/>
              </a:spcAft>
              <a:buNone/>
            </a:pPr>
            <a:r>
              <a:rPr lang="en-GB" sz="1050">
                <a:solidFill>
                  <a:schemeClr val="dk1"/>
                </a:solidFill>
                <a:latin typeface="Arial Narrow"/>
                <a:ea typeface="Arial Narrow"/>
                <a:cs typeface="Arial Narrow"/>
                <a:sym typeface="Arial Narrow"/>
              </a:rPr>
              <a:t>Pages</a:t>
            </a:r>
            <a:endParaRPr/>
          </a:p>
          <a:p>
            <a:pPr indent="0" lvl="0" marL="0" marR="0" rtl="0" algn="l">
              <a:spcBef>
                <a:spcPts val="0"/>
              </a:spcBef>
              <a:spcAft>
                <a:spcPts val="0"/>
              </a:spcAft>
              <a:buNone/>
            </a:pPr>
            <a:r>
              <a:rPr lang="en-GB" sz="1050">
                <a:solidFill>
                  <a:schemeClr val="dk1"/>
                </a:solidFill>
                <a:latin typeface="Arial Narrow"/>
                <a:ea typeface="Arial Narrow"/>
                <a:cs typeface="Arial Narrow"/>
                <a:sym typeface="Arial Narrow"/>
              </a:rPr>
              <a:t>Book Creator</a:t>
            </a:r>
            <a:endParaRPr/>
          </a:p>
          <a:p>
            <a:pPr indent="0" lvl="0" marL="0" marR="0" rtl="0" algn="l">
              <a:spcBef>
                <a:spcPts val="0"/>
              </a:spcBef>
              <a:spcAft>
                <a:spcPts val="0"/>
              </a:spcAft>
              <a:buNone/>
            </a:pPr>
            <a:r>
              <a:rPr lang="en-GB" sz="1050">
                <a:solidFill>
                  <a:schemeClr val="dk1"/>
                </a:solidFill>
                <a:latin typeface="Arial Narrow"/>
                <a:ea typeface="Arial Narrow"/>
                <a:cs typeface="Arial Narrow"/>
                <a:sym typeface="Arial Narrow"/>
              </a:rPr>
              <a:t>Explain Everything</a:t>
            </a:r>
            <a:endParaRPr/>
          </a:p>
          <a:p>
            <a:pPr indent="0" lvl="0" marL="0" marR="0" rtl="0" algn="l">
              <a:spcBef>
                <a:spcPts val="0"/>
              </a:spcBef>
              <a:spcAft>
                <a:spcPts val="0"/>
              </a:spcAft>
              <a:buNone/>
            </a:pPr>
            <a:r>
              <a:rPr lang="en-GB" sz="1050">
                <a:solidFill>
                  <a:schemeClr val="dk1"/>
                </a:solidFill>
                <a:latin typeface="Arial Narrow"/>
                <a:ea typeface="Arial Narrow"/>
                <a:cs typeface="Arial Narrow"/>
                <a:sym typeface="Arial Narrow"/>
              </a:rPr>
              <a:t>BBC Learn</a:t>
            </a:r>
            <a:endParaRPr/>
          </a:p>
        </p:txBody>
      </p:sp>
      <p:sp>
        <p:nvSpPr>
          <p:cNvPr id="688" name="Google Shape;688;p32"/>
          <p:cNvSpPr txBox="1"/>
          <p:nvPr>
            <p:ph type="title"/>
          </p:nvPr>
        </p:nvSpPr>
        <p:spPr>
          <a:xfrm>
            <a:off x="1183753" y="45864"/>
            <a:ext cx="7362028" cy="476493"/>
          </a:xfrm>
          <a:prstGeom prst="rect">
            <a:avLst/>
          </a:prstGeom>
          <a:solidFill>
            <a:srgbClr val="CCC0D9"/>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400"/>
              <a:buFont typeface="Arial Narrow"/>
              <a:buNone/>
            </a:pPr>
            <a:br>
              <a:rPr b="1" lang="en-GB" sz="1400">
                <a:latin typeface="Arial Narrow"/>
                <a:ea typeface="Arial Narrow"/>
                <a:cs typeface="Arial Narrow"/>
                <a:sym typeface="Arial Narrow"/>
              </a:rPr>
            </a:br>
            <a:r>
              <a:rPr b="1" lang="en-GB" sz="1400">
                <a:latin typeface="Arial"/>
                <a:ea typeface="Arial"/>
                <a:cs typeface="Arial"/>
                <a:sym typeface="Arial"/>
              </a:rPr>
              <a:t>First Level (1.2)</a:t>
            </a:r>
            <a:br>
              <a:rPr b="1" lang="en-GB" sz="1400">
                <a:latin typeface="Arial"/>
                <a:ea typeface="Arial"/>
                <a:cs typeface="Arial"/>
                <a:sym typeface="Arial"/>
              </a:rPr>
            </a:br>
            <a:r>
              <a:rPr b="1" lang="en-GB" sz="1200">
                <a:latin typeface="Arial"/>
                <a:ea typeface="Arial"/>
                <a:cs typeface="Arial"/>
                <a:sym typeface="Arial"/>
              </a:rPr>
              <a:t>DL1: </a:t>
            </a:r>
            <a:r>
              <a:rPr lang="en-GB" sz="1200">
                <a:latin typeface="Arial"/>
                <a:ea typeface="Arial"/>
                <a:cs typeface="Arial"/>
                <a:sym typeface="Arial"/>
              </a:rPr>
              <a:t>Using digital products and services in a variety of contexts to achieve a purposeful outcome</a:t>
            </a:r>
            <a:br>
              <a:rPr b="1" lang="en-GB" sz="1400">
                <a:latin typeface="Arial"/>
                <a:ea typeface="Arial"/>
                <a:cs typeface="Arial"/>
                <a:sym typeface="Arial"/>
              </a:rPr>
            </a:br>
            <a:endParaRPr b="1" sz="1400">
              <a:latin typeface="Arial"/>
              <a:ea typeface="Arial"/>
              <a:cs typeface="Arial"/>
              <a:sym typeface="Arial"/>
            </a:endParaRPr>
          </a:p>
        </p:txBody>
      </p:sp>
      <p:sp>
        <p:nvSpPr>
          <p:cNvPr id="689" name="Google Shape;689;p32"/>
          <p:cNvSpPr/>
          <p:nvPr/>
        </p:nvSpPr>
        <p:spPr>
          <a:xfrm>
            <a:off x="108565" y="2123754"/>
            <a:ext cx="6951363" cy="4627603"/>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Teaching Strategies &amp; Approaches:</a:t>
            </a:r>
            <a:endParaRPr/>
          </a:p>
          <a:p>
            <a:pPr indent="0" lvl="0" marL="0" marR="0" rtl="0" algn="l">
              <a:spcBef>
                <a:spcPts val="0"/>
              </a:spcBef>
              <a:spcAft>
                <a:spcPts val="0"/>
              </a:spcAft>
              <a:buNone/>
            </a:pPr>
            <a:r>
              <a:t/>
            </a:r>
            <a:endParaRPr b="1"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n-GB" sz="1100">
                <a:solidFill>
                  <a:schemeClr val="dk1"/>
                </a:solidFill>
                <a:latin typeface="Arial Narrow"/>
                <a:ea typeface="Arial Narrow"/>
                <a:cs typeface="Arial Narrow"/>
                <a:sym typeface="Arial Narrow"/>
              </a:rPr>
              <a:t>Communicate and collaborate with others</a:t>
            </a:r>
            <a:endParaRPr/>
          </a:p>
          <a:p>
            <a:pPr indent="0" lvl="0" marL="0" marR="0" rtl="0" algn="l">
              <a:spcBef>
                <a:spcPts val="0"/>
              </a:spcBef>
              <a:spcAft>
                <a:spcPts val="0"/>
              </a:spcAft>
              <a:buNone/>
            </a:pPr>
            <a:r>
              <a:t/>
            </a:r>
            <a:endParaRPr sz="7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Learners take or choose photographs/videos of learning to share with parents or carers in digital learning logs, such as through Seesaw. This is a simple means of helping them understand the concepts of a learning outcome and success criteria and scaffolds their ability to self-evaluate through use of higher order questions which require the children to justify their choice.</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Learners collaborate to create an eBook to share an aspect of their learning e.g. in maths, literacy or IDL. This could be shared with other classes or parents/carers to reinforce that they are using technology to create a digital resource with a purpose</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Children can present their eBooks to peers in another classroom or at home via digital learning logs so that they are beginning to understand that what they have created is stored and can be  accessed anywhere with internet connection</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Use one of the ideas from </a:t>
            </a:r>
            <a:r>
              <a:rPr lang="en-GB" sz="1000" u="sng">
                <a:solidFill>
                  <a:schemeClr val="dk1"/>
                </a:solidFill>
                <a:latin typeface="Arial Narrow"/>
                <a:ea typeface="Arial Narrow"/>
                <a:cs typeface="Arial Narrow"/>
                <a:sym typeface="Arial Narrow"/>
                <a:hlinkClick r:id="rId3">
                  <a:extLst>
                    <a:ext uri="{A12FA001-AC4F-418D-AE19-62706E023703}">
                      <ahyp:hlinkClr val="tx"/>
                    </a:ext>
                  </a:extLst>
                </a:hlinkClick>
              </a:rPr>
              <a:t>50 Ways to Use Book Creator in your classroom</a:t>
            </a:r>
            <a:endParaRPr sz="10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700" u="sng">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n-GB" sz="1100">
                <a:solidFill>
                  <a:schemeClr val="dk1"/>
                </a:solidFill>
                <a:latin typeface="Arial Narrow"/>
                <a:ea typeface="Arial Narrow"/>
                <a:cs typeface="Arial Narrow"/>
                <a:sym typeface="Arial Narrow"/>
              </a:rPr>
              <a:t>Opening and saving files</a:t>
            </a:r>
            <a:endParaRPr/>
          </a:p>
          <a:p>
            <a:pPr indent="0" lvl="0" marL="0" marR="0" rtl="0" algn="l">
              <a:spcBef>
                <a:spcPts val="0"/>
              </a:spcBef>
              <a:spcAft>
                <a:spcPts val="0"/>
              </a:spcAft>
              <a:buNone/>
            </a:pPr>
            <a:r>
              <a:t/>
            </a:r>
            <a:endParaRPr b="1" sz="7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Learners can independently navigate to and open apps/programs, and open/save files in a specific location (may need support in locating)</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Learners know how to exit an app/program using the home button (tablet) or – usually – ‘x’ (laptop/PC), and how to close apps (e.g. on iPad via double-tap on home button, then swiping away open windows) and the importance of saving before doing so (if necessary)</a:t>
            </a:r>
            <a:endParaRPr/>
          </a:p>
          <a:p>
            <a:pPr indent="0" lvl="0" marL="0" marR="0" rtl="0" algn="l">
              <a:spcBef>
                <a:spcPts val="0"/>
              </a:spcBef>
              <a:spcAft>
                <a:spcPts val="0"/>
              </a:spcAft>
              <a:buNone/>
            </a:pPr>
            <a:r>
              <a:t/>
            </a:r>
            <a:endParaRPr b="1" sz="7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n-GB" sz="1100">
                <a:solidFill>
                  <a:schemeClr val="dk1"/>
                </a:solidFill>
                <a:latin typeface="Arial Narrow"/>
                <a:ea typeface="Arial Narrow"/>
                <a:cs typeface="Arial Narrow"/>
                <a:sym typeface="Arial Narrow"/>
              </a:rPr>
              <a:t>Capturing, combining and sharing text, sound, video and image</a:t>
            </a:r>
            <a:endParaRPr/>
          </a:p>
          <a:p>
            <a:pPr indent="0" lvl="0" marL="0" marR="0" rtl="0" algn="l">
              <a:spcBef>
                <a:spcPts val="0"/>
              </a:spcBef>
              <a:spcAft>
                <a:spcPts val="0"/>
              </a:spcAft>
              <a:buNone/>
            </a:pPr>
            <a:r>
              <a:t/>
            </a:r>
            <a:endParaRPr sz="7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Learners could take a variety of photos during an outdoor or STEM learning activity and afterwards use Pic Collage to select four photos from those they took which they feel best demonstrates their learning. Teachers ask learners to justify why they photographed a particular image or piece of work, or why they deleted some and kept others.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Children share work with each other and teacher via Airdrop on iPad – they can begin to peer assess with Mark Up using clear success criteria</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With support children collaborate to combine images, audio and text in order to demonstrate learning across curricular areas, using apps such as Book Creator, Clips or ChatterPix to show  e.g. ‘French colours’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Use the camera with concrete materials or whiteboard (pictorial) or Explain Everything (pictorial/abstract) to capture children’s thinking, e.g. when solving maths problems – they can press record then draw directly into the page and explain their thinking while they work</a:t>
            </a:r>
            <a:endParaRPr/>
          </a:p>
          <a:p>
            <a:pPr indent="-171450" lvl="0" marL="171450" marR="0" rtl="0" algn="l">
              <a:spcBef>
                <a:spcPts val="0"/>
              </a:spcBef>
              <a:spcAft>
                <a:spcPts val="0"/>
              </a:spcAft>
              <a:buClr>
                <a:schemeClr val="dk1"/>
              </a:buClr>
              <a:buSzPts val="1000"/>
              <a:buFont typeface="Arial"/>
              <a:buChar char="•"/>
            </a:pPr>
            <a:r>
              <a:rPr lang="en-GB" sz="1000" u="sng">
                <a:solidFill>
                  <a:schemeClr val="dk1"/>
                </a:solidFill>
                <a:latin typeface="Arial Narrow"/>
                <a:ea typeface="Arial Narrow"/>
                <a:cs typeface="Arial Narrow"/>
                <a:sym typeface="Arial Narrow"/>
                <a:hlinkClick r:id="rId4">
                  <a:extLst>
                    <a:ext uri="{A12FA001-AC4F-418D-AE19-62706E023703}">
                      <ahyp:hlinkClr val="tx"/>
                    </a:ext>
                  </a:extLst>
                </a:hlinkClick>
              </a:rPr>
              <a:t>Time for a Story</a:t>
            </a:r>
            <a:r>
              <a:rPr lang="en-GB" sz="1000">
                <a:solidFill>
                  <a:schemeClr val="dk1"/>
                </a:solidFill>
                <a:latin typeface="Arial Narrow"/>
                <a:ea typeface="Arial Narrow"/>
                <a:cs typeface="Arial Narrow"/>
                <a:sym typeface="Arial Narrow"/>
              </a:rPr>
              <a:t>: listen to a story and answer/create questions, create illustrations or animations to go along with the story, continue the story in your own book, share your learning on SeeSaw</a:t>
            </a:r>
            <a:endParaRPr sz="10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b="1" sz="1100" u="sng">
              <a:solidFill>
                <a:srgbClr val="FF0000"/>
              </a:solidFill>
              <a:latin typeface="Calibri"/>
              <a:ea typeface="Calibri"/>
              <a:cs typeface="Calibri"/>
              <a:sym typeface="Calibri"/>
            </a:endParaRPr>
          </a:p>
          <a:p>
            <a:pPr indent="-101600" lvl="0" marL="171450" marR="0" rtl="0" algn="l">
              <a:spcBef>
                <a:spcPts val="0"/>
              </a:spcBef>
              <a:spcAft>
                <a:spcPts val="0"/>
              </a:spcAft>
              <a:buClr>
                <a:schemeClr val="dk1"/>
              </a:buClr>
              <a:buSzPts val="1100"/>
              <a:buFont typeface="Arial"/>
              <a:buNone/>
            </a:pPr>
            <a:r>
              <a:t/>
            </a:r>
            <a:endParaRPr sz="1100">
              <a:solidFill>
                <a:srgbClr val="FF0000"/>
              </a:solidFill>
              <a:latin typeface="Calibri"/>
              <a:ea typeface="Calibri"/>
              <a:cs typeface="Calibri"/>
              <a:sym typeface="Calibri"/>
            </a:endParaRPr>
          </a:p>
          <a:p>
            <a:pPr indent="0" lvl="0" marL="0" marR="0" rtl="0" algn="l">
              <a:spcBef>
                <a:spcPts val="0"/>
              </a:spcBef>
              <a:spcAft>
                <a:spcPts val="0"/>
              </a:spcAft>
              <a:buNone/>
            </a:pPr>
            <a:r>
              <a:t/>
            </a:r>
            <a:endParaRPr sz="1100" u="sng">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b="1" sz="10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b="1" sz="1100">
              <a:solidFill>
                <a:schemeClr val="dk1"/>
              </a:solidFill>
              <a:latin typeface="Arial Narrow"/>
              <a:ea typeface="Arial Narrow"/>
              <a:cs typeface="Arial Narrow"/>
              <a:sym typeface="Arial Narrow"/>
            </a:endParaRPr>
          </a:p>
        </p:txBody>
      </p:sp>
      <p:sp>
        <p:nvSpPr>
          <p:cNvPr id="690" name="Google Shape;690;p32"/>
          <p:cNvSpPr/>
          <p:nvPr/>
        </p:nvSpPr>
        <p:spPr>
          <a:xfrm>
            <a:off x="118933" y="1045360"/>
            <a:ext cx="6940995" cy="990269"/>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Cross-curricular links:</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(LIT 1-01a) creating texts within eBooks to demonstrate learning in curricular areas</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(MLAN 1-08a / 1-08b) sharing what children have learnt in modern languages, organising images, text, group together topics like ‘family’, ‘colours’ </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(HWB 1-11a) managing own learning, using captured images, film or audio to reflect on learning</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(MNU 1-03a) children create audio or films to explain their thinking (encourage ‘maths talk’) and show the strategies and approaches they are using</a:t>
            </a:r>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p:txBody>
      </p:sp>
      <p:sp>
        <p:nvSpPr>
          <p:cNvPr id="691" name="Google Shape;691;p32"/>
          <p:cNvSpPr/>
          <p:nvPr/>
        </p:nvSpPr>
        <p:spPr>
          <a:xfrm>
            <a:off x="118934" y="586135"/>
            <a:ext cx="6940996" cy="378326"/>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Key language</a:t>
            </a:r>
            <a:r>
              <a:rPr lang="en-GB" sz="1100">
                <a:solidFill>
                  <a:schemeClr val="dk1"/>
                </a:solidFill>
                <a:latin typeface="Arial Narrow"/>
                <a:ea typeface="Arial Narrow"/>
                <a:cs typeface="Arial Narrow"/>
                <a:sym typeface="Arial Narrow"/>
              </a:rPr>
              <a:t>:  e-book, digital learning log, open , save, stored, files,  internet connection, demonstrate, collaborate, justify, create, present</a:t>
            </a:r>
            <a:endParaRPr sz="1200">
              <a:solidFill>
                <a:schemeClr val="dk1"/>
              </a:solidFill>
              <a:latin typeface="Arial Narrow"/>
              <a:ea typeface="Arial Narrow"/>
              <a:cs typeface="Arial Narrow"/>
              <a:sym typeface="Arial Narrow"/>
            </a:endParaRPr>
          </a:p>
        </p:txBody>
      </p:sp>
      <p:sp>
        <p:nvSpPr>
          <p:cNvPr id="692" name="Google Shape;692;p32"/>
          <p:cNvSpPr/>
          <p:nvPr/>
        </p:nvSpPr>
        <p:spPr>
          <a:xfrm>
            <a:off x="7150289" y="582542"/>
            <a:ext cx="1867992" cy="822413"/>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900" u="sng">
                <a:solidFill>
                  <a:schemeClr val="dk1"/>
                </a:solidFill>
                <a:latin typeface="Arial Narrow"/>
                <a:ea typeface="Arial Narrow"/>
                <a:cs typeface="Arial Narrow"/>
                <a:sym typeface="Arial Narrow"/>
              </a:rPr>
              <a:t>CfE E/O:</a:t>
            </a:r>
            <a:r>
              <a:rPr lang="en-GB" sz="900">
                <a:solidFill>
                  <a:schemeClr val="dk1"/>
                </a:solidFill>
                <a:latin typeface="Arial Narrow"/>
                <a:ea typeface="Arial Narrow"/>
                <a:cs typeface="Arial Narrow"/>
                <a:sym typeface="Arial Narrow"/>
              </a:rPr>
              <a:t> I can explore and experiment with digital technologies and can use what I learn to support and enhance my learning in different contexts.</a:t>
            </a:r>
            <a:endParaRPr/>
          </a:p>
          <a:p>
            <a:pPr indent="0" lvl="0" marL="0" marR="0" rtl="0" algn="l">
              <a:spcBef>
                <a:spcPts val="0"/>
              </a:spcBef>
              <a:spcAft>
                <a:spcPts val="0"/>
              </a:spcAft>
              <a:buNone/>
            </a:pPr>
            <a:r>
              <a:rPr b="1" lang="en-GB" sz="900">
                <a:solidFill>
                  <a:schemeClr val="dk1"/>
                </a:solidFill>
                <a:latin typeface="Arial Narrow"/>
                <a:ea typeface="Arial Narrow"/>
                <a:cs typeface="Arial Narrow"/>
                <a:sym typeface="Arial Narrow"/>
              </a:rPr>
              <a:t>TCH 1-01a</a:t>
            </a:r>
            <a:endParaRPr b="1" sz="9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p:txBody>
      </p:sp>
      <p:sp>
        <p:nvSpPr>
          <p:cNvPr id="693" name="Google Shape;693;p32"/>
          <p:cNvSpPr/>
          <p:nvPr/>
        </p:nvSpPr>
        <p:spPr>
          <a:xfrm>
            <a:off x="7161700" y="4114799"/>
            <a:ext cx="1862958" cy="2636557"/>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End of Level Benchmarks:</a:t>
            </a:r>
            <a:br>
              <a:rPr lang="en-GB" sz="1100" u="sng">
                <a:solidFill>
                  <a:schemeClr val="dk1"/>
                </a:solidFill>
                <a:latin typeface="Arial Narrow"/>
                <a:ea typeface="Arial Narrow"/>
                <a:cs typeface="Arial Narrow"/>
                <a:sym typeface="Arial Narrow"/>
              </a:rPr>
            </a:br>
            <a:endParaRPr sz="1100" u="sng">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Communicate and collaborate with others using digital technology for example, email, Glow or other platforms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Opens and saves files to and from a specific location</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Identifies the key components of frequently used digital technology and whether it is a piece of hardware or software</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Uses digital technology to collect, capture, combine and share text, sound, video and images</a:t>
            </a:r>
            <a:endParaRPr sz="1000">
              <a:solidFill>
                <a:schemeClr val="dk1"/>
              </a:solidFill>
              <a:latin typeface="Arial Narrow"/>
              <a:ea typeface="Arial Narrow"/>
              <a:cs typeface="Arial Narrow"/>
              <a:sym typeface="Arial Narrow"/>
            </a:endParaRPr>
          </a:p>
          <a:p>
            <a:pPr indent="-101600" lvl="0" marL="171450" marR="0" rtl="0" algn="l">
              <a:spcBef>
                <a:spcPts val="0"/>
              </a:spcBef>
              <a:spcAft>
                <a:spcPts val="0"/>
              </a:spcAft>
              <a:buClr>
                <a:schemeClr val="dk1"/>
              </a:buClr>
              <a:buSzPts val="1100"/>
              <a:buFont typeface="Arial"/>
              <a:buNone/>
            </a:pPr>
            <a:r>
              <a:t/>
            </a:r>
            <a:endParaRPr sz="1100">
              <a:solidFill>
                <a:schemeClr val="dk1"/>
              </a:solidFill>
              <a:latin typeface="Arial Narrow"/>
              <a:ea typeface="Arial Narrow"/>
              <a:cs typeface="Arial Narrow"/>
              <a:sym typeface="Arial Narrow"/>
            </a:endParaRPr>
          </a:p>
        </p:txBody>
      </p:sp>
      <p:sp>
        <p:nvSpPr>
          <p:cNvPr id="694" name="Google Shape;694;p32">
            <a:hlinkClick action="ppaction://hlinksldjump" r:id="rId5"/>
          </p:cNvPr>
          <p:cNvSpPr/>
          <p:nvPr/>
        </p:nvSpPr>
        <p:spPr>
          <a:xfrm>
            <a:off x="7149459" y="1454166"/>
            <a:ext cx="1867172" cy="241834"/>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Pupil Resources</a:t>
            </a:r>
            <a:endParaRPr/>
          </a:p>
        </p:txBody>
      </p:sp>
      <p:pic>
        <p:nvPicPr>
          <p:cNvPr id="695" name="Google Shape;695;p32"/>
          <p:cNvPicPr preferRelativeResize="0"/>
          <p:nvPr/>
        </p:nvPicPr>
        <p:blipFill rotWithShape="1">
          <a:blip r:embed="rId6">
            <a:alphaModFix/>
          </a:blip>
          <a:srcRect b="0" l="0" r="0" t="0"/>
          <a:stretch/>
        </p:blipFill>
        <p:spPr>
          <a:xfrm>
            <a:off x="8545781" y="1801372"/>
            <a:ext cx="355538" cy="355538"/>
          </a:xfrm>
          <a:prstGeom prst="rect">
            <a:avLst/>
          </a:prstGeom>
          <a:noFill/>
          <a:ln>
            <a:noFill/>
          </a:ln>
        </p:spPr>
      </p:pic>
      <p:pic>
        <p:nvPicPr>
          <p:cNvPr id="696" name="Google Shape;696;p32"/>
          <p:cNvPicPr preferRelativeResize="0"/>
          <p:nvPr/>
        </p:nvPicPr>
        <p:blipFill rotWithShape="1">
          <a:blip r:embed="rId7">
            <a:alphaModFix/>
          </a:blip>
          <a:srcRect b="0" l="0" r="0" t="0"/>
          <a:stretch/>
        </p:blipFill>
        <p:spPr>
          <a:xfrm>
            <a:off x="8113112" y="1805804"/>
            <a:ext cx="355538" cy="355538"/>
          </a:xfrm>
          <a:prstGeom prst="rect">
            <a:avLst/>
          </a:prstGeom>
          <a:noFill/>
          <a:ln>
            <a:noFill/>
          </a:ln>
        </p:spPr>
      </p:pic>
      <p:pic>
        <p:nvPicPr>
          <p:cNvPr id="697" name="Google Shape;697;p32"/>
          <p:cNvPicPr preferRelativeResize="0"/>
          <p:nvPr/>
        </p:nvPicPr>
        <p:blipFill rotWithShape="1">
          <a:blip r:embed="rId8">
            <a:alphaModFix/>
          </a:blip>
          <a:srcRect b="0" l="0" r="0" t="0"/>
          <a:stretch/>
        </p:blipFill>
        <p:spPr>
          <a:xfrm>
            <a:off x="8545781" y="2239792"/>
            <a:ext cx="355538" cy="355538"/>
          </a:xfrm>
          <a:prstGeom prst="rect">
            <a:avLst/>
          </a:prstGeom>
          <a:noFill/>
          <a:ln>
            <a:noFill/>
          </a:ln>
        </p:spPr>
      </p:pic>
      <p:pic>
        <p:nvPicPr>
          <p:cNvPr id="698" name="Google Shape;698;p32"/>
          <p:cNvPicPr preferRelativeResize="0"/>
          <p:nvPr/>
        </p:nvPicPr>
        <p:blipFill rotWithShape="1">
          <a:blip r:embed="rId9">
            <a:alphaModFix/>
          </a:blip>
          <a:srcRect b="0" l="0" r="0" t="0"/>
          <a:stretch/>
        </p:blipFill>
        <p:spPr>
          <a:xfrm>
            <a:off x="8113112" y="2271451"/>
            <a:ext cx="355538" cy="355538"/>
          </a:xfrm>
          <a:prstGeom prst="rect">
            <a:avLst/>
          </a:prstGeom>
          <a:noFill/>
          <a:ln>
            <a:noFill/>
          </a:ln>
        </p:spPr>
      </p:pic>
      <p:pic>
        <p:nvPicPr>
          <p:cNvPr id="699" name="Google Shape;699;p32"/>
          <p:cNvPicPr preferRelativeResize="0"/>
          <p:nvPr/>
        </p:nvPicPr>
        <p:blipFill rotWithShape="1">
          <a:blip r:embed="rId10">
            <a:alphaModFix/>
          </a:blip>
          <a:srcRect b="0" l="0" r="0" t="0"/>
          <a:stretch/>
        </p:blipFill>
        <p:spPr>
          <a:xfrm>
            <a:off x="8099882" y="2654982"/>
            <a:ext cx="355538" cy="355538"/>
          </a:xfrm>
          <a:prstGeom prst="rect">
            <a:avLst/>
          </a:prstGeom>
          <a:noFill/>
          <a:ln>
            <a:noFill/>
          </a:ln>
        </p:spPr>
      </p:pic>
      <p:pic>
        <p:nvPicPr>
          <p:cNvPr id="700" name="Google Shape;700;p32"/>
          <p:cNvPicPr preferRelativeResize="0"/>
          <p:nvPr/>
        </p:nvPicPr>
        <p:blipFill rotWithShape="1">
          <a:blip r:embed="rId11">
            <a:alphaModFix/>
          </a:blip>
          <a:srcRect b="0" l="0" r="0" t="0"/>
          <a:stretch/>
        </p:blipFill>
        <p:spPr>
          <a:xfrm>
            <a:off x="8545781" y="2654982"/>
            <a:ext cx="355538" cy="355538"/>
          </a:xfrm>
          <a:prstGeom prst="rect">
            <a:avLst/>
          </a:prstGeom>
          <a:noFill/>
          <a:ln>
            <a:noFill/>
          </a:ln>
        </p:spPr>
      </p:pic>
      <p:pic>
        <p:nvPicPr>
          <p:cNvPr id="701" name="Google Shape;701;p32"/>
          <p:cNvPicPr preferRelativeResize="0"/>
          <p:nvPr/>
        </p:nvPicPr>
        <p:blipFill rotWithShape="1">
          <a:blip r:embed="rId12">
            <a:alphaModFix/>
          </a:blip>
          <a:srcRect b="0" l="0" r="0" t="0"/>
          <a:stretch/>
        </p:blipFill>
        <p:spPr>
          <a:xfrm>
            <a:off x="8113112" y="3093238"/>
            <a:ext cx="355538" cy="355538"/>
          </a:xfrm>
          <a:prstGeom prst="rect">
            <a:avLst/>
          </a:prstGeom>
          <a:noFill/>
          <a:ln>
            <a:noFill/>
          </a:ln>
        </p:spPr>
      </p:pic>
      <p:pic>
        <p:nvPicPr>
          <p:cNvPr id="702" name="Google Shape;702;p32"/>
          <p:cNvPicPr preferRelativeResize="0"/>
          <p:nvPr/>
        </p:nvPicPr>
        <p:blipFill rotWithShape="1">
          <a:blip r:embed="rId13">
            <a:alphaModFix/>
          </a:blip>
          <a:srcRect b="0" l="0" r="0" t="0"/>
          <a:stretch/>
        </p:blipFill>
        <p:spPr>
          <a:xfrm>
            <a:off x="8545781" y="3102492"/>
            <a:ext cx="355538" cy="355538"/>
          </a:xfrm>
          <a:prstGeom prst="rect">
            <a:avLst/>
          </a:prstGeom>
          <a:noFill/>
          <a:ln>
            <a:noFill/>
          </a:ln>
        </p:spPr>
      </p:pic>
      <p:sp>
        <p:nvSpPr>
          <p:cNvPr id="703" name="Google Shape;703;p32">
            <a:hlinkClick action="ppaction://hlinkshowjump?jump=firstslide"/>
          </p:cNvPr>
          <p:cNvSpPr/>
          <p:nvPr/>
        </p:nvSpPr>
        <p:spPr>
          <a:xfrm>
            <a:off x="586789" y="45864"/>
            <a:ext cx="546686" cy="257267"/>
          </a:xfrm>
          <a:custGeom>
            <a:rect b="b" l="l" r="r" t="t"/>
            <a:pathLst>
              <a:path extrusionOk="0" h="120000" w="120000">
                <a:moveTo>
                  <a:pt x="0" y="0"/>
                </a:moveTo>
                <a:lnTo>
                  <a:pt x="120000" y="0"/>
                </a:lnTo>
                <a:lnTo>
                  <a:pt x="120000" y="120000"/>
                </a:lnTo>
                <a:lnTo>
                  <a:pt x="0" y="120000"/>
                </a:lnTo>
                <a:close/>
                <a:moveTo>
                  <a:pt x="60000" y="15000"/>
                </a:moveTo>
                <a:lnTo>
                  <a:pt x="38823" y="60000"/>
                </a:lnTo>
                <a:lnTo>
                  <a:pt x="44117" y="60000"/>
                </a:lnTo>
                <a:lnTo>
                  <a:pt x="44117" y="105000"/>
                </a:lnTo>
                <a:lnTo>
                  <a:pt x="75883" y="105000"/>
                </a:lnTo>
                <a:lnTo>
                  <a:pt x="75883" y="60000"/>
                </a:lnTo>
                <a:lnTo>
                  <a:pt x="81177" y="60000"/>
                </a:lnTo>
                <a:lnTo>
                  <a:pt x="73235" y="43125"/>
                </a:lnTo>
                <a:lnTo>
                  <a:pt x="73235" y="20625"/>
                </a:lnTo>
                <a:lnTo>
                  <a:pt x="67941" y="20625"/>
                </a:lnTo>
                <a:lnTo>
                  <a:pt x="67941" y="31875"/>
                </a:lnTo>
                <a:close/>
              </a:path>
              <a:path extrusionOk="0" fill="darkenLess" h="120000" w="120000">
                <a:moveTo>
                  <a:pt x="73235" y="43125"/>
                </a:moveTo>
                <a:lnTo>
                  <a:pt x="73235" y="20625"/>
                </a:lnTo>
                <a:lnTo>
                  <a:pt x="67941" y="20625"/>
                </a:lnTo>
                <a:lnTo>
                  <a:pt x="67941" y="31875"/>
                </a:lnTo>
                <a:close/>
                <a:moveTo>
                  <a:pt x="44117" y="60000"/>
                </a:moveTo>
                <a:lnTo>
                  <a:pt x="44117" y="105000"/>
                </a:lnTo>
                <a:lnTo>
                  <a:pt x="57353" y="105000"/>
                </a:lnTo>
                <a:lnTo>
                  <a:pt x="57353" y="82500"/>
                </a:lnTo>
                <a:lnTo>
                  <a:pt x="62647" y="82500"/>
                </a:lnTo>
                <a:lnTo>
                  <a:pt x="62647" y="105000"/>
                </a:lnTo>
                <a:lnTo>
                  <a:pt x="75883" y="105000"/>
                </a:lnTo>
                <a:lnTo>
                  <a:pt x="75883" y="60000"/>
                </a:lnTo>
                <a:close/>
              </a:path>
              <a:path extrusionOk="0" fill="darken" h="120000" w="120000">
                <a:moveTo>
                  <a:pt x="60000" y="15000"/>
                </a:moveTo>
                <a:lnTo>
                  <a:pt x="38823" y="60000"/>
                </a:lnTo>
                <a:lnTo>
                  <a:pt x="81177" y="60000"/>
                </a:lnTo>
                <a:close/>
                <a:moveTo>
                  <a:pt x="57353" y="82500"/>
                </a:moveTo>
                <a:lnTo>
                  <a:pt x="62647" y="82500"/>
                </a:lnTo>
                <a:lnTo>
                  <a:pt x="62647" y="105000"/>
                </a:lnTo>
                <a:lnTo>
                  <a:pt x="57353" y="105000"/>
                </a:lnTo>
                <a:close/>
              </a:path>
              <a:path extrusionOk="0" fill="none" h="120000" w="120000">
                <a:moveTo>
                  <a:pt x="60000" y="15000"/>
                </a:moveTo>
                <a:lnTo>
                  <a:pt x="67941" y="31875"/>
                </a:lnTo>
                <a:lnTo>
                  <a:pt x="67941" y="20625"/>
                </a:lnTo>
                <a:lnTo>
                  <a:pt x="73235" y="20625"/>
                </a:lnTo>
                <a:lnTo>
                  <a:pt x="73235" y="43125"/>
                </a:lnTo>
                <a:lnTo>
                  <a:pt x="81177" y="60000"/>
                </a:lnTo>
                <a:lnTo>
                  <a:pt x="75883" y="60000"/>
                </a:lnTo>
                <a:lnTo>
                  <a:pt x="75883" y="105000"/>
                </a:lnTo>
                <a:lnTo>
                  <a:pt x="44117" y="105000"/>
                </a:lnTo>
                <a:lnTo>
                  <a:pt x="44117" y="60000"/>
                </a:lnTo>
                <a:lnTo>
                  <a:pt x="38823" y="60000"/>
                </a:lnTo>
                <a:close/>
                <a:moveTo>
                  <a:pt x="67941" y="31875"/>
                </a:moveTo>
                <a:lnTo>
                  <a:pt x="73235" y="43125"/>
                </a:lnTo>
                <a:moveTo>
                  <a:pt x="75883" y="60000"/>
                </a:moveTo>
                <a:lnTo>
                  <a:pt x="44117" y="60000"/>
                </a:lnTo>
                <a:moveTo>
                  <a:pt x="57353" y="105000"/>
                </a:moveTo>
                <a:lnTo>
                  <a:pt x="57353" y="82500"/>
                </a:lnTo>
                <a:lnTo>
                  <a:pt x="62647" y="82500"/>
                </a:lnTo>
                <a:lnTo>
                  <a:pt x="62647" y="105000"/>
                </a:lnTo>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4" name="Google Shape;704;p32"/>
          <p:cNvSpPr/>
          <p:nvPr/>
        </p:nvSpPr>
        <p:spPr>
          <a:xfrm>
            <a:off x="38099"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5" name="Google Shape;705;p32">
            <a:hlinkClick action="ppaction://hlinkshowjump?jump=nextslide"/>
          </p:cNvPr>
          <p:cNvSpPr/>
          <p:nvPr/>
        </p:nvSpPr>
        <p:spPr>
          <a:xfrm rot="10800000">
            <a:off x="8610600"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6" name="Google Shape;706;p32"/>
          <p:cNvSpPr/>
          <p:nvPr/>
        </p:nvSpPr>
        <p:spPr>
          <a:xfrm>
            <a:off x="7149459" y="3814128"/>
            <a:ext cx="1862957" cy="244685"/>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CLPL</a:t>
            </a:r>
            <a:endParaRPr/>
          </a:p>
        </p:txBody>
      </p:sp>
      <p:pic>
        <p:nvPicPr>
          <p:cNvPr id="707" name="Google Shape;707;p32"/>
          <p:cNvPicPr preferRelativeResize="0"/>
          <p:nvPr/>
        </p:nvPicPr>
        <p:blipFill rotWithShape="1">
          <a:blip r:embed="rId14">
            <a:alphaModFix/>
          </a:blip>
          <a:srcRect b="0" l="0" r="0" t="0"/>
          <a:stretch/>
        </p:blipFill>
        <p:spPr>
          <a:xfrm>
            <a:off x="8052440" y="3520903"/>
            <a:ext cx="476882" cy="17682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sp>
        <p:nvSpPr>
          <p:cNvPr id="713" name="Google Shape;713;p33"/>
          <p:cNvSpPr/>
          <p:nvPr/>
        </p:nvSpPr>
        <p:spPr>
          <a:xfrm>
            <a:off x="7150289" y="1754121"/>
            <a:ext cx="1867992" cy="1618438"/>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Thinkuknow</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Childnet</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Swiggle</a:t>
            </a:r>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p:txBody>
      </p:sp>
      <p:sp>
        <p:nvSpPr>
          <p:cNvPr id="714" name="Google Shape;714;p33"/>
          <p:cNvSpPr txBox="1"/>
          <p:nvPr>
            <p:ph type="title"/>
          </p:nvPr>
        </p:nvSpPr>
        <p:spPr>
          <a:xfrm>
            <a:off x="1183753" y="45864"/>
            <a:ext cx="7362028" cy="476493"/>
          </a:xfrm>
          <a:prstGeom prst="rect">
            <a:avLst/>
          </a:prstGeom>
          <a:solidFill>
            <a:srgbClr val="CCC0D9"/>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400"/>
              <a:buFont typeface="Arial Narrow"/>
              <a:buNone/>
            </a:pPr>
            <a:br>
              <a:rPr b="1" lang="en-GB" sz="1400">
                <a:latin typeface="Arial Narrow"/>
                <a:ea typeface="Arial Narrow"/>
                <a:cs typeface="Arial Narrow"/>
                <a:sym typeface="Arial Narrow"/>
              </a:rPr>
            </a:br>
            <a:r>
              <a:rPr b="1" lang="en-GB" sz="1400">
                <a:latin typeface="Arial"/>
                <a:ea typeface="Arial"/>
                <a:cs typeface="Arial"/>
                <a:sym typeface="Arial"/>
              </a:rPr>
              <a:t>First Level (1.2)</a:t>
            </a:r>
            <a:br>
              <a:rPr b="1" lang="en-GB" sz="1400">
                <a:latin typeface="Arial"/>
                <a:ea typeface="Arial"/>
                <a:cs typeface="Arial"/>
                <a:sym typeface="Arial"/>
              </a:rPr>
            </a:br>
            <a:r>
              <a:rPr b="1" lang="en-GB" sz="1200">
                <a:latin typeface="Arial"/>
                <a:ea typeface="Arial"/>
                <a:cs typeface="Arial"/>
                <a:sym typeface="Arial"/>
              </a:rPr>
              <a:t>DL2: </a:t>
            </a:r>
            <a:r>
              <a:rPr lang="en-GB" sz="1200">
                <a:latin typeface="Arial"/>
                <a:ea typeface="Arial"/>
                <a:cs typeface="Arial"/>
                <a:sym typeface="Arial"/>
              </a:rPr>
              <a:t>Searching, processing and managing information responsibly</a:t>
            </a:r>
            <a:br>
              <a:rPr b="1" lang="en-GB" sz="1400">
                <a:latin typeface="Arial"/>
                <a:ea typeface="Arial"/>
                <a:cs typeface="Arial"/>
                <a:sym typeface="Arial"/>
              </a:rPr>
            </a:br>
            <a:endParaRPr b="1" sz="1400">
              <a:latin typeface="Arial"/>
              <a:ea typeface="Arial"/>
              <a:cs typeface="Arial"/>
              <a:sym typeface="Arial"/>
            </a:endParaRPr>
          </a:p>
        </p:txBody>
      </p:sp>
      <p:sp>
        <p:nvSpPr>
          <p:cNvPr id="715" name="Google Shape;715;p33"/>
          <p:cNvSpPr/>
          <p:nvPr/>
        </p:nvSpPr>
        <p:spPr>
          <a:xfrm>
            <a:off x="108565" y="2007828"/>
            <a:ext cx="6951363" cy="4743529"/>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Teaching Strategies &amp; Approaches:</a:t>
            </a:r>
            <a:endParaRPr/>
          </a:p>
          <a:p>
            <a:pPr indent="0" lvl="0" marL="0" marR="0" rtl="0" algn="l">
              <a:spcBef>
                <a:spcPts val="0"/>
              </a:spcBef>
              <a:spcAft>
                <a:spcPts val="0"/>
              </a:spcAft>
              <a:buNone/>
            </a:pPr>
            <a:r>
              <a:t/>
            </a:r>
            <a:endParaRPr b="1" sz="10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n-GB" sz="1100">
                <a:solidFill>
                  <a:schemeClr val="dk1"/>
                </a:solidFill>
                <a:latin typeface="Arial Narrow"/>
                <a:ea typeface="Arial Narrow"/>
                <a:cs typeface="Arial Narrow"/>
                <a:sym typeface="Arial Narrow"/>
              </a:rPr>
              <a:t>Understanding of ownership</a:t>
            </a:r>
            <a:endParaRPr/>
          </a:p>
          <a:p>
            <a:pPr indent="0" lvl="0" marL="0" marR="0" rtl="0" algn="l">
              <a:spcBef>
                <a:spcPts val="0"/>
              </a:spcBef>
              <a:spcAft>
                <a:spcPts val="0"/>
              </a:spcAft>
              <a:buNone/>
            </a:pPr>
            <a:r>
              <a:t/>
            </a:r>
            <a:endParaRPr b="1"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Pupils are introduced to the concept of having ownership over creative work. They practice putting their name and date on something they produce: </a:t>
            </a:r>
            <a:r>
              <a:rPr lang="en-GB" sz="1000" u="sng">
                <a:solidFill>
                  <a:schemeClr val="dk1"/>
                </a:solidFill>
                <a:latin typeface="Arial Narrow"/>
                <a:ea typeface="Arial Narrow"/>
                <a:cs typeface="Arial Narrow"/>
                <a:sym typeface="Arial Narrow"/>
                <a:hlinkClick r:id="rId3">
                  <a:extLst>
                    <a:ext uri="{A12FA001-AC4F-418D-AE19-62706E023703}">
                      <ahyp:hlinkClr val="tx"/>
                    </a:ext>
                  </a:extLst>
                </a:hlinkClick>
              </a:rPr>
              <a:t>Budd:e Stay Smart Online </a:t>
            </a:r>
            <a:r>
              <a:rPr lang="en-GB" sz="1000">
                <a:solidFill>
                  <a:schemeClr val="dk1"/>
                </a:solidFill>
                <a:latin typeface="Arial Narrow"/>
                <a:ea typeface="Arial Narrow"/>
                <a:cs typeface="Arial Narrow"/>
                <a:sym typeface="Arial Narrow"/>
              </a:rPr>
              <a:t> (online learning activities, rewards and interactive tool)</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Collaboratively create a class blog on Glow blogs, or a class page on the school website to update families on what you get up to in class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Play the </a:t>
            </a:r>
            <a:r>
              <a:rPr lang="en-GB" sz="1000" u="sng">
                <a:solidFill>
                  <a:schemeClr val="dk1"/>
                </a:solidFill>
                <a:latin typeface="Arial Narrow"/>
                <a:ea typeface="Arial Narrow"/>
                <a:cs typeface="Arial Narrow"/>
                <a:sym typeface="Arial Narrow"/>
                <a:hlinkClick r:id="rId4">
                  <a:extLst>
                    <a:ext uri="{A12FA001-AC4F-418D-AE19-62706E023703}">
                      <ahyp:hlinkClr val="tx"/>
                    </a:ext>
                  </a:extLst>
                </a:hlinkClick>
              </a:rPr>
              <a:t>Band Runner game</a:t>
            </a:r>
            <a:r>
              <a:rPr lang="en-GB" sz="1000">
                <a:solidFill>
                  <a:schemeClr val="dk1"/>
                </a:solidFill>
                <a:latin typeface="Arial Narrow"/>
                <a:ea typeface="Arial Narrow"/>
                <a:cs typeface="Arial Narrow"/>
                <a:sym typeface="Arial Narrow"/>
              </a:rPr>
              <a:t>, which asks questions about sharing photos and chatting online </a:t>
            </a:r>
            <a:endParaRPr/>
          </a:p>
          <a:p>
            <a:pPr indent="0" lvl="0" marL="0" marR="0" rtl="0" algn="l">
              <a:spcBef>
                <a:spcPts val="0"/>
              </a:spcBef>
              <a:spcAft>
                <a:spcPts val="0"/>
              </a:spcAft>
              <a:buNone/>
            </a:pPr>
            <a:r>
              <a:t/>
            </a:r>
            <a:endParaRPr sz="1000" u="sng">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n-GB" sz="1100">
                <a:solidFill>
                  <a:schemeClr val="dk1"/>
                </a:solidFill>
                <a:latin typeface="Arial Narrow"/>
                <a:ea typeface="Arial Narrow"/>
                <a:cs typeface="Arial Narrow"/>
                <a:sym typeface="Arial Narrow"/>
              </a:rPr>
              <a:t>Understanding functions of a browser and search engine</a:t>
            </a:r>
            <a:endParaRPr/>
          </a:p>
          <a:p>
            <a:pPr indent="0" lvl="0" marL="0" marR="0" rtl="0" algn="l">
              <a:spcBef>
                <a:spcPts val="0"/>
              </a:spcBef>
              <a:spcAft>
                <a:spcPts val="0"/>
              </a:spcAft>
              <a:buNone/>
            </a:pPr>
            <a:r>
              <a:t/>
            </a:r>
            <a:endParaRPr b="1"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With guidance pupils perform a basic search on the internet for a specific purpose e.g. topic related, knowledge or image search and use it in their work (what is trustworthy / not trustworthy?)</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Watch and discuss animation: </a:t>
            </a:r>
            <a:r>
              <a:rPr lang="en-GB" sz="1000" u="sng">
                <a:solidFill>
                  <a:schemeClr val="dk1"/>
                </a:solidFill>
                <a:latin typeface="Arial Narrow"/>
                <a:ea typeface="Arial Narrow"/>
                <a:cs typeface="Arial Narrow"/>
                <a:sym typeface="Arial Narrow"/>
                <a:hlinkClick r:id="rId5">
                  <a:extLst>
                    <a:ext uri="{A12FA001-AC4F-418D-AE19-62706E023703}">
                      <ahyp:hlinkClr val="tx"/>
                    </a:ext>
                  </a:extLst>
                </a:hlinkClick>
              </a:rPr>
              <a:t>What is Reliable?</a:t>
            </a:r>
            <a:r>
              <a:rPr lang="en-GB" sz="1000">
                <a:solidFill>
                  <a:schemeClr val="dk1"/>
                </a:solidFill>
                <a:latin typeface="Arial Narrow"/>
                <a:ea typeface="Arial Narrow"/>
                <a:cs typeface="Arial Narrow"/>
                <a:sym typeface="Arial Narrow"/>
              </a:rPr>
              <a:t> (The Adventures of Kara, Winston and the SMART Crew)</a:t>
            </a:r>
            <a:endParaRPr/>
          </a:p>
          <a:p>
            <a:pPr indent="-171450" lvl="0" marL="171450" marR="0" rtl="0" algn="l">
              <a:spcBef>
                <a:spcPts val="0"/>
              </a:spcBef>
              <a:spcAft>
                <a:spcPts val="0"/>
              </a:spcAft>
              <a:buClr>
                <a:schemeClr val="dk1"/>
              </a:buClr>
              <a:buSzPts val="1000"/>
              <a:buFont typeface="Arial"/>
              <a:buChar char="•"/>
            </a:pPr>
            <a:r>
              <a:rPr lang="en-GB" sz="1000" u="sng">
                <a:solidFill>
                  <a:schemeClr val="dk1"/>
                </a:solidFill>
                <a:latin typeface="Arial Narrow"/>
                <a:ea typeface="Arial Narrow"/>
                <a:cs typeface="Arial Narrow"/>
                <a:sym typeface="Arial Narrow"/>
                <a:hlinkClick r:id="rId6">
                  <a:extLst>
                    <a:ext uri="{A12FA001-AC4F-418D-AE19-62706E023703}">
                      <ahyp:hlinkClr val="tx"/>
                    </a:ext>
                  </a:extLst>
                </a:hlinkClick>
              </a:rPr>
              <a:t>Swiggle (safe search engine):</a:t>
            </a:r>
            <a:r>
              <a:rPr lang="en-GB" sz="1000">
                <a:solidFill>
                  <a:schemeClr val="dk1"/>
                </a:solidFill>
                <a:latin typeface="Arial Narrow"/>
                <a:ea typeface="Arial Narrow"/>
                <a:cs typeface="Arial Narrow"/>
                <a:sym typeface="Arial Narrow"/>
              </a:rPr>
              <a:t> Discuss the features and results of searches which have been identified by teacher. Children should be able to  identify how these would be useful when they are searching for information relating to different topics. </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Children should be made aware of different option tabs when searching e.g. only showing results that are images, videos etc.</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Set Top Trumps task which will encourage children to make use of these features</a:t>
            </a:r>
            <a:endParaRPr/>
          </a:p>
          <a:p>
            <a:pPr indent="0" lvl="0" marL="0" marR="0" rtl="0" algn="l">
              <a:spcBef>
                <a:spcPts val="0"/>
              </a:spcBef>
              <a:spcAft>
                <a:spcPts val="0"/>
              </a:spcAft>
              <a:buNone/>
            </a:pPr>
            <a:r>
              <a:t/>
            </a:r>
            <a:endParaRPr b="1" sz="9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n-GB" sz="1100">
                <a:solidFill>
                  <a:schemeClr val="dk1"/>
                </a:solidFill>
                <a:latin typeface="Arial Narrow"/>
                <a:ea typeface="Arial Narrow"/>
                <a:cs typeface="Arial Narrow"/>
                <a:sym typeface="Arial Narrow"/>
              </a:rPr>
              <a:t>Responsibility with Internet searches</a:t>
            </a:r>
            <a:endParaRPr/>
          </a:p>
          <a:p>
            <a:pPr indent="0" lvl="0" marL="0" marR="0" rtl="0" algn="l">
              <a:spcBef>
                <a:spcPts val="0"/>
              </a:spcBef>
              <a:spcAft>
                <a:spcPts val="0"/>
              </a:spcAft>
              <a:buNone/>
            </a:pPr>
            <a:r>
              <a:t/>
            </a:r>
            <a:endParaRPr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Discuss what we use search engines for and how they are used in school</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Have information / pictures which are the results of different searches – children have to decide whether they think people should have carried out these searches / whether they are safe / unsafe</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Link to how we behave online and how to be good digital citizens. </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Pupils explore what it means to be responsible to and respectful of their offline and online communities as a way to learn how to be good digital citizens</a:t>
            </a:r>
            <a:endParaRPr/>
          </a:p>
          <a:p>
            <a:pPr indent="0" lvl="0" marL="0" marR="0" rtl="0" algn="l">
              <a:spcBef>
                <a:spcPts val="0"/>
              </a:spcBef>
              <a:spcAft>
                <a:spcPts val="0"/>
              </a:spcAft>
              <a:buNone/>
            </a:pPr>
            <a:r>
              <a:t/>
            </a:r>
            <a:endParaRPr sz="900">
              <a:solidFill>
                <a:srgbClr val="000000"/>
              </a:solidFill>
              <a:latin typeface="Calibri"/>
              <a:ea typeface="Calibri"/>
              <a:cs typeface="Calibri"/>
              <a:sym typeface="Calibri"/>
            </a:endParaRPr>
          </a:p>
          <a:p>
            <a:pPr indent="0" lvl="0" marL="0" marR="0" rtl="0" algn="l">
              <a:spcBef>
                <a:spcPts val="0"/>
              </a:spcBef>
              <a:spcAft>
                <a:spcPts val="0"/>
              </a:spcAft>
              <a:buNone/>
            </a:pPr>
            <a:r>
              <a:t/>
            </a:r>
            <a:endParaRPr b="1" sz="900">
              <a:solidFill>
                <a:srgbClr val="FF0000"/>
              </a:solidFill>
              <a:latin typeface="Arial Narrow"/>
              <a:ea typeface="Arial Narrow"/>
              <a:cs typeface="Arial Narrow"/>
              <a:sym typeface="Arial Narrow"/>
            </a:endParaRPr>
          </a:p>
          <a:p>
            <a:pPr indent="0" lvl="0" marL="0" marR="0" rtl="0" algn="l">
              <a:spcBef>
                <a:spcPts val="0"/>
              </a:spcBef>
              <a:spcAft>
                <a:spcPts val="0"/>
              </a:spcAft>
              <a:buNone/>
            </a:pPr>
            <a:r>
              <a:t/>
            </a:r>
            <a:endParaRPr b="1" sz="900">
              <a:solidFill>
                <a:srgbClr val="FF0000"/>
              </a:solidFill>
              <a:latin typeface="Arial Narrow"/>
              <a:ea typeface="Arial Narrow"/>
              <a:cs typeface="Arial Narrow"/>
              <a:sym typeface="Arial Narrow"/>
            </a:endParaRPr>
          </a:p>
          <a:p>
            <a:pPr indent="-127000" lvl="0" marL="171450" marR="0" rtl="0" algn="l">
              <a:spcBef>
                <a:spcPts val="0"/>
              </a:spcBef>
              <a:spcAft>
                <a:spcPts val="0"/>
              </a:spcAft>
              <a:buClr>
                <a:schemeClr val="dk1"/>
              </a:buClr>
              <a:buSzPts val="700"/>
              <a:buFont typeface="Arial"/>
              <a:buNone/>
            </a:pPr>
            <a:r>
              <a:t/>
            </a:r>
            <a:endParaRPr sz="700">
              <a:solidFill>
                <a:srgbClr val="FF0000"/>
              </a:solidFill>
              <a:latin typeface="Arial Narrow"/>
              <a:ea typeface="Arial Narrow"/>
              <a:cs typeface="Arial Narrow"/>
              <a:sym typeface="Arial Narrow"/>
            </a:endParaRPr>
          </a:p>
          <a:p>
            <a:pPr indent="-107950" lvl="0" marL="171450" marR="0" rtl="0" algn="l">
              <a:spcBef>
                <a:spcPts val="0"/>
              </a:spcBef>
              <a:spcAft>
                <a:spcPts val="0"/>
              </a:spcAft>
              <a:buClr>
                <a:schemeClr val="dk1"/>
              </a:buClr>
              <a:buSzPts val="1000"/>
              <a:buFont typeface="Arial"/>
              <a:buNone/>
            </a:pPr>
            <a:r>
              <a:t/>
            </a:r>
            <a:endParaRPr sz="1000">
              <a:solidFill>
                <a:schemeClr val="dk1"/>
              </a:solidFill>
              <a:latin typeface="Arial Narrow"/>
              <a:ea typeface="Arial Narrow"/>
              <a:cs typeface="Arial Narrow"/>
              <a:sym typeface="Arial Narrow"/>
            </a:endParaRPr>
          </a:p>
        </p:txBody>
      </p:sp>
      <p:sp>
        <p:nvSpPr>
          <p:cNvPr id="716" name="Google Shape;716;p33"/>
          <p:cNvSpPr/>
          <p:nvPr/>
        </p:nvSpPr>
        <p:spPr>
          <a:xfrm>
            <a:off x="118933" y="1102003"/>
            <a:ext cx="6940995" cy="842047"/>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Cross-curricular links:</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(LIT 1-25a) link ownership back to looking at types of writing to understand ideas belong to people</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(LIT 1-28a) conveying information, sharing opinions to persuade</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(TCH 1-03a) cyber resilience and internet safety linked to searches </a:t>
            </a:r>
            <a:endParaRPr/>
          </a:p>
        </p:txBody>
      </p:sp>
      <p:sp>
        <p:nvSpPr>
          <p:cNvPr id="717" name="Google Shape;717;p33"/>
          <p:cNvSpPr/>
          <p:nvPr/>
        </p:nvSpPr>
        <p:spPr>
          <a:xfrm>
            <a:off x="118934" y="586135"/>
            <a:ext cx="6940996" cy="45209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Key language</a:t>
            </a:r>
            <a:r>
              <a:rPr lang="en-GB" sz="1100">
                <a:solidFill>
                  <a:schemeClr val="dk1"/>
                </a:solidFill>
                <a:latin typeface="Arial Narrow"/>
                <a:ea typeface="Arial Narrow"/>
                <a:cs typeface="Arial Narrow"/>
                <a:sym typeface="Arial Narrow"/>
              </a:rPr>
              <a:t>: search, audio, information, text, video, images, permission, </a:t>
            </a:r>
            <a:r>
              <a:rPr lang="en-GB" sz="1100">
                <a:solidFill>
                  <a:srgbClr val="000000"/>
                </a:solidFill>
                <a:latin typeface="Arial Narrow"/>
                <a:ea typeface="Arial Narrow"/>
                <a:cs typeface="Arial Narrow"/>
                <a:sym typeface="Arial Narrow"/>
              </a:rPr>
              <a:t>search engine, homepage, features, owner, copyright, ownership, browsers, digital citizen</a:t>
            </a:r>
            <a:endParaRPr sz="1100">
              <a:solidFill>
                <a:schemeClr val="dk1"/>
              </a:solidFill>
              <a:latin typeface="Arial Narrow"/>
              <a:ea typeface="Arial Narrow"/>
              <a:cs typeface="Arial Narrow"/>
              <a:sym typeface="Arial Narrow"/>
            </a:endParaRPr>
          </a:p>
        </p:txBody>
      </p:sp>
      <p:sp>
        <p:nvSpPr>
          <p:cNvPr id="718" name="Google Shape;718;p33"/>
          <p:cNvSpPr/>
          <p:nvPr/>
        </p:nvSpPr>
        <p:spPr>
          <a:xfrm>
            <a:off x="7150289" y="582542"/>
            <a:ext cx="1867992" cy="822413"/>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CfE E/O:</a:t>
            </a:r>
            <a:r>
              <a:rPr lang="en-GB" sz="1100">
                <a:solidFill>
                  <a:schemeClr val="dk1"/>
                </a:solidFill>
                <a:latin typeface="Arial Narrow"/>
                <a:ea typeface="Arial Narrow"/>
                <a:cs typeface="Arial Narrow"/>
                <a:sym typeface="Arial Narrow"/>
              </a:rPr>
              <a:t> </a:t>
            </a:r>
            <a:r>
              <a:rPr lang="en-GB" sz="900">
                <a:solidFill>
                  <a:schemeClr val="dk1"/>
                </a:solidFill>
                <a:latin typeface="Arial Narrow"/>
                <a:ea typeface="Arial Narrow"/>
                <a:cs typeface="Arial Narrow"/>
                <a:sym typeface="Arial Narrow"/>
              </a:rPr>
              <a:t>Using digital technologies responsibly, I can access, retrieve and use information to support, enrich or extend learning in different contexts</a:t>
            </a:r>
            <a:endParaRPr sz="8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n-GB" sz="900">
                <a:solidFill>
                  <a:schemeClr val="dk1"/>
                </a:solidFill>
                <a:latin typeface="Arial Narrow"/>
                <a:ea typeface="Arial Narrow"/>
                <a:cs typeface="Arial Narrow"/>
                <a:sym typeface="Arial Narrow"/>
              </a:rPr>
              <a:t>TCH 1-02a</a:t>
            </a:r>
            <a:endParaRPr b="1" sz="9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p:txBody>
      </p:sp>
      <p:sp>
        <p:nvSpPr>
          <p:cNvPr id="719" name="Google Shape;719;p33"/>
          <p:cNvSpPr/>
          <p:nvPr/>
        </p:nvSpPr>
        <p:spPr>
          <a:xfrm>
            <a:off x="7161700" y="3715353"/>
            <a:ext cx="1862958" cy="3036004"/>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End of Level Benchmarks:</a:t>
            </a:r>
            <a:br>
              <a:rPr lang="en-GB" sz="1100" u="sng">
                <a:solidFill>
                  <a:schemeClr val="dk1"/>
                </a:solidFill>
                <a:latin typeface="Arial Narrow"/>
                <a:ea typeface="Arial Narrow"/>
                <a:cs typeface="Arial Narrow"/>
                <a:sym typeface="Arial Narrow"/>
              </a:rPr>
            </a:br>
            <a:endParaRPr sz="1100" u="sng">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rgbClr val="000000"/>
              </a:buClr>
              <a:buSzPts val="1100"/>
              <a:buFont typeface="Arial"/>
              <a:buChar char="•"/>
            </a:pPr>
            <a:r>
              <a:rPr lang="en-GB" sz="1100">
                <a:solidFill>
                  <a:srgbClr val="000000"/>
                </a:solidFill>
                <a:latin typeface="Arial Narrow"/>
                <a:ea typeface="Arial Narrow"/>
                <a:cs typeface="Arial Narrow"/>
                <a:sym typeface="Arial Narrow"/>
              </a:rPr>
              <a:t>Demonstrates an understanding of the concept of ownership of material and ideas</a:t>
            </a:r>
            <a:endParaRPr/>
          </a:p>
          <a:p>
            <a:pPr indent="-171450" lvl="0" marL="171450" marR="0" rtl="0" algn="l">
              <a:spcBef>
                <a:spcPts val="0"/>
              </a:spcBef>
              <a:spcAft>
                <a:spcPts val="0"/>
              </a:spcAft>
              <a:buClr>
                <a:srgbClr val="000000"/>
              </a:buClr>
              <a:buSzPts val="1100"/>
              <a:buFont typeface="Arial"/>
              <a:buChar char="•"/>
            </a:pPr>
            <a:r>
              <a:rPr lang="en-GB" sz="1100">
                <a:solidFill>
                  <a:srgbClr val="000000"/>
                </a:solidFill>
                <a:latin typeface="Arial Narrow"/>
                <a:ea typeface="Arial Narrow"/>
                <a:cs typeface="Arial Narrow"/>
                <a:sym typeface="Arial Narrow"/>
              </a:rPr>
              <a:t>Demonstrates an understanding of the different functions of a browser and search engine</a:t>
            </a:r>
            <a:endParaRPr/>
          </a:p>
          <a:p>
            <a:pPr indent="-171450" lvl="0" marL="171450" marR="0" rtl="0" algn="l">
              <a:spcBef>
                <a:spcPts val="0"/>
              </a:spcBef>
              <a:spcAft>
                <a:spcPts val="0"/>
              </a:spcAft>
              <a:buClr>
                <a:srgbClr val="000000"/>
              </a:buClr>
              <a:buSzPts val="1100"/>
              <a:buFont typeface="Arial"/>
              <a:buChar char="•"/>
            </a:pPr>
            <a:r>
              <a:rPr lang="en-GB" sz="1100">
                <a:solidFill>
                  <a:srgbClr val="000000"/>
                </a:solidFill>
                <a:latin typeface="Arial Narrow"/>
                <a:ea typeface="Arial Narrow"/>
                <a:cs typeface="Arial Narrow"/>
                <a:sym typeface="Arial Narrow"/>
              </a:rPr>
              <a:t>Recognises what should and shouldn’t be searched for on the Internet</a:t>
            </a:r>
            <a:endParaRPr/>
          </a:p>
          <a:p>
            <a:pPr indent="0" lvl="0" marL="0" marR="0" rtl="0" algn="l">
              <a:spcBef>
                <a:spcPts val="0"/>
              </a:spcBef>
              <a:spcAft>
                <a:spcPts val="0"/>
              </a:spcAft>
              <a:buNone/>
            </a:pPr>
            <a:r>
              <a:t/>
            </a:r>
            <a:endParaRPr sz="1000">
              <a:solidFill>
                <a:schemeClr val="dk1"/>
              </a:solidFill>
              <a:latin typeface="Arial Narrow"/>
              <a:ea typeface="Arial Narrow"/>
              <a:cs typeface="Arial Narrow"/>
              <a:sym typeface="Arial Narrow"/>
            </a:endParaRPr>
          </a:p>
          <a:p>
            <a:pPr indent="-101600" lvl="0" marL="171450" marR="0" rtl="0" algn="l">
              <a:spcBef>
                <a:spcPts val="0"/>
              </a:spcBef>
              <a:spcAft>
                <a:spcPts val="0"/>
              </a:spcAft>
              <a:buClr>
                <a:schemeClr val="dk1"/>
              </a:buClr>
              <a:buSzPts val="1100"/>
              <a:buFont typeface="Arial"/>
              <a:buNone/>
            </a:pPr>
            <a:r>
              <a:t/>
            </a:r>
            <a:endParaRPr sz="1100">
              <a:solidFill>
                <a:schemeClr val="dk1"/>
              </a:solidFill>
              <a:latin typeface="Arial Narrow"/>
              <a:ea typeface="Arial Narrow"/>
              <a:cs typeface="Arial Narrow"/>
              <a:sym typeface="Arial Narrow"/>
            </a:endParaRPr>
          </a:p>
        </p:txBody>
      </p:sp>
      <p:sp>
        <p:nvSpPr>
          <p:cNvPr id="720" name="Google Shape;720;p33">
            <a:hlinkClick action="ppaction://hlinksldjump" r:id="rId7"/>
          </p:cNvPr>
          <p:cNvSpPr/>
          <p:nvPr/>
        </p:nvSpPr>
        <p:spPr>
          <a:xfrm>
            <a:off x="7149459" y="1454166"/>
            <a:ext cx="1867172" cy="241834"/>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Pupil Resources</a:t>
            </a:r>
            <a:endParaRPr/>
          </a:p>
        </p:txBody>
      </p:sp>
      <p:pic>
        <p:nvPicPr>
          <p:cNvPr id="721" name="Google Shape;721;p33"/>
          <p:cNvPicPr preferRelativeResize="0"/>
          <p:nvPr/>
        </p:nvPicPr>
        <p:blipFill rotWithShape="1">
          <a:blip r:embed="rId8">
            <a:alphaModFix/>
          </a:blip>
          <a:srcRect b="0" l="0" r="0" t="0"/>
          <a:stretch/>
        </p:blipFill>
        <p:spPr>
          <a:xfrm>
            <a:off x="7977441" y="1840316"/>
            <a:ext cx="404560" cy="378263"/>
          </a:xfrm>
          <a:prstGeom prst="rect">
            <a:avLst/>
          </a:prstGeom>
          <a:noFill/>
          <a:ln>
            <a:noFill/>
          </a:ln>
        </p:spPr>
      </p:pic>
      <p:pic>
        <p:nvPicPr>
          <p:cNvPr id="722" name="Google Shape;722;p33"/>
          <p:cNvPicPr preferRelativeResize="0"/>
          <p:nvPr/>
        </p:nvPicPr>
        <p:blipFill rotWithShape="1">
          <a:blip r:embed="rId9">
            <a:alphaModFix/>
          </a:blip>
          <a:srcRect b="0" l="0" r="0" t="0"/>
          <a:stretch/>
        </p:blipFill>
        <p:spPr>
          <a:xfrm>
            <a:off x="8478528" y="1804268"/>
            <a:ext cx="439877" cy="439877"/>
          </a:xfrm>
          <a:prstGeom prst="rect">
            <a:avLst/>
          </a:prstGeom>
          <a:noFill/>
          <a:ln>
            <a:noFill/>
          </a:ln>
        </p:spPr>
      </p:pic>
      <p:sp>
        <p:nvSpPr>
          <p:cNvPr id="723" name="Google Shape;723;p33">
            <a:hlinkClick action="ppaction://hlinkshowjump?jump=firstslide"/>
          </p:cNvPr>
          <p:cNvSpPr/>
          <p:nvPr/>
        </p:nvSpPr>
        <p:spPr>
          <a:xfrm>
            <a:off x="586789" y="45864"/>
            <a:ext cx="546686" cy="257267"/>
          </a:xfrm>
          <a:custGeom>
            <a:rect b="b" l="l" r="r" t="t"/>
            <a:pathLst>
              <a:path extrusionOk="0" h="120000" w="120000">
                <a:moveTo>
                  <a:pt x="0" y="0"/>
                </a:moveTo>
                <a:lnTo>
                  <a:pt x="120000" y="0"/>
                </a:lnTo>
                <a:lnTo>
                  <a:pt x="120000" y="120000"/>
                </a:lnTo>
                <a:lnTo>
                  <a:pt x="0" y="120000"/>
                </a:lnTo>
                <a:close/>
                <a:moveTo>
                  <a:pt x="60000" y="15000"/>
                </a:moveTo>
                <a:lnTo>
                  <a:pt x="38823" y="60000"/>
                </a:lnTo>
                <a:lnTo>
                  <a:pt x="44117" y="60000"/>
                </a:lnTo>
                <a:lnTo>
                  <a:pt x="44117" y="105000"/>
                </a:lnTo>
                <a:lnTo>
                  <a:pt x="75883" y="105000"/>
                </a:lnTo>
                <a:lnTo>
                  <a:pt x="75883" y="60000"/>
                </a:lnTo>
                <a:lnTo>
                  <a:pt x="81177" y="60000"/>
                </a:lnTo>
                <a:lnTo>
                  <a:pt x="73235" y="43125"/>
                </a:lnTo>
                <a:lnTo>
                  <a:pt x="73235" y="20625"/>
                </a:lnTo>
                <a:lnTo>
                  <a:pt x="67941" y="20625"/>
                </a:lnTo>
                <a:lnTo>
                  <a:pt x="67941" y="31875"/>
                </a:lnTo>
                <a:close/>
              </a:path>
              <a:path extrusionOk="0" fill="darkenLess" h="120000" w="120000">
                <a:moveTo>
                  <a:pt x="73235" y="43125"/>
                </a:moveTo>
                <a:lnTo>
                  <a:pt x="73235" y="20625"/>
                </a:lnTo>
                <a:lnTo>
                  <a:pt x="67941" y="20625"/>
                </a:lnTo>
                <a:lnTo>
                  <a:pt x="67941" y="31875"/>
                </a:lnTo>
                <a:close/>
                <a:moveTo>
                  <a:pt x="44117" y="60000"/>
                </a:moveTo>
                <a:lnTo>
                  <a:pt x="44117" y="105000"/>
                </a:lnTo>
                <a:lnTo>
                  <a:pt x="57353" y="105000"/>
                </a:lnTo>
                <a:lnTo>
                  <a:pt x="57353" y="82500"/>
                </a:lnTo>
                <a:lnTo>
                  <a:pt x="62647" y="82500"/>
                </a:lnTo>
                <a:lnTo>
                  <a:pt x="62647" y="105000"/>
                </a:lnTo>
                <a:lnTo>
                  <a:pt x="75883" y="105000"/>
                </a:lnTo>
                <a:lnTo>
                  <a:pt x="75883" y="60000"/>
                </a:lnTo>
                <a:close/>
              </a:path>
              <a:path extrusionOk="0" fill="darken" h="120000" w="120000">
                <a:moveTo>
                  <a:pt x="60000" y="15000"/>
                </a:moveTo>
                <a:lnTo>
                  <a:pt x="38823" y="60000"/>
                </a:lnTo>
                <a:lnTo>
                  <a:pt x="81177" y="60000"/>
                </a:lnTo>
                <a:close/>
                <a:moveTo>
                  <a:pt x="57353" y="82500"/>
                </a:moveTo>
                <a:lnTo>
                  <a:pt x="62647" y="82500"/>
                </a:lnTo>
                <a:lnTo>
                  <a:pt x="62647" y="105000"/>
                </a:lnTo>
                <a:lnTo>
                  <a:pt x="57353" y="105000"/>
                </a:lnTo>
                <a:close/>
              </a:path>
              <a:path extrusionOk="0" fill="none" h="120000" w="120000">
                <a:moveTo>
                  <a:pt x="60000" y="15000"/>
                </a:moveTo>
                <a:lnTo>
                  <a:pt x="67941" y="31875"/>
                </a:lnTo>
                <a:lnTo>
                  <a:pt x="67941" y="20625"/>
                </a:lnTo>
                <a:lnTo>
                  <a:pt x="73235" y="20625"/>
                </a:lnTo>
                <a:lnTo>
                  <a:pt x="73235" y="43125"/>
                </a:lnTo>
                <a:lnTo>
                  <a:pt x="81177" y="60000"/>
                </a:lnTo>
                <a:lnTo>
                  <a:pt x="75883" y="60000"/>
                </a:lnTo>
                <a:lnTo>
                  <a:pt x="75883" y="105000"/>
                </a:lnTo>
                <a:lnTo>
                  <a:pt x="44117" y="105000"/>
                </a:lnTo>
                <a:lnTo>
                  <a:pt x="44117" y="60000"/>
                </a:lnTo>
                <a:lnTo>
                  <a:pt x="38823" y="60000"/>
                </a:lnTo>
                <a:close/>
                <a:moveTo>
                  <a:pt x="67941" y="31875"/>
                </a:moveTo>
                <a:lnTo>
                  <a:pt x="73235" y="43125"/>
                </a:lnTo>
                <a:moveTo>
                  <a:pt x="75883" y="60000"/>
                </a:moveTo>
                <a:lnTo>
                  <a:pt x="44117" y="60000"/>
                </a:lnTo>
                <a:moveTo>
                  <a:pt x="57353" y="105000"/>
                </a:moveTo>
                <a:lnTo>
                  <a:pt x="57353" y="82500"/>
                </a:lnTo>
                <a:lnTo>
                  <a:pt x="62647" y="82500"/>
                </a:lnTo>
                <a:lnTo>
                  <a:pt x="62647" y="105000"/>
                </a:lnTo>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4" name="Google Shape;724;p33"/>
          <p:cNvSpPr/>
          <p:nvPr/>
        </p:nvSpPr>
        <p:spPr>
          <a:xfrm>
            <a:off x="38099"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5" name="Google Shape;725;p33">
            <a:hlinkClick action="ppaction://hlinkshowjump?jump=nextslide"/>
          </p:cNvPr>
          <p:cNvSpPr/>
          <p:nvPr/>
        </p:nvSpPr>
        <p:spPr>
          <a:xfrm rot="10800000">
            <a:off x="8610600"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726" name="Google Shape;726;p33"/>
          <p:cNvPicPr preferRelativeResize="0"/>
          <p:nvPr/>
        </p:nvPicPr>
        <p:blipFill rotWithShape="1">
          <a:blip r:embed="rId10">
            <a:alphaModFix/>
          </a:blip>
          <a:srcRect b="0" l="0" r="0" t="0"/>
          <a:stretch/>
        </p:blipFill>
        <p:spPr>
          <a:xfrm>
            <a:off x="7941661" y="2353018"/>
            <a:ext cx="604120" cy="214727"/>
          </a:xfrm>
          <a:prstGeom prst="rect">
            <a:avLst/>
          </a:prstGeom>
          <a:noFill/>
          <a:ln>
            <a:noFill/>
          </a:ln>
        </p:spPr>
      </p:pic>
      <p:sp>
        <p:nvSpPr>
          <p:cNvPr id="727" name="Google Shape;727;p33"/>
          <p:cNvSpPr/>
          <p:nvPr/>
        </p:nvSpPr>
        <p:spPr>
          <a:xfrm>
            <a:off x="7149459" y="3421613"/>
            <a:ext cx="1862957" cy="244685"/>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CLPL</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pic>
        <p:nvPicPr>
          <p:cNvPr id="733" name="Google Shape;733;p34"/>
          <p:cNvPicPr preferRelativeResize="0"/>
          <p:nvPr/>
        </p:nvPicPr>
        <p:blipFill rotWithShape="1">
          <a:blip r:embed="rId3">
            <a:alphaModFix/>
          </a:blip>
          <a:srcRect b="0" l="0" r="0" t="0"/>
          <a:stretch/>
        </p:blipFill>
        <p:spPr>
          <a:xfrm>
            <a:off x="8478528" y="1753468"/>
            <a:ext cx="439877" cy="439877"/>
          </a:xfrm>
          <a:prstGeom prst="rect">
            <a:avLst/>
          </a:prstGeom>
          <a:noFill/>
          <a:ln>
            <a:noFill/>
          </a:ln>
        </p:spPr>
      </p:pic>
      <p:sp>
        <p:nvSpPr>
          <p:cNvPr id="734" name="Google Shape;734;p34"/>
          <p:cNvSpPr txBox="1"/>
          <p:nvPr>
            <p:ph type="title"/>
          </p:nvPr>
        </p:nvSpPr>
        <p:spPr>
          <a:xfrm>
            <a:off x="1183753" y="45864"/>
            <a:ext cx="7362028" cy="476493"/>
          </a:xfrm>
          <a:prstGeom prst="rect">
            <a:avLst/>
          </a:prstGeom>
          <a:solidFill>
            <a:srgbClr val="CCC0D9"/>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400"/>
              <a:buFont typeface="Arial Narrow"/>
              <a:buNone/>
            </a:pPr>
            <a:br>
              <a:rPr b="1" lang="en-GB" sz="1400">
                <a:latin typeface="Arial Narrow"/>
                <a:ea typeface="Arial Narrow"/>
                <a:cs typeface="Arial Narrow"/>
                <a:sym typeface="Arial Narrow"/>
              </a:rPr>
            </a:br>
            <a:r>
              <a:rPr b="1" lang="en-GB" sz="1400">
                <a:latin typeface="Arial"/>
                <a:ea typeface="Arial"/>
                <a:cs typeface="Arial"/>
                <a:sym typeface="Arial"/>
              </a:rPr>
              <a:t>First Level (1.2)</a:t>
            </a:r>
            <a:br>
              <a:rPr b="1" lang="en-GB" sz="1400">
                <a:latin typeface="Arial"/>
                <a:ea typeface="Arial"/>
                <a:cs typeface="Arial"/>
                <a:sym typeface="Arial"/>
              </a:rPr>
            </a:br>
            <a:r>
              <a:rPr b="1" lang="en-GB" sz="1200">
                <a:latin typeface="Arial"/>
                <a:ea typeface="Arial"/>
                <a:cs typeface="Arial"/>
                <a:sym typeface="Arial"/>
              </a:rPr>
              <a:t>DL3: </a:t>
            </a:r>
            <a:r>
              <a:rPr lang="en-GB" sz="1200">
                <a:latin typeface="Arial"/>
                <a:ea typeface="Arial"/>
                <a:cs typeface="Arial"/>
                <a:sym typeface="Arial"/>
              </a:rPr>
              <a:t>Cyber resilience and Internet safety</a:t>
            </a:r>
            <a:br>
              <a:rPr b="1" lang="en-GB" sz="1400">
                <a:latin typeface="Arial"/>
                <a:ea typeface="Arial"/>
                <a:cs typeface="Arial"/>
                <a:sym typeface="Arial"/>
              </a:rPr>
            </a:br>
            <a:endParaRPr b="1" sz="1400">
              <a:latin typeface="Arial"/>
              <a:ea typeface="Arial"/>
              <a:cs typeface="Arial"/>
              <a:sym typeface="Arial"/>
            </a:endParaRPr>
          </a:p>
        </p:txBody>
      </p:sp>
      <p:sp>
        <p:nvSpPr>
          <p:cNvPr id="735" name="Google Shape;735;p34"/>
          <p:cNvSpPr/>
          <p:nvPr/>
        </p:nvSpPr>
        <p:spPr>
          <a:xfrm>
            <a:off x="108565" y="2007828"/>
            <a:ext cx="6951363" cy="4743529"/>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Teaching Strategies &amp; Approaches:</a:t>
            </a:r>
            <a:endParaRPr/>
          </a:p>
          <a:p>
            <a:pPr indent="0" lvl="0" marL="0" marR="0" rtl="0" algn="l">
              <a:spcBef>
                <a:spcPts val="0"/>
              </a:spcBef>
              <a:spcAft>
                <a:spcPts val="0"/>
              </a:spcAft>
              <a:buNone/>
            </a:pPr>
            <a:r>
              <a:t/>
            </a:r>
            <a:endParaRPr b="1" sz="10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n-GB" sz="1100">
                <a:solidFill>
                  <a:schemeClr val="dk1"/>
                </a:solidFill>
                <a:latin typeface="Arial Narrow"/>
                <a:ea typeface="Arial Narrow"/>
                <a:cs typeface="Arial Narrow"/>
                <a:sym typeface="Arial Narrow"/>
              </a:rPr>
              <a:t>Understanding of rights and responsibilities, and dangers online</a:t>
            </a:r>
            <a:endParaRPr/>
          </a:p>
          <a:p>
            <a:pPr indent="0" lvl="0" marL="0" marR="0" rtl="0" algn="l">
              <a:spcBef>
                <a:spcPts val="0"/>
              </a:spcBef>
              <a:spcAft>
                <a:spcPts val="0"/>
              </a:spcAft>
              <a:buNone/>
            </a:pPr>
            <a:r>
              <a:t/>
            </a:r>
            <a:endParaRPr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Discuss what makes a good friend and classmate, linking this discussion to rights and responsibilities as a digital citizen. Children complete a </a:t>
            </a:r>
            <a:r>
              <a:rPr lang="en-GB" sz="1000" u="sng">
                <a:solidFill>
                  <a:schemeClr val="dk1"/>
                </a:solidFill>
                <a:latin typeface="Arial Narrow"/>
                <a:ea typeface="Arial Narrow"/>
                <a:cs typeface="Arial Narrow"/>
                <a:sym typeface="Arial Narrow"/>
                <a:hlinkClick r:id="rId4">
                  <a:extLst>
                    <a:ext uri="{A12FA001-AC4F-418D-AE19-62706E023703}">
                      <ahyp:hlinkClr val="tx"/>
                    </a:ext>
                  </a:extLst>
                </a:hlinkClick>
              </a:rPr>
              <a:t>‘Learner Licence’</a:t>
            </a:r>
            <a:r>
              <a:rPr lang="en-GB" sz="1000">
                <a:solidFill>
                  <a:schemeClr val="dk1"/>
                </a:solidFill>
                <a:latin typeface="Arial Narrow"/>
                <a:ea typeface="Arial Narrow"/>
                <a:cs typeface="Arial Narrow"/>
                <a:sym typeface="Arial Narrow"/>
              </a:rPr>
              <a:t> towards Digital Citizenship, and create a class charter for communication based on positive rules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Use </a:t>
            </a:r>
            <a:r>
              <a:rPr lang="en-GB" sz="1000" u="sng">
                <a:solidFill>
                  <a:schemeClr val="dk1"/>
                </a:solidFill>
                <a:latin typeface="Arial Narrow"/>
                <a:ea typeface="Arial Narrow"/>
                <a:cs typeface="Arial Narrow"/>
                <a:sym typeface="Arial Narrow"/>
                <a:hlinkClick r:id="rId5">
                  <a:extLst>
                    <a:ext uri="{A12FA001-AC4F-418D-AE19-62706E023703}">
                      <ahyp:hlinkClr val="tx"/>
                    </a:ext>
                  </a:extLst>
                </a:hlinkClick>
              </a:rPr>
              <a:t>this lesson plan </a:t>
            </a:r>
            <a:r>
              <a:rPr lang="en-GB" sz="1000">
                <a:solidFill>
                  <a:schemeClr val="dk1"/>
                </a:solidFill>
                <a:latin typeface="Arial Narrow"/>
                <a:ea typeface="Arial Narrow"/>
                <a:cs typeface="Arial Narrow"/>
                <a:sym typeface="Arial Narrow"/>
              </a:rPr>
              <a:t>with the NSPCC ‘Lucy and the Boy’ Share Aware (NSPCC) video </a:t>
            </a:r>
            <a:r>
              <a:rPr lang="en-GB" sz="1000">
                <a:solidFill>
                  <a:schemeClr val="dk1"/>
                </a:solidFill>
                <a:latin typeface="Calibri"/>
                <a:ea typeface="Calibri"/>
                <a:cs typeface="Calibri"/>
                <a:sym typeface="Calibri"/>
              </a:rPr>
              <a:t>(available via </a:t>
            </a:r>
            <a:r>
              <a:rPr lang="en-GB" sz="1000" u="sng">
                <a:solidFill>
                  <a:schemeClr val="dk1"/>
                </a:solidFill>
                <a:latin typeface="Calibri"/>
                <a:ea typeface="Calibri"/>
                <a:cs typeface="Calibri"/>
                <a:sym typeface="Calibri"/>
                <a:hlinkClick r:id="rId6">
                  <a:extLst>
                    <a:ext uri="{A12FA001-AC4F-418D-AE19-62706E023703}">
                      <ahyp:hlinkClr val="tx"/>
                    </a:ext>
                  </a:extLst>
                </a:hlinkClick>
              </a:rPr>
              <a:t>Alex and Lucy slides</a:t>
            </a:r>
            <a:r>
              <a:rPr lang="en-GB" sz="1000">
                <a:solidFill>
                  <a:schemeClr val="dk1"/>
                </a:solidFill>
                <a:latin typeface="Calibri"/>
                <a:ea typeface="Calibri"/>
                <a:cs typeface="Calibri"/>
                <a:sym typeface="Calibri"/>
              </a:rPr>
              <a:t>)</a:t>
            </a:r>
            <a:endParaRPr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Follow up discussion including who to talk to when you have concerns or see something upsetting​; </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Learners explore the similarities/differences between in-person and online communications, and then learn how to write clear and respectful messages</a:t>
            </a:r>
            <a:endParaRPr/>
          </a:p>
          <a:p>
            <a:pPr indent="-171450" lvl="0" marL="171450" marR="0" rtl="0" algn="l">
              <a:spcBef>
                <a:spcPts val="0"/>
              </a:spcBef>
              <a:spcAft>
                <a:spcPts val="0"/>
              </a:spcAft>
              <a:buClr>
                <a:schemeClr val="dk1"/>
              </a:buClr>
              <a:buSzPts val="1000"/>
              <a:buFont typeface="Arial"/>
              <a:buChar char="•"/>
            </a:pPr>
            <a:r>
              <a:rPr lang="en-GB" sz="1000" u="sng">
                <a:solidFill>
                  <a:schemeClr val="dk1"/>
                </a:solidFill>
                <a:latin typeface="Arial Narrow"/>
                <a:ea typeface="Arial Narrow"/>
                <a:cs typeface="Arial Narrow"/>
                <a:sym typeface="Arial Narrow"/>
                <a:hlinkClick r:id="rId7">
                  <a:extLst>
                    <a:ext uri="{A12FA001-AC4F-418D-AE19-62706E023703}">
                      <ahyp:hlinkClr val="tx"/>
                    </a:ext>
                  </a:extLst>
                </a:hlinkClick>
              </a:rPr>
              <a:t>Zap and Zoom: A Space Race </a:t>
            </a:r>
            <a:r>
              <a:rPr lang="en-GB" sz="1000">
                <a:solidFill>
                  <a:schemeClr val="dk1"/>
                </a:solidFill>
                <a:latin typeface="Arial Narrow"/>
                <a:ea typeface="Arial Narrow"/>
                <a:cs typeface="Arial Narrow"/>
                <a:sym typeface="Arial Narrow"/>
              </a:rPr>
              <a:t>– a 360 degree film (children can watch on a tablet and move around on the spot to look around) - about keeping safe when gaming online </a:t>
            </a:r>
            <a:endParaRPr sz="1000" u="sng">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Watch and discuss animation: </a:t>
            </a:r>
            <a:r>
              <a:rPr lang="en-GB" sz="1000" u="sng">
                <a:solidFill>
                  <a:schemeClr val="dk1"/>
                </a:solidFill>
                <a:latin typeface="Arial Narrow"/>
                <a:ea typeface="Arial Narrow"/>
                <a:cs typeface="Arial Narrow"/>
                <a:sym typeface="Arial Narrow"/>
                <a:hlinkClick r:id="rId8">
                  <a:extLst>
                    <a:ext uri="{A12FA001-AC4F-418D-AE19-62706E023703}">
                      <ahyp:hlinkClr val="tx"/>
                    </a:ext>
                  </a:extLst>
                </a:hlinkClick>
              </a:rPr>
              <a:t>What should you keep safe?</a:t>
            </a:r>
            <a:r>
              <a:rPr lang="en-GB" sz="1000">
                <a:solidFill>
                  <a:schemeClr val="dk1"/>
                </a:solidFill>
                <a:latin typeface="Arial Narrow"/>
                <a:ea typeface="Arial Narrow"/>
                <a:cs typeface="Arial Narrow"/>
                <a:sym typeface="Arial Narrow"/>
              </a:rPr>
              <a:t>  (The Adventures of Kara, Winston and the SMART Crew)</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Try the ‘</a:t>
            </a:r>
            <a:r>
              <a:rPr lang="en-GB" sz="1000" u="sng">
                <a:solidFill>
                  <a:schemeClr val="dk1"/>
                </a:solidFill>
                <a:latin typeface="Arial Narrow"/>
                <a:ea typeface="Arial Narrow"/>
                <a:cs typeface="Arial Narrow"/>
                <a:sym typeface="Arial Narrow"/>
                <a:hlinkClick r:id="rId9">
                  <a:extLst>
                    <a:ext uri="{A12FA001-AC4F-418D-AE19-62706E023703}">
                      <ahyp:hlinkClr val="tx"/>
                    </a:ext>
                  </a:extLst>
                </a:hlinkClick>
              </a:rPr>
              <a:t>Are you smart online?’ quiz</a:t>
            </a:r>
            <a:endParaRPr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Think about </a:t>
            </a:r>
            <a:r>
              <a:rPr lang="en-GB" sz="1000" u="sng">
                <a:solidFill>
                  <a:schemeClr val="dk1"/>
                </a:solidFill>
                <a:latin typeface="Arial Narrow"/>
                <a:ea typeface="Arial Narrow"/>
                <a:cs typeface="Arial Narrow"/>
                <a:sym typeface="Arial Narrow"/>
                <a:hlinkClick r:id="rId10">
                  <a:extLst>
                    <a:ext uri="{A12FA001-AC4F-418D-AE19-62706E023703}">
                      <ahyp:hlinkClr val="tx"/>
                    </a:ext>
                  </a:extLst>
                </a:hlinkClick>
              </a:rPr>
              <a:t>Screen Time </a:t>
            </a:r>
            <a:r>
              <a:rPr lang="en-GB" sz="1000">
                <a:solidFill>
                  <a:schemeClr val="dk1"/>
                </a:solidFill>
                <a:latin typeface="Arial Narrow"/>
                <a:ea typeface="Arial Narrow"/>
                <a:cs typeface="Arial Narrow"/>
                <a:sym typeface="Arial Narrow"/>
              </a:rPr>
              <a:t>and how we use our devices at school and at home. How can we strike a healthy balance?</a:t>
            </a:r>
            <a:endParaRPr/>
          </a:p>
          <a:p>
            <a:pPr indent="0" lvl="0" marL="0" marR="0" rtl="0" algn="l">
              <a:spcBef>
                <a:spcPts val="0"/>
              </a:spcBef>
              <a:spcAft>
                <a:spcPts val="0"/>
              </a:spcAft>
              <a:buNone/>
            </a:pPr>
            <a:r>
              <a:t/>
            </a:r>
            <a:endParaRPr b="1" sz="1000" u="sng">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n-GB" sz="1100">
                <a:solidFill>
                  <a:schemeClr val="dk1"/>
                </a:solidFill>
                <a:latin typeface="Arial Narrow"/>
                <a:ea typeface="Arial Narrow"/>
                <a:cs typeface="Arial Narrow"/>
                <a:sym typeface="Arial Narrow"/>
              </a:rPr>
              <a:t>Understanding of passwords</a:t>
            </a:r>
            <a:endParaRPr/>
          </a:p>
          <a:p>
            <a:pPr indent="0" lvl="0" marL="0" marR="0" rtl="0" algn="l">
              <a:spcBef>
                <a:spcPts val="0"/>
              </a:spcBef>
              <a:spcAft>
                <a:spcPts val="0"/>
              </a:spcAft>
              <a:buNone/>
            </a:pPr>
            <a:r>
              <a:t/>
            </a:r>
            <a:endParaRPr b="1"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Children create a passcode for their iPad login, and passwords (or use their Glow one as above) when using online profiles, such as Sumdog </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Play‘ Yes/No’ game to find out why animals are a bad example for passwords. Discuss easily guessed passwords, and the consequences; discuss the responsibility each person has as a digital citizen, not to try to ‘hack’ someone else’s password</a:t>
            </a:r>
            <a:endParaRPr/>
          </a:p>
          <a:p>
            <a:pPr indent="-171450" lvl="0" marL="171450" marR="0" rtl="0" algn="l">
              <a:spcBef>
                <a:spcPts val="0"/>
              </a:spcBef>
              <a:spcAft>
                <a:spcPts val="0"/>
              </a:spcAft>
              <a:buClr>
                <a:schemeClr val="dk1"/>
              </a:buClr>
              <a:buSzPts val="1000"/>
              <a:buFont typeface="Arial"/>
              <a:buChar char="•"/>
            </a:pPr>
            <a:r>
              <a:rPr lang="en-GB" sz="1000" u="sng">
                <a:solidFill>
                  <a:schemeClr val="dk1"/>
                </a:solidFill>
                <a:latin typeface="Arial Narrow"/>
                <a:ea typeface="Arial Narrow"/>
                <a:cs typeface="Arial Narrow"/>
                <a:sym typeface="Arial Narrow"/>
                <a:hlinkClick r:id="rId11">
                  <a:extLst>
                    <a:ext uri="{A12FA001-AC4F-418D-AE19-62706E023703}">
                      <ahyp:hlinkClr val="tx"/>
                    </a:ext>
                  </a:extLst>
                </a:hlinkClick>
              </a:rPr>
              <a:t>How Secure Is My Password?</a:t>
            </a:r>
            <a:r>
              <a:rPr lang="en-GB" sz="1000">
                <a:solidFill>
                  <a:schemeClr val="dk1"/>
                </a:solidFill>
                <a:latin typeface="Arial Narrow"/>
                <a:ea typeface="Arial Narrow"/>
                <a:cs typeface="Arial Narrow"/>
                <a:sym typeface="Arial Narrow"/>
              </a:rPr>
              <a:t> -  children can check their own password, or give them a fictional character or celebrity with a weak password, and ask them to choose a stronger one, e.g. ‘Ariana Grande has set her password to ‘ponytail’ but a stronger option might be ‘ponytail26’ and an even stronger one would be ’26-p0nyt4il’ – can  they come up with new passwords that would take more than 1000 years to crack? </a:t>
            </a:r>
            <a:endParaRPr/>
          </a:p>
          <a:p>
            <a:pPr indent="-107950" lvl="0" marL="171450" marR="0" rtl="0" algn="l">
              <a:spcBef>
                <a:spcPts val="0"/>
              </a:spcBef>
              <a:spcAft>
                <a:spcPts val="0"/>
              </a:spcAft>
              <a:buClr>
                <a:schemeClr val="dk1"/>
              </a:buClr>
              <a:buSzPts val="1000"/>
              <a:buFont typeface="Arial"/>
              <a:buNone/>
            </a:pPr>
            <a:r>
              <a:t/>
            </a:r>
            <a:endParaRPr sz="10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n-GB" sz="1100">
                <a:solidFill>
                  <a:schemeClr val="dk1"/>
                </a:solidFill>
                <a:latin typeface="Arial Narrow"/>
                <a:ea typeface="Arial Narrow"/>
                <a:cs typeface="Arial Narrow"/>
                <a:sym typeface="Arial Narrow"/>
              </a:rPr>
              <a:t>Seeking permission for photos/videos</a:t>
            </a:r>
            <a:endParaRPr/>
          </a:p>
          <a:p>
            <a:pPr indent="0" lvl="0" marL="0" marR="0" rtl="0" algn="l">
              <a:spcBef>
                <a:spcPts val="0"/>
              </a:spcBef>
              <a:spcAft>
                <a:spcPts val="0"/>
              </a:spcAft>
              <a:buNone/>
            </a:pPr>
            <a:r>
              <a:t/>
            </a:r>
            <a:endParaRPr b="1"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Use </a:t>
            </a:r>
            <a:r>
              <a:rPr lang="en-GB" sz="1000" u="sng">
                <a:solidFill>
                  <a:schemeClr val="lt1"/>
                </a:solidFill>
                <a:latin typeface="Arial Narrow"/>
                <a:ea typeface="Arial Narrow"/>
                <a:cs typeface="Arial Narrow"/>
                <a:sym typeface="Arial Narrow"/>
                <a:hlinkClick r:id="rId12">
                  <a:extLst>
                    <a:ext uri="{A12FA001-AC4F-418D-AE19-62706E023703}">
                      <ahyp:hlinkClr val="tx"/>
                    </a:ext>
                  </a:extLst>
                </a:hlinkClick>
              </a:rPr>
              <a:t>this lesson plan </a:t>
            </a:r>
            <a:r>
              <a:rPr lang="en-GB" sz="1000">
                <a:solidFill>
                  <a:schemeClr val="dk1"/>
                </a:solidFill>
                <a:latin typeface="Arial Narrow"/>
                <a:ea typeface="Arial Narrow"/>
                <a:cs typeface="Arial Narrow"/>
                <a:sym typeface="Arial Narrow"/>
              </a:rPr>
              <a:t>with the NSPCC ‘I saw your willy’ Share Aware (NSPCC) video (available via </a:t>
            </a:r>
            <a:r>
              <a:rPr lang="en-GB" sz="1000" u="sng">
                <a:solidFill>
                  <a:schemeClr val="dk1"/>
                </a:solidFill>
                <a:latin typeface="Arial Narrow"/>
                <a:ea typeface="Arial Narrow"/>
                <a:cs typeface="Arial Narrow"/>
                <a:sym typeface="Arial Narrow"/>
                <a:hlinkClick r:id="rId13">
                  <a:extLst>
                    <a:ext uri="{A12FA001-AC4F-418D-AE19-62706E023703}">
                      <ahyp:hlinkClr val="tx"/>
                    </a:ext>
                  </a:extLst>
                </a:hlinkClick>
              </a:rPr>
              <a:t>Alex and Lucy slides</a:t>
            </a:r>
            <a:r>
              <a:rPr lang="en-GB" sz="1000">
                <a:solidFill>
                  <a:schemeClr val="dk1"/>
                </a:solidFill>
                <a:latin typeface="Arial Narrow"/>
                <a:ea typeface="Arial Narrow"/>
                <a:cs typeface="Arial Narrow"/>
                <a:sym typeface="Arial Narrow"/>
              </a:rPr>
              <a:t>); follow up discussion of what to do if something like this happens to you – focus on how to get help and who to go to, even if it means being honest about doing something they regret/are embarrassed by</a:t>
            </a:r>
            <a:endParaRPr/>
          </a:p>
          <a:p>
            <a:pPr indent="-107950" lvl="0" marL="171450" marR="0" rtl="0" algn="l">
              <a:spcBef>
                <a:spcPts val="0"/>
              </a:spcBef>
              <a:spcAft>
                <a:spcPts val="0"/>
              </a:spcAft>
              <a:buClr>
                <a:schemeClr val="dk1"/>
              </a:buClr>
              <a:buSzPts val="1000"/>
              <a:buFont typeface="Arial"/>
              <a:buNone/>
            </a:pPr>
            <a:r>
              <a:t/>
            </a:r>
            <a:endParaRPr sz="1000">
              <a:solidFill>
                <a:schemeClr val="dk1"/>
              </a:solidFill>
              <a:latin typeface="Arial Narrow"/>
              <a:ea typeface="Arial Narrow"/>
              <a:cs typeface="Arial Narrow"/>
              <a:sym typeface="Arial Narrow"/>
            </a:endParaRPr>
          </a:p>
          <a:p>
            <a:pPr indent="-107950" lvl="0" marL="171450" marR="0" rtl="0" algn="l">
              <a:spcBef>
                <a:spcPts val="0"/>
              </a:spcBef>
              <a:spcAft>
                <a:spcPts val="0"/>
              </a:spcAft>
              <a:buClr>
                <a:schemeClr val="dk1"/>
              </a:buClr>
              <a:buSzPts val="1000"/>
              <a:buFont typeface="Arial"/>
              <a:buNone/>
            </a:pPr>
            <a:r>
              <a:t/>
            </a:r>
            <a:endParaRPr sz="1000">
              <a:solidFill>
                <a:schemeClr val="dk1"/>
              </a:solidFill>
              <a:latin typeface="Arial Narrow"/>
              <a:ea typeface="Arial Narrow"/>
              <a:cs typeface="Arial Narrow"/>
              <a:sym typeface="Arial Narrow"/>
            </a:endParaRPr>
          </a:p>
        </p:txBody>
      </p:sp>
      <p:sp>
        <p:nvSpPr>
          <p:cNvPr id="736" name="Google Shape;736;p34"/>
          <p:cNvSpPr/>
          <p:nvPr/>
        </p:nvSpPr>
        <p:spPr>
          <a:xfrm>
            <a:off x="118933" y="1102003"/>
            <a:ext cx="6940995" cy="842047"/>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Cross-curricular links:</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(HWB 1-03a) recognising those who can offer practical and emotional support</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(HWB 1-09a) exploring rights and responsibilities; showing respect for others</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(HWB 1-49a) learning respect for own body (and mind) and what behaviour is right and wrong; who to talk to if they are worried</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(TCH 1-02a) safe searching online</a:t>
            </a:r>
            <a:endParaRPr/>
          </a:p>
        </p:txBody>
      </p:sp>
      <p:sp>
        <p:nvSpPr>
          <p:cNvPr id="737" name="Google Shape;737;p34"/>
          <p:cNvSpPr/>
          <p:nvPr/>
        </p:nvSpPr>
        <p:spPr>
          <a:xfrm>
            <a:off x="118934" y="586135"/>
            <a:ext cx="6940996" cy="45209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Key language</a:t>
            </a:r>
            <a:r>
              <a:rPr lang="en-GB" sz="1100">
                <a:solidFill>
                  <a:schemeClr val="dk1"/>
                </a:solidFill>
                <a:latin typeface="Arial Narrow"/>
                <a:ea typeface="Arial Narrow"/>
                <a:cs typeface="Arial Narrow"/>
                <a:sym typeface="Arial Narrow"/>
              </a:rPr>
              <a:t>: </a:t>
            </a:r>
            <a:r>
              <a:rPr lang="en-GB" sz="1100">
                <a:solidFill>
                  <a:srgbClr val="000000"/>
                </a:solidFill>
                <a:latin typeface="Arial Narrow"/>
                <a:ea typeface="Arial Narrow"/>
                <a:cs typeface="Arial Narrow"/>
                <a:sym typeface="Arial Narrow"/>
              </a:rPr>
              <a:t>online, safety, Internet, password, security, digital citizen, report concerns, permission, image, video, live stream, </a:t>
            </a:r>
            <a:r>
              <a:rPr lang="en-GB" sz="1100">
                <a:solidFill>
                  <a:schemeClr val="dk1"/>
                </a:solidFill>
                <a:latin typeface="Arial Narrow"/>
                <a:ea typeface="Arial Narrow"/>
                <a:cs typeface="Arial Narrow"/>
                <a:sym typeface="Arial Narrow"/>
              </a:rPr>
              <a:t>similarities, differences, privacy, in/appropriate</a:t>
            </a:r>
            <a:endParaRPr/>
          </a:p>
        </p:txBody>
      </p:sp>
      <p:sp>
        <p:nvSpPr>
          <p:cNvPr id="738" name="Google Shape;738;p34"/>
          <p:cNvSpPr/>
          <p:nvPr/>
        </p:nvSpPr>
        <p:spPr>
          <a:xfrm>
            <a:off x="7150289" y="582542"/>
            <a:ext cx="1867992" cy="822413"/>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CfE E/O:</a:t>
            </a:r>
            <a:r>
              <a:rPr lang="en-GB" sz="1100">
                <a:solidFill>
                  <a:schemeClr val="dk1"/>
                </a:solidFill>
                <a:latin typeface="Arial Narrow"/>
                <a:ea typeface="Arial Narrow"/>
                <a:cs typeface="Arial Narrow"/>
                <a:sym typeface="Arial Narrow"/>
              </a:rPr>
              <a:t> </a:t>
            </a:r>
            <a:r>
              <a:rPr lang="en-GB" sz="900">
                <a:solidFill>
                  <a:schemeClr val="dk1"/>
                </a:solidFill>
                <a:latin typeface="Arial Narrow"/>
                <a:ea typeface="Arial Narrow"/>
                <a:cs typeface="Arial Narrow"/>
                <a:sym typeface="Arial Narrow"/>
              </a:rPr>
              <a:t>I can extend my knowledge of how to use digital technology to communicate with others and I am aware of ways to keep safe and secure. </a:t>
            </a:r>
            <a:endParaRPr/>
          </a:p>
          <a:p>
            <a:pPr indent="0" lvl="0" marL="0" marR="0" rtl="0" algn="l">
              <a:spcBef>
                <a:spcPts val="0"/>
              </a:spcBef>
              <a:spcAft>
                <a:spcPts val="0"/>
              </a:spcAft>
              <a:buNone/>
            </a:pPr>
            <a:r>
              <a:rPr b="1" lang="en-GB" sz="900">
                <a:solidFill>
                  <a:schemeClr val="dk1"/>
                </a:solidFill>
                <a:latin typeface="Arial Narrow"/>
                <a:ea typeface="Arial Narrow"/>
                <a:cs typeface="Arial Narrow"/>
                <a:sym typeface="Arial Narrow"/>
              </a:rPr>
              <a:t>TCH 1-03a</a:t>
            </a:r>
            <a:endParaRPr b="1" sz="9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p:txBody>
      </p:sp>
      <p:sp>
        <p:nvSpPr>
          <p:cNvPr id="739" name="Google Shape;739;p34"/>
          <p:cNvSpPr/>
          <p:nvPr/>
        </p:nvSpPr>
        <p:spPr>
          <a:xfrm>
            <a:off x="7161700" y="3715353"/>
            <a:ext cx="1862958" cy="3036004"/>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End of Level Benchmarks:</a:t>
            </a:r>
            <a:br>
              <a:rPr lang="en-GB" sz="1100" u="sng">
                <a:solidFill>
                  <a:schemeClr val="dk1"/>
                </a:solidFill>
                <a:latin typeface="Arial Narrow"/>
                <a:ea typeface="Arial Narrow"/>
                <a:cs typeface="Arial Narrow"/>
                <a:sym typeface="Arial Narrow"/>
              </a:rPr>
            </a:br>
            <a:endParaRPr sz="1100" u="sng">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50"/>
              <a:buFont typeface="Arial"/>
              <a:buChar char="•"/>
            </a:pPr>
            <a:r>
              <a:rPr lang="en-GB" sz="1050">
                <a:solidFill>
                  <a:schemeClr val="dk1"/>
                </a:solidFill>
                <a:latin typeface="Arial Narrow"/>
                <a:ea typeface="Arial Narrow"/>
                <a:cs typeface="Arial Narrow"/>
                <a:sym typeface="Arial Narrow"/>
              </a:rPr>
              <a:t>Demonstrates understanding of my rights and responsibilities as a digital citizen</a:t>
            </a:r>
            <a:endParaRPr/>
          </a:p>
          <a:p>
            <a:pPr indent="-171450" lvl="0" marL="171450" marR="0" rtl="0" algn="l">
              <a:spcBef>
                <a:spcPts val="0"/>
              </a:spcBef>
              <a:spcAft>
                <a:spcPts val="0"/>
              </a:spcAft>
              <a:buClr>
                <a:schemeClr val="dk1"/>
              </a:buClr>
              <a:buSzPts val="1050"/>
              <a:buFont typeface="Arial"/>
              <a:buChar char="•"/>
            </a:pPr>
            <a:r>
              <a:rPr lang="en-GB" sz="1050">
                <a:solidFill>
                  <a:schemeClr val="dk1"/>
                </a:solidFill>
                <a:latin typeface="Arial Narrow"/>
                <a:ea typeface="Arial Narrow"/>
                <a:cs typeface="Arial Narrow"/>
                <a:sym typeface="Arial Narrow"/>
              </a:rPr>
              <a:t>Demonstrates understanding of the potential dangers online and who to go to for advice and who to report a concern to</a:t>
            </a:r>
            <a:endParaRPr/>
          </a:p>
          <a:p>
            <a:pPr indent="-171450" lvl="0" marL="171450" marR="0" rtl="0" algn="l">
              <a:spcBef>
                <a:spcPts val="0"/>
              </a:spcBef>
              <a:spcAft>
                <a:spcPts val="0"/>
              </a:spcAft>
              <a:buClr>
                <a:schemeClr val="dk1"/>
              </a:buClr>
              <a:buSzPts val="1050"/>
              <a:buFont typeface="Arial"/>
              <a:buChar char="•"/>
            </a:pPr>
            <a:r>
              <a:rPr lang="en-GB" sz="1050">
                <a:solidFill>
                  <a:schemeClr val="dk1"/>
                </a:solidFill>
                <a:latin typeface="Arial Narrow"/>
                <a:ea typeface="Arial Narrow"/>
                <a:cs typeface="Arial Narrow"/>
                <a:sym typeface="Arial Narrow"/>
              </a:rPr>
              <a:t>Demonstrates an understanding for the need for strong passwords</a:t>
            </a:r>
            <a:endParaRPr/>
          </a:p>
          <a:p>
            <a:pPr indent="-171450" lvl="0" marL="171450" marR="0" rtl="0" algn="l">
              <a:spcBef>
                <a:spcPts val="0"/>
              </a:spcBef>
              <a:spcAft>
                <a:spcPts val="0"/>
              </a:spcAft>
              <a:buClr>
                <a:schemeClr val="dk1"/>
              </a:buClr>
              <a:buSzPts val="1050"/>
              <a:buFont typeface="Arial"/>
              <a:buChar char="•"/>
            </a:pPr>
            <a:r>
              <a:rPr lang="en-GB" sz="1050">
                <a:solidFill>
                  <a:schemeClr val="dk1"/>
                </a:solidFill>
                <a:latin typeface="Arial Narrow"/>
                <a:ea typeface="Arial Narrow"/>
                <a:cs typeface="Arial Narrow"/>
                <a:sym typeface="Arial Narrow"/>
              </a:rPr>
              <a:t>Explains the need to get a person’s permission before taking a picture or video of them</a:t>
            </a:r>
            <a:endParaRPr sz="1000">
              <a:solidFill>
                <a:schemeClr val="dk1"/>
              </a:solidFill>
              <a:latin typeface="Arial Narrow"/>
              <a:ea typeface="Arial Narrow"/>
              <a:cs typeface="Arial Narrow"/>
              <a:sym typeface="Arial Narrow"/>
            </a:endParaRPr>
          </a:p>
          <a:p>
            <a:pPr indent="-107950" lvl="0" marL="171450" marR="0" rtl="0" algn="l">
              <a:spcBef>
                <a:spcPts val="0"/>
              </a:spcBef>
              <a:spcAft>
                <a:spcPts val="0"/>
              </a:spcAft>
              <a:buClr>
                <a:schemeClr val="dk1"/>
              </a:buClr>
              <a:buSzPts val="1000"/>
              <a:buFont typeface="Arial"/>
              <a:buNone/>
            </a:pPr>
            <a:r>
              <a:t/>
            </a:r>
            <a:endParaRPr sz="1000" u="sng">
              <a:solidFill>
                <a:schemeClr val="dk1"/>
              </a:solidFill>
              <a:latin typeface="Arial Narrow"/>
              <a:ea typeface="Arial Narrow"/>
              <a:cs typeface="Arial Narrow"/>
              <a:sym typeface="Arial Narrow"/>
            </a:endParaRPr>
          </a:p>
          <a:p>
            <a:pPr indent="-101600" lvl="0" marL="171450" marR="0" rtl="0" algn="l">
              <a:spcBef>
                <a:spcPts val="0"/>
              </a:spcBef>
              <a:spcAft>
                <a:spcPts val="0"/>
              </a:spcAft>
              <a:buClr>
                <a:schemeClr val="dk1"/>
              </a:buClr>
              <a:buSzPts val="1100"/>
              <a:buFont typeface="Arial"/>
              <a:buNone/>
            </a:pPr>
            <a:r>
              <a:t/>
            </a:r>
            <a:endParaRPr sz="1100">
              <a:solidFill>
                <a:schemeClr val="dk1"/>
              </a:solidFill>
              <a:latin typeface="Arial Narrow"/>
              <a:ea typeface="Arial Narrow"/>
              <a:cs typeface="Arial Narrow"/>
              <a:sym typeface="Arial Narrow"/>
            </a:endParaRPr>
          </a:p>
        </p:txBody>
      </p:sp>
      <p:sp>
        <p:nvSpPr>
          <p:cNvPr id="740" name="Google Shape;740;p34">
            <a:hlinkClick action="ppaction://hlinksldjump" r:id="rId14"/>
          </p:cNvPr>
          <p:cNvSpPr/>
          <p:nvPr/>
        </p:nvSpPr>
        <p:spPr>
          <a:xfrm>
            <a:off x="7149459" y="1454166"/>
            <a:ext cx="1867172" cy="241834"/>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Pupil Resources</a:t>
            </a:r>
            <a:endParaRPr/>
          </a:p>
        </p:txBody>
      </p:sp>
      <p:sp>
        <p:nvSpPr>
          <p:cNvPr id="741" name="Google Shape;741;p34"/>
          <p:cNvSpPr txBox="1"/>
          <p:nvPr/>
        </p:nvSpPr>
        <p:spPr>
          <a:xfrm>
            <a:off x="8382000" y="2311400"/>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2" name="Google Shape;742;p34"/>
          <p:cNvSpPr/>
          <p:nvPr/>
        </p:nvSpPr>
        <p:spPr>
          <a:xfrm>
            <a:off x="7146941" y="1745055"/>
            <a:ext cx="1867992" cy="1627504"/>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Thinkuknow</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Childnet</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NSPCC</a:t>
            </a:r>
            <a:endParaRPr/>
          </a:p>
        </p:txBody>
      </p:sp>
      <p:pic>
        <p:nvPicPr>
          <p:cNvPr id="743" name="Google Shape;743;p34"/>
          <p:cNvPicPr preferRelativeResize="0"/>
          <p:nvPr/>
        </p:nvPicPr>
        <p:blipFill rotWithShape="1">
          <a:blip r:embed="rId15">
            <a:alphaModFix/>
          </a:blip>
          <a:srcRect b="0" l="0" r="0" t="0"/>
          <a:stretch/>
        </p:blipFill>
        <p:spPr>
          <a:xfrm>
            <a:off x="7977441" y="1802216"/>
            <a:ext cx="404560" cy="378263"/>
          </a:xfrm>
          <a:prstGeom prst="rect">
            <a:avLst/>
          </a:prstGeom>
          <a:noFill/>
          <a:ln>
            <a:noFill/>
          </a:ln>
        </p:spPr>
      </p:pic>
      <p:pic>
        <p:nvPicPr>
          <p:cNvPr id="744" name="Google Shape;744;p34"/>
          <p:cNvPicPr preferRelativeResize="0"/>
          <p:nvPr/>
        </p:nvPicPr>
        <p:blipFill rotWithShape="1">
          <a:blip r:embed="rId16">
            <a:alphaModFix/>
          </a:blip>
          <a:srcRect b="0" l="0" r="0" t="0"/>
          <a:stretch/>
        </p:blipFill>
        <p:spPr>
          <a:xfrm>
            <a:off x="7946640" y="2303479"/>
            <a:ext cx="620091" cy="183547"/>
          </a:xfrm>
          <a:prstGeom prst="rect">
            <a:avLst/>
          </a:prstGeom>
          <a:noFill/>
          <a:ln>
            <a:noFill/>
          </a:ln>
        </p:spPr>
      </p:pic>
      <p:sp>
        <p:nvSpPr>
          <p:cNvPr id="745" name="Google Shape;745;p34">
            <a:hlinkClick action="ppaction://hlinkshowjump?jump=firstslide"/>
          </p:cNvPr>
          <p:cNvSpPr/>
          <p:nvPr/>
        </p:nvSpPr>
        <p:spPr>
          <a:xfrm>
            <a:off x="586789" y="45864"/>
            <a:ext cx="546686" cy="257267"/>
          </a:xfrm>
          <a:custGeom>
            <a:rect b="b" l="l" r="r" t="t"/>
            <a:pathLst>
              <a:path extrusionOk="0" h="120000" w="120000">
                <a:moveTo>
                  <a:pt x="0" y="0"/>
                </a:moveTo>
                <a:lnTo>
                  <a:pt x="120000" y="0"/>
                </a:lnTo>
                <a:lnTo>
                  <a:pt x="120000" y="120000"/>
                </a:lnTo>
                <a:lnTo>
                  <a:pt x="0" y="120000"/>
                </a:lnTo>
                <a:close/>
                <a:moveTo>
                  <a:pt x="60000" y="15000"/>
                </a:moveTo>
                <a:lnTo>
                  <a:pt x="38823" y="60000"/>
                </a:lnTo>
                <a:lnTo>
                  <a:pt x="44117" y="60000"/>
                </a:lnTo>
                <a:lnTo>
                  <a:pt x="44117" y="105000"/>
                </a:lnTo>
                <a:lnTo>
                  <a:pt x="75883" y="105000"/>
                </a:lnTo>
                <a:lnTo>
                  <a:pt x="75883" y="60000"/>
                </a:lnTo>
                <a:lnTo>
                  <a:pt x="81177" y="60000"/>
                </a:lnTo>
                <a:lnTo>
                  <a:pt x="73235" y="43125"/>
                </a:lnTo>
                <a:lnTo>
                  <a:pt x="73235" y="20625"/>
                </a:lnTo>
                <a:lnTo>
                  <a:pt x="67941" y="20625"/>
                </a:lnTo>
                <a:lnTo>
                  <a:pt x="67941" y="31875"/>
                </a:lnTo>
                <a:close/>
              </a:path>
              <a:path extrusionOk="0" fill="darkenLess" h="120000" w="120000">
                <a:moveTo>
                  <a:pt x="73235" y="43125"/>
                </a:moveTo>
                <a:lnTo>
                  <a:pt x="73235" y="20625"/>
                </a:lnTo>
                <a:lnTo>
                  <a:pt x="67941" y="20625"/>
                </a:lnTo>
                <a:lnTo>
                  <a:pt x="67941" y="31875"/>
                </a:lnTo>
                <a:close/>
                <a:moveTo>
                  <a:pt x="44117" y="60000"/>
                </a:moveTo>
                <a:lnTo>
                  <a:pt x="44117" y="105000"/>
                </a:lnTo>
                <a:lnTo>
                  <a:pt x="57353" y="105000"/>
                </a:lnTo>
                <a:lnTo>
                  <a:pt x="57353" y="82500"/>
                </a:lnTo>
                <a:lnTo>
                  <a:pt x="62647" y="82500"/>
                </a:lnTo>
                <a:lnTo>
                  <a:pt x="62647" y="105000"/>
                </a:lnTo>
                <a:lnTo>
                  <a:pt x="75883" y="105000"/>
                </a:lnTo>
                <a:lnTo>
                  <a:pt x="75883" y="60000"/>
                </a:lnTo>
                <a:close/>
              </a:path>
              <a:path extrusionOk="0" fill="darken" h="120000" w="120000">
                <a:moveTo>
                  <a:pt x="60000" y="15000"/>
                </a:moveTo>
                <a:lnTo>
                  <a:pt x="38823" y="60000"/>
                </a:lnTo>
                <a:lnTo>
                  <a:pt x="81177" y="60000"/>
                </a:lnTo>
                <a:close/>
                <a:moveTo>
                  <a:pt x="57353" y="82500"/>
                </a:moveTo>
                <a:lnTo>
                  <a:pt x="62647" y="82500"/>
                </a:lnTo>
                <a:lnTo>
                  <a:pt x="62647" y="105000"/>
                </a:lnTo>
                <a:lnTo>
                  <a:pt x="57353" y="105000"/>
                </a:lnTo>
                <a:close/>
              </a:path>
              <a:path extrusionOk="0" fill="none" h="120000" w="120000">
                <a:moveTo>
                  <a:pt x="60000" y="15000"/>
                </a:moveTo>
                <a:lnTo>
                  <a:pt x="67941" y="31875"/>
                </a:lnTo>
                <a:lnTo>
                  <a:pt x="67941" y="20625"/>
                </a:lnTo>
                <a:lnTo>
                  <a:pt x="73235" y="20625"/>
                </a:lnTo>
                <a:lnTo>
                  <a:pt x="73235" y="43125"/>
                </a:lnTo>
                <a:lnTo>
                  <a:pt x="81177" y="60000"/>
                </a:lnTo>
                <a:lnTo>
                  <a:pt x="75883" y="60000"/>
                </a:lnTo>
                <a:lnTo>
                  <a:pt x="75883" y="105000"/>
                </a:lnTo>
                <a:lnTo>
                  <a:pt x="44117" y="105000"/>
                </a:lnTo>
                <a:lnTo>
                  <a:pt x="44117" y="60000"/>
                </a:lnTo>
                <a:lnTo>
                  <a:pt x="38823" y="60000"/>
                </a:lnTo>
                <a:close/>
                <a:moveTo>
                  <a:pt x="67941" y="31875"/>
                </a:moveTo>
                <a:lnTo>
                  <a:pt x="73235" y="43125"/>
                </a:lnTo>
                <a:moveTo>
                  <a:pt x="75883" y="60000"/>
                </a:moveTo>
                <a:lnTo>
                  <a:pt x="44117" y="60000"/>
                </a:lnTo>
                <a:moveTo>
                  <a:pt x="57353" y="105000"/>
                </a:moveTo>
                <a:lnTo>
                  <a:pt x="57353" y="82500"/>
                </a:lnTo>
                <a:lnTo>
                  <a:pt x="62647" y="82500"/>
                </a:lnTo>
                <a:lnTo>
                  <a:pt x="62647" y="105000"/>
                </a:lnTo>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6" name="Google Shape;746;p34"/>
          <p:cNvSpPr/>
          <p:nvPr/>
        </p:nvSpPr>
        <p:spPr>
          <a:xfrm>
            <a:off x="38099"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7" name="Google Shape;747;p34">
            <a:hlinkClick action="ppaction://hlinkshowjump?jump=nextslide"/>
          </p:cNvPr>
          <p:cNvSpPr/>
          <p:nvPr/>
        </p:nvSpPr>
        <p:spPr>
          <a:xfrm rot="10800000">
            <a:off x="8610600"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8" name="Google Shape;748;p34"/>
          <p:cNvSpPr/>
          <p:nvPr/>
        </p:nvSpPr>
        <p:spPr>
          <a:xfrm>
            <a:off x="7149459" y="3421613"/>
            <a:ext cx="1862957" cy="244685"/>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CLPL</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3" name="Shape 753"/>
        <p:cNvGrpSpPr/>
        <p:nvPr/>
      </p:nvGrpSpPr>
      <p:grpSpPr>
        <a:xfrm>
          <a:off x="0" y="0"/>
          <a:ext cx="0" cy="0"/>
          <a:chOff x="0" y="0"/>
          <a:chExt cx="0" cy="0"/>
        </a:xfrm>
      </p:grpSpPr>
      <p:sp>
        <p:nvSpPr>
          <p:cNvPr id="754" name="Google Shape;754;p35"/>
          <p:cNvSpPr txBox="1"/>
          <p:nvPr>
            <p:ph type="title"/>
          </p:nvPr>
        </p:nvSpPr>
        <p:spPr>
          <a:xfrm>
            <a:off x="1183753" y="45864"/>
            <a:ext cx="7362028" cy="476493"/>
          </a:xfrm>
          <a:prstGeom prst="rect">
            <a:avLst/>
          </a:prstGeom>
          <a:solidFill>
            <a:srgbClr val="CCC0D9"/>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400"/>
              <a:buFont typeface="Arial Narrow"/>
              <a:buNone/>
            </a:pPr>
            <a:br>
              <a:rPr b="1" lang="en-GB" sz="1400">
                <a:latin typeface="Arial Narrow"/>
                <a:ea typeface="Arial Narrow"/>
                <a:cs typeface="Arial Narrow"/>
                <a:sym typeface="Arial Narrow"/>
              </a:rPr>
            </a:br>
            <a:r>
              <a:rPr b="1" lang="en-GB" sz="1400">
                <a:latin typeface="Arial"/>
                <a:ea typeface="Arial"/>
                <a:cs typeface="Arial"/>
                <a:sym typeface="Arial"/>
              </a:rPr>
              <a:t>First Level (1.2)</a:t>
            </a:r>
            <a:br>
              <a:rPr b="1" lang="en-GB" sz="1400">
                <a:latin typeface="Arial"/>
                <a:ea typeface="Arial"/>
                <a:cs typeface="Arial"/>
                <a:sym typeface="Arial"/>
              </a:rPr>
            </a:br>
            <a:r>
              <a:rPr b="1" lang="en-GB" sz="1200">
                <a:latin typeface="Arial"/>
                <a:ea typeface="Arial"/>
                <a:cs typeface="Arial"/>
                <a:sym typeface="Arial"/>
              </a:rPr>
              <a:t>CS1: </a:t>
            </a:r>
            <a:r>
              <a:rPr lang="en-GB" sz="1200">
                <a:latin typeface="Arial"/>
                <a:ea typeface="Arial"/>
                <a:cs typeface="Arial"/>
                <a:sym typeface="Arial"/>
              </a:rPr>
              <a:t>Understanding the world through computational thinking</a:t>
            </a:r>
            <a:br>
              <a:rPr b="1" lang="en-GB" sz="1400">
                <a:latin typeface="Arial"/>
                <a:ea typeface="Arial"/>
                <a:cs typeface="Arial"/>
                <a:sym typeface="Arial"/>
              </a:rPr>
            </a:br>
            <a:endParaRPr b="1" sz="1400">
              <a:latin typeface="Arial"/>
              <a:ea typeface="Arial"/>
              <a:cs typeface="Arial"/>
              <a:sym typeface="Arial"/>
            </a:endParaRPr>
          </a:p>
        </p:txBody>
      </p:sp>
      <p:sp>
        <p:nvSpPr>
          <p:cNvPr id="755" name="Google Shape;755;p35"/>
          <p:cNvSpPr/>
          <p:nvPr/>
        </p:nvSpPr>
        <p:spPr>
          <a:xfrm>
            <a:off x="108565" y="2007828"/>
            <a:ext cx="6951363" cy="4743529"/>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Teaching Strategies &amp; Approaches:</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Learners will be able to </a:t>
            </a:r>
            <a:r>
              <a:rPr b="1" lang="en-GB" sz="1000">
                <a:solidFill>
                  <a:schemeClr val="dk1"/>
                </a:solidFill>
                <a:latin typeface="Arial Narrow"/>
                <a:ea typeface="Arial Narrow"/>
                <a:cs typeface="Arial Narrow"/>
                <a:sym typeface="Arial Narrow"/>
              </a:rPr>
              <a:t>follow simple instructions </a:t>
            </a:r>
            <a:r>
              <a:rPr lang="en-GB" sz="1000">
                <a:solidFill>
                  <a:schemeClr val="dk1"/>
                </a:solidFill>
                <a:latin typeface="Arial Narrow"/>
                <a:ea typeface="Arial Narrow"/>
                <a:cs typeface="Arial Narrow"/>
                <a:sym typeface="Arial Narrow"/>
              </a:rPr>
              <a:t>and be aware that this is the same as </a:t>
            </a:r>
            <a:r>
              <a:rPr b="1" lang="en-GB" sz="1000">
                <a:solidFill>
                  <a:schemeClr val="dk1"/>
                </a:solidFill>
                <a:latin typeface="Arial Narrow"/>
                <a:ea typeface="Arial Narrow"/>
                <a:cs typeface="Arial Narrow"/>
                <a:sym typeface="Arial Narrow"/>
              </a:rPr>
              <a:t>algorithms</a:t>
            </a:r>
            <a:r>
              <a:rPr lang="en-GB" sz="1000">
                <a:solidFill>
                  <a:schemeClr val="dk1"/>
                </a:solidFill>
                <a:latin typeface="Arial Narrow"/>
                <a:ea typeface="Arial Narrow"/>
                <a:cs typeface="Arial Narrow"/>
                <a:sym typeface="Arial Narrow"/>
              </a:rPr>
              <a:t> being given to computers. They will follow and create simple </a:t>
            </a:r>
            <a:r>
              <a:rPr b="1" lang="en-GB" sz="1000">
                <a:solidFill>
                  <a:schemeClr val="dk1"/>
                </a:solidFill>
                <a:latin typeface="Arial Narrow"/>
                <a:ea typeface="Arial Narrow"/>
                <a:cs typeface="Arial Narrow"/>
                <a:sym typeface="Arial Narrow"/>
              </a:rPr>
              <a:t>sequences</a:t>
            </a:r>
            <a:r>
              <a:rPr lang="en-GB" sz="1000">
                <a:solidFill>
                  <a:schemeClr val="dk1"/>
                </a:solidFill>
                <a:latin typeface="Arial Narrow"/>
                <a:ea typeface="Arial Narrow"/>
                <a:cs typeface="Arial Narrow"/>
                <a:sym typeface="Arial Narrow"/>
              </a:rPr>
              <a:t>, including those using fixed </a:t>
            </a:r>
            <a:r>
              <a:rPr b="1" lang="en-GB" sz="1000">
                <a:solidFill>
                  <a:schemeClr val="dk1"/>
                </a:solidFill>
                <a:latin typeface="Arial Narrow"/>
                <a:ea typeface="Arial Narrow"/>
                <a:cs typeface="Arial Narrow"/>
                <a:sym typeface="Arial Narrow"/>
              </a:rPr>
              <a:t>repetition</a:t>
            </a:r>
            <a:r>
              <a:rPr lang="en-GB" sz="1000">
                <a:solidFill>
                  <a:schemeClr val="dk1"/>
                </a:solidFill>
                <a:latin typeface="Arial Narrow"/>
                <a:ea typeface="Arial Narrow"/>
                <a:cs typeface="Arial Narrow"/>
                <a:sym typeface="Arial Narrow"/>
              </a:rPr>
              <a:t>. Learners can spot </a:t>
            </a:r>
            <a:r>
              <a:rPr b="1" lang="en-GB" sz="1000">
                <a:solidFill>
                  <a:schemeClr val="dk1"/>
                </a:solidFill>
                <a:latin typeface="Arial Narrow"/>
                <a:ea typeface="Arial Narrow"/>
                <a:cs typeface="Arial Narrow"/>
                <a:sym typeface="Arial Narrow"/>
              </a:rPr>
              <a:t>patterns</a:t>
            </a:r>
            <a:r>
              <a:rPr lang="en-GB" sz="1000">
                <a:solidFill>
                  <a:schemeClr val="dk1"/>
                </a:solidFill>
                <a:latin typeface="Arial Narrow"/>
                <a:ea typeface="Arial Narrow"/>
                <a:cs typeface="Arial Narrow"/>
                <a:sym typeface="Arial Narrow"/>
              </a:rPr>
              <a:t> in objects and sequences. They will collect information and group based on their own and given criteria. They will classify based on multiple categories, using </a:t>
            </a:r>
            <a:r>
              <a:rPr b="1" lang="en-GB" sz="1000">
                <a:solidFill>
                  <a:schemeClr val="dk1"/>
                </a:solidFill>
                <a:latin typeface="Arial Narrow"/>
                <a:ea typeface="Arial Narrow"/>
                <a:cs typeface="Arial Narrow"/>
                <a:sym typeface="Arial Narrow"/>
              </a:rPr>
              <a:t>logic</a:t>
            </a:r>
            <a:r>
              <a:rPr lang="en-GB" sz="1000">
                <a:solidFill>
                  <a:schemeClr val="dk1"/>
                </a:solidFill>
                <a:latin typeface="Arial Narrow"/>
                <a:ea typeface="Arial Narrow"/>
                <a:cs typeface="Arial Narrow"/>
                <a:sym typeface="Arial Narrow"/>
              </a:rPr>
              <a:t> to sort objects depending on </a:t>
            </a:r>
            <a:r>
              <a:rPr b="1" lang="en-GB" sz="1000">
                <a:solidFill>
                  <a:schemeClr val="dk1"/>
                </a:solidFill>
                <a:latin typeface="Arial Narrow"/>
                <a:ea typeface="Arial Narrow"/>
                <a:cs typeface="Arial Narrow"/>
                <a:sym typeface="Arial Narrow"/>
              </a:rPr>
              <a:t>conditions</a:t>
            </a:r>
            <a:r>
              <a:rPr lang="en-GB" sz="1000">
                <a:solidFill>
                  <a:schemeClr val="dk1"/>
                </a:solidFill>
                <a:latin typeface="Arial Narrow"/>
                <a:ea typeface="Arial Narrow"/>
                <a:cs typeface="Arial Narrow"/>
                <a:sym typeface="Arial Narrow"/>
              </a:rPr>
              <a:t>. Learners will follow instructions and make decisions based on logical thinking, including the </a:t>
            </a:r>
            <a:r>
              <a:rPr b="1" lang="en-GB" sz="1000">
                <a:solidFill>
                  <a:schemeClr val="dk1"/>
                </a:solidFill>
                <a:latin typeface="Arial Narrow"/>
                <a:ea typeface="Arial Narrow"/>
                <a:cs typeface="Arial Narrow"/>
                <a:sym typeface="Arial Narrow"/>
              </a:rPr>
              <a:t>conditionals</a:t>
            </a:r>
            <a:r>
              <a:rPr lang="en-GB" sz="1000">
                <a:solidFill>
                  <a:schemeClr val="dk1"/>
                </a:solidFill>
                <a:latin typeface="Arial Narrow"/>
                <a:ea typeface="Arial Narrow"/>
                <a:cs typeface="Arial Narrow"/>
                <a:sym typeface="Arial Narrow"/>
              </a:rPr>
              <a:t> AND/OR/NOT. They will be able to describe the </a:t>
            </a:r>
            <a:r>
              <a:rPr b="1" lang="en-GB" sz="1000">
                <a:solidFill>
                  <a:schemeClr val="dk1"/>
                </a:solidFill>
                <a:latin typeface="Arial Narrow"/>
                <a:ea typeface="Arial Narrow"/>
                <a:cs typeface="Arial Narrow"/>
                <a:sym typeface="Arial Narrow"/>
              </a:rPr>
              <a:t>effects</a:t>
            </a:r>
            <a:r>
              <a:rPr lang="en-GB" sz="1000">
                <a:solidFill>
                  <a:schemeClr val="dk1"/>
                </a:solidFill>
                <a:latin typeface="Arial Narrow"/>
                <a:ea typeface="Arial Narrow"/>
                <a:cs typeface="Arial Narrow"/>
                <a:sym typeface="Arial Narrow"/>
              </a:rPr>
              <a:t> of </a:t>
            </a:r>
            <a:r>
              <a:rPr b="1" lang="en-GB" sz="1000">
                <a:solidFill>
                  <a:schemeClr val="dk1"/>
                </a:solidFill>
                <a:latin typeface="Arial Narrow"/>
                <a:ea typeface="Arial Narrow"/>
                <a:cs typeface="Arial Narrow"/>
                <a:sym typeface="Arial Narrow"/>
              </a:rPr>
              <a:t>steps</a:t>
            </a:r>
            <a:r>
              <a:rPr lang="en-GB" sz="1000">
                <a:solidFill>
                  <a:schemeClr val="dk1"/>
                </a:solidFill>
                <a:latin typeface="Arial Narrow"/>
                <a:ea typeface="Arial Narrow"/>
                <a:cs typeface="Arial Narrow"/>
                <a:sym typeface="Arial Narrow"/>
              </a:rPr>
              <a:t> in given instructions/algorithms.</a:t>
            </a:r>
            <a:endParaRPr/>
          </a:p>
          <a:p>
            <a:pPr indent="0" lvl="0" marL="0" marR="0" rtl="0" algn="l">
              <a:spcBef>
                <a:spcPts val="0"/>
              </a:spcBef>
              <a:spcAft>
                <a:spcPts val="0"/>
              </a:spcAft>
              <a:buNone/>
            </a:pPr>
            <a:r>
              <a:t/>
            </a:r>
            <a:endParaRPr b="1" sz="700">
              <a:solidFill>
                <a:srgbClr val="FF0000"/>
              </a:solidFill>
              <a:latin typeface="Arial Narrow"/>
              <a:ea typeface="Arial Narrow"/>
              <a:cs typeface="Arial Narrow"/>
              <a:sym typeface="Arial Narrow"/>
            </a:endParaRPr>
          </a:p>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Unplugged</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Review computers: Where can you find them? What do they do? Are computers smart? Remember, they can’t do anything by themselves – they must be given instructions (algorithms) to follow. This is the job of a programmer – create precise steps for computers to complete a task</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Learners can identify the beginning and end of a process, and the steps in between. Using a variety of routines, ask children to put the steps in order. Use sequences that are out of order and ask children to ‘debug’ (fix the errors)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Learners in a circle each act out an action to add on to a sequence; children have to repeat the whole sequence before adding their own action</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Describe the effects of steps in a sequence, e.g. if given arrows ‘forward, right turn, forward, right turn, forward, right turn’ can they identify that they end up where they started? Can they look at a visual program that shows an ‘event’ and identify what will happen? </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Review categorising by overlapping qualities, e.g. in a Venn diagram to discuss similarities and differences, for example ‘this teddy is red AND soft; this truck is red and NOT soft, this truck is blue and NOT soft’ and move on to putting information into tables with headings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Use Lego bricks, or similar resources with more than one distinguishing feature to introduce AND, OR, NOT statements, such as ‘group all of the Lego bricks that are blue AND sized 2x2’, ‘group all of the Lego bricks that are blue OR red’, ‘group all of the Lego bricks that are blue but NOT sized 2x2’</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Use printable </a:t>
            </a:r>
            <a:r>
              <a:rPr lang="en-GB" sz="1000" u="sng">
                <a:solidFill>
                  <a:schemeClr val="dk1"/>
                </a:solidFill>
                <a:latin typeface="Arial Narrow"/>
                <a:ea typeface="Arial Narrow"/>
                <a:cs typeface="Arial Narrow"/>
                <a:sym typeface="Arial Narrow"/>
                <a:hlinkClick r:id="rId3">
                  <a:extLst>
                    <a:ext uri="{A12FA001-AC4F-418D-AE19-62706E023703}">
                      <ahyp:hlinkClr val="tx"/>
                    </a:ext>
                  </a:extLst>
                </a:hlinkClick>
              </a:rPr>
              <a:t>logical thinking puzzles </a:t>
            </a:r>
            <a:r>
              <a:rPr lang="en-GB" sz="1000">
                <a:solidFill>
                  <a:schemeClr val="dk1"/>
                </a:solidFill>
                <a:latin typeface="Arial Narrow"/>
                <a:ea typeface="Arial Narrow"/>
                <a:cs typeface="Arial Narrow"/>
                <a:sym typeface="Arial Narrow"/>
              </a:rPr>
              <a:t>to get children to organise information they are given (online, but download activity for unplugged use)</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When grouping and sharing in maths, link to simple division e.g. sharing into equal groups, such as 24 objects into 3 groups of 8</a:t>
            </a:r>
            <a:endParaRPr/>
          </a:p>
          <a:p>
            <a:pPr indent="0" lvl="0" marL="0" marR="0" rtl="0" algn="l">
              <a:spcBef>
                <a:spcPts val="0"/>
              </a:spcBef>
              <a:spcAft>
                <a:spcPts val="0"/>
              </a:spcAft>
              <a:buNone/>
            </a:pPr>
            <a:r>
              <a:t/>
            </a:r>
            <a:endParaRPr b="1" sz="700">
              <a:solidFill>
                <a:srgbClr val="FF0000"/>
              </a:solidFill>
              <a:latin typeface="Arial Narrow"/>
              <a:ea typeface="Arial Narrow"/>
              <a:cs typeface="Arial Narrow"/>
              <a:sym typeface="Arial Narrow"/>
            </a:endParaRPr>
          </a:p>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Plugged</a:t>
            </a:r>
            <a:endParaRPr b="1" sz="11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Use programmable devices to follow more complex instructions, e.g. find its way through a maze</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Code short planned routes for programmable devices to follow, e.g. using a grid mat with points of interest on it, or a tape shape on the floor – challenge using more complex shapes, for children who struggle use ‘draw’ on the Sphero Edu app </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Children use Scratch Jr to get the character (sprite) to follow a set of instructions (e.g. move right, say ‘pop’, make ‘pop’ noise)</a:t>
            </a:r>
            <a:endParaRPr/>
          </a:p>
          <a:p>
            <a:pPr indent="-171450" lvl="0" marL="171450" marR="0" rtl="0" algn="l">
              <a:spcBef>
                <a:spcPts val="0"/>
              </a:spcBef>
              <a:spcAft>
                <a:spcPts val="0"/>
              </a:spcAft>
              <a:buClr>
                <a:schemeClr val="dk1"/>
              </a:buClr>
              <a:buSzPts val="1000"/>
              <a:buFont typeface="Arial"/>
              <a:buChar char="•"/>
            </a:pPr>
            <a:r>
              <a:rPr lang="en-GB" sz="1000" u="sng">
                <a:solidFill>
                  <a:schemeClr val="dk1"/>
                </a:solidFill>
                <a:latin typeface="Arial Narrow"/>
                <a:ea typeface="Arial Narrow"/>
                <a:cs typeface="Arial Narrow"/>
                <a:sym typeface="Arial Narrow"/>
                <a:hlinkClick r:id="rId4">
                  <a:extLst>
                    <a:ext uri="{A12FA001-AC4F-418D-AE19-62706E023703}">
                      <ahyp:hlinkClr val="tx"/>
                    </a:ext>
                  </a:extLst>
                </a:hlinkClick>
              </a:rPr>
              <a:t>Code.org Course B </a:t>
            </a:r>
            <a:r>
              <a:rPr lang="en-GB" sz="1000">
                <a:solidFill>
                  <a:schemeClr val="dk1"/>
                </a:solidFill>
                <a:latin typeface="Arial Narrow"/>
                <a:ea typeface="Arial Narrow"/>
                <a:cs typeface="Arial Narrow"/>
                <a:sym typeface="Arial Narrow"/>
              </a:rPr>
              <a:t>will review some initial programming steps and introduces blockly code (includes videos to watch as class/individually)</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Create tables using data from surveys of class/school, with support input numbers into an electronic table and show pupils how this becomes a graph (use Numbers/Sheets); discuss the visuals in the graph and why it might be useful to organise information in this way</a:t>
            </a:r>
            <a:endParaRPr/>
          </a:p>
          <a:p>
            <a:pPr indent="0" lvl="0" marL="0" marR="0" rtl="0" algn="l">
              <a:spcBef>
                <a:spcPts val="0"/>
              </a:spcBef>
              <a:spcAft>
                <a:spcPts val="0"/>
              </a:spcAft>
              <a:buNone/>
            </a:pPr>
            <a:r>
              <a:t/>
            </a:r>
            <a:endParaRPr sz="1000">
              <a:solidFill>
                <a:srgbClr val="FF0000"/>
              </a:solidFill>
              <a:latin typeface="Arial Narrow"/>
              <a:ea typeface="Arial Narrow"/>
              <a:cs typeface="Arial Narrow"/>
              <a:sym typeface="Arial Narrow"/>
            </a:endParaRPr>
          </a:p>
          <a:p>
            <a:pPr indent="-107950" lvl="0" marL="171450" marR="0" rtl="0" algn="l">
              <a:spcBef>
                <a:spcPts val="0"/>
              </a:spcBef>
              <a:spcAft>
                <a:spcPts val="0"/>
              </a:spcAft>
              <a:buClr>
                <a:schemeClr val="dk1"/>
              </a:buClr>
              <a:buSzPts val="1000"/>
              <a:buFont typeface="Arial"/>
              <a:buNone/>
            </a:pPr>
            <a:r>
              <a:t/>
            </a:r>
            <a:endParaRPr sz="1000">
              <a:solidFill>
                <a:srgbClr val="FF0000"/>
              </a:solidFill>
              <a:latin typeface="Arial Narrow"/>
              <a:ea typeface="Arial Narrow"/>
              <a:cs typeface="Arial Narrow"/>
              <a:sym typeface="Arial Narrow"/>
            </a:endParaRPr>
          </a:p>
          <a:p>
            <a:pPr indent="-107950" lvl="0" marL="171450" marR="0" rtl="0" algn="l">
              <a:spcBef>
                <a:spcPts val="0"/>
              </a:spcBef>
              <a:spcAft>
                <a:spcPts val="0"/>
              </a:spcAft>
              <a:buClr>
                <a:schemeClr val="dk1"/>
              </a:buClr>
              <a:buSzPts val="1000"/>
              <a:buFont typeface="Arial"/>
              <a:buNone/>
            </a:pPr>
            <a:r>
              <a:t/>
            </a:r>
            <a:endParaRPr sz="1000">
              <a:solidFill>
                <a:schemeClr val="dk1"/>
              </a:solidFill>
              <a:latin typeface="Arial Narrow"/>
              <a:ea typeface="Arial Narrow"/>
              <a:cs typeface="Arial Narrow"/>
              <a:sym typeface="Arial Narrow"/>
            </a:endParaRPr>
          </a:p>
        </p:txBody>
      </p:sp>
      <p:sp>
        <p:nvSpPr>
          <p:cNvPr id="756" name="Google Shape;756;p35"/>
          <p:cNvSpPr/>
          <p:nvPr/>
        </p:nvSpPr>
        <p:spPr>
          <a:xfrm>
            <a:off x="118933" y="1102003"/>
            <a:ext cx="6940995" cy="842047"/>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Cross-curricular links:</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(MNU 1-07b) grouping and sharing items equally </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(MNU 1-20a, 1-20b) Ask and answer questions about collected data; conduct class surveys; organise information into graphs</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(MTH 1-21a) using technology, display data simply, clearly and accurately using tables, charts and diagrams</a:t>
            </a:r>
            <a:endParaRPr/>
          </a:p>
        </p:txBody>
      </p:sp>
      <p:sp>
        <p:nvSpPr>
          <p:cNvPr id="757" name="Google Shape;757;p35"/>
          <p:cNvSpPr/>
          <p:nvPr/>
        </p:nvSpPr>
        <p:spPr>
          <a:xfrm>
            <a:off x="118934" y="586135"/>
            <a:ext cx="6940996" cy="45209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Key language</a:t>
            </a:r>
            <a:r>
              <a:rPr lang="en-GB" sz="1100">
                <a:solidFill>
                  <a:schemeClr val="dk1"/>
                </a:solidFill>
                <a:latin typeface="Arial Narrow"/>
                <a:ea typeface="Arial Narrow"/>
                <a:cs typeface="Arial Narrow"/>
                <a:sym typeface="Arial Narrow"/>
              </a:rPr>
              <a:t>: algorithm, patterns, tinkering, bug, debug, motion, looks, sounds, </a:t>
            </a:r>
            <a:r>
              <a:rPr lang="en-GB" sz="1100">
                <a:solidFill>
                  <a:srgbClr val="000000"/>
                </a:solidFill>
                <a:latin typeface="Arial Narrow"/>
                <a:ea typeface="Arial Narrow"/>
                <a:cs typeface="Arial Narrow"/>
                <a:sym typeface="Arial Narrow"/>
              </a:rPr>
              <a:t>instructions, directions, commands, steps, sequence, group, sort, organise, tinker, repeat, sprite</a:t>
            </a:r>
            <a:endParaRPr sz="1100">
              <a:solidFill>
                <a:schemeClr val="dk1"/>
              </a:solidFill>
              <a:latin typeface="Arial Narrow"/>
              <a:ea typeface="Arial Narrow"/>
              <a:cs typeface="Arial Narrow"/>
              <a:sym typeface="Arial Narrow"/>
            </a:endParaRPr>
          </a:p>
        </p:txBody>
      </p:sp>
      <p:sp>
        <p:nvSpPr>
          <p:cNvPr id="758" name="Google Shape;758;p35"/>
          <p:cNvSpPr/>
          <p:nvPr/>
        </p:nvSpPr>
        <p:spPr>
          <a:xfrm>
            <a:off x="7150289" y="582542"/>
            <a:ext cx="1867992" cy="948932"/>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CfE E/O: </a:t>
            </a:r>
            <a:r>
              <a:rPr lang="en-GB" sz="900">
                <a:solidFill>
                  <a:srgbClr val="000000"/>
                </a:solidFill>
                <a:latin typeface="Arial Narrow"/>
                <a:ea typeface="Arial Narrow"/>
                <a:cs typeface="Arial Narrow"/>
                <a:sym typeface="Arial Narrow"/>
              </a:rPr>
              <a:t>I can explore and comment on processes in the world around me making use of core computational thinking concepts and can organise information in a logical way.</a:t>
            </a:r>
            <a:endParaRPr sz="900">
              <a:solidFill>
                <a:schemeClr val="lt1"/>
              </a:solidFill>
              <a:latin typeface="Arial Narrow"/>
              <a:ea typeface="Arial Narrow"/>
              <a:cs typeface="Arial Narrow"/>
              <a:sym typeface="Arial Narrow"/>
            </a:endParaRPr>
          </a:p>
          <a:p>
            <a:pPr indent="0" lvl="0" marL="0" marR="0" rtl="0" algn="l">
              <a:spcBef>
                <a:spcPts val="0"/>
              </a:spcBef>
              <a:spcAft>
                <a:spcPts val="0"/>
              </a:spcAft>
              <a:buNone/>
            </a:pPr>
            <a:r>
              <a:rPr b="1" lang="en-GB" sz="900">
                <a:solidFill>
                  <a:schemeClr val="dk1"/>
                </a:solidFill>
                <a:latin typeface="Arial Narrow"/>
                <a:ea typeface="Arial Narrow"/>
                <a:cs typeface="Arial Narrow"/>
                <a:sym typeface="Arial Narrow"/>
              </a:rPr>
              <a:t>TCH 1-13a</a:t>
            </a:r>
            <a:endParaRPr b="1" sz="9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p:txBody>
      </p:sp>
      <p:sp>
        <p:nvSpPr>
          <p:cNvPr id="759" name="Google Shape;759;p35"/>
          <p:cNvSpPr/>
          <p:nvPr/>
        </p:nvSpPr>
        <p:spPr>
          <a:xfrm>
            <a:off x="7161700" y="3876407"/>
            <a:ext cx="1862958" cy="2874949"/>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End of Level Benchmarks:</a:t>
            </a:r>
            <a:endParaRPr/>
          </a:p>
          <a:p>
            <a:pPr indent="0" lvl="0" marL="0" marR="0" rtl="0" algn="l">
              <a:spcBef>
                <a:spcPts val="0"/>
              </a:spcBef>
              <a:spcAft>
                <a:spcPts val="0"/>
              </a:spcAft>
              <a:buNone/>
            </a:pPr>
            <a:r>
              <a:t/>
            </a:r>
            <a:endParaRPr sz="1100" u="sng">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900"/>
              <a:buFont typeface="Arial"/>
              <a:buChar char="•"/>
            </a:pPr>
            <a:r>
              <a:rPr lang="en-GB" sz="900">
                <a:solidFill>
                  <a:schemeClr val="dk1"/>
                </a:solidFill>
                <a:latin typeface="Arial Narrow"/>
                <a:ea typeface="Arial Narrow"/>
                <a:cs typeface="Arial Narrow"/>
                <a:sym typeface="Arial Narrow"/>
              </a:rPr>
              <a:t>Follows sequences of instructions/algorithms from everyday situations for example, recipes or directions, including those with selection and repetition</a:t>
            </a:r>
            <a:endParaRPr/>
          </a:p>
          <a:p>
            <a:pPr indent="-171450" lvl="0" marL="171450" marR="0" rtl="0" algn="l">
              <a:spcBef>
                <a:spcPts val="0"/>
              </a:spcBef>
              <a:spcAft>
                <a:spcPts val="0"/>
              </a:spcAft>
              <a:buClr>
                <a:schemeClr val="dk1"/>
              </a:buClr>
              <a:buSzPts val="900"/>
              <a:buFont typeface="Arial"/>
              <a:buChar char="•"/>
            </a:pPr>
            <a:r>
              <a:rPr lang="en-GB" sz="900">
                <a:solidFill>
                  <a:schemeClr val="dk1"/>
                </a:solidFill>
                <a:latin typeface="Arial Narrow"/>
                <a:ea typeface="Arial Narrow"/>
                <a:cs typeface="Arial Narrow"/>
                <a:sym typeface="Arial Narrow"/>
              </a:rPr>
              <a:t>Identifies steps in a process and describes precisely the effect of each step</a:t>
            </a:r>
            <a:endParaRPr/>
          </a:p>
          <a:p>
            <a:pPr indent="-171450" lvl="0" marL="171450" marR="0" rtl="0" algn="l">
              <a:spcBef>
                <a:spcPts val="0"/>
              </a:spcBef>
              <a:spcAft>
                <a:spcPts val="0"/>
              </a:spcAft>
              <a:buClr>
                <a:schemeClr val="dk1"/>
              </a:buClr>
              <a:buSzPts val="900"/>
              <a:buFont typeface="Arial"/>
              <a:buChar char="•"/>
            </a:pPr>
            <a:r>
              <a:rPr lang="en-GB" sz="900">
                <a:solidFill>
                  <a:schemeClr val="dk1"/>
                </a:solidFill>
                <a:latin typeface="Arial Narrow"/>
                <a:ea typeface="Arial Narrow"/>
                <a:cs typeface="Arial Narrow"/>
                <a:sym typeface="Arial Narrow"/>
              </a:rPr>
              <a:t>Makes decisions based on logical thinking including IF, AND, OR and NOT for example, collecting balls in the gym hall but NOT basketballs, line up if you are left-handed OR have green eyes</a:t>
            </a:r>
            <a:endParaRPr/>
          </a:p>
          <a:p>
            <a:pPr indent="-171450" lvl="0" marL="171450" marR="0" rtl="0" algn="l">
              <a:spcBef>
                <a:spcPts val="0"/>
              </a:spcBef>
              <a:spcAft>
                <a:spcPts val="0"/>
              </a:spcAft>
              <a:buClr>
                <a:schemeClr val="dk1"/>
              </a:buClr>
              <a:buSzPts val="900"/>
              <a:buFont typeface="Arial"/>
              <a:buChar char="•"/>
            </a:pPr>
            <a:r>
              <a:rPr lang="en-GB" sz="900">
                <a:solidFill>
                  <a:schemeClr val="dk1"/>
                </a:solidFill>
                <a:latin typeface="Arial Narrow"/>
                <a:ea typeface="Arial Narrow"/>
                <a:cs typeface="Arial Narrow"/>
                <a:sym typeface="Arial Narrow"/>
              </a:rPr>
              <a:t>Collects, groups and orders information in a logical, organised way using my own and others’ criteria (MNU1-20a and b)</a:t>
            </a:r>
            <a:endParaRPr sz="1100" u="sng">
              <a:solidFill>
                <a:schemeClr val="dk1"/>
              </a:solidFill>
              <a:latin typeface="Arial Narrow"/>
              <a:ea typeface="Arial Narrow"/>
              <a:cs typeface="Arial Narrow"/>
              <a:sym typeface="Arial Narrow"/>
            </a:endParaRPr>
          </a:p>
          <a:p>
            <a:pPr indent="-101600" lvl="0" marL="171450" marR="0" rtl="0" algn="l">
              <a:spcBef>
                <a:spcPts val="0"/>
              </a:spcBef>
              <a:spcAft>
                <a:spcPts val="0"/>
              </a:spcAft>
              <a:buClr>
                <a:schemeClr val="dk1"/>
              </a:buClr>
              <a:buSzPts val="1100"/>
              <a:buFont typeface="Arial"/>
              <a:buNone/>
            </a:pPr>
            <a:r>
              <a:t/>
            </a:r>
            <a:endParaRPr sz="1100">
              <a:solidFill>
                <a:schemeClr val="dk1"/>
              </a:solidFill>
              <a:latin typeface="Arial Narrow"/>
              <a:ea typeface="Arial Narrow"/>
              <a:cs typeface="Arial Narrow"/>
              <a:sym typeface="Arial Narrow"/>
            </a:endParaRPr>
          </a:p>
        </p:txBody>
      </p:sp>
      <p:pic>
        <p:nvPicPr>
          <p:cNvPr id="760" name="Google Shape;760;p35"/>
          <p:cNvPicPr preferRelativeResize="0"/>
          <p:nvPr/>
        </p:nvPicPr>
        <p:blipFill rotWithShape="1">
          <a:blip r:embed="rId5">
            <a:alphaModFix/>
          </a:blip>
          <a:srcRect b="0" l="0" r="0" t="0"/>
          <a:stretch/>
        </p:blipFill>
        <p:spPr>
          <a:xfrm>
            <a:off x="8113212" y="2286766"/>
            <a:ext cx="497388" cy="497388"/>
          </a:xfrm>
          <a:prstGeom prst="rect">
            <a:avLst/>
          </a:prstGeom>
          <a:noFill/>
          <a:ln>
            <a:noFill/>
          </a:ln>
        </p:spPr>
      </p:pic>
      <p:pic>
        <p:nvPicPr>
          <p:cNvPr id="761" name="Google Shape;761;p35"/>
          <p:cNvPicPr preferRelativeResize="0"/>
          <p:nvPr/>
        </p:nvPicPr>
        <p:blipFill rotWithShape="1">
          <a:blip r:embed="rId6">
            <a:alphaModFix/>
          </a:blip>
          <a:srcRect b="0" l="0" r="0" t="0"/>
          <a:stretch/>
        </p:blipFill>
        <p:spPr>
          <a:xfrm>
            <a:off x="7692800" y="1903181"/>
            <a:ext cx="397862" cy="397862"/>
          </a:xfrm>
          <a:prstGeom prst="rect">
            <a:avLst/>
          </a:prstGeom>
          <a:noFill/>
          <a:ln>
            <a:noFill/>
          </a:ln>
        </p:spPr>
      </p:pic>
      <p:pic>
        <p:nvPicPr>
          <p:cNvPr id="762" name="Google Shape;762;p35"/>
          <p:cNvPicPr preferRelativeResize="0"/>
          <p:nvPr/>
        </p:nvPicPr>
        <p:blipFill rotWithShape="1">
          <a:blip r:embed="rId7">
            <a:alphaModFix/>
          </a:blip>
          <a:srcRect b="0" l="0" r="0" t="0"/>
          <a:stretch/>
        </p:blipFill>
        <p:spPr>
          <a:xfrm>
            <a:off x="8144408" y="1895134"/>
            <a:ext cx="401373" cy="397862"/>
          </a:xfrm>
          <a:prstGeom prst="rect">
            <a:avLst/>
          </a:prstGeom>
          <a:noFill/>
          <a:ln>
            <a:noFill/>
          </a:ln>
        </p:spPr>
      </p:pic>
      <p:pic>
        <p:nvPicPr>
          <p:cNvPr id="763" name="Google Shape;763;p35"/>
          <p:cNvPicPr preferRelativeResize="0"/>
          <p:nvPr/>
        </p:nvPicPr>
        <p:blipFill rotWithShape="1">
          <a:blip r:embed="rId8">
            <a:alphaModFix/>
          </a:blip>
          <a:srcRect b="0" l="0" r="0" t="0"/>
          <a:stretch/>
        </p:blipFill>
        <p:spPr>
          <a:xfrm>
            <a:off x="8602538" y="1923596"/>
            <a:ext cx="389516" cy="389516"/>
          </a:xfrm>
          <a:prstGeom prst="rect">
            <a:avLst/>
          </a:prstGeom>
          <a:noFill/>
          <a:ln>
            <a:noFill/>
          </a:ln>
        </p:spPr>
      </p:pic>
      <p:sp>
        <p:nvSpPr>
          <p:cNvPr id="764" name="Google Shape;764;p35"/>
          <p:cNvSpPr/>
          <p:nvPr/>
        </p:nvSpPr>
        <p:spPr>
          <a:xfrm>
            <a:off x="7156666" y="1890514"/>
            <a:ext cx="1867992" cy="162819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Bee-Bot</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Sphero</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Numbers</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Sheets</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Sphero Edu</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Scratch Jr.</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Code.org</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rgbClr val="FF0000"/>
              </a:solidFill>
              <a:latin typeface="Arial Narrow"/>
              <a:ea typeface="Arial Narrow"/>
              <a:cs typeface="Arial Narrow"/>
              <a:sym typeface="Arial Narrow"/>
            </a:endParaRPr>
          </a:p>
        </p:txBody>
      </p:sp>
      <p:pic>
        <p:nvPicPr>
          <p:cNvPr id="765" name="Google Shape;765;p35"/>
          <p:cNvPicPr preferRelativeResize="0"/>
          <p:nvPr/>
        </p:nvPicPr>
        <p:blipFill rotWithShape="1">
          <a:blip r:embed="rId9">
            <a:alphaModFix/>
          </a:blip>
          <a:srcRect b="0" l="0" r="0" t="0"/>
          <a:stretch/>
        </p:blipFill>
        <p:spPr>
          <a:xfrm>
            <a:off x="8586035" y="2830196"/>
            <a:ext cx="397862" cy="393236"/>
          </a:xfrm>
          <a:prstGeom prst="rect">
            <a:avLst/>
          </a:prstGeom>
          <a:noFill/>
          <a:ln>
            <a:noFill/>
          </a:ln>
        </p:spPr>
      </p:pic>
      <p:pic>
        <p:nvPicPr>
          <p:cNvPr id="766" name="Google Shape;766;p35"/>
          <p:cNvPicPr preferRelativeResize="0"/>
          <p:nvPr/>
        </p:nvPicPr>
        <p:blipFill rotWithShape="1">
          <a:blip r:embed="rId10">
            <a:alphaModFix/>
          </a:blip>
          <a:srcRect b="0" l="0" r="0" t="0"/>
          <a:stretch/>
        </p:blipFill>
        <p:spPr>
          <a:xfrm>
            <a:off x="8147919" y="2831976"/>
            <a:ext cx="397862" cy="397862"/>
          </a:xfrm>
          <a:prstGeom prst="rect">
            <a:avLst/>
          </a:prstGeom>
          <a:noFill/>
          <a:ln>
            <a:noFill/>
          </a:ln>
        </p:spPr>
      </p:pic>
      <p:pic>
        <p:nvPicPr>
          <p:cNvPr id="767" name="Google Shape;767;p35"/>
          <p:cNvPicPr preferRelativeResize="0"/>
          <p:nvPr/>
        </p:nvPicPr>
        <p:blipFill rotWithShape="1">
          <a:blip r:embed="rId11">
            <a:alphaModFix/>
          </a:blip>
          <a:srcRect b="0" l="0" r="0" t="0"/>
          <a:stretch/>
        </p:blipFill>
        <p:spPr>
          <a:xfrm>
            <a:off x="8561053" y="2387673"/>
            <a:ext cx="396481" cy="396481"/>
          </a:xfrm>
          <a:prstGeom prst="rect">
            <a:avLst/>
          </a:prstGeom>
          <a:noFill/>
          <a:ln>
            <a:noFill/>
          </a:ln>
        </p:spPr>
      </p:pic>
      <p:sp>
        <p:nvSpPr>
          <p:cNvPr id="768" name="Google Shape;768;p35">
            <a:hlinkClick action="ppaction://hlinksldjump" r:id="rId12"/>
          </p:cNvPr>
          <p:cNvSpPr/>
          <p:nvPr/>
        </p:nvSpPr>
        <p:spPr>
          <a:xfrm>
            <a:off x="7145244" y="1592011"/>
            <a:ext cx="1867172" cy="241834"/>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Pupil Resources</a:t>
            </a:r>
            <a:endParaRPr/>
          </a:p>
        </p:txBody>
      </p:sp>
      <p:sp>
        <p:nvSpPr>
          <p:cNvPr id="769" name="Google Shape;769;p35">
            <a:hlinkClick action="ppaction://hlinkshowjump?jump=firstslide"/>
          </p:cNvPr>
          <p:cNvSpPr/>
          <p:nvPr/>
        </p:nvSpPr>
        <p:spPr>
          <a:xfrm>
            <a:off x="586789" y="45864"/>
            <a:ext cx="546686" cy="257267"/>
          </a:xfrm>
          <a:custGeom>
            <a:rect b="b" l="l" r="r" t="t"/>
            <a:pathLst>
              <a:path extrusionOk="0" h="120000" w="120000">
                <a:moveTo>
                  <a:pt x="0" y="0"/>
                </a:moveTo>
                <a:lnTo>
                  <a:pt x="120000" y="0"/>
                </a:lnTo>
                <a:lnTo>
                  <a:pt x="120000" y="120000"/>
                </a:lnTo>
                <a:lnTo>
                  <a:pt x="0" y="120000"/>
                </a:lnTo>
                <a:close/>
                <a:moveTo>
                  <a:pt x="60000" y="15000"/>
                </a:moveTo>
                <a:lnTo>
                  <a:pt x="38823" y="60000"/>
                </a:lnTo>
                <a:lnTo>
                  <a:pt x="44117" y="60000"/>
                </a:lnTo>
                <a:lnTo>
                  <a:pt x="44117" y="105000"/>
                </a:lnTo>
                <a:lnTo>
                  <a:pt x="75883" y="105000"/>
                </a:lnTo>
                <a:lnTo>
                  <a:pt x="75883" y="60000"/>
                </a:lnTo>
                <a:lnTo>
                  <a:pt x="81177" y="60000"/>
                </a:lnTo>
                <a:lnTo>
                  <a:pt x="73235" y="43125"/>
                </a:lnTo>
                <a:lnTo>
                  <a:pt x="73235" y="20625"/>
                </a:lnTo>
                <a:lnTo>
                  <a:pt x="67941" y="20625"/>
                </a:lnTo>
                <a:lnTo>
                  <a:pt x="67941" y="31875"/>
                </a:lnTo>
                <a:close/>
              </a:path>
              <a:path extrusionOk="0" fill="darkenLess" h="120000" w="120000">
                <a:moveTo>
                  <a:pt x="73235" y="43125"/>
                </a:moveTo>
                <a:lnTo>
                  <a:pt x="73235" y="20625"/>
                </a:lnTo>
                <a:lnTo>
                  <a:pt x="67941" y="20625"/>
                </a:lnTo>
                <a:lnTo>
                  <a:pt x="67941" y="31875"/>
                </a:lnTo>
                <a:close/>
                <a:moveTo>
                  <a:pt x="44117" y="60000"/>
                </a:moveTo>
                <a:lnTo>
                  <a:pt x="44117" y="105000"/>
                </a:lnTo>
                <a:lnTo>
                  <a:pt x="57353" y="105000"/>
                </a:lnTo>
                <a:lnTo>
                  <a:pt x="57353" y="82500"/>
                </a:lnTo>
                <a:lnTo>
                  <a:pt x="62647" y="82500"/>
                </a:lnTo>
                <a:lnTo>
                  <a:pt x="62647" y="105000"/>
                </a:lnTo>
                <a:lnTo>
                  <a:pt x="75883" y="105000"/>
                </a:lnTo>
                <a:lnTo>
                  <a:pt x="75883" y="60000"/>
                </a:lnTo>
                <a:close/>
              </a:path>
              <a:path extrusionOk="0" fill="darken" h="120000" w="120000">
                <a:moveTo>
                  <a:pt x="60000" y="15000"/>
                </a:moveTo>
                <a:lnTo>
                  <a:pt x="38823" y="60000"/>
                </a:lnTo>
                <a:lnTo>
                  <a:pt x="81177" y="60000"/>
                </a:lnTo>
                <a:close/>
                <a:moveTo>
                  <a:pt x="57353" y="82500"/>
                </a:moveTo>
                <a:lnTo>
                  <a:pt x="62647" y="82500"/>
                </a:lnTo>
                <a:lnTo>
                  <a:pt x="62647" y="105000"/>
                </a:lnTo>
                <a:lnTo>
                  <a:pt x="57353" y="105000"/>
                </a:lnTo>
                <a:close/>
              </a:path>
              <a:path extrusionOk="0" fill="none" h="120000" w="120000">
                <a:moveTo>
                  <a:pt x="60000" y="15000"/>
                </a:moveTo>
                <a:lnTo>
                  <a:pt x="67941" y="31875"/>
                </a:lnTo>
                <a:lnTo>
                  <a:pt x="67941" y="20625"/>
                </a:lnTo>
                <a:lnTo>
                  <a:pt x="73235" y="20625"/>
                </a:lnTo>
                <a:lnTo>
                  <a:pt x="73235" y="43125"/>
                </a:lnTo>
                <a:lnTo>
                  <a:pt x="81177" y="60000"/>
                </a:lnTo>
                <a:lnTo>
                  <a:pt x="75883" y="60000"/>
                </a:lnTo>
                <a:lnTo>
                  <a:pt x="75883" y="105000"/>
                </a:lnTo>
                <a:lnTo>
                  <a:pt x="44117" y="105000"/>
                </a:lnTo>
                <a:lnTo>
                  <a:pt x="44117" y="60000"/>
                </a:lnTo>
                <a:lnTo>
                  <a:pt x="38823" y="60000"/>
                </a:lnTo>
                <a:close/>
                <a:moveTo>
                  <a:pt x="67941" y="31875"/>
                </a:moveTo>
                <a:lnTo>
                  <a:pt x="73235" y="43125"/>
                </a:lnTo>
                <a:moveTo>
                  <a:pt x="75883" y="60000"/>
                </a:moveTo>
                <a:lnTo>
                  <a:pt x="44117" y="60000"/>
                </a:lnTo>
                <a:moveTo>
                  <a:pt x="57353" y="105000"/>
                </a:moveTo>
                <a:lnTo>
                  <a:pt x="57353" y="82500"/>
                </a:lnTo>
                <a:lnTo>
                  <a:pt x="62647" y="82500"/>
                </a:lnTo>
                <a:lnTo>
                  <a:pt x="62647" y="105000"/>
                </a:lnTo>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0" name="Google Shape;770;p35"/>
          <p:cNvSpPr/>
          <p:nvPr/>
        </p:nvSpPr>
        <p:spPr>
          <a:xfrm>
            <a:off x="38099"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1" name="Google Shape;771;p35">
            <a:hlinkClick action="ppaction://hlinkshowjump?jump=nextslide"/>
          </p:cNvPr>
          <p:cNvSpPr/>
          <p:nvPr/>
        </p:nvSpPr>
        <p:spPr>
          <a:xfrm rot="10800000">
            <a:off x="8610600"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2" name="Google Shape;772;p35"/>
          <p:cNvSpPr/>
          <p:nvPr/>
        </p:nvSpPr>
        <p:spPr>
          <a:xfrm>
            <a:off x="7161701" y="3586127"/>
            <a:ext cx="1862957" cy="244685"/>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CLPL</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7" name="Shape 777"/>
        <p:cNvGrpSpPr/>
        <p:nvPr/>
      </p:nvGrpSpPr>
      <p:grpSpPr>
        <a:xfrm>
          <a:off x="0" y="0"/>
          <a:ext cx="0" cy="0"/>
          <a:chOff x="0" y="0"/>
          <a:chExt cx="0" cy="0"/>
        </a:xfrm>
      </p:grpSpPr>
      <p:sp>
        <p:nvSpPr>
          <p:cNvPr id="778" name="Google Shape;778;p36"/>
          <p:cNvSpPr txBox="1"/>
          <p:nvPr>
            <p:ph type="title"/>
          </p:nvPr>
        </p:nvSpPr>
        <p:spPr>
          <a:xfrm>
            <a:off x="1183753" y="45864"/>
            <a:ext cx="7362028" cy="476493"/>
          </a:xfrm>
          <a:prstGeom prst="rect">
            <a:avLst/>
          </a:prstGeom>
          <a:solidFill>
            <a:srgbClr val="CCC0D9"/>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400"/>
              <a:buFont typeface="Arial Narrow"/>
              <a:buNone/>
            </a:pPr>
            <a:br>
              <a:rPr b="1" lang="en-GB" sz="1400">
                <a:latin typeface="Arial Narrow"/>
                <a:ea typeface="Arial Narrow"/>
                <a:cs typeface="Arial Narrow"/>
                <a:sym typeface="Arial Narrow"/>
              </a:rPr>
            </a:br>
            <a:r>
              <a:rPr b="1" lang="en-GB" sz="1400">
                <a:latin typeface="Arial"/>
                <a:ea typeface="Arial"/>
                <a:cs typeface="Arial"/>
                <a:sym typeface="Arial"/>
              </a:rPr>
              <a:t>First Level (1.2)</a:t>
            </a:r>
            <a:br>
              <a:rPr b="1" lang="en-GB" sz="1400">
                <a:latin typeface="Arial"/>
                <a:ea typeface="Arial"/>
                <a:cs typeface="Arial"/>
                <a:sym typeface="Arial"/>
              </a:rPr>
            </a:br>
            <a:r>
              <a:rPr b="1" lang="en-GB" sz="1200">
                <a:latin typeface="Arial"/>
                <a:ea typeface="Arial"/>
                <a:cs typeface="Arial"/>
                <a:sym typeface="Arial"/>
              </a:rPr>
              <a:t>CS2: </a:t>
            </a:r>
            <a:r>
              <a:rPr lang="en-GB" sz="1200">
                <a:latin typeface="Arial"/>
                <a:ea typeface="Arial"/>
                <a:cs typeface="Arial"/>
                <a:sym typeface="Arial"/>
              </a:rPr>
              <a:t>Understanding and analysing computing technology</a:t>
            </a:r>
            <a:br>
              <a:rPr b="1" lang="en-GB" sz="1400">
                <a:latin typeface="Arial"/>
                <a:ea typeface="Arial"/>
                <a:cs typeface="Arial"/>
                <a:sym typeface="Arial"/>
              </a:rPr>
            </a:br>
            <a:endParaRPr b="1" sz="1400">
              <a:latin typeface="Arial"/>
              <a:ea typeface="Arial"/>
              <a:cs typeface="Arial"/>
              <a:sym typeface="Arial"/>
            </a:endParaRPr>
          </a:p>
        </p:txBody>
      </p:sp>
      <p:sp>
        <p:nvSpPr>
          <p:cNvPr id="779" name="Google Shape;779;p36"/>
          <p:cNvSpPr/>
          <p:nvPr/>
        </p:nvSpPr>
        <p:spPr>
          <a:xfrm>
            <a:off x="108565" y="1952106"/>
            <a:ext cx="6951363" cy="4799252"/>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Teaching Strategies &amp; Approaches:</a:t>
            </a:r>
            <a:endParaRPr sz="900">
              <a:solidFill>
                <a:srgbClr val="FF0000"/>
              </a:solidFill>
              <a:latin typeface="Arial Narrow"/>
              <a:ea typeface="Arial Narrow"/>
              <a:cs typeface="Arial Narrow"/>
              <a:sym typeface="Arial Narrow"/>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Learners will be able to </a:t>
            </a:r>
            <a:r>
              <a:rPr b="1" lang="en-GB" sz="1000">
                <a:solidFill>
                  <a:schemeClr val="dk1"/>
                </a:solidFill>
                <a:latin typeface="Arial Narrow"/>
                <a:ea typeface="Arial Narrow"/>
                <a:cs typeface="Arial Narrow"/>
                <a:sym typeface="Arial Narrow"/>
              </a:rPr>
              <a:t>follow simple instructions </a:t>
            </a:r>
            <a:r>
              <a:rPr lang="en-GB" sz="1000">
                <a:solidFill>
                  <a:schemeClr val="dk1"/>
                </a:solidFill>
                <a:latin typeface="Arial Narrow"/>
                <a:ea typeface="Arial Narrow"/>
                <a:cs typeface="Arial Narrow"/>
                <a:sym typeface="Arial Narrow"/>
              </a:rPr>
              <a:t>and be aware that this is the same as </a:t>
            </a:r>
            <a:r>
              <a:rPr b="1" lang="en-GB" sz="1000">
                <a:solidFill>
                  <a:schemeClr val="dk1"/>
                </a:solidFill>
                <a:latin typeface="Arial Narrow"/>
                <a:ea typeface="Arial Narrow"/>
                <a:cs typeface="Arial Narrow"/>
                <a:sym typeface="Arial Narrow"/>
              </a:rPr>
              <a:t>algorithms</a:t>
            </a:r>
            <a:r>
              <a:rPr lang="en-GB" sz="1000">
                <a:solidFill>
                  <a:schemeClr val="dk1"/>
                </a:solidFill>
                <a:latin typeface="Arial Narrow"/>
                <a:ea typeface="Arial Narrow"/>
                <a:cs typeface="Arial Narrow"/>
                <a:sym typeface="Arial Narrow"/>
              </a:rPr>
              <a:t> being given to computers. They will improve their understanding of simple coding and </a:t>
            </a:r>
            <a:r>
              <a:rPr b="1" lang="en-GB" sz="1000">
                <a:solidFill>
                  <a:schemeClr val="dk1"/>
                </a:solidFill>
                <a:latin typeface="Arial Narrow"/>
                <a:ea typeface="Arial Narrow"/>
                <a:cs typeface="Arial Narrow"/>
                <a:sym typeface="Arial Narrow"/>
              </a:rPr>
              <a:t>sequences</a:t>
            </a:r>
            <a:r>
              <a:rPr lang="en-GB" sz="1000">
                <a:solidFill>
                  <a:schemeClr val="dk1"/>
                </a:solidFill>
                <a:latin typeface="Arial Narrow"/>
                <a:ea typeface="Arial Narrow"/>
                <a:cs typeface="Arial Narrow"/>
                <a:sym typeface="Arial Narrow"/>
              </a:rPr>
              <a:t>.  They will be able to explain the effects of steps in some programs. Learners will understand that computers take in inputs, process them, then output the results. Learners show some understanding of the function of a search engine. </a:t>
            </a:r>
            <a:endParaRPr/>
          </a:p>
          <a:p>
            <a:pPr indent="0" lvl="0" marL="0" marR="0" rtl="0" algn="l">
              <a:spcBef>
                <a:spcPts val="0"/>
              </a:spcBef>
              <a:spcAft>
                <a:spcPts val="0"/>
              </a:spcAft>
              <a:buNone/>
            </a:pPr>
            <a:r>
              <a:t/>
            </a:r>
            <a:endParaRPr sz="7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Unplugged</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Learners can withdraw information from a range of diagrams and charts and answer questions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Review</a:t>
            </a:r>
            <a:r>
              <a:rPr lang="en-GB" sz="1000">
                <a:solidFill>
                  <a:srgbClr val="FF0000"/>
                </a:solidFill>
                <a:latin typeface="Arial Narrow"/>
                <a:ea typeface="Arial Narrow"/>
                <a:cs typeface="Arial Narrow"/>
                <a:sym typeface="Arial Narrow"/>
              </a:rPr>
              <a:t> </a:t>
            </a:r>
            <a:r>
              <a:rPr lang="en-GB" sz="1000" u="sng">
                <a:solidFill>
                  <a:srgbClr val="FF0000"/>
                </a:solidFill>
                <a:latin typeface="Arial Narrow"/>
                <a:ea typeface="Arial Narrow"/>
                <a:cs typeface="Arial Narrow"/>
                <a:sym typeface="Arial Narrow"/>
                <a:hlinkClick r:id="rId3">
                  <a:extLst>
                    <a:ext uri="{A12FA001-AC4F-418D-AE19-62706E023703}">
                      <ahyp:hlinkClr val="tx"/>
                    </a:ext>
                  </a:extLst>
                </a:hlinkClick>
              </a:rPr>
              <a:t>what is a computer?</a:t>
            </a:r>
            <a:r>
              <a:rPr lang="en-GB" sz="1000">
                <a:solidFill>
                  <a:srgbClr val="FF0000"/>
                </a:solidFill>
                <a:latin typeface="Arial Narrow"/>
                <a:ea typeface="Arial Narrow"/>
                <a:cs typeface="Arial Narrow"/>
                <a:sym typeface="Arial Narrow"/>
              </a:rPr>
              <a:t> </a:t>
            </a:r>
            <a:r>
              <a:rPr lang="en-GB" sz="1000">
                <a:solidFill>
                  <a:schemeClr val="dk1"/>
                </a:solidFill>
                <a:latin typeface="Arial Narrow"/>
                <a:ea typeface="Arial Narrow"/>
                <a:cs typeface="Arial Narrow"/>
                <a:sym typeface="Arial Narrow"/>
              </a:rPr>
              <a:t>and go on to discuss/review </a:t>
            </a:r>
            <a:r>
              <a:rPr lang="en-GB" sz="1000" u="sng">
                <a:solidFill>
                  <a:srgbClr val="FF0000"/>
                </a:solidFill>
                <a:latin typeface="Arial Narrow"/>
                <a:ea typeface="Arial Narrow"/>
                <a:cs typeface="Arial Narrow"/>
                <a:sym typeface="Arial Narrow"/>
                <a:hlinkClick r:id="rId4">
                  <a:extLst>
                    <a:ext uri="{A12FA001-AC4F-418D-AE19-62706E023703}">
                      <ahyp:hlinkClr val="tx"/>
                    </a:ext>
                  </a:extLst>
                </a:hlinkClick>
              </a:rPr>
              <a:t>what is the Internet? </a:t>
            </a:r>
            <a:r>
              <a:rPr lang="en-GB" sz="1000">
                <a:solidFill>
                  <a:schemeClr val="dk1"/>
                </a:solidFill>
                <a:latin typeface="Arial Narrow"/>
                <a:ea typeface="Arial Narrow"/>
                <a:cs typeface="Arial Narrow"/>
                <a:sym typeface="Arial Narrow"/>
              </a:rPr>
              <a:t>(videos online, can be watched as a class)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Can recognise an increasing range of input devices – e.g. touch screens, calculator buttons, keyboards, mouse, microphone</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Can recognise a range of output devices – e.g. monitors, speakers, motors, lights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Create 3D models or posters of a digital devices, identifying and labelling input, output, storage. Discuss the relationship between each.</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Introduce children to </a:t>
            </a:r>
            <a:r>
              <a:rPr lang="en-GB" sz="1000" u="sng">
                <a:solidFill>
                  <a:srgbClr val="FF0000"/>
                </a:solidFill>
                <a:latin typeface="Arial Narrow"/>
                <a:ea typeface="Arial Narrow"/>
                <a:cs typeface="Arial Narrow"/>
                <a:sym typeface="Arial Narrow"/>
                <a:hlinkClick r:id="rId5">
                  <a:extLst>
                    <a:ext uri="{A12FA001-AC4F-418D-AE19-62706E023703}">
                      <ahyp:hlinkClr val="tx"/>
                    </a:ext>
                  </a:extLst>
                </a:hlinkClick>
              </a:rPr>
              <a:t>Binary Numbers</a:t>
            </a:r>
            <a:r>
              <a:rPr lang="en-GB" sz="1000">
                <a:solidFill>
                  <a:srgbClr val="FF0000"/>
                </a:solidFill>
                <a:latin typeface="Arial Narrow"/>
                <a:ea typeface="Arial Narrow"/>
                <a:cs typeface="Arial Narrow"/>
                <a:sym typeface="Arial Narrow"/>
              </a:rPr>
              <a:t> </a:t>
            </a:r>
            <a:r>
              <a:rPr lang="en-GB" sz="1000">
                <a:solidFill>
                  <a:schemeClr val="dk1"/>
                </a:solidFill>
                <a:latin typeface="Arial Narrow"/>
                <a:ea typeface="Arial Narrow"/>
                <a:cs typeface="Arial Narrow"/>
                <a:sym typeface="Arial Narrow"/>
              </a:rPr>
              <a:t>(offline activities) </a:t>
            </a:r>
            <a:endParaRPr/>
          </a:p>
          <a:p>
            <a:pPr indent="-127000" lvl="0" marL="171450" marR="0" rtl="0" algn="l">
              <a:spcBef>
                <a:spcPts val="0"/>
              </a:spcBef>
              <a:spcAft>
                <a:spcPts val="0"/>
              </a:spcAft>
              <a:buClr>
                <a:schemeClr val="dk1"/>
              </a:buClr>
              <a:buSzPts val="700"/>
              <a:buFont typeface="Arial"/>
              <a:buNone/>
            </a:pPr>
            <a:r>
              <a:t/>
            </a:r>
            <a:endParaRPr sz="7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Plugged</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Plan a program using visual cards/blocks and discuss/predict what will happen when it runs with classmates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Create a program using Code.org or Scratch which shows the use of repetition</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Plan a program using a Bee-Bot and discuss/predict what will happen when it runs with classmates – run the program to check </a:t>
            </a:r>
            <a:endParaRPr/>
          </a:p>
          <a:p>
            <a:pPr indent="-171450" lvl="0" marL="171450" marR="0" rtl="0" algn="l">
              <a:spcBef>
                <a:spcPts val="0"/>
              </a:spcBef>
              <a:spcAft>
                <a:spcPts val="0"/>
              </a:spcAft>
              <a:buClr>
                <a:schemeClr val="dk1"/>
              </a:buClr>
              <a:buSzPts val="1000"/>
              <a:buFont typeface="Arial"/>
              <a:buChar char="•"/>
            </a:pPr>
            <a:r>
              <a:rPr lang="en-GB" sz="1000" u="sng">
                <a:solidFill>
                  <a:schemeClr val="dk1"/>
                </a:solidFill>
                <a:latin typeface="Arial Narrow"/>
                <a:ea typeface="Arial Narrow"/>
                <a:cs typeface="Arial Narrow"/>
                <a:sym typeface="Arial Narrow"/>
                <a:hlinkClick r:id="rId6">
                  <a:extLst>
                    <a:ext uri="{A12FA001-AC4F-418D-AE19-62706E023703}">
                      <ahyp:hlinkClr val="tx"/>
                    </a:ext>
                  </a:extLst>
                </a:hlinkClick>
              </a:rPr>
              <a:t>Code.org Course B </a:t>
            </a:r>
            <a:r>
              <a:rPr lang="en-GB" sz="1000">
                <a:solidFill>
                  <a:schemeClr val="dk1"/>
                </a:solidFill>
                <a:latin typeface="Arial Narrow"/>
                <a:ea typeface="Arial Narrow"/>
                <a:cs typeface="Arial Narrow"/>
                <a:sym typeface="Arial Narrow"/>
              </a:rPr>
              <a:t>will review some initial programming steps and introduces blockly code (includes videos to watch as class/individually)</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Work in pairs: Scratch Jr to show and get the sprite to follow sequence of instructions </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Children create a code and ask partner to change one part of it. Can they identify and rectify the bug (mistake)? Discuss how you can find and fix bugs before you ‘run’ the program – what strategies do you have?</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Teacher asks pupils to navigate a course with programmable devices. Create simple block code for Sphero to follow – what’s input/process/output? </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Investigate the effect of adding additional keywords to internet searches – does this make the input (instructions) more precise? How does it help us get the results we want?</a:t>
            </a:r>
            <a:endParaRPr/>
          </a:p>
          <a:p>
            <a:pPr indent="-101600" lvl="0" marL="171450" marR="0" rtl="0" algn="l">
              <a:spcBef>
                <a:spcPts val="0"/>
              </a:spcBef>
              <a:spcAft>
                <a:spcPts val="0"/>
              </a:spcAft>
              <a:buClr>
                <a:schemeClr val="dk1"/>
              </a:buClr>
              <a:buSzPts val="1100"/>
              <a:buFont typeface="Arial"/>
              <a:buNone/>
            </a:pPr>
            <a:r>
              <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000" u="sng">
                <a:solidFill>
                  <a:schemeClr val="dk1"/>
                </a:solidFill>
                <a:latin typeface="Arial Narrow"/>
                <a:ea typeface="Arial Narrow"/>
                <a:cs typeface="Arial Narrow"/>
                <a:sym typeface="Arial Narrow"/>
              </a:rPr>
              <a:t>Questions to enable HOTS:</a:t>
            </a:r>
            <a:endParaRPr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Can you tell me what makes certain items a computing device and some not….?	-</a:t>
            </a:r>
            <a:endParaRPr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Can you predict what will happen?</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Can you evaluate your code? How can you make it better? </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Could you explain your code to someone else?</a:t>
            </a:r>
            <a:endParaRPr/>
          </a:p>
          <a:p>
            <a:pPr indent="-107950" lvl="0" marL="171450" marR="0" rtl="0" algn="l">
              <a:spcBef>
                <a:spcPts val="0"/>
              </a:spcBef>
              <a:spcAft>
                <a:spcPts val="0"/>
              </a:spcAft>
              <a:buClr>
                <a:schemeClr val="dk1"/>
              </a:buClr>
              <a:buSzPts val="1000"/>
              <a:buFont typeface="Arial"/>
              <a:buNone/>
            </a:pPr>
            <a:r>
              <a:t/>
            </a:r>
            <a:endParaRPr sz="1000">
              <a:solidFill>
                <a:srgbClr val="FF0000"/>
              </a:solidFill>
              <a:latin typeface="Arial Narrow"/>
              <a:ea typeface="Arial Narrow"/>
              <a:cs typeface="Arial Narrow"/>
              <a:sym typeface="Arial Narrow"/>
            </a:endParaRPr>
          </a:p>
          <a:p>
            <a:pPr indent="-107950" lvl="0" marL="171450" marR="0" rtl="0" algn="l">
              <a:spcBef>
                <a:spcPts val="0"/>
              </a:spcBef>
              <a:spcAft>
                <a:spcPts val="0"/>
              </a:spcAft>
              <a:buClr>
                <a:schemeClr val="dk1"/>
              </a:buClr>
              <a:buSzPts val="1000"/>
              <a:buFont typeface="Arial"/>
              <a:buNone/>
            </a:pPr>
            <a:r>
              <a:t/>
            </a:r>
            <a:endParaRPr sz="1000">
              <a:solidFill>
                <a:schemeClr val="dk1"/>
              </a:solidFill>
              <a:latin typeface="Arial Narrow"/>
              <a:ea typeface="Arial Narrow"/>
              <a:cs typeface="Arial Narrow"/>
              <a:sym typeface="Arial Narrow"/>
            </a:endParaRPr>
          </a:p>
        </p:txBody>
      </p:sp>
      <p:sp>
        <p:nvSpPr>
          <p:cNvPr id="780" name="Google Shape;780;p36"/>
          <p:cNvSpPr/>
          <p:nvPr/>
        </p:nvSpPr>
        <p:spPr>
          <a:xfrm>
            <a:off x="118933" y="1102004"/>
            <a:ext cx="6940995" cy="786322"/>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Cross-curricular links:</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(MTH 1-13a) repeating patterns			(TCH 1-02a) using keywords with search engines</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(MNU 1-20a &amp; MNU 1-20b) data analysis</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(TCH 1-13a) describing and predicting effects of steps in a sequence</a:t>
            </a:r>
            <a:endParaRPr sz="1000">
              <a:solidFill>
                <a:schemeClr val="dk1"/>
              </a:solidFill>
              <a:latin typeface="Arial Narrow"/>
              <a:ea typeface="Arial Narrow"/>
              <a:cs typeface="Arial Narrow"/>
              <a:sym typeface="Arial Narrow"/>
            </a:endParaRPr>
          </a:p>
        </p:txBody>
      </p:sp>
      <p:sp>
        <p:nvSpPr>
          <p:cNvPr id="781" name="Google Shape;781;p36"/>
          <p:cNvSpPr/>
          <p:nvPr/>
        </p:nvSpPr>
        <p:spPr>
          <a:xfrm>
            <a:off x="118934" y="586135"/>
            <a:ext cx="6940996" cy="45209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Key language</a:t>
            </a:r>
            <a:r>
              <a:rPr lang="en-GB" sz="1100">
                <a:solidFill>
                  <a:schemeClr val="dk1"/>
                </a:solidFill>
                <a:latin typeface="Arial Narrow"/>
                <a:ea typeface="Arial Narrow"/>
                <a:cs typeface="Arial Narrow"/>
                <a:sym typeface="Arial Narrow"/>
              </a:rPr>
              <a:t>: program, instructions, algorithm, code, block code, sequence, input, process, output, bug (problem) debug (find and fix problems), repeat, pattern </a:t>
            </a:r>
            <a:endParaRPr/>
          </a:p>
        </p:txBody>
      </p:sp>
      <p:sp>
        <p:nvSpPr>
          <p:cNvPr id="782" name="Google Shape;782;p36"/>
          <p:cNvSpPr/>
          <p:nvPr/>
        </p:nvSpPr>
        <p:spPr>
          <a:xfrm>
            <a:off x="7150289" y="582542"/>
            <a:ext cx="1867992" cy="1250059"/>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CfE E/O</a:t>
            </a:r>
            <a:r>
              <a:rPr lang="en-GB" sz="1100">
                <a:solidFill>
                  <a:schemeClr val="dk1"/>
                </a:solidFill>
                <a:latin typeface="Arial Narrow"/>
                <a:ea typeface="Arial Narrow"/>
                <a:cs typeface="Arial Narrow"/>
                <a:sym typeface="Arial Narrow"/>
              </a:rPr>
              <a:t>: </a:t>
            </a:r>
            <a:r>
              <a:rPr lang="en-GB" sz="900">
                <a:solidFill>
                  <a:schemeClr val="dk1"/>
                </a:solidFill>
                <a:latin typeface="Arial Narrow"/>
                <a:ea typeface="Arial Narrow"/>
                <a:cs typeface="Arial Narrow"/>
                <a:sym typeface="Arial Narrow"/>
              </a:rPr>
              <a:t>I understand the instructions of a visual programming language and can predict the outcome of a program written using the language. </a:t>
            </a:r>
            <a:endParaRPr/>
          </a:p>
          <a:p>
            <a:pPr indent="0" lvl="0" marL="0" marR="0" rtl="0" algn="l">
              <a:spcBef>
                <a:spcPts val="0"/>
              </a:spcBef>
              <a:spcAft>
                <a:spcPts val="0"/>
              </a:spcAft>
              <a:buNone/>
            </a:pPr>
            <a:r>
              <a:rPr b="1" lang="en-GB" sz="900">
                <a:solidFill>
                  <a:schemeClr val="dk1"/>
                </a:solidFill>
                <a:latin typeface="Arial Narrow"/>
                <a:ea typeface="Arial Narrow"/>
                <a:cs typeface="Arial Narrow"/>
                <a:sym typeface="Arial Narrow"/>
              </a:rPr>
              <a:t>TCH 1-14a </a:t>
            </a:r>
            <a:endParaRPr/>
          </a:p>
          <a:p>
            <a:pPr indent="0" lvl="0" marL="0" marR="0" rtl="0" algn="l">
              <a:spcBef>
                <a:spcPts val="0"/>
              </a:spcBef>
              <a:spcAft>
                <a:spcPts val="0"/>
              </a:spcAft>
              <a:buNone/>
            </a:pPr>
            <a:r>
              <a:rPr lang="en-GB" sz="900">
                <a:solidFill>
                  <a:schemeClr val="dk1"/>
                </a:solidFill>
                <a:latin typeface="Arial Narrow"/>
                <a:ea typeface="Arial Narrow"/>
                <a:cs typeface="Arial Narrow"/>
                <a:sym typeface="Arial Narrow"/>
              </a:rPr>
              <a:t>I understand how computers process information. </a:t>
            </a:r>
            <a:endParaRPr/>
          </a:p>
          <a:p>
            <a:pPr indent="0" lvl="0" marL="0" marR="0" rtl="0" algn="l">
              <a:spcBef>
                <a:spcPts val="0"/>
              </a:spcBef>
              <a:spcAft>
                <a:spcPts val="0"/>
              </a:spcAft>
              <a:buNone/>
            </a:pPr>
            <a:r>
              <a:rPr b="1" lang="en-GB" sz="900">
                <a:solidFill>
                  <a:schemeClr val="dk1"/>
                </a:solidFill>
                <a:latin typeface="Arial Narrow"/>
                <a:ea typeface="Arial Narrow"/>
                <a:cs typeface="Arial Narrow"/>
                <a:sym typeface="Arial Narrow"/>
              </a:rPr>
              <a:t>TCH 1-14b</a:t>
            </a:r>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p:txBody>
      </p:sp>
      <p:sp>
        <p:nvSpPr>
          <p:cNvPr id="783" name="Google Shape;783;p36"/>
          <p:cNvSpPr/>
          <p:nvPr/>
        </p:nvSpPr>
        <p:spPr>
          <a:xfrm>
            <a:off x="7161700" y="3883741"/>
            <a:ext cx="1862958" cy="2867615"/>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End of Level Benchmarks: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Demonstrates an understanding of the meaning of individual instructions when using a visual programming language (including sequences, fixed repetition and selection)</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Explains and predicts what a program in a visual programming language will do when it runs for example, what audio, visual or movement effect will result</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Demonstrates an understanding that computers take information as input, process and store that information and output the results</a:t>
            </a:r>
            <a:endParaRPr/>
          </a:p>
          <a:p>
            <a:pPr indent="0" lvl="0" marL="0" marR="0" rtl="0" algn="l">
              <a:spcBef>
                <a:spcPts val="0"/>
              </a:spcBef>
              <a:spcAft>
                <a:spcPts val="0"/>
              </a:spcAft>
              <a:buNone/>
            </a:pPr>
            <a:br>
              <a:rPr lang="en-GB" sz="1100" u="sng">
                <a:solidFill>
                  <a:schemeClr val="dk1"/>
                </a:solidFill>
                <a:latin typeface="Arial Narrow"/>
                <a:ea typeface="Arial Narrow"/>
                <a:cs typeface="Arial Narrow"/>
                <a:sym typeface="Arial Narrow"/>
              </a:rPr>
            </a:br>
            <a:endParaRPr sz="1100" u="sng">
              <a:solidFill>
                <a:schemeClr val="dk1"/>
              </a:solidFill>
              <a:latin typeface="Arial Narrow"/>
              <a:ea typeface="Arial Narrow"/>
              <a:cs typeface="Arial Narrow"/>
              <a:sym typeface="Arial Narrow"/>
            </a:endParaRPr>
          </a:p>
          <a:p>
            <a:pPr indent="-101600" lvl="0" marL="171450" marR="0" rtl="0" algn="l">
              <a:spcBef>
                <a:spcPts val="0"/>
              </a:spcBef>
              <a:spcAft>
                <a:spcPts val="0"/>
              </a:spcAft>
              <a:buClr>
                <a:schemeClr val="dk1"/>
              </a:buClr>
              <a:buSzPts val="1100"/>
              <a:buFont typeface="Arial"/>
              <a:buNone/>
            </a:pPr>
            <a:r>
              <a:t/>
            </a:r>
            <a:endParaRPr sz="1100">
              <a:solidFill>
                <a:schemeClr val="dk1"/>
              </a:solidFill>
              <a:latin typeface="Arial Narrow"/>
              <a:ea typeface="Arial Narrow"/>
              <a:cs typeface="Arial Narrow"/>
              <a:sym typeface="Arial Narrow"/>
            </a:endParaRPr>
          </a:p>
        </p:txBody>
      </p:sp>
      <p:pic>
        <p:nvPicPr>
          <p:cNvPr id="784" name="Google Shape;784;p36"/>
          <p:cNvPicPr preferRelativeResize="0"/>
          <p:nvPr/>
        </p:nvPicPr>
        <p:blipFill rotWithShape="1">
          <a:blip r:embed="rId7">
            <a:alphaModFix/>
          </a:blip>
          <a:srcRect b="0" l="0" r="0" t="0"/>
          <a:stretch/>
        </p:blipFill>
        <p:spPr>
          <a:xfrm>
            <a:off x="8544604" y="2222241"/>
            <a:ext cx="361043" cy="361043"/>
          </a:xfrm>
          <a:prstGeom prst="rect">
            <a:avLst/>
          </a:prstGeom>
          <a:noFill/>
          <a:ln>
            <a:noFill/>
          </a:ln>
        </p:spPr>
      </p:pic>
      <p:pic>
        <p:nvPicPr>
          <p:cNvPr id="785" name="Google Shape;785;p36"/>
          <p:cNvPicPr preferRelativeResize="0"/>
          <p:nvPr/>
        </p:nvPicPr>
        <p:blipFill rotWithShape="1">
          <a:blip r:embed="rId8">
            <a:alphaModFix/>
          </a:blip>
          <a:srcRect b="0" l="0" r="0" t="0"/>
          <a:stretch/>
        </p:blipFill>
        <p:spPr>
          <a:xfrm>
            <a:off x="8071758" y="2222241"/>
            <a:ext cx="361043" cy="356845"/>
          </a:xfrm>
          <a:prstGeom prst="rect">
            <a:avLst/>
          </a:prstGeom>
          <a:noFill/>
          <a:ln>
            <a:noFill/>
          </a:ln>
        </p:spPr>
      </p:pic>
      <p:sp>
        <p:nvSpPr>
          <p:cNvPr id="786" name="Google Shape;786;p36"/>
          <p:cNvSpPr/>
          <p:nvPr/>
        </p:nvSpPr>
        <p:spPr>
          <a:xfrm>
            <a:off x="7149459" y="2180984"/>
            <a:ext cx="1867992" cy="1326717"/>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Code.org</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Scratch Jr</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Bee-Bot</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Sphero</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BBC Bitesize</a:t>
            </a:r>
            <a:endParaRPr/>
          </a:p>
        </p:txBody>
      </p:sp>
      <p:pic>
        <p:nvPicPr>
          <p:cNvPr id="787" name="Google Shape;787;p36"/>
          <p:cNvPicPr preferRelativeResize="0"/>
          <p:nvPr/>
        </p:nvPicPr>
        <p:blipFill rotWithShape="1">
          <a:blip r:embed="rId9">
            <a:alphaModFix/>
          </a:blip>
          <a:srcRect b="0" l="0" r="0" t="0"/>
          <a:stretch/>
        </p:blipFill>
        <p:spPr>
          <a:xfrm>
            <a:off x="8067543" y="2664714"/>
            <a:ext cx="361043" cy="361043"/>
          </a:xfrm>
          <a:prstGeom prst="rect">
            <a:avLst/>
          </a:prstGeom>
          <a:noFill/>
          <a:ln>
            <a:noFill/>
          </a:ln>
        </p:spPr>
      </p:pic>
      <p:pic>
        <p:nvPicPr>
          <p:cNvPr id="788" name="Google Shape;788;p36"/>
          <p:cNvPicPr preferRelativeResize="0"/>
          <p:nvPr/>
        </p:nvPicPr>
        <p:blipFill rotWithShape="1">
          <a:blip r:embed="rId10">
            <a:alphaModFix/>
          </a:blip>
          <a:srcRect b="0" l="0" r="0" t="0"/>
          <a:stretch/>
        </p:blipFill>
        <p:spPr>
          <a:xfrm>
            <a:off x="8522332" y="2636919"/>
            <a:ext cx="401373" cy="397862"/>
          </a:xfrm>
          <a:prstGeom prst="rect">
            <a:avLst/>
          </a:prstGeom>
          <a:noFill/>
          <a:ln>
            <a:noFill/>
          </a:ln>
        </p:spPr>
      </p:pic>
      <p:pic>
        <p:nvPicPr>
          <p:cNvPr id="789" name="Google Shape;789;p36"/>
          <p:cNvPicPr preferRelativeResize="0"/>
          <p:nvPr/>
        </p:nvPicPr>
        <p:blipFill rotWithShape="1">
          <a:blip r:embed="rId11">
            <a:alphaModFix/>
          </a:blip>
          <a:srcRect b="0" l="0" r="0" t="0"/>
          <a:stretch/>
        </p:blipFill>
        <p:spPr>
          <a:xfrm>
            <a:off x="8009623" y="3131154"/>
            <a:ext cx="476882" cy="176821"/>
          </a:xfrm>
          <a:prstGeom prst="rect">
            <a:avLst/>
          </a:prstGeom>
          <a:noFill/>
          <a:ln>
            <a:noFill/>
          </a:ln>
        </p:spPr>
      </p:pic>
      <p:sp>
        <p:nvSpPr>
          <p:cNvPr id="790" name="Google Shape;790;p36">
            <a:hlinkClick action="ppaction://hlinksldjump" r:id="rId12"/>
          </p:cNvPr>
          <p:cNvSpPr/>
          <p:nvPr/>
        </p:nvSpPr>
        <p:spPr>
          <a:xfrm>
            <a:off x="7133957" y="1880088"/>
            <a:ext cx="1867172" cy="241834"/>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Pupil Resources</a:t>
            </a:r>
            <a:endParaRPr/>
          </a:p>
        </p:txBody>
      </p:sp>
      <p:sp>
        <p:nvSpPr>
          <p:cNvPr id="791" name="Google Shape;791;p36">
            <a:hlinkClick action="ppaction://hlinkshowjump?jump=firstslide"/>
          </p:cNvPr>
          <p:cNvSpPr/>
          <p:nvPr/>
        </p:nvSpPr>
        <p:spPr>
          <a:xfrm>
            <a:off x="586789" y="45864"/>
            <a:ext cx="546686" cy="257267"/>
          </a:xfrm>
          <a:custGeom>
            <a:rect b="b" l="l" r="r" t="t"/>
            <a:pathLst>
              <a:path extrusionOk="0" h="120000" w="120000">
                <a:moveTo>
                  <a:pt x="0" y="0"/>
                </a:moveTo>
                <a:lnTo>
                  <a:pt x="120000" y="0"/>
                </a:lnTo>
                <a:lnTo>
                  <a:pt x="120000" y="120000"/>
                </a:lnTo>
                <a:lnTo>
                  <a:pt x="0" y="120000"/>
                </a:lnTo>
                <a:close/>
                <a:moveTo>
                  <a:pt x="60000" y="15000"/>
                </a:moveTo>
                <a:lnTo>
                  <a:pt x="38823" y="60000"/>
                </a:lnTo>
                <a:lnTo>
                  <a:pt x="44117" y="60000"/>
                </a:lnTo>
                <a:lnTo>
                  <a:pt x="44117" y="105000"/>
                </a:lnTo>
                <a:lnTo>
                  <a:pt x="75883" y="105000"/>
                </a:lnTo>
                <a:lnTo>
                  <a:pt x="75883" y="60000"/>
                </a:lnTo>
                <a:lnTo>
                  <a:pt x="81177" y="60000"/>
                </a:lnTo>
                <a:lnTo>
                  <a:pt x="73235" y="43125"/>
                </a:lnTo>
                <a:lnTo>
                  <a:pt x="73235" y="20625"/>
                </a:lnTo>
                <a:lnTo>
                  <a:pt x="67941" y="20625"/>
                </a:lnTo>
                <a:lnTo>
                  <a:pt x="67941" y="31875"/>
                </a:lnTo>
                <a:close/>
              </a:path>
              <a:path extrusionOk="0" fill="darkenLess" h="120000" w="120000">
                <a:moveTo>
                  <a:pt x="73235" y="43125"/>
                </a:moveTo>
                <a:lnTo>
                  <a:pt x="73235" y="20625"/>
                </a:lnTo>
                <a:lnTo>
                  <a:pt x="67941" y="20625"/>
                </a:lnTo>
                <a:lnTo>
                  <a:pt x="67941" y="31875"/>
                </a:lnTo>
                <a:close/>
                <a:moveTo>
                  <a:pt x="44117" y="60000"/>
                </a:moveTo>
                <a:lnTo>
                  <a:pt x="44117" y="105000"/>
                </a:lnTo>
                <a:lnTo>
                  <a:pt x="57353" y="105000"/>
                </a:lnTo>
                <a:lnTo>
                  <a:pt x="57353" y="82500"/>
                </a:lnTo>
                <a:lnTo>
                  <a:pt x="62647" y="82500"/>
                </a:lnTo>
                <a:lnTo>
                  <a:pt x="62647" y="105000"/>
                </a:lnTo>
                <a:lnTo>
                  <a:pt x="75883" y="105000"/>
                </a:lnTo>
                <a:lnTo>
                  <a:pt x="75883" y="60000"/>
                </a:lnTo>
                <a:close/>
              </a:path>
              <a:path extrusionOk="0" fill="darken" h="120000" w="120000">
                <a:moveTo>
                  <a:pt x="60000" y="15000"/>
                </a:moveTo>
                <a:lnTo>
                  <a:pt x="38823" y="60000"/>
                </a:lnTo>
                <a:lnTo>
                  <a:pt x="81177" y="60000"/>
                </a:lnTo>
                <a:close/>
                <a:moveTo>
                  <a:pt x="57353" y="82500"/>
                </a:moveTo>
                <a:lnTo>
                  <a:pt x="62647" y="82500"/>
                </a:lnTo>
                <a:lnTo>
                  <a:pt x="62647" y="105000"/>
                </a:lnTo>
                <a:lnTo>
                  <a:pt x="57353" y="105000"/>
                </a:lnTo>
                <a:close/>
              </a:path>
              <a:path extrusionOk="0" fill="none" h="120000" w="120000">
                <a:moveTo>
                  <a:pt x="60000" y="15000"/>
                </a:moveTo>
                <a:lnTo>
                  <a:pt x="67941" y="31875"/>
                </a:lnTo>
                <a:lnTo>
                  <a:pt x="67941" y="20625"/>
                </a:lnTo>
                <a:lnTo>
                  <a:pt x="73235" y="20625"/>
                </a:lnTo>
                <a:lnTo>
                  <a:pt x="73235" y="43125"/>
                </a:lnTo>
                <a:lnTo>
                  <a:pt x="81177" y="60000"/>
                </a:lnTo>
                <a:lnTo>
                  <a:pt x="75883" y="60000"/>
                </a:lnTo>
                <a:lnTo>
                  <a:pt x="75883" y="105000"/>
                </a:lnTo>
                <a:lnTo>
                  <a:pt x="44117" y="105000"/>
                </a:lnTo>
                <a:lnTo>
                  <a:pt x="44117" y="60000"/>
                </a:lnTo>
                <a:lnTo>
                  <a:pt x="38823" y="60000"/>
                </a:lnTo>
                <a:close/>
                <a:moveTo>
                  <a:pt x="67941" y="31875"/>
                </a:moveTo>
                <a:lnTo>
                  <a:pt x="73235" y="43125"/>
                </a:lnTo>
                <a:moveTo>
                  <a:pt x="75883" y="60000"/>
                </a:moveTo>
                <a:lnTo>
                  <a:pt x="44117" y="60000"/>
                </a:lnTo>
                <a:moveTo>
                  <a:pt x="57353" y="105000"/>
                </a:moveTo>
                <a:lnTo>
                  <a:pt x="57353" y="82500"/>
                </a:lnTo>
                <a:lnTo>
                  <a:pt x="62647" y="82500"/>
                </a:lnTo>
                <a:lnTo>
                  <a:pt x="62647" y="105000"/>
                </a:lnTo>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2" name="Google Shape;792;p36"/>
          <p:cNvSpPr/>
          <p:nvPr/>
        </p:nvSpPr>
        <p:spPr>
          <a:xfrm>
            <a:off x="38099"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3" name="Google Shape;793;p36">
            <a:hlinkClick action="ppaction://hlinkshowjump?jump=nextslide"/>
          </p:cNvPr>
          <p:cNvSpPr/>
          <p:nvPr/>
        </p:nvSpPr>
        <p:spPr>
          <a:xfrm rot="10800000">
            <a:off x="8610600"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4" name="Google Shape;794;p36"/>
          <p:cNvSpPr/>
          <p:nvPr/>
        </p:nvSpPr>
        <p:spPr>
          <a:xfrm>
            <a:off x="7161701" y="3575194"/>
            <a:ext cx="1862957" cy="244685"/>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CLPL</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 name="Shape 799"/>
        <p:cNvGrpSpPr/>
        <p:nvPr/>
      </p:nvGrpSpPr>
      <p:grpSpPr>
        <a:xfrm>
          <a:off x="0" y="0"/>
          <a:ext cx="0" cy="0"/>
          <a:chOff x="0" y="0"/>
          <a:chExt cx="0" cy="0"/>
        </a:xfrm>
      </p:grpSpPr>
      <p:sp>
        <p:nvSpPr>
          <p:cNvPr id="800" name="Google Shape;800;p37"/>
          <p:cNvSpPr txBox="1"/>
          <p:nvPr>
            <p:ph type="title"/>
          </p:nvPr>
        </p:nvSpPr>
        <p:spPr>
          <a:xfrm>
            <a:off x="1183753" y="45864"/>
            <a:ext cx="7362028" cy="476493"/>
          </a:xfrm>
          <a:prstGeom prst="rect">
            <a:avLst/>
          </a:prstGeom>
          <a:solidFill>
            <a:srgbClr val="CCC0D9"/>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400"/>
              <a:buFont typeface="Arial Narrow"/>
              <a:buNone/>
            </a:pPr>
            <a:br>
              <a:rPr b="1" lang="en-GB" sz="1400">
                <a:latin typeface="Arial Narrow"/>
                <a:ea typeface="Arial Narrow"/>
                <a:cs typeface="Arial Narrow"/>
                <a:sym typeface="Arial Narrow"/>
              </a:rPr>
            </a:br>
            <a:r>
              <a:rPr b="1" lang="en-GB" sz="1400">
                <a:latin typeface="Arial"/>
                <a:ea typeface="Arial"/>
                <a:cs typeface="Arial"/>
                <a:sym typeface="Arial"/>
              </a:rPr>
              <a:t>First Level (1.2)</a:t>
            </a:r>
            <a:br>
              <a:rPr b="1" lang="en-GB" sz="1400">
                <a:latin typeface="Arial"/>
                <a:ea typeface="Arial"/>
                <a:cs typeface="Arial"/>
                <a:sym typeface="Arial"/>
              </a:rPr>
            </a:br>
            <a:r>
              <a:rPr b="1" lang="en-GB" sz="1200">
                <a:latin typeface="Arial"/>
                <a:ea typeface="Arial"/>
                <a:cs typeface="Arial"/>
                <a:sym typeface="Arial"/>
              </a:rPr>
              <a:t>CS3: </a:t>
            </a:r>
            <a:r>
              <a:rPr lang="en-GB" sz="1200">
                <a:latin typeface="Arial"/>
                <a:ea typeface="Arial"/>
                <a:cs typeface="Arial"/>
                <a:sym typeface="Arial"/>
              </a:rPr>
              <a:t>Designing, building and testing computing solutions</a:t>
            </a:r>
            <a:br>
              <a:rPr b="1" lang="en-GB" sz="1400">
                <a:latin typeface="Arial"/>
                <a:ea typeface="Arial"/>
                <a:cs typeface="Arial"/>
                <a:sym typeface="Arial"/>
              </a:rPr>
            </a:br>
            <a:endParaRPr b="1" sz="1400">
              <a:latin typeface="Arial"/>
              <a:ea typeface="Arial"/>
              <a:cs typeface="Arial"/>
              <a:sym typeface="Arial"/>
            </a:endParaRPr>
          </a:p>
        </p:txBody>
      </p:sp>
      <p:sp>
        <p:nvSpPr>
          <p:cNvPr id="801" name="Google Shape;801;p37"/>
          <p:cNvSpPr/>
          <p:nvPr/>
        </p:nvSpPr>
        <p:spPr>
          <a:xfrm>
            <a:off x="108565" y="1875402"/>
            <a:ext cx="6951363" cy="4875956"/>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Teaching Strategies &amp; Approaches:</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Learners will start to understand the relationship between the symbols used to create instructions/ </a:t>
            </a:r>
            <a:r>
              <a:rPr b="1" lang="en-GB" sz="1000">
                <a:solidFill>
                  <a:schemeClr val="dk1"/>
                </a:solidFill>
                <a:latin typeface="Arial Narrow"/>
                <a:ea typeface="Arial Narrow"/>
                <a:cs typeface="Arial Narrow"/>
                <a:sym typeface="Arial Narrow"/>
              </a:rPr>
              <a:t>algorithms </a:t>
            </a:r>
            <a:r>
              <a:rPr lang="en-GB" sz="1000">
                <a:solidFill>
                  <a:schemeClr val="dk1"/>
                </a:solidFill>
                <a:latin typeface="Arial Narrow"/>
                <a:ea typeface="Arial Narrow"/>
                <a:cs typeface="Arial Narrow"/>
                <a:sym typeface="Arial Narrow"/>
              </a:rPr>
              <a:t>and the behaviour of the device as it follows them. They should be able to </a:t>
            </a:r>
            <a:r>
              <a:rPr b="1" lang="en-GB" sz="1000">
                <a:solidFill>
                  <a:schemeClr val="dk1"/>
                </a:solidFill>
                <a:latin typeface="Arial Narrow"/>
                <a:ea typeface="Arial Narrow"/>
                <a:cs typeface="Arial Narrow"/>
                <a:sym typeface="Arial Narrow"/>
              </a:rPr>
              <a:t>sequence</a:t>
            </a:r>
            <a:r>
              <a:rPr lang="en-GB" sz="1000">
                <a:solidFill>
                  <a:schemeClr val="dk1"/>
                </a:solidFill>
                <a:latin typeface="Arial Narrow"/>
                <a:ea typeface="Arial Narrow"/>
                <a:cs typeface="Arial Narrow"/>
                <a:sym typeface="Arial Narrow"/>
              </a:rPr>
              <a:t> commands using simple symbolic/directional language and make </a:t>
            </a:r>
            <a:r>
              <a:rPr b="1" lang="en-GB" sz="1000">
                <a:solidFill>
                  <a:schemeClr val="dk1"/>
                </a:solidFill>
                <a:latin typeface="Arial Narrow"/>
                <a:ea typeface="Arial Narrow"/>
                <a:cs typeface="Arial Narrow"/>
                <a:sym typeface="Arial Narrow"/>
              </a:rPr>
              <a:t>predictions</a:t>
            </a:r>
            <a:r>
              <a:rPr lang="en-GB" sz="1000">
                <a:solidFill>
                  <a:schemeClr val="dk1"/>
                </a:solidFill>
                <a:latin typeface="Arial Narrow"/>
                <a:ea typeface="Arial Narrow"/>
                <a:cs typeface="Arial Narrow"/>
                <a:sym typeface="Arial Narrow"/>
              </a:rPr>
              <a:t> about what effect their instructions will have, beginning to </a:t>
            </a:r>
            <a:r>
              <a:rPr b="1" lang="en-GB" sz="1000">
                <a:solidFill>
                  <a:schemeClr val="dk1"/>
                </a:solidFill>
                <a:latin typeface="Arial Narrow"/>
                <a:ea typeface="Arial Narrow"/>
                <a:cs typeface="Arial Narrow"/>
                <a:sym typeface="Arial Narrow"/>
              </a:rPr>
              <a:t>debug</a:t>
            </a:r>
            <a:r>
              <a:rPr lang="en-GB" sz="1000">
                <a:solidFill>
                  <a:schemeClr val="dk1"/>
                </a:solidFill>
                <a:latin typeface="Arial Narrow"/>
                <a:ea typeface="Arial Narrow"/>
                <a:cs typeface="Arial Narrow"/>
                <a:sym typeface="Arial Narrow"/>
              </a:rPr>
              <a:t> any issues that arise. Learners will start to recognise and use ‘</a:t>
            </a:r>
            <a:r>
              <a:rPr b="1" lang="en-GB" sz="1000">
                <a:solidFill>
                  <a:schemeClr val="dk1"/>
                </a:solidFill>
                <a:latin typeface="Arial Narrow"/>
                <a:ea typeface="Arial Narrow"/>
                <a:cs typeface="Arial Narrow"/>
                <a:sym typeface="Arial Narrow"/>
              </a:rPr>
              <a:t>repeats</a:t>
            </a:r>
            <a:r>
              <a:rPr lang="en-GB" sz="1000">
                <a:solidFill>
                  <a:schemeClr val="dk1"/>
                </a:solidFill>
                <a:latin typeface="Arial Narrow"/>
                <a:ea typeface="Arial Narrow"/>
                <a:cs typeface="Arial Narrow"/>
                <a:sym typeface="Arial Narrow"/>
              </a:rPr>
              <a:t>’ instead of using the same arrow/instruction multiple times.</a:t>
            </a:r>
            <a:endParaRPr/>
          </a:p>
          <a:p>
            <a:pPr indent="0" lvl="0" marL="0" marR="0" rtl="0" algn="l">
              <a:spcBef>
                <a:spcPts val="0"/>
              </a:spcBef>
              <a:spcAft>
                <a:spcPts val="0"/>
              </a:spcAft>
              <a:buNone/>
            </a:pPr>
            <a:r>
              <a:t/>
            </a:r>
            <a:endParaRPr sz="800">
              <a:solidFill>
                <a:srgbClr val="FF0000"/>
              </a:solidFill>
              <a:latin typeface="Calibri"/>
              <a:ea typeface="Calibri"/>
              <a:cs typeface="Calibri"/>
              <a:sym typeface="Calibri"/>
            </a:endParaRPr>
          </a:p>
          <a:p>
            <a:pPr indent="0" lvl="0" marL="0" marR="0" rtl="0" algn="l">
              <a:spcBef>
                <a:spcPts val="0"/>
              </a:spcBef>
              <a:spcAft>
                <a:spcPts val="0"/>
              </a:spcAft>
              <a:buNone/>
            </a:pPr>
            <a:r>
              <a:rPr lang="en-GB" sz="1050" u="sng">
                <a:solidFill>
                  <a:schemeClr val="dk1"/>
                </a:solidFill>
                <a:latin typeface="Arial Narrow"/>
                <a:ea typeface="Arial Narrow"/>
                <a:cs typeface="Arial Narrow"/>
                <a:sym typeface="Arial Narrow"/>
              </a:rPr>
              <a:t>Unplugged</a:t>
            </a:r>
            <a:endParaRPr sz="105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Code a partner/teacher to perform a sequence of actions or routine using written or other visual means using verbal commands and/or visual instructions including basic repetition (e.g. walk forward 3 times, turn left and repeat). Discuss how we’ll know which parts of the instructions are included in the repeat – when we use code, we can see the parts of code within the repeat block or within the brackets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Using directional language, accurately sequence commands to navigate from one point in the classroom to another. Attempt to simplify the number of steps by using repetition to describe the process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Using written or visual instructions that include repetition, describe a known routine</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Read written or visual instructions and identify any errors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Identify a pattern in a short script of block code and simplify the code by using ‘repeat’</a:t>
            </a:r>
            <a:endParaRPr sz="1000">
              <a:solidFill>
                <a:srgbClr val="FF0000"/>
              </a:solidFill>
              <a:latin typeface="Arial Narrow"/>
              <a:ea typeface="Arial Narrow"/>
              <a:cs typeface="Arial Narrow"/>
              <a:sym typeface="Arial Narrow"/>
            </a:endParaRPr>
          </a:p>
          <a:p>
            <a:pPr indent="-107950" lvl="0" marL="171450" marR="0" rtl="0" algn="l">
              <a:spcBef>
                <a:spcPts val="0"/>
              </a:spcBef>
              <a:spcAft>
                <a:spcPts val="0"/>
              </a:spcAft>
              <a:buClr>
                <a:schemeClr val="dk1"/>
              </a:buClr>
              <a:buSzPts val="1000"/>
              <a:buFont typeface="Arial"/>
              <a:buNone/>
            </a:pPr>
            <a:r>
              <a:t/>
            </a:r>
            <a:endParaRPr sz="10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050" u="sng">
                <a:solidFill>
                  <a:schemeClr val="dk1"/>
                </a:solidFill>
                <a:latin typeface="Arial Narrow"/>
                <a:ea typeface="Arial Narrow"/>
                <a:cs typeface="Arial Narrow"/>
                <a:sym typeface="Arial Narrow"/>
              </a:rPr>
              <a:t>Plugged</a:t>
            </a:r>
            <a:endParaRPr/>
          </a:p>
          <a:p>
            <a:pPr indent="-171450" lvl="0" marL="171450" marR="0" rtl="0" algn="l">
              <a:spcBef>
                <a:spcPts val="0"/>
              </a:spcBef>
              <a:spcAft>
                <a:spcPts val="0"/>
              </a:spcAft>
              <a:buClr>
                <a:schemeClr val="dk1"/>
              </a:buClr>
              <a:buSzPts val="1000"/>
              <a:buFont typeface="Arial"/>
              <a:buChar char="•"/>
            </a:pPr>
            <a:r>
              <a:rPr lang="en-GB" sz="1000" u="sng">
                <a:solidFill>
                  <a:schemeClr val="dk1"/>
                </a:solidFill>
                <a:latin typeface="Arial Narrow"/>
                <a:ea typeface="Arial Narrow"/>
                <a:cs typeface="Arial Narrow"/>
                <a:sym typeface="Arial Narrow"/>
                <a:hlinkClick r:id="rId3">
                  <a:extLst>
                    <a:ext uri="{A12FA001-AC4F-418D-AE19-62706E023703}">
                      <ahyp:hlinkClr val="tx"/>
                    </a:ext>
                  </a:extLst>
                </a:hlinkClick>
              </a:rPr>
              <a:t>Code.org Course B </a:t>
            </a:r>
            <a:r>
              <a:rPr lang="en-GB" sz="1000">
                <a:solidFill>
                  <a:schemeClr val="dk1"/>
                </a:solidFill>
                <a:latin typeface="Arial Narrow"/>
                <a:ea typeface="Arial Narrow"/>
                <a:cs typeface="Arial Narrow"/>
                <a:sym typeface="Arial Narrow"/>
              </a:rPr>
              <a:t>will review some initial programming steps and introduces blockly code (includes videos to watch as class/individually)</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Work in pairs: Scratch Jr to show and get the sprite to follow sequence of instructions </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Coding a programmable device (e.g. Bee-Bot / Sphero) to achieve a desired outcome using repeated patterns, such as making its way through a maze, Sphero golf  (try to land on the ‘hole’), paint repeated patterns with Sphero (tip: put your paper, paint and Sphero inside a hoop/box)</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When planning a route for a programmable device, try to find any errors (bugs) before hitting ‘run’ (share code with a partner/group to check)</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After you’ve run your program, discuss and explain any bugs with your partner/teammates and offer suggestions on how to debug</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Try </a:t>
            </a:r>
            <a:r>
              <a:rPr lang="en-GB" sz="1000" u="sng">
                <a:solidFill>
                  <a:schemeClr val="dk1"/>
                </a:solidFill>
                <a:latin typeface="Arial Narrow"/>
                <a:ea typeface="Arial Narrow"/>
                <a:cs typeface="Arial Narrow"/>
                <a:sym typeface="Arial Narrow"/>
                <a:hlinkClick r:id="rId4">
                  <a:extLst>
                    <a:ext uri="{A12FA001-AC4F-418D-AE19-62706E023703}">
                      <ahyp:hlinkClr val="tx"/>
                    </a:ext>
                  </a:extLst>
                </a:hlinkClick>
              </a:rPr>
              <a:t>Barefoot Goes Wild</a:t>
            </a:r>
            <a:r>
              <a:rPr lang="en-GB" sz="1000">
                <a:solidFill>
                  <a:schemeClr val="dk1"/>
                </a:solidFill>
                <a:latin typeface="Arial Narrow"/>
                <a:ea typeface="Arial Narrow"/>
                <a:cs typeface="Arial Narrow"/>
                <a:sym typeface="Arial Narrow"/>
              </a:rPr>
              <a:t> and take your programmable devices outside</a:t>
            </a:r>
            <a:endParaRPr/>
          </a:p>
          <a:p>
            <a:pPr indent="-107950" lvl="0" marL="171450" marR="0" rtl="0" algn="l">
              <a:spcBef>
                <a:spcPts val="0"/>
              </a:spcBef>
              <a:spcAft>
                <a:spcPts val="0"/>
              </a:spcAft>
              <a:buClr>
                <a:schemeClr val="dk1"/>
              </a:buClr>
              <a:buSzPts val="1000"/>
              <a:buFont typeface="Arial"/>
              <a:buNone/>
            </a:pPr>
            <a:r>
              <a:t/>
            </a:r>
            <a:endParaRPr sz="10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0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000" u="sng">
                <a:solidFill>
                  <a:schemeClr val="dk1"/>
                </a:solidFill>
                <a:latin typeface="Arial Narrow"/>
                <a:ea typeface="Arial Narrow"/>
                <a:cs typeface="Arial Narrow"/>
                <a:sym typeface="Arial Narrow"/>
              </a:rPr>
              <a:t>Questions to enable HOTS:</a:t>
            </a:r>
            <a:endParaRPr/>
          </a:p>
          <a:p>
            <a:pPr indent="0" lvl="0" marL="0" marR="0" rtl="0" algn="l">
              <a:spcBef>
                <a:spcPts val="0"/>
              </a:spcBef>
              <a:spcAft>
                <a:spcPts val="0"/>
              </a:spcAft>
              <a:buNone/>
            </a:pPr>
            <a:r>
              <a:t/>
            </a:r>
            <a:endParaRPr sz="1000">
              <a:solidFill>
                <a:srgbClr val="FF0000"/>
              </a:solidFill>
              <a:latin typeface="Arial Narrow"/>
              <a:ea typeface="Arial Narrow"/>
              <a:cs typeface="Arial Narrow"/>
              <a:sym typeface="Arial Narrow"/>
            </a:endParaRPr>
          </a:p>
          <a:p>
            <a:pPr indent="0" lvl="0" marL="0" marR="0" rtl="0" algn="l">
              <a:spcBef>
                <a:spcPts val="0"/>
              </a:spcBef>
              <a:spcAft>
                <a:spcPts val="0"/>
              </a:spcAft>
              <a:buNone/>
            </a:pPr>
            <a:r>
              <a:t/>
            </a:r>
            <a:endParaRPr sz="1000">
              <a:solidFill>
                <a:srgbClr val="FF0000"/>
              </a:solidFill>
              <a:latin typeface="Arial Narrow"/>
              <a:ea typeface="Arial Narrow"/>
              <a:cs typeface="Arial Narrow"/>
              <a:sym typeface="Arial Narrow"/>
            </a:endParaRPr>
          </a:p>
          <a:p>
            <a:pPr indent="-107950" lvl="0" marL="171450" marR="0" rtl="0" algn="l">
              <a:spcBef>
                <a:spcPts val="0"/>
              </a:spcBef>
              <a:spcAft>
                <a:spcPts val="0"/>
              </a:spcAft>
              <a:buClr>
                <a:schemeClr val="dk1"/>
              </a:buClr>
              <a:buSzPts val="1000"/>
              <a:buFont typeface="Arial"/>
              <a:buNone/>
            </a:pPr>
            <a:r>
              <a:t/>
            </a:r>
            <a:endParaRPr sz="1000">
              <a:solidFill>
                <a:schemeClr val="dk1"/>
              </a:solidFill>
              <a:latin typeface="Arial Narrow"/>
              <a:ea typeface="Arial Narrow"/>
              <a:cs typeface="Arial Narrow"/>
              <a:sym typeface="Arial Narrow"/>
            </a:endParaRPr>
          </a:p>
        </p:txBody>
      </p:sp>
      <p:sp>
        <p:nvSpPr>
          <p:cNvPr id="802" name="Google Shape;802;p37"/>
          <p:cNvSpPr/>
          <p:nvPr/>
        </p:nvSpPr>
        <p:spPr>
          <a:xfrm>
            <a:off x="118933" y="1102004"/>
            <a:ext cx="6940995" cy="709618"/>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Cross-curricular links:</a:t>
            </a:r>
            <a:r>
              <a:rPr lang="en-GB" sz="1100">
                <a:solidFill>
                  <a:schemeClr val="dk1"/>
                </a:solidFill>
                <a:latin typeface="Arial Narrow"/>
                <a:ea typeface="Arial Narrow"/>
                <a:cs typeface="Arial Narrow"/>
                <a:sym typeface="Arial Narrow"/>
              </a:rPr>
              <a:t> </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(MTH 1-13a) repeating patterns		(TCH 1-13a, 1-14a, 1-14b) sequencing instructions, using visual programming</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(MTH 1-17a) direction and turning 		(MNU 1-20b) sorting information</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(MTH 1-18a) co-ordinates (if using Scratch) </a:t>
            </a:r>
            <a:endParaRPr/>
          </a:p>
          <a:p>
            <a:pPr indent="0" lvl="0" marL="0" marR="0" rtl="0" algn="l">
              <a:spcBef>
                <a:spcPts val="0"/>
              </a:spcBef>
              <a:spcAft>
                <a:spcPts val="0"/>
              </a:spcAft>
              <a:buNone/>
            </a:pPr>
            <a:r>
              <a:t/>
            </a:r>
            <a:endParaRPr sz="1100" u="sng">
              <a:solidFill>
                <a:schemeClr val="dk1"/>
              </a:solidFill>
              <a:latin typeface="Arial Narrow"/>
              <a:ea typeface="Arial Narrow"/>
              <a:cs typeface="Arial Narrow"/>
              <a:sym typeface="Arial Narrow"/>
            </a:endParaRPr>
          </a:p>
        </p:txBody>
      </p:sp>
      <p:sp>
        <p:nvSpPr>
          <p:cNvPr id="803" name="Google Shape;803;p37"/>
          <p:cNvSpPr/>
          <p:nvPr/>
        </p:nvSpPr>
        <p:spPr>
          <a:xfrm>
            <a:off x="118934" y="586135"/>
            <a:ext cx="6940996" cy="45209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Key language</a:t>
            </a:r>
            <a:r>
              <a:rPr lang="en-GB" sz="1100">
                <a:solidFill>
                  <a:schemeClr val="dk1"/>
                </a:solidFill>
                <a:latin typeface="Arial Narrow"/>
                <a:ea typeface="Arial Narrow"/>
                <a:cs typeface="Arial Narrow"/>
                <a:sym typeface="Arial Narrow"/>
              </a:rPr>
              <a:t>: program, instructions, commands, code, sequence, input, output, bug (problem), debug / debugging (identifying / fixing problems), loop, repeat, pattern </a:t>
            </a:r>
            <a:endParaRPr/>
          </a:p>
        </p:txBody>
      </p:sp>
      <p:sp>
        <p:nvSpPr>
          <p:cNvPr id="804" name="Google Shape;804;p37"/>
          <p:cNvSpPr/>
          <p:nvPr/>
        </p:nvSpPr>
        <p:spPr>
          <a:xfrm>
            <a:off x="7150289" y="582542"/>
            <a:ext cx="1867992" cy="822413"/>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CfE E/O:</a:t>
            </a:r>
            <a:r>
              <a:rPr lang="en-GB" sz="1100">
                <a:solidFill>
                  <a:schemeClr val="dk1"/>
                </a:solidFill>
                <a:latin typeface="Arial Narrow"/>
                <a:ea typeface="Arial Narrow"/>
                <a:cs typeface="Arial Narrow"/>
                <a:sym typeface="Arial Narrow"/>
              </a:rPr>
              <a:t> </a:t>
            </a:r>
            <a:r>
              <a:rPr lang="en-GB" sz="900">
                <a:solidFill>
                  <a:schemeClr val="dk1"/>
                </a:solidFill>
                <a:latin typeface="Arial Narrow"/>
                <a:ea typeface="Arial Narrow"/>
                <a:cs typeface="Arial Narrow"/>
                <a:sym typeface="Arial Narrow"/>
              </a:rPr>
              <a:t>I can demonstrate a range of basic problem solving skills by building simple programs to carry out a given task, using an appropriate language.  </a:t>
            </a:r>
            <a:endParaRPr/>
          </a:p>
          <a:p>
            <a:pPr indent="0" lvl="0" marL="0" marR="0" rtl="0" algn="l">
              <a:spcBef>
                <a:spcPts val="0"/>
              </a:spcBef>
              <a:spcAft>
                <a:spcPts val="0"/>
              </a:spcAft>
              <a:buNone/>
            </a:pPr>
            <a:r>
              <a:rPr b="1" lang="en-GB" sz="900">
                <a:solidFill>
                  <a:schemeClr val="dk1"/>
                </a:solidFill>
                <a:latin typeface="Arial Narrow"/>
                <a:ea typeface="Arial Narrow"/>
                <a:cs typeface="Arial Narrow"/>
                <a:sym typeface="Arial Narrow"/>
              </a:rPr>
              <a:t>TCH 1-15a</a:t>
            </a:r>
            <a:endParaRPr/>
          </a:p>
          <a:p>
            <a:pPr indent="0" lvl="0" marL="0" marR="0" rtl="0" algn="l">
              <a:spcBef>
                <a:spcPts val="0"/>
              </a:spcBef>
              <a:spcAft>
                <a:spcPts val="0"/>
              </a:spcAft>
              <a:buNone/>
            </a:pPr>
            <a:r>
              <a:t/>
            </a:r>
            <a:endParaRPr sz="9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p:txBody>
      </p:sp>
      <p:sp>
        <p:nvSpPr>
          <p:cNvPr id="805" name="Google Shape;805;p37"/>
          <p:cNvSpPr/>
          <p:nvPr/>
        </p:nvSpPr>
        <p:spPr>
          <a:xfrm>
            <a:off x="7161700" y="3715353"/>
            <a:ext cx="1862958" cy="3036004"/>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End of Level Benchmarks: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Simplifies problems by breaking them down into smaller more manageable parts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Constructs a sequence of instructions to solve a task, explaining the expected output from each step and how each contributes towards solving the task</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Creates programs to carry out activities (using selection and fixed repetition) in a visual programming language</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Identifies when a program does not do what was intended and can correct errors/bugs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Evaluates solutions/programs and suggests improvements</a:t>
            </a:r>
            <a:endParaRPr/>
          </a:p>
        </p:txBody>
      </p:sp>
      <p:sp>
        <p:nvSpPr>
          <p:cNvPr id="806" name="Google Shape;806;p37"/>
          <p:cNvSpPr/>
          <p:nvPr/>
        </p:nvSpPr>
        <p:spPr>
          <a:xfrm>
            <a:off x="7150289" y="1754121"/>
            <a:ext cx="1867992" cy="1618438"/>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Sphero</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Bee-Bot</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Scratch Jr</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Code.org</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Barefoot</a:t>
            </a:r>
            <a:endParaRPr/>
          </a:p>
        </p:txBody>
      </p:sp>
      <p:graphicFrame>
        <p:nvGraphicFramePr>
          <p:cNvPr id="807" name="Google Shape;807;p37"/>
          <p:cNvGraphicFramePr/>
          <p:nvPr/>
        </p:nvGraphicFramePr>
        <p:xfrm>
          <a:off x="197579" y="6084111"/>
          <a:ext cx="3000000" cy="3000000"/>
        </p:xfrm>
        <a:graphic>
          <a:graphicData uri="http://schemas.openxmlformats.org/drawingml/2006/table">
            <a:tbl>
              <a:tblPr bandRow="1" firstRow="1">
                <a:noFill/>
                <a:tableStyleId>{2BD47FE2-F3FE-47A3-9270-DE741071F401}</a:tableStyleId>
              </a:tblPr>
              <a:tblGrid>
                <a:gridCol w="2560750"/>
                <a:gridCol w="4212575"/>
              </a:tblGrid>
              <a:tr h="147350">
                <a:tc>
                  <a:txBody>
                    <a:bodyPr/>
                    <a:lstStyle/>
                    <a:p>
                      <a:pPr indent="-171450" lvl="0" marL="171450" marR="0" rtl="0" algn="l">
                        <a:spcBef>
                          <a:spcPts val="0"/>
                        </a:spcBef>
                        <a:spcAft>
                          <a:spcPts val="0"/>
                        </a:spcAft>
                        <a:buClr>
                          <a:schemeClr val="dk1"/>
                        </a:buClr>
                        <a:buSzPts val="1000"/>
                        <a:buFont typeface="Arial"/>
                        <a:buChar char="•"/>
                      </a:pPr>
                      <a:r>
                        <a:rPr b="0" i="0" lang="en-GB" sz="1000">
                          <a:solidFill>
                            <a:schemeClr val="dk1"/>
                          </a:solidFill>
                          <a:latin typeface="Arial Narrow"/>
                          <a:ea typeface="Arial Narrow"/>
                          <a:cs typeface="Arial Narrow"/>
                          <a:sym typeface="Arial Narrow"/>
                        </a:rPr>
                        <a:t>How can you make your code better?</a:t>
                      </a:r>
                      <a:endParaRPr b="0" i="0" sz="1000">
                        <a:latin typeface="Arial Narrow"/>
                        <a:ea typeface="Arial Narrow"/>
                        <a:cs typeface="Arial Narrow"/>
                        <a:sym typeface="Arial Narrow"/>
                      </a:endParaRPr>
                    </a:p>
                  </a:txBody>
                  <a:tcPr marT="0" marB="0" marR="0" marL="0"/>
                </a:tc>
                <a:tc>
                  <a:txBody>
                    <a:bodyPr/>
                    <a:lstStyle/>
                    <a:p>
                      <a:pPr indent="-171450" lvl="0" marL="171450" marR="0" rtl="0" algn="l">
                        <a:lnSpc>
                          <a:spcPct val="100000"/>
                        </a:lnSpc>
                        <a:spcBef>
                          <a:spcPts val="0"/>
                        </a:spcBef>
                        <a:spcAft>
                          <a:spcPts val="0"/>
                        </a:spcAft>
                        <a:buClr>
                          <a:schemeClr val="dk1"/>
                        </a:buClr>
                        <a:buSzPts val="1000"/>
                        <a:buFont typeface="Arial"/>
                        <a:buChar char="•"/>
                      </a:pPr>
                      <a:r>
                        <a:rPr b="0" i="0" lang="en-GB" sz="1000">
                          <a:solidFill>
                            <a:schemeClr val="dk1"/>
                          </a:solidFill>
                          <a:latin typeface="Arial Narrow"/>
                          <a:ea typeface="Arial Narrow"/>
                          <a:cs typeface="Arial Narrow"/>
                          <a:sym typeface="Arial Narrow"/>
                        </a:rPr>
                        <a:t>Is there another way that you could code this that works?</a:t>
                      </a:r>
                      <a:endParaRPr/>
                    </a:p>
                  </a:txBody>
                  <a:tcPr marT="0" marB="0" marR="0" marL="0"/>
                </a:tc>
              </a:tr>
              <a:tr h="130500">
                <a:tc>
                  <a:txBody>
                    <a:bodyPr/>
                    <a:lstStyle/>
                    <a:p>
                      <a:pPr indent="-171450" lvl="0" marL="171450" marR="0" rtl="0" algn="l">
                        <a:lnSpc>
                          <a:spcPct val="100000"/>
                        </a:lnSpc>
                        <a:spcBef>
                          <a:spcPts val="0"/>
                        </a:spcBef>
                        <a:spcAft>
                          <a:spcPts val="0"/>
                        </a:spcAft>
                        <a:buClr>
                          <a:schemeClr val="dk1"/>
                        </a:buClr>
                        <a:buSzPts val="1000"/>
                        <a:buFont typeface="Arial"/>
                        <a:buChar char="•"/>
                      </a:pPr>
                      <a:r>
                        <a:rPr b="0" i="0" lang="en-GB" sz="1000">
                          <a:solidFill>
                            <a:schemeClr val="dk1"/>
                          </a:solidFill>
                          <a:latin typeface="Arial Narrow"/>
                          <a:ea typeface="Arial Narrow"/>
                          <a:cs typeface="Arial Narrow"/>
                          <a:sym typeface="Arial Narrow"/>
                        </a:rPr>
                        <a:t>Can you tell me what will happen if you add…?</a:t>
                      </a:r>
                      <a:endParaRPr/>
                    </a:p>
                    <a:p>
                      <a:pPr indent="-171450" lvl="0" marL="171450" marR="0" rtl="0" algn="l">
                        <a:lnSpc>
                          <a:spcPct val="100000"/>
                        </a:lnSpc>
                        <a:spcBef>
                          <a:spcPts val="0"/>
                        </a:spcBef>
                        <a:spcAft>
                          <a:spcPts val="0"/>
                        </a:spcAft>
                        <a:buClr>
                          <a:schemeClr val="dk1"/>
                        </a:buClr>
                        <a:buSzPts val="1000"/>
                        <a:buFont typeface="Arial"/>
                        <a:buChar char="•"/>
                      </a:pPr>
                      <a:r>
                        <a:rPr b="0" i="0" lang="en-GB" sz="1000">
                          <a:solidFill>
                            <a:schemeClr val="dk1"/>
                          </a:solidFill>
                          <a:latin typeface="Arial Narrow"/>
                          <a:ea typeface="Arial Narrow"/>
                          <a:cs typeface="Arial Narrow"/>
                          <a:sym typeface="Arial Narrow"/>
                        </a:rPr>
                        <a:t>Can you show me a block that doesn’t need to be in your code?</a:t>
                      </a:r>
                      <a:endParaRPr/>
                    </a:p>
                  </a:txBody>
                  <a:tcPr marT="0" marB="0" marR="0" marL="0"/>
                </a:tc>
                <a:tc>
                  <a:txBody>
                    <a:bodyPr/>
                    <a:lstStyle/>
                    <a:p>
                      <a:pPr indent="-171450" lvl="0" marL="171450" marR="0" rtl="0" algn="l">
                        <a:lnSpc>
                          <a:spcPct val="100000"/>
                        </a:lnSpc>
                        <a:spcBef>
                          <a:spcPts val="0"/>
                        </a:spcBef>
                        <a:spcAft>
                          <a:spcPts val="0"/>
                        </a:spcAft>
                        <a:buClr>
                          <a:schemeClr val="dk1"/>
                        </a:buClr>
                        <a:buSzPts val="1000"/>
                        <a:buFont typeface="Arial"/>
                        <a:buChar char="•"/>
                      </a:pPr>
                      <a:r>
                        <a:rPr b="0" i="0" lang="en-GB" sz="1000">
                          <a:solidFill>
                            <a:schemeClr val="dk1"/>
                          </a:solidFill>
                          <a:latin typeface="Arial Narrow"/>
                          <a:ea typeface="Arial Narrow"/>
                          <a:cs typeface="Arial Narrow"/>
                          <a:sym typeface="Arial Narrow"/>
                        </a:rPr>
                        <a:t>Is there a way that you could finish this using fewer/more arrows?</a:t>
                      </a:r>
                      <a:endParaRPr/>
                    </a:p>
                    <a:p>
                      <a:pPr indent="-171450" lvl="0" marL="171450" marR="0" rtl="0" algn="l">
                        <a:lnSpc>
                          <a:spcPct val="100000"/>
                        </a:lnSpc>
                        <a:spcBef>
                          <a:spcPts val="0"/>
                        </a:spcBef>
                        <a:spcAft>
                          <a:spcPts val="0"/>
                        </a:spcAft>
                        <a:buClr>
                          <a:schemeClr val="dk1"/>
                        </a:buClr>
                        <a:buSzPts val="1000"/>
                        <a:buFont typeface="Arial"/>
                        <a:buChar char="•"/>
                      </a:pPr>
                      <a:r>
                        <a:rPr b="0" i="0" lang="en-GB" sz="1000">
                          <a:solidFill>
                            <a:schemeClr val="dk1"/>
                          </a:solidFill>
                          <a:latin typeface="Arial Narrow"/>
                          <a:ea typeface="Arial Narrow"/>
                          <a:cs typeface="Arial Narrow"/>
                          <a:sym typeface="Arial Narrow"/>
                        </a:rPr>
                        <a:t>How can I do… using a repeat?</a:t>
                      </a:r>
                      <a:endParaRPr/>
                    </a:p>
                    <a:p>
                      <a:pPr indent="-171450" lvl="0" marL="171450" marR="0" rtl="0" algn="l">
                        <a:lnSpc>
                          <a:spcPct val="100000"/>
                        </a:lnSpc>
                        <a:spcBef>
                          <a:spcPts val="0"/>
                        </a:spcBef>
                        <a:spcAft>
                          <a:spcPts val="0"/>
                        </a:spcAft>
                        <a:buClr>
                          <a:schemeClr val="dk1"/>
                        </a:buClr>
                        <a:buSzPts val="1000"/>
                        <a:buFont typeface="Arial"/>
                        <a:buChar char="•"/>
                      </a:pPr>
                      <a:r>
                        <a:rPr b="0" i="0" lang="en-GB" sz="1000">
                          <a:solidFill>
                            <a:schemeClr val="dk1"/>
                          </a:solidFill>
                          <a:latin typeface="Arial Narrow"/>
                          <a:ea typeface="Arial Narrow"/>
                          <a:cs typeface="Arial Narrow"/>
                          <a:sym typeface="Arial Narrow"/>
                        </a:rPr>
                        <a:t>Can you evaluate this code to find a pattern that could be repeated</a:t>
                      </a:r>
                      <a:endParaRPr/>
                    </a:p>
                    <a:p>
                      <a:pPr indent="0" lvl="0" marL="0" marR="0" rtl="0" algn="l">
                        <a:spcBef>
                          <a:spcPts val="0"/>
                        </a:spcBef>
                        <a:spcAft>
                          <a:spcPts val="0"/>
                        </a:spcAft>
                        <a:buNone/>
                      </a:pPr>
                      <a:r>
                        <a:t/>
                      </a:r>
                      <a:endParaRPr b="0" i="0" sz="1000">
                        <a:latin typeface="Arial Narrow"/>
                        <a:ea typeface="Arial Narrow"/>
                        <a:cs typeface="Arial Narrow"/>
                        <a:sym typeface="Arial Narrow"/>
                      </a:endParaRPr>
                    </a:p>
                  </a:txBody>
                  <a:tcPr marT="0" marB="0" marR="0" marL="0"/>
                </a:tc>
              </a:tr>
            </a:tbl>
          </a:graphicData>
        </a:graphic>
      </p:graphicFrame>
      <p:pic>
        <p:nvPicPr>
          <p:cNvPr id="808" name="Google Shape;808;p37"/>
          <p:cNvPicPr preferRelativeResize="0"/>
          <p:nvPr/>
        </p:nvPicPr>
        <p:blipFill rotWithShape="1">
          <a:blip r:embed="rId5">
            <a:alphaModFix/>
          </a:blip>
          <a:srcRect b="0" l="0" r="0" t="0"/>
          <a:stretch/>
        </p:blipFill>
        <p:spPr>
          <a:xfrm>
            <a:off x="8093179" y="2266827"/>
            <a:ext cx="397862" cy="397862"/>
          </a:xfrm>
          <a:prstGeom prst="rect">
            <a:avLst/>
          </a:prstGeom>
          <a:noFill/>
          <a:ln>
            <a:noFill/>
          </a:ln>
        </p:spPr>
      </p:pic>
      <p:pic>
        <p:nvPicPr>
          <p:cNvPr id="809" name="Google Shape;809;p37"/>
          <p:cNvPicPr preferRelativeResize="0"/>
          <p:nvPr/>
        </p:nvPicPr>
        <p:blipFill rotWithShape="1">
          <a:blip r:embed="rId6">
            <a:alphaModFix/>
          </a:blip>
          <a:srcRect b="0" l="0" r="0" t="0"/>
          <a:stretch/>
        </p:blipFill>
        <p:spPr>
          <a:xfrm>
            <a:off x="8105431" y="1839863"/>
            <a:ext cx="401373" cy="397862"/>
          </a:xfrm>
          <a:prstGeom prst="rect">
            <a:avLst/>
          </a:prstGeom>
          <a:noFill/>
          <a:ln>
            <a:noFill/>
          </a:ln>
        </p:spPr>
      </p:pic>
      <p:pic>
        <p:nvPicPr>
          <p:cNvPr id="810" name="Google Shape;810;p37"/>
          <p:cNvPicPr preferRelativeResize="0"/>
          <p:nvPr/>
        </p:nvPicPr>
        <p:blipFill rotWithShape="1">
          <a:blip r:embed="rId7">
            <a:alphaModFix/>
          </a:blip>
          <a:srcRect b="0" l="0" r="0" t="0"/>
          <a:stretch/>
        </p:blipFill>
        <p:spPr>
          <a:xfrm>
            <a:off x="8110412" y="2743759"/>
            <a:ext cx="397862" cy="393236"/>
          </a:xfrm>
          <a:prstGeom prst="rect">
            <a:avLst/>
          </a:prstGeom>
          <a:noFill/>
          <a:ln>
            <a:noFill/>
          </a:ln>
        </p:spPr>
      </p:pic>
      <p:pic>
        <p:nvPicPr>
          <p:cNvPr id="811" name="Google Shape;811;p37"/>
          <p:cNvPicPr preferRelativeResize="0"/>
          <p:nvPr/>
        </p:nvPicPr>
        <p:blipFill rotWithShape="1">
          <a:blip r:embed="rId8">
            <a:alphaModFix/>
          </a:blip>
          <a:srcRect b="0" l="0" r="0" t="0"/>
          <a:stretch/>
        </p:blipFill>
        <p:spPr>
          <a:xfrm>
            <a:off x="8546790" y="2266827"/>
            <a:ext cx="397862" cy="397862"/>
          </a:xfrm>
          <a:prstGeom prst="rect">
            <a:avLst/>
          </a:prstGeom>
          <a:noFill/>
          <a:ln>
            <a:noFill/>
          </a:ln>
        </p:spPr>
      </p:pic>
      <p:pic>
        <p:nvPicPr>
          <p:cNvPr id="812" name="Google Shape;812;p37"/>
          <p:cNvPicPr preferRelativeResize="0"/>
          <p:nvPr/>
        </p:nvPicPr>
        <p:blipFill rotWithShape="1">
          <a:blip r:embed="rId9">
            <a:alphaModFix/>
          </a:blip>
          <a:srcRect b="0" l="0" r="0" t="0"/>
          <a:stretch/>
        </p:blipFill>
        <p:spPr>
          <a:xfrm>
            <a:off x="8545781" y="1811002"/>
            <a:ext cx="396481" cy="396481"/>
          </a:xfrm>
          <a:prstGeom prst="rect">
            <a:avLst/>
          </a:prstGeom>
          <a:noFill/>
          <a:ln>
            <a:noFill/>
          </a:ln>
        </p:spPr>
      </p:pic>
      <p:pic>
        <p:nvPicPr>
          <p:cNvPr id="813" name="Google Shape;813;p37"/>
          <p:cNvPicPr preferRelativeResize="0"/>
          <p:nvPr/>
        </p:nvPicPr>
        <p:blipFill rotWithShape="1">
          <a:blip r:embed="rId10">
            <a:alphaModFix/>
          </a:blip>
          <a:srcRect b="0" l="0" r="0" t="0"/>
          <a:stretch/>
        </p:blipFill>
        <p:spPr>
          <a:xfrm>
            <a:off x="8549026" y="2720189"/>
            <a:ext cx="393236" cy="393236"/>
          </a:xfrm>
          <a:prstGeom prst="rect">
            <a:avLst/>
          </a:prstGeom>
          <a:noFill/>
          <a:ln>
            <a:noFill/>
          </a:ln>
        </p:spPr>
      </p:pic>
      <p:sp>
        <p:nvSpPr>
          <p:cNvPr id="814" name="Google Shape;814;p37">
            <a:hlinkClick action="ppaction://hlinksldjump" r:id="rId11"/>
          </p:cNvPr>
          <p:cNvSpPr/>
          <p:nvPr/>
        </p:nvSpPr>
        <p:spPr>
          <a:xfrm>
            <a:off x="7150289" y="1461807"/>
            <a:ext cx="1867172" cy="241834"/>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Pupil Resources</a:t>
            </a:r>
            <a:endParaRPr/>
          </a:p>
        </p:txBody>
      </p:sp>
      <p:sp>
        <p:nvSpPr>
          <p:cNvPr id="815" name="Google Shape;815;p37">
            <a:hlinkClick action="ppaction://hlinkshowjump?jump=firstslide"/>
          </p:cNvPr>
          <p:cNvSpPr/>
          <p:nvPr/>
        </p:nvSpPr>
        <p:spPr>
          <a:xfrm>
            <a:off x="586789" y="45864"/>
            <a:ext cx="546686" cy="257267"/>
          </a:xfrm>
          <a:custGeom>
            <a:rect b="b" l="l" r="r" t="t"/>
            <a:pathLst>
              <a:path extrusionOk="0" h="120000" w="120000">
                <a:moveTo>
                  <a:pt x="0" y="0"/>
                </a:moveTo>
                <a:lnTo>
                  <a:pt x="120000" y="0"/>
                </a:lnTo>
                <a:lnTo>
                  <a:pt x="120000" y="120000"/>
                </a:lnTo>
                <a:lnTo>
                  <a:pt x="0" y="120000"/>
                </a:lnTo>
                <a:close/>
                <a:moveTo>
                  <a:pt x="60000" y="15000"/>
                </a:moveTo>
                <a:lnTo>
                  <a:pt x="38823" y="60000"/>
                </a:lnTo>
                <a:lnTo>
                  <a:pt x="44117" y="60000"/>
                </a:lnTo>
                <a:lnTo>
                  <a:pt x="44117" y="105000"/>
                </a:lnTo>
                <a:lnTo>
                  <a:pt x="75883" y="105000"/>
                </a:lnTo>
                <a:lnTo>
                  <a:pt x="75883" y="60000"/>
                </a:lnTo>
                <a:lnTo>
                  <a:pt x="81177" y="60000"/>
                </a:lnTo>
                <a:lnTo>
                  <a:pt x="73235" y="43125"/>
                </a:lnTo>
                <a:lnTo>
                  <a:pt x="73235" y="20625"/>
                </a:lnTo>
                <a:lnTo>
                  <a:pt x="67941" y="20625"/>
                </a:lnTo>
                <a:lnTo>
                  <a:pt x="67941" y="31875"/>
                </a:lnTo>
                <a:close/>
              </a:path>
              <a:path extrusionOk="0" fill="darkenLess" h="120000" w="120000">
                <a:moveTo>
                  <a:pt x="73235" y="43125"/>
                </a:moveTo>
                <a:lnTo>
                  <a:pt x="73235" y="20625"/>
                </a:lnTo>
                <a:lnTo>
                  <a:pt x="67941" y="20625"/>
                </a:lnTo>
                <a:lnTo>
                  <a:pt x="67941" y="31875"/>
                </a:lnTo>
                <a:close/>
                <a:moveTo>
                  <a:pt x="44117" y="60000"/>
                </a:moveTo>
                <a:lnTo>
                  <a:pt x="44117" y="105000"/>
                </a:lnTo>
                <a:lnTo>
                  <a:pt x="57353" y="105000"/>
                </a:lnTo>
                <a:lnTo>
                  <a:pt x="57353" y="82500"/>
                </a:lnTo>
                <a:lnTo>
                  <a:pt x="62647" y="82500"/>
                </a:lnTo>
                <a:lnTo>
                  <a:pt x="62647" y="105000"/>
                </a:lnTo>
                <a:lnTo>
                  <a:pt x="75883" y="105000"/>
                </a:lnTo>
                <a:lnTo>
                  <a:pt x="75883" y="60000"/>
                </a:lnTo>
                <a:close/>
              </a:path>
              <a:path extrusionOk="0" fill="darken" h="120000" w="120000">
                <a:moveTo>
                  <a:pt x="60000" y="15000"/>
                </a:moveTo>
                <a:lnTo>
                  <a:pt x="38823" y="60000"/>
                </a:lnTo>
                <a:lnTo>
                  <a:pt x="81177" y="60000"/>
                </a:lnTo>
                <a:close/>
                <a:moveTo>
                  <a:pt x="57353" y="82500"/>
                </a:moveTo>
                <a:lnTo>
                  <a:pt x="62647" y="82500"/>
                </a:lnTo>
                <a:lnTo>
                  <a:pt x="62647" y="105000"/>
                </a:lnTo>
                <a:lnTo>
                  <a:pt x="57353" y="105000"/>
                </a:lnTo>
                <a:close/>
              </a:path>
              <a:path extrusionOk="0" fill="none" h="120000" w="120000">
                <a:moveTo>
                  <a:pt x="60000" y="15000"/>
                </a:moveTo>
                <a:lnTo>
                  <a:pt x="67941" y="31875"/>
                </a:lnTo>
                <a:lnTo>
                  <a:pt x="67941" y="20625"/>
                </a:lnTo>
                <a:lnTo>
                  <a:pt x="73235" y="20625"/>
                </a:lnTo>
                <a:lnTo>
                  <a:pt x="73235" y="43125"/>
                </a:lnTo>
                <a:lnTo>
                  <a:pt x="81177" y="60000"/>
                </a:lnTo>
                <a:lnTo>
                  <a:pt x="75883" y="60000"/>
                </a:lnTo>
                <a:lnTo>
                  <a:pt x="75883" y="105000"/>
                </a:lnTo>
                <a:lnTo>
                  <a:pt x="44117" y="105000"/>
                </a:lnTo>
                <a:lnTo>
                  <a:pt x="44117" y="60000"/>
                </a:lnTo>
                <a:lnTo>
                  <a:pt x="38823" y="60000"/>
                </a:lnTo>
                <a:close/>
                <a:moveTo>
                  <a:pt x="67941" y="31875"/>
                </a:moveTo>
                <a:lnTo>
                  <a:pt x="73235" y="43125"/>
                </a:lnTo>
                <a:moveTo>
                  <a:pt x="75883" y="60000"/>
                </a:moveTo>
                <a:lnTo>
                  <a:pt x="44117" y="60000"/>
                </a:lnTo>
                <a:moveTo>
                  <a:pt x="57353" y="105000"/>
                </a:moveTo>
                <a:lnTo>
                  <a:pt x="57353" y="82500"/>
                </a:lnTo>
                <a:lnTo>
                  <a:pt x="62647" y="82500"/>
                </a:lnTo>
                <a:lnTo>
                  <a:pt x="62647" y="105000"/>
                </a:lnTo>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6" name="Google Shape;816;p37"/>
          <p:cNvSpPr/>
          <p:nvPr/>
        </p:nvSpPr>
        <p:spPr>
          <a:xfrm>
            <a:off x="38099"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7" name="Google Shape;817;p37">
            <a:hlinkClick action="ppaction://hlinkshowjump?jump=nextslide"/>
          </p:cNvPr>
          <p:cNvSpPr/>
          <p:nvPr/>
        </p:nvSpPr>
        <p:spPr>
          <a:xfrm rot="10800000">
            <a:off x="8610600"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8" name="Google Shape;818;p37"/>
          <p:cNvSpPr/>
          <p:nvPr/>
        </p:nvSpPr>
        <p:spPr>
          <a:xfrm>
            <a:off x="7150289" y="3411464"/>
            <a:ext cx="1862957" cy="244685"/>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CLPL</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3" name="Shape 823"/>
        <p:cNvGrpSpPr/>
        <p:nvPr/>
      </p:nvGrpSpPr>
      <p:grpSpPr>
        <a:xfrm>
          <a:off x="0" y="0"/>
          <a:ext cx="0" cy="0"/>
          <a:chOff x="0" y="0"/>
          <a:chExt cx="0" cy="0"/>
        </a:xfrm>
      </p:grpSpPr>
      <p:sp>
        <p:nvSpPr>
          <p:cNvPr id="824" name="Google Shape;824;p38"/>
          <p:cNvSpPr txBox="1"/>
          <p:nvPr/>
        </p:nvSpPr>
        <p:spPr>
          <a:xfrm>
            <a:off x="-18870" y="-16416"/>
            <a:ext cx="916287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a:solidFill>
                  <a:srgbClr val="000000"/>
                </a:solidFill>
                <a:latin typeface="Calibri"/>
                <a:ea typeface="Calibri"/>
                <a:cs typeface="Calibri"/>
                <a:sym typeface="Calibri"/>
              </a:rPr>
              <a:t>First Level Tracker (1.3)</a:t>
            </a:r>
            <a:endParaRPr/>
          </a:p>
        </p:txBody>
      </p:sp>
      <p:graphicFrame>
        <p:nvGraphicFramePr>
          <p:cNvPr id="825" name="Google Shape;825;p38"/>
          <p:cNvGraphicFramePr/>
          <p:nvPr/>
        </p:nvGraphicFramePr>
        <p:xfrm>
          <a:off x="-1" y="348996"/>
          <a:ext cx="3000000" cy="3000000"/>
        </p:xfrm>
        <a:graphic>
          <a:graphicData uri="http://schemas.openxmlformats.org/drawingml/2006/table">
            <a:tbl>
              <a:tblPr bandRow="1" firstRow="1">
                <a:noFill/>
                <a:tableStyleId>{74FA1E22-B369-4D82-9BD4-DBA31EC34A68}</a:tableStyleId>
              </a:tblPr>
              <a:tblGrid>
                <a:gridCol w="317525"/>
                <a:gridCol w="893100"/>
                <a:gridCol w="1405575"/>
                <a:gridCol w="363675"/>
                <a:gridCol w="116850"/>
                <a:gridCol w="589150"/>
                <a:gridCol w="639950"/>
                <a:gridCol w="720300"/>
                <a:gridCol w="133150"/>
                <a:gridCol w="727925"/>
                <a:gridCol w="510675"/>
                <a:gridCol w="840575"/>
                <a:gridCol w="116850"/>
                <a:gridCol w="386050"/>
                <a:gridCol w="1383175"/>
              </a:tblGrid>
              <a:tr h="1325650">
                <a:tc rowSpan="3">
                  <a:txBody>
                    <a:bodyPr/>
                    <a:lstStyle/>
                    <a:p>
                      <a:pPr indent="0" lvl="0" marL="0" marR="0" rtl="0" algn="ctr">
                        <a:lnSpc>
                          <a:spcPct val="100000"/>
                        </a:lnSpc>
                        <a:spcBef>
                          <a:spcPts val="0"/>
                        </a:spcBef>
                        <a:spcAft>
                          <a:spcPts val="0"/>
                        </a:spcAft>
                        <a:buClr>
                          <a:schemeClr val="dk1"/>
                        </a:buClr>
                        <a:buSzPts val="1000"/>
                        <a:buFont typeface="Arial Narrow"/>
                        <a:buNone/>
                      </a:pPr>
                      <a:r>
                        <a:rPr b="0" i="0" lang="en-GB" sz="1000">
                          <a:latin typeface="Arial Narrow"/>
                          <a:ea typeface="Arial Narrow"/>
                          <a:cs typeface="Arial Narrow"/>
                          <a:sym typeface="Arial Narrow"/>
                        </a:rPr>
                        <a:t>Digital</a:t>
                      </a:r>
                      <a:r>
                        <a:rPr b="0" i="0" lang="en-GB" sz="1000">
                          <a:latin typeface="Arial Narrow"/>
                          <a:ea typeface="Arial Narrow"/>
                          <a:cs typeface="Arial Narrow"/>
                          <a:sym typeface="Arial Narrow"/>
                        </a:rPr>
                        <a:t> Literacy</a:t>
                      </a:r>
                      <a:endParaRPr b="0" i="0" sz="1000">
                        <a:latin typeface="Arial Narrow"/>
                        <a:ea typeface="Arial Narrow"/>
                        <a:cs typeface="Arial Narrow"/>
                        <a:sym typeface="Arial Narrow"/>
                      </a:endParaRPr>
                    </a:p>
                  </a:txBody>
                  <a:tcPr marT="45725" marB="45725" marR="91450" marL="91450"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chemeClr val="dk1"/>
                        </a:buClr>
                        <a:buSzPts val="1000"/>
                        <a:buFont typeface="Arial Narrow"/>
                        <a:buNone/>
                      </a:pPr>
                      <a:r>
                        <a:rPr b="0" i="0" lang="en-GB" sz="1000" u="sng">
                          <a:solidFill>
                            <a:schemeClr val="hlink"/>
                          </a:solidFill>
                          <a:latin typeface="Arial Narrow"/>
                          <a:ea typeface="Arial Narrow"/>
                          <a:cs typeface="Arial Narrow"/>
                          <a:sym typeface="Arial Narrow"/>
                          <a:hlinkClick action="ppaction://hlinksldjump" r:id="rId3"/>
                        </a:rPr>
                        <a:t>Using digital products and services in a variety of contexts to achieve a purposeful outcome</a:t>
                      </a:r>
                      <a:endParaRPr b="0" i="0" sz="1000">
                        <a:latin typeface="Arial Narrow"/>
                        <a:ea typeface="Arial Narrow"/>
                        <a:cs typeface="Arial Narrow"/>
                        <a:sym typeface="Arial Narrow"/>
                      </a:endParaRPr>
                    </a:p>
                  </a:txBody>
                  <a:tcPr marT="36000" marB="36000" marR="36000" marL="3600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gridSpan="2">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a:solidFill>
                            <a:schemeClr val="dk1"/>
                          </a:solidFill>
                          <a:latin typeface="Arial Narrow"/>
                          <a:ea typeface="Arial Narrow"/>
                          <a:cs typeface="Arial Narrow"/>
                          <a:sym typeface="Arial Narrow"/>
                        </a:rPr>
                        <a:t>Communicates learning with parents/carers,</a:t>
                      </a:r>
                      <a:r>
                        <a:rPr b="0" i="0" lang="en-GB" sz="1100">
                          <a:solidFill>
                            <a:schemeClr val="dk1"/>
                          </a:solidFill>
                          <a:latin typeface="Arial Narrow"/>
                          <a:ea typeface="Arial Narrow"/>
                          <a:cs typeface="Arial Narrow"/>
                          <a:sym typeface="Arial Narrow"/>
                        </a:rPr>
                        <a:t> peers and teacher via images/audio/film on a digital platform</a:t>
                      </a:r>
                      <a:endParaRPr b="0" i="0" sz="1100">
                        <a:solidFill>
                          <a:schemeClr val="dk1"/>
                        </a:solidFill>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2A0C7"/>
                    </a:solidFill>
                  </a:tcPr>
                </a:tc>
                <a:tc hMerge="1"/>
                <a:tc gridSpan="4">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a:solidFill>
                            <a:schemeClr val="dk1"/>
                          </a:solidFill>
                          <a:latin typeface="Arial Narrow"/>
                          <a:ea typeface="Arial Narrow"/>
                          <a:cs typeface="Arial Narrow"/>
                          <a:sym typeface="Arial Narrow"/>
                        </a:rPr>
                        <a:t>Creates a simple digital resource in collaboration with peers</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2A0C7"/>
                    </a:solidFill>
                  </a:tcPr>
                </a:tc>
                <a:tc hMerge="1"/>
                <a:tc hMerge="1"/>
                <a:tc hMerge="1"/>
                <a:tc gridSpan="5">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a:solidFill>
                            <a:schemeClr val="dk1"/>
                          </a:solidFill>
                          <a:latin typeface="Arial Narrow"/>
                          <a:ea typeface="Arial Narrow"/>
                          <a:cs typeface="Arial Narrow"/>
                          <a:sym typeface="Arial Narrow"/>
                        </a:rPr>
                        <a:t>Demonstrates</a:t>
                      </a:r>
                      <a:r>
                        <a:rPr b="0" i="0" lang="en-GB" sz="1100">
                          <a:solidFill>
                            <a:schemeClr val="dk1"/>
                          </a:solidFill>
                          <a:latin typeface="Arial Narrow"/>
                          <a:ea typeface="Arial Narrow"/>
                          <a:cs typeface="Arial Narrow"/>
                          <a:sym typeface="Arial Narrow"/>
                        </a:rPr>
                        <a:t> learning by combining  images/audio/film/ simple text</a:t>
                      </a:r>
                      <a:endParaRPr b="0" i="0" sz="1100">
                        <a:solidFill>
                          <a:schemeClr val="dk1"/>
                        </a:solidFill>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solidFill>
                      <a:srgbClr val="B2A0C7"/>
                    </a:solidFill>
                  </a:tcPr>
                </a:tc>
                <a:tc hMerge="1"/>
                <a:tc hMerge="1"/>
                <a:tc hMerge="1"/>
                <a:tc hMerge="1"/>
                <a:tc gridSpan="2">
                  <a:txBody>
                    <a:bodyPr/>
                    <a:lstStyle/>
                    <a:p>
                      <a:pPr indent="0" lvl="0" marL="0" marR="0" rtl="0" algn="ctr">
                        <a:lnSpc>
                          <a:spcPct val="100000"/>
                        </a:lnSpc>
                        <a:spcBef>
                          <a:spcPts val="0"/>
                        </a:spcBef>
                        <a:spcAft>
                          <a:spcPts val="0"/>
                        </a:spcAft>
                        <a:buClr>
                          <a:srgbClr val="000000"/>
                        </a:buClr>
                        <a:buSzPts val="1100"/>
                        <a:buFont typeface="Arial Narrow"/>
                        <a:buNone/>
                      </a:pPr>
                      <a:r>
                        <a:rPr b="0" i="0" lang="en-GB" sz="1100" u="none" cap="none" strike="noStrike">
                          <a:solidFill>
                            <a:srgbClr val="000000"/>
                          </a:solidFill>
                          <a:latin typeface="Arial Narrow"/>
                          <a:ea typeface="Arial Narrow"/>
                          <a:cs typeface="Arial Narrow"/>
                          <a:sym typeface="Arial Narrow"/>
                        </a:rPr>
                        <a:t>Locates, opens and saves a file to a particular place</a:t>
                      </a:r>
                      <a:endParaRPr b="0" i="0" sz="1100">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solidFill>
                      <a:srgbClr val="B2A0C7"/>
                    </a:solidFill>
                  </a:tcPr>
                </a:tc>
                <a:tc hMerge="1"/>
              </a:tr>
              <a:tr h="897625">
                <a:tc vMerge="1"/>
                <a:tc>
                  <a:txBody>
                    <a:bodyPr/>
                    <a:lstStyle/>
                    <a:p>
                      <a:pPr indent="0" lvl="0" marL="0" marR="0" rtl="0" algn="ctr">
                        <a:lnSpc>
                          <a:spcPct val="100000"/>
                        </a:lnSpc>
                        <a:spcBef>
                          <a:spcPts val="0"/>
                        </a:spcBef>
                        <a:spcAft>
                          <a:spcPts val="0"/>
                        </a:spcAft>
                        <a:buClr>
                          <a:schemeClr val="dk1"/>
                        </a:buClr>
                        <a:buSzPts val="1000"/>
                        <a:buFont typeface="Arial Narrow"/>
                        <a:buNone/>
                      </a:pPr>
                      <a:r>
                        <a:rPr b="0" i="0" lang="en-GB" sz="1000" u="sng">
                          <a:solidFill>
                            <a:schemeClr val="hlink"/>
                          </a:solidFill>
                          <a:latin typeface="Arial Narrow"/>
                          <a:ea typeface="Arial Narrow"/>
                          <a:cs typeface="Arial Narrow"/>
                          <a:sym typeface="Arial Narrow"/>
                          <a:hlinkClick action="ppaction://hlinksldjump" r:id="rId4"/>
                        </a:rPr>
                        <a:t>Searching, processing and managing information responsibly</a:t>
                      </a:r>
                      <a:endParaRPr b="0" i="0" sz="1000">
                        <a:latin typeface="Arial Narrow"/>
                        <a:ea typeface="Arial Narrow"/>
                        <a:cs typeface="Arial Narrow"/>
                        <a:sym typeface="Arial Narrow"/>
                      </a:endParaRPr>
                    </a:p>
                  </a:txBody>
                  <a:tcPr marT="36000" marB="36000" marR="36000" marL="3600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gridSpan="4">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a:solidFill>
                            <a:schemeClr val="dk1"/>
                          </a:solidFill>
                          <a:latin typeface="Arial Narrow"/>
                          <a:ea typeface="Arial Narrow"/>
                          <a:cs typeface="Arial Narrow"/>
                          <a:sym typeface="Arial Narrow"/>
                        </a:rPr>
                        <a:t>Uses advanced,</a:t>
                      </a:r>
                      <a:r>
                        <a:rPr b="0" i="0" lang="en-GB" sz="1100">
                          <a:solidFill>
                            <a:schemeClr val="dk1"/>
                          </a:solidFill>
                          <a:latin typeface="Arial Narrow"/>
                          <a:ea typeface="Arial Narrow"/>
                          <a:cs typeface="Arial Narrow"/>
                          <a:sym typeface="Arial Narrow"/>
                        </a:rPr>
                        <a:t> and more advanced searches search engine </a:t>
                      </a:r>
                      <a:endParaRPr b="0" i="0" sz="1100">
                        <a:solidFill>
                          <a:schemeClr val="dk1"/>
                        </a:solidFill>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2A0C7"/>
                    </a:solidFill>
                  </a:tcPr>
                </a:tc>
                <a:tc hMerge="1"/>
                <a:tc hMerge="1"/>
                <a:tc hMerge="1"/>
                <a:tc gridSpan="5">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u="none" strike="noStrike">
                          <a:solidFill>
                            <a:schemeClr val="dk1"/>
                          </a:solidFill>
                          <a:latin typeface="Arial Narrow"/>
                          <a:ea typeface="Arial Narrow"/>
                          <a:cs typeface="Arial Narrow"/>
                          <a:sym typeface="Arial Narrow"/>
                        </a:rPr>
                        <a:t>Explains the impact of their digital footprint and some of their responsibilities as a digital citizen </a:t>
                      </a:r>
                      <a:endParaRPr b="0" i="0" sz="1100">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solidFill>
                      <a:srgbClr val="B2A0C7"/>
                    </a:solidFill>
                  </a:tcPr>
                </a:tc>
                <a:tc hMerge="1"/>
                <a:tc hMerge="1"/>
                <a:tc hMerge="1"/>
                <a:tc hMerge="1"/>
                <a:tc gridSpan="4">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a:solidFill>
                            <a:schemeClr val="dk1"/>
                          </a:solidFill>
                          <a:latin typeface="Arial Narrow"/>
                          <a:ea typeface="Arial Narrow"/>
                          <a:cs typeface="Arial Narrow"/>
                          <a:sym typeface="Arial Narrow"/>
                        </a:rPr>
                        <a:t>Identifies </a:t>
                      </a:r>
                      <a:r>
                        <a:rPr b="0" i="0" lang="en-GB" sz="1100" u="none" strike="noStrike">
                          <a:solidFill>
                            <a:schemeClr val="dk1"/>
                          </a:solidFill>
                          <a:latin typeface="Arial Narrow"/>
                          <a:ea typeface="Arial Narrow"/>
                          <a:cs typeface="Arial Narrow"/>
                          <a:sym typeface="Arial Narrow"/>
                        </a:rPr>
                        <a:t>ownership of ideas and materials online</a:t>
                      </a:r>
                      <a:endParaRPr b="0" i="0" sz="1100">
                        <a:solidFill>
                          <a:schemeClr val="dk1"/>
                        </a:solidFill>
                        <a:latin typeface="Arial Narrow"/>
                        <a:ea typeface="Arial Narrow"/>
                        <a:cs typeface="Arial Narrow"/>
                        <a:sym typeface="Arial Narrow"/>
                      </a:endParaRPr>
                    </a:p>
                    <a:p>
                      <a:pPr indent="0" lvl="0" marL="0" marR="0" rtl="0" algn="ctr">
                        <a:lnSpc>
                          <a:spcPct val="100000"/>
                        </a:lnSpc>
                        <a:spcBef>
                          <a:spcPts val="0"/>
                        </a:spcBef>
                        <a:spcAft>
                          <a:spcPts val="0"/>
                        </a:spcAft>
                        <a:buClr>
                          <a:schemeClr val="dk1"/>
                        </a:buClr>
                        <a:buSzPts val="1100"/>
                        <a:buFont typeface="Calibri"/>
                        <a:buNone/>
                      </a:pPr>
                      <a:r>
                        <a:t/>
                      </a:r>
                      <a:endParaRPr b="0" i="0" sz="1100" u="none" strike="noStrike">
                        <a:solidFill>
                          <a:schemeClr val="dk1"/>
                        </a:solidFill>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B cap="flat" cmpd="sng" w="12700">
                      <a:solidFill>
                        <a:schemeClr val="dk1"/>
                      </a:solidFill>
                      <a:prstDash val="solid"/>
                      <a:round/>
                      <a:headEnd len="sm" w="sm" type="none"/>
                      <a:tailEnd len="sm" w="sm" type="none"/>
                    </a:lnB>
                    <a:solidFill>
                      <a:srgbClr val="B2A0C7"/>
                    </a:solidFill>
                  </a:tcPr>
                </a:tc>
                <a:tc hMerge="1"/>
                <a:tc hMerge="1"/>
                <a:tc hMerge="1"/>
              </a:tr>
              <a:tr h="958625">
                <a:tc vMerge="1"/>
                <a:tc>
                  <a:txBody>
                    <a:bodyPr/>
                    <a:lstStyle/>
                    <a:p>
                      <a:pPr indent="0" lvl="0" marL="0" marR="0" rtl="0" algn="ctr">
                        <a:spcBef>
                          <a:spcPts val="0"/>
                        </a:spcBef>
                        <a:spcAft>
                          <a:spcPts val="0"/>
                        </a:spcAft>
                        <a:buClr>
                          <a:schemeClr val="dk1"/>
                        </a:buClr>
                        <a:buSzPts val="1000"/>
                        <a:buFont typeface="Arial Narrow"/>
                        <a:buNone/>
                      </a:pPr>
                      <a:r>
                        <a:rPr b="0" i="0" lang="en-GB" sz="1000" u="sng">
                          <a:solidFill>
                            <a:schemeClr val="hlink"/>
                          </a:solidFill>
                          <a:latin typeface="Arial Narrow"/>
                          <a:ea typeface="Arial Narrow"/>
                          <a:cs typeface="Arial Narrow"/>
                          <a:sym typeface="Arial Narrow"/>
                          <a:hlinkClick action="ppaction://hlinksldjump" r:id="rId5"/>
                        </a:rPr>
                        <a:t>Cyber resilience and internet safety</a:t>
                      </a:r>
                      <a:endParaRPr b="0" i="0" sz="1000">
                        <a:latin typeface="Arial Narrow"/>
                        <a:ea typeface="Arial Narrow"/>
                        <a:cs typeface="Arial Narrow"/>
                        <a:sym typeface="Arial Narrow"/>
                      </a:endParaRPr>
                    </a:p>
                  </a:txBody>
                  <a:tcPr marT="36000" marB="36000" marR="36000" marL="3600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u="none" strike="noStrike">
                          <a:solidFill>
                            <a:schemeClr val="dk1"/>
                          </a:solidFill>
                          <a:latin typeface="Arial Narrow"/>
                          <a:ea typeface="Arial Narrow"/>
                          <a:cs typeface="Arial Narrow"/>
                          <a:sym typeface="Arial Narrow"/>
                        </a:rPr>
                        <a:t>Aware of their rights and responsibilities as a digital citizen</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2A0C7"/>
                    </a:solidFill>
                  </a:tcPr>
                </a:tc>
                <a:tc gridSpan="4">
                  <a:txBody>
                    <a:bodyPr/>
                    <a:lstStyle/>
                    <a:p>
                      <a:pPr indent="0" lvl="0" marL="0" marR="0" rtl="0" algn="ctr">
                        <a:spcBef>
                          <a:spcPts val="0"/>
                        </a:spcBef>
                        <a:spcAft>
                          <a:spcPts val="0"/>
                        </a:spcAft>
                        <a:buNone/>
                      </a:pPr>
                      <a:r>
                        <a:rPr b="0" i="0" lang="en-GB" sz="1100">
                          <a:latin typeface="Arial Narrow"/>
                          <a:ea typeface="Arial Narrow"/>
                          <a:cs typeface="Arial Narrow"/>
                          <a:sym typeface="Arial Narrow"/>
                        </a:rPr>
                        <a:t>Demonstrates understanding of potential dangers online, how to report these and who to go to for advice</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B cap="flat" cmpd="sng" w="12700">
                      <a:solidFill>
                        <a:schemeClr val="dk1"/>
                      </a:solidFill>
                      <a:prstDash val="solid"/>
                      <a:round/>
                      <a:headEnd len="sm" w="sm" type="none"/>
                      <a:tailEnd len="sm" w="sm" type="none"/>
                    </a:lnB>
                    <a:solidFill>
                      <a:srgbClr val="B2A0C7"/>
                    </a:solidFill>
                  </a:tcPr>
                </a:tc>
                <a:tc hMerge="1"/>
                <a:tc hMerge="1"/>
                <a:tc hMerge="1"/>
                <a:tc gridSpan="3">
                  <a:txBody>
                    <a:bodyPr/>
                    <a:lstStyle/>
                    <a:p>
                      <a:pPr indent="0" lvl="0" marL="0" marR="0" rtl="0" algn="ctr">
                        <a:spcBef>
                          <a:spcPts val="0"/>
                        </a:spcBef>
                        <a:spcAft>
                          <a:spcPts val="0"/>
                        </a:spcAft>
                        <a:buNone/>
                      </a:pPr>
                      <a:r>
                        <a:rPr b="0" i="0" lang="en-GB" sz="1100">
                          <a:latin typeface="Arial Narrow"/>
                          <a:ea typeface="Arial Narrow"/>
                          <a:cs typeface="Arial Narrow"/>
                          <a:sym typeface="Arial Narrow"/>
                        </a:rPr>
                        <a:t>Helps and supports others on what to do if something inappropriate happens  while using a device</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B cap="flat" cmpd="sng" w="12700">
                      <a:solidFill>
                        <a:schemeClr val="dk1"/>
                      </a:solidFill>
                      <a:prstDash val="solid"/>
                      <a:round/>
                      <a:headEnd len="sm" w="sm" type="none"/>
                      <a:tailEnd len="sm" w="sm" type="none"/>
                    </a:lnB>
                    <a:solidFill>
                      <a:srgbClr val="B2A0C7"/>
                    </a:solidFill>
                  </a:tcPr>
                </a:tc>
                <a:tc hMerge="1"/>
                <a:tc hMerge="1"/>
                <a:tc gridSpan="4">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u="none" strike="noStrike">
                          <a:solidFill>
                            <a:schemeClr val="dk1"/>
                          </a:solidFill>
                          <a:latin typeface="Arial Narrow"/>
                          <a:ea typeface="Arial Narrow"/>
                          <a:cs typeface="Arial Narrow"/>
                          <a:sym typeface="Arial Narrow"/>
                        </a:rPr>
                        <a:t>Creates strong passwords using a variety of characters</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solidFill>
                      <a:srgbClr val="B2A0C7"/>
                    </a:solidFill>
                  </a:tcPr>
                </a:tc>
                <a:tc hMerge="1"/>
                <a:tc hMerge="1"/>
                <a:tc hMerge="1"/>
                <a:tc>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u="none" strike="noStrike">
                          <a:solidFill>
                            <a:schemeClr val="dk1"/>
                          </a:solidFill>
                          <a:latin typeface="Arial Narrow"/>
                          <a:ea typeface="Arial Narrow"/>
                          <a:cs typeface="Arial Narrow"/>
                          <a:sym typeface="Arial Narrow"/>
                        </a:rPr>
                        <a:t>Explains need to seek person’s permission before taking or sharing a picture/video of them</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solidFill>
                      <a:srgbClr val="B2A0C7"/>
                    </a:solidFill>
                  </a:tcPr>
                </a:tc>
              </a:tr>
              <a:tr h="1045750">
                <a:tc rowSpan="3">
                  <a:txBody>
                    <a:bodyPr/>
                    <a:lstStyle/>
                    <a:p>
                      <a:pPr indent="0" lvl="0" marL="0" marR="0" rtl="0" algn="ctr">
                        <a:lnSpc>
                          <a:spcPct val="100000"/>
                        </a:lnSpc>
                        <a:spcBef>
                          <a:spcPts val="0"/>
                        </a:spcBef>
                        <a:spcAft>
                          <a:spcPts val="0"/>
                        </a:spcAft>
                        <a:buClr>
                          <a:schemeClr val="dk1"/>
                        </a:buClr>
                        <a:buSzPts val="1000"/>
                        <a:buFont typeface="Arial Narrow"/>
                        <a:buNone/>
                      </a:pPr>
                      <a:r>
                        <a:rPr b="0" i="0" lang="en-GB" sz="1000">
                          <a:latin typeface="Arial Narrow"/>
                          <a:ea typeface="Arial Narrow"/>
                          <a:cs typeface="Arial Narrow"/>
                          <a:sym typeface="Arial Narrow"/>
                        </a:rPr>
                        <a:t>Computing Science</a:t>
                      </a:r>
                      <a:endParaRPr/>
                    </a:p>
                  </a:txBody>
                  <a:tcPr marT="45725" marB="45725" marR="91450" marL="91450"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chemeClr val="dk1"/>
                        </a:buClr>
                        <a:buSzPts val="1000"/>
                        <a:buFont typeface="Arial Narrow"/>
                        <a:buNone/>
                      </a:pPr>
                      <a:r>
                        <a:rPr b="0" i="0" lang="en-GB" sz="1000" u="sng">
                          <a:solidFill>
                            <a:schemeClr val="hlink"/>
                          </a:solidFill>
                          <a:latin typeface="Arial Narrow"/>
                          <a:ea typeface="Arial Narrow"/>
                          <a:cs typeface="Arial Narrow"/>
                          <a:sym typeface="Arial Narrow"/>
                          <a:hlinkClick action="ppaction://hlinksldjump" r:id="rId6"/>
                        </a:rPr>
                        <a:t>Understanding the world through computational thinking</a:t>
                      </a:r>
                      <a:endParaRPr b="0" i="0" sz="1000">
                        <a:latin typeface="Arial Narrow"/>
                        <a:ea typeface="Arial Narrow"/>
                        <a:cs typeface="Arial Narrow"/>
                        <a:sym typeface="Arial Narrow"/>
                      </a:endParaRPr>
                    </a:p>
                  </a:txBody>
                  <a:tcPr marT="36000" marB="36000" marR="36000" marL="3600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gridSpan="3">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a:latin typeface="Arial Narrow"/>
                          <a:ea typeface="Arial Narrow"/>
                          <a:cs typeface="Arial Narrow"/>
                          <a:sym typeface="Arial Narrow"/>
                        </a:rPr>
                        <a:t>Collects, groups and orders information in logical ways using given criteria</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2A0C7"/>
                    </a:solidFill>
                  </a:tcPr>
                </a:tc>
                <a:tc hMerge="1"/>
                <a:tc hMerge="1"/>
                <a:tc gridSpan="4">
                  <a:txBody>
                    <a:bodyPr/>
                    <a:lstStyle/>
                    <a:p>
                      <a:pPr indent="0" lvl="0" marL="0" marR="0" rtl="0" algn="ctr">
                        <a:lnSpc>
                          <a:spcPct val="100000"/>
                        </a:lnSpc>
                        <a:spcBef>
                          <a:spcPts val="0"/>
                        </a:spcBef>
                        <a:spcAft>
                          <a:spcPts val="0"/>
                        </a:spcAft>
                        <a:buClr>
                          <a:srgbClr val="000000"/>
                        </a:buClr>
                        <a:buSzPts val="1100"/>
                        <a:buFont typeface="Arial Narrow"/>
                        <a:buNone/>
                      </a:pPr>
                      <a:r>
                        <a:rPr b="0" i="0" lang="en-GB" sz="1100" u="none" cap="none" strike="noStrike">
                          <a:solidFill>
                            <a:srgbClr val="000000"/>
                          </a:solidFill>
                          <a:latin typeface="Arial Narrow"/>
                          <a:ea typeface="Arial Narrow"/>
                          <a:cs typeface="Arial Narrow"/>
                          <a:sym typeface="Arial Narrow"/>
                        </a:rPr>
                        <a:t>Follows sequences of instructions/algorithms from everyday situations including those with selection and repetition</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2A0C7"/>
                    </a:solidFill>
                  </a:tcPr>
                </a:tc>
                <a:tc hMerge="1"/>
                <a:tc hMerge="1"/>
                <a:tc hMerge="1"/>
                <a:tc gridSpan="3">
                  <a:txBody>
                    <a:bodyPr/>
                    <a:lstStyle/>
                    <a:p>
                      <a:pPr indent="0" lvl="0" marL="0" marR="0" rtl="0" algn="ctr">
                        <a:lnSpc>
                          <a:spcPct val="100000"/>
                        </a:lnSpc>
                        <a:spcBef>
                          <a:spcPts val="0"/>
                        </a:spcBef>
                        <a:spcAft>
                          <a:spcPts val="0"/>
                        </a:spcAft>
                        <a:buClr>
                          <a:srgbClr val="000000"/>
                        </a:buClr>
                        <a:buSzPts val="1100"/>
                        <a:buFont typeface="Arial Narrow"/>
                        <a:buNone/>
                      </a:pPr>
                      <a:r>
                        <a:rPr b="0" i="0" lang="en-GB" sz="1100" u="none" cap="none" strike="noStrike">
                          <a:solidFill>
                            <a:srgbClr val="000000"/>
                          </a:solidFill>
                          <a:latin typeface="Arial Narrow"/>
                          <a:ea typeface="Arial Narrow"/>
                          <a:cs typeface="Arial Narrow"/>
                          <a:sym typeface="Arial Narrow"/>
                        </a:rPr>
                        <a:t>Identifies steps in a process or algorithm, describing </a:t>
                      </a:r>
                      <a:br>
                        <a:rPr b="0" i="0" lang="en-GB" sz="1100" u="none" cap="none" strike="noStrike">
                          <a:solidFill>
                            <a:srgbClr val="000000"/>
                          </a:solidFill>
                          <a:latin typeface="Arial Narrow"/>
                          <a:ea typeface="Arial Narrow"/>
                          <a:cs typeface="Arial Narrow"/>
                          <a:sym typeface="Arial Narrow"/>
                        </a:rPr>
                      </a:br>
                      <a:r>
                        <a:rPr b="0" i="0" lang="en-GB" sz="1100" u="none" cap="none" strike="noStrike">
                          <a:solidFill>
                            <a:srgbClr val="000000"/>
                          </a:solidFill>
                          <a:latin typeface="Arial Narrow"/>
                          <a:ea typeface="Arial Narrow"/>
                          <a:cs typeface="Arial Narrow"/>
                          <a:sym typeface="Arial Narrow"/>
                        </a:rPr>
                        <a:t>the effects of each step</a:t>
                      </a:r>
                      <a:endParaRPr b="0" i="0" sz="1100" u="none" cap="none" strike="noStrike">
                        <a:solidFill>
                          <a:srgbClr val="000000"/>
                        </a:solidFill>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B cap="flat" cmpd="sng" w="12700">
                      <a:solidFill>
                        <a:schemeClr val="dk1"/>
                      </a:solidFill>
                      <a:prstDash val="solid"/>
                      <a:round/>
                      <a:headEnd len="sm" w="sm" type="none"/>
                      <a:tailEnd len="sm" w="sm" type="none"/>
                    </a:lnB>
                    <a:solidFill>
                      <a:srgbClr val="B2A0C7"/>
                    </a:solidFill>
                  </a:tcPr>
                </a:tc>
                <a:tc hMerge="1"/>
                <a:tc hMerge="1"/>
                <a:tc gridSpan="3">
                  <a:txBody>
                    <a:bodyPr/>
                    <a:lstStyle/>
                    <a:p>
                      <a:pPr indent="0" lvl="0" marL="0" marR="0" rtl="0" algn="ctr">
                        <a:lnSpc>
                          <a:spcPct val="100000"/>
                        </a:lnSpc>
                        <a:spcBef>
                          <a:spcPts val="0"/>
                        </a:spcBef>
                        <a:spcAft>
                          <a:spcPts val="0"/>
                        </a:spcAft>
                        <a:buClr>
                          <a:srgbClr val="000000"/>
                        </a:buClr>
                        <a:buSzPts val="1100"/>
                        <a:buFont typeface="Arial Narrow"/>
                        <a:buNone/>
                      </a:pPr>
                      <a:r>
                        <a:rPr b="0" i="0" lang="en-GB" sz="1100" u="none" cap="none" strike="noStrike">
                          <a:solidFill>
                            <a:srgbClr val="000000"/>
                          </a:solidFill>
                          <a:latin typeface="Arial Narrow"/>
                          <a:ea typeface="Arial Narrow"/>
                          <a:cs typeface="Arial Narrow"/>
                          <a:sym typeface="Arial Narrow"/>
                        </a:rPr>
                        <a:t>Makes decisions based on logical thinking using more complex selection </a:t>
                      </a:r>
                      <a:br>
                        <a:rPr b="0" i="0" lang="en-GB" sz="1100" u="none" cap="none" strike="noStrike">
                          <a:solidFill>
                            <a:srgbClr val="000000"/>
                          </a:solidFill>
                          <a:latin typeface="Arial Narrow"/>
                          <a:ea typeface="Arial Narrow"/>
                          <a:cs typeface="Arial Narrow"/>
                          <a:sym typeface="Arial Narrow"/>
                        </a:rPr>
                      </a:br>
                      <a:r>
                        <a:rPr b="0" i="0" lang="en-GB" sz="1100" u="none" cap="none" strike="noStrike">
                          <a:solidFill>
                            <a:srgbClr val="000000"/>
                          </a:solidFill>
                          <a:latin typeface="Arial Narrow"/>
                          <a:ea typeface="Arial Narrow"/>
                          <a:cs typeface="Arial Narrow"/>
                          <a:sym typeface="Arial Narrow"/>
                        </a:rPr>
                        <a:t>(e.g. if, and, or, not)</a:t>
                      </a:r>
                      <a:endParaRPr b="0" i="0" sz="1100" u="none" cap="none" strike="noStrike">
                        <a:solidFill>
                          <a:srgbClr val="000000"/>
                        </a:solidFill>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solidFill>
                      <a:srgbClr val="B2A0C7"/>
                    </a:solidFill>
                  </a:tcPr>
                </a:tc>
                <a:tc hMerge="1"/>
                <a:tc hMerge="1"/>
              </a:tr>
              <a:tr h="1222275">
                <a:tc vMerge="1"/>
                <a:tc>
                  <a:txBody>
                    <a:bodyPr/>
                    <a:lstStyle/>
                    <a:p>
                      <a:pPr indent="0" lvl="0" marL="0" marR="0" rtl="0" algn="ctr">
                        <a:lnSpc>
                          <a:spcPct val="100000"/>
                        </a:lnSpc>
                        <a:spcBef>
                          <a:spcPts val="0"/>
                        </a:spcBef>
                        <a:spcAft>
                          <a:spcPts val="0"/>
                        </a:spcAft>
                        <a:buClr>
                          <a:schemeClr val="dk1"/>
                        </a:buClr>
                        <a:buSzPts val="1000"/>
                        <a:buFont typeface="Arial Narrow"/>
                        <a:buNone/>
                      </a:pPr>
                      <a:r>
                        <a:rPr b="0" i="0" lang="en-GB" sz="1000" u="sng">
                          <a:solidFill>
                            <a:schemeClr val="hlink"/>
                          </a:solidFill>
                          <a:latin typeface="Arial Narrow"/>
                          <a:ea typeface="Arial Narrow"/>
                          <a:cs typeface="Arial Narrow"/>
                          <a:sym typeface="Arial Narrow"/>
                          <a:hlinkClick action="ppaction://hlinksldjump" r:id="rId7"/>
                        </a:rPr>
                        <a:t>Understanding and analysing</a:t>
                      </a:r>
                      <a:r>
                        <a:rPr b="0" i="0" lang="en-GB" sz="1000" u="sng">
                          <a:solidFill>
                            <a:schemeClr val="hlink"/>
                          </a:solidFill>
                          <a:latin typeface="Arial Narrow"/>
                          <a:ea typeface="Arial Narrow"/>
                          <a:cs typeface="Arial Narrow"/>
                          <a:sym typeface="Arial Narrow"/>
                          <a:hlinkClick action="ppaction://hlinksldjump" r:id="rId8"/>
                        </a:rPr>
                        <a:t> computing technology</a:t>
                      </a:r>
                      <a:endParaRPr b="0" i="0" sz="1000">
                        <a:latin typeface="Arial Narrow"/>
                        <a:ea typeface="Arial Narrow"/>
                        <a:cs typeface="Arial Narrow"/>
                        <a:sym typeface="Arial Narrow"/>
                      </a:endParaRPr>
                    </a:p>
                  </a:txBody>
                  <a:tcPr marT="36000" marB="36000" marR="36000" marL="3600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gridSpan="3">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u="none" strike="noStrike">
                          <a:solidFill>
                            <a:schemeClr val="dk1"/>
                          </a:solidFill>
                          <a:latin typeface="Arial Narrow"/>
                          <a:ea typeface="Arial Narrow"/>
                          <a:cs typeface="Arial Narrow"/>
                          <a:sym typeface="Arial Narrow"/>
                        </a:rPr>
                        <a:t>Uses logical reasoning to predict outputs, showing an awareness of inputs</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2A0C7"/>
                    </a:solidFill>
                  </a:tcPr>
                </a:tc>
                <a:tc hMerge="1"/>
                <a:tc hMerge="1"/>
                <a:tc gridSpan="4" rowSpan="2">
                  <a:txBody>
                    <a:bodyPr/>
                    <a:lstStyle/>
                    <a:p>
                      <a:pPr indent="0" lvl="0" marL="0" marR="0" rtl="0" algn="ctr">
                        <a:lnSpc>
                          <a:spcPct val="100000"/>
                        </a:lnSpc>
                        <a:spcBef>
                          <a:spcPts val="0"/>
                        </a:spcBef>
                        <a:spcAft>
                          <a:spcPts val="0"/>
                        </a:spcAft>
                        <a:buClr>
                          <a:srgbClr val="000000"/>
                        </a:buClr>
                        <a:buSzPts val="1100"/>
                        <a:buFont typeface="Arial Narrow"/>
                        <a:buNone/>
                      </a:pPr>
                      <a:r>
                        <a:rPr b="0" i="0" lang="en-GB" sz="1100" u="none" cap="none" strike="noStrike">
                          <a:solidFill>
                            <a:srgbClr val="000000"/>
                          </a:solidFill>
                          <a:latin typeface="Arial Narrow"/>
                          <a:ea typeface="Arial Narrow"/>
                          <a:cs typeface="Arial Narrow"/>
                          <a:sym typeface="Arial Narrow"/>
                        </a:rPr>
                        <a:t>Uses the ‘repeat’ function to complete a simple sequence and represent the number of times a pattern occurs within a sequence of code</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2A0C7"/>
                    </a:solidFill>
                  </a:tcPr>
                </a:tc>
                <a:tc rowSpan="2" hMerge="1"/>
                <a:tc rowSpan="2" hMerge="1"/>
                <a:tc rowSpan="2" hMerge="1"/>
                <a:tc gridSpan="3">
                  <a:txBody>
                    <a:bodyPr/>
                    <a:lstStyle/>
                    <a:p>
                      <a:pPr indent="0" lvl="0" marL="0" marR="0" rtl="0" algn="ctr">
                        <a:lnSpc>
                          <a:spcPct val="100000"/>
                        </a:lnSpc>
                        <a:spcBef>
                          <a:spcPts val="0"/>
                        </a:spcBef>
                        <a:spcAft>
                          <a:spcPts val="0"/>
                        </a:spcAft>
                        <a:buClr>
                          <a:srgbClr val="000000"/>
                        </a:buClr>
                        <a:buSzPts val="1100"/>
                        <a:buFont typeface="Arial Narrow"/>
                        <a:buNone/>
                      </a:pPr>
                      <a:r>
                        <a:rPr b="0" i="0" lang="en-GB" sz="1100" u="none" cap="none" strike="noStrike">
                          <a:solidFill>
                            <a:srgbClr val="000000"/>
                          </a:solidFill>
                          <a:latin typeface="Arial Narrow"/>
                          <a:ea typeface="Arial Narrow"/>
                          <a:cs typeface="Arial Narrow"/>
                          <a:sym typeface="Arial Narrow"/>
                        </a:rPr>
                        <a:t>Understands the direct link between input, process and output with electronic devices</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2A0C7"/>
                    </a:solidFill>
                  </a:tcPr>
                </a:tc>
                <a:tc hMerge="1"/>
                <a:tc hMerge="1"/>
                <a:tc gridSpan="3">
                  <a:txBody>
                    <a:bodyPr/>
                    <a:lstStyle/>
                    <a:p>
                      <a:pPr indent="0" lvl="0" marL="0" marR="0" rtl="0" algn="ctr">
                        <a:lnSpc>
                          <a:spcPct val="100000"/>
                        </a:lnSpc>
                        <a:spcBef>
                          <a:spcPts val="0"/>
                        </a:spcBef>
                        <a:spcAft>
                          <a:spcPts val="0"/>
                        </a:spcAft>
                        <a:buClr>
                          <a:srgbClr val="000000"/>
                        </a:buClr>
                        <a:buSzPts val="1100"/>
                        <a:buFont typeface="Arial Narrow"/>
                        <a:buNone/>
                      </a:pPr>
                      <a:r>
                        <a:rPr b="0" i="0" lang="en-GB" sz="1100" u="none" cap="none" strike="noStrike">
                          <a:solidFill>
                            <a:srgbClr val="000000"/>
                          </a:solidFill>
                          <a:latin typeface="Arial Narrow"/>
                          <a:ea typeface="Arial Narrow"/>
                          <a:cs typeface="Arial Narrow"/>
                          <a:sym typeface="Arial Narrow"/>
                        </a:rPr>
                        <a:t>Recognises that a range of digital devices can be considered as ‘a computer’</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B cap="flat" cmpd="sng" w="12700">
                      <a:solidFill>
                        <a:schemeClr val="dk1"/>
                      </a:solidFill>
                      <a:prstDash val="solid"/>
                      <a:round/>
                      <a:headEnd len="sm" w="sm" type="none"/>
                      <a:tailEnd len="sm" w="sm" type="none"/>
                    </a:lnB>
                    <a:solidFill>
                      <a:srgbClr val="B2A0C7"/>
                    </a:solidFill>
                  </a:tcPr>
                </a:tc>
                <a:tc hMerge="1"/>
                <a:tc hMerge="1"/>
              </a:tr>
              <a:tr h="1059075">
                <a:tc vMerge="1"/>
                <a:tc>
                  <a:txBody>
                    <a:bodyPr/>
                    <a:lstStyle/>
                    <a:p>
                      <a:pPr indent="0" lvl="0" marL="0" marR="0" rtl="0" algn="ctr">
                        <a:spcBef>
                          <a:spcPts val="0"/>
                        </a:spcBef>
                        <a:spcAft>
                          <a:spcPts val="0"/>
                        </a:spcAft>
                        <a:buClr>
                          <a:schemeClr val="dk1"/>
                        </a:buClr>
                        <a:buSzPts val="1000"/>
                        <a:buFont typeface="Arial Narrow"/>
                        <a:buNone/>
                      </a:pPr>
                      <a:r>
                        <a:rPr b="0" i="0" lang="en-GB" sz="1000" u="sng">
                          <a:solidFill>
                            <a:schemeClr val="hlink"/>
                          </a:solidFill>
                          <a:latin typeface="Arial Narrow"/>
                          <a:ea typeface="Arial Narrow"/>
                          <a:cs typeface="Arial Narrow"/>
                          <a:sym typeface="Arial Narrow"/>
                          <a:hlinkClick action="ppaction://hlinksldjump" r:id="rId9"/>
                        </a:rPr>
                        <a:t>Designing, building and testing computing solutions</a:t>
                      </a:r>
                      <a:endParaRPr b="0" i="0" sz="1000">
                        <a:latin typeface="Arial Narrow"/>
                        <a:ea typeface="Arial Narrow"/>
                        <a:cs typeface="Arial Narrow"/>
                        <a:sym typeface="Arial Narrow"/>
                      </a:endParaRPr>
                    </a:p>
                  </a:txBody>
                  <a:tcPr marT="36000" marB="36000" marR="36000" marL="3600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gridSpan="3">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a:latin typeface="Arial Narrow"/>
                          <a:ea typeface="Arial Narrow"/>
                          <a:cs typeface="Arial Narrow"/>
                          <a:sym typeface="Arial Narrow"/>
                        </a:rPr>
                        <a:t>Creates sequences of code to</a:t>
                      </a:r>
                      <a:r>
                        <a:rPr b="0" i="0" lang="en-GB" sz="1100">
                          <a:latin typeface="Arial Narrow"/>
                          <a:ea typeface="Arial Narrow"/>
                          <a:cs typeface="Arial Narrow"/>
                          <a:sym typeface="Arial Narrow"/>
                        </a:rPr>
                        <a:t> achieve a given goal in a visual programming or block code language</a:t>
                      </a:r>
                      <a:endParaRPr b="0" i="0" sz="1100">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2A0C7"/>
                    </a:solidFill>
                  </a:tcPr>
                </a:tc>
                <a:tc hMerge="1"/>
                <a:tc hMerge="1"/>
                <a:tc gridSpan="4" vMerge="1"/>
                <a:tc hMerge="1" vMerge="1"/>
                <a:tc hMerge="1" vMerge="1"/>
                <a:tc hMerge="1" vMerge="1"/>
                <a:tc gridSpan="3">
                  <a:txBody>
                    <a:bodyPr/>
                    <a:lstStyle/>
                    <a:p>
                      <a:pPr indent="0" lvl="0" marL="0" marR="0" rtl="0" algn="ctr">
                        <a:lnSpc>
                          <a:spcPct val="100000"/>
                        </a:lnSpc>
                        <a:spcBef>
                          <a:spcPts val="0"/>
                        </a:spcBef>
                        <a:spcAft>
                          <a:spcPts val="0"/>
                        </a:spcAft>
                        <a:buClr>
                          <a:srgbClr val="000000"/>
                        </a:buClr>
                        <a:buSzPts val="1100"/>
                        <a:buFont typeface="Arial Narrow"/>
                        <a:buNone/>
                      </a:pPr>
                      <a:r>
                        <a:rPr b="0" i="0" lang="en-GB" sz="1100" u="none" strike="noStrike">
                          <a:solidFill>
                            <a:srgbClr val="000000"/>
                          </a:solidFill>
                          <a:latin typeface="Arial Narrow"/>
                          <a:ea typeface="Arial Narrow"/>
                          <a:cs typeface="Arial Narrow"/>
                          <a:sym typeface="Arial Narrow"/>
                        </a:rPr>
                        <a:t>Evaluates an</a:t>
                      </a:r>
                      <a:r>
                        <a:rPr b="0" i="0" lang="en-GB" sz="1100" u="none" strike="noStrike">
                          <a:solidFill>
                            <a:srgbClr val="000000"/>
                          </a:solidFill>
                          <a:latin typeface="Arial Narrow"/>
                          <a:ea typeface="Arial Narrow"/>
                          <a:cs typeface="Arial Narrow"/>
                          <a:sym typeface="Arial Narrow"/>
                        </a:rPr>
                        <a:t> algorithm before testing, to suggest improvements</a:t>
                      </a:r>
                      <a:endParaRPr b="0" i="0" sz="1100" u="none" strike="noStrike">
                        <a:solidFill>
                          <a:srgbClr val="000000"/>
                        </a:solidFill>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2A0C7"/>
                    </a:solidFill>
                  </a:tcPr>
                </a:tc>
                <a:tc hMerge="1"/>
                <a:tc hMerge="1"/>
                <a:tc gridSpan="3">
                  <a:txBody>
                    <a:bodyPr/>
                    <a:lstStyle/>
                    <a:p>
                      <a:pPr indent="0" lvl="0" marL="0" marR="0" rtl="0" algn="ctr">
                        <a:lnSpc>
                          <a:spcPct val="100000"/>
                        </a:lnSpc>
                        <a:spcBef>
                          <a:spcPts val="0"/>
                        </a:spcBef>
                        <a:spcAft>
                          <a:spcPts val="0"/>
                        </a:spcAft>
                        <a:buClr>
                          <a:srgbClr val="000000"/>
                        </a:buClr>
                        <a:buSzPts val="1100"/>
                        <a:buFont typeface="Arial Narrow"/>
                        <a:buNone/>
                      </a:pPr>
                      <a:r>
                        <a:rPr b="0" i="0" lang="en-GB" sz="1100" u="none" strike="noStrike">
                          <a:solidFill>
                            <a:srgbClr val="000000"/>
                          </a:solidFill>
                          <a:latin typeface="Arial Narrow"/>
                          <a:ea typeface="Arial Narrow"/>
                          <a:cs typeface="Arial Narrow"/>
                          <a:sym typeface="Arial Narrow"/>
                        </a:rPr>
                        <a:t>Creates loops within an algorithm</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2A0C7"/>
                    </a:solidFill>
                  </a:tcPr>
                </a:tc>
                <a:tc hMerge="1"/>
                <a:tc hMerge="1"/>
              </a:tr>
            </a:tbl>
          </a:graphicData>
        </a:graphic>
      </p:graphicFrame>
      <p:sp>
        <p:nvSpPr>
          <p:cNvPr id="826" name="Google Shape;826;p38">
            <a:hlinkClick action="ppaction://hlinkshowjump?jump=firstslide"/>
          </p:cNvPr>
          <p:cNvSpPr/>
          <p:nvPr/>
        </p:nvSpPr>
        <p:spPr>
          <a:xfrm>
            <a:off x="586789" y="45864"/>
            <a:ext cx="546686" cy="257267"/>
          </a:xfrm>
          <a:custGeom>
            <a:rect b="b" l="l" r="r" t="t"/>
            <a:pathLst>
              <a:path extrusionOk="0" h="120000" w="120000">
                <a:moveTo>
                  <a:pt x="0" y="0"/>
                </a:moveTo>
                <a:lnTo>
                  <a:pt x="120000" y="0"/>
                </a:lnTo>
                <a:lnTo>
                  <a:pt x="120000" y="120000"/>
                </a:lnTo>
                <a:lnTo>
                  <a:pt x="0" y="120000"/>
                </a:lnTo>
                <a:close/>
                <a:moveTo>
                  <a:pt x="60000" y="15000"/>
                </a:moveTo>
                <a:lnTo>
                  <a:pt x="38823" y="60000"/>
                </a:lnTo>
                <a:lnTo>
                  <a:pt x="44117" y="60000"/>
                </a:lnTo>
                <a:lnTo>
                  <a:pt x="44117" y="105000"/>
                </a:lnTo>
                <a:lnTo>
                  <a:pt x="75883" y="105000"/>
                </a:lnTo>
                <a:lnTo>
                  <a:pt x="75883" y="60000"/>
                </a:lnTo>
                <a:lnTo>
                  <a:pt x="81177" y="60000"/>
                </a:lnTo>
                <a:lnTo>
                  <a:pt x="73235" y="43125"/>
                </a:lnTo>
                <a:lnTo>
                  <a:pt x="73235" y="20625"/>
                </a:lnTo>
                <a:lnTo>
                  <a:pt x="67941" y="20625"/>
                </a:lnTo>
                <a:lnTo>
                  <a:pt x="67941" y="31875"/>
                </a:lnTo>
                <a:close/>
              </a:path>
              <a:path extrusionOk="0" fill="darkenLess" h="120000" w="120000">
                <a:moveTo>
                  <a:pt x="73235" y="43125"/>
                </a:moveTo>
                <a:lnTo>
                  <a:pt x="73235" y="20625"/>
                </a:lnTo>
                <a:lnTo>
                  <a:pt x="67941" y="20625"/>
                </a:lnTo>
                <a:lnTo>
                  <a:pt x="67941" y="31875"/>
                </a:lnTo>
                <a:close/>
                <a:moveTo>
                  <a:pt x="44117" y="60000"/>
                </a:moveTo>
                <a:lnTo>
                  <a:pt x="44117" y="105000"/>
                </a:lnTo>
                <a:lnTo>
                  <a:pt x="57353" y="105000"/>
                </a:lnTo>
                <a:lnTo>
                  <a:pt x="57353" y="82500"/>
                </a:lnTo>
                <a:lnTo>
                  <a:pt x="62647" y="82500"/>
                </a:lnTo>
                <a:lnTo>
                  <a:pt x="62647" y="105000"/>
                </a:lnTo>
                <a:lnTo>
                  <a:pt x="75883" y="105000"/>
                </a:lnTo>
                <a:lnTo>
                  <a:pt x="75883" y="60000"/>
                </a:lnTo>
                <a:close/>
              </a:path>
              <a:path extrusionOk="0" fill="darken" h="120000" w="120000">
                <a:moveTo>
                  <a:pt x="60000" y="15000"/>
                </a:moveTo>
                <a:lnTo>
                  <a:pt x="38823" y="60000"/>
                </a:lnTo>
                <a:lnTo>
                  <a:pt x="81177" y="60000"/>
                </a:lnTo>
                <a:close/>
                <a:moveTo>
                  <a:pt x="57353" y="82500"/>
                </a:moveTo>
                <a:lnTo>
                  <a:pt x="62647" y="82500"/>
                </a:lnTo>
                <a:lnTo>
                  <a:pt x="62647" y="105000"/>
                </a:lnTo>
                <a:lnTo>
                  <a:pt x="57353" y="105000"/>
                </a:lnTo>
                <a:close/>
              </a:path>
              <a:path extrusionOk="0" fill="none" h="120000" w="120000">
                <a:moveTo>
                  <a:pt x="60000" y="15000"/>
                </a:moveTo>
                <a:lnTo>
                  <a:pt x="67941" y="31875"/>
                </a:lnTo>
                <a:lnTo>
                  <a:pt x="67941" y="20625"/>
                </a:lnTo>
                <a:lnTo>
                  <a:pt x="73235" y="20625"/>
                </a:lnTo>
                <a:lnTo>
                  <a:pt x="73235" y="43125"/>
                </a:lnTo>
                <a:lnTo>
                  <a:pt x="81177" y="60000"/>
                </a:lnTo>
                <a:lnTo>
                  <a:pt x="75883" y="60000"/>
                </a:lnTo>
                <a:lnTo>
                  <a:pt x="75883" y="105000"/>
                </a:lnTo>
                <a:lnTo>
                  <a:pt x="44117" y="105000"/>
                </a:lnTo>
                <a:lnTo>
                  <a:pt x="44117" y="60000"/>
                </a:lnTo>
                <a:lnTo>
                  <a:pt x="38823" y="60000"/>
                </a:lnTo>
                <a:close/>
                <a:moveTo>
                  <a:pt x="67941" y="31875"/>
                </a:moveTo>
                <a:lnTo>
                  <a:pt x="73235" y="43125"/>
                </a:lnTo>
                <a:moveTo>
                  <a:pt x="75883" y="60000"/>
                </a:moveTo>
                <a:lnTo>
                  <a:pt x="44117" y="60000"/>
                </a:lnTo>
                <a:moveTo>
                  <a:pt x="57353" y="105000"/>
                </a:moveTo>
                <a:lnTo>
                  <a:pt x="57353" y="82500"/>
                </a:lnTo>
                <a:lnTo>
                  <a:pt x="62647" y="82500"/>
                </a:lnTo>
                <a:lnTo>
                  <a:pt x="62647" y="105000"/>
                </a:lnTo>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7" name="Google Shape;827;p38"/>
          <p:cNvSpPr/>
          <p:nvPr/>
        </p:nvSpPr>
        <p:spPr>
          <a:xfrm>
            <a:off x="38099"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8" name="Google Shape;828;p38">
            <a:hlinkClick action="ppaction://hlinkshowjump?jump=nextslide"/>
          </p:cNvPr>
          <p:cNvSpPr/>
          <p:nvPr/>
        </p:nvSpPr>
        <p:spPr>
          <a:xfrm rot="10800000">
            <a:off x="8610600"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2" name="Shape 832"/>
        <p:cNvGrpSpPr/>
        <p:nvPr/>
      </p:nvGrpSpPr>
      <p:grpSpPr>
        <a:xfrm>
          <a:off x="0" y="0"/>
          <a:ext cx="0" cy="0"/>
          <a:chOff x="0" y="0"/>
          <a:chExt cx="0" cy="0"/>
        </a:xfrm>
      </p:grpSpPr>
      <p:pic>
        <p:nvPicPr>
          <p:cNvPr id="833" name="Google Shape;833;p39"/>
          <p:cNvPicPr preferRelativeResize="0"/>
          <p:nvPr/>
        </p:nvPicPr>
        <p:blipFill rotWithShape="1">
          <a:blip r:embed="rId3">
            <a:alphaModFix/>
          </a:blip>
          <a:srcRect b="0" l="0" r="0" t="0"/>
          <a:stretch/>
        </p:blipFill>
        <p:spPr>
          <a:xfrm>
            <a:off x="8622010" y="3210999"/>
            <a:ext cx="335817" cy="344213"/>
          </a:xfrm>
          <a:prstGeom prst="rect">
            <a:avLst/>
          </a:prstGeom>
          <a:noFill/>
          <a:ln>
            <a:noFill/>
          </a:ln>
        </p:spPr>
      </p:pic>
      <p:sp>
        <p:nvSpPr>
          <p:cNvPr id="834" name="Google Shape;834;p39"/>
          <p:cNvSpPr/>
          <p:nvPr/>
        </p:nvSpPr>
        <p:spPr>
          <a:xfrm>
            <a:off x="7150289" y="1745054"/>
            <a:ext cx="1867992" cy="2051993"/>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Seesaw</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Pages</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Book Creator</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Explain Everything</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Google Classroom</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Class Notebook </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Powerpoint</a:t>
            </a:r>
            <a:endParaRPr sz="10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Word</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Slides</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Docs</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Forms</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Kiddle (Kpedia)</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BBC Learn</a:t>
            </a:r>
            <a:endParaRPr/>
          </a:p>
        </p:txBody>
      </p:sp>
      <p:sp>
        <p:nvSpPr>
          <p:cNvPr id="835" name="Google Shape;835;p39"/>
          <p:cNvSpPr txBox="1"/>
          <p:nvPr>
            <p:ph type="title"/>
          </p:nvPr>
        </p:nvSpPr>
        <p:spPr>
          <a:xfrm>
            <a:off x="1183753" y="45864"/>
            <a:ext cx="7362028" cy="476493"/>
          </a:xfrm>
          <a:prstGeom prst="rect">
            <a:avLst/>
          </a:prstGeom>
          <a:solidFill>
            <a:srgbClr val="B2A0C7"/>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400"/>
              <a:buFont typeface="Arial Narrow"/>
              <a:buNone/>
            </a:pPr>
            <a:br>
              <a:rPr b="1" lang="en-GB" sz="1400">
                <a:latin typeface="Arial Narrow"/>
                <a:ea typeface="Arial Narrow"/>
                <a:cs typeface="Arial Narrow"/>
                <a:sym typeface="Arial Narrow"/>
              </a:rPr>
            </a:br>
            <a:r>
              <a:rPr b="1" lang="en-GB" sz="1400">
                <a:latin typeface="Arial"/>
                <a:ea typeface="Arial"/>
                <a:cs typeface="Arial"/>
                <a:sym typeface="Arial"/>
              </a:rPr>
              <a:t>First Level (1.3)</a:t>
            </a:r>
            <a:br>
              <a:rPr b="1" lang="en-GB" sz="1400">
                <a:latin typeface="Arial"/>
                <a:ea typeface="Arial"/>
                <a:cs typeface="Arial"/>
                <a:sym typeface="Arial"/>
              </a:rPr>
            </a:br>
            <a:r>
              <a:rPr b="1" lang="en-GB" sz="1200">
                <a:latin typeface="Arial"/>
                <a:ea typeface="Arial"/>
                <a:cs typeface="Arial"/>
                <a:sym typeface="Arial"/>
              </a:rPr>
              <a:t>DL1: </a:t>
            </a:r>
            <a:r>
              <a:rPr lang="en-GB" sz="1200">
                <a:latin typeface="Arial"/>
                <a:ea typeface="Arial"/>
                <a:cs typeface="Arial"/>
                <a:sym typeface="Arial"/>
              </a:rPr>
              <a:t>Using digital products and services in a variety of contexts to achieve a purposeful outcome</a:t>
            </a:r>
            <a:br>
              <a:rPr b="1" lang="en-GB" sz="1400">
                <a:latin typeface="Arial"/>
                <a:ea typeface="Arial"/>
                <a:cs typeface="Arial"/>
                <a:sym typeface="Arial"/>
              </a:rPr>
            </a:br>
            <a:endParaRPr b="1" sz="1400">
              <a:latin typeface="Arial"/>
              <a:ea typeface="Arial"/>
              <a:cs typeface="Arial"/>
              <a:sym typeface="Arial"/>
            </a:endParaRPr>
          </a:p>
        </p:txBody>
      </p:sp>
      <p:sp>
        <p:nvSpPr>
          <p:cNvPr id="836" name="Google Shape;836;p39"/>
          <p:cNvSpPr/>
          <p:nvPr/>
        </p:nvSpPr>
        <p:spPr>
          <a:xfrm>
            <a:off x="108565" y="1896524"/>
            <a:ext cx="6951363" cy="4854833"/>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Teaching Strategies &amp; Approaches:</a:t>
            </a:r>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n-GB" sz="1100">
                <a:solidFill>
                  <a:schemeClr val="dk1"/>
                </a:solidFill>
                <a:latin typeface="Arial Narrow"/>
                <a:ea typeface="Arial Narrow"/>
                <a:cs typeface="Arial Narrow"/>
                <a:sym typeface="Arial Narrow"/>
              </a:rPr>
              <a:t>Communicate and collaborate with others</a:t>
            </a:r>
            <a:endParaRPr/>
          </a:p>
          <a:p>
            <a:pPr indent="-127000" lvl="0" marL="171450" marR="0" rtl="0" algn="l">
              <a:spcBef>
                <a:spcPts val="0"/>
              </a:spcBef>
              <a:spcAft>
                <a:spcPts val="0"/>
              </a:spcAft>
              <a:buClr>
                <a:schemeClr val="dk1"/>
              </a:buClr>
              <a:buSzPts val="700"/>
              <a:buFont typeface="Arial"/>
              <a:buNone/>
            </a:pPr>
            <a:r>
              <a:t/>
            </a:r>
            <a:endParaRPr sz="7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Learners begin to use technology to communicate with others, including collaboratively sharing documents (G-Suite Docs or O365 Word), set up by a teacher, inserting text, images, sound and video to share aspects of their learning e.g. reciprocal reading roles in collaborative groups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Learners independently access and respond to simple learning tasks created by the teacher on Google Classroom or shared through Class Notebook, such as Slides/Powerpoint presentations which require the pupils to add images or basic text to slides, e.g. adding photographs from iPad albums related to curricular contexts, e.g. minibeasts. This provides opportunity for children to use technology to apply their knowledge and understanding from other curricular areas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Use one of the ideas from </a:t>
            </a:r>
            <a:r>
              <a:rPr lang="en-GB" sz="1000" u="sng">
                <a:solidFill>
                  <a:schemeClr val="dk1"/>
                </a:solidFill>
                <a:latin typeface="Arial Narrow"/>
                <a:ea typeface="Arial Narrow"/>
                <a:cs typeface="Arial Narrow"/>
                <a:sym typeface="Arial Narrow"/>
                <a:hlinkClick r:id="rId4">
                  <a:extLst>
                    <a:ext uri="{A12FA001-AC4F-418D-AE19-62706E023703}">
                      <ahyp:hlinkClr val="tx"/>
                    </a:ext>
                  </a:extLst>
                </a:hlinkClick>
              </a:rPr>
              <a:t>50 Ways to Use Book Creator in your classroom</a:t>
            </a:r>
            <a:endParaRPr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Children can independently access and respond to home learning tasks on Seesaw, Google Classroom, or shared OneNote via their OneDrive, e.g. they could create or respond to quizzes (made with Forms) related to specific curricular areas</a:t>
            </a:r>
            <a:endParaRPr/>
          </a:p>
          <a:p>
            <a:pPr indent="0" lvl="0" marL="0" marR="0" rtl="0" algn="l">
              <a:spcBef>
                <a:spcPts val="0"/>
              </a:spcBef>
              <a:spcAft>
                <a:spcPts val="0"/>
              </a:spcAft>
              <a:buNone/>
            </a:pPr>
            <a:r>
              <a:t/>
            </a:r>
            <a:endParaRPr sz="700" u="sng">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n-GB" sz="1100">
                <a:solidFill>
                  <a:schemeClr val="dk1"/>
                </a:solidFill>
                <a:latin typeface="Arial Narrow"/>
                <a:ea typeface="Arial Narrow"/>
                <a:cs typeface="Arial Narrow"/>
                <a:sym typeface="Arial Narrow"/>
              </a:rPr>
              <a:t>Opening and saving files</a:t>
            </a:r>
            <a:endParaRPr b="1" sz="10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7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Teachers engage learners in discussion about cloud storage to reinforce knowledge that resources they have created can be accessed anywhere there is internet connection</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Learners can independently open and save files from a specific location</a:t>
            </a:r>
            <a:endParaRPr/>
          </a:p>
          <a:p>
            <a:pPr indent="-127000" lvl="0" marL="171450" marR="0" rtl="0" algn="l">
              <a:spcBef>
                <a:spcPts val="0"/>
              </a:spcBef>
              <a:spcAft>
                <a:spcPts val="0"/>
              </a:spcAft>
              <a:buClr>
                <a:schemeClr val="dk1"/>
              </a:buClr>
              <a:buSzPts val="700"/>
              <a:buFont typeface="Arial"/>
              <a:buNone/>
            </a:pPr>
            <a:r>
              <a:t/>
            </a:r>
            <a:endParaRPr sz="7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n-GB" sz="1100">
                <a:solidFill>
                  <a:schemeClr val="dk1"/>
                </a:solidFill>
                <a:latin typeface="Arial Narrow"/>
                <a:ea typeface="Arial Narrow"/>
                <a:cs typeface="Arial Narrow"/>
                <a:sym typeface="Arial Narrow"/>
              </a:rPr>
              <a:t>Key components of technology</a:t>
            </a:r>
            <a:endParaRPr/>
          </a:p>
          <a:p>
            <a:pPr indent="0" lvl="0" marL="0" marR="0" rtl="0" algn="l">
              <a:spcBef>
                <a:spcPts val="0"/>
              </a:spcBef>
              <a:spcAft>
                <a:spcPts val="0"/>
              </a:spcAft>
              <a:buNone/>
            </a:pPr>
            <a:r>
              <a:t/>
            </a:r>
            <a:endParaRPr sz="7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Investigate the differences between hardware and software (use a Kiddle </a:t>
            </a:r>
            <a:r>
              <a:rPr i="1" lang="en-GB" sz="1000">
                <a:solidFill>
                  <a:schemeClr val="dk1"/>
                </a:solidFill>
                <a:latin typeface="Arial Narrow"/>
                <a:ea typeface="Arial Narrow"/>
                <a:cs typeface="Arial Narrow"/>
                <a:sym typeface="Arial Narrow"/>
              </a:rPr>
              <a:t>Kpedia</a:t>
            </a:r>
            <a:r>
              <a:rPr lang="en-GB" sz="1000">
                <a:solidFill>
                  <a:schemeClr val="dk1"/>
                </a:solidFill>
                <a:latin typeface="Arial Narrow"/>
                <a:ea typeface="Arial Narrow"/>
                <a:cs typeface="Arial Narrow"/>
                <a:sym typeface="Arial Narrow"/>
              </a:rPr>
              <a:t> search for </a:t>
            </a:r>
            <a:r>
              <a:rPr lang="en-GB" sz="1000" u="sng">
                <a:solidFill>
                  <a:schemeClr val="dk1"/>
                </a:solidFill>
                <a:latin typeface="Arial Narrow"/>
                <a:ea typeface="Arial Narrow"/>
                <a:cs typeface="Arial Narrow"/>
                <a:sym typeface="Arial Narrow"/>
                <a:hlinkClick r:id="rId5">
                  <a:extLst>
                    <a:ext uri="{A12FA001-AC4F-418D-AE19-62706E023703}">
                      <ahyp:hlinkClr val="tx"/>
                    </a:ext>
                  </a:extLst>
                </a:hlinkClick>
              </a:rPr>
              <a:t>hardware</a:t>
            </a:r>
            <a:r>
              <a:rPr lang="en-GB" sz="1000">
                <a:solidFill>
                  <a:schemeClr val="dk1"/>
                </a:solidFill>
                <a:latin typeface="Arial Narrow"/>
                <a:ea typeface="Arial Narrow"/>
                <a:cs typeface="Arial Narrow"/>
                <a:sym typeface="Arial Narrow"/>
              </a:rPr>
              <a:t> and one for </a:t>
            </a:r>
            <a:r>
              <a:rPr lang="en-GB" sz="1000" u="sng">
                <a:solidFill>
                  <a:schemeClr val="dk1"/>
                </a:solidFill>
                <a:latin typeface="Arial Narrow"/>
                <a:ea typeface="Arial Narrow"/>
                <a:cs typeface="Arial Narrow"/>
                <a:sym typeface="Arial Narrow"/>
                <a:hlinkClick r:id="rId6">
                  <a:extLst>
                    <a:ext uri="{A12FA001-AC4F-418D-AE19-62706E023703}">
                      <ahyp:hlinkClr val="tx"/>
                    </a:ext>
                  </a:extLst>
                </a:hlinkClick>
              </a:rPr>
              <a:t>software</a:t>
            </a:r>
            <a:r>
              <a:rPr lang="en-GB" sz="1000">
                <a:solidFill>
                  <a:schemeClr val="dk1"/>
                </a:solidFill>
                <a:latin typeface="Arial Narrow"/>
                <a:ea typeface="Arial Narrow"/>
                <a:cs typeface="Arial Narrow"/>
                <a:sym typeface="Arial Narrow"/>
              </a:rPr>
              <a:t>) or watch </a:t>
            </a:r>
            <a:r>
              <a:rPr lang="en-GB" sz="1000" u="sng">
                <a:solidFill>
                  <a:schemeClr val="dk1"/>
                </a:solidFill>
                <a:latin typeface="Arial Narrow"/>
                <a:ea typeface="Arial Narrow"/>
                <a:cs typeface="Arial Narrow"/>
                <a:sym typeface="Arial Narrow"/>
                <a:hlinkClick r:id="rId7">
                  <a:extLst>
                    <a:ext uri="{A12FA001-AC4F-418D-AE19-62706E023703}">
                      <ahyp:hlinkClr val="tx"/>
                    </a:ext>
                  </a:extLst>
                </a:hlinkClick>
              </a:rPr>
              <a:t>this video</a:t>
            </a:r>
            <a:endParaRPr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Learners investigate the difference between hardware and software and pull together this content knowledge and present their learning, e.g. using apps they are familiar with, like Powerpoint/Keynote/Slides/Clips/Sway/OneNote</a:t>
            </a:r>
            <a:endParaRPr/>
          </a:p>
          <a:p>
            <a:pPr indent="0" lvl="0" marL="0" marR="0" rtl="0" algn="l">
              <a:spcBef>
                <a:spcPts val="0"/>
              </a:spcBef>
              <a:spcAft>
                <a:spcPts val="0"/>
              </a:spcAft>
              <a:buNone/>
            </a:pPr>
            <a:r>
              <a:t/>
            </a:r>
            <a:endParaRPr b="1" sz="700" u="sng">
              <a:solidFill>
                <a:srgbClr val="FF0000"/>
              </a:solidFill>
              <a:latin typeface="Calibri"/>
              <a:ea typeface="Calibri"/>
              <a:cs typeface="Calibri"/>
              <a:sym typeface="Calibri"/>
            </a:endParaRPr>
          </a:p>
          <a:p>
            <a:pPr indent="0" lvl="0" marL="0" marR="0" rtl="0" algn="l">
              <a:spcBef>
                <a:spcPts val="0"/>
              </a:spcBef>
              <a:spcAft>
                <a:spcPts val="0"/>
              </a:spcAft>
              <a:buNone/>
            </a:pPr>
            <a:r>
              <a:rPr b="1" lang="en-GB" sz="1100">
                <a:solidFill>
                  <a:schemeClr val="dk1"/>
                </a:solidFill>
                <a:latin typeface="Arial Narrow"/>
                <a:ea typeface="Arial Narrow"/>
                <a:cs typeface="Arial Narrow"/>
                <a:sym typeface="Arial Narrow"/>
              </a:rPr>
              <a:t>Capturing, combining and sharing text, sound, video and image</a:t>
            </a:r>
            <a:endParaRPr/>
          </a:p>
          <a:p>
            <a:pPr indent="-127000" lvl="0" marL="171450" marR="0" rtl="0" algn="l">
              <a:spcBef>
                <a:spcPts val="0"/>
              </a:spcBef>
              <a:spcAft>
                <a:spcPts val="0"/>
              </a:spcAft>
              <a:buClr>
                <a:schemeClr val="dk1"/>
              </a:buClr>
              <a:buSzPts val="700"/>
              <a:buFont typeface="Arial"/>
              <a:buNone/>
            </a:pPr>
            <a:r>
              <a:t/>
            </a:r>
            <a:endParaRPr sz="700">
              <a:solidFill>
                <a:srgbClr val="FF0000"/>
              </a:solidFill>
              <a:latin typeface="Calibri"/>
              <a:ea typeface="Calibri"/>
              <a:cs typeface="Calibri"/>
              <a:sym typeface="Calibri"/>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Children share work with each other and teacher via Airdrop on iPad – they can begin to peer assess with Mark Up using clear success criteria</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Learners can independently share learning with parents or peers on Seesaw</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Use Explain Everything to combine audio of children reflecting on their learning with images, videos and text</a:t>
            </a:r>
            <a:endParaRPr/>
          </a:p>
          <a:p>
            <a:pPr indent="-171450" lvl="0" marL="171450" marR="0" rtl="0" algn="l">
              <a:spcBef>
                <a:spcPts val="0"/>
              </a:spcBef>
              <a:spcAft>
                <a:spcPts val="0"/>
              </a:spcAft>
              <a:buClr>
                <a:schemeClr val="dk1"/>
              </a:buClr>
              <a:buSzPts val="1000"/>
              <a:buFont typeface="Arial"/>
              <a:buChar char="•"/>
            </a:pPr>
            <a:r>
              <a:rPr lang="en-GB" sz="1000" u="sng">
                <a:solidFill>
                  <a:schemeClr val="dk1"/>
                </a:solidFill>
                <a:latin typeface="Arial Narrow"/>
                <a:ea typeface="Arial Narrow"/>
                <a:cs typeface="Arial Narrow"/>
                <a:sym typeface="Arial Narrow"/>
                <a:hlinkClick r:id="rId8">
                  <a:extLst>
                    <a:ext uri="{A12FA001-AC4F-418D-AE19-62706E023703}">
                      <ahyp:hlinkClr val="tx"/>
                    </a:ext>
                  </a:extLst>
                </a:hlinkClick>
              </a:rPr>
              <a:t>Time for a Story</a:t>
            </a:r>
            <a:r>
              <a:rPr lang="en-GB" sz="1000">
                <a:solidFill>
                  <a:schemeClr val="dk1"/>
                </a:solidFill>
                <a:latin typeface="Arial Narrow"/>
                <a:ea typeface="Arial Narrow"/>
                <a:cs typeface="Arial Narrow"/>
                <a:sym typeface="Arial Narrow"/>
              </a:rPr>
              <a:t>: listen to a story and user your reciprocal reading roles, or answer/create questions, create illustrations or animations to go along with the story, continue the story/write a sequel or write something similar in your own book on Book Creator/Pages</a:t>
            </a:r>
            <a:endParaRPr sz="1100" u="sng">
              <a:solidFill>
                <a:schemeClr val="dk1"/>
              </a:solidFill>
              <a:latin typeface="Arial Narrow"/>
              <a:ea typeface="Arial Narrow"/>
              <a:cs typeface="Arial Narrow"/>
              <a:sym typeface="Arial Narrow"/>
            </a:endParaRPr>
          </a:p>
          <a:p>
            <a:pPr indent="-101600" lvl="0" marL="171450" marR="0" rtl="0" algn="l">
              <a:spcBef>
                <a:spcPts val="0"/>
              </a:spcBef>
              <a:spcAft>
                <a:spcPts val="0"/>
              </a:spcAft>
              <a:buClr>
                <a:schemeClr val="dk1"/>
              </a:buClr>
              <a:buSzPts val="1100"/>
              <a:buFont typeface="Arial"/>
              <a:buNone/>
            </a:pPr>
            <a:r>
              <a:t/>
            </a:r>
            <a:endParaRPr sz="1100">
              <a:solidFill>
                <a:schemeClr val="dk1"/>
              </a:solidFill>
              <a:latin typeface="Calibri"/>
              <a:ea typeface="Calibri"/>
              <a:cs typeface="Calibri"/>
              <a:sym typeface="Calibri"/>
            </a:endParaRPr>
          </a:p>
          <a:p>
            <a:pPr indent="-101600" lvl="0" marL="171450" marR="0" rtl="0" algn="l">
              <a:spcBef>
                <a:spcPts val="0"/>
              </a:spcBef>
              <a:spcAft>
                <a:spcPts val="0"/>
              </a:spcAft>
              <a:buClr>
                <a:schemeClr val="dk1"/>
              </a:buClr>
              <a:buSzPts val="1100"/>
              <a:buFont typeface="Arial"/>
              <a:buNone/>
            </a:pPr>
            <a:r>
              <a:t/>
            </a:r>
            <a:endParaRPr sz="11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1100">
              <a:solidFill>
                <a:schemeClr val="dk1"/>
              </a:solidFill>
              <a:latin typeface="Arial Narrow"/>
              <a:ea typeface="Arial Narrow"/>
              <a:cs typeface="Arial Narrow"/>
              <a:sym typeface="Arial Narrow"/>
            </a:endParaRPr>
          </a:p>
        </p:txBody>
      </p:sp>
      <p:sp>
        <p:nvSpPr>
          <p:cNvPr id="837" name="Google Shape;837;p39"/>
          <p:cNvSpPr/>
          <p:nvPr/>
        </p:nvSpPr>
        <p:spPr>
          <a:xfrm>
            <a:off x="118933" y="1010333"/>
            <a:ext cx="6940995" cy="822413"/>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Cross-curricular links:</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(LIT 1-01a) creating texts within eBooks to demonstrate learning in curricular areas</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(MLAN 1-08a / 1-08b) sharing what children have learned in modern languages, organising images and text</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(HWB 1-11a) managing own learning, using captured images, film or audio to reflect on learning</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(MNU 1-03a) children create audio or films to explain their thinking (encourage ‘maths talk’) and show the strategies and approaches they are using</a:t>
            </a:r>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p:txBody>
      </p:sp>
      <p:sp>
        <p:nvSpPr>
          <p:cNvPr id="838" name="Google Shape;838;p39"/>
          <p:cNvSpPr/>
          <p:nvPr/>
        </p:nvSpPr>
        <p:spPr>
          <a:xfrm>
            <a:off x="118934" y="586135"/>
            <a:ext cx="6940996" cy="36042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Key language</a:t>
            </a:r>
            <a:r>
              <a:rPr lang="en-GB" sz="1100">
                <a:solidFill>
                  <a:schemeClr val="dk1"/>
                </a:solidFill>
                <a:latin typeface="Arial Narrow"/>
                <a:ea typeface="Arial Narrow"/>
                <a:cs typeface="Arial Narrow"/>
                <a:sym typeface="Arial Narrow"/>
              </a:rPr>
              <a:t>:  </a:t>
            </a:r>
            <a:r>
              <a:rPr lang="en-GB" sz="1000">
                <a:solidFill>
                  <a:schemeClr val="dk1"/>
                </a:solidFill>
                <a:latin typeface="Arial Narrow"/>
                <a:ea typeface="Arial Narrow"/>
                <a:cs typeface="Arial Narrow"/>
                <a:sym typeface="Arial Narrow"/>
              </a:rPr>
              <a:t>e-book, digital learning log, open , save, stored, files,  internet connection, create, present, justify, demonstrate, respond, access </a:t>
            </a:r>
            <a:endParaRPr/>
          </a:p>
          <a:p>
            <a:pPr indent="0" lvl="0" marL="0" marR="0" rtl="0" algn="l">
              <a:spcBef>
                <a:spcPts val="0"/>
              </a:spcBef>
              <a:spcAft>
                <a:spcPts val="0"/>
              </a:spcAft>
              <a:buNone/>
            </a:pPr>
            <a:r>
              <a:t/>
            </a:r>
            <a:endParaRPr sz="1200">
              <a:solidFill>
                <a:schemeClr val="dk1"/>
              </a:solidFill>
              <a:latin typeface="Arial Narrow"/>
              <a:ea typeface="Arial Narrow"/>
              <a:cs typeface="Arial Narrow"/>
              <a:sym typeface="Arial Narrow"/>
            </a:endParaRPr>
          </a:p>
        </p:txBody>
      </p:sp>
      <p:sp>
        <p:nvSpPr>
          <p:cNvPr id="839" name="Google Shape;839;p39"/>
          <p:cNvSpPr/>
          <p:nvPr/>
        </p:nvSpPr>
        <p:spPr>
          <a:xfrm>
            <a:off x="7150289" y="582542"/>
            <a:ext cx="1867992" cy="822413"/>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900" u="sng">
                <a:solidFill>
                  <a:schemeClr val="dk1"/>
                </a:solidFill>
                <a:latin typeface="Arial Narrow"/>
                <a:ea typeface="Arial Narrow"/>
                <a:cs typeface="Arial Narrow"/>
                <a:sym typeface="Arial Narrow"/>
              </a:rPr>
              <a:t>CfE E/O:</a:t>
            </a:r>
            <a:r>
              <a:rPr lang="en-GB" sz="900">
                <a:solidFill>
                  <a:schemeClr val="dk1"/>
                </a:solidFill>
                <a:latin typeface="Arial Narrow"/>
                <a:ea typeface="Arial Narrow"/>
                <a:cs typeface="Arial Narrow"/>
                <a:sym typeface="Arial Narrow"/>
              </a:rPr>
              <a:t> I can explore and experiment with digital technologies and can use what I learn to support and enhance my learning in different contexts.</a:t>
            </a:r>
            <a:endParaRPr/>
          </a:p>
          <a:p>
            <a:pPr indent="0" lvl="0" marL="0" marR="0" rtl="0" algn="l">
              <a:spcBef>
                <a:spcPts val="0"/>
              </a:spcBef>
              <a:spcAft>
                <a:spcPts val="0"/>
              </a:spcAft>
              <a:buNone/>
            </a:pPr>
            <a:r>
              <a:rPr b="1" lang="en-GB" sz="900">
                <a:solidFill>
                  <a:schemeClr val="dk1"/>
                </a:solidFill>
                <a:latin typeface="Arial Narrow"/>
                <a:ea typeface="Arial Narrow"/>
                <a:cs typeface="Arial Narrow"/>
                <a:sym typeface="Arial Narrow"/>
              </a:rPr>
              <a:t>TCH 1-01a</a:t>
            </a:r>
            <a:endParaRPr b="1" sz="9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p:txBody>
      </p:sp>
      <p:sp>
        <p:nvSpPr>
          <p:cNvPr id="840" name="Google Shape;840;p39"/>
          <p:cNvSpPr/>
          <p:nvPr/>
        </p:nvSpPr>
        <p:spPr>
          <a:xfrm>
            <a:off x="7161700" y="4160284"/>
            <a:ext cx="1862958" cy="2591072"/>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End of Level Benchmarks:</a:t>
            </a:r>
            <a:br>
              <a:rPr lang="en-GB" sz="1100" u="sng">
                <a:solidFill>
                  <a:schemeClr val="dk1"/>
                </a:solidFill>
                <a:latin typeface="Arial Narrow"/>
                <a:ea typeface="Arial Narrow"/>
                <a:cs typeface="Arial Narrow"/>
                <a:sym typeface="Arial Narrow"/>
              </a:rPr>
            </a:br>
            <a:endParaRPr sz="1100" u="sng">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Communicate and collaborate with others using digital technology for example, email, Glow or other platforms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Opens and saves files to and from a specific location</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Identifies the key components of frequently used digital technology and whether it is a piece of hardware or software</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Uses digital technology to collect, capture, combine and share text, sound, video and images</a:t>
            </a:r>
            <a:endParaRPr sz="1000">
              <a:solidFill>
                <a:schemeClr val="dk1"/>
              </a:solidFill>
              <a:latin typeface="Arial Narrow"/>
              <a:ea typeface="Arial Narrow"/>
              <a:cs typeface="Arial Narrow"/>
              <a:sym typeface="Arial Narrow"/>
            </a:endParaRPr>
          </a:p>
          <a:p>
            <a:pPr indent="-101600" lvl="0" marL="171450" marR="0" rtl="0" algn="l">
              <a:spcBef>
                <a:spcPts val="0"/>
              </a:spcBef>
              <a:spcAft>
                <a:spcPts val="0"/>
              </a:spcAft>
              <a:buClr>
                <a:schemeClr val="dk1"/>
              </a:buClr>
              <a:buSzPts val="1100"/>
              <a:buFont typeface="Arial"/>
              <a:buNone/>
            </a:pPr>
            <a:r>
              <a:t/>
            </a:r>
            <a:endParaRPr sz="1100">
              <a:solidFill>
                <a:schemeClr val="dk1"/>
              </a:solidFill>
              <a:latin typeface="Arial Narrow"/>
              <a:ea typeface="Arial Narrow"/>
              <a:cs typeface="Arial Narrow"/>
              <a:sym typeface="Arial Narrow"/>
            </a:endParaRPr>
          </a:p>
        </p:txBody>
      </p:sp>
      <p:sp>
        <p:nvSpPr>
          <p:cNvPr id="841" name="Google Shape;841;p39">
            <a:hlinkClick action="ppaction://hlinksldjump" r:id="rId9"/>
          </p:cNvPr>
          <p:cNvSpPr/>
          <p:nvPr/>
        </p:nvSpPr>
        <p:spPr>
          <a:xfrm>
            <a:off x="7149459" y="1454166"/>
            <a:ext cx="1867172" cy="241834"/>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Pupil Resources</a:t>
            </a:r>
            <a:endParaRPr/>
          </a:p>
        </p:txBody>
      </p:sp>
      <p:pic>
        <p:nvPicPr>
          <p:cNvPr id="842" name="Google Shape;842;p39"/>
          <p:cNvPicPr preferRelativeResize="0"/>
          <p:nvPr/>
        </p:nvPicPr>
        <p:blipFill rotWithShape="1">
          <a:blip r:embed="rId10">
            <a:alphaModFix/>
          </a:blip>
          <a:srcRect b="0" l="0" r="0" t="0"/>
          <a:stretch/>
        </p:blipFill>
        <p:spPr>
          <a:xfrm>
            <a:off x="7860130" y="1788069"/>
            <a:ext cx="355538" cy="355538"/>
          </a:xfrm>
          <a:prstGeom prst="rect">
            <a:avLst/>
          </a:prstGeom>
          <a:noFill/>
          <a:ln>
            <a:noFill/>
          </a:ln>
        </p:spPr>
      </p:pic>
      <p:pic>
        <p:nvPicPr>
          <p:cNvPr id="843" name="Google Shape;843;p39"/>
          <p:cNvPicPr preferRelativeResize="0"/>
          <p:nvPr/>
        </p:nvPicPr>
        <p:blipFill rotWithShape="1">
          <a:blip r:embed="rId11">
            <a:alphaModFix/>
          </a:blip>
          <a:srcRect b="0" l="0" r="0" t="0"/>
          <a:stretch/>
        </p:blipFill>
        <p:spPr>
          <a:xfrm>
            <a:off x="8237441" y="1798408"/>
            <a:ext cx="355538" cy="355538"/>
          </a:xfrm>
          <a:prstGeom prst="rect">
            <a:avLst/>
          </a:prstGeom>
          <a:noFill/>
          <a:ln>
            <a:noFill/>
          </a:ln>
        </p:spPr>
      </p:pic>
      <p:pic>
        <p:nvPicPr>
          <p:cNvPr id="844" name="Google Shape;844;p39"/>
          <p:cNvPicPr preferRelativeResize="0"/>
          <p:nvPr/>
        </p:nvPicPr>
        <p:blipFill rotWithShape="1">
          <a:blip r:embed="rId12">
            <a:alphaModFix/>
          </a:blip>
          <a:srcRect b="0" l="0" r="0" t="0"/>
          <a:stretch/>
        </p:blipFill>
        <p:spPr>
          <a:xfrm>
            <a:off x="8624931" y="1796301"/>
            <a:ext cx="355538" cy="355538"/>
          </a:xfrm>
          <a:prstGeom prst="rect">
            <a:avLst/>
          </a:prstGeom>
          <a:noFill/>
          <a:ln>
            <a:noFill/>
          </a:ln>
        </p:spPr>
      </p:pic>
      <p:pic>
        <p:nvPicPr>
          <p:cNvPr id="845" name="Google Shape;845;p39"/>
          <p:cNvPicPr preferRelativeResize="0"/>
          <p:nvPr/>
        </p:nvPicPr>
        <p:blipFill rotWithShape="1">
          <a:blip r:embed="rId13">
            <a:alphaModFix/>
          </a:blip>
          <a:srcRect b="0" l="0" r="0" t="0"/>
          <a:stretch/>
        </p:blipFill>
        <p:spPr>
          <a:xfrm>
            <a:off x="8237441" y="2192661"/>
            <a:ext cx="355538" cy="355538"/>
          </a:xfrm>
          <a:prstGeom prst="rect">
            <a:avLst/>
          </a:prstGeom>
          <a:noFill/>
          <a:ln>
            <a:noFill/>
          </a:ln>
        </p:spPr>
      </p:pic>
      <p:pic>
        <p:nvPicPr>
          <p:cNvPr id="846" name="Google Shape;846;p39"/>
          <p:cNvPicPr preferRelativeResize="0"/>
          <p:nvPr/>
        </p:nvPicPr>
        <p:blipFill rotWithShape="1">
          <a:blip r:embed="rId14">
            <a:alphaModFix/>
          </a:blip>
          <a:srcRect b="0" l="0" r="0" t="0"/>
          <a:stretch/>
        </p:blipFill>
        <p:spPr>
          <a:xfrm>
            <a:off x="8059671" y="3555212"/>
            <a:ext cx="430455" cy="162332"/>
          </a:xfrm>
          <a:prstGeom prst="rect">
            <a:avLst/>
          </a:prstGeom>
          <a:noFill/>
          <a:ln>
            <a:noFill/>
          </a:ln>
        </p:spPr>
      </p:pic>
      <p:pic>
        <p:nvPicPr>
          <p:cNvPr id="847" name="Google Shape;847;p39"/>
          <p:cNvPicPr preferRelativeResize="0"/>
          <p:nvPr/>
        </p:nvPicPr>
        <p:blipFill rotWithShape="1">
          <a:blip r:embed="rId15">
            <a:alphaModFix/>
          </a:blip>
          <a:srcRect b="0" l="0" r="0" t="0"/>
          <a:stretch/>
        </p:blipFill>
        <p:spPr>
          <a:xfrm>
            <a:off x="8624931" y="2172370"/>
            <a:ext cx="355538" cy="355538"/>
          </a:xfrm>
          <a:prstGeom prst="rect">
            <a:avLst/>
          </a:prstGeom>
          <a:noFill/>
          <a:ln>
            <a:noFill/>
          </a:ln>
        </p:spPr>
      </p:pic>
      <p:pic>
        <p:nvPicPr>
          <p:cNvPr id="848" name="Google Shape;848;p39"/>
          <p:cNvPicPr preferRelativeResize="0"/>
          <p:nvPr/>
        </p:nvPicPr>
        <p:blipFill rotWithShape="1">
          <a:blip r:embed="rId16">
            <a:alphaModFix/>
          </a:blip>
          <a:srcRect b="0" l="0" r="0" t="0"/>
          <a:stretch/>
        </p:blipFill>
        <p:spPr>
          <a:xfrm>
            <a:off x="8245043" y="2509180"/>
            <a:ext cx="355539" cy="355539"/>
          </a:xfrm>
          <a:prstGeom prst="rect">
            <a:avLst/>
          </a:prstGeom>
          <a:noFill/>
          <a:ln>
            <a:noFill/>
          </a:ln>
        </p:spPr>
      </p:pic>
      <p:pic>
        <p:nvPicPr>
          <p:cNvPr id="849" name="Google Shape;849;p39"/>
          <p:cNvPicPr preferRelativeResize="0"/>
          <p:nvPr/>
        </p:nvPicPr>
        <p:blipFill rotWithShape="1">
          <a:blip r:embed="rId17">
            <a:alphaModFix/>
          </a:blip>
          <a:srcRect b="0" l="0" r="0" t="0"/>
          <a:stretch/>
        </p:blipFill>
        <p:spPr>
          <a:xfrm>
            <a:off x="8592979" y="2485602"/>
            <a:ext cx="402697" cy="402697"/>
          </a:xfrm>
          <a:prstGeom prst="rect">
            <a:avLst/>
          </a:prstGeom>
          <a:noFill/>
          <a:ln>
            <a:noFill/>
          </a:ln>
        </p:spPr>
      </p:pic>
      <p:pic>
        <p:nvPicPr>
          <p:cNvPr id="850" name="Google Shape;850;p39"/>
          <p:cNvPicPr preferRelativeResize="0"/>
          <p:nvPr/>
        </p:nvPicPr>
        <p:blipFill rotWithShape="1">
          <a:blip r:embed="rId18">
            <a:alphaModFix/>
          </a:blip>
          <a:srcRect b="0" l="0" r="0" t="0"/>
          <a:stretch/>
        </p:blipFill>
        <p:spPr>
          <a:xfrm>
            <a:off x="8623281" y="2821812"/>
            <a:ext cx="352955" cy="352955"/>
          </a:xfrm>
          <a:prstGeom prst="rect">
            <a:avLst/>
          </a:prstGeom>
          <a:noFill/>
          <a:ln>
            <a:noFill/>
          </a:ln>
        </p:spPr>
      </p:pic>
      <p:pic>
        <p:nvPicPr>
          <p:cNvPr id="851" name="Google Shape;851;p39"/>
          <p:cNvPicPr preferRelativeResize="0"/>
          <p:nvPr/>
        </p:nvPicPr>
        <p:blipFill rotWithShape="1">
          <a:blip r:embed="rId19">
            <a:alphaModFix/>
          </a:blip>
          <a:srcRect b="0" l="0" r="0" t="0"/>
          <a:stretch/>
        </p:blipFill>
        <p:spPr>
          <a:xfrm>
            <a:off x="8287148" y="2815931"/>
            <a:ext cx="355538" cy="355538"/>
          </a:xfrm>
          <a:prstGeom prst="rect">
            <a:avLst/>
          </a:prstGeom>
          <a:noFill/>
          <a:ln>
            <a:noFill/>
          </a:ln>
        </p:spPr>
      </p:pic>
      <p:pic>
        <p:nvPicPr>
          <p:cNvPr id="852" name="Google Shape;852;p39"/>
          <p:cNvPicPr preferRelativeResize="0"/>
          <p:nvPr/>
        </p:nvPicPr>
        <p:blipFill rotWithShape="1">
          <a:blip r:embed="rId20">
            <a:alphaModFix/>
          </a:blip>
          <a:srcRect b="0" l="0" r="0" t="0"/>
          <a:stretch/>
        </p:blipFill>
        <p:spPr>
          <a:xfrm>
            <a:off x="8274898" y="3197565"/>
            <a:ext cx="355540" cy="355540"/>
          </a:xfrm>
          <a:prstGeom prst="rect">
            <a:avLst/>
          </a:prstGeom>
          <a:noFill/>
          <a:ln>
            <a:noFill/>
          </a:ln>
        </p:spPr>
      </p:pic>
      <p:sp>
        <p:nvSpPr>
          <p:cNvPr id="853" name="Google Shape;853;p39">
            <a:hlinkClick action="ppaction://hlinkshowjump?jump=firstslide"/>
          </p:cNvPr>
          <p:cNvSpPr/>
          <p:nvPr/>
        </p:nvSpPr>
        <p:spPr>
          <a:xfrm>
            <a:off x="586789" y="45864"/>
            <a:ext cx="546686" cy="257267"/>
          </a:xfrm>
          <a:custGeom>
            <a:rect b="b" l="l" r="r" t="t"/>
            <a:pathLst>
              <a:path extrusionOk="0" h="120000" w="120000">
                <a:moveTo>
                  <a:pt x="0" y="0"/>
                </a:moveTo>
                <a:lnTo>
                  <a:pt x="120000" y="0"/>
                </a:lnTo>
                <a:lnTo>
                  <a:pt x="120000" y="120000"/>
                </a:lnTo>
                <a:lnTo>
                  <a:pt x="0" y="120000"/>
                </a:lnTo>
                <a:close/>
                <a:moveTo>
                  <a:pt x="60000" y="15000"/>
                </a:moveTo>
                <a:lnTo>
                  <a:pt x="38823" y="60000"/>
                </a:lnTo>
                <a:lnTo>
                  <a:pt x="44117" y="60000"/>
                </a:lnTo>
                <a:lnTo>
                  <a:pt x="44117" y="105000"/>
                </a:lnTo>
                <a:lnTo>
                  <a:pt x="75883" y="105000"/>
                </a:lnTo>
                <a:lnTo>
                  <a:pt x="75883" y="60000"/>
                </a:lnTo>
                <a:lnTo>
                  <a:pt x="81177" y="60000"/>
                </a:lnTo>
                <a:lnTo>
                  <a:pt x="73235" y="43125"/>
                </a:lnTo>
                <a:lnTo>
                  <a:pt x="73235" y="20625"/>
                </a:lnTo>
                <a:lnTo>
                  <a:pt x="67941" y="20625"/>
                </a:lnTo>
                <a:lnTo>
                  <a:pt x="67941" y="31875"/>
                </a:lnTo>
                <a:close/>
              </a:path>
              <a:path extrusionOk="0" fill="darkenLess" h="120000" w="120000">
                <a:moveTo>
                  <a:pt x="73235" y="43125"/>
                </a:moveTo>
                <a:lnTo>
                  <a:pt x="73235" y="20625"/>
                </a:lnTo>
                <a:lnTo>
                  <a:pt x="67941" y="20625"/>
                </a:lnTo>
                <a:lnTo>
                  <a:pt x="67941" y="31875"/>
                </a:lnTo>
                <a:close/>
                <a:moveTo>
                  <a:pt x="44117" y="60000"/>
                </a:moveTo>
                <a:lnTo>
                  <a:pt x="44117" y="105000"/>
                </a:lnTo>
                <a:lnTo>
                  <a:pt x="57353" y="105000"/>
                </a:lnTo>
                <a:lnTo>
                  <a:pt x="57353" y="82500"/>
                </a:lnTo>
                <a:lnTo>
                  <a:pt x="62647" y="82500"/>
                </a:lnTo>
                <a:lnTo>
                  <a:pt x="62647" y="105000"/>
                </a:lnTo>
                <a:lnTo>
                  <a:pt x="75883" y="105000"/>
                </a:lnTo>
                <a:lnTo>
                  <a:pt x="75883" y="60000"/>
                </a:lnTo>
                <a:close/>
              </a:path>
              <a:path extrusionOk="0" fill="darken" h="120000" w="120000">
                <a:moveTo>
                  <a:pt x="60000" y="15000"/>
                </a:moveTo>
                <a:lnTo>
                  <a:pt x="38823" y="60000"/>
                </a:lnTo>
                <a:lnTo>
                  <a:pt x="81177" y="60000"/>
                </a:lnTo>
                <a:close/>
                <a:moveTo>
                  <a:pt x="57353" y="82500"/>
                </a:moveTo>
                <a:lnTo>
                  <a:pt x="62647" y="82500"/>
                </a:lnTo>
                <a:lnTo>
                  <a:pt x="62647" y="105000"/>
                </a:lnTo>
                <a:lnTo>
                  <a:pt x="57353" y="105000"/>
                </a:lnTo>
                <a:close/>
              </a:path>
              <a:path extrusionOk="0" fill="none" h="120000" w="120000">
                <a:moveTo>
                  <a:pt x="60000" y="15000"/>
                </a:moveTo>
                <a:lnTo>
                  <a:pt x="67941" y="31875"/>
                </a:lnTo>
                <a:lnTo>
                  <a:pt x="67941" y="20625"/>
                </a:lnTo>
                <a:lnTo>
                  <a:pt x="73235" y="20625"/>
                </a:lnTo>
                <a:lnTo>
                  <a:pt x="73235" y="43125"/>
                </a:lnTo>
                <a:lnTo>
                  <a:pt x="81177" y="60000"/>
                </a:lnTo>
                <a:lnTo>
                  <a:pt x="75883" y="60000"/>
                </a:lnTo>
                <a:lnTo>
                  <a:pt x="75883" y="105000"/>
                </a:lnTo>
                <a:lnTo>
                  <a:pt x="44117" y="105000"/>
                </a:lnTo>
                <a:lnTo>
                  <a:pt x="44117" y="60000"/>
                </a:lnTo>
                <a:lnTo>
                  <a:pt x="38823" y="60000"/>
                </a:lnTo>
                <a:close/>
                <a:moveTo>
                  <a:pt x="67941" y="31875"/>
                </a:moveTo>
                <a:lnTo>
                  <a:pt x="73235" y="43125"/>
                </a:lnTo>
                <a:moveTo>
                  <a:pt x="75883" y="60000"/>
                </a:moveTo>
                <a:lnTo>
                  <a:pt x="44117" y="60000"/>
                </a:lnTo>
                <a:moveTo>
                  <a:pt x="57353" y="105000"/>
                </a:moveTo>
                <a:lnTo>
                  <a:pt x="57353" y="82500"/>
                </a:lnTo>
                <a:lnTo>
                  <a:pt x="62647" y="82500"/>
                </a:lnTo>
                <a:lnTo>
                  <a:pt x="62647" y="105000"/>
                </a:lnTo>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4" name="Google Shape;854;p39"/>
          <p:cNvSpPr/>
          <p:nvPr/>
        </p:nvSpPr>
        <p:spPr>
          <a:xfrm>
            <a:off x="38099"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5" name="Google Shape;855;p39">
            <a:hlinkClick action="ppaction://hlinkshowjump?jump=nextslide"/>
          </p:cNvPr>
          <p:cNvSpPr/>
          <p:nvPr/>
        </p:nvSpPr>
        <p:spPr>
          <a:xfrm rot="10800000">
            <a:off x="8610600"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6" name="Google Shape;856;p39"/>
          <p:cNvSpPr/>
          <p:nvPr/>
        </p:nvSpPr>
        <p:spPr>
          <a:xfrm>
            <a:off x="7149459" y="3856323"/>
            <a:ext cx="1862957" cy="244685"/>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CLPL</a:t>
            </a:r>
            <a:endParaRPr/>
          </a:p>
        </p:txBody>
      </p:sp>
      <p:pic>
        <p:nvPicPr>
          <p:cNvPr id="857" name="Google Shape;857;p39"/>
          <p:cNvPicPr preferRelativeResize="0"/>
          <p:nvPr/>
        </p:nvPicPr>
        <p:blipFill rotWithShape="1">
          <a:blip r:embed="rId21">
            <a:alphaModFix/>
          </a:blip>
          <a:srcRect b="0" l="0" r="0" t="0"/>
          <a:stretch/>
        </p:blipFill>
        <p:spPr>
          <a:xfrm>
            <a:off x="8503747" y="3562356"/>
            <a:ext cx="476882" cy="17682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4"/>
          <p:cNvSpPr/>
          <p:nvPr/>
        </p:nvSpPr>
        <p:spPr>
          <a:xfrm>
            <a:off x="190500" y="939954"/>
            <a:ext cx="8763000" cy="298543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chemeClr val="dk1"/>
                </a:solidFill>
                <a:latin typeface="Arial"/>
                <a:ea typeface="Arial"/>
                <a:cs typeface="Arial"/>
                <a:sym typeface="Arial"/>
              </a:rPr>
              <a:t>Aims for Children and Young People:</a:t>
            </a:r>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en-GB" sz="1200">
                <a:solidFill>
                  <a:schemeClr val="dk1"/>
                </a:solidFill>
                <a:latin typeface="Arial"/>
                <a:ea typeface="Arial"/>
                <a:cs typeface="Arial"/>
                <a:sym typeface="Arial"/>
              </a:rPr>
              <a:t>Education Scotland have developed </a:t>
            </a:r>
            <a:r>
              <a:rPr lang="en-GB" sz="1200" u="sng">
                <a:solidFill>
                  <a:schemeClr val="dk1"/>
                </a:solidFill>
                <a:latin typeface="Arial"/>
                <a:ea typeface="Arial"/>
                <a:cs typeface="Arial"/>
                <a:sym typeface="Arial"/>
                <a:hlinkClick r:id="rId3">
                  <a:extLst>
                    <a:ext uri="{A12FA001-AC4F-418D-AE19-62706E023703}">
                      <ahyp:hlinkClr val="tx"/>
                    </a:ext>
                  </a:extLst>
                </a:hlinkClick>
              </a:rPr>
              <a:t>a set of digital vision diagrams</a:t>
            </a:r>
            <a:r>
              <a:rPr lang="en-GB" sz="1200">
                <a:solidFill>
                  <a:schemeClr val="dk1"/>
                </a:solidFill>
                <a:latin typeface="Arial"/>
                <a:ea typeface="Arial"/>
                <a:cs typeface="Arial"/>
                <a:sym typeface="Arial"/>
              </a:rPr>
              <a:t> exploring what digital means for Learners and Schools (as well as Teachers, Head Teachers and Local Authorities).</a:t>
            </a:r>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l">
              <a:spcBef>
                <a:spcPts val="0"/>
              </a:spcBef>
              <a:spcAft>
                <a:spcPts val="0"/>
              </a:spcAft>
              <a:buNone/>
            </a:pPr>
            <a:r>
              <a:rPr lang="en-GB" sz="1200">
                <a:solidFill>
                  <a:schemeClr val="dk1"/>
                </a:solidFill>
                <a:latin typeface="Arial"/>
                <a:ea typeface="Arial"/>
                <a:cs typeface="Arial"/>
                <a:sym typeface="Arial"/>
              </a:rPr>
              <a:t>‘In order to prepare our children and young people for the social and economic impact of technology, we must support them to develop the social, emotional and cognitive abilities that enable individuals to face the challenges and adapt to the demands of the digital world’ </a:t>
            </a:r>
            <a:endParaRPr/>
          </a:p>
          <a:p>
            <a:pPr indent="0" lvl="0" marL="0" marR="0" rtl="0" algn="l">
              <a:spcBef>
                <a:spcPts val="0"/>
              </a:spcBef>
              <a:spcAft>
                <a:spcPts val="0"/>
              </a:spcAft>
              <a:buNone/>
            </a:pPr>
            <a:r>
              <a:rPr lang="en-GB" sz="1000">
                <a:solidFill>
                  <a:schemeClr val="dk1"/>
                </a:solidFill>
                <a:latin typeface="Arial"/>
                <a:ea typeface="Arial"/>
                <a:cs typeface="Arial"/>
                <a:sym typeface="Arial"/>
              </a:rPr>
              <a:t>(Glasgow City Council (2018) Digital Strategy)</a:t>
            </a:r>
            <a:endParaRPr/>
          </a:p>
          <a:p>
            <a:pPr indent="0" lvl="0" marL="0" marR="0" rtl="0" algn="l">
              <a:spcBef>
                <a:spcPts val="0"/>
              </a:spcBef>
              <a:spcAft>
                <a:spcPts val="0"/>
              </a:spcAft>
              <a:buNone/>
            </a:pPr>
            <a:r>
              <a:t/>
            </a:r>
            <a:endParaRPr sz="1400">
              <a:solidFill>
                <a:schemeClr val="dk1"/>
              </a:solidFill>
              <a:latin typeface="Arial"/>
              <a:ea typeface="Arial"/>
              <a:cs typeface="Arial"/>
              <a:sym typeface="Arial"/>
            </a:endParaRPr>
          </a:p>
          <a:p>
            <a:pPr indent="0" lvl="0" marL="0" marR="0" rtl="0" algn="l">
              <a:spcBef>
                <a:spcPts val="0"/>
              </a:spcBef>
              <a:spcAft>
                <a:spcPts val="0"/>
              </a:spcAft>
              <a:buNone/>
            </a:pPr>
            <a:r>
              <a:rPr lang="en-GB" sz="1200">
                <a:solidFill>
                  <a:schemeClr val="dk1"/>
                </a:solidFill>
                <a:latin typeface="Arial"/>
                <a:ea typeface="Arial"/>
                <a:cs typeface="Arial"/>
                <a:sym typeface="Arial"/>
              </a:rPr>
              <a:t>‘Without a doubt, it is critical for us to equip them with digital intelligence. This is the set of social, emotional and cognitive abilities that enable individuals to face the challenges and adapt to the demands of digital life.’ </a:t>
            </a:r>
            <a:endParaRPr/>
          </a:p>
          <a:p>
            <a:pPr indent="0" lvl="0" marL="0" marR="0" rtl="0" algn="l">
              <a:spcBef>
                <a:spcPts val="0"/>
              </a:spcBef>
              <a:spcAft>
                <a:spcPts val="0"/>
              </a:spcAft>
              <a:buNone/>
            </a:pPr>
            <a:r>
              <a:rPr lang="en-GB" sz="1000">
                <a:solidFill>
                  <a:schemeClr val="dk1"/>
                </a:solidFill>
                <a:latin typeface="Arial"/>
                <a:ea typeface="Arial"/>
                <a:cs typeface="Arial"/>
                <a:sym typeface="Arial"/>
              </a:rPr>
              <a:t>(World Economic Forum, 2016)</a:t>
            </a:r>
            <a:endParaRPr/>
          </a:p>
          <a:p>
            <a:pPr indent="0" lvl="0" marL="0" marR="0" rtl="0" algn="l">
              <a:spcBef>
                <a:spcPts val="0"/>
              </a:spcBef>
              <a:spcAft>
                <a:spcPts val="0"/>
              </a:spcAft>
              <a:buNone/>
            </a:pPr>
            <a:r>
              <a:t/>
            </a:r>
            <a:endParaRPr sz="1400">
              <a:solidFill>
                <a:schemeClr val="dk1"/>
              </a:solidFill>
              <a:latin typeface="Arial"/>
              <a:ea typeface="Arial"/>
              <a:cs typeface="Arial"/>
              <a:sym typeface="Arial"/>
            </a:endParaRPr>
          </a:p>
          <a:p>
            <a:pPr indent="0" lvl="0" marL="0" marR="0" rtl="0" algn="l">
              <a:spcBef>
                <a:spcPts val="0"/>
              </a:spcBef>
              <a:spcAft>
                <a:spcPts val="0"/>
              </a:spcAft>
              <a:buNone/>
            </a:pPr>
            <a:r>
              <a:rPr lang="en-GB" sz="1200">
                <a:solidFill>
                  <a:schemeClr val="dk1"/>
                </a:solidFill>
                <a:latin typeface="Arial"/>
                <a:ea typeface="Arial"/>
                <a:cs typeface="Arial"/>
                <a:sym typeface="Arial"/>
              </a:rPr>
              <a:t>These abilities can broadly be broken down into eight interconnected areas:</a:t>
            </a:r>
            <a:endParaRPr/>
          </a:p>
        </p:txBody>
      </p:sp>
      <p:pic>
        <p:nvPicPr>
          <p:cNvPr id="147" name="Google Shape;147;p4"/>
          <p:cNvPicPr preferRelativeResize="0"/>
          <p:nvPr/>
        </p:nvPicPr>
        <p:blipFill rotWithShape="1">
          <a:blip r:embed="rId4">
            <a:alphaModFix/>
          </a:blip>
          <a:srcRect b="0" l="0" r="0" t="0"/>
          <a:stretch/>
        </p:blipFill>
        <p:spPr>
          <a:xfrm>
            <a:off x="5819040" y="3607182"/>
            <a:ext cx="2716269" cy="2708063"/>
          </a:xfrm>
          <a:prstGeom prst="rect">
            <a:avLst/>
          </a:prstGeom>
          <a:noFill/>
          <a:ln>
            <a:noFill/>
          </a:ln>
        </p:spPr>
      </p:pic>
      <p:sp>
        <p:nvSpPr>
          <p:cNvPr id="148" name="Google Shape;148;p4"/>
          <p:cNvSpPr txBox="1"/>
          <p:nvPr/>
        </p:nvSpPr>
        <p:spPr>
          <a:xfrm>
            <a:off x="2880577" y="4222364"/>
            <a:ext cx="2938463" cy="2092881"/>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400"/>
              <a:buFont typeface="Arial"/>
              <a:buChar char="•"/>
            </a:pPr>
            <a:r>
              <a:rPr lang="en-GB" sz="1400">
                <a:solidFill>
                  <a:schemeClr val="dk1"/>
                </a:solidFill>
                <a:latin typeface="Arial"/>
                <a:ea typeface="Arial"/>
                <a:cs typeface="Arial"/>
                <a:sym typeface="Arial"/>
              </a:rPr>
              <a:t>Digital identity</a:t>
            </a:r>
            <a:endParaRPr/>
          </a:p>
          <a:p>
            <a:pPr indent="-285750" lvl="0" marL="285750" marR="0" rtl="0" algn="l">
              <a:spcBef>
                <a:spcPts val="0"/>
              </a:spcBef>
              <a:spcAft>
                <a:spcPts val="0"/>
              </a:spcAft>
              <a:buClr>
                <a:schemeClr val="dk1"/>
              </a:buClr>
              <a:buSzPts val="1400"/>
              <a:buFont typeface="Arial"/>
              <a:buChar char="•"/>
            </a:pPr>
            <a:r>
              <a:rPr lang="en-GB" sz="1400">
                <a:solidFill>
                  <a:schemeClr val="dk1"/>
                </a:solidFill>
                <a:latin typeface="Arial"/>
                <a:ea typeface="Arial"/>
                <a:cs typeface="Arial"/>
                <a:sym typeface="Arial"/>
              </a:rPr>
              <a:t>Digital use</a:t>
            </a:r>
            <a:endParaRPr/>
          </a:p>
          <a:p>
            <a:pPr indent="-285750" lvl="0" marL="285750" marR="0" rtl="0" algn="l">
              <a:spcBef>
                <a:spcPts val="0"/>
              </a:spcBef>
              <a:spcAft>
                <a:spcPts val="0"/>
              </a:spcAft>
              <a:buClr>
                <a:schemeClr val="dk1"/>
              </a:buClr>
              <a:buSzPts val="1400"/>
              <a:buFont typeface="Arial"/>
              <a:buChar char="•"/>
            </a:pPr>
            <a:r>
              <a:rPr lang="en-GB" sz="1400">
                <a:solidFill>
                  <a:schemeClr val="dk1"/>
                </a:solidFill>
                <a:latin typeface="Arial"/>
                <a:ea typeface="Arial"/>
                <a:cs typeface="Arial"/>
                <a:sym typeface="Arial"/>
              </a:rPr>
              <a:t>Digital safety</a:t>
            </a:r>
            <a:endParaRPr/>
          </a:p>
          <a:p>
            <a:pPr indent="-285750" lvl="0" marL="285750" marR="0" rtl="0" algn="l">
              <a:spcBef>
                <a:spcPts val="0"/>
              </a:spcBef>
              <a:spcAft>
                <a:spcPts val="0"/>
              </a:spcAft>
              <a:buClr>
                <a:schemeClr val="dk1"/>
              </a:buClr>
              <a:buSzPts val="1400"/>
              <a:buFont typeface="Arial"/>
              <a:buChar char="•"/>
            </a:pPr>
            <a:r>
              <a:rPr lang="en-GB" sz="1400">
                <a:solidFill>
                  <a:schemeClr val="dk1"/>
                </a:solidFill>
                <a:latin typeface="Arial"/>
                <a:ea typeface="Arial"/>
                <a:cs typeface="Arial"/>
                <a:sym typeface="Arial"/>
              </a:rPr>
              <a:t>Digital security </a:t>
            </a:r>
            <a:endParaRPr/>
          </a:p>
          <a:p>
            <a:pPr indent="-285750" lvl="0" marL="285750" marR="0" rtl="0" algn="l">
              <a:spcBef>
                <a:spcPts val="0"/>
              </a:spcBef>
              <a:spcAft>
                <a:spcPts val="0"/>
              </a:spcAft>
              <a:buClr>
                <a:schemeClr val="dk1"/>
              </a:buClr>
              <a:buSzPts val="1400"/>
              <a:buFont typeface="Arial"/>
              <a:buChar char="•"/>
            </a:pPr>
            <a:r>
              <a:rPr lang="en-GB" sz="1400">
                <a:solidFill>
                  <a:schemeClr val="dk1"/>
                </a:solidFill>
                <a:latin typeface="Arial"/>
                <a:ea typeface="Arial"/>
                <a:cs typeface="Arial"/>
                <a:sym typeface="Arial"/>
              </a:rPr>
              <a:t>Digital emotional intelligence </a:t>
            </a:r>
            <a:endParaRPr/>
          </a:p>
          <a:p>
            <a:pPr indent="-285750" lvl="0" marL="285750" marR="0" rtl="0" algn="l">
              <a:spcBef>
                <a:spcPts val="0"/>
              </a:spcBef>
              <a:spcAft>
                <a:spcPts val="0"/>
              </a:spcAft>
              <a:buClr>
                <a:schemeClr val="dk1"/>
              </a:buClr>
              <a:buSzPts val="1400"/>
              <a:buFont typeface="Arial"/>
              <a:buChar char="•"/>
            </a:pPr>
            <a:r>
              <a:rPr lang="en-GB" sz="1400">
                <a:solidFill>
                  <a:schemeClr val="dk1"/>
                </a:solidFill>
                <a:latin typeface="Arial"/>
                <a:ea typeface="Arial"/>
                <a:cs typeface="Arial"/>
                <a:sym typeface="Arial"/>
              </a:rPr>
              <a:t>Digital communication </a:t>
            </a:r>
            <a:endParaRPr/>
          </a:p>
          <a:p>
            <a:pPr indent="-285750" lvl="0" marL="285750" marR="0" rtl="0" algn="l">
              <a:spcBef>
                <a:spcPts val="0"/>
              </a:spcBef>
              <a:spcAft>
                <a:spcPts val="0"/>
              </a:spcAft>
              <a:buClr>
                <a:schemeClr val="dk1"/>
              </a:buClr>
              <a:buSzPts val="1400"/>
              <a:buFont typeface="Arial"/>
              <a:buChar char="•"/>
            </a:pPr>
            <a:r>
              <a:rPr lang="en-GB" sz="1400">
                <a:solidFill>
                  <a:schemeClr val="dk1"/>
                </a:solidFill>
                <a:latin typeface="Arial"/>
                <a:ea typeface="Arial"/>
                <a:cs typeface="Arial"/>
                <a:sym typeface="Arial"/>
              </a:rPr>
              <a:t>Digital literacy</a:t>
            </a:r>
            <a:endParaRPr/>
          </a:p>
          <a:p>
            <a:pPr indent="-285750" lvl="0" marL="285750" marR="0" rtl="0" algn="l">
              <a:spcBef>
                <a:spcPts val="0"/>
              </a:spcBef>
              <a:spcAft>
                <a:spcPts val="0"/>
              </a:spcAft>
              <a:buClr>
                <a:schemeClr val="dk1"/>
              </a:buClr>
              <a:buSzPts val="1400"/>
              <a:buFont typeface="Arial"/>
              <a:buChar char="•"/>
            </a:pPr>
            <a:r>
              <a:rPr lang="en-GB" sz="1400">
                <a:solidFill>
                  <a:schemeClr val="dk1"/>
                </a:solidFill>
                <a:latin typeface="Arial"/>
                <a:ea typeface="Arial"/>
                <a:cs typeface="Arial"/>
                <a:sym typeface="Arial"/>
              </a:rPr>
              <a:t>Digital rights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 name="Google Shape;149;p4"/>
          <p:cNvSpPr/>
          <p:nvPr/>
        </p:nvSpPr>
        <p:spPr>
          <a:xfrm>
            <a:off x="6159037" y="6392560"/>
            <a:ext cx="2111724" cy="1692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500" u="sng">
                <a:solidFill>
                  <a:schemeClr val="dk1"/>
                </a:solidFill>
                <a:latin typeface="Arial"/>
                <a:ea typeface="Arial"/>
                <a:cs typeface="Arial"/>
                <a:sym typeface="Arial"/>
                <a:hlinkClick r:id="rId5">
                  <a:extLst>
                    <a:ext uri="{A12FA001-AC4F-418D-AE19-62706E023703}">
                      <ahyp:hlinkClr val="tx"/>
                    </a:ext>
                  </a:extLst>
                </a:hlinkClick>
              </a:rPr>
              <a:t>World Economic Forum: Digital Skills we must teach our children</a:t>
            </a:r>
            <a:endParaRPr sz="500">
              <a:solidFill>
                <a:schemeClr val="dk1"/>
              </a:solidFill>
              <a:latin typeface="Arial"/>
              <a:ea typeface="Arial"/>
              <a:cs typeface="Arial"/>
              <a:sym typeface="Arial"/>
            </a:endParaRPr>
          </a:p>
        </p:txBody>
      </p:sp>
      <p:sp>
        <p:nvSpPr>
          <p:cNvPr id="150" name="Google Shape;150;p4"/>
          <p:cNvSpPr/>
          <p:nvPr/>
        </p:nvSpPr>
        <p:spPr>
          <a:xfrm>
            <a:off x="1352548" y="115341"/>
            <a:ext cx="6391275"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000">
                <a:solidFill>
                  <a:schemeClr val="accent5"/>
                </a:solidFill>
                <a:latin typeface="Arial"/>
                <a:ea typeface="Arial"/>
                <a:cs typeface="Arial"/>
                <a:sym typeface="Arial"/>
              </a:rPr>
              <a:t>Effective Learning and Teaching </a:t>
            </a:r>
            <a:endParaRPr/>
          </a:p>
          <a:p>
            <a:pPr indent="0" lvl="0" marL="0" marR="0" rtl="0" algn="ctr">
              <a:spcBef>
                <a:spcPts val="0"/>
              </a:spcBef>
              <a:spcAft>
                <a:spcPts val="0"/>
              </a:spcAft>
              <a:buNone/>
            </a:pPr>
            <a:r>
              <a:rPr b="1" lang="en-GB" sz="2000">
                <a:solidFill>
                  <a:schemeClr val="accent5"/>
                </a:solidFill>
                <a:latin typeface="Arial"/>
                <a:ea typeface="Arial"/>
                <a:cs typeface="Arial"/>
                <a:sym typeface="Arial"/>
              </a:rPr>
              <a:t>in Digital Literacy and Computing Science </a:t>
            </a:r>
            <a:endParaRPr/>
          </a:p>
        </p:txBody>
      </p:sp>
      <p:pic>
        <p:nvPicPr>
          <p:cNvPr id="151" name="Google Shape;151;p4"/>
          <p:cNvPicPr preferRelativeResize="0"/>
          <p:nvPr/>
        </p:nvPicPr>
        <p:blipFill rotWithShape="1">
          <a:blip r:embed="rId6">
            <a:alphaModFix/>
          </a:blip>
          <a:srcRect b="0" l="0" r="0" t="0"/>
          <a:stretch/>
        </p:blipFill>
        <p:spPr>
          <a:xfrm>
            <a:off x="7214899" y="115341"/>
            <a:ext cx="1020662" cy="707886"/>
          </a:xfrm>
          <a:prstGeom prst="rect">
            <a:avLst/>
          </a:prstGeom>
          <a:noFill/>
          <a:ln>
            <a:noFill/>
          </a:ln>
        </p:spPr>
      </p:pic>
      <p:sp>
        <p:nvSpPr>
          <p:cNvPr id="152" name="Google Shape;152;p4">
            <a:hlinkClick action="ppaction://hlinkshowjump?jump=firstslide"/>
          </p:cNvPr>
          <p:cNvSpPr/>
          <p:nvPr/>
        </p:nvSpPr>
        <p:spPr>
          <a:xfrm>
            <a:off x="586789" y="45864"/>
            <a:ext cx="546686" cy="257267"/>
          </a:xfrm>
          <a:custGeom>
            <a:rect b="b" l="l" r="r" t="t"/>
            <a:pathLst>
              <a:path extrusionOk="0" h="120000" w="120000">
                <a:moveTo>
                  <a:pt x="0" y="0"/>
                </a:moveTo>
                <a:lnTo>
                  <a:pt x="120000" y="0"/>
                </a:lnTo>
                <a:lnTo>
                  <a:pt x="120000" y="120000"/>
                </a:lnTo>
                <a:lnTo>
                  <a:pt x="0" y="120000"/>
                </a:lnTo>
                <a:close/>
                <a:moveTo>
                  <a:pt x="60000" y="15000"/>
                </a:moveTo>
                <a:lnTo>
                  <a:pt x="38823" y="60000"/>
                </a:lnTo>
                <a:lnTo>
                  <a:pt x="44117" y="60000"/>
                </a:lnTo>
                <a:lnTo>
                  <a:pt x="44117" y="105000"/>
                </a:lnTo>
                <a:lnTo>
                  <a:pt x="75883" y="105000"/>
                </a:lnTo>
                <a:lnTo>
                  <a:pt x="75883" y="60000"/>
                </a:lnTo>
                <a:lnTo>
                  <a:pt x="81177" y="60000"/>
                </a:lnTo>
                <a:lnTo>
                  <a:pt x="73235" y="43125"/>
                </a:lnTo>
                <a:lnTo>
                  <a:pt x="73235" y="20625"/>
                </a:lnTo>
                <a:lnTo>
                  <a:pt x="67941" y="20625"/>
                </a:lnTo>
                <a:lnTo>
                  <a:pt x="67941" y="31875"/>
                </a:lnTo>
                <a:close/>
              </a:path>
              <a:path extrusionOk="0" fill="darkenLess" h="120000" w="120000">
                <a:moveTo>
                  <a:pt x="73235" y="43125"/>
                </a:moveTo>
                <a:lnTo>
                  <a:pt x="73235" y="20625"/>
                </a:lnTo>
                <a:lnTo>
                  <a:pt x="67941" y="20625"/>
                </a:lnTo>
                <a:lnTo>
                  <a:pt x="67941" y="31875"/>
                </a:lnTo>
                <a:close/>
                <a:moveTo>
                  <a:pt x="44117" y="60000"/>
                </a:moveTo>
                <a:lnTo>
                  <a:pt x="44117" y="105000"/>
                </a:lnTo>
                <a:lnTo>
                  <a:pt x="57353" y="105000"/>
                </a:lnTo>
                <a:lnTo>
                  <a:pt x="57353" y="82500"/>
                </a:lnTo>
                <a:lnTo>
                  <a:pt x="62647" y="82500"/>
                </a:lnTo>
                <a:lnTo>
                  <a:pt x="62647" y="105000"/>
                </a:lnTo>
                <a:lnTo>
                  <a:pt x="75883" y="105000"/>
                </a:lnTo>
                <a:lnTo>
                  <a:pt x="75883" y="60000"/>
                </a:lnTo>
                <a:close/>
              </a:path>
              <a:path extrusionOk="0" fill="darken" h="120000" w="120000">
                <a:moveTo>
                  <a:pt x="60000" y="15000"/>
                </a:moveTo>
                <a:lnTo>
                  <a:pt x="38823" y="60000"/>
                </a:lnTo>
                <a:lnTo>
                  <a:pt x="81177" y="60000"/>
                </a:lnTo>
                <a:close/>
                <a:moveTo>
                  <a:pt x="57353" y="82500"/>
                </a:moveTo>
                <a:lnTo>
                  <a:pt x="62647" y="82500"/>
                </a:lnTo>
                <a:lnTo>
                  <a:pt x="62647" y="105000"/>
                </a:lnTo>
                <a:lnTo>
                  <a:pt x="57353" y="105000"/>
                </a:lnTo>
                <a:close/>
              </a:path>
              <a:path extrusionOk="0" fill="none" h="120000" w="120000">
                <a:moveTo>
                  <a:pt x="60000" y="15000"/>
                </a:moveTo>
                <a:lnTo>
                  <a:pt x="67941" y="31875"/>
                </a:lnTo>
                <a:lnTo>
                  <a:pt x="67941" y="20625"/>
                </a:lnTo>
                <a:lnTo>
                  <a:pt x="73235" y="20625"/>
                </a:lnTo>
                <a:lnTo>
                  <a:pt x="73235" y="43125"/>
                </a:lnTo>
                <a:lnTo>
                  <a:pt x="81177" y="60000"/>
                </a:lnTo>
                <a:lnTo>
                  <a:pt x="75883" y="60000"/>
                </a:lnTo>
                <a:lnTo>
                  <a:pt x="75883" y="105000"/>
                </a:lnTo>
                <a:lnTo>
                  <a:pt x="44117" y="105000"/>
                </a:lnTo>
                <a:lnTo>
                  <a:pt x="44117" y="60000"/>
                </a:lnTo>
                <a:lnTo>
                  <a:pt x="38823" y="60000"/>
                </a:lnTo>
                <a:close/>
                <a:moveTo>
                  <a:pt x="67941" y="31875"/>
                </a:moveTo>
                <a:lnTo>
                  <a:pt x="73235" y="43125"/>
                </a:lnTo>
                <a:moveTo>
                  <a:pt x="75883" y="60000"/>
                </a:moveTo>
                <a:lnTo>
                  <a:pt x="44117" y="60000"/>
                </a:lnTo>
                <a:moveTo>
                  <a:pt x="57353" y="105000"/>
                </a:moveTo>
                <a:lnTo>
                  <a:pt x="57353" y="82500"/>
                </a:lnTo>
                <a:lnTo>
                  <a:pt x="62647" y="82500"/>
                </a:lnTo>
                <a:lnTo>
                  <a:pt x="62647" y="105000"/>
                </a:lnTo>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4"/>
          <p:cNvSpPr/>
          <p:nvPr/>
        </p:nvSpPr>
        <p:spPr>
          <a:xfrm>
            <a:off x="38099"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4">
            <a:hlinkClick action="ppaction://hlinkshowjump?jump=nextslide"/>
          </p:cNvPr>
          <p:cNvSpPr/>
          <p:nvPr/>
        </p:nvSpPr>
        <p:spPr>
          <a:xfrm rot="10800000">
            <a:off x="8610600"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2" name="Shape 862"/>
        <p:cNvGrpSpPr/>
        <p:nvPr/>
      </p:nvGrpSpPr>
      <p:grpSpPr>
        <a:xfrm>
          <a:off x="0" y="0"/>
          <a:ext cx="0" cy="0"/>
          <a:chOff x="0" y="0"/>
          <a:chExt cx="0" cy="0"/>
        </a:xfrm>
      </p:grpSpPr>
      <p:sp>
        <p:nvSpPr>
          <p:cNvPr id="863" name="Google Shape;863;p40"/>
          <p:cNvSpPr/>
          <p:nvPr/>
        </p:nvSpPr>
        <p:spPr>
          <a:xfrm>
            <a:off x="7150289" y="1754121"/>
            <a:ext cx="1867992" cy="1618438"/>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Thinkuknow</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Childnet</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Swiggle</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Kiddle</a:t>
            </a:r>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p:txBody>
      </p:sp>
      <p:sp>
        <p:nvSpPr>
          <p:cNvPr id="864" name="Google Shape;864;p40"/>
          <p:cNvSpPr txBox="1"/>
          <p:nvPr>
            <p:ph type="title"/>
          </p:nvPr>
        </p:nvSpPr>
        <p:spPr>
          <a:xfrm>
            <a:off x="1183753" y="45864"/>
            <a:ext cx="7362028" cy="476493"/>
          </a:xfrm>
          <a:prstGeom prst="rect">
            <a:avLst/>
          </a:prstGeom>
          <a:solidFill>
            <a:srgbClr val="B2A0C7"/>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400"/>
              <a:buFont typeface="Arial Narrow"/>
              <a:buNone/>
            </a:pPr>
            <a:br>
              <a:rPr b="1" lang="en-GB" sz="1400">
                <a:latin typeface="Arial Narrow"/>
                <a:ea typeface="Arial Narrow"/>
                <a:cs typeface="Arial Narrow"/>
                <a:sym typeface="Arial Narrow"/>
              </a:rPr>
            </a:br>
            <a:r>
              <a:rPr b="1" lang="en-GB" sz="1400">
                <a:latin typeface="Arial"/>
                <a:ea typeface="Arial"/>
                <a:cs typeface="Arial"/>
                <a:sym typeface="Arial"/>
              </a:rPr>
              <a:t>First Level (1.3)</a:t>
            </a:r>
            <a:br>
              <a:rPr b="1" lang="en-GB" sz="1400">
                <a:latin typeface="Arial"/>
                <a:ea typeface="Arial"/>
                <a:cs typeface="Arial"/>
                <a:sym typeface="Arial"/>
              </a:rPr>
            </a:br>
            <a:r>
              <a:rPr b="1" lang="en-GB" sz="1200">
                <a:latin typeface="Arial"/>
                <a:ea typeface="Arial"/>
                <a:cs typeface="Arial"/>
                <a:sym typeface="Arial"/>
              </a:rPr>
              <a:t>DL2: </a:t>
            </a:r>
            <a:r>
              <a:rPr lang="en-GB" sz="1200">
                <a:latin typeface="Arial"/>
                <a:ea typeface="Arial"/>
                <a:cs typeface="Arial"/>
                <a:sym typeface="Arial"/>
              </a:rPr>
              <a:t>Searching, processing and managing information responsibly</a:t>
            </a:r>
            <a:br>
              <a:rPr b="1" lang="en-GB" sz="1400">
                <a:latin typeface="Arial"/>
                <a:ea typeface="Arial"/>
                <a:cs typeface="Arial"/>
                <a:sym typeface="Arial"/>
              </a:rPr>
            </a:br>
            <a:endParaRPr b="1" sz="1400">
              <a:latin typeface="Arial"/>
              <a:ea typeface="Arial"/>
              <a:cs typeface="Arial"/>
              <a:sym typeface="Arial"/>
            </a:endParaRPr>
          </a:p>
        </p:txBody>
      </p:sp>
      <p:sp>
        <p:nvSpPr>
          <p:cNvPr id="865" name="Google Shape;865;p40"/>
          <p:cNvSpPr/>
          <p:nvPr/>
        </p:nvSpPr>
        <p:spPr>
          <a:xfrm>
            <a:off x="108565" y="2007828"/>
            <a:ext cx="6951363" cy="4743529"/>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Teaching Strategies &amp; Approaches:</a:t>
            </a:r>
            <a:endParaRPr/>
          </a:p>
          <a:p>
            <a:pPr indent="0" lvl="0" marL="0" marR="0" rtl="0" algn="l">
              <a:spcBef>
                <a:spcPts val="0"/>
              </a:spcBef>
              <a:spcAft>
                <a:spcPts val="0"/>
              </a:spcAft>
              <a:buNone/>
            </a:pPr>
            <a:r>
              <a:t/>
            </a:r>
            <a:endParaRPr b="1" sz="10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n-GB" sz="1100">
                <a:solidFill>
                  <a:schemeClr val="dk1"/>
                </a:solidFill>
                <a:latin typeface="Arial Narrow"/>
                <a:ea typeface="Arial Narrow"/>
                <a:cs typeface="Arial Narrow"/>
                <a:sym typeface="Arial Narrow"/>
              </a:rPr>
              <a:t>Understanding of ownership</a:t>
            </a:r>
            <a:endParaRPr/>
          </a:p>
          <a:p>
            <a:pPr indent="0" lvl="0" marL="0" marR="0" rtl="0" algn="l">
              <a:spcBef>
                <a:spcPts val="0"/>
              </a:spcBef>
              <a:spcAft>
                <a:spcPts val="0"/>
              </a:spcAft>
              <a:buNone/>
            </a:pPr>
            <a:r>
              <a:t/>
            </a:r>
            <a:endParaRPr b="1"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Introduce idea of copyright – ideas, materials, images etc. Look at copyright logo – can  you identify this on different images etc. </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Carry out searches using different search engines – can you identify images / materials which can be copied?</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Lead children to use search engines which have images etc. which can be copied (</a:t>
            </a:r>
            <a:r>
              <a:rPr lang="en-GB" sz="1000" u="sng">
                <a:solidFill>
                  <a:schemeClr val="dk1"/>
                </a:solidFill>
                <a:latin typeface="Arial Narrow"/>
                <a:ea typeface="Arial Narrow"/>
                <a:cs typeface="Arial Narrow"/>
                <a:sym typeface="Arial Narrow"/>
                <a:hlinkClick r:id="rId3">
                  <a:extLst>
                    <a:ext uri="{A12FA001-AC4F-418D-AE19-62706E023703}">
                      <ahyp:hlinkClr val="tx"/>
                    </a:ext>
                  </a:extLst>
                </a:hlinkClick>
              </a:rPr>
              <a:t>Swiggle</a:t>
            </a:r>
            <a:r>
              <a:rPr lang="en-GB" sz="1000">
                <a:solidFill>
                  <a:schemeClr val="dk1"/>
                </a:solidFill>
                <a:latin typeface="Arial Narrow"/>
                <a:ea typeface="Arial Narrow"/>
                <a:cs typeface="Arial Narrow"/>
                <a:sym typeface="Arial Narrow"/>
              </a:rPr>
              <a:t>, </a:t>
            </a:r>
            <a:r>
              <a:rPr lang="en-GB" sz="1000" u="sng">
                <a:solidFill>
                  <a:schemeClr val="dk1"/>
                </a:solidFill>
                <a:latin typeface="Arial Narrow"/>
                <a:ea typeface="Arial Narrow"/>
                <a:cs typeface="Arial Narrow"/>
                <a:sym typeface="Arial Narrow"/>
                <a:hlinkClick r:id="rId4">
                  <a:extLst>
                    <a:ext uri="{A12FA001-AC4F-418D-AE19-62706E023703}">
                      <ahyp:hlinkClr val="tx"/>
                    </a:ext>
                  </a:extLst>
                </a:hlinkClick>
              </a:rPr>
              <a:t>Kiddle</a:t>
            </a:r>
            <a:r>
              <a:rPr lang="en-GB" sz="1000">
                <a:solidFill>
                  <a:schemeClr val="dk1"/>
                </a:solidFill>
                <a:latin typeface="Arial Narrow"/>
                <a:ea typeface="Arial Narrow"/>
                <a:cs typeface="Arial Narrow"/>
                <a:sym typeface="Arial Narrow"/>
              </a:rPr>
              <a:t>)</a:t>
            </a:r>
            <a:endParaRPr/>
          </a:p>
          <a:p>
            <a:pPr indent="-107950" lvl="0" marL="171450" marR="0" rtl="0" algn="l">
              <a:spcBef>
                <a:spcPts val="0"/>
              </a:spcBef>
              <a:spcAft>
                <a:spcPts val="0"/>
              </a:spcAft>
              <a:buClr>
                <a:schemeClr val="dk1"/>
              </a:buClr>
              <a:buSzPts val="1000"/>
              <a:buFont typeface="Arial"/>
              <a:buNone/>
            </a:pPr>
            <a:r>
              <a:t/>
            </a:r>
            <a:endParaRPr sz="1000" u="sng">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n-GB" sz="1100">
                <a:solidFill>
                  <a:schemeClr val="dk1"/>
                </a:solidFill>
                <a:latin typeface="Arial Narrow"/>
                <a:ea typeface="Arial Narrow"/>
                <a:cs typeface="Arial Narrow"/>
                <a:sym typeface="Arial Narrow"/>
              </a:rPr>
              <a:t>Understanding functions of a browser and search engine</a:t>
            </a:r>
            <a:endParaRPr/>
          </a:p>
          <a:p>
            <a:pPr indent="0" lvl="0" marL="0" marR="0" rtl="0" algn="l">
              <a:spcBef>
                <a:spcPts val="0"/>
              </a:spcBef>
              <a:spcAft>
                <a:spcPts val="0"/>
              </a:spcAft>
              <a:buNone/>
            </a:pPr>
            <a:r>
              <a:t/>
            </a:r>
            <a:endParaRPr b="1"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As a class explore features of a browser e.g. history, favourites, bookmarks, zoom and tabs. Discuss what the purpose of each feature would be. Encourage children to use these when using the internet / searching online</a:t>
            </a:r>
            <a:endParaRPr/>
          </a:p>
          <a:p>
            <a:pPr indent="-171450" lvl="0" marL="171450" marR="0" rtl="0" algn="l">
              <a:spcBef>
                <a:spcPts val="0"/>
              </a:spcBef>
              <a:spcAft>
                <a:spcPts val="0"/>
              </a:spcAft>
              <a:buClr>
                <a:schemeClr val="dk1"/>
              </a:buClr>
              <a:buSzPts val="1000"/>
              <a:buFont typeface="Arial"/>
              <a:buChar char="•"/>
            </a:pPr>
            <a:r>
              <a:rPr lang="en-GB" sz="1000" u="sng">
                <a:solidFill>
                  <a:schemeClr val="dk1"/>
                </a:solidFill>
                <a:latin typeface="Arial Narrow"/>
                <a:ea typeface="Arial Narrow"/>
                <a:cs typeface="Arial Narrow"/>
                <a:sym typeface="Arial Narrow"/>
                <a:hlinkClick r:id="rId5">
                  <a:extLst>
                    <a:ext uri="{A12FA001-AC4F-418D-AE19-62706E023703}">
                      <ahyp:hlinkClr val="tx"/>
                    </a:ext>
                  </a:extLst>
                </a:hlinkClick>
              </a:rPr>
              <a:t>Choosing a search site activities </a:t>
            </a:r>
            <a:r>
              <a:rPr lang="en-GB" sz="1000">
                <a:solidFill>
                  <a:schemeClr val="dk1"/>
                </a:solidFill>
                <a:latin typeface="Arial Narrow"/>
                <a:ea typeface="Arial Narrow"/>
                <a:cs typeface="Arial Narrow"/>
                <a:sym typeface="Arial Narrow"/>
              </a:rPr>
              <a:t>(links to teacher’s lesson plan with activities and resource sheets)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Children should be able to identify and use a variety of different search engines, stating which they prefer and why</a:t>
            </a:r>
            <a:endParaRPr/>
          </a:p>
          <a:p>
            <a:pPr indent="0" lvl="0" marL="0" marR="0" rtl="0" algn="l">
              <a:spcBef>
                <a:spcPts val="0"/>
              </a:spcBef>
              <a:spcAft>
                <a:spcPts val="0"/>
              </a:spcAft>
              <a:buNone/>
            </a:pPr>
            <a:r>
              <a:t/>
            </a:r>
            <a:endParaRPr b="1" sz="10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n-GB" sz="1100">
                <a:solidFill>
                  <a:schemeClr val="dk1"/>
                </a:solidFill>
                <a:latin typeface="Arial Narrow"/>
                <a:ea typeface="Arial Narrow"/>
                <a:cs typeface="Arial Narrow"/>
                <a:sym typeface="Arial Narrow"/>
              </a:rPr>
              <a:t>Responsibility with Internet searches</a:t>
            </a:r>
            <a:endParaRPr/>
          </a:p>
          <a:p>
            <a:pPr indent="0" lvl="0" marL="0" marR="0" rtl="0" algn="l">
              <a:spcBef>
                <a:spcPts val="0"/>
              </a:spcBef>
              <a:spcAft>
                <a:spcPts val="0"/>
              </a:spcAft>
              <a:buNone/>
            </a:pPr>
            <a:r>
              <a:t/>
            </a:r>
            <a:endParaRPr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Discuss what we use search engines for and how they are used in school</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Recap with children what should / shouldn’t be searched for online</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Introduce idea of a </a:t>
            </a:r>
            <a:r>
              <a:rPr lang="en-GB" sz="1000" u="sng">
                <a:solidFill>
                  <a:schemeClr val="dk1"/>
                </a:solidFill>
                <a:latin typeface="Arial Narrow"/>
                <a:ea typeface="Arial Narrow"/>
                <a:cs typeface="Arial Narrow"/>
                <a:sym typeface="Arial Narrow"/>
                <a:hlinkClick r:id="rId6">
                  <a:extLst>
                    <a:ext uri="{A12FA001-AC4F-418D-AE19-62706E023703}">
                      <ahyp:hlinkClr val="tx"/>
                    </a:ext>
                  </a:extLst>
                </a:hlinkClick>
              </a:rPr>
              <a:t>digital footprint. </a:t>
            </a:r>
            <a:r>
              <a:rPr lang="en-GB" sz="1000">
                <a:solidFill>
                  <a:schemeClr val="dk1"/>
                </a:solidFill>
                <a:latin typeface="Arial Narrow"/>
                <a:ea typeface="Arial Narrow"/>
                <a:cs typeface="Arial Narrow"/>
                <a:sym typeface="Arial Narrow"/>
              </a:rPr>
              <a:t>Pupils learn that the information they put online leaves a digital footprint or ‘trail’: Watch </a:t>
            </a:r>
            <a:r>
              <a:rPr lang="en-GB" sz="1000" u="sng">
                <a:solidFill>
                  <a:schemeClr val="dk1"/>
                </a:solidFill>
                <a:latin typeface="Arial Narrow"/>
                <a:ea typeface="Arial Narrow"/>
                <a:cs typeface="Arial Narrow"/>
                <a:sym typeface="Arial Narrow"/>
                <a:hlinkClick r:id="rId7">
                  <a:extLst>
                    <a:ext uri="{A12FA001-AC4F-418D-AE19-62706E023703}">
                      <ahyp:hlinkClr val="tx"/>
                    </a:ext>
                  </a:extLst>
                </a:hlinkClick>
              </a:rPr>
              <a:t>this video on digital footprints</a:t>
            </a:r>
            <a:r>
              <a:rPr lang="en-GB" sz="1000">
                <a:solidFill>
                  <a:schemeClr val="dk1"/>
                </a:solidFill>
                <a:latin typeface="Arial Narrow"/>
                <a:ea typeface="Arial Narrow"/>
                <a:cs typeface="Arial Narrow"/>
                <a:sym typeface="Arial Narrow"/>
              </a:rPr>
              <a:t>. This trail can be big or small, helpful or hurtful, depending on how they manage it – consider that if information is online other people can search for it and that even content that is deleted still exists somewhere on the Internet. What do children think their digital footprint looks like at this stage?</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Watch and discuss animation: </a:t>
            </a:r>
            <a:r>
              <a:rPr lang="en-GB" sz="1000" u="sng">
                <a:solidFill>
                  <a:schemeClr val="dk1"/>
                </a:solidFill>
                <a:latin typeface="Arial Narrow"/>
                <a:ea typeface="Arial Narrow"/>
                <a:cs typeface="Arial Narrow"/>
                <a:sym typeface="Arial Narrow"/>
                <a:hlinkClick r:id="rId8">
                  <a:extLst>
                    <a:ext uri="{A12FA001-AC4F-418D-AE19-62706E023703}">
                      <ahyp:hlinkClr val="tx"/>
                    </a:ext>
                  </a:extLst>
                </a:hlinkClick>
              </a:rPr>
              <a:t>What should you keep safe? </a:t>
            </a:r>
            <a:r>
              <a:rPr lang="en-GB" sz="1000">
                <a:solidFill>
                  <a:schemeClr val="dk1"/>
                </a:solidFill>
                <a:latin typeface="Arial Narrow"/>
                <a:ea typeface="Arial Narrow"/>
                <a:cs typeface="Arial Narrow"/>
                <a:sym typeface="Arial Narrow"/>
              </a:rPr>
              <a:t>(The Adventures of Kara, Winston and the SMART Crew)</a:t>
            </a:r>
            <a:endParaRPr/>
          </a:p>
          <a:p>
            <a:pPr indent="-171450" lvl="0" marL="171450" marR="0" rtl="0" algn="l">
              <a:spcBef>
                <a:spcPts val="0"/>
              </a:spcBef>
              <a:spcAft>
                <a:spcPts val="0"/>
              </a:spcAft>
              <a:buClr>
                <a:schemeClr val="dk1"/>
              </a:buClr>
              <a:buSzPts val="1000"/>
              <a:buFont typeface="Arial"/>
              <a:buChar char="•"/>
            </a:pPr>
            <a:r>
              <a:rPr lang="en-GB" sz="1000" u="sng">
                <a:solidFill>
                  <a:schemeClr val="dk1"/>
                </a:solidFill>
                <a:latin typeface="Arial Narrow"/>
                <a:ea typeface="Arial Narrow"/>
                <a:cs typeface="Arial Narrow"/>
                <a:sym typeface="Arial Narrow"/>
                <a:hlinkClick r:id="rId9">
                  <a:extLst>
                    <a:ext uri="{A12FA001-AC4F-418D-AE19-62706E023703}">
                      <ahyp:hlinkClr val="tx"/>
                    </a:ext>
                  </a:extLst>
                </a:hlinkClick>
              </a:rPr>
              <a:t>What is personal information? </a:t>
            </a:r>
            <a:r>
              <a:rPr lang="en-GB" sz="1000">
                <a:solidFill>
                  <a:schemeClr val="dk1"/>
                </a:solidFill>
                <a:latin typeface="Arial Narrow"/>
                <a:ea typeface="Arial Narrow"/>
                <a:cs typeface="Arial Narrow"/>
                <a:sym typeface="Arial Narrow"/>
              </a:rPr>
              <a:t>Activity (with teacher lesson plan)</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Watch Hector’s World cartoon </a:t>
            </a:r>
            <a:r>
              <a:rPr lang="en-GB" sz="1000" u="sng">
                <a:solidFill>
                  <a:schemeClr val="dk1"/>
                </a:solidFill>
                <a:latin typeface="Arial Narrow"/>
                <a:ea typeface="Arial Narrow"/>
                <a:cs typeface="Arial Narrow"/>
                <a:sym typeface="Arial Narrow"/>
                <a:hlinkClick r:id="rId10">
                  <a:extLst>
                    <a:ext uri="{A12FA001-AC4F-418D-AE19-62706E023703}">
                      <ahyp:hlinkClr val="tx"/>
                    </a:ext>
                  </a:extLst>
                </a:hlinkClick>
              </a:rPr>
              <a:t>Welcome to the Carnival </a:t>
            </a:r>
            <a:r>
              <a:rPr lang="en-GB" sz="1000">
                <a:solidFill>
                  <a:schemeClr val="dk1"/>
                </a:solidFill>
                <a:latin typeface="Arial Narrow"/>
                <a:ea typeface="Arial Narrow"/>
                <a:cs typeface="Arial Narrow"/>
                <a:sym typeface="Arial Narrow"/>
              </a:rPr>
              <a:t>about keeping your personal information safe and discuss at various points in the film where the children might be going wrong – an accessible introduction to and mention of data protection, terms and conditions which could be talked about further. </a:t>
            </a:r>
            <a:endParaRPr sz="1000">
              <a:solidFill>
                <a:srgbClr val="FF0000"/>
              </a:solidFill>
              <a:latin typeface="Arial Narrow"/>
              <a:ea typeface="Arial Narrow"/>
              <a:cs typeface="Arial Narrow"/>
              <a:sym typeface="Arial Narrow"/>
            </a:endParaRPr>
          </a:p>
          <a:p>
            <a:pPr indent="0" lvl="0" marL="0" marR="0" rtl="0" algn="l">
              <a:spcBef>
                <a:spcPts val="0"/>
              </a:spcBef>
              <a:spcAft>
                <a:spcPts val="0"/>
              </a:spcAft>
              <a:buNone/>
            </a:pPr>
            <a:r>
              <a:t/>
            </a:r>
            <a:endParaRPr b="1" sz="900">
              <a:solidFill>
                <a:srgbClr val="FF0000"/>
              </a:solidFill>
              <a:latin typeface="Arial Narrow"/>
              <a:ea typeface="Arial Narrow"/>
              <a:cs typeface="Arial Narrow"/>
              <a:sym typeface="Arial Narrow"/>
            </a:endParaRPr>
          </a:p>
          <a:p>
            <a:pPr indent="-127000" lvl="0" marL="171450" marR="0" rtl="0" algn="l">
              <a:spcBef>
                <a:spcPts val="0"/>
              </a:spcBef>
              <a:spcAft>
                <a:spcPts val="0"/>
              </a:spcAft>
              <a:buClr>
                <a:schemeClr val="dk1"/>
              </a:buClr>
              <a:buSzPts val="700"/>
              <a:buFont typeface="Arial"/>
              <a:buNone/>
            </a:pPr>
            <a:r>
              <a:t/>
            </a:r>
            <a:endParaRPr sz="700">
              <a:solidFill>
                <a:srgbClr val="FF0000"/>
              </a:solidFill>
              <a:latin typeface="Arial Narrow"/>
              <a:ea typeface="Arial Narrow"/>
              <a:cs typeface="Arial Narrow"/>
              <a:sym typeface="Arial Narrow"/>
            </a:endParaRPr>
          </a:p>
          <a:p>
            <a:pPr indent="-107950" lvl="0" marL="171450" marR="0" rtl="0" algn="l">
              <a:spcBef>
                <a:spcPts val="0"/>
              </a:spcBef>
              <a:spcAft>
                <a:spcPts val="0"/>
              </a:spcAft>
              <a:buClr>
                <a:schemeClr val="dk1"/>
              </a:buClr>
              <a:buSzPts val="1000"/>
              <a:buFont typeface="Arial"/>
              <a:buNone/>
            </a:pPr>
            <a:r>
              <a:t/>
            </a:r>
            <a:endParaRPr sz="1000">
              <a:solidFill>
                <a:schemeClr val="dk1"/>
              </a:solidFill>
              <a:latin typeface="Arial Narrow"/>
              <a:ea typeface="Arial Narrow"/>
              <a:cs typeface="Arial Narrow"/>
              <a:sym typeface="Arial Narrow"/>
            </a:endParaRPr>
          </a:p>
        </p:txBody>
      </p:sp>
      <p:sp>
        <p:nvSpPr>
          <p:cNvPr id="866" name="Google Shape;866;p40"/>
          <p:cNvSpPr/>
          <p:nvPr/>
        </p:nvSpPr>
        <p:spPr>
          <a:xfrm>
            <a:off x="118933" y="1102003"/>
            <a:ext cx="6940995" cy="842047"/>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Cross-curricular links:</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(LIT 1-25a) link ownership back to looking at types of writing to understand ideas belong to people</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(TCH 1-03a) cyber resilience and internet safety linked to searches </a:t>
            </a:r>
            <a:endParaRPr/>
          </a:p>
        </p:txBody>
      </p:sp>
      <p:sp>
        <p:nvSpPr>
          <p:cNvPr id="867" name="Google Shape;867;p40"/>
          <p:cNvSpPr/>
          <p:nvPr/>
        </p:nvSpPr>
        <p:spPr>
          <a:xfrm>
            <a:off x="118934" y="586135"/>
            <a:ext cx="6940996" cy="45209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Key language</a:t>
            </a:r>
            <a:r>
              <a:rPr lang="en-GB" sz="1100">
                <a:solidFill>
                  <a:schemeClr val="dk1"/>
                </a:solidFill>
                <a:latin typeface="Arial Narrow"/>
                <a:ea typeface="Arial Narrow"/>
                <a:cs typeface="Arial Narrow"/>
                <a:sym typeface="Arial Narrow"/>
              </a:rPr>
              <a:t>: </a:t>
            </a:r>
            <a:r>
              <a:rPr lang="en-GB" sz="1000">
                <a:solidFill>
                  <a:schemeClr val="dk1"/>
                </a:solidFill>
                <a:latin typeface="Arial Narrow"/>
                <a:ea typeface="Arial Narrow"/>
                <a:cs typeface="Arial Narrow"/>
                <a:sym typeface="Arial Narrow"/>
              </a:rPr>
              <a:t>search engine, homepage, features, owner, copyright, browsers, functions, history, bookmarks, zoom, favourites, tabs, netiquette,  digital footprint, digital citizen</a:t>
            </a:r>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p:txBody>
      </p:sp>
      <p:sp>
        <p:nvSpPr>
          <p:cNvPr id="868" name="Google Shape;868;p40"/>
          <p:cNvSpPr/>
          <p:nvPr/>
        </p:nvSpPr>
        <p:spPr>
          <a:xfrm>
            <a:off x="7150289" y="582542"/>
            <a:ext cx="1867992" cy="822413"/>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CfE E/O:</a:t>
            </a:r>
            <a:r>
              <a:rPr lang="en-GB" sz="1100">
                <a:solidFill>
                  <a:schemeClr val="dk1"/>
                </a:solidFill>
                <a:latin typeface="Arial Narrow"/>
                <a:ea typeface="Arial Narrow"/>
                <a:cs typeface="Arial Narrow"/>
                <a:sym typeface="Arial Narrow"/>
              </a:rPr>
              <a:t> </a:t>
            </a:r>
            <a:r>
              <a:rPr lang="en-GB" sz="900">
                <a:solidFill>
                  <a:schemeClr val="dk1"/>
                </a:solidFill>
                <a:latin typeface="Arial Narrow"/>
                <a:ea typeface="Arial Narrow"/>
                <a:cs typeface="Arial Narrow"/>
                <a:sym typeface="Arial Narrow"/>
              </a:rPr>
              <a:t>Using digital technologies responsibly, I can access, retrieve and use information to support, enrich or extend learning in different contexts</a:t>
            </a:r>
            <a:endParaRPr sz="8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n-GB" sz="900">
                <a:solidFill>
                  <a:schemeClr val="dk1"/>
                </a:solidFill>
                <a:latin typeface="Arial Narrow"/>
                <a:ea typeface="Arial Narrow"/>
                <a:cs typeface="Arial Narrow"/>
                <a:sym typeface="Arial Narrow"/>
              </a:rPr>
              <a:t>TCH 1-02a</a:t>
            </a:r>
            <a:endParaRPr b="1" sz="9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p:txBody>
      </p:sp>
      <p:sp>
        <p:nvSpPr>
          <p:cNvPr id="869" name="Google Shape;869;p40"/>
          <p:cNvSpPr/>
          <p:nvPr/>
        </p:nvSpPr>
        <p:spPr>
          <a:xfrm>
            <a:off x="7161700" y="3715353"/>
            <a:ext cx="1862958" cy="3036004"/>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End of Level Benchmarks:</a:t>
            </a:r>
            <a:br>
              <a:rPr lang="en-GB" sz="1100" u="sng">
                <a:solidFill>
                  <a:schemeClr val="dk1"/>
                </a:solidFill>
                <a:latin typeface="Arial Narrow"/>
                <a:ea typeface="Arial Narrow"/>
                <a:cs typeface="Arial Narrow"/>
                <a:sym typeface="Arial Narrow"/>
              </a:rPr>
            </a:br>
            <a:endParaRPr sz="1100" u="sng">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rgbClr val="000000"/>
              </a:buClr>
              <a:buSzPts val="1100"/>
              <a:buFont typeface="Arial"/>
              <a:buChar char="•"/>
            </a:pPr>
            <a:r>
              <a:rPr lang="en-GB" sz="1100">
                <a:solidFill>
                  <a:srgbClr val="000000"/>
                </a:solidFill>
                <a:latin typeface="Arial Narrow"/>
                <a:ea typeface="Arial Narrow"/>
                <a:cs typeface="Arial Narrow"/>
                <a:sym typeface="Arial Narrow"/>
              </a:rPr>
              <a:t>Demonstrates an understanding of the concept of ownership of material and ideas</a:t>
            </a:r>
            <a:endParaRPr/>
          </a:p>
          <a:p>
            <a:pPr indent="-171450" lvl="0" marL="171450" marR="0" rtl="0" algn="l">
              <a:spcBef>
                <a:spcPts val="0"/>
              </a:spcBef>
              <a:spcAft>
                <a:spcPts val="0"/>
              </a:spcAft>
              <a:buClr>
                <a:srgbClr val="000000"/>
              </a:buClr>
              <a:buSzPts val="1100"/>
              <a:buFont typeface="Arial"/>
              <a:buChar char="•"/>
            </a:pPr>
            <a:r>
              <a:rPr lang="en-GB" sz="1100">
                <a:solidFill>
                  <a:srgbClr val="000000"/>
                </a:solidFill>
                <a:latin typeface="Arial Narrow"/>
                <a:ea typeface="Arial Narrow"/>
                <a:cs typeface="Arial Narrow"/>
                <a:sym typeface="Arial Narrow"/>
              </a:rPr>
              <a:t>Demonstrates an understanding of the different functions of a browser and search engine</a:t>
            </a:r>
            <a:endParaRPr/>
          </a:p>
          <a:p>
            <a:pPr indent="-171450" lvl="0" marL="171450" marR="0" rtl="0" algn="l">
              <a:spcBef>
                <a:spcPts val="0"/>
              </a:spcBef>
              <a:spcAft>
                <a:spcPts val="0"/>
              </a:spcAft>
              <a:buClr>
                <a:srgbClr val="000000"/>
              </a:buClr>
              <a:buSzPts val="1100"/>
              <a:buFont typeface="Arial"/>
              <a:buChar char="•"/>
            </a:pPr>
            <a:r>
              <a:rPr lang="en-GB" sz="1100">
                <a:solidFill>
                  <a:srgbClr val="000000"/>
                </a:solidFill>
                <a:latin typeface="Arial Narrow"/>
                <a:ea typeface="Arial Narrow"/>
                <a:cs typeface="Arial Narrow"/>
                <a:sym typeface="Arial Narrow"/>
              </a:rPr>
              <a:t>Recognises what should and shouldn’t be searched for on the Internet</a:t>
            </a:r>
            <a:endParaRPr/>
          </a:p>
          <a:p>
            <a:pPr indent="0" lvl="0" marL="0" marR="0" rtl="0" algn="l">
              <a:spcBef>
                <a:spcPts val="0"/>
              </a:spcBef>
              <a:spcAft>
                <a:spcPts val="0"/>
              </a:spcAft>
              <a:buNone/>
            </a:pPr>
            <a:r>
              <a:t/>
            </a:r>
            <a:endParaRPr sz="1000">
              <a:solidFill>
                <a:schemeClr val="dk1"/>
              </a:solidFill>
              <a:latin typeface="Arial Narrow"/>
              <a:ea typeface="Arial Narrow"/>
              <a:cs typeface="Arial Narrow"/>
              <a:sym typeface="Arial Narrow"/>
            </a:endParaRPr>
          </a:p>
          <a:p>
            <a:pPr indent="-101600" lvl="0" marL="171450" marR="0" rtl="0" algn="l">
              <a:spcBef>
                <a:spcPts val="0"/>
              </a:spcBef>
              <a:spcAft>
                <a:spcPts val="0"/>
              </a:spcAft>
              <a:buClr>
                <a:schemeClr val="dk1"/>
              </a:buClr>
              <a:buSzPts val="1100"/>
              <a:buFont typeface="Arial"/>
              <a:buNone/>
            </a:pPr>
            <a:r>
              <a:t/>
            </a:r>
            <a:endParaRPr sz="1100">
              <a:solidFill>
                <a:schemeClr val="dk1"/>
              </a:solidFill>
              <a:latin typeface="Arial Narrow"/>
              <a:ea typeface="Arial Narrow"/>
              <a:cs typeface="Arial Narrow"/>
              <a:sym typeface="Arial Narrow"/>
            </a:endParaRPr>
          </a:p>
        </p:txBody>
      </p:sp>
      <p:sp>
        <p:nvSpPr>
          <p:cNvPr id="870" name="Google Shape;870;p40">
            <a:hlinkClick action="ppaction://hlinksldjump" r:id="rId11"/>
          </p:cNvPr>
          <p:cNvSpPr/>
          <p:nvPr/>
        </p:nvSpPr>
        <p:spPr>
          <a:xfrm>
            <a:off x="7149459" y="1454166"/>
            <a:ext cx="1867172" cy="241834"/>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Pupil Resources</a:t>
            </a:r>
            <a:endParaRPr/>
          </a:p>
        </p:txBody>
      </p:sp>
      <p:pic>
        <p:nvPicPr>
          <p:cNvPr id="871" name="Google Shape;871;p40"/>
          <p:cNvPicPr preferRelativeResize="0"/>
          <p:nvPr/>
        </p:nvPicPr>
        <p:blipFill rotWithShape="1">
          <a:blip r:embed="rId12">
            <a:alphaModFix/>
          </a:blip>
          <a:srcRect b="0" l="0" r="0" t="0"/>
          <a:stretch/>
        </p:blipFill>
        <p:spPr>
          <a:xfrm>
            <a:off x="7977441" y="1802216"/>
            <a:ext cx="404560" cy="378263"/>
          </a:xfrm>
          <a:prstGeom prst="rect">
            <a:avLst/>
          </a:prstGeom>
          <a:noFill/>
          <a:ln>
            <a:noFill/>
          </a:ln>
        </p:spPr>
      </p:pic>
      <p:pic>
        <p:nvPicPr>
          <p:cNvPr id="872" name="Google Shape;872;p40"/>
          <p:cNvPicPr preferRelativeResize="0"/>
          <p:nvPr/>
        </p:nvPicPr>
        <p:blipFill rotWithShape="1">
          <a:blip r:embed="rId13">
            <a:alphaModFix/>
          </a:blip>
          <a:srcRect b="0" l="0" r="0" t="0"/>
          <a:stretch/>
        </p:blipFill>
        <p:spPr>
          <a:xfrm>
            <a:off x="8478528" y="1791568"/>
            <a:ext cx="439877" cy="439877"/>
          </a:xfrm>
          <a:prstGeom prst="rect">
            <a:avLst/>
          </a:prstGeom>
          <a:noFill/>
          <a:ln>
            <a:noFill/>
          </a:ln>
        </p:spPr>
      </p:pic>
      <p:pic>
        <p:nvPicPr>
          <p:cNvPr id="873" name="Google Shape;873;p40"/>
          <p:cNvPicPr preferRelativeResize="0"/>
          <p:nvPr/>
        </p:nvPicPr>
        <p:blipFill rotWithShape="1">
          <a:blip r:embed="rId14">
            <a:alphaModFix/>
          </a:blip>
          <a:srcRect b="0" l="0" r="0" t="0"/>
          <a:stretch/>
        </p:blipFill>
        <p:spPr>
          <a:xfrm>
            <a:off x="7983296" y="2563339"/>
            <a:ext cx="569391" cy="214727"/>
          </a:xfrm>
          <a:prstGeom prst="rect">
            <a:avLst/>
          </a:prstGeom>
          <a:noFill/>
          <a:ln>
            <a:noFill/>
          </a:ln>
        </p:spPr>
      </p:pic>
      <p:sp>
        <p:nvSpPr>
          <p:cNvPr id="874" name="Google Shape;874;p40">
            <a:hlinkClick action="ppaction://hlinkshowjump?jump=firstslide"/>
          </p:cNvPr>
          <p:cNvSpPr/>
          <p:nvPr/>
        </p:nvSpPr>
        <p:spPr>
          <a:xfrm>
            <a:off x="586789" y="45864"/>
            <a:ext cx="546686" cy="257267"/>
          </a:xfrm>
          <a:custGeom>
            <a:rect b="b" l="l" r="r" t="t"/>
            <a:pathLst>
              <a:path extrusionOk="0" h="120000" w="120000">
                <a:moveTo>
                  <a:pt x="0" y="0"/>
                </a:moveTo>
                <a:lnTo>
                  <a:pt x="120000" y="0"/>
                </a:lnTo>
                <a:lnTo>
                  <a:pt x="120000" y="120000"/>
                </a:lnTo>
                <a:lnTo>
                  <a:pt x="0" y="120000"/>
                </a:lnTo>
                <a:close/>
                <a:moveTo>
                  <a:pt x="60000" y="15000"/>
                </a:moveTo>
                <a:lnTo>
                  <a:pt x="38823" y="60000"/>
                </a:lnTo>
                <a:lnTo>
                  <a:pt x="44117" y="60000"/>
                </a:lnTo>
                <a:lnTo>
                  <a:pt x="44117" y="105000"/>
                </a:lnTo>
                <a:lnTo>
                  <a:pt x="75883" y="105000"/>
                </a:lnTo>
                <a:lnTo>
                  <a:pt x="75883" y="60000"/>
                </a:lnTo>
                <a:lnTo>
                  <a:pt x="81177" y="60000"/>
                </a:lnTo>
                <a:lnTo>
                  <a:pt x="73235" y="43125"/>
                </a:lnTo>
                <a:lnTo>
                  <a:pt x="73235" y="20625"/>
                </a:lnTo>
                <a:lnTo>
                  <a:pt x="67941" y="20625"/>
                </a:lnTo>
                <a:lnTo>
                  <a:pt x="67941" y="31875"/>
                </a:lnTo>
                <a:close/>
              </a:path>
              <a:path extrusionOk="0" fill="darkenLess" h="120000" w="120000">
                <a:moveTo>
                  <a:pt x="73235" y="43125"/>
                </a:moveTo>
                <a:lnTo>
                  <a:pt x="73235" y="20625"/>
                </a:lnTo>
                <a:lnTo>
                  <a:pt x="67941" y="20625"/>
                </a:lnTo>
                <a:lnTo>
                  <a:pt x="67941" y="31875"/>
                </a:lnTo>
                <a:close/>
                <a:moveTo>
                  <a:pt x="44117" y="60000"/>
                </a:moveTo>
                <a:lnTo>
                  <a:pt x="44117" y="105000"/>
                </a:lnTo>
                <a:lnTo>
                  <a:pt x="57353" y="105000"/>
                </a:lnTo>
                <a:lnTo>
                  <a:pt x="57353" y="82500"/>
                </a:lnTo>
                <a:lnTo>
                  <a:pt x="62647" y="82500"/>
                </a:lnTo>
                <a:lnTo>
                  <a:pt x="62647" y="105000"/>
                </a:lnTo>
                <a:lnTo>
                  <a:pt x="75883" y="105000"/>
                </a:lnTo>
                <a:lnTo>
                  <a:pt x="75883" y="60000"/>
                </a:lnTo>
                <a:close/>
              </a:path>
              <a:path extrusionOk="0" fill="darken" h="120000" w="120000">
                <a:moveTo>
                  <a:pt x="60000" y="15000"/>
                </a:moveTo>
                <a:lnTo>
                  <a:pt x="38823" y="60000"/>
                </a:lnTo>
                <a:lnTo>
                  <a:pt x="81177" y="60000"/>
                </a:lnTo>
                <a:close/>
                <a:moveTo>
                  <a:pt x="57353" y="82500"/>
                </a:moveTo>
                <a:lnTo>
                  <a:pt x="62647" y="82500"/>
                </a:lnTo>
                <a:lnTo>
                  <a:pt x="62647" y="105000"/>
                </a:lnTo>
                <a:lnTo>
                  <a:pt x="57353" y="105000"/>
                </a:lnTo>
                <a:close/>
              </a:path>
              <a:path extrusionOk="0" fill="none" h="120000" w="120000">
                <a:moveTo>
                  <a:pt x="60000" y="15000"/>
                </a:moveTo>
                <a:lnTo>
                  <a:pt x="67941" y="31875"/>
                </a:lnTo>
                <a:lnTo>
                  <a:pt x="67941" y="20625"/>
                </a:lnTo>
                <a:lnTo>
                  <a:pt x="73235" y="20625"/>
                </a:lnTo>
                <a:lnTo>
                  <a:pt x="73235" y="43125"/>
                </a:lnTo>
                <a:lnTo>
                  <a:pt x="81177" y="60000"/>
                </a:lnTo>
                <a:lnTo>
                  <a:pt x="75883" y="60000"/>
                </a:lnTo>
                <a:lnTo>
                  <a:pt x="75883" y="105000"/>
                </a:lnTo>
                <a:lnTo>
                  <a:pt x="44117" y="105000"/>
                </a:lnTo>
                <a:lnTo>
                  <a:pt x="44117" y="60000"/>
                </a:lnTo>
                <a:lnTo>
                  <a:pt x="38823" y="60000"/>
                </a:lnTo>
                <a:close/>
                <a:moveTo>
                  <a:pt x="67941" y="31875"/>
                </a:moveTo>
                <a:lnTo>
                  <a:pt x="73235" y="43125"/>
                </a:lnTo>
                <a:moveTo>
                  <a:pt x="75883" y="60000"/>
                </a:moveTo>
                <a:lnTo>
                  <a:pt x="44117" y="60000"/>
                </a:lnTo>
                <a:moveTo>
                  <a:pt x="57353" y="105000"/>
                </a:moveTo>
                <a:lnTo>
                  <a:pt x="57353" y="82500"/>
                </a:lnTo>
                <a:lnTo>
                  <a:pt x="62647" y="82500"/>
                </a:lnTo>
                <a:lnTo>
                  <a:pt x="62647" y="105000"/>
                </a:lnTo>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5" name="Google Shape;875;p40"/>
          <p:cNvSpPr/>
          <p:nvPr/>
        </p:nvSpPr>
        <p:spPr>
          <a:xfrm>
            <a:off x="38099"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6" name="Google Shape;876;p40">
            <a:hlinkClick action="ppaction://hlinkshowjump?jump=nextslide"/>
          </p:cNvPr>
          <p:cNvSpPr/>
          <p:nvPr/>
        </p:nvSpPr>
        <p:spPr>
          <a:xfrm rot="10800000">
            <a:off x="8610600"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877" name="Google Shape;877;p40"/>
          <p:cNvPicPr preferRelativeResize="0"/>
          <p:nvPr/>
        </p:nvPicPr>
        <p:blipFill rotWithShape="1">
          <a:blip r:embed="rId15">
            <a:alphaModFix/>
          </a:blip>
          <a:srcRect b="0" l="0" r="0" t="0"/>
          <a:stretch/>
        </p:blipFill>
        <p:spPr>
          <a:xfrm>
            <a:off x="7977441" y="2260255"/>
            <a:ext cx="604120" cy="214727"/>
          </a:xfrm>
          <a:prstGeom prst="rect">
            <a:avLst/>
          </a:prstGeom>
          <a:noFill/>
          <a:ln>
            <a:noFill/>
          </a:ln>
        </p:spPr>
      </p:pic>
      <p:sp>
        <p:nvSpPr>
          <p:cNvPr id="878" name="Google Shape;878;p40"/>
          <p:cNvSpPr/>
          <p:nvPr/>
        </p:nvSpPr>
        <p:spPr>
          <a:xfrm>
            <a:off x="7149459" y="3421613"/>
            <a:ext cx="1862957" cy="244685"/>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CLPL</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3" name="Shape 883"/>
        <p:cNvGrpSpPr/>
        <p:nvPr/>
      </p:nvGrpSpPr>
      <p:grpSpPr>
        <a:xfrm>
          <a:off x="0" y="0"/>
          <a:ext cx="0" cy="0"/>
          <a:chOff x="0" y="0"/>
          <a:chExt cx="0" cy="0"/>
        </a:xfrm>
      </p:grpSpPr>
      <p:sp>
        <p:nvSpPr>
          <p:cNvPr id="884" name="Google Shape;884;p41"/>
          <p:cNvSpPr txBox="1"/>
          <p:nvPr>
            <p:ph type="title"/>
          </p:nvPr>
        </p:nvSpPr>
        <p:spPr>
          <a:xfrm>
            <a:off x="1183753" y="45864"/>
            <a:ext cx="7362028" cy="476493"/>
          </a:xfrm>
          <a:prstGeom prst="rect">
            <a:avLst/>
          </a:prstGeom>
          <a:solidFill>
            <a:srgbClr val="B2A0C7"/>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400"/>
              <a:buFont typeface="Arial Narrow"/>
              <a:buNone/>
            </a:pPr>
            <a:br>
              <a:rPr b="1" lang="en-GB" sz="1400">
                <a:latin typeface="Arial Narrow"/>
                <a:ea typeface="Arial Narrow"/>
                <a:cs typeface="Arial Narrow"/>
                <a:sym typeface="Arial Narrow"/>
              </a:rPr>
            </a:br>
            <a:r>
              <a:rPr b="1" lang="en-GB" sz="1400">
                <a:latin typeface="Arial"/>
                <a:ea typeface="Arial"/>
                <a:cs typeface="Arial"/>
                <a:sym typeface="Arial"/>
              </a:rPr>
              <a:t>First Level (1.3)</a:t>
            </a:r>
            <a:br>
              <a:rPr b="1" lang="en-GB" sz="1400">
                <a:latin typeface="Arial"/>
                <a:ea typeface="Arial"/>
                <a:cs typeface="Arial"/>
                <a:sym typeface="Arial"/>
              </a:rPr>
            </a:br>
            <a:r>
              <a:rPr b="1" lang="en-GB" sz="1200">
                <a:latin typeface="Arial"/>
                <a:ea typeface="Arial"/>
                <a:cs typeface="Arial"/>
                <a:sym typeface="Arial"/>
              </a:rPr>
              <a:t>DL3: </a:t>
            </a:r>
            <a:r>
              <a:rPr lang="en-GB" sz="1200">
                <a:latin typeface="Arial"/>
                <a:ea typeface="Arial"/>
                <a:cs typeface="Arial"/>
                <a:sym typeface="Arial"/>
              </a:rPr>
              <a:t>Cyber resilience and Internet safety</a:t>
            </a:r>
            <a:br>
              <a:rPr b="1" lang="en-GB" sz="1400">
                <a:latin typeface="Arial"/>
                <a:ea typeface="Arial"/>
                <a:cs typeface="Arial"/>
                <a:sym typeface="Arial"/>
              </a:rPr>
            </a:br>
            <a:endParaRPr b="1" sz="1400">
              <a:latin typeface="Arial"/>
              <a:ea typeface="Arial"/>
              <a:cs typeface="Arial"/>
              <a:sym typeface="Arial"/>
            </a:endParaRPr>
          </a:p>
        </p:txBody>
      </p:sp>
      <p:sp>
        <p:nvSpPr>
          <p:cNvPr id="885" name="Google Shape;885;p41"/>
          <p:cNvSpPr/>
          <p:nvPr/>
        </p:nvSpPr>
        <p:spPr>
          <a:xfrm>
            <a:off x="108565" y="2007828"/>
            <a:ext cx="6951363" cy="4743529"/>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Teaching Strategies &amp; Approaches:</a:t>
            </a:r>
            <a:endParaRPr/>
          </a:p>
          <a:p>
            <a:pPr indent="0" lvl="0" marL="0" marR="0" rtl="0" algn="l">
              <a:spcBef>
                <a:spcPts val="0"/>
              </a:spcBef>
              <a:spcAft>
                <a:spcPts val="0"/>
              </a:spcAft>
              <a:buNone/>
            </a:pPr>
            <a:r>
              <a:t/>
            </a:r>
            <a:endParaRPr b="1" sz="9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n-GB" sz="1100">
                <a:solidFill>
                  <a:schemeClr val="dk1"/>
                </a:solidFill>
                <a:latin typeface="Arial Narrow"/>
                <a:ea typeface="Arial Narrow"/>
                <a:cs typeface="Arial Narrow"/>
                <a:sym typeface="Arial Narrow"/>
              </a:rPr>
              <a:t>Understanding of rights and responsibilities, and dangers online</a:t>
            </a:r>
            <a:endParaRPr/>
          </a:p>
          <a:p>
            <a:pPr indent="0" lvl="0" marL="0" marR="0" rtl="0" algn="l">
              <a:spcBef>
                <a:spcPts val="0"/>
              </a:spcBef>
              <a:spcAft>
                <a:spcPts val="0"/>
              </a:spcAft>
              <a:buNone/>
            </a:pPr>
            <a:r>
              <a:t/>
            </a:r>
            <a:endParaRPr sz="9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Explore what it means to be responsible and respectful of their offline and online communities as a way to learn how to be good digital citizens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Debate your rights and responsibilities as a digital citizen – who’s at fault when things go wrong? </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Use Skype to link up with another class in the school, another school in the world, or someone you want to learn more from (experts in their field, people with interesting jobs, authors) – come up with questions to ask beforehand</a:t>
            </a:r>
            <a:endParaRPr/>
          </a:p>
          <a:p>
            <a:pPr indent="-171450" lvl="0" marL="171450" marR="0" rtl="0" algn="l">
              <a:spcBef>
                <a:spcPts val="0"/>
              </a:spcBef>
              <a:spcAft>
                <a:spcPts val="0"/>
              </a:spcAft>
              <a:buClr>
                <a:schemeClr val="dk1"/>
              </a:buClr>
              <a:buSzPts val="1000"/>
              <a:buFont typeface="Arial"/>
              <a:buChar char="•"/>
            </a:pPr>
            <a:r>
              <a:rPr lang="en-GB" sz="1000" u="sng">
                <a:solidFill>
                  <a:schemeClr val="dk1"/>
                </a:solidFill>
                <a:latin typeface="Arial Narrow"/>
                <a:ea typeface="Arial Narrow"/>
                <a:cs typeface="Arial Narrow"/>
                <a:sym typeface="Arial Narrow"/>
                <a:hlinkClick r:id="rId3">
                  <a:extLst>
                    <a:ext uri="{A12FA001-AC4F-418D-AE19-62706E023703}">
                      <ahyp:hlinkClr val="tx"/>
                    </a:ext>
                  </a:extLst>
                </a:hlinkClick>
              </a:rPr>
              <a:t>Who can help when a child is worried? </a:t>
            </a:r>
            <a:r>
              <a:rPr lang="en-GB" sz="1000">
                <a:solidFill>
                  <a:schemeClr val="dk1"/>
                </a:solidFill>
                <a:latin typeface="Arial Narrow"/>
                <a:ea typeface="Arial Narrow"/>
                <a:cs typeface="Arial Narrow"/>
                <a:sym typeface="Arial Narrow"/>
              </a:rPr>
              <a:t>(Links, advice, contact details)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Save images of famous faces, then insert into Pages with a made up ‘rumour’ about this person. Put them up around the classroom, or in a corridor. Ask children to describe what effects this could have on someone they knew and link to discussion on similar images/statements being shared via social media or messages. How could this affect children’s classmates? </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Use Pages/Keynote to create and perform a role-play/drama about sending and sharing messages through social media/Airdrop and in real life</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Explore the online game from Google’s  </a:t>
            </a:r>
            <a:r>
              <a:rPr lang="en-GB" sz="1000" u="sng">
                <a:solidFill>
                  <a:schemeClr val="dk1"/>
                </a:solidFill>
                <a:latin typeface="Arial Narrow"/>
                <a:ea typeface="Arial Narrow"/>
                <a:cs typeface="Arial Narrow"/>
                <a:sym typeface="Arial Narrow"/>
                <a:hlinkClick r:id="rId4">
                  <a:extLst>
                    <a:ext uri="{A12FA001-AC4F-418D-AE19-62706E023703}">
                      <ahyp:hlinkClr val="tx"/>
                    </a:ext>
                  </a:extLst>
                </a:hlinkClick>
              </a:rPr>
              <a:t>Be Internet Legends, focusing on Kindness</a:t>
            </a:r>
            <a:r>
              <a:rPr lang="en-GB" sz="1000">
                <a:solidFill>
                  <a:schemeClr val="dk1"/>
                </a:solidFill>
                <a:latin typeface="Arial Narrow"/>
                <a:ea typeface="Arial Narrow"/>
                <a:cs typeface="Arial Narrow"/>
                <a:sym typeface="Arial Narrow"/>
              </a:rPr>
              <a:t> (includes blocking/reporting abusive users)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Watch the animation </a:t>
            </a:r>
            <a:r>
              <a:rPr lang="en-GB" sz="1000" u="sng">
                <a:solidFill>
                  <a:schemeClr val="dk1"/>
                </a:solidFill>
                <a:latin typeface="Arial Narrow"/>
                <a:ea typeface="Arial Narrow"/>
                <a:cs typeface="Arial Narrow"/>
                <a:sym typeface="Arial Narrow"/>
                <a:hlinkClick r:id="rId5">
                  <a:extLst>
                    <a:ext uri="{A12FA001-AC4F-418D-AE19-62706E023703}">
                      <ahyp:hlinkClr val="tx"/>
                    </a:ext>
                  </a:extLst>
                </a:hlinkClick>
              </a:rPr>
              <a:t>‘Block Him Right Good Alfie’</a:t>
            </a:r>
            <a:r>
              <a:rPr lang="en-GB" sz="1000">
                <a:solidFill>
                  <a:schemeClr val="dk1"/>
                </a:solidFill>
                <a:latin typeface="Arial Narrow"/>
                <a:ea typeface="Arial Narrow"/>
                <a:cs typeface="Arial Narrow"/>
                <a:sym typeface="Arial Narrow"/>
              </a:rPr>
              <a:t>  (or all 3); discusses blocking and cyberbullying via ‘liking’ someone else’s mean comment</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Consider that children (even though underage for social media) can receive online messages from others that will make them feel angry, hurt, sad or fearful. Learners should identify actions they can take, including keeping things private/between friends, blocking, reporting and telling a trusted adult. </a:t>
            </a:r>
            <a:endParaRPr/>
          </a:p>
          <a:p>
            <a:pPr indent="-114300" lvl="0" marL="171450" marR="0" rtl="0" algn="l">
              <a:spcBef>
                <a:spcPts val="0"/>
              </a:spcBef>
              <a:spcAft>
                <a:spcPts val="0"/>
              </a:spcAft>
              <a:buClr>
                <a:schemeClr val="dk1"/>
              </a:buClr>
              <a:buSzPts val="900"/>
              <a:buFont typeface="Arial"/>
              <a:buNone/>
            </a:pPr>
            <a:r>
              <a:t/>
            </a:r>
            <a:endParaRPr b="1" sz="900" u="sng">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n-GB" sz="1100">
                <a:solidFill>
                  <a:schemeClr val="dk1"/>
                </a:solidFill>
                <a:latin typeface="Arial Narrow"/>
                <a:ea typeface="Arial Narrow"/>
                <a:cs typeface="Arial Narrow"/>
                <a:sym typeface="Arial Narrow"/>
              </a:rPr>
              <a:t>Understanding of passwords</a:t>
            </a:r>
            <a:endParaRPr/>
          </a:p>
          <a:p>
            <a:pPr indent="0" lvl="0" marL="0" marR="0" rtl="0" algn="l">
              <a:spcBef>
                <a:spcPts val="0"/>
              </a:spcBef>
              <a:spcAft>
                <a:spcPts val="0"/>
              </a:spcAft>
              <a:buNone/>
            </a:pPr>
            <a:r>
              <a:t/>
            </a:r>
            <a:endParaRPr b="1" sz="9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Explore the online game from Google’s </a:t>
            </a:r>
            <a:r>
              <a:rPr lang="en-GB" sz="1000" u="sng">
                <a:solidFill>
                  <a:schemeClr val="dk1"/>
                </a:solidFill>
                <a:latin typeface="Arial Narrow"/>
                <a:ea typeface="Arial Narrow"/>
                <a:cs typeface="Arial Narrow"/>
                <a:sym typeface="Arial Narrow"/>
                <a:hlinkClick r:id="rId6">
                  <a:extLst>
                    <a:ext uri="{A12FA001-AC4F-418D-AE19-62706E023703}">
                      <ahyp:hlinkClr val="tx"/>
                    </a:ext>
                  </a:extLst>
                </a:hlinkClick>
              </a:rPr>
              <a:t>Be Internet Legends, focusing on being secure</a:t>
            </a:r>
            <a:endParaRPr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u="sng">
                <a:solidFill>
                  <a:schemeClr val="dk1"/>
                </a:solidFill>
                <a:latin typeface="Arial Narrow"/>
                <a:ea typeface="Arial Narrow"/>
                <a:cs typeface="Arial Narrow"/>
                <a:sym typeface="Arial Narrow"/>
                <a:hlinkClick r:id="rId7">
                  <a:extLst>
                    <a:ext uri="{A12FA001-AC4F-418D-AE19-62706E023703}">
                      <ahyp:hlinkClr val="tx"/>
                    </a:ext>
                  </a:extLst>
                </a:hlinkClick>
              </a:rPr>
              <a:t>How Secure Is My Password?</a:t>
            </a:r>
            <a:r>
              <a:rPr lang="en-GB" sz="1000">
                <a:solidFill>
                  <a:schemeClr val="dk1"/>
                </a:solidFill>
                <a:latin typeface="Arial Narrow"/>
                <a:ea typeface="Arial Narrow"/>
                <a:cs typeface="Arial Narrow"/>
                <a:sym typeface="Arial Narrow"/>
              </a:rPr>
              <a:t> -  children can check their own passwords and seek to make these stronger</a:t>
            </a:r>
            <a:endParaRPr/>
          </a:p>
          <a:p>
            <a:pPr indent="0" lvl="0" marL="0" marR="0" rtl="0" algn="l">
              <a:spcBef>
                <a:spcPts val="0"/>
              </a:spcBef>
              <a:spcAft>
                <a:spcPts val="0"/>
              </a:spcAft>
              <a:buNone/>
            </a:pPr>
            <a:r>
              <a:t/>
            </a:r>
            <a:endParaRPr sz="10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n-GB" sz="1100">
                <a:solidFill>
                  <a:schemeClr val="dk1"/>
                </a:solidFill>
                <a:latin typeface="Arial Narrow"/>
                <a:ea typeface="Arial Narrow"/>
                <a:cs typeface="Arial Narrow"/>
                <a:sym typeface="Arial Narrow"/>
              </a:rPr>
              <a:t>Seeking permission for photos/videos</a:t>
            </a:r>
            <a:endParaRPr/>
          </a:p>
          <a:p>
            <a:pPr indent="0" lvl="0" marL="0" marR="0" rtl="0" algn="l">
              <a:spcBef>
                <a:spcPts val="0"/>
              </a:spcBef>
              <a:spcAft>
                <a:spcPts val="0"/>
              </a:spcAft>
              <a:buNone/>
            </a:pPr>
            <a:r>
              <a:t/>
            </a:r>
            <a:endParaRPr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rgbClr val="000000"/>
              </a:buClr>
              <a:buSzPts val="1000"/>
              <a:buFont typeface="Arial"/>
              <a:buChar char="•"/>
            </a:pPr>
            <a:r>
              <a:rPr lang="en-GB" sz="1000">
                <a:solidFill>
                  <a:srgbClr val="000000"/>
                </a:solidFill>
                <a:latin typeface="Arial Narrow"/>
                <a:ea typeface="Arial Narrow"/>
                <a:cs typeface="Arial Narrow"/>
                <a:sym typeface="Arial Narrow"/>
              </a:rPr>
              <a:t>Explore how to use copyright approved images (e.g. creative commons or no copyright) in Sway/PowerPoint/Slides: use sites like </a:t>
            </a:r>
            <a:r>
              <a:rPr lang="en-GB" sz="1000" u="sng">
                <a:solidFill>
                  <a:srgbClr val="000000"/>
                </a:solidFill>
                <a:latin typeface="Arial Narrow"/>
                <a:ea typeface="Arial Narrow"/>
                <a:cs typeface="Arial Narrow"/>
                <a:sym typeface="Arial Narrow"/>
                <a:hlinkClick r:id="rId8">
                  <a:extLst>
                    <a:ext uri="{A12FA001-AC4F-418D-AE19-62706E023703}">
                      <ahyp:hlinkClr val="tx"/>
                    </a:ext>
                  </a:extLst>
                </a:hlinkClick>
              </a:rPr>
              <a:t>Pixabay</a:t>
            </a:r>
            <a:r>
              <a:rPr lang="en-GB" sz="1000">
                <a:solidFill>
                  <a:srgbClr val="000000"/>
                </a:solidFill>
                <a:latin typeface="Arial Narrow"/>
                <a:ea typeface="Arial Narrow"/>
                <a:cs typeface="Arial Narrow"/>
                <a:sym typeface="Arial Narrow"/>
              </a:rPr>
              <a:t> (copyright and royalty free images) </a:t>
            </a:r>
            <a:endParaRPr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Think carefully about the kind of things you comment on/like when online, and what you choose to share with others (especially if it’s something that doesn’t belong to you): </a:t>
            </a:r>
            <a:r>
              <a:rPr lang="en-GB" sz="1000" u="sng">
                <a:solidFill>
                  <a:schemeClr val="dk1"/>
                </a:solidFill>
                <a:latin typeface="Arial Narrow"/>
                <a:ea typeface="Arial Narrow"/>
                <a:cs typeface="Arial Narrow"/>
                <a:sym typeface="Arial Narrow"/>
                <a:hlinkClick r:id="rId9">
                  <a:extLst>
                    <a:ext uri="{A12FA001-AC4F-418D-AE19-62706E023703}">
                      <ahyp:hlinkClr val="tx"/>
                    </a:ext>
                  </a:extLst>
                </a:hlinkClick>
              </a:rPr>
              <a:t>what should you share and who with? </a:t>
            </a:r>
            <a:endParaRPr sz="1000">
              <a:solidFill>
                <a:schemeClr val="dk1"/>
              </a:solidFill>
              <a:latin typeface="Arial Narrow"/>
              <a:ea typeface="Arial Narrow"/>
              <a:cs typeface="Arial Narrow"/>
              <a:sym typeface="Arial Narrow"/>
            </a:endParaRPr>
          </a:p>
          <a:p>
            <a:pPr indent="-107950" lvl="0" marL="171450" marR="0" rtl="0" algn="l">
              <a:spcBef>
                <a:spcPts val="0"/>
              </a:spcBef>
              <a:spcAft>
                <a:spcPts val="0"/>
              </a:spcAft>
              <a:buClr>
                <a:schemeClr val="dk1"/>
              </a:buClr>
              <a:buSzPts val="1000"/>
              <a:buFont typeface="Arial"/>
              <a:buNone/>
            </a:pPr>
            <a:r>
              <a:t/>
            </a:r>
            <a:endParaRPr sz="1000">
              <a:solidFill>
                <a:schemeClr val="dk1"/>
              </a:solidFill>
              <a:latin typeface="Arial Narrow"/>
              <a:ea typeface="Arial Narrow"/>
              <a:cs typeface="Arial Narrow"/>
              <a:sym typeface="Arial Narrow"/>
            </a:endParaRPr>
          </a:p>
          <a:p>
            <a:pPr indent="-107950" lvl="0" marL="171450" marR="0" rtl="0" algn="l">
              <a:spcBef>
                <a:spcPts val="0"/>
              </a:spcBef>
              <a:spcAft>
                <a:spcPts val="0"/>
              </a:spcAft>
              <a:buClr>
                <a:schemeClr val="dk1"/>
              </a:buClr>
              <a:buSzPts val="1000"/>
              <a:buFont typeface="Arial"/>
              <a:buNone/>
            </a:pPr>
            <a:r>
              <a:t/>
            </a:r>
            <a:endParaRPr sz="1000">
              <a:solidFill>
                <a:schemeClr val="dk1"/>
              </a:solidFill>
              <a:latin typeface="Arial Narrow"/>
              <a:ea typeface="Arial Narrow"/>
              <a:cs typeface="Arial Narrow"/>
              <a:sym typeface="Arial Narrow"/>
            </a:endParaRPr>
          </a:p>
        </p:txBody>
      </p:sp>
      <p:sp>
        <p:nvSpPr>
          <p:cNvPr id="886" name="Google Shape;886;p41"/>
          <p:cNvSpPr/>
          <p:nvPr/>
        </p:nvSpPr>
        <p:spPr>
          <a:xfrm>
            <a:off x="118933" y="1102003"/>
            <a:ext cx="6940995" cy="842047"/>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Cross-curricular links:</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(HWB 1-03a) recognising those who can offer practical and emotional support</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(HWB 1-09a) exploring rights and responsibilities; showing respect for others</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(HWB 1-49a) learning respect for own body (and mind) and what behaviour is right and wrong; who to talk to if they are worried</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(TCH 1-02a) safe searching online</a:t>
            </a:r>
            <a:endParaRPr/>
          </a:p>
        </p:txBody>
      </p:sp>
      <p:sp>
        <p:nvSpPr>
          <p:cNvPr id="887" name="Google Shape;887;p41"/>
          <p:cNvSpPr/>
          <p:nvPr/>
        </p:nvSpPr>
        <p:spPr>
          <a:xfrm>
            <a:off x="118934" y="586135"/>
            <a:ext cx="6940996" cy="45209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Key language</a:t>
            </a:r>
            <a:r>
              <a:rPr lang="en-GB" sz="1100">
                <a:solidFill>
                  <a:schemeClr val="dk1"/>
                </a:solidFill>
                <a:latin typeface="Arial Narrow"/>
                <a:ea typeface="Arial Narrow"/>
                <a:cs typeface="Arial Narrow"/>
                <a:sym typeface="Arial Narrow"/>
              </a:rPr>
              <a:t>: </a:t>
            </a:r>
            <a:r>
              <a:rPr lang="en-GB" sz="1100">
                <a:solidFill>
                  <a:srgbClr val="000000"/>
                </a:solidFill>
                <a:latin typeface="Arial Narrow"/>
                <a:ea typeface="Arial Narrow"/>
                <a:cs typeface="Arial Narrow"/>
                <a:sym typeface="Arial Narrow"/>
              </a:rPr>
              <a:t>online, safety, play, internet, password, password strength, security, digital citizen, report concerns, permission, image, video, live stream, netiquette</a:t>
            </a:r>
            <a:r>
              <a:rPr lang="en-GB" sz="1100">
                <a:solidFill>
                  <a:schemeClr val="dk1"/>
                </a:solidFill>
                <a:latin typeface="Arial Narrow"/>
                <a:ea typeface="Arial Narrow"/>
                <a:cs typeface="Arial Narrow"/>
                <a:sym typeface="Arial Narrow"/>
              </a:rPr>
              <a:t>, similarities, differences, privacy, in/appropriate</a:t>
            </a:r>
            <a:endParaRPr sz="1000">
              <a:solidFill>
                <a:schemeClr val="dk1"/>
              </a:solidFill>
              <a:latin typeface="Arial Narrow"/>
              <a:ea typeface="Arial Narrow"/>
              <a:cs typeface="Arial Narrow"/>
              <a:sym typeface="Arial Narrow"/>
            </a:endParaRPr>
          </a:p>
        </p:txBody>
      </p:sp>
      <p:sp>
        <p:nvSpPr>
          <p:cNvPr id="888" name="Google Shape;888;p41"/>
          <p:cNvSpPr/>
          <p:nvPr/>
        </p:nvSpPr>
        <p:spPr>
          <a:xfrm>
            <a:off x="7150289" y="582542"/>
            <a:ext cx="1867992" cy="822413"/>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CfE E/O:</a:t>
            </a:r>
            <a:r>
              <a:rPr lang="en-GB" sz="1100">
                <a:solidFill>
                  <a:schemeClr val="dk1"/>
                </a:solidFill>
                <a:latin typeface="Arial Narrow"/>
                <a:ea typeface="Arial Narrow"/>
                <a:cs typeface="Arial Narrow"/>
                <a:sym typeface="Arial Narrow"/>
              </a:rPr>
              <a:t> </a:t>
            </a:r>
            <a:r>
              <a:rPr lang="en-GB" sz="900">
                <a:solidFill>
                  <a:schemeClr val="dk1"/>
                </a:solidFill>
                <a:latin typeface="Arial Narrow"/>
                <a:ea typeface="Arial Narrow"/>
                <a:cs typeface="Arial Narrow"/>
                <a:sym typeface="Arial Narrow"/>
              </a:rPr>
              <a:t>I can extend my knowledge of how to use digital technology to communicate with others and I am aware of ways to keep safe and secure. </a:t>
            </a:r>
            <a:endParaRPr/>
          </a:p>
          <a:p>
            <a:pPr indent="0" lvl="0" marL="0" marR="0" rtl="0" algn="l">
              <a:spcBef>
                <a:spcPts val="0"/>
              </a:spcBef>
              <a:spcAft>
                <a:spcPts val="0"/>
              </a:spcAft>
              <a:buNone/>
            </a:pPr>
            <a:r>
              <a:rPr b="1" lang="en-GB" sz="900">
                <a:solidFill>
                  <a:schemeClr val="dk1"/>
                </a:solidFill>
                <a:latin typeface="Arial Narrow"/>
                <a:ea typeface="Arial Narrow"/>
                <a:cs typeface="Arial Narrow"/>
                <a:sym typeface="Arial Narrow"/>
              </a:rPr>
              <a:t>TCH 1-03a</a:t>
            </a:r>
            <a:endParaRPr b="1" sz="9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p:txBody>
      </p:sp>
      <p:sp>
        <p:nvSpPr>
          <p:cNvPr id="889" name="Google Shape;889;p41"/>
          <p:cNvSpPr/>
          <p:nvPr/>
        </p:nvSpPr>
        <p:spPr>
          <a:xfrm>
            <a:off x="7161700" y="3715353"/>
            <a:ext cx="1862958" cy="3036004"/>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End of Level Benchmarks:</a:t>
            </a:r>
            <a:br>
              <a:rPr lang="en-GB" sz="1100" u="sng">
                <a:solidFill>
                  <a:schemeClr val="dk1"/>
                </a:solidFill>
                <a:latin typeface="Arial Narrow"/>
                <a:ea typeface="Arial Narrow"/>
                <a:cs typeface="Arial Narrow"/>
                <a:sym typeface="Arial Narrow"/>
              </a:rPr>
            </a:br>
            <a:endParaRPr sz="1100" u="sng">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50"/>
              <a:buFont typeface="Arial"/>
              <a:buChar char="•"/>
            </a:pPr>
            <a:r>
              <a:rPr lang="en-GB" sz="1050">
                <a:solidFill>
                  <a:schemeClr val="dk1"/>
                </a:solidFill>
                <a:latin typeface="Arial Narrow"/>
                <a:ea typeface="Arial Narrow"/>
                <a:cs typeface="Arial Narrow"/>
                <a:sym typeface="Arial Narrow"/>
              </a:rPr>
              <a:t>Demonstrates understanding of my rights and responsibilities as a digital citizen</a:t>
            </a:r>
            <a:endParaRPr/>
          </a:p>
          <a:p>
            <a:pPr indent="-171450" lvl="0" marL="171450" marR="0" rtl="0" algn="l">
              <a:spcBef>
                <a:spcPts val="0"/>
              </a:spcBef>
              <a:spcAft>
                <a:spcPts val="0"/>
              </a:spcAft>
              <a:buClr>
                <a:schemeClr val="dk1"/>
              </a:buClr>
              <a:buSzPts val="1050"/>
              <a:buFont typeface="Arial"/>
              <a:buChar char="•"/>
            </a:pPr>
            <a:r>
              <a:rPr lang="en-GB" sz="1050">
                <a:solidFill>
                  <a:schemeClr val="dk1"/>
                </a:solidFill>
                <a:latin typeface="Arial Narrow"/>
                <a:ea typeface="Arial Narrow"/>
                <a:cs typeface="Arial Narrow"/>
                <a:sym typeface="Arial Narrow"/>
              </a:rPr>
              <a:t>Demonstrates understanding of the potential dangers online and who to go to for advice and who to report a concern to</a:t>
            </a:r>
            <a:endParaRPr/>
          </a:p>
          <a:p>
            <a:pPr indent="-171450" lvl="0" marL="171450" marR="0" rtl="0" algn="l">
              <a:spcBef>
                <a:spcPts val="0"/>
              </a:spcBef>
              <a:spcAft>
                <a:spcPts val="0"/>
              </a:spcAft>
              <a:buClr>
                <a:schemeClr val="dk1"/>
              </a:buClr>
              <a:buSzPts val="1050"/>
              <a:buFont typeface="Arial"/>
              <a:buChar char="•"/>
            </a:pPr>
            <a:r>
              <a:rPr lang="en-GB" sz="1050">
                <a:solidFill>
                  <a:schemeClr val="dk1"/>
                </a:solidFill>
                <a:latin typeface="Arial Narrow"/>
                <a:ea typeface="Arial Narrow"/>
                <a:cs typeface="Arial Narrow"/>
                <a:sym typeface="Arial Narrow"/>
              </a:rPr>
              <a:t>Demonstrates an understanding for the need for strong passwords</a:t>
            </a:r>
            <a:endParaRPr/>
          </a:p>
          <a:p>
            <a:pPr indent="-171450" lvl="0" marL="171450" marR="0" rtl="0" algn="l">
              <a:spcBef>
                <a:spcPts val="0"/>
              </a:spcBef>
              <a:spcAft>
                <a:spcPts val="0"/>
              </a:spcAft>
              <a:buClr>
                <a:schemeClr val="dk1"/>
              </a:buClr>
              <a:buSzPts val="1050"/>
              <a:buFont typeface="Arial"/>
              <a:buChar char="•"/>
            </a:pPr>
            <a:r>
              <a:rPr lang="en-GB" sz="1050">
                <a:solidFill>
                  <a:schemeClr val="dk1"/>
                </a:solidFill>
                <a:latin typeface="Arial Narrow"/>
                <a:ea typeface="Arial Narrow"/>
                <a:cs typeface="Arial Narrow"/>
                <a:sym typeface="Arial Narrow"/>
              </a:rPr>
              <a:t>Explains the need to get a person’s permission before taking a picture or video of them</a:t>
            </a:r>
            <a:endParaRPr sz="1000">
              <a:solidFill>
                <a:schemeClr val="dk1"/>
              </a:solidFill>
              <a:latin typeface="Arial Narrow"/>
              <a:ea typeface="Arial Narrow"/>
              <a:cs typeface="Arial Narrow"/>
              <a:sym typeface="Arial Narrow"/>
            </a:endParaRPr>
          </a:p>
          <a:p>
            <a:pPr indent="-107950" lvl="0" marL="171450" marR="0" rtl="0" algn="l">
              <a:spcBef>
                <a:spcPts val="0"/>
              </a:spcBef>
              <a:spcAft>
                <a:spcPts val="0"/>
              </a:spcAft>
              <a:buClr>
                <a:schemeClr val="dk1"/>
              </a:buClr>
              <a:buSzPts val="1000"/>
              <a:buFont typeface="Arial"/>
              <a:buNone/>
            </a:pPr>
            <a:r>
              <a:t/>
            </a:r>
            <a:endParaRPr sz="1000" u="sng">
              <a:solidFill>
                <a:schemeClr val="dk1"/>
              </a:solidFill>
              <a:latin typeface="Arial Narrow"/>
              <a:ea typeface="Arial Narrow"/>
              <a:cs typeface="Arial Narrow"/>
              <a:sym typeface="Arial Narrow"/>
            </a:endParaRPr>
          </a:p>
          <a:p>
            <a:pPr indent="-101600" lvl="0" marL="171450" marR="0" rtl="0" algn="l">
              <a:spcBef>
                <a:spcPts val="0"/>
              </a:spcBef>
              <a:spcAft>
                <a:spcPts val="0"/>
              </a:spcAft>
              <a:buClr>
                <a:schemeClr val="dk1"/>
              </a:buClr>
              <a:buSzPts val="1100"/>
              <a:buFont typeface="Arial"/>
              <a:buNone/>
            </a:pPr>
            <a:r>
              <a:t/>
            </a:r>
            <a:endParaRPr sz="1100">
              <a:solidFill>
                <a:schemeClr val="dk1"/>
              </a:solidFill>
              <a:latin typeface="Arial Narrow"/>
              <a:ea typeface="Arial Narrow"/>
              <a:cs typeface="Arial Narrow"/>
              <a:sym typeface="Arial Narrow"/>
            </a:endParaRPr>
          </a:p>
        </p:txBody>
      </p:sp>
      <p:sp>
        <p:nvSpPr>
          <p:cNvPr id="890" name="Google Shape;890;p41">
            <a:hlinkClick action="ppaction://hlinksldjump" r:id="rId10"/>
          </p:cNvPr>
          <p:cNvSpPr/>
          <p:nvPr/>
        </p:nvSpPr>
        <p:spPr>
          <a:xfrm>
            <a:off x="7149459" y="1454166"/>
            <a:ext cx="1867172" cy="241834"/>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Pupil Resources</a:t>
            </a:r>
            <a:endParaRPr/>
          </a:p>
        </p:txBody>
      </p:sp>
      <p:sp>
        <p:nvSpPr>
          <p:cNvPr id="891" name="Google Shape;891;p41"/>
          <p:cNvSpPr txBox="1"/>
          <p:nvPr/>
        </p:nvSpPr>
        <p:spPr>
          <a:xfrm>
            <a:off x="8382000" y="2311400"/>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2" name="Google Shape;892;p41"/>
          <p:cNvSpPr/>
          <p:nvPr/>
        </p:nvSpPr>
        <p:spPr>
          <a:xfrm>
            <a:off x="7146941" y="1745055"/>
            <a:ext cx="1867992" cy="1627504"/>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Thinkuknow</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Childnet</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Pixabay</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Pages</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Keynote</a:t>
            </a:r>
            <a:br>
              <a:rPr lang="en-GB" sz="1100">
                <a:solidFill>
                  <a:schemeClr val="dk1"/>
                </a:solidFill>
                <a:latin typeface="Arial Narrow"/>
                <a:ea typeface="Arial Narrow"/>
                <a:cs typeface="Arial Narrow"/>
                <a:sym typeface="Arial Narrow"/>
              </a:rPr>
            </a:br>
            <a:r>
              <a:rPr lang="en-GB" sz="1100">
                <a:solidFill>
                  <a:schemeClr val="dk1"/>
                </a:solidFill>
                <a:latin typeface="Arial Narrow"/>
                <a:ea typeface="Arial Narrow"/>
                <a:cs typeface="Arial Narrow"/>
                <a:sym typeface="Arial Narrow"/>
              </a:rPr>
              <a:t>Be Internet Legends</a:t>
            </a:r>
            <a:endParaRPr/>
          </a:p>
        </p:txBody>
      </p:sp>
      <p:pic>
        <p:nvPicPr>
          <p:cNvPr id="893" name="Google Shape;893;p41"/>
          <p:cNvPicPr preferRelativeResize="0"/>
          <p:nvPr/>
        </p:nvPicPr>
        <p:blipFill rotWithShape="1">
          <a:blip r:embed="rId11">
            <a:alphaModFix/>
          </a:blip>
          <a:srcRect b="0" l="0" r="0" t="0"/>
          <a:stretch/>
        </p:blipFill>
        <p:spPr>
          <a:xfrm>
            <a:off x="8073969" y="1813660"/>
            <a:ext cx="404560" cy="378263"/>
          </a:xfrm>
          <a:prstGeom prst="rect">
            <a:avLst/>
          </a:prstGeom>
          <a:noFill/>
          <a:ln>
            <a:noFill/>
          </a:ln>
        </p:spPr>
      </p:pic>
      <p:pic>
        <p:nvPicPr>
          <p:cNvPr id="894" name="Google Shape;894;p41"/>
          <p:cNvPicPr preferRelativeResize="0"/>
          <p:nvPr/>
        </p:nvPicPr>
        <p:blipFill rotWithShape="1">
          <a:blip r:embed="rId12">
            <a:alphaModFix/>
          </a:blip>
          <a:srcRect b="0" l="0" r="0" t="0"/>
          <a:stretch/>
        </p:blipFill>
        <p:spPr>
          <a:xfrm>
            <a:off x="8522035" y="1752046"/>
            <a:ext cx="439877" cy="439877"/>
          </a:xfrm>
          <a:prstGeom prst="rect">
            <a:avLst/>
          </a:prstGeom>
          <a:noFill/>
          <a:ln>
            <a:noFill/>
          </a:ln>
        </p:spPr>
      </p:pic>
      <p:pic>
        <p:nvPicPr>
          <p:cNvPr id="895" name="Google Shape;895;p41"/>
          <p:cNvPicPr preferRelativeResize="0"/>
          <p:nvPr/>
        </p:nvPicPr>
        <p:blipFill rotWithShape="1">
          <a:blip r:embed="rId13">
            <a:alphaModFix/>
          </a:blip>
          <a:srcRect b="0" l="0" r="0" t="0"/>
          <a:stretch/>
        </p:blipFill>
        <p:spPr>
          <a:xfrm>
            <a:off x="7993307" y="2351531"/>
            <a:ext cx="528728" cy="187345"/>
          </a:xfrm>
          <a:prstGeom prst="rect">
            <a:avLst/>
          </a:prstGeom>
          <a:noFill/>
          <a:ln>
            <a:noFill/>
          </a:ln>
        </p:spPr>
      </p:pic>
      <p:pic>
        <p:nvPicPr>
          <p:cNvPr id="896" name="Google Shape;896;p41"/>
          <p:cNvPicPr preferRelativeResize="0"/>
          <p:nvPr/>
        </p:nvPicPr>
        <p:blipFill rotWithShape="1">
          <a:blip r:embed="rId14">
            <a:alphaModFix/>
          </a:blip>
          <a:srcRect b="0" l="0" r="0" t="0"/>
          <a:stretch/>
        </p:blipFill>
        <p:spPr>
          <a:xfrm>
            <a:off x="8580198" y="2257992"/>
            <a:ext cx="355538" cy="355538"/>
          </a:xfrm>
          <a:prstGeom prst="rect">
            <a:avLst/>
          </a:prstGeom>
          <a:noFill/>
          <a:ln>
            <a:noFill/>
          </a:ln>
        </p:spPr>
      </p:pic>
      <p:pic>
        <p:nvPicPr>
          <p:cNvPr id="897" name="Google Shape;897;p41"/>
          <p:cNvPicPr preferRelativeResize="0"/>
          <p:nvPr/>
        </p:nvPicPr>
        <p:blipFill rotWithShape="1">
          <a:blip r:embed="rId15">
            <a:alphaModFix/>
          </a:blip>
          <a:srcRect b="0" l="0" r="0" t="0"/>
          <a:stretch/>
        </p:blipFill>
        <p:spPr>
          <a:xfrm>
            <a:off x="8580198" y="2775861"/>
            <a:ext cx="355538" cy="355538"/>
          </a:xfrm>
          <a:prstGeom prst="rect">
            <a:avLst/>
          </a:prstGeom>
          <a:noFill/>
          <a:ln>
            <a:noFill/>
          </a:ln>
        </p:spPr>
      </p:pic>
      <p:pic>
        <p:nvPicPr>
          <p:cNvPr id="898" name="Google Shape;898;p41"/>
          <p:cNvPicPr preferRelativeResize="0"/>
          <p:nvPr/>
        </p:nvPicPr>
        <p:blipFill rotWithShape="1">
          <a:blip r:embed="rId16">
            <a:alphaModFix/>
          </a:blip>
          <a:srcRect b="0" l="0" r="0" t="0"/>
          <a:stretch/>
        </p:blipFill>
        <p:spPr>
          <a:xfrm>
            <a:off x="8044135" y="2795355"/>
            <a:ext cx="455814" cy="339147"/>
          </a:xfrm>
          <a:prstGeom prst="rect">
            <a:avLst/>
          </a:prstGeom>
          <a:noFill/>
          <a:ln>
            <a:noFill/>
          </a:ln>
        </p:spPr>
      </p:pic>
      <p:sp>
        <p:nvSpPr>
          <p:cNvPr id="899" name="Google Shape;899;p41">
            <a:hlinkClick action="ppaction://hlinkshowjump?jump=firstslide"/>
          </p:cNvPr>
          <p:cNvSpPr/>
          <p:nvPr/>
        </p:nvSpPr>
        <p:spPr>
          <a:xfrm>
            <a:off x="586789" y="45864"/>
            <a:ext cx="546686" cy="257267"/>
          </a:xfrm>
          <a:custGeom>
            <a:rect b="b" l="l" r="r" t="t"/>
            <a:pathLst>
              <a:path extrusionOk="0" h="120000" w="120000">
                <a:moveTo>
                  <a:pt x="0" y="0"/>
                </a:moveTo>
                <a:lnTo>
                  <a:pt x="120000" y="0"/>
                </a:lnTo>
                <a:lnTo>
                  <a:pt x="120000" y="120000"/>
                </a:lnTo>
                <a:lnTo>
                  <a:pt x="0" y="120000"/>
                </a:lnTo>
                <a:close/>
                <a:moveTo>
                  <a:pt x="60000" y="15000"/>
                </a:moveTo>
                <a:lnTo>
                  <a:pt x="38823" y="60000"/>
                </a:lnTo>
                <a:lnTo>
                  <a:pt x="44117" y="60000"/>
                </a:lnTo>
                <a:lnTo>
                  <a:pt x="44117" y="105000"/>
                </a:lnTo>
                <a:lnTo>
                  <a:pt x="75883" y="105000"/>
                </a:lnTo>
                <a:lnTo>
                  <a:pt x="75883" y="60000"/>
                </a:lnTo>
                <a:lnTo>
                  <a:pt x="81177" y="60000"/>
                </a:lnTo>
                <a:lnTo>
                  <a:pt x="73235" y="43125"/>
                </a:lnTo>
                <a:lnTo>
                  <a:pt x="73235" y="20625"/>
                </a:lnTo>
                <a:lnTo>
                  <a:pt x="67941" y="20625"/>
                </a:lnTo>
                <a:lnTo>
                  <a:pt x="67941" y="31875"/>
                </a:lnTo>
                <a:close/>
              </a:path>
              <a:path extrusionOk="0" fill="darkenLess" h="120000" w="120000">
                <a:moveTo>
                  <a:pt x="73235" y="43125"/>
                </a:moveTo>
                <a:lnTo>
                  <a:pt x="73235" y="20625"/>
                </a:lnTo>
                <a:lnTo>
                  <a:pt x="67941" y="20625"/>
                </a:lnTo>
                <a:lnTo>
                  <a:pt x="67941" y="31875"/>
                </a:lnTo>
                <a:close/>
                <a:moveTo>
                  <a:pt x="44117" y="60000"/>
                </a:moveTo>
                <a:lnTo>
                  <a:pt x="44117" y="105000"/>
                </a:lnTo>
                <a:lnTo>
                  <a:pt x="57353" y="105000"/>
                </a:lnTo>
                <a:lnTo>
                  <a:pt x="57353" y="82500"/>
                </a:lnTo>
                <a:lnTo>
                  <a:pt x="62647" y="82500"/>
                </a:lnTo>
                <a:lnTo>
                  <a:pt x="62647" y="105000"/>
                </a:lnTo>
                <a:lnTo>
                  <a:pt x="75883" y="105000"/>
                </a:lnTo>
                <a:lnTo>
                  <a:pt x="75883" y="60000"/>
                </a:lnTo>
                <a:close/>
              </a:path>
              <a:path extrusionOk="0" fill="darken" h="120000" w="120000">
                <a:moveTo>
                  <a:pt x="60000" y="15000"/>
                </a:moveTo>
                <a:lnTo>
                  <a:pt x="38823" y="60000"/>
                </a:lnTo>
                <a:lnTo>
                  <a:pt x="81177" y="60000"/>
                </a:lnTo>
                <a:close/>
                <a:moveTo>
                  <a:pt x="57353" y="82500"/>
                </a:moveTo>
                <a:lnTo>
                  <a:pt x="62647" y="82500"/>
                </a:lnTo>
                <a:lnTo>
                  <a:pt x="62647" y="105000"/>
                </a:lnTo>
                <a:lnTo>
                  <a:pt x="57353" y="105000"/>
                </a:lnTo>
                <a:close/>
              </a:path>
              <a:path extrusionOk="0" fill="none" h="120000" w="120000">
                <a:moveTo>
                  <a:pt x="60000" y="15000"/>
                </a:moveTo>
                <a:lnTo>
                  <a:pt x="67941" y="31875"/>
                </a:lnTo>
                <a:lnTo>
                  <a:pt x="67941" y="20625"/>
                </a:lnTo>
                <a:lnTo>
                  <a:pt x="73235" y="20625"/>
                </a:lnTo>
                <a:lnTo>
                  <a:pt x="73235" y="43125"/>
                </a:lnTo>
                <a:lnTo>
                  <a:pt x="81177" y="60000"/>
                </a:lnTo>
                <a:lnTo>
                  <a:pt x="75883" y="60000"/>
                </a:lnTo>
                <a:lnTo>
                  <a:pt x="75883" y="105000"/>
                </a:lnTo>
                <a:lnTo>
                  <a:pt x="44117" y="105000"/>
                </a:lnTo>
                <a:lnTo>
                  <a:pt x="44117" y="60000"/>
                </a:lnTo>
                <a:lnTo>
                  <a:pt x="38823" y="60000"/>
                </a:lnTo>
                <a:close/>
                <a:moveTo>
                  <a:pt x="67941" y="31875"/>
                </a:moveTo>
                <a:lnTo>
                  <a:pt x="73235" y="43125"/>
                </a:lnTo>
                <a:moveTo>
                  <a:pt x="75883" y="60000"/>
                </a:moveTo>
                <a:lnTo>
                  <a:pt x="44117" y="60000"/>
                </a:lnTo>
                <a:moveTo>
                  <a:pt x="57353" y="105000"/>
                </a:moveTo>
                <a:lnTo>
                  <a:pt x="57353" y="82500"/>
                </a:lnTo>
                <a:lnTo>
                  <a:pt x="62647" y="82500"/>
                </a:lnTo>
                <a:lnTo>
                  <a:pt x="62647" y="105000"/>
                </a:lnTo>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0" name="Google Shape;900;p41"/>
          <p:cNvSpPr/>
          <p:nvPr/>
        </p:nvSpPr>
        <p:spPr>
          <a:xfrm>
            <a:off x="38099"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1" name="Google Shape;901;p41">
            <a:hlinkClick action="ppaction://hlinkshowjump?jump=nextslide"/>
          </p:cNvPr>
          <p:cNvSpPr/>
          <p:nvPr/>
        </p:nvSpPr>
        <p:spPr>
          <a:xfrm rot="10800000">
            <a:off x="8610600"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2" name="Google Shape;902;p41"/>
          <p:cNvSpPr/>
          <p:nvPr/>
        </p:nvSpPr>
        <p:spPr>
          <a:xfrm>
            <a:off x="7149459" y="3421613"/>
            <a:ext cx="1862957" cy="244685"/>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CLPL</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7" name="Shape 907"/>
        <p:cNvGrpSpPr/>
        <p:nvPr/>
      </p:nvGrpSpPr>
      <p:grpSpPr>
        <a:xfrm>
          <a:off x="0" y="0"/>
          <a:ext cx="0" cy="0"/>
          <a:chOff x="0" y="0"/>
          <a:chExt cx="0" cy="0"/>
        </a:xfrm>
      </p:grpSpPr>
      <p:pic>
        <p:nvPicPr>
          <p:cNvPr id="908" name="Google Shape;908;p42"/>
          <p:cNvPicPr preferRelativeResize="0"/>
          <p:nvPr/>
        </p:nvPicPr>
        <p:blipFill rotWithShape="1">
          <a:blip r:embed="rId3">
            <a:alphaModFix/>
          </a:blip>
          <a:srcRect b="0" l="0" r="0" t="0"/>
          <a:stretch/>
        </p:blipFill>
        <p:spPr>
          <a:xfrm>
            <a:off x="8067707" y="1820370"/>
            <a:ext cx="462232" cy="473788"/>
          </a:xfrm>
          <a:prstGeom prst="rect">
            <a:avLst/>
          </a:prstGeom>
          <a:noFill/>
          <a:ln>
            <a:noFill/>
          </a:ln>
        </p:spPr>
      </p:pic>
      <p:pic>
        <p:nvPicPr>
          <p:cNvPr id="909" name="Google Shape;909;p42"/>
          <p:cNvPicPr preferRelativeResize="0"/>
          <p:nvPr/>
        </p:nvPicPr>
        <p:blipFill rotWithShape="1">
          <a:blip r:embed="rId4">
            <a:alphaModFix/>
          </a:blip>
          <a:srcRect b="0" l="0" r="0" t="0"/>
          <a:stretch/>
        </p:blipFill>
        <p:spPr>
          <a:xfrm>
            <a:off x="8549330" y="1849308"/>
            <a:ext cx="444850" cy="444850"/>
          </a:xfrm>
          <a:prstGeom prst="rect">
            <a:avLst/>
          </a:prstGeom>
          <a:noFill/>
          <a:ln>
            <a:noFill/>
          </a:ln>
        </p:spPr>
      </p:pic>
      <p:sp>
        <p:nvSpPr>
          <p:cNvPr id="910" name="Google Shape;910;p42"/>
          <p:cNvSpPr txBox="1"/>
          <p:nvPr>
            <p:ph type="title"/>
          </p:nvPr>
        </p:nvSpPr>
        <p:spPr>
          <a:xfrm>
            <a:off x="1183753" y="45864"/>
            <a:ext cx="7362028" cy="476493"/>
          </a:xfrm>
          <a:prstGeom prst="rect">
            <a:avLst/>
          </a:prstGeom>
          <a:solidFill>
            <a:srgbClr val="B2A0C7"/>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400"/>
              <a:buFont typeface="Arial Narrow"/>
              <a:buNone/>
            </a:pPr>
            <a:br>
              <a:rPr b="1" lang="en-GB" sz="1400">
                <a:latin typeface="Arial Narrow"/>
                <a:ea typeface="Arial Narrow"/>
                <a:cs typeface="Arial Narrow"/>
                <a:sym typeface="Arial Narrow"/>
              </a:rPr>
            </a:br>
            <a:r>
              <a:rPr b="1" lang="en-GB" sz="1400">
                <a:latin typeface="Arial"/>
                <a:ea typeface="Arial"/>
                <a:cs typeface="Arial"/>
                <a:sym typeface="Arial"/>
              </a:rPr>
              <a:t>First Level (1.3)</a:t>
            </a:r>
            <a:br>
              <a:rPr b="1" lang="en-GB" sz="1400">
                <a:latin typeface="Arial"/>
                <a:ea typeface="Arial"/>
                <a:cs typeface="Arial"/>
                <a:sym typeface="Arial"/>
              </a:rPr>
            </a:br>
            <a:r>
              <a:rPr b="1" lang="en-GB" sz="1200">
                <a:latin typeface="Arial"/>
                <a:ea typeface="Arial"/>
                <a:cs typeface="Arial"/>
                <a:sym typeface="Arial"/>
              </a:rPr>
              <a:t>CS1: </a:t>
            </a:r>
            <a:r>
              <a:rPr lang="en-GB" sz="1200">
                <a:latin typeface="Arial"/>
                <a:ea typeface="Arial"/>
                <a:cs typeface="Arial"/>
                <a:sym typeface="Arial"/>
              </a:rPr>
              <a:t>Understanding the world through computational thinking</a:t>
            </a:r>
            <a:br>
              <a:rPr b="1" lang="en-GB" sz="1400">
                <a:latin typeface="Arial"/>
                <a:ea typeface="Arial"/>
                <a:cs typeface="Arial"/>
                <a:sym typeface="Arial"/>
              </a:rPr>
            </a:br>
            <a:endParaRPr b="1" sz="1400">
              <a:latin typeface="Arial"/>
              <a:ea typeface="Arial"/>
              <a:cs typeface="Arial"/>
              <a:sym typeface="Arial"/>
            </a:endParaRPr>
          </a:p>
        </p:txBody>
      </p:sp>
      <p:sp>
        <p:nvSpPr>
          <p:cNvPr id="911" name="Google Shape;911;p42"/>
          <p:cNvSpPr/>
          <p:nvPr/>
        </p:nvSpPr>
        <p:spPr>
          <a:xfrm>
            <a:off x="108565" y="2007828"/>
            <a:ext cx="6951363" cy="4743529"/>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Teaching Strategies &amp; Approaches:</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Learners will be able to </a:t>
            </a:r>
            <a:r>
              <a:rPr b="1" lang="en-GB" sz="1000">
                <a:solidFill>
                  <a:schemeClr val="dk1"/>
                </a:solidFill>
                <a:latin typeface="Arial Narrow"/>
                <a:ea typeface="Arial Narrow"/>
                <a:cs typeface="Arial Narrow"/>
                <a:sym typeface="Arial Narrow"/>
              </a:rPr>
              <a:t>follow instructions </a:t>
            </a:r>
            <a:r>
              <a:rPr lang="en-GB" sz="1000">
                <a:solidFill>
                  <a:schemeClr val="dk1"/>
                </a:solidFill>
                <a:latin typeface="Arial Narrow"/>
                <a:ea typeface="Arial Narrow"/>
                <a:cs typeface="Arial Narrow"/>
                <a:sym typeface="Arial Narrow"/>
              </a:rPr>
              <a:t>and be aware that this is the same as </a:t>
            </a:r>
            <a:r>
              <a:rPr b="1" lang="en-GB" sz="1000">
                <a:solidFill>
                  <a:schemeClr val="dk1"/>
                </a:solidFill>
                <a:latin typeface="Arial Narrow"/>
                <a:ea typeface="Arial Narrow"/>
                <a:cs typeface="Arial Narrow"/>
                <a:sym typeface="Arial Narrow"/>
              </a:rPr>
              <a:t>algorithms</a:t>
            </a:r>
            <a:r>
              <a:rPr lang="en-GB" sz="1000">
                <a:solidFill>
                  <a:schemeClr val="dk1"/>
                </a:solidFill>
                <a:latin typeface="Arial Narrow"/>
                <a:ea typeface="Arial Narrow"/>
                <a:cs typeface="Arial Narrow"/>
                <a:sym typeface="Arial Narrow"/>
              </a:rPr>
              <a:t> being given to computers. They will follow and create </a:t>
            </a:r>
            <a:r>
              <a:rPr b="1" lang="en-GB" sz="1000">
                <a:solidFill>
                  <a:schemeClr val="dk1"/>
                </a:solidFill>
                <a:latin typeface="Arial Narrow"/>
                <a:ea typeface="Arial Narrow"/>
                <a:cs typeface="Arial Narrow"/>
                <a:sym typeface="Arial Narrow"/>
              </a:rPr>
              <a:t>sequences</a:t>
            </a:r>
            <a:r>
              <a:rPr lang="en-GB" sz="1000">
                <a:solidFill>
                  <a:schemeClr val="dk1"/>
                </a:solidFill>
                <a:latin typeface="Arial Narrow"/>
                <a:ea typeface="Arial Narrow"/>
                <a:cs typeface="Arial Narrow"/>
                <a:sym typeface="Arial Narrow"/>
              </a:rPr>
              <a:t>, including those using fixed </a:t>
            </a:r>
            <a:r>
              <a:rPr b="1" lang="en-GB" sz="1000">
                <a:solidFill>
                  <a:schemeClr val="dk1"/>
                </a:solidFill>
                <a:latin typeface="Arial Narrow"/>
                <a:ea typeface="Arial Narrow"/>
                <a:cs typeface="Arial Narrow"/>
                <a:sym typeface="Arial Narrow"/>
              </a:rPr>
              <a:t>repetition</a:t>
            </a:r>
            <a:r>
              <a:rPr lang="en-GB" sz="1000">
                <a:solidFill>
                  <a:schemeClr val="dk1"/>
                </a:solidFill>
                <a:latin typeface="Arial Narrow"/>
                <a:ea typeface="Arial Narrow"/>
                <a:cs typeface="Arial Narrow"/>
                <a:sym typeface="Arial Narrow"/>
              </a:rPr>
              <a:t>. Learners can spot </a:t>
            </a:r>
            <a:r>
              <a:rPr b="1" lang="en-GB" sz="1000">
                <a:solidFill>
                  <a:schemeClr val="dk1"/>
                </a:solidFill>
                <a:latin typeface="Arial Narrow"/>
                <a:ea typeface="Arial Narrow"/>
                <a:cs typeface="Arial Narrow"/>
                <a:sym typeface="Arial Narrow"/>
              </a:rPr>
              <a:t>patterns,</a:t>
            </a:r>
            <a:r>
              <a:rPr lang="en-GB" sz="1000">
                <a:solidFill>
                  <a:schemeClr val="dk1"/>
                </a:solidFill>
                <a:latin typeface="Arial Narrow"/>
                <a:ea typeface="Arial Narrow"/>
                <a:cs typeface="Arial Narrow"/>
                <a:sym typeface="Arial Narrow"/>
              </a:rPr>
              <a:t> collect, then group and order information based on their own and given criteria. They will classify based on multiple categories, using </a:t>
            </a:r>
            <a:r>
              <a:rPr b="1" lang="en-GB" sz="1000">
                <a:solidFill>
                  <a:schemeClr val="dk1"/>
                </a:solidFill>
                <a:latin typeface="Arial Narrow"/>
                <a:ea typeface="Arial Narrow"/>
                <a:cs typeface="Arial Narrow"/>
                <a:sym typeface="Arial Narrow"/>
              </a:rPr>
              <a:t>logic</a:t>
            </a:r>
            <a:r>
              <a:rPr lang="en-GB" sz="1000">
                <a:solidFill>
                  <a:schemeClr val="dk1"/>
                </a:solidFill>
                <a:latin typeface="Arial Narrow"/>
                <a:ea typeface="Arial Narrow"/>
                <a:cs typeface="Arial Narrow"/>
                <a:sym typeface="Arial Narrow"/>
              </a:rPr>
              <a:t> to sort objects depending on </a:t>
            </a:r>
            <a:r>
              <a:rPr b="1" lang="en-GB" sz="1000">
                <a:solidFill>
                  <a:schemeClr val="dk1"/>
                </a:solidFill>
                <a:latin typeface="Arial Narrow"/>
                <a:ea typeface="Arial Narrow"/>
                <a:cs typeface="Arial Narrow"/>
                <a:sym typeface="Arial Narrow"/>
              </a:rPr>
              <a:t>conditions</a:t>
            </a:r>
            <a:r>
              <a:rPr lang="en-GB" sz="1000">
                <a:solidFill>
                  <a:schemeClr val="dk1"/>
                </a:solidFill>
                <a:latin typeface="Arial Narrow"/>
                <a:ea typeface="Arial Narrow"/>
                <a:cs typeface="Arial Narrow"/>
                <a:sym typeface="Arial Narrow"/>
              </a:rPr>
              <a:t>. Learners will follow instructions and make decisions based on logical thinking, including the </a:t>
            </a:r>
            <a:r>
              <a:rPr b="1" lang="en-GB" sz="1000">
                <a:solidFill>
                  <a:schemeClr val="dk1"/>
                </a:solidFill>
                <a:latin typeface="Arial Narrow"/>
                <a:ea typeface="Arial Narrow"/>
                <a:cs typeface="Arial Narrow"/>
                <a:sym typeface="Arial Narrow"/>
              </a:rPr>
              <a:t>conditionals</a:t>
            </a:r>
            <a:r>
              <a:rPr lang="en-GB" sz="1000">
                <a:solidFill>
                  <a:schemeClr val="dk1"/>
                </a:solidFill>
                <a:latin typeface="Arial Narrow"/>
                <a:ea typeface="Arial Narrow"/>
                <a:cs typeface="Arial Narrow"/>
                <a:sym typeface="Arial Narrow"/>
              </a:rPr>
              <a:t> IF/AND/OR/NOT. They will be able to describe the </a:t>
            </a:r>
            <a:r>
              <a:rPr b="1" lang="en-GB" sz="1000">
                <a:solidFill>
                  <a:schemeClr val="dk1"/>
                </a:solidFill>
                <a:latin typeface="Arial Narrow"/>
                <a:ea typeface="Arial Narrow"/>
                <a:cs typeface="Arial Narrow"/>
                <a:sym typeface="Arial Narrow"/>
              </a:rPr>
              <a:t>effects</a:t>
            </a:r>
            <a:r>
              <a:rPr lang="en-GB" sz="1000">
                <a:solidFill>
                  <a:schemeClr val="dk1"/>
                </a:solidFill>
                <a:latin typeface="Arial Narrow"/>
                <a:ea typeface="Arial Narrow"/>
                <a:cs typeface="Arial Narrow"/>
                <a:sym typeface="Arial Narrow"/>
              </a:rPr>
              <a:t> of </a:t>
            </a:r>
            <a:r>
              <a:rPr b="1" lang="en-GB" sz="1000">
                <a:solidFill>
                  <a:schemeClr val="dk1"/>
                </a:solidFill>
                <a:latin typeface="Arial Narrow"/>
                <a:ea typeface="Arial Narrow"/>
                <a:cs typeface="Arial Narrow"/>
                <a:sym typeface="Arial Narrow"/>
              </a:rPr>
              <a:t>steps</a:t>
            </a:r>
            <a:r>
              <a:rPr lang="en-GB" sz="1000">
                <a:solidFill>
                  <a:schemeClr val="dk1"/>
                </a:solidFill>
                <a:latin typeface="Arial Narrow"/>
                <a:ea typeface="Arial Narrow"/>
                <a:cs typeface="Arial Narrow"/>
                <a:sym typeface="Arial Narrow"/>
              </a:rPr>
              <a:t> in given instructions/algorithms.</a:t>
            </a:r>
            <a:endParaRPr sz="1000" u="sng">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u="sng">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000" u="sng">
                <a:solidFill>
                  <a:schemeClr val="dk1"/>
                </a:solidFill>
                <a:latin typeface="Arial Narrow"/>
                <a:ea typeface="Arial Narrow"/>
                <a:cs typeface="Arial Narrow"/>
                <a:sym typeface="Arial Narrow"/>
              </a:rPr>
              <a:t>Unplugged</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Use logical reasoning to debug an algorithm with </a:t>
            </a:r>
            <a:r>
              <a:rPr lang="en-GB" sz="1000" u="sng">
                <a:solidFill>
                  <a:schemeClr val="dk1"/>
                </a:solidFill>
                <a:latin typeface="Arial Narrow"/>
                <a:ea typeface="Arial Narrow"/>
                <a:cs typeface="Arial Narrow"/>
                <a:sym typeface="Arial Narrow"/>
                <a:hlinkClick r:id="rId5">
                  <a:extLst>
                    <a:ext uri="{A12FA001-AC4F-418D-AE19-62706E023703}">
                      <ahyp:hlinkClr val="tx"/>
                    </a:ext>
                  </a:extLst>
                </a:hlinkClick>
              </a:rPr>
              <a:t>2D Shape Drawing Activity</a:t>
            </a:r>
            <a:r>
              <a:rPr lang="en-GB" sz="1000">
                <a:solidFill>
                  <a:schemeClr val="dk1"/>
                </a:solidFill>
                <a:latin typeface="Arial Narrow"/>
                <a:ea typeface="Arial Narrow"/>
                <a:cs typeface="Arial Narrow"/>
                <a:sym typeface="Arial Narrow"/>
              </a:rPr>
              <a:t> (online, but download activity for unplugged use)</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Collect, interpret and display data gathered through surveys (using e.g. Forms) – group together information using pupil-chosen categories and in sharing their findings, justify their use of these categories. Ask and answer questions , describe data using IF/AND/OR/NOT</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Focus on spotting patterns in lines of code, or instructions for completing a physical task, and how to use fixed repetition to reduce number of steps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Learners should be able to piece together block code to achieve a purpose without testing and begin to debug – use laminated block code, or (if learners are able) written Python code – and simplify algorithms, including the use of fixed repetition, to reduce the number of blocks used</a:t>
            </a:r>
            <a:endParaRPr/>
          </a:p>
          <a:p>
            <a:pPr indent="0" lvl="0" marL="0" marR="0" rtl="0" algn="l">
              <a:spcBef>
                <a:spcPts val="0"/>
              </a:spcBef>
              <a:spcAft>
                <a:spcPts val="0"/>
              </a:spcAft>
              <a:buNone/>
            </a:pPr>
            <a:r>
              <a:t/>
            </a:r>
            <a:endParaRPr sz="10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000" u="sng">
                <a:solidFill>
                  <a:schemeClr val="dk1"/>
                </a:solidFill>
                <a:latin typeface="Arial Narrow"/>
                <a:ea typeface="Arial Narrow"/>
                <a:cs typeface="Arial Narrow"/>
                <a:sym typeface="Arial Narrow"/>
              </a:rPr>
              <a:t>Plugged</a:t>
            </a:r>
            <a:endParaRPr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If your children have a quiet space/headphones, they can follow these courses, which involve watching videos that detail instructions and using sequencing, conditionals and debugging: </a:t>
            </a:r>
            <a:r>
              <a:rPr lang="en-GB" sz="1000" u="sng">
                <a:solidFill>
                  <a:schemeClr val="dk1"/>
                </a:solidFill>
                <a:latin typeface="Arial Narrow"/>
                <a:ea typeface="Arial Narrow"/>
                <a:cs typeface="Arial Narrow"/>
                <a:sym typeface="Arial Narrow"/>
                <a:hlinkClick r:id="rId6">
                  <a:extLst>
                    <a:ext uri="{A12FA001-AC4F-418D-AE19-62706E023703}">
                      <ahyp:hlinkClr val="tx"/>
                    </a:ext>
                  </a:extLst>
                </a:hlinkClick>
              </a:rPr>
              <a:t>Animate a Name </a:t>
            </a:r>
            <a:r>
              <a:rPr lang="en-GB" sz="1000">
                <a:solidFill>
                  <a:schemeClr val="dk1"/>
                </a:solidFill>
                <a:latin typeface="Arial Narrow"/>
                <a:ea typeface="Arial Narrow"/>
                <a:cs typeface="Arial Narrow"/>
                <a:sym typeface="Arial Narrow"/>
              </a:rPr>
              <a:t>(Google and Scratch); </a:t>
            </a:r>
            <a:r>
              <a:rPr lang="en-GB" sz="1000" u="sng">
                <a:solidFill>
                  <a:schemeClr val="dk1"/>
                </a:solidFill>
                <a:latin typeface="Arial Narrow"/>
                <a:ea typeface="Arial Narrow"/>
                <a:cs typeface="Arial Narrow"/>
                <a:sym typeface="Arial Narrow"/>
                <a:hlinkClick r:id="rId7">
                  <a:extLst>
                    <a:ext uri="{A12FA001-AC4F-418D-AE19-62706E023703}">
                      <ahyp:hlinkClr val="tx"/>
                    </a:ext>
                  </a:extLst>
                </a:hlinkClick>
              </a:rPr>
              <a:t>An Unusual Discovery </a:t>
            </a:r>
            <a:r>
              <a:rPr lang="en-GB" sz="1000">
                <a:solidFill>
                  <a:schemeClr val="dk1"/>
                </a:solidFill>
                <a:latin typeface="Arial Narrow"/>
                <a:ea typeface="Arial Narrow"/>
                <a:cs typeface="Arial Narrow"/>
                <a:sym typeface="Arial Narrow"/>
              </a:rPr>
              <a:t>(Google and Scratch)</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If you have access to Micro:bits: learn to </a:t>
            </a:r>
            <a:r>
              <a:rPr lang="en-GB" sz="1000" u="sng">
                <a:solidFill>
                  <a:schemeClr val="dk1"/>
                </a:solidFill>
                <a:latin typeface="Arial Narrow"/>
                <a:ea typeface="Arial Narrow"/>
                <a:cs typeface="Arial Narrow"/>
                <a:sym typeface="Arial Narrow"/>
                <a:hlinkClick r:id="rId8">
                  <a:extLst>
                    <a:ext uri="{A12FA001-AC4F-418D-AE19-62706E023703}">
                      <ahyp:hlinkClr val="tx"/>
                    </a:ext>
                  </a:extLst>
                </a:hlinkClick>
              </a:rPr>
              <a:t>code a Micro:bit </a:t>
            </a:r>
            <a:r>
              <a:rPr lang="en-GB" sz="1000">
                <a:solidFill>
                  <a:schemeClr val="dk1"/>
                </a:solidFill>
                <a:latin typeface="Arial Narrow"/>
                <a:ea typeface="Arial Narrow"/>
                <a:cs typeface="Arial Narrow"/>
                <a:sym typeface="Arial Narrow"/>
              </a:rPr>
              <a:t>to do </a:t>
            </a:r>
            <a:r>
              <a:rPr lang="en-GB" sz="1000" u="sng">
                <a:solidFill>
                  <a:schemeClr val="dk1"/>
                </a:solidFill>
                <a:latin typeface="Arial Narrow"/>
                <a:ea typeface="Arial Narrow"/>
                <a:cs typeface="Arial Narrow"/>
                <a:sym typeface="Arial Narrow"/>
                <a:hlinkClick r:id="rId9">
                  <a:extLst>
                    <a:ext uri="{A12FA001-AC4F-418D-AE19-62706E023703}">
                      <ahyp:hlinkClr val="tx"/>
                    </a:ext>
                  </a:extLst>
                </a:hlinkClick>
              </a:rPr>
              <a:t>Rock, Paper, Scissors</a:t>
            </a:r>
            <a:r>
              <a:rPr lang="en-GB" sz="1000">
                <a:solidFill>
                  <a:schemeClr val="dk1"/>
                </a:solidFill>
                <a:latin typeface="Arial Narrow"/>
                <a:ea typeface="Arial Narrow"/>
                <a:cs typeface="Arial Narrow"/>
                <a:sym typeface="Arial Narrow"/>
              </a:rPr>
              <a:t> or </a:t>
            </a:r>
            <a:r>
              <a:rPr lang="en-GB" sz="1000" u="sng">
                <a:solidFill>
                  <a:schemeClr val="dk1"/>
                </a:solidFill>
                <a:latin typeface="Arial Narrow"/>
                <a:ea typeface="Arial Narrow"/>
                <a:cs typeface="Arial Narrow"/>
                <a:sym typeface="Arial Narrow"/>
                <a:hlinkClick r:id="rId10">
                  <a:extLst>
                    <a:ext uri="{A12FA001-AC4F-418D-AE19-62706E023703}">
                      <ahyp:hlinkClr val="tx"/>
                    </a:ext>
                  </a:extLst>
                </a:hlinkClick>
              </a:rPr>
              <a:t>Flip a Coin</a:t>
            </a:r>
            <a:endParaRPr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Children work collaboratively in small groups and use decomposition to split a complex course between the class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Children should be using </a:t>
            </a:r>
            <a:r>
              <a:rPr lang="en-GB" sz="1000" u="sng">
                <a:solidFill>
                  <a:schemeClr val="dk1"/>
                </a:solidFill>
                <a:latin typeface="Arial Narrow"/>
                <a:ea typeface="Arial Narrow"/>
                <a:cs typeface="Arial Narrow"/>
                <a:sym typeface="Arial Narrow"/>
                <a:hlinkClick r:id="rId11">
                  <a:extLst>
                    <a:ext uri="{A12FA001-AC4F-418D-AE19-62706E023703}">
                      <ahyp:hlinkClr val="tx"/>
                    </a:ext>
                  </a:extLst>
                </a:hlinkClick>
              </a:rPr>
              <a:t>Scratch Online </a:t>
            </a:r>
            <a:r>
              <a:rPr lang="en-GB" sz="1000">
                <a:solidFill>
                  <a:schemeClr val="dk1"/>
                </a:solidFill>
                <a:latin typeface="Arial Narrow"/>
                <a:ea typeface="Arial Narrow"/>
                <a:cs typeface="Arial Narrow"/>
                <a:sym typeface="Arial Narrow"/>
              </a:rPr>
              <a:t>at this stage on creating their own projects. Try setting open success criteria that allows children to create different types of games. Follow a </a:t>
            </a:r>
            <a:r>
              <a:rPr lang="en-GB" sz="1000" u="sng">
                <a:solidFill>
                  <a:schemeClr val="dk1"/>
                </a:solidFill>
                <a:latin typeface="Arial Narrow"/>
                <a:ea typeface="Arial Narrow"/>
                <a:cs typeface="Arial Narrow"/>
                <a:sym typeface="Arial Narrow"/>
                <a:hlinkClick r:id="rId12">
                  <a:extLst>
                    <a:ext uri="{A12FA001-AC4F-418D-AE19-62706E023703}">
                      <ahyp:hlinkClr val="tx"/>
                    </a:ext>
                  </a:extLst>
                </a:hlinkClick>
              </a:rPr>
              <a:t>game tutorial, </a:t>
            </a:r>
            <a:r>
              <a:rPr lang="en-GB" sz="1000">
                <a:solidFill>
                  <a:schemeClr val="dk1"/>
                </a:solidFill>
                <a:latin typeface="Arial Narrow"/>
                <a:ea typeface="Arial Narrow"/>
                <a:cs typeface="Arial Narrow"/>
                <a:sym typeface="Arial Narrow"/>
              </a:rPr>
              <a:t>e.g. Make a Clicker Game or Chase Game</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Try working with younger or older children in the school on some of the one hour activities from the </a:t>
            </a:r>
            <a:r>
              <a:rPr lang="en-GB" sz="1000" u="sng">
                <a:solidFill>
                  <a:schemeClr val="dk1"/>
                </a:solidFill>
                <a:latin typeface="Arial Narrow"/>
                <a:ea typeface="Arial Narrow"/>
                <a:cs typeface="Arial Narrow"/>
                <a:sym typeface="Arial Narrow"/>
                <a:hlinkClick r:id="rId13">
                  <a:extLst>
                    <a:ext uri="{A12FA001-AC4F-418D-AE19-62706E023703}">
                      <ahyp:hlinkClr val="tx"/>
                    </a:ext>
                  </a:extLst>
                </a:hlinkClick>
              </a:rPr>
              <a:t>Scratch Educator Guides</a:t>
            </a:r>
            <a:r>
              <a:rPr lang="en-GB" sz="1000">
                <a:solidFill>
                  <a:schemeClr val="dk1"/>
                </a:solidFill>
                <a:latin typeface="Arial Narrow"/>
                <a:ea typeface="Arial Narrow"/>
                <a:cs typeface="Arial Narrow"/>
                <a:sym typeface="Arial Narrow"/>
              </a:rPr>
              <a:t>, which have a step by step workshop guide – children up the school or young Digital Leaders could support children in trying these out (there are </a:t>
            </a:r>
            <a:r>
              <a:rPr lang="en-GB" sz="1000" u="sng">
                <a:solidFill>
                  <a:schemeClr val="dk1"/>
                </a:solidFill>
                <a:latin typeface="Arial Narrow"/>
                <a:ea typeface="Arial Narrow"/>
                <a:cs typeface="Arial Narrow"/>
                <a:sym typeface="Arial Narrow"/>
                <a:hlinkClick r:id="rId14">
                  <a:extLst>
                    <a:ext uri="{A12FA001-AC4F-418D-AE19-62706E023703}">
                      <ahyp:hlinkClr val="tx"/>
                    </a:ext>
                  </a:extLst>
                </a:hlinkClick>
              </a:rPr>
              <a:t>Coding Cards</a:t>
            </a:r>
            <a:r>
              <a:rPr lang="en-GB" sz="1000">
                <a:solidFill>
                  <a:schemeClr val="dk1"/>
                </a:solidFill>
                <a:latin typeface="Arial Narrow"/>
                <a:ea typeface="Arial Narrow"/>
                <a:cs typeface="Arial Narrow"/>
                <a:sym typeface="Arial Narrow"/>
              </a:rPr>
              <a:t> to go with these)</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Use Hour of Code to review using block code: introduce learners to </a:t>
            </a:r>
            <a:r>
              <a:rPr lang="en-GB" sz="1000" u="sng">
                <a:solidFill>
                  <a:schemeClr val="dk1"/>
                </a:solidFill>
                <a:latin typeface="Arial Narrow"/>
                <a:ea typeface="Arial Narrow"/>
                <a:cs typeface="Arial Narrow"/>
                <a:sym typeface="Arial Narrow"/>
                <a:hlinkClick r:id="rId15">
                  <a:extLst>
                    <a:ext uri="{A12FA001-AC4F-418D-AE19-62706E023703}">
                      <ahyp:hlinkClr val="tx"/>
                    </a:ext>
                  </a:extLst>
                </a:hlinkClick>
              </a:rPr>
              <a:t>coding with Minecraft</a:t>
            </a:r>
            <a:r>
              <a:rPr lang="en-GB" sz="1000">
                <a:solidFill>
                  <a:schemeClr val="dk1"/>
                </a:solidFill>
                <a:latin typeface="Arial Narrow"/>
                <a:ea typeface="Arial Narrow"/>
                <a:cs typeface="Arial Narrow"/>
                <a:sym typeface="Arial Narrow"/>
              </a:rPr>
              <a:t> or </a:t>
            </a:r>
            <a:r>
              <a:rPr lang="en-GB" sz="1000" u="sng">
                <a:solidFill>
                  <a:schemeClr val="dk1"/>
                </a:solidFill>
                <a:latin typeface="Arial Narrow"/>
                <a:ea typeface="Arial Narrow"/>
                <a:cs typeface="Arial Narrow"/>
                <a:sym typeface="Arial Narrow"/>
                <a:hlinkClick r:id="rId16">
                  <a:extLst>
                    <a:ext uri="{A12FA001-AC4F-418D-AE19-62706E023703}">
                      <ahyp:hlinkClr val="tx"/>
                    </a:ext>
                  </a:extLst>
                </a:hlinkClick>
              </a:rPr>
              <a:t>coding with Star Wars</a:t>
            </a:r>
            <a:endParaRPr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If your children are ready to move on from dragging block code to reading simple Python code and creating the process, try becoming the computer with </a:t>
            </a:r>
            <a:r>
              <a:rPr lang="en-GB" sz="1000" u="sng">
                <a:solidFill>
                  <a:schemeClr val="dk1"/>
                </a:solidFill>
                <a:latin typeface="Arial Narrow"/>
                <a:ea typeface="Arial Narrow"/>
                <a:cs typeface="Arial Narrow"/>
                <a:sym typeface="Arial Narrow"/>
                <a:hlinkClick r:id="rId17">
                  <a:extLst>
                    <a:ext uri="{A12FA001-AC4F-418D-AE19-62706E023703}">
                      <ahyp:hlinkClr val="tx"/>
                    </a:ext>
                  </a:extLst>
                </a:hlinkClick>
              </a:rPr>
              <a:t>Compute It</a:t>
            </a:r>
            <a:endParaRPr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Learners can investigate how to create and change backgrounds, e.g. to show the passing of time in an animation</a:t>
            </a:r>
            <a:endParaRPr sz="1000">
              <a:solidFill>
                <a:srgbClr val="FF0000"/>
              </a:solidFill>
              <a:latin typeface="Arial Narrow"/>
              <a:ea typeface="Arial Narrow"/>
              <a:cs typeface="Arial Narrow"/>
              <a:sym typeface="Arial Narrow"/>
            </a:endParaRPr>
          </a:p>
          <a:p>
            <a:pPr indent="-107950" lvl="0" marL="171450" marR="0" rtl="0" algn="l">
              <a:spcBef>
                <a:spcPts val="0"/>
              </a:spcBef>
              <a:spcAft>
                <a:spcPts val="0"/>
              </a:spcAft>
              <a:buClr>
                <a:schemeClr val="dk1"/>
              </a:buClr>
              <a:buSzPts val="1000"/>
              <a:buFont typeface="Arial"/>
              <a:buNone/>
            </a:pPr>
            <a:r>
              <a:t/>
            </a:r>
            <a:endParaRPr sz="1000">
              <a:solidFill>
                <a:schemeClr val="dk1"/>
              </a:solidFill>
              <a:latin typeface="Arial Narrow"/>
              <a:ea typeface="Arial Narrow"/>
              <a:cs typeface="Arial Narrow"/>
              <a:sym typeface="Arial Narrow"/>
            </a:endParaRPr>
          </a:p>
        </p:txBody>
      </p:sp>
      <p:sp>
        <p:nvSpPr>
          <p:cNvPr id="912" name="Google Shape;912;p42"/>
          <p:cNvSpPr/>
          <p:nvPr/>
        </p:nvSpPr>
        <p:spPr>
          <a:xfrm>
            <a:off x="118933" y="1102003"/>
            <a:ext cx="6940995" cy="842047"/>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Cross-curricular links:</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(EXA 1-02a) choose and explore a range of technologies to create images and objects</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(EXA 1-06a) using exploration and imagination to solve design problems</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(MTH 1-13a) continue and devise more involved repeating patterns using a variety of media</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(MNU 1-20a, 1-20b) Ask and answer questions about collected data; conduct class surveys; organise information into graph</a:t>
            </a:r>
            <a:endParaRPr/>
          </a:p>
        </p:txBody>
      </p:sp>
      <p:sp>
        <p:nvSpPr>
          <p:cNvPr id="913" name="Google Shape;913;p42"/>
          <p:cNvSpPr/>
          <p:nvPr/>
        </p:nvSpPr>
        <p:spPr>
          <a:xfrm>
            <a:off x="118934" y="586135"/>
            <a:ext cx="6940996" cy="45209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Key language</a:t>
            </a:r>
            <a:r>
              <a:rPr lang="en-GB" sz="1100">
                <a:solidFill>
                  <a:schemeClr val="dk1"/>
                </a:solidFill>
                <a:latin typeface="Arial Narrow"/>
                <a:ea typeface="Arial Narrow"/>
                <a:cs typeface="Arial Narrow"/>
                <a:sym typeface="Arial Narrow"/>
              </a:rPr>
              <a:t>: algorithm, patterns, tinkering, bug, debug, motion, looks, sounds, </a:t>
            </a:r>
            <a:r>
              <a:rPr lang="en-GB" sz="1100">
                <a:solidFill>
                  <a:srgbClr val="000000"/>
                </a:solidFill>
                <a:latin typeface="Arial Narrow"/>
                <a:ea typeface="Arial Narrow"/>
                <a:cs typeface="Arial Narrow"/>
                <a:sym typeface="Arial Narrow"/>
              </a:rPr>
              <a:t>instructions, directions, commands, sequence, group, sort, organise, share, size, colour, tinker </a:t>
            </a:r>
            <a:endParaRPr sz="1100">
              <a:solidFill>
                <a:schemeClr val="dk1"/>
              </a:solidFill>
              <a:latin typeface="Arial Narrow"/>
              <a:ea typeface="Arial Narrow"/>
              <a:cs typeface="Arial Narrow"/>
              <a:sym typeface="Arial Narrow"/>
            </a:endParaRPr>
          </a:p>
        </p:txBody>
      </p:sp>
      <p:sp>
        <p:nvSpPr>
          <p:cNvPr id="914" name="Google Shape;914;p42"/>
          <p:cNvSpPr/>
          <p:nvPr/>
        </p:nvSpPr>
        <p:spPr>
          <a:xfrm>
            <a:off x="7150289" y="582542"/>
            <a:ext cx="1867992" cy="916367"/>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CfE E/O: </a:t>
            </a:r>
            <a:r>
              <a:rPr lang="en-GB" sz="900">
                <a:solidFill>
                  <a:srgbClr val="000000"/>
                </a:solidFill>
                <a:latin typeface="Arial Narrow"/>
                <a:ea typeface="Arial Narrow"/>
                <a:cs typeface="Arial Narrow"/>
                <a:sym typeface="Arial Narrow"/>
              </a:rPr>
              <a:t>I can explore and comment on processes in the world around me making use of core computational thinking concepts and can organise information in a logical way.</a:t>
            </a:r>
            <a:endParaRPr sz="900">
              <a:solidFill>
                <a:schemeClr val="lt1"/>
              </a:solidFill>
              <a:latin typeface="Arial Narrow"/>
              <a:ea typeface="Arial Narrow"/>
              <a:cs typeface="Arial Narrow"/>
              <a:sym typeface="Arial Narrow"/>
            </a:endParaRPr>
          </a:p>
          <a:p>
            <a:pPr indent="0" lvl="0" marL="0" marR="0" rtl="0" algn="l">
              <a:spcBef>
                <a:spcPts val="0"/>
              </a:spcBef>
              <a:spcAft>
                <a:spcPts val="0"/>
              </a:spcAft>
              <a:buNone/>
            </a:pPr>
            <a:r>
              <a:rPr b="1" lang="en-GB" sz="900">
                <a:solidFill>
                  <a:schemeClr val="dk1"/>
                </a:solidFill>
                <a:latin typeface="Arial Narrow"/>
                <a:ea typeface="Arial Narrow"/>
                <a:cs typeface="Arial Narrow"/>
                <a:sym typeface="Arial Narrow"/>
              </a:rPr>
              <a:t>TCH 1-13a</a:t>
            </a:r>
            <a:endParaRPr b="1" sz="9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p:txBody>
      </p:sp>
      <p:sp>
        <p:nvSpPr>
          <p:cNvPr id="915" name="Google Shape;915;p42"/>
          <p:cNvSpPr/>
          <p:nvPr/>
        </p:nvSpPr>
        <p:spPr>
          <a:xfrm>
            <a:off x="7161700" y="3890203"/>
            <a:ext cx="1862958" cy="2861153"/>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End of Level Benchmarks:</a:t>
            </a:r>
            <a:endParaRPr/>
          </a:p>
          <a:p>
            <a:pPr indent="0" lvl="0" marL="0" marR="0" rtl="0" algn="l">
              <a:spcBef>
                <a:spcPts val="0"/>
              </a:spcBef>
              <a:spcAft>
                <a:spcPts val="0"/>
              </a:spcAft>
              <a:buNone/>
            </a:pPr>
            <a:r>
              <a:t/>
            </a:r>
            <a:endParaRPr sz="1100" u="sng">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900"/>
              <a:buFont typeface="Arial"/>
              <a:buChar char="•"/>
            </a:pPr>
            <a:r>
              <a:rPr lang="en-GB" sz="900">
                <a:solidFill>
                  <a:schemeClr val="dk1"/>
                </a:solidFill>
                <a:latin typeface="Arial Narrow"/>
                <a:ea typeface="Arial Narrow"/>
                <a:cs typeface="Arial Narrow"/>
                <a:sym typeface="Arial Narrow"/>
              </a:rPr>
              <a:t>Follows sequences of instructions/algorithms from everyday situations for example, recipes or directions, including those with selection and repetition</a:t>
            </a:r>
            <a:endParaRPr/>
          </a:p>
          <a:p>
            <a:pPr indent="-171450" lvl="0" marL="171450" marR="0" rtl="0" algn="l">
              <a:spcBef>
                <a:spcPts val="0"/>
              </a:spcBef>
              <a:spcAft>
                <a:spcPts val="0"/>
              </a:spcAft>
              <a:buClr>
                <a:schemeClr val="dk1"/>
              </a:buClr>
              <a:buSzPts val="900"/>
              <a:buFont typeface="Arial"/>
              <a:buChar char="•"/>
            </a:pPr>
            <a:r>
              <a:rPr lang="en-GB" sz="900">
                <a:solidFill>
                  <a:schemeClr val="dk1"/>
                </a:solidFill>
                <a:latin typeface="Arial Narrow"/>
                <a:ea typeface="Arial Narrow"/>
                <a:cs typeface="Arial Narrow"/>
                <a:sym typeface="Arial Narrow"/>
              </a:rPr>
              <a:t>Identifies steps in a process and describes precisely the effect of each step</a:t>
            </a:r>
            <a:endParaRPr/>
          </a:p>
          <a:p>
            <a:pPr indent="-171450" lvl="0" marL="171450" marR="0" rtl="0" algn="l">
              <a:spcBef>
                <a:spcPts val="0"/>
              </a:spcBef>
              <a:spcAft>
                <a:spcPts val="0"/>
              </a:spcAft>
              <a:buClr>
                <a:schemeClr val="dk1"/>
              </a:buClr>
              <a:buSzPts val="900"/>
              <a:buFont typeface="Arial"/>
              <a:buChar char="•"/>
            </a:pPr>
            <a:r>
              <a:rPr lang="en-GB" sz="900">
                <a:solidFill>
                  <a:schemeClr val="dk1"/>
                </a:solidFill>
                <a:latin typeface="Arial Narrow"/>
                <a:ea typeface="Arial Narrow"/>
                <a:cs typeface="Arial Narrow"/>
                <a:sym typeface="Arial Narrow"/>
              </a:rPr>
              <a:t>Makes decisions based on logical thinking including IF, AND, OR and NOT for example, collecting balls in the gym hall but NOT basketballs, line up if you are left-handed OR have green eyes</a:t>
            </a:r>
            <a:endParaRPr/>
          </a:p>
          <a:p>
            <a:pPr indent="-171450" lvl="0" marL="171450" marR="0" rtl="0" algn="l">
              <a:spcBef>
                <a:spcPts val="0"/>
              </a:spcBef>
              <a:spcAft>
                <a:spcPts val="0"/>
              </a:spcAft>
              <a:buClr>
                <a:schemeClr val="dk1"/>
              </a:buClr>
              <a:buSzPts val="900"/>
              <a:buFont typeface="Arial"/>
              <a:buChar char="•"/>
            </a:pPr>
            <a:r>
              <a:rPr lang="en-GB" sz="900">
                <a:solidFill>
                  <a:schemeClr val="dk1"/>
                </a:solidFill>
                <a:latin typeface="Arial Narrow"/>
                <a:ea typeface="Arial Narrow"/>
                <a:cs typeface="Arial Narrow"/>
                <a:sym typeface="Arial Narrow"/>
              </a:rPr>
              <a:t>Collects, groups and orders information in a logical, organised way using my own and others’ criteria (MNU1-20a and b)</a:t>
            </a:r>
            <a:endParaRPr sz="1100" u="sng">
              <a:solidFill>
                <a:schemeClr val="dk1"/>
              </a:solidFill>
              <a:latin typeface="Arial Narrow"/>
              <a:ea typeface="Arial Narrow"/>
              <a:cs typeface="Arial Narrow"/>
              <a:sym typeface="Arial Narrow"/>
            </a:endParaRPr>
          </a:p>
          <a:p>
            <a:pPr indent="-101600" lvl="0" marL="171450" marR="0" rtl="0" algn="l">
              <a:spcBef>
                <a:spcPts val="0"/>
              </a:spcBef>
              <a:spcAft>
                <a:spcPts val="0"/>
              </a:spcAft>
              <a:buClr>
                <a:schemeClr val="dk1"/>
              </a:buClr>
              <a:buSzPts val="1100"/>
              <a:buFont typeface="Arial"/>
              <a:buNone/>
            </a:pPr>
            <a:r>
              <a:t/>
            </a:r>
            <a:endParaRPr sz="1100">
              <a:solidFill>
                <a:schemeClr val="dk1"/>
              </a:solidFill>
              <a:latin typeface="Arial Narrow"/>
              <a:ea typeface="Arial Narrow"/>
              <a:cs typeface="Arial Narrow"/>
              <a:sym typeface="Arial Narrow"/>
            </a:endParaRPr>
          </a:p>
        </p:txBody>
      </p:sp>
      <p:pic>
        <p:nvPicPr>
          <p:cNvPr id="916" name="Google Shape;916;p42"/>
          <p:cNvPicPr preferRelativeResize="0"/>
          <p:nvPr/>
        </p:nvPicPr>
        <p:blipFill rotWithShape="1">
          <a:blip r:embed="rId18">
            <a:alphaModFix/>
          </a:blip>
          <a:srcRect b="0" l="0" r="0" t="0"/>
          <a:stretch/>
        </p:blipFill>
        <p:spPr>
          <a:xfrm>
            <a:off x="7917046" y="3130148"/>
            <a:ext cx="587453" cy="332654"/>
          </a:xfrm>
          <a:prstGeom prst="rect">
            <a:avLst/>
          </a:prstGeom>
          <a:noFill/>
          <a:ln>
            <a:noFill/>
          </a:ln>
        </p:spPr>
      </p:pic>
      <p:pic>
        <p:nvPicPr>
          <p:cNvPr id="917" name="Google Shape;917;p42"/>
          <p:cNvPicPr preferRelativeResize="0"/>
          <p:nvPr/>
        </p:nvPicPr>
        <p:blipFill rotWithShape="1">
          <a:blip r:embed="rId19">
            <a:alphaModFix/>
          </a:blip>
          <a:srcRect b="0" l="0" r="0" t="0"/>
          <a:stretch/>
        </p:blipFill>
        <p:spPr>
          <a:xfrm>
            <a:off x="8561053" y="3074657"/>
            <a:ext cx="443140" cy="443139"/>
          </a:xfrm>
          <a:prstGeom prst="rect">
            <a:avLst/>
          </a:prstGeom>
          <a:noFill/>
          <a:ln>
            <a:noFill/>
          </a:ln>
        </p:spPr>
      </p:pic>
      <p:sp>
        <p:nvSpPr>
          <p:cNvPr id="918" name="Google Shape;918;p42"/>
          <p:cNvSpPr/>
          <p:nvPr/>
        </p:nvSpPr>
        <p:spPr>
          <a:xfrm>
            <a:off x="7156666" y="1849308"/>
            <a:ext cx="1867992" cy="1675217"/>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Forms</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Barefoot</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Bee-Bot</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Sphero</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Sphero Edu</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Hour of Code</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Scratch</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Micro:bit</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rgbClr val="FF0000"/>
              </a:solidFill>
              <a:latin typeface="Arial Narrow"/>
              <a:ea typeface="Arial Narrow"/>
              <a:cs typeface="Arial Narrow"/>
              <a:sym typeface="Arial Narrow"/>
            </a:endParaRPr>
          </a:p>
        </p:txBody>
      </p:sp>
      <p:pic>
        <p:nvPicPr>
          <p:cNvPr id="919" name="Google Shape;919;p42"/>
          <p:cNvPicPr preferRelativeResize="0"/>
          <p:nvPr/>
        </p:nvPicPr>
        <p:blipFill rotWithShape="1">
          <a:blip r:embed="rId20">
            <a:alphaModFix/>
          </a:blip>
          <a:srcRect b="0" l="0" r="0" t="0"/>
          <a:stretch/>
        </p:blipFill>
        <p:spPr>
          <a:xfrm>
            <a:off x="8090113" y="2217757"/>
            <a:ext cx="397862" cy="397862"/>
          </a:xfrm>
          <a:prstGeom prst="rect">
            <a:avLst/>
          </a:prstGeom>
          <a:noFill/>
          <a:ln>
            <a:noFill/>
          </a:ln>
        </p:spPr>
      </p:pic>
      <p:pic>
        <p:nvPicPr>
          <p:cNvPr id="920" name="Google Shape;920;p42"/>
          <p:cNvPicPr preferRelativeResize="0"/>
          <p:nvPr/>
        </p:nvPicPr>
        <p:blipFill rotWithShape="1">
          <a:blip r:embed="rId21">
            <a:alphaModFix/>
          </a:blip>
          <a:srcRect b="0" l="0" r="0" t="0"/>
          <a:stretch/>
        </p:blipFill>
        <p:spPr>
          <a:xfrm>
            <a:off x="8571069" y="2193007"/>
            <a:ext cx="401373" cy="397862"/>
          </a:xfrm>
          <a:prstGeom prst="rect">
            <a:avLst/>
          </a:prstGeom>
          <a:noFill/>
          <a:ln>
            <a:noFill/>
          </a:ln>
        </p:spPr>
      </p:pic>
      <p:pic>
        <p:nvPicPr>
          <p:cNvPr id="921" name="Google Shape;921;p42"/>
          <p:cNvPicPr preferRelativeResize="0"/>
          <p:nvPr/>
        </p:nvPicPr>
        <p:blipFill rotWithShape="1">
          <a:blip r:embed="rId22">
            <a:alphaModFix/>
          </a:blip>
          <a:srcRect b="0" l="0" r="0" t="0"/>
          <a:stretch/>
        </p:blipFill>
        <p:spPr>
          <a:xfrm>
            <a:off x="8108018" y="2682384"/>
            <a:ext cx="396481" cy="396481"/>
          </a:xfrm>
          <a:prstGeom prst="rect">
            <a:avLst/>
          </a:prstGeom>
          <a:noFill/>
          <a:ln>
            <a:noFill/>
          </a:ln>
        </p:spPr>
      </p:pic>
      <p:pic>
        <p:nvPicPr>
          <p:cNvPr id="922" name="Google Shape;922;p42"/>
          <p:cNvPicPr preferRelativeResize="0"/>
          <p:nvPr/>
        </p:nvPicPr>
        <p:blipFill rotWithShape="1">
          <a:blip r:embed="rId23">
            <a:alphaModFix/>
          </a:blip>
          <a:srcRect b="0" l="0" r="0" t="0"/>
          <a:stretch/>
        </p:blipFill>
        <p:spPr>
          <a:xfrm>
            <a:off x="8564799" y="2663402"/>
            <a:ext cx="413915" cy="413915"/>
          </a:xfrm>
          <a:prstGeom prst="rect">
            <a:avLst/>
          </a:prstGeom>
          <a:noFill/>
          <a:ln>
            <a:noFill/>
          </a:ln>
        </p:spPr>
      </p:pic>
      <p:sp>
        <p:nvSpPr>
          <p:cNvPr id="923" name="Google Shape;923;p42">
            <a:hlinkClick action="ppaction://hlinksldjump" r:id="rId24"/>
          </p:cNvPr>
          <p:cNvSpPr/>
          <p:nvPr/>
        </p:nvSpPr>
        <p:spPr>
          <a:xfrm>
            <a:off x="7149459" y="1556542"/>
            <a:ext cx="1867172" cy="241834"/>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Pupil Resources</a:t>
            </a:r>
            <a:endParaRPr/>
          </a:p>
        </p:txBody>
      </p:sp>
      <p:sp>
        <p:nvSpPr>
          <p:cNvPr id="924" name="Google Shape;924;p42">
            <a:hlinkClick action="ppaction://hlinkshowjump?jump=firstslide"/>
          </p:cNvPr>
          <p:cNvSpPr/>
          <p:nvPr/>
        </p:nvSpPr>
        <p:spPr>
          <a:xfrm>
            <a:off x="586789" y="45864"/>
            <a:ext cx="546686" cy="257267"/>
          </a:xfrm>
          <a:custGeom>
            <a:rect b="b" l="l" r="r" t="t"/>
            <a:pathLst>
              <a:path extrusionOk="0" h="120000" w="120000">
                <a:moveTo>
                  <a:pt x="0" y="0"/>
                </a:moveTo>
                <a:lnTo>
                  <a:pt x="120000" y="0"/>
                </a:lnTo>
                <a:lnTo>
                  <a:pt x="120000" y="120000"/>
                </a:lnTo>
                <a:lnTo>
                  <a:pt x="0" y="120000"/>
                </a:lnTo>
                <a:close/>
                <a:moveTo>
                  <a:pt x="60000" y="15000"/>
                </a:moveTo>
                <a:lnTo>
                  <a:pt x="38823" y="60000"/>
                </a:lnTo>
                <a:lnTo>
                  <a:pt x="44117" y="60000"/>
                </a:lnTo>
                <a:lnTo>
                  <a:pt x="44117" y="105000"/>
                </a:lnTo>
                <a:lnTo>
                  <a:pt x="75883" y="105000"/>
                </a:lnTo>
                <a:lnTo>
                  <a:pt x="75883" y="60000"/>
                </a:lnTo>
                <a:lnTo>
                  <a:pt x="81177" y="60000"/>
                </a:lnTo>
                <a:lnTo>
                  <a:pt x="73235" y="43125"/>
                </a:lnTo>
                <a:lnTo>
                  <a:pt x="73235" y="20625"/>
                </a:lnTo>
                <a:lnTo>
                  <a:pt x="67941" y="20625"/>
                </a:lnTo>
                <a:lnTo>
                  <a:pt x="67941" y="31875"/>
                </a:lnTo>
                <a:close/>
              </a:path>
              <a:path extrusionOk="0" fill="darkenLess" h="120000" w="120000">
                <a:moveTo>
                  <a:pt x="73235" y="43125"/>
                </a:moveTo>
                <a:lnTo>
                  <a:pt x="73235" y="20625"/>
                </a:lnTo>
                <a:lnTo>
                  <a:pt x="67941" y="20625"/>
                </a:lnTo>
                <a:lnTo>
                  <a:pt x="67941" y="31875"/>
                </a:lnTo>
                <a:close/>
                <a:moveTo>
                  <a:pt x="44117" y="60000"/>
                </a:moveTo>
                <a:lnTo>
                  <a:pt x="44117" y="105000"/>
                </a:lnTo>
                <a:lnTo>
                  <a:pt x="57353" y="105000"/>
                </a:lnTo>
                <a:lnTo>
                  <a:pt x="57353" y="82500"/>
                </a:lnTo>
                <a:lnTo>
                  <a:pt x="62647" y="82500"/>
                </a:lnTo>
                <a:lnTo>
                  <a:pt x="62647" y="105000"/>
                </a:lnTo>
                <a:lnTo>
                  <a:pt x="75883" y="105000"/>
                </a:lnTo>
                <a:lnTo>
                  <a:pt x="75883" y="60000"/>
                </a:lnTo>
                <a:close/>
              </a:path>
              <a:path extrusionOk="0" fill="darken" h="120000" w="120000">
                <a:moveTo>
                  <a:pt x="60000" y="15000"/>
                </a:moveTo>
                <a:lnTo>
                  <a:pt x="38823" y="60000"/>
                </a:lnTo>
                <a:lnTo>
                  <a:pt x="81177" y="60000"/>
                </a:lnTo>
                <a:close/>
                <a:moveTo>
                  <a:pt x="57353" y="82500"/>
                </a:moveTo>
                <a:lnTo>
                  <a:pt x="62647" y="82500"/>
                </a:lnTo>
                <a:lnTo>
                  <a:pt x="62647" y="105000"/>
                </a:lnTo>
                <a:lnTo>
                  <a:pt x="57353" y="105000"/>
                </a:lnTo>
                <a:close/>
              </a:path>
              <a:path extrusionOk="0" fill="none" h="120000" w="120000">
                <a:moveTo>
                  <a:pt x="60000" y="15000"/>
                </a:moveTo>
                <a:lnTo>
                  <a:pt x="67941" y="31875"/>
                </a:lnTo>
                <a:lnTo>
                  <a:pt x="67941" y="20625"/>
                </a:lnTo>
                <a:lnTo>
                  <a:pt x="73235" y="20625"/>
                </a:lnTo>
                <a:lnTo>
                  <a:pt x="73235" y="43125"/>
                </a:lnTo>
                <a:lnTo>
                  <a:pt x="81177" y="60000"/>
                </a:lnTo>
                <a:lnTo>
                  <a:pt x="75883" y="60000"/>
                </a:lnTo>
                <a:lnTo>
                  <a:pt x="75883" y="105000"/>
                </a:lnTo>
                <a:lnTo>
                  <a:pt x="44117" y="105000"/>
                </a:lnTo>
                <a:lnTo>
                  <a:pt x="44117" y="60000"/>
                </a:lnTo>
                <a:lnTo>
                  <a:pt x="38823" y="60000"/>
                </a:lnTo>
                <a:close/>
                <a:moveTo>
                  <a:pt x="67941" y="31875"/>
                </a:moveTo>
                <a:lnTo>
                  <a:pt x="73235" y="43125"/>
                </a:lnTo>
                <a:moveTo>
                  <a:pt x="75883" y="60000"/>
                </a:moveTo>
                <a:lnTo>
                  <a:pt x="44117" y="60000"/>
                </a:lnTo>
                <a:moveTo>
                  <a:pt x="57353" y="105000"/>
                </a:moveTo>
                <a:lnTo>
                  <a:pt x="57353" y="82500"/>
                </a:lnTo>
                <a:lnTo>
                  <a:pt x="62647" y="82500"/>
                </a:lnTo>
                <a:lnTo>
                  <a:pt x="62647" y="105000"/>
                </a:lnTo>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5" name="Google Shape;925;p42"/>
          <p:cNvSpPr/>
          <p:nvPr/>
        </p:nvSpPr>
        <p:spPr>
          <a:xfrm>
            <a:off x="38099"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6" name="Google Shape;926;p42">
            <a:hlinkClick action="ppaction://hlinkshowjump?jump=nextslide"/>
          </p:cNvPr>
          <p:cNvSpPr/>
          <p:nvPr/>
        </p:nvSpPr>
        <p:spPr>
          <a:xfrm rot="10800000">
            <a:off x="8610600"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7" name="Google Shape;927;p42"/>
          <p:cNvSpPr/>
          <p:nvPr/>
        </p:nvSpPr>
        <p:spPr>
          <a:xfrm>
            <a:off x="7165109" y="3583795"/>
            <a:ext cx="1862957" cy="244685"/>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CLPL</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2" name="Shape 932"/>
        <p:cNvGrpSpPr/>
        <p:nvPr/>
      </p:nvGrpSpPr>
      <p:grpSpPr>
        <a:xfrm>
          <a:off x="0" y="0"/>
          <a:ext cx="0" cy="0"/>
          <a:chOff x="0" y="0"/>
          <a:chExt cx="0" cy="0"/>
        </a:xfrm>
      </p:grpSpPr>
      <p:sp>
        <p:nvSpPr>
          <p:cNvPr id="933" name="Google Shape;933;p43"/>
          <p:cNvSpPr txBox="1"/>
          <p:nvPr>
            <p:ph type="title"/>
          </p:nvPr>
        </p:nvSpPr>
        <p:spPr>
          <a:xfrm>
            <a:off x="1183753" y="45864"/>
            <a:ext cx="7362028" cy="476493"/>
          </a:xfrm>
          <a:prstGeom prst="rect">
            <a:avLst/>
          </a:prstGeom>
          <a:solidFill>
            <a:srgbClr val="B2A0C7"/>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400"/>
              <a:buFont typeface="Arial Narrow"/>
              <a:buNone/>
            </a:pPr>
            <a:br>
              <a:rPr b="1" lang="en-GB" sz="1400">
                <a:latin typeface="Arial Narrow"/>
                <a:ea typeface="Arial Narrow"/>
                <a:cs typeface="Arial Narrow"/>
                <a:sym typeface="Arial Narrow"/>
              </a:rPr>
            </a:br>
            <a:r>
              <a:rPr b="1" lang="en-GB" sz="1400">
                <a:latin typeface="Arial"/>
                <a:ea typeface="Arial"/>
                <a:cs typeface="Arial"/>
                <a:sym typeface="Arial"/>
              </a:rPr>
              <a:t>First Level (1.3)</a:t>
            </a:r>
            <a:br>
              <a:rPr b="1" lang="en-GB" sz="1400">
                <a:latin typeface="Arial"/>
                <a:ea typeface="Arial"/>
                <a:cs typeface="Arial"/>
                <a:sym typeface="Arial"/>
              </a:rPr>
            </a:br>
            <a:r>
              <a:rPr b="1" lang="en-GB" sz="1200">
                <a:latin typeface="Arial"/>
                <a:ea typeface="Arial"/>
                <a:cs typeface="Arial"/>
                <a:sym typeface="Arial"/>
              </a:rPr>
              <a:t>CS2: </a:t>
            </a:r>
            <a:r>
              <a:rPr lang="en-GB" sz="1200">
                <a:latin typeface="Arial"/>
                <a:ea typeface="Arial"/>
                <a:cs typeface="Arial"/>
                <a:sym typeface="Arial"/>
              </a:rPr>
              <a:t>Understanding and analysing computing technology</a:t>
            </a:r>
            <a:br>
              <a:rPr b="1" lang="en-GB" sz="1400">
                <a:latin typeface="Arial"/>
                <a:ea typeface="Arial"/>
                <a:cs typeface="Arial"/>
                <a:sym typeface="Arial"/>
              </a:rPr>
            </a:br>
            <a:endParaRPr b="1" sz="1400">
              <a:latin typeface="Arial"/>
              <a:ea typeface="Arial"/>
              <a:cs typeface="Arial"/>
              <a:sym typeface="Arial"/>
            </a:endParaRPr>
          </a:p>
        </p:txBody>
      </p:sp>
      <p:sp>
        <p:nvSpPr>
          <p:cNvPr id="934" name="Google Shape;934;p43"/>
          <p:cNvSpPr/>
          <p:nvPr/>
        </p:nvSpPr>
        <p:spPr>
          <a:xfrm>
            <a:off x="108565" y="1735263"/>
            <a:ext cx="6951363" cy="5016095"/>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Teaching Strategies &amp; Approaches:</a:t>
            </a:r>
            <a:endParaRPr sz="9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Learners will be able to use</a:t>
            </a:r>
            <a:r>
              <a:rPr b="1" lang="en-GB" sz="1000">
                <a:solidFill>
                  <a:schemeClr val="dk1"/>
                </a:solidFill>
                <a:latin typeface="Arial Narrow"/>
                <a:ea typeface="Arial Narrow"/>
                <a:cs typeface="Arial Narrow"/>
                <a:sym typeface="Arial Narrow"/>
              </a:rPr>
              <a:t> logical reasoning </a:t>
            </a:r>
            <a:r>
              <a:rPr lang="en-GB" sz="1000">
                <a:solidFill>
                  <a:schemeClr val="dk1"/>
                </a:solidFill>
                <a:latin typeface="Arial Narrow"/>
                <a:ea typeface="Arial Narrow"/>
                <a:cs typeface="Arial Narrow"/>
                <a:sym typeface="Arial Narrow"/>
              </a:rPr>
              <a:t>to predict </a:t>
            </a:r>
            <a:r>
              <a:rPr b="1" lang="en-GB" sz="1000">
                <a:solidFill>
                  <a:schemeClr val="dk1"/>
                </a:solidFill>
                <a:latin typeface="Arial Narrow"/>
                <a:ea typeface="Arial Narrow"/>
                <a:cs typeface="Arial Narrow"/>
                <a:sym typeface="Arial Narrow"/>
              </a:rPr>
              <a:t>outputs</a:t>
            </a:r>
            <a:r>
              <a:rPr lang="en-GB" sz="1000">
                <a:solidFill>
                  <a:schemeClr val="dk1"/>
                </a:solidFill>
                <a:latin typeface="Arial Narrow"/>
                <a:ea typeface="Arial Narrow"/>
                <a:cs typeface="Arial Narrow"/>
                <a:sym typeface="Arial Narrow"/>
              </a:rPr>
              <a:t>, showing an awareness of </a:t>
            </a:r>
            <a:r>
              <a:rPr b="1" lang="en-GB" sz="1000">
                <a:solidFill>
                  <a:schemeClr val="dk1"/>
                </a:solidFill>
                <a:latin typeface="Arial Narrow"/>
                <a:ea typeface="Arial Narrow"/>
                <a:cs typeface="Arial Narrow"/>
                <a:sym typeface="Arial Narrow"/>
              </a:rPr>
              <a:t>inputs, </a:t>
            </a:r>
            <a:r>
              <a:rPr lang="en-GB" sz="1000">
                <a:solidFill>
                  <a:schemeClr val="dk1"/>
                </a:solidFill>
                <a:latin typeface="Arial Narrow"/>
                <a:ea typeface="Arial Narrow"/>
                <a:cs typeface="Arial Narrow"/>
                <a:sym typeface="Arial Narrow"/>
              </a:rPr>
              <a:t>and can explain the link between </a:t>
            </a:r>
            <a:r>
              <a:rPr b="1" lang="en-GB" sz="1000">
                <a:solidFill>
                  <a:schemeClr val="dk1"/>
                </a:solidFill>
                <a:latin typeface="Arial Narrow"/>
                <a:ea typeface="Arial Narrow"/>
                <a:cs typeface="Arial Narrow"/>
                <a:sym typeface="Arial Narrow"/>
              </a:rPr>
              <a:t>input</a:t>
            </a:r>
            <a:r>
              <a:rPr lang="en-GB" sz="1000">
                <a:solidFill>
                  <a:schemeClr val="dk1"/>
                </a:solidFill>
                <a:latin typeface="Arial Narrow"/>
                <a:ea typeface="Arial Narrow"/>
                <a:cs typeface="Arial Narrow"/>
                <a:sym typeface="Arial Narrow"/>
              </a:rPr>
              <a:t>, </a:t>
            </a:r>
            <a:r>
              <a:rPr b="1" lang="en-GB" sz="1000">
                <a:solidFill>
                  <a:schemeClr val="dk1"/>
                </a:solidFill>
                <a:latin typeface="Arial Narrow"/>
                <a:ea typeface="Arial Narrow"/>
                <a:cs typeface="Arial Narrow"/>
                <a:sym typeface="Arial Narrow"/>
              </a:rPr>
              <a:t>process</a:t>
            </a:r>
            <a:r>
              <a:rPr lang="en-GB" sz="1000">
                <a:solidFill>
                  <a:schemeClr val="dk1"/>
                </a:solidFill>
                <a:latin typeface="Arial Narrow"/>
                <a:ea typeface="Arial Narrow"/>
                <a:cs typeface="Arial Narrow"/>
                <a:sym typeface="Arial Narrow"/>
              </a:rPr>
              <a:t> and </a:t>
            </a:r>
            <a:r>
              <a:rPr b="1" lang="en-GB" sz="1000">
                <a:solidFill>
                  <a:schemeClr val="dk1"/>
                </a:solidFill>
                <a:latin typeface="Arial Narrow"/>
                <a:ea typeface="Arial Narrow"/>
                <a:cs typeface="Arial Narrow"/>
                <a:sym typeface="Arial Narrow"/>
              </a:rPr>
              <a:t>output</a:t>
            </a:r>
            <a:r>
              <a:rPr lang="en-GB" sz="1000">
                <a:solidFill>
                  <a:schemeClr val="dk1"/>
                </a:solidFill>
                <a:latin typeface="Arial Narrow"/>
                <a:ea typeface="Arial Narrow"/>
                <a:cs typeface="Arial Narrow"/>
                <a:sym typeface="Arial Narrow"/>
              </a:rPr>
              <a:t>. They will be able to use the </a:t>
            </a:r>
            <a:r>
              <a:rPr b="1" lang="en-GB" sz="1000">
                <a:solidFill>
                  <a:schemeClr val="dk1"/>
                </a:solidFill>
                <a:latin typeface="Arial Narrow"/>
                <a:ea typeface="Arial Narrow"/>
                <a:cs typeface="Arial Narrow"/>
                <a:sym typeface="Arial Narrow"/>
              </a:rPr>
              <a:t>repeat</a:t>
            </a:r>
            <a:r>
              <a:rPr lang="en-GB" sz="1000">
                <a:solidFill>
                  <a:schemeClr val="dk1"/>
                </a:solidFill>
                <a:latin typeface="Arial Narrow"/>
                <a:ea typeface="Arial Narrow"/>
                <a:cs typeface="Arial Narrow"/>
                <a:sym typeface="Arial Narrow"/>
              </a:rPr>
              <a:t> function to complete simple </a:t>
            </a:r>
            <a:r>
              <a:rPr b="1" lang="en-GB" sz="1000">
                <a:solidFill>
                  <a:schemeClr val="dk1"/>
                </a:solidFill>
                <a:latin typeface="Arial Narrow"/>
                <a:ea typeface="Arial Narrow"/>
                <a:cs typeface="Arial Narrow"/>
                <a:sym typeface="Arial Narrow"/>
              </a:rPr>
              <a:t>sequences</a:t>
            </a:r>
            <a:r>
              <a:rPr lang="en-GB" sz="1000">
                <a:solidFill>
                  <a:schemeClr val="dk1"/>
                </a:solidFill>
                <a:latin typeface="Arial Narrow"/>
                <a:ea typeface="Arial Narrow"/>
                <a:cs typeface="Arial Narrow"/>
                <a:sym typeface="Arial Narrow"/>
              </a:rPr>
              <a:t> and show how to </a:t>
            </a:r>
            <a:r>
              <a:rPr b="1" lang="en-GB" sz="1000">
                <a:solidFill>
                  <a:schemeClr val="dk1"/>
                </a:solidFill>
                <a:latin typeface="Arial Narrow"/>
                <a:ea typeface="Arial Narrow"/>
                <a:cs typeface="Arial Narrow"/>
                <a:sym typeface="Arial Narrow"/>
              </a:rPr>
              <a:t>repeat</a:t>
            </a:r>
            <a:r>
              <a:rPr lang="en-GB" sz="1000">
                <a:solidFill>
                  <a:schemeClr val="dk1"/>
                </a:solidFill>
                <a:latin typeface="Arial Narrow"/>
                <a:ea typeface="Arial Narrow"/>
                <a:cs typeface="Arial Narrow"/>
                <a:sym typeface="Arial Narrow"/>
              </a:rPr>
              <a:t> a </a:t>
            </a:r>
            <a:r>
              <a:rPr b="1" lang="en-GB" sz="1000">
                <a:solidFill>
                  <a:schemeClr val="dk1"/>
                </a:solidFill>
                <a:latin typeface="Arial Narrow"/>
                <a:ea typeface="Arial Narrow"/>
                <a:cs typeface="Arial Narrow"/>
                <a:sym typeface="Arial Narrow"/>
              </a:rPr>
              <a:t>fixed </a:t>
            </a:r>
            <a:r>
              <a:rPr lang="en-GB" sz="1000">
                <a:solidFill>
                  <a:schemeClr val="dk1"/>
                </a:solidFill>
                <a:latin typeface="Arial Narrow"/>
                <a:ea typeface="Arial Narrow"/>
                <a:cs typeface="Arial Narrow"/>
                <a:sym typeface="Arial Narrow"/>
              </a:rPr>
              <a:t>number of times within a sequence or until a </a:t>
            </a:r>
            <a:r>
              <a:rPr b="1" lang="en-GB" sz="1000">
                <a:solidFill>
                  <a:schemeClr val="dk1"/>
                </a:solidFill>
                <a:latin typeface="Arial Narrow"/>
                <a:ea typeface="Arial Narrow"/>
                <a:cs typeface="Arial Narrow"/>
                <a:sym typeface="Arial Narrow"/>
              </a:rPr>
              <a:t>condition</a:t>
            </a:r>
            <a:r>
              <a:rPr lang="en-GB" sz="1000">
                <a:solidFill>
                  <a:schemeClr val="dk1"/>
                </a:solidFill>
                <a:latin typeface="Arial Narrow"/>
                <a:ea typeface="Arial Narrow"/>
                <a:cs typeface="Arial Narrow"/>
                <a:sym typeface="Arial Narrow"/>
              </a:rPr>
              <a:t> is met. Learners recognise that a range of digital devices can be considered a ‘computer’.</a:t>
            </a:r>
            <a:endParaRPr/>
          </a:p>
          <a:p>
            <a:pPr indent="0" lvl="0" marL="0" marR="0" rtl="0" algn="l">
              <a:spcBef>
                <a:spcPts val="0"/>
              </a:spcBef>
              <a:spcAft>
                <a:spcPts val="0"/>
              </a:spcAft>
              <a:buNone/>
            </a:pPr>
            <a:r>
              <a:t/>
            </a:r>
            <a:endParaRPr sz="700">
              <a:solidFill>
                <a:srgbClr val="FF0000"/>
              </a:solidFill>
              <a:latin typeface="Arial Narrow"/>
              <a:ea typeface="Arial Narrow"/>
              <a:cs typeface="Arial Narrow"/>
              <a:sym typeface="Arial Narrow"/>
            </a:endParaRPr>
          </a:p>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Unplugged</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Learners can withdraw information from a range of diagrams and charts and answer questions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Can recognise and talk with confidence about a range of input devices – e.g. touch screens, calculator buttons, keyboards, mouse, microphone</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Can recognise and talk with confidence about a range of output devices – e.g. monitors, speakers, motors, lights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Watch </a:t>
            </a:r>
            <a:r>
              <a:rPr lang="en-GB" sz="1000" u="sng">
                <a:solidFill>
                  <a:schemeClr val="dk1"/>
                </a:solidFill>
                <a:latin typeface="Arial Narrow"/>
                <a:ea typeface="Arial Narrow"/>
                <a:cs typeface="Arial Narrow"/>
                <a:sym typeface="Arial Narrow"/>
                <a:hlinkClick r:id="rId3">
                  <a:extLst>
                    <a:ext uri="{A12FA001-AC4F-418D-AE19-62706E023703}">
                      <ahyp:hlinkClr val="tx"/>
                    </a:ext>
                  </a:extLst>
                </a:hlinkClick>
              </a:rPr>
              <a:t>What are computers?</a:t>
            </a:r>
            <a:r>
              <a:rPr lang="en-GB" sz="1000">
                <a:solidFill>
                  <a:schemeClr val="dk1"/>
                </a:solidFill>
                <a:latin typeface="Arial Narrow"/>
                <a:ea typeface="Arial Narrow"/>
                <a:cs typeface="Arial Narrow"/>
                <a:sym typeface="Arial Narrow"/>
              </a:rPr>
              <a:t> (to review how computers work)</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Come up with a list of devices that could be considered a ‘computer’ – where can you find these? </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Understand the relationships between the main features of a computer </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Learners discuss ‘conditions’ verbally using ‘if statements,’ showing that when certain conditions are met an alternative sequence of steps occurs, e.g. ‘if you are age 7 you can line up at the door… if you have green socks on, stand up’</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Learners can discuss the relationship between sources of input and output and make links between information and processing, i.e. what goes on inside computing technology</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Review </a:t>
            </a:r>
            <a:r>
              <a:rPr lang="en-GB" sz="1000" u="sng">
                <a:solidFill>
                  <a:schemeClr val="dk1"/>
                </a:solidFill>
                <a:latin typeface="Arial Narrow"/>
                <a:ea typeface="Arial Narrow"/>
                <a:cs typeface="Arial Narrow"/>
                <a:sym typeface="Arial Narrow"/>
                <a:hlinkClick r:id="rId4">
                  <a:extLst>
                    <a:ext uri="{A12FA001-AC4F-418D-AE19-62706E023703}">
                      <ahyp:hlinkClr val="tx"/>
                    </a:ext>
                  </a:extLst>
                </a:hlinkClick>
              </a:rPr>
              <a:t>binary numbers</a:t>
            </a:r>
            <a:r>
              <a:rPr lang="en-GB" sz="1000">
                <a:solidFill>
                  <a:schemeClr val="dk1"/>
                </a:solidFill>
                <a:latin typeface="Arial Narrow"/>
                <a:ea typeface="Arial Narrow"/>
                <a:cs typeface="Arial Narrow"/>
                <a:sym typeface="Arial Narrow"/>
              </a:rPr>
              <a:t> (video) and how they are used -- link to place value (decimals)</a:t>
            </a:r>
            <a:endParaRPr sz="1000">
              <a:solidFill>
                <a:srgbClr val="FF0000"/>
              </a:solidFill>
              <a:latin typeface="Arial Narrow"/>
              <a:ea typeface="Arial Narrow"/>
              <a:cs typeface="Arial Narrow"/>
              <a:sym typeface="Arial Narrow"/>
            </a:endParaRPr>
          </a:p>
          <a:p>
            <a:pPr indent="-127000" lvl="0" marL="171450" marR="0" rtl="0" algn="l">
              <a:spcBef>
                <a:spcPts val="0"/>
              </a:spcBef>
              <a:spcAft>
                <a:spcPts val="0"/>
              </a:spcAft>
              <a:buClr>
                <a:schemeClr val="dk1"/>
              </a:buClr>
              <a:buSzPts val="700"/>
              <a:buFont typeface="Arial"/>
              <a:buNone/>
            </a:pPr>
            <a:r>
              <a:t/>
            </a:r>
            <a:endParaRPr sz="700">
              <a:solidFill>
                <a:srgbClr val="FF0000"/>
              </a:solidFill>
              <a:latin typeface="Arial Narrow"/>
              <a:ea typeface="Arial Narrow"/>
              <a:cs typeface="Arial Narrow"/>
              <a:sym typeface="Arial Narrow"/>
            </a:endParaRPr>
          </a:p>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Plugged</a:t>
            </a:r>
            <a:endParaRPr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Discuss the benefits of bugs (</a:t>
            </a:r>
            <a:r>
              <a:rPr lang="en-GB" sz="1000" u="sng">
                <a:solidFill>
                  <a:schemeClr val="dk1"/>
                </a:solidFill>
                <a:latin typeface="Arial Narrow"/>
                <a:ea typeface="Arial Narrow"/>
                <a:cs typeface="Arial Narrow"/>
                <a:sym typeface="Arial Narrow"/>
                <a:hlinkClick r:id="rId5">
                  <a:extLst>
                    <a:ext uri="{A12FA001-AC4F-418D-AE19-62706E023703}">
                      <ahyp:hlinkClr val="tx"/>
                    </a:ext>
                  </a:extLst>
                </a:hlinkClick>
              </a:rPr>
              <a:t>what are compuer bugs?)</a:t>
            </a:r>
            <a:r>
              <a:rPr lang="en-GB" sz="1000">
                <a:solidFill>
                  <a:schemeClr val="dk1"/>
                </a:solidFill>
                <a:latin typeface="Arial Narrow"/>
                <a:ea typeface="Arial Narrow"/>
                <a:cs typeface="Arial Narrow"/>
                <a:sym typeface="Arial Narrow"/>
              </a:rPr>
              <a:t> in helping us to improve our code and providing challenge</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Plan and create a program, discussing and predicting what will happen when it runs with classmates, using the language of computing science: tinkering, creating, debugging, persevering &amp; collaborating</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Create a programme using Code.org or Scratch which shows the use of sequencing, repeat and selection blocks.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Discuss how to isolate and identify bugs (debugging) in a program as you create an animation or a game (Use Hour of Code, Code.org or Scratch)</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Code.org </a:t>
            </a:r>
            <a:r>
              <a:rPr lang="en-GB" sz="1000" u="sng">
                <a:solidFill>
                  <a:schemeClr val="dk1"/>
                </a:solidFill>
                <a:latin typeface="Arial Narrow"/>
                <a:ea typeface="Arial Narrow"/>
                <a:cs typeface="Arial Narrow"/>
                <a:sym typeface="Arial Narrow"/>
                <a:hlinkClick r:id="rId6">
                  <a:extLst>
                    <a:ext uri="{A12FA001-AC4F-418D-AE19-62706E023703}">
                      <ahyp:hlinkClr val="tx"/>
                    </a:ext>
                  </a:extLst>
                </a:hlinkClick>
              </a:rPr>
              <a:t>Course C</a:t>
            </a:r>
            <a:r>
              <a:rPr lang="en-GB" sz="1000">
                <a:solidFill>
                  <a:schemeClr val="dk1"/>
                </a:solidFill>
                <a:latin typeface="Arial Narrow"/>
                <a:ea typeface="Arial Narrow"/>
                <a:cs typeface="Arial Narrow"/>
                <a:sym typeface="Arial Narrow"/>
              </a:rPr>
              <a:t> and resources, beginning with dragging and dropping code using blockly, fixed repetition, debugging ‘bad’ code</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Program your Sphero to run in a chariot race against other Spheros: </a:t>
            </a:r>
            <a:r>
              <a:rPr lang="en-GB" sz="1000" u="sng">
                <a:solidFill>
                  <a:schemeClr val="dk1"/>
                </a:solidFill>
                <a:latin typeface="Arial Narrow"/>
                <a:ea typeface="Arial Narrow"/>
                <a:cs typeface="Arial Narrow"/>
                <a:sym typeface="Arial Narrow"/>
                <a:hlinkClick r:id="rId7">
                  <a:extLst>
                    <a:ext uri="{A12FA001-AC4F-418D-AE19-62706E023703}">
                      <ahyp:hlinkClr val="tx"/>
                    </a:ext>
                  </a:extLst>
                </a:hlinkClick>
              </a:rPr>
              <a:t>Chariot Challenge</a:t>
            </a:r>
            <a:r>
              <a:rPr lang="en-GB" sz="1000">
                <a:solidFill>
                  <a:schemeClr val="dk1"/>
                </a:solidFill>
                <a:latin typeface="Arial Narrow"/>
                <a:ea typeface="Arial Narrow"/>
                <a:cs typeface="Arial Narrow"/>
                <a:sym typeface="Arial Narrow"/>
              </a:rPr>
              <a:t> (teacher lesson plan)</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7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000" u="sng">
                <a:solidFill>
                  <a:schemeClr val="dk1"/>
                </a:solidFill>
                <a:latin typeface="Arial Narrow"/>
                <a:ea typeface="Arial Narrow"/>
                <a:cs typeface="Arial Narrow"/>
                <a:sym typeface="Arial Narrow"/>
              </a:rPr>
              <a:t>Questions to enable HOTS:</a:t>
            </a:r>
            <a:endParaRPr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900"/>
              <a:buFont typeface="Arial"/>
              <a:buChar char="•"/>
            </a:pPr>
            <a:r>
              <a:rPr lang="en-GB" sz="900">
                <a:solidFill>
                  <a:schemeClr val="dk1"/>
                </a:solidFill>
                <a:latin typeface="Arial Narrow"/>
                <a:ea typeface="Arial Narrow"/>
                <a:cs typeface="Arial Narrow"/>
                <a:sym typeface="Arial Narrow"/>
              </a:rPr>
              <a:t>Can you tell me what makes certain items a computing device and some not….?</a:t>
            </a:r>
            <a:endParaRPr sz="9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900"/>
              <a:buFont typeface="Arial"/>
              <a:buChar char="•"/>
            </a:pPr>
            <a:r>
              <a:rPr lang="en-GB" sz="900">
                <a:solidFill>
                  <a:schemeClr val="dk1"/>
                </a:solidFill>
                <a:latin typeface="Arial Narrow"/>
                <a:ea typeface="Arial Narrow"/>
                <a:cs typeface="Arial Narrow"/>
                <a:sym typeface="Arial Narrow"/>
              </a:rPr>
              <a:t>Can you predict what will happen?</a:t>
            </a:r>
            <a:endParaRPr/>
          </a:p>
          <a:p>
            <a:pPr indent="-171450" lvl="0" marL="171450" marR="0" rtl="0" algn="l">
              <a:spcBef>
                <a:spcPts val="0"/>
              </a:spcBef>
              <a:spcAft>
                <a:spcPts val="0"/>
              </a:spcAft>
              <a:buClr>
                <a:schemeClr val="dk1"/>
              </a:buClr>
              <a:buSzPts val="900"/>
              <a:buFont typeface="Arial"/>
              <a:buChar char="•"/>
            </a:pPr>
            <a:r>
              <a:rPr lang="en-GB" sz="900">
                <a:solidFill>
                  <a:schemeClr val="dk1"/>
                </a:solidFill>
                <a:latin typeface="Arial Narrow"/>
                <a:ea typeface="Arial Narrow"/>
                <a:cs typeface="Arial Narrow"/>
                <a:sym typeface="Arial Narrow"/>
              </a:rPr>
              <a:t>Can you evaluate your code? How can you make it better? Could it be simplified?</a:t>
            </a:r>
            <a:endParaRPr/>
          </a:p>
          <a:p>
            <a:pPr indent="-171450" lvl="0" marL="171450" marR="0" rtl="0" algn="l">
              <a:spcBef>
                <a:spcPts val="0"/>
              </a:spcBef>
              <a:spcAft>
                <a:spcPts val="0"/>
              </a:spcAft>
              <a:buClr>
                <a:schemeClr val="dk1"/>
              </a:buClr>
              <a:buSzPts val="900"/>
              <a:buFont typeface="Arial"/>
              <a:buChar char="•"/>
            </a:pPr>
            <a:r>
              <a:rPr lang="en-GB" sz="900">
                <a:solidFill>
                  <a:schemeClr val="dk1"/>
                </a:solidFill>
                <a:latin typeface="Arial Narrow"/>
                <a:ea typeface="Arial Narrow"/>
                <a:cs typeface="Arial Narrow"/>
                <a:sym typeface="Arial Narrow"/>
              </a:rPr>
              <a:t>Could you explain your code to someone else?</a:t>
            </a:r>
            <a:endParaRPr/>
          </a:p>
          <a:p>
            <a:pPr indent="-107950" lvl="0" marL="171450" marR="0" rtl="0" algn="l">
              <a:spcBef>
                <a:spcPts val="0"/>
              </a:spcBef>
              <a:spcAft>
                <a:spcPts val="0"/>
              </a:spcAft>
              <a:buClr>
                <a:schemeClr val="dk1"/>
              </a:buClr>
              <a:buSzPts val="1000"/>
              <a:buFont typeface="Arial"/>
              <a:buNone/>
            </a:pPr>
            <a:r>
              <a:t/>
            </a:r>
            <a:endParaRPr sz="1000">
              <a:solidFill>
                <a:srgbClr val="FF0000"/>
              </a:solidFill>
              <a:latin typeface="Arial Narrow"/>
              <a:ea typeface="Arial Narrow"/>
              <a:cs typeface="Arial Narrow"/>
              <a:sym typeface="Arial Narrow"/>
            </a:endParaRPr>
          </a:p>
          <a:p>
            <a:pPr indent="-107950" lvl="0" marL="171450" marR="0" rtl="0" algn="l">
              <a:spcBef>
                <a:spcPts val="0"/>
              </a:spcBef>
              <a:spcAft>
                <a:spcPts val="0"/>
              </a:spcAft>
              <a:buClr>
                <a:schemeClr val="dk1"/>
              </a:buClr>
              <a:buSzPts val="1000"/>
              <a:buFont typeface="Arial"/>
              <a:buNone/>
            </a:pPr>
            <a:r>
              <a:t/>
            </a:r>
            <a:endParaRPr sz="1000">
              <a:solidFill>
                <a:schemeClr val="dk1"/>
              </a:solidFill>
              <a:latin typeface="Arial Narrow"/>
              <a:ea typeface="Arial Narrow"/>
              <a:cs typeface="Arial Narrow"/>
              <a:sym typeface="Arial Narrow"/>
            </a:endParaRPr>
          </a:p>
        </p:txBody>
      </p:sp>
      <p:sp>
        <p:nvSpPr>
          <p:cNvPr id="935" name="Google Shape;935;p43"/>
          <p:cNvSpPr/>
          <p:nvPr/>
        </p:nvSpPr>
        <p:spPr>
          <a:xfrm>
            <a:off x="118933" y="1102004"/>
            <a:ext cx="6940995" cy="56948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Cross-curricular links:</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(MTH 1-13a) repeating patterns (of code)</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(TCH 1-13a) describing and predicting effects of steps in a sequence</a:t>
            </a:r>
            <a:endParaRPr sz="1000">
              <a:solidFill>
                <a:schemeClr val="dk1"/>
              </a:solidFill>
              <a:latin typeface="Arial Narrow"/>
              <a:ea typeface="Arial Narrow"/>
              <a:cs typeface="Arial Narrow"/>
              <a:sym typeface="Arial Narrow"/>
            </a:endParaRPr>
          </a:p>
        </p:txBody>
      </p:sp>
      <p:sp>
        <p:nvSpPr>
          <p:cNvPr id="936" name="Google Shape;936;p43"/>
          <p:cNvSpPr/>
          <p:nvPr/>
        </p:nvSpPr>
        <p:spPr>
          <a:xfrm>
            <a:off x="118934" y="586135"/>
            <a:ext cx="6940996" cy="45209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Key language</a:t>
            </a:r>
            <a:r>
              <a:rPr lang="en-GB" sz="1100">
                <a:solidFill>
                  <a:schemeClr val="dk1"/>
                </a:solidFill>
                <a:latin typeface="Arial Narrow"/>
                <a:ea typeface="Arial Narrow"/>
                <a:cs typeface="Arial Narrow"/>
                <a:sym typeface="Arial Narrow"/>
              </a:rPr>
              <a:t>: program, instructions, algorithm, code, block code, sequence, input, process, output, bug (problem) debug (find and fix problems), loop, repeat, pattern, condition, logic, tinker, commands</a:t>
            </a:r>
            <a:endParaRPr/>
          </a:p>
        </p:txBody>
      </p:sp>
      <p:sp>
        <p:nvSpPr>
          <p:cNvPr id="937" name="Google Shape;937;p43"/>
          <p:cNvSpPr/>
          <p:nvPr/>
        </p:nvSpPr>
        <p:spPr>
          <a:xfrm>
            <a:off x="7150289" y="582542"/>
            <a:ext cx="1867992" cy="1250059"/>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CfE E/O</a:t>
            </a:r>
            <a:r>
              <a:rPr lang="en-GB" sz="1100">
                <a:solidFill>
                  <a:schemeClr val="dk1"/>
                </a:solidFill>
                <a:latin typeface="Arial Narrow"/>
                <a:ea typeface="Arial Narrow"/>
                <a:cs typeface="Arial Narrow"/>
                <a:sym typeface="Arial Narrow"/>
              </a:rPr>
              <a:t>: </a:t>
            </a:r>
            <a:r>
              <a:rPr lang="en-GB" sz="900">
                <a:solidFill>
                  <a:schemeClr val="dk1"/>
                </a:solidFill>
                <a:latin typeface="Arial Narrow"/>
                <a:ea typeface="Arial Narrow"/>
                <a:cs typeface="Arial Narrow"/>
                <a:sym typeface="Arial Narrow"/>
              </a:rPr>
              <a:t>I understand the instructions of a visual programming language and can predict the outcome of a program written using the language. </a:t>
            </a:r>
            <a:endParaRPr/>
          </a:p>
          <a:p>
            <a:pPr indent="0" lvl="0" marL="0" marR="0" rtl="0" algn="l">
              <a:spcBef>
                <a:spcPts val="0"/>
              </a:spcBef>
              <a:spcAft>
                <a:spcPts val="0"/>
              </a:spcAft>
              <a:buNone/>
            </a:pPr>
            <a:r>
              <a:rPr b="1" lang="en-GB" sz="900">
                <a:solidFill>
                  <a:schemeClr val="dk1"/>
                </a:solidFill>
                <a:latin typeface="Arial Narrow"/>
                <a:ea typeface="Arial Narrow"/>
                <a:cs typeface="Arial Narrow"/>
                <a:sym typeface="Arial Narrow"/>
              </a:rPr>
              <a:t>TCH 1-14a </a:t>
            </a:r>
            <a:endParaRPr/>
          </a:p>
          <a:p>
            <a:pPr indent="0" lvl="0" marL="0" marR="0" rtl="0" algn="l">
              <a:spcBef>
                <a:spcPts val="0"/>
              </a:spcBef>
              <a:spcAft>
                <a:spcPts val="0"/>
              </a:spcAft>
              <a:buNone/>
            </a:pPr>
            <a:r>
              <a:rPr lang="en-GB" sz="900">
                <a:solidFill>
                  <a:schemeClr val="dk1"/>
                </a:solidFill>
                <a:latin typeface="Arial Narrow"/>
                <a:ea typeface="Arial Narrow"/>
                <a:cs typeface="Arial Narrow"/>
                <a:sym typeface="Arial Narrow"/>
              </a:rPr>
              <a:t>I understand how computers process information. </a:t>
            </a:r>
            <a:endParaRPr/>
          </a:p>
          <a:p>
            <a:pPr indent="0" lvl="0" marL="0" marR="0" rtl="0" algn="l">
              <a:spcBef>
                <a:spcPts val="0"/>
              </a:spcBef>
              <a:spcAft>
                <a:spcPts val="0"/>
              </a:spcAft>
              <a:buNone/>
            </a:pPr>
            <a:r>
              <a:rPr b="1" lang="en-GB" sz="900">
                <a:solidFill>
                  <a:schemeClr val="dk1"/>
                </a:solidFill>
                <a:latin typeface="Arial Narrow"/>
                <a:ea typeface="Arial Narrow"/>
                <a:cs typeface="Arial Narrow"/>
                <a:sym typeface="Arial Narrow"/>
              </a:rPr>
              <a:t>TCH 1-14b</a:t>
            </a:r>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p:txBody>
      </p:sp>
      <p:sp>
        <p:nvSpPr>
          <p:cNvPr id="938" name="Google Shape;938;p43"/>
          <p:cNvSpPr/>
          <p:nvPr/>
        </p:nvSpPr>
        <p:spPr>
          <a:xfrm>
            <a:off x="7149459" y="3749101"/>
            <a:ext cx="1862958" cy="3002257"/>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End of Level Benchmarks:</a:t>
            </a:r>
            <a:endParaRPr/>
          </a:p>
          <a:p>
            <a:pPr indent="0" lvl="0" marL="0" marR="0" rtl="0" algn="l">
              <a:spcBef>
                <a:spcPts val="0"/>
              </a:spcBef>
              <a:spcAft>
                <a:spcPts val="0"/>
              </a:spcAft>
              <a:buNone/>
            </a:pPr>
            <a:r>
              <a:t/>
            </a:r>
            <a:endParaRPr sz="1100" u="sng">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Demonstrates an understanding of the meaning of individual instructions when using a visual programming language (including sequences, fixed repetition and selection)</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Explains and predicts what a program in a visual programming language will do when it runs for example, what audio, visual or movement effect will result</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Demonstrates an understanding that computers take information as input, process and store that information and output the results</a:t>
            </a:r>
            <a:endParaRPr/>
          </a:p>
          <a:p>
            <a:pPr indent="0" lvl="0" marL="0" marR="0" rtl="0" algn="l">
              <a:spcBef>
                <a:spcPts val="0"/>
              </a:spcBef>
              <a:spcAft>
                <a:spcPts val="0"/>
              </a:spcAft>
              <a:buNone/>
            </a:pPr>
            <a:br>
              <a:rPr lang="en-GB" sz="1100" u="sng">
                <a:solidFill>
                  <a:schemeClr val="dk1"/>
                </a:solidFill>
                <a:latin typeface="Arial Narrow"/>
                <a:ea typeface="Arial Narrow"/>
                <a:cs typeface="Arial Narrow"/>
                <a:sym typeface="Arial Narrow"/>
              </a:rPr>
            </a:br>
            <a:endParaRPr sz="1100" u="sng">
              <a:solidFill>
                <a:schemeClr val="dk1"/>
              </a:solidFill>
              <a:latin typeface="Arial Narrow"/>
              <a:ea typeface="Arial Narrow"/>
              <a:cs typeface="Arial Narrow"/>
              <a:sym typeface="Arial Narrow"/>
            </a:endParaRPr>
          </a:p>
          <a:p>
            <a:pPr indent="-101600" lvl="0" marL="171450" marR="0" rtl="0" algn="l">
              <a:spcBef>
                <a:spcPts val="0"/>
              </a:spcBef>
              <a:spcAft>
                <a:spcPts val="0"/>
              </a:spcAft>
              <a:buClr>
                <a:schemeClr val="dk1"/>
              </a:buClr>
              <a:buSzPts val="1100"/>
              <a:buFont typeface="Arial"/>
              <a:buNone/>
            </a:pPr>
            <a:r>
              <a:t/>
            </a:r>
            <a:endParaRPr sz="1100">
              <a:solidFill>
                <a:schemeClr val="dk1"/>
              </a:solidFill>
              <a:latin typeface="Arial Narrow"/>
              <a:ea typeface="Arial Narrow"/>
              <a:cs typeface="Arial Narrow"/>
              <a:sym typeface="Arial Narrow"/>
            </a:endParaRPr>
          </a:p>
        </p:txBody>
      </p:sp>
      <p:pic>
        <p:nvPicPr>
          <p:cNvPr id="939" name="Google Shape;939;p43"/>
          <p:cNvPicPr preferRelativeResize="0"/>
          <p:nvPr/>
        </p:nvPicPr>
        <p:blipFill rotWithShape="1">
          <a:blip r:embed="rId8">
            <a:alphaModFix/>
          </a:blip>
          <a:srcRect b="0" l="0" r="0" t="0"/>
          <a:stretch/>
        </p:blipFill>
        <p:spPr>
          <a:xfrm>
            <a:off x="8522332" y="2232505"/>
            <a:ext cx="361043" cy="356845"/>
          </a:xfrm>
          <a:prstGeom prst="rect">
            <a:avLst/>
          </a:prstGeom>
          <a:noFill/>
          <a:ln>
            <a:noFill/>
          </a:ln>
        </p:spPr>
      </p:pic>
      <p:sp>
        <p:nvSpPr>
          <p:cNvPr id="940" name="Google Shape;940;p43"/>
          <p:cNvSpPr/>
          <p:nvPr/>
        </p:nvSpPr>
        <p:spPr>
          <a:xfrm>
            <a:off x="7149459" y="2194348"/>
            <a:ext cx="1867992" cy="1200812"/>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Code.org</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Sphero</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BBC Bitesize</a:t>
            </a:r>
            <a:endParaRPr/>
          </a:p>
        </p:txBody>
      </p:sp>
      <p:pic>
        <p:nvPicPr>
          <p:cNvPr id="941" name="Google Shape;941;p43"/>
          <p:cNvPicPr preferRelativeResize="0"/>
          <p:nvPr/>
        </p:nvPicPr>
        <p:blipFill rotWithShape="1">
          <a:blip r:embed="rId9">
            <a:alphaModFix/>
          </a:blip>
          <a:srcRect b="0" l="0" r="0" t="0"/>
          <a:stretch/>
        </p:blipFill>
        <p:spPr>
          <a:xfrm>
            <a:off x="8502166" y="2666655"/>
            <a:ext cx="401373" cy="397862"/>
          </a:xfrm>
          <a:prstGeom prst="rect">
            <a:avLst/>
          </a:prstGeom>
          <a:noFill/>
          <a:ln>
            <a:noFill/>
          </a:ln>
        </p:spPr>
      </p:pic>
      <p:pic>
        <p:nvPicPr>
          <p:cNvPr id="942" name="Google Shape;942;p43"/>
          <p:cNvPicPr preferRelativeResize="0"/>
          <p:nvPr/>
        </p:nvPicPr>
        <p:blipFill rotWithShape="1">
          <a:blip r:embed="rId10">
            <a:alphaModFix/>
          </a:blip>
          <a:srcRect b="0" l="0" r="0" t="0"/>
          <a:stretch/>
        </p:blipFill>
        <p:spPr>
          <a:xfrm>
            <a:off x="8484577" y="3128705"/>
            <a:ext cx="476882" cy="176821"/>
          </a:xfrm>
          <a:prstGeom prst="rect">
            <a:avLst/>
          </a:prstGeom>
          <a:noFill/>
          <a:ln>
            <a:noFill/>
          </a:ln>
        </p:spPr>
      </p:pic>
      <p:sp>
        <p:nvSpPr>
          <p:cNvPr id="943" name="Google Shape;943;p43">
            <a:hlinkClick action="ppaction://hlinksldjump" r:id="rId11"/>
          </p:cNvPr>
          <p:cNvSpPr/>
          <p:nvPr/>
        </p:nvSpPr>
        <p:spPr>
          <a:xfrm>
            <a:off x="7149459" y="1891486"/>
            <a:ext cx="1867172" cy="241834"/>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Pupil Resources</a:t>
            </a:r>
            <a:endParaRPr/>
          </a:p>
        </p:txBody>
      </p:sp>
      <p:sp>
        <p:nvSpPr>
          <p:cNvPr id="944" name="Google Shape;944;p43">
            <a:hlinkClick action="ppaction://hlinkshowjump?jump=firstslide"/>
          </p:cNvPr>
          <p:cNvSpPr/>
          <p:nvPr/>
        </p:nvSpPr>
        <p:spPr>
          <a:xfrm>
            <a:off x="586789" y="45864"/>
            <a:ext cx="546686" cy="257267"/>
          </a:xfrm>
          <a:custGeom>
            <a:rect b="b" l="l" r="r" t="t"/>
            <a:pathLst>
              <a:path extrusionOk="0" h="120000" w="120000">
                <a:moveTo>
                  <a:pt x="0" y="0"/>
                </a:moveTo>
                <a:lnTo>
                  <a:pt x="120000" y="0"/>
                </a:lnTo>
                <a:lnTo>
                  <a:pt x="120000" y="120000"/>
                </a:lnTo>
                <a:lnTo>
                  <a:pt x="0" y="120000"/>
                </a:lnTo>
                <a:close/>
                <a:moveTo>
                  <a:pt x="60000" y="15000"/>
                </a:moveTo>
                <a:lnTo>
                  <a:pt x="38823" y="60000"/>
                </a:lnTo>
                <a:lnTo>
                  <a:pt x="44117" y="60000"/>
                </a:lnTo>
                <a:lnTo>
                  <a:pt x="44117" y="105000"/>
                </a:lnTo>
                <a:lnTo>
                  <a:pt x="75883" y="105000"/>
                </a:lnTo>
                <a:lnTo>
                  <a:pt x="75883" y="60000"/>
                </a:lnTo>
                <a:lnTo>
                  <a:pt x="81177" y="60000"/>
                </a:lnTo>
                <a:lnTo>
                  <a:pt x="73235" y="43125"/>
                </a:lnTo>
                <a:lnTo>
                  <a:pt x="73235" y="20625"/>
                </a:lnTo>
                <a:lnTo>
                  <a:pt x="67941" y="20625"/>
                </a:lnTo>
                <a:lnTo>
                  <a:pt x="67941" y="31875"/>
                </a:lnTo>
                <a:close/>
              </a:path>
              <a:path extrusionOk="0" fill="darkenLess" h="120000" w="120000">
                <a:moveTo>
                  <a:pt x="73235" y="43125"/>
                </a:moveTo>
                <a:lnTo>
                  <a:pt x="73235" y="20625"/>
                </a:lnTo>
                <a:lnTo>
                  <a:pt x="67941" y="20625"/>
                </a:lnTo>
                <a:lnTo>
                  <a:pt x="67941" y="31875"/>
                </a:lnTo>
                <a:close/>
                <a:moveTo>
                  <a:pt x="44117" y="60000"/>
                </a:moveTo>
                <a:lnTo>
                  <a:pt x="44117" y="105000"/>
                </a:lnTo>
                <a:lnTo>
                  <a:pt x="57353" y="105000"/>
                </a:lnTo>
                <a:lnTo>
                  <a:pt x="57353" y="82500"/>
                </a:lnTo>
                <a:lnTo>
                  <a:pt x="62647" y="82500"/>
                </a:lnTo>
                <a:lnTo>
                  <a:pt x="62647" y="105000"/>
                </a:lnTo>
                <a:lnTo>
                  <a:pt x="75883" y="105000"/>
                </a:lnTo>
                <a:lnTo>
                  <a:pt x="75883" y="60000"/>
                </a:lnTo>
                <a:close/>
              </a:path>
              <a:path extrusionOk="0" fill="darken" h="120000" w="120000">
                <a:moveTo>
                  <a:pt x="60000" y="15000"/>
                </a:moveTo>
                <a:lnTo>
                  <a:pt x="38823" y="60000"/>
                </a:lnTo>
                <a:lnTo>
                  <a:pt x="81177" y="60000"/>
                </a:lnTo>
                <a:close/>
                <a:moveTo>
                  <a:pt x="57353" y="82500"/>
                </a:moveTo>
                <a:lnTo>
                  <a:pt x="62647" y="82500"/>
                </a:lnTo>
                <a:lnTo>
                  <a:pt x="62647" y="105000"/>
                </a:lnTo>
                <a:lnTo>
                  <a:pt x="57353" y="105000"/>
                </a:lnTo>
                <a:close/>
              </a:path>
              <a:path extrusionOk="0" fill="none" h="120000" w="120000">
                <a:moveTo>
                  <a:pt x="60000" y="15000"/>
                </a:moveTo>
                <a:lnTo>
                  <a:pt x="67941" y="31875"/>
                </a:lnTo>
                <a:lnTo>
                  <a:pt x="67941" y="20625"/>
                </a:lnTo>
                <a:lnTo>
                  <a:pt x="73235" y="20625"/>
                </a:lnTo>
                <a:lnTo>
                  <a:pt x="73235" y="43125"/>
                </a:lnTo>
                <a:lnTo>
                  <a:pt x="81177" y="60000"/>
                </a:lnTo>
                <a:lnTo>
                  <a:pt x="75883" y="60000"/>
                </a:lnTo>
                <a:lnTo>
                  <a:pt x="75883" y="105000"/>
                </a:lnTo>
                <a:lnTo>
                  <a:pt x="44117" y="105000"/>
                </a:lnTo>
                <a:lnTo>
                  <a:pt x="44117" y="60000"/>
                </a:lnTo>
                <a:lnTo>
                  <a:pt x="38823" y="60000"/>
                </a:lnTo>
                <a:close/>
                <a:moveTo>
                  <a:pt x="67941" y="31875"/>
                </a:moveTo>
                <a:lnTo>
                  <a:pt x="73235" y="43125"/>
                </a:lnTo>
                <a:moveTo>
                  <a:pt x="75883" y="60000"/>
                </a:moveTo>
                <a:lnTo>
                  <a:pt x="44117" y="60000"/>
                </a:lnTo>
                <a:moveTo>
                  <a:pt x="57353" y="105000"/>
                </a:moveTo>
                <a:lnTo>
                  <a:pt x="57353" y="82500"/>
                </a:lnTo>
                <a:lnTo>
                  <a:pt x="62647" y="82500"/>
                </a:lnTo>
                <a:lnTo>
                  <a:pt x="62647" y="105000"/>
                </a:lnTo>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5" name="Google Shape;945;p43"/>
          <p:cNvSpPr/>
          <p:nvPr/>
        </p:nvSpPr>
        <p:spPr>
          <a:xfrm>
            <a:off x="38099"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6" name="Google Shape;946;p43">
            <a:hlinkClick action="ppaction://hlinkshowjump?jump=nextslide"/>
          </p:cNvPr>
          <p:cNvSpPr/>
          <p:nvPr/>
        </p:nvSpPr>
        <p:spPr>
          <a:xfrm rot="10800000">
            <a:off x="8610600"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7" name="Google Shape;947;p43"/>
          <p:cNvSpPr/>
          <p:nvPr/>
        </p:nvSpPr>
        <p:spPr>
          <a:xfrm>
            <a:off x="7149459" y="3443474"/>
            <a:ext cx="1862957" cy="244685"/>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CLPL</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2" name="Shape 952"/>
        <p:cNvGrpSpPr/>
        <p:nvPr/>
      </p:nvGrpSpPr>
      <p:grpSpPr>
        <a:xfrm>
          <a:off x="0" y="0"/>
          <a:ext cx="0" cy="0"/>
          <a:chOff x="0" y="0"/>
          <a:chExt cx="0" cy="0"/>
        </a:xfrm>
      </p:grpSpPr>
      <p:sp>
        <p:nvSpPr>
          <p:cNvPr id="953" name="Google Shape;953;p44"/>
          <p:cNvSpPr txBox="1"/>
          <p:nvPr>
            <p:ph type="title"/>
          </p:nvPr>
        </p:nvSpPr>
        <p:spPr>
          <a:xfrm>
            <a:off x="1183753" y="45864"/>
            <a:ext cx="7362028" cy="476493"/>
          </a:xfrm>
          <a:prstGeom prst="rect">
            <a:avLst/>
          </a:prstGeom>
          <a:solidFill>
            <a:srgbClr val="B2A0C7"/>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400"/>
              <a:buFont typeface="Arial Narrow"/>
              <a:buNone/>
            </a:pPr>
            <a:br>
              <a:rPr b="1" lang="en-GB" sz="1400">
                <a:latin typeface="Arial Narrow"/>
                <a:ea typeface="Arial Narrow"/>
                <a:cs typeface="Arial Narrow"/>
                <a:sym typeface="Arial Narrow"/>
              </a:rPr>
            </a:br>
            <a:r>
              <a:rPr b="1" lang="en-GB" sz="1400">
                <a:latin typeface="Arial"/>
                <a:ea typeface="Arial"/>
                <a:cs typeface="Arial"/>
                <a:sym typeface="Arial"/>
              </a:rPr>
              <a:t>First Level (1.3)</a:t>
            </a:r>
            <a:br>
              <a:rPr b="1" lang="en-GB" sz="1400">
                <a:latin typeface="Arial"/>
                <a:ea typeface="Arial"/>
                <a:cs typeface="Arial"/>
                <a:sym typeface="Arial"/>
              </a:rPr>
            </a:br>
            <a:r>
              <a:rPr b="1" lang="en-GB" sz="1200">
                <a:latin typeface="Arial"/>
                <a:ea typeface="Arial"/>
                <a:cs typeface="Arial"/>
                <a:sym typeface="Arial"/>
              </a:rPr>
              <a:t>CS3: </a:t>
            </a:r>
            <a:r>
              <a:rPr lang="en-GB" sz="1200">
                <a:latin typeface="Arial"/>
                <a:ea typeface="Arial"/>
                <a:cs typeface="Arial"/>
                <a:sym typeface="Arial"/>
              </a:rPr>
              <a:t>Designing, building and testing computing solutions</a:t>
            </a:r>
            <a:br>
              <a:rPr b="1" lang="en-GB" sz="1400">
                <a:latin typeface="Arial"/>
                <a:ea typeface="Arial"/>
                <a:cs typeface="Arial"/>
                <a:sym typeface="Arial"/>
              </a:rPr>
            </a:br>
            <a:endParaRPr b="1" sz="1400">
              <a:latin typeface="Arial"/>
              <a:ea typeface="Arial"/>
              <a:cs typeface="Arial"/>
              <a:sym typeface="Arial"/>
            </a:endParaRPr>
          </a:p>
        </p:txBody>
      </p:sp>
      <p:sp>
        <p:nvSpPr>
          <p:cNvPr id="954" name="Google Shape;954;p44"/>
          <p:cNvSpPr/>
          <p:nvPr/>
        </p:nvSpPr>
        <p:spPr>
          <a:xfrm>
            <a:off x="108565" y="1875402"/>
            <a:ext cx="6951363" cy="4875956"/>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Teaching Strategies &amp; Approaches:</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Learners understand the relationship between the blocks/code used to create </a:t>
            </a:r>
            <a:r>
              <a:rPr b="1" lang="en-GB" sz="1000">
                <a:solidFill>
                  <a:schemeClr val="dk1"/>
                </a:solidFill>
                <a:latin typeface="Arial Narrow"/>
                <a:ea typeface="Arial Narrow"/>
                <a:cs typeface="Arial Narrow"/>
                <a:sym typeface="Arial Narrow"/>
              </a:rPr>
              <a:t>algorithms </a:t>
            </a:r>
            <a:r>
              <a:rPr lang="en-GB" sz="1000">
                <a:solidFill>
                  <a:schemeClr val="dk1"/>
                </a:solidFill>
                <a:latin typeface="Arial Narrow"/>
                <a:ea typeface="Arial Narrow"/>
                <a:cs typeface="Arial Narrow"/>
                <a:sym typeface="Arial Narrow"/>
              </a:rPr>
              <a:t>and the behaviour of a device/program as it follows them. They should be able to </a:t>
            </a:r>
            <a:r>
              <a:rPr b="1" lang="en-GB" sz="1000">
                <a:solidFill>
                  <a:schemeClr val="dk1"/>
                </a:solidFill>
                <a:latin typeface="Arial Narrow"/>
                <a:ea typeface="Arial Narrow"/>
                <a:cs typeface="Arial Narrow"/>
                <a:sym typeface="Arial Narrow"/>
              </a:rPr>
              <a:t>sequence</a:t>
            </a:r>
            <a:r>
              <a:rPr lang="en-GB" sz="1000">
                <a:solidFill>
                  <a:schemeClr val="dk1"/>
                </a:solidFill>
                <a:latin typeface="Arial Narrow"/>
                <a:ea typeface="Arial Narrow"/>
                <a:cs typeface="Arial Narrow"/>
                <a:sym typeface="Arial Narrow"/>
              </a:rPr>
              <a:t> commands using simple programming language and make </a:t>
            </a:r>
            <a:r>
              <a:rPr b="1" lang="en-GB" sz="1000">
                <a:solidFill>
                  <a:schemeClr val="dk1"/>
                </a:solidFill>
                <a:latin typeface="Arial Narrow"/>
                <a:ea typeface="Arial Narrow"/>
                <a:cs typeface="Arial Narrow"/>
                <a:sym typeface="Arial Narrow"/>
              </a:rPr>
              <a:t>predictions</a:t>
            </a:r>
            <a:r>
              <a:rPr lang="en-GB" sz="1000">
                <a:solidFill>
                  <a:schemeClr val="dk1"/>
                </a:solidFill>
                <a:latin typeface="Arial Narrow"/>
                <a:ea typeface="Arial Narrow"/>
                <a:cs typeface="Arial Narrow"/>
                <a:sym typeface="Arial Narrow"/>
              </a:rPr>
              <a:t> about what effect their algorithms will have, making suggestions to </a:t>
            </a:r>
            <a:r>
              <a:rPr b="1" lang="en-GB" sz="1000">
                <a:solidFill>
                  <a:schemeClr val="dk1"/>
                </a:solidFill>
                <a:latin typeface="Arial Narrow"/>
                <a:ea typeface="Arial Narrow"/>
                <a:cs typeface="Arial Narrow"/>
                <a:sym typeface="Arial Narrow"/>
              </a:rPr>
              <a:t>debug </a:t>
            </a:r>
            <a:r>
              <a:rPr lang="en-GB" sz="1000">
                <a:solidFill>
                  <a:schemeClr val="dk1"/>
                </a:solidFill>
                <a:latin typeface="Arial Narrow"/>
                <a:ea typeface="Arial Narrow"/>
                <a:cs typeface="Arial Narrow"/>
                <a:sym typeface="Arial Narrow"/>
              </a:rPr>
              <a:t>any issues that arise. Learners are using </a:t>
            </a:r>
            <a:r>
              <a:rPr b="1" lang="en-GB" sz="1000">
                <a:solidFill>
                  <a:schemeClr val="dk1"/>
                </a:solidFill>
                <a:latin typeface="Arial Narrow"/>
                <a:ea typeface="Arial Narrow"/>
                <a:cs typeface="Arial Narrow"/>
                <a:sym typeface="Arial Narrow"/>
              </a:rPr>
              <a:t>decomposition (</a:t>
            </a:r>
            <a:r>
              <a:rPr lang="en-GB" sz="1000">
                <a:solidFill>
                  <a:schemeClr val="dk1"/>
                </a:solidFill>
                <a:latin typeface="Arial Narrow"/>
                <a:ea typeface="Arial Narrow"/>
                <a:cs typeface="Arial Narrow"/>
                <a:sym typeface="Arial Narrow"/>
              </a:rPr>
              <a:t>to break code down into manageable parts), and use </a:t>
            </a:r>
            <a:r>
              <a:rPr b="1" lang="en-GB" sz="1000">
                <a:solidFill>
                  <a:schemeClr val="dk1"/>
                </a:solidFill>
                <a:latin typeface="Arial Narrow"/>
                <a:ea typeface="Arial Narrow"/>
                <a:cs typeface="Arial Narrow"/>
                <a:sym typeface="Arial Narrow"/>
              </a:rPr>
              <a:t>repeats </a:t>
            </a:r>
            <a:r>
              <a:rPr lang="en-GB" sz="1000">
                <a:solidFill>
                  <a:schemeClr val="dk1"/>
                </a:solidFill>
                <a:latin typeface="Arial Narrow"/>
                <a:ea typeface="Arial Narrow"/>
                <a:cs typeface="Arial Narrow"/>
                <a:sym typeface="Arial Narrow"/>
              </a:rPr>
              <a:t>and </a:t>
            </a:r>
            <a:r>
              <a:rPr b="1" lang="en-GB" sz="1000">
                <a:solidFill>
                  <a:schemeClr val="dk1"/>
                </a:solidFill>
                <a:latin typeface="Arial Narrow"/>
                <a:ea typeface="Arial Narrow"/>
                <a:cs typeface="Arial Narrow"/>
                <a:sym typeface="Arial Narrow"/>
              </a:rPr>
              <a:t>loops </a:t>
            </a:r>
            <a:r>
              <a:rPr lang="en-GB" sz="1000">
                <a:solidFill>
                  <a:schemeClr val="dk1"/>
                </a:solidFill>
                <a:latin typeface="Arial Narrow"/>
                <a:ea typeface="Arial Narrow"/>
                <a:cs typeface="Arial Narrow"/>
                <a:sym typeface="Arial Narrow"/>
              </a:rPr>
              <a:t>instead of using the same step multiple times.</a:t>
            </a:r>
            <a:endParaRPr/>
          </a:p>
          <a:p>
            <a:pPr indent="0" lvl="0" marL="0" marR="0" rtl="0" algn="l">
              <a:spcBef>
                <a:spcPts val="0"/>
              </a:spcBef>
              <a:spcAft>
                <a:spcPts val="0"/>
              </a:spcAft>
              <a:buNone/>
            </a:pPr>
            <a:r>
              <a:t/>
            </a:r>
            <a:endParaRPr sz="700">
              <a:solidFill>
                <a:srgbClr val="FF0000"/>
              </a:solidFill>
              <a:latin typeface="Arial Narrow"/>
              <a:ea typeface="Arial Narrow"/>
              <a:cs typeface="Arial Narrow"/>
              <a:sym typeface="Arial Narrow"/>
            </a:endParaRPr>
          </a:p>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Unplugged</a:t>
            </a:r>
            <a:endParaRPr sz="11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Code a partner/teacher to perform a sequence of actions or routine using written or other visual means using conditional (if something happens  e.g. if touching table), variable (e.g. score/time) and fixed repetition (e.g. repeat x number of times)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Using directional language, accurately sequence commands to navigate from one point in the classroom to another using correct terminology to describe instructions (conditional, variable, iteration (loops))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Using written or visual instructions that include conditionals, variables and loops, describe a well-known routine</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Read written or visual instructions and identify then try to debug errors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Identify patterns in a large series of code and use loops and nested loops (loops within loops – e.g. [repeat 5 times (repeat three times move forward, turn left)] to repeat these patterns – similar to using brackets in multiplication, you do all instructions within the inner brackets first and repeat the number of times outside of the brackets</a:t>
            </a:r>
            <a:endParaRPr/>
          </a:p>
          <a:p>
            <a:pPr indent="0" lvl="0" marL="0" marR="0" rtl="0" algn="l">
              <a:spcBef>
                <a:spcPts val="0"/>
              </a:spcBef>
              <a:spcAft>
                <a:spcPts val="0"/>
              </a:spcAft>
              <a:buNone/>
            </a:pPr>
            <a:r>
              <a:t/>
            </a:r>
            <a:endParaRPr sz="700">
              <a:solidFill>
                <a:srgbClr val="FF0000"/>
              </a:solidFill>
              <a:latin typeface="Arial Narrow"/>
              <a:ea typeface="Arial Narrow"/>
              <a:cs typeface="Arial Narrow"/>
              <a:sym typeface="Arial Narrow"/>
            </a:endParaRPr>
          </a:p>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Plugged</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Code.org </a:t>
            </a:r>
            <a:r>
              <a:rPr lang="en-GB" sz="1000" u="sng">
                <a:solidFill>
                  <a:schemeClr val="dk1"/>
                </a:solidFill>
                <a:latin typeface="Arial Narrow"/>
                <a:ea typeface="Arial Narrow"/>
                <a:cs typeface="Arial Narrow"/>
                <a:sym typeface="Arial Narrow"/>
                <a:hlinkClick r:id="rId3">
                  <a:extLst>
                    <a:ext uri="{A12FA001-AC4F-418D-AE19-62706E023703}">
                      <ahyp:hlinkClr val="tx"/>
                    </a:ext>
                  </a:extLst>
                </a:hlinkClick>
              </a:rPr>
              <a:t>Course C</a:t>
            </a:r>
            <a:r>
              <a:rPr lang="en-GB" sz="1000">
                <a:solidFill>
                  <a:schemeClr val="dk1"/>
                </a:solidFill>
                <a:latin typeface="Arial Narrow"/>
                <a:ea typeface="Arial Narrow"/>
                <a:cs typeface="Arial Narrow"/>
                <a:sym typeface="Arial Narrow"/>
              </a:rPr>
              <a:t> and resources, beginning with dragging and dropping code using blockly, fixed repetition, debugging ‘bad’ code</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When planning a route for a programmable device, try to find any errors (bugs) before hitting ‘run’ (share code with a partner/group to check)</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After you’ve run your program, discuss and explain any bugs with your partner/teammates and offer each other suggestions on how to debug</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Use Sphero to move objects on different textures of land or through water to achieve a goal (e.g. hit switches, land on shapes, collect floating objects); move up ramps to investigate gravity, speed and distance; create paintings (tip: put your paper, paint and Sphero inside a hoop/box)</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Using other available coding software (e.g. Scratch online, Swift Playgrounds, Minecraft Education), create and debug scripts of block code that using the simple conditionals and variables children are confident with</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Use Micro:bit to learn about </a:t>
            </a:r>
            <a:r>
              <a:rPr lang="en-GB" sz="1000" u="sng">
                <a:solidFill>
                  <a:schemeClr val="dk1"/>
                </a:solidFill>
                <a:latin typeface="Arial Narrow"/>
                <a:ea typeface="Arial Narrow"/>
                <a:cs typeface="Arial Narrow"/>
                <a:sym typeface="Arial Narrow"/>
                <a:hlinkClick r:id="rId4">
                  <a:extLst>
                    <a:ext uri="{A12FA001-AC4F-418D-AE19-62706E023703}">
                      <ahyp:hlinkClr val="tx"/>
                    </a:ext>
                  </a:extLst>
                </a:hlinkClick>
              </a:rPr>
              <a:t>iteration and looping</a:t>
            </a:r>
            <a:r>
              <a:rPr lang="en-GB" sz="1000">
                <a:solidFill>
                  <a:schemeClr val="dk1"/>
                </a:solidFill>
                <a:latin typeface="Arial Narrow"/>
                <a:ea typeface="Arial Narrow"/>
                <a:cs typeface="Arial Narrow"/>
                <a:sym typeface="Arial Narrow"/>
              </a:rPr>
              <a:t> (teacher lesson plan)</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Follow a Scratch </a:t>
            </a:r>
            <a:r>
              <a:rPr lang="en-GB" sz="1000" u="sng">
                <a:solidFill>
                  <a:schemeClr val="dk1"/>
                </a:solidFill>
                <a:latin typeface="Arial Narrow"/>
                <a:ea typeface="Arial Narrow"/>
                <a:cs typeface="Arial Narrow"/>
                <a:sym typeface="Arial Narrow"/>
                <a:hlinkClick r:id="rId5">
                  <a:extLst>
                    <a:ext uri="{A12FA001-AC4F-418D-AE19-62706E023703}">
                      <ahyp:hlinkClr val="tx"/>
                    </a:ext>
                  </a:extLst>
                </a:hlinkClick>
              </a:rPr>
              <a:t>game tutorial</a:t>
            </a:r>
            <a:r>
              <a:rPr lang="en-GB" sz="1000">
                <a:solidFill>
                  <a:schemeClr val="dk1"/>
                </a:solidFill>
                <a:latin typeface="Arial Narrow"/>
                <a:ea typeface="Arial Narrow"/>
                <a:cs typeface="Arial Narrow"/>
                <a:sym typeface="Arial Narrow"/>
              </a:rPr>
              <a:t> e.g. Make a Clicker Game (practice forever loops), then create own version </a:t>
            </a:r>
            <a:endParaRPr sz="10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7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000" u="sng">
                <a:solidFill>
                  <a:schemeClr val="dk1"/>
                </a:solidFill>
                <a:latin typeface="Arial Narrow"/>
                <a:ea typeface="Arial Narrow"/>
                <a:cs typeface="Arial Narrow"/>
                <a:sym typeface="Arial Narrow"/>
              </a:rPr>
              <a:t>Questions to enable HOTS:</a:t>
            </a:r>
            <a:endParaRPr sz="1000">
              <a:solidFill>
                <a:srgbClr val="FF0000"/>
              </a:solidFill>
              <a:latin typeface="Arial Narrow"/>
              <a:ea typeface="Arial Narrow"/>
              <a:cs typeface="Arial Narrow"/>
              <a:sym typeface="Arial Narrow"/>
            </a:endParaRPr>
          </a:p>
          <a:p>
            <a:pPr indent="0" lvl="0" marL="0" marR="0" rtl="0" algn="l">
              <a:spcBef>
                <a:spcPts val="0"/>
              </a:spcBef>
              <a:spcAft>
                <a:spcPts val="0"/>
              </a:spcAft>
              <a:buNone/>
            </a:pPr>
            <a:r>
              <a:t/>
            </a:r>
            <a:endParaRPr sz="1000">
              <a:solidFill>
                <a:srgbClr val="FF0000"/>
              </a:solidFill>
              <a:latin typeface="Arial Narrow"/>
              <a:ea typeface="Arial Narrow"/>
              <a:cs typeface="Arial Narrow"/>
              <a:sym typeface="Arial Narrow"/>
            </a:endParaRPr>
          </a:p>
          <a:p>
            <a:pPr indent="-107950" lvl="0" marL="171450" marR="0" rtl="0" algn="l">
              <a:spcBef>
                <a:spcPts val="0"/>
              </a:spcBef>
              <a:spcAft>
                <a:spcPts val="0"/>
              </a:spcAft>
              <a:buClr>
                <a:schemeClr val="dk1"/>
              </a:buClr>
              <a:buSzPts val="1000"/>
              <a:buFont typeface="Arial"/>
              <a:buNone/>
            </a:pPr>
            <a:r>
              <a:t/>
            </a:r>
            <a:endParaRPr sz="1000">
              <a:solidFill>
                <a:schemeClr val="dk1"/>
              </a:solidFill>
              <a:latin typeface="Arial Narrow"/>
              <a:ea typeface="Arial Narrow"/>
              <a:cs typeface="Arial Narrow"/>
              <a:sym typeface="Arial Narrow"/>
            </a:endParaRPr>
          </a:p>
        </p:txBody>
      </p:sp>
      <p:sp>
        <p:nvSpPr>
          <p:cNvPr id="955" name="Google Shape;955;p44"/>
          <p:cNvSpPr/>
          <p:nvPr/>
        </p:nvSpPr>
        <p:spPr>
          <a:xfrm>
            <a:off x="118933" y="1102004"/>
            <a:ext cx="6940995" cy="709618"/>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Cross-curricular links:</a:t>
            </a:r>
            <a:r>
              <a:rPr lang="en-GB" sz="1100">
                <a:solidFill>
                  <a:schemeClr val="dk1"/>
                </a:solidFill>
                <a:latin typeface="Arial Narrow"/>
                <a:ea typeface="Arial Narrow"/>
                <a:cs typeface="Arial Narrow"/>
                <a:sym typeface="Arial Narrow"/>
              </a:rPr>
              <a:t> </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(MTH 1-13a) Repeating patterns		(TCH 1-13a, 1-14a, 1-14b) sequencing instructions, using visual programming</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(MTH 1-17a) Direction and turning 		(MNU 1-20b) Sorting information</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(SCN 1-07a) investigating forces on toys/other objects predict the effect on the shape or motion of objects</a:t>
            </a:r>
            <a:endParaRPr/>
          </a:p>
          <a:p>
            <a:pPr indent="0" lvl="0" marL="0" marR="0" rtl="0" algn="l">
              <a:spcBef>
                <a:spcPts val="0"/>
              </a:spcBef>
              <a:spcAft>
                <a:spcPts val="0"/>
              </a:spcAft>
              <a:buNone/>
            </a:pPr>
            <a:r>
              <a:t/>
            </a:r>
            <a:endParaRPr sz="10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u="sng">
              <a:solidFill>
                <a:schemeClr val="dk1"/>
              </a:solidFill>
              <a:latin typeface="Arial Narrow"/>
              <a:ea typeface="Arial Narrow"/>
              <a:cs typeface="Arial Narrow"/>
              <a:sym typeface="Arial Narrow"/>
            </a:endParaRPr>
          </a:p>
        </p:txBody>
      </p:sp>
      <p:sp>
        <p:nvSpPr>
          <p:cNvPr id="956" name="Google Shape;956;p44"/>
          <p:cNvSpPr/>
          <p:nvPr/>
        </p:nvSpPr>
        <p:spPr>
          <a:xfrm>
            <a:off x="118934" y="586135"/>
            <a:ext cx="6940996" cy="45209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Key language</a:t>
            </a:r>
            <a:r>
              <a:rPr lang="en-GB" sz="1100">
                <a:solidFill>
                  <a:schemeClr val="dk1"/>
                </a:solidFill>
                <a:latin typeface="Arial Narrow"/>
                <a:ea typeface="Arial Narrow"/>
                <a:cs typeface="Arial Narrow"/>
                <a:sym typeface="Arial Narrow"/>
              </a:rPr>
              <a:t>: program, instructions, commands, code, sequence, input, output, bug (problem), debug / debugging (identifying / fixing problems), loop, repeat, pattern </a:t>
            </a:r>
            <a:endParaRPr/>
          </a:p>
        </p:txBody>
      </p:sp>
      <p:sp>
        <p:nvSpPr>
          <p:cNvPr id="957" name="Google Shape;957;p44"/>
          <p:cNvSpPr/>
          <p:nvPr/>
        </p:nvSpPr>
        <p:spPr>
          <a:xfrm>
            <a:off x="7150289" y="582542"/>
            <a:ext cx="1867992" cy="822413"/>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CfE E/O:</a:t>
            </a:r>
            <a:r>
              <a:rPr lang="en-GB" sz="1100">
                <a:solidFill>
                  <a:schemeClr val="dk1"/>
                </a:solidFill>
                <a:latin typeface="Arial Narrow"/>
                <a:ea typeface="Arial Narrow"/>
                <a:cs typeface="Arial Narrow"/>
                <a:sym typeface="Arial Narrow"/>
              </a:rPr>
              <a:t> </a:t>
            </a:r>
            <a:r>
              <a:rPr lang="en-GB" sz="900">
                <a:solidFill>
                  <a:schemeClr val="dk1"/>
                </a:solidFill>
                <a:latin typeface="Arial Narrow"/>
                <a:ea typeface="Arial Narrow"/>
                <a:cs typeface="Arial Narrow"/>
                <a:sym typeface="Arial Narrow"/>
              </a:rPr>
              <a:t>I can demonstrate a range of basic problem solving skills by building simple programs to carry out a given task, using an appropriate language.  </a:t>
            </a:r>
            <a:endParaRPr/>
          </a:p>
          <a:p>
            <a:pPr indent="0" lvl="0" marL="0" marR="0" rtl="0" algn="l">
              <a:spcBef>
                <a:spcPts val="0"/>
              </a:spcBef>
              <a:spcAft>
                <a:spcPts val="0"/>
              </a:spcAft>
              <a:buNone/>
            </a:pPr>
            <a:r>
              <a:rPr b="1" lang="en-GB" sz="900">
                <a:solidFill>
                  <a:schemeClr val="dk1"/>
                </a:solidFill>
                <a:latin typeface="Arial Narrow"/>
                <a:ea typeface="Arial Narrow"/>
                <a:cs typeface="Arial Narrow"/>
                <a:sym typeface="Arial Narrow"/>
              </a:rPr>
              <a:t>TCH 1-15a</a:t>
            </a:r>
            <a:endParaRPr/>
          </a:p>
          <a:p>
            <a:pPr indent="0" lvl="0" marL="0" marR="0" rtl="0" algn="l">
              <a:spcBef>
                <a:spcPts val="0"/>
              </a:spcBef>
              <a:spcAft>
                <a:spcPts val="0"/>
              </a:spcAft>
              <a:buNone/>
            </a:pPr>
            <a:r>
              <a:t/>
            </a:r>
            <a:endParaRPr sz="9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p:txBody>
      </p:sp>
      <p:sp>
        <p:nvSpPr>
          <p:cNvPr id="958" name="Google Shape;958;p44"/>
          <p:cNvSpPr/>
          <p:nvPr/>
        </p:nvSpPr>
        <p:spPr>
          <a:xfrm>
            <a:off x="7161700" y="3715353"/>
            <a:ext cx="1862958" cy="3036004"/>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End of Level Benchmarks: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Simplifies problems by breaking them down into smaller more manageable parts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Constructs a sequence of instructions to solve a task, explaining the expected output from each step and how each contributes towards solving the task</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Creates programs to carry out activities (using selection and fixed repetition) in a visual programming language</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Identifies when a program does not do what was intended and can correct errors/bugs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Evaluates solutions/programs and suggests improvements</a:t>
            </a:r>
            <a:endParaRPr/>
          </a:p>
        </p:txBody>
      </p:sp>
      <p:sp>
        <p:nvSpPr>
          <p:cNvPr id="959" name="Google Shape;959;p44"/>
          <p:cNvSpPr/>
          <p:nvPr/>
        </p:nvSpPr>
        <p:spPr>
          <a:xfrm>
            <a:off x="7150289" y="1754121"/>
            <a:ext cx="1867992" cy="1618438"/>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Sphero</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Code.org</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Micro:bit</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Scratch</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Swift </a:t>
            </a:r>
            <a:br>
              <a:rPr lang="en-GB" sz="1100">
                <a:solidFill>
                  <a:schemeClr val="dk1"/>
                </a:solidFill>
                <a:latin typeface="Arial Narrow"/>
                <a:ea typeface="Arial Narrow"/>
                <a:cs typeface="Arial Narrow"/>
                <a:sym typeface="Arial Narrow"/>
              </a:rPr>
            </a:br>
            <a:r>
              <a:rPr lang="en-GB" sz="1100">
                <a:solidFill>
                  <a:schemeClr val="dk1"/>
                </a:solidFill>
                <a:latin typeface="Arial Narrow"/>
                <a:ea typeface="Arial Narrow"/>
                <a:cs typeface="Arial Narrow"/>
                <a:sym typeface="Arial Narrow"/>
              </a:rPr>
              <a:t>Playgrounds</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Minecraft </a:t>
            </a:r>
            <a:br>
              <a:rPr lang="en-GB" sz="1100">
                <a:solidFill>
                  <a:schemeClr val="dk1"/>
                </a:solidFill>
                <a:latin typeface="Arial Narrow"/>
                <a:ea typeface="Arial Narrow"/>
                <a:cs typeface="Arial Narrow"/>
                <a:sym typeface="Arial Narrow"/>
              </a:rPr>
            </a:br>
            <a:r>
              <a:rPr lang="en-GB" sz="1100">
                <a:solidFill>
                  <a:schemeClr val="dk1"/>
                </a:solidFill>
                <a:latin typeface="Arial Narrow"/>
                <a:ea typeface="Arial Narrow"/>
                <a:cs typeface="Arial Narrow"/>
                <a:sym typeface="Arial Narrow"/>
              </a:rPr>
              <a:t>Education</a:t>
            </a:r>
            <a:endParaRPr/>
          </a:p>
        </p:txBody>
      </p:sp>
      <p:graphicFrame>
        <p:nvGraphicFramePr>
          <p:cNvPr id="960" name="Google Shape;960;p44"/>
          <p:cNvGraphicFramePr/>
          <p:nvPr/>
        </p:nvGraphicFramePr>
        <p:xfrm>
          <a:off x="190404" y="6202717"/>
          <a:ext cx="3000000" cy="3000000"/>
        </p:xfrm>
        <a:graphic>
          <a:graphicData uri="http://schemas.openxmlformats.org/drawingml/2006/table">
            <a:tbl>
              <a:tblPr bandRow="1" firstRow="1">
                <a:noFill/>
                <a:tableStyleId>{2BD47FE2-F3FE-47A3-9270-DE741071F401}</a:tableStyleId>
              </a:tblPr>
              <a:tblGrid>
                <a:gridCol w="3099550"/>
                <a:gridCol w="3688125"/>
              </a:tblGrid>
              <a:tr h="114300">
                <a:tc>
                  <a:txBody>
                    <a:bodyPr/>
                    <a:lstStyle/>
                    <a:p>
                      <a:pPr indent="-114300" lvl="0" marL="171450" marR="0" rtl="0" algn="l">
                        <a:spcBef>
                          <a:spcPts val="0"/>
                        </a:spcBef>
                        <a:spcAft>
                          <a:spcPts val="0"/>
                        </a:spcAft>
                        <a:buClr>
                          <a:schemeClr val="dk1"/>
                        </a:buClr>
                        <a:buSzPts val="900"/>
                        <a:buFont typeface="Arial"/>
                        <a:buNone/>
                      </a:pPr>
                      <a:r>
                        <a:t/>
                      </a:r>
                      <a:endParaRPr b="0" i="0" sz="900">
                        <a:latin typeface="Arial Narrow"/>
                        <a:ea typeface="Arial Narrow"/>
                        <a:cs typeface="Arial Narrow"/>
                        <a:sym typeface="Arial Narrow"/>
                      </a:endParaRPr>
                    </a:p>
                    <a:p>
                      <a:pPr indent="-171450" lvl="0" marL="171450" marR="0" rtl="0" algn="l">
                        <a:spcBef>
                          <a:spcPts val="0"/>
                        </a:spcBef>
                        <a:spcAft>
                          <a:spcPts val="0"/>
                        </a:spcAft>
                        <a:buClr>
                          <a:schemeClr val="dk1"/>
                        </a:buClr>
                        <a:buSzPts val="900"/>
                        <a:buFont typeface="Arial"/>
                        <a:buChar char="•"/>
                      </a:pPr>
                      <a:r>
                        <a:rPr b="0" i="0" lang="en-GB" sz="900">
                          <a:latin typeface="Arial Narrow"/>
                          <a:ea typeface="Arial Narrow"/>
                          <a:cs typeface="Arial Narrow"/>
                          <a:sym typeface="Arial Narrow"/>
                        </a:rPr>
                        <a:t>How can you make your code better?</a:t>
                      </a:r>
                      <a:endParaRPr/>
                    </a:p>
                    <a:p>
                      <a:pPr indent="-171450" lvl="0" marL="171450" marR="0" rtl="0" algn="l">
                        <a:lnSpc>
                          <a:spcPct val="100000"/>
                        </a:lnSpc>
                        <a:spcBef>
                          <a:spcPts val="0"/>
                        </a:spcBef>
                        <a:spcAft>
                          <a:spcPts val="0"/>
                        </a:spcAft>
                        <a:buClr>
                          <a:schemeClr val="dk1"/>
                        </a:buClr>
                        <a:buSzPts val="900"/>
                        <a:buFont typeface="Arial"/>
                        <a:buChar char="•"/>
                      </a:pPr>
                      <a:r>
                        <a:rPr b="0" i="0" lang="en-GB" sz="900">
                          <a:latin typeface="Arial Narrow"/>
                          <a:ea typeface="Arial Narrow"/>
                          <a:cs typeface="Arial Narrow"/>
                          <a:sym typeface="Arial Narrow"/>
                        </a:rPr>
                        <a:t>Can you tell me what will happen if you add…?</a:t>
                      </a:r>
                      <a:endParaRPr/>
                    </a:p>
                    <a:p>
                      <a:pPr indent="-114300" lvl="0" marL="171450" marR="0" rtl="0" algn="l">
                        <a:spcBef>
                          <a:spcPts val="0"/>
                        </a:spcBef>
                        <a:spcAft>
                          <a:spcPts val="0"/>
                        </a:spcAft>
                        <a:buClr>
                          <a:schemeClr val="dk1"/>
                        </a:buClr>
                        <a:buSzPts val="900"/>
                        <a:buFont typeface="Arial"/>
                        <a:buNone/>
                      </a:pPr>
                      <a:r>
                        <a:t/>
                      </a:r>
                      <a:endParaRPr b="0" i="0" sz="900">
                        <a:latin typeface="Arial Narrow"/>
                        <a:ea typeface="Arial Narrow"/>
                        <a:cs typeface="Arial Narrow"/>
                        <a:sym typeface="Arial Narrow"/>
                      </a:endParaRPr>
                    </a:p>
                  </a:txBody>
                  <a:tcPr marT="0" marB="0" marR="0" marL="0"/>
                </a:tc>
                <a:tc>
                  <a:txBody>
                    <a:bodyPr/>
                    <a:lstStyle/>
                    <a:p>
                      <a:pPr indent="-171450" lvl="0" marL="171450" marR="0" rtl="0" algn="l">
                        <a:lnSpc>
                          <a:spcPct val="100000"/>
                        </a:lnSpc>
                        <a:spcBef>
                          <a:spcPts val="0"/>
                        </a:spcBef>
                        <a:spcAft>
                          <a:spcPts val="0"/>
                        </a:spcAft>
                        <a:buClr>
                          <a:schemeClr val="dk1"/>
                        </a:buClr>
                        <a:buSzPts val="900"/>
                        <a:buFont typeface="Arial"/>
                        <a:buChar char="•"/>
                      </a:pPr>
                      <a:r>
                        <a:rPr b="0" i="0" lang="en-GB" sz="900">
                          <a:latin typeface="Arial Narrow"/>
                          <a:ea typeface="Arial Narrow"/>
                          <a:cs typeface="Arial Narrow"/>
                          <a:sym typeface="Arial Narrow"/>
                        </a:rPr>
                        <a:t>Is there another way that you could code this that works?</a:t>
                      </a:r>
                      <a:endParaRPr/>
                    </a:p>
                    <a:p>
                      <a:pPr indent="-171450" lvl="0" marL="171450" marR="0" rtl="0" algn="l">
                        <a:lnSpc>
                          <a:spcPct val="100000"/>
                        </a:lnSpc>
                        <a:spcBef>
                          <a:spcPts val="0"/>
                        </a:spcBef>
                        <a:spcAft>
                          <a:spcPts val="0"/>
                        </a:spcAft>
                        <a:buClr>
                          <a:schemeClr val="dk1"/>
                        </a:buClr>
                        <a:buSzPts val="900"/>
                        <a:buFont typeface="Arial"/>
                        <a:buChar char="•"/>
                      </a:pPr>
                      <a:r>
                        <a:rPr b="0" i="0" lang="en-GB" sz="900">
                          <a:latin typeface="Arial Narrow"/>
                          <a:ea typeface="Arial Narrow"/>
                          <a:cs typeface="Arial Narrow"/>
                          <a:sym typeface="Arial Narrow"/>
                        </a:rPr>
                        <a:t>How can I do… using a loop?</a:t>
                      </a:r>
                      <a:endParaRPr/>
                    </a:p>
                    <a:p>
                      <a:pPr indent="-171450" lvl="0" marL="171450" marR="0" rtl="0" algn="l">
                        <a:lnSpc>
                          <a:spcPct val="100000"/>
                        </a:lnSpc>
                        <a:spcBef>
                          <a:spcPts val="0"/>
                        </a:spcBef>
                        <a:spcAft>
                          <a:spcPts val="0"/>
                        </a:spcAft>
                        <a:buClr>
                          <a:schemeClr val="dk1"/>
                        </a:buClr>
                        <a:buSzPts val="900"/>
                        <a:buFont typeface="Arial"/>
                        <a:buChar char="•"/>
                      </a:pPr>
                      <a:r>
                        <a:rPr b="0" i="0" lang="en-GB" sz="900">
                          <a:latin typeface="Arial Narrow"/>
                          <a:ea typeface="Arial Narrow"/>
                          <a:cs typeface="Arial Narrow"/>
                          <a:sym typeface="Arial Narrow"/>
                        </a:rPr>
                        <a:t>Can you evaluate this code to find a line of code that could be looped?</a:t>
                      </a:r>
                      <a:endParaRPr/>
                    </a:p>
                    <a:p>
                      <a:pPr indent="-114300" lvl="0" marL="171450" marR="0" rtl="0" algn="l">
                        <a:lnSpc>
                          <a:spcPct val="100000"/>
                        </a:lnSpc>
                        <a:spcBef>
                          <a:spcPts val="0"/>
                        </a:spcBef>
                        <a:spcAft>
                          <a:spcPts val="0"/>
                        </a:spcAft>
                        <a:buClr>
                          <a:schemeClr val="dk1"/>
                        </a:buClr>
                        <a:buSzPts val="900"/>
                        <a:buFont typeface="Arial"/>
                        <a:buNone/>
                      </a:pPr>
                      <a:r>
                        <a:t/>
                      </a:r>
                      <a:endParaRPr b="0" i="0" sz="900">
                        <a:solidFill>
                          <a:schemeClr val="dk1"/>
                        </a:solidFill>
                        <a:latin typeface="Arial Narrow"/>
                        <a:ea typeface="Arial Narrow"/>
                        <a:cs typeface="Arial Narrow"/>
                        <a:sym typeface="Arial Narrow"/>
                      </a:endParaRPr>
                    </a:p>
                  </a:txBody>
                  <a:tcPr marT="0" marB="0" marR="0" marL="0"/>
                </a:tc>
              </a:tr>
            </a:tbl>
          </a:graphicData>
        </a:graphic>
      </p:graphicFrame>
      <p:pic>
        <p:nvPicPr>
          <p:cNvPr id="961" name="Google Shape;961;p44"/>
          <p:cNvPicPr preferRelativeResize="0"/>
          <p:nvPr/>
        </p:nvPicPr>
        <p:blipFill rotWithShape="1">
          <a:blip r:embed="rId6">
            <a:alphaModFix/>
          </a:blip>
          <a:srcRect b="0" l="0" r="0" t="0"/>
          <a:stretch/>
        </p:blipFill>
        <p:spPr>
          <a:xfrm>
            <a:off x="8081767" y="1785827"/>
            <a:ext cx="401373" cy="397862"/>
          </a:xfrm>
          <a:prstGeom prst="rect">
            <a:avLst/>
          </a:prstGeom>
          <a:noFill/>
          <a:ln>
            <a:noFill/>
          </a:ln>
        </p:spPr>
      </p:pic>
      <p:pic>
        <p:nvPicPr>
          <p:cNvPr id="962" name="Google Shape;962;p44"/>
          <p:cNvPicPr preferRelativeResize="0"/>
          <p:nvPr/>
        </p:nvPicPr>
        <p:blipFill rotWithShape="1">
          <a:blip r:embed="rId7">
            <a:alphaModFix/>
          </a:blip>
          <a:srcRect b="0" l="0" r="0" t="0"/>
          <a:stretch/>
        </p:blipFill>
        <p:spPr>
          <a:xfrm>
            <a:off x="8096879" y="2204277"/>
            <a:ext cx="397862" cy="393236"/>
          </a:xfrm>
          <a:prstGeom prst="rect">
            <a:avLst/>
          </a:prstGeom>
          <a:noFill/>
          <a:ln>
            <a:noFill/>
          </a:ln>
        </p:spPr>
      </p:pic>
      <p:pic>
        <p:nvPicPr>
          <p:cNvPr id="963" name="Google Shape;963;p44"/>
          <p:cNvPicPr preferRelativeResize="0"/>
          <p:nvPr/>
        </p:nvPicPr>
        <p:blipFill rotWithShape="1">
          <a:blip r:embed="rId8">
            <a:alphaModFix/>
          </a:blip>
          <a:srcRect b="0" l="0" r="0" t="0"/>
          <a:stretch/>
        </p:blipFill>
        <p:spPr>
          <a:xfrm>
            <a:off x="8535648" y="1789595"/>
            <a:ext cx="396481" cy="396481"/>
          </a:xfrm>
          <a:prstGeom prst="rect">
            <a:avLst/>
          </a:prstGeom>
          <a:noFill/>
          <a:ln>
            <a:noFill/>
          </a:ln>
        </p:spPr>
      </p:pic>
      <p:pic>
        <p:nvPicPr>
          <p:cNvPr id="964" name="Google Shape;964;p44"/>
          <p:cNvPicPr preferRelativeResize="0"/>
          <p:nvPr/>
        </p:nvPicPr>
        <p:blipFill rotWithShape="1">
          <a:blip r:embed="rId9">
            <a:alphaModFix/>
          </a:blip>
          <a:srcRect b="0" l="0" r="0" t="0"/>
          <a:stretch/>
        </p:blipFill>
        <p:spPr>
          <a:xfrm>
            <a:off x="8574388" y="2588392"/>
            <a:ext cx="383551" cy="383551"/>
          </a:xfrm>
          <a:prstGeom prst="rect">
            <a:avLst/>
          </a:prstGeom>
          <a:noFill/>
          <a:ln>
            <a:noFill/>
          </a:ln>
        </p:spPr>
      </p:pic>
      <p:pic>
        <p:nvPicPr>
          <p:cNvPr id="965" name="Google Shape;965;p44"/>
          <p:cNvPicPr preferRelativeResize="0"/>
          <p:nvPr/>
        </p:nvPicPr>
        <p:blipFill rotWithShape="1">
          <a:blip r:embed="rId10">
            <a:alphaModFix/>
          </a:blip>
          <a:srcRect b="0" l="0" r="0" t="0"/>
          <a:stretch/>
        </p:blipFill>
        <p:spPr>
          <a:xfrm>
            <a:off x="8060511" y="2657108"/>
            <a:ext cx="443883" cy="251355"/>
          </a:xfrm>
          <a:prstGeom prst="rect">
            <a:avLst/>
          </a:prstGeom>
          <a:noFill/>
          <a:ln>
            <a:noFill/>
          </a:ln>
        </p:spPr>
      </p:pic>
      <p:pic>
        <p:nvPicPr>
          <p:cNvPr id="966" name="Google Shape;966;p44"/>
          <p:cNvPicPr preferRelativeResize="0"/>
          <p:nvPr/>
        </p:nvPicPr>
        <p:blipFill rotWithShape="1">
          <a:blip r:embed="rId11">
            <a:alphaModFix/>
          </a:blip>
          <a:srcRect b="0" l="0" r="0" t="0"/>
          <a:stretch/>
        </p:blipFill>
        <p:spPr>
          <a:xfrm>
            <a:off x="8534941" y="2213801"/>
            <a:ext cx="443140" cy="443139"/>
          </a:xfrm>
          <a:prstGeom prst="rect">
            <a:avLst/>
          </a:prstGeom>
          <a:noFill/>
          <a:ln>
            <a:noFill/>
          </a:ln>
        </p:spPr>
      </p:pic>
      <p:pic>
        <p:nvPicPr>
          <p:cNvPr id="967" name="Google Shape;967;p44"/>
          <p:cNvPicPr preferRelativeResize="0"/>
          <p:nvPr/>
        </p:nvPicPr>
        <p:blipFill rotWithShape="1">
          <a:blip r:embed="rId12">
            <a:alphaModFix/>
          </a:blip>
          <a:srcRect b="0" l="0" r="0" t="0"/>
          <a:stretch/>
        </p:blipFill>
        <p:spPr>
          <a:xfrm>
            <a:off x="8051226" y="2966889"/>
            <a:ext cx="462451" cy="347244"/>
          </a:xfrm>
          <a:prstGeom prst="rect">
            <a:avLst/>
          </a:prstGeom>
          <a:noFill/>
          <a:ln>
            <a:noFill/>
          </a:ln>
        </p:spPr>
      </p:pic>
      <p:sp>
        <p:nvSpPr>
          <p:cNvPr id="968" name="Google Shape;968;p44">
            <a:hlinkClick action="ppaction://hlinksldjump" r:id="rId13"/>
          </p:cNvPr>
          <p:cNvSpPr/>
          <p:nvPr/>
        </p:nvSpPr>
        <p:spPr>
          <a:xfrm>
            <a:off x="7149459" y="1461807"/>
            <a:ext cx="1867172" cy="241834"/>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Pupil Resources</a:t>
            </a:r>
            <a:endParaRPr/>
          </a:p>
        </p:txBody>
      </p:sp>
      <p:sp>
        <p:nvSpPr>
          <p:cNvPr id="969" name="Google Shape;969;p44">
            <a:hlinkClick action="ppaction://hlinkshowjump?jump=firstslide"/>
          </p:cNvPr>
          <p:cNvSpPr/>
          <p:nvPr/>
        </p:nvSpPr>
        <p:spPr>
          <a:xfrm>
            <a:off x="586789" y="45864"/>
            <a:ext cx="546686" cy="257267"/>
          </a:xfrm>
          <a:custGeom>
            <a:rect b="b" l="l" r="r" t="t"/>
            <a:pathLst>
              <a:path extrusionOk="0" h="120000" w="120000">
                <a:moveTo>
                  <a:pt x="0" y="0"/>
                </a:moveTo>
                <a:lnTo>
                  <a:pt x="120000" y="0"/>
                </a:lnTo>
                <a:lnTo>
                  <a:pt x="120000" y="120000"/>
                </a:lnTo>
                <a:lnTo>
                  <a:pt x="0" y="120000"/>
                </a:lnTo>
                <a:close/>
                <a:moveTo>
                  <a:pt x="60000" y="15000"/>
                </a:moveTo>
                <a:lnTo>
                  <a:pt x="38823" y="60000"/>
                </a:lnTo>
                <a:lnTo>
                  <a:pt x="44117" y="60000"/>
                </a:lnTo>
                <a:lnTo>
                  <a:pt x="44117" y="105000"/>
                </a:lnTo>
                <a:lnTo>
                  <a:pt x="75883" y="105000"/>
                </a:lnTo>
                <a:lnTo>
                  <a:pt x="75883" y="60000"/>
                </a:lnTo>
                <a:lnTo>
                  <a:pt x="81177" y="60000"/>
                </a:lnTo>
                <a:lnTo>
                  <a:pt x="73235" y="43125"/>
                </a:lnTo>
                <a:lnTo>
                  <a:pt x="73235" y="20625"/>
                </a:lnTo>
                <a:lnTo>
                  <a:pt x="67941" y="20625"/>
                </a:lnTo>
                <a:lnTo>
                  <a:pt x="67941" y="31875"/>
                </a:lnTo>
                <a:close/>
              </a:path>
              <a:path extrusionOk="0" fill="darkenLess" h="120000" w="120000">
                <a:moveTo>
                  <a:pt x="73235" y="43125"/>
                </a:moveTo>
                <a:lnTo>
                  <a:pt x="73235" y="20625"/>
                </a:lnTo>
                <a:lnTo>
                  <a:pt x="67941" y="20625"/>
                </a:lnTo>
                <a:lnTo>
                  <a:pt x="67941" y="31875"/>
                </a:lnTo>
                <a:close/>
                <a:moveTo>
                  <a:pt x="44117" y="60000"/>
                </a:moveTo>
                <a:lnTo>
                  <a:pt x="44117" y="105000"/>
                </a:lnTo>
                <a:lnTo>
                  <a:pt x="57353" y="105000"/>
                </a:lnTo>
                <a:lnTo>
                  <a:pt x="57353" y="82500"/>
                </a:lnTo>
                <a:lnTo>
                  <a:pt x="62647" y="82500"/>
                </a:lnTo>
                <a:lnTo>
                  <a:pt x="62647" y="105000"/>
                </a:lnTo>
                <a:lnTo>
                  <a:pt x="75883" y="105000"/>
                </a:lnTo>
                <a:lnTo>
                  <a:pt x="75883" y="60000"/>
                </a:lnTo>
                <a:close/>
              </a:path>
              <a:path extrusionOk="0" fill="darken" h="120000" w="120000">
                <a:moveTo>
                  <a:pt x="60000" y="15000"/>
                </a:moveTo>
                <a:lnTo>
                  <a:pt x="38823" y="60000"/>
                </a:lnTo>
                <a:lnTo>
                  <a:pt x="81177" y="60000"/>
                </a:lnTo>
                <a:close/>
                <a:moveTo>
                  <a:pt x="57353" y="82500"/>
                </a:moveTo>
                <a:lnTo>
                  <a:pt x="62647" y="82500"/>
                </a:lnTo>
                <a:lnTo>
                  <a:pt x="62647" y="105000"/>
                </a:lnTo>
                <a:lnTo>
                  <a:pt x="57353" y="105000"/>
                </a:lnTo>
                <a:close/>
              </a:path>
              <a:path extrusionOk="0" fill="none" h="120000" w="120000">
                <a:moveTo>
                  <a:pt x="60000" y="15000"/>
                </a:moveTo>
                <a:lnTo>
                  <a:pt x="67941" y="31875"/>
                </a:lnTo>
                <a:lnTo>
                  <a:pt x="67941" y="20625"/>
                </a:lnTo>
                <a:lnTo>
                  <a:pt x="73235" y="20625"/>
                </a:lnTo>
                <a:lnTo>
                  <a:pt x="73235" y="43125"/>
                </a:lnTo>
                <a:lnTo>
                  <a:pt x="81177" y="60000"/>
                </a:lnTo>
                <a:lnTo>
                  <a:pt x="75883" y="60000"/>
                </a:lnTo>
                <a:lnTo>
                  <a:pt x="75883" y="105000"/>
                </a:lnTo>
                <a:lnTo>
                  <a:pt x="44117" y="105000"/>
                </a:lnTo>
                <a:lnTo>
                  <a:pt x="44117" y="60000"/>
                </a:lnTo>
                <a:lnTo>
                  <a:pt x="38823" y="60000"/>
                </a:lnTo>
                <a:close/>
                <a:moveTo>
                  <a:pt x="67941" y="31875"/>
                </a:moveTo>
                <a:lnTo>
                  <a:pt x="73235" y="43125"/>
                </a:lnTo>
                <a:moveTo>
                  <a:pt x="75883" y="60000"/>
                </a:moveTo>
                <a:lnTo>
                  <a:pt x="44117" y="60000"/>
                </a:lnTo>
                <a:moveTo>
                  <a:pt x="57353" y="105000"/>
                </a:moveTo>
                <a:lnTo>
                  <a:pt x="57353" y="82500"/>
                </a:lnTo>
                <a:lnTo>
                  <a:pt x="62647" y="82500"/>
                </a:lnTo>
                <a:lnTo>
                  <a:pt x="62647" y="105000"/>
                </a:lnTo>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0" name="Google Shape;970;p44"/>
          <p:cNvSpPr/>
          <p:nvPr/>
        </p:nvSpPr>
        <p:spPr>
          <a:xfrm>
            <a:off x="38099"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1" name="Google Shape;971;p44">
            <a:hlinkClick action="ppaction://hlinkshowjump?jump=nextslide"/>
          </p:cNvPr>
          <p:cNvSpPr/>
          <p:nvPr/>
        </p:nvSpPr>
        <p:spPr>
          <a:xfrm rot="10800000">
            <a:off x="8610600"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2" name="Google Shape;972;p44"/>
          <p:cNvSpPr/>
          <p:nvPr/>
        </p:nvSpPr>
        <p:spPr>
          <a:xfrm>
            <a:off x="7149459" y="3419293"/>
            <a:ext cx="1862957" cy="244685"/>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CLPL</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7" name="Shape 977"/>
        <p:cNvGrpSpPr/>
        <p:nvPr/>
      </p:nvGrpSpPr>
      <p:grpSpPr>
        <a:xfrm>
          <a:off x="0" y="0"/>
          <a:ext cx="0" cy="0"/>
          <a:chOff x="0" y="0"/>
          <a:chExt cx="0" cy="0"/>
        </a:xfrm>
      </p:grpSpPr>
      <p:graphicFrame>
        <p:nvGraphicFramePr>
          <p:cNvPr id="978" name="Google Shape;978;p45"/>
          <p:cNvGraphicFramePr/>
          <p:nvPr/>
        </p:nvGraphicFramePr>
        <p:xfrm>
          <a:off x="-3" y="348995"/>
          <a:ext cx="3000000" cy="3000000"/>
        </p:xfrm>
        <a:graphic>
          <a:graphicData uri="http://schemas.openxmlformats.org/drawingml/2006/table">
            <a:tbl>
              <a:tblPr bandRow="1" firstRow="1">
                <a:noFill/>
                <a:tableStyleId>{74FA1E22-B369-4D82-9BD4-DBA31EC34A68}</a:tableStyleId>
              </a:tblPr>
              <a:tblGrid>
                <a:gridCol w="349325"/>
                <a:gridCol w="982525"/>
                <a:gridCol w="1546300"/>
                <a:gridCol w="949550"/>
                <a:gridCol w="604475"/>
                <a:gridCol w="1521675"/>
                <a:gridCol w="1630425"/>
                <a:gridCol w="1521675"/>
              </a:tblGrid>
              <a:tr h="1019525">
                <a:tc rowSpan="3">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a:latin typeface="Arial Narrow"/>
                          <a:ea typeface="Arial Narrow"/>
                          <a:cs typeface="Arial Narrow"/>
                          <a:sym typeface="Arial Narrow"/>
                        </a:rPr>
                        <a:t>Digital</a:t>
                      </a:r>
                      <a:r>
                        <a:rPr b="0" i="0" lang="en-GB" sz="1100">
                          <a:latin typeface="Arial Narrow"/>
                          <a:ea typeface="Arial Narrow"/>
                          <a:cs typeface="Arial Narrow"/>
                          <a:sym typeface="Arial Narrow"/>
                        </a:rPr>
                        <a:t> Literacy</a:t>
                      </a:r>
                      <a:endParaRPr b="0" i="0" sz="1100">
                        <a:latin typeface="Arial Narrow"/>
                        <a:ea typeface="Arial Narrow"/>
                        <a:cs typeface="Arial Narrow"/>
                        <a:sym typeface="Arial Narrow"/>
                      </a:endParaRPr>
                    </a:p>
                  </a:txBody>
                  <a:tcPr marT="45725" marB="45725" marR="91450" marL="91450"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chemeClr val="dk1"/>
                        </a:buClr>
                        <a:buSzPts val="900"/>
                        <a:buFont typeface="Arial Narrow"/>
                        <a:buNone/>
                      </a:pPr>
                      <a:r>
                        <a:rPr b="0" i="0" lang="en-GB" sz="900" u="sng">
                          <a:solidFill>
                            <a:schemeClr val="hlink"/>
                          </a:solidFill>
                          <a:latin typeface="Arial Narrow"/>
                          <a:ea typeface="Arial Narrow"/>
                          <a:cs typeface="Arial Narrow"/>
                          <a:sym typeface="Arial Narrow"/>
                          <a:hlinkClick action="ppaction://hlinksldjump" r:id="rId3"/>
                        </a:rPr>
                        <a:t>Using digital products and services in a variety of contexts to achieve a purposeful outcome</a:t>
                      </a:r>
                      <a:endParaRPr b="0" i="0" sz="900">
                        <a:latin typeface="Arial Narrow"/>
                        <a:ea typeface="Arial Narrow"/>
                        <a:cs typeface="Arial Narrow"/>
                        <a:sym typeface="Arial Narrow"/>
                      </a:endParaRPr>
                    </a:p>
                  </a:txBody>
                  <a:tcPr marT="36000" marB="36000" marR="36000" marL="3600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a:solidFill>
                            <a:schemeClr val="dk1"/>
                          </a:solidFill>
                          <a:latin typeface="Arial Narrow"/>
                          <a:ea typeface="Arial Narrow"/>
                          <a:cs typeface="Arial Narrow"/>
                          <a:sym typeface="Arial Narrow"/>
                        </a:rPr>
                        <a:t>Begins to identify an increasing range of file formats</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c gridSpan="2">
                  <a:txBody>
                    <a:bodyPr/>
                    <a:lstStyle/>
                    <a:p>
                      <a:pPr indent="0" lvl="0" marL="0" marR="0" rtl="0" algn="ctr">
                        <a:spcBef>
                          <a:spcPts val="0"/>
                        </a:spcBef>
                        <a:spcAft>
                          <a:spcPts val="0"/>
                        </a:spcAft>
                        <a:buNone/>
                      </a:pPr>
                      <a:r>
                        <a:rPr b="0" i="0" lang="en-GB" sz="1100">
                          <a:solidFill>
                            <a:schemeClr val="dk1"/>
                          </a:solidFill>
                          <a:latin typeface="Arial Narrow"/>
                          <a:ea typeface="Arial Narrow"/>
                          <a:cs typeface="Arial Narrow"/>
                          <a:sym typeface="Arial Narrow"/>
                        </a:rPr>
                        <a:t>Understands</a:t>
                      </a:r>
                      <a:r>
                        <a:rPr b="0" i="0" lang="en-GB" sz="1100">
                          <a:solidFill>
                            <a:schemeClr val="dk1"/>
                          </a:solidFill>
                          <a:latin typeface="Arial Narrow"/>
                          <a:ea typeface="Arial Narrow"/>
                          <a:cs typeface="Arial Narrow"/>
                          <a:sym typeface="Arial Narrow"/>
                        </a:rPr>
                        <a:t> to some level the structure of file storage</a:t>
                      </a:r>
                      <a:endParaRPr b="0" i="0" sz="1100">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c hMerge="1"/>
                <a:tc>
                  <a:txBody>
                    <a:bodyPr/>
                    <a:lstStyle/>
                    <a:p>
                      <a:pPr indent="0" lvl="0" marL="0" marR="0" rtl="0" algn="ctr">
                        <a:spcBef>
                          <a:spcPts val="0"/>
                        </a:spcBef>
                        <a:spcAft>
                          <a:spcPts val="0"/>
                        </a:spcAft>
                        <a:buNone/>
                      </a:pPr>
                      <a:r>
                        <a:rPr b="0" i="0" lang="en-GB" sz="1100">
                          <a:solidFill>
                            <a:schemeClr val="dk1"/>
                          </a:solidFill>
                          <a:latin typeface="Arial Narrow"/>
                          <a:ea typeface="Arial Narrow"/>
                          <a:cs typeface="Arial Narrow"/>
                          <a:sym typeface="Arial Narrow"/>
                        </a:rPr>
                        <a:t>Contributes to simple collaborative tasks set by teacher on a chosen cloud-based platform</a:t>
                      </a:r>
                      <a:endParaRPr b="0" i="0" sz="1100">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c>
                  <a:txBody>
                    <a:bodyPr/>
                    <a:lstStyle/>
                    <a:p>
                      <a:pPr indent="0" lvl="0" marL="0" marR="0" rtl="0" algn="ctr">
                        <a:spcBef>
                          <a:spcPts val="0"/>
                        </a:spcBef>
                        <a:spcAft>
                          <a:spcPts val="0"/>
                        </a:spcAft>
                        <a:buNone/>
                      </a:pPr>
                      <a:r>
                        <a:rPr b="0" i="0" lang="en-GB" sz="1100">
                          <a:solidFill>
                            <a:schemeClr val="dk1"/>
                          </a:solidFill>
                          <a:latin typeface="Arial Narrow"/>
                          <a:ea typeface="Arial Narrow"/>
                          <a:cs typeface="Arial Narrow"/>
                          <a:sym typeface="Arial Narrow"/>
                        </a:rPr>
                        <a:t>Explains and uses basic digital editing tools</a:t>
                      </a:r>
                      <a:endParaRPr b="0" i="0" sz="1100">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c>
                  <a:txBody>
                    <a:bodyPr/>
                    <a:lstStyle/>
                    <a:p>
                      <a:pPr indent="0" lvl="0" marL="0" marR="0" rtl="0" algn="ctr">
                        <a:spcBef>
                          <a:spcPts val="0"/>
                        </a:spcBef>
                        <a:spcAft>
                          <a:spcPts val="0"/>
                        </a:spcAft>
                        <a:buNone/>
                      </a:pPr>
                      <a:r>
                        <a:rPr b="0" i="0" lang="en-GB" sz="1100">
                          <a:solidFill>
                            <a:schemeClr val="dk1"/>
                          </a:solidFill>
                          <a:latin typeface="Arial Narrow"/>
                          <a:ea typeface="Arial Narrow"/>
                          <a:cs typeface="Arial Narrow"/>
                          <a:sym typeface="Arial Narrow"/>
                        </a:rPr>
                        <a:t>Uses and describes the features of an increasing range of digital software</a:t>
                      </a:r>
                      <a:endParaRPr b="0" i="0" sz="1100">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r>
              <a:tr h="942225">
                <a:tc vMerge="1"/>
                <a:tc>
                  <a:txBody>
                    <a:bodyPr/>
                    <a:lstStyle/>
                    <a:p>
                      <a:pPr indent="0" lvl="0" marL="0" marR="0" rtl="0" algn="ctr">
                        <a:lnSpc>
                          <a:spcPct val="100000"/>
                        </a:lnSpc>
                        <a:spcBef>
                          <a:spcPts val="0"/>
                        </a:spcBef>
                        <a:spcAft>
                          <a:spcPts val="0"/>
                        </a:spcAft>
                        <a:buClr>
                          <a:schemeClr val="dk1"/>
                        </a:buClr>
                        <a:buSzPts val="900"/>
                        <a:buFont typeface="Arial Narrow"/>
                        <a:buNone/>
                      </a:pPr>
                      <a:r>
                        <a:rPr b="0" i="0" lang="en-GB" sz="900" u="sng">
                          <a:solidFill>
                            <a:schemeClr val="hlink"/>
                          </a:solidFill>
                          <a:latin typeface="Arial Narrow"/>
                          <a:ea typeface="Arial Narrow"/>
                          <a:cs typeface="Arial Narrow"/>
                          <a:sym typeface="Arial Narrow"/>
                          <a:hlinkClick action="ppaction://hlinksldjump" r:id="rId4"/>
                        </a:rPr>
                        <a:t>Searching, processing and managing information responsibly</a:t>
                      </a:r>
                      <a:endParaRPr b="0" i="0" sz="900">
                        <a:latin typeface="Arial Narrow"/>
                        <a:ea typeface="Arial Narrow"/>
                        <a:cs typeface="Arial Narrow"/>
                        <a:sym typeface="Arial Narrow"/>
                      </a:endParaRPr>
                    </a:p>
                  </a:txBody>
                  <a:tcPr marT="36000" marB="36000" marR="36000" marL="3600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gridSpan="2">
                  <a:txBody>
                    <a:bodyPr/>
                    <a:lstStyle/>
                    <a:p>
                      <a:pPr indent="0" lvl="0" marL="0" marR="0" rtl="0" algn="ctr">
                        <a:spcBef>
                          <a:spcPts val="0"/>
                        </a:spcBef>
                        <a:spcAft>
                          <a:spcPts val="0"/>
                        </a:spcAft>
                        <a:buClr>
                          <a:schemeClr val="dk1"/>
                        </a:buClr>
                        <a:buSzPts val="1100"/>
                        <a:buFont typeface="Arial Narrow"/>
                        <a:buNone/>
                      </a:pPr>
                      <a:r>
                        <a:rPr b="0" i="0" lang="en-GB" sz="1100">
                          <a:solidFill>
                            <a:schemeClr val="dk1"/>
                          </a:solidFill>
                          <a:latin typeface="Arial Narrow"/>
                          <a:ea typeface="Arial Narrow"/>
                          <a:cs typeface="Arial Narrow"/>
                          <a:sym typeface="Arial Narrow"/>
                        </a:rPr>
                        <a:t>Uses a search engine</a:t>
                      </a:r>
                      <a:r>
                        <a:rPr b="0" i="0" lang="en-GB" sz="1100">
                          <a:solidFill>
                            <a:schemeClr val="dk1"/>
                          </a:solidFill>
                          <a:latin typeface="Arial Narrow"/>
                          <a:ea typeface="Arial Narrow"/>
                          <a:cs typeface="Arial Narrow"/>
                          <a:sym typeface="Arial Narrow"/>
                        </a:rPr>
                        <a:t> independently to find information</a:t>
                      </a:r>
                      <a:endParaRPr b="0" i="0" sz="1100">
                        <a:solidFill>
                          <a:schemeClr val="dk1"/>
                        </a:solidFill>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c hMerge="1"/>
                <a:tc gridSpan="2">
                  <a:txBody>
                    <a:bodyPr/>
                    <a:lstStyle/>
                    <a:p>
                      <a:pPr indent="0" lvl="0" marL="0" marR="0" rtl="0" algn="ctr">
                        <a:spcBef>
                          <a:spcPts val="0"/>
                        </a:spcBef>
                        <a:spcAft>
                          <a:spcPts val="0"/>
                        </a:spcAft>
                        <a:buNone/>
                      </a:pPr>
                      <a:r>
                        <a:rPr b="0" i="0" lang="en-GB" sz="1100" u="none" cap="none" strike="noStrike">
                          <a:solidFill>
                            <a:schemeClr val="dk1"/>
                          </a:solidFill>
                          <a:latin typeface="Arial Narrow"/>
                          <a:ea typeface="Arial Narrow"/>
                          <a:cs typeface="Arial Narrow"/>
                          <a:sym typeface="Arial Narrow"/>
                        </a:rPr>
                        <a:t>Accesses a variety of websites to retrieve specific information</a:t>
                      </a:r>
                      <a:endParaRPr b="0" i="0" sz="1100">
                        <a:solidFill>
                          <a:schemeClr val="dk1"/>
                        </a:solidFill>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solidFill>
                      <a:srgbClr val="F2DADA"/>
                    </a:solidFill>
                  </a:tcPr>
                </a:tc>
                <a:tc hMerge="1"/>
                <a:tc gridSpan="2">
                  <a:txBody>
                    <a:bodyPr/>
                    <a:lstStyle/>
                    <a:p>
                      <a:pPr indent="0" lvl="0" marL="0" marR="0" rtl="0" algn="ctr">
                        <a:spcBef>
                          <a:spcPts val="0"/>
                        </a:spcBef>
                        <a:spcAft>
                          <a:spcPts val="0"/>
                        </a:spcAft>
                        <a:buNone/>
                      </a:pPr>
                      <a:r>
                        <a:rPr b="0" i="0" lang="en-GB" sz="1100" u="none" strike="noStrike">
                          <a:solidFill>
                            <a:schemeClr val="dk1"/>
                          </a:solidFill>
                          <a:latin typeface="Arial Narrow"/>
                          <a:ea typeface="Arial Narrow"/>
                          <a:cs typeface="Arial Narrow"/>
                          <a:sym typeface="Arial Narrow"/>
                        </a:rPr>
                        <a:t>Shows an understanding of</a:t>
                      </a:r>
                      <a:r>
                        <a:rPr b="0" i="0" lang="en-GB" sz="1100" u="none" strike="noStrike">
                          <a:solidFill>
                            <a:schemeClr val="dk1"/>
                          </a:solidFill>
                          <a:latin typeface="Arial Narrow"/>
                          <a:ea typeface="Arial Narrow"/>
                          <a:cs typeface="Arial Narrow"/>
                          <a:sym typeface="Arial Narrow"/>
                        </a:rPr>
                        <a:t> ownership, usage and rights</a:t>
                      </a:r>
                      <a:endParaRPr b="0" i="0" sz="1100">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c hMerge="1"/>
              </a:tr>
              <a:tr h="1026350">
                <a:tc vMerge="1"/>
                <a:tc>
                  <a:txBody>
                    <a:bodyPr/>
                    <a:lstStyle/>
                    <a:p>
                      <a:pPr indent="0" lvl="0" marL="0" marR="0" rtl="0" algn="ctr">
                        <a:spcBef>
                          <a:spcPts val="0"/>
                        </a:spcBef>
                        <a:spcAft>
                          <a:spcPts val="0"/>
                        </a:spcAft>
                        <a:buClr>
                          <a:schemeClr val="dk1"/>
                        </a:buClr>
                        <a:buSzPts val="900"/>
                        <a:buFont typeface="Arial Narrow"/>
                        <a:buNone/>
                      </a:pPr>
                      <a:r>
                        <a:rPr b="0" i="0" lang="en-GB" sz="900" u="sng">
                          <a:solidFill>
                            <a:schemeClr val="hlink"/>
                          </a:solidFill>
                          <a:latin typeface="Arial Narrow"/>
                          <a:ea typeface="Arial Narrow"/>
                          <a:cs typeface="Arial Narrow"/>
                          <a:sym typeface="Arial Narrow"/>
                          <a:hlinkClick action="ppaction://hlinksldjump" r:id="rId5"/>
                        </a:rPr>
                        <a:t>Cyber resilience and internet safety</a:t>
                      </a:r>
                      <a:endParaRPr b="0" i="0" sz="900">
                        <a:latin typeface="Arial Narrow"/>
                        <a:ea typeface="Arial Narrow"/>
                        <a:cs typeface="Arial Narrow"/>
                        <a:sym typeface="Arial Narrow"/>
                      </a:endParaRPr>
                    </a:p>
                  </a:txBody>
                  <a:tcPr marT="36000" marB="36000" marR="36000" marL="3600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u="none" strike="noStrike">
                          <a:solidFill>
                            <a:schemeClr val="dk1"/>
                          </a:solidFill>
                          <a:latin typeface="Arial Narrow"/>
                          <a:ea typeface="Arial Narrow"/>
                          <a:cs typeface="Arial Narrow"/>
                          <a:sym typeface="Arial Narrow"/>
                        </a:rPr>
                        <a:t>Understands appropriate content to share in an online profile</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c gridSpan="2">
                  <a:txBody>
                    <a:bodyPr/>
                    <a:lstStyle/>
                    <a:p>
                      <a:pPr indent="0" lvl="0" marL="0" marR="0" rtl="0" algn="ctr">
                        <a:spcBef>
                          <a:spcPts val="0"/>
                        </a:spcBef>
                        <a:spcAft>
                          <a:spcPts val="0"/>
                        </a:spcAft>
                        <a:buNone/>
                      </a:pPr>
                      <a:r>
                        <a:rPr b="0" i="0" lang="en-GB" sz="1100" u="none" cap="none" strike="noStrike">
                          <a:solidFill>
                            <a:srgbClr val="000000"/>
                          </a:solidFill>
                          <a:latin typeface="Arial Narrow"/>
                          <a:ea typeface="Arial Narrow"/>
                          <a:cs typeface="Arial Narrow"/>
                          <a:sym typeface="Arial Narrow"/>
                        </a:rPr>
                        <a:t>Understands what makes a digital citizen, citing examples of appropriate online behaviours and actions</a:t>
                      </a:r>
                      <a:endParaRPr b="0" i="0" sz="1100">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B cap="flat" cmpd="sng" w="12700">
                      <a:solidFill>
                        <a:schemeClr val="dk1"/>
                      </a:solidFill>
                      <a:prstDash val="solid"/>
                      <a:round/>
                      <a:headEnd len="sm" w="sm" type="none"/>
                      <a:tailEnd len="sm" w="sm" type="none"/>
                    </a:lnB>
                    <a:solidFill>
                      <a:srgbClr val="F2DADA"/>
                    </a:solidFill>
                  </a:tcPr>
                </a:tc>
                <a:tc hMerge="1"/>
                <a:tc>
                  <a:txBody>
                    <a:bodyPr/>
                    <a:lstStyle/>
                    <a:p>
                      <a:pPr indent="0" lvl="0" marL="0" marR="0" rtl="0" algn="ctr">
                        <a:spcBef>
                          <a:spcPts val="0"/>
                        </a:spcBef>
                        <a:spcAft>
                          <a:spcPts val="0"/>
                        </a:spcAft>
                        <a:buNone/>
                      </a:pPr>
                      <a:r>
                        <a:rPr b="0" i="0" lang="en-GB" sz="1100" u="none" strike="noStrike">
                          <a:solidFill>
                            <a:schemeClr val="dk1"/>
                          </a:solidFill>
                          <a:latin typeface="Arial Narrow"/>
                          <a:ea typeface="Arial Narrow"/>
                          <a:cs typeface="Arial Narrow"/>
                          <a:sym typeface="Arial Narrow"/>
                        </a:rPr>
                        <a:t>Recognises appropriate ways to report concerns online and in class</a:t>
                      </a:r>
                      <a:endParaRPr b="0" i="0" sz="1100">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B cap="flat" cmpd="sng" w="12700">
                      <a:solidFill>
                        <a:schemeClr val="dk1"/>
                      </a:solidFill>
                      <a:prstDash val="solid"/>
                      <a:round/>
                      <a:headEnd len="sm" w="sm" type="none"/>
                      <a:tailEnd len="sm" w="sm" type="none"/>
                    </a:lnB>
                    <a:solidFill>
                      <a:srgbClr val="F2DADA"/>
                    </a:solidFill>
                  </a:tcPr>
                </a:tc>
                <a:tc>
                  <a:txBody>
                    <a:bodyPr/>
                    <a:lstStyle/>
                    <a:p>
                      <a:pPr indent="0" lvl="0" marL="0" marR="0" rtl="0" algn="ctr">
                        <a:spcBef>
                          <a:spcPts val="0"/>
                        </a:spcBef>
                        <a:spcAft>
                          <a:spcPts val="0"/>
                        </a:spcAft>
                        <a:buNone/>
                      </a:pPr>
                      <a:r>
                        <a:rPr b="0" i="0" lang="en-GB" sz="1100" u="none" strike="noStrike">
                          <a:solidFill>
                            <a:schemeClr val="dk1"/>
                          </a:solidFill>
                          <a:latin typeface="Arial Narrow"/>
                          <a:ea typeface="Arial Narrow"/>
                          <a:cs typeface="Arial Narrow"/>
                          <a:sym typeface="Arial Narrow"/>
                        </a:rPr>
                        <a:t>Consistently uses strong passwords using a variety of characters and explains why this is important</a:t>
                      </a:r>
                      <a:endParaRPr b="0" i="0" sz="1100">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c>
                  <a:txBody>
                    <a:bodyPr/>
                    <a:lstStyle/>
                    <a:p>
                      <a:pPr indent="0" lvl="0" marL="0" marR="0" rtl="0" algn="ctr">
                        <a:spcBef>
                          <a:spcPts val="0"/>
                        </a:spcBef>
                        <a:spcAft>
                          <a:spcPts val="0"/>
                        </a:spcAft>
                        <a:buNone/>
                      </a:pPr>
                      <a:r>
                        <a:rPr b="0" i="0" lang="en-GB" sz="1100" u="none" cap="none" strike="noStrike">
                          <a:solidFill>
                            <a:srgbClr val="000000"/>
                          </a:solidFill>
                          <a:latin typeface="Arial Narrow"/>
                          <a:ea typeface="Arial Narrow"/>
                          <a:cs typeface="Arial Narrow"/>
                          <a:sym typeface="Arial Narrow"/>
                        </a:rPr>
                        <a:t>Recognises legal age for social media sites and awareness that actions online can be deemed illegal or inappropriate</a:t>
                      </a:r>
                      <a:endParaRPr b="0" i="0" sz="1100">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B cap="flat" cmpd="sng" w="12700">
                      <a:solidFill>
                        <a:schemeClr val="dk1"/>
                      </a:solidFill>
                      <a:prstDash val="solid"/>
                      <a:round/>
                      <a:headEnd len="sm" w="sm" type="none"/>
                      <a:tailEnd len="sm" w="sm" type="none"/>
                    </a:lnB>
                    <a:solidFill>
                      <a:srgbClr val="F2DADA"/>
                    </a:solidFill>
                  </a:tcPr>
                </a:tc>
              </a:tr>
              <a:tr h="975050">
                <a:tc rowSpan="4">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a:latin typeface="Arial Narrow"/>
                          <a:ea typeface="Arial Narrow"/>
                          <a:cs typeface="Arial Narrow"/>
                          <a:sym typeface="Arial Narrow"/>
                        </a:rPr>
                        <a:t>Computing Science</a:t>
                      </a:r>
                      <a:endParaRPr/>
                    </a:p>
                  </a:txBody>
                  <a:tcPr marT="45725" marB="45725" marR="91450" marL="91450"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chemeClr val="dk1"/>
                        </a:buClr>
                        <a:buSzPts val="900"/>
                        <a:buFont typeface="Arial Narrow"/>
                        <a:buNone/>
                      </a:pPr>
                      <a:r>
                        <a:rPr b="0" i="0" lang="en-GB" sz="900" u="sng">
                          <a:solidFill>
                            <a:schemeClr val="hlink"/>
                          </a:solidFill>
                          <a:latin typeface="Arial Narrow"/>
                          <a:ea typeface="Arial Narrow"/>
                          <a:cs typeface="Arial Narrow"/>
                          <a:sym typeface="Arial Narrow"/>
                          <a:hlinkClick action="ppaction://hlinksldjump" r:id="rId6"/>
                        </a:rPr>
                        <a:t>Understanding the world through computational thinking</a:t>
                      </a:r>
                      <a:endParaRPr b="0" i="0" sz="900">
                        <a:latin typeface="Arial Narrow"/>
                        <a:ea typeface="Arial Narrow"/>
                        <a:cs typeface="Arial Narrow"/>
                        <a:sym typeface="Arial Narrow"/>
                      </a:endParaRPr>
                    </a:p>
                  </a:txBody>
                  <a:tcPr marT="36000" marB="36000" marR="36000" marL="3600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u="none" strike="noStrike">
                          <a:solidFill>
                            <a:schemeClr val="dk1"/>
                          </a:solidFill>
                          <a:latin typeface="Arial Narrow"/>
                          <a:ea typeface="Arial Narrow"/>
                          <a:cs typeface="Arial Narrow"/>
                          <a:sym typeface="Arial Narrow"/>
                        </a:rPr>
                        <a:t>Identifies and discusses an activity with single steps</a:t>
                      </a:r>
                      <a:endParaRPr b="0" i="0" sz="1100">
                        <a:solidFill>
                          <a:schemeClr val="dk1"/>
                        </a:solidFill>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c gridSpan="2">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u="none" strike="noStrike">
                          <a:solidFill>
                            <a:schemeClr val="dk1"/>
                          </a:solidFill>
                          <a:latin typeface="Arial Narrow"/>
                          <a:ea typeface="Arial Narrow"/>
                          <a:cs typeface="Arial Narrow"/>
                          <a:sym typeface="Arial Narrow"/>
                        </a:rPr>
                        <a:t>Compares activity with single steps and parallel steps</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c hMerge="1"/>
                <a:tc>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u="none" strike="noStrike">
                          <a:solidFill>
                            <a:schemeClr val="dk1"/>
                          </a:solidFill>
                          <a:latin typeface="Arial Narrow"/>
                          <a:ea typeface="Arial Narrow"/>
                          <a:cs typeface="Arial Narrow"/>
                          <a:sym typeface="Arial Narrow"/>
                        </a:rPr>
                        <a:t>Recognises an algorithm with repeated steps and the predicted effect</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c>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u="none" strike="noStrike">
                          <a:solidFill>
                            <a:schemeClr val="dk1"/>
                          </a:solidFill>
                          <a:latin typeface="Arial Narrow"/>
                          <a:ea typeface="Arial Narrow"/>
                          <a:cs typeface="Arial Narrow"/>
                          <a:sym typeface="Arial Narrow"/>
                        </a:rPr>
                        <a:t>Identifies predictable outcomes and compares with elements of random outcome</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solidFill>
                      <a:srgbClr val="F2DADA"/>
                    </a:solidFill>
                  </a:tcPr>
                </a:tc>
                <a:tc>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u="none" strike="noStrike">
                          <a:solidFill>
                            <a:schemeClr val="dk1"/>
                          </a:solidFill>
                          <a:latin typeface="Arial Narrow"/>
                          <a:ea typeface="Arial Narrow"/>
                          <a:cs typeface="Arial Narrow"/>
                          <a:sym typeface="Arial Narrow"/>
                        </a:rPr>
                        <a:t>Categorises sets of instructions to sort items/objects based on different characteristics</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r>
              <a:tr h="1139300">
                <a:tc vMerge="1"/>
                <a:tc>
                  <a:txBody>
                    <a:bodyPr/>
                    <a:lstStyle/>
                    <a:p>
                      <a:pPr indent="0" lvl="0" marL="0" marR="0" rtl="0" algn="ctr">
                        <a:lnSpc>
                          <a:spcPct val="100000"/>
                        </a:lnSpc>
                        <a:spcBef>
                          <a:spcPts val="0"/>
                        </a:spcBef>
                        <a:spcAft>
                          <a:spcPts val="0"/>
                        </a:spcAft>
                        <a:buClr>
                          <a:schemeClr val="dk1"/>
                        </a:buClr>
                        <a:buSzPts val="900"/>
                        <a:buFont typeface="Arial Narrow"/>
                        <a:buNone/>
                      </a:pPr>
                      <a:r>
                        <a:rPr b="0" i="0" lang="en-GB" sz="900" u="sng">
                          <a:solidFill>
                            <a:schemeClr val="hlink"/>
                          </a:solidFill>
                          <a:latin typeface="Arial Narrow"/>
                          <a:ea typeface="Arial Narrow"/>
                          <a:cs typeface="Arial Narrow"/>
                          <a:sym typeface="Arial Narrow"/>
                          <a:hlinkClick action="ppaction://hlinksldjump" r:id="rId7"/>
                        </a:rPr>
                        <a:t>Understanding and analysing</a:t>
                      </a:r>
                      <a:r>
                        <a:rPr b="0" i="0" lang="en-GB" sz="900" u="sng">
                          <a:solidFill>
                            <a:schemeClr val="hlink"/>
                          </a:solidFill>
                          <a:latin typeface="Arial Narrow"/>
                          <a:ea typeface="Arial Narrow"/>
                          <a:cs typeface="Arial Narrow"/>
                          <a:sym typeface="Arial Narrow"/>
                          <a:hlinkClick action="ppaction://hlinksldjump" r:id="rId8"/>
                        </a:rPr>
                        <a:t> computing technology</a:t>
                      </a:r>
                      <a:endParaRPr b="0" i="0" sz="900">
                        <a:latin typeface="Arial Narrow"/>
                        <a:ea typeface="Arial Narrow"/>
                        <a:cs typeface="Arial Narrow"/>
                        <a:sym typeface="Arial Narrow"/>
                      </a:endParaRPr>
                    </a:p>
                  </a:txBody>
                  <a:tcPr marT="36000" marB="36000" marR="36000" marL="3600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u="none" strike="noStrike">
                          <a:solidFill>
                            <a:schemeClr val="dk1"/>
                          </a:solidFill>
                          <a:latin typeface="Arial Narrow"/>
                          <a:ea typeface="Arial Narrow"/>
                          <a:cs typeface="Arial Narrow"/>
                          <a:sym typeface="Arial Narrow"/>
                        </a:rPr>
                        <a:t>Understands the meaning of individual instructions in a visual programming language</a:t>
                      </a:r>
                      <a:endParaRPr b="0" i="0" sz="1100" u="none" strike="noStrike">
                        <a:solidFill>
                          <a:schemeClr val="dk1"/>
                        </a:solidFill>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c gridSpan="2" rowSpan="3">
                  <a:txBody>
                    <a:bodyPr/>
                    <a:lstStyle/>
                    <a:p>
                      <a:pPr indent="0" lvl="0" marL="0" marR="0" rtl="0" algn="ctr">
                        <a:spcBef>
                          <a:spcPts val="0"/>
                        </a:spcBef>
                        <a:spcAft>
                          <a:spcPts val="0"/>
                        </a:spcAft>
                        <a:buNone/>
                      </a:pPr>
                      <a:r>
                        <a:rPr b="0" i="0" lang="en-GB" sz="1100" u="none" strike="noStrike">
                          <a:solidFill>
                            <a:schemeClr val="dk1"/>
                          </a:solidFill>
                          <a:latin typeface="Arial Narrow"/>
                          <a:ea typeface="Arial Narrow"/>
                          <a:cs typeface="Arial Narrow"/>
                          <a:sym typeface="Arial Narrow"/>
                        </a:rPr>
                        <a:t>Predicts the outcome of an</a:t>
                      </a:r>
                      <a:r>
                        <a:rPr b="0" i="0" lang="en-GB" sz="1100" u="none" strike="noStrike">
                          <a:solidFill>
                            <a:schemeClr val="dk1"/>
                          </a:solidFill>
                          <a:latin typeface="Arial Narrow"/>
                          <a:ea typeface="Arial Narrow"/>
                          <a:cs typeface="Arial Narrow"/>
                          <a:sym typeface="Arial Narrow"/>
                        </a:rPr>
                        <a:t> algorithm when it runs using a visual programming language</a:t>
                      </a:r>
                      <a:endParaRPr sz="1800"/>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c rowSpan="3" hMerge="1"/>
                <a:tc rowSpan="2">
                  <a:txBody>
                    <a:bodyPr/>
                    <a:lstStyle/>
                    <a:p>
                      <a:pPr indent="0" lvl="0" marL="0" marR="0" rtl="0" algn="ctr">
                        <a:spcBef>
                          <a:spcPts val="0"/>
                        </a:spcBef>
                        <a:spcAft>
                          <a:spcPts val="0"/>
                        </a:spcAft>
                        <a:buNone/>
                      </a:pPr>
                      <a:r>
                        <a:rPr b="0" i="0" lang="en-GB" sz="1100" u="none" strike="noStrike">
                          <a:solidFill>
                            <a:schemeClr val="dk1"/>
                          </a:solidFill>
                          <a:latin typeface="Arial Narrow"/>
                          <a:ea typeface="Arial Narrow"/>
                          <a:cs typeface="Arial Narrow"/>
                          <a:sym typeface="Arial Narrow"/>
                        </a:rPr>
                        <a:t>Understands that computers interact via networks</a:t>
                      </a:r>
                      <a:endParaRPr sz="1800"/>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c rowSpan="2">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u="none" strike="noStrike">
                          <a:solidFill>
                            <a:schemeClr val="dk1"/>
                          </a:solidFill>
                          <a:latin typeface="Arial Narrow"/>
                          <a:ea typeface="Arial Narrow"/>
                          <a:cs typeface="Arial Narrow"/>
                          <a:sym typeface="Arial Narrow"/>
                        </a:rPr>
                        <a:t>Demonstrates a basic</a:t>
                      </a:r>
                      <a:r>
                        <a:rPr b="0" i="0" lang="en-GB" sz="1100" u="none" strike="noStrike">
                          <a:solidFill>
                            <a:schemeClr val="dk1"/>
                          </a:solidFill>
                          <a:latin typeface="Arial Narrow"/>
                          <a:ea typeface="Arial Narrow"/>
                          <a:cs typeface="Arial Narrow"/>
                          <a:sym typeface="Arial Narrow"/>
                        </a:rPr>
                        <a:t> understanding of all computer data being represented as binary</a:t>
                      </a:r>
                      <a:endParaRPr b="0" i="0" sz="1100" u="none" strike="noStrike">
                        <a:solidFill>
                          <a:schemeClr val="dk1"/>
                        </a:solidFill>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B cap="flat" cmpd="sng" w="12700">
                      <a:solidFill>
                        <a:schemeClr val="dk1"/>
                      </a:solidFill>
                      <a:prstDash val="solid"/>
                      <a:round/>
                      <a:headEnd len="sm" w="sm" type="none"/>
                      <a:tailEnd len="sm" w="sm" type="none"/>
                    </a:lnB>
                    <a:solidFill>
                      <a:srgbClr val="F2DADA"/>
                    </a:solidFill>
                  </a:tcPr>
                </a:tc>
                <a:tc rowSpan="2">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u="none" strike="noStrike">
                          <a:solidFill>
                            <a:schemeClr val="dk1"/>
                          </a:solidFill>
                          <a:latin typeface="Arial Narrow"/>
                          <a:ea typeface="Arial Narrow"/>
                          <a:cs typeface="Arial Narrow"/>
                          <a:sym typeface="Arial Narrow"/>
                        </a:rPr>
                        <a:t>Describes the interactions</a:t>
                      </a:r>
                      <a:r>
                        <a:rPr b="0" i="0" lang="en-GB" sz="1100" u="none" strike="noStrike">
                          <a:solidFill>
                            <a:schemeClr val="dk1"/>
                          </a:solidFill>
                          <a:latin typeface="Arial Narrow"/>
                          <a:ea typeface="Arial Narrow"/>
                          <a:cs typeface="Arial Narrow"/>
                          <a:sym typeface="Arial Narrow"/>
                        </a:rPr>
                        <a:t> between the different parts of a computer</a:t>
                      </a:r>
                      <a:endParaRPr b="0" i="0" sz="1100" u="none" strike="noStrike">
                        <a:solidFill>
                          <a:schemeClr val="dk1"/>
                        </a:solidFill>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r>
              <a:tr h="133625">
                <a:tc vMerge="1"/>
                <a:tc rowSpan="2">
                  <a:txBody>
                    <a:bodyPr/>
                    <a:lstStyle/>
                    <a:p>
                      <a:pPr indent="0" lvl="0" marL="0" marR="0" rtl="0" algn="ctr">
                        <a:lnSpc>
                          <a:spcPct val="100000"/>
                        </a:lnSpc>
                        <a:spcBef>
                          <a:spcPts val="0"/>
                        </a:spcBef>
                        <a:spcAft>
                          <a:spcPts val="0"/>
                        </a:spcAft>
                        <a:buClr>
                          <a:schemeClr val="dk1"/>
                        </a:buClr>
                        <a:buSzPts val="900"/>
                        <a:buFont typeface="Arial Narrow"/>
                        <a:buNone/>
                      </a:pPr>
                      <a:r>
                        <a:rPr b="0" i="0" lang="en-GB" sz="900" u="sng">
                          <a:solidFill>
                            <a:schemeClr val="hlink"/>
                          </a:solidFill>
                          <a:latin typeface="Arial Narrow"/>
                          <a:ea typeface="Arial Narrow"/>
                          <a:cs typeface="Arial Narrow"/>
                          <a:sym typeface="Arial Narrow"/>
                          <a:hlinkClick action="ppaction://hlinksldjump" r:id="rId9"/>
                        </a:rPr>
                        <a:t>Designing, building and testing computing solutions</a:t>
                      </a:r>
                      <a:endParaRPr b="0" i="0" sz="900">
                        <a:latin typeface="Arial Narrow"/>
                        <a:ea typeface="Arial Narrow"/>
                        <a:cs typeface="Arial Narrow"/>
                        <a:sym typeface="Arial Narrow"/>
                      </a:endParaRPr>
                    </a:p>
                  </a:txBody>
                  <a:tcPr marT="36000" marB="36000" marR="36000" marL="3600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rowSpan="2">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a:solidFill>
                            <a:schemeClr val="dk1"/>
                          </a:solidFill>
                          <a:latin typeface="Arial Narrow"/>
                          <a:ea typeface="Arial Narrow"/>
                          <a:cs typeface="Arial Narrow"/>
                          <a:sym typeface="Arial Narrow"/>
                        </a:rPr>
                        <a:t>Creates simple</a:t>
                      </a:r>
                      <a:r>
                        <a:rPr b="0" i="0" lang="en-GB" sz="1100">
                          <a:solidFill>
                            <a:schemeClr val="dk1"/>
                          </a:solidFill>
                          <a:latin typeface="Arial Narrow"/>
                          <a:ea typeface="Arial Narrow"/>
                          <a:cs typeface="Arial Narrow"/>
                          <a:sym typeface="Arial Narrow"/>
                        </a:rPr>
                        <a:t> programs that use repeated patterns using a programming language</a:t>
                      </a:r>
                      <a:endParaRPr b="0" i="0" sz="1100" u="none" strike="noStrike">
                        <a:solidFill>
                          <a:schemeClr val="dk1"/>
                        </a:solidFill>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c gridSpan="2" vMerge="1"/>
                <a:tc hMerge="1" vMerge="1"/>
                <a:tc vMerge="1"/>
                <a:tc vMerge="1"/>
                <a:tc vMerge="1"/>
              </a:tr>
              <a:tr h="1272925">
                <a:tc vMerge="1"/>
                <a:tc vMerge="1"/>
                <a:tc vMerge="1"/>
                <a:tc gridSpan="2" vMerge="1"/>
                <a:tc hMerge="1" vMerge="1"/>
                <a:tc>
                  <a:txBody>
                    <a:bodyPr/>
                    <a:lstStyle/>
                    <a:p>
                      <a:pPr indent="0" lvl="0" marL="0" marR="0" rtl="0" algn="ctr">
                        <a:spcBef>
                          <a:spcPts val="0"/>
                        </a:spcBef>
                        <a:spcAft>
                          <a:spcPts val="0"/>
                        </a:spcAft>
                        <a:buNone/>
                      </a:pPr>
                      <a:r>
                        <a:rPr b="0" i="0" lang="en-GB" sz="1100" u="none" strike="noStrike">
                          <a:solidFill>
                            <a:schemeClr val="dk1"/>
                          </a:solidFill>
                          <a:latin typeface="Arial Narrow"/>
                          <a:ea typeface="Arial Narrow"/>
                          <a:cs typeface="Arial Narrow"/>
                          <a:sym typeface="Arial Narrow"/>
                        </a:rPr>
                        <a:t>Recognises</a:t>
                      </a:r>
                      <a:r>
                        <a:rPr b="0" i="0" lang="en-GB" sz="1100" u="none" strike="noStrike">
                          <a:solidFill>
                            <a:schemeClr val="dk1"/>
                          </a:solidFill>
                          <a:latin typeface="Arial Narrow"/>
                          <a:ea typeface="Arial Narrow"/>
                          <a:cs typeface="Arial Narrow"/>
                          <a:sym typeface="Arial Narrow"/>
                        </a:rPr>
                        <a:t> and begins to use conditionals ‘if’ and ‘then’ and can relate these to everyday activities</a:t>
                      </a:r>
                      <a:endParaRPr sz="1800"/>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c>
                  <a:txBody>
                    <a:bodyPr/>
                    <a:lstStyle/>
                    <a:p>
                      <a:pPr indent="0" lvl="0" marL="0" marR="0" rtl="0" algn="ctr">
                        <a:spcBef>
                          <a:spcPts val="0"/>
                        </a:spcBef>
                        <a:spcAft>
                          <a:spcPts val="0"/>
                        </a:spcAft>
                        <a:buNone/>
                      </a:pPr>
                      <a:r>
                        <a:rPr b="0" i="0" lang="en-GB" sz="1100" u="none" cap="none" strike="noStrike">
                          <a:solidFill>
                            <a:srgbClr val="000000"/>
                          </a:solidFill>
                          <a:latin typeface="Arial Narrow"/>
                          <a:ea typeface="Arial Narrow"/>
                          <a:cs typeface="Arial Narrow"/>
                          <a:sym typeface="Arial Narrow"/>
                        </a:rPr>
                        <a:t>Recognises simple variables within a program and describes their function</a:t>
                      </a:r>
                      <a:endParaRPr sz="1800"/>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c>
                  <a:txBody>
                    <a:bodyPr/>
                    <a:lstStyle/>
                    <a:p>
                      <a:pPr indent="0" lvl="0" marL="0" marR="0" rtl="0" algn="ctr">
                        <a:spcBef>
                          <a:spcPts val="0"/>
                        </a:spcBef>
                        <a:spcAft>
                          <a:spcPts val="0"/>
                        </a:spcAft>
                        <a:buNone/>
                      </a:pPr>
                      <a:r>
                        <a:rPr b="0" i="0" lang="en-GB" sz="1100" u="none" cap="none" strike="noStrike">
                          <a:solidFill>
                            <a:srgbClr val="000000"/>
                          </a:solidFill>
                          <a:latin typeface="Arial Narrow"/>
                          <a:ea typeface="Arial Narrow"/>
                          <a:cs typeface="Arial Narrow"/>
                          <a:sym typeface="Arial Narrow"/>
                        </a:rPr>
                        <a:t>Uses different scripts initiated by ‘when’ events to control different aspects of a program</a:t>
                      </a:r>
                      <a:endParaRPr sz="1800"/>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r>
            </a:tbl>
          </a:graphicData>
        </a:graphic>
      </p:graphicFrame>
      <p:sp>
        <p:nvSpPr>
          <p:cNvPr id="979" name="Google Shape;979;p45"/>
          <p:cNvSpPr txBox="1"/>
          <p:nvPr/>
        </p:nvSpPr>
        <p:spPr>
          <a:xfrm>
            <a:off x="0" y="-16416"/>
            <a:ext cx="914400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a:solidFill>
                  <a:srgbClr val="000000"/>
                </a:solidFill>
                <a:latin typeface="Calibri"/>
                <a:ea typeface="Calibri"/>
                <a:cs typeface="Calibri"/>
                <a:sym typeface="Calibri"/>
              </a:rPr>
              <a:t>Second Level Tracker (2.1)</a:t>
            </a:r>
            <a:endParaRPr/>
          </a:p>
        </p:txBody>
      </p:sp>
      <p:sp>
        <p:nvSpPr>
          <p:cNvPr id="980" name="Google Shape;980;p45">
            <a:hlinkClick action="ppaction://hlinkshowjump?jump=firstslide"/>
          </p:cNvPr>
          <p:cNvSpPr/>
          <p:nvPr/>
        </p:nvSpPr>
        <p:spPr>
          <a:xfrm>
            <a:off x="586789" y="45864"/>
            <a:ext cx="546686" cy="257267"/>
          </a:xfrm>
          <a:custGeom>
            <a:rect b="b" l="l" r="r" t="t"/>
            <a:pathLst>
              <a:path extrusionOk="0" h="120000" w="120000">
                <a:moveTo>
                  <a:pt x="0" y="0"/>
                </a:moveTo>
                <a:lnTo>
                  <a:pt x="120000" y="0"/>
                </a:lnTo>
                <a:lnTo>
                  <a:pt x="120000" y="120000"/>
                </a:lnTo>
                <a:lnTo>
                  <a:pt x="0" y="120000"/>
                </a:lnTo>
                <a:close/>
                <a:moveTo>
                  <a:pt x="60000" y="15000"/>
                </a:moveTo>
                <a:lnTo>
                  <a:pt x="38823" y="60000"/>
                </a:lnTo>
                <a:lnTo>
                  <a:pt x="44117" y="60000"/>
                </a:lnTo>
                <a:lnTo>
                  <a:pt x="44117" y="105000"/>
                </a:lnTo>
                <a:lnTo>
                  <a:pt x="75883" y="105000"/>
                </a:lnTo>
                <a:lnTo>
                  <a:pt x="75883" y="60000"/>
                </a:lnTo>
                <a:lnTo>
                  <a:pt x="81177" y="60000"/>
                </a:lnTo>
                <a:lnTo>
                  <a:pt x="73235" y="43125"/>
                </a:lnTo>
                <a:lnTo>
                  <a:pt x="73235" y="20625"/>
                </a:lnTo>
                <a:lnTo>
                  <a:pt x="67941" y="20625"/>
                </a:lnTo>
                <a:lnTo>
                  <a:pt x="67941" y="31875"/>
                </a:lnTo>
                <a:close/>
              </a:path>
              <a:path extrusionOk="0" fill="darkenLess" h="120000" w="120000">
                <a:moveTo>
                  <a:pt x="73235" y="43125"/>
                </a:moveTo>
                <a:lnTo>
                  <a:pt x="73235" y="20625"/>
                </a:lnTo>
                <a:lnTo>
                  <a:pt x="67941" y="20625"/>
                </a:lnTo>
                <a:lnTo>
                  <a:pt x="67941" y="31875"/>
                </a:lnTo>
                <a:close/>
                <a:moveTo>
                  <a:pt x="44117" y="60000"/>
                </a:moveTo>
                <a:lnTo>
                  <a:pt x="44117" y="105000"/>
                </a:lnTo>
                <a:lnTo>
                  <a:pt x="57353" y="105000"/>
                </a:lnTo>
                <a:lnTo>
                  <a:pt x="57353" y="82500"/>
                </a:lnTo>
                <a:lnTo>
                  <a:pt x="62647" y="82500"/>
                </a:lnTo>
                <a:lnTo>
                  <a:pt x="62647" y="105000"/>
                </a:lnTo>
                <a:lnTo>
                  <a:pt x="75883" y="105000"/>
                </a:lnTo>
                <a:lnTo>
                  <a:pt x="75883" y="60000"/>
                </a:lnTo>
                <a:close/>
              </a:path>
              <a:path extrusionOk="0" fill="darken" h="120000" w="120000">
                <a:moveTo>
                  <a:pt x="60000" y="15000"/>
                </a:moveTo>
                <a:lnTo>
                  <a:pt x="38823" y="60000"/>
                </a:lnTo>
                <a:lnTo>
                  <a:pt x="81177" y="60000"/>
                </a:lnTo>
                <a:close/>
                <a:moveTo>
                  <a:pt x="57353" y="82500"/>
                </a:moveTo>
                <a:lnTo>
                  <a:pt x="62647" y="82500"/>
                </a:lnTo>
                <a:lnTo>
                  <a:pt x="62647" y="105000"/>
                </a:lnTo>
                <a:lnTo>
                  <a:pt x="57353" y="105000"/>
                </a:lnTo>
                <a:close/>
              </a:path>
              <a:path extrusionOk="0" fill="none" h="120000" w="120000">
                <a:moveTo>
                  <a:pt x="60000" y="15000"/>
                </a:moveTo>
                <a:lnTo>
                  <a:pt x="67941" y="31875"/>
                </a:lnTo>
                <a:lnTo>
                  <a:pt x="67941" y="20625"/>
                </a:lnTo>
                <a:lnTo>
                  <a:pt x="73235" y="20625"/>
                </a:lnTo>
                <a:lnTo>
                  <a:pt x="73235" y="43125"/>
                </a:lnTo>
                <a:lnTo>
                  <a:pt x="81177" y="60000"/>
                </a:lnTo>
                <a:lnTo>
                  <a:pt x="75883" y="60000"/>
                </a:lnTo>
                <a:lnTo>
                  <a:pt x="75883" y="105000"/>
                </a:lnTo>
                <a:lnTo>
                  <a:pt x="44117" y="105000"/>
                </a:lnTo>
                <a:lnTo>
                  <a:pt x="44117" y="60000"/>
                </a:lnTo>
                <a:lnTo>
                  <a:pt x="38823" y="60000"/>
                </a:lnTo>
                <a:close/>
                <a:moveTo>
                  <a:pt x="67941" y="31875"/>
                </a:moveTo>
                <a:lnTo>
                  <a:pt x="73235" y="43125"/>
                </a:lnTo>
                <a:moveTo>
                  <a:pt x="75883" y="60000"/>
                </a:moveTo>
                <a:lnTo>
                  <a:pt x="44117" y="60000"/>
                </a:lnTo>
                <a:moveTo>
                  <a:pt x="57353" y="105000"/>
                </a:moveTo>
                <a:lnTo>
                  <a:pt x="57353" y="82500"/>
                </a:lnTo>
                <a:lnTo>
                  <a:pt x="62647" y="82500"/>
                </a:lnTo>
                <a:lnTo>
                  <a:pt x="62647" y="105000"/>
                </a:lnTo>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1" name="Google Shape;981;p45"/>
          <p:cNvSpPr/>
          <p:nvPr/>
        </p:nvSpPr>
        <p:spPr>
          <a:xfrm>
            <a:off x="38099"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2" name="Google Shape;982;p45">
            <a:hlinkClick action="ppaction://hlinkshowjump?jump=nextslide"/>
          </p:cNvPr>
          <p:cNvSpPr/>
          <p:nvPr/>
        </p:nvSpPr>
        <p:spPr>
          <a:xfrm rot="10800000">
            <a:off x="8610600"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6" name="Shape 986"/>
        <p:cNvGrpSpPr/>
        <p:nvPr/>
      </p:nvGrpSpPr>
      <p:grpSpPr>
        <a:xfrm>
          <a:off x="0" y="0"/>
          <a:ext cx="0" cy="0"/>
          <a:chOff x="0" y="0"/>
          <a:chExt cx="0" cy="0"/>
        </a:xfrm>
      </p:grpSpPr>
      <p:pic>
        <p:nvPicPr>
          <p:cNvPr id="987" name="Google Shape;987;p46"/>
          <p:cNvPicPr preferRelativeResize="0"/>
          <p:nvPr/>
        </p:nvPicPr>
        <p:blipFill rotWithShape="1">
          <a:blip r:embed="rId3">
            <a:alphaModFix/>
          </a:blip>
          <a:srcRect b="0" l="0" r="0" t="0"/>
          <a:stretch/>
        </p:blipFill>
        <p:spPr>
          <a:xfrm>
            <a:off x="8514915" y="3146531"/>
            <a:ext cx="476882" cy="176821"/>
          </a:xfrm>
          <a:prstGeom prst="rect">
            <a:avLst/>
          </a:prstGeom>
          <a:noFill/>
          <a:ln>
            <a:noFill/>
          </a:ln>
        </p:spPr>
      </p:pic>
      <p:sp>
        <p:nvSpPr>
          <p:cNvPr id="988" name="Google Shape;988;p46"/>
          <p:cNvSpPr/>
          <p:nvPr/>
        </p:nvSpPr>
        <p:spPr>
          <a:xfrm>
            <a:off x="7150289" y="1777174"/>
            <a:ext cx="1867992" cy="1720483"/>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900">
                <a:solidFill>
                  <a:schemeClr val="dk1"/>
                </a:solidFill>
                <a:latin typeface="Arial Narrow"/>
                <a:ea typeface="Arial Narrow"/>
                <a:cs typeface="Arial Narrow"/>
                <a:sym typeface="Arial Narrow"/>
              </a:rPr>
              <a:t>Clips</a:t>
            </a:r>
            <a:endParaRPr/>
          </a:p>
          <a:p>
            <a:pPr indent="0" lvl="0" marL="0" marR="0" rtl="0" algn="l">
              <a:spcBef>
                <a:spcPts val="0"/>
              </a:spcBef>
              <a:spcAft>
                <a:spcPts val="0"/>
              </a:spcAft>
              <a:buNone/>
            </a:pPr>
            <a:r>
              <a:rPr lang="en-GB" sz="900">
                <a:solidFill>
                  <a:schemeClr val="dk1"/>
                </a:solidFill>
                <a:latin typeface="Arial Narrow"/>
                <a:ea typeface="Arial Narrow"/>
                <a:cs typeface="Arial Narrow"/>
                <a:sym typeface="Arial Narrow"/>
              </a:rPr>
              <a:t>iMovie</a:t>
            </a:r>
            <a:endParaRPr/>
          </a:p>
          <a:p>
            <a:pPr indent="0" lvl="0" marL="0" marR="0" rtl="0" algn="l">
              <a:spcBef>
                <a:spcPts val="0"/>
              </a:spcBef>
              <a:spcAft>
                <a:spcPts val="0"/>
              </a:spcAft>
              <a:buNone/>
            </a:pPr>
            <a:r>
              <a:rPr lang="en-GB" sz="900">
                <a:solidFill>
                  <a:schemeClr val="dk1"/>
                </a:solidFill>
                <a:latin typeface="Arial Narrow"/>
                <a:ea typeface="Arial Narrow"/>
                <a:cs typeface="Arial Narrow"/>
                <a:sym typeface="Arial Narrow"/>
              </a:rPr>
              <a:t>Seesaw</a:t>
            </a:r>
            <a:endParaRPr/>
          </a:p>
          <a:p>
            <a:pPr indent="0" lvl="0" marL="0" marR="0" rtl="0" algn="l">
              <a:spcBef>
                <a:spcPts val="0"/>
              </a:spcBef>
              <a:spcAft>
                <a:spcPts val="0"/>
              </a:spcAft>
              <a:buNone/>
            </a:pPr>
            <a:r>
              <a:rPr lang="en-GB" sz="900">
                <a:solidFill>
                  <a:schemeClr val="dk1"/>
                </a:solidFill>
                <a:latin typeface="Arial Narrow"/>
                <a:ea typeface="Arial Narrow"/>
                <a:cs typeface="Arial Narrow"/>
                <a:sym typeface="Arial Narrow"/>
              </a:rPr>
              <a:t>Pages</a:t>
            </a:r>
            <a:endParaRPr/>
          </a:p>
          <a:p>
            <a:pPr indent="0" lvl="0" marL="0" marR="0" rtl="0" algn="l">
              <a:spcBef>
                <a:spcPts val="0"/>
              </a:spcBef>
              <a:spcAft>
                <a:spcPts val="0"/>
              </a:spcAft>
              <a:buNone/>
            </a:pPr>
            <a:r>
              <a:rPr lang="en-GB" sz="900">
                <a:solidFill>
                  <a:schemeClr val="dk1"/>
                </a:solidFill>
                <a:latin typeface="Arial Narrow"/>
                <a:ea typeface="Arial Narrow"/>
                <a:cs typeface="Arial Narrow"/>
                <a:sym typeface="Arial Narrow"/>
              </a:rPr>
              <a:t>Kahoot</a:t>
            </a:r>
            <a:endParaRPr/>
          </a:p>
          <a:p>
            <a:pPr indent="0" lvl="0" marL="0" marR="0" rtl="0" algn="l">
              <a:spcBef>
                <a:spcPts val="0"/>
              </a:spcBef>
              <a:spcAft>
                <a:spcPts val="0"/>
              </a:spcAft>
              <a:buNone/>
            </a:pPr>
            <a:r>
              <a:rPr lang="en-GB" sz="900">
                <a:solidFill>
                  <a:schemeClr val="dk1"/>
                </a:solidFill>
                <a:latin typeface="Arial Narrow"/>
                <a:ea typeface="Arial Narrow"/>
                <a:cs typeface="Arial Narrow"/>
                <a:sym typeface="Arial Narrow"/>
              </a:rPr>
              <a:t>Office 365</a:t>
            </a:r>
            <a:endParaRPr/>
          </a:p>
          <a:p>
            <a:pPr indent="0" lvl="0" marL="0" marR="0" rtl="0" algn="l">
              <a:spcBef>
                <a:spcPts val="0"/>
              </a:spcBef>
              <a:spcAft>
                <a:spcPts val="0"/>
              </a:spcAft>
              <a:buNone/>
            </a:pPr>
            <a:r>
              <a:rPr lang="en-GB" sz="900">
                <a:solidFill>
                  <a:schemeClr val="dk1"/>
                </a:solidFill>
                <a:latin typeface="Arial Narrow"/>
                <a:ea typeface="Arial Narrow"/>
                <a:cs typeface="Arial Narrow"/>
                <a:sym typeface="Arial Narrow"/>
              </a:rPr>
              <a:t>OneDrive</a:t>
            </a:r>
            <a:endParaRPr/>
          </a:p>
          <a:p>
            <a:pPr indent="0" lvl="0" marL="0" marR="0" rtl="0" algn="l">
              <a:spcBef>
                <a:spcPts val="0"/>
              </a:spcBef>
              <a:spcAft>
                <a:spcPts val="0"/>
              </a:spcAft>
              <a:buNone/>
            </a:pPr>
            <a:r>
              <a:rPr lang="en-GB" sz="900">
                <a:solidFill>
                  <a:schemeClr val="dk1"/>
                </a:solidFill>
                <a:latin typeface="Arial Narrow"/>
                <a:ea typeface="Arial Narrow"/>
                <a:cs typeface="Arial Narrow"/>
                <a:sym typeface="Arial Narrow"/>
              </a:rPr>
              <a:t>G Suite</a:t>
            </a:r>
            <a:endParaRPr/>
          </a:p>
          <a:p>
            <a:pPr indent="0" lvl="0" marL="0" marR="0" rtl="0" algn="l">
              <a:spcBef>
                <a:spcPts val="0"/>
              </a:spcBef>
              <a:spcAft>
                <a:spcPts val="0"/>
              </a:spcAft>
              <a:buNone/>
            </a:pPr>
            <a:r>
              <a:rPr lang="en-GB" sz="900">
                <a:solidFill>
                  <a:schemeClr val="dk1"/>
                </a:solidFill>
                <a:latin typeface="Arial Narrow"/>
                <a:ea typeface="Arial Narrow"/>
                <a:cs typeface="Arial Narrow"/>
                <a:sym typeface="Arial Narrow"/>
              </a:rPr>
              <a:t>Google Drive</a:t>
            </a:r>
            <a:endParaRPr/>
          </a:p>
          <a:p>
            <a:pPr indent="0" lvl="0" marL="0" marR="0" rtl="0" algn="l">
              <a:spcBef>
                <a:spcPts val="0"/>
              </a:spcBef>
              <a:spcAft>
                <a:spcPts val="0"/>
              </a:spcAft>
              <a:buNone/>
            </a:pPr>
            <a:r>
              <a:rPr lang="en-GB" sz="900">
                <a:solidFill>
                  <a:schemeClr val="dk1"/>
                </a:solidFill>
                <a:latin typeface="Arial Narrow"/>
                <a:ea typeface="Arial Narrow"/>
                <a:cs typeface="Arial Narrow"/>
                <a:sym typeface="Arial Narrow"/>
              </a:rPr>
              <a:t>Green Screen</a:t>
            </a:r>
            <a:endParaRPr/>
          </a:p>
          <a:p>
            <a:pPr indent="0" lvl="0" marL="0" marR="0" rtl="0" algn="l">
              <a:spcBef>
                <a:spcPts val="0"/>
              </a:spcBef>
              <a:spcAft>
                <a:spcPts val="0"/>
              </a:spcAft>
              <a:buNone/>
            </a:pPr>
            <a:r>
              <a:rPr lang="en-GB" sz="900">
                <a:solidFill>
                  <a:schemeClr val="dk1"/>
                </a:solidFill>
                <a:latin typeface="Arial Narrow"/>
                <a:ea typeface="Arial Narrow"/>
                <a:cs typeface="Arial Narrow"/>
                <a:sym typeface="Arial Narrow"/>
              </a:rPr>
              <a:t>BBC Learn</a:t>
            </a:r>
            <a:endParaRPr/>
          </a:p>
          <a:p>
            <a:pPr indent="0" lvl="0" marL="0" marR="0" rtl="0" algn="l">
              <a:spcBef>
                <a:spcPts val="0"/>
              </a:spcBef>
              <a:spcAft>
                <a:spcPts val="0"/>
              </a:spcAft>
              <a:buNone/>
            </a:pPr>
            <a:r>
              <a:t/>
            </a:r>
            <a:endParaRPr sz="900">
              <a:solidFill>
                <a:schemeClr val="dk1"/>
              </a:solidFill>
              <a:latin typeface="Arial Narrow"/>
              <a:ea typeface="Arial Narrow"/>
              <a:cs typeface="Arial Narrow"/>
              <a:sym typeface="Arial Narrow"/>
            </a:endParaRPr>
          </a:p>
        </p:txBody>
      </p:sp>
      <p:sp>
        <p:nvSpPr>
          <p:cNvPr id="989" name="Google Shape;989;p46"/>
          <p:cNvSpPr txBox="1"/>
          <p:nvPr>
            <p:ph type="title"/>
          </p:nvPr>
        </p:nvSpPr>
        <p:spPr>
          <a:xfrm>
            <a:off x="1183753" y="45864"/>
            <a:ext cx="7362028" cy="476493"/>
          </a:xfrm>
          <a:prstGeom prst="rect">
            <a:avLst/>
          </a:prstGeom>
          <a:solidFill>
            <a:srgbClr val="F2DADA"/>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400"/>
              <a:buFont typeface="Arial Narrow"/>
              <a:buNone/>
            </a:pPr>
            <a:br>
              <a:rPr b="1" lang="en-GB" sz="1400">
                <a:latin typeface="Arial Narrow"/>
                <a:ea typeface="Arial Narrow"/>
                <a:cs typeface="Arial Narrow"/>
                <a:sym typeface="Arial Narrow"/>
              </a:rPr>
            </a:br>
            <a:r>
              <a:rPr b="1" lang="en-GB" sz="1400">
                <a:latin typeface="Arial"/>
                <a:ea typeface="Arial"/>
                <a:cs typeface="Arial"/>
                <a:sym typeface="Arial"/>
              </a:rPr>
              <a:t>Second Level (2.1)</a:t>
            </a:r>
            <a:br>
              <a:rPr b="1" lang="en-GB" sz="1400">
                <a:latin typeface="Arial"/>
                <a:ea typeface="Arial"/>
                <a:cs typeface="Arial"/>
                <a:sym typeface="Arial"/>
              </a:rPr>
            </a:br>
            <a:r>
              <a:rPr b="1" lang="en-GB" sz="1200">
                <a:latin typeface="Arial"/>
                <a:ea typeface="Arial"/>
                <a:cs typeface="Arial"/>
                <a:sym typeface="Arial"/>
              </a:rPr>
              <a:t>DL1: </a:t>
            </a:r>
            <a:r>
              <a:rPr lang="en-GB" sz="1200">
                <a:latin typeface="Arial"/>
                <a:ea typeface="Arial"/>
                <a:cs typeface="Arial"/>
                <a:sym typeface="Arial"/>
              </a:rPr>
              <a:t>Using digital products and services in a variety of contexts to achieve a purposeful outcome</a:t>
            </a:r>
            <a:br>
              <a:rPr b="1" lang="en-GB" sz="1400">
                <a:latin typeface="Arial"/>
                <a:ea typeface="Arial"/>
                <a:cs typeface="Arial"/>
                <a:sym typeface="Arial"/>
              </a:rPr>
            </a:br>
            <a:endParaRPr b="1" sz="1400">
              <a:latin typeface="Arial"/>
              <a:ea typeface="Arial"/>
              <a:cs typeface="Arial"/>
              <a:sym typeface="Arial"/>
            </a:endParaRPr>
          </a:p>
        </p:txBody>
      </p:sp>
      <p:sp>
        <p:nvSpPr>
          <p:cNvPr id="990" name="Google Shape;990;p46"/>
          <p:cNvSpPr/>
          <p:nvPr/>
        </p:nvSpPr>
        <p:spPr>
          <a:xfrm>
            <a:off x="108565" y="1883138"/>
            <a:ext cx="6940973" cy="4857829"/>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Teaching Strategies &amp; Approaches:</a:t>
            </a:r>
            <a:endParaRPr/>
          </a:p>
          <a:p>
            <a:pPr indent="0" lvl="0" marL="0" marR="0" rtl="0" algn="l">
              <a:spcBef>
                <a:spcPts val="0"/>
              </a:spcBef>
              <a:spcAft>
                <a:spcPts val="0"/>
              </a:spcAft>
              <a:buNone/>
            </a:pPr>
            <a:r>
              <a:t/>
            </a:r>
            <a:endParaRPr b="1" sz="1000" u="sng">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n-GB" sz="1100">
                <a:solidFill>
                  <a:schemeClr val="dk1"/>
                </a:solidFill>
                <a:latin typeface="Arial Narrow"/>
                <a:ea typeface="Arial Narrow"/>
                <a:cs typeface="Arial Narrow"/>
                <a:sym typeface="Arial Narrow"/>
              </a:rPr>
              <a:t>Identifying, saving and organising files</a:t>
            </a:r>
            <a:endParaRPr/>
          </a:p>
          <a:p>
            <a:pPr indent="0" lvl="0" marL="0" marR="0" rtl="0" algn="l">
              <a:spcBef>
                <a:spcPts val="0"/>
              </a:spcBef>
              <a:spcAft>
                <a:spcPts val="0"/>
              </a:spcAft>
              <a:buNone/>
            </a:pPr>
            <a:r>
              <a:t/>
            </a:r>
            <a:endParaRPr b="1" sz="7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Learners are beginning to explore different files and how a device recognises each file type, e.g. pictures can be stored as .jpg, word documents as .txt, spreadsheets as .csv, movies as .mov or .mp4 and music as .mp3 (see </a:t>
            </a:r>
            <a:r>
              <a:rPr lang="en-GB" sz="1000" u="sng">
                <a:solidFill>
                  <a:schemeClr val="dk1"/>
                </a:solidFill>
                <a:latin typeface="Arial Narrow"/>
                <a:ea typeface="Arial Narrow"/>
                <a:cs typeface="Arial Narrow"/>
                <a:sym typeface="Arial Narrow"/>
                <a:hlinkClick r:id="rId4">
                  <a:extLst>
                    <a:ext uri="{A12FA001-AC4F-418D-AE19-62706E023703}">
                      <ahyp:hlinkClr val="tx"/>
                    </a:ext>
                  </a:extLst>
                </a:hlinkClick>
              </a:rPr>
              <a:t>BBC Bitesize Media types</a:t>
            </a:r>
            <a:r>
              <a:rPr lang="en-GB" sz="1000">
                <a:solidFill>
                  <a:schemeClr val="dk1"/>
                </a:solidFill>
                <a:latin typeface="Arial Narrow"/>
                <a:ea typeface="Arial Narrow"/>
                <a:cs typeface="Arial Narrow"/>
                <a:sym typeface="Arial Narrow"/>
              </a:rPr>
              <a:t>)</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Learners can create and use simple folder structures to store and navigate their files, either on a shared network or own device</a:t>
            </a:r>
            <a:endParaRPr/>
          </a:p>
          <a:p>
            <a:pPr indent="0" lvl="0" marL="0" marR="0" rtl="0" algn="l">
              <a:spcBef>
                <a:spcPts val="0"/>
              </a:spcBef>
              <a:spcAft>
                <a:spcPts val="0"/>
              </a:spcAft>
              <a:buNone/>
            </a:pPr>
            <a:r>
              <a:t/>
            </a:r>
            <a:endParaRPr b="1" sz="7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n-GB" sz="1100">
                <a:solidFill>
                  <a:schemeClr val="dk1"/>
                </a:solidFill>
                <a:latin typeface="Arial Narrow"/>
                <a:ea typeface="Arial Narrow"/>
                <a:cs typeface="Arial Narrow"/>
                <a:sym typeface="Arial Narrow"/>
              </a:rPr>
              <a:t>Storing, sharing and collaborating via the Cloud</a:t>
            </a:r>
            <a:endParaRPr/>
          </a:p>
          <a:p>
            <a:pPr indent="0" lvl="0" marL="0" marR="0" rtl="0" algn="l">
              <a:spcBef>
                <a:spcPts val="0"/>
              </a:spcBef>
              <a:spcAft>
                <a:spcPts val="0"/>
              </a:spcAft>
              <a:buNone/>
            </a:pPr>
            <a:r>
              <a:t/>
            </a:r>
            <a:endParaRPr b="1" sz="7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With support learners can access folder structure in Glow using OneDrive (Office 365) or Google Drive (G-Suite)</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They understand that by using cloud systems files can be shared and accessed easily (OneDrive/G-Drive) e.g. home learning – contribute to learning tasks set by the class teacher using One Drive or G Drive, for example teacher can create Kahoot quizzes based on an aspect of learning taking place in class or ‘flipped classroom’ videos, where children watch teacher-led content at home in preparation for the next day</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Learners routinely share their learning at home with families via work saved to their Glow account or SeeSaw</a:t>
            </a:r>
            <a:endParaRPr sz="1000">
              <a:solidFill>
                <a:schemeClr val="dk1"/>
              </a:solidFill>
              <a:latin typeface="Arial Narrow"/>
              <a:ea typeface="Arial Narrow"/>
              <a:cs typeface="Arial Narrow"/>
              <a:sym typeface="Arial Narrow"/>
            </a:endParaRPr>
          </a:p>
          <a:p>
            <a:pPr indent="-127000" lvl="0" marL="171450" marR="0" rtl="0" algn="l">
              <a:spcBef>
                <a:spcPts val="0"/>
              </a:spcBef>
              <a:spcAft>
                <a:spcPts val="0"/>
              </a:spcAft>
              <a:buClr>
                <a:schemeClr val="dk1"/>
              </a:buClr>
              <a:buSzPts val="700"/>
              <a:buFont typeface="Arial"/>
              <a:buNone/>
            </a:pPr>
            <a:r>
              <a:t/>
            </a:r>
            <a:endParaRPr b="1" sz="7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n-GB" sz="1100">
                <a:solidFill>
                  <a:schemeClr val="dk1"/>
                </a:solidFill>
                <a:latin typeface="Arial Narrow"/>
                <a:ea typeface="Arial Narrow"/>
                <a:cs typeface="Arial Narrow"/>
                <a:sym typeface="Arial Narrow"/>
              </a:rPr>
              <a:t>Key features of devices</a:t>
            </a:r>
            <a:endParaRPr/>
          </a:p>
          <a:p>
            <a:pPr indent="0" lvl="0" marL="0" marR="0" rtl="0" algn="l">
              <a:spcBef>
                <a:spcPts val="0"/>
              </a:spcBef>
              <a:spcAft>
                <a:spcPts val="0"/>
              </a:spcAft>
              <a:buNone/>
            </a:pPr>
            <a:r>
              <a:t/>
            </a:r>
            <a:endParaRPr b="1" sz="700">
              <a:solidFill>
                <a:srgbClr val="FF0000"/>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Learners recognise key features of input and output (</a:t>
            </a:r>
            <a:r>
              <a:rPr lang="en-GB" sz="1000" u="sng">
                <a:solidFill>
                  <a:schemeClr val="dk1"/>
                </a:solidFill>
                <a:latin typeface="Arial Narrow"/>
                <a:ea typeface="Arial Narrow"/>
                <a:cs typeface="Arial Narrow"/>
                <a:sym typeface="Arial Narrow"/>
                <a:hlinkClick r:id="rId5">
                  <a:extLst>
                    <a:ext uri="{A12FA001-AC4F-418D-AE19-62706E023703}">
                      <ahyp:hlinkClr val="tx"/>
                    </a:ext>
                  </a:extLst>
                </a:hlinkClick>
              </a:rPr>
              <a:t>BBC Bitesize Input v Output</a:t>
            </a:r>
            <a:r>
              <a:rPr lang="en-GB" sz="1000">
                <a:solidFill>
                  <a:schemeClr val="dk1"/>
                </a:solidFill>
                <a:latin typeface="Arial Narrow"/>
                <a:ea typeface="Arial Narrow"/>
                <a:cs typeface="Arial Narrow"/>
                <a:sym typeface="Arial Narrow"/>
              </a:rPr>
              <a:t>)</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Create an input/output quiz for pupils, or ask them to create one for each other using Kahoot</a:t>
            </a:r>
            <a:endParaRPr/>
          </a:p>
          <a:p>
            <a:pPr indent="0" lvl="0" marL="0" marR="0" rtl="0" algn="l">
              <a:spcBef>
                <a:spcPts val="0"/>
              </a:spcBef>
              <a:spcAft>
                <a:spcPts val="0"/>
              </a:spcAft>
              <a:buNone/>
            </a:pPr>
            <a:r>
              <a:t/>
            </a:r>
            <a:endParaRPr b="1" sz="7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n-GB" sz="1100">
                <a:solidFill>
                  <a:schemeClr val="dk1"/>
                </a:solidFill>
                <a:latin typeface="Arial Narrow"/>
                <a:ea typeface="Arial Narrow"/>
                <a:cs typeface="Arial Narrow"/>
                <a:sym typeface="Arial Narrow"/>
              </a:rPr>
              <a:t>Selecting and using software</a:t>
            </a:r>
            <a:endParaRPr sz="10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7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Learners are becoming more independent when capturing content (video/sound/text/images) relevant to a lesson or curricular area </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Learners are confident in using Mark Up tool to edit images on their iPad, and can use images within apps like Pages to present their learning</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They are being introduced to an increasing variety of video editing tools, e.g. iMovie, Clips, Green Screen by DoInk </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Learners are becoming more independent in selecting the most appropriate digital tools to present and share their learning (e.g. Powerpoint/Keynote/Slides/Clips/Sway/OneNote/iMovie) and can confidently justify their choice</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Combining digital media available online, using new music and literacy, children could analyse music videos (as a multimodal text) to develop comprehension skills, understanding of inference, effects of literary devices such as similes, metaphors, alliteration</a:t>
            </a:r>
            <a:endParaRPr/>
          </a:p>
          <a:p>
            <a:pPr indent="-171450" lvl="0" marL="171450" marR="0" rtl="0" algn="l">
              <a:spcBef>
                <a:spcPts val="0"/>
              </a:spcBef>
              <a:spcAft>
                <a:spcPts val="0"/>
              </a:spcAft>
              <a:buClr>
                <a:schemeClr val="dk1"/>
              </a:buClr>
              <a:buSzPts val="1000"/>
              <a:buFont typeface="Arial"/>
              <a:buChar char="•"/>
            </a:pPr>
            <a:r>
              <a:rPr lang="en-GB" sz="1000" u="sng">
                <a:solidFill>
                  <a:schemeClr val="dk1"/>
                </a:solidFill>
                <a:latin typeface="Arial Narrow"/>
                <a:ea typeface="Arial Narrow"/>
                <a:cs typeface="Arial Narrow"/>
                <a:sym typeface="Arial Narrow"/>
                <a:hlinkClick r:id="rId6">
                  <a:extLst>
                    <a:ext uri="{A12FA001-AC4F-418D-AE19-62706E023703}">
                      <ahyp:hlinkClr val="tx"/>
                    </a:ext>
                  </a:extLst>
                </a:hlinkClick>
              </a:rPr>
              <a:t>Time for a Story</a:t>
            </a:r>
            <a:r>
              <a:rPr lang="en-GB" sz="1000">
                <a:solidFill>
                  <a:schemeClr val="dk1"/>
                </a:solidFill>
                <a:latin typeface="Arial Narrow"/>
                <a:ea typeface="Arial Narrow"/>
                <a:cs typeface="Arial Narrow"/>
                <a:sym typeface="Arial Narrow"/>
              </a:rPr>
              <a:t>: listen to a story and user your reciprocal reading roles, or answer/create questions, create illustrations or animations to go along with the story, continue the story/write a sequel or write something similar in your own book on Book Creator/Pages</a:t>
            </a:r>
            <a:endParaRPr sz="1100" u="sng">
              <a:solidFill>
                <a:schemeClr val="dk1"/>
              </a:solidFill>
              <a:latin typeface="Arial Narrow"/>
              <a:ea typeface="Arial Narrow"/>
              <a:cs typeface="Arial Narrow"/>
              <a:sym typeface="Arial Narrow"/>
            </a:endParaRPr>
          </a:p>
          <a:p>
            <a:pPr indent="-107950" lvl="0" marL="171450" marR="0" rtl="0" algn="l">
              <a:spcBef>
                <a:spcPts val="0"/>
              </a:spcBef>
              <a:spcAft>
                <a:spcPts val="0"/>
              </a:spcAft>
              <a:buClr>
                <a:schemeClr val="dk1"/>
              </a:buClr>
              <a:buSzPts val="1000"/>
              <a:buFont typeface="Arial"/>
              <a:buNone/>
            </a:pPr>
            <a:r>
              <a:t/>
            </a:r>
            <a:endParaRPr sz="1000">
              <a:solidFill>
                <a:schemeClr val="dk1"/>
              </a:solidFill>
              <a:latin typeface="Arial Narrow"/>
              <a:ea typeface="Arial Narrow"/>
              <a:cs typeface="Arial Narrow"/>
              <a:sym typeface="Arial Narrow"/>
            </a:endParaRPr>
          </a:p>
          <a:p>
            <a:pPr indent="-107950" lvl="0" marL="171450" marR="0" rtl="0" algn="l">
              <a:spcBef>
                <a:spcPts val="0"/>
              </a:spcBef>
              <a:spcAft>
                <a:spcPts val="0"/>
              </a:spcAft>
              <a:buClr>
                <a:schemeClr val="dk1"/>
              </a:buClr>
              <a:buSzPts val="1000"/>
              <a:buFont typeface="Arial"/>
              <a:buNone/>
            </a:pPr>
            <a:r>
              <a:t/>
            </a:r>
            <a:endParaRPr sz="1000">
              <a:solidFill>
                <a:schemeClr val="dk1"/>
              </a:solidFill>
              <a:latin typeface="Arial Narrow"/>
              <a:ea typeface="Arial Narrow"/>
              <a:cs typeface="Arial Narrow"/>
              <a:sym typeface="Arial Narrow"/>
            </a:endParaRPr>
          </a:p>
        </p:txBody>
      </p:sp>
      <p:sp>
        <p:nvSpPr>
          <p:cNvPr id="991" name="Google Shape;991;p46"/>
          <p:cNvSpPr/>
          <p:nvPr/>
        </p:nvSpPr>
        <p:spPr>
          <a:xfrm>
            <a:off x="108542" y="987703"/>
            <a:ext cx="6940995" cy="842047"/>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Cross-curricular links: </a:t>
            </a:r>
            <a:endParaRPr sz="8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(LIT 2-07a) show understanding of stories or multimodal texts, such as music videos, by responding to literal, inferential, evaluative (etc) questions </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(LIT 2-01a) select and listen to texts, create texts of own choice	(LIT 2-26a) creating storyboards when planning film projects</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(EXA 2-02a) choosing and exploring range of media and technologies to create images and objects</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(MNU 2-03a) children create audio or films to explain their thinking (encourage ‘maths talk’) and show the strategies and approaches they are using</a:t>
            </a:r>
            <a:endParaRPr/>
          </a:p>
          <a:p>
            <a:pPr indent="0" lvl="0" marL="0" marR="0" rtl="0" algn="l">
              <a:spcBef>
                <a:spcPts val="0"/>
              </a:spcBef>
              <a:spcAft>
                <a:spcPts val="0"/>
              </a:spcAft>
              <a:buNone/>
            </a:pPr>
            <a:r>
              <a:t/>
            </a:r>
            <a:endParaRPr sz="1100" u="sng">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p:txBody>
      </p:sp>
      <p:sp>
        <p:nvSpPr>
          <p:cNvPr id="992" name="Google Shape;992;p46"/>
          <p:cNvSpPr/>
          <p:nvPr/>
        </p:nvSpPr>
        <p:spPr>
          <a:xfrm>
            <a:off x="108544" y="586135"/>
            <a:ext cx="6951386" cy="348181"/>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Key language</a:t>
            </a:r>
            <a:r>
              <a:rPr lang="en-GB" sz="1100">
                <a:solidFill>
                  <a:schemeClr val="dk1"/>
                </a:solidFill>
                <a:latin typeface="Arial Narrow"/>
                <a:ea typeface="Arial Narrow"/>
                <a:cs typeface="Arial Narrow"/>
                <a:sym typeface="Arial Narrow"/>
              </a:rPr>
              <a:t>: editing tools, .jpg, .txt, .csv, .mp3, .mp4, .mov, capture relevant content, video editing tools, digital tools, justify</a:t>
            </a:r>
            <a:endParaRPr sz="1200">
              <a:solidFill>
                <a:srgbClr val="FF0000"/>
              </a:solidFill>
              <a:latin typeface="Arial Narrow"/>
              <a:ea typeface="Arial Narrow"/>
              <a:cs typeface="Arial Narrow"/>
              <a:sym typeface="Arial Narrow"/>
            </a:endParaRPr>
          </a:p>
        </p:txBody>
      </p:sp>
      <p:sp>
        <p:nvSpPr>
          <p:cNvPr id="993" name="Google Shape;993;p46"/>
          <p:cNvSpPr/>
          <p:nvPr/>
        </p:nvSpPr>
        <p:spPr>
          <a:xfrm>
            <a:off x="7150289" y="582542"/>
            <a:ext cx="1867992" cy="870364"/>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900" u="sng">
                <a:solidFill>
                  <a:schemeClr val="dk1"/>
                </a:solidFill>
                <a:latin typeface="Arial Narrow"/>
                <a:ea typeface="Arial Narrow"/>
                <a:cs typeface="Arial Narrow"/>
                <a:sym typeface="Arial Narrow"/>
              </a:rPr>
              <a:t>CfE E/O:</a:t>
            </a:r>
            <a:r>
              <a:rPr lang="en-GB" sz="900">
                <a:solidFill>
                  <a:schemeClr val="dk1"/>
                </a:solidFill>
                <a:latin typeface="Arial Narrow"/>
                <a:ea typeface="Arial Narrow"/>
                <a:cs typeface="Arial Narrow"/>
                <a:sym typeface="Arial Narrow"/>
              </a:rPr>
              <a:t> I can extend and enhance my knowledge of digital technologies to collect, analyse ideas, relevant information and organise these in an appropriate way. </a:t>
            </a:r>
            <a:endParaRPr/>
          </a:p>
          <a:p>
            <a:pPr indent="0" lvl="0" marL="0" marR="0" rtl="0" algn="l">
              <a:spcBef>
                <a:spcPts val="0"/>
              </a:spcBef>
              <a:spcAft>
                <a:spcPts val="0"/>
              </a:spcAft>
              <a:buNone/>
            </a:pPr>
            <a:r>
              <a:rPr b="1" lang="en-GB" sz="900">
                <a:solidFill>
                  <a:schemeClr val="dk1"/>
                </a:solidFill>
                <a:latin typeface="Arial Narrow"/>
                <a:ea typeface="Arial Narrow"/>
                <a:cs typeface="Arial Narrow"/>
                <a:sym typeface="Arial Narrow"/>
              </a:rPr>
              <a:t>TCH 2-01a</a:t>
            </a:r>
            <a:endParaRPr b="1" sz="9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p:txBody>
      </p:sp>
      <p:sp>
        <p:nvSpPr>
          <p:cNvPr id="994" name="Google Shape;994;p46"/>
          <p:cNvSpPr/>
          <p:nvPr/>
        </p:nvSpPr>
        <p:spPr>
          <a:xfrm>
            <a:off x="7161700" y="3853929"/>
            <a:ext cx="1862958" cy="2897428"/>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End of Level Benchmarks:</a:t>
            </a:r>
            <a:endParaRPr/>
          </a:p>
          <a:p>
            <a:pPr indent="0" lvl="0" marL="0" marR="0" rtl="0" algn="l">
              <a:spcBef>
                <a:spcPts val="0"/>
              </a:spcBef>
              <a:spcAft>
                <a:spcPts val="0"/>
              </a:spcAft>
              <a:buNone/>
            </a:pPr>
            <a:r>
              <a:t/>
            </a:r>
            <a:endParaRPr sz="1100" u="sng">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Identifies &amp; saves in a range of standard file formats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Saves files in an organised filing system</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Stores, shares &amp; collaborates using an online cloud based service for example, Glow or other platforms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Identifies the key features of input, output &amp; storage devices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Selects and uses applications and software to capture, create and modify text, images , sound and video</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Selects the most appropriate digital software to perform a task</a:t>
            </a:r>
            <a:br>
              <a:rPr lang="en-GB" sz="1100" u="sng">
                <a:solidFill>
                  <a:schemeClr val="dk1"/>
                </a:solidFill>
                <a:latin typeface="Arial Narrow"/>
                <a:ea typeface="Arial Narrow"/>
                <a:cs typeface="Arial Narrow"/>
                <a:sym typeface="Arial Narrow"/>
              </a:rPr>
            </a:br>
            <a:endParaRPr sz="1100" u="sng">
              <a:solidFill>
                <a:schemeClr val="dk1"/>
              </a:solidFill>
              <a:latin typeface="Arial Narrow"/>
              <a:ea typeface="Arial Narrow"/>
              <a:cs typeface="Arial Narrow"/>
              <a:sym typeface="Arial Narrow"/>
            </a:endParaRPr>
          </a:p>
          <a:p>
            <a:pPr indent="-101600" lvl="0" marL="171450" marR="0" rtl="0" algn="l">
              <a:spcBef>
                <a:spcPts val="0"/>
              </a:spcBef>
              <a:spcAft>
                <a:spcPts val="0"/>
              </a:spcAft>
              <a:buClr>
                <a:schemeClr val="dk1"/>
              </a:buClr>
              <a:buSzPts val="1100"/>
              <a:buFont typeface="Arial"/>
              <a:buNone/>
            </a:pPr>
            <a:r>
              <a:t/>
            </a:r>
            <a:endParaRPr sz="1100">
              <a:solidFill>
                <a:schemeClr val="dk1"/>
              </a:solidFill>
              <a:latin typeface="Arial Narrow"/>
              <a:ea typeface="Arial Narrow"/>
              <a:cs typeface="Arial Narrow"/>
              <a:sym typeface="Arial Narrow"/>
            </a:endParaRPr>
          </a:p>
        </p:txBody>
      </p:sp>
      <p:sp>
        <p:nvSpPr>
          <p:cNvPr id="995" name="Google Shape;995;p46">
            <a:hlinkClick action="ppaction://hlinksldjump" r:id="rId7"/>
          </p:cNvPr>
          <p:cNvSpPr/>
          <p:nvPr/>
        </p:nvSpPr>
        <p:spPr>
          <a:xfrm>
            <a:off x="7149459" y="1496457"/>
            <a:ext cx="1867172" cy="241834"/>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Pupil Resources</a:t>
            </a:r>
            <a:endParaRPr/>
          </a:p>
        </p:txBody>
      </p:sp>
      <p:pic>
        <p:nvPicPr>
          <p:cNvPr id="996" name="Google Shape;996;p46"/>
          <p:cNvPicPr preferRelativeResize="0"/>
          <p:nvPr/>
        </p:nvPicPr>
        <p:blipFill rotWithShape="1">
          <a:blip r:embed="rId8">
            <a:alphaModFix/>
          </a:blip>
          <a:srcRect b="0" l="0" r="0" t="0"/>
          <a:stretch/>
        </p:blipFill>
        <p:spPr>
          <a:xfrm>
            <a:off x="7831815" y="1804325"/>
            <a:ext cx="355538" cy="355538"/>
          </a:xfrm>
          <a:prstGeom prst="rect">
            <a:avLst/>
          </a:prstGeom>
          <a:noFill/>
          <a:ln>
            <a:noFill/>
          </a:ln>
        </p:spPr>
      </p:pic>
      <p:sp>
        <p:nvSpPr>
          <p:cNvPr id="997" name="Google Shape;997;p46">
            <a:hlinkClick action="ppaction://hlinksldjump" r:id="rId9"/>
          </p:cNvPr>
          <p:cNvSpPr/>
          <p:nvPr/>
        </p:nvSpPr>
        <p:spPr>
          <a:xfrm>
            <a:off x="7149459" y="3553451"/>
            <a:ext cx="1862957" cy="244685"/>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CLPL</a:t>
            </a:r>
            <a:endParaRPr/>
          </a:p>
        </p:txBody>
      </p:sp>
      <p:pic>
        <p:nvPicPr>
          <p:cNvPr id="998" name="Google Shape;998;p46"/>
          <p:cNvPicPr preferRelativeResize="0"/>
          <p:nvPr/>
        </p:nvPicPr>
        <p:blipFill rotWithShape="1">
          <a:blip r:embed="rId10">
            <a:alphaModFix/>
          </a:blip>
          <a:srcRect b="0" l="0" r="0" t="0"/>
          <a:stretch/>
        </p:blipFill>
        <p:spPr>
          <a:xfrm>
            <a:off x="8593962" y="1833458"/>
            <a:ext cx="355538" cy="355538"/>
          </a:xfrm>
          <a:prstGeom prst="rect">
            <a:avLst/>
          </a:prstGeom>
          <a:noFill/>
          <a:ln>
            <a:noFill/>
          </a:ln>
        </p:spPr>
      </p:pic>
      <p:pic>
        <p:nvPicPr>
          <p:cNvPr id="999" name="Google Shape;999;p46"/>
          <p:cNvPicPr preferRelativeResize="0"/>
          <p:nvPr/>
        </p:nvPicPr>
        <p:blipFill rotWithShape="1">
          <a:blip r:embed="rId11">
            <a:alphaModFix/>
          </a:blip>
          <a:srcRect b="0" l="0" r="0" t="0"/>
          <a:stretch/>
        </p:blipFill>
        <p:spPr>
          <a:xfrm>
            <a:off x="7831815" y="2216740"/>
            <a:ext cx="355538" cy="355538"/>
          </a:xfrm>
          <a:prstGeom prst="rect">
            <a:avLst/>
          </a:prstGeom>
          <a:noFill/>
          <a:ln>
            <a:noFill/>
          </a:ln>
        </p:spPr>
      </p:pic>
      <p:pic>
        <p:nvPicPr>
          <p:cNvPr id="1000" name="Google Shape;1000;p46"/>
          <p:cNvPicPr preferRelativeResize="0"/>
          <p:nvPr/>
        </p:nvPicPr>
        <p:blipFill rotWithShape="1">
          <a:blip r:embed="rId12">
            <a:alphaModFix/>
          </a:blip>
          <a:srcRect b="0" l="0" r="0" t="0"/>
          <a:stretch/>
        </p:blipFill>
        <p:spPr>
          <a:xfrm>
            <a:off x="8203091" y="1815069"/>
            <a:ext cx="355538" cy="355538"/>
          </a:xfrm>
          <a:prstGeom prst="rect">
            <a:avLst/>
          </a:prstGeom>
          <a:noFill/>
          <a:ln>
            <a:noFill/>
          </a:ln>
        </p:spPr>
      </p:pic>
      <p:pic>
        <p:nvPicPr>
          <p:cNvPr id="1001" name="Google Shape;1001;p46"/>
          <p:cNvPicPr preferRelativeResize="0"/>
          <p:nvPr/>
        </p:nvPicPr>
        <p:blipFill rotWithShape="1">
          <a:blip r:embed="rId13">
            <a:alphaModFix/>
          </a:blip>
          <a:srcRect b="0" l="0" r="0" t="0"/>
          <a:stretch/>
        </p:blipFill>
        <p:spPr>
          <a:xfrm>
            <a:off x="8216721" y="2224524"/>
            <a:ext cx="355539" cy="355539"/>
          </a:xfrm>
          <a:prstGeom prst="rect">
            <a:avLst/>
          </a:prstGeom>
          <a:noFill/>
          <a:ln>
            <a:noFill/>
          </a:ln>
        </p:spPr>
      </p:pic>
      <p:pic>
        <p:nvPicPr>
          <p:cNvPr id="1002" name="Google Shape;1002;p46"/>
          <p:cNvPicPr preferRelativeResize="0"/>
          <p:nvPr/>
        </p:nvPicPr>
        <p:blipFill rotWithShape="1">
          <a:blip r:embed="rId14">
            <a:alphaModFix/>
          </a:blip>
          <a:srcRect b="0" l="0" r="0" t="0"/>
          <a:stretch/>
        </p:blipFill>
        <p:spPr>
          <a:xfrm>
            <a:off x="8569262" y="2181992"/>
            <a:ext cx="435115" cy="435115"/>
          </a:xfrm>
          <a:prstGeom prst="rect">
            <a:avLst/>
          </a:prstGeom>
          <a:noFill/>
          <a:ln>
            <a:noFill/>
          </a:ln>
        </p:spPr>
      </p:pic>
      <p:pic>
        <p:nvPicPr>
          <p:cNvPr id="1003" name="Google Shape;1003;p46"/>
          <p:cNvPicPr preferRelativeResize="0"/>
          <p:nvPr/>
        </p:nvPicPr>
        <p:blipFill rotWithShape="1">
          <a:blip r:embed="rId15">
            <a:alphaModFix/>
          </a:blip>
          <a:srcRect b="0" l="0" r="0" t="0"/>
          <a:stretch/>
        </p:blipFill>
        <p:spPr>
          <a:xfrm>
            <a:off x="8216722" y="2643546"/>
            <a:ext cx="355538" cy="355538"/>
          </a:xfrm>
          <a:prstGeom prst="rect">
            <a:avLst/>
          </a:prstGeom>
          <a:noFill/>
          <a:ln>
            <a:noFill/>
          </a:ln>
        </p:spPr>
      </p:pic>
      <p:pic>
        <p:nvPicPr>
          <p:cNvPr id="1004" name="Google Shape;1004;p46"/>
          <p:cNvPicPr preferRelativeResize="0"/>
          <p:nvPr/>
        </p:nvPicPr>
        <p:blipFill rotWithShape="1">
          <a:blip r:embed="rId16">
            <a:alphaModFix/>
          </a:blip>
          <a:srcRect b="0" l="0" r="0" t="0"/>
          <a:stretch/>
        </p:blipFill>
        <p:spPr>
          <a:xfrm>
            <a:off x="7791450" y="2631920"/>
            <a:ext cx="436267" cy="436267"/>
          </a:xfrm>
          <a:prstGeom prst="rect">
            <a:avLst/>
          </a:prstGeom>
          <a:noFill/>
          <a:ln>
            <a:noFill/>
          </a:ln>
        </p:spPr>
      </p:pic>
      <p:pic>
        <p:nvPicPr>
          <p:cNvPr id="1005" name="Google Shape;1005;p46"/>
          <p:cNvPicPr preferRelativeResize="0"/>
          <p:nvPr/>
        </p:nvPicPr>
        <p:blipFill rotWithShape="1">
          <a:blip r:embed="rId17">
            <a:alphaModFix/>
          </a:blip>
          <a:srcRect b="0" l="0" r="0" t="0"/>
          <a:stretch/>
        </p:blipFill>
        <p:spPr>
          <a:xfrm>
            <a:off x="8558629" y="2604936"/>
            <a:ext cx="436267" cy="436267"/>
          </a:xfrm>
          <a:prstGeom prst="rect">
            <a:avLst/>
          </a:prstGeom>
          <a:noFill/>
          <a:ln>
            <a:noFill/>
          </a:ln>
        </p:spPr>
      </p:pic>
      <p:pic>
        <p:nvPicPr>
          <p:cNvPr id="1006" name="Google Shape;1006;p46"/>
          <p:cNvPicPr preferRelativeResize="0"/>
          <p:nvPr/>
        </p:nvPicPr>
        <p:blipFill rotWithShape="1">
          <a:blip r:embed="rId18">
            <a:alphaModFix/>
          </a:blip>
          <a:srcRect b="0" l="0" r="0" t="0"/>
          <a:stretch/>
        </p:blipFill>
        <p:spPr>
          <a:xfrm>
            <a:off x="8136161" y="3042917"/>
            <a:ext cx="355539" cy="355539"/>
          </a:xfrm>
          <a:prstGeom prst="rect">
            <a:avLst/>
          </a:prstGeom>
          <a:noFill/>
          <a:ln>
            <a:noFill/>
          </a:ln>
        </p:spPr>
      </p:pic>
      <p:sp>
        <p:nvSpPr>
          <p:cNvPr id="1007" name="Google Shape;1007;p46">
            <a:hlinkClick action="ppaction://hlinkshowjump?jump=firstslide"/>
          </p:cNvPr>
          <p:cNvSpPr/>
          <p:nvPr/>
        </p:nvSpPr>
        <p:spPr>
          <a:xfrm>
            <a:off x="586789" y="45864"/>
            <a:ext cx="546686" cy="257267"/>
          </a:xfrm>
          <a:custGeom>
            <a:rect b="b" l="l" r="r" t="t"/>
            <a:pathLst>
              <a:path extrusionOk="0" h="120000" w="120000">
                <a:moveTo>
                  <a:pt x="0" y="0"/>
                </a:moveTo>
                <a:lnTo>
                  <a:pt x="120000" y="0"/>
                </a:lnTo>
                <a:lnTo>
                  <a:pt x="120000" y="120000"/>
                </a:lnTo>
                <a:lnTo>
                  <a:pt x="0" y="120000"/>
                </a:lnTo>
                <a:close/>
                <a:moveTo>
                  <a:pt x="60000" y="15000"/>
                </a:moveTo>
                <a:lnTo>
                  <a:pt x="38823" y="60000"/>
                </a:lnTo>
                <a:lnTo>
                  <a:pt x="44117" y="60000"/>
                </a:lnTo>
                <a:lnTo>
                  <a:pt x="44117" y="105000"/>
                </a:lnTo>
                <a:lnTo>
                  <a:pt x="75883" y="105000"/>
                </a:lnTo>
                <a:lnTo>
                  <a:pt x="75883" y="60000"/>
                </a:lnTo>
                <a:lnTo>
                  <a:pt x="81177" y="60000"/>
                </a:lnTo>
                <a:lnTo>
                  <a:pt x="73235" y="43125"/>
                </a:lnTo>
                <a:lnTo>
                  <a:pt x="73235" y="20625"/>
                </a:lnTo>
                <a:lnTo>
                  <a:pt x="67941" y="20625"/>
                </a:lnTo>
                <a:lnTo>
                  <a:pt x="67941" y="31875"/>
                </a:lnTo>
                <a:close/>
              </a:path>
              <a:path extrusionOk="0" fill="darkenLess" h="120000" w="120000">
                <a:moveTo>
                  <a:pt x="73235" y="43125"/>
                </a:moveTo>
                <a:lnTo>
                  <a:pt x="73235" y="20625"/>
                </a:lnTo>
                <a:lnTo>
                  <a:pt x="67941" y="20625"/>
                </a:lnTo>
                <a:lnTo>
                  <a:pt x="67941" y="31875"/>
                </a:lnTo>
                <a:close/>
                <a:moveTo>
                  <a:pt x="44117" y="60000"/>
                </a:moveTo>
                <a:lnTo>
                  <a:pt x="44117" y="105000"/>
                </a:lnTo>
                <a:lnTo>
                  <a:pt x="57353" y="105000"/>
                </a:lnTo>
                <a:lnTo>
                  <a:pt x="57353" y="82500"/>
                </a:lnTo>
                <a:lnTo>
                  <a:pt x="62647" y="82500"/>
                </a:lnTo>
                <a:lnTo>
                  <a:pt x="62647" y="105000"/>
                </a:lnTo>
                <a:lnTo>
                  <a:pt x="75883" y="105000"/>
                </a:lnTo>
                <a:lnTo>
                  <a:pt x="75883" y="60000"/>
                </a:lnTo>
                <a:close/>
              </a:path>
              <a:path extrusionOk="0" fill="darken" h="120000" w="120000">
                <a:moveTo>
                  <a:pt x="60000" y="15000"/>
                </a:moveTo>
                <a:lnTo>
                  <a:pt x="38823" y="60000"/>
                </a:lnTo>
                <a:lnTo>
                  <a:pt x="81177" y="60000"/>
                </a:lnTo>
                <a:close/>
                <a:moveTo>
                  <a:pt x="57353" y="82500"/>
                </a:moveTo>
                <a:lnTo>
                  <a:pt x="62647" y="82500"/>
                </a:lnTo>
                <a:lnTo>
                  <a:pt x="62647" y="105000"/>
                </a:lnTo>
                <a:lnTo>
                  <a:pt x="57353" y="105000"/>
                </a:lnTo>
                <a:close/>
              </a:path>
              <a:path extrusionOk="0" fill="none" h="120000" w="120000">
                <a:moveTo>
                  <a:pt x="60000" y="15000"/>
                </a:moveTo>
                <a:lnTo>
                  <a:pt x="67941" y="31875"/>
                </a:lnTo>
                <a:lnTo>
                  <a:pt x="67941" y="20625"/>
                </a:lnTo>
                <a:lnTo>
                  <a:pt x="73235" y="20625"/>
                </a:lnTo>
                <a:lnTo>
                  <a:pt x="73235" y="43125"/>
                </a:lnTo>
                <a:lnTo>
                  <a:pt x="81177" y="60000"/>
                </a:lnTo>
                <a:lnTo>
                  <a:pt x="75883" y="60000"/>
                </a:lnTo>
                <a:lnTo>
                  <a:pt x="75883" y="105000"/>
                </a:lnTo>
                <a:lnTo>
                  <a:pt x="44117" y="105000"/>
                </a:lnTo>
                <a:lnTo>
                  <a:pt x="44117" y="60000"/>
                </a:lnTo>
                <a:lnTo>
                  <a:pt x="38823" y="60000"/>
                </a:lnTo>
                <a:close/>
                <a:moveTo>
                  <a:pt x="67941" y="31875"/>
                </a:moveTo>
                <a:lnTo>
                  <a:pt x="73235" y="43125"/>
                </a:lnTo>
                <a:moveTo>
                  <a:pt x="75883" y="60000"/>
                </a:moveTo>
                <a:lnTo>
                  <a:pt x="44117" y="60000"/>
                </a:lnTo>
                <a:moveTo>
                  <a:pt x="57353" y="105000"/>
                </a:moveTo>
                <a:lnTo>
                  <a:pt x="57353" y="82500"/>
                </a:lnTo>
                <a:lnTo>
                  <a:pt x="62647" y="82500"/>
                </a:lnTo>
                <a:lnTo>
                  <a:pt x="62647" y="105000"/>
                </a:lnTo>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8" name="Google Shape;1008;p46"/>
          <p:cNvSpPr/>
          <p:nvPr/>
        </p:nvSpPr>
        <p:spPr>
          <a:xfrm>
            <a:off x="38099"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9" name="Google Shape;1009;p46">
            <a:hlinkClick action="ppaction://hlinkshowjump?jump=nextslide"/>
          </p:cNvPr>
          <p:cNvSpPr/>
          <p:nvPr/>
        </p:nvSpPr>
        <p:spPr>
          <a:xfrm rot="10800000">
            <a:off x="8610600"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4" name="Shape 1014"/>
        <p:cNvGrpSpPr/>
        <p:nvPr/>
      </p:nvGrpSpPr>
      <p:grpSpPr>
        <a:xfrm>
          <a:off x="0" y="0"/>
          <a:ext cx="0" cy="0"/>
          <a:chOff x="0" y="0"/>
          <a:chExt cx="0" cy="0"/>
        </a:xfrm>
      </p:grpSpPr>
      <p:sp>
        <p:nvSpPr>
          <p:cNvPr id="1015" name="Google Shape;1015;p47"/>
          <p:cNvSpPr/>
          <p:nvPr/>
        </p:nvSpPr>
        <p:spPr>
          <a:xfrm>
            <a:off x="7150289" y="1754121"/>
            <a:ext cx="1867992" cy="1618438"/>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KidSmart</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iMovie</a:t>
            </a:r>
            <a:endParaRPr/>
          </a:p>
        </p:txBody>
      </p:sp>
      <p:sp>
        <p:nvSpPr>
          <p:cNvPr id="1016" name="Google Shape;1016;p47"/>
          <p:cNvSpPr txBox="1"/>
          <p:nvPr>
            <p:ph type="title"/>
          </p:nvPr>
        </p:nvSpPr>
        <p:spPr>
          <a:xfrm>
            <a:off x="1183753" y="45864"/>
            <a:ext cx="7362028" cy="476493"/>
          </a:xfrm>
          <a:prstGeom prst="rect">
            <a:avLst/>
          </a:prstGeom>
          <a:solidFill>
            <a:srgbClr val="F2DADA"/>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400"/>
              <a:buFont typeface="Arial Narrow"/>
              <a:buNone/>
            </a:pPr>
            <a:br>
              <a:rPr b="1" lang="en-GB" sz="1400">
                <a:latin typeface="Arial Narrow"/>
                <a:ea typeface="Arial Narrow"/>
                <a:cs typeface="Arial Narrow"/>
                <a:sym typeface="Arial Narrow"/>
              </a:rPr>
            </a:br>
            <a:r>
              <a:rPr b="1" lang="en-GB" sz="1400">
                <a:latin typeface="Arial"/>
                <a:ea typeface="Arial"/>
                <a:cs typeface="Arial"/>
                <a:sym typeface="Arial"/>
              </a:rPr>
              <a:t>Second Level (2.1)</a:t>
            </a:r>
            <a:br>
              <a:rPr b="1" lang="en-GB" sz="1400">
                <a:latin typeface="Arial"/>
                <a:ea typeface="Arial"/>
                <a:cs typeface="Arial"/>
                <a:sym typeface="Arial"/>
              </a:rPr>
            </a:br>
            <a:r>
              <a:rPr b="1" lang="en-GB" sz="1200">
                <a:latin typeface="Arial"/>
                <a:ea typeface="Arial"/>
                <a:cs typeface="Arial"/>
                <a:sym typeface="Arial"/>
              </a:rPr>
              <a:t>DL2: </a:t>
            </a:r>
            <a:r>
              <a:rPr lang="en-GB" sz="1200">
                <a:latin typeface="Arial"/>
                <a:ea typeface="Arial"/>
                <a:cs typeface="Arial"/>
                <a:sym typeface="Arial"/>
              </a:rPr>
              <a:t>Searching, processing and managing information responsibly</a:t>
            </a:r>
            <a:br>
              <a:rPr b="1" lang="en-GB" sz="1400">
                <a:latin typeface="Arial"/>
                <a:ea typeface="Arial"/>
                <a:cs typeface="Arial"/>
                <a:sym typeface="Arial"/>
              </a:rPr>
            </a:br>
            <a:endParaRPr b="1" sz="1400">
              <a:latin typeface="Arial"/>
              <a:ea typeface="Arial"/>
              <a:cs typeface="Arial"/>
              <a:sym typeface="Arial"/>
            </a:endParaRPr>
          </a:p>
        </p:txBody>
      </p:sp>
      <p:sp>
        <p:nvSpPr>
          <p:cNvPr id="1017" name="Google Shape;1017;p47"/>
          <p:cNvSpPr/>
          <p:nvPr/>
        </p:nvSpPr>
        <p:spPr>
          <a:xfrm>
            <a:off x="108565" y="2100390"/>
            <a:ext cx="6951363" cy="4650967"/>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Teaching Strategies &amp; Approaches:</a:t>
            </a:r>
            <a:endParaRPr/>
          </a:p>
          <a:p>
            <a:pPr indent="0" lvl="0" marL="0" marR="0" rtl="0" algn="l">
              <a:spcBef>
                <a:spcPts val="0"/>
              </a:spcBef>
              <a:spcAft>
                <a:spcPts val="0"/>
              </a:spcAft>
              <a:buNone/>
            </a:pPr>
            <a:r>
              <a:t/>
            </a:r>
            <a:endParaRPr sz="1100" u="sng">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n-GB" sz="1100">
                <a:solidFill>
                  <a:schemeClr val="dk1"/>
                </a:solidFill>
                <a:latin typeface="Arial Narrow"/>
                <a:ea typeface="Arial Narrow"/>
                <a:cs typeface="Arial Narrow"/>
                <a:sym typeface="Arial Narrow"/>
              </a:rPr>
              <a:t>Search engines</a:t>
            </a:r>
            <a:endParaRPr/>
          </a:p>
          <a:p>
            <a:pPr indent="0" lvl="0" marL="0" marR="0" rtl="0" algn="l">
              <a:spcBef>
                <a:spcPts val="0"/>
              </a:spcBef>
              <a:spcAft>
                <a:spcPts val="0"/>
              </a:spcAft>
              <a:buNone/>
            </a:pPr>
            <a:r>
              <a:t/>
            </a:r>
            <a:endParaRPr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With children discuss how we find or look up information that we want via books, Internet, people etc. Talk about which is most effective for different situations and why</a:t>
            </a:r>
            <a:endParaRPr/>
          </a:p>
          <a:p>
            <a:pPr indent="-171450" lvl="0" marL="171450" marR="0" rtl="0" algn="l">
              <a:spcBef>
                <a:spcPts val="0"/>
              </a:spcBef>
              <a:spcAft>
                <a:spcPts val="0"/>
              </a:spcAft>
              <a:buClr>
                <a:schemeClr val="dk1"/>
              </a:buClr>
              <a:buSzPts val="1000"/>
              <a:buFont typeface="Arial"/>
              <a:buChar char="•"/>
            </a:pPr>
            <a:r>
              <a:rPr lang="en-GB" sz="1000" u="sng">
                <a:solidFill>
                  <a:schemeClr val="dk1"/>
                </a:solidFill>
                <a:latin typeface="Arial Narrow"/>
                <a:ea typeface="Arial Narrow"/>
                <a:cs typeface="Arial Narrow"/>
                <a:sym typeface="Arial Narrow"/>
                <a:hlinkClick r:id="rId3">
                  <a:extLst>
                    <a:ext uri="{A12FA001-AC4F-418D-AE19-62706E023703}">
                      <ahyp:hlinkClr val="tx"/>
                    </a:ext>
                  </a:extLst>
                </a:hlinkClick>
              </a:rPr>
              <a:t>A Google a Day</a:t>
            </a:r>
            <a:r>
              <a:rPr lang="en-GB" sz="1000">
                <a:solidFill>
                  <a:schemeClr val="dk1"/>
                </a:solidFill>
                <a:latin typeface="Arial Narrow"/>
                <a:ea typeface="Arial Narrow"/>
                <a:cs typeface="Arial Narrow"/>
                <a:sym typeface="Arial Narrow"/>
              </a:rPr>
              <a:t> asks children to put their search skills to use to find the answer to a question</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Find out </a:t>
            </a:r>
            <a:r>
              <a:rPr lang="en-GB" sz="1000" u="sng">
                <a:solidFill>
                  <a:schemeClr val="dk1"/>
                </a:solidFill>
                <a:latin typeface="Arial Narrow"/>
                <a:ea typeface="Arial Narrow"/>
                <a:cs typeface="Arial Narrow"/>
                <a:sym typeface="Arial Narrow"/>
                <a:hlinkClick r:id="rId4">
                  <a:extLst>
                    <a:ext uri="{A12FA001-AC4F-418D-AE19-62706E023703}">
                      <ahyp:hlinkClr val="tx"/>
                    </a:ext>
                  </a:extLst>
                </a:hlinkClick>
              </a:rPr>
              <a:t>how Google search works</a:t>
            </a:r>
            <a:r>
              <a:rPr lang="en-GB" sz="1000">
                <a:solidFill>
                  <a:schemeClr val="dk1"/>
                </a:solidFill>
                <a:latin typeface="Arial Narrow"/>
                <a:ea typeface="Arial Narrow"/>
                <a:cs typeface="Arial Narrow"/>
                <a:sym typeface="Arial Narrow"/>
              </a:rPr>
              <a:t> – discuss what sort of factors pull out the ‘top results’ when searching? </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Is information we find online reliable? Have kids use the </a:t>
            </a:r>
            <a:r>
              <a:rPr lang="en-GB" sz="1000" u="sng">
                <a:solidFill>
                  <a:schemeClr val="dk1"/>
                </a:solidFill>
                <a:latin typeface="Arial Narrow"/>
                <a:ea typeface="Arial Narrow"/>
                <a:cs typeface="Arial Narrow"/>
                <a:sym typeface="Arial Narrow"/>
                <a:hlinkClick r:id="rId5">
                  <a:extLst>
                    <a:ext uri="{A12FA001-AC4F-418D-AE19-62706E023703}">
                      <ahyp:hlinkClr val="tx"/>
                    </a:ext>
                  </a:extLst>
                </a:hlinkClick>
              </a:rPr>
              <a:t>KidSmart site </a:t>
            </a:r>
            <a:r>
              <a:rPr lang="en-GB" sz="1000">
                <a:solidFill>
                  <a:schemeClr val="dk1"/>
                </a:solidFill>
                <a:latin typeface="Arial Narrow"/>
                <a:ea typeface="Arial Narrow"/>
                <a:cs typeface="Arial Narrow"/>
                <a:sym typeface="Arial Narrow"/>
              </a:rPr>
              <a:t>to find reasons why not – they could create their own poster/presentation using some of their familiar apps: share what they learn with children in the class below to teach them more about this</a:t>
            </a:r>
            <a:endParaRPr/>
          </a:p>
          <a:p>
            <a:pPr indent="0" lvl="0" marL="0" marR="0" rtl="0" algn="l">
              <a:spcBef>
                <a:spcPts val="0"/>
              </a:spcBef>
              <a:spcAft>
                <a:spcPts val="0"/>
              </a:spcAft>
              <a:buNone/>
            </a:pPr>
            <a:r>
              <a:t/>
            </a:r>
            <a:endParaRPr sz="1100" u="sng">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n-GB" sz="1100">
                <a:solidFill>
                  <a:schemeClr val="dk1"/>
                </a:solidFill>
                <a:latin typeface="Arial Narrow"/>
                <a:ea typeface="Arial Narrow"/>
                <a:cs typeface="Arial Narrow"/>
                <a:sym typeface="Arial Narrow"/>
              </a:rPr>
              <a:t>Access and navigate websites</a:t>
            </a:r>
            <a:endParaRPr/>
          </a:p>
          <a:p>
            <a:pPr indent="0" lvl="0" marL="0" marR="0" rtl="0" algn="l">
              <a:spcBef>
                <a:spcPts val="0"/>
              </a:spcBef>
              <a:spcAft>
                <a:spcPts val="0"/>
              </a:spcAft>
              <a:buNone/>
            </a:pPr>
            <a:r>
              <a:t/>
            </a:r>
            <a:endParaRPr b="1" sz="1000">
              <a:solidFill>
                <a:srgbClr val="FF0000"/>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Recap on searching online – assess children’s prior knowledge and understanding. Provide range of activities  to encourage children to use different features of searching online: set a quiz where the answers can be found by browser search (e.g. similar to this quiz, but could be related to your IDL themes, or age/stage appropriate general knowledge). Discuss the benefits of committing some information to memory, and when and why we don’t need to do so! </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Set scavenger hunt / relay task – children have to navigate their way around a website to find answers to given questions – could use QR codes (click </a:t>
            </a:r>
            <a:r>
              <a:rPr lang="en-GB" sz="1000" u="sng">
                <a:solidFill>
                  <a:schemeClr val="dk1"/>
                </a:solidFill>
                <a:latin typeface="Arial Narrow"/>
                <a:ea typeface="Arial Narrow"/>
                <a:cs typeface="Arial Narrow"/>
                <a:sym typeface="Arial Narrow"/>
                <a:hlinkClick r:id="rId6">
                  <a:extLst>
                    <a:ext uri="{A12FA001-AC4F-418D-AE19-62706E023703}">
                      <ahyp:hlinkClr val="tx"/>
                    </a:ext>
                  </a:extLst>
                </a:hlinkClick>
              </a:rPr>
              <a:t>here</a:t>
            </a:r>
            <a:r>
              <a:rPr lang="en-GB" sz="1000">
                <a:solidFill>
                  <a:schemeClr val="dk1"/>
                </a:solidFill>
                <a:latin typeface="Arial Narrow"/>
                <a:ea typeface="Arial Narrow"/>
                <a:cs typeface="Arial Narrow"/>
                <a:sym typeface="Arial Narrow"/>
              </a:rPr>
              <a:t> for teacher guide to creating QR codes) around the environment that gives them a question to find an answer to</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Discuss what websites they used, which were effective, how they found the websites, how they found the information on them and how reliable they find that information. What did they cross-reference against? </a:t>
            </a:r>
            <a:endParaRPr/>
          </a:p>
          <a:p>
            <a:pPr indent="-101600" lvl="0" marL="171450" marR="0" rtl="0" algn="l">
              <a:spcBef>
                <a:spcPts val="0"/>
              </a:spcBef>
              <a:spcAft>
                <a:spcPts val="0"/>
              </a:spcAft>
              <a:buClr>
                <a:schemeClr val="dk1"/>
              </a:buClr>
              <a:buSzPts val="1100"/>
              <a:buFont typeface="Arial"/>
              <a:buNone/>
            </a:pPr>
            <a:r>
              <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n-GB" sz="1100">
                <a:solidFill>
                  <a:schemeClr val="dk1"/>
                </a:solidFill>
                <a:latin typeface="Arial Narrow"/>
                <a:ea typeface="Arial Narrow"/>
                <a:cs typeface="Arial Narrow"/>
                <a:sym typeface="Arial Narrow"/>
              </a:rPr>
              <a:t>Demonstrating an understanding of usage rights</a:t>
            </a:r>
            <a:endParaRPr/>
          </a:p>
          <a:p>
            <a:pPr indent="0" lvl="0" marL="0" marR="0" rtl="0" algn="l">
              <a:spcBef>
                <a:spcPts val="0"/>
              </a:spcBef>
              <a:spcAft>
                <a:spcPts val="0"/>
              </a:spcAft>
              <a:buNone/>
            </a:pPr>
            <a:r>
              <a:t/>
            </a:r>
            <a:endParaRPr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Teacher explores with class the term 'copyright' and what that means to different groups of people, e.g. musicians, artists, authors, businesses etc, and what that means to individuals who are using copyright material, and the consequences if copyright rules are ignored - </a:t>
            </a:r>
            <a:r>
              <a:rPr lang="en-GB" sz="1000" u="sng">
                <a:solidFill>
                  <a:schemeClr val="dk1"/>
                </a:solidFill>
                <a:latin typeface="Arial Narrow"/>
                <a:ea typeface="Arial Narrow"/>
                <a:cs typeface="Arial Narrow"/>
                <a:sym typeface="Arial Narrow"/>
                <a:hlinkClick r:id="rId7">
                  <a:extLst>
                    <a:ext uri="{A12FA001-AC4F-418D-AE19-62706E023703}">
                      <ahyp:hlinkClr val="tx"/>
                    </a:ext>
                  </a:extLst>
                </a:hlinkClick>
              </a:rPr>
              <a:t>Whose Is It, Anyway?</a:t>
            </a:r>
            <a:endParaRPr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Children create their own logo/tag to use on videos they make (as Vloggers use), which can be superimposed using iMovie (picture in picture mode), to identify content they’ve created</a:t>
            </a:r>
            <a:endParaRPr/>
          </a:p>
          <a:p>
            <a:pPr indent="0" lvl="0" marL="0" marR="0" rtl="0" algn="l">
              <a:spcBef>
                <a:spcPts val="0"/>
              </a:spcBef>
              <a:spcAft>
                <a:spcPts val="0"/>
              </a:spcAft>
              <a:buNone/>
            </a:pPr>
            <a:r>
              <a:t/>
            </a:r>
            <a:endParaRPr sz="700">
              <a:solidFill>
                <a:srgbClr val="FF0000"/>
              </a:solidFill>
              <a:latin typeface="Arial Narrow"/>
              <a:ea typeface="Arial Narrow"/>
              <a:cs typeface="Arial Narrow"/>
              <a:sym typeface="Arial Narrow"/>
            </a:endParaRPr>
          </a:p>
          <a:p>
            <a:pPr indent="-107950" lvl="0" marL="171450" marR="0" rtl="0" algn="l">
              <a:spcBef>
                <a:spcPts val="0"/>
              </a:spcBef>
              <a:spcAft>
                <a:spcPts val="0"/>
              </a:spcAft>
              <a:buClr>
                <a:schemeClr val="dk1"/>
              </a:buClr>
              <a:buSzPts val="1000"/>
              <a:buFont typeface="Arial"/>
              <a:buNone/>
            </a:pPr>
            <a:r>
              <a:t/>
            </a:r>
            <a:endParaRPr sz="1000">
              <a:solidFill>
                <a:schemeClr val="dk1"/>
              </a:solidFill>
              <a:latin typeface="Arial Narrow"/>
              <a:ea typeface="Arial Narrow"/>
              <a:cs typeface="Arial Narrow"/>
              <a:sym typeface="Arial Narrow"/>
            </a:endParaRPr>
          </a:p>
        </p:txBody>
      </p:sp>
      <p:sp>
        <p:nvSpPr>
          <p:cNvPr id="1018" name="Google Shape;1018;p47"/>
          <p:cNvSpPr/>
          <p:nvPr/>
        </p:nvSpPr>
        <p:spPr>
          <a:xfrm>
            <a:off x="118933" y="1102003"/>
            <a:ext cx="6940995" cy="909677"/>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Cross-curricular links:</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(SOC 2-01a) using primary and secondary sources to research events in the past</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(SOC 2-15a) use evidence selectively to research current social, political or economic issues</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(LIT 2-08a) distinguishing fact from opinion and recognizing when sources try to influence opinion</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(LIT 2-25a) recognising the need to acknowledge sources</a:t>
            </a:r>
            <a:endParaRPr/>
          </a:p>
          <a:p>
            <a:pPr indent="0" lvl="0" marL="0" marR="0" rtl="0" algn="l">
              <a:spcBef>
                <a:spcPts val="0"/>
              </a:spcBef>
              <a:spcAft>
                <a:spcPts val="0"/>
              </a:spcAft>
              <a:buNone/>
            </a:pPr>
            <a:r>
              <a:t/>
            </a:r>
            <a:endParaRPr sz="1000">
              <a:solidFill>
                <a:srgbClr val="000000"/>
              </a:solidFill>
              <a:latin typeface="Arial Narrow"/>
              <a:ea typeface="Arial Narrow"/>
              <a:cs typeface="Arial Narrow"/>
              <a:sym typeface="Arial Narrow"/>
            </a:endParaRPr>
          </a:p>
        </p:txBody>
      </p:sp>
      <p:sp>
        <p:nvSpPr>
          <p:cNvPr id="1019" name="Google Shape;1019;p47"/>
          <p:cNvSpPr/>
          <p:nvPr/>
        </p:nvSpPr>
        <p:spPr>
          <a:xfrm>
            <a:off x="118934" y="586135"/>
            <a:ext cx="6940996" cy="45209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Key language</a:t>
            </a:r>
            <a:r>
              <a:rPr lang="en-GB" sz="1100">
                <a:solidFill>
                  <a:schemeClr val="dk1"/>
                </a:solidFill>
                <a:latin typeface="Arial Narrow"/>
                <a:ea typeface="Arial Narrow"/>
                <a:cs typeface="Arial Narrow"/>
                <a:sym typeface="Arial Narrow"/>
              </a:rPr>
              <a:t>: search, audio, information, text, video, images, permission, </a:t>
            </a:r>
            <a:r>
              <a:rPr lang="en-GB" sz="1100">
                <a:solidFill>
                  <a:srgbClr val="000000"/>
                </a:solidFill>
                <a:latin typeface="Arial Narrow"/>
                <a:ea typeface="Arial Narrow"/>
                <a:cs typeface="Arial Narrow"/>
                <a:sym typeface="Arial Narrow"/>
              </a:rPr>
              <a:t>search engine, homepage, features, owner, ownership, browsers, digital citizen, </a:t>
            </a:r>
            <a:r>
              <a:rPr lang="en-GB" sz="1100">
                <a:solidFill>
                  <a:schemeClr val="dk1"/>
                </a:solidFill>
                <a:latin typeface="Arial Narrow"/>
                <a:ea typeface="Arial Narrow"/>
                <a:cs typeface="Arial Narrow"/>
                <a:sym typeface="Arial Narrow"/>
              </a:rPr>
              <a:t>quick search, narrowing results, navigate, key words, copyright laws</a:t>
            </a:r>
            <a:endParaRPr sz="1100">
              <a:solidFill>
                <a:srgbClr val="FF0000"/>
              </a:solidFill>
              <a:latin typeface="Arial Narrow"/>
              <a:ea typeface="Arial Narrow"/>
              <a:cs typeface="Arial Narrow"/>
              <a:sym typeface="Arial Narrow"/>
            </a:endParaRPr>
          </a:p>
        </p:txBody>
      </p:sp>
      <p:sp>
        <p:nvSpPr>
          <p:cNvPr id="1020" name="Google Shape;1020;p47"/>
          <p:cNvSpPr/>
          <p:nvPr/>
        </p:nvSpPr>
        <p:spPr>
          <a:xfrm>
            <a:off x="7150289" y="582542"/>
            <a:ext cx="1867992" cy="822413"/>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000" u="sng">
                <a:solidFill>
                  <a:schemeClr val="dk1"/>
                </a:solidFill>
                <a:latin typeface="Arial Narrow"/>
                <a:ea typeface="Arial Narrow"/>
                <a:cs typeface="Arial Narrow"/>
                <a:sym typeface="Arial Narrow"/>
              </a:rPr>
              <a:t>CfE E/O:</a:t>
            </a:r>
            <a:r>
              <a:rPr lang="en-GB" sz="1000">
                <a:solidFill>
                  <a:schemeClr val="dk1"/>
                </a:solidFill>
                <a:latin typeface="Arial Narrow"/>
                <a:ea typeface="Arial Narrow"/>
                <a:cs typeface="Arial Narrow"/>
                <a:sym typeface="Arial Narrow"/>
              </a:rPr>
              <a:t> </a:t>
            </a:r>
            <a:r>
              <a:rPr lang="en-GB" sz="900">
                <a:solidFill>
                  <a:schemeClr val="dk1"/>
                </a:solidFill>
                <a:latin typeface="Arial Narrow"/>
                <a:ea typeface="Arial Narrow"/>
                <a:cs typeface="Arial Narrow"/>
                <a:sym typeface="Arial Narrow"/>
              </a:rPr>
              <a:t>I can use digital technologies to search, access and retrieve information and am aware that not all of this information will be credible. </a:t>
            </a:r>
            <a:endParaRPr/>
          </a:p>
          <a:p>
            <a:pPr indent="0" lvl="0" marL="0" marR="0" rtl="0" algn="l">
              <a:spcBef>
                <a:spcPts val="0"/>
              </a:spcBef>
              <a:spcAft>
                <a:spcPts val="0"/>
              </a:spcAft>
              <a:buNone/>
            </a:pPr>
            <a:r>
              <a:rPr b="1" lang="en-GB" sz="900">
                <a:solidFill>
                  <a:schemeClr val="dk1"/>
                </a:solidFill>
                <a:latin typeface="Arial Narrow"/>
                <a:ea typeface="Arial Narrow"/>
                <a:cs typeface="Arial Narrow"/>
                <a:sym typeface="Arial Narrow"/>
              </a:rPr>
              <a:t>TCH 2-02a</a:t>
            </a:r>
            <a:endParaRPr b="1" sz="9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p:txBody>
      </p:sp>
      <p:sp>
        <p:nvSpPr>
          <p:cNvPr id="1021" name="Google Shape;1021;p47"/>
          <p:cNvSpPr/>
          <p:nvPr/>
        </p:nvSpPr>
        <p:spPr>
          <a:xfrm>
            <a:off x="7161700" y="3715353"/>
            <a:ext cx="1862958" cy="3036004"/>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End of Level Benchmarks:</a:t>
            </a:r>
            <a:endParaRPr/>
          </a:p>
          <a:p>
            <a:pPr indent="-107950" lvl="0" marL="171450" marR="0" rtl="0" algn="l">
              <a:spcBef>
                <a:spcPts val="0"/>
              </a:spcBef>
              <a:spcAft>
                <a:spcPts val="0"/>
              </a:spcAft>
              <a:buClr>
                <a:schemeClr val="dk1"/>
              </a:buClr>
              <a:buSzPts val="1000"/>
              <a:buFont typeface="Arial"/>
              <a:buNone/>
            </a:pPr>
            <a:r>
              <a:t/>
            </a:r>
            <a:endParaRPr sz="1000" u="sng">
              <a:solidFill>
                <a:schemeClr val="dk1"/>
              </a:solidFill>
              <a:latin typeface="Arial Narrow"/>
              <a:ea typeface="Arial Narrow"/>
              <a:cs typeface="Arial Narrow"/>
              <a:sym typeface="Arial Narrow"/>
            </a:endParaRPr>
          </a:p>
          <a:p>
            <a:pPr indent="-228600" lvl="0" marL="22860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Uses search engines to search the internet for specific or relevant information for example, using quotation marks to narrow the results. </a:t>
            </a:r>
            <a:endParaRPr/>
          </a:p>
          <a:p>
            <a:pPr indent="-228600" lvl="0" marL="22860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Access websites and use navigation skills to retrieve information for a specific task. </a:t>
            </a:r>
            <a:endParaRPr/>
          </a:p>
          <a:p>
            <a:pPr indent="-228600" lvl="0" marL="22860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Demonstrates an understanding of usage rights and can apply these within a search for example creative commons </a:t>
            </a:r>
            <a:endParaRPr/>
          </a:p>
          <a:p>
            <a:pPr indent="0" lvl="0" marL="0" marR="0" rtl="0" algn="l">
              <a:spcBef>
                <a:spcPts val="0"/>
              </a:spcBef>
              <a:spcAft>
                <a:spcPts val="0"/>
              </a:spcAft>
              <a:buNone/>
            </a:pPr>
            <a:br>
              <a:rPr lang="en-GB" sz="1100" u="sng">
                <a:solidFill>
                  <a:schemeClr val="dk1"/>
                </a:solidFill>
                <a:latin typeface="Arial Narrow"/>
                <a:ea typeface="Arial Narrow"/>
                <a:cs typeface="Arial Narrow"/>
                <a:sym typeface="Arial Narrow"/>
              </a:rPr>
            </a:br>
            <a:endParaRPr sz="1100" u="sng">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000">
              <a:solidFill>
                <a:schemeClr val="dk1"/>
              </a:solidFill>
              <a:latin typeface="Arial Narrow"/>
              <a:ea typeface="Arial Narrow"/>
              <a:cs typeface="Arial Narrow"/>
              <a:sym typeface="Arial Narrow"/>
            </a:endParaRPr>
          </a:p>
          <a:p>
            <a:pPr indent="-101600" lvl="0" marL="171450" marR="0" rtl="0" algn="l">
              <a:spcBef>
                <a:spcPts val="0"/>
              </a:spcBef>
              <a:spcAft>
                <a:spcPts val="0"/>
              </a:spcAft>
              <a:buClr>
                <a:schemeClr val="dk1"/>
              </a:buClr>
              <a:buSzPts val="1100"/>
              <a:buFont typeface="Arial"/>
              <a:buNone/>
            </a:pPr>
            <a:r>
              <a:t/>
            </a:r>
            <a:endParaRPr sz="1100">
              <a:solidFill>
                <a:schemeClr val="dk1"/>
              </a:solidFill>
              <a:latin typeface="Arial Narrow"/>
              <a:ea typeface="Arial Narrow"/>
              <a:cs typeface="Arial Narrow"/>
              <a:sym typeface="Arial Narrow"/>
            </a:endParaRPr>
          </a:p>
        </p:txBody>
      </p:sp>
      <p:sp>
        <p:nvSpPr>
          <p:cNvPr id="1022" name="Google Shape;1022;p47">
            <a:hlinkClick action="ppaction://hlinksldjump" r:id="rId8"/>
          </p:cNvPr>
          <p:cNvSpPr/>
          <p:nvPr/>
        </p:nvSpPr>
        <p:spPr>
          <a:xfrm>
            <a:off x="7149459" y="1454166"/>
            <a:ext cx="1867172" cy="241834"/>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Pupil Resources</a:t>
            </a:r>
            <a:endParaRPr/>
          </a:p>
        </p:txBody>
      </p:sp>
      <p:pic>
        <p:nvPicPr>
          <p:cNvPr id="1023" name="Google Shape;1023;p47"/>
          <p:cNvPicPr preferRelativeResize="0"/>
          <p:nvPr/>
        </p:nvPicPr>
        <p:blipFill rotWithShape="1">
          <a:blip r:embed="rId9">
            <a:alphaModFix/>
          </a:blip>
          <a:srcRect b="0" l="0" r="0" t="0"/>
          <a:stretch/>
        </p:blipFill>
        <p:spPr>
          <a:xfrm>
            <a:off x="8610600" y="1818770"/>
            <a:ext cx="355538" cy="355538"/>
          </a:xfrm>
          <a:prstGeom prst="rect">
            <a:avLst/>
          </a:prstGeom>
          <a:noFill/>
          <a:ln>
            <a:noFill/>
          </a:ln>
        </p:spPr>
      </p:pic>
      <p:pic>
        <p:nvPicPr>
          <p:cNvPr id="1024" name="Google Shape;1024;p47"/>
          <p:cNvPicPr preferRelativeResize="0"/>
          <p:nvPr/>
        </p:nvPicPr>
        <p:blipFill rotWithShape="1">
          <a:blip r:embed="rId10">
            <a:alphaModFix/>
          </a:blip>
          <a:srcRect b="0" l="0" r="0" t="0"/>
          <a:stretch/>
        </p:blipFill>
        <p:spPr>
          <a:xfrm>
            <a:off x="7922248" y="1844451"/>
            <a:ext cx="600673" cy="255939"/>
          </a:xfrm>
          <a:prstGeom prst="rect">
            <a:avLst/>
          </a:prstGeom>
          <a:noFill/>
          <a:ln>
            <a:noFill/>
          </a:ln>
        </p:spPr>
      </p:pic>
      <p:sp>
        <p:nvSpPr>
          <p:cNvPr id="1025" name="Google Shape;1025;p47">
            <a:hlinkClick action="ppaction://hlinkshowjump?jump=firstslide"/>
          </p:cNvPr>
          <p:cNvSpPr/>
          <p:nvPr/>
        </p:nvSpPr>
        <p:spPr>
          <a:xfrm>
            <a:off x="586789" y="45864"/>
            <a:ext cx="546686" cy="257267"/>
          </a:xfrm>
          <a:custGeom>
            <a:rect b="b" l="l" r="r" t="t"/>
            <a:pathLst>
              <a:path extrusionOk="0" h="120000" w="120000">
                <a:moveTo>
                  <a:pt x="0" y="0"/>
                </a:moveTo>
                <a:lnTo>
                  <a:pt x="120000" y="0"/>
                </a:lnTo>
                <a:lnTo>
                  <a:pt x="120000" y="120000"/>
                </a:lnTo>
                <a:lnTo>
                  <a:pt x="0" y="120000"/>
                </a:lnTo>
                <a:close/>
                <a:moveTo>
                  <a:pt x="60000" y="15000"/>
                </a:moveTo>
                <a:lnTo>
                  <a:pt x="38823" y="60000"/>
                </a:lnTo>
                <a:lnTo>
                  <a:pt x="44117" y="60000"/>
                </a:lnTo>
                <a:lnTo>
                  <a:pt x="44117" y="105000"/>
                </a:lnTo>
                <a:lnTo>
                  <a:pt x="75883" y="105000"/>
                </a:lnTo>
                <a:lnTo>
                  <a:pt x="75883" y="60000"/>
                </a:lnTo>
                <a:lnTo>
                  <a:pt x="81177" y="60000"/>
                </a:lnTo>
                <a:lnTo>
                  <a:pt x="73235" y="43125"/>
                </a:lnTo>
                <a:lnTo>
                  <a:pt x="73235" y="20625"/>
                </a:lnTo>
                <a:lnTo>
                  <a:pt x="67941" y="20625"/>
                </a:lnTo>
                <a:lnTo>
                  <a:pt x="67941" y="31875"/>
                </a:lnTo>
                <a:close/>
              </a:path>
              <a:path extrusionOk="0" fill="darkenLess" h="120000" w="120000">
                <a:moveTo>
                  <a:pt x="73235" y="43125"/>
                </a:moveTo>
                <a:lnTo>
                  <a:pt x="73235" y="20625"/>
                </a:lnTo>
                <a:lnTo>
                  <a:pt x="67941" y="20625"/>
                </a:lnTo>
                <a:lnTo>
                  <a:pt x="67941" y="31875"/>
                </a:lnTo>
                <a:close/>
                <a:moveTo>
                  <a:pt x="44117" y="60000"/>
                </a:moveTo>
                <a:lnTo>
                  <a:pt x="44117" y="105000"/>
                </a:lnTo>
                <a:lnTo>
                  <a:pt x="57353" y="105000"/>
                </a:lnTo>
                <a:lnTo>
                  <a:pt x="57353" y="82500"/>
                </a:lnTo>
                <a:lnTo>
                  <a:pt x="62647" y="82500"/>
                </a:lnTo>
                <a:lnTo>
                  <a:pt x="62647" y="105000"/>
                </a:lnTo>
                <a:lnTo>
                  <a:pt x="75883" y="105000"/>
                </a:lnTo>
                <a:lnTo>
                  <a:pt x="75883" y="60000"/>
                </a:lnTo>
                <a:close/>
              </a:path>
              <a:path extrusionOk="0" fill="darken" h="120000" w="120000">
                <a:moveTo>
                  <a:pt x="60000" y="15000"/>
                </a:moveTo>
                <a:lnTo>
                  <a:pt x="38823" y="60000"/>
                </a:lnTo>
                <a:lnTo>
                  <a:pt x="81177" y="60000"/>
                </a:lnTo>
                <a:close/>
                <a:moveTo>
                  <a:pt x="57353" y="82500"/>
                </a:moveTo>
                <a:lnTo>
                  <a:pt x="62647" y="82500"/>
                </a:lnTo>
                <a:lnTo>
                  <a:pt x="62647" y="105000"/>
                </a:lnTo>
                <a:lnTo>
                  <a:pt x="57353" y="105000"/>
                </a:lnTo>
                <a:close/>
              </a:path>
              <a:path extrusionOk="0" fill="none" h="120000" w="120000">
                <a:moveTo>
                  <a:pt x="60000" y="15000"/>
                </a:moveTo>
                <a:lnTo>
                  <a:pt x="67941" y="31875"/>
                </a:lnTo>
                <a:lnTo>
                  <a:pt x="67941" y="20625"/>
                </a:lnTo>
                <a:lnTo>
                  <a:pt x="73235" y="20625"/>
                </a:lnTo>
                <a:lnTo>
                  <a:pt x="73235" y="43125"/>
                </a:lnTo>
                <a:lnTo>
                  <a:pt x="81177" y="60000"/>
                </a:lnTo>
                <a:lnTo>
                  <a:pt x="75883" y="60000"/>
                </a:lnTo>
                <a:lnTo>
                  <a:pt x="75883" y="105000"/>
                </a:lnTo>
                <a:lnTo>
                  <a:pt x="44117" y="105000"/>
                </a:lnTo>
                <a:lnTo>
                  <a:pt x="44117" y="60000"/>
                </a:lnTo>
                <a:lnTo>
                  <a:pt x="38823" y="60000"/>
                </a:lnTo>
                <a:close/>
                <a:moveTo>
                  <a:pt x="67941" y="31875"/>
                </a:moveTo>
                <a:lnTo>
                  <a:pt x="73235" y="43125"/>
                </a:lnTo>
                <a:moveTo>
                  <a:pt x="75883" y="60000"/>
                </a:moveTo>
                <a:lnTo>
                  <a:pt x="44117" y="60000"/>
                </a:lnTo>
                <a:moveTo>
                  <a:pt x="57353" y="105000"/>
                </a:moveTo>
                <a:lnTo>
                  <a:pt x="57353" y="82500"/>
                </a:lnTo>
                <a:lnTo>
                  <a:pt x="62647" y="82500"/>
                </a:lnTo>
                <a:lnTo>
                  <a:pt x="62647" y="105000"/>
                </a:lnTo>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6" name="Google Shape;1026;p47"/>
          <p:cNvSpPr/>
          <p:nvPr/>
        </p:nvSpPr>
        <p:spPr>
          <a:xfrm>
            <a:off x="38099"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7" name="Google Shape;1027;p47">
            <a:hlinkClick action="ppaction://hlinkshowjump?jump=nextslide"/>
          </p:cNvPr>
          <p:cNvSpPr/>
          <p:nvPr/>
        </p:nvSpPr>
        <p:spPr>
          <a:xfrm rot="10800000">
            <a:off x="8610600"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8" name="Google Shape;1028;p47">
            <a:hlinkClick action="ppaction://hlinksldjump" r:id="rId11"/>
          </p:cNvPr>
          <p:cNvSpPr/>
          <p:nvPr/>
        </p:nvSpPr>
        <p:spPr>
          <a:xfrm>
            <a:off x="7149459" y="3421613"/>
            <a:ext cx="1862957" cy="244685"/>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CLPL</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3" name="Shape 1033"/>
        <p:cNvGrpSpPr/>
        <p:nvPr/>
      </p:nvGrpSpPr>
      <p:grpSpPr>
        <a:xfrm>
          <a:off x="0" y="0"/>
          <a:ext cx="0" cy="0"/>
          <a:chOff x="0" y="0"/>
          <a:chExt cx="0" cy="0"/>
        </a:xfrm>
      </p:grpSpPr>
      <p:sp>
        <p:nvSpPr>
          <p:cNvPr id="1034" name="Google Shape;1034;p48"/>
          <p:cNvSpPr txBox="1"/>
          <p:nvPr>
            <p:ph type="title"/>
          </p:nvPr>
        </p:nvSpPr>
        <p:spPr>
          <a:xfrm>
            <a:off x="1183753" y="45864"/>
            <a:ext cx="7362028" cy="476493"/>
          </a:xfrm>
          <a:prstGeom prst="rect">
            <a:avLst/>
          </a:prstGeom>
          <a:solidFill>
            <a:srgbClr val="F2DADA"/>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400"/>
              <a:buFont typeface="Arial Narrow"/>
              <a:buNone/>
            </a:pPr>
            <a:br>
              <a:rPr b="1" lang="en-GB" sz="1400">
                <a:latin typeface="Arial Narrow"/>
                <a:ea typeface="Arial Narrow"/>
                <a:cs typeface="Arial Narrow"/>
                <a:sym typeface="Arial Narrow"/>
              </a:rPr>
            </a:br>
            <a:r>
              <a:rPr b="1" lang="en-GB" sz="1400">
                <a:latin typeface="Arial"/>
                <a:ea typeface="Arial"/>
                <a:cs typeface="Arial"/>
                <a:sym typeface="Arial"/>
              </a:rPr>
              <a:t>Second Level (2.1)</a:t>
            </a:r>
            <a:br>
              <a:rPr b="1" lang="en-GB" sz="1400">
                <a:latin typeface="Arial"/>
                <a:ea typeface="Arial"/>
                <a:cs typeface="Arial"/>
                <a:sym typeface="Arial"/>
              </a:rPr>
            </a:br>
            <a:r>
              <a:rPr b="1" lang="en-GB" sz="1200">
                <a:latin typeface="Arial"/>
                <a:ea typeface="Arial"/>
                <a:cs typeface="Arial"/>
                <a:sym typeface="Arial"/>
              </a:rPr>
              <a:t>DL3: </a:t>
            </a:r>
            <a:r>
              <a:rPr lang="en-GB" sz="1200">
                <a:latin typeface="Arial"/>
                <a:ea typeface="Arial"/>
                <a:cs typeface="Arial"/>
                <a:sym typeface="Arial"/>
              </a:rPr>
              <a:t>Cyber resilience and Internet safety</a:t>
            </a:r>
            <a:br>
              <a:rPr b="1" lang="en-GB" sz="1400">
                <a:latin typeface="Arial"/>
                <a:ea typeface="Arial"/>
                <a:cs typeface="Arial"/>
                <a:sym typeface="Arial"/>
              </a:rPr>
            </a:br>
            <a:endParaRPr b="1" sz="1400">
              <a:latin typeface="Arial"/>
              <a:ea typeface="Arial"/>
              <a:cs typeface="Arial"/>
              <a:sym typeface="Arial"/>
            </a:endParaRPr>
          </a:p>
        </p:txBody>
      </p:sp>
      <p:sp>
        <p:nvSpPr>
          <p:cNvPr id="1035" name="Google Shape;1035;p48"/>
          <p:cNvSpPr/>
          <p:nvPr/>
        </p:nvSpPr>
        <p:spPr>
          <a:xfrm>
            <a:off x="108565" y="2189758"/>
            <a:ext cx="6951363" cy="4561599"/>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Teaching Strategies &amp; Approaches:</a:t>
            </a:r>
            <a:endParaRPr/>
          </a:p>
          <a:p>
            <a:pPr indent="0" lvl="0" marL="0" marR="0" rtl="0" algn="l">
              <a:spcBef>
                <a:spcPts val="0"/>
              </a:spcBef>
              <a:spcAft>
                <a:spcPts val="0"/>
              </a:spcAft>
              <a:buNone/>
            </a:pPr>
            <a:r>
              <a:t/>
            </a:r>
            <a:endParaRPr sz="1100" u="sng">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n-GB" sz="1100">
                <a:solidFill>
                  <a:schemeClr val="dk1"/>
                </a:solidFill>
                <a:latin typeface="Arial Narrow"/>
                <a:ea typeface="Arial Narrow"/>
                <a:cs typeface="Arial Narrow"/>
                <a:sym typeface="Arial Narrow"/>
              </a:rPr>
              <a:t>Sharing content including online profiles, keeping private information safe and reporting concerns</a:t>
            </a:r>
            <a:endParaRPr/>
          </a:p>
          <a:p>
            <a:pPr indent="0" lvl="0" marL="0" marR="0" rtl="0" algn="l">
              <a:spcBef>
                <a:spcPts val="0"/>
              </a:spcBef>
              <a:spcAft>
                <a:spcPts val="0"/>
              </a:spcAft>
              <a:buNone/>
            </a:pPr>
            <a:r>
              <a:t/>
            </a:r>
            <a:endParaRPr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Review what children  know about staying safe online with this </a:t>
            </a:r>
            <a:r>
              <a:rPr lang="en-GB" sz="1000" u="sng">
                <a:solidFill>
                  <a:schemeClr val="dk1"/>
                </a:solidFill>
                <a:latin typeface="Arial Narrow"/>
                <a:ea typeface="Arial Narrow"/>
                <a:cs typeface="Arial Narrow"/>
                <a:sym typeface="Arial Narrow"/>
                <a:hlinkClick r:id="rId3">
                  <a:extLst>
                    <a:ext uri="{A12FA001-AC4F-418D-AE19-62706E023703}">
                      <ahyp:hlinkClr val="tx"/>
                    </a:ext>
                  </a:extLst>
                </a:hlinkClick>
              </a:rPr>
              <a:t>Netsmartz powerpoint</a:t>
            </a:r>
            <a:endParaRPr sz="1000">
              <a:solidFill>
                <a:srgbClr val="FF0000"/>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Watch</a:t>
            </a:r>
            <a:r>
              <a:rPr lang="en-GB" sz="1000">
                <a:solidFill>
                  <a:srgbClr val="FF0000"/>
                </a:solidFill>
                <a:latin typeface="Arial Narrow"/>
                <a:ea typeface="Arial Narrow"/>
                <a:cs typeface="Arial Narrow"/>
                <a:sym typeface="Arial Narrow"/>
              </a:rPr>
              <a:t> </a:t>
            </a:r>
            <a:r>
              <a:rPr lang="en-GB" sz="1000" u="sng">
                <a:solidFill>
                  <a:srgbClr val="FF0000"/>
                </a:solidFill>
                <a:latin typeface="Arial Narrow"/>
                <a:ea typeface="Arial Narrow"/>
                <a:cs typeface="Arial Narrow"/>
                <a:sym typeface="Arial Narrow"/>
                <a:hlinkClick r:id="rId4">
                  <a:extLst>
                    <a:ext uri="{A12FA001-AC4F-418D-AE19-62706E023703}">
                      <ahyp:hlinkClr val="tx"/>
                    </a:ext>
                  </a:extLst>
                </a:hlinkClick>
              </a:rPr>
              <a:t>Film 2: Who’s Magnus?</a:t>
            </a:r>
            <a:endParaRPr sz="1000">
              <a:solidFill>
                <a:srgbClr val="FF0000"/>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Ask children to write a personal recount, giving as much detail as possible, or a plan they’ve made for the holidays/weekend. Spend some time highlighting the parts of it you’d consider safe to post publicly online. </a:t>
            </a:r>
            <a:endParaRPr/>
          </a:p>
          <a:p>
            <a:pPr indent="-171450" lvl="0" marL="171450" marR="0" rtl="0" algn="l">
              <a:spcBef>
                <a:spcPts val="0"/>
              </a:spcBef>
              <a:spcAft>
                <a:spcPts val="0"/>
              </a:spcAft>
              <a:buClr>
                <a:srgbClr val="000000"/>
              </a:buClr>
              <a:buSzPts val="1000"/>
              <a:buFont typeface="Arial"/>
              <a:buChar char="•"/>
            </a:pPr>
            <a:r>
              <a:rPr lang="en-GB" sz="1000">
                <a:solidFill>
                  <a:srgbClr val="000000"/>
                </a:solidFill>
                <a:latin typeface="Arial Narrow"/>
                <a:ea typeface="Arial Narrow"/>
                <a:cs typeface="Arial Narrow"/>
                <a:sym typeface="Arial Narrow"/>
              </a:rPr>
              <a:t>Cut up magazines/newspapers; make fake/profile posters for a range of ages groups and include age appropriate and/or inappropriate information – can pupils identify what should and shouldn’t be shared?</a:t>
            </a:r>
            <a:endParaRPr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We all have a responsibility to keep ourselves safe and this includes not clicking around on websites when we don’t know where those links might take us. Watch </a:t>
            </a:r>
            <a:r>
              <a:rPr lang="en-GB" sz="1000" u="sng">
                <a:solidFill>
                  <a:schemeClr val="dk1"/>
                </a:solidFill>
                <a:latin typeface="Arial Narrow"/>
                <a:ea typeface="Arial Narrow"/>
                <a:cs typeface="Arial Narrow"/>
                <a:sym typeface="Arial Narrow"/>
                <a:hlinkClick r:id="rId5">
                  <a:extLst>
                    <a:ext uri="{A12FA001-AC4F-418D-AE19-62706E023703}">
                      <ahyp:hlinkClr val="tx"/>
                    </a:ext>
                  </a:extLst>
                </a:hlinkClick>
              </a:rPr>
              <a:t>Horrible Histories: Surfing the Web Safely</a:t>
            </a:r>
            <a:r>
              <a:rPr lang="en-GB" sz="1000">
                <a:solidFill>
                  <a:schemeClr val="dk1"/>
                </a:solidFill>
                <a:latin typeface="Arial Narrow"/>
                <a:ea typeface="Arial Narrow"/>
                <a:cs typeface="Arial Narrow"/>
                <a:sym typeface="Arial Narrow"/>
              </a:rPr>
              <a:t> and remind learners about their options when they see something upsetting or worrying online, including the option to block and report other users. Discuss the need to report to a trusted adult if something they’ve shared online or sent to someone is worrying them. Check the </a:t>
            </a:r>
            <a:r>
              <a:rPr lang="en-GB" sz="1000" u="sng">
                <a:solidFill>
                  <a:schemeClr val="dk1"/>
                </a:solidFill>
                <a:latin typeface="Arial Narrow"/>
                <a:ea typeface="Arial Narrow"/>
                <a:cs typeface="Arial Narrow"/>
                <a:sym typeface="Arial Narrow"/>
                <a:hlinkClick r:id="rId6">
                  <a:extLst>
                    <a:ext uri="{A12FA001-AC4F-418D-AE19-62706E023703}">
                      <ahyp:hlinkClr val="tx"/>
                    </a:ext>
                  </a:extLst>
                </a:hlinkClick>
              </a:rPr>
              <a:t>safety features available on various social media</a:t>
            </a:r>
            <a:r>
              <a:rPr lang="en-GB" sz="1000">
                <a:solidFill>
                  <a:schemeClr val="dk1"/>
                </a:solidFill>
                <a:latin typeface="Arial Narrow"/>
                <a:ea typeface="Arial Narrow"/>
                <a:cs typeface="Arial Narrow"/>
                <a:sym typeface="Arial Narrow"/>
              </a:rPr>
              <a:t> and identify positives/negatives.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Remember the social media restrictions, </a:t>
            </a:r>
            <a:r>
              <a:rPr lang="en-GB" sz="1000" u="sng">
                <a:solidFill>
                  <a:schemeClr val="dk1"/>
                </a:solidFill>
                <a:latin typeface="Arial Narrow"/>
                <a:ea typeface="Arial Narrow"/>
                <a:cs typeface="Arial Narrow"/>
                <a:sym typeface="Arial Narrow"/>
                <a:hlinkClick r:id="rId7">
                  <a:extLst>
                    <a:ext uri="{A12FA001-AC4F-418D-AE19-62706E023703}">
                      <ahyp:hlinkClr val="tx"/>
                    </a:ext>
                  </a:extLst>
                </a:hlinkClick>
              </a:rPr>
              <a:t>including age</a:t>
            </a:r>
            <a:r>
              <a:rPr lang="en-GB" sz="1000">
                <a:solidFill>
                  <a:schemeClr val="dk1"/>
                </a:solidFill>
                <a:latin typeface="Arial Narrow"/>
                <a:ea typeface="Arial Narrow"/>
                <a:cs typeface="Arial Narrow"/>
                <a:sym typeface="Arial Narrow"/>
              </a:rPr>
              <a:t> and advise parents of this with </a:t>
            </a:r>
            <a:r>
              <a:rPr lang="en-GB" sz="1000" u="sng">
                <a:solidFill>
                  <a:schemeClr val="dk1"/>
                </a:solidFill>
                <a:latin typeface="Arial Narrow"/>
                <a:ea typeface="Arial Narrow"/>
                <a:cs typeface="Arial Narrow"/>
                <a:sym typeface="Arial Narrow"/>
                <a:hlinkClick r:id="rId8">
                  <a:extLst>
                    <a:ext uri="{A12FA001-AC4F-418D-AE19-62706E023703}">
                      <ahyp:hlinkClr val="tx"/>
                    </a:ext>
                  </a:extLst>
                </a:hlinkClick>
              </a:rPr>
              <a:t>guidance from the Safer Internet Centre</a:t>
            </a:r>
            <a:endParaRPr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Watch </a:t>
            </a:r>
            <a:r>
              <a:rPr lang="en-GB" sz="1000" u="sng">
                <a:solidFill>
                  <a:schemeClr val="dk1"/>
                </a:solidFill>
                <a:latin typeface="Arial Narrow"/>
                <a:ea typeface="Arial Narrow"/>
                <a:cs typeface="Arial Narrow"/>
                <a:sym typeface="Arial Narrow"/>
                <a:hlinkClick r:id="rId9">
                  <a:extLst>
                    <a:ext uri="{A12FA001-AC4F-418D-AE19-62706E023703}">
                      <ahyp:hlinkClr val="tx"/>
                    </a:ext>
                  </a:extLst>
                </a:hlinkClick>
              </a:rPr>
              <a:t>Who should you tell?</a:t>
            </a:r>
            <a:r>
              <a:rPr lang="en-GB" sz="1000">
                <a:solidFill>
                  <a:schemeClr val="dk1"/>
                </a:solidFill>
                <a:latin typeface="Arial Narrow"/>
                <a:ea typeface="Arial Narrow"/>
                <a:cs typeface="Arial Narrow"/>
                <a:sym typeface="Arial Narrow"/>
              </a:rPr>
              <a:t> (The Adventures of Kara, Winston and the SMART Crew) and discuss how using someone’s photos against them</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Watch </a:t>
            </a:r>
            <a:r>
              <a:rPr lang="en-GB" sz="1000" u="sng">
                <a:solidFill>
                  <a:srgbClr val="FF0000"/>
                </a:solidFill>
                <a:latin typeface="Arial Narrow"/>
                <a:ea typeface="Arial Narrow"/>
                <a:cs typeface="Arial Narrow"/>
                <a:sym typeface="Arial Narrow"/>
                <a:hlinkClick r:id="rId10">
                  <a:extLst>
                    <a:ext uri="{A12FA001-AC4F-418D-AE19-62706E023703}">
                      <ahyp:hlinkClr val="tx"/>
                    </a:ext>
                  </a:extLst>
                </a:hlinkClick>
              </a:rPr>
              <a:t>Film 3: They Have Fans, But We Have Friends</a:t>
            </a:r>
            <a:r>
              <a:rPr lang="en-GB" sz="1000">
                <a:solidFill>
                  <a:srgbClr val="FF0000"/>
                </a:solidFill>
                <a:latin typeface="Arial Narrow"/>
                <a:ea typeface="Arial Narrow"/>
                <a:cs typeface="Arial Narrow"/>
                <a:sym typeface="Arial Narrow"/>
              </a:rPr>
              <a:t> </a:t>
            </a:r>
            <a:r>
              <a:rPr lang="en-GB" sz="1000">
                <a:solidFill>
                  <a:schemeClr val="dk1"/>
                </a:solidFill>
                <a:latin typeface="Arial Narrow"/>
                <a:ea typeface="Arial Narrow"/>
                <a:cs typeface="Arial Narrow"/>
                <a:sym typeface="Arial Narrow"/>
              </a:rPr>
              <a:t>and discuss the implications of what happened in the film; what are the rules for accepting friend requests and meeting up with people you’ve met online? </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Sometimes people can be mean online and they can say or do things that are unacceptable. We shouldn’t always believe everything we see or hear online, and we shouldn’t put up with bullying behaviour. Support is available for </a:t>
            </a:r>
            <a:r>
              <a:rPr lang="en-GB" sz="1000" u="sng">
                <a:solidFill>
                  <a:schemeClr val="dk1"/>
                </a:solidFill>
                <a:latin typeface="Arial Narrow"/>
                <a:ea typeface="Arial Narrow"/>
                <a:cs typeface="Arial Narrow"/>
                <a:sym typeface="Arial Narrow"/>
                <a:hlinkClick r:id="rId11">
                  <a:extLst>
                    <a:ext uri="{A12FA001-AC4F-418D-AE19-62706E023703}">
                      <ahyp:hlinkClr val="tx"/>
                    </a:ext>
                  </a:extLst>
                </a:hlinkClick>
              </a:rPr>
              <a:t>children to access on Childnet</a:t>
            </a:r>
            <a:endParaRPr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Review how to create secure passwords using a mix of character, in order to protect their private information and accounts online then </a:t>
            </a:r>
            <a:r>
              <a:rPr lang="en-GB" sz="1000" u="sng">
                <a:solidFill>
                  <a:schemeClr val="dk1"/>
                </a:solidFill>
                <a:latin typeface="Arial Narrow"/>
                <a:ea typeface="Arial Narrow"/>
                <a:cs typeface="Arial Narrow"/>
                <a:sym typeface="Arial Narrow"/>
                <a:hlinkClick r:id="rId12">
                  <a:extLst>
                    <a:ext uri="{A12FA001-AC4F-418D-AE19-62706E023703}">
                      <ahyp:hlinkClr val="tx"/>
                    </a:ext>
                  </a:extLst>
                </a:hlinkClick>
              </a:rPr>
              <a:t>check how secure their passwords are</a:t>
            </a:r>
            <a:endParaRPr sz="1000">
              <a:solidFill>
                <a:schemeClr val="dk1"/>
              </a:solidFill>
              <a:latin typeface="Arial Narrow"/>
              <a:ea typeface="Arial Narrow"/>
              <a:cs typeface="Arial Narrow"/>
              <a:sym typeface="Arial Narrow"/>
            </a:endParaRPr>
          </a:p>
          <a:p>
            <a:pPr indent="-107950" lvl="0" marL="171450" marR="0" rtl="0" algn="l">
              <a:spcBef>
                <a:spcPts val="0"/>
              </a:spcBef>
              <a:spcAft>
                <a:spcPts val="0"/>
              </a:spcAft>
              <a:buClr>
                <a:schemeClr val="dk1"/>
              </a:buClr>
              <a:buSzPts val="1000"/>
              <a:buFont typeface="Arial"/>
              <a:buNone/>
            </a:pPr>
            <a:r>
              <a:t/>
            </a:r>
            <a:endParaRPr sz="10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n-GB" sz="1100">
                <a:solidFill>
                  <a:schemeClr val="dk1"/>
                </a:solidFill>
                <a:latin typeface="Arial Narrow"/>
                <a:ea typeface="Arial Narrow"/>
                <a:cs typeface="Arial Narrow"/>
                <a:sym typeface="Arial Narrow"/>
              </a:rPr>
              <a:t>Digital Citizenship</a:t>
            </a:r>
            <a:endParaRPr/>
          </a:p>
          <a:p>
            <a:pPr indent="0" lvl="0" marL="0" marR="0" rtl="0" algn="l">
              <a:spcBef>
                <a:spcPts val="0"/>
              </a:spcBef>
              <a:spcAft>
                <a:spcPts val="0"/>
              </a:spcAft>
              <a:buNone/>
            </a:pPr>
            <a:r>
              <a:t/>
            </a:r>
            <a:endParaRPr sz="1000">
              <a:solidFill>
                <a:srgbClr val="FF0000"/>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Pupils and students work together to outline common expectations in order to build a strong digital citizenship community. Each member of the class signs a </a:t>
            </a:r>
            <a:r>
              <a:rPr lang="en-GB" sz="1000" u="sng">
                <a:solidFill>
                  <a:srgbClr val="FF0000"/>
                </a:solidFill>
                <a:latin typeface="Arial Narrow"/>
                <a:ea typeface="Arial Narrow"/>
                <a:cs typeface="Arial Narrow"/>
                <a:sym typeface="Arial Narrow"/>
                <a:hlinkClick r:id="rId13">
                  <a:extLst>
                    <a:ext uri="{A12FA001-AC4F-418D-AE19-62706E023703}">
                      <ahyp:hlinkClr val="tx"/>
                    </a:ext>
                  </a:extLst>
                </a:hlinkClick>
              </a:rPr>
              <a:t>We the Digital Citizens Pledge</a:t>
            </a:r>
            <a:r>
              <a:rPr lang="en-GB" sz="1000">
                <a:solidFill>
                  <a:srgbClr val="FF0000"/>
                </a:solidFill>
                <a:latin typeface="Arial Narrow"/>
                <a:ea typeface="Arial Narrow"/>
                <a:cs typeface="Arial Narrow"/>
                <a:sym typeface="Arial Narrow"/>
              </a:rPr>
              <a:t>.</a:t>
            </a:r>
            <a:endParaRPr/>
          </a:p>
          <a:p>
            <a:pPr indent="-171450" lvl="0" marL="171450" marR="0" rtl="0" algn="l">
              <a:spcBef>
                <a:spcPts val="0"/>
              </a:spcBef>
              <a:spcAft>
                <a:spcPts val="0"/>
              </a:spcAft>
              <a:buClr>
                <a:srgbClr val="000000"/>
              </a:buClr>
              <a:buSzPts val="1000"/>
              <a:buFont typeface="Arial"/>
              <a:buChar char="•"/>
            </a:pPr>
            <a:r>
              <a:rPr lang="en-GB" sz="1000">
                <a:solidFill>
                  <a:srgbClr val="000000"/>
                </a:solidFill>
                <a:latin typeface="Arial Narrow"/>
                <a:ea typeface="Arial Narrow"/>
                <a:cs typeface="Arial Narrow"/>
                <a:sym typeface="Arial Narrow"/>
              </a:rPr>
              <a:t>Review and Create a class, then a whole school ‘Acceptable User Policy’</a:t>
            </a:r>
            <a:endParaRPr/>
          </a:p>
          <a:p>
            <a:pPr indent="-171450" lvl="0" marL="171450" marR="0" rtl="0" algn="l">
              <a:spcBef>
                <a:spcPts val="0"/>
              </a:spcBef>
              <a:spcAft>
                <a:spcPts val="0"/>
              </a:spcAft>
              <a:buClr>
                <a:srgbClr val="000000"/>
              </a:buClr>
              <a:buSzPts val="1000"/>
              <a:buFont typeface="Arial"/>
              <a:buChar char="•"/>
            </a:pPr>
            <a:r>
              <a:rPr lang="en-GB" sz="1000">
                <a:solidFill>
                  <a:srgbClr val="000000"/>
                </a:solidFill>
                <a:latin typeface="Arial Narrow"/>
                <a:ea typeface="Arial Narrow"/>
                <a:cs typeface="Arial Narrow"/>
                <a:sym typeface="Arial Narrow"/>
              </a:rPr>
              <a:t>Use Book Creator App  to create ‘Fake News’ and real news reports about a chosen topic and investigate how you can spot the difference </a:t>
            </a:r>
            <a:endParaRPr/>
          </a:p>
          <a:p>
            <a:pPr indent="0" lvl="0" marL="0" marR="0" rtl="0" algn="l">
              <a:spcBef>
                <a:spcPts val="0"/>
              </a:spcBef>
              <a:spcAft>
                <a:spcPts val="0"/>
              </a:spcAft>
              <a:buNone/>
            </a:pPr>
            <a:r>
              <a:t/>
            </a:r>
            <a:endParaRPr sz="10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b="1" sz="10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000">
              <a:solidFill>
                <a:schemeClr val="dk1"/>
              </a:solidFill>
              <a:latin typeface="Arial Narrow"/>
              <a:ea typeface="Arial Narrow"/>
              <a:cs typeface="Arial Narrow"/>
              <a:sym typeface="Arial Narrow"/>
            </a:endParaRPr>
          </a:p>
        </p:txBody>
      </p:sp>
      <p:sp>
        <p:nvSpPr>
          <p:cNvPr id="1036" name="Google Shape;1036;p48"/>
          <p:cNvSpPr/>
          <p:nvPr/>
        </p:nvSpPr>
        <p:spPr>
          <a:xfrm>
            <a:off x="118933" y="1090573"/>
            <a:ext cx="6940995" cy="1046837"/>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Cross-curricular links:</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(HWB 2-05a) Friendship, caring, sharing, fairness, equality and love; building positive relationships online as well as in person</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(HWB 2-08a) Cyberbullying is another form of bullying, and is just as hurtful and damaging to our mental health – children should be aware of available support and how to support others</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(HWB 2-17a) Assessing and managing risk, including reducing potential for harm online</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(LIT 2-08a) distinguishing fact from opinion and recognizing when sources try to influence opinion</a:t>
            </a:r>
            <a:endParaRPr/>
          </a:p>
        </p:txBody>
      </p:sp>
      <p:sp>
        <p:nvSpPr>
          <p:cNvPr id="1037" name="Google Shape;1037;p48"/>
          <p:cNvSpPr/>
          <p:nvPr/>
        </p:nvSpPr>
        <p:spPr>
          <a:xfrm>
            <a:off x="118934" y="586135"/>
            <a:ext cx="6930606" cy="400136"/>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Key language</a:t>
            </a:r>
            <a:r>
              <a:rPr lang="en-GB" sz="1100">
                <a:solidFill>
                  <a:schemeClr val="dk1"/>
                </a:solidFill>
                <a:latin typeface="Arial Narrow"/>
                <a:ea typeface="Arial Narrow"/>
                <a:cs typeface="Arial Narrow"/>
                <a:sym typeface="Arial Narrow"/>
              </a:rPr>
              <a:t>: </a:t>
            </a:r>
            <a:r>
              <a:rPr lang="en-GB" sz="1100">
                <a:solidFill>
                  <a:srgbClr val="000000"/>
                </a:solidFill>
                <a:latin typeface="Arial Narrow"/>
                <a:ea typeface="Arial Narrow"/>
                <a:cs typeface="Arial Narrow"/>
                <a:sym typeface="Arial Narrow"/>
              </a:rPr>
              <a:t>online, content, profile, safety, digital citizen, in/appropriate, report concerns, permission, password strength, two step verification, image, video, live stream,  privacy, security, identify, report, block</a:t>
            </a:r>
            <a:endParaRPr sz="1100">
              <a:solidFill>
                <a:srgbClr val="FF0000"/>
              </a:solidFill>
              <a:latin typeface="Arial Narrow"/>
              <a:ea typeface="Arial Narrow"/>
              <a:cs typeface="Arial Narrow"/>
              <a:sym typeface="Arial Narrow"/>
            </a:endParaRPr>
          </a:p>
        </p:txBody>
      </p:sp>
      <p:sp>
        <p:nvSpPr>
          <p:cNvPr id="1038" name="Google Shape;1038;p48"/>
          <p:cNvSpPr/>
          <p:nvPr/>
        </p:nvSpPr>
        <p:spPr>
          <a:xfrm>
            <a:off x="7150289" y="582542"/>
            <a:ext cx="1867992" cy="941275"/>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CfE E/O</a:t>
            </a:r>
            <a:r>
              <a:rPr lang="en-GB" sz="1050" u="sng">
                <a:solidFill>
                  <a:schemeClr val="dk1"/>
                </a:solidFill>
                <a:latin typeface="Arial Narrow"/>
                <a:ea typeface="Arial Narrow"/>
                <a:cs typeface="Arial Narrow"/>
                <a:sym typeface="Arial Narrow"/>
              </a:rPr>
              <a:t>:</a:t>
            </a:r>
            <a:r>
              <a:rPr lang="en-GB" sz="1050">
                <a:solidFill>
                  <a:schemeClr val="dk1"/>
                </a:solidFill>
                <a:latin typeface="Arial Narrow"/>
                <a:ea typeface="Arial Narrow"/>
                <a:cs typeface="Arial Narrow"/>
                <a:sym typeface="Arial Narrow"/>
              </a:rPr>
              <a:t> </a:t>
            </a:r>
            <a:r>
              <a:rPr lang="en-GB" sz="900">
                <a:solidFill>
                  <a:schemeClr val="dk1"/>
                </a:solidFill>
                <a:latin typeface="Arial Narrow"/>
                <a:ea typeface="Arial Narrow"/>
                <a:cs typeface="Arial Narrow"/>
                <a:sym typeface="Arial Narrow"/>
              </a:rPr>
              <a:t>I can explore online communities demonstrating an understanding of responsible digital behaviour and I’m aware of how to keep myself safe and secure.</a:t>
            </a:r>
            <a:endParaRPr/>
          </a:p>
          <a:p>
            <a:pPr indent="0" lvl="0" marL="0" marR="0" rtl="0" algn="l">
              <a:spcBef>
                <a:spcPts val="0"/>
              </a:spcBef>
              <a:spcAft>
                <a:spcPts val="0"/>
              </a:spcAft>
              <a:buNone/>
            </a:pPr>
            <a:r>
              <a:rPr b="1" lang="en-GB" sz="900">
                <a:solidFill>
                  <a:schemeClr val="dk1"/>
                </a:solidFill>
                <a:latin typeface="Arial Narrow"/>
                <a:ea typeface="Arial Narrow"/>
                <a:cs typeface="Arial Narrow"/>
                <a:sym typeface="Arial Narrow"/>
              </a:rPr>
              <a:t>TCH 2-03a</a:t>
            </a:r>
            <a:endParaRPr b="1" sz="9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p:txBody>
      </p:sp>
      <p:sp>
        <p:nvSpPr>
          <p:cNvPr id="1039" name="Google Shape;1039;p48"/>
          <p:cNvSpPr/>
          <p:nvPr/>
        </p:nvSpPr>
        <p:spPr>
          <a:xfrm>
            <a:off x="7161700" y="3715353"/>
            <a:ext cx="1862958" cy="3036004"/>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End of Level Benchmarks:</a:t>
            </a:r>
            <a:br>
              <a:rPr lang="en-GB" sz="1100" u="sng">
                <a:solidFill>
                  <a:schemeClr val="dk1"/>
                </a:solidFill>
                <a:latin typeface="Arial Narrow"/>
                <a:ea typeface="Arial Narrow"/>
                <a:cs typeface="Arial Narrow"/>
                <a:sym typeface="Arial Narrow"/>
              </a:rPr>
            </a:br>
            <a:endParaRPr sz="1000" u="sng">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Demonstrates an understanding of the content they should include in an online  profile. </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Discusses the importance of being a responsible digital citizen, giving examples of appropriate online behaviours and actions. </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 Identifies appropriate ways to report concerns. </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 Uses strong passwords. </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 Has an understanding of the law as it relates to inappropriate or illegal online behaviours, for example, the sharing of inappropriate images</a:t>
            </a:r>
            <a:endParaRPr sz="1000">
              <a:solidFill>
                <a:schemeClr val="dk1"/>
              </a:solidFill>
              <a:latin typeface="Arial Narrow"/>
              <a:ea typeface="Arial Narrow"/>
              <a:cs typeface="Arial Narrow"/>
              <a:sym typeface="Arial Narrow"/>
            </a:endParaRPr>
          </a:p>
        </p:txBody>
      </p:sp>
      <p:sp>
        <p:nvSpPr>
          <p:cNvPr id="1040" name="Google Shape;1040;p48">
            <a:hlinkClick action="ppaction://hlinksldjump" r:id="rId14"/>
          </p:cNvPr>
          <p:cNvSpPr/>
          <p:nvPr/>
        </p:nvSpPr>
        <p:spPr>
          <a:xfrm>
            <a:off x="7159663" y="1585854"/>
            <a:ext cx="1867172" cy="241834"/>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Pupil Resources</a:t>
            </a:r>
            <a:endParaRPr/>
          </a:p>
        </p:txBody>
      </p:sp>
      <p:sp>
        <p:nvSpPr>
          <p:cNvPr id="1041" name="Google Shape;1041;p48"/>
          <p:cNvSpPr txBox="1"/>
          <p:nvPr/>
        </p:nvSpPr>
        <p:spPr>
          <a:xfrm>
            <a:off x="8382000" y="2311400"/>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2" name="Google Shape;1042;p48"/>
          <p:cNvSpPr/>
          <p:nvPr/>
        </p:nvSpPr>
        <p:spPr>
          <a:xfrm>
            <a:off x="7146941" y="1883995"/>
            <a:ext cx="1867992" cy="1488564"/>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Thinkuknow</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Childnet</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YouTube</a:t>
            </a:r>
            <a:endParaRPr/>
          </a:p>
        </p:txBody>
      </p:sp>
      <p:pic>
        <p:nvPicPr>
          <p:cNvPr id="1043" name="Google Shape;1043;p48"/>
          <p:cNvPicPr preferRelativeResize="0"/>
          <p:nvPr/>
        </p:nvPicPr>
        <p:blipFill rotWithShape="1">
          <a:blip r:embed="rId15">
            <a:alphaModFix/>
          </a:blip>
          <a:srcRect b="0" l="0" r="0" t="0"/>
          <a:stretch/>
        </p:blipFill>
        <p:spPr>
          <a:xfrm>
            <a:off x="8452732" y="1946260"/>
            <a:ext cx="439772" cy="411187"/>
          </a:xfrm>
          <a:prstGeom prst="rect">
            <a:avLst/>
          </a:prstGeom>
          <a:noFill/>
          <a:ln>
            <a:noFill/>
          </a:ln>
        </p:spPr>
      </p:pic>
      <p:pic>
        <p:nvPicPr>
          <p:cNvPr id="1044" name="Google Shape;1044;p48"/>
          <p:cNvPicPr preferRelativeResize="0"/>
          <p:nvPr/>
        </p:nvPicPr>
        <p:blipFill rotWithShape="1">
          <a:blip r:embed="rId16">
            <a:alphaModFix/>
          </a:blip>
          <a:srcRect b="0" l="0" r="0" t="0"/>
          <a:stretch/>
        </p:blipFill>
        <p:spPr>
          <a:xfrm>
            <a:off x="8430858" y="2368609"/>
            <a:ext cx="483520" cy="483520"/>
          </a:xfrm>
          <a:prstGeom prst="rect">
            <a:avLst/>
          </a:prstGeom>
          <a:noFill/>
          <a:ln>
            <a:noFill/>
          </a:ln>
        </p:spPr>
      </p:pic>
      <p:pic>
        <p:nvPicPr>
          <p:cNvPr id="1045" name="Google Shape;1045;p48"/>
          <p:cNvPicPr preferRelativeResize="0"/>
          <p:nvPr/>
        </p:nvPicPr>
        <p:blipFill rotWithShape="1">
          <a:blip r:embed="rId17">
            <a:alphaModFix/>
          </a:blip>
          <a:srcRect b="0" l="0" r="0" t="0"/>
          <a:stretch/>
        </p:blipFill>
        <p:spPr>
          <a:xfrm>
            <a:off x="8430858" y="2815169"/>
            <a:ext cx="481056" cy="481056"/>
          </a:xfrm>
          <a:prstGeom prst="rect">
            <a:avLst/>
          </a:prstGeom>
          <a:noFill/>
          <a:ln>
            <a:noFill/>
          </a:ln>
        </p:spPr>
      </p:pic>
      <p:sp>
        <p:nvSpPr>
          <p:cNvPr id="1046" name="Google Shape;1046;p48">
            <a:hlinkClick action="ppaction://hlinkshowjump?jump=firstslide"/>
          </p:cNvPr>
          <p:cNvSpPr/>
          <p:nvPr/>
        </p:nvSpPr>
        <p:spPr>
          <a:xfrm>
            <a:off x="586789" y="45864"/>
            <a:ext cx="546686" cy="257267"/>
          </a:xfrm>
          <a:custGeom>
            <a:rect b="b" l="l" r="r" t="t"/>
            <a:pathLst>
              <a:path extrusionOk="0" h="120000" w="120000">
                <a:moveTo>
                  <a:pt x="0" y="0"/>
                </a:moveTo>
                <a:lnTo>
                  <a:pt x="120000" y="0"/>
                </a:lnTo>
                <a:lnTo>
                  <a:pt x="120000" y="120000"/>
                </a:lnTo>
                <a:lnTo>
                  <a:pt x="0" y="120000"/>
                </a:lnTo>
                <a:close/>
                <a:moveTo>
                  <a:pt x="60000" y="15000"/>
                </a:moveTo>
                <a:lnTo>
                  <a:pt x="38823" y="60000"/>
                </a:lnTo>
                <a:lnTo>
                  <a:pt x="44117" y="60000"/>
                </a:lnTo>
                <a:lnTo>
                  <a:pt x="44117" y="105000"/>
                </a:lnTo>
                <a:lnTo>
                  <a:pt x="75883" y="105000"/>
                </a:lnTo>
                <a:lnTo>
                  <a:pt x="75883" y="60000"/>
                </a:lnTo>
                <a:lnTo>
                  <a:pt x="81177" y="60000"/>
                </a:lnTo>
                <a:lnTo>
                  <a:pt x="73235" y="43125"/>
                </a:lnTo>
                <a:lnTo>
                  <a:pt x="73235" y="20625"/>
                </a:lnTo>
                <a:lnTo>
                  <a:pt x="67941" y="20625"/>
                </a:lnTo>
                <a:lnTo>
                  <a:pt x="67941" y="31875"/>
                </a:lnTo>
                <a:close/>
              </a:path>
              <a:path extrusionOk="0" fill="darkenLess" h="120000" w="120000">
                <a:moveTo>
                  <a:pt x="73235" y="43125"/>
                </a:moveTo>
                <a:lnTo>
                  <a:pt x="73235" y="20625"/>
                </a:lnTo>
                <a:lnTo>
                  <a:pt x="67941" y="20625"/>
                </a:lnTo>
                <a:lnTo>
                  <a:pt x="67941" y="31875"/>
                </a:lnTo>
                <a:close/>
                <a:moveTo>
                  <a:pt x="44117" y="60000"/>
                </a:moveTo>
                <a:lnTo>
                  <a:pt x="44117" y="105000"/>
                </a:lnTo>
                <a:lnTo>
                  <a:pt x="57353" y="105000"/>
                </a:lnTo>
                <a:lnTo>
                  <a:pt x="57353" y="82500"/>
                </a:lnTo>
                <a:lnTo>
                  <a:pt x="62647" y="82500"/>
                </a:lnTo>
                <a:lnTo>
                  <a:pt x="62647" y="105000"/>
                </a:lnTo>
                <a:lnTo>
                  <a:pt x="75883" y="105000"/>
                </a:lnTo>
                <a:lnTo>
                  <a:pt x="75883" y="60000"/>
                </a:lnTo>
                <a:close/>
              </a:path>
              <a:path extrusionOk="0" fill="darken" h="120000" w="120000">
                <a:moveTo>
                  <a:pt x="60000" y="15000"/>
                </a:moveTo>
                <a:lnTo>
                  <a:pt x="38823" y="60000"/>
                </a:lnTo>
                <a:lnTo>
                  <a:pt x="81177" y="60000"/>
                </a:lnTo>
                <a:close/>
                <a:moveTo>
                  <a:pt x="57353" y="82500"/>
                </a:moveTo>
                <a:lnTo>
                  <a:pt x="62647" y="82500"/>
                </a:lnTo>
                <a:lnTo>
                  <a:pt x="62647" y="105000"/>
                </a:lnTo>
                <a:lnTo>
                  <a:pt x="57353" y="105000"/>
                </a:lnTo>
                <a:close/>
              </a:path>
              <a:path extrusionOk="0" fill="none" h="120000" w="120000">
                <a:moveTo>
                  <a:pt x="60000" y="15000"/>
                </a:moveTo>
                <a:lnTo>
                  <a:pt x="67941" y="31875"/>
                </a:lnTo>
                <a:lnTo>
                  <a:pt x="67941" y="20625"/>
                </a:lnTo>
                <a:lnTo>
                  <a:pt x="73235" y="20625"/>
                </a:lnTo>
                <a:lnTo>
                  <a:pt x="73235" y="43125"/>
                </a:lnTo>
                <a:lnTo>
                  <a:pt x="81177" y="60000"/>
                </a:lnTo>
                <a:lnTo>
                  <a:pt x="75883" y="60000"/>
                </a:lnTo>
                <a:lnTo>
                  <a:pt x="75883" y="105000"/>
                </a:lnTo>
                <a:lnTo>
                  <a:pt x="44117" y="105000"/>
                </a:lnTo>
                <a:lnTo>
                  <a:pt x="44117" y="60000"/>
                </a:lnTo>
                <a:lnTo>
                  <a:pt x="38823" y="60000"/>
                </a:lnTo>
                <a:close/>
                <a:moveTo>
                  <a:pt x="67941" y="31875"/>
                </a:moveTo>
                <a:lnTo>
                  <a:pt x="73235" y="43125"/>
                </a:lnTo>
                <a:moveTo>
                  <a:pt x="75883" y="60000"/>
                </a:moveTo>
                <a:lnTo>
                  <a:pt x="44117" y="60000"/>
                </a:lnTo>
                <a:moveTo>
                  <a:pt x="57353" y="105000"/>
                </a:moveTo>
                <a:lnTo>
                  <a:pt x="57353" y="82500"/>
                </a:lnTo>
                <a:lnTo>
                  <a:pt x="62647" y="82500"/>
                </a:lnTo>
                <a:lnTo>
                  <a:pt x="62647" y="105000"/>
                </a:lnTo>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7" name="Google Shape;1047;p48"/>
          <p:cNvSpPr/>
          <p:nvPr/>
        </p:nvSpPr>
        <p:spPr>
          <a:xfrm>
            <a:off x="38099"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8" name="Google Shape;1048;p48">
            <a:hlinkClick action="ppaction://hlinkshowjump?jump=nextslide"/>
          </p:cNvPr>
          <p:cNvSpPr/>
          <p:nvPr/>
        </p:nvSpPr>
        <p:spPr>
          <a:xfrm rot="10800000">
            <a:off x="8610600"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9" name="Google Shape;1049;p48">
            <a:hlinkClick action="ppaction://hlinksldjump" r:id="rId18"/>
          </p:cNvPr>
          <p:cNvSpPr/>
          <p:nvPr/>
        </p:nvSpPr>
        <p:spPr>
          <a:xfrm>
            <a:off x="7149459" y="3421613"/>
            <a:ext cx="1862957" cy="244685"/>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CLPL</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3" name="Shape 1053"/>
        <p:cNvGrpSpPr/>
        <p:nvPr/>
      </p:nvGrpSpPr>
      <p:grpSpPr>
        <a:xfrm>
          <a:off x="0" y="0"/>
          <a:ext cx="0" cy="0"/>
          <a:chOff x="0" y="0"/>
          <a:chExt cx="0" cy="0"/>
        </a:xfrm>
      </p:grpSpPr>
      <p:sp>
        <p:nvSpPr>
          <p:cNvPr id="1054" name="Google Shape;1054;p49"/>
          <p:cNvSpPr/>
          <p:nvPr/>
        </p:nvSpPr>
        <p:spPr>
          <a:xfrm>
            <a:off x="7144424" y="1563406"/>
            <a:ext cx="1867992" cy="1627504"/>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Barefoot</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Code.org</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Micro:bit</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Scratch</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CS First</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Numbers</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Sheets</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Excel</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Hour of Code</a:t>
            </a:r>
            <a:endParaRPr/>
          </a:p>
        </p:txBody>
      </p:sp>
      <p:sp>
        <p:nvSpPr>
          <p:cNvPr id="1055" name="Google Shape;1055;p49"/>
          <p:cNvSpPr txBox="1"/>
          <p:nvPr>
            <p:ph type="title"/>
          </p:nvPr>
        </p:nvSpPr>
        <p:spPr>
          <a:xfrm>
            <a:off x="1183753" y="45864"/>
            <a:ext cx="7362028" cy="476493"/>
          </a:xfrm>
          <a:prstGeom prst="rect">
            <a:avLst/>
          </a:prstGeom>
          <a:solidFill>
            <a:srgbClr val="F2DADA"/>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400"/>
              <a:buFont typeface="Arial"/>
              <a:buNone/>
            </a:pPr>
            <a:r>
              <a:rPr b="1" lang="en-GB" sz="1400">
                <a:latin typeface="Arial"/>
                <a:ea typeface="Arial"/>
                <a:cs typeface="Arial"/>
                <a:sym typeface="Arial"/>
              </a:rPr>
              <a:t>Second Level (2.1)</a:t>
            </a:r>
            <a:br>
              <a:rPr b="1" lang="en-GB" sz="1400">
                <a:latin typeface="Arial"/>
                <a:ea typeface="Arial"/>
                <a:cs typeface="Arial"/>
                <a:sym typeface="Arial"/>
              </a:rPr>
            </a:br>
            <a:r>
              <a:rPr b="1" lang="en-GB" sz="1200">
                <a:latin typeface="Arial"/>
                <a:ea typeface="Arial"/>
                <a:cs typeface="Arial"/>
                <a:sym typeface="Arial"/>
              </a:rPr>
              <a:t>CS1: </a:t>
            </a:r>
            <a:r>
              <a:rPr lang="en-GB" sz="1200">
                <a:latin typeface="Arial"/>
                <a:ea typeface="Arial"/>
                <a:cs typeface="Arial"/>
                <a:sym typeface="Arial"/>
              </a:rPr>
              <a:t>Understanding the world through computational thinking </a:t>
            </a:r>
            <a:endParaRPr b="1" sz="1400">
              <a:latin typeface="Arial"/>
              <a:ea typeface="Arial"/>
              <a:cs typeface="Arial"/>
              <a:sym typeface="Arial"/>
            </a:endParaRPr>
          </a:p>
        </p:txBody>
      </p:sp>
      <p:sp>
        <p:nvSpPr>
          <p:cNvPr id="1056" name="Google Shape;1056;p49"/>
          <p:cNvSpPr/>
          <p:nvPr/>
        </p:nvSpPr>
        <p:spPr>
          <a:xfrm>
            <a:off x="108565" y="1822682"/>
            <a:ext cx="6951363" cy="4928676"/>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Teaching Strategies &amp; Approaches:</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Learners are beginning to identify when a </a:t>
            </a:r>
            <a:r>
              <a:rPr b="1" lang="en-GB" sz="1000">
                <a:solidFill>
                  <a:schemeClr val="dk1"/>
                </a:solidFill>
                <a:latin typeface="Arial Narrow"/>
                <a:ea typeface="Arial Narrow"/>
                <a:cs typeface="Arial Narrow"/>
                <a:sym typeface="Arial Narrow"/>
              </a:rPr>
              <a:t>process</a:t>
            </a:r>
            <a:r>
              <a:rPr lang="en-GB" sz="1000">
                <a:solidFill>
                  <a:schemeClr val="dk1"/>
                </a:solidFill>
                <a:latin typeface="Arial Narrow"/>
                <a:ea typeface="Arial Narrow"/>
                <a:cs typeface="Arial Narrow"/>
                <a:sym typeface="Arial Narrow"/>
              </a:rPr>
              <a:t> is a </a:t>
            </a:r>
            <a:r>
              <a:rPr b="1" lang="en-GB" sz="1000">
                <a:solidFill>
                  <a:schemeClr val="dk1"/>
                </a:solidFill>
                <a:latin typeface="Arial Narrow"/>
                <a:ea typeface="Arial Narrow"/>
                <a:cs typeface="Arial Narrow"/>
                <a:sym typeface="Arial Narrow"/>
              </a:rPr>
              <a:t>single sequence </a:t>
            </a:r>
            <a:r>
              <a:rPr lang="en-GB" sz="1000">
                <a:solidFill>
                  <a:schemeClr val="dk1"/>
                </a:solidFill>
                <a:latin typeface="Arial Narrow"/>
                <a:ea typeface="Arial Narrow"/>
                <a:cs typeface="Arial Narrow"/>
                <a:sym typeface="Arial Narrow"/>
              </a:rPr>
              <a:t>or multiple </a:t>
            </a:r>
            <a:r>
              <a:rPr b="1" lang="en-GB" sz="1000">
                <a:solidFill>
                  <a:schemeClr val="dk1"/>
                </a:solidFill>
                <a:latin typeface="Arial Narrow"/>
                <a:ea typeface="Arial Narrow"/>
                <a:cs typeface="Arial Narrow"/>
                <a:sym typeface="Arial Narrow"/>
              </a:rPr>
              <a:t>parallel</a:t>
            </a:r>
            <a:r>
              <a:rPr lang="en-GB" sz="1000">
                <a:solidFill>
                  <a:schemeClr val="dk1"/>
                </a:solidFill>
                <a:latin typeface="Arial Narrow"/>
                <a:ea typeface="Arial Narrow"/>
                <a:cs typeface="Arial Narrow"/>
                <a:sym typeface="Arial Narrow"/>
              </a:rPr>
              <a:t> steps. They </a:t>
            </a:r>
            <a:r>
              <a:rPr b="1" lang="en-GB" sz="1000">
                <a:solidFill>
                  <a:schemeClr val="dk1"/>
                </a:solidFill>
                <a:latin typeface="Arial Narrow"/>
                <a:ea typeface="Arial Narrow"/>
                <a:cs typeface="Arial Narrow"/>
                <a:sym typeface="Arial Narrow"/>
              </a:rPr>
              <a:t>predict</a:t>
            </a:r>
            <a:r>
              <a:rPr lang="en-GB" sz="1000">
                <a:solidFill>
                  <a:schemeClr val="dk1"/>
                </a:solidFill>
                <a:latin typeface="Arial Narrow"/>
                <a:ea typeface="Arial Narrow"/>
                <a:cs typeface="Arial Narrow"/>
                <a:sym typeface="Arial Narrow"/>
              </a:rPr>
              <a:t> possible outcomes of a process or identify when it’s non-predictable due to </a:t>
            </a:r>
            <a:r>
              <a:rPr b="1" lang="en-GB" sz="1000">
                <a:solidFill>
                  <a:schemeClr val="dk1"/>
                </a:solidFill>
                <a:latin typeface="Arial Narrow"/>
                <a:ea typeface="Arial Narrow"/>
                <a:cs typeface="Arial Narrow"/>
                <a:sym typeface="Arial Narrow"/>
              </a:rPr>
              <a:t>random</a:t>
            </a:r>
            <a:r>
              <a:rPr lang="en-GB" sz="1000">
                <a:solidFill>
                  <a:schemeClr val="dk1"/>
                </a:solidFill>
                <a:latin typeface="Arial Narrow"/>
                <a:ea typeface="Arial Narrow"/>
                <a:cs typeface="Arial Narrow"/>
                <a:sym typeface="Arial Narrow"/>
              </a:rPr>
              <a:t> elements. Learners identify </a:t>
            </a:r>
            <a:r>
              <a:rPr b="1" lang="en-GB" sz="1000">
                <a:solidFill>
                  <a:schemeClr val="dk1"/>
                </a:solidFill>
                <a:latin typeface="Arial Narrow"/>
                <a:ea typeface="Arial Narrow"/>
                <a:cs typeface="Arial Narrow"/>
                <a:sym typeface="Arial Narrow"/>
              </a:rPr>
              <a:t>fixed repetition</a:t>
            </a:r>
            <a:r>
              <a:rPr lang="en-GB" sz="1000">
                <a:solidFill>
                  <a:schemeClr val="dk1"/>
                </a:solidFill>
                <a:latin typeface="Arial Narrow"/>
                <a:ea typeface="Arial Narrow"/>
                <a:cs typeface="Arial Narrow"/>
                <a:sym typeface="Arial Narrow"/>
              </a:rPr>
              <a:t> and can use this to repeat a set of steps. Learners are beginning to use </a:t>
            </a:r>
            <a:r>
              <a:rPr b="1" lang="en-GB" sz="1000">
                <a:solidFill>
                  <a:schemeClr val="dk1"/>
                </a:solidFill>
                <a:latin typeface="Arial Narrow"/>
                <a:ea typeface="Arial Narrow"/>
                <a:cs typeface="Arial Narrow"/>
                <a:sym typeface="Arial Narrow"/>
              </a:rPr>
              <a:t>patterns</a:t>
            </a:r>
            <a:r>
              <a:rPr lang="en-GB" sz="1000">
                <a:solidFill>
                  <a:schemeClr val="dk1"/>
                </a:solidFill>
                <a:latin typeface="Arial Narrow"/>
                <a:ea typeface="Arial Narrow"/>
                <a:cs typeface="Arial Narrow"/>
                <a:sym typeface="Arial Narrow"/>
              </a:rPr>
              <a:t> in problem solving and algorithms to identify shortcuts. </a:t>
            </a:r>
            <a:endParaRPr/>
          </a:p>
          <a:p>
            <a:pPr indent="0" lvl="0" marL="0" marR="0" rtl="0" algn="l">
              <a:spcBef>
                <a:spcPts val="0"/>
              </a:spcBef>
              <a:spcAft>
                <a:spcPts val="0"/>
              </a:spcAft>
              <a:buNone/>
            </a:pPr>
            <a:r>
              <a:t/>
            </a:r>
            <a:endParaRPr sz="7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Unplugged</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Video to watch as a class: </a:t>
            </a:r>
            <a:r>
              <a:rPr lang="en-GB" sz="1000" u="sng">
                <a:solidFill>
                  <a:schemeClr val="dk1"/>
                </a:solidFill>
                <a:latin typeface="Arial Narrow"/>
                <a:ea typeface="Arial Narrow"/>
                <a:cs typeface="Arial Narrow"/>
                <a:sym typeface="Arial Narrow"/>
                <a:hlinkClick r:id="rId3">
                  <a:extLst>
                    <a:ext uri="{A12FA001-AC4F-418D-AE19-62706E023703}">
                      <ahyp:hlinkClr val="tx"/>
                    </a:ext>
                  </a:extLst>
                </a:hlinkClick>
              </a:rPr>
              <a:t>Solving Problems at Google using Computational Thinking</a:t>
            </a:r>
            <a:r>
              <a:rPr lang="en-GB" sz="1000">
                <a:solidFill>
                  <a:schemeClr val="dk1"/>
                </a:solidFill>
                <a:latin typeface="Arial Narrow"/>
                <a:ea typeface="Arial Narrow"/>
                <a:cs typeface="Arial Narrow"/>
                <a:sym typeface="Arial Narrow"/>
              </a:rPr>
              <a:t> (reviewing key concepts) – think about everyday problems that might be solved with computational thinking</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Carry out an activity where groups of 3/4/5 have to work together in order to produce a successful outcome (it could be a game or a task). Sort responsibilities into parts that each learner needs to contribute.</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Set up a series of circuit stations in PE and when target time/score is met move to the next station. Create a gymnastics/dance routine. Write a list for successfully completing tasks /jobs in school </a:t>
            </a:r>
            <a:r>
              <a:rPr lang="en-GB" sz="1000">
                <a:solidFill>
                  <a:schemeClr val="lt1"/>
                </a:solidFill>
                <a:latin typeface="Arial Narrow"/>
                <a:ea typeface="Arial Narrow"/>
                <a:cs typeface="Arial Narrow"/>
                <a:sym typeface="Arial Narrow"/>
              </a:rPr>
              <a:t>(</a:t>
            </a:r>
            <a:r>
              <a:rPr lang="en-GB" sz="1000">
                <a:solidFill>
                  <a:schemeClr val="dk1"/>
                </a:solidFill>
                <a:latin typeface="Arial Narrow"/>
                <a:ea typeface="Arial Narrow"/>
                <a:cs typeface="Arial Narrow"/>
                <a:sym typeface="Arial Narrow"/>
              </a:rPr>
              <a:t>e.g. heads, shoulders, knees and toes. Test it out by giving the algorithm to someone else to try out. Are there bugs in the code? Debug!</a:t>
            </a:r>
            <a:endParaRPr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Learn about </a:t>
            </a:r>
            <a:r>
              <a:rPr lang="en-GB" sz="1000" u="sng">
                <a:solidFill>
                  <a:schemeClr val="dk1"/>
                </a:solidFill>
                <a:latin typeface="Arial Narrow"/>
                <a:ea typeface="Arial Narrow"/>
                <a:cs typeface="Arial Narrow"/>
                <a:sym typeface="Arial Narrow"/>
                <a:hlinkClick r:id="rId4">
                  <a:extLst>
                    <a:ext uri="{A12FA001-AC4F-418D-AE19-62706E023703}">
                      <ahyp:hlinkClr val="tx"/>
                    </a:ext>
                  </a:extLst>
                </a:hlinkClick>
              </a:rPr>
              <a:t>Variables</a:t>
            </a:r>
            <a:r>
              <a:rPr lang="en-GB" sz="1000">
                <a:solidFill>
                  <a:schemeClr val="dk1"/>
                </a:solidFill>
                <a:latin typeface="Arial Narrow"/>
                <a:ea typeface="Arial Narrow"/>
                <a:cs typeface="Arial Narrow"/>
                <a:sym typeface="Arial Narrow"/>
              </a:rPr>
              <a:t> by keeping score for a game. In doing so pupils learn why variables are needed, how they are created, how they store data, and how this data may be used by a computer program as it runs (online, but download activity for unplugged use)</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Sort countries in the world by location, population, land size, temperature, GDP, etc and display information in a chart or graph (use Numbers/Sheets/Excel)</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Write an algorithm for classification of similar a range of different objects, items, things from the same type of family e.g. flags from the same continent</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Think about making a roast dinner. How do you ensure that it’s all ready for 6pm? Create a task where learners split into groups but collaborate to ensure everyone is ready at the same time. How is this related to computational thinking? (Decomposition, single vs parallel steps)</a:t>
            </a:r>
            <a:endParaRPr/>
          </a:p>
          <a:p>
            <a:pPr indent="0" lvl="0" marL="0" marR="0" rtl="0" algn="l">
              <a:spcBef>
                <a:spcPts val="0"/>
              </a:spcBef>
              <a:spcAft>
                <a:spcPts val="0"/>
              </a:spcAft>
              <a:buNone/>
            </a:pPr>
            <a:r>
              <a:t/>
            </a:r>
            <a:endParaRPr sz="7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Plugged</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Review </a:t>
            </a:r>
            <a:r>
              <a:rPr lang="en-GB" sz="1000" u="sng">
                <a:solidFill>
                  <a:schemeClr val="dk1"/>
                </a:solidFill>
                <a:latin typeface="Arial Narrow"/>
                <a:ea typeface="Arial Narrow"/>
                <a:cs typeface="Arial Narrow"/>
                <a:sym typeface="Arial Narrow"/>
                <a:hlinkClick r:id="rId5">
                  <a:extLst>
                    <a:ext uri="{A12FA001-AC4F-418D-AE19-62706E023703}">
                      <ahyp:hlinkClr val="tx"/>
                    </a:ext>
                  </a:extLst>
                </a:hlinkClick>
              </a:rPr>
              <a:t>Route Decomposition</a:t>
            </a:r>
            <a:r>
              <a:rPr lang="en-GB" sz="1000">
                <a:solidFill>
                  <a:schemeClr val="dk1"/>
                </a:solidFill>
                <a:latin typeface="Arial Narrow"/>
                <a:ea typeface="Arial Narrow"/>
                <a:cs typeface="Arial Narrow"/>
                <a:sym typeface="Arial Narrow"/>
              </a:rPr>
              <a:t>: control a single Bee-Bot, Sphero, or similar floor robot, around a complex course. The pupils achieve this by working collaboratively, decomposing the route into sections, creating the algorithm in smaller steps and then programming the device. Share learning with younger pupils – identify the key ideas of computing science they might need to know first, then introduce them to Bee-Bots / Spheros </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Make up a </a:t>
            </a:r>
            <a:r>
              <a:rPr lang="en-GB" sz="1000" u="sng">
                <a:solidFill>
                  <a:schemeClr val="dk1"/>
                </a:solidFill>
                <a:latin typeface="Arial Narrow"/>
                <a:ea typeface="Arial Narrow"/>
                <a:cs typeface="Arial Narrow"/>
                <a:sym typeface="Arial Narrow"/>
                <a:hlinkClick r:id="rId6">
                  <a:extLst>
                    <a:ext uri="{A12FA001-AC4F-418D-AE19-62706E023703}">
                      <ahyp:hlinkClr val="tx"/>
                    </a:ext>
                  </a:extLst>
                </a:hlinkClick>
              </a:rPr>
              <a:t>code for a dance routine</a:t>
            </a:r>
            <a:r>
              <a:rPr lang="en-GB" sz="1000">
                <a:solidFill>
                  <a:schemeClr val="dk1"/>
                </a:solidFill>
                <a:latin typeface="Arial Narrow"/>
                <a:ea typeface="Arial Narrow"/>
                <a:cs typeface="Arial Narrow"/>
                <a:sym typeface="Arial Narrow"/>
              </a:rPr>
              <a:t> which is continuous (such as Floss or Scottish country dancing routine) and use repeats, loops and forever statements</a:t>
            </a:r>
            <a:endParaRPr sz="1000" u="sng">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Create an algorithm using the MakeCode editor in Micro:bit for the </a:t>
            </a:r>
            <a:r>
              <a:rPr lang="en-GB" sz="1000" u="sng">
                <a:solidFill>
                  <a:schemeClr val="dk1"/>
                </a:solidFill>
                <a:latin typeface="Arial Narrow"/>
                <a:ea typeface="Arial Narrow"/>
                <a:cs typeface="Arial Narrow"/>
                <a:sym typeface="Arial Narrow"/>
                <a:hlinkClick r:id="rId7">
                  <a:extLst>
                    <a:ext uri="{A12FA001-AC4F-418D-AE19-62706E023703}">
                      <ahyp:hlinkClr val="tx"/>
                    </a:ext>
                  </a:extLst>
                </a:hlinkClick>
              </a:rPr>
              <a:t>card game </a:t>
            </a:r>
            <a:r>
              <a:rPr lang="en-GB" sz="1000">
                <a:solidFill>
                  <a:schemeClr val="dk1"/>
                </a:solidFill>
                <a:latin typeface="Arial Narrow"/>
                <a:ea typeface="Arial Narrow"/>
                <a:cs typeface="Arial Narrow"/>
                <a:sym typeface="Arial Narrow"/>
              </a:rPr>
              <a:t>or one of </a:t>
            </a:r>
            <a:r>
              <a:rPr lang="en-GB" sz="1000" u="sng">
                <a:solidFill>
                  <a:schemeClr val="dk1"/>
                </a:solidFill>
                <a:latin typeface="Arial Narrow"/>
                <a:ea typeface="Arial Narrow"/>
                <a:cs typeface="Arial Narrow"/>
                <a:sym typeface="Arial Narrow"/>
                <a:hlinkClick r:id="rId8">
                  <a:extLst>
                    <a:ext uri="{A12FA001-AC4F-418D-AE19-62706E023703}">
                      <ahyp:hlinkClr val="tx"/>
                    </a:ext>
                  </a:extLst>
                </a:hlinkClick>
              </a:rPr>
              <a:t>the other games</a:t>
            </a:r>
            <a:endParaRPr sz="1000" u="sng">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Create a sorting game using Scratch with ‘if’ statements so that objects can be sorted in to types, sizes, colours – e.g. </a:t>
            </a:r>
            <a:r>
              <a:rPr lang="en-GB" sz="1000" u="sng">
                <a:solidFill>
                  <a:schemeClr val="dk1"/>
                </a:solidFill>
                <a:latin typeface="Arial Narrow"/>
                <a:ea typeface="Arial Narrow"/>
                <a:cs typeface="Arial Narrow"/>
                <a:sym typeface="Arial Narrow"/>
                <a:hlinkClick r:id="rId9">
                  <a:extLst>
                    <a:ext uri="{A12FA001-AC4F-418D-AE19-62706E023703}">
                      <ahyp:hlinkClr val="tx"/>
                    </a:ext>
                  </a:extLst>
                </a:hlinkClick>
              </a:rPr>
              <a:t>Imagine if…</a:t>
            </a:r>
            <a:endParaRPr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Learn to </a:t>
            </a:r>
            <a:r>
              <a:rPr lang="en-GB" sz="1000" u="sng">
                <a:solidFill>
                  <a:schemeClr val="dk1"/>
                </a:solidFill>
                <a:latin typeface="Arial Narrow"/>
                <a:ea typeface="Arial Narrow"/>
                <a:cs typeface="Arial Narrow"/>
                <a:sym typeface="Arial Narrow"/>
                <a:hlinkClick r:id="rId10">
                  <a:extLst>
                    <a:ext uri="{A12FA001-AC4F-418D-AE19-62706E023703}">
                      <ahyp:hlinkClr val="tx"/>
                    </a:ext>
                  </a:extLst>
                </a:hlinkClick>
              </a:rPr>
              <a:t>tell a story through coding </a:t>
            </a:r>
            <a:r>
              <a:rPr lang="en-GB" sz="1000">
                <a:solidFill>
                  <a:schemeClr val="dk1"/>
                </a:solidFill>
                <a:latin typeface="Arial Narrow"/>
                <a:ea typeface="Arial Narrow"/>
                <a:cs typeface="Arial Narrow"/>
                <a:sym typeface="Arial Narrow"/>
              </a:rPr>
              <a:t>(CS First)</a:t>
            </a:r>
            <a:endParaRPr/>
          </a:p>
          <a:p>
            <a:pPr indent="0" lvl="0" marL="0" marR="0" rtl="0" algn="l">
              <a:spcBef>
                <a:spcPts val="0"/>
              </a:spcBef>
              <a:spcAft>
                <a:spcPts val="0"/>
              </a:spcAft>
              <a:buNone/>
            </a:pPr>
            <a:r>
              <a:t/>
            </a:r>
            <a:endParaRPr sz="1100" u="sng">
              <a:solidFill>
                <a:schemeClr val="dk1"/>
              </a:solidFill>
              <a:latin typeface="Arial Narrow"/>
              <a:ea typeface="Arial Narrow"/>
              <a:cs typeface="Arial Narrow"/>
              <a:sym typeface="Arial Narrow"/>
            </a:endParaRPr>
          </a:p>
        </p:txBody>
      </p:sp>
      <p:sp>
        <p:nvSpPr>
          <p:cNvPr id="1057" name="Google Shape;1057;p49"/>
          <p:cNvSpPr/>
          <p:nvPr/>
        </p:nvSpPr>
        <p:spPr>
          <a:xfrm>
            <a:off x="118933" y="1081458"/>
            <a:ext cx="6940995" cy="700998"/>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Cross-curricular links:</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(LIT 2-20a) selecting subject, purpose, format, resources to create texts      (ENG 2-31a) Creating stories, with setting, characters, actions, dialogue</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(LIT 2-06a) select ideas and relevant information, organising these in appropriate way for purpose</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(HWB 2-21a) Demonstrating ability to select, adapt and apply movements skills and strategies, accurately</a:t>
            </a:r>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p:txBody>
      </p:sp>
      <p:sp>
        <p:nvSpPr>
          <p:cNvPr id="1058" name="Google Shape;1058;p49"/>
          <p:cNvSpPr/>
          <p:nvPr/>
        </p:nvSpPr>
        <p:spPr>
          <a:xfrm>
            <a:off x="118934" y="586135"/>
            <a:ext cx="6940996" cy="418756"/>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Key language</a:t>
            </a:r>
            <a:r>
              <a:rPr lang="en-GB" sz="1100">
                <a:solidFill>
                  <a:schemeClr val="dk1"/>
                </a:solidFill>
                <a:latin typeface="Arial Narrow"/>
                <a:ea typeface="Arial Narrow"/>
                <a:cs typeface="Arial Narrow"/>
                <a:sym typeface="Arial Narrow"/>
              </a:rPr>
              <a:t>:  conditional, logic, algorithm, decomposition, patterns, abstraction, evaluation, tinkering, creating, debugging, persevering, collaboration, sounds, events, control, operators, variables, input, process, output</a:t>
            </a:r>
            <a:endParaRPr/>
          </a:p>
        </p:txBody>
      </p:sp>
      <p:sp>
        <p:nvSpPr>
          <p:cNvPr id="1059" name="Google Shape;1059;p49"/>
          <p:cNvSpPr/>
          <p:nvPr/>
        </p:nvSpPr>
        <p:spPr>
          <a:xfrm>
            <a:off x="7150289" y="582542"/>
            <a:ext cx="1867992" cy="652399"/>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900" u="sng">
                <a:solidFill>
                  <a:schemeClr val="dk1"/>
                </a:solidFill>
                <a:latin typeface="Arial Narrow"/>
                <a:ea typeface="Arial Narrow"/>
                <a:cs typeface="Arial Narrow"/>
                <a:sym typeface="Arial Narrow"/>
              </a:rPr>
              <a:t>CfE E/O:</a:t>
            </a:r>
            <a:r>
              <a:rPr lang="en-GB" sz="900">
                <a:solidFill>
                  <a:schemeClr val="dk1"/>
                </a:solidFill>
                <a:latin typeface="Arial Narrow"/>
                <a:ea typeface="Arial Narrow"/>
                <a:cs typeface="Arial Narrow"/>
                <a:sym typeface="Arial Narrow"/>
              </a:rPr>
              <a:t> I  understand the operation of a process and its outcome. I can structure related items of information. </a:t>
            </a:r>
            <a:endParaRPr/>
          </a:p>
          <a:p>
            <a:pPr indent="0" lvl="0" marL="0" marR="0" rtl="0" algn="l">
              <a:spcBef>
                <a:spcPts val="0"/>
              </a:spcBef>
              <a:spcAft>
                <a:spcPts val="0"/>
              </a:spcAft>
              <a:buNone/>
            </a:pPr>
            <a:r>
              <a:rPr b="1" lang="en-GB" sz="900">
                <a:solidFill>
                  <a:schemeClr val="dk1"/>
                </a:solidFill>
                <a:latin typeface="Arial Narrow"/>
                <a:ea typeface="Arial Narrow"/>
                <a:cs typeface="Arial Narrow"/>
                <a:sym typeface="Arial Narrow"/>
              </a:rPr>
              <a:t>TCH 2-13a</a:t>
            </a:r>
            <a:endParaRPr b="1" sz="9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p:txBody>
      </p:sp>
      <p:sp>
        <p:nvSpPr>
          <p:cNvPr id="1060" name="Google Shape;1060;p49"/>
          <p:cNvSpPr/>
          <p:nvPr/>
        </p:nvSpPr>
        <p:spPr>
          <a:xfrm>
            <a:off x="7161700" y="3533705"/>
            <a:ext cx="1862958" cy="3217652"/>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End of Level Benchmarks:</a:t>
            </a:r>
            <a:endParaRPr/>
          </a:p>
          <a:p>
            <a:pPr indent="0" lvl="0" marL="0" marR="0" rtl="0" algn="l">
              <a:spcBef>
                <a:spcPts val="0"/>
              </a:spcBef>
              <a:spcAft>
                <a:spcPts val="0"/>
              </a:spcAft>
              <a:buNone/>
            </a:pPr>
            <a:r>
              <a:t/>
            </a:r>
            <a:endParaRPr sz="500" u="sng">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900"/>
              <a:buFont typeface="Arial"/>
              <a:buChar char="•"/>
            </a:pPr>
            <a:r>
              <a:rPr lang="en-GB" sz="900">
                <a:solidFill>
                  <a:schemeClr val="dk1"/>
                </a:solidFill>
                <a:latin typeface="Arial Narrow"/>
                <a:ea typeface="Arial Narrow"/>
                <a:cs typeface="Arial Narrow"/>
                <a:sym typeface="Arial Narrow"/>
              </a:rPr>
              <a:t>Compares activities consisting of a single sequence of steps with those consisting of multiple parallel steps, for example, making tomato sauce and cooking pasta to be served at the same time</a:t>
            </a:r>
            <a:endParaRPr/>
          </a:p>
          <a:p>
            <a:pPr indent="-171450" lvl="0" marL="171450" marR="0" rtl="0" algn="l">
              <a:spcBef>
                <a:spcPts val="0"/>
              </a:spcBef>
              <a:spcAft>
                <a:spcPts val="0"/>
              </a:spcAft>
              <a:buClr>
                <a:schemeClr val="dk1"/>
              </a:buClr>
              <a:buSzPts val="900"/>
              <a:buFont typeface="Arial"/>
              <a:buChar char="•"/>
            </a:pPr>
            <a:r>
              <a:rPr lang="en-GB" sz="900">
                <a:solidFill>
                  <a:schemeClr val="dk1"/>
                </a:solidFill>
                <a:latin typeface="Arial Narrow"/>
                <a:ea typeface="Arial Narrow"/>
                <a:cs typeface="Arial Narrow"/>
                <a:sym typeface="Arial Narrow"/>
              </a:rPr>
              <a:t>Identifies algorithms/instructions that include repeated groups of instructions a fixed number of times and/or loops until a condition is met </a:t>
            </a:r>
            <a:endParaRPr/>
          </a:p>
          <a:p>
            <a:pPr indent="-171450" lvl="0" marL="171450" marR="0" rtl="0" algn="l">
              <a:spcBef>
                <a:spcPts val="0"/>
              </a:spcBef>
              <a:spcAft>
                <a:spcPts val="0"/>
              </a:spcAft>
              <a:buClr>
                <a:schemeClr val="dk1"/>
              </a:buClr>
              <a:buSzPts val="900"/>
              <a:buFont typeface="Arial"/>
              <a:buChar char="•"/>
            </a:pPr>
            <a:r>
              <a:rPr lang="en-GB" sz="900">
                <a:solidFill>
                  <a:schemeClr val="dk1"/>
                </a:solidFill>
                <a:latin typeface="Arial Narrow"/>
                <a:ea typeface="Arial Narrow"/>
                <a:cs typeface="Arial Narrow"/>
                <a:sym typeface="Arial Narrow"/>
              </a:rPr>
              <a:t>Identifies when a process is not predictable because it has a random element for example, a board game which uses dice</a:t>
            </a:r>
            <a:endParaRPr/>
          </a:p>
          <a:p>
            <a:pPr indent="-171450" lvl="0" marL="171450" marR="0" rtl="0" algn="l">
              <a:spcBef>
                <a:spcPts val="0"/>
              </a:spcBef>
              <a:spcAft>
                <a:spcPts val="0"/>
              </a:spcAft>
              <a:buClr>
                <a:schemeClr val="dk1"/>
              </a:buClr>
              <a:buSzPts val="900"/>
              <a:buFont typeface="Arial"/>
              <a:buChar char="•"/>
            </a:pPr>
            <a:r>
              <a:rPr lang="en-GB" sz="900">
                <a:solidFill>
                  <a:schemeClr val="dk1"/>
                </a:solidFill>
                <a:latin typeface="Arial Narrow"/>
                <a:ea typeface="Arial Narrow"/>
                <a:cs typeface="Arial Narrow"/>
                <a:sym typeface="Arial Narrow"/>
              </a:rPr>
              <a:t>Structures related items of information for example, a family tree</a:t>
            </a:r>
            <a:endParaRPr/>
          </a:p>
          <a:p>
            <a:pPr indent="-171450" lvl="0" marL="171450" marR="0" rtl="0" algn="l">
              <a:spcBef>
                <a:spcPts val="0"/>
              </a:spcBef>
              <a:spcAft>
                <a:spcPts val="0"/>
              </a:spcAft>
              <a:buClr>
                <a:schemeClr val="dk1"/>
              </a:buClr>
              <a:buSzPts val="900"/>
              <a:buFont typeface="Arial"/>
              <a:buChar char="•"/>
            </a:pPr>
            <a:r>
              <a:rPr lang="en-GB" sz="900">
                <a:solidFill>
                  <a:schemeClr val="dk1"/>
                </a:solidFill>
                <a:latin typeface="Arial Narrow"/>
                <a:ea typeface="Arial Narrow"/>
                <a:cs typeface="Arial Narrow"/>
                <a:sym typeface="Arial Narrow"/>
              </a:rPr>
              <a:t>Uses a recognised set of instructions/ an algorithm to sort real worlds objects for examples, books in a library or trading cards</a:t>
            </a:r>
            <a:endParaRPr sz="900" u="sng">
              <a:solidFill>
                <a:schemeClr val="dk1"/>
              </a:solidFill>
              <a:latin typeface="Arial Narrow"/>
              <a:ea typeface="Arial Narrow"/>
              <a:cs typeface="Arial Narrow"/>
              <a:sym typeface="Arial Narrow"/>
            </a:endParaRPr>
          </a:p>
          <a:p>
            <a:pPr indent="-101600" lvl="0" marL="171450" marR="0" rtl="0" algn="l">
              <a:spcBef>
                <a:spcPts val="0"/>
              </a:spcBef>
              <a:spcAft>
                <a:spcPts val="0"/>
              </a:spcAft>
              <a:buClr>
                <a:schemeClr val="dk1"/>
              </a:buClr>
              <a:buSzPts val="1100"/>
              <a:buFont typeface="Arial"/>
              <a:buNone/>
            </a:pPr>
            <a:r>
              <a:t/>
            </a:r>
            <a:endParaRPr sz="1100">
              <a:solidFill>
                <a:schemeClr val="dk1"/>
              </a:solidFill>
              <a:latin typeface="Arial Narrow"/>
              <a:ea typeface="Arial Narrow"/>
              <a:cs typeface="Arial Narrow"/>
              <a:sym typeface="Arial Narrow"/>
            </a:endParaRPr>
          </a:p>
        </p:txBody>
      </p:sp>
      <p:pic>
        <p:nvPicPr>
          <p:cNvPr id="1061" name="Google Shape;1061;p49"/>
          <p:cNvPicPr preferRelativeResize="0"/>
          <p:nvPr/>
        </p:nvPicPr>
        <p:blipFill rotWithShape="1">
          <a:blip r:embed="rId11">
            <a:alphaModFix/>
          </a:blip>
          <a:srcRect b="0" l="0" r="0" t="0"/>
          <a:stretch/>
        </p:blipFill>
        <p:spPr>
          <a:xfrm>
            <a:off x="7783789" y="1590333"/>
            <a:ext cx="413915" cy="413915"/>
          </a:xfrm>
          <a:prstGeom prst="rect">
            <a:avLst/>
          </a:prstGeom>
          <a:noFill/>
          <a:ln>
            <a:noFill/>
          </a:ln>
        </p:spPr>
      </p:pic>
      <p:pic>
        <p:nvPicPr>
          <p:cNvPr id="1062" name="Google Shape;1062;p49"/>
          <p:cNvPicPr preferRelativeResize="0"/>
          <p:nvPr/>
        </p:nvPicPr>
        <p:blipFill rotWithShape="1">
          <a:blip r:embed="rId12">
            <a:alphaModFix/>
          </a:blip>
          <a:srcRect b="0" l="0" r="0" t="0"/>
          <a:stretch/>
        </p:blipFill>
        <p:spPr>
          <a:xfrm>
            <a:off x="8071047" y="2047102"/>
            <a:ext cx="432211" cy="244746"/>
          </a:xfrm>
          <a:prstGeom prst="rect">
            <a:avLst/>
          </a:prstGeom>
          <a:noFill/>
          <a:ln>
            <a:noFill/>
          </a:ln>
        </p:spPr>
      </p:pic>
      <p:pic>
        <p:nvPicPr>
          <p:cNvPr id="1063" name="Google Shape;1063;p49"/>
          <p:cNvPicPr preferRelativeResize="0"/>
          <p:nvPr/>
        </p:nvPicPr>
        <p:blipFill rotWithShape="1">
          <a:blip r:embed="rId13">
            <a:alphaModFix/>
          </a:blip>
          <a:srcRect b="0" l="0" r="0" t="0"/>
          <a:stretch/>
        </p:blipFill>
        <p:spPr>
          <a:xfrm>
            <a:off x="8545781" y="1575499"/>
            <a:ext cx="413916" cy="413915"/>
          </a:xfrm>
          <a:prstGeom prst="rect">
            <a:avLst/>
          </a:prstGeom>
          <a:noFill/>
          <a:ln>
            <a:noFill/>
          </a:ln>
        </p:spPr>
      </p:pic>
      <p:pic>
        <p:nvPicPr>
          <p:cNvPr id="1064" name="Google Shape;1064;p49"/>
          <p:cNvPicPr preferRelativeResize="0"/>
          <p:nvPr/>
        </p:nvPicPr>
        <p:blipFill rotWithShape="1">
          <a:blip r:embed="rId14">
            <a:alphaModFix/>
          </a:blip>
          <a:srcRect b="0" l="0" r="0" t="0"/>
          <a:stretch/>
        </p:blipFill>
        <p:spPr>
          <a:xfrm>
            <a:off x="8615737" y="2769523"/>
            <a:ext cx="319591" cy="319591"/>
          </a:xfrm>
          <a:prstGeom prst="rect">
            <a:avLst/>
          </a:prstGeom>
          <a:noFill/>
          <a:ln>
            <a:noFill/>
          </a:ln>
        </p:spPr>
      </p:pic>
      <p:pic>
        <p:nvPicPr>
          <p:cNvPr id="1065" name="Google Shape;1065;p49"/>
          <p:cNvPicPr preferRelativeResize="0"/>
          <p:nvPr/>
        </p:nvPicPr>
        <p:blipFill rotWithShape="1">
          <a:blip r:embed="rId15">
            <a:alphaModFix/>
          </a:blip>
          <a:srcRect b="0" l="0" r="0" t="0"/>
          <a:stretch/>
        </p:blipFill>
        <p:spPr>
          <a:xfrm>
            <a:off x="8231663" y="1633493"/>
            <a:ext cx="314210" cy="310557"/>
          </a:xfrm>
          <a:prstGeom prst="rect">
            <a:avLst/>
          </a:prstGeom>
          <a:noFill/>
          <a:ln>
            <a:noFill/>
          </a:ln>
        </p:spPr>
      </p:pic>
      <p:pic>
        <p:nvPicPr>
          <p:cNvPr id="1066" name="Google Shape;1066;p49"/>
          <p:cNvPicPr preferRelativeResize="0"/>
          <p:nvPr/>
        </p:nvPicPr>
        <p:blipFill rotWithShape="1">
          <a:blip r:embed="rId16">
            <a:alphaModFix/>
          </a:blip>
          <a:srcRect b="0" l="0" r="0" t="0"/>
          <a:stretch/>
        </p:blipFill>
        <p:spPr>
          <a:xfrm>
            <a:off x="8542253" y="2030552"/>
            <a:ext cx="381821" cy="233652"/>
          </a:xfrm>
          <a:prstGeom prst="rect">
            <a:avLst/>
          </a:prstGeom>
          <a:noFill/>
          <a:ln>
            <a:noFill/>
          </a:ln>
        </p:spPr>
      </p:pic>
      <p:pic>
        <p:nvPicPr>
          <p:cNvPr id="1067" name="Google Shape;1067;p49"/>
          <p:cNvPicPr preferRelativeResize="0"/>
          <p:nvPr/>
        </p:nvPicPr>
        <p:blipFill rotWithShape="1">
          <a:blip r:embed="rId17">
            <a:alphaModFix/>
          </a:blip>
          <a:srcRect b="0" l="0" r="0" t="0"/>
          <a:stretch/>
        </p:blipFill>
        <p:spPr>
          <a:xfrm>
            <a:off x="8271332" y="2389032"/>
            <a:ext cx="319591" cy="319591"/>
          </a:xfrm>
          <a:prstGeom prst="rect">
            <a:avLst/>
          </a:prstGeom>
          <a:noFill/>
          <a:ln>
            <a:noFill/>
          </a:ln>
        </p:spPr>
      </p:pic>
      <p:pic>
        <p:nvPicPr>
          <p:cNvPr id="1068" name="Google Shape;1068;p49"/>
          <p:cNvPicPr preferRelativeResize="0"/>
          <p:nvPr/>
        </p:nvPicPr>
        <p:blipFill rotWithShape="1">
          <a:blip r:embed="rId18">
            <a:alphaModFix/>
          </a:blip>
          <a:srcRect b="0" l="0" r="0" t="0"/>
          <a:stretch/>
        </p:blipFill>
        <p:spPr>
          <a:xfrm>
            <a:off x="8545781" y="2330279"/>
            <a:ext cx="437099" cy="437099"/>
          </a:xfrm>
          <a:prstGeom prst="rect">
            <a:avLst/>
          </a:prstGeom>
          <a:noFill/>
          <a:ln>
            <a:noFill/>
          </a:ln>
        </p:spPr>
      </p:pic>
      <p:pic>
        <p:nvPicPr>
          <p:cNvPr id="1069" name="Google Shape;1069;p49"/>
          <p:cNvPicPr preferRelativeResize="0"/>
          <p:nvPr/>
        </p:nvPicPr>
        <p:blipFill rotWithShape="1">
          <a:blip r:embed="rId19">
            <a:alphaModFix/>
          </a:blip>
          <a:srcRect b="0" l="0" r="0" t="0"/>
          <a:stretch/>
        </p:blipFill>
        <p:spPr>
          <a:xfrm>
            <a:off x="8184600" y="2725150"/>
            <a:ext cx="408335" cy="408335"/>
          </a:xfrm>
          <a:prstGeom prst="rect">
            <a:avLst/>
          </a:prstGeom>
          <a:noFill/>
          <a:ln>
            <a:noFill/>
          </a:ln>
        </p:spPr>
      </p:pic>
      <p:sp>
        <p:nvSpPr>
          <p:cNvPr id="1070" name="Google Shape;1070;p49">
            <a:hlinkClick action="ppaction://hlinksldjump" r:id="rId20"/>
          </p:cNvPr>
          <p:cNvSpPr/>
          <p:nvPr/>
        </p:nvSpPr>
        <p:spPr>
          <a:xfrm>
            <a:off x="7137461" y="1276208"/>
            <a:ext cx="1867172" cy="241834"/>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Pupil Resources</a:t>
            </a:r>
            <a:endParaRPr/>
          </a:p>
        </p:txBody>
      </p:sp>
      <p:sp>
        <p:nvSpPr>
          <p:cNvPr id="1071" name="Google Shape;1071;p49">
            <a:hlinkClick action="ppaction://hlinkshowjump?jump=firstslide"/>
          </p:cNvPr>
          <p:cNvSpPr/>
          <p:nvPr/>
        </p:nvSpPr>
        <p:spPr>
          <a:xfrm>
            <a:off x="586789" y="45864"/>
            <a:ext cx="546686" cy="257267"/>
          </a:xfrm>
          <a:custGeom>
            <a:rect b="b" l="l" r="r" t="t"/>
            <a:pathLst>
              <a:path extrusionOk="0" h="120000" w="120000">
                <a:moveTo>
                  <a:pt x="0" y="0"/>
                </a:moveTo>
                <a:lnTo>
                  <a:pt x="120000" y="0"/>
                </a:lnTo>
                <a:lnTo>
                  <a:pt x="120000" y="120000"/>
                </a:lnTo>
                <a:lnTo>
                  <a:pt x="0" y="120000"/>
                </a:lnTo>
                <a:close/>
                <a:moveTo>
                  <a:pt x="60000" y="15000"/>
                </a:moveTo>
                <a:lnTo>
                  <a:pt x="38823" y="60000"/>
                </a:lnTo>
                <a:lnTo>
                  <a:pt x="44117" y="60000"/>
                </a:lnTo>
                <a:lnTo>
                  <a:pt x="44117" y="105000"/>
                </a:lnTo>
                <a:lnTo>
                  <a:pt x="75883" y="105000"/>
                </a:lnTo>
                <a:lnTo>
                  <a:pt x="75883" y="60000"/>
                </a:lnTo>
                <a:lnTo>
                  <a:pt x="81177" y="60000"/>
                </a:lnTo>
                <a:lnTo>
                  <a:pt x="73235" y="43125"/>
                </a:lnTo>
                <a:lnTo>
                  <a:pt x="73235" y="20625"/>
                </a:lnTo>
                <a:lnTo>
                  <a:pt x="67941" y="20625"/>
                </a:lnTo>
                <a:lnTo>
                  <a:pt x="67941" y="31875"/>
                </a:lnTo>
                <a:close/>
              </a:path>
              <a:path extrusionOk="0" fill="darkenLess" h="120000" w="120000">
                <a:moveTo>
                  <a:pt x="73235" y="43125"/>
                </a:moveTo>
                <a:lnTo>
                  <a:pt x="73235" y="20625"/>
                </a:lnTo>
                <a:lnTo>
                  <a:pt x="67941" y="20625"/>
                </a:lnTo>
                <a:lnTo>
                  <a:pt x="67941" y="31875"/>
                </a:lnTo>
                <a:close/>
                <a:moveTo>
                  <a:pt x="44117" y="60000"/>
                </a:moveTo>
                <a:lnTo>
                  <a:pt x="44117" y="105000"/>
                </a:lnTo>
                <a:lnTo>
                  <a:pt x="57353" y="105000"/>
                </a:lnTo>
                <a:lnTo>
                  <a:pt x="57353" y="82500"/>
                </a:lnTo>
                <a:lnTo>
                  <a:pt x="62647" y="82500"/>
                </a:lnTo>
                <a:lnTo>
                  <a:pt x="62647" y="105000"/>
                </a:lnTo>
                <a:lnTo>
                  <a:pt x="75883" y="105000"/>
                </a:lnTo>
                <a:lnTo>
                  <a:pt x="75883" y="60000"/>
                </a:lnTo>
                <a:close/>
              </a:path>
              <a:path extrusionOk="0" fill="darken" h="120000" w="120000">
                <a:moveTo>
                  <a:pt x="60000" y="15000"/>
                </a:moveTo>
                <a:lnTo>
                  <a:pt x="38823" y="60000"/>
                </a:lnTo>
                <a:lnTo>
                  <a:pt x="81177" y="60000"/>
                </a:lnTo>
                <a:close/>
                <a:moveTo>
                  <a:pt x="57353" y="82500"/>
                </a:moveTo>
                <a:lnTo>
                  <a:pt x="62647" y="82500"/>
                </a:lnTo>
                <a:lnTo>
                  <a:pt x="62647" y="105000"/>
                </a:lnTo>
                <a:lnTo>
                  <a:pt x="57353" y="105000"/>
                </a:lnTo>
                <a:close/>
              </a:path>
              <a:path extrusionOk="0" fill="none" h="120000" w="120000">
                <a:moveTo>
                  <a:pt x="60000" y="15000"/>
                </a:moveTo>
                <a:lnTo>
                  <a:pt x="67941" y="31875"/>
                </a:lnTo>
                <a:lnTo>
                  <a:pt x="67941" y="20625"/>
                </a:lnTo>
                <a:lnTo>
                  <a:pt x="73235" y="20625"/>
                </a:lnTo>
                <a:lnTo>
                  <a:pt x="73235" y="43125"/>
                </a:lnTo>
                <a:lnTo>
                  <a:pt x="81177" y="60000"/>
                </a:lnTo>
                <a:lnTo>
                  <a:pt x="75883" y="60000"/>
                </a:lnTo>
                <a:lnTo>
                  <a:pt x="75883" y="105000"/>
                </a:lnTo>
                <a:lnTo>
                  <a:pt x="44117" y="105000"/>
                </a:lnTo>
                <a:lnTo>
                  <a:pt x="44117" y="60000"/>
                </a:lnTo>
                <a:lnTo>
                  <a:pt x="38823" y="60000"/>
                </a:lnTo>
                <a:close/>
                <a:moveTo>
                  <a:pt x="67941" y="31875"/>
                </a:moveTo>
                <a:lnTo>
                  <a:pt x="73235" y="43125"/>
                </a:lnTo>
                <a:moveTo>
                  <a:pt x="75883" y="60000"/>
                </a:moveTo>
                <a:lnTo>
                  <a:pt x="44117" y="60000"/>
                </a:lnTo>
                <a:moveTo>
                  <a:pt x="57353" y="105000"/>
                </a:moveTo>
                <a:lnTo>
                  <a:pt x="57353" y="82500"/>
                </a:lnTo>
                <a:lnTo>
                  <a:pt x="62647" y="82500"/>
                </a:lnTo>
                <a:lnTo>
                  <a:pt x="62647" y="105000"/>
                </a:lnTo>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2" name="Google Shape;1072;p49"/>
          <p:cNvSpPr/>
          <p:nvPr/>
        </p:nvSpPr>
        <p:spPr>
          <a:xfrm>
            <a:off x="38099"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3" name="Google Shape;1073;p49">
            <a:hlinkClick action="ppaction://hlinkshowjump?jump=nextslide"/>
          </p:cNvPr>
          <p:cNvSpPr/>
          <p:nvPr/>
        </p:nvSpPr>
        <p:spPr>
          <a:xfrm rot="10800000">
            <a:off x="8610600"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4" name="Google Shape;1074;p49">
            <a:hlinkClick action="ppaction://hlinksldjump" r:id="rId21"/>
          </p:cNvPr>
          <p:cNvSpPr/>
          <p:nvPr/>
        </p:nvSpPr>
        <p:spPr>
          <a:xfrm>
            <a:off x="7135689" y="3239000"/>
            <a:ext cx="1862957" cy="244685"/>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CLPL</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5"/>
          <p:cNvSpPr/>
          <p:nvPr/>
        </p:nvSpPr>
        <p:spPr>
          <a:xfrm>
            <a:off x="195261" y="882073"/>
            <a:ext cx="8705850" cy="36625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chemeClr val="dk1"/>
                </a:solidFill>
                <a:latin typeface="Arial"/>
                <a:ea typeface="Arial"/>
                <a:cs typeface="Arial"/>
                <a:sym typeface="Arial"/>
              </a:rPr>
              <a:t>Advice for Practitioners:</a:t>
            </a:r>
            <a:endParaRPr sz="1400">
              <a:solidFill>
                <a:schemeClr val="dk1"/>
              </a:solidFill>
              <a:latin typeface="Arial"/>
              <a:ea typeface="Arial"/>
              <a:cs typeface="Arial"/>
              <a:sym typeface="Arial"/>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l">
              <a:spcBef>
                <a:spcPts val="0"/>
              </a:spcBef>
              <a:spcAft>
                <a:spcPts val="0"/>
              </a:spcAft>
              <a:buNone/>
            </a:pPr>
            <a:r>
              <a:rPr lang="en-GB" sz="1200">
                <a:solidFill>
                  <a:schemeClr val="dk1"/>
                </a:solidFill>
                <a:latin typeface="Arial"/>
                <a:ea typeface="Arial"/>
                <a:cs typeface="Arial"/>
                <a:sym typeface="Arial"/>
              </a:rPr>
              <a:t>This progression framework aims to help support the tracking and assessment of learners across and between levels. It has not been designed as a planning document, but it includes examples of teaching approaches and strategies that will help practitioners identify key areas of learning and track progress.</a:t>
            </a:r>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l">
              <a:spcBef>
                <a:spcPts val="0"/>
              </a:spcBef>
              <a:spcAft>
                <a:spcPts val="0"/>
              </a:spcAft>
              <a:buNone/>
            </a:pPr>
            <a:r>
              <a:rPr lang="en-GB" sz="1200">
                <a:solidFill>
                  <a:schemeClr val="dk1"/>
                </a:solidFill>
                <a:latin typeface="Arial"/>
                <a:ea typeface="Arial"/>
                <a:cs typeface="Arial"/>
                <a:sym typeface="Arial"/>
              </a:rPr>
              <a:t>All establishments are expected to create a digital strategy of their own, which takes into account their individual context. The self-evaluation tools </a:t>
            </a:r>
            <a:r>
              <a:rPr lang="en-GB" sz="1200" u="sng">
                <a:solidFill>
                  <a:schemeClr val="dk1"/>
                </a:solidFill>
                <a:latin typeface="Arial"/>
                <a:ea typeface="Arial"/>
                <a:cs typeface="Arial"/>
                <a:sym typeface="Arial"/>
                <a:hlinkClick r:id="rId3">
                  <a:extLst>
                    <a:ext uri="{A12FA001-AC4F-418D-AE19-62706E023703}">
                      <ahyp:hlinkClr val="tx"/>
                    </a:ext>
                  </a:extLst>
                </a:hlinkClick>
              </a:rPr>
              <a:t>How Good Is Our School 4 </a:t>
            </a:r>
            <a:r>
              <a:rPr lang="en-GB" sz="1200">
                <a:solidFill>
                  <a:schemeClr val="dk1"/>
                </a:solidFill>
                <a:latin typeface="Arial"/>
                <a:ea typeface="Arial"/>
                <a:cs typeface="Arial"/>
                <a:sym typeface="Arial"/>
              </a:rPr>
              <a:t>or </a:t>
            </a:r>
            <a:r>
              <a:rPr lang="en-GB" sz="1200" u="sng">
                <a:solidFill>
                  <a:schemeClr val="dk1"/>
                </a:solidFill>
                <a:latin typeface="Arial"/>
                <a:ea typeface="Arial"/>
                <a:cs typeface="Arial"/>
                <a:sym typeface="Arial"/>
                <a:hlinkClick r:id="rId4">
                  <a:extLst>
                    <a:ext uri="{A12FA001-AC4F-418D-AE19-62706E023703}">
                      <ahyp:hlinkClr val="tx"/>
                    </a:ext>
                  </a:extLst>
                </a:hlinkClick>
              </a:rPr>
              <a:t>How good is our early learning and childcare </a:t>
            </a:r>
            <a:r>
              <a:rPr lang="en-GB" sz="1200">
                <a:solidFill>
                  <a:schemeClr val="dk1"/>
                </a:solidFill>
                <a:latin typeface="Arial"/>
                <a:ea typeface="Arial"/>
                <a:cs typeface="Arial"/>
                <a:sym typeface="Arial"/>
              </a:rPr>
              <a:t>can be used to evaluate current practice and to inform the development of your digital learning strategy. See the Glasgow Digital Learning Strategy for guidance.</a:t>
            </a:r>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l">
              <a:spcBef>
                <a:spcPts val="0"/>
              </a:spcBef>
              <a:spcAft>
                <a:spcPts val="0"/>
              </a:spcAft>
              <a:buNone/>
            </a:pPr>
            <a:r>
              <a:rPr lang="en-GB" sz="1200">
                <a:solidFill>
                  <a:schemeClr val="dk1"/>
                </a:solidFill>
                <a:latin typeface="Arial"/>
                <a:ea typeface="Arial"/>
                <a:cs typeface="Arial"/>
                <a:sym typeface="Arial"/>
              </a:rPr>
              <a:t>It is an expectation that practitioners make themselves familiar with the framework, but please note that the progression trackers, along with the strategies &amp; approaches and resources pages are not exclusive. We urge practitioners to seek out and develop learning experiences which will best support the learners in their own classrooms. Updates on digital learning can be accessed on the </a:t>
            </a:r>
            <a:r>
              <a:rPr lang="en-GB" sz="1200" u="sng">
                <a:solidFill>
                  <a:schemeClr val="dk1"/>
                </a:solidFill>
                <a:latin typeface="Arial"/>
                <a:ea typeface="Arial"/>
                <a:cs typeface="Arial"/>
                <a:sym typeface="Arial"/>
                <a:hlinkClick r:id="rId5">
                  <a:extLst>
                    <a:ext uri="{A12FA001-AC4F-418D-AE19-62706E023703}">
                      <ahyp:hlinkClr val="tx"/>
                    </a:ext>
                  </a:extLst>
                </a:hlinkClick>
              </a:rPr>
              <a:t>Digital Learning page of Glasgow Online</a:t>
            </a:r>
            <a:r>
              <a:rPr lang="en-GB" sz="1200">
                <a:solidFill>
                  <a:schemeClr val="dk1"/>
                </a:solidFill>
                <a:latin typeface="Arial"/>
                <a:ea typeface="Arial"/>
                <a:cs typeface="Arial"/>
                <a:sym typeface="Arial"/>
              </a:rPr>
              <a:t>. </a:t>
            </a:r>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l">
              <a:spcBef>
                <a:spcPts val="0"/>
              </a:spcBef>
              <a:spcAft>
                <a:spcPts val="0"/>
              </a:spcAft>
              <a:buNone/>
            </a:pPr>
            <a:r>
              <a:rPr lang="en-GB" sz="1200">
                <a:solidFill>
                  <a:schemeClr val="dk1"/>
                </a:solidFill>
                <a:latin typeface="Arial"/>
                <a:ea typeface="Arial"/>
                <a:cs typeface="Arial"/>
                <a:sym typeface="Arial"/>
              </a:rPr>
              <a:t>Opportunities for professional learning are suggested throughout this framework, but please bear in mind there are also face to face opportunities offered through </a:t>
            </a:r>
            <a:r>
              <a:rPr lang="en-GB" sz="1200" u="sng">
                <a:solidFill>
                  <a:schemeClr val="dk1"/>
                </a:solidFill>
                <a:latin typeface="Arial"/>
                <a:ea typeface="Arial"/>
                <a:cs typeface="Arial"/>
                <a:sym typeface="Arial"/>
                <a:hlinkClick r:id="rId6">
                  <a:extLst>
                    <a:ext uri="{A12FA001-AC4F-418D-AE19-62706E023703}">
                      <ahyp:hlinkClr val="tx"/>
                    </a:ext>
                  </a:extLst>
                </a:hlinkClick>
              </a:rPr>
              <a:t>CPD Manager</a:t>
            </a:r>
            <a:r>
              <a:rPr lang="en-GB" sz="1200">
                <a:solidFill>
                  <a:schemeClr val="dk1"/>
                </a:solidFill>
                <a:latin typeface="Arial"/>
                <a:ea typeface="Arial"/>
                <a:cs typeface="Arial"/>
                <a:sym typeface="Arial"/>
              </a:rPr>
              <a:t>, which is updated regularly, and our online learning environment can be accessed from anywhere: </a:t>
            </a:r>
            <a:r>
              <a:rPr lang="en-GB" sz="1200" u="sng">
                <a:solidFill>
                  <a:schemeClr val="dk1"/>
                </a:solidFill>
                <a:latin typeface="Arial"/>
                <a:ea typeface="Arial"/>
                <a:cs typeface="Arial"/>
                <a:sym typeface="Arial"/>
                <a:hlinkClick r:id="rId7">
                  <a:extLst>
                    <a:ext uri="{A12FA001-AC4F-418D-AE19-62706E023703}">
                      <ahyp:hlinkClr val="tx"/>
                    </a:ext>
                  </a:extLst>
                </a:hlinkClick>
              </a:rPr>
              <a:t>Connected Learning Glasgow</a:t>
            </a:r>
            <a:r>
              <a:rPr lang="en-GB" sz="1200">
                <a:solidFill>
                  <a:schemeClr val="dk1"/>
                </a:solidFill>
                <a:latin typeface="Arial"/>
                <a:ea typeface="Arial"/>
                <a:cs typeface="Arial"/>
                <a:sym typeface="Arial"/>
              </a:rPr>
              <a:t>.</a:t>
            </a:r>
            <a:endParaRPr sz="1400">
              <a:solidFill>
                <a:schemeClr val="dk1"/>
              </a:solidFill>
              <a:latin typeface="Arial"/>
              <a:ea typeface="Arial"/>
              <a:cs typeface="Arial"/>
              <a:sym typeface="Arial"/>
            </a:endParaRPr>
          </a:p>
        </p:txBody>
      </p:sp>
      <p:sp>
        <p:nvSpPr>
          <p:cNvPr id="160" name="Google Shape;160;p5"/>
          <p:cNvSpPr/>
          <p:nvPr/>
        </p:nvSpPr>
        <p:spPr>
          <a:xfrm>
            <a:off x="1352548" y="115341"/>
            <a:ext cx="6391275"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000">
                <a:solidFill>
                  <a:schemeClr val="accent5"/>
                </a:solidFill>
                <a:latin typeface="Arial"/>
                <a:ea typeface="Arial"/>
                <a:cs typeface="Arial"/>
                <a:sym typeface="Arial"/>
              </a:rPr>
              <a:t>Effective Learning and Teaching </a:t>
            </a:r>
            <a:endParaRPr/>
          </a:p>
          <a:p>
            <a:pPr indent="0" lvl="0" marL="0" marR="0" rtl="0" algn="ctr">
              <a:spcBef>
                <a:spcPts val="0"/>
              </a:spcBef>
              <a:spcAft>
                <a:spcPts val="0"/>
              </a:spcAft>
              <a:buNone/>
            </a:pPr>
            <a:r>
              <a:rPr b="1" lang="en-GB" sz="2000">
                <a:solidFill>
                  <a:schemeClr val="accent5"/>
                </a:solidFill>
                <a:latin typeface="Arial"/>
                <a:ea typeface="Arial"/>
                <a:cs typeface="Arial"/>
                <a:sym typeface="Arial"/>
              </a:rPr>
              <a:t>in Digital Literacy and Computing Science </a:t>
            </a:r>
            <a:endParaRPr/>
          </a:p>
        </p:txBody>
      </p:sp>
      <p:sp>
        <p:nvSpPr>
          <p:cNvPr id="161" name="Google Shape;161;p5"/>
          <p:cNvSpPr/>
          <p:nvPr/>
        </p:nvSpPr>
        <p:spPr>
          <a:xfrm>
            <a:off x="754710" y="4669628"/>
            <a:ext cx="7586952" cy="195438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GB" sz="1100">
                <a:solidFill>
                  <a:schemeClr val="dk1"/>
                </a:solidFill>
                <a:latin typeface="Arial"/>
                <a:ea typeface="Arial"/>
                <a:cs typeface="Arial"/>
                <a:sym typeface="Arial"/>
              </a:rPr>
              <a:t>‘The experiences and outcomes are intended to tap into children’s and young people’s natural inventiveness and their desire to create and work in practical ways. They act as a motivation for progressively developing skills, knowledge, understanding and attitudes, and so maximise achievement. Effective learning and teaching will draw upon a wide variety of approaches to enrich the experience of children and young people, particularly through collaborative and independent learning.</a:t>
            </a:r>
            <a:endParaRPr/>
          </a:p>
          <a:p>
            <a:pPr indent="0" lvl="0" marL="0" marR="0" rtl="0" algn="ctr">
              <a:spcBef>
                <a:spcPts val="0"/>
              </a:spcBef>
              <a:spcAft>
                <a:spcPts val="0"/>
              </a:spcAft>
              <a:buNone/>
            </a:pPr>
            <a:r>
              <a:t/>
            </a:r>
            <a:endParaRPr i="1" sz="1100">
              <a:solidFill>
                <a:schemeClr val="dk1"/>
              </a:solidFill>
              <a:latin typeface="Arial"/>
              <a:ea typeface="Arial"/>
              <a:cs typeface="Arial"/>
              <a:sym typeface="Arial"/>
            </a:endParaRPr>
          </a:p>
          <a:p>
            <a:pPr indent="0" lvl="0" marL="0" marR="0" rtl="0" algn="ctr">
              <a:spcBef>
                <a:spcPts val="0"/>
              </a:spcBef>
              <a:spcAft>
                <a:spcPts val="0"/>
              </a:spcAft>
              <a:buNone/>
            </a:pPr>
            <a:r>
              <a:rPr i="1" lang="en-GB" sz="1100">
                <a:solidFill>
                  <a:schemeClr val="dk1"/>
                </a:solidFill>
                <a:latin typeface="Arial"/>
                <a:ea typeface="Arial"/>
                <a:cs typeface="Arial"/>
                <a:sym typeface="Arial"/>
              </a:rPr>
              <a:t>‘Proficiency in ICT is an ideal vehicle for shared learning between and amongst children, young people and teachers. Many teachers may need to build their own knowledge and confidence, often learning with and from children and young people, in this area of continually evolving developments.’</a:t>
            </a:r>
            <a:endParaRPr/>
          </a:p>
          <a:p>
            <a:pPr indent="0" lvl="0" marL="0" marR="0" rtl="0" algn="ctr">
              <a:spcBef>
                <a:spcPts val="0"/>
              </a:spcBef>
              <a:spcAft>
                <a:spcPts val="0"/>
              </a:spcAft>
              <a:buNone/>
            </a:pPr>
            <a:r>
              <a:t/>
            </a:r>
            <a:endParaRPr sz="1200">
              <a:solidFill>
                <a:schemeClr val="dk1"/>
              </a:solidFill>
              <a:latin typeface="Arial"/>
              <a:ea typeface="Arial"/>
              <a:cs typeface="Arial"/>
              <a:sym typeface="Arial"/>
            </a:endParaRPr>
          </a:p>
          <a:p>
            <a:pPr indent="0" lvl="0" marL="0" marR="0" rtl="0" algn="r">
              <a:spcBef>
                <a:spcPts val="0"/>
              </a:spcBef>
              <a:spcAft>
                <a:spcPts val="0"/>
              </a:spcAft>
              <a:buNone/>
            </a:pPr>
            <a:r>
              <a:rPr lang="en-GB" sz="1000">
                <a:solidFill>
                  <a:schemeClr val="dk1"/>
                </a:solidFill>
                <a:latin typeface="Arial"/>
                <a:ea typeface="Arial"/>
                <a:cs typeface="Arial"/>
                <a:sym typeface="Arial"/>
              </a:rPr>
              <a:t>(</a:t>
            </a:r>
            <a:r>
              <a:rPr lang="en-GB" sz="1000" u="sng">
                <a:solidFill>
                  <a:schemeClr val="dk1"/>
                </a:solidFill>
                <a:latin typeface="Arial"/>
                <a:ea typeface="Arial"/>
                <a:cs typeface="Arial"/>
                <a:sym typeface="Arial"/>
                <a:hlinkClick r:id="rId8">
                  <a:extLst>
                    <a:ext uri="{A12FA001-AC4F-418D-AE19-62706E023703}">
                      <ahyp:hlinkClr val="tx"/>
                    </a:ext>
                  </a:extLst>
                </a:hlinkClick>
              </a:rPr>
              <a:t>Technologies: Principles and Practice</a:t>
            </a:r>
            <a:r>
              <a:rPr lang="en-GB" sz="1000">
                <a:solidFill>
                  <a:schemeClr val="dk1"/>
                </a:solidFill>
                <a:latin typeface="Arial"/>
                <a:ea typeface="Arial"/>
                <a:cs typeface="Arial"/>
                <a:sym typeface="Arial"/>
              </a:rPr>
              <a:t>, Curriculum for Excellence, 2017)</a:t>
            </a:r>
            <a:endParaRPr/>
          </a:p>
        </p:txBody>
      </p:sp>
      <p:pic>
        <p:nvPicPr>
          <p:cNvPr id="162" name="Google Shape;162;p5"/>
          <p:cNvPicPr preferRelativeResize="0"/>
          <p:nvPr/>
        </p:nvPicPr>
        <p:blipFill rotWithShape="1">
          <a:blip r:embed="rId9">
            <a:alphaModFix/>
          </a:blip>
          <a:srcRect b="0" l="0" r="0" t="0"/>
          <a:stretch/>
        </p:blipFill>
        <p:spPr>
          <a:xfrm>
            <a:off x="7214899" y="115341"/>
            <a:ext cx="1020662" cy="707886"/>
          </a:xfrm>
          <a:prstGeom prst="rect">
            <a:avLst/>
          </a:prstGeom>
          <a:noFill/>
          <a:ln>
            <a:noFill/>
          </a:ln>
        </p:spPr>
      </p:pic>
      <p:sp>
        <p:nvSpPr>
          <p:cNvPr id="163" name="Google Shape;163;p5">
            <a:hlinkClick action="ppaction://hlinkshowjump?jump=firstslide"/>
          </p:cNvPr>
          <p:cNvSpPr/>
          <p:nvPr/>
        </p:nvSpPr>
        <p:spPr>
          <a:xfrm>
            <a:off x="586789" y="45864"/>
            <a:ext cx="546686" cy="257267"/>
          </a:xfrm>
          <a:custGeom>
            <a:rect b="b" l="l" r="r" t="t"/>
            <a:pathLst>
              <a:path extrusionOk="0" h="120000" w="120000">
                <a:moveTo>
                  <a:pt x="0" y="0"/>
                </a:moveTo>
                <a:lnTo>
                  <a:pt x="120000" y="0"/>
                </a:lnTo>
                <a:lnTo>
                  <a:pt x="120000" y="120000"/>
                </a:lnTo>
                <a:lnTo>
                  <a:pt x="0" y="120000"/>
                </a:lnTo>
                <a:close/>
                <a:moveTo>
                  <a:pt x="60000" y="15000"/>
                </a:moveTo>
                <a:lnTo>
                  <a:pt x="38823" y="60000"/>
                </a:lnTo>
                <a:lnTo>
                  <a:pt x="44117" y="60000"/>
                </a:lnTo>
                <a:lnTo>
                  <a:pt x="44117" y="105000"/>
                </a:lnTo>
                <a:lnTo>
                  <a:pt x="75883" y="105000"/>
                </a:lnTo>
                <a:lnTo>
                  <a:pt x="75883" y="60000"/>
                </a:lnTo>
                <a:lnTo>
                  <a:pt x="81177" y="60000"/>
                </a:lnTo>
                <a:lnTo>
                  <a:pt x="73235" y="43125"/>
                </a:lnTo>
                <a:lnTo>
                  <a:pt x="73235" y="20625"/>
                </a:lnTo>
                <a:lnTo>
                  <a:pt x="67941" y="20625"/>
                </a:lnTo>
                <a:lnTo>
                  <a:pt x="67941" y="31875"/>
                </a:lnTo>
                <a:close/>
              </a:path>
              <a:path extrusionOk="0" fill="darkenLess" h="120000" w="120000">
                <a:moveTo>
                  <a:pt x="73235" y="43125"/>
                </a:moveTo>
                <a:lnTo>
                  <a:pt x="73235" y="20625"/>
                </a:lnTo>
                <a:lnTo>
                  <a:pt x="67941" y="20625"/>
                </a:lnTo>
                <a:lnTo>
                  <a:pt x="67941" y="31875"/>
                </a:lnTo>
                <a:close/>
                <a:moveTo>
                  <a:pt x="44117" y="60000"/>
                </a:moveTo>
                <a:lnTo>
                  <a:pt x="44117" y="105000"/>
                </a:lnTo>
                <a:lnTo>
                  <a:pt x="57353" y="105000"/>
                </a:lnTo>
                <a:lnTo>
                  <a:pt x="57353" y="82500"/>
                </a:lnTo>
                <a:lnTo>
                  <a:pt x="62647" y="82500"/>
                </a:lnTo>
                <a:lnTo>
                  <a:pt x="62647" y="105000"/>
                </a:lnTo>
                <a:lnTo>
                  <a:pt x="75883" y="105000"/>
                </a:lnTo>
                <a:lnTo>
                  <a:pt x="75883" y="60000"/>
                </a:lnTo>
                <a:close/>
              </a:path>
              <a:path extrusionOk="0" fill="darken" h="120000" w="120000">
                <a:moveTo>
                  <a:pt x="60000" y="15000"/>
                </a:moveTo>
                <a:lnTo>
                  <a:pt x="38823" y="60000"/>
                </a:lnTo>
                <a:lnTo>
                  <a:pt x="81177" y="60000"/>
                </a:lnTo>
                <a:close/>
                <a:moveTo>
                  <a:pt x="57353" y="82500"/>
                </a:moveTo>
                <a:lnTo>
                  <a:pt x="62647" y="82500"/>
                </a:lnTo>
                <a:lnTo>
                  <a:pt x="62647" y="105000"/>
                </a:lnTo>
                <a:lnTo>
                  <a:pt x="57353" y="105000"/>
                </a:lnTo>
                <a:close/>
              </a:path>
              <a:path extrusionOk="0" fill="none" h="120000" w="120000">
                <a:moveTo>
                  <a:pt x="60000" y="15000"/>
                </a:moveTo>
                <a:lnTo>
                  <a:pt x="67941" y="31875"/>
                </a:lnTo>
                <a:lnTo>
                  <a:pt x="67941" y="20625"/>
                </a:lnTo>
                <a:lnTo>
                  <a:pt x="73235" y="20625"/>
                </a:lnTo>
                <a:lnTo>
                  <a:pt x="73235" y="43125"/>
                </a:lnTo>
                <a:lnTo>
                  <a:pt x="81177" y="60000"/>
                </a:lnTo>
                <a:lnTo>
                  <a:pt x="75883" y="60000"/>
                </a:lnTo>
                <a:lnTo>
                  <a:pt x="75883" y="105000"/>
                </a:lnTo>
                <a:lnTo>
                  <a:pt x="44117" y="105000"/>
                </a:lnTo>
                <a:lnTo>
                  <a:pt x="44117" y="60000"/>
                </a:lnTo>
                <a:lnTo>
                  <a:pt x="38823" y="60000"/>
                </a:lnTo>
                <a:close/>
                <a:moveTo>
                  <a:pt x="67941" y="31875"/>
                </a:moveTo>
                <a:lnTo>
                  <a:pt x="73235" y="43125"/>
                </a:lnTo>
                <a:moveTo>
                  <a:pt x="75883" y="60000"/>
                </a:moveTo>
                <a:lnTo>
                  <a:pt x="44117" y="60000"/>
                </a:lnTo>
                <a:moveTo>
                  <a:pt x="57353" y="105000"/>
                </a:moveTo>
                <a:lnTo>
                  <a:pt x="57353" y="82500"/>
                </a:lnTo>
                <a:lnTo>
                  <a:pt x="62647" y="82500"/>
                </a:lnTo>
                <a:lnTo>
                  <a:pt x="62647" y="105000"/>
                </a:lnTo>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 name="Google Shape;164;p5"/>
          <p:cNvSpPr/>
          <p:nvPr/>
        </p:nvSpPr>
        <p:spPr>
          <a:xfrm>
            <a:off x="38099"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5">
            <a:hlinkClick action="ppaction://hlinkshowjump?jump=nextslide"/>
          </p:cNvPr>
          <p:cNvSpPr/>
          <p:nvPr/>
        </p:nvSpPr>
        <p:spPr>
          <a:xfrm rot="10800000">
            <a:off x="8610600"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9" name="Shape 1079"/>
        <p:cNvGrpSpPr/>
        <p:nvPr/>
      </p:nvGrpSpPr>
      <p:grpSpPr>
        <a:xfrm>
          <a:off x="0" y="0"/>
          <a:ext cx="0" cy="0"/>
          <a:chOff x="0" y="0"/>
          <a:chExt cx="0" cy="0"/>
        </a:xfrm>
      </p:grpSpPr>
      <p:pic>
        <p:nvPicPr>
          <p:cNvPr id="1080" name="Google Shape;1080;p50"/>
          <p:cNvPicPr preferRelativeResize="0"/>
          <p:nvPr/>
        </p:nvPicPr>
        <p:blipFill rotWithShape="1">
          <a:blip r:embed="rId3">
            <a:alphaModFix/>
          </a:blip>
          <a:srcRect b="0" l="0" r="0" t="0"/>
          <a:stretch/>
        </p:blipFill>
        <p:spPr>
          <a:xfrm>
            <a:off x="7862947" y="2134224"/>
            <a:ext cx="332235" cy="332235"/>
          </a:xfrm>
          <a:prstGeom prst="rect">
            <a:avLst/>
          </a:prstGeom>
          <a:noFill/>
          <a:ln>
            <a:noFill/>
          </a:ln>
        </p:spPr>
      </p:pic>
      <p:sp>
        <p:nvSpPr>
          <p:cNvPr id="1081" name="Google Shape;1081;p50"/>
          <p:cNvSpPr/>
          <p:nvPr/>
        </p:nvSpPr>
        <p:spPr>
          <a:xfrm>
            <a:off x="7150289" y="2123768"/>
            <a:ext cx="1867992" cy="1006956"/>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Barefoot</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Lego WeDo</a:t>
            </a:r>
            <a:endParaRPr sz="10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Scratch</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Code.org</a:t>
            </a:r>
            <a:endParaRPr sz="10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Swift Playgrounds</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CS Unplugged</a:t>
            </a:r>
            <a:endParaRPr/>
          </a:p>
          <a:p>
            <a:pPr indent="0" lvl="0" marL="0" marR="0" rtl="0" algn="l">
              <a:spcBef>
                <a:spcPts val="0"/>
              </a:spcBef>
              <a:spcAft>
                <a:spcPts val="0"/>
              </a:spcAft>
              <a:buNone/>
            </a:pPr>
            <a:r>
              <a:t/>
            </a:r>
            <a:endParaRPr sz="1000">
              <a:solidFill>
                <a:srgbClr val="FF0000"/>
              </a:solidFill>
              <a:latin typeface="Arial Narrow"/>
              <a:ea typeface="Arial Narrow"/>
              <a:cs typeface="Arial Narrow"/>
              <a:sym typeface="Arial Narrow"/>
            </a:endParaRPr>
          </a:p>
        </p:txBody>
      </p:sp>
      <p:sp>
        <p:nvSpPr>
          <p:cNvPr id="1082" name="Google Shape;1082;p50"/>
          <p:cNvSpPr txBox="1"/>
          <p:nvPr>
            <p:ph type="title"/>
          </p:nvPr>
        </p:nvSpPr>
        <p:spPr>
          <a:xfrm>
            <a:off x="1183753" y="45864"/>
            <a:ext cx="7362028" cy="476493"/>
          </a:xfrm>
          <a:prstGeom prst="rect">
            <a:avLst/>
          </a:prstGeom>
          <a:solidFill>
            <a:srgbClr val="F2DADA"/>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400"/>
              <a:buFont typeface="Arial"/>
              <a:buNone/>
            </a:pPr>
            <a:r>
              <a:rPr b="1" lang="en-GB" sz="1400">
                <a:latin typeface="Arial"/>
                <a:ea typeface="Arial"/>
                <a:cs typeface="Arial"/>
                <a:sym typeface="Arial"/>
              </a:rPr>
              <a:t>Second Level (2.1)</a:t>
            </a:r>
            <a:br>
              <a:rPr b="1" lang="en-GB" sz="1400">
                <a:latin typeface="Arial"/>
                <a:ea typeface="Arial"/>
                <a:cs typeface="Arial"/>
                <a:sym typeface="Arial"/>
              </a:rPr>
            </a:br>
            <a:r>
              <a:rPr b="1" lang="en-GB" sz="1200">
                <a:latin typeface="Arial"/>
                <a:ea typeface="Arial"/>
                <a:cs typeface="Arial"/>
                <a:sym typeface="Arial"/>
              </a:rPr>
              <a:t>CS2: </a:t>
            </a:r>
            <a:r>
              <a:rPr lang="en-GB" sz="1200">
                <a:latin typeface="Arial"/>
                <a:ea typeface="Arial"/>
                <a:cs typeface="Arial"/>
                <a:sym typeface="Arial"/>
              </a:rPr>
              <a:t>Understanding and analysing computing technology</a:t>
            </a:r>
            <a:endParaRPr b="1" sz="1400">
              <a:latin typeface="Arial"/>
              <a:ea typeface="Arial"/>
              <a:cs typeface="Arial"/>
              <a:sym typeface="Arial"/>
            </a:endParaRPr>
          </a:p>
        </p:txBody>
      </p:sp>
      <p:sp>
        <p:nvSpPr>
          <p:cNvPr id="1083" name="Google Shape;1083;p50"/>
          <p:cNvSpPr/>
          <p:nvPr/>
        </p:nvSpPr>
        <p:spPr>
          <a:xfrm>
            <a:off x="108565" y="1852884"/>
            <a:ext cx="6951363" cy="4898474"/>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Teaching Strategies &amp; Approaches:</a:t>
            </a:r>
            <a:endParaRPr sz="700">
              <a:solidFill>
                <a:srgbClr val="FF0000"/>
              </a:solidFill>
              <a:latin typeface="Arial Narrow"/>
              <a:ea typeface="Arial Narrow"/>
              <a:cs typeface="Arial Narrow"/>
              <a:sym typeface="Arial Narrow"/>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Learners can explain the meaning of more complex programs that include </a:t>
            </a:r>
            <a:r>
              <a:rPr b="1" lang="en-GB" sz="1000">
                <a:solidFill>
                  <a:schemeClr val="dk1"/>
                </a:solidFill>
                <a:latin typeface="Arial Narrow"/>
                <a:ea typeface="Arial Narrow"/>
                <a:cs typeface="Arial Narrow"/>
                <a:sym typeface="Arial Narrow"/>
              </a:rPr>
              <a:t>selection </a:t>
            </a:r>
            <a:r>
              <a:rPr lang="en-GB" sz="1000">
                <a:solidFill>
                  <a:schemeClr val="dk1"/>
                </a:solidFill>
                <a:latin typeface="Arial Narrow"/>
                <a:ea typeface="Arial Narrow"/>
                <a:cs typeface="Arial Narrow"/>
                <a:sym typeface="Arial Narrow"/>
              </a:rPr>
              <a:t>and </a:t>
            </a:r>
            <a:r>
              <a:rPr b="1" lang="en-GB" sz="1000">
                <a:solidFill>
                  <a:schemeClr val="dk1"/>
                </a:solidFill>
                <a:latin typeface="Arial Narrow"/>
                <a:ea typeface="Arial Narrow"/>
                <a:cs typeface="Arial Narrow"/>
                <a:sym typeface="Arial Narrow"/>
              </a:rPr>
              <a:t>repetition</a:t>
            </a:r>
            <a:r>
              <a:rPr lang="en-GB" sz="1000">
                <a:solidFill>
                  <a:schemeClr val="dk1"/>
                </a:solidFill>
                <a:latin typeface="Arial Narrow"/>
                <a:ea typeface="Arial Narrow"/>
                <a:cs typeface="Arial Narrow"/>
                <a:sym typeface="Arial Narrow"/>
              </a:rPr>
              <a:t>. They understand that </a:t>
            </a:r>
            <a:r>
              <a:rPr b="1" lang="en-GB" sz="1000">
                <a:solidFill>
                  <a:schemeClr val="dk1"/>
                </a:solidFill>
                <a:latin typeface="Arial Narrow"/>
                <a:ea typeface="Arial Narrow"/>
                <a:cs typeface="Arial Narrow"/>
                <a:sym typeface="Arial Narrow"/>
              </a:rPr>
              <a:t>variables </a:t>
            </a:r>
            <a:r>
              <a:rPr lang="en-GB" sz="1000">
                <a:solidFill>
                  <a:schemeClr val="dk1"/>
                </a:solidFill>
                <a:latin typeface="Arial Narrow"/>
                <a:ea typeface="Arial Narrow"/>
                <a:cs typeface="Arial Narrow"/>
                <a:sym typeface="Arial Narrow"/>
              </a:rPr>
              <a:t>can change as the program runs through each instruction block. They will be able to </a:t>
            </a:r>
            <a:r>
              <a:rPr b="1" lang="en-GB" sz="1000">
                <a:solidFill>
                  <a:schemeClr val="dk1"/>
                </a:solidFill>
                <a:latin typeface="Arial Narrow"/>
                <a:ea typeface="Arial Narrow"/>
                <a:cs typeface="Arial Narrow"/>
                <a:sym typeface="Arial Narrow"/>
              </a:rPr>
              <a:t>predict </a:t>
            </a:r>
            <a:r>
              <a:rPr lang="en-GB" sz="1000">
                <a:solidFill>
                  <a:schemeClr val="dk1"/>
                </a:solidFill>
                <a:latin typeface="Arial Narrow"/>
                <a:ea typeface="Arial Narrow"/>
                <a:cs typeface="Arial Narrow"/>
                <a:sym typeface="Arial Narrow"/>
              </a:rPr>
              <a:t>what a complete program will do when it runs. They are adept at detecting and persisting with debugging errors in their own/others’ code. Learners understand that computers can </a:t>
            </a:r>
            <a:r>
              <a:rPr b="1" lang="en-GB" sz="1000">
                <a:solidFill>
                  <a:schemeClr val="dk1"/>
                </a:solidFill>
                <a:latin typeface="Arial Narrow"/>
                <a:ea typeface="Arial Narrow"/>
                <a:cs typeface="Arial Narrow"/>
                <a:sym typeface="Arial Narrow"/>
              </a:rPr>
              <a:t>communicate </a:t>
            </a:r>
            <a:r>
              <a:rPr lang="en-GB" sz="1000">
                <a:solidFill>
                  <a:schemeClr val="dk1"/>
                </a:solidFill>
                <a:latin typeface="Arial Narrow"/>
                <a:ea typeface="Arial Narrow"/>
                <a:cs typeface="Arial Narrow"/>
                <a:sym typeface="Arial Narrow"/>
              </a:rPr>
              <a:t>over </a:t>
            </a:r>
            <a:r>
              <a:rPr b="1" lang="en-GB" sz="1000">
                <a:solidFill>
                  <a:schemeClr val="dk1"/>
                </a:solidFill>
                <a:latin typeface="Arial Narrow"/>
                <a:ea typeface="Arial Narrow"/>
                <a:cs typeface="Arial Narrow"/>
                <a:sym typeface="Arial Narrow"/>
              </a:rPr>
              <a:t>networks.</a:t>
            </a:r>
            <a:endParaRPr sz="1100" u="sng">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700" u="sng">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Unplugged</a:t>
            </a:r>
            <a:endParaRPr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u="sng">
                <a:solidFill>
                  <a:schemeClr val="dk1"/>
                </a:solidFill>
                <a:latin typeface="Arial Narrow"/>
                <a:ea typeface="Arial Narrow"/>
                <a:cs typeface="Arial Narrow"/>
                <a:sym typeface="Arial Narrow"/>
                <a:hlinkClick r:id="rId4">
                  <a:extLst>
                    <a:ext uri="{A12FA001-AC4F-418D-AE19-62706E023703}">
                      <ahyp:hlinkClr val="tx"/>
                    </a:ext>
                  </a:extLst>
                </a:hlinkClick>
              </a:rPr>
              <a:t>Modelling the Internet</a:t>
            </a:r>
            <a:r>
              <a:rPr lang="en-GB" sz="1000">
                <a:solidFill>
                  <a:schemeClr val="dk1"/>
                </a:solidFill>
                <a:latin typeface="Arial Narrow"/>
                <a:ea typeface="Arial Narrow"/>
                <a:cs typeface="Arial Narrow"/>
                <a:sym typeface="Arial Narrow"/>
              </a:rPr>
              <a:t> - pupils will role play different digital devices, learn how the Internet provides access to world wide web and how data is accessed</a:t>
            </a:r>
            <a:endParaRPr/>
          </a:p>
          <a:p>
            <a:pPr indent="-171450" lvl="0" marL="171450" marR="0" rtl="0" algn="l">
              <a:spcBef>
                <a:spcPts val="0"/>
              </a:spcBef>
              <a:spcAft>
                <a:spcPts val="0"/>
              </a:spcAft>
              <a:buClr>
                <a:schemeClr val="dk1"/>
              </a:buClr>
              <a:buSzPts val="1000"/>
              <a:buFont typeface="Arial"/>
              <a:buChar char="•"/>
            </a:pPr>
            <a:r>
              <a:rPr lang="en-GB" sz="1000" u="sng">
                <a:solidFill>
                  <a:schemeClr val="dk1"/>
                </a:solidFill>
                <a:latin typeface="Arial Narrow"/>
                <a:ea typeface="Arial Narrow"/>
                <a:cs typeface="Arial Narrow"/>
                <a:sym typeface="Arial Narrow"/>
                <a:hlinkClick r:id="rId5">
                  <a:extLst>
                    <a:ext uri="{A12FA001-AC4F-418D-AE19-62706E023703}">
                      <ahyp:hlinkClr val="tx"/>
                    </a:ext>
                  </a:extLst>
                </a:hlinkClick>
              </a:rPr>
              <a:t>Network Hunt Activity </a:t>
            </a:r>
            <a:r>
              <a:rPr lang="en-GB" sz="1000">
                <a:solidFill>
                  <a:schemeClr val="dk1"/>
                </a:solidFill>
                <a:latin typeface="Arial Narrow"/>
                <a:ea typeface="Arial Narrow"/>
                <a:cs typeface="Arial Narrow"/>
                <a:sym typeface="Arial Narrow"/>
              </a:rPr>
              <a:t>– find and map the networks in your school</a:t>
            </a:r>
            <a:endParaRPr/>
          </a:p>
          <a:p>
            <a:pPr indent="-171450" lvl="0" marL="171450" marR="0" rtl="0" algn="l">
              <a:spcBef>
                <a:spcPts val="0"/>
              </a:spcBef>
              <a:spcAft>
                <a:spcPts val="0"/>
              </a:spcAft>
              <a:buClr>
                <a:schemeClr val="dk1"/>
              </a:buClr>
              <a:buSzPts val="1000"/>
              <a:buFont typeface="Arial"/>
              <a:buChar char="•"/>
            </a:pPr>
            <a:r>
              <a:rPr lang="en-GB" sz="1000" u="sng">
                <a:solidFill>
                  <a:schemeClr val="dk1"/>
                </a:solidFill>
                <a:latin typeface="Arial Narrow"/>
                <a:ea typeface="Arial Narrow"/>
                <a:cs typeface="Arial Narrow"/>
                <a:sym typeface="Arial Narrow"/>
                <a:hlinkClick r:id="rId6">
                  <a:extLst>
                    <a:ext uri="{A12FA001-AC4F-418D-AE19-62706E023703}">
                      <ahyp:hlinkClr val="tx"/>
                    </a:ext>
                  </a:extLst>
                </a:hlinkClick>
              </a:rPr>
              <a:t>The Orange Game </a:t>
            </a:r>
            <a:r>
              <a:rPr lang="en-GB" sz="1000">
                <a:solidFill>
                  <a:schemeClr val="dk1"/>
                </a:solidFill>
                <a:latin typeface="Arial Narrow"/>
                <a:ea typeface="Arial Narrow"/>
                <a:cs typeface="Arial Narrow"/>
                <a:sym typeface="Arial Narrow"/>
              </a:rPr>
              <a:t>– find out what can slow down information being passed across networks</a:t>
            </a:r>
            <a:endParaRPr sz="1000">
              <a:solidFill>
                <a:srgbClr val="FF0000"/>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Review </a:t>
            </a:r>
            <a:r>
              <a:rPr lang="en-GB" sz="1000" u="sng">
                <a:solidFill>
                  <a:schemeClr val="dk1"/>
                </a:solidFill>
                <a:latin typeface="Arial Narrow"/>
                <a:ea typeface="Arial Narrow"/>
                <a:cs typeface="Arial Narrow"/>
                <a:sym typeface="Arial Narrow"/>
                <a:hlinkClick r:id="rId7">
                  <a:extLst>
                    <a:ext uri="{A12FA001-AC4F-418D-AE19-62706E023703}">
                      <ahyp:hlinkClr val="tx"/>
                    </a:ext>
                  </a:extLst>
                </a:hlinkClick>
              </a:rPr>
              <a:t>binary numbers</a:t>
            </a:r>
            <a:r>
              <a:rPr lang="en-GB" sz="1000">
                <a:solidFill>
                  <a:schemeClr val="dk1"/>
                </a:solidFill>
                <a:latin typeface="Arial Narrow"/>
                <a:ea typeface="Arial Narrow"/>
                <a:cs typeface="Arial Narrow"/>
                <a:sym typeface="Arial Narrow"/>
              </a:rPr>
              <a:t> (video) and how they are used -- link to place value (decimals)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Learners are able to look at lines of visual/block code and make accurate predictions about the effects of steps and overall program</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Learners are beginning to recognise some of the features and explore additional coding languages, such as Python, Swift, HTML</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Using </a:t>
            </a:r>
            <a:r>
              <a:rPr lang="en-GB" sz="1000" u="sng">
                <a:solidFill>
                  <a:schemeClr val="dk1"/>
                </a:solidFill>
                <a:latin typeface="Arial Narrow"/>
                <a:ea typeface="Arial Narrow"/>
                <a:cs typeface="Arial Narrow"/>
                <a:sym typeface="Arial Narrow"/>
                <a:hlinkClick r:id="rId8">
                  <a:extLst>
                    <a:ext uri="{A12FA001-AC4F-418D-AE19-62706E023703}">
                      <ahyp:hlinkClr val="tx"/>
                    </a:ext>
                  </a:extLst>
                </a:hlinkClick>
              </a:rPr>
              <a:t>Logical Number Sequences </a:t>
            </a:r>
            <a:r>
              <a:rPr lang="en-GB" sz="1000">
                <a:solidFill>
                  <a:schemeClr val="dk1"/>
                </a:solidFill>
                <a:latin typeface="Arial Narrow"/>
                <a:ea typeface="Arial Narrow"/>
                <a:cs typeface="Arial Narrow"/>
                <a:sym typeface="Arial Narrow"/>
              </a:rPr>
              <a:t>in maths (recognising number patterns) to ‘crack the safe’</a:t>
            </a:r>
            <a:endParaRPr sz="1000">
              <a:solidFill>
                <a:srgbClr val="FF0000"/>
              </a:solidFill>
              <a:latin typeface="Arial Narrow"/>
              <a:ea typeface="Arial Narrow"/>
              <a:cs typeface="Arial Narrow"/>
              <a:sym typeface="Arial Narrow"/>
            </a:endParaRPr>
          </a:p>
          <a:p>
            <a:pPr indent="0" lvl="0" marL="0" marR="0" rtl="0" algn="l">
              <a:spcBef>
                <a:spcPts val="0"/>
              </a:spcBef>
              <a:spcAft>
                <a:spcPts val="0"/>
              </a:spcAft>
              <a:buNone/>
            </a:pPr>
            <a:r>
              <a:t/>
            </a:r>
            <a:endParaRPr sz="800" u="sng">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Plugged</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Design algorithms using Scratch featuring looping repeat commands and conditionals including if / when / else / until</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Using logical reasoning to detect, isolate and debug errors, such as in </a:t>
            </a:r>
            <a:r>
              <a:rPr lang="en-GB" sz="1000" u="sng">
                <a:solidFill>
                  <a:schemeClr val="dk1"/>
                </a:solidFill>
                <a:latin typeface="Arial Narrow"/>
                <a:ea typeface="Arial Narrow"/>
                <a:cs typeface="Arial Narrow"/>
                <a:sym typeface="Arial Narrow"/>
                <a:hlinkClick r:id="rId9">
                  <a:extLst>
                    <a:ext uri="{A12FA001-AC4F-418D-AE19-62706E023703}">
                      <ahyp:hlinkClr val="tx"/>
                    </a:ext>
                  </a:extLst>
                </a:hlinkClick>
              </a:rPr>
              <a:t>Bug in the Water Cycle</a:t>
            </a:r>
            <a:endParaRPr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Try some of the </a:t>
            </a:r>
            <a:r>
              <a:rPr lang="en-GB" sz="1000" u="sng">
                <a:solidFill>
                  <a:schemeClr val="dk1"/>
                </a:solidFill>
                <a:latin typeface="Arial Narrow"/>
                <a:ea typeface="Arial Narrow"/>
                <a:cs typeface="Arial Narrow"/>
                <a:sym typeface="Arial Narrow"/>
                <a:hlinkClick r:id="rId10">
                  <a:extLst>
                    <a:ext uri="{A12FA001-AC4F-418D-AE19-62706E023703}">
                      <ahyp:hlinkClr val="tx"/>
                    </a:ext>
                  </a:extLst>
                </a:hlinkClick>
              </a:rPr>
              <a:t>starter projects using Lego WeDo </a:t>
            </a:r>
            <a:r>
              <a:rPr lang="en-GB" sz="1000">
                <a:solidFill>
                  <a:schemeClr val="dk1"/>
                </a:solidFill>
                <a:latin typeface="Arial Narrow"/>
                <a:ea typeface="Arial Narrow"/>
                <a:cs typeface="Arial Narrow"/>
                <a:sym typeface="Arial Narrow"/>
              </a:rPr>
              <a:t>and Scratch</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Code.org </a:t>
            </a:r>
            <a:r>
              <a:rPr lang="en-GB" sz="1000" u="sng">
                <a:solidFill>
                  <a:schemeClr val="dk1"/>
                </a:solidFill>
                <a:latin typeface="Arial Narrow"/>
                <a:ea typeface="Arial Narrow"/>
                <a:cs typeface="Arial Narrow"/>
                <a:sym typeface="Arial Narrow"/>
                <a:hlinkClick r:id="rId11">
                  <a:extLst>
                    <a:ext uri="{A12FA001-AC4F-418D-AE19-62706E023703}">
                      <ahyp:hlinkClr val="tx"/>
                    </a:ext>
                  </a:extLst>
                </a:hlinkClick>
              </a:rPr>
              <a:t>Course D </a:t>
            </a:r>
            <a:r>
              <a:rPr lang="en-GB" sz="1000">
                <a:solidFill>
                  <a:schemeClr val="dk1"/>
                </a:solidFill>
                <a:latin typeface="Arial Narrow"/>
                <a:ea typeface="Arial Narrow"/>
                <a:cs typeface="Arial Narrow"/>
                <a:sym typeface="Arial Narrow"/>
              </a:rPr>
              <a:t>and resources (for those who have done Courses A-C) covers debugging, looking at individual steps to find bugs, introducing loops, nested loops, conditionals, binary</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Learners use simple programming (Scratch/Python) to show awareness of simple programming concepts they’ve learned so far, such as sequencing, repetition, variables and selection</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Hour of Code: solve musical puzzles in </a:t>
            </a:r>
            <a:r>
              <a:rPr lang="en-GB" sz="1000" u="sng">
                <a:solidFill>
                  <a:schemeClr val="dk1"/>
                </a:solidFill>
                <a:latin typeface="Arial Narrow"/>
                <a:ea typeface="Arial Narrow"/>
                <a:cs typeface="Arial Narrow"/>
                <a:sym typeface="Arial Narrow"/>
                <a:hlinkClick r:id="rId12">
                  <a:extLst>
                    <a:ext uri="{A12FA001-AC4F-418D-AE19-62706E023703}">
                      <ahyp:hlinkClr val="tx"/>
                    </a:ext>
                  </a:extLst>
                </a:hlinkClick>
              </a:rPr>
              <a:t>Play That Tune</a:t>
            </a:r>
            <a:r>
              <a:rPr lang="en-GB" sz="1000">
                <a:solidFill>
                  <a:schemeClr val="dk1"/>
                </a:solidFill>
                <a:latin typeface="Arial Narrow"/>
                <a:ea typeface="Arial Narrow"/>
                <a:cs typeface="Arial Narrow"/>
                <a:sym typeface="Arial Narrow"/>
              </a:rPr>
              <a:t> and go on to make own tunes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Try Swift Playgrounds: </a:t>
            </a:r>
            <a:r>
              <a:rPr i="1" lang="en-GB" sz="1000">
                <a:solidFill>
                  <a:schemeClr val="dk1"/>
                </a:solidFill>
                <a:latin typeface="Arial Narrow"/>
                <a:ea typeface="Arial Narrow"/>
                <a:cs typeface="Arial Narrow"/>
                <a:sym typeface="Arial Narrow"/>
              </a:rPr>
              <a:t>Learn to Code 1</a:t>
            </a:r>
            <a:r>
              <a:rPr lang="en-GB" sz="1000">
                <a:solidFill>
                  <a:schemeClr val="dk1"/>
                </a:solidFill>
                <a:latin typeface="Arial Narrow"/>
                <a:ea typeface="Arial Narrow"/>
                <a:cs typeface="Arial Narrow"/>
                <a:sym typeface="Arial Narrow"/>
              </a:rPr>
              <a:t>, which introduces the programming language of Swift</a:t>
            </a:r>
            <a:endParaRPr/>
          </a:p>
          <a:p>
            <a:pPr indent="-120650" lvl="0" marL="171450" marR="0" rtl="0" algn="l">
              <a:spcBef>
                <a:spcPts val="0"/>
              </a:spcBef>
              <a:spcAft>
                <a:spcPts val="0"/>
              </a:spcAft>
              <a:buClr>
                <a:schemeClr val="dk1"/>
              </a:buClr>
              <a:buSzPts val="800"/>
              <a:buFont typeface="Arial"/>
              <a:buNone/>
            </a:pPr>
            <a:r>
              <a:t/>
            </a:r>
            <a:endParaRPr sz="800" u="sng">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000" u="sng">
                <a:solidFill>
                  <a:schemeClr val="dk1"/>
                </a:solidFill>
                <a:latin typeface="Arial Narrow"/>
                <a:ea typeface="Arial Narrow"/>
                <a:cs typeface="Arial Narrow"/>
                <a:sym typeface="Arial Narrow"/>
              </a:rPr>
              <a:t>Questions to enable HOTS:</a:t>
            </a:r>
            <a:endParaRPr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Can you predict what will happen if / when…?</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Can you evaluate your code? How can you make it better? Could it be simplified?</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Could you explain your code to someone else?</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What would happen if we changed the order of [chosen] commands?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How can you isolate the bug in your program?</a:t>
            </a:r>
            <a:endParaRPr/>
          </a:p>
          <a:p>
            <a:pPr indent="0" lvl="0" marL="0" marR="0" rtl="0" algn="l">
              <a:spcBef>
                <a:spcPts val="0"/>
              </a:spcBef>
              <a:spcAft>
                <a:spcPts val="0"/>
              </a:spcAft>
              <a:buNone/>
            </a:pPr>
            <a:r>
              <a:t/>
            </a:r>
            <a:endParaRPr sz="9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0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000">
              <a:solidFill>
                <a:schemeClr val="dk1"/>
              </a:solidFill>
              <a:latin typeface="Arial Narrow"/>
              <a:ea typeface="Arial Narrow"/>
              <a:cs typeface="Arial Narrow"/>
              <a:sym typeface="Arial Narrow"/>
            </a:endParaRPr>
          </a:p>
        </p:txBody>
      </p:sp>
      <p:sp>
        <p:nvSpPr>
          <p:cNvPr id="1084" name="Google Shape;1084;p50"/>
          <p:cNvSpPr/>
          <p:nvPr/>
        </p:nvSpPr>
        <p:spPr>
          <a:xfrm>
            <a:off x="118934" y="586135"/>
            <a:ext cx="6940996" cy="45209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Key language</a:t>
            </a:r>
            <a:r>
              <a:rPr lang="en-GB" sz="1100">
                <a:solidFill>
                  <a:schemeClr val="dk1"/>
                </a:solidFill>
                <a:latin typeface="Arial Narrow"/>
                <a:ea typeface="Arial Narrow"/>
                <a:cs typeface="Arial Narrow"/>
                <a:sym typeface="Arial Narrow"/>
              </a:rPr>
              <a:t>: program, instructions, algorithm, code, block code, sequence, input, process, output, bug, debug, loop, repeat, pattern, condition, logic, tinker, commands, iteration, variable, script </a:t>
            </a:r>
            <a:endParaRPr sz="1100">
              <a:solidFill>
                <a:srgbClr val="FF0000"/>
              </a:solidFill>
              <a:latin typeface="Arial Narrow"/>
              <a:ea typeface="Arial Narrow"/>
              <a:cs typeface="Arial Narrow"/>
              <a:sym typeface="Arial Narrow"/>
            </a:endParaRPr>
          </a:p>
        </p:txBody>
      </p:sp>
      <p:sp>
        <p:nvSpPr>
          <p:cNvPr id="1085" name="Google Shape;1085;p50"/>
          <p:cNvSpPr/>
          <p:nvPr/>
        </p:nvSpPr>
        <p:spPr>
          <a:xfrm>
            <a:off x="7150289" y="582542"/>
            <a:ext cx="1867992" cy="1206562"/>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CfE E/O:</a:t>
            </a:r>
            <a:r>
              <a:rPr lang="en-GB" sz="1100">
                <a:solidFill>
                  <a:schemeClr val="dk1"/>
                </a:solidFill>
                <a:latin typeface="Arial Narrow"/>
                <a:ea typeface="Arial Narrow"/>
                <a:cs typeface="Arial Narrow"/>
                <a:sym typeface="Arial Narrow"/>
              </a:rPr>
              <a:t> </a:t>
            </a:r>
            <a:r>
              <a:rPr lang="en-GB" sz="800">
                <a:solidFill>
                  <a:schemeClr val="dk1"/>
                </a:solidFill>
                <a:latin typeface="Arial Narrow"/>
                <a:ea typeface="Arial Narrow"/>
                <a:cs typeface="Arial Narrow"/>
                <a:sym typeface="Arial Narrow"/>
              </a:rPr>
              <a:t>I can explain core programming language concepts in appropriate technical language.  </a:t>
            </a:r>
            <a:endParaRPr/>
          </a:p>
          <a:p>
            <a:pPr indent="0" lvl="0" marL="0" marR="0" rtl="0" algn="l">
              <a:spcBef>
                <a:spcPts val="0"/>
              </a:spcBef>
              <a:spcAft>
                <a:spcPts val="0"/>
              </a:spcAft>
              <a:buNone/>
            </a:pPr>
            <a:r>
              <a:rPr b="1" lang="en-GB" sz="800">
                <a:solidFill>
                  <a:schemeClr val="dk1"/>
                </a:solidFill>
                <a:latin typeface="Arial Narrow"/>
                <a:ea typeface="Arial Narrow"/>
                <a:cs typeface="Arial Narrow"/>
                <a:sym typeface="Arial Narrow"/>
              </a:rPr>
              <a:t>TCH 2-14a </a:t>
            </a:r>
            <a:endParaRPr/>
          </a:p>
          <a:p>
            <a:pPr indent="0" lvl="0" marL="0" marR="0" rtl="0" algn="l">
              <a:spcBef>
                <a:spcPts val="0"/>
              </a:spcBef>
              <a:spcAft>
                <a:spcPts val="0"/>
              </a:spcAft>
              <a:buNone/>
            </a:pPr>
            <a:r>
              <a:rPr lang="en-GB" sz="800">
                <a:solidFill>
                  <a:schemeClr val="dk1"/>
                </a:solidFill>
                <a:latin typeface="Arial Narrow"/>
                <a:ea typeface="Arial Narrow"/>
                <a:cs typeface="Arial Narrow"/>
                <a:sym typeface="Arial Narrow"/>
              </a:rPr>
              <a:t>I understand how information is stored and how key components of computing technology connect and interact through networks. </a:t>
            </a:r>
            <a:endParaRPr/>
          </a:p>
          <a:p>
            <a:pPr indent="0" lvl="0" marL="0" marR="0" rtl="0" algn="l">
              <a:spcBef>
                <a:spcPts val="0"/>
              </a:spcBef>
              <a:spcAft>
                <a:spcPts val="0"/>
              </a:spcAft>
              <a:buNone/>
            </a:pPr>
            <a:r>
              <a:rPr b="1" lang="en-GB" sz="800">
                <a:solidFill>
                  <a:schemeClr val="dk1"/>
                </a:solidFill>
                <a:latin typeface="Arial Narrow"/>
                <a:ea typeface="Arial Narrow"/>
                <a:cs typeface="Arial Narrow"/>
                <a:sym typeface="Arial Narrow"/>
              </a:rPr>
              <a:t>TCH 2-14b</a:t>
            </a:r>
            <a:endParaRPr/>
          </a:p>
          <a:p>
            <a:pPr indent="0" lvl="0" marL="0" marR="0" rtl="0" algn="l">
              <a:spcBef>
                <a:spcPts val="0"/>
              </a:spcBef>
              <a:spcAft>
                <a:spcPts val="0"/>
              </a:spcAft>
              <a:buNone/>
            </a:pPr>
            <a:r>
              <a:t/>
            </a:r>
            <a:endParaRPr sz="8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p:txBody>
      </p:sp>
      <p:sp>
        <p:nvSpPr>
          <p:cNvPr id="1086" name="Google Shape;1086;p50"/>
          <p:cNvSpPr/>
          <p:nvPr/>
        </p:nvSpPr>
        <p:spPr>
          <a:xfrm>
            <a:off x="7161700" y="3462959"/>
            <a:ext cx="1862958" cy="3288398"/>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000" u="sng">
                <a:solidFill>
                  <a:schemeClr val="dk1"/>
                </a:solidFill>
                <a:latin typeface="Arial Narrow"/>
                <a:ea typeface="Arial Narrow"/>
                <a:cs typeface="Arial Narrow"/>
                <a:sym typeface="Arial Narrow"/>
              </a:rPr>
              <a:t>End of Level Benchmarks:</a:t>
            </a:r>
            <a:endParaRPr/>
          </a:p>
          <a:p>
            <a:pPr indent="-171450" lvl="0" marL="171450" marR="0" rtl="0" algn="l">
              <a:spcBef>
                <a:spcPts val="0"/>
              </a:spcBef>
              <a:spcAft>
                <a:spcPts val="0"/>
              </a:spcAft>
              <a:buClr>
                <a:schemeClr val="dk1"/>
              </a:buClr>
              <a:buSzPts val="850"/>
              <a:buFont typeface="Arial"/>
              <a:buChar char="•"/>
            </a:pPr>
            <a:r>
              <a:rPr lang="en-GB" sz="850">
                <a:solidFill>
                  <a:schemeClr val="dk1"/>
                </a:solidFill>
                <a:latin typeface="Arial Narrow"/>
                <a:ea typeface="Arial Narrow"/>
                <a:cs typeface="Arial Narrow"/>
                <a:sym typeface="Arial Narrow"/>
              </a:rPr>
              <a:t>Explains the meaning of individual instructions (including variables and conditional repetition) in a visual programming language </a:t>
            </a:r>
            <a:endParaRPr/>
          </a:p>
          <a:p>
            <a:pPr indent="-171450" lvl="0" marL="171450" marR="0" rtl="0" algn="l">
              <a:spcBef>
                <a:spcPts val="0"/>
              </a:spcBef>
              <a:spcAft>
                <a:spcPts val="0"/>
              </a:spcAft>
              <a:buClr>
                <a:schemeClr val="dk1"/>
              </a:buClr>
              <a:buSzPts val="850"/>
              <a:buFont typeface="Arial"/>
              <a:buChar char="•"/>
            </a:pPr>
            <a:r>
              <a:rPr lang="en-GB" sz="850">
                <a:solidFill>
                  <a:schemeClr val="dk1"/>
                </a:solidFill>
                <a:latin typeface="Arial Narrow"/>
                <a:ea typeface="Arial Narrow"/>
                <a:cs typeface="Arial Narrow"/>
                <a:sym typeface="Arial Narrow"/>
              </a:rPr>
              <a:t>Predicts what a complete program in a visual programming language will do when it runs, including how the properties of objects for example, position, direction and appearance change as the program runs through each instruction.</a:t>
            </a:r>
            <a:endParaRPr/>
          </a:p>
          <a:p>
            <a:pPr indent="-171450" lvl="0" marL="171450" marR="0" rtl="0" algn="l">
              <a:spcBef>
                <a:spcPts val="0"/>
              </a:spcBef>
              <a:spcAft>
                <a:spcPts val="0"/>
              </a:spcAft>
              <a:buClr>
                <a:schemeClr val="dk1"/>
              </a:buClr>
              <a:buSzPts val="850"/>
              <a:buFont typeface="Arial"/>
              <a:buChar char="•"/>
            </a:pPr>
            <a:r>
              <a:rPr lang="en-GB" sz="850">
                <a:solidFill>
                  <a:schemeClr val="dk1"/>
                </a:solidFill>
                <a:latin typeface="Arial Narrow"/>
                <a:ea typeface="Arial Narrow"/>
                <a:cs typeface="Arial Narrow"/>
                <a:sym typeface="Arial Narrow"/>
              </a:rPr>
              <a:t>Explains and predicts how parallel activities interact</a:t>
            </a:r>
            <a:endParaRPr/>
          </a:p>
          <a:p>
            <a:pPr indent="-171450" lvl="0" marL="171450" marR="0" rtl="0" algn="l">
              <a:spcBef>
                <a:spcPts val="0"/>
              </a:spcBef>
              <a:spcAft>
                <a:spcPts val="0"/>
              </a:spcAft>
              <a:buClr>
                <a:schemeClr val="dk1"/>
              </a:buClr>
              <a:buSzPts val="850"/>
              <a:buFont typeface="Arial"/>
              <a:buChar char="•"/>
            </a:pPr>
            <a:r>
              <a:rPr lang="en-GB" sz="850">
                <a:solidFill>
                  <a:schemeClr val="dk1"/>
                </a:solidFill>
                <a:latin typeface="Arial Narrow"/>
                <a:ea typeface="Arial Narrow"/>
                <a:cs typeface="Arial Narrow"/>
                <a:sym typeface="Arial Narrow"/>
              </a:rPr>
              <a:t>Demonstrates an understanding that all computer data is represented in binary for example, numbers, text, black and white graphics.</a:t>
            </a:r>
            <a:endParaRPr/>
          </a:p>
          <a:p>
            <a:pPr indent="-171450" lvl="0" marL="171450" marR="0" rtl="0" algn="l">
              <a:spcBef>
                <a:spcPts val="0"/>
              </a:spcBef>
              <a:spcAft>
                <a:spcPts val="0"/>
              </a:spcAft>
              <a:buClr>
                <a:schemeClr val="dk1"/>
              </a:buClr>
              <a:buSzPts val="850"/>
              <a:buFont typeface="Arial"/>
              <a:buChar char="•"/>
            </a:pPr>
            <a:r>
              <a:rPr lang="en-GB" sz="850">
                <a:solidFill>
                  <a:schemeClr val="dk1"/>
                </a:solidFill>
                <a:latin typeface="Arial Narrow"/>
                <a:ea typeface="Arial Narrow"/>
                <a:cs typeface="Arial Narrow"/>
                <a:sym typeface="Arial Narrow"/>
              </a:rPr>
              <a:t>Describes the purpose of the processor, memory and storage and the relationship between them</a:t>
            </a:r>
            <a:endParaRPr/>
          </a:p>
          <a:p>
            <a:pPr indent="-171450" lvl="0" marL="171450" marR="0" rtl="0" algn="l">
              <a:spcBef>
                <a:spcPts val="0"/>
              </a:spcBef>
              <a:spcAft>
                <a:spcPts val="0"/>
              </a:spcAft>
              <a:buClr>
                <a:schemeClr val="dk1"/>
              </a:buClr>
              <a:buSzPts val="850"/>
              <a:buFont typeface="Arial"/>
              <a:buChar char="•"/>
            </a:pPr>
            <a:r>
              <a:rPr lang="en-GB" sz="850">
                <a:solidFill>
                  <a:schemeClr val="dk1"/>
                </a:solidFill>
                <a:latin typeface="Arial Narrow"/>
                <a:ea typeface="Arial Narrow"/>
                <a:cs typeface="Arial Narrow"/>
                <a:sym typeface="Arial Narrow"/>
              </a:rPr>
              <a:t>Demonstrates an understanding of how networks are connected and used to communicate and share information, for example the internet.</a:t>
            </a:r>
            <a:endParaRPr/>
          </a:p>
          <a:p>
            <a:pPr indent="-101600" lvl="0" marL="171450" marR="0" rtl="0" algn="l">
              <a:spcBef>
                <a:spcPts val="0"/>
              </a:spcBef>
              <a:spcAft>
                <a:spcPts val="0"/>
              </a:spcAft>
              <a:buClr>
                <a:schemeClr val="dk1"/>
              </a:buClr>
              <a:buSzPts val="1100"/>
              <a:buFont typeface="Arial"/>
              <a:buNone/>
            </a:pPr>
            <a:r>
              <a:t/>
            </a:r>
            <a:endParaRPr sz="1100">
              <a:solidFill>
                <a:schemeClr val="dk1"/>
              </a:solidFill>
              <a:latin typeface="Arial Narrow"/>
              <a:ea typeface="Arial Narrow"/>
              <a:cs typeface="Arial Narrow"/>
              <a:sym typeface="Arial Narrow"/>
            </a:endParaRPr>
          </a:p>
        </p:txBody>
      </p:sp>
      <p:sp>
        <p:nvSpPr>
          <p:cNvPr id="1087" name="Google Shape;1087;p50"/>
          <p:cNvSpPr/>
          <p:nvPr/>
        </p:nvSpPr>
        <p:spPr>
          <a:xfrm>
            <a:off x="118933" y="1102004"/>
            <a:ext cx="6940995" cy="68710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Cross-curricular links:</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(MTH 2-13a) explain rules used to generate sequences and apply to extend number patterns</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(SCN 2-05a) processes involved in the water cycle</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(TCH 2-13a) operations of processes and their outcomes	(EXA 2-17a) use music technology to experiment with sounds, pitch, melody, rhythm</a:t>
            </a:r>
            <a:endParaRPr sz="1000">
              <a:solidFill>
                <a:schemeClr val="dk1"/>
              </a:solidFill>
              <a:latin typeface="Arial Narrow"/>
              <a:ea typeface="Arial Narrow"/>
              <a:cs typeface="Arial Narrow"/>
              <a:sym typeface="Arial Narrow"/>
            </a:endParaRPr>
          </a:p>
        </p:txBody>
      </p:sp>
      <p:pic>
        <p:nvPicPr>
          <p:cNvPr id="1088" name="Google Shape;1088;p50"/>
          <p:cNvPicPr preferRelativeResize="0"/>
          <p:nvPr/>
        </p:nvPicPr>
        <p:blipFill rotWithShape="1">
          <a:blip r:embed="rId13">
            <a:alphaModFix/>
          </a:blip>
          <a:srcRect b="0" l="0" r="0" t="0"/>
          <a:stretch/>
        </p:blipFill>
        <p:spPr>
          <a:xfrm>
            <a:off x="8626019" y="2466459"/>
            <a:ext cx="298292" cy="298292"/>
          </a:xfrm>
          <a:prstGeom prst="rect">
            <a:avLst/>
          </a:prstGeom>
          <a:noFill/>
          <a:ln>
            <a:noFill/>
          </a:ln>
        </p:spPr>
      </p:pic>
      <p:pic>
        <p:nvPicPr>
          <p:cNvPr id="1089" name="Google Shape;1089;p50"/>
          <p:cNvPicPr preferRelativeResize="0"/>
          <p:nvPr/>
        </p:nvPicPr>
        <p:blipFill rotWithShape="1">
          <a:blip r:embed="rId14">
            <a:alphaModFix/>
          </a:blip>
          <a:srcRect b="0" l="0" r="0" t="0"/>
          <a:stretch/>
        </p:blipFill>
        <p:spPr>
          <a:xfrm>
            <a:off x="8551599" y="2182168"/>
            <a:ext cx="443883" cy="251355"/>
          </a:xfrm>
          <a:prstGeom prst="rect">
            <a:avLst/>
          </a:prstGeom>
          <a:noFill/>
          <a:ln>
            <a:noFill/>
          </a:ln>
        </p:spPr>
      </p:pic>
      <p:pic>
        <p:nvPicPr>
          <p:cNvPr id="1090" name="Google Shape;1090;p50"/>
          <p:cNvPicPr preferRelativeResize="0"/>
          <p:nvPr/>
        </p:nvPicPr>
        <p:blipFill rotWithShape="1">
          <a:blip r:embed="rId15">
            <a:alphaModFix/>
          </a:blip>
          <a:srcRect b="0" l="0" r="0" t="0"/>
          <a:stretch/>
        </p:blipFill>
        <p:spPr>
          <a:xfrm>
            <a:off x="8217257" y="2483127"/>
            <a:ext cx="291629" cy="288238"/>
          </a:xfrm>
          <a:prstGeom prst="rect">
            <a:avLst/>
          </a:prstGeom>
          <a:noFill/>
          <a:ln>
            <a:noFill/>
          </a:ln>
        </p:spPr>
      </p:pic>
      <p:pic>
        <p:nvPicPr>
          <p:cNvPr id="1091" name="Google Shape;1091;p50"/>
          <p:cNvPicPr preferRelativeResize="0"/>
          <p:nvPr/>
        </p:nvPicPr>
        <p:blipFill rotWithShape="1">
          <a:blip r:embed="rId16">
            <a:alphaModFix/>
          </a:blip>
          <a:srcRect b="0" l="0" r="0" t="0"/>
          <a:stretch/>
        </p:blipFill>
        <p:spPr>
          <a:xfrm>
            <a:off x="8519577" y="2882301"/>
            <a:ext cx="456202" cy="176594"/>
          </a:xfrm>
          <a:prstGeom prst="rect">
            <a:avLst/>
          </a:prstGeom>
          <a:noFill/>
          <a:ln>
            <a:noFill/>
          </a:ln>
        </p:spPr>
      </p:pic>
      <p:pic>
        <p:nvPicPr>
          <p:cNvPr id="1092" name="Google Shape;1092;p50"/>
          <p:cNvPicPr preferRelativeResize="0"/>
          <p:nvPr/>
        </p:nvPicPr>
        <p:blipFill rotWithShape="1">
          <a:blip r:embed="rId17">
            <a:alphaModFix/>
          </a:blip>
          <a:srcRect b="0" l="0" r="0" t="0"/>
          <a:stretch/>
        </p:blipFill>
        <p:spPr>
          <a:xfrm>
            <a:off x="8217257" y="2159280"/>
            <a:ext cx="291629" cy="297132"/>
          </a:xfrm>
          <a:prstGeom prst="rect">
            <a:avLst/>
          </a:prstGeom>
          <a:noFill/>
          <a:ln>
            <a:noFill/>
          </a:ln>
        </p:spPr>
      </p:pic>
      <p:sp>
        <p:nvSpPr>
          <p:cNvPr id="1093" name="Google Shape;1093;p50">
            <a:hlinkClick action="ppaction://hlinksldjump" r:id="rId18"/>
          </p:cNvPr>
          <p:cNvSpPr/>
          <p:nvPr/>
        </p:nvSpPr>
        <p:spPr>
          <a:xfrm>
            <a:off x="7135689" y="1846148"/>
            <a:ext cx="1867172" cy="241834"/>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Pupil Resources</a:t>
            </a:r>
            <a:endParaRPr/>
          </a:p>
        </p:txBody>
      </p:sp>
      <p:sp>
        <p:nvSpPr>
          <p:cNvPr id="1094" name="Google Shape;1094;p50">
            <a:hlinkClick action="ppaction://hlinkshowjump?jump=firstslide"/>
          </p:cNvPr>
          <p:cNvSpPr/>
          <p:nvPr/>
        </p:nvSpPr>
        <p:spPr>
          <a:xfrm>
            <a:off x="586789" y="45864"/>
            <a:ext cx="546686" cy="257267"/>
          </a:xfrm>
          <a:custGeom>
            <a:rect b="b" l="l" r="r" t="t"/>
            <a:pathLst>
              <a:path extrusionOk="0" h="120000" w="120000">
                <a:moveTo>
                  <a:pt x="0" y="0"/>
                </a:moveTo>
                <a:lnTo>
                  <a:pt x="120000" y="0"/>
                </a:lnTo>
                <a:lnTo>
                  <a:pt x="120000" y="120000"/>
                </a:lnTo>
                <a:lnTo>
                  <a:pt x="0" y="120000"/>
                </a:lnTo>
                <a:close/>
                <a:moveTo>
                  <a:pt x="60000" y="15000"/>
                </a:moveTo>
                <a:lnTo>
                  <a:pt x="38823" y="60000"/>
                </a:lnTo>
                <a:lnTo>
                  <a:pt x="44117" y="60000"/>
                </a:lnTo>
                <a:lnTo>
                  <a:pt x="44117" y="105000"/>
                </a:lnTo>
                <a:lnTo>
                  <a:pt x="75883" y="105000"/>
                </a:lnTo>
                <a:lnTo>
                  <a:pt x="75883" y="60000"/>
                </a:lnTo>
                <a:lnTo>
                  <a:pt x="81177" y="60000"/>
                </a:lnTo>
                <a:lnTo>
                  <a:pt x="73235" y="43125"/>
                </a:lnTo>
                <a:lnTo>
                  <a:pt x="73235" y="20625"/>
                </a:lnTo>
                <a:lnTo>
                  <a:pt x="67941" y="20625"/>
                </a:lnTo>
                <a:lnTo>
                  <a:pt x="67941" y="31875"/>
                </a:lnTo>
                <a:close/>
              </a:path>
              <a:path extrusionOk="0" fill="darkenLess" h="120000" w="120000">
                <a:moveTo>
                  <a:pt x="73235" y="43125"/>
                </a:moveTo>
                <a:lnTo>
                  <a:pt x="73235" y="20625"/>
                </a:lnTo>
                <a:lnTo>
                  <a:pt x="67941" y="20625"/>
                </a:lnTo>
                <a:lnTo>
                  <a:pt x="67941" y="31875"/>
                </a:lnTo>
                <a:close/>
                <a:moveTo>
                  <a:pt x="44117" y="60000"/>
                </a:moveTo>
                <a:lnTo>
                  <a:pt x="44117" y="105000"/>
                </a:lnTo>
                <a:lnTo>
                  <a:pt x="57353" y="105000"/>
                </a:lnTo>
                <a:lnTo>
                  <a:pt x="57353" y="82500"/>
                </a:lnTo>
                <a:lnTo>
                  <a:pt x="62647" y="82500"/>
                </a:lnTo>
                <a:lnTo>
                  <a:pt x="62647" y="105000"/>
                </a:lnTo>
                <a:lnTo>
                  <a:pt x="75883" y="105000"/>
                </a:lnTo>
                <a:lnTo>
                  <a:pt x="75883" y="60000"/>
                </a:lnTo>
                <a:close/>
              </a:path>
              <a:path extrusionOk="0" fill="darken" h="120000" w="120000">
                <a:moveTo>
                  <a:pt x="60000" y="15000"/>
                </a:moveTo>
                <a:lnTo>
                  <a:pt x="38823" y="60000"/>
                </a:lnTo>
                <a:lnTo>
                  <a:pt x="81177" y="60000"/>
                </a:lnTo>
                <a:close/>
                <a:moveTo>
                  <a:pt x="57353" y="82500"/>
                </a:moveTo>
                <a:lnTo>
                  <a:pt x="62647" y="82500"/>
                </a:lnTo>
                <a:lnTo>
                  <a:pt x="62647" y="105000"/>
                </a:lnTo>
                <a:lnTo>
                  <a:pt x="57353" y="105000"/>
                </a:lnTo>
                <a:close/>
              </a:path>
              <a:path extrusionOk="0" fill="none" h="120000" w="120000">
                <a:moveTo>
                  <a:pt x="60000" y="15000"/>
                </a:moveTo>
                <a:lnTo>
                  <a:pt x="67941" y="31875"/>
                </a:lnTo>
                <a:lnTo>
                  <a:pt x="67941" y="20625"/>
                </a:lnTo>
                <a:lnTo>
                  <a:pt x="73235" y="20625"/>
                </a:lnTo>
                <a:lnTo>
                  <a:pt x="73235" y="43125"/>
                </a:lnTo>
                <a:lnTo>
                  <a:pt x="81177" y="60000"/>
                </a:lnTo>
                <a:lnTo>
                  <a:pt x="75883" y="60000"/>
                </a:lnTo>
                <a:lnTo>
                  <a:pt x="75883" y="105000"/>
                </a:lnTo>
                <a:lnTo>
                  <a:pt x="44117" y="105000"/>
                </a:lnTo>
                <a:lnTo>
                  <a:pt x="44117" y="60000"/>
                </a:lnTo>
                <a:lnTo>
                  <a:pt x="38823" y="60000"/>
                </a:lnTo>
                <a:close/>
                <a:moveTo>
                  <a:pt x="67941" y="31875"/>
                </a:moveTo>
                <a:lnTo>
                  <a:pt x="73235" y="43125"/>
                </a:lnTo>
                <a:moveTo>
                  <a:pt x="75883" y="60000"/>
                </a:moveTo>
                <a:lnTo>
                  <a:pt x="44117" y="60000"/>
                </a:lnTo>
                <a:moveTo>
                  <a:pt x="57353" y="105000"/>
                </a:moveTo>
                <a:lnTo>
                  <a:pt x="57353" y="82500"/>
                </a:lnTo>
                <a:lnTo>
                  <a:pt x="62647" y="82500"/>
                </a:lnTo>
                <a:lnTo>
                  <a:pt x="62647" y="105000"/>
                </a:lnTo>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5" name="Google Shape;1095;p50"/>
          <p:cNvSpPr/>
          <p:nvPr/>
        </p:nvSpPr>
        <p:spPr>
          <a:xfrm>
            <a:off x="38099"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6" name="Google Shape;1096;p50">
            <a:hlinkClick action="ppaction://hlinkshowjump?jump=nextslide"/>
          </p:cNvPr>
          <p:cNvSpPr/>
          <p:nvPr/>
        </p:nvSpPr>
        <p:spPr>
          <a:xfrm rot="10800000">
            <a:off x="8610600"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7" name="Google Shape;1097;p50">
            <a:hlinkClick action="ppaction://hlinksldjump" r:id="rId19"/>
          </p:cNvPr>
          <p:cNvSpPr/>
          <p:nvPr/>
        </p:nvSpPr>
        <p:spPr>
          <a:xfrm>
            <a:off x="7164265" y="3167088"/>
            <a:ext cx="1862957" cy="244685"/>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CLPL</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2" name="Shape 1102"/>
        <p:cNvGrpSpPr/>
        <p:nvPr/>
      </p:nvGrpSpPr>
      <p:grpSpPr>
        <a:xfrm>
          <a:off x="0" y="0"/>
          <a:ext cx="0" cy="0"/>
          <a:chOff x="0" y="0"/>
          <a:chExt cx="0" cy="0"/>
        </a:xfrm>
      </p:grpSpPr>
      <p:pic>
        <p:nvPicPr>
          <p:cNvPr id="1103" name="Google Shape;1103;p51"/>
          <p:cNvPicPr preferRelativeResize="0"/>
          <p:nvPr/>
        </p:nvPicPr>
        <p:blipFill rotWithShape="1">
          <a:blip r:embed="rId3">
            <a:alphaModFix/>
          </a:blip>
          <a:srcRect b="0" l="0" r="0" t="0"/>
          <a:stretch/>
        </p:blipFill>
        <p:spPr>
          <a:xfrm>
            <a:off x="8545781" y="1987917"/>
            <a:ext cx="443140" cy="443139"/>
          </a:xfrm>
          <a:prstGeom prst="rect">
            <a:avLst/>
          </a:prstGeom>
          <a:noFill/>
          <a:ln>
            <a:noFill/>
          </a:ln>
        </p:spPr>
      </p:pic>
      <p:sp>
        <p:nvSpPr>
          <p:cNvPr id="1104" name="Google Shape;1104;p51"/>
          <p:cNvSpPr txBox="1"/>
          <p:nvPr>
            <p:ph type="title"/>
          </p:nvPr>
        </p:nvSpPr>
        <p:spPr>
          <a:xfrm>
            <a:off x="1183753" y="45864"/>
            <a:ext cx="7362028" cy="476493"/>
          </a:xfrm>
          <a:prstGeom prst="rect">
            <a:avLst/>
          </a:prstGeom>
          <a:solidFill>
            <a:srgbClr val="F2DADA"/>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400"/>
              <a:buFont typeface="Arial Narrow"/>
              <a:buNone/>
            </a:pPr>
            <a:br>
              <a:rPr b="1" lang="en-GB" sz="1400">
                <a:latin typeface="Arial Narrow"/>
                <a:ea typeface="Arial Narrow"/>
                <a:cs typeface="Arial Narrow"/>
                <a:sym typeface="Arial Narrow"/>
              </a:rPr>
            </a:br>
            <a:r>
              <a:rPr b="1" lang="en-GB" sz="1400">
                <a:latin typeface="Arial"/>
                <a:ea typeface="Arial"/>
                <a:cs typeface="Arial"/>
                <a:sym typeface="Arial"/>
              </a:rPr>
              <a:t>First Level (2.1)</a:t>
            </a:r>
            <a:br>
              <a:rPr b="1" lang="en-GB" sz="1400">
                <a:latin typeface="Arial"/>
                <a:ea typeface="Arial"/>
                <a:cs typeface="Arial"/>
                <a:sym typeface="Arial"/>
              </a:rPr>
            </a:br>
            <a:r>
              <a:rPr b="1" lang="en-GB" sz="1200">
                <a:latin typeface="Arial"/>
                <a:ea typeface="Arial"/>
                <a:cs typeface="Arial"/>
                <a:sym typeface="Arial"/>
              </a:rPr>
              <a:t>CS3: </a:t>
            </a:r>
            <a:r>
              <a:rPr lang="en-GB" sz="1200">
                <a:latin typeface="Arial"/>
                <a:ea typeface="Arial"/>
                <a:cs typeface="Arial"/>
                <a:sym typeface="Arial"/>
              </a:rPr>
              <a:t>Designing, building and testing computing solutions</a:t>
            </a:r>
            <a:br>
              <a:rPr b="1" lang="en-GB" sz="1400">
                <a:latin typeface="Arial"/>
                <a:ea typeface="Arial"/>
                <a:cs typeface="Arial"/>
                <a:sym typeface="Arial"/>
              </a:rPr>
            </a:br>
            <a:endParaRPr b="1" sz="1400">
              <a:latin typeface="Arial"/>
              <a:ea typeface="Arial"/>
              <a:cs typeface="Arial"/>
              <a:sym typeface="Arial"/>
            </a:endParaRPr>
          </a:p>
        </p:txBody>
      </p:sp>
      <p:sp>
        <p:nvSpPr>
          <p:cNvPr id="1105" name="Google Shape;1105;p51"/>
          <p:cNvSpPr/>
          <p:nvPr/>
        </p:nvSpPr>
        <p:spPr>
          <a:xfrm>
            <a:off x="108565" y="1875402"/>
            <a:ext cx="6951363" cy="4875956"/>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Teaching Strategies &amp; Approaches:</a:t>
            </a:r>
            <a:endParaRPr sz="1000">
              <a:solidFill>
                <a:srgbClr val="FF0000"/>
              </a:solidFill>
              <a:latin typeface="Arial Narrow"/>
              <a:ea typeface="Arial Narrow"/>
              <a:cs typeface="Arial Narrow"/>
              <a:sym typeface="Arial Narrow"/>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Learners can explain the meaning of more complex programs that include </a:t>
            </a:r>
            <a:r>
              <a:rPr b="1" lang="en-GB" sz="1000">
                <a:solidFill>
                  <a:schemeClr val="dk1"/>
                </a:solidFill>
                <a:latin typeface="Arial Narrow"/>
                <a:ea typeface="Arial Narrow"/>
                <a:cs typeface="Arial Narrow"/>
                <a:sym typeface="Arial Narrow"/>
              </a:rPr>
              <a:t>selection, repetition, variables</a:t>
            </a:r>
            <a:r>
              <a:rPr lang="en-GB" sz="1000">
                <a:solidFill>
                  <a:schemeClr val="dk1"/>
                </a:solidFill>
                <a:latin typeface="Arial Narrow"/>
                <a:ea typeface="Arial Narrow"/>
                <a:cs typeface="Arial Narrow"/>
                <a:sym typeface="Arial Narrow"/>
              </a:rPr>
              <a:t> and </a:t>
            </a:r>
            <a:r>
              <a:rPr b="1" lang="en-GB" sz="1000">
                <a:solidFill>
                  <a:schemeClr val="dk1"/>
                </a:solidFill>
                <a:latin typeface="Arial Narrow"/>
                <a:ea typeface="Arial Narrow"/>
                <a:cs typeface="Arial Narrow"/>
                <a:sym typeface="Arial Narrow"/>
              </a:rPr>
              <a:t>loops</a:t>
            </a:r>
            <a:r>
              <a:rPr lang="en-GB" sz="1000">
                <a:solidFill>
                  <a:schemeClr val="dk1"/>
                </a:solidFill>
                <a:latin typeface="Arial Narrow"/>
                <a:ea typeface="Arial Narrow"/>
                <a:cs typeface="Arial Narrow"/>
                <a:sym typeface="Arial Narrow"/>
              </a:rPr>
              <a:t>. They will be able to </a:t>
            </a:r>
            <a:r>
              <a:rPr b="1" lang="en-GB" sz="1000">
                <a:solidFill>
                  <a:schemeClr val="dk1"/>
                </a:solidFill>
                <a:latin typeface="Arial Narrow"/>
                <a:ea typeface="Arial Narrow"/>
                <a:cs typeface="Arial Narrow"/>
                <a:sym typeface="Arial Narrow"/>
              </a:rPr>
              <a:t>predict </a:t>
            </a:r>
            <a:r>
              <a:rPr lang="en-GB" sz="1000">
                <a:solidFill>
                  <a:schemeClr val="dk1"/>
                </a:solidFill>
                <a:latin typeface="Arial Narrow"/>
                <a:ea typeface="Arial Narrow"/>
                <a:cs typeface="Arial Narrow"/>
                <a:sym typeface="Arial Narrow"/>
              </a:rPr>
              <a:t>what a complete program will do when it runs, identifying and fixing </a:t>
            </a:r>
            <a:r>
              <a:rPr b="1" lang="en-GB" sz="1000">
                <a:solidFill>
                  <a:schemeClr val="dk1"/>
                </a:solidFill>
                <a:latin typeface="Arial Narrow"/>
                <a:ea typeface="Arial Narrow"/>
                <a:cs typeface="Arial Narrow"/>
                <a:sym typeface="Arial Narrow"/>
              </a:rPr>
              <a:t>bugs</a:t>
            </a:r>
            <a:r>
              <a:rPr lang="en-GB" sz="1000">
                <a:solidFill>
                  <a:schemeClr val="dk1"/>
                </a:solidFill>
                <a:latin typeface="Arial Narrow"/>
                <a:ea typeface="Arial Narrow"/>
                <a:cs typeface="Arial Narrow"/>
                <a:sym typeface="Arial Narrow"/>
              </a:rPr>
              <a:t> before and during. They should be aware that software development often includes coming back to tricky bugs and that this requires </a:t>
            </a:r>
            <a:r>
              <a:rPr b="1" lang="en-GB" sz="1000">
                <a:solidFill>
                  <a:schemeClr val="dk1"/>
                </a:solidFill>
                <a:latin typeface="Arial Narrow"/>
                <a:ea typeface="Arial Narrow"/>
                <a:cs typeface="Arial Narrow"/>
                <a:sym typeface="Arial Narrow"/>
              </a:rPr>
              <a:t>perserverance</a:t>
            </a:r>
            <a:r>
              <a:rPr lang="en-GB" sz="1000">
                <a:solidFill>
                  <a:schemeClr val="dk1"/>
                </a:solidFill>
                <a:latin typeface="Arial Narrow"/>
                <a:ea typeface="Arial Narrow"/>
                <a:cs typeface="Arial Narrow"/>
                <a:sym typeface="Arial Narrow"/>
              </a:rPr>
              <a:t>.</a:t>
            </a:r>
            <a:endParaRPr/>
          </a:p>
          <a:p>
            <a:pPr indent="0" lvl="0" marL="0" marR="0" rtl="0" algn="l">
              <a:spcBef>
                <a:spcPts val="0"/>
              </a:spcBef>
              <a:spcAft>
                <a:spcPts val="0"/>
              </a:spcAft>
              <a:buNone/>
            </a:pPr>
            <a:r>
              <a:t/>
            </a:r>
            <a:endParaRPr sz="700">
              <a:solidFill>
                <a:srgbClr val="FF0000"/>
              </a:solidFill>
              <a:latin typeface="Arial Narrow"/>
              <a:ea typeface="Arial Narrow"/>
              <a:cs typeface="Arial Narrow"/>
              <a:sym typeface="Arial Narrow"/>
            </a:endParaRPr>
          </a:p>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Unplugged</a:t>
            </a:r>
            <a:endParaRPr sz="11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Code a partner/teacher to perform a sequence of actions or routine using written or other visual means using conditionals (if something happens  e.g. if touching table, then…), variable (e.g. score/time), fixed repetition (e.g. repeat X number of times) and events (e.g. when bell rings)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Using directional language, accurately sequence commands to navigate from one point in the classroom to another using correct terminology to describe instructions (conditional, variable, iteration (loops))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Using written or visual instructions that include conditionals, variables and loops, describe a well-known routine</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Begin to recognise when written or visual instructions can be used and modified to create other outcomes – remix a classmate’s code</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Identify patterns in a large series of code and use loops and nested loops (loops within loops – e.g. [repeat 5 times (repeat three times move forward turn left)] to repeat these patterns – similar to using brackets in multiplication, you do all instructions within the inner brackets first and repeat the number of times outside of the brackets</a:t>
            </a:r>
            <a:endParaRPr/>
          </a:p>
          <a:p>
            <a:pPr indent="0" lvl="0" marL="0" marR="0" rtl="0" algn="l">
              <a:spcBef>
                <a:spcPts val="0"/>
              </a:spcBef>
              <a:spcAft>
                <a:spcPts val="0"/>
              </a:spcAft>
              <a:buNone/>
            </a:pPr>
            <a:r>
              <a:t/>
            </a:r>
            <a:endParaRPr sz="700">
              <a:solidFill>
                <a:srgbClr val="FF0000"/>
              </a:solidFill>
              <a:latin typeface="Arial Narrow"/>
              <a:ea typeface="Arial Narrow"/>
              <a:cs typeface="Arial Narrow"/>
              <a:sym typeface="Arial Narrow"/>
            </a:endParaRPr>
          </a:p>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Plugged</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Code.org </a:t>
            </a:r>
            <a:r>
              <a:rPr lang="en-GB" sz="1000" u="sng">
                <a:solidFill>
                  <a:schemeClr val="dk1"/>
                </a:solidFill>
                <a:latin typeface="Arial Narrow"/>
                <a:ea typeface="Arial Narrow"/>
                <a:cs typeface="Arial Narrow"/>
                <a:sym typeface="Arial Narrow"/>
                <a:hlinkClick r:id="rId4">
                  <a:extLst>
                    <a:ext uri="{A12FA001-AC4F-418D-AE19-62706E023703}">
                      <ahyp:hlinkClr val="tx"/>
                    </a:ext>
                  </a:extLst>
                </a:hlinkClick>
              </a:rPr>
              <a:t>Course D </a:t>
            </a:r>
            <a:r>
              <a:rPr lang="en-GB" sz="1000">
                <a:solidFill>
                  <a:schemeClr val="dk1"/>
                </a:solidFill>
                <a:latin typeface="Arial Narrow"/>
                <a:ea typeface="Arial Narrow"/>
                <a:cs typeface="Arial Narrow"/>
                <a:sym typeface="Arial Narrow"/>
              </a:rPr>
              <a:t>and resources (for those who have done Courses A-C) covers debugging, looking at individual steps to find bugs, introducing loops, nested loops, conditionals, binary</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Code Sphero to move objects on different textures of land or through water to achieve a goal (e.g. hit switches, land on shapes, collect floating objects); move up ramps to investigate gravity, speed and distance; create paintings (tip: put your paper, paint and Sphero inside a hoop/box)</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Use Sphero to investigate compass points and angles outdoors or in the hall (taping out or chalk drawing lines that intersect might be useful)</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Using other available coding software (e.g. Scratch, Swift Playgrounds, Minecraft Education, Tynker, Hour of Code), create and debug scripts of block code using conditionals, variables, iteration (loop/repeat), events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If learners have been using Micro:bit previously, they might be ready to take on the </a:t>
            </a:r>
            <a:r>
              <a:rPr lang="en-GB" sz="1000" u="sng">
                <a:solidFill>
                  <a:srgbClr val="FF0000"/>
                </a:solidFill>
                <a:latin typeface="Arial Narrow"/>
                <a:ea typeface="Arial Narrow"/>
                <a:cs typeface="Arial Narrow"/>
                <a:sym typeface="Arial Narrow"/>
                <a:hlinkClick r:id="rId5">
                  <a:extLst>
                    <a:ext uri="{A12FA001-AC4F-418D-AE19-62706E023703}">
                      <ahyp:hlinkClr val="tx"/>
                    </a:ext>
                  </a:extLst>
                </a:hlinkClick>
              </a:rPr>
              <a:t>Micro:bit mini-project</a:t>
            </a:r>
            <a:r>
              <a:rPr lang="en-GB" sz="1000">
                <a:solidFill>
                  <a:schemeClr val="dk1"/>
                </a:solidFill>
                <a:latin typeface="Arial Narrow"/>
                <a:ea typeface="Arial Narrow"/>
                <a:cs typeface="Arial Narrow"/>
                <a:sym typeface="Arial Narrow"/>
              </a:rPr>
              <a:t> (otherwise try intro activities)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Use Sphero/Lego WeDo or similar to create models of renewable energy – (possible link back to SCN 2-04b and SOC 2-08a)</a:t>
            </a:r>
            <a:endParaRPr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Create your own </a:t>
            </a:r>
            <a:r>
              <a:rPr lang="en-GB" sz="1000" u="sng">
                <a:solidFill>
                  <a:schemeClr val="dk1"/>
                </a:solidFill>
                <a:latin typeface="Arial Narrow"/>
                <a:ea typeface="Arial Narrow"/>
                <a:cs typeface="Arial Narrow"/>
                <a:sym typeface="Arial Narrow"/>
                <a:hlinkClick r:id="rId6">
                  <a:extLst>
                    <a:ext uri="{A12FA001-AC4F-418D-AE19-62706E023703}">
                      <ahyp:hlinkClr val="tx"/>
                    </a:ext>
                  </a:extLst>
                </a:hlinkClick>
              </a:rPr>
              <a:t>Google logo </a:t>
            </a:r>
            <a:r>
              <a:rPr lang="en-GB" sz="1000">
                <a:solidFill>
                  <a:schemeClr val="dk1"/>
                </a:solidFill>
                <a:latin typeface="Arial Narrow"/>
                <a:ea typeface="Arial Narrow"/>
                <a:cs typeface="Arial Narrow"/>
                <a:sym typeface="Arial Narrow"/>
              </a:rPr>
              <a:t>using Scratch </a:t>
            </a:r>
            <a:endParaRPr/>
          </a:p>
          <a:p>
            <a:pPr indent="0" lvl="0" marL="0" marR="0" rtl="0" algn="l">
              <a:spcBef>
                <a:spcPts val="0"/>
              </a:spcBef>
              <a:spcAft>
                <a:spcPts val="0"/>
              </a:spcAft>
              <a:buNone/>
            </a:pPr>
            <a:r>
              <a:t/>
            </a:r>
            <a:endParaRPr sz="7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000" u="sng">
                <a:solidFill>
                  <a:schemeClr val="dk1"/>
                </a:solidFill>
                <a:latin typeface="Arial Narrow"/>
                <a:ea typeface="Arial Narrow"/>
                <a:cs typeface="Arial Narrow"/>
                <a:sym typeface="Arial Narrow"/>
              </a:rPr>
              <a:t>Questions to enable HOTS:</a:t>
            </a:r>
            <a:endParaRPr sz="1000">
              <a:solidFill>
                <a:srgbClr val="FF0000"/>
              </a:solidFill>
              <a:latin typeface="Arial Narrow"/>
              <a:ea typeface="Arial Narrow"/>
              <a:cs typeface="Arial Narrow"/>
              <a:sym typeface="Arial Narrow"/>
            </a:endParaRPr>
          </a:p>
          <a:p>
            <a:pPr indent="0" lvl="0" marL="0" marR="0" rtl="0" algn="l">
              <a:spcBef>
                <a:spcPts val="0"/>
              </a:spcBef>
              <a:spcAft>
                <a:spcPts val="0"/>
              </a:spcAft>
              <a:buNone/>
            </a:pPr>
            <a:r>
              <a:t/>
            </a:r>
            <a:endParaRPr sz="1000">
              <a:solidFill>
                <a:srgbClr val="FF0000"/>
              </a:solidFill>
              <a:latin typeface="Arial Narrow"/>
              <a:ea typeface="Arial Narrow"/>
              <a:cs typeface="Arial Narrow"/>
              <a:sym typeface="Arial Narrow"/>
            </a:endParaRPr>
          </a:p>
          <a:p>
            <a:pPr indent="-107950" lvl="0" marL="171450" marR="0" rtl="0" algn="l">
              <a:spcBef>
                <a:spcPts val="0"/>
              </a:spcBef>
              <a:spcAft>
                <a:spcPts val="0"/>
              </a:spcAft>
              <a:buClr>
                <a:schemeClr val="dk1"/>
              </a:buClr>
              <a:buSzPts val="1000"/>
              <a:buFont typeface="Arial"/>
              <a:buNone/>
            </a:pPr>
            <a:r>
              <a:t/>
            </a:r>
            <a:endParaRPr sz="1000">
              <a:solidFill>
                <a:schemeClr val="dk1"/>
              </a:solidFill>
              <a:latin typeface="Arial Narrow"/>
              <a:ea typeface="Arial Narrow"/>
              <a:cs typeface="Arial Narrow"/>
              <a:sym typeface="Arial Narrow"/>
            </a:endParaRPr>
          </a:p>
        </p:txBody>
      </p:sp>
      <p:sp>
        <p:nvSpPr>
          <p:cNvPr id="1106" name="Google Shape;1106;p51"/>
          <p:cNvSpPr/>
          <p:nvPr/>
        </p:nvSpPr>
        <p:spPr>
          <a:xfrm>
            <a:off x="118933" y="1102004"/>
            <a:ext cx="6940995" cy="709618"/>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Cross-curricular links:</a:t>
            </a:r>
            <a:r>
              <a:rPr lang="en-GB" sz="1100">
                <a:solidFill>
                  <a:schemeClr val="dk1"/>
                </a:solidFill>
                <a:latin typeface="Arial Narrow"/>
                <a:ea typeface="Arial Narrow"/>
                <a:cs typeface="Arial Narrow"/>
                <a:sym typeface="Arial Narrow"/>
              </a:rPr>
              <a:t> </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(MTH 2-17c) using technology, develop understanding of compass points and angles; describe, follow and record directions, routes</a:t>
            </a:r>
            <a:r>
              <a:rPr lang="en-GB" sz="1000">
                <a:solidFill>
                  <a:srgbClr val="FF0000"/>
                </a:solidFill>
                <a:latin typeface="Arial Narrow"/>
                <a:ea typeface="Arial Narrow"/>
                <a:cs typeface="Arial Narrow"/>
                <a:sym typeface="Arial Narrow"/>
              </a:rPr>
              <a:t>	</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(TCH 2-02b) investigating the use and development of renewable and sustainable energy</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(TCH 2-13a, 2-14a) understanding process, outcome, core programming concepts</a:t>
            </a:r>
            <a:endParaRPr/>
          </a:p>
          <a:p>
            <a:pPr indent="0" lvl="0" marL="0" marR="0" rtl="0" algn="l">
              <a:spcBef>
                <a:spcPts val="0"/>
              </a:spcBef>
              <a:spcAft>
                <a:spcPts val="0"/>
              </a:spcAft>
              <a:buNone/>
            </a:pPr>
            <a:r>
              <a:t/>
            </a:r>
            <a:endParaRPr sz="1100" u="sng">
              <a:solidFill>
                <a:schemeClr val="dk1"/>
              </a:solidFill>
              <a:latin typeface="Arial Narrow"/>
              <a:ea typeface="Arial Narrow"/>
              <a:cs typeface="Arial Narrow"/>
              <a:sym typeface="Arial Narrow"/>
            </a:endParaRPr>
          </a:p>
        </p:txBody>
      </p:sp>
      <p:sp>
        <p:nvSpPr>
          <p:cNvPr id="1107" name="Google Shape;1107;p51"/>
          <p:cNvSpPr/>
          <p:nvPr/>
        </p:nvSpPr>
        <p:spPr>
          <a:xfrm>
            <a:off x="118934" y="586135"/>
            <a:ext cx="6940996" cy="45209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Key language</a:t>
            </a:r>
            <a:r>
              <a:rPr lang="en-GB" sz="1100">
                <a:solidFill>
                  <a:schemeClr val="dk1"/>
                </a:solidFill>
                <a:latin typeface="Arial Narrow"/>
                <a:ea typeface="Arial Narrow"/>
                <a:cs typeface="Arial Narrow"/>
                <a:sym typeface="Arial Narrow"/>
              </a:rPr>
              <a:t>: program, instructions, commands, code, selection, sequence, input, output, bug, debug / debugging, loop, repeat, pattern, perseverance, iteration, variable, script, events</a:t>
            </a:r>
            <a:endParaRPr/>
          </a:p>
        </p:txBody>
      </p:sp>
      <p:sp>
        <p:nvSpPr>
          <p:cNvPr id="1108" name="Google Shape;1108;p51"/>
          <p:cNvSpPr/>
          <p:nvPr/>
        </p:nvSpPr>
        <p:spPr>
          <a:xfrm>
            <a:off x="7150289" y="582542"/>
            <a:ext cx="1867992" cy="650613"/>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CfE E/O:</a:t>
            </a:r>
            <a:r>
              <a:rPr lang="en-GB" sz="1100">
                <a:solidFill>
                  <a:schemeClr val="dk1"/>
                </a:solidFill>
                <a:latin typeface="Arial Narrow"/>
                <a:ea typeface="Arial Narrow"/>
                <a:cs typeface="Arial Narrow"/>
                <a:sym typeface="Arial Narrow"/>
              </a:rPr>
              <a:t> </a:t>
            </a:r>
            <a:r>
              <a:rPr lang="en-GB" sz="900">
                <a:solidFill>
                  <a:srgbClr val="000000"/>
                </a:solidFill>
                <a:latin typeface="Arial Narrow"/>
                <a:ea typeface="Arial Narrow"/>
                <a:cs typeface="Arial Narrow"/>
                <a:sym typeface="Arial Narrow"/>
              </a:rPr>
              <a:t>I can create, develop and evaluate computing solutions in response to a design challenge.</a:t>
            </a:r>
            <a:endParaRPr/>
          </a:p>
          <a:p>
            <a:pPr indent="0" lvl="0" marL="0" marR="0" rtl="0" algn="l">
              <a:spcBef>
                <a:spcPts val="0"/>
              </a:spcBef>
              <a:spcAft>
                <a:spcPts val="0"/>
              </a:spcAft>
              <a:buNone/>
            </a:pPr>
            <a:r>
              <a:rPr b="1" lang="en-GB" sz="900">
                <a:solidFill>
                  <a:srgbClr val="000000"/>
                </a:solidFill>
                <a:latin typeface="Arial Narrow"/>
                <a:ea typeface="Arial Narrow"/>
                <a:cs typeface="Arial Narrow"/>
                <a:sym typeface="Arial Narrow"/>
              </a:rPr>
              <a:t>TCH 2-15a</a:t>
            </a:r>
            <a:endParaRPr sz="9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p:txBody>
      </p:sp>
      <p:sp>
        <p:nvSpPr>
          <p:cNvPr id="1109" name="Google Shape;1109;p51"/>
          <p:cNvSpPr/>
          <p:nvPr/>
        </p:nvSpPr>
        <p:spPr>
          <a:xfrm>
            <a:off x="7161700" y="4199467"/>
            <a:ext cx="1862958" cy="255189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End of Level Benchmarks:</a:t>
            </a:r>
            <a:endParaRPr/>
          </a:p>
          <a:p>
            <a:pPr indent="0" lvl="0" marL="0" marR="0" rtl="0" algn="l">
              <a:spcBef>
                <a:spcPts val="0"/>
              </a:spcBef>
              <a:spcAft>
                <a:spcPts val="0"/>
              </a:spcAft>
              <a:buNone/>
            </a:pPr>
            <a:r>
              <a:t/>
            </a:r>
            <a:endParaRPr sz="900" u="sng">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Creates programs in a visual programming language including variables and conditional repetition</a:t>
            </a:r>
            <a:endParaRPr sz="1000">
              <a:solidFill>
                <a:schemeClr val="lt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Identifies patterns in problem solving and reuses aspects of previous solutions appropriately for example, reuse code for a timer, score counter or controlling arrow keys</a:t>
            </a:r>
            <a:endParaRPr sz="1000">
              <a:solidFill>
                <a:schemeClr val="lt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Identifies any mismatches between the task description and the programmed solution, and indicates how to fix them</a:t>
            </a:r>
            <a:endParaRPr sz="1000">
              <a:solidFill>
                <a:schemeClr val="lt1"/>
              </a:solidFill>
              <a:latin typeface="Arial Narrow"/>
              <a:ea typeface="Arial Narrow"/>
              <a:cs typeface="Arial Narrow"/>
              <a:sym typeface="Arial Narrow"/>
            </a:endParaRPr>
          </a:p>
        </p:txBody>
      </p:sp>
      <p:sp>
        <p:nvSpPr>
          <p:cNvPr id="1110" name="Google Shape;1110;p51"/>
          <p:cNvSpPr/>
          <p:nvPr/>
        </p:nvSpPr>
        <p:spPr>
          <a:xfrm>
            <a:off x="7150289" y="1571768"/>
            <a:ext cx="1867992" cy="2266623"/>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Sphero</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Code.org</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Micro:bit</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Scratch</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Swift </a:t>
            </a:r>
            <a:br>
              <a:rPr lang="en-GB" sz="1100">
                <a:solidFill>
                  <a:schemeClr val="dk1"/>
                </a:solidFill>
                <a:latin typeface="Arial Narrow"/>
                <a:ea typeface="Arial Narrow"/>
                <a:cs typeface="Arial Narrow"/>
                <a:sym typeface="Arial Narrow"/>
              </a:rPr>
            </a:br>
            <a:r>
              <a:rPr lang="en-GB" sz="1100">
                <a:solidFill>
                  <a:schemeClr val="dk1"/>
                </a:solidFill>
                <a:latin typeface="Arial Narrow"/>
                <a:ea typeface="Arial Narrow"/>
                <a:cs typeface="Arial Narrow"/>
                <a:sym typeface="Arial Narrow"/>
              </a:rPr>
              <a:t>Playgrounds</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Minecraft </a:t>
            </a:r>
            <a:br>
              <a:rPr lang="en-GB" sz="1100">
                <a:solidFill>
                  <a:schemeClr val="dk1"/>
                </a:solidFill>
                <a:latin typeface="Arial Narrow"/>
                <a:ea typeface="Arial Narrow"/>
                <a:cs typeface="Arial Narrow"/>
                <a:sym typeface="Arial Narrow"/>
              </a:rPr>
            </a:br>
            <a:r>
              <a:rPr lang="en-GB" sz="1100">
                <a:solidFill>
                  <a:schemeClr val="dk1"/>
                </a:solidFill>
                <a:latin typeface="Arial Narrow"/>
                <a:ea typeface="Arial Narrow"/>
                <a:cs typeface="Arial Narrow"/>
                <a:sym typeface="Arial Narrow"/>
              </a:rPr>
              <a:t>Education</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Tynker</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Lego WeDo</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CS First</a:t>
            </a:r>
            <a:endParaRPr/>
          </a:p>
        </p:txBody>
      </p:sp>
      <p:graphicFrame>
        <p:nvGraphicFramePr>
          <p:cNvPr id="1111" name="Google Shape;1111;p51"/>
          <p:cNvGraphicFramePr/>
          <p:nvPr/>
        </p:nvGraphicFramePr>
        <p:xfrm>
          <a:off x="190404" y="6202717"/>
          <a:ext cx="3000000" cy="3000000"/>
        </p:xfrm>
        <a:graphic>
          <a:graphicData uri="http://schemas.openxmlformats.org/drawingml/2006/table">
            <a:tbl>
              <a:tblPr bandRow="1" firstRow="1">
                <a:noFill/>
                <a:tableStyleId>{2BD47FE2-F3FE-47A3-9270-DE741071F401}</a:tableStyleId>
              </a:tblPr>
              <a:tblGrid>
                <a:gridCol w="3099550"/>
                <a:gridCol w="3688125"/>
              </a:tblGrid>
              <a:tr h="127000">
                <a:tc>
                  <a:txBody>
                    <a:bodyPr/>
                    <a:lstStyle/>
                    <a:p>
                      <a:pPr indent="-107950" lvl="0" marL="171450" marR="0" rtl="0" algn="l">
                        <a:spcBef>
                          <a:spcPts val="0"/>
                        </a:spcBef>
                        <a:spcAft>
                          <a:spcPts val="0"/>
                        </a:spcAft>
                        <a:buClr>
                          <a:schemeClr val="dk1"/>
                        </a:buClr>
                        <a:buSzPts val="1000"/>
                        <a:buFont typeface="Arial"/>
                        <a:buNone/>
                      </a:pPr>
                      <a:r>
                        <a:t/>
                      </a:r>
                      <a:endParaRPr b="0" i="0"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b="0" i="0" lang="en-GB" sz="1000">
                          <a:solidFill>
                            <a:schemeClr val="dk1"/>
                          </a:solidFill>
                          <a:latin typeface="Arial Narrow"/>
                          <a:ea typeface="Arial Narrow"/>
                          <a:cs typeface="Arial Narrow"/>
                          <a:sym typeface="Arial Narrow"/>
                        </a:rPr>
                        <a:t>How can you make your code better?</a:t>
                      </a:r>
                      <a:endParaRPr/>
                    </a:p>
                    <a:p>
                      <a:pPr indent="-171450" lvl="0" marL="171450" marR="0" rtl="0" algn="l">
                        <a:lnSpc>
                          <a:spcPct val="100000"/>
                        </a:lnSpc>
                        <a:spcBef>
                          <a:spcPts val="0"/>
                        </a:spcBef>
                        <a:spcAft>
                          <a:spcPts val="0"/>
                        </a:spcAft>
                        <a:buClr>
                          <a:schemeClr val="dk1"/>
                        </a:buClr>
                        <a:buSzPts val="1000"/>
                        <a:buFont typeface="Arial"/>
                        <a:buChar char="•"/>
                      </a:pPr>
                      <a:r>
                        <a:rPr b="0" i="0" lang="en-GB" sz="1000">
                          <a:solidFill>
                            <a:schemeClr val="dk1"/>
                          </a:solidFill>
                          <a:latin typeface="Arial Narrow"/>
                          <a:ea typeface="Arial Narrow"/>
                          <a:cs typeface="Arial Narrow"/>
                          <a:sym typeface="Arial Narrow"/>
                        </a:rPr>
                        <a:t>Can you tell me what will happen if you add…?</a:t>
                      </a:r>
                      <a:endParaRPr/>
                    </a:p>
                    <a:p>
                      <a:pPr indent="-107950" lvl="0" marL="171450" marR="0" rtl="0" algn="l">
                        <a:spcBef>
                          <a:spcPts val="0"/>
                        </a:spcBef>
                        <a:spcAft>
                          <a:spcPts val="0"/>
                        </a:spcAft>
                        <a:buClr>
                          <a:schemeClr val="dk1"/>
                        </a:buClr>
                        <a:buSzPts val="1000"/>
                        <a:buFont typeface="Arial"/>
                        <a:buNone/>
                      </a:pPr>
                      <a:r>
                        <a:t/>
                      </a:r>
                      <a:endParaRPr b="0" i="0" sz="1000">
                        <a:solidFill>
                          <a:schemeClr val="dk1"/>
                        </a:solidFill>
                        <a:latin typeface="Arial Narrow"/>
                        <a:ea typeface="Arial Narrow"/>
                        <a:cs typeface="Arial Narrow"/>
                        <a:sym typeface="Arial Narrow"/>
                      </a:endParaRPr>
                    </a:p>
                  </a:txBody>
                  <a:tcPr marT="0" marB="0" marR="0" marL="0"/>
                </a:tc>
                <a:tc>
                  <a:txBody>
                    <a:bodyPr/>
                    <a:lstStyle/>
                    <a:p>
                      <a:pPr indent="-171450" lvl="0" marL="171450" marR="0" rtl="0" algn="l">
                        <a:lnSpc>
                          <a:spcPct val="100000"/>
                        </a:lnSpc>
                        <a:spcBef>
                          <a:spcPts val="0"/>
                        </a:spcBef>
                        <a:spcAft>
                          <a:spcPts val="0"/>
                        </a:spcAft>
                        <a:buClr>
                          <a:schemeClr val="dk1"/>
                        </a:buClr>
                        <a:buSzPts val="1000"/>
                        <a:buFont typeface="Arial"/>
                        <a:buChar char="•"/>
                      </a:pPr>
                      <a:r>
                        <a:rPr b="0" i="0" lang="en-GB" sz="1000">
                          <a:solidFill>
                            <a:schemeClr val="dk1"/>
                          </a:solidFill>
                          <a:latin typeface="Arial Narrow"/>
                          <a:ea typeface="Arial Narrow"/>
                          <a:cs typeface="Arial Narrow"/>
                          <a:sym typeface="Arial Narrow"/>
                        </a:rPr>
                        <a:t>Is there another way that you could code this that works?</a:t>
                      </a:r>
                      <a:endParaRPr/>
                    </a:p>
                    <a:p>
                      <a:pPr indent="-171450" lvl="0" marL="171450" marR="0" rtl="0" algn="l">
                        <a:lnSpc>
                          <a:spcPct val="100000"/>
                        </a:lnSpc>
                        <a:spcBef>
                          <a:spcPts val="0"/>
                        </a:spcBef>
                        <a:spcAft>
                          <a:spcPts val="0"/>
                        </a:spcAft>
                        <a:buClr>
                          <a:schemeClr val="dk1"/>
                        </a:buClr>
                        <a:buSzPts val="1000"/>
                        <a:buFont typeface="Arial"/>
                        <a:buChar char="•"/>
                      </a:pPr>
                      <a:r>
                        <a:rPr b="0" i="0" lang="en-GB" sz="1000">
                          <a:solidFill>
                            <a:schemeClr val="dk1"/>
                          </a:solidFill>
                          <a:latin typeface="Arial Narrow"/>
                          <a:ea typeface="Arial Narrow"/>
                          <a:cs typeface="Arial Narrow"/>
                          <a:sym typeface="Arial Narrow"/>
                        </a:rPr>
                        <a:t>How can I do… using a loop?</a:t>
                      </a:r>
                      <a:endParaRPr/>
                    </a:p>
                    <a:p>
                      <a:pPr indent="-171450" lvl="0" marL="171450" marR="0" rtl="0" algn="l">
                        <a:lnSpc>
                          <a:spcPct val="100000"/>
                        </a:lnSpc>
                        <a:spcBef>
                          <a:spcPts val="0"/>
                        </a:spcBef>
                        <a:spcAft>
                          <a:spcPts val="0"/>
                        </a:spcAft>
                        <a:buClr>
                          <a:schemeClr val="dk1"/>
                        </a:buClr>
                        <a:buSzPts val="1000"/>
                        <a:buFont typeface="Arial"/>
                        <a:buChar char="•"/>
                      </a:pPr>
                      <a:r>
                        <a:rPr b="0" i="0" lang="en-GB" sz="1000">
                          <a:solidFill>
                            <a:schemeClr val="dk1"/>
                          </a:solidFill>
                          <a:latin typeface="Arial Narrow"/>
                          <a:ea typeface="Arial Narrow"/>
                          <a:cs typeface="Arial Narrow"/>
                          <a:sym typeface="Arial Narrow"/>
                        </a:rPr>
                        <a:t>Can you evaluate this code to find a line of code that could be looped?</a:t>
                      </a:r>
                      <a:endParaRPr/>
                    </a:p>
                    <a:p>
                      <a:pPr indent="-107950" lvl="0" marL="171450" marR="0" rtl="0" algn="l">
                        <a:lnSpc>
                          <a:spcPct val="100000"/>
                        </a:lnSpc>
                        <a:spcBef>
                          <a:spcPts val="0"/>
                        </a:spcBef>
                        <a:spcAft>
                          <a:spcPts val="0"/>
                        </a:spcAft>
                        <a:buClr>
                          <a:schemeClr val="dk1"/>
                        </a:buClr>
                        <a:buSzPts val="1000"/>
                        <a:buFont typeface="Arial"/>
                        <a:buNone/>
                      </a:pPr>
                      <a:r>
                        <a:t/>
                      </a:r>
                      <a:endParaRPr b="0" i="0" sz="1000">
                        <a:solidFill>
                          <a:schemeClr val="dk1"/>
                        </a:solidFill>
                        <a:latin typeface="Arial Narrow"/>
                        <a:ea typeface="Arial Narrow"/>
                        <a:cs typeface="Arial Narrow"/>
                        <a:sym typeface="Arial Narrow"/>
                      </a:endParaRPr>
                    </a:p>
                  </a:txBody>
                  <a:tcPr marT="0" marB="0" marR="0" marL="0"/>
                </a:tc>
              </a:tr>
            </a:tbl>
          </a:graphicData>
        </a:graphic>
      </p:graphicFrame>
      <p:pic>
        <p:nvPicPr>
          <p:cNvPr id="1112" name="Google Shape;1112;p51"/>
          <p:cNvPicPr preferRelativeResize="0"/>
          <p:nvPr/>
        </p:nvPicPr>
        <p:blipFill rotWithShape="1">
          <a:blip r:embed="rId7">
            <a:alphaModFix/>
          </a:blip>
          <a:srcRect b="0" l="0" r="0" t="0"/>
          <a:stretch/>
        </p:blipFill>
        <p:spPr>
          <a:xfrm>
            <a:off x="8081767" y="1605203"/>
            <a:ext cx="401373" cy="397862"/>
          </a:xfrm>
          <a:prstGeom prst="rect">
            <a:avLst/>
          </a:prstGeom>
          <a:noFill/>
          <a:ln>
            <a:noFill/>
          </a:ln>
        </p:spPr>
      </p:pic>
      <p:pic>
        <p:nvPicPr>
          <p:cNvPr id="1113" name="Google Shape;1113;p51"/>
          <p:cNvPicPr preferRelativeResize="0"/>
          <p:nvPr/>
        </p:nvPicPr>
        <p:blipFill rotWithShape="1">
          <a:blip r:embed="rId8">
            <a:alphaModFix/>
          </a:blip>
          <a:srcRect b="0" l="0" r="0" t="0"/>
          <a:stretch/>
        </p:blipFill>
        <p:spPr>
          <a:xfrm>
            <a:off x="8096879" y="2023653"/>
            <a:ext cx="397862" cy="393236"/>
          </a:xfrm>
          <a:prstGeom prst="rect">
            <a:avLst/>
          </a:prstGeom>
          <a:noFill/>
          <a:ln>
            <a:noFill/>
          </a:ln>
        </p:spPr>
      </p:pic>
      <p:pic>
        <p:nvPicPr>
          <p:cNvPr id="1114" name="Google Shape;1114;p51"/>
          <p:cNvPicPr preferRelativeResize="0"/>
          <p:nvPr/>
        </p:nvPicPr>
        <p:blipFill rotWithShape="1">
          <a:blip r:embed="rId9">
            <a:alphaModFix/>
          </a:blip>
          <a:srcRect b="0" l="0" r="0" t="0"/>
          <a:stretch/>
        </p:blipFill>
        <p:spPr>
          <a:xfrm>
            <a:off x="8535648" y="1608971"/>
            <a:ext cx="396481" cy="396481"/>
          </a:xfrm>
          <a:prstGeom prst="rect">
            <a:avLst/>
          </a:prstGeom>
          <a:noFill/>
          <a:ln>
            <a:noFill/>
          </a:ln>
        </p:spPr>
      </p:pic>
      <p:pic>
        <p:nvPicPr>
          <p:cNvPr id="1115" name="Google Shape;1115;p51"/>
          <p:cNvPicPr preferRelativeResize="0"/>
          <p:nvPr/>
        </p:nvPicPr>
        <p:blipFill rotWithShape="1">
          <a:blip r:embed="rId10">
            <a:alphaModFix/>
          </a:blip>
          <a:srcRect b="0" l="0" r="0" t="0"/>
          <a:stretch/>
        </p:blipFill>
        <p:spPr>
          <a:xfrm>
            <a:off x="8574388" y="2431056"/>
            <a:ext cx="383551" cy="383551"/>
          </a:xfrm>
          <a:prstGeom prst="rect">
            <a:avLst/>
          </a:prstGeom>
          <a:noFill/>
          <a:ln>
            <a:noFill/>
          </a:ln>
        </p:spPr>
      </p:pic>
      <p:pic>
        <p:nvPicPr>
          <p:cNvPr id="1116" name="Google Shape;1116;p51"/>
          <p:cNvPicPr preferRelativeResize="0"/>
          <p:nvPr/>
        </p:nvPicPr>
        <p:blipFill rotWithShape="1">
          <a:blip r:embed="rId11">
            <a:alphaModFix/>
          </a:blip>
          <a:srcRect b="0" l="0" r="0" t="0"/>
          <a:stretch/>
        </p:blipFill>
        <p:spPr>
          <a:xfrm>
            <a:off x="8057204" y="2510480"/>
            <a:ext cx="443883" cy="251355"/>
          </a:xfrm>
          <a:prstGeom prst="rect">
            <a:avLst/>
          </a:prstGeom>
          <a:noFill/>
          <a:ln>
            <a:noFill/>
          </a:ln>
        </p:spPr>
      </p:pic>
      <p:pic>
        <p:nvPicPr>
          <p:cNvPr id="1117" name="Google Shape;1117;p51"/>
          <p:cNvPicPr preferRelativeResize="0"/>
          <p:nvPr/>
        </p:nvPicPr>
        <p:blipFill rotWithShape="1">
          <a:blip r:embed="rId12">
            <a:alphaModFix/>
          </a:blip>
          <a:srcRect b="0" l="0" r="0" t="0"/>
          <a:stretch/>
        </p:blipFill>
        <p:spPr>
          <a:xfrm>
            <a:off x="8051147" y="2846714"/>
            <a:ext cx="462451" cy="347244"/>
          </a:xfrm>
          <a:prstGeom prst="rect">
            <a:avLst/>
          </a:prstGeom>
          <a:noFill/>
          <a:ln>
            <a:noFill/>
          </a:ln>
        </p:spPr>
      </p:pic>
      <p:pic>
        <p:nvPicPr>
          <p:cNvPr id="1118" name="Google Shape;1118;p51"/>
          <p:cNvPicPr preferRelativeResize="0"/>
          <p:nvPr/>
        </p:nvPicPr>
        <p:blipFill rotWithShape="1">
          <a:blip r:embed="rId13">
            <a:alphaModFix/>
          </a:blip>
          <a:srcRect b="0" l="0" r="0" t="0"/>
          <a:stretch/>
        </p:blipFill>
        <p:spPr>
          <a:xfrm>
            <a:off x="8535648" y="3349933"/>
            <a:ext cx="453168" cy="277312"/>
          </a:xfrm>
          <a:prstGeom prst="rect">
            <a:avLst/>
          </a:prstGeom>
          <a:noFill/>
          <a:ln>
            <a:noFill/>
          </a:ln>
        </p:spPr>
      </p:pic>
      <p:pic>
        <p:nvPicPr>
          <p:cNvPr id="1119" name="Google Shape;1119;p51"/>
          <p:cNvPicPr preferRelativeResize="0"/>
          <p:nvPr/>
        </p:nvPicPr>
        <p:blipFill rotWithShape="1">
          <a:blip r:embed="rId14">
            <a:alphaModFix/>
          </a:blip>
          <a:srcRect b="0" l="0" r="0" t="0"/>
          <a:stretch/>
        </p:blipFill>
        <p:spPr>
          <a:xfrm>
            <a:off x="8574388" y="2847205"/>
            <a:ext cx="383551" cy="383551"/>
          </a:xfrm>
          <a:prstGeom prst="rect">
            <a:avLst/>
          </a:prstGeom>
          <a:noFill/>
          <a:ln>
            <a:noFill/>
          </a:ln>
        </p:spPr>
      </p:pic>
      <p:pic>
        <p:nvPicPr>
          <p:cNvPr id="1120" name="Google Shape;1120;p51"/>
          <p:cNvPicPr preferRelativeResize="0"/>
          <p:nvPr/>
        </p:nvPicPr>
        <p:blipFill rotWithShape="1">
          <a:blip r:embed="rId15">
            <a:alphaModFix/>
          </a:blip>
          <a:srcRect b="0" l="0" r="0" t="0"/>
          <a:stretch/>
        </p:blipFill>
        <p:spPr>
          <a:xfrm>
            <a:off x="8075153" y="3269250"/>
            <a:ext cx="407987" cy="415685"/>
          </a:xfrm>
          <a:prstGeom prst="rect">
            <a:avLst/>
          </a:prstGeom>
          <a:noFill/>
          <a:ln>
            <a:noFill/>
          </a:ln>
        </p:spPr>
      </p:pic>
      <p:sp>
        <p:nvSpPr>
          <p:cNvPr id="1121" name="Google Shape;1121;p51">
            <a:hlinkClick action="ppaction://hlinksldjump" r:id="rId16"/>
          </p:cNvPr>
          <p:cNvSpPr/>
          <p:nvPr/>
        </p:nvSpPr>
        <p:spPr>
          <a:xfrm>
            <a:off x="7148181" y="1279980"/>
            <a:ext cx="1867172" cy="241834"/>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Pupil Resources</a:t>
            </a:r>
            <a:endParaRPr/>
          </a:p>
        </p:txBody>
      </p:sp>
      <p:sp>
        <p:nvSpPr>
          <p:cNvPr id="1122" name="Google Shape;1122;p51">
            <a:hlinkClick action="ppaction://hlinkshowjump?jump=firstslide"/>
          </p:cNvPr>
          <p:cNvSpPr/>
          <p:nvPr/>
        </p:nvSpPr>
        <p:spPr>
          <a:xfrm>
            <a:off x="586789" y="45864"/>
            <a:ext cx="546686" cy="257267"/>
          </a:xfrm>
          <a:custGeom>
            <a:rect b="b" l="l" r="r" t="t"/>
            <a:pathLst>
              <a:path extrusionOk="0" h="120000" w="120000">
                <a:moveTo>
                  <a:pt x="0" y="0"/>
                </a:moveTo>
                <a:lnTo>
                  <a:pt x="120000" y="0"/>
                </a:lnTo>
                <a:lnTo>
                  <a:pt x="120000" y="120000"/>
                </a:lnTo>
                <a:lnTo>
                  <a:pt x="0" y="120000"/>
                </a:lnTo>
                <a:close/>
                <a:moveTo>
                  <a:pt x="60000" y="15000"/>
                </a:moveTo>
                <a:lnTo>
                  <a:pt x="38823" y="60000"/>
                </a:lnTo>
                <a:lnTo>
                  <a:pt x="44117" y="60000"/>
                </a:lnTo>
                <a:lnTo>
                  <a:pt x="44117" y="105000"/>
                </a:lnTo>
                <a:lnTo>
                  <a:pt x="75883" y="105000"/>
                </a:lnTo>
                <a:lnTo>
                  <a:pt x="75883" y="60000"/>
                </a:lnTo>
                <a:lnTo>
                  <a:pt x="81177" y="60000"/>
                </a:lnTo>
                <a:lnTo>
                  <a:pt x="73235" y="43125"/>
                </a:lnTo>
                <a:lnTo>
                  <a:pt x="73235" y="20625"/>
                </a:lnTo>
                <a:lnTo>
                  <a:pt x="67941" y="20625"/>
                </a:lnTo>
                <a:lnTo>
                  <a:pt x="67941" y="31875"/>
                </a:lnTo>
                <a:close/>
              </a:path>
              <a:path extrusionOk="0" fill="darkenLess" h="120000" w="120000">
                <a:moveTo>
                  <a:pt x="73235" y="43125"/>
                </a:moveTo>
                <a:lnTo>
                  <a:pt x="73235" y="20625"/>
                </a:lnTo>
                <a:lnTo>
                  <a:pt x="67941" y="20625"/>
                </a:lnTo>
                <a:lnTo>
                  <a:pt x="67941" y="31875"/>
                </a:lnTo>
                <a:close/>
                <a:moveTo>
                  <a:pt x="44117" y="60000"/>
                </a:moveTo>
                <a:lnTo>
                  <a:pt x="44117" y="105000"/>
                </a:lnTo>
                <a:lnTo>
                  <a:pt x="57353" y="105000"/>
                </a:lnTo>
                <a:lnTo>
                  <a:pt x="57353" y="82500"/>
                </a:lnTo>
                <a:lnTo>
                  <a:pt x="62647" y="82500"/>
                </a:lnTo>
                <a:lnTo>
                  <a:pt x="62647" y="105000"/>
                </a:lnTo>
                <a:lnTo>
                  <a:pt x="75883" y="105000"/>
                </a:lnTo>
                <a:lnTo>
                  <a:pt x="75883" y="60000"/>
                </a:lnTo>
                <a:close/>
              </a:path>
              <a:path extrusionOk="0" fill="darken" h="120000" w="120000">
                <a:moveTo>
                  <a:pt x="60000" y="15000"/>
                </a:moveTo>
                <a:lnTo>
                  <a:pt x="38823" y="60000"/>
                </a:lnTo>
                <a:lnTo>
                  <a:pt x="81177" y="60000"/>
                </a:lnTo>
                <a:close/>
                <a:moveTo>
                  <a:pt x="57353" y="82500"/>
                </a:moveTo>
                <a:lnTo>
                  <a:pt x="62647" y="82500"/>
                </a:lnTo>
                <a:lnTo>
                  <a:pt x="62647" y="105000"/>
                </a:lnTo>
                <a:lnTo>
                  <a:pt x="57353" y="105000"/>
                </a:lnTo>
                <a:close/>
              </a:path>
              <a:path extrusionOk="0" fill="none" h="120000" w="120000">
                <a:moveTo>
                  <a:pt x="60000" y="15000"/>
                </a:moveTo>
                <a:lnTo>
                  <a:pt x="67941" y="31875"/>
                </a:lnTo>
                <a:lnTo>
                  <a:pt x="67941" y="20625"/>
                </a:lnTo>
                <a:lnTo>
                  <a:pt x="73235" y="20625"/>
                </a:lnTo>
                <a:lnTo>
                  <a:pt x="73235" y="43125"/>
                </a:lnTo>
                <a:lnTo>
                  <a:pt x="81177" y="60000"/>
                </a:lnTo>
                <a:lnTo>
                  <a:pt x="75883" y="60000"/>
                </a:lnTo>
                <a:lnTo>
                  <a:pt x="75883" y="105000"/>
                </a:lnTo>
                <a:lnTo>
                  <a:pt x="44117" y="105000"/>
                </a:lnTo>
                <a:lnTo>
                  <a:pt x="44117" y="60000"/>
                </a:lnTo>
                <a:lnTo>
                  <a:pt x="38823" y="60000"/>
                </a:lnTo>
                <a:close/>
                <a:moveTo>
                  <a:pt x="67941" y="31875"/>
                </a:moveTo>
                <a:lnTo>
                  <a:pt x="73235" y="43125"/>
                </a:lnTo>
                <a:moveTo>
                  <a:pt x="75883" y="60000"/>
                </a:moveTo>
                <a:lnTo>
                  <a:pt x="44117" y="60000"/>
                </a:lnTo>
                <a:moveTo>
                  <a:pt x="57353" y="105000"/>
                </a:moveTo>
                <a:lnTo>
                  <a:pt x="57353" y="82500"/>
                </a:lnTo>
                <a:lnTo>
                  <a:pt x="62647" y="82500"/>
                </a:lnTo>
                <a:lnTo>
                  <a:pt x="62647" y="105000"/>
                </a:lnTo>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3" name="Google Shape;1123;p51"/>
          <p:cNvSpPr/>
          <p:nvPr/>
        </p:nvSpPr>
        <p:spPr>
          <a:xfrm>
            <a:off x="38099"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4" name="Google Shape;1124;p51">
            <a:hlinkClick action="ppaction://hlinkshowjump?jump=nextslide"/>
          </p:cNvPr>
          <p:cNvSpPr/>
          <p:nvPr/>
        </p:nvSpPr>
        <p:spPr>
          <a:xfrm rot="10800000">
            <a:off x="8610600"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5" name="Google Shape;1125;p51">
            <a:hlinkClick action="ppaction://hlinksldjump" r:id="rId17"/>
          </p:cNvPr>
          <p:cNvSpPr/>
          <p:nvPr/>
        </p:nvSpPr>
        <p:spPr>
          <a:xfrm>
            <a:off x="7161701" y="3907824"/>
            <a:ext cx="1862957" cy="244685"/>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CLPL</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9" name="Shape 1129"/>
        <p:cNvGrpSpPr/>
        <p:nvPr/>
      </p:nvGrpSpPr>
      <p:grpSpPr>
        <a:xfrm>
          <a:off x="0" y="0"/>
          <a:ext cx="0" cy="0"/>
          <a:chOff x="0" y="0"/>
          <a:chExt cx="0" cy="0"/>
        </a:xfrm>
      </p:grpSpPr>
      <p:graphicFrame>
        <p:nvGraphicFramePr>
          <p:cNvPr id="1130" name="Google Shape;1130;p52"/>
          <p:cNvGraphicFramePr/>
          <p:nvPr/>
        </p:nvGraphicFramePr>
        <p:xfrm>
          <a:off x="-3" y="355149"/>
          <a:ext cx="3000000" cy="3000000"/>
        </p:xfrm>
        <a:graphic>
          <a:graphicData uri="http://schemas.openxmlformats.org/drawingml/2006/table">
            <a:tbl>
              <a:tblPr bandRow="1" firstRow="1">
                <a:noFill/>
                <a:tableStyleId>{74FA1E22-B369-4D82-9BD4-DBA31EC34A68}</a:tableStyleId>
              </a:tblPr>
              <a:tblGrid>
                <a:gridCol w="343825"/>
                <a:gridCol w="967100"/>
                <a:gridCol w="1241500"/>
                <a:gridCol w="204250"/>
                <a:gridCol w="116850"/>
                <a:gridCol w="116850"/>
                <a:gridCol w="676000"/>
                <a:gridCol w="296375"/>
                <a:gridCol w="462200"/>
                <a:gridCol w="116850"/>
                <a:gridCol w="204250"/>
                <a:gridCol w="607975"/>
                <a:gridCol w="669075"/>
                <a:gridCol w="126800"/>
                <a:gridCol w="204250"/>
                <a:gridCol w="259150"/>
                <a:gridCol w="956200"/>
                <a:gridCol w="116850"/>
                <a:gridCol w="225300"/>
                <a:gridCol w="1241500"/>
              </a:tblGrid>
              <a:tr h="1221400">
                <a:tc rowSpan="3">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a:latin typeface="Arial Narrow"/>
                          <a:ea typeface="Arial Narrow"/>
                          <a:cs typeface="Arial Narrow"/>
                          <a:sym typeface="Arial Narrow"/>
                        </a:rPr>
                        <a:t>Digital</a:t>
                      </a:r>
                      <a:r>
                        <a:rPr b="0" i="0" lang="en-GB" sz="1100">
                          <a:latin typeface="Arial Narrow"/>
                          <a:ea typeface="Arial Narrow"/>
                          <a:cs typeface="Arial Narrow"/>
                          <a:sym typeface="Arial Narrow"/>
                        </a:rPr>
                        <a:t> Literacy</a:t>
                      </a:r>
                      <a:endParaRPr b="0" i="0" sz="1100">
                        <a:latin typeface="Arial Narrow"/>
                        <a:ea typeface="Arial Narrow"/>
                        <a:cs typeface="Arial Narrow"/>
                        <a:sym typeface="Arial Narrow"/>
                      </a:endParaRPr>
                    </a:p>
                  </a:txBody>
                  <a:tcPr marT="45725" marB="45725" marR="91450" marL="91450"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chemeClr val="dk1"/>
                        </a:buClr>
                        <a:buSzPts val="900"/>
                        <a:buFont typeface="Arial Narrow"/>
                        <a:buNone/>
                      </a:pPr>
                      <a:r>
                        <a:rPr b="0" i="0" lang="en-GB" sz="900" u="sng">
                          <a:solidFill>
                            <a:schemeClr val="hlink"/>
                          </a:solidFill>
                          <a:latin typeface="Arial Narrow"/>
                          <a:ea typeface="Arial Narrow"/>
                          <a:cs typeface="Arial Narrow"/>
                          <a:sym typeface="Arial Narrow"/>
                          <a:hlinkClick action="ppaction://hlinksldjump" r:id="rId3"/>
                        </a:rPr>
                        <a:t>Using digital products and services in a variety of contexts to achieve a purposeful outcome</a:t>
                      </a:r>
                      <a:endParaRPr b="0" i="0" sz="900">
                        <a:latin typeface="Arial Narrow"/>
                        <a:ea typeface="Arial Narrow"/>
                        <a:cs typeface="Arial Narrow"/>
                        <a:sym typeface="Arial Narrow"/>
                      </a:endParaRPr>
                    </a:p>
                  </a:txBody>
                  <a:tcPr marT="36000" marB="36000" marR="36000" marL="3600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gridSpan="2">
                  <a:txBody>
                    <a:bodyPr/>
                    <a:lstStyle/>
                    <a:p>
                      <a:pPr indent="0" lvl="0" marL="0" marR="0" rtl="0" algn="ctr">
                        <a:spcBef>
                          <a:spcPts val="0"/>
                        </a:spcBef>
                        <a:spcAft>
                          <a:spcPts val="0"/>
                        </a:spcAft>
                        <a:buNone/>
                      </a:pPr>
                      <a:r>
                        <a:rPr b="0" i="0" lang="en-GB" sz="1100">
                          <a:solidFill>
                            <a:schemeClr val="dk1"/>
                          </a:solidFill>
                          <a:latin typeface="Arial Narrow"/>
                          <a:ea typeface="Arial Narrow"/>
                          <a:cs typeface="Arial Narrow"/>
                          <a:sym typeface="Arial Narrow"/>
                        </a:rPr>
                        <a:t>Saves to an increasing range of formats</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5B8B7"/>
                    </a:solidFill>
                  </a:tcPr>
                </a:tc>
                <a:tc hMerge="1"/>
                <a:tc gridSpan="7">
                  <a:txBody>
                    <a:bodyPr/>
                    <a:lstStyle/>
                    <a:p>
                      <a:pPr indent="0" lvl="0" marL="0" marR="0" rtl="0" algn="ctr">
                        <a:spcBef>
                          <a:spcPts val="0"/>
                        </a:spcBef>
                        <a:spcAft>
                          <a:spcPts val="0"/>
                        </a:spcAft>
                        <a:buClr>
                          <a:schemeClr val="dk1"/>
                        </a:buClr>
                        <a:buSzPts val="1100"/>
                        <a:buFont typeface="Arial Narrow"/>
                        <a:buNone/>
                      </a:pPr>
                      <a:r>
                        <a:rPr b="0" i="0" lang="en-GB" sz="1100">
                          <a:solidFill>
                            <a:schemeClr val="dk1"/>
                          </a:solidFill>
                          <a:latin typeface="Arial Narrow"/>
                          <a:ea typeface="Arial Narrow"/>
                          <a:cs typeface="Arial Narrow"/>
                          <a:sym typeface="Arial Narrow"/>
                        </a:rPr>
                        <a:t>Beginning to use and share content on a cloud-based system</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5B8B7"/>
                    </a:solidFill>
                  </a:tcPr>
                </a:tc>
                <a:tc hMerge="1"/>
                <a:tc hMerge="1"/>
                <a:tc hMerge="1"/>
                <a:tc hMerge="1"/>
                <a:tc hMerge="1"/>
                <a:tc hMerge="1"/>
                <a:tc gridSpan="4">
                  <a:txBody>
                    <a:bodyPr/>
                    <a:lstStyle/>
                    <a:p>
                      <a:pPr indent="0" lvl="0" marL="0" marR="0" rtl="0" algn="ctr">
                        <a:spcBef>
                          <a:spcPts val="0"/>
                        </a:spcBef>
                        <a:spcAft>
                          <a:spcPts val="0"/>
                        </a:spcAft>
                        <a:buNone/>
                      </a:pPr>
                      <a:r>
                        <a:rPr b="0" i="0" lang="en-GB" sz="1100">
                          <a:solidFill>
                            <a:schemeClr val="dk1"/>
                          </a:solidFill>
                          <a:latin typeface="Arial Narrow"/>
                          <a:ea typeface="Arial Narrow"/>
                          <a:cs typeface="Arial Narrow"/>
                          <a:sym typeface="Arial Narrow"/>
                        </a:rPr>
                        <a:t>Collaborates</a:t>
                      </a:r>
                      <a:r>
                        <a:rPr b="0" i="0" lang="en-GB" sz="1100">
                          <a:solidFill>
                            <a:schemeClr val="dk1"/>
                          </a:solidFill>
                          <a:latin typeface="Arial Narrow"/>
                          <a:ea typeface="Arial Narrow"/>
                          <a:cs typeface="Arial Narrow"/>
                          <a:sym typeface="Arial Narrow"/>
                        </a:rPr>
                        <a:t> with peers to complete tasks using a shared online platform (e.g. Glow)</a:t>
                      </a:r>
                      <a:endParaRPr b="0" i="0" sz="1100">
                        <a:solidFill>
                          <a:schemeClr val="dk1"/>
                        </a:solidFill>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5B8B7"/>
                    </a:solidFill>
                  </a:tcPr>
                </a:tc>
                <a:tc hMerge="1"/>
                <a:tc hMerge="1"/>
                <a:tc hMerge="1"/>
                <a:tc gridSpan="5">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a:solidFill>
                            <a:schemeClr val="dk1"/>
                          </a:solidFill>
                          <a:latin typeface="Arial Narrow"/>
                          <a:ea typeface="Arial Narrow"/>
                          <a:cs typeface="Arial Narrow"/>
                          <a:sym typeface="Arial Narrow"/>
                        </a:rPr>
                        <a:t>Independently uses an increasing range</a:t>
                      </a:r>
                      <a:r>
                        <a:rPr b="0" i="0" lang="en-GB" sz="1100">
                          <a:solidFill>
                            <a:schemeClr val="dk1"/>
                          </a:solidFill>
                          <a:latin typeface="Arial Narrow"/>
                          <a:ea typeface="Arial Narrow"/>
                          <a:cs typeface="Arial Narrow"/>
                          <a:sym typeface="Arial Narrow"/>
                        </a:rPr>
                        <a:t> of digital editing tools</a:t>
                      </a:r>
                      <a:endParaRPr b="0" i="0"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t/>
                      </a:r>
                      <a:endParaRPr b="0" i="0" sz="1100">
                        <a:solidFill>
                          <a:schemeClr val="dk1"/>
                        </a:solidFill>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5B8B7"/>
                    </a:solidFill>
                  </a:tcPr>
                </a:tc>
                <a:tc hMerge="1"/>
                <a:tc hMerge="1"/>
                <a:tc hMerge="1"/>
                <a:tc hMerge="1"/>
              </a:tr>
              <a:tr h="1051775">
                <a:tc vMerge="1"/>
                <a:tc>
                  <a:txBody>
                    <a:bodyPr/>
                    <a:lstStyle/>
                    <a:p>
                      <a:pPr indent="0" lvl="0" marL="0" marR="0" rtl="0" algn="ctr">
                        <a:lnSpc>
                          <a:spcPct val="100000"/>
                        </a:lnSpc>
                        <a:spcBef>
                          <a:spcPts val="0"/>
                        </a:spcBef>
                        <a:spcAft>
                          <a:spcPts val="0"/>
                        </a:spcAft>
                        <a:buClr>
                          <a:schemeClr val="dk1"/>
                        </a:buClr>
                        <a:buSzPts val="900"/>
                        <a:buFont typeface="Arial Narrow"/>
                        <a:buNone/>
                      </a:pPr>
                      <a:r>
                        <a:rPr b="0" i="0" lang="en-GB" sz="900" u="sng">
                          <a:solidFill>
                            <a:schemeClr val="hlink"/>
                          </a:solidFill>
                          <a:latin typeface="Arial Narrow"/>
                          <a:ea typeface="Arial Narrow"/>
                          <a:cs typeface="Arial Narrow"/>
                          <a:sym typeface="Arial Narrow"/>
                          <a:hlinkClick action="ppaction://hlinksldjump" r:id="rId4"/>
                        </a:rPr>
                        <a:t>Searching, processing and managing information responsibly</a:t>
                      </a:r>
                      <a:endParaRPr b="0" i="0" sz="900">
                        <a:latin typeface="Arial Narrow"/>
                        <a:ea typeface="Arial Narrow"/>
                        <a:cs typeface="Arial Narrow"/>
                        <a:sym typeface="Arial Narrow"/>
                      </a:endParaRPr>
                    </a:p>
                  </a:txBody>
                  <a:tcPr marT="36000" marB="36000" marR="36000" marL="3600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gridSpan="5">
                  <a:txBody>
                    <a:bodyPr/>
                    <a:lstStyle/>
                    <a:p>
                      <a:pPr indent="0" lvl="0" marL="0" marR="0" rtl="0" algn="ctr">
                        <a:spcBef>
                          <a:spcPts val="0"/>
                        </a:spcBef>
                        <a:spcAft>
                          <a:spcPts val="0"/>
                        </a:spcAft>
                        <a:buClr>
                          <a:schemeClr val="dk1"/>
                        </a:buClr>
                        <a:buSzPts val="1100"/>
                        <a:buFont typeface="Arial Narrow"/>
                        <a:buNone/>
                      </a:pPr>
                      <a:r>
                        <a:rPr b="0" i="0" lang="en-GB" sz="1100">
                          <a:solidFill>
                            <a:schemeClr val="dk1"/>
                          </a:solidFill>
                          <a:latin typeface="Arial Narrow"/>
                          <a:ea typeface="Arial Narrow"/>
                          <a:cs typeface="Arial Narrow"/>
                          <a:sym typeface="Arial Narrow"/>
                        </a:rPr>
                        <a:t>Uses search engines and key words to locate specific information</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5B8B7"/>
                    </a:solidFill>
                  </a:tcPr>
                </a:tc>
                <a:tc hMerge="1"/>
                <a:tc hMerge="1"/>
                <a:tc hMerge="1"/>
                <a:tc hMerge="1"/>
                <a:tc gridSpan="8">
                  <a:txBody>
                    <a:bodyPr/>
                    <a:lstStyle/>
                    <a:p>
                      <a:pPr indent="0" lvl="0" marL="0" marR="0" rtl="0" algn="ctr">
                        <a:spcBef>
                          <a:spcPts val="0"/>
                        </a:spcBef>
                        <a:spcAft>
                          <a:spcPts val="0"/>
                        </a:spcAft>
                        <a:buClr>
                          <a:schemeClr val="dk1"/>
                        </a:buClr>
                        <a:buSzPts val="1100"/>
                        <a:buFont typeface="Arial Narrow"/>
                        <a:buNone/>
                      </a:pPr>
                      <a:r>
                        <a:rPr b="0" i="0" lang="en-GB" sz="1100">
                          <a:solidFill>
                            <a:schemeClr val="dk1"/>
                          </a:solidFill>
                          <a:latin typeface="Arial Narrow"/>
                          <a:ea typeface="Arial Narrow"/>
                          <a:cs typeface="Arial Narrow"/>
                          <a:sym typeface="Arial Narrow"/>
                        </a:rPr>
                        <a:t>Identifies main navigation features on websites and uses these to retrieve</a:t>
                      </a:r>
                      <a:r>
                        <a:rPr b="0" i="0" lang="en-GB" sz="1100">
                          <a:solidFill>
                            <a:schemeClr val="dk1"/>
                          </a:solidFill>
                          <a:latin typeface="Arial Narrow"/>
                          <a:ea typeface="Arial Narrow"/>
                          <a:cs typeface="Arial Narrow"/>
                          <a:sym typeface="Arial Narrow"/>
                        </a:rPr>
                        <a:t> specific information</a:t>
                      </a:r>
                      <a:endParaRPr b="0" i="0" sz="1100">
                        <a:solidFill>
                          <a:schemeClr val="dk1"/>
                        </a:solidFill>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solidFill>
                      <a:srgbClr val="E5B8B7"/>
                    </a:solidFill>
                  </a:tcPr>
                </a:tc>
                <a:tc hMerge="1"/>
                <a:tc hMerge="1"/>
                <a:tc hMerge="1"/>
                <a:tc hMerge="1"/>
                <a:tc hMerge="1"/>
                <a:tc hMerge="1"/>
                <a:tc hMerge="1"/>
                <a:tc gridSpan="5">
                  <a:txBody>
                    <a:bodyPr/>
                    <a:lstStyle/>
                    <a:p>
                      <a:pPr indent="0" lvl="0" marL="0" marR="0" rtl="0" algn="ctr">
                        <a:spcBef>
                          <a:spcPts val="0"/>
                        </a:spcBef>
                        <a:spcAft>
                          <a:spcPts val="0"/>
                        </a:spcAft>
                        <a:buNone/>
                      </a:pPr>
                      <a:r>
                        <a:rPr b="0" i="0" lang="en-GB" sz="1100" u="none" strike="noStrike">
                          <a:solidFill>
                            <a:schemeClr val="dk1"/>
                          </a:solidFill>
                          <a:latin typeface="Arial Narrow"/>
                          <a:ea typeface="Arial Narrow"/>
                          <a:cs typeface="Arial Narrow"/>
                          <a:sym typeface="Arial Narrow"/>
                        </a:rPr>
                        <a:t>Applies understanding of copyright</a:t>
                      </a:r>
                      <a:r>
                        <a:rPr b="0" i="0" lang="en-GB" sz="1100" u="none" strike="noStrike">
                          <a:solidFill>
                            <a:schemeClr val="dk1"/>
                          </a:solidFill>
                          <a:latin typeface="Arial Narrow"/>
                          <a:ea typeface="Arial Narrow"/>
                          <a:cs typeface="Arial Narrow"/>
                          <a:sym typeface="Arial Narrow"/>
                        </a:rPr>
                        <a:t> when searching online, using suitable sites</a:t>
                      </a:r>
                      <a:endParaRPr b="0" i="0" sz="1100">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solidFill>
                      <a:srgbClr val="E5B8B7"/>
                    </a:solidFill>
                  </a:tcPr>
                </a:tc>
                <a:tc hMerge="1"/>
                <a:tc hMerge="1"/>
                <a:tc hMerge="1"/>
                <a:tc hMerge="1"/>
              </a:tr>
              <a:tr h="1014075">
                <a:tc vMerge="1"/>
                <a:tc>
                  <a:txBody>
                    <a:bodyPr/>
                    <a:lstStyle/>
                    <a:p>
                      <a:pPr indent="0" lvl="0" marL="0" marR="0" rtl="0" algn="ctr">
                        <a:spcBef>
                          <a:spcPts val="0"/>
                        </a:spcBef>
                        <a:spcAft>
                          <a:spcPts val="0"/>
                        </a:spcAft>
                        <a:buClr>
                          <a:schemeClr val="dk1"/>
                        </a:buClr>
                        <a:buSzPts val="900"/>
                        <a:buFont typeface="Arial Narrow"/>
                        <a:buNone/>
                      </a:pPr>
                      <a:r>
                        <a:rPr b="0" i="0" lang="en-GB" sz="900" u="sng">
                          <a:solidFill>
                            <a:schemeClr val="hlink"/>
                          </a:solidFill>
                          <a:latin typeface="Arial Narrow"/>
                          <a:ea typeface="Arial Narrow"/>
                          <a:cs typeface="Arial Narrow"/>
                          <a:sym typeface="Arial Narrow"/>
                          <a:hlinkClick action="ppaction://hlinksldjump" r:id="rId5"/>
                        </a:rPr>
                        <a:t>Cyber resilience and internet safety</a:t>
                      </a:r>
                      <a:endParaRPr b="0" i="0" sz="900">
                        <a:latin typeface="Arial Narrow"/>
                        <a:ea typeface="Arial Narrow"/>
                        <a:cs typeface="Arial Narrow"/>
                        <a:sym typeface="Arial Narrow"/>
                      </a:endParaRPr>
                    </a:p>
                  </a:txBody>
                  <a:tcPr marT="36000" marB="36000" marR="36000" marL="3600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gridSpan="4">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u="none" strike="noStrike">
                          <a:solidFill>
                            <a:schemeClr val="dk1"/>
                          </a:solidFill>
                          <a:latin typeface="Arial Narrow"/>
                          <a:ea typeface="Arial Narrow"/>
                          <a:cs typeface="Arial Narrow"/>
                          <a:sym typeface="Arial Narrow"/>
                        </a:rPr>
                        <a:t>Differentiates between appropriate and inappropriate apps/ sites/content for their age</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5B8B7"/>
                    </a:solidFill>
                  </a:tcPr>
                </a:tc>
                <a:tc hMerge="1"/>
                <a:tc hMerge="1"/>
                <a:tc hMerge="1"/>
                <a:tc gridSpan="4">
                  <a:txBody>
                    <a:bodyPr/>
                    <a:lstStyle/>
                    <a:p>
                      <a:pPr indent="0" lvl="0" marL="0" marR="0" rtl="0" algn="ctr">
                        <a:spcBef>
                          <a:spcPts val="0"/>
                        </a:spcBef>
                        <a:spcAft>
                          <a:spcPts val="0"/>
                        </a:spcAft>
                        <a:buNone/>
                      </a:pPr>
                      <a:r>
                        <a:rPr b="0" i="0" lang="en-GB" sz="1100" u="none" strike="noStrike">
                          <a:solidFill>
                            <a:schemeClr val="dk1"/>
                          </a:solidFill>
                          <a:latin typeface="Arial Narrow"/>
                          <a:ea typeface="Arial Narrow"/>
                          <a:cs typeface="Arial Narrow"/>
                          <a:sym typeface="Arial Narrow"/>
                        </a:rPr>
                        <a:t>Analyses examples of appropriate and inappropriate online behaviours and actions</a:t>
                      </a:r>
                      <a:endParaRPr b="0" i="0" sz="1100">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solidFill>
                      <a:srgbClr val="E5B8B7"/>
                    </a:solidFill>
                  </a:tcPr>
                </a:tc>
                <a:tc hMerge="1"/>
                <a:tc hMerge="1"/>
                <a:tc hMerge="1"/>
                <a:tc gridSpan="4">
                  <a:txBody>
                    <a:bodyPr/>
                    <a:lstStyle/>
                    <a:p>
                      <a:pPr indent="0" lvl="0" marL="0" marR="0" rtl="0" algn="ctr">
                        <a:spcBef>
                          <a:spcPts val="0"/>
                        </a:spcBef>
                        <a:spcAft>
                          <a:spcPts val="0"/>
                        </a:spcAft>
                        <a:buNone/>
                      </a:pPr>
                      <a:r>
                        <a:rPr b="0" i="0" lang="en-GB" sz="1100" u="none" strike="noStrike">
                          <a:solidFill>
                            <a:schemeClr val="dk1"/>
                          </a:solidFill>
                          <a:latin typeface="Arial Narrow"/>
                          <a:ea typeface="Arial Narrow"/>
                          <a:cs typeface="Arial Narrow"/>
                          <a:sym typeface="Arial Narrow"/>
                        </a:rPr>
                        <a:t>Selects appropriate ways of reporting concerns based on type of incident</a:t>
                      </a:r>
                      <a:endParaRPr b="0" i="0" sz="1100">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B cap="flat" cmpd="sng" w="12700">
                      <a:solidFill>
                        <a:schemeClr val="dk1"/>
                      </a:solidFill>
                      <a:prstDash val="solid"/>
                      <a:round/>
                      <a:headEnd len="sm" w="sm" type="none"/>
                      <a:tailEnd len="sm" w="sm" type="none"/>
                    </a:lnB>
                    <a:solidFill>
                      <a:srgbClr val="E5B8B7"/>
                    </a:solidFill>
                  </a:tcPr>
                </a:tc>
                <a:tc hMerge="1"/>
                <a:tc hMerge="1"/>
                <a:tc hMerge="1"/>
                <a:tc gridSpan="4">
                  <a:txBody>
                    <a:bodyPr/>
                    <a:lstStyle/>
                    <a:p>
                      <a:pPr indent="0" lvl="0" marL="0" marR="0" rtl="0" algn="ctr">
                        <a:spcBef>
                          <a:spcPts val="0"/>
                        </a:spcBef>
                        <a:spcAft>
                          <a:spcPts val="0"/>
                        </a:spcAft>
                        <a:buNone/>
                      </a:pPr>
                      <a:r>
                        <a:rPr b="0" i="0" lang="en-GB" sz="1100" u="none" strike="noStrike">
                          <a:solidFill>
                            <a:schemeClr val="dk1"/>
                          </a:solidFill>
                          <a:latin typeface="Arial Narrow"/>
                          <a:ea typeface="Arial Narrow"/>
                          <a:cs typeface="Arial Narrow"/>
                          <a:sym typeface="Arial Narrow"/>
                        </a:rPr>
                        <a:t>Consistently uses strong passwords, using a variety of characters and explains why this is important</a:t>
                      </a:r>
                      <a:endParaRPr b="0" i="0" sz="1100">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solidFill>
                      <a:srgbClr val="E5B8B7"/>
                    </a:solidFill>
                  </a:tcPr>
                </a:tc>
                <a:tc hMerge="1"/>
                <a:tc hMerge="1"/>
                <a:tc hMerge="1"/>
                <a:tc gridSpan="2">
                  <a:txBody>
                    <a:bodyPr/>
                    <a:lstStyle/>
                    <a:p>
                      <a:pPr indent="0" lvl="0" marL="0" marR="0" rtl="0" algn="ctr">
                        <a:spcBef>
                          <a:spcPts val="0"/>
                        </a:spcBef>
                        <a:spcAft>
                          <a:spcPts val="0"/>
                        </a:spcAft>
                        <a:buNone/>
                      </a:pPr>
                      <a:r>
                        <a:rPr b="0" i="0" lang="en-GB" sz="1100" u="none" strike="noStrike">
                          <a:solidFill>
                            <a:schemeClr val="dk1"/>
                          </a:solidFill>
                          <a:latin typeface="Arial Narrow"/>
                          <a:ea typeface="Arial Narrow"/>
                          <a:cs typeface="Arial Narrow"/>
                          <a:sym typeface="Arial Narrow"/>
                        </a:rPr>
                        <a:t>Discusses the law as it relates to inappropriate or illegal online behaviours</a:t>
                      </a:r>
                      <a:endParaRPr b="0" i="0" sz="1100">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B cap="flat" cmpd="sng" w="12700">
                      <a:solidFill>
                        <a:schemeClr val="dk1"/>
                      </a:solidFill>
                      <a:prstDash val="solid"/>
                      <a:round/>
                      <a:headEnd len="sm" w="sm" type="none"/>
                      <a:tailEnd len="sm" w="sm" type="none"/>
                    </a:lnB>
                    <a:solidFill>
                      <a:srgbClr val="E5B8B7"/>
                    </a:solidFill>
                  </a:tcPr>
                </a:tc>
                <a:tc hMerge="1"/>
              </a:tr>
              <a:tr h="1244025">
                <a:tc rowSpan="3">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a:latin typeface="Arial Narrow"/>
                          <a:ea typeface="Arial Narrow"/>
                          <a:cs typeface="Arial Narrow"/>
                          <a:sym typeface="Arial Narrow"/>
                        </a:rPr>
                        <a:t>Computing Science</a:t>
                      </a:r>
                      <a:endParaRPr/>
                    </a:p>
                  </a:txBody>
                  <a:tcPr marT="45725" marB="45725" marR="91450" marL="91450"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chemeClr val="dk1"/>
                        </a:buClr>
                        <a:buSzPts val="900"/>
                        <a:buFont typeface="Arial Narrow"/>
                        <a:buNone/>
                      </a:pPr>
                      <a:r>
                        <a:rPr b="0" i="0" lang="en-GB" sz="900" u="sng">
                          <a:solidFill>
                            <a:schemeClr val="hlink"/>
                          </a:solidFill>
                          <a:latin typeface="Arial Narrow"/>
                          <a:ea typeface="Arial Narrow"/>
                          <a:cs typeface="Arial Narrow"/>
                          <a:sym typeface="Arial Narrow"/>
                          <a:hlinkClick action="ppaction://hlinksldjump" r:id="rId6"/>
                        </a:rPr>
                        <a:t>Understanding the world through computational thinking</a:t>
                      </a:r>
                      <a:endParaRPr b="0" i="0" sz="900">
                        <a:latin typeface="Arial Narrow"/>
                        <a:ea typeface="Arial Narrow"/>
                        <a:cs typeface="Arial Narrow"/>
                        <a:sym typeface="Arial Narrow"/>
                      </a:endParaRPr>
                    </a:p>
                  </a:txBody>
                  <a:tcPr marT="36000" marB="36000" marR="36000" marL="3600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100"/>
                        <a:buFont typeface="Arial Narrow"/>
                        <a:buNone/>
                      </a:pPr>
                      <a:r>
                        <a:rPr b="0" i="0" lang="en-GB" sz="1100" u="none" strike="noStrike">
                          <a:solidFill>
                            <a:srgbClr val="000000"/>
                          </a:solidFill>
                          <a:latin typeface="Arial Narrow"/>
                          <a:ea typeface="Arial Narrow"/>
                          <a:cs typeface="Arial Narrow"/>
                          <a:sym typeface="Arial Narrow"/>
                        </a:rPr>
                        <a:t>Recognises activities with single vs parallel steps</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5B8B7"/>
                    </a:solidFill>
                  </a:tcPr>
                </a:tc>
                <a:tc gridSpan="5">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u="none" strike="noStrike">
                          <a:solidFill>
                            <a:schemeClr val="dk1"/>
                          </a:solidFill>
                          <a:latin typeface="Arial Narrow"/>
                          <a:ea typeface="Arial Narrow"/>
                          <a:cs typeface="Arial Narrow"/>
                          <a:sym typeface="Arial Narrow"/>
                        </a:rPr>
                        <a:t>Makes up</a:t>
                      </a:r>
                      <a:r>
                        <a:rPr b="0" i="0" lang="en-GB" sz="1100" u="none" strike="noStrike">
                          <a:solidFill>
                            <a:schemeClr val="dk1"/>
                          </a:solidFill>
                          <a:latin typeface="Arial Narrow"/>
                          <a:ea typeface="Arial Narrow"/>
                          <a:cs typeface="Arial Narrow"/>
                          <a:sym typeface="Arial Narrow"/>
                        </a:rPr>
                        <a:t> activities with single steps and parallel steps combined</a:t>
                      </a:r>
                      <a:endParaRPr b="0" i="0" sz="1100" u="none" strike="noStrike">
                        <a:solidFill>
                          <a:schemeClr val="dk1"/>
                        </a:solidFill>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B cap="flat" cmpd="sng" w="12700">
                      <a:solidFill>
                        <a:schemeClr val="dk1"/>
                      </a:solidFill>
                      <a:prstDash val="solid"/>
                      <a:round/>
                      <a:headEnd len="sm" w="sm" type="none"/>
                      <a:tailEnd len="sm" w="sm" type="none"/>
                    </a:lnB>
                    <a:solidFill>
                      <a:srgbClr val="E5B8B7"/>
                    </a:solidFill>
                  </a:tcPr>
                </a:tc>
                <a:tc hMerge="1"/>
                <a:tc hMerge="1"/>
                <a:tc hMerge="1"/>
                <a:tc hMerge="1"/>
                <a:tc gridSpan="4">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u="none" strike="noStrike">
                          <a:solidFill>
                            <a:schemeClr val="dk1"/>
                          </a:solidFill>
                          <a:latin typeface="Arial Narrow"/>
                          <a:ea typeface="Arial Narrow"/>
                          <a:cs typeface="Arial Narrow"/>
                          <a:sym typeface="Arial Narrow"/>
                        </a:rPr>
                        <a:t>Creates algorithms that will loop until target condition is achieved</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5B8B7"/>
                    </a:solidFill>
                  </a:tcPr>
                </a:tc>
                <a:tc hMerge="1"/>
                <a:tc hMerge="1"/>
                <a:tc hMerge="1"/>
                <a:tc gridSpan="4">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u="none" strike="noStrike">
                          <a:solidFill>
                            <a:schemeClr val="dk1"/>
                          </a:solidFill>
                          <a:latin typeface="Arial Narrow"/>
                          <a:ea typeface="Arial Narrow"/>
                          <a:cs typeface="Arial Narrow"/>
                          <a:sym typeface="Arial Narrow"/>
                        </a:rPr>
                        <a:t>Identifies algorithms with repeated steps which continually produce the same outcome</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B cap="flat" cmpd="sng" w="12700">
                      <a:solidFill>
                        <a:schemeClr val="dk1"/>
                      </a:solidFill>
                      <a:prstDash val="solid"/>
                      <a:round/>
                      <a:headEnd len="sm" w="sm" type="none"/>
                      <a:tailEnd len="sm" w="sm" type="none"/>
                    </a:lnB>
                    <a:solidFill>
                      <a:srgbClr val="E5B8B7"/>
                    </a:solidFill>
                  </a:tcPr>
                </a:tc>
                <a:tc hMerge="1"/>
                <a:tc hMerge="1"/>
                <a:tc hMerge="1"/>
                <a:tc gridSpan="3">
                  <a:txBody>
                    <a:bodyPr/>
                    <a:lstStyle/>
                    <a:p>
                      <a:pPr indent="0" lvl="0" marL="0" marR="0" rtl="0" algn="ctr">
                        <a:lnSpc>
                          <a:spcPct val="100000"/>
                        </a:lnSpc>
                        <a:spcBef>
                          <a:spcPts val="0"/>
                        </a:spcBef>
                        <a:spcAft>
                          <a:spcPts val="0"/>
                        </a:spcAft>
                        <a:buClr>
                          <a:srgbClr val="000000"/>
                        </a:buClr>
                        <a:buSzPts val="1100"/>
                        <a:buFont typeface="Arial Narrow"/>
                        <a:buNone/>
                      </a:pPr>
                      <a:r>
                        <a:rPr b="0" i="0" lang="en-GB" sz="1100" u="none" strike="noStrike">
                          <a:solidFill>
                            <a:srgbClr val="000000"/>
                          </a:solidFill>
                          <a:latin typeface="Arial Narrow"/>
                          <a:ea typeface="Arial Narrow"/>
                          <a:cs typeface="Arial Narrow"/>
                          <a:sym typeface="Arial Narrow"/>
                        </a:rPr>
                        <a:t>Predicts outcomes based on unpredictable / random inputs</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5B8B7"/>
                    </a:solidFill>
                  </a:tcPr>
                </a:tc>
                <a:tc hMerge="1"/>
                <a:tc hMerge="1"/>
                <a:tc>
                  <a:txBody>
                    <a:bodyPr/>
                    <a:lstStyle/>
                    <a:p>
                      <a:pPr indent="0" lvl="0" marL="0" marR="0" rtl="0" algn="ctr">
                        <a:lnSpc>
                          <a:spcPct val="100000"/>
                        </a:lnSpc>
                        <a:spcBef>
                          <a:spcPts val="0"/>
                        </a:spcBef>
                        <a:spcAft>
                          <a:spcPts val="0"/>
                        </a:spcAft>
                        <a:buClr>
                          <a:srgbClr val="000000"/>
                        </a:buClr>
                        <a:buSzPts val="1100"/>
                        <a:buFont typeface="Arial Narrow"/>
                        <a:buNone/>
                      </a:pPr>
                      <a:r>
                        <a:rPr b="0" i="0" lang="en-GB" sz="1100" u="none" strike="noStrike">
                          <a:solidFill>
                            <a:srgbClr val="000000"/>
                          </a:solidFill>
                          <a:latin typeface="Arial Narrow"/>
                          <a:ea typeface="Arial Narrow"/>
                          <a:cs typeface="Arial Narrow"/>
                          <a:sym typeface="Arial Narrow"/>
                        </a:rPr>
                        <a:t>Refines categorisation of items/objects</a:t>
                      </a:r>
                      <a:r>
                        <a:rPr b="0" i="0" lang="en-GB" sz="1100" u="none" strike="noStrike">
                          <a:solidFill>
                            <a:srgbClr val="000000"/>
                          </a:solidFill>
                          <a:latin typeface="Arial Narrow"/>
                          <a:ea typeface="Arial Narrow"/>
                          <a:cs typeface="Arial Narrow"/>
                          <a:sym typeface="Arial Narrow"/>
                        </a:rPr>
                        <a:t> based on similar characteristics</a:t>
                      </a:r>
                      <a:endParaRPr b="0" i="0" sz="1100" u="none" strike="noStrike">
                        <a:solidFill>
                          <a:srgbClr val="000000"/>
                        </a:solidFill>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B cap="flat" cmpd="sng" w="12700">
                      <a:solidFill>
                        <a:schemeClr val="dk1"/>
                      </a:solidFill>
                      <a:prstDash val="solid"/>
                      <a:round/>
                      <a:headEnd len="sm" w="sm" type="none"/>
                      <a:tailEnd len="sm" w="sm" type="none"/>
                    </a:lnB>
                    <a:solidFill>
                      <a:srgbClr val="E5B8B7"/>
                    </a:solidFill>
                  </a:tcPr>
                </a:tc>
              </a:tr>
              <a:tr h="1111450">
                <a:tc vMerge="1"/>
                <a:tc>
                  <a:txBody>
                    <a:bodyPr/>
                    <a:lstStyle/>
                    <a:p>
                      <a:pPr indent="0" lvl="0" marL="0" marR="0" rtl="0" algn="ctr">
                        <a:lnSpc>
                          <a:spcPct val="100000"/>
                        </a:lnSpc>
                        <a:spcBef>
                          <a:spcPts val="0"/>
                        </a:spcBef>
                        <a:spcAft>
                          <a:spcPts val="0"/>
                        </a:spcAft>
                        <a:buClr>
                          <a:schemeClr val="dk1"/>
                        </a:buClr>
                        <a:buSzPts val="900"/>
                        <a:buFont typeface="Arial Narrow"/>
                        <a:buNone/>
                      </a:pPr>
                      <a:r>
                        <a:rPr b="0" i="0" lang="en-GB" sz="900" u="sng">
                          <a:solidFill>
                            <a:schemeClr val="hlink"/>
                          </a:solidFill>
                          <a:latin typeface="Arial Narrow"/>
                          <a:ea typeface="Arial Narrow"/>
                          <a:cs typeface="Arial Narrow"/>
                          <a:sym typeface="Arial Narrow"/>
                          <a:hlinkClick action="ppaction://hlinksldjump" r:id="rId7"/>
                        </a:rPr>
                        <a:t>Understanding and analysing</a:t>
                      </a:r>
                      <a:r>
                        <a:rPr b="0" i="0" lang="en-GB" sz="900" u="sng">
                          <a:solidFill>
                            <a:schemeClr val="hlink"/>
                          </a:solidFill>
                          <a:latin typeface="Arial Narrow"/>
                          <a:ea typeface="Arial Narrow"/>
                          <a:cs typeface="Arial Narrow"/>
                          <a:sym typeface="Arial Narrow"/>
                          <a:hlinkClick action="ppaction://hlinksldjump" r:id="rId8"/>
                        </a:rPr>
                        <a:t> computing technology</a:t>
                      </a:r>
                      <a:endParaRPr b="0" i="0" sz="900">
                        <a:latin typeface="Arial Narrow"/>
                        <a:ea typeface="Arial Narrow"/>
                        <a:cs typeface="Arial Narrow"/>
                        <a:sym typeface="Arial Narrow"/>
                      </a:endParaRPr>
                    </a:p>
                  </a:txBody>
                  <a:tcPr marT="36000" marB="36000" marR="36000" marL="3600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gridSpan="3">
                  <a:txBody>
                    <a:bodyPr/>
                    <a:lstStyle/>
                    <a:p>
                      <a:pPr indent="0" lvl="0" marL="0" marR="0" rtl="0" algn="ctr">
                        <a:lnSpc>
                          <a:spcPct val="100000"/>
                        </a:lnSpc>
                        <a:spcBef>
                          <a:spcPts val="0"/>
                        </a:spcBef>
                        <a:spcAft>
                          <a:spcPts val="0"/>
                        </a:spcAft>
                        <a:buClr>
                          <a:srgbClr val="000000"/>
                        </a:buClr>
                        <a:buSzPts val="1100"/>
                        <a:buFont typeface="Arial Narrow"/>
                        <a:buNone/>
                      </a:pPr>
                      <a:r>
                        <a:rPr b="0" i="0" lang="en-GB" sz="1100" u="none" strike="noStrike">
                          <a:solidFill>
                            <a:srgbClr val="000000"/>
                          </a:solidFill>
                          <a:latin typeface="Arial Narrow"/>
                          <a:ea typeface="Arial Narrow"/>
                          <a:cs typeface="Arial Narrow"/>
                          <a:sym typeface="Arial Narrow"/>
                        </a:rPr>
                        <a:t>Explains the meaning of variables in a visual programming language</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5B8B7"/>
                    </a:solidFill>
                  </a:tcPr>
                </a:tc>
                <a:tc hMerge="1"/>
                <a:tc hMerge="1"/>
                <a:tc gridSpan="4">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u="none" strike="noStrike">
                          <a:solidFill>
                            <a:schemeClr val="dk1"/>
                          </a:solidFill>
                          <a:latin typeface="Arial Narrow"/>
                          <a:ea typeface="Arial Narrow"/>
                          <a:cs typeface="Arial Narrow"/>
                          <a:sym typeface="Arial Narrow"/>
                        </a:rPr>
                        <a:t>Predicts</a:t>
                      </a:r>
                      <a:r>
                        <a:rPr b="0" i="0" lang="en-GB" sz="1100" u="none" strike="noStrike">
                          <a:solidFill>
                            <a:schemeClr val="dk1"/>
                          </a:solidFill>
                          <a:latin typeface="Arial Narrow"/>
                          <a:ea typeface="Arial Narrow"/>
                          <a:cs typeface="Arial Narrow"/>
                          <a:sym typeface="Arial Narrow"/>
                        </a:rPr>
                        <a:t> what an algorithm will do when it runs using a visual programming language</a:t>
                      </a:r>
                      <a:endParaRPr b="0" i="0" sz="1100" u="none" strike="noStrike">
                        <a:solidFill>
                          <a:schemeClr val="dk1"/>
                        </a:solidFill>
                        <a:latin typeface="Arial Narrow"/>
                        <a:ea typeface="Arial Narrow"/>
                        <a:cs typeface="Arial Narrow"/>
                        <a:sym typeface="Arial Narrow"/>
                      </a:endParaRPr>
                    </a:p>
                    <a:p>
                      <a:pPr indent="0" lvl="0" marL="0" marR="0" rtl="0" algn="ctr">
                        <a:lnSpc>
                          <a:spcPct val="100000"/>
                        </a:lnSpc>
                        <a:spcBef>
                          <a:spcPts val="0"/>
                        </a:spcBef>
                        <a:spcAft>
                          <a:spcPts val="0"/>
                        </a:spcAft>
                        <a:buClr>
                          <a:schemeClr val="dk1"/>
                        </a:buClr>
                        <a:buSzPts val="1100"/>
                        <a:buFont typeface="Calibri"/>
                        <a:buNone/>
                      </a:pPr>
                      <a:r>
                        <a:t/>
                      </a:r>
                      <a:endParaRPr b="0" i="0" sz="1100" u="none" strike="noStrike">
                        <a:solidFill>
                          <a:schemeClr val="dk1"/>
                        </a:solidFill>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5B8B7"/>
                    </a:solidFill>
                  </a:tcPr>
                </a:tc>
                <a:tc hMerge="1"/>
                <a:tc hMerge="1"/>
                <a:tc hMerge="1"/>
                <a:tc gridSpan="4">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u="none" strike="noStrike">
                          <a:solidFill>
                            <a:schemeClr val="dk1"/>
                          </a:solidFill>
                          <a:latin typeface="Arial Narrow"/>
                          <a:ea typeface="Arial Narrow"/>
                          <a:cs typeface="Arial Narrow"/>
                          <a:sym typeface="Arial Narrow"/>
                        </a:rPr>
                        <a:t>Describes the purpose of a computer’s processor, memory and storage and the relationship between them</a:t>
                      </a:r>
                      <a:endParaRPr/>
                    </a:p>
                    <a:p>
                      <a:pPr indent="0" lvl="0" marL="0" marR="0" rtl="0" algn="ctr">
                        <a:lnSpc>
                          <a:spcPct val="100000"/>
                        </a:lnSpc>
                        <a:spcBef>
                          <a:spcPts val="0"/>
                        </a:spcBef>
                        <a:spcAft>
                          <a:spcPts val="0"/>
                        </a:spcAft>
                        <a:buClr>
                          <a:schemeClr val="dk1"/>
                        </a:buClr>
                        <a:buSzPts val="1100"/>
                        <a:buFont typeface="Calibri"/>
                        <a:buNone/>
                      </a:pPr>
                      <a:r>
                        <a:t/>
                      </a:r>
                      <a:endParaRPr b="0" i="0" sz="1100" u="none" strike="noStrike">
                        <a:solidFill>
                          <a:schemeClr val="dk1"/>
                        </a:solidFill>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5B8B7"/>
                    </a:solidFill>
                  </a:tcPr>
                </a:tc>
                <a:tc hMerge="1"/>
                <a:tc hMerge="1"/>
                <a:tc hMerge="1"/>
                <a:tc gridSpan="4">
                  <a:txBody>
                    <a:bodyPr/>
                    <a:lstStyle/>
                    <a:p>
                      <a:pPr indent="0" lvl="0" marL="0" marR="0" rtl="0" algn="ctr">
                        <a:lnSpc>
                          <a:spcPct val="100000"/>
                        </a:lnSpc>
                        <a:spcBef>
                          <a:spcPts val="0"/>
                        </a:spcBef>
                        <a:spcAft>
                          <a:spcPts val="0"/>
                        </a:spcAft>
                        <a:buClr>
                          <a:srgbClr val="000000"/>
                        </a:buClr>
                        <a:buSzPts val="1100"/>
                        <a:buFont typeface="Arial Narrow"/>
                        <a:buNone/>
                      </a:pPr>
                      <a:r>
                        <a:rPr b="0" i="0" lang="en-GB" sz="1100" u="none" strike="noStrike">
                          <a:solidFill>
                            <a:srgbClr val="000000"/>
                          </a:solidFill>
                          <a:latin typeface="Arial Narrow"/>
                          <a:ea typeface="Arial Narrow"/>
                          <a:cs typeface="Arial Narrow"/>
                          <a:sym typeface="Arial Narrow"/>
                        </a:rPr>
                        <a:t>Demonstrates a</a:t>
                      </a:r>
                      <a:r>
                        <a:rPr b="0" i="0" lang="en-GB" sz="1100" u="none" strike="noStrike">
                          <a:solidFill>
                            <a:srgbClr val="000000"/>
                          </a:solidFill>
                          <a:latin typeface="Arial Narrow"/>
                          <a:ea typeface="Arial Narrow"/>
                          <a:cs typeface="Arial Narrow"/>
                          <a:sym typeface="Arial Narrow"/>
                        </a:rPr>
                        <a:t> basic </a:t>
                      </a:r>
                      <a:r>
                        <a:rPr b="0" i="0" lang="en-GB" sz="1100" u="none" strike="noStrike">
                          <a:solidFill>
                            <a:srgbClr val="000000"/>
                          </a:solidFill>
                          <a:latin typeface="Arial Narrow"/>
                          <a:ea typeface="Arial Narrow"/>
                          <a:cs typeface="Arial Narrow"/>
                          <a:sym typeface="Arial Narrow"/>
                        </a:rPr>
                        <a:t>understanding that all computer data is represented in binary</a:t>
                      </a:r>
                      <a:endParaRPr/>
                    </a:p>
                    <a:p>
                      <a:pPr indent="0" lvl="0" marL="0" marR="0" rtl="0" algn="ctr">
                        <a:lnSpc>
                          <a:spcPct val="100000"/>
                        </a:lnSpc>
                        <a:spcBef>
                          <a:spcPts val="0"/>
                        </a:spcBef>
                        <a:spcAft>
                          <a:spcPts val="0"/>
                        </a:spcAft>
                        <a:buClr>
                          <a:schemeClr val="dk1"/>
                        </a:buClr>
                        <a:buSzPts val="1100"/>
                        <a:buFont typeface="Calibri"/>
                        <a:buNone/>
                      </a:pPr>
                      <a:r>
                        <a:t/>
                      </a:r>
                      <a:endParaRPr b="0" i="0" sz="1100" u="none" strike="noStrike">
                        <a:solidFill>
                          <a:schemeClr val="dk1"/>
                        </a:solidFill>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5B8B7"/>
                    </a:solidFill>
                  </a:tcPr>
                </a:tc>
                <a:tc hMerge="1"/>
                <a:tc hMerge="1"/>
                <a:tc hMerge="1"/>
                <a:tc gridSpan="3">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u="none" strike="noStrike">
                          <a:solidFill>
                            <a:schemeClr val="dk1"/>
                          </a:solidFill>
                          <a:latin typeface="Arial Narrow"/>
                          <a:ea typeface="Arial Narrow"/>
                          <a:cs typeface="Arial Narrow"/>
                          <a:sym typeface="Arial Narrow"/>
                        </a:rPr>
                        <a:t>Understands data</a:t>
                      </a:r>
                      <a:r>
                        <a:rPr b="0" i="0" lang="en-GB" sz="1100" u="none" strike="noStrike">
                          <a:solidFill>
                            <a:schemeClr val="dk1"/>
                          </a:solidFill>
                          <a:latin typeface="Arial Narrow"/>
                          <a:ea typeface="Arial Narrow"/>
                          <a:cs typeface="Arial Narrow"/>
                          <a:sym typeface="Arial Narrow"/>
                        </a:rPr>
                        <a:t> is shared between devices and computers via networks </a:t>
                      </a:r>
                      <a:endParaRPr b="0" i="0" sz="1100" u="none" strike="noStrike">
                        <a:solidFill>
                          <a:schemeClr val="dk1"/>
                        </a:solidFill>
                        <a:latin typeface="Arial Narrow"/>
                        <a:ea typeface="Arial Narrow"/>
                        <a:cs typeface="Arial Narrow"/>
                        <a:sym typeface="Arial Narrow"/>
                      </a:endParaRPr>
                    </a:p>
                    <a:p>
                      <a:pPr indent="0" lvl="0" marL="0" marR="0" rtl="0" algn="ctr">
                        <a:lnSpc>
                          <a:spcPct val="100000"/>
                        </a:lnSpc>
                        <a:spcBef>
                          <a:spcPts val="0"/>
                        </a:spcBef>
                        <a:spcAft>
                          <a:spcPts val="0"/>
                        </a:spcAft>
                        <a:buClr>
                          <a:schemeClr val="dk1"/>
                        </a:buClr>
                        <a:buSzPts val="1100"/>
                        <a:buFont typeface="Calibri"/>
                        <a:buNone/>
                      </a:pPr>
                      <a:r>
                        <a:t/>
                      </a:r>
                      <a:endParaRPr b="0" i="0" sz="1100" u="none" strike="noStrike">
                        <a:solidFill>
                          <a:schemeClr val="dk1"/>
                        </a:solidFill>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5B8B7"/>
                    </a:solidFill>
                  </a:tcPr>
                </a:tc>
                <a:tc hMerge="1"/>
                <a:tc hMerge="1"/>
              </a:tr>
              <a:tr h="814275">
                <a:tc vMerge="1"/>
                <a:tc>
                  <a:txBody>
                    <a:bodyPr/>
                    <a:lstStyle/>
                    <a:p>
                      <a:pPr indent="0" lvl="0" marL="0" marR="0" rtl="0" algn="ctr">
                        <a:spcBef>
                          <a:spcPts val="0"/>
                        </a:spcBef>
                        <a:spcAft>
                          <a:spcPts val="0"/>
                        </a:spcAft>
                        <a:buClr>
                          <a:schemeClr val="dk1"/>
                        </a:buClr>
                        <a:buSzPts val="900"/>
                        <a:buFont typeface="Arial Narrow"/>
                        <a:buNone/>
                      </a:pPr>
                      <a:r>
                        <a:rPr b="0" i="0" lang="en-GB" sz="900" u="sng">
                          <a:solidFill>
                            <a:schemeClr val="hlink"/>
                          </a:solidFill>
                          <a:latin typeface="Arial Narrow"/>
                          <a:ea typeface="Arial Narrow"/>
                          <a:cs typeface="Arial Narrow"/>
                          <a:sym typeface="Arial Narrow"/>
                          <a:hlinkClick action="ppaction://hlinksldjump" r:id="rId9"/>
                        </a:rPr>
                        <a:t>Designing, building and testing computing solutions</a:t>
                      </a:r>
                      <a:endParaRPr b="0" i="0" sz="900">
                        <a:latin typeface="Arial Narrow"/>
                        <a:ea typeface="Arial Narrow"/>
                        <a:cs typeface="Arial Narrow"/>
                        <a:sym typeface="Arial Narrow"/>
                      </a:endParaRPr>
                    </a:p>
                  </a:txBody>
                  <a:tcPr marT="36000" marB="36000" marR="36000" marL="3600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gridSpan="6">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a:latin typeface="Arial Narrow"/>
                          <a:ea typeface="Arial Narrow"/>
                          <a:cs typeface="Arial Narrow"/>
                          <a:sym typeface="Arial Narrow"/>
                        </a:rPr>
                        <a:t>Creates more complicated programs using different repeated patterns using a visual</a:t>
                      </a:r>
                      <a:r>
                        <a:rPr b="0" i="0" lang="en-GB" sz="1100">
                          <a:latin typeface="Arial Narrow"/>
                          <a:ea typeface="Arial Narrow"/>
                          <a:cs typeface="Arial Narrow"/>
                          <a:sym typeface="Arial Narrow"/>
                        </a:rPr>
                        <a:t> programming language</a:t>
                      </a:r>
                      <a:endParaRPr b="0" i="0" sz="1100">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5B8B7"/>
                    </a:solidFill>
                  </a:tcPr>
                </a:tc>
                <a:tc hMerge="1"/>
                <a:tc hMerge="1"/>
                <a:tc hMerge="1"/>
                <a:tc hMerge="1"/>
                <a:tc hMerge="1"/>
                <a:tc gridSpan="8">
                  <a:txBody>
                    <a:bodyPr/>
                    <a:lstStyle/>
                    <a:p>
                      <a:pPr indent="0" lvl="0" marL="0" marR="0" rtl="0" algn="ctr">
                        <a:lnSpc>
                          <a:spcPct val="100000"/>
                        </a:lnSpc>
                        <a:spcBef>
                          <a:spcPts val="0"/>
                        </a:spcBef>
                        <a:spcAft>
                          <a:spcPts val="0"/>
                        </a:spcAft>
                        <a:buClr>
                          <a:srgbClr val="000000"/>
                        </a:buClr>
                        <a:buSzPts val="1100"/>
                        <a:buFont typeface="Arial Narrow"/>
                        <a:buNone/>
                      </a:pPr>
                      <a:r>
                        <a:rPr b="0" i="0" lang="en-GB" sz="1100" u="none" strike="noStrike">
                          <a:solidFill>
                            <a:srgbClr val="000000"/>
                          </a:solidFill>
                          <a:latin typeface="Arial Narrow"/>
                          <a:ea typeface="Arial Narrow"/>
                          <a:cs typeface="Arial Narrow"/>
                          <a:sym typeface="Arial Narrow"/>
                        </a:rPr>
                        <a:t>Recognises and uses simple conditionals and variables in a visual programming language</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5B8B7"/>
                    </a:solidFill>
                  </a:tcPr>
                </a:tc>
                <a:tc hMerge="1"/>
                <a:tc hMerge="1"/>
                <a:tc hMerge="1"/>
                <a:tc hMerge="1"/>
                <a:tc hMerge="1"/>
                <a:tc hMerge="1"/>
                <a:tc hMerge="1"/>
                <a:tc gridSpan="4">
                  <a:txBody>
                    <a:bodyPr/>
                    <a:lstStyle/>
                    <a:p>
                      <a:pPr indent="0" lvl="0" marL="0" marR="0" rtl="0" algn="ctr">
                        <a:lnSpc>
                          <a:spcPct val="100000"/>
                        </a:lnSpc>
                        <a:spcBef>
                          <a:spcPts val="0"/>
                        </a:spcBef>
                        <a:spcAft>
                          <a:spcPts val="0"/>
                        </a:spcAft>
                        <a:buClr>
                          <a:srgbClr val="000000"/>
                        </a:buClr>
                        <a:buSzPts val="1100"/>
                        <a:buFont typeface="Arial Narrow"/>
                        <a:buNone/>
                      </a:pPr>
                      <a:r>
                        <a:rPr b="0" i="0" lang="en-GB" sz="1100" u="none" cap="none" strike="noStrike">
                          <a:solidFill>
                            <a:srgbClr val="000000"/>
                          </a:solidFill>
                          <a:latin typeface="Arial Narrow"/>
                          <a:ea typeface="Arial Narrow"/>
                          <a:cs typeface="Arial Narrow"/>
                          <a:sym typeface="Arial Narrow"/>
                        </a:rPr>
                        <a:t>Creates and reuses custom blocks (or functions) in a visual coding language</a:t>
                      </a:r>
                      <a:endParaRPr b="0" i="0" sz="1100">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5B8B7"/>
                    </a:solidFill>
                  </a:tcPr>
                </a:tc>
                <a:tc hMerge="1"/>
                <a:tc hMerge="1"/>
                <a:tc hMerge="1"/>
              </a:tr>
            </a:tbl>
          </a:graphicData>
        </a:graphic>
      </p:graphicFrame>
      <p:sp>
        <p:nvSpPr>
          <p:cNvPr id="1131" name="Google Shape;1131;p52"/>
          <p:cNvSpPr txBox="1"/>
          <p:nvPr/>
        </p:nvSpPr>
        <p:spPr>
          <a:xfrm>
            <a:off x="-680" y="-16416"/>
            <a:ext cx="914468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a:solidFill>
                  <a:srgbClr val="000000"/>
                </a:solidFill>
                <a:latin typeface="Calibri"/>
                <a:ea typeface="Calibri"/>
                <a:cs typeface="Calibri"/>
                <a:sym typeface="Calibri"/>
              </a:rPr>
              <a:t>Second Level Tracker (2.2)</a:t>
            </a:r>
            <a:endParaRPr/>
          </a:p>
        </p:txBody>
      </p:sp>
      <p:sp>
        <p:nvSpPr>
          <p:cNvPr id="1132" name="Google Shape;1132;p52">
            <a:hlinkClick action="ppaction://hlinkshowjump?jump=firstslide"/>
          </p:cNvPr>
          <p:cNvSpPr/>
          <p:nvPr/>
        </p:nvSpPr>
        <p:spPr>
          <a:xfrm>
            <a:off x="586789" y="45864"/>
            <a:ext cx="546686" cy="257267"/>
          </a:xfrm>
          <a:custGeom>
            <a:rect b="b" l="l" r="r" t="t"/>
            <a:pathLst>
              <a:path extrusionOk="0" h="120000" w="120000">
                <a:moveTo>
                  <a:pt x="0" y="0"/>
                </a:moveTo>
                <a:lnTo>
                  <a:pt x="120000" y="0"/>
                </a:lnTo>
                <a:lnTo>
                  <a:pt x="120000" y="120000"/>
                </a:lnTo>
                <a:lnTo>
                  <a:pt x="0" y="120000"/>
                </a:lnTo>
                <a:close/>
                <a:moveTo>
                  <a:pt x="60000" y="15000"/>
                </a:moveTo>
                <a:lnTo>
                  <a:pt x="38823" y="60000"/>
                </a:lnTo>
                <a:lnTo>
                  <a:pt x="44117" y="60000"/>
                </a:lnTo>
                <a:lnTo>
                  <a:pt x="44117" y="105000"/>
                </a:lnTo>
                <a:lnTo>
                  <a:pt x="75883" y="105000"/>
                </a:lnTo>
                <a:lnTo>
                  <a:pt x="75883" y="60000"/>
                </a:lnTo>
                <a:lnTo>
                  <a:pt x="81177" y="60000"/>
                </a:lnTo>
                <a:lnTo>
                  <a:pt x="73235" y="43125"/>
                </a:lnTo>
                <a:lnTo>
                  <a:pt x="73235" y="20625"/>
                </a:lnTo>
                <a:lnTo>
                  <a:pt x="67941" y="20625"/>
                </a:lnTo>
                <a:lnTo>
                  <a:pt x="67941" y="31875"/>
                </a:lnTo>
                <a:close/>
              </a:path>
              <a:path extrusionOk="0" fill="darkenLess" h="120000" w="120000">
                <a:moveTo>
                  <a:pt x="73235" y="43125"/>
                </a:moveTo>
                <a:lnTo>
                  <a:pt x="73235" y="20625"/>
                </a:lnTo>
                <a:lnTo>
                  <a:pt x="67941" y="20625"/>
                </a:lnTo>
                <a:lnTo>
                  <a:pt x="67941" y="31875"/>
                </a:lnTo>
                <a:close/>
                <a:moveTo>
                  <a:pt x="44117" y="60000"/>
                </a:moveTo>
                <a:lnTo>
                  <a:pt x="44117" y="105000"/>
                </a:lnTo>
                <a:lnTo>
                  <a:pt x="57353" y="105000"/>
                </a:lnTo>
                <a:lnTo>
                  <a:pt x="57353" y="82500"/>
                </a:lnTo>
                <a:lnTo>
                  <a:pt x="62647" y="82500"/>
                </a:lnTo>
                <a:lnTo>
                  <a:pt x="62647" y="105000"/>
                </a:lnTo>
                <a:lnTo>
                  <a:pt x="75883" y="105000"/>
                </a:lnTo>
                <a:lnTo>
                  <a:pt x="75883" y="60000"/>
                </a:lnTo>
                <a:close/>
              </a:path>
              <a:path extrusionOk="0" fill="darken" h="120000" w="120000">
                <a:moveTo>
                  <a:pt x="60000" y="15000"/>
                </a:moveTo>
                <a:lnTo>
                  <a:pt x="38823" y="60000"/>
                </a:lnTo>
                <a:lnTo>
                  <a:pt x="81177" y="60000"/>
                </a:lnTo>
                <a:close/>
                <a:moveTo>
                  <a:pt x="57353" y="82500"/>
                </a:moveTo>
                <a:lnTo>
                  <a:pt x="62647" y="82500"/>
                </a:lnTo>
                <a:lnTo>
                  <a:pt x="62647" y="105000"/>
                </a:lnTo>
                <a:lnTo>
                  <a:pt x="57353" y="105000"/>
                </a:lnTo>
                <a:close/>
              </a:path>
              <a:path extrusionOk="0" fill="none" h="120000" w="120000">
                <a:moveTo>
                  <a:pt x="60000" y="15000"/>
                </a:moveTo>
                <a:lnTo>
                  <a:pt x="67941" y="31875"/>
                </a:lnTo>
                <a:lnTo>
                  <a:pt x="67941" y="20625"/>
                </a:lnTo>
                <a:lnTo>
                  <a:pt x="73235" y="20625"/>
                </a:lnTo>
                <a:lnTo>
                  <a:pt x="73235" y="43125"/>
                </a:lnTo>
                <a:lnTo>
                  <a:pt x="81177" y="60000"/>
                </a:lnTo>
                <a:lnTo>
                  <a:pt x="75883" y="60000"/>
                </a:lnTo>
                <a:lnTo>
                  <a:pt x="75883" y="105000"/>
                </a:lnTo>
                <a:lnTo>
                  <a:pt x="44117" y="105000"/>
                </a:lnTo>
                <a:lnTo>
                  <a:pt x="44117" y="60000"/>
                </a:lnTo>
                <a:lnTo>
                  <a:pt x="38823" y="60000"/>
                </a:lnTo>
                <a:close/>
                <a:moveTo>
                  <a:pt x="67941" y="31875"/>
                </a:moveTo>
                <a:lnTo>
                  <a:pt x="73235" y="43125"/>
                </a:lnTo>
                <a:moveTo>
                  <a:pt x="75883" y="60000"/>
                </a:moveTo>
                <a:lnTo>
                  <a:pt x="44117" y="60000"/>
                </a:lnTo>
                <a:moveTo>
                  <a:pt x="57353" y="105000"/>
                </a:moveTo>
                <a:lnTo>
                  <a:pt x="57353" y="82500"/>
                </a:lnTo>
                <a:lnTo>
                  <a:pt x="62647" y="82500"/>
                </a:lnTo>
                <a:lnTo>
                  <a:pt x="62647" y="105000"/>
                </a:lnTo>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3" name="Google Shape;1133;p52"/>
          <p:cNvSpPr/>
          <p:nvPr/>
        </p:nvSpPr>
        <p:spPr>
          <a:xfrm>
            <a:off x="38099"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4" name="Google Shape;1134;p52">
            <a:hlinkClick action="ppaction://hlinkshowjump?jump=nextslide"/>
          </p:cNvPr>
          <p:cNvSpPr/>
          <p:nvPr/>
        </p:nvSpPr>
        <p:spPr>
          <a:xfrm rot="10800000">
            <a:off x="8610600"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8" name="Shape 1138"/>
        <p:cNvGrpSpPr/>
        <p:nvPr/>
      </p:nvGrpSpPr>
      <p:grpSpPr>
        <a:xfrm>
          <a:off x="0" y="0"/>
          <a:ext cx="0" cy="0"/>
          <a:chOff x="0" y="0"/>
          <a:chExt cx="0" cy="0"/>
        </a:xfrm>
      </p:grpSpPr>
      <p:pic>
        <p:nvPicPr>
          <p:cNvPr id="1139" name="Google Shape;1139;p53"/>
          <p:cNvPicPr preferRelativeResize="0"/>
          <p:nvPr/>
        </p:nvPicPr>
        <p:blipFill rotWithShape="1">
          <a:blip r:embed="rId3">
            <a:alphaModFix/>
          </a:blip>
          <a:srcRect b="0" l="0" r="0" t="0"/>
          <a:stretch/>
        </p:blipFill>
        <p:spPr>
          <a:xfrm>
            <a:off x="7847126" y="2772097"/>
            <a:ext cx="331915" cy="331915"/>
          </a:xfrm>
          <a:prstGeom prst="rect">
            <a:avLst/>
          </a:prstGeom>
          <a:noFill/>
          <a:ln>
            <a:noFill/>
          </a:ln>
        </p:spPr>
      </p:pic>
      <p:pic>
        <p:nvPicPr>
          <p:cNvPr id="1140" name="Google Shape;1140;p53"/>
          <p:cNvPicPr preferRelativeResize="0"/>
          <p:nvPr/>
        </p:nvPicPr>
        <p:blipFill rotWithShape="1">
          <a:blip r:embed="rId4">
            <a:alphaModFix/>
          </a:blip>
          <a:srcRect b="0" l="0" r="0" t="0"/>
          <a:stretch/>
        </p:blipFill>
        <p:spPr>
          <a:xfrm>
            <a:off x="7841907" y="3112317"/>
            <a:ext cx="355538" cy="355538"/>
          </a:xfrm>
          <a:prstGeom prst="rect">
            <a:avLst/>
          </a:prstGeom>
          <a:noFill/>
          <a:ln>
            <a:noFill/>
          </a:ln>
        </p:spPr>
      </p:pic>
      <p:pic>
        <p:nvPicPr>
          <p:cNvPr id="1141" name="Google Shape;1141;p53"/>
          <p:cNvPicPr preferRelativeResize="0"/>
          <p:nvPr/>
        </p:nvPicPr>
        <p:blipFill rotWithShape="1">
          <a:blip r:embed="rId5">
            <a:alphaModFix/>
          </a:blip>
          <a:srcRect b="0" l="0" r="0" t="0"/>
          <a:stretch/>
        </p:blipFill>
        <p:spPr>
          <a:xfrm>
            <a:off x="8182718" y="3073313"/>
            <a:ext cx="436267" cy="436267"/>
          </a:xfrm>
          <a:prstGeom prst="rect">
            <a:avLst/>
          </a:prstGeom>
          <a:noFill/>
          <a:ln>
            <a:noFill/>
          </a:ln>
        </p:spPr>
      </p:pic>
      <p:pic>
        <p:nvPicPr>
          <p:cNvPr id="1142" name="Google Shape;1142;p53"/>
          <p:cNvPicPr preferRelativeResize="0"/>
          <p:nvPr/>
        </p:nvPicPr>
        <p:blipFill rotWithShape="1">
          <a:blip r:embed="rId6">
            <a:alphaModFix/>
          </a:blip>
          <a:srcRect b="0" l="0" r="0" t="0"/>
          <a:stretch/>
        </p:blipFill>
        <p:spPr>
          <a:xfrm>
            <a:off x="8627725" y="3117447"/>
            <a:ext cx="310214" cy="310214"/>
          </a:xfrm>
          <a:prstGeom prst="rect">
            <a:avLst/>
          </a:prstGeom>
          <a:noFill/>
          <a:ln>
            <a:noFill/>
          </a:ln>
        </p:spPr>
      </p:pic>
      <p:pic>
        <p:nvPicPr>
          <p:cNvPr id="1143" name="Google Shape;1143;p53"/>
          <p:cNvPicPr preferRelativeResize="0"/>
          <p:nvPr/>
        </p:nvPicPr>
        <p:blipFill rotWithShape="1">
          <a:blip r:embed="rId7">
            <a:alphaModFix/>
          </a:blip>
          <a:srcRect b="0" l="0" r="0" t="0"/>
          <a:stretch/>
        </p:blipFill>
        <p:spPr>
          <a:xfrm>
            <a:off x="8553597" y="2697466"/>
            <a:ext cx="436267" cy="436267"/>
          </a:xfrm>
          <a:prstGeom prst="rect">
            <a:avLst/>
          </a:prstGeom>
          <a:noFill/>
          <a:ln>
            <a:noFill/>
          </a:ln>
        </p:spPr>
      </p:pic>
      <p:sp>
        <p:nvSpPr>
          <p:cNvPr id="1144" name="Google Shape;1144;p53"/>
          <p:cNvSpPr/>
          <p:nvPr/>
        </p:nvSpPr>
        <p:spPr>
          <a:xfrm>
            <a:off x="7150289" y="1777174"/>
            <a:ext cx="1867992" cy="188085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900">
                <a:solidFill>
                  <a:schemeClr val="dk1"/>
                </a:solidFill>
                <a:latin typeface="Arial Narrow"/>
                <a:ea typeface="Arial Narrow"/>
                <a:cs typeface="Arial Narrow"/>
                <a:sym typeface="Arial Narrow"/>
              </a:rPr>
              <a:t>Clips</a:t>
            </a:r>
            <a:endParaRPr/>
          </a:p>
          <a:p>
            <a:pPr indent="0" lvl="0" marL="0" marR="0" rtl="0" algn="l">
              <a:spcBef>
                <a:spcPts val="0"/>
              </a:spcBef>
              <a:spcAft>
                <a:spcPts val="0"/>
              </a:spcAft>
              <a:buNone/>
            </a:pPr>
            <a:r>
              <a:rPr lang="en-GB" sz="900">
                <a:solidFill>
                  <a:schemeClr val="dk1"/>
                </a:solidFill>
                <a:latin typeface="Arial Narrow"/>
                <a:ea typeface="Arial Narrow"/>
                <a:cs typeface="Arial Narrow"/>
                <a:sym typeface="Arial Narrow"/>
              </a:rPr>
              <a:t>iMovie</a:t>
            </a:r>
            <a:endParaRPr/>
          </a:p>
          <a:p>
            <a:pPr indent="0" lvl="0" marL="0" marR="0" rtl="0" algn="l">
              <a:spcBef>
                <a:spcPts val="0"/>
              </a:spcBef>
              <a:spcAft>
                <a:spcPts val="0"/>
              </a:spcAft>
              <a:buNone/>
            </a:pPr>
            <a:r>
              <a:rPr lang="en-GB" sz="900">
                <a:solidFill>
                  <a:schemeClr val="dk1"/>
                </a:solidFill>
                <a:latin typeface="Arial Narrow"/>
                <a:ea typeface="Arial Narrow"/>
                <a:cs typeface="Arial Narrow"/>
                <a:sym typeface="Arial Narrow"/>
              </a:rPr>
              <a:t>Seesaw</a:t>
            </a:r>
            <a:endParaRPr/>
          </a:p>
          <a:p>
            <a:pPr indent="0" lvl="0" marL="0" marR="0" rtl="0" algn="l">
              <a:spcBef>
                <a:spcPts val="0"/>
              </a:spcBef>
              <a:spcAft>
                <a:spcPts val="0"/>
              </a:spcAft>
              <a:buNone/>
            </a:pPr>
            <a:r>
              <a:rPr lang="en-GB" sz="900">
                <a:solidFill>
                  <a:schemeClr val="dk1"/>
                </a:solidFill>
                <a:latin typeface="Arial Narrow"/>
                <a:ea typeface="Arial Narrow"/>
                <a:cs typeface="Arial Narrow"/>
                <a:sym typeface="Arial Narrow"/>
              </a:rPr>
              <a:t>Pages</a:t>
            </a:r>
            <a:endParaRPr/>
          </a:p>
          <a:p>
            <a:pPr indent="0" lvl="0" marL="0" marR="0" rtl="0" algn="l">
              <a:spcBef>
                <a:spcPts val="0"/>
              </a:spcBef>
              <a:spcAft>
                <a:spcPts val="0"/>
              </a:spcAft>
              <a:buNone/>
            </a:pPr>
            <a:r>
              <a:rPr lang="en-GB" sz="900">
                <a:solidFill>
                  <a:schemeClr val="dk1"/>
                </a:solidFill>
                <a:latin typeface="Arial Narrow"/>
                <a:ea typeface="Arial Narrow"/>
                <a:cs typeface="Arial Narrow"/>
                <a:sym typeface="Arial Narrow"/>
              </a:rPr>
              <a:t>Kahoot</a:t>
            </a:r>
            <a:endParaRPr/>
          </a:p>
          <a:p>
            <a:pPr indent="0" lvl="0" marL="0" marR="0" rtl="0" algn="l">
              <a:spcBef>
                <a:spcPts val="0"/>
              </a:spcBef>
              <a:spcAft>
                <a:spcPts val="0"/>
              </a:spcAft>
              <a:buNone/>
            </a:pPr>
            <a:r>
              <a:rPr lang="en-GB" sz="900">
                <a:solidFill>
                  <a:schemeClr val="dk1"/>
                </a:solidFill>
                <a:latin typeface="Arial Narrow"/>
                <a:ea typeface="Arial Narrow"/>
                <a:cs typeface="Arial Narrow"/>
                <a:sym typeface="Arial Narrow"/>
              </a:rPr>
              <a:t>Keynote</a:t>
            </a:r>
            <a:endParaRPr/>
          </a:p>
          <a:p>
            <a:pPr indent="0" lvl="0" marL="0" marR="0" rtl="0" algn="l">
              <a:spcBef>
                <a:spcPts val="0"/>
              </a:spcBef>
              <a:spcAft>
                <a:spcPts val="0"/>
              </a:spcAft>
              <a:buNone/>
            </a:pPr>
            <a:r>
              <a:rPr lang="en-GB" sz="900">
                <a:solidFill>
                  <a:schemeClr val="dk1"/>
                </a:solidFill>
                <a:latin typeface="Arial Narrow"/>
                <a:ea typeface="Arial Narrow"/>
                <a:cs typeface="Arial Narrow"/>
                <a:sym typeface="Arial Narrow"/>
              </a:rPr>
              <a:t>Stop Motion Studio</a:t>
            </a:r>
            <a:endParaRPr/>
          </a:p>
          <a:p>
            <a:pPr indent="0" lvl="0" marL="0" marR="0" rtl="0" algn="l">
              <a:spcBef>
                <a:spcPts val="0"/>
              </a:spcBef>
              <a:spcAft>
                <a:spcPts val="0"/>
              </a:spcAft>
              <a:buNone/>
            </a:pPr>
            <a:r>
              <a:rPr lang="en-GB" sz="900">
                <a:solidFill>
                  <a:schemeClr val="dk1"/>
                </a:solidFill>
                <a:latin typeface="Arial Narrow"/>
                <a:ea typeface="Arial Narrow"/>
                <a:cs typeface="Arial Narrow"/>
                <a:sym typeface="Arial Narrow"/>
              </a:rPr>
              <a:t>Office 365</a:t>
            </a:r>
            <a:endParaRPr/>
          </a:p>
          <a:p>
            <a:pPr indent="0" lvl="0" marL="0" marR="0" rtl="0" algn="l">
              <a:spcBef>
                <a:spcPts val="0"/>
              </a:spcBef>
              <a:spcAft>
                <a:spcPts val="0"/>
              </a:spcAft>
              <a:buNone/>
            </a:pPr>
            <a:r>
              <a:rPr lang="en-GB" sz="900">
                <a:solidFill>
                  <a:schemeClr val="dk1"/>
                </a:solidFill>
                <a:latin typeface="Arial Narrow"/>
                <a:ea typeface="Arial Narrow"/>
                <a:cs typeface="Arial Narrow"/>
                <a:sym typeface="Arial Narrow"/>
              </a:rPr>
              <a:t>OneDrive</a:t>
            </a:r>
            <a:endParaRPr/>
          </a:p>
          <a:p>
            <a:pPr indent="0" lvl="0" marL="0" marR="0" rtl="0" algn="l">
              <a:spcBef>
                <a:spcPts val="0"/>
              </a:spcBef>
              <a:spcAft>
                <a:spcPts val="0"/>
              </a:spcAft>
              <a:buNone/>
            </a:pPr>
            <a:r>
              <a:rPr lang="en-GB" sz="900">
                <a:solidFill>
                  <a:schemeClr val="dk1"/>
                </a:solidFill>
                <a:latin typeface="Arial Narrow"/>
                <a:ea typeface="Arial Narrow"/>
                <a:cs typeface="Arial Narrow"/>
                <a:sym typeface="Arial Narrow"/>
              </a:rPr>
              <a:t>G Suite</a:t>
            </a:r>
            <a:endParaRPr/>
          </a:p>
          <a:p>
            <a:pPr indent="0" lvl="0" marL="0" marR="0" rtl="0" algn="l">
              <a:spcBef>
                <a:spcPts val="0"/>
              </a:spcBef>
              <a:spcAft>
                <a:spcPts val="0"/>
              </a:spcAft>
              <a:buNone/>
            </a:pPr>
            <a:r>
              <a:rPr lang="en-GB" sz="900">
                <a:solidFill>
                  <a:schemeClr val="dk1"/>
                </a:solidFill>
                <a:latin typeface="Arial Narrow"/>
                <a:ea typeface="Arial Narrow"/>
                <a:cs typeface="Arial Narrow"/>
                <a:sym typeface="Arial Narrow"/>
              </a:rPr>
              <a:t>Google Drive</a:t>
            </a:r>
            <a:endParaRPr/>
          </a:p>
          <a:p>
            <a:pPr indent="0" lvl="0" marL="0" marR="0" rtl="0" algn="l">
              <a:spcBef>
                <a:spcPts val="0"/>
              </a:spcBef>
              <a:spcAft>
                <a:spcPts val="0"/>
              </a:spcAft>
              <a:buNone/>
            </a:pPr>
            <a:r>
              <a:rPr lang="en-GB" sz="900">
                <a:solidFill>
                  <a:schemeClr val="dk1"/>
                </a:solidFill>
                <a:latin typeface="Arial Narrow"/>
                <a:ea typeface="Arial Narrow"/>
                <a:cs typeface="Arial Narrow"/>
                <a:sym typeface="Arial Narrow"/>
              </a:rPr>
              <a:t>Green Screen</a:t>
            </a:r>
            <a:endParaRPr/>
          </a:p>
          <a:p>
            <a:pPr indent="0" lvl="0" marL="0" marR="0" rtl="0" algn="l">
              <a:spcBef>
                <a:spcPts val="0"/>
              </a:spcBef>
              <a:spcAft>
                <a:spcPts val="0"/>
              </a:spcAft>
              <a:buNone/>
            </a:pPr>
            <a:r>
              <a:rPr lang="en-GB" sz="900">
                <a:solidFill>
                  <a:schemeClr val="dk1"/>
                </a:solidFill>
                <a:latin typeface="Arial Narrow"/>
                <a:ea typeface="Arial Narrow"/>
                <a:cs typeface="Arial Narrow"/>
                <a:sym typeface="Arial Narrow"/>
              </a:rPr>
              <a:t>BBC Learn</a:t>
            </a:r>
            <a:endParaRPr/>
          </a:p>
        </p:txBody>
      </p:sp>
      <p:sp>
        <p:nvSpPr>
          <p:cNvPr id="1145" name="Google Shape;1145;p53"/>
          <p:cNvSpPr txBox="1"/>
          <p:nvPr>
            <p:ph type="title"/>
          </p:nvPr>
        </p:nvSpPr>
        <p:spPr>
          <a:xfrm>
            <a:off x="1183753" y="45864"/>
            <a:ext cx="7362028" cy="476493"/>
          </a:xfrm>
          <a:prstGeom prst="rect">
            <a:avLst/>
          </a:prstGeom>
          <a:solidFill>
            <a:srgbClr val="E5B8B7"/>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400"/>
              <a:buFont typeface="Arial Narrow"/>
              <a:buNone/>
            </a:pPr>
            <a:br>
              <a:rPr b="1" lang="en-GB" sz="1400">
                <a:latin typeface="Arial Narrow"/>
                <a:ea typeface="Arial Narrow"/>
                <a:cs typeface="Arial Narrow"/>
                <a:sym typeface="Arial Narrow"/>
              </a:rPr>
            </a:br>
            <a:r>
              <a:rPr b="1" lang="en-GB" sz="1400">
                <a:latin typeface="Arial"/>
                <a:ea typeface="Arial"/>
                <a:cs typeface="Arial"/>
                <a:sym typeface="Arial"/>
              </a:rPr>
              <a:t>Second Level (2.2)</a:t>
            </a:r>
            <a:br>
              <a:rPr b="1" lang="en-GB" sz="1400">
                <a:latin typeface="Arial"/>
                <a:ea typeface="Arial"/>
                <a:cs typeface="Arial"/>
                <a:sym typeface="Arial"/>
              </a:rPr>
            </a:br>
            <a:r>
              <a:rPr b="1" lang="en-GB" sz="1200">
                <a:latin typeface="Arial"/>
                <a:ea typeface="Arial"/>
                <a:cs typeface="Arial"/>
                <a:sym typeface="Arial"/>
              </a:rPr>
              <a:t>DL1: </a:t>
            </a:r>
            <a:r>
              <a:rPr lang="en-GB" sz="1200">
                <a:latin typeface="Arial"/>
                <a:ea typeface="Arial"/>
                <a:cs typeface="Arial"/>
                <a:sym typeface="Arial"/>
              </a:rPr>
              <a:t>Using digital products and services in a variety of contexts to achieve a purposeful outcome</a:t>
            </a:r>
            <a:br>
              <a:rPr b="1" lang="en-GB" sz="1400">
                <a:latin typeface="Arial"/>
                <a:ea typeface="Arial"/>
                <a:cs typeface="Arial"/>
                <a:sym typeface="Arial"/>
              </a:rPr>
            </a:br>
            <a:endParaRPr b="1" sz="1400">
              <a:latin typeface="Arial"/>
              <a:ea typeface="Arial"/>
              <a:cs typeface="Arial"/>
              <a:sym typeface="Arial"/>
            </a:endParaRPr>
          </a:p>
        </p:txBody>
      </p:sp>
      <p:sp>
        <p:nvSpPr>
          <p:cNvPr id="1146" name="Google Shape;1146;p53"/>
          <p:cNvSpPr/>
          <p:nvPr/>
        </p:nvSpPr>
        <p:spPr>
          <a:xfrm>
            <a:off x="108565" y="1905000"/>
            <a:ext cx="6951363" cy="4846357"/>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Teaching Strategies &amp; Approaches:</a:t>
            </a:r>
            <a:endParaRPr/>
          </a:p>
          <a:p>
            <a:pPr indent="0" lvl="0" marL="0" marR="0" rtl="0" algn="l">
              <a:spcBef>
                <a:spcPts val="0"/>
              </a:spcBef>
              <a:spcAft>
                <a:spcPts val="0"/>
              </a:spcAft>
              <a:buNone/>
            </a:pPr>
            <a:r>
              <a:t/>
            </a:r>
            <a:endParaRPr b="1" sz="1100" u="sng">
              <a:solidFill>
                <a:srgbClr val="FF0000"/>
              </a:solidFill>
              <a:latin typeface="Arial Narrow"/>
              <a:ea typeface="Arial Narrow"/>
              <a:cs typeface="Arial Narrow"/>
              <a:sym typeface="Arial Narrow"/>
            </a:endParaRPr>
          </a:p>
          <a:p>
            <a:pPr indent="0" lvl="0" marL="0" marR="0" rtl="0" algn="l">
              <a:spcBef>
                <a:spcPts val="0"/>
              </a:spcBef>
              <a:spcAft>
                <a:spcPts val="0"/>
              </a:spcAft>
              <a:buNone/>
            </a:pPr>
            <a:r>
              <a:rPr b="1" lang="en-GB" sz="1100">
                <a:solidFill>
                  <a:schemeClr val="dk1"/>
                </a:solidFill>
                <a:latin typeface="Arial Narrow"/>
                <a:ea typeface="Arial Narrow"/>
                <a:cs typeface="Arial Narrow"/>
                <a:sym typeface="Arial Narrow"/>
              </a:rPr>
              <a:t>Identifying, saving and organising files, storing, sharing and collaborating via the Cloud</a:t>
            </a:r>
            <a:endParaRPr/>
          </a:p>
          <a:p>
            <a:pPr indent="0" lvl="0" marL="0" marR="0" rtl="0" algn="l">
              <a:spcBef>
                <a:spcPts val="0"/>
              </a:spcBef>
              <a:spcAft>
                <a:spcPts val="0"/>
              </a:spcAft>
              <a:buNone/>
            </a:pPr>
            <a:r>
              <a:t/>
            </a:r>
            <a:endParaRPr b="1" sz="800">
              <a:solidFill>
                <a:srgbClr val="FF0000"/>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Learners know and use recognises each file type, e.g. pictures can be stored as .jpg, word documents as .txt, spreadsheets as .csv, movies as .mov or .mp4 and music as .mp3 (see </a:t>
            </a:r>
            <a:r>
              <a:rPr lang="en-GB" sz="1000" u="sng">
                <a:solidFill>
                  <a:schemeClr val="dk1"/>
                </a:solidFill>
                <a:latin typeface="Arial Narrow"/>
                <a:ea typeface="Arial Narrow"/>
                <a:cs typeface="Arial Narrow"/>
                <a:sym typeface="Arial Narrow"/>
                <a:hlinkClick r:id="rId8">
                  <a:extLst>
                    <a:ext uri="{A12FA001-AC4F-418D-AE19-62706E023703}">
                      <ahyp:hlinkClr val="tx"/>
                    </a:ext>
                  </a:extLst>
                </a:hlinkClick>
              </a:rPr>
              <a:t>BBC Bitesize Media types</a:t>
            </a:r>
            <a:r>
              <a:rPr lang="en-GB" sz="1000">
                <a:solidFill>
                  <a:schemeClr val="dk1"/>
                </a:solidFill>
                <a:latin typeface="Arial Narrow"/>
                <a:ea typeface="Arial Narrow"/>
                <a:cs typeface="Arial Narrow"/>
                <a:sym typeface="Arial Narrow"/>
              </a:rPr>
              <a:t>)</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Learners can create and use simple folder structures to store and navigate files, either on a shared network or their OneDrive / Google Drive</a:t>
            </a:r>
            <a:endParaRPr b="1" sz="800">
              <a:solidFill>
                <a:srgbClr val="FF0000"/>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Learners independently access and navigate cloud-based file storage on Glow using OneDrive (Office 365) or Google Drive (G-Suite)</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They understand that by using cloud systems files can be shared and accessed easily (OneDrive/G-Drive) e.g. home learning – contribute to learning tasks set by the class teacher using One Drive or G Drive, for example teacher can create Kahoot quizzes based on an aspect of learning taking place in class or ‘flipped classroom’ videos, where children watch teacher-led content at home in preparation for the next day</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Learners routinely share their learning at home with families via work saved to their Glow account or SeeSaw</a:t>
            </a:r>
            <a:endParaRPr sz="1000">
              <a:solidFill>
                <a:schemeClr val="dk1"/>
              </a:solidFill>
              <a:latin typeface="Arial Narrow"/>
              <a:ea typeface="Arial Narrow"/>
              <a:cs typeface="Arial Narrow"/>
              <a:sym typeface="Arial Narrow"/>
            </a:endParaRPr>
          </a:p>
          <a:p>
            <a:pPr indent="-120650" lvl="0" marL="171450" marR="0" rtl="0" algn="l">
              <a:spcBef>
                <a:spcPts val="0"/>
              </a:spcBef>
              <a:spcAft>
                <a:spcPts val="0"/>
              </a:spcAft>
              <a:buClr>
                <a:schemeClr val="dk1"/>
              </a:buClr>
              <a:buSzPts val="800"/>
              <a:buFont typeface="Arial"/>
              <a:buNone/>
            </a:pPr>
            <a:r>
              <a:t/>
            </a:r>
            <a:endParaRPr b="1" sz="800">
              <a:solidFill>
                <a:srgbClr val="FF0000"/>
              </a:solidFill>
              <a:latin typeface="Arial Narrow"/>
              <a:ea typeface="Arial Narrow"/>
              <a:cs typeface="Arial Narrow"/>
              <a:sym typeface="Arial Narrow"/>
            </a:endParaRPr>
          </a:p>
          <a:p>
            <a:pPr indent="0" lvl="0" marL="0" marR="0" rtl="0" algn="l">
              <a:spcBef>
                <a:spcPts val="0"/>
              </a:spcBef>
              <a:spcAft>
                <a:spcPts val="0"/>
              </a:spcAft>
              <a:buNone/>
            </a:pPr>
            <a:r>
              <a:rPr b="1" lang="en-GB" sz="1100">
                <a:solidFill>
                  <a:schemeClr val="dk1"/>
                </a:solidFill>
                <a:latin typeface="Arial Narrow"/>
                <a:ea typeface="Arial Narrow"/>
                <a:cs typeface="Arial Narrow"/>
                <a:sym typeface="Arial Narrow"/>
              </a:rPr>
              <a:t>Key features of devices</a:t>
            </a:r>
            <a:endParaRPr/>
          </a:p>
          <a:p>
            <a:pPr indent="0" lvl="0" marL="0" marR="0" rtl="0" algn="l">
              <a:spcBef>
                <a:spcPts val="0"/>
              </a:spcBef>
              <a:spcAft>
                <a:spcPts val="0"/>
              </a:spcAft>
              <a:buNone/>
            </a:pPr>
            <a:r>
              <a:t/>
            </a:r>
            <a:endParaRPr b="1" sz="800">
              <a:solidFill>
                <a:srgbClr val="FF0000"/>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Learners recognise key features of input and output (</a:t>
            </a:r>
            <a:r>
              <a:rPr lang="en-GB" sz="1000" u="sng">
                <a:solidFill>
                  <a:schemeClr val="dk1"/>
                </a:solidFill>
                <a:latin typeface="Arial Narrow"/>
                <a:ea typeface="Arial Narrow"/>
                <a:cs typeface="Arial Narrow"/>
                <a:sym typeface="Arial Narrow"/>
                <a:hlinkClick r:id="rId9">
                  <a:extLst>
                    <a:ext uri="{A12FA001-AC4F-418D-AE19-62706E023703}">
                      <ahyp:hlinkClr val="tx"/>
                    </a:ext>
                  </a:extLst>
                </a:hlinkClick>
              </a:rPr>
              <a:t>BBC Bitesize Input v Output</a:t>
            </a:r>
            <a:r>
              <a:rPr lang="en-GB" sz="1000">
                <a:solidFill>
                  <a:schemeClr val="dk1"/>
                </a:solidFill>
                <a:latin typeface="Arial Narrow"/>
                <a:ea typeface="Arial Narrow"/>
                <a:cs typeface="Arial Narrow"/>
                <a:sym typeface="Arial Narrow"/>
              </a:rPr>
              <a:t>)</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Learners can manipulate their own devices to suit their needs, e.g. accessibility settings, screen time limits</a:t>
            </a:r>
            <a:endParaRPr/>
          </a:p>
          <a:p>
            <a:pPr indent="0" lvl="0" marL="0" marR="0" rtl="0" algn="l">
              <a:spcBef>
                <a:spcPts val="0"/>
              </a:spcBef>
              <a:spcAft>
                <a:spcPts val="0"/>
              </a:spcAft>
              <a:buNone/>
            </a:pPr>
            <a:r>
              <a:t/>
            </a:r>
            <a:endParaRPr b="1" sz="800">
              <a:solidFill>
                <a:srgbClr val="FF0000"/>
              </a:solidFill>
              <a:latin typeface="Arial Narrow"/>
              <a:ea typeface="Arial Narrow"/>
              <a:cs typeface="Arial Narrow"/>
              <a:sym typeface="Arial Narrow"/>
            </a:endParaRPr>
          </a:p>
          <a:p>
            <a:pPr indent="0" lvl="0" marL="0" marR="0" rtl="0" algn="l">
              <a:spcBef>
                <a:spcPts val="0"/>
              </a:spcBef>
              <a:spcAft>
                <a:spcPts val="0"/>
              </a:spcAft>
              <a:buNone/>
            </a:pPr>
            <a:r>
              <a:rPr b="1" lang="en-GB" sz="1100">
                <a:solidFill>
                  <a:schemeClr val="dk1"/>
                </a:solidFill>
                <a:latin typeface="Arial Narrow"/>
                <a:ea typeface="Arial Narrow"/>
                <a:cs typeface="Arial Narrow"/>
                <a:sym typeface="Arial Narrow"/>
              </a:rPr>
              <a:t>Selecting and using software</a:t>
            </a:r>
            <a:endParaRPr sz="10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800">
              <a:solidFill>
                <a:srgbClr val="FF0000"/>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Learners can independently capture content (video/sound/text/images) relevant to a lesson or curricular area and use this in their learning</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Learners are confident in using Mark Up tool to edit images on their iPad, and can use images within apps like Pages to present their learning</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They can select and use an increasing variety of video creation and editing tools for their purpose, e.g. StopMotion Studio, iMovie, Clips, Green Screen by DoInk </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Learners are becoming more independent in selecting the most appropriate digital tools to present and share their learning (e.g. Powerpoint/Keynote/Slides/Clips/Sway/OneNote/iMovie), can confidently justify their choice and use more complex features of the software to improve their presentations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Children create assessments and quizzes for their peers using Kahoot</a:t>
            </a:r>
            <a:endParaRPr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Combining digital media available online, using films, TV clips, YouTube clips (as a multimodal texts) to develop comprehension skills, understanding of inference, effects of literary devices such as similes, metaphors, alliteration</a:t>
            </a:r>
            <a:endParaRPr/>
          </a:p>
          <a:p>
            <a:pPr indent="-171450" lvl="0" marL="171450" marR="0" rtl="0" algn="l">
              <a:spcBef>
                <a:spcPts val="0"/>
              </a:spcBef>
              <a:spcAft>
                <a:spcPts val="0"/>
              </a:spcAft>
              <a:buClr>
                <a:schemeClr val="dk1"/>
              </a:buClr>
              <a:buSzPts val="1000"/>
              <a:buFont typeface="Arial"/>
              <a:buChar char="•"/>
            </a:pPr>
            <a:r>
              <a:rPr lang="en-GB" sz="1000" u="sng">
                <a:solidFill>
                  <a:schemeClr val="dk1"/>
                </a:solidFill>
                <a:latin typeface="Arial Narrow"/>
                <a:ea typeface="Arial Narrow"/>
                <a:cs typeface="Arial Narrow"/>
                <a:sym typeface="Arial Narrow"/>
                <a:hlinkClick r:id="rId10">
                  <a:extLst>
                    <a:ext uri="{A12FA001-AC4F-418D-AE19-62706E023703}">
                      <ahyp:hlinkClr val="tx"/>
                    </a:ext>
                  </a:extLst>
                </a:hlinkClick>
              </a:rPr>
              <a:t>Time for a Story</a:t>
            </a:r>
            <a:r>
              <a:rPr lang="en-GB" sz="1000">
                <a:solidFill>
                  <a:schemeClr val="dk1"/>
                </a:solidFill>
                <a:latin typeface="Arial Narrow"/>
                <a:ea typeface="Arial Narrow"/>
                <a:cs typeface="Arial Narrow"/>
                <a:sym typeface="Arial Narrow"/>
              </a:rPr>
              <a:t>: listen to a story and user your reciprocal reading roles, or answer/create questions, create illustrations or animations (e.g. using Stop Motion or Keynote) to go along with the story, continue the story, summarise the key points</a:t>
            </a:r>
            <a:endParaRPr/>
          </a:p>
        </p:txBody>
      </p:sp>
      <p:sp>
        <p:nvSpPr>
          <p:cNvPr id="1147" name="Google Shape;1147;p53"/>
          <p:cNvSpPr/>
          <p:nvPr/>
        </p:nvSpPr>
        <p:spPr>
          <a:xfrm>
            <a:off x="118933" y="1102003"/>
            <a:ext cx="6940995" cy="731455"/>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Cross-curricular links: </a:t>
            </a:r>
            <a:endParaRPr sz="8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(LIT 2-07a) show understanding of multimodal texts, such as films and TV clips through film literacy techniques and approaches</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(LIT 2-26a) creating storyboards when planning film projects</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(EXA 2-02a) choosing and exploring range of media and technologies to create images and objects</a:t>
            </a:r>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p:txBody>
      </p:sp>
      <p:sp>
        <p:nvSpPr>
          <p:cNvPr id="1148" name="Google Shape;1148;p53"/>
          <p:cNvSpPr/>
          <p:nvPr/>
        </p:nvSpPr>
        <p:spPr>
          <a:xfrm>
            <a:off x="118934" y="586135"/>
            <a:ext cx="6940996" cy="45209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Key language</a:t>
            </a:r>
            <a:r>
              <a:rPr lang="en-GB" sz="1100">
                <a:solidFill>
                  <a:schemeClr val="dk1"/>
                </a:solidFill>
                <a:latin typeface="Arial Narrow"/>
                <a:ea typeface="Arial Narrow"/>
                <a:cs typeface="Arial Narrow"/>
                <a:sym typeface="Arial Narrow"/>
              </a:rPr>
              <a:t>: editing tools, .jpg, .txt, .csv, .mp3, .mp4, .mov, capture relevant content, video editing tools, digital tools, justify</a:t>
            </a:r>
            <a:endParaRPr sz="1200">
              <a:solidFill>
                <a:srgbClr val="FF0000"/>
              </a:solidFill>
              <a:latin typeface="Arial Narrow"/>
              <a:ea typeface="Arial Narrow"/>
              <a:cs typeface="Arial Narrow"/>
              <a:sym typeface="Arial Narrow"/>
            </a:endParaRPr>
          </a:p>
        </p:txBody>
      </p:sp>
      <p:sp>
        <p:nvSpPr>
          <p:cNvPr id="1149" name="Google Shape;1149;p53"/>
          <p:cNvSpPr/>
          <p:nvPr/>
        </p:nvSpPr>
        <p:spPr>
          <a:xfrm>
            <a:off x="7150289" y="582542"/>
            <a:ext cx="1867992" cy="870364"/>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900" u="sng">
                <a:solidFill>
                  <a:schemeClr val="dk1"/>
                </a:solidFill>
                <a:latin typeface="Arial Narrow"/>
                <a:ea typeface="Arial Narrow"/>
                <a:cs typeface="Arial Narrow"/>
                <a:sym typeface="Arial Narrow"/>
              </a:rPr>
              <a:t>CfE E/O:</a:t>
            </a:r>
            <a:r>
              <a:rPr lang="en-GB" sz="900">
                <a:solidFill>
                  <a:schemeClr val="dk1"/>
                </a:solidFill>
                <a:latin typeface="Arial Narrow"/>
                <a:ea typeface="Arial Narrow"/>
                <a:cs typeface="Arial Narrow"/>
                <a:sym typeface="Arial Narrow"/>
              </a:rPr>
              <a:t> I can extend and enhance my knowledge of digital technologies to collect, analyse ideas, relevant information and organise these in an appropriate way. </a:t>
            </a:r>
            <a:endParaRPr/>
          </a:p>
          <a:p>
            <a:pPr indent="0" lvl="0" marL="0" marR="0" rtl="0" algn="l">
              <a:spcBef>
                <a:spcPts val="0"/>
              </a:spcBef>
              <a:spcAft>
                <a:spcPts val="0"/>
              </a:spcAft>
              <a:buNone/>
            </a:pPr>
            <a:r>
              <a:rPr b="1" lang="en-GB" sz="900">
                <a:solidFill>
                  <a:schemeClr val="dk1"/>
                </a:solidFill>
                <a:latin typeface="Arial Narrow"/>
                <a:ea typeface="Arial Narrow"/>
                <a:cs typeface="Arial Narrow"/>
                <a:sym typeface="Arial Narrow"/>
              </a:rPr>
              <a:t>TCH 2-01a</a:t>
            </a:r>
            <a:endParaRPr b="1" sz="9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p:txBody>
      </p:sp>
      <p:sp>
        <p:nvSpPr>
          <p:cNvPr id="1150" name="Google Shape;1150;p53"/>
          <p:cNvSpPr/>
          <p:nvPr/>
        </p:nvSpPr>
        <p:spPr>
          <a:xfrm>
            <a:off x="7161700" y="3995219"/>
            <a:ext cx="1862958" cy="2756137"/>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End of Level Benchmarks:</a:t>
            </a:r>
            <a:endParaRPr/>
          </a:p>
          <a:p>
            <a:pPr indent="0" lvl="0" marL="0" marR="0" rtl="0" algn="l">
              <a:spcBef>
                <a:spcPts val="0"/>
              </a:spcBef>
              <a:spcAft>
                <a:spcPts val="0"/>
              </a:spcAft>
              <a:buNone/>
            </a:pPr>
            <a:r>
              <a:t/>
            </a:r>
            <a:endParaRPr sz="500" u="sng">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Identifies &amp; saves in a range of standard file formats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Saves files in an organised filing system</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Stores, shares &amp; collaborates using an online cloud based service for example, Glow or other platforms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Identifies the key features of input, output &amp; storage devices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Selects and uses applications and software to capture, create and modify text, images , sound and video</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Selects the most appropriate digital software to perform a task</a:t>
            </a:r>
            <a:br>
              <a:rPr lang="en-GB" sz="1100" u="sng">
                <a:solidFill>
                  <a:schemeClr val="dk1"/>
                </a:solidFill>
                <a:latin typeface="Arial Narrow"/>
                <a:ea typeface="Arial Narrow"/>
                <a:cs typeface="Arial Narrow"/>
                <a:sym typeface="Arial Narrow"/>
              </a:rPr>
            </a:br>
            <a:endParaRPr sz="1100" u="sng">
              <a:solidFill>
                <a:schemeClr val="dk1"/>
              </a:solidFill>
              <a:latin typeface="Arial Narrow"/>
              <a:ea typeface="Arial Narrow"/>
              <a:cs typeface="Arial Narrow"/>
              <a:sym typeface="Arial Narrow"/>
            </a:endParaRPr>
          </a:p>
          <a:p>
            <a:pPr indent="-101600" lvl="0" marL="171450" marR="0" rtl="0" algn="l">
              <a:spcBef>
                <a:spcPts val="0"/>
              </a:spcBef>
              <a:spcAft>
                <a:spcPts val="0"/>
              </a:spcAft>
              <a:buClr>
                <a:schemeClr val="dk1"/>
              </a:buClr>
              <a:buSzPts val="1100"/>
              <a:buFont typeface="Arial"/>
              <a:buNone/>
            </a:pPr>
            <a:r>
              <a:t/>
            </a:r>
            <a:endParaRPr sz="1100">
              <a:solidFill>
                <a:schemeClr val="dk1"/>
              </a:solidFill>
              <a:latin typeface="Arial Narrow"/>
              <a:ea typeface="Arial Narrow"/>
              <a:cs typeface="Arial Narrow"/>
              <a:sym typeface="Arial Narrow"/>
            </a:endParaRPr>
          </a:p>
        </p:txBody>
      </p:sp>
      <p:pic>
        <p:nvPicPr>
          <p:cNvPr id="1151" name="Google Shape;1151;p53"/>
          <p:cNvPicPr preferRelativeResize="0"/>
          <p:nvPr/>
        </p:nvPicPr>
        <p:blipFill rotWithShape="1">
          <a:blip r:embed="rId11">
            <a:alphaModFix/>
          </a:blip>
          <a:srcRect b="0" l="0" r="0" t="0"/>
          <a:stretch/>
        </p:blipFill>
        <p:spPr>
          <a:xfrm>
            <a:off x="7831815" y="1826097"/>
            <a:ext cx="355538" cy="355538"/>
          </a:xfrm>
          <a:prstGeom prst="rect">
            <a:avLst/>
          </a:prstGeom>
          <a:noFill/>
          <a:ln>
            <a:noFill/>
          </a:ln>
        </p:spPr>
      </p:pic>
      <p:pic>
        <p:nvPicPr>
          <p:cNvPr id="1152" name="Google Shape;1152;p53"/>
          <p:cNvPicPr preferRelativeResize="0"/>
          <p:nvPr/>
        </p:nvPicPr>
        <p:blipFill rotWithShape="1">
          <a:blip r:embed="rId12">
            <a:alphaModFix/>
          </a:blip>
          <a:srcRect b="0" l="0" r="0" t="0"/>
          <a:stretch/>
        </p:blipFill>
        <p:spPr>
          <a:xfrm>
            <a:off x="8582401" y="1836841"/>
            <a:ext cx="355538" cy="355538"/>
          </a:xfrm>
          <a:prstGeom prst="rect">
            <a:avLst/>
          </a:prstGeom>
          <a:noFill/>
          <a:ln>
            <a:noFill/>
          </a:ln>
        </p:spPr>
      </p:pic>
      <p:pic>
        <p:nvPicPr>
          <p:cNvPr id="1153" name="Google Shape;1153;p53"/>
          <p:cNvPicPr preferRelativeResize="0"/>
          <p:nvPr/>
        </p:nvPicPr>
        <p:blipFill rotWithShape="1">
          <a:blip r:embed="rId13">
            <a:alphaModFix/>
          </a:blip>
          <a:srcRect b="0" l="0" r="0" t="0"/>
          <a:stretch/>
        </p:blipFill>
        <p:spPr>
          <a:xfrm>
            <a:off x="7842701" y="2271170"/>
            <a:ext cx="341042" cy="341042"/>
          </a:xfrm>
          <a:prstGeom prst="rect">
            <a:avLst/>
          </a:prstGeom>
          <a:noFill/>
          <a:ln>
            <a:noFill/>
          </a:ln>
        </p:spPr>
      </p:pic>
      <p:pic>
        <p:nvPicPr>
          <p:cNvPr id="1154" name="Google Shape;1154;p53"/>
          <p:cNvPicPr preferRelativeResize="0"/>
          <p:nvPr/>
        </p:nvPicPr>
        <p:blipFill rotWithShape="1">
          <a:blip r:embed="rId14">
            <a:alphaModFix/>
          </a:blip>
          <a:srcRect b="0" l="0" r="0" t="0"/>
          <a:stretch/>
        </p:blipFill>
        <p:spPr>
          <a:xfrm>
            <a:off x="8192205" y="1836841"/>
            <a:ext cx="355538" cy="355538"/>
          </a:xfrm>
          <a:prstGeom prst="rect">
            <a:avLst/>
          </a:prstGeom>
          <a:noFill/>
          <a:ln>
            <a:noFill/>
          </a:ln>
        </p:spPr>
      </p:pic>
      <p:pic>
        <p:nvPicPr>
          <p:cNvPr id="1155" name="Google Shape;1155;p53"/>
          <p:cNvPicPr preferRelativeResize="0"/>
          <p:nvPr/>
        </p:nvPicPr>
        <p:blipFill rotWithShape="1">
          <a:blip r:embed="rId15">
            <a:alphaModFix/>
          </a:blip>
          <a:srcRect b="0" l="0" r="0" t="0"/>
          <a:stretch/>
        </p:blipFill>
        <p:spPr>
          <a:xfrm>
            <a:off x="8216722" y="2278955"/>
            <a:ext cx="336876" cy="336876"/>
          </a:xfrm>
          <a:prstGeom prst="rect">
            <a:avLst/>
          </a:prstGeom>
          <a:noFill/>
          <a:ln>
            <a:noFill/>
          </a:ln>
        </p:spPr>
      </p:pic>
      <p:pic>
        <p:nvPicPr>
          <p:cNvPr id="1156" name="Google Shape;1156;p53"/>
          <p:cNvPicPr preferRelativeResize="0"/>
          <p:nvPr/>
        </p:nvPicPr>
        <p:blipFill rotWithShape="1">
          <a:blip r:embed="rId16">
            <a:alphaModFix/>
          </a:blip>
          <a:srcRect b="0" l="0" r="0" t="0"/>
          <a:stretch/>
        </p:blipFill>
        <p:spPr>
          <a:xfrm>
            <a:off x="8226246" y="2747326"/>
            <a:ext cx="364087" cy="364087"/>
          </a:xfrm>
          <a:prstGeom prst="rect">
            <a:avLst/>
          </a:prstGeom>
          <a:noFill/>
          <a:ln>
            <a:noFill/>
          </a:ln>
        </p:spPr>
      </p:pic>
      <p:pic>
        <p:nvPicPr>
          <p:cNvPr id="1157" name="Google Shape;1157;p53"/>
          <p:cNvPicPr preferRelativeResize="0"/>
          <p:nvPr/>
        </p:nvPicPr>
        <p:blipFill rotWithShape="1">
          <a:blip r:embed="rId17">
            <a:alphaModFix/>
          </a:blip>
          <a:srcRect b="0" l="0" r="0" t="0"/>
          <a:stretch/>
        </p:blipFill>
        <p:spPr>
          <a:xfrm>
            <a:off x="8617818" y="2282184"/>
            <a:ext cx="330028" cy="330028"/>
          </a:xfrm>
          <a:prstGeom prst="rect">
            <a:avLst/>
          </a:prstGeom>
          <a:noFill/>
          <a:ln>
            <a:noFill/>
          </a:ln>
        </p:spPr>
      </p:pic>
      <p:sp>
        <p:nvSpPr>
          <p:cNvPr id="1158" name="Google Shape;1158;p53">
            <a:hlinkClick action="ppaction://hlinkshowjump?jump=firstslide"/>
          </p:cNvPr>
          <p:cNvSpPr/>
          <p:nvPr/>
        </p:nvSpPr>
        <p:spPr>
          <a:xfrm>
            <a:off x="586789" y="45864"/>
            <a:ext cx="546686" cy="257267"/>
          </a:xfrm>
          <a:custGeom>
            <a:rect b="b" l="l" r="r" t="t"/>
            <a:pathLst>
              <a:path extrusionOk="0" h="120000" w="120000">
                <a:moveTo>
                  <a:pt x="0" y="0"/>
                </a:moveTo>
                <a:lnTo>
                  <a:pt x="120000" y="0"/>
                </a:lnTo>
                <a:lnTo>
                  <a:pt x="120000" y="120000"/>
                </a:lnTo>
                <a:lnTo>
                  <a:pt x="0" y="120000"/>
                </a:lnTo>
                <a:close/>
                <a:moveTo>
                  <a:pt x="60000" y="15000"/>
                </a:moveTo>
                <a:lnTo>
                  <a:pt x="38823" y="60000"/>
                </a:lnTo>
                <a:lnTo>
                  <a:pt x="44117" y="60000"/>
                </a:lnTo>
                <a:lnTo>
                  <a:pt x="44117" y="105000"/>
                </a:lnTo>
                <a:lnTo>
                  <a:pt x="75883" y="105000"/>
                </a:lnTo>
                <a:lnTo>
                  <a:pt x="75883" y="60000"/>
                </a:lnTo>
                <a:lnTo>
                  <a:pt x="81177" y="60000"/>
                </a:lnTo>
                <a:lnTo>
                  <a:pt x="73235" y="43125"/>
                </a:lnTo>
                <a:lnTo>
                  <a:pt x="73235" y="20625"/>
                </a:lnTo>
                <a:lnTo>
                  <a:pt x="67941" y="20625"/>
                </a:lnTo>
                <a:lnTo>
                  <a:pt x="67941" y="31875"/>
                </a:lnTo>
                <a:close/>
              </a:path>
              <a:path extrusionOk="0" fill="darkenLess" h="120000" w="120000">
                <a:moveTo>
                  <a:pt x="73235" y="43125"/>
                </a:moveTo>
                <a:lnTo>
                  <a:pt x="73235" y="20625"/>
                </a:lnTo>
                <a:lnTo>
                  <a:pt x="67941" y="20625"/>
                </a:lnTo>
                <a:lnTo>
                  <a:pt x="67941" y="31875"/>
                </a:lnTo>
                <a:close/>
                <a:moveTo>
                  <a:pt x="44117" y="60000"/>
                </a:moveTo>
                <a:lnTo>
                  <a:pt x="44117" y="105000"/>
                </a:lnTo>
                <a:lnTo>
                  <a:pt x="57353" y="105000"/>
                </a:lnTo>
                <a:lnTo>
                  <a:pt x="57353" y="82500"/>
                </a:lnTo>
                <a:lnTo>
                  <a:pt x="62647" y="82500"/>
                </a:lnTo>
                <a:lnTo>
                  <a:pt x="62647" y="105000"/>
                </a:lnTo>
                <a:lnTo>
                  <a:pt x="75883" y="105000"/>
                </a:lnTo>
                <a:lnTo>
                  <a:pt x="75883" y="60000"/>
                </a:lnTo>
                <a:close/>
              </a:path>
              <a:path extrusionOk="0" fill="darken" h="120000" w="120000">
                <a:moveTo>
                  <a:pt x="60000" y="15000"/>
                </a:moveTo>
                <a:lnTo>
                  <a:pt x="38823" y="60000"/>
                </a:lnTo>
                <a:lnTo>
                  <a:pt x="81177" y="60000"/>
                </a:lnTo>
                <a:close/>
                <a:moveTo>
                  <a:pt x="57353" y="82500"/>
                </a:moveTo>
                <a:lnTo>
                  <a:pt x="62647" y="82500"/>
                </a:lnTo>
                <a:lnTo>
                  <a:pt x="62647" y="105000"/>
                </a:lnTo>
                <a:lnTo>
                  <a:pt x="57353" y="105000"/>
                </a:lnTo>
                <a:close/>
              </a:path>
              <a:path extrusionOk="0" fill="none" h="120000" w="120000">
                <a:moveTo>
                  <a:pt x="60000" y="15000"/>
                </a:moveTo>
                <a:lnTo>
                  <a:pt x="67941" y="31875"/>
                </a:lnTo>
                <a:lnTo>
                  <a:pt x="67941" y="20625"/>
                </a:lnTo>
                <a:lnTo>
                  <a:pt x="73235" y="20625"/>
                </a:lnTo>
                <a:lnTo>
                  <a:pt x="73235" y="43125"/>
                </a:lnTo>
                <a:lnTo>
                  <a:pt x="81177" y="60000"/>
                </a:lnTo>
                <a:lnTo>
                  <a:pt x="75883" y="60000"/>
                </a:lnTo>
                <a:lnTo>
                  <a:pt x="75883" y="105000"/>
                </a:lnTo>
                <a:lnTo>
                  <a:pt x="44117" y="105000"/>
                </a:lnTo>
                <a:lnTo>
                  <a:pt x="44117" y="60000"/>
                </a:lnTo>
                <a:lnTo>
                  <a:pt x="38823" y="60000"/>
                </a:lnTo>
                <a:close/>
                <a:moveTo>
                  <a:pt x="67941" y="31875"/>
                </a:moveTo>
                <a:lnTo>
                  <a:pt x="73235" y="43125"/>
                </a:lnTo>
                <a:moveTo>
                  <a:pt x="75883" y="60000"/>
                </a:moveTo>
                <a:lnTo>
                  <a:pt x="44117" y="60000"/>
                </a:lnTo>
                <a:moveTo>
                  <a:pt x="57353" y="105000"/>
                </a:moveTo>
                <a:lnTo>
                  <a:pt x="57353" y="82500"/>
                </a:lnTo>
                <a:lnTo>
                  <a:pt x="62647" y="82500"/>
                </a:lnTo>
                <a:lnTo>
                  <a:pt x="62647" y="105000"/>
                </a:lnTo>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9" name="Google Shape;1159;p53"/>
          <p:cNvSpPr/>
          <p:nvPr/>
        </p:nvSpPr>
        <p:spPr>
          <a:xfrm>
            <a:off x="38099"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0" name="Google Shape;1160;p53">
            <a:hlinkClick action="ppaction://hlinkshowjump?jump=nextslide"/>
          </p:cNvPr>
          <p:cNvSpPr/>
          <p:nvPr/>
        </p:nvSpPr>
        <p:spPr>
          <a:xfrm rot="10800000">
            <a:off x="8610600"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1" name="Google Shape;1161;p53">
            <a:hlinkClick action="ppaction://hlinksldjump" r:id="rId18"/>
          </p:cNvPr>
          <p:cNvSpPr/>
          <p:nvPr/>
        </p:nvSpPr>
        <p:spPr>
          <a:xfrm>
            <a:off x="7149459" y="3704279"/>
            <a:ext cx="1862957" cy="244685"/>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CLPL</a:t>
            </a:r>
            <a:endParaRPr/>
          </a:p>
        </p:txBody>
      </p:sp>
      <p:sp>
        <p:nvSpPr>
          <p:cNvPr id="1162" name="Google Shape;1162;p53">
            <a:hlinkClick action="ppaction://hlinksldjump" r:id="rId19"/>
          </p:cNvPr>
          <p:cNvSpPr/>
          <p:nvPr/>
        </p:nvSpPr>
        <p:spPr>
          <a:xfrm>
            <a:off x="7149459" y="1496457"/>
            <a:ext cx="1867172" cy="241834"/>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Pupil Resources</a:t>
            </a:r>
            <a:endParaRPr/>
          </a:p>
        </p:txBody>
      </p:sp>
      <p:pic>
        <p:nvPicPr>
          <p:cNvPr id="1163" name="Google Shape;1163;p53"/>
          <p:cNvPicPr preferRelativeResize="0"/>
          <p:nvPr/>
        </p:nvPicPr>
        <p:blipFill rotWithShape="1">
          <a:blip r:embed="rId20">
            <a:alphaModFix/>
          </a:blip>
          <a:srcRect b="0" l="0" r="0" t="0"/>
          <a:stretch/>
        </p:blipFill>
        <p:spPr>
          <a:xfrm>
            <a:off x="8512982" y="3457832"/>
            <a:ext cx="476882" cy="176821"/>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8" name="Shape 1168"/>
        <p:cNvGrpSpPr/>
        <p:nvPr/>
      </p:nvGrpSpPr>
      <p:grpSpPr>
        <a:xfrm>
          <a:off x="0" y="0"/>
          <a:ext cx="0" cy="0"/>
          <a:chOff x="0" y="0"/>
          <a:chExt cx="0" cy="0"/>
        </a:xfrm>
      </p:grpSpPr>
      <p:pic>
        <p:nvPicPr>
          <p:cNvPr id="1169" name="Google Shape;1169;p54"/>
          <p:cNvPicPr preferRelativeResize="0"/>
          <p:nvPr/>
        </p:nvPicPr>
        <p:blipFill rotWithShape="1">
          <a:blip r:embed="rId3">
            <a:alphaModFix/>
          </a:blip>
          <a:srcRect b="0" l="0" r="0" t="0"/>
          <a:stretch/>
        </p:blipFill>
        <p:spPr>
          <a:xfrm>
            <a:off x="8403929" y="2373872"/>
            <a:ext cx="542179" cy="232859"/>
          </a:xfrm>
          <a:prstGeom prst="rect">
            <a:avLst/>
          </a:prstGeom>
          <a:noFill/>
          <a:ln>
            <a:noFill/>
          </a:ln>
        </p:spPr>
      </p:pic>
      <p:sp>
        <p:nvSpPr>
          <p:cNvPr id="1170" name="Google Shape;1170;p54"/>
          <p:cNvSpPr/>
          <p:nvPr/>
        </p:nvSpPr>
        <p:spPr>
          <a:xfrm>
            <a:off x="7150289" y="1754121"/>
            <a:ext cx="1867992" cy="1618438"/>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YouTube</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Popplet</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Padlet</a:t>
            </a:r>
            <a:endParaRPr sz="1100">
              <a:solidFill>
                <a:schemeClr val="dk1"/>
              </a:solidFill>
              <a:latin typeface="Arial Narrow"/>
              <a:ea typeface="Arial Narrow"/>
              <a:cs typeface="Arial Narrow"/>
              <a:sym typeface="Arial Narrow"/>
            </a:endParaRPr>
          </a:p>
        </p:txBody>
      </p:sp>
      <p:sp>
        <p:nvSpPr>
          <p:cNvPr id="1171" name="Google Shape;1171;p54"/>
          <p:cNvSpPr txBox="1"/>
          <p:nvPr>
            <p:ph type="title"/>
          </p:nvPr>
        </p:nvSpPr>
        <p:spPr>
          <a:xfrm>
            <a:off x="1183753" y="45864"/>
            <a:ext cx="7362028" cy="476493"/>
          </a:xfrm>
          <a:prstGeom prst="rect">
            <a:avLst/>
          </a:prstGeom>
          <a:solidFill>
            <a:srgbClr val="E5B8B7"/>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400"/>
              <a:buFont typeface="Arial Narrow"/>
              <a:buNone/>
            </a:pPr>
            <a:br>
              <a:rPr b="1" lang="en-GB" sz="1400">
                <a:latin typeface="Arial Narrow"/>
                <a:ea typeface="Arial Narrow"/>
                <a:cs typeface="Arial Narrow"/>
                <a:sym typeface="Arial Narrow"/>
              </a:rPr>
            </a:br>
            <a:r>
              <a:rPr b="1" lang="en-GB" sz="1400">
                <a:latin typeface="Arial"/>
                <a:ea typeface="Arial"/>
                <a:cs typeface="Arial"/>
                <a:sym typeface="Arial"/>
              </a:rPr>
              <a:t>Second Level (2.2)</a:t>
            </a:r>
            <a:br>
              <a:rPr b="1" lang="en-GB" sz="1400">
                <a:latin typeface="Arial"/>
                <a:ea typeface="Arial"/>
                <a:cs typeface="Arial"/>
                <a:sym typeface="Arial"/>
              </a:rPr>
            </a:br>
            <a:r>
              <a:rPr b="1" lang="en-GB" sz="1200">
                <a:latin typeface="Arial"/>
                <a:ea typeface="Arial"/>
                <a:cs typeface="Arial"/>
                <a:sym typeface="Arial"/>
              </a:rPr>
              <a:t>DL2: </a:t>
            </a:r>
            <a:r>
              <a:rPr lang="en-GB" sz="1200">
                <a:latin typeface="Arial"/>
                <a:ea typeface="Arial"/>
                <a:cs typeface="Arial"/>
                <a:sym typeface="Arial"/>
              </a:rPr>
              <a:t>Searching, processing and managing information responsibly</a:t>
            </a:r>
            <a:br>
              <a:rPr b="1" lang="en-GB" sz="1400">
                <a:latin typeface="Arial"/>
                <a:ea typeface="Arial"/>
                <a:cs typeface="Arial"/>
                <a:sym typeface="Arial"/>
              </a:rPr>
            </a:br>
            <a:endParaRPr b="1" sz="1400">
              <a:latin typeface="Arial"/>
              <a:ea typeface="Arial"/>
              <a:cs typeface="Arial"/>
              <a:sym typeface="Arial"/>
            </a:endParaRPr>
          </a:p>
        </p:txBody>
      </p:sp>
      <p:sp>
        <p:nvSpPr>
          <p:cNvPr id="1172" name="Google Shape;1172;p54"/>
          <p:cNvSpPr/>
          <p:nvPr/>
        </p:nvSpPr>
        <p:spPr>
          <a:xfrm>
            <a:off x="108565" y="1891398"/>
            <a:ext cx="6951363" cy="4859959"/>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Teaching Strategies &amp; Approaches:</a:t>
            </a:r>
            <a:endParaRPr/>
          </a:p>
          <a:p>
            <a:pPr indent="0" lvl="0" marL="0" marR="0" rtl="0" algn="l">
              <a:spcBef>
                <a:spcPts val="0"/>
              </a:spcBef>
              <a:spcAft>
                <a:spcPts val="0"/>
              </a:spcAft>
              <a:buNone/>
            </a:pPr>
            <a:r>
              <a:t/>
            </a:r>
            <a:endParaRPr sz="700" u="sng">
              <a:solidFill>
                <a:srgbClr val="FF0000"/>
              </a:solidFill>
              <a:latin typeface="Arial Narrow"/>
              <a:ea typeface="Arial Narrow"/>
              <a:cs typeface="Arial Narrow"/>
              <a:sym typeface="Arial Narrow"/>
            </a:endParaRPr>
          </a:p>
          <a:p>
            <a:pPr indent="0" lvl="0" marL="0" marR="0" rtl="0" algn="l">
              <a:spcBef>
                <a:spcPts val="0"/>
              </a:spcBef>
              <a:spcAft>
                <a:spcPts val="0"/>
              </a:spcAft>
              <a:buNone/>
            </a:pPr>
            <a:r>
              <a:rPr b="1" lang="en-GB" sz="1100">
                <a:solidFill>
                  <a:schemeClr val="dk1"/>
                </a:solidFill>
                <a:latin typeface="Arial Narrow"/>
                <a:ea typeface="Arial Narrow"/>
                <a:cs typeface="Arial Narrow"/>
                <a:sym typeface="Arial Narrow"/>
              </a:rPr>
              <a:t>Search engines</a:t>
            </a:r>
            <a:endParaRPr/>
          </a:p>
          <a:p>
            <a:pPr indent="0" lvl="0" marL="0" marR="0" rtl="0" algn="l">
              <a:spcBef>
                <a:spcPts val="0"/>
              </a:spcBef>
              <a:spcAft>
                <a:spcPts val="0"/>
              </a:spcAft>
              <a:buNone/>
            </a:pPr>
            <a:r>
              <a:t/>
            </a:r>
            <a:endParaRPr b="1" sz="4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Teacher-led input on how to search online linking to an IDL topic and providing learners with information on chosen topic. Discuss how to get more specific results – keywords and domains etc. When searching use search engines but also make use of Encyclopaedia (resources).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Watch </a:t>
            </a:r>
            <a:r>
              <a:rPr lang="en-GB" sz="1000" u="sng">
                <a:solidFill>
                  <a:schemeClr val="dk1"/>
                </a:solidFill>
                <a:latin typeface="Arial Narrow"/>
                <a:ea typeface="Arial Narrow"/>
                <a:cs typeface="Arial Narrow"/>
                <a:sym typeface="Arial Narrow"/>
                <a:hlinkClick r:id="rId4">
                  <a:extLst>
                    <a:ext uri="{A12FA001-AC4F-418D-AE19-62706E023703}">
                      <ahyp:hlinkClr val="tx"/>
                    </a:ext>
                  </a:extLst>
                </a:hlinkClick>
              </a:rPr>
              <a:t>The Internet: How Search Works</a:t>
            </a:r>
            <a:r>
              <a:rPr lang="en-GB" sz="1000">
                <a:solidFill>
                  <a:schemeClr val="dk1"/>
                </a:solidFill>
                <a:latin typeface="Arial Narrow"/>
                <a:ea typeface="Arial Narrow"/>
                <a:cs typeface="Arial Narrow"/>
                <a:sym typeface="Arial Narrow"/>
              </a:rPr>
              <a:t> to find out more how search engines work, how algorithms play into what it returns, and how to get more accurate results</a:t>
            </a:r>
            <a:endParaRPr/>
          </a:p>
          <a:p>
            <a:pPr indent="-171450" lvl="0" marL="171450" marR="0" rtl="0" algn="l">
              <a:spcBef>
                <a:spcPts val="0"/>
              </a:spcBef>
              <a:spcAft>
                <a:spcPts val="0"/>
              </a:spcAft>
              <a:buClr>
                <a:schemeClr val="dk1"/>
              </a:buClr>
              <a:buSzPts val="1000"/>
              <a:buFont typeface="Arial"/>
              <a:buChar char="•"/>
            </a:pPr>
            <a:r>
              <a:rPr lang="en-GB" sz="1000" u="sng">
                <a:solidFill>
                  <a:schemeClr val="dk1"/>
                </a:solidFill>
                <a:latin typeface="Arial Narrow"/>
                <a:ea typeface="Arial Narrow"/>
                <a:cs typeface="Arial Narrow"/>
                <a:sym typeface="Arial Narrow"/>
                <a:hlinkClick r:id="rId5">
                  <a:extLst>
                    <a:ext uri="{A12FA001-AC4F-418D-AE19-62706E023703}">
                      <ahyp:hlinkClr val="tx"/>
                    </a:ext>
                  </a:extLst>
                </a:hlinkClick>
              </a:rPr>
              <a:t>Lesson plan for keyword searching</a:t>
            </a:r>
            <a:endParaRPr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Introduce additional characters used in online searches to limit, expand or determine the search results returned by a search engine. Sometimes referred to as Boolean operators e.g. +, AND, “ ” , NOT, * </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Create a collaborative piece of writing linked to a current curriculum focus. Include appropriate links to source information.  You could use a wiki tool or a thought map tool like </a:t>
            </a:r>
            <a:r>
              <a:rPr lang="en-GB" sz="1000" u="sng">
                <a:solidFill>
                  <a:schemeClr val="dk1"/>
                </a:solidFill>
                <a:latin typeface="Arial Narrow"/>
                <a:ea typeface="Arial Narrow"/>
                <a:cs typeface="Arial Narrow"/>
                <a:sym typeface="Arial Narrow"/>
                <a:hlinkClick r:id="rId6">
                  <a:extLst>
                    <a:ext uri="{A12FA001-AC4F-418D-AE19-62706E023703}">
                      <ahyp:hlinkClr val="tx"/>
                    </a:ext>
                  </a:extLst>
                </a:hlinkClick>
              </a:rPr>
              <a:t>Popplet</a:t>
            </a:r>
            <a:r>
              <a:rPr lang="en-GB" sz="1000">
                <a:solidFill>
                  <a:schemeClr val="dk1"/>
                </a:solidFill>
                <a:latin typeface="Arial Narrow"/>
                <a:ea typeface="Arial Narrow"/>
                <a:cs typeface="Arial Narrow"/>
                <a:sym typeface="Arial Narrow"/>
              </a:rPr>
              <a:t>, or Padlet on the iPad, to create and present the information. </a:t>
            </a:r>
            <a:endParaRPr/>
          </a:p>
          <a:p>
            <a:pPr indent="-107950" lvl="0" marL="171450" marR="0" rtl="0" algn="l">
              <a:spcBef>
                <a:spcPts val="0"/>
              </a:spcBef>
              <a:spcAft>
                <a:spcPts val="0"/>
              </a:spcAft>
              <a:buClr>
                <a:schemeClr val="dk1"/>
              </a:buClr>
              <a:buSzPts val="1000"/>
              <a:buFont typeface="Arial"/>
              <a:buNone/>
            </a:pPr>
            <a:r>
              <a:t/>
            </a:r>
            <a:endParaRPr sz="10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n-GB" sz="1100">
                <a:solidFill>
                  <a:schemeClr val="dk1"/>
                </a:solidFill>
                <a:latin typeface="Arial Narrow"/>
                <a:ea typeface="Arial Narrow"/>
                <a:cs typeface="Arial Narrow"/>
                <a:sym typeface="Arial Narrow"/>
              </a:rPr>
              <a:t>Access and navigate websites</a:t>
            </a:r>
            <a:endParaRPr/>
          </a:p>
          <a:p>
            <a:pPr indent="0" lvl="0" marL="0" marR="0" rtl="0" algn="l">
              <a:spcBef>
                <a:spcPts val="0"/>
              </a:spcBef>
              <a:spcAft>
                <a:spcPts val="0"/>
              </a:spcAft>
              <a:buNone/>
            </a:pPr>
            <a:r>
              <a:t/>
            </a:r>
            <a:endParaRPr b="1" sz="4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Introduce concept / language of ‘navigating’ through websites. Use a website which links to what children have been learning in class and consider the following questions. </a:t>
            </a:r>
            <a:r>
              <a:rPr i="1" lang="en-GB" sz="1000">
                <a:solidFill>
                  <a:schemeClr val="dk1"/>
                </a:solidFill>
                <a:latin typeface="Arial Narrow"/>
                <a:ea typeface="Arial Narrow"/>
                <a:cs typeface="Arial Narrow"/>
                <a:sym typeface="Arial Narrow"/>
              </a:rPr>
              <a:t>Do we click on ads? Why? Why Not? How do you go back on the Internet? How can you tell if a website opens in a new tab? How do you open a new tab? How do you delete a tab? Where is the main navigation on this site? How do you know that? Why has the colour changed in the hyperlink? If you found a website useful how could you add it to favourite?</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What are the consequences and intention of pop-ups and spam? Watch </a:t>
            </a:r>
            <a:r>
              <a:rPr lang="en-GB" sz="1000" u="sng">
                <a:solidFill>
                  <a:schemeClr val="dk1"/>
                </a:solidFill>
                <a:latin typeface="Arial Narrow"/>
                <a:ea typeface="Arial Narrow"/>
                <a:cs typeface="Arial Narrow"/>
                <a:sym typeface="Arial Narrow"/>
                <a:hlinkClick r:id="rId7">
                  <a:extLst>
                    <a:ext uri="{A12FA001-AC4F-418D-AE19-62706E023703}">
                      <ahyp:hlinkClr val="tx"/>
                    </a:ext>
                  </a:extLst>
                </a:hlinkClick>
              </a:rPr>
              <a:t>Horrible Histories: Lady Jane Grey Online Spam</a:t>
            </a:r>
            <a:endParaRPr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Visit a website that is commonly used in lessons – give children time to browse the website. Diagram the structure of the website as a class. </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Watch </a:t>
            </a:r>
            <a:r>
              <a:rPr lang="en-GB" sz="1000" u="sng">
                <a:solidFill>
                  <a:schemeClr val="dk1"/>
                </a:solidFill>
                <a:latin typeface="Arial Narrow"/>
                <a:ea typeface="Arial Narrow"/>
                <a:cs typeface="Arial Narrow"/>
                <a:sym typeface="Arial Narrow"/>
                <a:hlinkClick r:id="rId8">
                  <a:extLst>
                    <a:ext uri="{A12FA001-AC4F-418D-AE19-62706E023703}">
                      <ahyp:hlinkClr val="tx"/>
                    </a:ext>
                  </a:extLst>
                </a:hlinkClick>
              </a:rPr>
              <a:t>What is the Internet?</a:t>
            </a:r>
            <a:r>
              <a:rPr lang="en-GB" sz="1000">
                <a:solidFill>
                  <a:schemeClr val="dk1"/>
                </a:solidFill>
                <a:latin typeface="Arial Narrow"/>
                <a:ea typeface="Arial Narrow"/>
                <a:cs typeface="Arial Narrow"/>
                <a:sym typeface="Arial Narrow"/>
              </a:rPr>
              <a:t> You could look at the impact and changes the Internet has had on society since the 1970s; how is their childhood different to that of their grandparents?</a:t>
            </a:r>
            <a:endParaRPr sz="10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b="1" sz="900">
              <a:solidFill>
                <a:srgbClr val="FF0000"/>
              </a:solidFill>
              <a:latin typeface="Arial Narrow"/>
              <a:ea typeface="Arial Narrow"/>
              <a:cs typeface="Arial Narrow"/>
              <a:sym typeface="Arial Narrow"/>
            </a:endParaRPr>
          </a:p>
          <a:p>
            <a:pPr indent="0" lvl="0" marL="0" marR="0" rtl="0" algn="l">
              <a:spcBef>
                <a:spcPts val="0"/>
              </a:spcBef>
              <a:spcAft>
                <a:spcPts val="0"/>
              </a:spcAft>
              <a:buNone/>
            </a:pPr>
            <a:r>
              <a:rPr b="1" lang="en-GB" sz="1100">
                <a:solidFill>
                  <a:schemeClr val="dk1"/>
                </a:solidFill>
                <a:latin typeface="Arial Narrow"/>
                <a:ea typeface="Arial Narrow"/>
                <a:cs typeface="Arial Narrow"/>
                <a:sym typeface="Arial Narrow"/>
              </a:rPr>
              <a:t>Demonstrating an understanding of usage rights</a:t>
            </a:r>
            <a:endParaRPr/>
          </a:p>
          <a:p>
            <a:pPr indent="0" lvl="0" marL="0" marR="0" rtl="0" algn="l">
              <a:spcBef>
                <a:spcPts val="0"/>
              </a:spcBef>
              <a:spcAft>
                <a:spcPts val="0"/>
              </a:spcAft>
              <a:buNone/>
            </a:pPr>
            <a:r>
              <a:t/>
            </a:r>
            <a:endParaRPr b="1" sz="4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Explore how copyright rules apply to internet sites, and how pupils as good digital citizens should consider copyright issues. </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Working in pairs students find resources (Pictures, Videos, Music, Text ) online and practice acknowledging the owner of the work when they use the resource. This should then be part of every piece of work they produce in school. They should also know that they can protect their own work: </a:t>
            </a:r>
            <a:r>
              <a:rPr lang="en-GB" sz="1000" u="sng">
                <a:solidFill>
                  <a:schemeClr val="dk1"/>
                </a:solidFill>
                <a:latin typeface="Arial Narrow"/>
                <a:ea typeface="Arial Narrow"/>
                <a:cs typeface="Arial Narrow"/>
                <a:sym typeface="Arial Narrow"/>
                <a:hlinkClick r:id="rId9">
                  <a:extLst>
                    <a:ext uri="{A12FA001-AC4F-418D-AE19-62706E023703}">
                      <ahyp:hlinkClr val="tx"/>
                    </a:ext>
                  </a:extLst>
                </a:hlinkClick>
              </a:rPr>
              <a:t>How to Cite a Site</a:t>
            </a:r>
            <a:r>
              <a:rPr lang="en-GB" sz="1000">
                <a:solidFill>
                  <a:schemeClr val="dk1"/>
                </a:solidFill>
                <a:latin typeface="Arial Narrow"/>
                <a:ea typeface="Arial Narrow"/>
                <a:cs typeface="Arial Narrow"/>
                <a:sym typeface="Arial Narrow"/>
              </a:rPr>
              <a:t> (can be a tricky concept, but usually a link to the site and when they accessed it is enough at this stage; for books it would be name of author and name of book)</a:t>
            </a:r>
            <a:endParaRPr/>
          </a:p>
          <a:p>
            <a:pPr indent="0" lvl="0" marL="0" marR="0" rtl="0" algn="l">
              <a:spcBef>
                <a:spcPts val="0"/>
              </a:spcBef>
              <a:spcAft>
                <a:spcPts val="0"/>
              </a:spcAft>
              <a:buNone/>
            </a:pPr>
            <a:r>
              <a:t/>
            </a:r>
            <a:endParaRPr sz="700">
              <a:solidFill>
                <a:srgbClr val="FF0000"/>
              </a:solidFill>
              <a:latin typeface="Arial Narrow"/>
              <a:ea typeface="Arial Narrow"/>
              <a:cs typeface="Arial Narrow"/>
              <a:sym typeface="Arial Narrow"/>
            </a:endParaRPr>
          </a:p>
          <a:p>
            <a:pPr indent="-107950" lvl="0" marL="171450" marR="0" rtl="0" algn="l">
              <a:spcBef>
                <a:spcPts val="0"/>
              </a:spcBef>
              <a:spcAft>
                <a:spcPts val="0"/>
              </a:spcAft>
              <a:buClr>
                <a:schemeClr val="dk1"/>
              </a:buClr>
              <a:buSzPts val="1000"/>
              <a:buFont typeface="Arial"/>
              <a:buNone/>
            </a:pPr>
            <a:r>
              <a:t/>
            </a:r>
            <a:endParaRPr sz="1000">
              <a:solidFill>
                <a:schemeClr val="dk1"/>
              </a:solidFill>
              <a:latin typeface="Arial Narrow"/>
              <a:ea typeface="Arial Narrow"/>
              <a:cs typeface="Arial Narrow"/>
              <a:sym typeface="Arial Narrow"/>
            </a:endParaRPr>
          </a:p>
        </p:txBody>
      </p:sp>
      <p:sp>
        <p:nvSpPr>
          <p:cNvPr id="1173" name="Google Shape;1173;p54"/>
          <p:cNvSpPr/>
          <p:nvPr/>
        </p:nvSpPr>
        <p:spPr>
          <a:xfrm>
            <a:off x="118933" y="1102003"/>
            <a:ext cx="6940995" cy="665297"/>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Cross-curricular links:</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(SOC 2-01a) using primary and secondary sources to research events in the past          (LIT – 2-25a) recognising the need to acknowledge sources</a:t>
            </a:r>
            <a:endParaRPr sz="10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(SOC 2-15a) use evidence selectively to research current social, political or economic issues</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(LIT 2-08a) distinguishing fact from opinion and recognizing when sources try to influence opinion</a:t>
            </a:r>
            <a:endParaRPr/>
          </a:p>
        </p:txBody>
      </p:sp>
      <p:sp>
        <p:nvSpPr>
          <p:cNvPr id="1174" name="Google Shape;1174;p54"/>
          <p:cNvSpPr/>
          <p:nvPr/>
        </p:nvSpPr>
        <p:spPr>
          <a:xfrm>
            <a:off x="118934" y="586135"/>
            <a:ext cx="6940996" cy="45209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Key language</a:t>
            </a:r>
            <a:r>
              <a:rPr lang="en-GB" sz="1100">
                <a:solidFill>
                  <a:schemeClr val="dk1"/>
                </a:solidFill>
                <a:latin typeface="Arial Narrow"/>
                <a:ea typeface="Arial Narrow"/>
                <a:cs typeface="Arial Narrow"/>
                <a:sym typeface="Arial Narrow"/>
              </a:rPr>
              <a:t>: search, audio, information, text, video, images, permission, search engine, homepage, features, owner, ownership, browsers, digital citizen, quick search, narrowing results, navigate, key words, copyright laws, domain, URL, hyperlink, tab, cite</a:t>
            </a:r>
            <a:endParaRPr sz="1100">
              <a:solidFill>
                <a:schemeClr val="dk1"/>
              </a:solidFill>
              <a:latin typeface="Arial Narrow"/>
              <a:ea typeface="Arial Narrow"/>
              <a:cs typeface="Arial Narrow"/>
              <a:sym typeface="Arial Narrow"/>
            </a:endParaRPr>
          </a:p>
        </p:txBody>
      </p:sp>
      <p:sp>
        <p:nvSpPr>
          <p:cNvPr id="1175" name="Google Shape;1175;p54"/>
          <p:cNvSpPr/>
          <p:nvPr/>
        </p:nvSpPr>
        <p:spPr>
          <a:xfrm>
            <a:off x="7150289" y="582542"/>
            <a:ext cx="1867992" cy="822413"/>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000" u="sng">
                <a:solidFill>
                  <a:schemeClr val="dk1"/>
                </a:solidFill>
                <a:latin typeface="Arial Narrow"/>
                <a:ea typeface="Arial Narrow"/>
                <a:cs typeface="Arial Narrow"/>
                <a:sym typeface="Arial Narrow"/>
              </a:rPr>
              <a:t>CfE E/O:</a:t>
            </a:r>
            <a:r>
              <a:rPr lang="en-GB" sz="1000">
                <a:solidFill>
                  <a:schemeClr val="dk1"/>
                </a:solidFill>
                <a:latin typeface="Arial Narrow"/>
                <a:ea typeface="Arial Narrow"/>
                <a:cs typeface="Arial Narrow"/>
                <a:sym typeface="Arial Narrow"/>
              </a:rPr>
              <a:t> </a:t>
            </a:r>
            <a:r>
              <a:rPr lang="en-GB" sz="900">
                <a:solidFill>
                  <a:schemeClr val="dk1"/>
                </a:solidFill>
                <a:latin typeface="Arial Narrow"/>
                <a:ea typeface="Arial Narrow"/>
                <a:cs typeface="Arial Narrow"/>
                <a:sym typeface="Arial Narrow"/>
              </a:rPr>
              <a:t>I can use digital technologies to search, access and retrieve information and am aware that not all of this information will be credible. </a:t>
            </a:r>
            <a:endParaRPr/>
          </a:p>
          <a:p>
            <a:pPr indent="0" lvl="0" marL="0" marR="0" rtl="0" algn="l">
              <a:spcBef>
                <a:spcPts val="0"/>
              </a:spcBef>
              <a:spcAft>
                <a:spcPts val="0"/>
              </a:spcAft>
              <a:buNone/>
            </a:pPr>
            <a:r>
              <a:rPr b="1" lang="en-GB" sz="900">
                <a:solidFill>
                  <a:schemeClr val="dk1"/>
                </a:solidFill>
                <a:latin typeface="Arial Narrow"/>
                <a:ea typeface="Arial Narrow"/>
                <a:cs typeface="Arial Narrow"/>
                <a:sym typeface="Arial Narrow"/>
              </a:rPr>
              <a:t>TCH 2-02a</a:t>
            </a:r>
            <a:endParaRPr b="1" sz="9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p:txBody>
      </p:sp>
      <p:sp>
        <p:nvSpPr>
          <p:cNvPr id="1176" name="Google Shape;1176;p54"/>
          <p:cNvSpPr/>
          <p:nvPr/>
        </p:nvSpPr>
        <p:spPr>
          <a:xfrm>
            <a:off x="7161700" y="3715353"/>
            <a:ext cx="1862958" cy="3036004"/>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End of Level Benchmarks:</a:t>
            </a:r>
            <a:endParaRPr/>
          </a:p>
          <a:p>
            <a:pPr indent="-107950" lvl="0" marL="171450" marR="0" rtl="0" algn="l">
              <a:spcBef>
                <a:spcPts val="0"/>
              </a:spcBef>
              <a:spcAft>
                <a:spcPts val="0"/>
              </a:spcAft>
              <a:buClr>
                <a:schemeClr val="dk1"/>
              </a:buClr>
              <a:buSzPts val="1000"/>
              <a:buFont typeface="Arial"/>
              <a:buNone/>
            </a:pPr>
            <a:r>
              <a:t/>
            </a:r>
            <a:endParaRPr sz="1000" u="sng">
              <a:solidFill>
                <a:schemeClr val="dk1"/>
              </a:solidFill>
              <a:latin typeface="Arial Narrow"/>
              <a:ea typeface="Arial Narrow"/>
              <a:cs typeface="Arial Narrow"/>
              <a:sym typeface="Arial Narrow"/>
            </a:endParaRPr>
          </a:p>
          <a:p>
            <a:pPr indent="-228600" lvl="0" marL="22860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Uses search engines to search the internet for specific or relevant information for example, using quotation marks to narrow the results. </a:t>
            </a:r>
            <a:endParaRPr/>
          </a:p>
          <a:p>
            <a:pPr indent="-228600" lvl="0" marL="22860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Access websites and use navigation skills to retrieve information for a specific task. </a:t>
            </a:r>
            <a:endParaRPr/>
          </a:p>
          <a:p>
            <a:pPr indent="-228600" lvl="0" marL="22860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Demonstrates an understanding of usage rights and can apply these within a search for example creative commons </a:t>
            </a:r>
            <a:endParaRPr/>
          </a:p>
          <a:p>
            <a:pPr indent="0" lvl="0" marL="0" marR="0" rtl="0" algn="l">
              <a:spcBef>
                <a:spcPts val="0"/>
              </a:spcBef>
              <a:spcAft>
                <a:spcPts val="0"/>
              </a:spcAft>
              <a:buNone/>
            </a:pPr>
            <a:br>
              <a:rPr lang="en-GB" sz="1100" u="sng">
                <a:solidFill>
                  <a:schemeClr val="dk1"/>
                </a:solidFill>
                <a:latin typeface="Arial Narrow"/>
                <a:ea typeface="Arial Narrow"/>
                <a:cs typeface="Arial Narrow"/>
                <a:sym typeface="Arial Narrow"/>
              </a:rPr>
            </a:br>
            <a:endParaRPr sz="1100" u="sng">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000">
              <a:solidFill>
                <a:schemeClr val="dk1"/>
              </a:solidFill>
              <a:latin typeface="Arial Narrow"/>
              <a:ea typeface="Arial Narrow"/>
              <a:cs typeface="Arial Narrow"/>
              <a:sym typeface="Arial Narrow"/>
            </a:endParaRPr>
          </a:p>
          <a:p>
            <a:pPr indent="-101600" lvl="0" marL="171450" marR="0" rtl="0" algn="l">
              <a:spcBef>
                <a:spcPts val="0"/>
              </a:spcBef>
              <a:spcAft>
                <a:spcPts val="0"/>
              </a:spcAft>
              <a:buClr>
                <a:schemeClr val="dk1"/>
              </a:buClr>
              <a:buSzPts val="1100"/>
              <a:buFont typeface="Arial"/>
              <a:buNone/>
            </a:pPr>
            <a:r>
              <a:t/>
            </a:r>
            <a:endParaRPr sz="1100">
              <a:solidFill>
                <a:schemeClr val="dk1"/>
              </a:solidFill>
              <a:latin typeface="Arial Narrow"/>
              <a:ea typeface="Arial Narrow"/>
              <a:cs typeface="Arial Narrow"/>
              <a:sym typeface="Arial Narrow"/>
            </a:endParaRPr>
          </a:p>
        </p:txBody>
      </p:sp>
      <p:pic>
        <p:nvPicPr>
          <p:cNvPr id="1177" name="Google Shape;1177;p54"/>
          <p:cNvPicPr preferRelativeResize="0"/>
          <p:nvPr/>
        </p:nvPicPr>
        <p:blipFill rotWithShape="1">
          <a:blip r:embed="rId10">
            <a:alphaModFix/>
          </a:blip>
          <a:srcRect b="0" l="0" r="0" t="0"/>
          <a:stretch/>
        </p:blipFill>
        <p:spPr>
          <a:xfrm>
            <a:off x="8404484" y="1791584"/>
            <a:ext cx="552821" cy="552821"/>
          </a:xfrm>
          <a:prstGeom prst="rect">
            <a:avLst/>
          </a:prstGeom>
          <a:noFill/>
          <a:ln>
            <a:noFill/>
          </a:ln>
        </p:spPr>
      </p:pic>
      <p:pic>
        <p:nvPicPr>
          <p:cNvPr id="1178" name="Google Shape;1178;p54"/>
          <p:cNvPicPr preferRelativeResize="0"/>
          <p:nvPr/>
        </p:nvPicPr>
        <p:blipFill rotWithShape="1">
          <a:blip r:embed="rId11">
            <a:alphaModFix/>
          </a:blip>
          <a:srcRect b="0" l="0" r="0" t="0"/>
          <a:stretch/>
        </p:blipFill>
        <p:spPr>
          <a:xfrm>
            <a:off x="8448909" y="2761604"/>
            <a:ext cx="463972" cy="463972"/>
          </a:xfrm>
          <a:prstGeom prst="rect">
            <a:avLst/>
          </a:prstGeom>
          <a:noFill/>
          <a:ln>
            <a:noFill/>
          </a:ln>
        </p:spPr>
      </p:pic>
      <p:sp>
        <p:nvSpPr>
          <p:cNvPr id="1179" name="Google Shape;1179;p54">
            <a:hlinkClick action="ppaction://hlinkshowjump?jump=firstslide"/>
          </p:cNvPr>
          <p:cNvSpPr/>
          <p:nvPr/>
        </p:nvSpPr>
        <p:spPr>
          <a:xfrm>
            <a:off x="586789" y="45864"/>
            <a:ext cx="546686" cy="257267"/>
          </a:xfrm>
          <a:custGeom>
            <a:rect b="b" l="l" r="r" t="t"/>
            <a:pathLst>
              <a:path extrusionOk="0" h="120000" w="120000">
                <a:moveTo>
                  <a:pt x="0" y="0"/>
                </a:moveTo>
                <a:lnTo>
                  <a:pt x="120000" y="0"/>
                </a:lnTo>
                <a:lnTo>
                  <a:pt x="120000" y="120000"/>
                </a:lnTo>
                <a:lnTo>
                  <a:pt x="0" y="120000"/>
                </a:lnTo>
                <a:close/>
                <a:moveTo>
                  <a:pt x="60000" y="15000"/>
                </a:moveTo>
                <a:lnTo>
                  <a:pt x="38823" y="60000"/>
                </a:lnTo>
                <a:lnTo>
                  <a:pt x="44117" y="60000"/>
                </a:lnTo>
                <a:lnTo>
                  <a:pt x="44117" y="105000"/>
                </a:lnTo>
                <a:lnTo>
                  <a:pt x="75883" y="105000"/>
                </a:lnTo>
                <a:lnTo>
                  <a:pt x="75883" y="60000"/>
                </a:lnTo>
                <a:lnTo>
                  <a:pt x="81177" y="60000"/>
                </a:lnTo>
                <a:lnTo>
                  <a:pt x="73235" y="43125"/>
                </a:lnTo>
                <a:lnTo>
                  <a:pt x="73235" y="20625"/>
                </a:lnTo>
                <a:lnTo>
                  <a:pt x="67941" y="20625"/>
                </a:lnTo>
                <a:lnTo>
                  <a:pt x="67941" y="31875"/>
                </a:lnTo>
                <a:close/>
              </a:path>
              <a:path extrusionOk="0" fill="darkenLess" h="120000" w="120000">
                <a:moveTo>
                  <a:pt x="73235" y="43125"/>
                </a:moveTo>
                <a:lnTo>
                  <a:pt x="73235" y="20625"/>
                </a:lnTo>
                <a:lnTo>
                  <a:pt x="67941" y="20625"/>
                </a:lnTo>
                <a:lnTo>
                  <a:pt x="67941" y="31875"/>
                </a:lnTo>
                <a:close/>
                <a:moveTo>
                  <a:pt x="44117" y="60000"/>
                </a:moveTo>
                <a:lnTo>
                  <a:pt x="44117" y="105000"/>
                </a:lnTo>
                <a:lnTo>
                  <a:pt x="57353" y="105000"/>
                </a:lnTo>
                <a:lnTo>
                  <a:pt x="57353" y="82500"/>
                </a:lnTo>
                <a:lnTo>
                  <a:pt x="62647" y="82500"/>
                </a:lnTo>
                <a:lnTo>
                  <a:pt x="62647" y="105000"/>
                </a:lnTo>
                <a:lnTo>
                  <a:pt x="75883" y="105000"/>
                </a:lnTo>
                <a:lnTo>
                  <a:pt x="75883" y="60000"/>
                </a:lnTo>
                <a:close/>
              </a:path>
              <a:path extrusionOk="0" fill="darken" h="120000" w="120000">
                <a:moveTo>
                  <a:pt x="60000" y="15000"/>
                </a:moveTo>
                <a:lnTo>
                  <a:pt x="38823" y="60000"/>
                </a:lnTo>
                <a:lnTo>
                  <a:pt x="81177" y="60000"/>
                </a:lnTo>
                <a:close/>
                <a:moveTo>
                  <a:pt x="57353" y="82500"/>
                </a:moveTo>
                <a:lnTo>
                  <a:pt x="62647" y="82500"/>
                </a:lnTo>
                <a:lnTo>
                  <a:pt x="62647" y="105000"/>
                </a:lnTo>
                <a:lnTo>
                  <a:pt x="57353" y="105000"/>
                </a:lnTo>
                <a:close/>
              </a:path>
              <a:path extrusionOk="0" fill="none" h="120000" w="120000">
                <a:moveTo>
                  <a:pt x="60000" y="15000"/>
                </a:moveTo>
                <a:lnTo>
                  <a:pt x="67941" y="31875"/>
                </a:lnTo>
                <a:lnTo>
                  <a:pt x="67941" y="20625"/>
                </a:lnTo>
                <a:lnTo>
                  <a:pt x="73235" y="20625"/>
                </a:lnTo>
                <a:lnTo>
                  <a:pt x="73235" y="43125"/>
                </a:lnTo>
                <a:lnTo>
                  <a:pt x="81177" y="60000"/>
                </a:lnTo>
                <a:lnTo>
                  <a:pt x="75883" y="60000"/>
                </a:lnTo>
                <a:lnTo>
                  <a:pt x="75883" y="105000"/>
                </a:lnTo>
                <a:lnTo>
                  <a:pt x="44117" y="105000"/>
                </a:lnTo>
                <a:lnTo>
                  <a:pt x="44117" y="60000"/>
                </a:lnTo>
                <a:lnTo>
                  <a:pt x="38823" y="60000"/>
                </a:lnTo>
                <a:close/>
                <a:moveTo>
                  <a:pt x="67941" y="31875"/>
                </a:moveTo>
                <a:lnTo>
                  <a:pt x="73235" y="43125"/>
                </a:lnTo>
                <a:moveTo>
                  <a:pt x="75883" y="60000"/>
                </a:moveTo>
                <a:lnTo>
                  <a:pt x="44117" y="60000"/>
                </a:lnTo>
                <a:moveTo>
                  <a:pt x="57353" y="105000"/>
                </a:moveTo>
                <a:lnTo>
                  <a:pt x="57353" y="82500"/>
                </a:lnTo>
                <a:lnTo>
                  <a:pt x="62647" y="82500"/>
                </a:lnTo>
                <a:lnTo>
                  <a:pt x="62647" y="105000"/>
                </a:lnTo>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0" name="Google Shape;1180;p54"/>
          <p:cNvSpPr/>
          <p:nvPr/>
        </p:nvSpPr>
        <p:spPr>
          <a:xfrm>
            <a:off x="38099"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1" name="Google Shape;1181;p54">
            <a:hlinkClick action="ppaction://hlinkshowjump?jump=nextslide"/>
          </p:cNvPr>
          <p:cNvSpPr/>
          <p:nvPr/>
        </p:nvSpPr>
        <p:spPr>
          <a:xfrm rot="10800000">
            <a:off x="8610600"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2" name="Google Shape;1182;p54">
            <a:hlinkClick action="ppaction://hlinksldjump" r:id="rId12"/>
          </p:cNvPr>
          <p:cNvSpPr/>
          <p:nvPr/>
        </p:nvSpPr>
        <p:spPr>
          <a:xfrm>
            <a:off x="7149459" y="3421613"/>
            <a:ext cx="1862957" cy="244685"/>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CLPL</a:t>
            </a:r>
            <a:endParaRPr/>
          </a:p>
        </p:txBody>
      </p:sp>
      <p:sp>
        <p:nvSpPr>
          <p:cNvPr id="1183" name="Google Shape;1183;p54">
            <a:hlinkClick action="ppaction://hlinksldjump" r:id="rId13"/>
          </p:cNvPr>
          <p:cNvSpPr/>
          <p:nvPr/>
        </p:nvSpPr>
        <p:spPr>
          <a:xfrm>
            <a:off x="7149459" y="1461807"/>
            <a:ext cx="1867172" cy="241834"/>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Pupil Resources</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8" name="Shape 1188"/>
        <p:cNvGrpSpPr/>
        <p:nvPr/>
      </p:nvGrpSpPr>
      <p:grpSpPr>
        <a:xfrm>
          <a:off x="0" y="0"/>
          <a:ext cx="0" cy="0"/>
          <a:chOff x="0" y="0"/>
          <a:chExt cx="0" cy="0"/>
        </a:xfrm>
      </p:grpSpPr>
      <p:sp>
        <p:nvSpPr>
          <p:cNvPr id="1189" name="Google Shape;1189;p55"/>
          <p:cNvSpPr txBox="1"/>
          <p:nvPr>
            <p:ph type="title"/>
          </p:nvPr>
        </p:nvSpPr>
        <p:spPr>
          <a:xfrm>
            <a:off x="1183753" y="45864"/>
            <a:ext cx="7362028" cy="476493"/>
          </a:xfrm>
          <a:prstGeom prst="rect">
            <a:avLst/>
          </a:prstGeom>
          <a:solidFill>
            <a:srgbClr val="E5B8B7"/>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400"/>
              <a:buFont typeface="Arial Narrow"/>
              <a:buNone/>
            </a:pPr>
            <a:br>
              <a:rPr b="1" lang="en-GB" sz="1400">
                <a:latin typeface="Arial Narrow"/>
                <a:ea typeface="Arial Narrow"/>
                <a:cs typeface="Arial Narrow"/>
                <a:sym typeface="Arial Narrow"/>
              </a:rPr>
            </a:br>
            <a:r>
              <a:rPr b="1" lang="en-GB" sz="1400">
                <a:latin typeface="Arial"/>
                <a:ea typeface="Arial"/>
                <a:cs typeface="Arial"/>
                <a:sym typeface="Arial"/>
              </a:rPr>
              <a:t>Second Level (2.2)</a:t>
            </a:r>
            <a:br>
              <a:rPr b="1" lang="en-GB" sz="1400">
                <a:latin typeface="Arial"/>
                <a:ea typeface="Arial"/>
                <a:cs typeface="Arial"/>
                <a:sym typeface="Arial"/>
              </a:rPr>
            </a:br>
            <a:r>
              <a:rPr b="1" lang="en-GB" sz="1200">
                <a:latin typeface="Arial"/>
                <a:ea typeface="Arial"/>
                <a:cs typeface="Arial"/>
                <a:sym typeface="Arial"/>
              </a:rPr>
              <a:t>DL3: </a:t>
            </a:r>
            <a:r>
              <a:rPr lang="en-GB" sz="1200">
                <a:latin typeface="Arial"/>
                <a:ea typeface="Arial"/>
                <a:cs typeface="Arial"/>
                <a:sym typeface="Arial"/>
              </a:rPr>
              <a:t>Cyber resilience and Internet safety</a:t>
            </a:r>
            <a:br>
              <a:rPr b="1" lang="en-GB" sz="1400">
                <a:latin typeface="Arial"/>
                <a:ea typeface="Arial"/>
                <a:cs typeface="Arial"/>
                <a:sym typeface="Arial"/>
              </a:rPr>
            </a:br>
            <a:endParaRPr b="1" sz="1400">
              <a:latin typeface="Arial"/>
              <a:ea typeface="Arial"/>
              <a:cs typeface="Arial"/>
              <a:sym typeface="Arial"/>
            </a:endParaRPr>
          </a:p>
        </p:txBody>
      </p:sp>
      <p:sp>
        <p:nvSpPr>
          <p:cNvPr id="1190" name="Google Shape;1190;p55"/>
          <p:cNvSpPr/>
          <p:nvPr/>
        </p:nvSpPr>
        <p:spPr>
          <a:xfrm>
            <a:off x="108565" y="2007828"/>
            <a:ext cx="6951363" cy="4743529"/>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Teaching Strategies &amp; Approaches:</a:t>
            </a:r>
            <a:endParaRPr/>
          </a:p>
          <a:p>
            <a:pPr indent="0" lvl="0" marL="0" marR="0" rtl="0" algn="l">
              <a:spcBef>
                <a:spcPts val="0"/>
              </a:spcBef>
              <a:spcAft>
                <a:spcPts val="0"/>
              </a:spcAft>
              <a:buNone/>
            </a:pPr>
            <a:r>
              <a:t/>
            </a:r>
            <a:endParaRPr sz="1050" u="sng">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n-GB" sz="1100">
                <a:solidFill>
                  <a:schemeClr val="dk1"/>
                </a:solidFill>
                <a:latin typeface="Arial Narrow"/>
                <a:ea typeface="Arial Narrow"/>
                <a:cs typeface="Arial Narrow"/>
                <a:sym typeface="Arial Narrow"/>
              </a:rPr>
              <a:t>Sharing content including online profiles, secure information and passwords</a:t>
            </a:r>
            <a:endParaRPr/>
          </a:p>
          <a:p>
            <a:pPr indent="0" lvl="0" marL="0" marR="0" rtl="0" algn="l">
              <a:spcBef>
                <a:spcPts val="0"/>
              </a:spcBef>
              <a:spcAft>
                <a:spcPts val="0"/>
              </a:spcAft>
              <a:buNone/>
            </a:pPr>
            <a:r>
              <a:t/>
            </a:r>
            <a:endParaRPr b="1" sz="7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Sometimes people can be mean online and they can say or do things that are unacceptable. We shouldn’t always believe everything we see or hear online, and we shouldn’t put up with bullying behaviour. Support is available for </a:t>
            </a:r>
            <a:r>
              <a:rPr lang="en-GB" sz="1000" u="sng">
                <a:solidFill>
                  <a:schemeClr val="dk1"/>
                </a:solidFill>
                <a:latin typeface="Arial Narrow"/>
                <a:ea typeface="Arial Narrow"/>
                <a:cs typeface="Arial Narrow"/>
                <a:sym typeface="Arial Narrow"/>
                <a:hlinkClick r:id="rId3">
                  <a:extLst>
                    <a:ext uri="{A12FA001-AC4F-418D-AE19-62706E023703}">
                      <ahyp:hlinkClr val="tx"/>
                    </a:ext>
                  </a:extLst>
                </a:hlinkClick>
              </a:rPr>
              <a:t>children to access on Childnet</a:t>
            </a:r>
            <a:endParaRPr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Read profile pages of internet users and discuss the appropriateness of the information they have shared based on their actual age </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Review how to create secure passwords using a mix of character, in order to protect their private information and accounts online then </a:t>
            </a:r>
            <a:r>
              <a:rPr lang="en-GB" sz="1000" u="sng">
                <a:solidFill>
                  <a:schemeClr val="dk1"/>
                </a:solidFill>
                <a:latin typeface="Arial Narrow"/>
                <a:ea typeface="Arial Narrow"/>
                <a:cs typeface="Arial Narrow"/>
                <a:sym typeface="Arial Narrow"/>
                <a:hlinkClick r:id="rId4">
                  <a:extLst>
                    <a:ext uri="{A12FA001-AC4F-418D-AE19-62706E023703}">
                      <ahyp:hlinkClr val="tx"/>
                    </a:ext>
                  </a:extLst>
                </a:hlinkClick>
              </a:rPr>
              <a:t>check how secure their passwords are</a:t>
            </a:r>
            <a:endParaRPr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Explore the online game from Google’s  </a:t>
            </a:r>
            <a:r>
              <a:rPr lang="en-GB" sz="1000" u="sng">
                <a:solidFill>
                  <a:schemeClr val="dk1"/>
                </a:solidFill>
                <a:latin typeface="Arial Narrow"/>
                <a:ea typeface="Arial Narrow"/>
                <a:cs typeface="Arial Narrow"/>
                <a:sym typeface="Arial Narrow"/>
                <a:hlinkClick r:id="rId5">
                  <a:extLst>
                    <a:ext uri="{A12FA001-AC4F-418D-AE19-62706E023703}">
                      <ahyp:hlinkClr val="tx"/>
                    </a:ext>
                  </a:extLst>
                </a:hlinkClick>
              </a:rPr>
              <a:t>Be Internet Legends, focusing on Sharing</a:t>
            </a:r>
            <a:endParaRPr sz="1000">
              <a:solidFill>
                <a:schemeClr val="dk1"/>
              </a:solidFill>
              <a:latin typeface="Arial Narrow"/>
              <a:ea typeface="Arial Narrow"/>
              <a:cs typeface="Arial Narrow"/>
              <a:sym typeface="Arial Narrow"/>
            </a:endParaRPr>
          </a:p>
          <a:p>
            <a:pPr indent="-114300" lvl="0" marL="171450" marR="0" rtl="0" algn="l">
              <a:spcBef>
                <a:spcPts val="0"/>
              </a:spcBef>
              <a:spcAft>
                <a:spcPts val="0"/>
              </a:spcAft>
              <a:buClr>
                <a:schemeClr val="dk1"/>
              </a:buClr>
              <a:buSzPts val="900"/>
              <a:buFont typeface="Arial"/>
              <a:buNone/>
            </a:pPr>
            <a:r>
              <a:t/>
            </a:r>
            <a:endParaRPr sz="9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n-GB" sz="1100">
                <a:solidFill>
                  <a:schemeClr val="dk1"/>
                </a:solidFill>
                <a:latin typeface="Arial Narrow"/>
                <a:ea typeface="Arial Narrow"/>
                <a:cs typeface="Arial Narrow"/>
                <a:sym typeface="Arial Narrow"/>
              </a:rPr>
              <a:t>Digital Citizenship</a:t>
            </a:r>
            <a:endParaRPr/>
          </a:p>
          <a:p>
            <a:pPr indent="0" lvl="0" marL="0" marR="0" rtl="0" algn="l">
              <a:spcBef>
                <a:spcPts val="0"/>
              </a:spcBef>
              <a:spcAft>
                <a:spcPts val="0"/>
              </a:spcAft>
              <a:buNone/>
            </a:pPr>
            <a:r>
              <a:t/>
            </a:r>
            <a:endParaRPr sz="700">
              <a:solidFill>
                <a:srgbClr val="FF0000"/>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Pupils and students work together to outline common expectations in order to build a strong digital citizenship community. Each member of the class signs a </a:t>
            </a:r>
            <a:r>
              <a:rPr lang="en-GB" sz="1000" u="sng">
                <a:solidFill>
                  <a:srgbClr val="FF0000"/>
                </a:solidFill>
                <a:latin typeface="Arial Narrow"/>
                <a:ea typeface="Arial Narrow"/>
                <a:cs typeface="Arial Narrow"/>
                <a:sym typeface="Arial Narrow"/>
                <a:hlinkClick r:id="rId6">
                  <a:extLst>
                    <a:ext uri="{A12FA001-AC4F-418D-AE19-62706E023703}">
                      <ahyp:hlinkClr val="tx"/>
                    </a:ext>
                  </a:extLst>
                </a:hlinkClick>
              </a:rPr>
              <a:t>We the Digital Citizens Pledge</a:t>
            </a:r>
            <a:endParaRPr sz="1000">
              <a:solidFill>
                <a:srgbClr val="FF0000"/>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Create comic strips  to show a digital superhero who witnesses an act of poor digital citizenship</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Create posters with Augmented Reality (AR) using HP Reveal or your own videos about cyber resilience </a:t>
            </a:r>
            <a:endParaRPr sz="1000">
              <a:solidFill>
                <a:srgbClr val="FF0000"/>
              </a:solidFill>
              <a:latin typeface="Arial Narrow"/>
              <a:ea typeface="Arial Narrow"/>
              <a:cs typeface="Arial Narrow"/>
              <a:sym typeface="Arial Narrow"/>
            </a:endParaRPr>
          </a:p>
          <a:p>
            <a:pPr indent="0" lvl="0" marL="0" marR="0" rtl="0" algn="l">
              <a:spcBef>
                <a:spcPts val="0"/>
              </a:spcBef>
              <a:spcAft>
                <a:spcPts val="0"/>
              </a:spcAft>
              <a:buNone/>
            </a:pPr>
            <a:r>
              <a:t/>
            </a:r>
            <a:endParaRPr sz="9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n-GB" sz="1100">
                <a:solidFill>
                  <a:schemeClr val="dk1"/>
                </a:solidFill>
                <a:latin typeface="Arial Narrow"/>
                <a:ea typeface="Arial Narrow"/>
                <a:cs typeface="Arial Narrow"/>
                <a:sym typeface="Arial Narrow"/>
              </a:rPr>
              <a:t>Reporting concerns</a:t>
            </a:r>
            <a:endParaRPr/>
          </a:p>
          <a:p>
            <a:pPr indent="0" lvl="0" marL="0" marR="0" rtl="0" algn="l">
              <a:spcBef>
                <a:spcPts val="0"/>
              </a:spcBef>
              <a:spcAft>
                <a:spcPts val="0"/>
              </a:spcAft>
              <a:buNone/>
            </a:pPr>
            <a:r>
              <a:t/>
            </a:r>
            <a:endParaRPr sz="7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Produce a child-friendly multimedia advert or presentation based on key persuasive points about ways to report concerns including blocking &amp; reporting</a:t>
            </a:r>
            <a:endParaRPr/>
          </a:p>
          <a:p>
            <a:pPr indent="-114300" lvl="0" marL="171450" marR="0" rtl="0" algn="l">
              <a:spcBef>
                <a:spcPts val="0"/>
              </a:spcBef>
              <a:spcAft>
                <a:spcPts val="0"/>
              </a:spcAft>
              <a:buClr>
                <a:schemeClr val="dk1"/>
              </a:buClr>
              <a:buSzPts val="900"/>
              <a:buFont typeface="Arial"/>
              <a:buNone/>
            </a:pPr>
            <a:r>
              <a:t/>
            </a:r>
            <a:endParaRPr sz="9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n-GB" sz="1100">
                <a:solidFill>
                  <a:schemeClr val="dk1"/>
                </a:solidFill>
                <a:latin typeface="Arial Narrow"/>
                <a:ea typeface="Arial Narrow"/>
                <a:cs typeface="Arial Narrow"/>
                <a:sym typeface="Arial Narrow"/>
              </a:rPr>
              <a:t>Behaviours online and the law </a:t>
            </a:r>
            <a:endParaRPr/>
          </a:p>
          <a:p>
            <a:pPr indent="0" lvl="0" marL="0" marR="0" rtl="0" algn="l">
              <a:spcBef>
                <a:spcPts val="0"/>
              </a:spcBef>
              <a:spcAft>
                <a:spcPts val="0"/>
              </a:spcAft>
              <a:buNone/>
            </a:pPr>
            <a:r>
              <a:t/>
            </a:r>
            <a:endParaRPr b="1" sz="7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Make a rap or song using Garageband loops or instruments, about: 10 Top Tips to stay safe online, the dangers </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Guidance for teachers </a:t>
            </a:r>
            <a:r>
              <a:rPr lang="en-GB" sz="1000" u="sng">
                <a:solidFill>
                  <a:schemeClr val="dk1"/>
                </a:solidFill>
                <a:latin typeface="Arial Narrow"/>
                <a:ea typeface="Arial Narrow"/>
                <a:cs typeface="Arial Narrow"/>
                <a:sym typeface="Arial Narrow"/>
                <a:hlinkClick r:id="rId7">
                  <a:extLst>
                    <a:ext uri="{A12FA001-AC4F-418D-AE19-62706E023703}">
                      <ahyp:hlinkClr val="tx"/>
                    </a:ext>
                  </a:extLst>
                </a:hlinkClick>
              </a:rPr>
              <a:t>on social media networks</a:t>
            </a:r>
            <a:r>
              <a:rPr lang="en-GB" sz="1000">
                <a:solidFill>
                  <a:schemeClr val="dk1"/>
                </a:solidFill>
                <a:latin typeface="Arial Narrow"/>
                <a:ea typeface="Arial Narrow"/>
                <a:cs typeface="Arial Narrow"/>
                <a:sym typeface="Arial Narrow"/>
              </a:rPr>
              <a:t> including risk factors and on </a:t>
            </a:r>
            <a:r>
              <a:rPr lang="en-GB" sz="1000" u="sng">
                <a:solidFill>
                  <a:schemeClr val="dk1"/>
                </a:solidFill>
                <a:latin typeface="Arial Narrow"/>
                <a:ea typeface="Arial Narrow"/>
                <a:cs typeface="Arial Narrow"/>
                <a:sym typeface="Arial Narrow"/>
                <a:hlinkClick r:id="rId8">
                  <a:extLst>
                    <a:ext uri="{A12FA001-AC4F-418D-AE19-62706E023703}">
                      <ahyp:hlinkClr val="tx"/>
                    </a:ext>
                  </a:extLst>
                </a:hlinkClick>
              </a:rPr>
              <a:t>sexting and how to address it if needed</a:t>
            </a:r>
            <a:endParaRPr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As we’ve seen already, photos can be altered digitally. Learners will also consider the creative upsides of photo alteration, as well as its power to distort and impact health and wellbeing: link to body image and the kind of adverts that are targeted at young people. </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Discuss images and photos, and what might be appropriate. Help children understand how photographs can give people a sense of your personality, and that sharing the wrong kind of image can give the wrong impression. </a:t>
            </a:r>
            <a:r>
              <a:rPr lang="en-GB" sz="1000" u="sng">
                <a:solidFill>
                  <a:schemeClr val="dk1"/>
                </a:solidFill>
                <a:latin typeface="Arial Narrow"/>
                <a:ea typeface="Arial Narrow"/>
                <a:cs typeface="Arial Narrow"/>
                <a:sym typeface="Arial Narrow"/>
                <a:hlinkClick r:id="rId9">
                  <a:extLst>
                    <a:ext uri="{A12FA001-AC4F-418D-AE19-62706E023703}">
                      <ahyp:hlinkClr val="tx"/>
                    </a:ext>
                  </a:extLst>
                </a:hlinkClick>
              </a:rPr>
              <a:t>More information for teachers/parents.</a:t>
            </a:r>
            <a:endParaRPr sz="10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b="1" sz="10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000">
              <a:solidFill>
                <a:schemeClr val="dk1"/>
              </a:solidFill>
              <a:latin typeface="Arial Narrow"/>
              <a:ea typeface="Arial Narrow"/>
              <a:cs typeface="Arial Narrow"/>
              <a:sym typeface="Arial Narrow"/>
            </a:endParaRPr>
          </a:p>
        </p:txBody>
      </p:sp>
      <p:sp>
        <p:nvSpPr>
          <p:cNvPr id="1191" name="Google Shape;1191;p55"/>
          <p:cNvSpPr/>
          <p:nvPr/>
        </p:nvSpPr>
        <p:spPr>
          <a:xfrm>
            <a:off x="118933" y="1102003"/>
            <a:ext cx="6940995" cy="842047"/>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Cross-curricular links:</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(HWB 2-05a) Friendship, caring, sharing, fairness, equality and love; building positive relationships online as well as in person</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(HWB 2-08a) Cyberbullying is another form of bullying, and is just as hurtful and damaging to our mental health – children should be aware of available support and how to support others</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(HWB 2-17a) Assessing and managing risk, including reducing potential for harm online</a:t>
            </a:r>
            <a:endParaRPr/>
          </a:p>
          <a:p>
            <a:pPr indent="0" lvl="0" marL="0" marR="0" rtl="0" algn="l">
              <a:spcBef>
                <a:spcPts val="0"/>
              </a:spcBef>
              <a:spcAft>
                <a:spcPts val="0"/>
              </a:spcAft>
              <a:buNone/>
            </a:pPr>
            <a:r>
              <a:t/>
            </a:r>
            <a:endParaRPr sz="105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rgbClr val="FF0000"/>
              </a:solidFill>
              <a:latin typeface="Arial Narrow"/>
              <a:ea typeface="Arial Narrow"/>
              <a:cs typeface="Arial Narrow"/>
              <a:sym typeface="Arial Narrow"/>
            </a:endParaRPr>
          </a:p>
        </p:txBody>
      </p:sp>
      <p:sp>
        <p:nvSpPr>
          <p:cNvPr id="1192" name="Google Shape;1192;p55"/>
          <p:cNvSpPr/>
          <p:nvPr/>
        </p:nvSpPr>
        <p:spPr>
          <a:xfrm>
            <a:off x="118934" y="586135"/>
            <a:ext cx="6940996" cy="45209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Key language</a:t>
            </a:r>
            <a:r>
              <a:rPr lang="en-GB" sz="1100">
                <a:solidFill>
                  <a:schemeClr val="dk1"/>
                </a:solidFill>
                <a:latin typeface="Arial Narrow"/>
                <a:ea typeface="Arial Narrow"/>
                <a:cs typeface="Arial Narrow"/>
                <a:sym typeface="Arial Narrow"/>
              </a:rPr>
              <a:t>: </a:t>
            </a:r>
            <a:r>
              <a:rPr lang="en-GB" sz="1100">
                <a:solidFill>
                  <a:srgbClr val="000000"/>
                </a:solidFill>
                <a:latin typeface="Arial Narrow"/>
                <a:ea typeface="Arial Narrow"/>
                <a:cs typeface="Arial Narrow"/>
                <a:sym typeface="Arial Narrow"/>
              </a:rPr>
              <a:t>online, content, profile, safety, digital citizen, in/appropriate, report concerns, permission, password strength, two step verification, image, video, live stream,  privacy, security, identify, report, block</a:t>
            </a:r>
            <a:endParaRPr sz="1100">
              <a:solidFill>
                <a:srgbClr val="FF0000"/>
              </a:solidFill>
              <a:latin typeface="Arial Narrow"/>
              <a:ea typeface="Arial Narrow"/>
              <a:cs typeface="Arial Narrow"/>
              <a:sym typeface="Arial Narrow"/>
            </a:endParaRPr>
          </a:p>
        </p:txBody>
      </p:sp>
      <p:sp>
        <p:nvSpPr>
          <p:cNvPr id="1193" name="Google Shape;1193;p55"/>
          <p:cNvSpPr/>
          <p:nvPr/>
        </p:nvSpPr>
        <p:spPr>
          <a:xfrm>
            <a:off x="7150289" y="582542"/>
            <a:ext cx="1867992" cy="941275"/>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CfE E/O</a:t>
            </a:r>
            <a:r>
              <a:rPr lang="en-GB" sz="1050" u="sng">
                <a:solidFill>
                  <a:schemeClr val="dk1"/>
                </a:solidFill>
                <a:latin typeface="Arial Narrow"/>
                <a:ea typeface="Arial Narrow"/>
                <a:cs typeface="Arial Narrow"/>
                <a:sym typeface="Arial Narrow"/>
              </a:rPr>
              <a:t>:</a:t>
            </a:r>
            <a:r>
              <a:rPr lang="en-GB" sz="1050">
                <a:solidFill>
                  <a:schemeClr val="dk1"/>
                </a:solidFill>
                <a:latin typeface="Arial Narrow"/>
                <a:ea typeface="Arial Narrow"/>
                <a:cs typeface="Arial Narrow"/>
                <a:sym typeface="Arial Narrow"/>
              </a:rPr>
              <a:t> </a:t>
            </a:r>
            <a:r>
              <a:rPr lang="en-GB" sz="900">
                <a:solidFill>
                  <a:schemeClr val="dk1"/>
                </a:solidFill>
                <a:latin typeface="Arial Narrow"/>
                <a:ea typeface="Arial Narrow"/>
                <a:cs typeface="Arial Narrow"/>
                <a:sym typeface="Arial Narrow"/>
              </a:rPr>
              <a:t>I can explore online communities demonstrating an understanding of responsible digital behaviour and I’m aware of how to keep myself safe and secure.</a:t>
            </a:r>
            <a:endParaRPr/>
          </a:p>
          <a:p>
            <a:pPr indent="0" lvl="0" marL="0" marR="0" rtl="0" algn="l">
              <a:spcBef>
                <a:spcPts val="0"/>
              </a:spcBef>
              <a:spcAft>
                <a:spcPts val="0"/>
              </a:spcAft>
              <a:buNone/>
            </a:pPr>
            <a:r>
              <a:rPr b="1" lang="en-GB" sz="900">
                <a:solidFill>
                  <a:schemeClr val="dk1"/>
                </a:solidFill>
                <a:latin typeface="Arial Narrow"/>
                <a:ea typeface="Arial Narrow"/>
                <a:cs typeface="Arial Narrow"/>
                <a:sym typeface="Arial Narrow"/>
              </a:rPr>
              <a:t>TCH 2-03a</a:t>
            </a:r>
            <a:endParaRPr b="1" sz="9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p:txBody>
      </p:sp>
      <p:sp>
        <p:nvSpPr>
          <p:cNvPr id="1194" name="Google Shape;1194;p55"/>
          <p:cNvSpPr/>
          <p:nvPr/>
        </p:nvSpPr>
        <p:spPr>
          <a:xfrm>
            <a:off x="7161700" y="3715353"/>
            <a:ext cx="1862958" cy="3036004"/>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End of Level Benchmarks:</a:t>
            </a:r>
            <a:br>
              <a:rPr lang="en-GB" sz="1100" u="sng">
                <a:solidFill>
                  <a:schemeClr val="dk1"/>
                </a:solidFill>
                <a:latin typeface="Arial Narrow"/>
                <a:ea typeface="Arial Narrow"/>
                <a:cs typeface="Arial Narrow"/>
                <a:sym typeface="Arial Narrow"/>
              </a:rPr>
            </a:br>
            <a:endParaRPr sz="1000" u="sng">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Demonstrates an understanding of the content they should include in an online  profile. </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Discusses the importance of being a responsible digital citizen, giving examples of appropriate online behaviours and actions. </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 Identifies appropriate ways to report concerns. </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 Uses strong passwords. </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 Has an understanding of the law as it relates to inappropriate or illegal online behaviours, for example, the sharing of inappropriate images</a:t>
            </a:r>
            <a:endParaRPr sz="1000">
              <a:solidFill>
                <a:schemeClr val="dk1"/>
              </a:solidFill>
              <a:latin typeface="Arial Narrow"/>
              <a:ea typeface="Arial Narrow"/>
              <a:cs typeface="Arial Narrow"/>
              <a:sym typeface="Arial Narrow"/>
            </a:endParaRPr>
          </a:p>
        </p:txBody>
      </p:sp>
      <p:sp>
        <p:nvSpPr>
          <p:cNvPr id="1195" name="Google Shape;1195;p55"/>
          <p:cNvSpPr txBox="1"/>
          <p:nvPr/>
        </p:nvSpPr>
        <p:spPr>
          <a:xfrm>
            <a:off x="8382000" y="2311400"/>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6" name="Google Shape;1196;p55"/>
          <p:cNvSpPr/>
          <p:nvPr/>
        </p:nvSpPr>
        <p:spPr>
          <a:xfrm>
            <a:off x="7146941" y="1883995"/>
            <a:ext cx="1867992" cy="1488564"/>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Thinkuknow</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Childnet</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YouTube</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HP Reveal</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Garageband</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Be Internet </a:t>
            </a:r>
            <a:br>
              <a:rPr lang="en-GB" sz="1100">
                <a:solidFill>
                  <a:schemeClr val="dk1"/>
                </a:solidFill>
                <a:latin typeface="Arial Narrow"/>
                <a:ea typeface="Arial Narrow"/>
                <a:cs typeface="Arial Narrow"/>
                <a:sym typeface="Arial Narrow"/>
              </a:rPr>
            </a:br>
            <a:r>
              <a:rPr lang="en-GB" sz="1100">
                <a:solidFill>
                  <a:schemeClr val="dk1"/>
                </a:solidFill>
                <a:latin typeface="Arial Narrow"/>
                <a:ea typeface="Arial Narrow"/>
                <a:cs typeface="Arial Narrow"/>
                <a:sym typeface="Arial Narrow"/>
              </a:rPr>
              <a:t>Legends</a:t>
            </a:r>
            <a:endParaRPr/>
          </a:p>
        </p:txBody>
      </p:sp>
      <p:pic>
        <p:nvPicPr>
          <p:cNvPr id="1197" name="Google Shape;1197;p55"/>
          <p:cNvPicPr preferRelativeResize="0"/>
          <p:nvPr/>
        </p:nvPicPr>
        <p:blipFill rotWithShape="1">
          <a:blip r:embed="rId10">
            <a:alphaModFix/>
          </a:blip>
          <a:srcRect b="0" l="0" r="0" t="0"/>
          <a:stretch/>
        </p:blipFill>
        <p:spPr>
          <a:xfrm>
            <a:off x="7977448" y="1969702"/>
            <a:ext cx="439772" cy="411187"/>
          </a:xfrm>
          <a:prstGeom prst="rect">
            <a:avLst/>
          </a:prstGeom>
          <a:noFill/>
          <a:ln>
            <a:noFill/>
          </a:ln>
        </p:spPr>
      </p:pic>
      <p:pic>
        <p:nvPicPr>
          <p:cNvPr id="1198" name="Google Shape;1198;p55"/>
          <p:cNvPicPr preferRelativeResize="0"/>
          <p:nvPr/>
        </p:nvPicPr>
        <p:blipFill rotWithShape="1">
          <a:blip r:embed="rId11">
            <a:alphaModFix/>
          </a:blip>
          <a:srcRect b="0" l="0" r="0" t="0"/>
          <a:stretch/>
        </p:blipFill>
        <p:spPr>
          <a:xfrm>
            <a:off x="8436415" y="1925947"/>
            <a:ext cx="483520" cy="483520"/>
          </a:xfrm>
          <a:prstGeom prst="rect">
            <a:avLst/>
          </a:prstGeom>
          <a:noFill/>
          <a:ln>
            <a:noFill/>
          </a:ln>
        </p:spPr>
      </p:pic>
      <p:pic>
        <p:nvPicPr>
          <p:cNvPr id="1199" name="Google Shape;1199;p55"/>
          <p:cNvPicPr preferRelativeResize="0"/>
          <p:nvPr/>
        </p:nvPicPr>
        <p:blipFill rotWithShape="1">
          <a:blip r:embed="rId12">
            <a:alphaModFix/>
          </a:blip>
          <a:srcRect b="0" l="0" r="0" t="0"/>
          <a:stretch/>
        </p:blipFill>
        <p:spPr>
          <a:xfrm>
            <a:off x="7945762" y="2399465"/>
            <a:ext cx="481056" cy="481056"/>
          </a:xfrm>
          <a:prstGeom prst="rect">
            <a:avLst/>
          </a:prstGeom>
          <a:noFill/>
          <a:ln>
            <a:noFill/>
          </a:ln>
        </p:spPr>
      </p:pic>
      <p:pic>
        <p:nvPicPr>
          <p:cNvPr id="1200" name="Google Shape;1200;p55"/>
          <p:cNvPicPr preferRelativeResize="0"/>
          <p:nvPr/>
        </p:nvPicPr>
        <p:blipFill rotWithShape="1">
          <a:blip r:embed="rId13">
            <a:alphaModFix/>
          </a:blip>
          <a:srcRect b="0" l="0" r="0" t="0"/>
          <a:stretch/>
        </p:blipFill>
        <p:spPr>
          <a:xfrm>
            <a:off x="8480274" y="2925054"/>
            <a:ext cx="455814" cy="339147"/>
          </a:xfrm>
          <a:prstGeom prst="rect">
            <a:avLst/>
          </a:prstGeom>
          <a:noFill/>
          <a:ln>
            <a:noFill/>
          </a:ln>
        </p:spPr>
      </p:pic>
      <p:pic>
        <p:nvPicPr>
          <p:cNvPr id="1201" name="Google Shape;1201;p55"/>
          <p:cNvPicPr preferRelativeResize="0"/>
          <p:nvPr/>
        </p:nvPicPr>
        <p:blipFill rotWithShape="1">
          <a:blip r:embed="rId14">
            <a:alphaModFix/>
          </a:blip>
          <a:srcRect b="0" l="0" r="0" t="0"/>
          <a:stretch/>
        </p:blipFill>
        <p:spPr>
          <a:xfrm>
            <a:off x="8481887" y="2451811"/>
            <a:ext cx="376363" cy="376363"/>
          </a:xfrm>
          <a:prstGeom prst="rect">
            <a:avLst/>
          </a:prstGeom>
          <a:noFill/>
          <a:ln>
            <a:noFill/>
          </a:ln>
        </p:spPr>
      </p:pic>
      <p:pic>
        <p:nvPicPr>
          <p:cNvPr id="1202" name="Google Shape;1202;p55"/>
          <p:cNvPicPr preferRelativeResize="0"/>
          <p:nvPr/>
        </p:nvPicPr>
        <p:blipFill rotWithShape="1">
          <a:blip r:embed="rId15">
            <a:alphaModFix/>
          </a:blip>
          <a:srcRect b="0" l="0" r="0" t="0"/>
          <a:stretch/>
        </p:blipFill>
        <p:spPr>
          <a:xfrm>
            <a:off x="8012220" y="2874159"/>
            <a:ext cx="391493" cy="391493"/>
          </a:xfrm>
          <a:prstGeom prst="rect">
            <a:avLst/>
          </a:prstGeom>
          <a:noFill/>
          <a:ln>
            <a:noFill/>
          </a:ln>
        </p:spPr>
      </p:pic>
      <p:sp>
        <p:nvSpPr>
          <p:cNvPr id="1203" name="Google Shape;1203;p55">
            <a:hlinkClick action="ppaction://hlinkshowjump?jump=firstslide"/>
          </p:cNvPr>
          <p:cNvSpPr/>
          <p:nvPr/>
        </p:nvSpPr>
        <p:spPr>
          <a:xfrm>
            <a:off x="586789" y="45864"/>
            <a:ext cx="546686" cy="257267"/>
          </a:xfrm>
          <a:custGeom>
            <a:rect b="b" l="l" r="r" t="t"/>
            <a:pathLst>
              <a:path extrusionOk="0" h="120000" w="120000">
                <a:moveTo>
                  <a:pt x="0" y="0"/>
                </a:moveTo>
                <a:lnTo>
                  <a:pt x="120000" y="0"/>
                </a:lnTo>
                <a:lnTo>
                  <a:pt x="120000" y="120000"/>
                </a:lnTo>
                <a:lnTo>
                  <a:pt x="0" y="120000"/>
                </a:lnTo>
                <a:close/>
                <a:moveTo>
                  <a:pt x="60000" y="15000"/>
                </a:moveTo>
                <a:lnTo>
                  <a:pt x="38823" y="60000"/>
                </a:lnTo>
                <a:lnTo>
                  <a:pt x="44117" y="60000"/>
                </a:lnTo>
                <a:lnTo>
                  <a:pt x="44117" y="105000"/>
                </a:lnTo>
                <a:lnTo>
                  <a:pt x="75883" y="105000"/>
                </a:lnTo>
                <a:lnTo>
                  <a:pt x="75883" y="60000"/>
                </a:lnTo>
                <a:lnTo>
                  <a:pt x="81177" y="60000"/>
                </a:lnTo>
                <a:lnTo>
                  <a:pt x="73235" y="43125"/>
                </a:lnTo>
                <a:lnTo>
                  <a:pt x="73235" y="20625"/>
                </a:lnTo>
                <a:lnTo>
                  <a:pt x="67941" y="20625"/>
                </a:lnTo>
                <a:lnTo>
                  <a:pt x="67941" y="31875"/>
                </a:lnTo>
                <a:close/>
              </a:path>
              <a:path extrusionOk="0" fill="darkenLess" h="120000" w="120000">
                <a:moveTo>
                  <a:pt x="73235" y="43125"/>
                </a:moveTo>
                <a:lnTo>
                  <a:pt x="73235" y="20625"/>
                </a:lnTo>
                <a:lnTo>
                  <a:pt x="67941" y="20625"/>
                </a:lnTo>
                <a:lnTo>
                  <a:pt x="67941" y="31875"/>
                </a:lnTo>
                <a:close/>
                <a:moveTo>
                  <a:pt x="44117" y="60000"/>
                </a:moveTo>
                <a:lnTo>
                  <a:pt x="44117" y="105000"/>
                </a:lnTo>
                <a:lnTo>
                  <a:pt x="57353" y="105000"/>
                </a:lnTo>
                <a:lnTo>
                  <a:pt x="57353" y="82500"/>
                </a:lnTo>
                <a:lnTo>
                  <a:pt x="62647" y="82500"/>
                </a:lnTo>
                <a:lnTo>
                  <a:pt x="62647" y="105000"/>
                </a:lnTo>
                <a:lnTo>
                  <a:pt x="75883" y="105000"/>
                </a:lnTo>
                <a:lnTo>
                  <a:pt x="75883" y="60000"/>
                </a:lnTo>
                <a:close/>
              </a:path>
              <a:path extrusionOk="0" fill="darken" h="120000" w="120000">
                <a:moveTo>
                  <a:pt x="60000" y="15000"/>
                </a:moveTo>
                <a:lnTo>
                  <a:pt x="38823" y="60000"/>
                </a:lnTo>
                <a:lnTo>
                  <a:pt x="81177" y="60000"/>
                </a:lnTo>
                <a:close/>
                <a:moveTo>
                  <a:pt x="57353" y="82500"/>
                </a:moveTo>
                <a:lnTo>
                  <a:pt x="62647" y="82500"/>
                </a:lnTo>
                <a:lnTo>
                  <a:pt x="62647" y="105000"/>
                </a:lnTo>
                <a:lnTo>
                  <a:pt x="57353" y="105000"/>
                </a:lnTo>
                <a:close/>
              </a:path>
              <a:path extrusionOk="0" fill="none" h="120000" w="120000">
                <a:moveTo>
                  <a:pt x="60000" y="15000"/>
                </a:moveTo>
                <a:lnTo>
                  <a:pt x="67941" y="31875"/>
                </a:lnTo>
                <a:lnTo>
                  <a:pt x="67941" y="20625"/>
                </a:lnTo>
                <a:lnTo>
                  <a:pt x="73235" y="20625"/>
                </a:lnTo>
                <a:lnTo>
                  <a:pt x="73235" y="43125"/>
                </a:lnTo>
                <a:lnTo>
                  <a:pt x="81177" y="60000"/>
                </a:lnTo>
                <a:lnTo>
                  <a:pt x="75883" y="60000"/>
                </a:lnTo>
                <a:lnTo>
                  <a:pt x="75883" y="105000"/>
                </a:lnTo>
                <a:lnTo>
                  <a:pt x="44117" y="105000"/>
                </a:lnTo>
                <a:lnTo>
                  <a:pt x="44117" y="60000"/>
                </a:lnTo>
                <a:lnTo>
                  <a:pt x="38823" y="60000"/>
                </a:lnTo>
                <a:close/>
                <a:moveTo>
                  <a:pt x="67941" y="31875"/>
                </a:moveTo>
                <a:lnTo>
                  <a:pt x="73235" y="43125"/>
                </a:lnTo>
                <a:moveTo>
                  <a:pt x="75883" y="60000"/>
                </a:moveTo>
                <a:lnTo>
                  <a:pt x="44117" y="60000"/>
                </a:lnTo>
                <a:moveTo>
                  <a:pt x="57353" y="105000"/>
                </a:moveTo>
                <a:lnTo>
                  <a:pt x="57353" y="82500"/>
                </a:lnTo>
                <a:lnTo>
                  <a:pt x="62647" y="82500"/>
                </a:lnTo>
                <a:lnTo>
                  <a:pt x="62647" y="105000"/>
                </a:lnTo>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4" name="Google Shape;1204;p55"/>
          <p:cNvSpPr/>
          <p:nvPr/>
        </p:nvSpPr>
        <p:spPr>
          <a:xfrm>
            <a:off x="38099"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5" name="Google Shape;1205;p55">
            <a:hlinkClick action="ppaction://hlinkshowjump?jump=nextslide"/>
          </p:cNvPr>
          <p:cNvSpPr/>
          <p:nvPr/>
        </p:nvSpPr>
        <p:spPr>
          <a:xfrm rot="10800000">
            <a:off x="8610600"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6" name="Google Shape;1206;p55">
            <a:hlinkClick action="ppaction://hlinksldjump" r:id="rId16"/>
          </p:cNvPr>
          <p:cNvSpPr/>
          <p:nvPr/>
        </p:nvSpPr>
        <p:spPr>
          <a:xfrm>
            <a:off x="7149459" y="3421613"/>
            <a:ext cx="1862957" cy="244685"/>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CLPL</a:t>
            </a:r>
            <a:endParaRPr/>
          </a:p>
        </p:txBody>
      </p:sp>
      <p:sp>
        <p:nvSpPr>
          <p:cNvPr id="1207" name="Google Shape;1207;p55">
            <a:hlinkClick action="ppaction://hlinksldjump" r:id="rId17"/>
          </p:cNvPr>
          <p:cNvSpPr/>
          <p:nvPr/>
        </p:nvSpPr>
        <p:spPr>
          <a:xfrm>
            <a:off x="7147351" y="1587400"/>
            <a:ext cx="1867172" cy="241834"/>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Pupil Resources</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1" name="Shape 1211"/>
        <p:cNvGrpSpPr/>
        <p:nvPr/>
      </p:nvGrpSpPr>
      <p:grpSpPr>
        <a:xfrm>
          <a:off x="0" y="0"/>
          <a:ext cx="0" cy="0"/>
          <a:chOff x="0" y="0"/>
          <a:chExt cx="0" cy="0"/>
        </a:xfrm>
      </p:grpSpPr>
      <p:pic>
        <p:nvPicPr>
          <p:cNvPr id="1212" name="Google Shape;1212;p56"/>
          <p:cNvPicPr preferRelativeResize="0"/>
          <p:nvPr/>
        </p:nvPicPr>
        <p:blipFill rotWithShape="1">
          <a:blip r:embed="rId3">
            <a:alphaModFix/>
          </a:blip>
          <a:srcRect b="0" l="0" r="0" t="0"/>
          <a:stretch/>
        </p:blipFill>
        <p:spPr>
          <a:xfrm>
            <a:off x="7782860" y="1582575"/>
            <a:ext cx="413915" cy="413915"/>
          </a:xfrm>
          <a:prstGeom prst="rect">
            <a:avLst/>
          </a:prstGeom>
          <a:noFill/>
          <a:ln>
            <a:noFill/>
          </a:ln>
        </p:spPr>
      </p:pic>
      <p:sp>
        <p:nvSpPr>
          <p:cNvPr id="1213" name="Google Shape;1213;p56"/>
          <p:cNvSpPr/>
          <p:nvPr/>
        </p:nvSpPr>
        <p:spPr>
          <a:xfrm>
            <a:off x="7144424" y="1563406"/>
            <a:ext cx="1867992" cy="1627504"/>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Barefoot</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Code.org</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Micro:bit</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Everyone Can Create</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Scratch</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CS First</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Hour of Code</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Lego WeDo</a:t>
            </a:r>
            <a:endParaRPr sz="1100">
              <a:solidFill>
                <a:schemeClr val="dk1"/>
              </a:solidFill>
              <a:latin typeface="Arial Narrow"/>
              <a:ea typeface="Arial Narrow"/>
              <a:cs typeface="Arial Narrow"/>
              <a:sym typeface="Arial Narrow"/>
            </a:endParaRPr>
          </a:p>
        </p:txBody>
      </p:sp>
      <p:sp>
        <p:nvSpPr>
          <p:cNvPr id="1214" name="Google Shape;1214;p56"/>
          <p:cNvSpPr txBox="1"/>
          <p:nvPr>
            <p:ph type="title"/>
          </p:nvPr>
        </p:nvSpPr>
        <p:spPr>
          <a:xfrm>
            <a:off x="1183753" y="45864"/>
            <a:ext cx="7362028" cy="476493"/>
          </a:xfrm>
          <a:prstGeom prst="rect">
            <a:avLst/>
          </a:prstGeom>
          <a:solidFill>
            <a:srgbClr val="E5B8B7"/>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400"/>
              <a:buFont typeface="Arial"/>
              <a:buNone/>
            </a:pPr>
            <a:r>
              <a:rPr b="1" lang="en-GB" sz="1400">
                <a:latin typeface="Arial"/>
                <a:ea typeface="Arial"/>
                <a:cs typeface="Arial"/>
                <a:sym typeface="Arial"/>
              </a:rPr>
              <a:t>Second Level (2.2)</a:t>
            </a:r>
            <a:br>
              <a:rPr b="1" lang="en-GB" sz="1400">
                <a:latin typeface="Arial"/>
                <a:ea typeface="Arial"/>
                <a:cs typeface="Arial"/>
                <a:sym typeface="Arial"/>
              </a:rPr>
            </a:br>
            <a:r>
              <a:rPr b="1" lang="en-GB" sz="1200">
                <a:latin typeface="Arial"/>
                <a:ea typeface="Arial"/>
                <a:cs typeface="Arial"/>
                <a:sym typeface="Arial"/>
              </a:rPr>
              <a:t>CS1: </a:t>
            </a:r>
            <a:r>
              <a:rPr lang="en-GB" sz="1200">
                <a:latin typeface="Arial"/>
                <a:ea typeface="Arial"/>
                <a:cs typeface="Arial"/>
                <a:sym typeface="Arial"/>
              </a:rPr>
              <a:t>Understanding the world through computational thinking </a:t>
            </a:r>
            <a:endParaRPr b="1" sz="1400">
              <a:latin typeface="Arial"/>
              <a:ea typeface="Arial"/>
              <a:cs typeface="Arial"/>
              <a:sym typeface="Arial"/>
            </a:endParaRPr>
          </a:p>
        </p:txBody>
      </p:sp>
      <p:sp>
        <p:nvSpPr>
          <p:cNvPr id="1215" name="Google Shape;1215;p56"/>
          <p:cNvSpPr/>
          <p:nvPr/>
        </p:nvSpPr>
        <p:spPr>
          <a:xfrm>
            <a:off x="108565" y="1667777"/>
            <a:ext cx="6951363" cy="508358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Teaching Strategies &amp; Approaches:</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900">
                <a:solidFill>
                  <a:schemeClr val="dk1"/>
                </a:solidFill>
                <a:latin typeface="Arial Narrow"/>
                <a:ea typeface="Arial Narrow"/>
                <a:cs typeface="Arial Narrow"/>
                <a:sym typeface="Arial Narrow"/>
              </a:rPr>
              <a:t>Learners can identify when a </a:t>
            </a:r>
            <a:r>
              <a:rPr b="1" lang="en-GB" sz="900">
                <a:solidFill>
                  <a:schemeClr val="dk1"/>
                </a:solidFill>
                <a:latin typeface="Arial Narrow"/>
                <a:ea typeface="Arial Narrow"/>
                <a:cs typeface="Arial Narrow"/>
                <a:sym typeface="Arial Narrow"/>
              </a:rPr>
              <a:t>process</a:t>
            </a:r>
            <a:r>
              <a:rPr lang="en-GB" sz="900">
                <a:solidFill>
                  <a:schemeClr val="dk1"/>
                </a:solidFill>
                <a:latin typeface="Arial Narrow"/>
                <a:ea typeface="Arial Narrow"/>
                <a:cs typeface="Arial Narrow"/>
                <a:sym typeface="Arial Narrow"/>
              </a:rPr>
              <a:t> is a </a:t>
            </a:r>
            <a:r>
              <a:rPr b="1" lang="en-GB" sz="900">
                <a:solidFill>
                  <a:schemeClr val="dk1"/>
                </a:solidFill>
                <a:latin typeface="Arial Narrow"/>
                <a:ea typeface="Arial Narrow"/>
                <a:cs typeface="Arial Narrow"/>
                <a:sym typeface="Arial Narrow"/>
              </a:rPr>
              <a:t>single sequence </a:t>
            </a:r>
            <a:r>
              <a:rPr lang="en-GB" sz="900">
                <a:solidFill>
                  <a:schemeClr val="dk1"/>
                </a:solidFill>
                <a:latin typeface="Arial Narrow"/>
                <a:ea typeface="Arial Narrow"/>
                <a:cs typeface="Arial Narrow"/>
                <a:sym typeface="Arial Narrow"/>
              </a:rPr>
              <a:t>or multiple </a:t>
            </a:r>
            <a:r>
              <a:rPr b="1" lang="en-GB" sz="900">
                <a:solidFill>
                  <a:schemeClr val="dk1"/>
                </a:solidFill>
                <a:latin typeface="Arial Narrow"/>
                <a:ea typeface="Arial Narrow"/>
                <a:cs typeface="Arial Narrow"/>
                <a:sym typeface="Arial Narrow"/>
              </a:rPr>
              <a:t>parallel</a:t>
            </a:r>
            <a:r>
              <a:rPr lang="en-GB" sz="900">
                <a:solidFill>
                  <a:schemeClr val="dk1"/>
                </a:solidFill>
                <a:latin typeface="Arial Narrow"/>
                <a:ea typeface="Arial Narrow"/>
                <a:cs typeface="Arial Narrow"/>
                <a:sym typeface="Arial Narrow"/>
              </a:rPr>
              <a:t> steps. They </a:t>
            </a:r>
            <a:r>
              <a:rPr b="1" lang="en-GB" sz="900">
                <a:solidFill>
                  <a:schemeClr val="dk1"/>
                </a:solidFill>
                <a:latin typeface="Arial Narrow"/>
                <a:ea typeface="Arial Narrow"/>
                <a:cs typeface="Arial Narrow"/>
                <a:sym typeface="Arial Narrow"/>
              </a:rPr>
              <a:t>predict</a:t>
            </a:r>
            <a:r>
              <a:rPr lang="en-GB" sz="900">
                <a:solidFill>
                  <a:schemeClr val="dk1"/>
                </a:solidFill>
                <a:latin typeface="Arial Narrow"/>
                <a:ea typeface="Arial Narrow"/>
                <a:cs typeface="Arial Narrow"/>
                <a:sym typeface="Arial Narrow"/>
              </a:rPr>
              <a:t> outcomes of a process or identify when it’s non-predictable due to </a:t>
            </a:r>
            <a:r>
              <a:rPr b="1" lang="en-GB" sz="900">
                <a:solidFill>
                  <a:schemeClr val="dk1"/>
                </a:solidFill>
                <a:latin typeface="Arial Narrow"/>
                <a:ea typeface="Arial Narrow"/>
                <a:cs typeface="Arial Narrow"/>
                <a:sym typeface="Arial Narrow"/>
              </a:rPr>
              <a:t>random</a:t>
            </a:r>
            <a:r>
              <a:rPr lang="en-GB" sz="900">
                <a:solidFill>
                  <a:schemeClr val="dk1"/>
                </a:solidFill>
                <a:latin typeface="Arial Narrow"/>
                <a:ea typeface="Arial Narrow"/>
                <a:cs typeface="Arial Narrow"/>
                <a:sym typeface="Arial Narrow"/>
              </a:rPr>
              <a:t> elements. Learners identify loops as </a:t>
            </a:r>
            <a:r>
              <a:rPr b="1" lang="en-GB" sz="900">
                <a:solidFill>
                  <a:schemeClr val="dk1"/>
                </a:solidFill>
                <a:latin typeface="Arial Narrow"/>
                <a:ea typeface="Arial Narrow"/>
                <a:cs typeface="Arial Narrow"/>
                <a:sym typeface="Arial Narrow"/>
              </a:rPr>
              <a:t>fixed repetition or conditional</a:t>
            </a:r>
            <a:r>
              <a:rPr lang="en-GB" sz="900">
                <a:solidFill>
                  <a:schemeClr val="dk1"/>
                </a:solidFill>
                <a:latin typeface="Arial Narrow"/>
                <a:ea typeface="Arial Narrow"/>
                <a:cs typeface="Arial Narrow"/>
                <a:sym typeface="Arial Narrow"/>
              </a:rPr>
              <a:t> and can use this to repeat a set of steps. Learners can see </a:t>
            </a:r>
            <a:r>
              <a:rPr b="1" lang="en-GB" sz="900">
                <a:solidFill>
                  <a:schemeClr val="dk1"/>
                </a:solidFill>
                <a:latin typeface="Arial Narrow"/>
                <a:ea typeface="Arial Narrow"/>
                <a:cs typeface="Arial Narrow"/>
                <a:sym typeface="Arial Narrow"/>
              </a:rPr>
              <a:t>patterns</a:t>
            </a:r>
            <a:r>
              <a:rPr lang="en-GB" sz="900">
                <a:solidFill>
                  <a:schemeClr val="dk1"/>
                </a:solidFill>
                <a:latin typeface="Arial Narrow"/>
                <a:ea typeface="Arial Narrow"/>
                <a:cs typeface="Arial Narrow"/>
                <a:sym typeface="Arial Narrow"/>
              </a:rPr>
              <a:t> in problem solving and </a:t>
            </a:r>
            <a:r>
              <a:rPr b="1" lang="en-GB" sz="900">
                <a:solidFill>
                  <a:schemeClr val="dk1"/>
                </a:solidFill>
                <a:latin typeface="Arial Narrow"/>
                <a:ea typeface="Arial Narrow"/>
                <a:cs typeface="Arial Narrow"/>
                <a:sym typeface="Arial Narrow"/>
              </a:rPr>
              <a:t>evaluate</a:t>
            </a:r>
            <a:r>
              <a:rPr lang="en-GB" sz="900">
                <a:solidFill>
                  <a:schemeClr val="dk1"/>
                </a:solidFill>
                <a:latin typeface="Arial Narrow"/>
                <a:ea typeface="Arial Narrow"/>
                <a:cs typeface="Arial Narrow"/>
                <a:sym typeface="Arial Narrow"/>
              </a:rPr>
              <a:t> them in terms of efficiency (smallest number of steps). They are aware information can be sorted using </a:t>
            </a:r>
            <a:r>
              <a:rPr b="1" lang="en-GB" sz="900">
                <a:solidFill>
                  <a:schemeClr val="dk1"/>
                </a:solidFill>
                <a:latin typeface="Arial Narrow"/>
                <a:ea typeface="Arial Narrow"/>
                <a:cs typeface="Arial Narrow"/>
                <a:sym typeface="Arial Narrow"/>
              </a:rPr>
              <a:t>algorithms</a:t>
            </a:r>
            <a:r>
              <a:rPr lang="en-GB" sz="900">
                <a:solidFill>
                  <a:schemeClr val="dk1"/>
                </a:solidFill>
                <a:latin typeface="Arial Narrow"/>
                <a:ea typeface="Arial Narrow"/>
                <a:cs typeface="Arial Narrow"/>
                <a:sym typeface="Arial Narrow"/>
              </a:rPr>
              <a:t>.</a:t>
            </a:r>
            <a:endParaRPr/>
          </a:p>
          <a:p>
            <a:pPr indent="0" lvl="0" marL="0" marR="0" rtl="0" algn="l">
              <a:spcBef>
                <a:spcPts val="0"/>
              </a:spcBef>
              <a:spcAft>
                <a:spcPts val="0"/>
              </a:spcAft>
              <a:buNone/>
            </a:pPr>
            <a:r>
              <a:t/>
            </a:r>
            <a:endParaRPr sz="4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Unplugged</a:t>
            </a:r>
            <a:endParaRPr sz="700" u="sng">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Describe the properties of simple systems involving a parallel process. Learners could play a part in a physical process (such as in a playground game) in which multiple activities are carried out at the same time (parallel) in order to achieve an output. It could also be a creating a story or creating a game with multiple processes (links to Make a Game in plugged section)</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Guess the weather for tomorrow and give evidence for your predictions. Explain why weather is random and why flights require you to have a maximum baggage allowance</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Learn about loops with </a:t>
            </a:r>
            <a:r>
              <a:rPr lang="en-GB" sz="1000" u="sng">
                <a:solidFill>
                  <a:schemeClr val="dk1"/>
                </a:solidFill>
                <a:latin typeface="Arial Narrow"/>
                <a:ea typeface="Arial Narrow"/>
                <a:cs typeface="Arial Narrow"/>
                <a:sym typeface="Arial Narrow"/>
                <a:hlinkClick r:id="rId4">
                  <a:extLst>
                    <a:ext uri="{A12FA001-AC4F-418D-AE19-62706E023703}">
                      <ahyp:hlinkClr val="tx"/>
                    </a:ext>
                  </a:extLst>
                </a:hlinkClick>
              </a:rPr>
              <a:t>Getting Loopy</a:t>
            </a:r>
            <a:r>
              <a:rPr lang="en-GB" sz="1000">
                <a:solidFill>
                  <a:schemeClr val="dk1"/>
                </a:solidFill>
                <a:latin typeface="Arial Narrow"/>
                <a:ea typeface="Arial Narrow"/>
                <a:cs typeface="Arial Narrow"/>
                <a:sym typeface="Arial Narrow"/>
              </a:rPr>
              <a:t> on code.org (online, but download activity for unplugged use)</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Try using loops to create Music (Everyone Can Create: Music) and discuss the similarities between use of loops in music and code</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Create written code (e.g. Python) for a route to give to a partner and ask them to predict or draw the route (e.g. repeat (3) {right (4) left (2)} )</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Review/learn how search engines ranks results </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Learn about conditionals: define circumstances when certain parts of programs should run and when they shouldn’t - determine whether a conditional is met based on criteria. Try </a:t>
            </a:r>
            <a:r>
              <a:rPr lang="en-GB" sz="1000" u="sng">
                <a:solidFill>
                  <a:schemeClr val="dk1"/>
                </a:solidFill>
                <a:latin typeface="Arial Narrow"/>
                <a:ea typeface="Arial Narrow"/>
                <a:cs typeface="Arial Narrow"/>
                <a:sym typeface="Arial Narrow"/>
                <a:hlinkClick r:id="rId5">
                  <a:extLst>
                    <a:ext uri="{A12FA001-AC4F-418D-AE19-62706E023703}">
                      <ahyp:hlinkClr val="tx"/>
                    </a:ext>
                  </a:extLst>
                </a:hlinkClick>
              </a:rPr>
              <a:t>Conditionals with Cards</a:t>
            </a:r>
            <a:r>
              <a:rPr lang="en-GB" sz="1000">
                <a:solidFill>
                  <a:schemeClr val="dk1"/>
                </a:solidFill>
                <a:latin typeface="Arial Narrow"/>
                <a:ea typeface="Arial Narrow"/>
                <a:cs typeface="Arial Narrow"/>
                <a:sym typeface="Arial Narrow"/>
              </a:rPr>
              <a:t> (online, but download activity for unplugged use)</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Arrange classroom books/films/files into genres/type and by a second conditional, e.g. alphabetical order</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Write an algorithm for sorting or classifying items which have some similarities e.g. physical characteristics, types of apes, bears, chewy sweets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Introduce abstraction e.g. a school timetable shows that you have literacy at 9.30am and maths at 11am, but not the content of those lessons; a storyboard shows just the key points of a story and none of the detail </a:t>
            </a:r>
            <a:endParaRPr/>
          </a:p>
          <a:p>
            <a:pPr indent="-133350" lvl="0" marL="171450" marR="0" rtl="0" algn="l">
              <a:spcBef>
                <a:spcPts val="0"/>
              </a:spcBef>
              <a:spcAft>
                <a:spcPts val="0"/>
              </a:spcAft>
              <a:buClr>
                <a:schemeClr val="dk1"/>
              </a:buClr>
              <a:buSzPts val="600"/>
              <a:buFont typeface="Arial"/>
              <a:buNone/>
            </a:pPr>
            <a:r>
              <a:t/>
            </a:r>
            <a:endParaRPr sz="600" u="sng">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Plugged</a:t>
            </a:r>
            <a:endParaRPr sz="700" u="sng">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Create a ‘choose your own ending’ story in Keynote with multiple branches through creating hyperlinks to jump to a different page</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Review fixed repetition and nested loops with </a:t>
            </a:r>
            <a:r>
              <a:rPr lang="en-GB" sz="1000" u="sng">
                <a:solidFill>
                  <a:schemeClr val="dk1"/>
                </a:solidFill>
                <a:latin typeface="Arial Narrow"/>
                <a:ea typeface="Arial Narrow"/>
                <a:cs typeface="Arial Narrow"/>
                <a:sym typeface="Arial Narrow"/>
                <a:hlinkClick r:id="rId6">
                  <a:extLst>
                    <a:ext uri="{A12FA001-AC4F-418D-AE19-62706E023703}">
                      <ahyp:hlinkClr val="tx"/>
                    </a:ext>
                  </a:extLst>
                </a:hlinkClick>
              </a:rPr>
              <a:t>Shapes &amp; Crystal Flowers Repetition activity</a:t>
            </a:r>
            <a:endParaRPr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Review variables and use these in the </a:t>
            </a:r>
            <a:r>
              <a:rPr lang="en-GB" sz="1000" u="sng">
                <a:solidFill>
                  <a:schemeClr val="dk1"/>
                </a:solidFill>
                <a:latin typeface="Arial Narrow"/>
                <a:ea typeface="Arial Narrow"/>
                <a:cs typeface="Arial Narrow"/>
                <a:sym typeface="Arial Narrow"/>
                <a:hlinkClick r:id="rId7">
                  <a:extLst>
                    <a:ext uri="{A12FA001-AC4F-418D-AE19-62706E023703}">
                      <ahyp:hlinkClr val="tx"/>
                    </a:ext>
                  </a:extLst>
                </a:hlinkClick>
              </a:rPr>
              <a:t>Scratch Maths Quiz activity</a:t>
            </a:r>
            <a:endParaRPr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Investigate </a:t>
            </a:r>
            <a:r>
              <a:rPr lang="en-GB" sz="1000" u="sng">
                <a:solidFill>
                  <a:schemeClr val="dk1"/>
                </a:solidFill>
                <a:latin typeface="Arial Narrow"/>
                <a:ea typeface="Arial Narrow"/>
                <a:cs typeface="Arial Narrow"/>
                <a:sym typeface="Arial Narrow"/>
                <a:hlinkClick r:id="rId8">
                  <a:extLst>
                    <a:ext uri="{A12FA001-AC4F-418D-AE19-62706E023703}">
                      <ahyp:hlinkClr val="tx"/>
                    </a:ext>
                  </a:extLst>
                </a:hlinkClick>
              </a:rPr>
              <a:t>programming input devices </a:t>
            </a:r>
            <a:r>
              <a:rPr lang="en-GB" sz="1000">
                <a:solidFill>
                  <a:schemeClr val="dk1"/>
                </a:solidFill>
                <a:latin typeface="Arial Narrow"/>
                <a:ea typeface="Arial Narrow"/>
                <a:cs typeface="Arial Narrow"/>
                <a:sym typeface="Arial Narrow"/>
              </a:rPr>
              <a:t>using Scratch</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Investigate </a:t>
            </a:r>
            <a:r>
              <a:rPr lang="en-GB" sz="1000" u="sng">
                <a:solidFill>
                  <a:schemeClr val="dk1"/>
                </a:solidFill>
                <a:latin typeface="Arial Narrow"/>
                <a:ea typeface="Arial Narrow"/>
                <a:cs typeface="Arial Narrow"/>
                <a:sym typeface="Arial Narrow"/>
                <a:hlinkClick r:id="rId9">
                  <a:extLst>
                    <a:ext uri="{A12FA001-AC4F-418D-AE19-62706E023703}">
                      <ahyp:hlinkClr val="tx"/>
                    </a:ext>
                  </a:extLst>
                </a:hlinkClick>
              </a:rPr>
              <a:t>outputs</a:t>
            </a:r>
            <a:r>
              <a:rPr lang="en-GB" sz="1000">
                <a:solidFill>
                  <a:schemeClr val="dk1"/>
                </a:solidFill>
                <a:latin typeface="Arial Narrow"/>
                <a:ea typeface="Arial Narrow"/>
                <a:cs typeface="Arial Narrow"/>
                <a:sym typeface="Arial Narrow"/>
              </a:rPr>
              <a:t> with Lego WeDo</a:t>
            </a:r>
            <a:endParaRPr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Create a </a:t>
            </a:r>
            <a:r>
              <a:rPr lang="en-GB" sz="1000" u="sng">
                <a:solidFill>
                  <a:schemeClr val="dk1"/>
                </a:solidFill>
                <a:latin typeface="Arial Narrow"/>
                <a:ea typeface="Arial Narrow"/>
                <a:cs typeface="Arial Narrow"/>
                <a:sym typeface="Arial Narrow"/>
                <a:hlinkClick r:id="rId10">
                  <a:extLst>
                    <a:ext uri="{A12FA001-AC4F-418D-AE19-62706E023703}">
                      <ahyp:hlinkClr val="tx"/>
                    </a:ext>
                  </a:extLst>
                </a:hlinkClick>
              </a:rPr>
              <a:t>classroom sound monitor </a:t>
            </a:r>
            <a:r>
              <a:rPr lang="en-GB" sz="1000">
                <a:solidFill>
                  <a:schemeClr val="dk1"/>
                </a:solidFill>
                <a:latin typeface="Arial Narrow"/>
                <a:ea typeface="Arial Narrow"/>
                <a:cs typeface="Arial Narrow"/>
                <a:sym typeface="Arial Narrow"/>
              </a:rPr>
              <a:t>using input (e.g. microphone) and output (e.g. warning sound from computer)</a:t>
            </a:r>
            <a:endParaRPr/>
          </a:p>
          <a:p>
            <a:pPr indent="-171450" lvl="0" marL="171450" marR="0" rtl="0" algn="l">
              <a:spcBef>
                <a:spcPts val="0"/>
              </a:spcBef>
              <a:spcAft>
                <a:spcPts val="0"/>
              </a:spcAft>
              <a:buClr>
                <a:schemeClr val="dk1"/>
              </a:buClr>
              <a:buSzPts val="1000"/>
              <a:buFont typeface="Arial"/>
              <a:buChar char="•"/>
            </a:pPr>
            <a:r>
              <a:rPr lang="en-GB" sz="1000" u="sng">
                <a:solidFill>
                  <a:schemeClr val="dk1"/>
                </a:solidFill>
                <a:latin typeface="Arial Narrow"/>
                <a:ea typeface="Arial Narrow"/>
                <a:cs typeface="Arial Narrow"/>
                <a:sym typeface="Arial Narrow"/>
                <a:hlinkClick r:id="rId11">
                  <a:extLst>
                    <a:ext uri="{A12FA001-AC4F-418D-AE19-62706E023703}">
                      <ahyp:hlinkClr val="tx"/>
                    </a:ext>
                  </a:extLst>
                </a:hlinkClick>
              </a:rPr>
              <a:t>Make a Game </a:t>
            </a:r>
            <a:r>
              <a:rPr lang="en-GB" sz="1000">
                <a:solidFill>
                  <a:schemeClr val="dk1"/>
                </a:solidFill>
                <a:latin typeface="Arial Narrow"/>
                <a:ea typeface="Arial Narrow"/>
                <a:cs typeface="Arial Narrow"/>
                <a:sym typeface="Arial Narrow"/>
              </a:rPr>
              <a:t>– set parameters for the game that learners need to fulfil e.g. loops/variables/fixed repetition/conditionals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Learners who are moving on to Python language can play or create a game using </a:t>
            </a:r>
            <a:r>
              <a:rPr lang="en-GB" sz="1000" u="sng">
                <a:solidFill>
                  <a:schemeClr val="dk1"/>
                </a:solidFill>
                <a:latin typeface="Arial Narrow"/>
                <a:ea typeface="Arial Narrow"/>
                <a:cs typeface="Arial Narrow"/>
                <a:sym typeface="Arial Narrow"/>
                <a:hlinkClick r:id="rId12">
                  <a:extLst>
                    <a:ext uri="{A12FA001-AC4F-418D-AE19-62706E023703}">
                      <ahyp:hlinkClr val="tx"/>
                    </a:ext>
                  </a:extLst>
                </a:hlinkClick>
              </a:rPr>
              <a:t>Code Combat</a:t>
            </a:r>
            <a:r>
              <a:rPr lang="en-GB" sz="1000">
                <a:solidFill>
                  <a:schemeClr val="dk1"/>
                </a:solidFill>
                <a:latin typeface="Arial Narrow"/>
                <a:ea typeface="Arial Narrow"/>
                <a:cs typeface="Arial Narrow"/>
                <a:sym typeface="Arial Narrow"/>
              </a:rPr>
              <a:t> on Hour of Code</a:t>
            </a:r>
            <a:endParaRPr/>
          </a:p>
          <a:p>
            <a:pPr indent="-171450" lvl="0" marL="171450" marR="0" rtl="0" algn="l">
              <a:spcBef>
                <a:spcPts val="0"/>
              </a:spcBef>
              <a:spcAft>
                <a:spcPts val="0"/>
              </a:spcAft>
              <a:buClr>
                <a:schemeClr val="dk1"/>
              </a:buClr>
              <a:buSzPts val="1000"/>
              <a:buFont typeface="Arial"/>
              <a:buChar char="•"/>
            </a:pPr>
            <a:r>
              <a:rPr lang="en-GB" sz="1000" u="sng">
                <a:solidFill>
                  <a:schemeClr val="dk1"/>
                </a:solidFill>
                <a:latin typeface="Arial Narrow"/>
                <a:ea typeface="Arial Narrow"/>
                <a:cs typeface="Arial Narrow"/>
                <a:sym typeface="Arial Narrow"/>
                <a:hlinkClick r:id="rId13">
                  <a:extLst>
                    <a:ext uri="{A12FA001-AC4F-418D-AE19-62706E023703}">
                      <ahyp:hlinkClr val="tx"/>
                    </a:ext>
                  </a:extLst>
                </a:hlinkClick>
              </a:rPr>
              <a:t>Introduce learners to Javascript </a:t>
            </a:r>
            <a:r>
              <a:rPr lang="en-GB" sz="1000">
                <a:solidFill>
                  <a:schemeClr val="dk1"/>
                </a:solidFill>
                <a:latin typeface="Arial Narrow"/>
                <a:ea typeface="Arial Narrow"/>
                <a:cs typeface="Arial Narrow"/>
                <a:sym typeface="Arial Narrow"/>
              </a:rPr>
              <a:t>language using Micro:bit</a:t>
            </a:r>
            <a:endParaRPr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Learn how to use code for storytelling, and use a piece of imaginative writing you’ve created: </a:t>
            </a:r>
            <a:r>
              <a:rPr lang="en-GB" sz="1000" u="sng">
                <a:solidFill>
                  <a:schemeClr val="dk1"/>
                </a:solidFill>
                <a:latin typeface="Arial Narrow"/>
                <a:ea typeface="Arial Narrow"/>
                <a:cs typeface="Arial Narrow"/>
                <a:sym typeface="Arial Narrow"/>
                <a:hlinkClick r:id="rId14">
                  <a:extLst>
                    <a:ext uri="{A12FA001-AC4F-418D-AE19-62706E023703}">
                      <ahyp:hlinkClr val="tx"/>
                    </a:ext>
                  </a:extLst>
                </a:hlinkClick>
              </a:rPr>
              <a:t>Storytelling with Computing Science</a:t>
            </a:r>
            <a:r>
              <a:rPr lang="en-GB" sz="1000">
                <a:solidFill>
                  <a:schemeClr val="dk1"/>
                </a:solidFill>
                <a:latin typeface="Arial Narrow"/>
                <a:ea typeface="Arial Narrow"/>
                <a:cs typeface="Arial Narrow"/>
                <a:sym typeface="Arial Narrow"/>
              </a:rPr>
              <a:t> (CS First) (introduces random elements)</a:t>
            </a:r>
            <a:endParaRPr/>
          </a:p>
        </p:txBody>
      </p:sp>
      <p:sp>
        <p:nvSpPr>
          <p:cNvPr id="1216" name="Google Shape;1216;p56"/>
          <p:cNvSpPr/>
          <p:nvPr/>
        </p:nvSpPr>
        <p:spPr>
          <a:xfrm>
            <a:off x="118933" y="1092172"/>
            <a:ext cx="6940995" cy="53149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Cross-curricular links:</a:t>
            </a:r>
            <a:endParaRPr/>
          </a:p>
          <a:p>
            <a:pPr indent="0" lvl="0" marL="0" marR="0" rtl="0" algn="l">
              <a:spcBef>
                <a:spcPts val="0"/>
              </a:spcBef>
              <a:spcAft>
                <a:spcPts val="0"/>
              </a:spcAft>
              <a:buNone/>
            </a:pPr>
            <a:r>
              <a:rPr lang="en-GB" sz="1000">
                <a:solidFill>
                  <a:srgbClr val="000000"/>
                </a:solidFill>
                <a:latin typeface="Arial Narrow"/>
                <a:ea typeface="Arial Narrow"/>
                <a:cs typeface="Arial Narrow"/>
                <a:sym typeface="Arial Narrow"/>
              </a:rPr>
              <a:t>(LIT 2-20a) selecting subject, purpose, format, resources to create texts      (ENG 2-31a) Creating stories, with setting, characters, actions, dialogue</a:t>
            </a:r>
            <a:endParaRPr/>
          </a:p>
          <a:p>
            <a:pPr indent="0" lvl="0" marL="0" marR="0" rtl="0" algn="l">
              <a:spcBef>
                <a:spcPts val="0"/>
              </a:spcBef>
              <a:spcAft>
                <a:spcPts val="0"/>
              </a:spcAft>
              <a:buNone/>
            </a:pPr>
            <a:r>
              <a:rPr lang="en-GB" sz="1000">
                <a:solidFill>
                  <a:srgbClr val="000000"/>
                </a:solidFill>
                <a:latin typeface="Arial Narrow"/>
                <a:ea typeface="Arial Narrow"/>
                <a:cs typeface="Arial Narrow"/>
                <a:sym typeface="Arial Narrow"/>
              </a:rPr>
              <a:t>(LIT 2-06a) select ideas and relevant information, organising these in appropriate way for purpose</a:t>
            </a:r>
            <a:endParaRPr/>
          </a:p>
        </p:txBody>
      </p:sp>
      <p:sp>
        <p:nvSpPr>
          <p:cNvPr id="1217" name="Google Shape;1217;p56"/>
          <p:cNvSpPr/>
          <p:nvPr/>
        </p:nvSpPr>
        <p:spPr>
          <a:xfrm>
            <a:off x="118934" y="586135"/>
            <a:ext cx="6940996" cy="452089"/>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Key language</a:t>
            </a:r>
            <a:r>
              <a:rPr lang="en-GB" sz="1100">
                <a:solidFill>
                  <a:schemeClr val="dk1"/>
                </a:solidFill>
                <a:latin typeface="Arial Narrow"/>
                <a:ea typeface="Arial Narrow"/>
                <a:cs typeface="Arial Narrow"/>
                <a:sym typeface="Arial Narrow"/>
              </a:rPr>
              <a:t>:  conditional, logic, algorithm, decomposition, patterns, abstraction, evaluation, tinkering, creating, debugging, persevering, collaboration, loops, events, control, sensing, operators, variables, input, process, output, parallel</a:t>
            </a:r>
            <a:endParaRPr/>
          </a:p>
        </p:txBody>
      </p:sp>
      <p:sp>
        <p:nvSpPr>
          <p:cNvPr id="1218" name="Google Shape;1218;p56"/>
          <p:cNvSpPr/>
          <p:nvPr/>
        </p:nvSpPr>
        <p:spPr>
          <a:xfrm>
            <a:off x="7150289" y="582542"/>
            <a:ext cx="1867992" cy="652399"/>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900" u="sng">
                <a:solidFill>
                  <a:schemeClr val="dk1"/>
                </a:solidFill>
                <a:latin typeface="Arial Narrow"/>
                <a:ea typeface="Arial Narrow"/>
                <a:cs typeface="Arial Narrow"/>
                <a:sym typeface="Arial Narrow"/>
              </a:rPr>
              <a:t>CfE E/O:</a:t>
            </a:r>
            <a:r>
              <a:rPr lang="en-GB" sz="900">
                <a:solidFill>
                  <a:schemeClr val="dk1"/>
                </a:solidFill>
                <a:latin typeface="Arial Narrow"/>
                <a:ea typeface="Arial Narrow"/>
                <a:cs typeface="Arial Narrow"/>
                <a:sym typeface="Arial Narrow"/>
              </a:rPr>
              <a:t> I  understand the operation of a process and its outcome. I can structure related items of information. </a:t>
            </a:r>
            <a:endParaRPr/>
          </a:p>
          <a:p>
            <a:pPr indent="0" lvl="0" marL="0" marR="0" rtl="0" algn="l">
              <a:spcBef>
                <a:spcPts val="0"/>
              </a:spcBef>
              <a:spcAft>
                <a:spcPts val="0"/>
              </a:spcAft>
              <a:buNone/>
            </a:pPr>
            <a:r>
              <a:rPr b="1" lang="en-GB" sz="900">
                <a:solidFill>
                  <a:schemeClr val="dk1"/>
                </a:solidFill>
                <a:latin typeface="Arial Narrow"/>
                <a:ea typeface="Arial Narrow"/>
                <a:cs typeface="Arial Narrow"/>
                <a:sym typeface="Arial Narrow"/>
              </a:rPr>
              <a:t>TCH 2-13a</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p:txBody>
      </p:sp>
      <p:sp>
        <p:nvSpPr>
          <p:cNvPr id="1219" name="Google Shape;1219;p56"/>
          <p:cNvSpPr/>
          <p:nvPr/>
        </p:nvSpPr>
        <p:spPr>
          <a:xfrm>
            <a:off x="7161700" y="3533705"/>
            <a:ext cx="1862958" cy="3217652"/>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End of Level Benchmarks:</a:t>
            </a:r>
            <a:endParaRPr/>
          </a:p>
          <a:p>
            <a:pPr indent="0" lvl="0" marL="0" marR="0" rtl="0" algn="l">
              <a:spcBef>
                <a:spcPts val="0"/>
              </a:spcBef>
              <a:spcAft>
                <a:spcPts val="0"/>
              </a:spcAft>
              <a:buNone/>
            </a:pPr>
            <a:r>
              <a:t/>
            </a:r>
            <a:endParaRPr sz="500" u="sng">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900"/>
              <a:buFont typeface="Arial"/>
              <a:buChar char="•"/>
            </a:pPr>
            <a:r>
              <a:rPr lang="en-GB" sz="900">
                <a:solidFill>
                  <a:schemeClr val="dk1"/>
                </a:solidFill>
                <a:latin typeface="Arial Narrow"/>
                <a:ea typeface="Arial Narrow"/>
                <a:cs typeface="Arial Narrow"/>
                <a:sym typeface="Arial Narrow"/>
              </a:rPr>
              <a:t>Compares activities consisting of a single sequence of steps with those consisting of multiple parallel steps, for example, making tomato sauce and cooking pasta to be served at the same time</a:t>
            </a:r>
            <a:endParaRPr/>
          </a:p>
          <a:p>
            <a:pPr indent="-171450" lvl="0" marL="171450" marR="0" rtl="0" algn="l">
              <a:spcBef>
                <a:spcPts val="0"/>
              </a:spcBef>
              <a:spcAft>
                <a:spcPts val="0"/>
              </a:spcAft>
              <a:buClr>
                <a:schemeClr val="dk1"/>
              </a:buClr>
              <a:buSzPts val="900"/>
              <a:buFont typeface="Arial"/>
              <a:buChar char="•"/>
            </a:pPr>
            <a:r>
              <a:rPr lang="en-GB" sz="900">
                <a:solidFill>
                  <a:schemeClr val="dk1"/>
                </a:solidFill>
                <a:latin typeface="Arial Narrow"/>
                <a:ea typeface="Arial Narrow"/>
                <a:cs typeface="Arial Narrow"/>
                <a:sym typeface="Arial Narrow"/>
              </a:rPr>
              <a:t>Identifies algorithms/instructions that include repeated groups of instructions a fixed number of times and/or loops until a condition is met </a:t>
            </a:r>
            <a:endParaRPr/>
          </a:p>
          <a:p>
            <a:pPr indent="-171450" lvl="0" marL="171450" marR="0" rtl="0" algn="l">
              <a:spcBef>
                <a:spcPts val="0"/>
              </a:spcBef>
              <a:spcAft>
                <a:spcPts val="0"/>
              </a:spcAft>
              <a:buClr>
                <a:schemeClr val="dk1"/>
              </a:buClr>
              <a:buSzPts val="900"/>
              <a:buFont typeface="Arial"/>
              <a:buChar char="•"/>
            </a:pPr>
            <a:r>
              <a:rPr lang="en-GB" sz="900">
                <a:solidFill>
                  <a:schemeClr val="dk1"/>
                </a:solidFill>
                <a:latin typeface="Arial Narrow"/>
                <a:ea typeface="Arial Narrow"/>
                <a:cs typeface="Arial Narrow"/>
                <a:sym typeface="Arial Narrow"/>
              </a:rPr>
              <a:t>Identifies when a process is not predictable because it has a random element for example, a board game which uses dice</a:t>
            </a:r>
            <a:endParaRPr/>
          </a:p>
          <a:p>
            <a:pPr indent="-171450" lvl="0" marL="171450" marR="0" rtl="0" algn="l">
              <a:spcBef>
                <a:spcPts val="0"/>
              </a:spcBef>
              <a:spcAft>
                <a:spcPts val="0"/>
              </a:spcAft>
              <a:buClr>
                <a:schemeClr val="dk1"/>
              </a:buClr>
              <a:buSzPts val="900"/>
              <a:buFont typeface="Arial"/>
              <a:buChar char="•"/>
            </a:pPr>
            <a:r>
              <a:rPr lang="en-GB" sz="900">
                <a:solidFill>
                  <a:schemeClr val="dk1"/>
                </a:solidFill>
                <a:latin typeface="Arial Narrow"/>
                <a:ea typeface="Arial Narrow"/>
                <a:cs typeface="Arial Narrow"/>
                <a:sym typeface="Arial Narrow"/>
              </a:rPr>
              <a:t>Structures related items of information for example, a family tree</a:t>
            </a:r>
            <a:endParaRPr/>
          </a:p>
          <a:p>
            <a:pPr indent="-171450" lvl="0" marL="171450" marR="0" rtl="0" algn="l">
              <a:spcBef>
                <a:spcPts val="0"/>
              </a:spcBef>
              <a:spcAft>
                <a:spcPts val="0"/>
              </a:spcAft>
              <a:buClr>
                <a:schemeClr val="dk1"/>
              </a:buClr>
              <a:buSzPts val="900"/>
              <a:buFont typeface="Arial"/>
              <a:buChar char="•"/>
            </a:pPr>
            <a:r>
              <a:rPr lang="en-GB" sz="900">
                <a:solidFill>
                  <a:schemeClr val="dk1"/>
                </a:solidFill>
                <a:latin typeface="Arial Narrow"/>
                <a:ea typeface="Arial Narrow"/>
                <a:cs typeface="Arial Narrow"/>
                <a:sym typeface="Arial Narrow"/>
              </a:rPr>
              <a:t>Uses a recognised set of instructions/ an algorithm to sort real worlds objects for examples, books in a library or trading cards</a:t>
            </a:r>
            <a:endParaRPr sz="900" u="sng">
              <a:solidFill>
                <a:schemeClr val="dk1"/>
              </a:solidFill>
              <a:latin typeface="Arial Narrow"/>
              <a:ea typeface="Arial Narrow"/>
              <a:cs typeface="Arial Narrow"/>
              <a:sym typeface="Arial Narrow"/>
            </a:endParaRPr>
          </a:p>
          <a:p>
            <a:pPr indent="-101600" lvl="0" marL="171450" marR="0" rtl="0" algn="l">
              <a:spcBef>
                <a:spcPts val="0"/>
              </a:spcBef>
              <a:spcAft>
                <a:spcPts val="0"/>
              </a:spcAft>
              <a:buClr>
                <a:schemeClr val="dk1"/>
              </a:buClr>
              <a:buSzPts val="1100"/>
              <a:buFont typeface="Arial"/>
              <a:buNone/>
            </a:pPr>
            <a:r>
              <a:t/>
            </a:r>
            <a:endParaRPr sz="1100">
              <a:solidFill>
                <a:schemeClr val="dk1"/>
              </a:solidFill>
              <a:latin typeface="Arial Narrow"/>
              <a:ea typeface="Arial Narrow"/>
              <a:cs typeface="Arial Narrow"/>
              <a:sym typeface="Arial Narrow"/>
            </a:endParaRPr>
          </a:p>
        </p:txBody>
      </p:sp>
      <p:pic>
        <p:nvPicPr>
          <p:cNvPr id="1220" name="Google Shape;1220;p56"/>
          <p:cNvPicPr preferRelativeResize="0"/>
          <p:nvPr/>
        </p:nvPicPr>
        <p:blipFill rotWithShape="1">
          <a:blip r:embed="rId15">
            <a:alphaModFix/>
          </a:blip>
          <a:srcRect b="0" l="0" r="0" t="0"/>
          <a:stretch/>
        </p:blipFill>
        <p:spPr>
          <a:xfrm>
            <a:off x="8133454" y="2419338"/>
            <a:ext cx="432211" cy="244746"/>
          </a:xfrm>
          <a:prstGeom prst="rect">
            <a:avLst/>
          </a:prstGeom>
          <a:noFill/>
          <a:ln>
            <a:noFill/>
          </a:ln>
        </p:spPr>
      </p:pic>
      <p:pic>
        <p:nvPicPr>
          <p:cNvPr id="1221" name="Google Shape;1221;p56"/>
          <p:cNvPicPr preferRelativeResize="0"/>
          <p:nvPr/>
        </p:nvPicPr>
        <p:blipFill rotWithShape="1">
          <a:blip r:embed="rId16">
            <a:alphaModFix/>
          </a:blip>
          <a:srcRect b="0" l="0" r="0" t="0"/>
          <a:stretch/>
        </p:blipFill>
        <p:spPr>
          <a:xfrm>
            <a:off x="8545781" y="1575499"/>
            <a:ext cx="413916" cy="413915"/>
          </a:xfrm>
          <a:prstGeom prst="rect">
            <a:avLst/>
          </a:prstGeom>
          <a:noFill/>
          <a:ln>
            <a:noFill/>
          </a:ln>
        </p:spPr>
      </p:pic>
      <p:pic>
        <p:nvPicPr>
          <p:cNvPr id="1222" name="Google Shape;1222;p56"/>
          <p:cNvPicPr preferRelativeResize="0"/>
          <p:nvPr/>
        </p:nvPicPr>
        <p:blipFill rotWithShape="1">
          <a:blip r:embed="rId17">
            <a:alphaModFix/>
          </a:blip>
          <a:srcRect b="0" l="0" r="0" t="0"/>
          <a:stretch/>
        </p:blipFill>
        <p:spPr>
          <a:xfrm>
            <a:off x="8184365" y="2730640"/>
            <a:ext cx="356860" cy="356860"/>
          </a:xfrm>
          <a:prstGeom prst="rect">
            <a:avLst/>
          </a:prstGeom>
          <a:noFill/>
          <a:ln>
            <a:noFill/>
          </a:ln>
        </p:spPr>
      </p:pic>
      <p:pic>
        <p:nvPicPr>
          <p:cNvPr id="1223" name="Google Shape;1223;p56"/>
          <p:cNvPicPr preferRelativeResize="0"/>
          <p:nvPr/>
        </p:nvPicPr>
        <p:blipFill rotWithShape="1">
          <a:blip r:embed="rId18">
            <a:alphaModFix/>
          </a:blip>
          <a:srcRect b="0" l="0" r="0" t="0"/>
          <a:stretch/>
        </p:blipFill>
        <p:spPr>
          <a:xfrm>
            <a:off x="8231663" y="1633493"/>
            <a:ext cx="314210" cy="310557"/>
          </a:xfrm>
          <a:prstGeom prst="rect">
            <a:avLst/>
          </a:prstGeom>
          <a:noFill/>
          <a:ln>
            <a:noFill/>
          </a:ln>
        </p:spPr>
      </p:pic>
      <p:pic>
        <p:nvPicPr>
          <p:cNvPr id="1224" name="Google Shape;1224;p56"/>
          <p:cNvPicPr preferRelativeResize="0"/>
          <p:nvPr/>
        </p:nvPicPr>
        <p:blipFill rotWithShape="1">
          <a:blip r:embed="rId19">
            <a:alphaModFix/>
          </a:blip>
          <a:srcRect b="0" l="0" r="0" t="0"/>
          <a:stretch/>
        </p:blipFill>
        <p:spPr>
          <a:xfrm>
            <a:off x="8595442" y="2451731"/>
            <a:ext cx="381821" cy="233652"/>
          </a:xfrm>
          <a:prstGeom prst="rect">
            <a:avLst/>
          </a:prstGeom>
          <a:noFill/>
          <a:ln>
            <a:noFill/>
          </a:ln>
        </p:spPr>
      </p:pic>
      <p:pic>
        <p:nvPicPr>
          <p:cNvPr id="1225" name="Google Shape;1225;p56"/>
          <p:cNvPicPr preferRelativeResize="0"/>
          <p:nvPr/>
        </p:nvPicPr>
        <p:blipFill rotWithShape="1">
          <a:blip r:embed="rId20">
            <a:alphaModFix/>
          </a:blip>
          <a:srcRect b="0" l="0" r="0" t="0"/>
          <a:stretch/>
        </p:blipFill>
        <p:spPr>
          <a:xfrm>
            <a:off x="8583580" y="2727281"/>
            <a:ext cx="413915" cy="421725"/>
          </a:xfrm>
          <a:prstGeom prst="rect">
            <a:avLst/>
          </a:prstGeom>
          <a:noFill/>
          <a:ln>
            <a:noFill/>
          </a:ln>
        </p:spPr>
      </p:pic>
      <p:pic>
        <p:nvPicPr>
          <p:cNvPr id="1226" name="Google Shape;1226;p56"/>
          <p:cNvPicPr preferRelativeResize="0"/>
          <p:nvPr/>
        </p:nvPicPr>
        <p:blipFill rotWithShape="1">
          <a:blip r:embed="rId21">
            <a:alphaModFix/>
          </a:blip>
          <a:srcRect b="0" l="0" r="0" t="0"/>
          <a:stretch/>
        </p:blipFill>
        <p:spPr>
          <a:xfrm>
            <a:off x="8610600" y="1953351"/>
            <a:ext cx="314209" cy="411019"/>
          </a:xfrm>
          <a:prstGeom prst="rect">
            <a:avLst/>
          </a:prstGeom>
          <a:noFill/>
          <a:ln>
            <a:noFill/>
          </a:ln>
        </p:spPr>
      </p:pic>
      <p:sp>
        <p:nvSpPr>
          <p:cNvPr id="1227" name="Google Shape;1227;p56">
            <a:hlinkClick action="ppaction://hlinkshowjump?jump=firstslide"/>
          </p:cNvPr>
          <p:cNvSpPr/>
          <p:nvPr/>
        </p:nvSpPr>
        <p:spPr>
          <a:xfrm>
            <a:off x="586789" y="45864"/>
            <a:ext cx="546686" cy="257267"/>
          </a:xfrm>
          <a:custGeom>
            <a:rect b="b" l="l" r="r" t="t"/>
            <a:pathLst>
              <a:path extrusionOk="0" h="120000" w="120000">
                <a:moveTo>
                  <a:pt x="0" y="0"/>
                </a:moveTo>
                <a:lnTo>
                  <a:pt x="120000" y="0"/>
                </a:lnTo>
                <a:lnTo>
                  <a:pt x="120000" y="120000"/>
                </a:lnTo>
                <a:lnTo>
                  <a:pt x="0" y="120000"/>
                </a:lnTo>
                <a:close/>
                <a:moveTo>
                  <a:pt x="60000" y="15000"/>
                </a:moveTo>
                <a:lnTo>
                  <a:pt x="38823" y="60000"/>
                </a:lnTo>
                <a:lnTo>
                  <a:pt x="44117" y="60000"/>
                </a:lnTo>
                <a:lnTo>
                  <a:pt x="44117" y="105000"/>
                </a:lnTo>
                <a:lnTo>
                  <a:pt x="75883" y="105000"/>
                </a:lnTo>
                <a:lnTo>
                  <a:pt x="75883" y="60000"/>
                </a:lnTo>
                <a:lnTo>
                  <a:pt x="81177" y="60000"/>
                </a:lnTo>
                <a:lnTo>
                  <a:pt x="73235" y="43125"/>
                </a:lnTo>
                <a:lnTo>
                  <a:pt x="73235" y="20625"/>
                </a:lnTo>
                <a:lnTo>
                  <a:pt x="67941" y="20625"/>
                </a:lnTo>
                <a:lnTo>
                  <a:pt x="67941" y="31875"/>
                </a:lnTo>
                <a:close/>
              </a:path>
              <a:path extrusionOk="0" fill="darkenLess" h="120000" w="120000">
                <a:moveTo>
                  <a:pt x="73235" y="43125"/>
                </a:moveTo>
                <a:lnTo>
                  <a:pt x="73235" y="20625"/>
                </a:lnTo>
                <a:lnTo>
                  <a:pt x="67941" y="20625"/>
                </a:lnTo>
                <a:lnTo>
                  <a:pt x="67941" y="31875"/>
                </a:lnTo>
                <a:close/>
                <a:moveTo>
                  <a:pt x="44117" y="60000"/>
                </a:moveTo>
                <a:lnTo>
                  <a:pt x="44117" y="105000"/>
                </a:lnTo>
                <a:lnTo>
                  <a:pt x="57353" y="105000"/>
                </a:lnTo>
                <a:lnTo>
                  <a:pt x="57353" y="82500"/>
                </a:lnTo>
                <a:lnTo>
                  <a:pt x="62647" y="82500"/>
                </a:lnTo>
                <a:lnTo>
                  <a:pt x="62647" y="105000"/>
                </a:lnTo>
                <a:lnTo>
                  <a:pt x="75883" y="105000"/>
                </a:lnTo>
                <a:lnTo>
                  <a:pt x="75883" y="60000"/>
                </a:lnTo>
                <a:close/>
              </a:path>
              <a:path extrusionOk="0" fill="darken" h="120000" w="120000">
                <a:moveTo>
                  <a:pt x="60000" y="15000"/>
                </a:moveTo>
                <a:lnTo>
                  <a:pt x="38823" y="60000"/>
                </a:lnTo>
                <a:lnTo>
                  <a:pt x="81177" y="60000"/>
                </a:lnTo>
                <a:close/>
                <a:moveTo>
                  <a:pt x="57353" y="82500"/>
                </a:moveTo>
                <a:lnTo>
                  <a:pt x="62647" y="82500"/>
                </a:lnTo>
                <a:lnTo>
                  <a:pt x="62647" y="105000"/>
                </a:lnTo>
                <a:lnTo>
                  <a:pt x="57353" y="105000"/>
                </a:lnTo>
                <a:close/>
              </a:path>
              <a:path extrusionOk="0" fill="none" h="120000" w="120000">
                <a:moveTo>
                  <a:pt x="60000" y="15000"/>
                </a:moveTo>
                <a:lnTo>
                  <a:pt x="67941" y="31875"/>
                </a:lnTo>
                <a:lnTo>
                  <a:pt x="67941" y="20625"/>
                </a:lnTo>
                <a:lnTo>
                  <a:pt x="73235" y="20625"/>
                </a:lnTo>
                <a:lnTo>
                  <a:pt x="73235" y="43125"/>
                </a:lnTo>
                <a:lnTo>
                  <a:pt x="81177" y="60000"/>
                </a:lnTo>
                <a:lnTo>
                  <a:pt x="75883" y="60000"/>
                </a:lnTo>
                <a:lnTo>
                  <a:pt x="75883" y="105000"/>
                </a:lnTo>
                <a:lnTo>
                  <a:pt x="44117" y="105000"/>
                </a:lnTo>
                <a:lnTo>
                  <a:pt x="44117" y="60000"/>
                </a:lnTo>
                <a:lnTo>
                  <a:pt x="38823" y="60000"/>
                </a:lnTo>
                <a:close/>
                <a:moveTo>
                  <a:pt x="67941" y="31875"/>
                </a:moveTo>
                <a:lnTo>
                  <a:pt x="73235" y="43125"/>
                </a:lnTo>
                <a:moveTo>
                  <a:pt x="75883" y="60000"/>
                </a:moveTo>
                <a:lnTo>
                  <a:pt x="44117" y="60000"/>
                </a:lnTo>
                <a:moveTo>
                  <a:pt x="57353" y="105000"/>
                </a:moveTo>
                <a:lnTo>
                  <a:pt x="57353" y="82500"/>
                </a:lnTo>
                <a:lnTo>
                  <a:pt x="62647" y="82500"/>
                </a:lnTo>
                <a:lnTo>
                  <a:pt x="62647" y="105000"/>
                </a:lnTo>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8" name="Google Shape;1228;p56"/>
          <p:cNvSpPr/>
          <p:nvPr/>
        </p:nvSpPr>
        <p:spPr>
          <a:xfrm>
            <a:off x="38099"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9" name="Google Shape;1229;p56">
            <a:hlinkClick action="ppaction://hlinkshowjump?jump=nextslide"/>
          </p:cNvPr>
          <p:cNvSpPr/>
          <p:nvPr/>
        </p:nvSpPr>
        <p:spPr>
          <a:xfrm rot="10800000">
            <a:off x="8610600"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0" name="Google Shape;1230;p56">
            <a:hlinkClick action="ppaction://hlinksldjump" r:id="rId22"/>
          </p:cNvPr>
          <p:cNvSpPr/>
          <p:nvPr/>
        </p:nvSpPr>
        <p:spPr>
          <a:xfrm>
            <a:off x="7149459" y="3232808"/>
            <a:ext cx="1862957" cy="244685"/>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CLPL</a:t>
            </a:r>
            <a:endParaRPr/>
          </a:p>
        </p:txBody>
      </p:sp>
      <p:sp>
        <p:nvSpPr>
          <p:cNvPr id="1231" name="Google Shape;1231;p56">
            <a:hlinkClick action="ppaction://hlinksldjump" r:id="rId23"/>
          </p:cNvPr>
          <p:cNvSpPr/>
          <p:nvPr/>
        </p:nvSpPr>
        <p:spPr>
          <a:xfrm>
            <a:off x="7145244" y="1279368"/>
            <a:ext cx="1867172" cy="241834"/>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Pupil Resources</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6" name="Shape 1236"/>
        <p:cNvGrpSpPr/>
        <p:nvPr/>
      </p:nvGrpSpPr>
      <p:grpSpPr>
        <a:xfrm>
          <a:off x="0" y="0"/>
          <a:ext cx="0" cy="0"/>
          <a:chOff x="0" y="0"/>
          <a:chExt cx="0" cy="0"/>
        </a:xfrm>
      </p:grpSpPr>
      <p:sp>
        <p:nvSpPr>
          <p:cNvPr id="1237" name="Google Shape;1237;p57"/>
          <p:cNvSpPr/>
          <p:nvPr/>
        </p:nvSpPr>
        <p:spPr>
          <a:xfrm>
            <a:off x="7150289" y="2123767"/>
            <a:ext cx="1867992" cy="1144333"/>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Scratch</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Code.org</a:t>
            </a:r>
            <a:endParaRPr sz="10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Swift</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CS Unplugged</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BBC Bitesize</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Sphero</a:t>
            </a:r>
            <a:endParaRPr/>
          </a:p>
          <a:p>
            <a:pPr indent="0" lvl="0" marL="0" marR="0" rtl="0" algn="l">
              <a:spcBef>
                <a:spcPts val="0"/>
              </a:spcBef>
              <a:spcAft>
                <a:spcPts val="0"/>
              </a:spcAft>
              <a:buNone/>
            </a:pPr>
            <a:r>
              <a:t/>
            </a:r>
            <a:endParaRPr sz="1000">
              <a:solidFill>
                <a:srgbClr val="FF0000"/>
              </a:solidFill>
              <a:latin typeface="Arial Narrow"/>
              <a:ea typeface="Arial Narrow"/>
              <a:cs typeface="Arial Narrow"/>
              <a:sym typeface="Arial Narrow"/>
            </a:endParaRPr>
          </a:p>
        </p:txBody>
      </p:sp>
      <p:sp>
        <p:nvSpPr>
          <p:cNvPr id="1238" name="Google Shape;1238;p57"/>
          <p:cNvSpPr txBox="1"/>
          <p:nvPr>
            <p:ph type="title"/>
          </p:nvPr>
        </p:nvSpPr>
        <p:spPr>
          <a:xfrm>
            <a:off x="1183753" y="45864"/>
            <a:ext cx="7362028" cy="476493"/>
          </a:xfrm>
          <a:prstGeom prst="rect">
            <a:avLst/>
          </a:prstGeom>
          <a:solidFill>
            <a:srgbClr val="E5B8B7"/>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400"/>
              <a:buFont typeface="Arial"/>
              <a:buNone/>
            </a:pPr>
            <a:r>
              <a:rPr b="1" lang="en-GB" sz="1400">
                <a:latin typeface="Arial"/>
                <a:ea typeface="Arial"/>
                <a:cs typeface="Arial"/>
                <a:sym typeface="Arial"/>
              </a:rPr>
              <a:t>Second Level (2.2)</a:t>
            </a:r>
            <a:br>
              <a:rPr b="1" lang="en-GB" sz="1400">
                <a:latin typeface="Arial"/>
                <a:ea typeface="Arial"/>
                <a:cs typeface="Arial"/>
                <a:sym typeface="Arial"/>
              </a:rPr>
            </a:br>
            <a:r>
              <a:rPr b="1" lang="en-GB" sz="1200">
                <a:latin typeface="Arial"/>
                <a:ea typeface="Arial"/>
                <a:cs typeface="Arial"/>
                <a:sym typeface="Arial"/>
              </a:rPr>
              <a:t>CS2: </a:t>
            </a:r>
            <a:r>
              <a:rPr lang="en-GB" sz="1200">
                <a:latin typeface="Arial"/>
                <a:ea typeface="Arial"/>
                <a:cs typeface="Arial"/>
                <a:sym typeface="Arial"/>
              </a:rPr>
              <a:t>Understanding and analysing computing technology</a:t>
            </a:r>
            <a:endParaRPr b="1" sz="1400">
              <a:latin typeface="Arial"/>
              <a:ea typeface="Arial"/>
              <a:cs typeface="Arial"/>
              <a:sym typeface="Arial"/>
            </a:endParaRPr>
          </a:p>
        </p:txBody>
      </p:sp>
      <p:sp>
        <p:nvSpPr>
          <p:cNvPr id="1239" name="Google Shape;1239;p57"/>
          <p:cNvSpPr/>
          <p:nvPr/>
        </p:nvSpPr>
        <p:spPr>
          <a:xfrm>
            <a:off x="108565" y="1852884"/>
            <a:ext cx="6951363" cy="4898474"/>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Teaching Strategies &amp; Approaches:</a:t>
            </a:r>
            <a:endParaRPr sz="700">
              <a:solidFill>
                <a:srgbClr val="FF0000"/>
              </a:solidFill>
              <a:latin typeface="Arial Narrow"/>
              <a:ea typeface="Arial Narrow"/>
              <a:cs typeface="Arial Narrow"/>
              <a:sym typeface="Arial Narrow"/>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Learners can explain the meaning of more complex programs that include </a:t>
            </a:r>
            <a:r>
              <a:rPr b="1" lang="en-GB" sz="1000">
                <a:solidFill>
                  <a:schemeClr val="dk1"/>
                </a:solidFill>
                <a:latin typeface="Arial Narrow"/>
                <a:ea typeface="Arial Narrow"/>
                <a:cs typeface="Arial Narrow"/>
                <a:sym typeface="Arial Narrow"/>
              </a:rPr>
              <a:t>selection </a:t>
            </a:r>
            <a:r>
              <a:rPr lang="en-GB" sz="1000">
                <a:solidFill>
                  <a:schemeClr val="dk1"/>
                </a:solidFill>
                <a:latin typeface="Arial Narrow"/>
                <a:ea typeface="Arial Narrow"/>
                <a:cs typeface="Arial Narrow"/>
                <a:sym typeface="Arial Narrow"/>
              </a:rPr>
              <a:t>and </a:t>
            </a:r>
            <a:r>
              <a:rPr b="1" lang="en-GB" sz="1000">
                <a:solidFill>
                  <a:schemeClr val="dk1"/>
                </a:solidFill>
                <a:latin typeface="Arial Narrow"/>
                <a:ea typeface="Arial Narrow"/>
                <a:cs typeface="Arial Narrow"/>
                <a:sym typeface="Arial Narrow"/>
              </a:rPr>
              <a:t>repetition</a:t>
            </a:r>
            <a:r>
              <a:rPr lang="en-GB" sz="1000">
                <a:solidFill>
                  <a:schemeClr val="dk1"/>
                </a:solidFill>
                <a:latin typeface="Arial Narrow"/>
                <a:ea typeface="Arial Narrow"/>
                <a:cs typeface="Arial Narrow"/>
                <a:sym typeface="Arial Narrow"/>
              </a:rPr>
              <a:t>. They understand that </a:t>
            </a:r>
            <a:r>
              <a:rPr b="1" lang="en-GB" sz="1000">
                <a:solidFill>
                  <a:schemeClr val="dk1"/>
                </a:solidFill>
                <a:latin typeface="Arial Narrow"/>
                <a:ea typeface="Arial Narrow"/>
                <a:cs typeface="Arial Narrow"/>
                <a:sym typeface="Arial Narrow"/>
              </a:rPr>
              <a:t>variables </a:t>
            </a:r>
            <a:r>
              <a:rPr lang="en-GB" sz="1000">
                <a:solidFill>
                  <a:schemeClr val="dk1"/>
                </a:solidFill>
                <a:latin typeface="Arial Narrow"/>
                <a:ea typeface="Arial Narrow"/>
                <a:cs typeface="Arial Narrow"/>
                <a:sym typeface="Arial Narrow"/>
              </a:rPr>
              <a:t>can change as the program runs through each instruction block. They will be able to </a:t>
            </a:r>
            <a:r>
              <a:rPr b="1" lang="en-GB" sz="1000">
                <a:solidFill>
                  <a:schemeClr val="dk1"/>
                </a:solidFill>
                <a:latin typeface="Arial Narrow"/>
                <a:ea typeface="Arial Narrow"/>
                <a:cs typeface="Arial Narrow"/>
                <a:sym typeface="Arial Narrow"/>
              </a:rPr>
              <a:t>predict </a:t>
            </a:r>
            <a:r>
              <a:rPr lang="en-GB" sz="1000">
                <a:solidFill>
                  <a:schemeClr val="dk1"/>
                </a:solidFill>
                <a:latin typeface="Arial Narrow"/>
                <a:ea typeface="Arial Narrow"/>
                <a:cs typeface="Arial Narrow"/>
                <a:sym typeface="Arial Narrow"/>
              </a:rPr>
              <a:t>what a complete program will do when it runs. They are adept at detecting and persisting with debugging errors in their own/others’ code. Learners understand that computers can </a:t>
            </a:r>
            <a:r>
              <a:rPr b="1" lang="en-GB" sz="1000">
                <a:solidFill>
                  <a:schemeClr val="dk1"/>
                </a:solidFill>
                <a:latin typeface="Arial Narrow"/>
                <a:ea typeface="Arial Narrow"/>
                <a:cs typeface="Arial Narrow"/>
                <a:sym typeface="Arial Narrow"/>
              </a:rPr>
              <a:t>communicate </a:t>
            </a:r>
            <a:r>
              <a:rPr lang="en-GB" sz="1000">
                <a:solidFill>
                  <a:schemeClr val="dk1"/>
                </a:solidFill>
                <a:latin typeface="Arial Narrow"/>
                <a:ea typeface="Arial Narrow"/>
                <a:cs typeface="Arial Narrow"/>
                <a:sym typeface="Arial Narrow"/>
              </a:rPr>
              <a:t>over </a:t>
            </a:r>
            <a:r>
              <a:rPr b="1" lang="en-GB" sz="1000">
                <a:solidFill>
                  <a:schemeClr val="dk1"/>
                </a:solidFill>
                <a:latin typeface="Arial Narrow"/>
                <a:ea typeface="Arial Narrow"/>
                <a:cs typeface="Arial Narrow"/>
                <a:sym typeface="Arial Narrow"/>
              </a:rPr>
              <a:t>networks.</a:t>
            </a:r>
            <a:endParaRPr sz="1100" u="sng">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700" u="sng">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Unplugged</a:t>
            </a:r>
            <a:endParaRPr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Learners can read lines of code (in familiar coding languages like blockly, some Python or Swift) and make accurate predictions about the effects of steps and overall program</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Learners are beginning to recognise some of the features of, and explore additional coding languages, such as Python, Swift, HTML</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Review using </a:t>
            </a:r>
            <a:r>
              <a:rPr lang="en-GB" sz="1000" u="sng">
                <a:solidFill>
                  <a:schemeClr val="dk1"/>
                </a:solidFill>
                <a:latin typeface="Arial Narrow"/>
                <a:ea typeface="Arial Narrow"/>
                <a:cs typeface="Arial Narrow"/>
                <a:sym typeface="Arial Narrow"/>
                <a:hlinkClick r:id="rId3">
                  <a:extLst>
                    <a:ext uri="{A12FA001-AC4F-418D-AE19-62706E023703}">
                      <ahyp:hlinkClr val="tx"/>
                    </a:ext>
                  </a:extLst>
                </a:hlinkClick>
              </a:rPr>
              <a:t>Logical Number Sequences </a:t>
            </a:r>
            <a:r>
              <a:rPr lang="en-GB" sz="1000">
                <a:solidFill>
                  <a:schemeClr val="dk1"/>
                </a:solidFill>
                <a:latin typeface="Arial Narrow"/>
                <a:ea typeface="Arial Narrow"/>
                <a:cs typeface="Arial Narrow"/>
                <a:sym typeface="Arial Narrow"/>
              </a:rPr>
              <a:t>in maths (recognising number patterns) to ‘crack the safe’</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How do we communicate online? </a:t>
            </a:r>
            <a:r>
              <a:rPr lang="en-GB" sz="1000" u="sng">
                <a:solidFill>
                  <a:schemeClr val="dk1"/>
                </a:solidFill>
                <a:latin typeface="Arial Narrow"/>
                <a:ea typeface="Arial Narrow"/>
                <a:cs typeface="Arial Narrow"/>
                <a:sym typeface="Arial Narrow"/>
                <a:hlinkClick r:id="rId4">
                  <a:extLst>
                    <a:ext uri="{A12FA001-AC4F-418D-AE19-62706E023703}">
                      <ahyp:hlinkClr val="tx"/>
                    </a:ext>
                  </a:extLst>
                </a:hlinkClick>
              </a:rPr>
              <a:t>Different ways to communicate online</a:t>
            </a:r>
            <a:endParaRPr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Can messages being sent across the Internet get lost? Find out how with </a:t>
            </a:r>
            <a:r>
              <a:rPr lang="en-GB" sz="1000" u="sng">
                <a:solidFill>
                  <a:schemeClr val="dk1"/>
                </a:solidFill>
                <a:latin typeface="Arial Narrow"/>
                <a:ea typeface="Arial Narrow"/>
                <a:cs typeface="Arial Narrow"/>
                <a:sym typeface="Arial Narrow"/>
                <a:hlinkClick r:id="rId5">
                  <a:extLst>
                    <a:ext uri="{A12FA001-AC4F-418D-AE19-62706E023703}">
                      <ahyp:hlinkClr val="tx"/>
                    </a:ext>
                  </a:extLst>
                </a:hlinkClick>
              </a:rPr>
              <a:t>Network Communication Protocols</a:t>
            </a:r>
            <a:endParaRPr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u="sng">
                <a:solidFill>
                  <a:schemeClr val="dk1"/>
                </a:solidFill>
                <a:latin typeface="Arial Narrow"/>
                <a:ea typeface="Arial Narrow"/>
                <a:cs typeface="Arial Narrow"/>
                <a:sym typeface="Arial Narrow"/>
                <a:hlinkClick r:id="rId6">
                  <a:extLst>
                    <a:ext uri="{A12FA001-AC4F-418D-AE19-62706E023703}">
                      <ahyp:hlinkClr val="tx"/>
                    </a:ext>
                  </a:extLst>
                </a:hlinkClick>
              </a:rPr>
              <a:t>How do digital images work? </a:t>
            </a:r>
            <a:r>
              <a:rPr lang="en-GB" sz="1000">
                <a:solidFill>
                  <a:schemeClr val="dk1"/>
                </a:solidFill>
                <a:latin typeface="Arial Narrow"/>
                <a:ea typeface="Arial Narrow"/>
                <a:cs typeface="Arial Narrow"/>
                <a:sym typeface="Arial Narrow"/>
              </a:rPr>
              <a:t>What are digital images? How are they transferred across the Internet? </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Watch </a:t>
            </a:r>
            <a:r>
              <a:rPr lang="en-GB" sz="1000" u="sng">
                <a:solidFill>
                  <a:srgbClr val="FF0000"/>
                </a:solidFill>
                <a:latin typeface="Arial Narrow"/>
                <a:ea typeface="Arial Narrow"/>
                <a:cs typeface="Arial Narrow"/>
                <a:sym typeface="Arial Narrow"/>
                <a:hlinkClick r:id="rId7">
                  <a:extLst>
                    <a:ext uri="{A12FA001-AC4F-418D-AE19-62706E023703}">
                      <ahyp:hlinkClr val="tx"/>
                    </a:ext>
                  </a:extLst>
                </a:hlinkClick>
              </a:rPr>
              <a:t>this vide on Binary Images</a:t>
            </a:r>
            <a:r>
              <a:rPr lang="en-GB" sz="1000">
                <a:solidFill>
                  <a:srgbClr val="FF0000"/>
                </a:solidFill>
                <a:latin typeface="Arial Narrow"/>
                <a:ea typeface="Arial Narrow"/>
                <a:cs typeface="Arial Narrow"/>
                <a:sym typeface="Arial Narrow"/>
              </a:rPr>
              <a:t> </a:t>
            </a:r>
            <a:r>
              <a:rPr lang="en-GB" sz="1000">
                <a:solidFill>
                  <a:schemeClr val="dk1"/>
                </a:solidFill>
                <a:latin typeface="Arial Narrow"/>
                <a:ea typeface="Arial Narrow"/>
                <a:cs typeface="Arial Narrow"/>
                <a:sym typeface="Arial Narrow"/>
              </a:rPr>
              <a:t>and create a picture by colouring in blocks on squared paper (e.g. 12x12). Use binary code (1 or 0) to communicate your image to a partner sitting across the table from you. How is this similar to how images are transferred across the Internet?</a:t>
            </a:r>
            <a:endParaRPr/>
          </a:p>
          <a:p>
            <a:pPr indent="0" lvl="0" marL="0" marR="0" rtl="0" algn="l">
              <a:spcBef>
                <a:spcPts val="0"/>
              </a:spcBef>
              <a:spcAft>
                <a:spcPts val="0"/>
              </a:spcAft>
              <a:buNone/>
            </a:pPr>
            <a:r>
              <a:t/>
            </a:r>
            <a:endParaRPr sz="800" u="sng">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Plugged</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Design algorithms using Scratch featuring looping repeat commands and conditionals including if / when / else / until </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Create a program that has (at least) two parallel activities interacting (e. g. two commands beginning with ‘when flag clicked’ run simultaneously)</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Use logical reasoning to detect and debug errors in problems; could be in code, mistakes in a sentence, misused language in MFL, or in maths</a:t>
            </a:r>
            <a:endParaRPr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Code.org </a:t>
            </a:r>
            <a:r>
              <a:rPr lang="en-GB" sz="1000" u="sng">
                <a:solidFill>
                  <a:schemeClr val="dk1"/>
                </a:solidFill>
                <a:latin typeface="Arial Narrow"/>
                <a:ea typeface="Arial Narrow"/>
                <a:cs typeface="Arial Narrow"/>
                <a:sym typeface="Arial Narrow"/>
                <a:hlinkClick r:id="rId8">
                  <a:extLst>
                    <a:ext uri="{A12FA001-AC4F-418D-AE19-62706E023703}">
                      <ahyp:hlinkClr val="tx"/>
                    </a:ext>
                  </a:extLst>
                </a:hlinkClick>
              </a:rPr>
              <a:t>Course E </a:t>
            </a:r>
            <a:r>
              <a:rPr lang="en-GB" sz="1000">
                <a:solidFill>
                  <a:schemeClr val="dk1"/>
                </a:solidFill>
                <a:latin typeface="Arial Narrow"/>
                <a:ea typeface="Arial Narrow"/>
                <a:cs typeface="Arial Narrow"/>
                <a:sym typeface="Arial Narrow"/>
              </a:rPr>
              <a:t>and resources (for those who have done Courses A-D) covers algorithms, loops, conditionals, events and functions</a:t>
            </a:r>
            <a:endParaRPr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Learners use simple programming (Scratch/Python) to show awareness of programming concepts they’ve learned so far, such as sequencing, repetition, variables and selection</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Try Swift Playgrounds: Learn to Code 2, which uses the programming language of Swift</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Practice or get to know JavaScript using Sphero: start with </a:t>
            </a:r>
            <a:r>
              <a:rPr lang="en-GB" sz="1000" u="sng">
                <a:solidFill>
                  <a:schemeClr val="dk1"/>
                </a:solidFill>
                <a:latin typeface="Arial Narrow"/>
                <a:ea typeface="Arial Narrow"/>
                <a:cs typeface="Arial Narrow"/>
                <a:sym typeface="Arial Narrow"/>
                <a:hlinkClick r:id="rId9">
                  <a:extLst>
                    <a:ext uri="{A12FA001-AC4F-418D-AE19-62706E023703}">
                      <ahyp:hlinkClr val="tx"/>
                    </a:ext>
                  </a:extLst>
                </a:hlinkClick>
              </a:rPr>
              <a:t>Text 1: Hello World</a:t>
            </a:r>
            <a:r>
              <a:rPr lang="en-GB" sz="1000">
                <a:solidFill>
                  <a:schemeClr val="dk1"/>
                </a:solidFill>
                <a:latin typeface="Arial Narrow"/>
                <a:ea typeface="Arial Narrow"/>
                <a:cs typeface="Arial Narrow"/>
                <a:sym typeface="Arial Narrow"/>
              </a:rPr>
              <a:t> to introduce text code and use loops </a:t>
            </a:r>
            <a:endParaRPr/>
          </a:p>
          <a:p>
            <a:pPr indent="0" lvl="0" marL="0" marR="0" rtl="0" algn="l">
              <a:spcBef>
                <a:spcPts val="0"/>
              </a:spcBef>
              <a:spcAft>
                <a:spcPts val="0"/>
              </a:spcAft>
              <a:buNone/>
            </a:pPr>
            <a:r>
              <a:t/>
            </a:r>
            <a:endParaRPr sz="800" u="sng">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000" u="sng">
                <a:solidFill>
                  <a:schemeClr val="dk1"/>
                </a:solidFill>
                <a:latin typeface="Arial Narrow"/>
                <a:ea typeface="Arial Narrow"/>
                <a:cs typeface="Arial Narrow"/>
                <a:sym typeface="Arial Narrow"/>
              </a:rPr>
              <a:t>Questions to enable HOTS:</a:t>
            </a:r>
            <a:endParaRPr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Can you predict what will happen if / when…?</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Can you evaluate your code? How can you make it better? Could it be simplified?</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Could you explain your code to someone else?</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What would happen if we changed the order of [chosen] commands?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How can you isolate the bug in your program? What would you propose to debug it?</a:t>
            </a:r>
            <a:endParaRPr/>
          </a:p>
          <a:p>
            <a:pPr indent="0" lvl="0" marL="0" marR="0" rtl="0" algn="l">
              <a:spcBef>
                <a:spcPts val="0"/>
              </a:spcBef>
              <a:spcAft>
                <a:spcPts val="0"/>
              </a:spcAft>
              <a:buNone/>
            </a:pPr>
            <a:r>
              <a:t/>
            </a:r>
            <a:endParaRPr sz="9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0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000">
              <a:solidFill>
                <a:schemeClr val="dk1"/>
              </a:solidFill>
              <a:latin typeface="Arial Narrow"/>
              <a:ea typeface="Arial Narrow"/>
              <a:cs typeface="Arial Narrow"/>
              <a:sym typeface="Arial Narrow"/>
            </a:endParaRPr>
          </a:p>
        </p:txBody>
      </p:sp>
      <p:sp>
        <p:nvSpPr>
          <p:cNvPr id="1240" name="Google Shape;1240;p57"/>
          <p:cNvSpPr/>
          <p:nvPr/>
        </p:nvSpPr>
        <p:spPr>
          <a:xfrm>
            <a:off x="118934" y="586135"/>
            <a:ext cx="6940996" cy="45209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Key language</a:t>
            </a:r>
            <a:r>
              <a:rPr lang="en-GB" sz="1100">
                <a:solidFill>
                  <a:schemeClr val="dk1"/>
                </a:solidFill>
                <a:latin typeface="Arial Narrow"/>
                <a:ea typeface="Arial Narrow"/>
                <a:cs typeface="Arial Narrow"/>
                <a:sym typeface="Arial Narrow"/>
              </a:rPr>
              <a:t>: program, instructions, algorithm, code, block code, sequence, input, process, output, bug, debug, loop, repeat, pattern, condition, logic, tinker, commands, iteration, variable, script </a:t>
            </a:r>
            <a:endParaRPr sz="1100">
              <a:solidFill>
                <a:srgbClr val="FF0000"/>
              </a:solidFill>
              <a:latin typeface="Arial Narrow"/>
              <a:ea typeface="Arial Narrow"/>
              <a:cs typeface="Arial Narrow"/>
              <a:sym typeface="Arial Narrow"/>
            </a:endParaRPr>
          </a:p>
        </p:txBody>
      </p:sp>
      <p:sp>
        <p:nvSpPr>
          <p:cNvPr id="1241" name="Google Shape;1241;p57"/>
          <p:cNvSpPr/>
          <p:nvPr/>
        </p:nvSpPr>
        <p:spPr>
          <a:xfrm>
            <a:off x="7150289" y="582542"/>
            <a:ext cx="1867992" cy="1206562"/>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CfE E/O:</a:t>
            </a:r>
            <a:r>
              <a:rPr lang="en-GB" sz="1100">
                <a:solidFill>
                  <a:schemeClr val="dk1"/>
                </a:solidFill>
                <a:latin typeface="Arial Narrow"/>
                <a:ea typeface="Arial Narrow"/>
                <a:cs typeface="Arial Narrow"/>
                <a:sym typeface="Arial Narrow"/>
              </a:rPr>
              <a:t> </a:t>
            </a:r>
            <a:r>
              <a:rPr lang="en-GB" sz="800">
                <a:solidFill>
                  <a:schemeClr val="dk1"/>
                </a:solidFill>
                <a:latin typeface="Arial Narrow"/>
                <a:ea typeface="Arial Narrow"/>
                <a:cs typeface="Arial Narrow"/>
                <a:sym typeface="Arial Narrow"/>
              </a:rPr>
              <a:t>I can explain core programming language concepts in appropriate technical language.  </a:t>
            </a:r>
            <a:endParaRPr/>
          </a:p>
          <a:p>
            <a:pPr indent="0" lvl="0" marL="0" marR="0" rtl="0" algn="l">
              <a:spcBef>
                <a:spcPts val="0"/>
              </a:spcBef>
              <a:spcAft>
                <a:spcPts val="0"/>
              </a:spcAft>
              <a:buNone/>
            </a:pPr>
            <a:r>
              <a:rPr b="1" lang="en-GB" sz="800">
                <a:solidFill>
                  <a:schemeClr val="dk1"/>
                </a:solidFill>
                <a:latin typeface="Arial Narrow"/>
                <a:ea typeface="Arial Narrow"/>
                <a:cs typeface="Arial Narrow"/>
                <a:sym typeface="Arial Narrow"/>
              </a:rPr>
              <a:t>TCH 2-14a </a:t>
            </a:r>
            <a:endParaRPr/>
          </a:p>
          <a:p>
            <a:pPr indent="0" lvl="0" marL="0" marR="0" rtl="0" algn="l">
              <a:spcBef>
                <a:spcPts val="0"/>
              </a:spcBef>
              <a:spcAft>
                <a:spcPts val="0"/>
              </a:spcAft>
              <a:buNone/>
            </a:pPr>
            <a:r>
              <a:rPr lang="en-GB" sz="800">
                <a:solidFill>
                  <a:schemeClr val="dk1"/>
                </a:solidFill>
                <a:latin typeface="Arial Narrow"/>
                <a:ea typeface="Arial Narrow"/>
                <a:cs typeface="Arial Narrow"/>
                <a:sym typeface="Arial Narrow"/>
              </a:rPr>
              <a:t>I understand how information is stored and how key components of computing technology connect and interact through networks. </a:t>
            </a:r>
            <a:endParaRPr/>
          </a:p>
          <a:p>
            <a:pPr indent="0" lvl="0" marL="0" marR="0" rtl="0" algn="l">
              <a:spcBef>
                <a:spcPts val="0"/>
              </a:spcBef>
              <a:spcAft>
                <a:spcPts val="0"/>
              </a:spcAft>
              <a:buNone/>
            </a:pPr>
            <a:r>
              <a:rPr b="1" lang="en-GB" sz="800">
                <a:solidFill>
                  <a:schemeClr val="dk1"/>
                </a:solidFill>
                <a:latin typeface="Arial Narrow"/>
                <a:ea typeface="Arial Narrow"/>
                <a:cs typeface="Arial Narrow"/>
                <a:sym typeface="Arial Narrow"/>
              </a:rPr>
              <a:t>TCH 2-14b</a:t>
            </a:r>
            <a:endParaRPr/>
          </a:p>
          <a:p>
            <a:pPr indent="0" lvl="0" marL="0" marR="0" rtl="0" algn="l">
              <a:spcBef>
                <a:spcPts val="0"/>
              </a:spcBef>
              <a:spcAft>
                <a:spcPts val="0"/>
              </a:spcAft>
              <a:buNone/>
            </a:pPr>
            <a:r>
              <a:t/>
            </a:r>
            <a:endParaRPr sz="8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p:txBody>
      </p:sp>
      <p:sp>
        <p:nvSpPr>
          <p:cNvPr id="1242" name="Google Shape;1242;p57"/>
          <p:cNvSpPr/>
          <p:nvPr/>
        </p:nvSpPr>
        <p:spPr>
          <a:xfrm>
            <a:off x="7161700" y="3579502"/>
            <a:ext cx="1862958" cy="3171854"/>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End of Level Benchmarks:</a:t>
            </a:r>
            <a:endParaRPr sz="900" u="sng">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800"/>
              <a:buFont typeface="Arial"/>
              <a:buChar char="•"/>
            </a:pPr>
            <a:r>
              <a:rPr lang="en-GB" sz="800">
                <a:solidFill>
                  <a:schemeClr val="dk1"/>
                </a:solidFill>
                <a:latin typeface="Arial Narrow"/>
                <a:ea typeface="Arial Narrow"/>
                <a:cs typeface="Arial Narrow"/>
                <a:sym typeface="Arial Narrow"/>
              </a:rPr>
              <a:t>Explains the meaning of individual instructions (including variables and conditional repetition) in a visual programming language </a:t>
            </a:r>
            <a:endParaRPr/>
          </a:p>
          <a:p>
            <a:pPr indent="-171450" lvl="0" marL="171450" marR="0" rtl="0" algn="l">
              <a:spcBef>
                <a:spcPts val="0"/>
              </a:spcBef>
              <a:spcAft>
                <a:spcPts val="0"/>
              </a:spcAft>
              <a:buClr>
                <a:schemeClr val="dk1"/>
              </a:buClr>
              <a:buSzPts val="800"/>
              <a:buFont typeface="Arial"/>
              <a:buChar char="•"/>
            </a:pPr>
            <a:r>
              <a:rPr lang="en-GB" sz="800">
                <a:solidFill>
                  <a:schemeClr val="dk1"/>
                </a:solidFill>
                <a:latin typeface="Arial Narrow"/>
                <a:ea typeface="Arial Narrow"/>
                <a:cs typeface="Arial Narrow"/>
                <a:sym typeface="Arial Narrow"/>
              </a:rPr>
              <a:t>Predicts what a complete program in a visual programming language will do when it runs, including how the properties of objects for example, position, direction and appearance change as the program runs through each instruction.</a:t>
            </a:r>
            <a:endParaRPr/>
          </a:p>
          <a:p>
            <a:pPr indent="-171450" lvl="0" marL="171450" marR="0" rtl="0" algn="l">
              <a:spcBef>
                <a:spcPts val="0"/>
              </a:spcBef>
              <a:spcAft>
                <a:spcPts val="0"/>
              </a:spcAft>
              <a:buClr>
                <a:schemeClr val="dk1"/>
              </a:buClr>
              <a:buSzPts val="800"/>
              <a:buFont typeface="Arial"/>
              <a:buChar char="•"/>
            </a:pPr>
            <a:r>
              <a:rPr lang="en-GB" sz="800">
                <a:solidFill>
                  <a:schemeClr val="dk1"/>
                </a:solidFill>
                <a:latin typeface="Arial Narrow"/>
                <a:ea typeface="Arial Narrow"/>
                <a:cs typeface="Arial Narrow"/>
                <a:sym typeface="Arial Narrow"/>
              </a:rPr>
              <a:t>Explains and predicts how parallel activities interact</a:t>
            </a:r>
            <a:endParaRPr/>
          </a:p>
          <a:p>
            <a:pPr indent="-171450" lvl="0" marL="171450" marR="0" rtl="0" algn="l">
              <a:spcBef>
                <a:spcPts val="0"/>
              </a:spcBef>
              <a:spcAft>
                <a:spcPts val="0"/>
              </a:spcAft>
              <a:buClr>
                <a:schemeClr val="dk1"/>
              </a:buClr>
              <a:buSzPts val="800"/>
              <a:buFont typeface="Arial"/>
              <a:buChar char="•"/>
            </a:pPr>
            <a:r>
              <a:rPr lang="en-GB" sz="800">
                <a:solidFill>
                  <a:schemeClr val="dk1"/>
                </a:solidFill>
                <a:latin typeface="Arial Narrow"/>
                <a:ea typeface="Arial Narrow"/>
                <a:cs typeface="Arial Narrow"/>
                <a:sym typeface="Arial Narrow"/>
              </a:rPr>
              <a:t>Demonstrates an understanding that all computer data is represented in binary for example, numbers, text, black and white graphics.</a:t>
            </a:r>
            <a:endParaRPr/>
          </a:p>
          <a:p>
            <a:pPr indent="-171450" lvl="0" marL="171450" marR="0" rtl="0" algn="l">
              <a:spcBef>
                <a:spcPts val="0"/>
              </a:spcBef>
              <a:spcAft>
                <a:spcPts val="0"/>
              </a:spcAft>
              <a:buClr>
                <a:schemeClr val="dk1"/>
              </a:buClr>
              <a:buSzPts val="800"/>
              <a:buFont typeface="Arial"/>
              <a:buChar char="•"/>
            </a:pPr>
            <a:r>
              <a:rPr lang="en-GB" sz="800">
                <a:solidFill>
                  <a:schemeClr val="dk1"/>
                </a:solidFill>
                <a:latin typeface="Arial Narrow"/>
                <a:ea typeface="Arial Narrow"/>
                <a:cs typeface="Arial Narrow"/>
                <a:sym typeface="Arial Narrow"/>
              </a:rPr>
              <a:t>Describes the purpose of the processor, memory and storage and the relationship between them</a:t>
            </a:r>
            <a:endParaRPr/>
          </a:p>
          <a:p>
            <a:pPr indent="-171450" lvl="0" marL="171450" marR="0" rtl="0" algn="l">
              <a:spcBef>
                <a:spcPts val="0"/>
              </a:spcBef>
              <a:spcAft>
                <a:spcPts val="0"/>
              </a:spcAft>
              <a:buClr>
                <a:schemeClr val="dk1"/>
              </a:buClr>
              <a:buSzPts val="800"/>
              <a:buFont typeface="Arial"/>
              <a:buChar char="•"/>
            </a:pPr>
            <a:r>
              <a:rPr lang="en-GB" sz="800">
                <a:solidFill>
                  <a:schemeClr val="dk1"/>
                </a:solidFill>
                <a:latin typeface="Arial Narrow"/>
                <a:ea typeface="Arial Narrow"/>
                <a:cs typeface="Arial Narrow"/>
                <a:sym typeface="Arial Narrow"/>
              </a:rPr>
              <a:t>Demonstrates an understanding of how networks are connected and used to communicate and share information, for example the internet.</a:t>
            </a:r>
            <a:endParaRPr/>
          </a:p>
          <a:p>
            <a:pPr indent="-101600" lvl="0" marL="171450" marR="0" rtl="0" algn="l">
              <a:spcBef>
                <a:spcPts val="0"/>
              </a:spcBef>
              <a:spcAft>
                <a:spcPts val="0"/>
              </a:spcAft>
              <a:buClr>
                <a:schemeClr val="dk1"/>
              </a:buClr>
              <a:buSzPts val="1100"/>
              <a:buFont typeface="Arial"/>
              <a:buNone/>
            </a:pPr>
            <a:r>
              <a:t/>
            </a:r>
            <a:endParaRPr sz="1100">
              <a:solidFill>
                <a:schemeClr val="dk1"/>
              </a:solidFill>
              <a:latin typeface="Arial Narrow"/>
              <a:ea typeface="Arial Narrow"/>
              <a:cs typeface="Arial Narrow"/>
              <a:sym typeface="Arial Narrow"/>
            </a:endParaRPr>
          </a:p>
        </p:txBody>
      </p:sp>
      <p:sp>
        <p:nvSpPr>
          <p:cNvPr id="1243" name="Google Shape;1243;p57"/>
          <p:cNvSpPr/>
          <p:nvPr/>
        </p:nvSpPr>
        <p:spPr>
          <a:xfrm>
            <a:off x="118933" y="1102004"/>
            <a:ext cx="6940995" cy="68710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Cross-curricular links:</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(MTH 2-13a) explain rules used to generate sequences and apply to extend number patterns   (TCH 2-03a) communicating online safely</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(SCN 2-05a) processes involved in the water cycle</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(TCH 2-13a) operations of processes and their outcomes</a:t>
            </a:r>
            <a:endParaRPr sz="1000">
              <a:solidFill>
                <a:schemeClr val="dk1"/>
              </a:solidFill>
              <a:latin typeface="Arial Narrow"/>
              <a:ea typeface="Arial Narrow"/>
              <a:cs typeface="Arial Narrow"/>
              <a:sym typeface="Arial Narrow"/>
            </a:endParaRPr>
          </a:p>
        </p:txBody>
      </p:sp>
      <p:pic>
        <p:nvPicPr>
          <p:cNvPr id="1244" name="Google Shape;1244;p57"/>
          <p:cNvPicPr preferRelativeResize="0"/>
          <p:nvPr/>
        </p:nvPicPr>
        <p:blipFill rotWithShape="1">
          <a:blip r:embed="rId10">
            <a:alphaModFix/>
          </a:blip>
          <a:srcRect b="0" l="0" r="0" t="0"/>
          <a:stretch/>
        </p:blipFill>
        <p:spPr>
          <a:xfrm>
            <a:off x="8029604" y="2469714"/>
            <a:ext cx="383551" cy="383551"/>
          </a:xfrm>
          <a:prstGeom prst="rect">
            <a:avLst/>
          </a:prstGeom>
          <a:noFill/>
          <a:ln>
            <a:noFill/>
          </a:ln>
        </p:spPr>
      </p:pic>
      <p:pic>
        <p:nvPicPr>
          <p:cNvPr id="1245" name="Google Shape;1245;p57"/>
          <p:cNvPicPr preferRelativeResize="0"/>
          <p:nvPr/>
        </p:nvPicPr>
        <p:blipFill rotWithShape="1">
          <a:blip r:embed="rId11">
            <a:alphaModFix/>
          </a:blip>
          <a:srcRect b="0" l="0" r="0" t="0"/>
          <a:stretch/>
        </p:blipFill>
        <p:spPr>
          <a:xfrm>
            <a:off x="7999437" y="2174781"/>
            <a:ext cx="443883" cy="251355"/>
          </a:xfrm>
          <a:prstGeom prst="rect">
            <a:avLst/>
          </a:prstGeom>
          <a:noFill/>
          <a:ln>
            <a:noFill/>
          </a:ln>
        </p:spPr>
      </p:pic>
      <p:pic>
        <p:nvPicPr>
          <p:cNvPr id="1246" name="Google Shape;1246;p57"/>
          <p:cNvPicPr preferRelativeResize="0"/>
          <p:nvPr/>
        </p:nvPicPr>
        <p:blipFill rotWithShape="1">
          <a:blip r:embed="rId12">
            <a:alphaModFix/>
          </a:blip>
          <a:srcRect b="0" l="0" r="0" t="0"/>
          <a:stretch/>
        </p:blipFill>
        <p:spPr>
          <a:xfrm>
            <a:off x="8621310" y="2161979"/>
            <a:ext cx="291629" cy="288238"/>
          </a:xfrm>
          <a:prstGeom prst="rect">
            <a:avLst/>
          </a:prstGeom>
          <a:noFill/>
          <a:ln>
            <a:noFill/>
          </a:ln>
        </p:spPr>
      </p:pic>
      <p:pic>
        <p:nvPicPr>
          <p:cNvPr id="1247" name="Google Shape;1247;p57"/>
          <p:cNvPicPr preferRelativeResize="0"/>
          <p:nvPr/>
        </p:nvPicPr>
        <p:blipFill rotWithShape="1">
          <a:blip r:embed="rId13">
            <a:alphaModFix/>
          </a:blip>
          <a:srcRect b="0" l="0" r="0" t="0"/>
          <a:stretch/>
        </p:blipFill>
        <p:spPr>
          <a:xfrm>
            <a:off x="8518728" y="2585025"/>
            <a:ext cx="456202" cy="176594"/>
          </a:xfrm>
          <a:prstGeom prst="rect">
            <a:avLst/>
          </a:prstGeom>
          <a:noFill/>
          <a:ln>
            <a:noFill/>
          </a:ln>
        </p:spPr>
      </p:pic>
      <p:pic>
        <p:nvPicPr>
          <p:cNvPr id="1248" name="Google Shape;1248;p57"/>
          <p:cNvPicPr preferRelativeResize="0"/>
          <p:nvPr/>
        </p:nvPicPr>
        <p:blipFill rotWithShape="1">
          <a:blip r:embed="rId14">
            <a:alphaModFix/>
          </a:blip>
          <a:srcRect b="0" l="0" r="0" t="0"/>
          <a:stretch/>
        </p:blipFill>
        <p:spPr>
          <a:xfrm>
            <a:off x="7982937" y="2966379"/>
            <a:ext cx="476882" cy="176821"/>
          </a:xfrm>
          <a:prstGeom prst="rect">
            <a:avLst/>
          </a:prstGeom>
          <a:noFill/>
          <a:ln>
            <a:noFill/>
          </a:ln>
        </p:spPr>
      </p:pic>
      <p:pic>
        <p:nvPicPr>
          <p:cNvPr id="1249" name="Google Shape;1249;p57"/>
          <p:cNvPicPr preferRelativeResize="0"/>
          <p:nvPr/>
        </p:nvPicPr>
        <p:blipFill rotWithShape="1">
          <a:blip r:embed="rId15">
            <a:alphaModFix/>
          </a:blip>
          <a:srcRect b="0" l="0" r="0" t="0"/>
          <a:stretch/>
        </p:blipFill>
        <p:spPr>
          <a:xfrm>
            <a:off x="8503516" y="2815928"/>
            <a:ext cx="401373" cy="397862"/>
          </a:xfrm>
          <a:prstGeom prst="rect">
            <a:avLst/>
          </a:prstGeom>
          <a:noFill/>
          <a:ln>
            <a:noFill/>
          </a:ln>
        </p:spPr>
      </p:pic>
      <p:sp>
        <p:nvSpPr>
          <p:cNvPr id="1250" name="Google Shape;1250;p57">
            <a:hlinkClick action="ppaction://hlinkshowjump?jump=firstslide"/>
          </p:cNvPr>
          <p:cNvSpPr/>
          <p:nvPr/>
        </p:nvSpPr>
        <p:spPr>
          <a:xfrm>
            <a:off x="586789" y="45864"/>
            <a:ext cx="546686" cy="257267"/>
          </a:xfrm>
          <a:custGeom>
            <a:rect b="b" l="l" r="r" t="t"/>
            <a:pathLst>
              <a:path extrusionOk="0" h="120000" w="120000">
                <a:moveTo>
                  <a:pt x="0" y="0"/>
                </a:moveTo>
                <a:lnTo>
                  <a:pt x="120000" y="0"/>
                </a:lnTo>
                <a:lnTo>
                  <a:pt x="120000" y="120000"/>
                </a:lnTo>
                <a:lnTo>
                  <a:pt x="0" y="120000"/>
                </a:lnTo>
                <a:close/>
                <a:moveTo>
                  <a:pt x="60000" y="15000"/>
                </a:moveTo>
                <a:lnTo>
                  <a:pt x="38823" y="60000"/>
                </a:lnTo>
                <a:lnTo>
                  <a:pt x="44117" y="60000"/>
                </a:lnTo>
                <a:lnTo>
                  <a:pt x="44117" y="105000"/>
                </a:lnTo>
                <a:lnTo>
                  <a:pt x="75883" y="105000"/>
                </a:lnTo>
                <a:lnTo>
                  <a:pt x="75883" y="60000"/>
                </a:lnTo>
                <a:lnTo>
                  <a:pt x="81177" y="60000"/>
                </a:lnTo>
                <a:lnTo>
                  <a:pt x="73235" y="43125"/>
                </a:lnTo>
                <a:lnTo>
                  <a:pt x="73235" y="20625"/>
                </a:lnTo>
                <a:lnTo>
                  <a:pt x="67941" y="20625"/>
                </a:lnTo>
                <a:lnTo>
                  <a:pt x="67941" y="31875"/>
                </a:lnTo>
                <a:close/>
              </a:path>
              <a:path extrusionOk="0" fill="darkenLess" h="120000" w="120000">
                <a:moveTo>
                  <a:pt x="73235" y="43125"/>
                </a:moveTo>
                <a:lnTo>
                  <a:pt x="73235" y="20625"/>
                </a:lnTo>
                <a:lnTo>
                  <a:pt x="67941" y="20625"/>
                </a:lnTo>
                <a:lnTo>
                  <a:pt x="67941" y="31875"/>
                </a:lnTo>
                <a:close/>
                <a:moveTo>
                  <a:pt x="44117" y="60000"/>
                </a:moveTo>
                <a:lnTo>
                  <a:pt x="44117" y="105000"/>
                </a:lnTo>
                <a:lnTo>
                  <a:pt x="57353" y="105000"/>
                </a:lnTo>
                <a:lnTo>
                  <a:pt x="57353" y="82500"/>
                </a:lnTo>
                <a:lnTo>
                  <a:pt x="62647" y="82500"/>
                </a:lnTo>
                <a:lnTo>
                  <a:pt x="62647" y="105000"/>
                </a:lnTo>
                <a:lnTo>
                  <a:pt x="75883" y="105000"/>
                </a:lnTo>
                <a:lnTo>
                  <a:pt x="75883" y="60000"/>
                </a:lnTo>
                <a:close/>
              </a:path>
              <a:path extrusionOk="0" fill="darken" h="120000" w="120000">
                <a:moveTo>
                  <a:pt x="60000" y="15000"/>
                </a:moveTo>
                <a:lnTo>
                  <a:pt x="38823" y="60000"/>
                </a:lnTo>
                <a:lnTo>
                  <a:pt x="81177" y="60000"/>
                </a:lnTo>
                <a:close/>
                <a:moveTo>
                  <a:pt x="57353" y="82500"/>
                </a:moveTo>
                <a:lnTo>
                  <a:pt x="62647" y="82500"/>
                </a:lnTo>
                <a:lnTo>
                  <a:pt x="62647" y="105000"/>
                </a:lnTo>
                <a:lnTo>
                  <a:pt x="57353" y="105000"/>
                </a:lnTo>
                <a:close/>
              </a:path>
              <a:path extrusionOk="0" fill="none" h="120000" w="120000">
                <a:moveTo>
                  <a:pt x="60000" y="15000"/>
                </a:moveTo>
                <a:lnTo>
                  <a:pt x="67941" y="31875"/>
                </a:lnTo>
                <a:lnTo>
                  <a:pt x="67941" y="20625"/>
                </a:lnTo>
                <a:lnTo>
                  <a:pt x="73235" y="20625"/>
                </a:lnTo>
                <a:lnTo>
                  <a:pt x="73235" y="43125"/>
                </a:lnTo>
                <a:lnTo>
                  <a:pt x="81177" y="60000"/>
                </a:lnTo>
                <a:lnTo>
                  <a:pt x="75883" y="60000"/>
                </a:lnTo>
                <a:lnTo>
                  <a:pt x="75883" y="105000"/>
                </a:lnTo>
                <a:lnTo>
                  <a:pt x="44117" y="105000"/>
                </a:lnTo>
                <a:lnTo>
                  <a:pt x="44117" y="60000"/>
                </a:lnTo>
                <a:lnTo>
                  <a:pt x="38823" y="60000"/>
                </a:lnTo>
                <a:close/>
                <a:moveTo>
                  <a:pt x="67941" y="31875"/>
                </a:moveTo>
                <a:lnTo>
                  <a:pt x="73235" y="43125"/>
                </a:lnTo>
                <a:moveTo>
                  <a:pt x="75883" y="60000"/>
                </a:moveTo>
                <a:lnTo>
                  <a:pt x="44117" y="60000"/>
                </a:lnTo>
                <a:moveTo>
                  <a:pt x="57353" y="105000"/>
                </a:moveTo>
                <a:lnTo>
                  <a:pt x="57353" y="82500"/>
                </a:lnTo>
                <a:lnTo>
                  <a:pt x="62647" y="82500"/>
                </a:lnTo>
                <a:lnTo>
                  <a:pt x="62647" y="105000"/>
                </a:lnTo>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1" name="Google Shape;1251;p57"/>
          <p:cNvSpPr/>
          <p:nvPr/>
        </p:nvSpPr>
        <p:spPr>
          <a:xfrm>
            <a:off x="38099"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2" name="Google Shape;1252;p57">
            <a:hlinkClick action="ppaction://hlinkshowjump?jump=nextslide"/>
          </p:cNvPr>
          <p:cNvSpPr/>
          <p:nvPr/>
        </p:nvSpPr>
        <p:spPr>
          <a:xfrm rot="10800000">
            <a:off x="8610600"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3" name="Google Shape;1253;p57">
            <a:hlinkClick action="ppaction://hlinksldjump" r:id="rId16"/>
          </p:cNvPr>
          <p:cNvSpPr/>
          <p:nvPr/>
        </p:nvSpPr>
        <p:spPr>
          <a:xfrm>
            <a:off x="7149459" y="3302147"/>
            <a:ext cx="1862957" cy="244685"/>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CLPL</a:t>
            </a:r>
            <a:endParaRPr/>
          </a:p>
        </p:txBody>
      </p:sp>
      <p:sp>
        <p:nvSpPr>
          <p:cNvPr id="1254" name="Google Shape;1254;p57">
            <a:hlinkClick action="ppaction://hlinksldjump" r:id="rId17"/>
          </p:cNvPr>
          <p:cNvSpPr/>
          <p:nvPr/>
        </p:nvSpPr>
        <p:spPr>
          <a:xfrm>
            <a:off x="7145244" y="1834629"/>
            <a:ext cx="1867172" cy="241834"/>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Pupil Resources</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9" name="Shape 1259"/>
        <p:cNvGrpSpPr/>
        <p:nvPr/>
      </p:nvGrpSpPr>
      <p:grpSpPr>
        <a:xfrm>
          <a:off x="0" y="0"/>
          <a:ext cx="0" cy="0"/>
          <a:chOff x="0" y="0"/>
          <a:chExt cx="0" cy="0"/>
        </a:xfrm>
      </p:grpSpPr>
      <p:pic>
        <p:nvPicPr>
          <p:cNvPr id="1260" name="Google Shape;1260;p58"/>
          <p:cNvPicPr preferRelativeResize="0"/>
          <p:nvPr/>
        </p:nvPicPr>
        <p:blipFill rotWithShape="1">
          <a:blip r:embed="rId3">
            <a:alphaModFix/>
          </a:blip>
          <a:srcRect b="0" l="0" r="0" t="0"/>
          <a:stretch/>
        </p:blipFill>
        <p:spPr>
          <a:xfrm>
            <a:off x="8545781" y="2009183"/>
            <a:ext cx="443140" cy="443139"/>
          </a:xfrm>
          <a:prstGeom prst="rect">
            <a:avLst/>
          </a:prstGeom>
          <a:noFill/>
          <a:ln>
            <a:noFill/>
          </a:ln>
        </p:spPr>
      </p:pic>
      <p:sp>
        <p:nvSpPr>
          <p:cNvPr id="1261" name="Google Shape;1261;p58"/>
          <p:cNvSpPr txBox="1"/>
          <p:nvPr>
            <p:ph type="title"/>
          </p:nvPr>
        </p:nvSpPr>
        <p:spPr>
          <a:xfrm>
            <a:off x="1183753" y="45864"/>
            <a:ext cx="7362028" cy="476493"/>
          </a:xfrm>
          <a:prstGeom prst="rect">
            <a:avLst/>
          </a:prstGeom>
          <a:solidFill>
            <a:srgbClr val="E5B8B7"/>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400"/>
              <a:buFont typeface="Arial Narrow"/>
              <a:buNone/>
            </a:pPr>
            <a:br>
              <a:rPr b="1" lang="en-GB" sz="1400">
                <a:latin typeface="Arial Narrow"/>
                <a:ea typeface="Arial Narrow"/>
                <a:cs typeface="Arial Narrow"/>
                <a:sym typeface="Arial Narrow"/>
              </a:rPr>
            </a:br>
            <a:r>
              <a:rPr b="1" lang="en-GB" sz="1400">
                <a:latin typeface="Arial"/>
                <a:ea typeface="Arial"/>
                <a:cs typeface="Arial"/>
                <a:sym typeface="Arial"/>
              </a:rPr>
              <a:t>Second Level (2.2)</a:t>
            </a:r>
            <a:br>
              <a:rPr b="1" lang="en-GB" sz="1400">
                <a:latin typeface="Arial"/>
                <a:ea typeface="Arial"/>
                <a:cs typeface="Arial"/>
                <a:sym typeface="Arial"/>
              </a:rPr>
            </a:br>
            <a:r>
              <a:rPr b="1" lang="en-GB" sz="1200">
                <a:latin typeface="Arial"/>
                <a:ea typeface="Arial"/>
                <a:cs typeface="Arial"/>
                <a:sym typeface="Arial"/>
              </a:rPr>
              <a:t>CS3: </a:t>
            </a:r>
            <a:r>
              <a:rPr lang="en-GB" sz="1200">
                <a:latin typeface="Arial"/>
                <a:ea typeface="Arial"/>
                <a:cs typeface="Arial"/>
                <a:sym typeface="Arial"/>
              </a:rPr>
              <a:t>Designing, building and testing computing solutions</a:t>
            </a:r>
            <a:br>
              <a:rPr b="1" lang="en-GB" sz="1400">
                <a:latin typeface="Arial"/>
                <a:ea typeface="Arial"/>
                <a:cs typeface="Arial"/>
                <a:sym typeface="Arial"/>
              </a:rPr>
            </a:br>
            <a:endParaRPr b="1" sz="1400">
              <a:latin typeface="Arial"/>
              <a:ea typeface="Arial"/>
              <a:cs typeface="Arial"/>
              <a:sym typeface="Arial"/>
            </a:endParaRPr>
          </a:p>
        </p:txBody>
      </p:sp>
      <p:sp>
        <p:nvSpPr>
          <p:cNvPr id="1262" name="Google Shape;1262;p58"/>
          <p:cNvSpPr/>
          <p:nvPr/>
        </p:nvSpPr>
        <p:spPr>
          <a:xfrm>
            <a:off x="108565" y="1875402"/>
            <a:ext cx="6951363" cy="4875956"/>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Teaching Strategies &amp; Approaches:</a:t>
            </a:r>
            <a:endParaRPr sz="1000">
              <a:solidFill>
                <a:srgbClr val="FF0000"/>
              </a:solidFill>
              <a:latin typeface="Arial Narrow"/>
              <a:ea typeface="Arial Narrow"/>
              <a:cs typeface="Arial Narrow"/>
              <a:sym typeface="Arial Narrow"/>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Learners can explain the meaning of more complex programs that include </a:t>
            </a:r>
            <a:r>
              <a:rPr b="1" lang="en-GB" sz="1000">
                <a:solidFill>
                  <a:schemeClr val="dk1"/>
                </a:solidFill>
                <a:latin typeface="Arial Narrow"/>
                <a:ea typeface="Arial Narrow"/>
                <a:cs typeface="Arial Narrow"/>
                <a:sym typeface="Arial Narrow"/>
              </a:rPr>
              <a:t>selection, repetition, variables</a:t>
            </a:r>
            <a:r>
              <a:rPr lang="en-GB" sz="1000">
                <a:solidFill>
                  <a:schemeClr val="dk1"/>
                </a:solidFill>
                <a:latin typeface="Arial Narrow"/>
                <a:ea typeface="Arial Narrow"/>
                <a:cs typeface="Arial Narrow"/>
                <a:sym typeface="Arial Narrow"/>
              </a:rPr>
              <a:t> and </a:t>
            </a:r>
            <a:r>
              <a:rPr b="1" lang="en-GB" sz="1000">
                <a:solidFill>
                  <a:schemeClr val="dk1"/>
                </a:solidFill>
                <a:latin typeface="Arial Narrow"/>
                <a:ea typeface="Arial Narrow"/>
                <a:cs typeface="Arial Narrow"/>
                <a:sym typeface="Arial Narrow"/>
              </a:rPr>
              <a:t>loops</a:t>
            </a:r>
            <a:r>
              <a:rPr lang="en-GB" sz="1000">
                <a:solidFill>
                  <a:schemeClr val="dk1"/>
                </a:solidFill>
                <a:latin typeface="Arial Narrow"/>
                <a:ea typeface="Arial Narrow"/>
                <a:cs typeface="Arial Narrow"/>
                <a:sym typeface="Arial Narrow"/>
              </a:rPr>
              <a:t>. They will be able to </a:t>
            </a:r>
            <a:r>
              <a:rPr b="1" lang="en-GB" sz="1000">
                <a:solidFill>
                  <a:schemeClr val="dk1"/>
                </a:solidFill>
                <a:latin typeface="Arial Narrow"/>
                <a:ea typeface="Arial Narrow"/>
                <a:cs typeface="Arial Narrow"/>
                <a:sym typeface="Arial Narrow"/>
              </a:rPr>
              <a:t>predict </a:t>
            </a:r>
            <a:r>
              <a:rPr lang="en-GB" sz="1000">
                <a:solidFill>
                  <a:schemeClr val="dk1"/>
                </a:solidFill>
                <a:latin typeface="Arial Narrow"/>
                <a:ea typeface="Arial Narrow"/>
                <a:cs typeface="Arial Narrow"/>
                <a:sym typeface="Arial Narrow"/>
              </a:rPr>
              <a:t>what a complete program will do when it runs, identifying and fixing </a:t>
            </a:r>
            <a:r>
              <a:rPr b="1" lang="en-GB" sz="1000">
                <a:solidFill>
                  <a:schemeClr val="dk1"/>
                </a:solidFill>
                <a:latin typeface="Arial Narrow"/>
                <a:ea typeface="Arial Narrow"/>
                <a:cs typeface="Arial Narrow"/>
                <a:sym typeface="Arial Narrow"/>
              </a:rPr>
              <a:t>bugs</a:t>
            </a:r>
            <a:r>
              <a:rPr lang="en-GB" sz="1000">
                <a:solidFill>
                  <a:schemeClr val="dk1"/>
                </a:solidFill>
                <a:latin typeface="Arial Narrow"/>
                <a:ea typeface="Arial Narrow"/>
                <a:cs typeface="Arial Narrow"/>
                <a:sym typeface="Arial Narrow"/>
              </a:rPr>
              <a:t> before and during. They should be aware that software development often includes coming back to tricky bugs and that this requires </a:t>
            </a:r>
            <a:r>
              <a:rPr b="1" lang="en-GB" sz="1000">
                <a:solidFill>
                  <a:schemeClr val="dk1"/>
                </a:solidFill>
                <a:latin typeface="Arial Narrow"/>
                <a:ea typeface="Arial Narrow"/>
                <a:cs typeface="Arial Narrow"/>
                <a:sym typeface="Arial Narrow"/>
              </a:rPr>
              <a:t>perseverance</a:t>
            </a:r>
            <a:r>
              <a:rPr lang="en-GB" sz="1000">
                <a:solidFill>
                  <a:schemeClr val="dk1"/>
                </a:solidFill>
                <a:latin typeface="Arial Narrow"/>
                <a:ea typeface="Arial Narrow"/>
                <a:cs typeface="Arial Narrow"/>
                <a:sym typeface="Arial Narrow"/>
              </a:rPr>
              <a:t>.</a:t>
            </a:r>
            <a:endParaRPr/>
          </a:p>
          <a:p>
            <a:pPr indent="0" lvl="0" marL="0" marR="0" rtl="0" algn="l">
              <a:spcBef>
                <a:spcPts val="0"/>
              </a:spcBef>
              <a:spcAft>
                <a:spcPts val="0"/>
              </a:spcAft>
              <a:buNone/>
            </a:pPr>
            <a:r>
              <a:t/>
            </a:r>
            <a:endParaRPr sz="700">
              <a:solidFill>
                <a:srgbClr val="FF0000"/>
              </a:solidFill>
              <a:latin typeface="Arial Narrow"/>
              <a:ea typeface="Arial Narrow"/>
              <a:cs typeface="Arial Narrow"/>
              <a:sym typeface="Arial Narrow"/>
            </a:endParaRPr>
          </a:p>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Unplugged</a:t>
            </a:r>
            <a:endParaRPr sz="11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Code a partner/teacher to perform a sequence of actions or routine using written or other visual means using conditionals (if something happens  e.g. if touching table, then…), variable (e.g. score/time), fixed repetition (e.g. repeat X number of times) and events (e.g. when bell rings)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Remind pupils about the concept of </a:t>
            </a:r>
            <a:r>
              <a:rPr lang="en-GB" sz="1000" u="sng">
                <a:solidFill>
                  <a:schemeClr val="dk1"/>
                </a:solidFill>
                <a:latin typeface="Arial Narrow"/>
                <a:ea typeface="Arial Narrow"/>
                <a:cs typeface="Arial Narrow"/>
                <a:sym typeface="Arial Narrow"/>
                <a:hlinkClick r:id="rId4">
                  <a:extLst>
                    <a:ext uri="{A12FA001-AC4F-418D-AE19-62706E023703}">
                      <ahyp:hlinkClr val="tx"/>
                    </a:ext>
                  </a:extLst>
                </a:hlinkClick>
              </a:rPr>
              <a:t>Events</a:t>
            </a:r>
            <a:r>
              <a:rPr lang="en-GB" sz="1000">
                <a:solidFill>
                  <a:schemeClr val="dk1"/>
                </a:solidFill>
                <a:latin typeface="Arial Narrow"/>
                <a:ea typeface="Arial Narrow"/>
                <a:cs typeface="Arial Narrow"/>
                <a:sym typeface="Arial Narrow"/>
              </a:rPr>
              <a:t> through teacher-led code.org unplugged activities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Using written or visual instructions that include conditionals, variables, iteration and events, code a dance routine for a group to follow</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Recognise when written or visual instructions can be used and modified to create other outcomes – propose a remix for a classmate’s code</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Review using patterns in a large series of code to create loops and nested loops (loops within loops – e.g. [repeat 5 times (repeat three times move forward turn left)] to repeat these patterns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Learn about </a:t>
            </a:r>
            <a:r>
              <a:rPr lang="en-GB" sz="1000" u="sng">
                <a:solidFill>
                  <a:schemeClr val="dk1"/>
                </a:solidFill>
                <a:latin typeface="Arial Narrow"/>
                <a:ea typeface="Arial Narrow"/>
                <a:cs typeface="Arial Narrow"/>
                <a:sym typeface="Arial Narrow"/>
                <a:hlinkClick r:id="rId5">
                  <a:extLst>
                    <a:ext uri="{A12FA001-AC4F-418D-AE19-62706E023703}">
                      <ahyp:hlinkClr val="tx"/>
                    </a:ext>
                  </a:extLst>
                </a:hlinkClick>
              </a:rPr>
              <a:t>Functions</a:t>
            </a:r>
            <a:r>
              <a:rPr lang="en-GB" sz="1000">
                <a:solidFill>
                  <a:schemeClr val="dk1"/>
                </a:solidFill>
                <a:latin typeface="Arial Narrow"/>
                <a:ea typeface="Arial Narrow"/>
                <a:cs typeface="Arial Narrow"/>
                <a:sym typeface="Arial Narrow"/>
              </a:rPr>
              <a:t> (this unplugged activity is part of code.org Course E below) through song </a:t>
            </a:r>
            <a:endParaRPr/>
          </a:p>
          <a:p>
            <a:pPr indent="-127000" lvl="0" marL="171450" marR="0" rtl="0" algn="l">
              <a:spcBef>
                <a:spcPts val="0"/>
              </a:spcBef>
              <a:spcAft>
                <a:spcPts val="0"/>
              </a:spcAft>
              <a:buClr>
                <a:schemeClr val="dk1"/>
              </a:buClr>
              <a:buSzPts val="700"/>
              <a:buFont typeface="Arial"/>
              <a:buNone/>
            </a:pPr>
            <a:r>
              <a:t/>
            </a:r>
            <a:endParaRPr sz="700">
              <a:solidFill>
                <a:srgbClr val="FF0000"/>
              </a:solidFill>
              <a:latin typeface="Arial Narrow"/>
              <a:ea typeface="Arial Narrow"/>
              <a:cs typeface="Arial Narrow"/>
              <a:sym typeface="Arial Narrow"/>
            </a:endParaRPr>
          </a:p>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Plugged</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Code.org </a:t>
            </a:r>
            <a:r>
              <a:rPr lang="en-GB" sz="1000" u="sng">
                <a:solidFill>
                  <a:schemeClr val="dk1"/>
                </a:solidFill>
                <a:latin typeface="Arial Narrow"/>
                <a:ea typeface="Arial Narrow"/>
                <a:cs typeface="Arial Narrow"/>
                <a:sym typeface="Arial Narrow"/>
                <a:hlinkClick r:id="rId6">
                  <a:extLst>
                    <a:ext uri="{A12FA001-AC4F-418D-AE19-62706E023703}">
                      <ahyp:hlinkClr val="tx"/>
                    </a:ext>
                  </a:extLst>
                </a:hlinkClick>
              </a:rPr>
              <a:t>Course E </a:t>
            </a:r>
            <a:r>
              <a:rPr lang="en-GB" sz="1000">
                <a:solidFill>
                  <a:schemeClr val="dk1"/>
                </a:solidFill>
                <a:latin typeface="Arial Narrow"/>
                <a:ea typeface="Arial Narrow"/>
                <a:cs typeface="Arial Narrow"/>
                <a:sym typeface="Arial Narrow"/>
              </a:rPr>
              <a:t>and resources (for those who have done Courses A-D) covers algorithms, loops, conditionals, events and functions</a:t>
            </a:r>
            <a:endParaRPr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Use Sphero to investigate compass points, plotting coordinates and angles outdoors </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Using other available coding software (e.g. Scratch, Swift Playgrounds, Minecraft Education, Tynker, Hour of Code), create and debug scripts of block code using conditionals, variables, iteration (loop/repeat), events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Create your own </a:t>
            </a:r>
            <a:r>
              <a:rPr lang="en-GB" sz="1000" u="sng">
                <a:solidFill>
                  <a:schemeClr val="dk1"/>
                </a:solidFill>
                <a:latin typeface="Arial Narrow"/>
                <a:ea typeface="Arial Narrow"/>
                <a:cs typeface="Arial Narrow"/>
                <a:sym typeface="Arial Narrow"/>
                <a:hlinkClick r:id="rId7">
                  <a:extLst>
                    <a:ext uri="{A12FA001-AC4F-418D-AE19-62706E023703}">
                      <ahyp:hlinkClr val="tx"/>
                    </a:ext>
                  </a:extLst>
                </a:hlinkClick>
              </a:rPr>
              <a:t>Flappy Bird game </a:t>
            </a:r>
            <a:r>
              <a:rPr lang="en-GB" sz="1000">
                <a:solidFill>
                  <a:schemeClr val="dk1"/>
                </a:solidFill>
                <a:latin typeface="Arial Narrow"/>
                <a:ea typeface="Arial Narrow"/>
                <a:cs typeface="Arial Narrow"/>
                <a:sym typeface="Arial Narrow"/>
              </a:rPr>
              <a:t>to practice using multiple events with block code (you can also view text code via button)</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Practice using </a:t>
            </a:r>
            <a:r>
              <a:rPr lang="en-GB" sz="1000" u="sng">
                <a:solidFill>
                  <a:schemeClr val="dk1"/>
                </a:solidFill>
                <a:latin typeface="Arial Narrow"/>
                <a:ea typeface="Arial Narrow"/>
                <a:cs typeface="Arial Narrow"/>
                <a:sym typeface="Arial Narrow"/>
                <a:hlinkClick r:id="rId8">
                  <a:extLst>
                    <a:ext uri="{A12FA001-AC4F-418D-AE19-62706E023703}">
                      <ahyp:hlinkClr val="tx"/>
                    </a:ext>
                  </a:extLst>
                </a:hlinkClick>
              </a:rPr>
              <a:t>coordinates with Micro:bit</a:t>
            </a:r>
            <a:endParaRPr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While looking at how otherwise healthy body systems can be interfered with, try the </a:t>
            </a:r>
            <a:r>
              <a:rPr lang="en-GB" sz="1000" u="sng">
                <a:solidFill>
                  <a:schemeClr val="dk1"/>
                </a:solidFill>
                <a:latin typeface="Arial Narrow"/>
                <a:ea typeface="Arial Narrow"/>
                <a:cs typeface="Arial Narrow"/>
                <a:sym typeface="Arial Narrow"/>
                <a:hlinkClick r:id="rId9">
                  <a:extLst>
                    <a:ext uri="{A12FA001-AC4F-418D-AE19-62706E023703}">
                      <ahyp:hlinkClr val="tx"/>
                    </a:ext>
                  </a:extLst>
                </a:hlinkClick>
              </a:rPr>
              <a:t>Infection Simulation </a:t>
            </a:r>
            <a:r>
              <a:rPr lang="en-GB" sz="1000">
                <a:solidFill>
                  <a:schemeClr val="dk1"/>
                </a:solidFill>
                <a:latin typeface="Arial Narrow"/>
                <a:ea typeface="Arial Narrow"/>
                <a:cs typeface="Arial Narrow"/>
                <a:sym typeface="Arial Narrow"/>
              </a:rPr>
              <a:t>with Micro:bit</a:t>
            </a:r>
            <a:endParaRPr sz="1000">
              <a:solidFill>
                <a:schemeClr val="dk1"/>
              </a:solidFill>
              <a:latin typeface="Arial Narrow"/>
              <a:ea typeface="Arial Narrow"/>
              <a:cs typeface="Arial Narrow"/>
              <a:sym typeface="Arial Narrow"/>
            </a:endParaRPr>
          </a:p>
          <a:p>
            <a:pPr indent="-107950" lvl="0" marL="171450" marR="0" rtl="0" algn="l">
              <a:spcBef>
                <a:spcPts val="0"/>
              </a:spcBef>
              <a:spcAft>
                <a:spcPts val="0"/>
              </a:spcAft>
              <a:buClr>
                <a:schemeClr val="dk1"/>
              </a:buClr>
              <a:buSzPts val="1000"/>
              <a:buFont typeface="Arial"/>
              <a:buNone/>
            </a:pPr>
            <a:r>
              <a:t/>
            </a:r>
            <a:endParaRPr sz="1000">
              <a:solidFill>
                <a:schemeClr val="dk1"/>
              </a:solidFill>
              <a:latin typeface="Arial Narrow"/>
              <a:ea typeface="Arial Narrow"/>
              <a:cs typeface="Arial Narrow"/>
              <a:sym typeface="Arial Narrow"/>
            </a:endParaRPr>
          </a:p>
          <a:p>
            <a:pPr indent="-107950" lvl="0" marL="171450" marR="0" rtl="0" algn="l">
              <a:spcBef>
                <a:spcPts val="0"/>
              </a:spcBef>
              <a:spcAft>
                <a:spcPts val="0"/>
              </a:spcAft>
              <a:buClr>
                <a:schemeClr val="dk1"/>
              </a:buClr>
              <a:buSzPts val="1000"/>
              <a:buFont typeface="Arial"/>
              <a:buNone/>
            </a:pPr>
            <a:r>
              <a:t/>
            </a:r>
            <a:endParaRPr sz="1000">
              <a:solidFill>
                <a:schemeClr val="dk1"/>
              </a:solidFill>
              <a:latin typeface="Arial Narrow"/>
              <a:ea typeface="Arial Narrow"/>
              <a:cs typeface="Arial Narrow"/>
              <a:sym typeface="Arial Narrow"/>
            </a:endParaRPr>
          </a:p>
          <a:p>
            <a:pPr indent="-107950" lvl="0" marL="171450" marR="0" rtl="0" algn="l">
              <a:spcBef>
                <a:spcPts val="0"/>
              </a:spcBef>
              <a:spcAft>
                <a:spcPts val="0"/>
              </a:spcAft>
              <a:buClr>
                <a:schemeClr val="dk1"/>
              </a:buClr>
              <a:buSzPts val="1000"/>
              <a:buFont typeface="Arial"/>
              <a:buNone/>
            </a:pPr>
            <a:r>
              <a:t/>
            </a:r>
            <a:endParaRPr sz="10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7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7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000" u="sng">
                <a:solidFill>
                  <a:schemeClr val="dk1"/>
                </a:solidFill>
                <a:latin typeface="Arial Narrow"/>
                <a:ea typeface="Arial Narrow"/>
                <a:cs typeface="Arial Narrow"/>
                <a:sym typeface="Arial Narrow"/>
              </a:rPr>
              <a:t>Questions to enable HOTS:</a:t>
            </a:r>
            <a:endParaRPr sz="1000">
              <a:solidFill>
                <a:srgbClr val="FF0000"/>
              </a:solidFill>
              <a:latin typeface="Arial Narrow"/>
              <a:ea typeface="Arial Narrow"/>
              <a:cs typeface="Arial Narrow"/>
              <a:sym typeface="Arial Narrow"/>
            </a:endParaRPr>
          </a:p>
          <a:p>
            <a:pPr indent="0" lvl="0" marL="0" marR="0" rtl="0" algn="l">
              <a:spcBef>
                <a:spcPts val="0"/>
              </a:spcBef>
              <a:spcAft>
                <a:spcPts val="0"/>
              </a:spcAft>
              <a:buNone/>
            </a:pPr>
            <a:r>
              <a:t/>
            </a:r>
            <a:endParaRPr sz="1000">
              <a:solidFill>
                <a:srgbClr val="FF0000"/>
              </a:solidFill>
              <a:latin typeface="Arial Narrow"/>
              <a:ea typeface="Arial Narrow"/>
              <a:cs typeface="Arial Narrow"/>
              <a:sym typeface="Arial Narrow"/>
            </a:endParaRPr>
          </a:p>
          <a:p>
            <a:pPr indent="-107950" lvl="0" marL="171450" marR="0" rtl="0" algn="l">
              <a:spcBef>
                <a:spcPts val="0"/>
              </a:spcBef>
              <a:spcAft>
                <a:spcPts val="0"/>
              </a:spcAft>
              <a:buClr>
                <a:schemeClr val="dk1"/>
              </a:buClr>
              <a:buSzPts val="1000"/>
              <a:buFont typeface="Arial"/>
              <a:buNone/>
            </a:pPr>
            <a:r>
              <a:t/>
            </a:r>
            <a:endParaRPr sz="1000">
              <a:solidFill>
                <a:schemeClr val="dk1"/>
              </a:solidFill>
              <a:latin typeface="Arial Narrow"/>
              <a:ea typeface="Arial Narrow"/>
              <a:cs typeface="Arial Narrow"/>
              <a:sym typeface="Arial Narrow"/>
            </a:endParaRPr>
          </a:p>
        </p:txBody>
      </p:sp>
      <p:sp>
        <p:nvSpPr>
          <p:cNvPr id="1263" name="Google Shape;1263;p58"/>
          <p:cNvSpPr/>
          <p:nvPr/>
        </p:nvSpPr>
        <p:spPr>
          <a:xfrm>
            <a:off x="118933" y="1102004"/>
            <a:ext cx="6940995" cy="709618"/>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Cross-curricular links:</a:t>
            </a:r>
            <a:r>
              <a:rPr lang="en-GB" sz="1100">
                <a:solidFill>
                  <a:schemeClr val="dk1"/>
                </a:solidFill>
                <a:latin typeface="Arial Narrow"/>
                <a:ea typeface="Arial Narrow"/>
                <a:cs typeface="Arial Narrow"/>
                <a:sym typeface="Arial Narrow"/>
              </a:rPr>
              <a:t> </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(TCH 2-13a, 2-14a) understanding process, outcome, core programming concepts          (MTH 2-18a) use knowledge of coordinate system </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(MTH 2-17c) using technology, develop understanding of compass points and angles; describe, follow and record directions, routes</a:t>
            </a:r>
            <a:r>
              <a:rPr lang="en-GB" sz="1000">
                <a:solidFill>
                  <a:srgbClr val="FF0000"/>
                </a:solidFill>
                <a:latin typeface="Arial Narrow"/>
                <a:ea typeface="Arial Narrow"/>
                <a:cs typeface="Arial Narrow"/>
                <a:sym typeface="Arial Narrow"/>
              </a:rPr>
              <a:t>	</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(SCN 2-12a) investigating body systems/disease/infection</a:t>
            </a:r>
            <a:endParaRPr/>
          </a:p>
        </p:txBody>
      </p:sp>
      <p:sp>
        <p:nvSpPr>
          <p:cNvPr id="1264" name="Google Shape;1264;p58"/>
          <p:cNvSpPr/>
          <p:nvPr/>
        </p:nvSpPr>
        <p:spPr>
          <a:xfrm>
            <a:off x="118934" y="586135"/>
            <a:ext cx="6940996" cy="45209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Key language</a:t>
            </a:r>
            <a:r>
              <a:rPr lang="en-GB" sz="1100">
                <a:solidFill>
                  <a:schemeClr val="dk1"/>
                </a:solidFill>
                <a:latin typeface="Arial Narrow"/>
                <a:ea typeface="Arial Narrow"/>
                <a:cs typeface="Arial Narrow"/>
                <a:sym typeface="Arial Narrow"/>
              </a:rPr>
              <a:t>: program, instructions, commands, code, selection, sequence, input, output, bug, debug / debugging, loop, repeat, pattern, perseverance, iteration, variable, script, events</a:t>
            </a:r>
            <a:endParaRPr/>
          </a:p>
        </p:txBody>
      </p:sp>
      <p:sp>
        <p:nvSpPr>
          <p:cNvPr id="1265" name="Google Shape;1265;p58"/>
          <p:cNvSpPr/>
          <p:nvPr/>
        </p:nvSpPr>
        <p:spPr>
          <a:xfrm>
            <a:off x="7150289" y="582542"/>
            <a:ext cx="1867992" cy="650613"/>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CfE E/O:</a:t>
            </a:r>
            <a:r>
              <a:rPr lang="en-GB" sz="1100">
                <a:solidFill>
                  <a:schemeClr val="dk1"/>
                </a:solidFill>
                <a:latin typeface="Arial Narrow"/>
                <a:ea typeface="Arial Narrow"/>
                <a:cs typeface="Arial Narrow"/>
                <a:sym typeface="Arial Narrow"/>
              </a:rPr>
              <a:t> </a:t>
            </a:r>
            <a:r>
              <a:rPr lang="en-GB" sz="900">
                <a:solidFill>
                  <a:srgbClr val="000000"/>
                </a:solidFill>
                <a:latin typeface="Arial Narrow"/>
                <a:ea typeface="Arial Narrow"/>
                <a:cs typeface="Arial Narrow"/>
                <a:sym typeface="Arial Narrow"/>
              </a:rPr>
              <a:t>I can create, develop and evaluate computing solutions in response to a design challenge.</a:t>
            </a:r>
            <a:endParaRPr/>
          </a:p>
          <a:p>
            <a:pPr indent="0" lvl="0" marL="0" marR="0" rtl="0" algn="l">
              <a:spcBef>
                <a:spcPts val="0"/>
              </a:spcBef>
              <a:spcAft>
                <a:spcPts val="0"/>
              </a:spcAft>
              <a:buNone/>
            </a:pPr>
            <a:r>
              <a:rPr b="1" lang="en-GB" sz="900">
                <a:solidFill>
                  <a:srgbClr val="000000"/>
                </a:solidFill>
                <a:latin typeface="Arial Narrow"/>
                <a:ea typeface="Arial Narrow"/>
                <a:cs typeface="Arial Narrow"/>
                <a:sym typeface="Arial Narrow"/>
              </a:rPr>
              <a:t>TCH 2-15a</a:t>
            </a:r>
            <a:endParaRPr sz="9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p:txBody>
      </p:sp>
      <p:sp>
        <p:nvSpPr>
          <p:cNvPr id="1266" name="Google Shape;1266;p58"/>
          <p:cNvSpPr/>
          <p:nvPr/>
        </p:nvSpPr>
        <p:spPr>
          <a:xfrm>
            <a:off x="7161700" y="4199467"/>
            <a:ext cx="1862958" cy="255189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End of Level Benchmarks:</a:t>
            </a:r>
            <a:endParaRPr/>
          </a:p>
          <a:p>
            <a:pPr indent="0" lvl="0" marL="0" marR="0" rtl="0" algn="l">
              <a:spcBef>
                <a:spcPts val="0"/>
              </a:spcBef>
              <a:spcAft>
                <a:spcPts val="0"/>
              </a:spcAft>
              <a:buNone/>
            </a:pPr>
            <a:r>
              <a:t/>
            </a:r>
            <a:endParaRPr sz="800" u="sng">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Creates programs in a visual programming language including variables and conditional repetition</a:t>
            </a:r>
            <a:endParaRPr sz="1000">
              <a:solidFill>
                <a:schemeClr val="lt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Identifies patterns in problem solving and reuses aspects of previous solutions appropriately for example, reuse code for a timer, score counter or controlling arrow keys</a:t>
            </a:r>
            <a:endParaRPr sz="1000">
              <a:solidFill>
                <a:schemeClr val="lt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Identifies any mismatches between the task description and the programmed solution, and indicates how to fix them</a:t>
            </a:r>
            <a:endParaRPr sz="1000">
              <a:solidFill>
                <a:schemeClr val="lt1"/>
              </a:solidFill>
              <a:latin typeface="Arial Narrow"/>
              <a:ea typeface="Arial Narrow"/>
              <a:cs typeface="Arial Narrow"/>
              <a:sym typeface="Arial Narrow"/>
            </a:endParaRPr>
          </a:p>
        </p:txBody>
      </p:sp>
      <p:sp>
        <p:nvSpPr>
          <p:cNvPr id="1267" name="Google Shape;1267;p58"/>
          <p:cNvSpPr/>
          <p:nvPr/>
        </p:nvSpPr>
        <p:spPr>
          <a:xfrm>
            <a:off x="7150289" y="1571768"/>
            <a:ext cx="1867992" cy="2266623"/>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Sphero</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Code.org</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Micro:bit</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Scratch</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Swift </a:t>
            </a:r>
            <a:br>
              <a:rPr lang="en-GB" sz="1100">
                <a:solidFill>
                  <a:schemeClr val="dk1"/>
                </a:solidFill>
                <a:latin typeface="Arial Narrow"/>
                <a:ea typeface="Arial Narrow"/>
                <a:cs typeface="Arial Narrow"/>
                <a:sym typeface="Arial Narrow"/>
              </a:rPr>
            </a:br>
            <a:r>
              <a:rPr lang="en-GB" sz="1100">
                <a:solidFill>
                  <a:schemeClr val="dk1"/>
                </a:solidFill>
                <a:latin typeface="Arial Narrow"/>
                <a:ea typeface="Arial Narrow"/>
                <a:cs typeface="Arial Narrow"/>
                <a:sym typeface="Arial Narrow"/>
              </a:rPr>
              <a:t>Playgrounds</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Minecraft </a:t>
            </a:r>
            <a:br>
              <a:rPr lang="en-GB" sz="1100">
                <a:solidFill>
                  <a:schemeClr val="dk1"/>
                </a:solidFill>
                <a:latin typeface="Arial Narrow"/>
                <a:ea typeface="Arial Narrow"/>
                <a:cs typeface="Arial Narrow"/>
                <a:sym typeface="Arial Narrow"/>
              </a:rPr>
            </a:br>
            <a:r>
              <a:rPr lang="en-GB" sz="1100">
                <a:solidFill>
                  <a:schemeClr val="dk1"/>
                </a:solidFill>
                <a:latin typeface="Arial Narrow"/>
                <a:ea typeface="Arial Narrow"/>
                <a:cs typeface="Arial Narrow"/>
                <a:sym typeface="Arial Narrow"/>
              </a:rPr>
              <a:t>Education</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Tynker</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Lego WeDo</a:t>
            </a:r>
            <a:endParaRPr sz="1100">
              <a:solidFill>
                <a:schemeClr val="dk1"/>
              </a:solidFill>
              <a:latin typeface="Arial Narrow"/>
              <a:ea typeface="Arial Narrow"/>
              <a:cs typeface="Arial Narrow"/>
              <a:sym typeface="Arial Narrow"/>
            </a:endParaRPr>
          </a:p>
        </p:txBody>
      </p:sp>
      <p:graphicFrame>
        <p:nvGraphicFramePr>
          <p:cNvPr id="1268" name="Google Shape;1268;p58"/>
          <p:cNvGraphicFramePr/>
          <p:nvPr/>
        </p:nvGraphicFramePr>
        <p:xfrm>
          <a:off x="190404" y="6202717"/>
          <a:ext cx="3000000" cy="3000000"/>
        </p:xfrm>
        <a:graphic>
          <a:graphicData uri="http://schemas.openxmlformats.org/drawingml/2006/table">
            <a:tbl>
              <a:tblPr bandRow="1" firstRow="1">
                <a:noFill/>
                <a:tableStyleId>{2BD47FE2-F3FE-47A3-9270-DE741071F401}</a:tableStyleId>
              </a:tblPr>
              <a:tblGrid>
                <a:gridCol w="3099550"/>
                <a:gridCol w="3688125"/>
              </a:tblGrid>
              <a:tr h="127000">
                <a:tc>
                  <a:txBody>
                    <a:bodyPr/>
                    <a:lstStyle/>
                    <a:p>
                      <a:pPr indent="-107950" lvl="0" marL="171450" marR="0" rtl="0" algn="l">
                        <a:spcBef>
                          <a:spcPts val="0"/>
                        </a:spcBef>
                        <a:spcAft>
                          <a:spcPts val="0"/>
                        </a:spcAft>
                        <a:buClr>
                          <a:schemeClr val="dk1"/>
                        </a:buClr>
                        <a:buSzPts val="1000"/>
                        <a:buFont typeface="Arial"/>
                        <a:buNone/>
                      </a:pPr>
                      <a:r>
                        <a:t/>
                      </a:r>
                      <a:endParaRPr b="0" i="0"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b="0" i="0" lang="en-GB" sz="1000">
                          <a:solidFill>
                            <a:schemeClr val="dk1"/>
                          </a:solidFill>
                          <a:latin typeface="Arial Narrow"/>
                          <a:ea typeface="Arial Narrow"/>
                          <a:cs typeface="Arial Narrow"/>
                          <a:sym typeface="Arial Narrow"/>
                        </a:rPr>
                        <a:t>How can you make your code better?</a:t>
                      </a:r>
                      <a:endParaRPr/>
                    </a:p>
                    <a:p>
                      <a:pPr indent="-171450" lvl="0" marL="171450" marR="0" rtl="0" algn="l">
                        <a:lnSpc>
                          <a:spcPct val="100000"/>
                        </a:lnSpc>
                        <a:spcBef>
                          <a:spcPts val="0"/>
                        </a:spcBef>
                        <a:spcAft>
                          <a:spcPts val="0"/>
                        </a:spcAft>
                        <a:buClr>
                          <a:schemeClr val="dk1"/>
                        </a:buClr>
                        <a:buSzPts val="1000"/>
                        <a:buFont typeface="Arial"/>
                        <a:buChar char="•"/>
                      </a:pPr>
                      <a:r>
                        <a:rPr b="0" i="0" lang="en-GB" sz="1000">
                          <a:solidFill>
                            <a:schemeClr val="dk1"/>
                          </a:solidFill>
                          <a:latin typeface="Arial Narrow"/>
                          <a:ea typeface="Arial Narrow"/>
                          <a:cs typeface="Arial Narrow"/>
                          <a:sym typeface="Arial Narrow"/>
                        </a:rPr>
                        <a:t>Can you tell me what will happen if you add…?</a:t>
                      </a:r>
                      <a:endParaRPr/>
                    </a:p>
                    <a:p>
                      <a:pPr indent="-107950" lvl="0" marL="171450" marR="0" rtl="0" algn="l">
                        <a:spcBef>
                          <a:spcPts val="0"/>
                        </a:spcBef>
                        <a:spcAft>
                          <a:spcPts val="0"/>
                        </a:spcAft>
                        <a:buClr>
                          <a:schemeClr val="dk1"/>
                        </a:buClr>
                        <a:buSzPts val="1000"/>
                        <a:buFont typeface="Arial"/>
                        <a:buNone/>
                      </a:pPr>
                      <a:r>
                        <a:t/>
                      </a:r>
                      <a:endParaRPr b="0" i="0" sz="1000">
                        <a:solidFill>
                          <a:schemeClr val="dk1"/>
                        </a:solidFill>
                        <a:latin typeface="Arial Narrow"/>
                        <a:ea typeface="Arial Narrow"/>
                        <a:cs typeface="Arial Narrow"/>
                        <a:sym typeface="Arial Narrow"/>
                      </a:endParaRPr>
                    </a:p>
                  </a:txBody>
                  <a:tcPr marT="0" marB="0" marR="0" marL="0"/>
                </a:tc>
                <a:tc>
                  <a:txBody>
                    <a:bodyPr/>
                    <a:lstStyle/>
                    <a:p>
                      <a:pPr indent="-171450" lvl="0" marL="171450" marR="0" rtl="0" algn="l">
                        <a:lnSpc>
                          <a:spcPct val="100000"/>
                        </a:lnSpc>
                        <a:spcBef>
                          <a:spcPts val="0"/>
                        </a:spcBef>
                        <a:spcAft>
                          <a:spcPts val="0"/>
                        </a:spcAft>
                        <a:buClr>
                          <a:schemeClr val="dk1"/>
                        </a:buClr>
                        <a:buSzPts val="1000"/>
                        <a:buFont typeface="Arial"/>
                        <a:buChar char="•"/>
                      </a:pPr>
                      <a:r>
                        <a:rPr b="0" i="0" lang="en-GB" sz="1000">
                          <a:solidFill>
                            <a:schemeClr val="dk1"/>
                          </a:solidFill>
                          <a:latin typeface="Arial Narrow"/>
                          <a:ea typeface="Arial Narrow"/>
                          <a:cs typeface="Arial Narrow"/>
                          <a:sym typeface="Arial Narrow"/>
                        </a:rPr>
                        <a:t>Is there another way that you could code this that works?</a:t>
                      </a:r>
                      <a:endParaRPr/>
                    </a:p>
                    <a:p>
                      <a:pPr indent="-171450" lvl="0" marL="171450" marR="0" rtl="0" algn="l">
                        <a:lnSpc>
                          <a:spcPct val="100000"/>
                        </a:lnSpc>
                        <a:spcBef>
                          <a:spcPts val="0"/>
                        </a:spcBef>
                        <a:spcAft>
                          <a:spcPts val="0"/>
                        </a:spcAft>
                        <a:buClr>
                          <a:schemeClr val="dk1"/>
                        </a:buClr>
                        <a:buSzPts val="1000"/>
                        <a:buFont typeface="Arial"/>
                        <a:buChar char="•"/>
                      </a:pPr>
                      <a:r>
                        <a:rPr b="0" i="0" lang="en-GB" sz="1000">
                          <a:solidFill>
                            <a:schemeClr val="dk1"/>
                          </a:solidFill>
                          <a:latin typeface="Arial Narrow"/>
                          <a:ea typeface="Arial Narrow"/>
                          <a:cs typeface="Arial Narrow"/>
                          <a:sym typeface="Arial Narrow"/>
                        </a:rPr>
                        <a:t>How can I do… using a loop?</a:t>
                      </a:r>
                      <a:endParaRPr/>
                    </a:p>
                    <a:p>
                      <a:pPr indent="-171450" lvl="0" marL="171450" marR="0" rtl="0" algn="l">
                        <a:lnSpc>
                          <a:spcPct val="100000"/>
                        </a:lnSpc>
                        <a:spcBef>
                          <a:spcPts val="0"/>
                        </a:spcBef>
                        <a:spcAft>
                          <a:spcPts val="0"/>
                        </a:spcAft>
                        <a:buClr>
                          <a:schemeClr val="dk1"/>
                        </a:buClr>
                        <a:buSzPts val="1000"/>
                        <a:buFont typeface="Arial"/>
                        <a:buChar char="•"/>
                      </a:pPr>
                      <a:r>
                        <a:rPr b="0" i="0" lang="en-GB" sz="1000">
                          <a:solidFill>
                            <a:schemeClr val="dk1"/>
                          </a:solidFill>
                          <a:latin typeface="Arial Narrow"/>
                          <a:ea typeface="Arial Narrow"/>
                          <a:cs typeface="Arial Narrow"/>
                          <a:sym typeface="Arial Narrow"/>
                        </a:rPr>
                        <a:t>Can you evaluate this code to find a line of code that could be looped?</a:t>
                      </a:r>
                      <a:endParaRPr/>
                    </a:p>
                    <a:p>
                      <a:pPr indent="-107950" lvl="0" marL="171450" marR="0" rtl="0" algn="l">
                        <a:lnSpc>
                          <a:spcPct val="100000"/>
                        </a:lnSpc>
                        <a:spcBef>
                          <a:spcPts val="0"/>
                        </a:spcBef>
                        <a:spcAft>
                          <a:spcPts val="0"/>
                        </a:spcAft>
                        <a:buClr>
                          <a:schemeClr val="dk1"/>
                        </a:buClr>
                        <a:buSzPts val="1000"/>
                        <a:buFont typeface="Arial"/>
                        <a:buNone/>
                      </a:pPr>
                      <a:r>
                        <a:t/>
                      </a:r>
                      <a:endParaRPr b="0" i="0" sz="1000">
                        <a:solidFill>
                          <a:schemeClr val="dk1"/>
                        </a:solidFill>
                        <a:latin typeface="Arial Narrow"/>
                        <a:ea typeface="Arial Narrow"/>
                        <a:cs typeface="Arial Narrow"/>
                        <a:sym typeface="Arial Narrow"/>
                      </a:endParaRPr>
                    </a:p>
                  </a:txBody>
                  <a:tcPr marT="0" marB="0" marR="0" marL="0"/>
                </a:tc>
              </a:tr>
            </a:tbl>
          </a:graphicData>
        </a:graphic>
      </p:graphicFrame>
      <p:pic>
        <p:nvPicPr>
          <p:cNvPr id="1269" name="Google Shape;1269;p58"/>
          <p:cNvPicPr preferRelativeResize="0"/>
          <p:nvPr/>
        </p:nvPicPr>
        <p:blipFill rotWithShape="1">
          <a:blip r:embed="rId10">
            <a:alphaModFix/>
          </a:blip>
          <a:srcRect b="0" l="0" r="0" t="0"/>
          <a:stretch/>
        </p:blipFill>
        <p:spPr>
          <a:xfrm>
            <a:off x="8081767" y="1605203"/>
            <a:ext cx="401373" cy="397862"/>
          </a:xfrm>
          <a:prstGeom prst="rect">
            <a:avLst/>
          </a:prstGeom>
          <a:noFill/>
          <a:ln>
            <a:noFill/>
          </a:ln>
        </p:spPr>
      </p:pic>
      <p:pic>
        <p:nvPicPr>
          <p:cNvPr id="1270" name="Google Shape;1270;p58"/>
          <p:cNvPicPr preferRelativeResize="0"/>
          <p:nvPr/>
        </p:nvPicPr>
        <p:blipFill rotWithShape="1">
          <a:blip r:embed="rId11">
            <a:alphaModFix/>
          </a:blip>
          <a:srcRect b="0" l="0" r="0" t="0"/>
          <a:stretch/>
        </p:blipFill>
        <p:spPr>
          <a:xfrm>
            <a:off x="8096879" y="2023653"/>
            <a:ext cx="397862" cy="393236"/>
          </a:xfrm>
          <a:prstGeom prst="rect">
            <a:avLst/>
          </a:prstGeom>
          <a:noFill/>
          <a:ln>
            <a:noFill/>
          </a:ln>
        </p:spPr>
      </p:pic>
      <p:pic>
        <p:nvPicPr>
          <p:cNvPr id="1271" name="Google Shape;1271;p58"/>
          <p:cNvPicPr preferRelativeResize="0"/>
          <p:nvPr/>
        </p:nvPicPr>
        <p:blipFill rotWithShape="1">
          <a:blip r:embed="rId12">
            <a:alphaModFix/>
          </a:blip>
          <a:srcRect b="0" l="0" r="0" t="0"/>
          <a:stretch/>
        </p:blipFill>
        <p:spPr>
          <a:xfrm>
            <a:off x="8535648" y="1608971"/>
            <a:ext cx="396481" cy="396481"/>
          </a:xfrm>
          <a:prstGeom prst="rect">
            <a:avLst/>
          </a:prstGeom>
          <a:noFill/>
          <a:ln>
            <a:noFill/>
          </a:ln>
        </p:spPr>
      </p:pic>
      <p:pic>
        <p:nvPicPr>
          <p:cNvPr id="1272" name="Google Shape;1272;p58"/>
          <p:cNvPicPr preferRelativeResize="0"/>
          <p:nvPr/>
        </p:nvPicPr>
        <p:blipFill rotWithShape="1">
          <a:blip r:embed="rId13">
            <a:alphaModFix/>
          </a:blip>
          <a:srcRect b="0" l="0" r="0" t="0"/>
          <a:stretch/>
        </p:blipFill>
        <p:spPr>
          <a:xfrm>
            <a:off x="8574388" y="2431056"/>
            <a:ext cx="383551" cy="383551"/>
          </a:xfrm>
          <a:prstGeom prst="rect">
            <a:avLst/>
          </a:prstGeom>
          <a:noFill/>
          <a:ln>
            <a:noFill/>
          </a:ln>
        </p:spPr>
      </p:pic>
      <p:pic>
        <p:nvPicPr>
          <p:cNvPr id="1273" name="Google Shape;1273;p58"/>
          <p:cNvPicPr preferRelativeResize="0"/>
          <p:nvPr/>
        </p:nvPicPr>
        <p:blipFill rotWithShape="1">
          <a:blip r:embed="rId14">
            <a:alphaModFix/>
          </a:blip>
          <a:srcRect b="0" l="0" r="0" t="0"/>
          <a:stretch/>
        </p:blipFill>
        <p:spPr>
          <a:xfrm>
            <a:off x="8057204" y="2510480"/>
            <a:ext cx="443883" cy="251355"/>
          </a:xfrm>
          <a:prstGeom prst="rect">
            <a:avLst/>
          </a:prstGeom>
          <a:noFill/>
          <a:ln>
            <a:noFill/>
          </a:ln>
        </p:spPr>
      </p:pic>
      <p:pic>
        <p:nvPicPr>
          <p:cNvPr id="1274" name="Google Shape;1274;p58"/>
          <p:cNvPicPr preferRelativeResize="0"/>
          <p:nvPr/>
        </p:nvPicPr>
        <p:blipFill rotWithShape="1">
          <a:blip r:embed="rId15">
            <a:alphaModFix/>
          </a:blip>
          <a:srcRect b="0" l="0" r="0" t="0"/>
          <a:stretch/>
        </p:blipFill>
        <p:spPr>
          <a:xfrm>
            <a:off x="8051147" y="2846714"/>
            <a:ext cx="462451" cy="347244"/>
          </a:xfrm>
          <a:prstGeom prst="rect">
            <a:avLst/>
          </a:prstGeom>
          <a:noFill/>
          <a:ln>
            <a:noFill/>
          </a:ln>
        </p:spPr>
      </p:pic>
      <p:pic>
        <p:nvPicPr>
          <p:cNvPr id="1275" name="Google Shape;1275;p58"/>
          <p:cNvPicPr preferRelativeResize="0"/>
          <p:nvPr/>
        </p:nvPicPr>
        <p:blipFill rotWithShape="1">
          <a:blip r:embed="rId16">
            <a:alphaModFix/>
          </a:blip>
          <a:srcRect b="0" l="0" r="0" t="0"/>
          <a:stretch/>
        </p:blipFill>
        <p:spPr>
          <a:xfrm>
            <a:off x="8574388" y="2847205"/>
            <a:ext cx="383551" cy="383551"/>
          </a:xfrm>
          <a:prstGeom prst="rect">
            <a:avLst/>
          </a:prstGeom>
          <a:noFill/>
          <a:ln>
            <a:noFill/>
          </a:ln>
        </p:spPr>
      </p:pic>
      <p:pic>
        <p:nvPicPr>
          <p:cNvPr id="1276" name="Google Shape;1276;p58"/>
          <p:cNvPicPr preferRelativeResize="0"/>
          <p:nvPr/>
        </p:nvPicPr>
        <p:blipFill rotWithShape="1">
          <a:blip r:embed="rId17">
            <a:alphaModFix/>
          </a:blip>
          <a:srcRect b="0" l="0" r="0" t="0"/>
          <a:stretch/>
        </p:blipFill>
        <p:spPr>
          <a:xfrm>
            <a:off x="8075153" y="3269250"/>
            <a:ext cx="407987" cy="415685"/>
          </a:xfrm>
          <a:prstGeom prst="rect">
            <a:avLst/>
          </a:prstGeom>
          <a:noFill/>
          <a:ln>
            <a:noFill/>
          </a:ln>
        </p:spPr>
      </p:pic>
      <p:sp>
        <p:nvSpPr>
          <p:cNvPr id="1277" name="Google Shape;1277;p58">
            <a:hlinkClick action="ppaction://hlinkshowjump?jump=firstslide"/>
          </p:cNvPr>
          <p:cNvSpPr/>
          <p:nvPr/>
        </p:nvSpPr>
        <p:spPr>
          <a:xfrm>
            <a:off x="586789" y="45864"/>
            <a:ext cx="546686" cy="257267"/>
          </a:xfrm>
          <a:custGeom>
            <a:rect b="b" l="l" r="r" t="t"/>
            <a:pathLst>
              <a:path extrusionOk="0" h="120000" w="120000">
                <a:moveTo>
                  <a:pt x="0" y="0"/>
                </a:moveTo>
                <a:lnTo>
                  <a:pt x="120000" y="0"/>
                </a:lnTo>
                <a:lnTo>
                  <a:pt x="120000" y="120000"/>
                </a:lnTo>
                <a:lnTo>
                  <a:pt x="0" y="120000"/>
                </a:lnTo>
                <a:close/>
                <a:moveTo>
                  <a:pt x="60000" y="15000"/>
                </a:moveTo>
                <a:lnTo>
                  <a:pt x="38823" y="60000"/>
                </a:lnTo>
                <a:lnTo>
                  <a:pt x="44117" y="60000"/>
                </a:lnTo>
                <a:lnTo>
                  <a:pt x="44117" y="105000"/>
                </a:lnTo>
                <a:lnTo>
                  <a:pt x="75883" y="105000"/>
                </a:lnTo>
                <a:lnTo>
                  <a:pt x="75883" y="60000"/>
                </a:lnTo>
                <a:lnTo>
                  <a:pt x="81177" y="60000"/>
                </a:lnTo>
                <a:lnTo>
                  <a:pt x="73235" y="43125"/>
                </a:lnTo>
                <a:lnTo>
                  <a:pt x="73235" y="20625"/>
                </a:lnTo>
                <a:lnTo>
                  <a:pt x="67941" y="20625"/>
                </a:lnTo>
                <a:lnTo>
                  <a:pt x="67941" y="31875"/>
                </a:lnTo>
                <a:close/>
              </a:path>
              <a:path extrusionOk="0" fill="darkenLess" h="120000" w="120000">
                <a:moveTo>
                  <a:pt x="73235" y="43125"/>
                </a:moveTo>
                <a:lnTo>
                  <a:pt x="73235" y="20625"/>
                </a:lnTo>
                <a:lnTo>
                  <a:pt x="67941" y="20625"/>
                </a:lnTo>
                <a:lnTo>
                  <a:pt x="67941" y="31875"/>
                </a:lnTo>
                <a:close/>
                <a:moveTo>
                  <a:pt x="44117" y="60000"/>
                </a:moveTo>
                <a:lnTo>
                  <a:pt x="44117" y="105000"/>
                </a:lnTo>
                <a:lnTo>
                  <a:pt x="57353" y="105000"/>
                </a:lnTo>
                <a:lnTo>
                  <a:pt x="57353" y="82500"/>
                </a:lnTo>
                <a:lnTo>
                  <a:pt x="62647" y="82500"/>
                </a:lnTo>
                <a:lnTo>
                  <a:pt x="62647" y="105000"/>
                </a:lnTo>
                <a:lnTo>
                  <a:pt x="75883" y="105000"/>
                </a:lnTo>
                <a:lnTo>
                  <a:pt x="75883" y="60000"/>
                </a:lnTo>
                <a:close/>
              </a:path>
              <a:path extrusionOk="0" fill="darken" h="120000" w="120000">
                <a:moveTo>
                  <a:pt x="60000" y="15000"/>
                </a:moveTo>
                <a:lnTo>
                  <a:pt x="38823" y="60000"/>
                </a:lnTo>
                <a:lnTo>
                  <a:pt x="81177" y="60000"/>
                </a:lnTo>
                <a:close/>
                <a:moveTo>
                  <a:pt x="57353" y="82500"/>
                </a:moveTo>
                <a:lnTo>
                  <a:pt x="62647" y="82500"/>
                </a:lnTo>
                <a:lnTo>
                  <a:pt x="62647" y="105000"/>
                </a:lnTo>
                <a:lnTo>
                  <a:pt x="57353" y="105000"/>
                </a:lnTo>
                <a:close/>
              </a:path>
              <a:path extrusionOk="0" fill="none" h="120000" w="120000">
                <a:moveTo>
                  <a:pt x="60000" y="15000"/>
                </a:moveTo>
                <a:lnTo>
                  <a:pt x="67941" y="31875"/>
                </a:lnTo>
                <a:lnTo>
                  <a:pt x="67941" y="20625"/>
                </a:lnTo>
                <a:lnTo>
                  <a:pt x="73235" y="20625"/>
                </a:lnTo>
                <a:lnTo>
                  <a:pt x="73235" y="43125"/>
                </a:lnTo>
                <a:lnTo>
                  <a:pt x="81177" y="60000"/>
                </a:lnTo>
                <a:lnTo>
                  <a:pt x="75883" y="60000"/>
                </a:lnTo>
                <a:lnTo>
                  <a:pt x="75883" y="105000"/>
                </a:lnTo>
                <a:lnTo>
                  <a:pt x="44117" y="105000"/>
                </a:lnTo>
                <a:lnTo>
                  <a:pt x="44117" y="60000"/>
                </a:lnTo>
                <a:lnTo>
                  <a:pt x="38823" y="60000"/>
                </a:lnTo>
                <a:close/>
                <a:moveTo>
                  <a:pt x="67941" y="31875"/>
                </a:moveTo>
                <a:lnTo>
                  <a:pt x="73235" y="43125"/>
                </a:lnTo>
                <a:moveTo>
                  <a:pt x="75883" y="60000"/>
                </a:moveTo>
                <a:lnTo>
                  <a:pt x="44117" y="60000"/>
                </a:lnTo>
                <a:moveTo>
                  <a:pt x="57353" y="105000"/>
                </a:moveTo>
                <a:lnTo>
                  <a:pt x="57353" y="82500"/>
                </a:lnTo>
                <a:lnTo>
                  <a:pt x="62647" y="82500"/>
                </a:lnTo>
                <a:lnTo>
                  <a:pt x="62647" y="105000"/>
                </a:lnTo>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8" name="Google Shape;1278;p58"/>
          <p:cNvSpPr/>
          <p:nvPr/>
        </p:nvSpPr>
        <p:spPr>
          <a:xfrm>
            <a:off x="38099"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9" name="Google Shape;1279;p58">
            <a:hlinkClick action="ppaction://hlinkshowjump?jump=nextslide"/>
          </p:cNvPr>
          <p:cNvSpPr/>
          <p:nvPr/>
        </p:nvSpPr>
        <p:spPr>
          <a:xfrm rot="10800000">
            <a:off x="8610600"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0" name="Google Shape;1280;p58">
            <a:hlinkClick action="ppaction://hlinksldjump" r:id="rId18"/>
          </p:cNvPr>
          <p:cNvSpPr/>
          <p:nvPr/>
        </p:nvSpPr>
        <p:spPr>
          <a:xfrm>
            <a:off x="7149459" y="3903978"/>
            <a:ext cx="1862957" cy="244685"/>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CLPL</a:t>
            </a:r>
            <a:endParaRPr/>
          </a:p>
        </p:txBody>
      </p:sp>
      <p:sp>
        <p:nvSpPr>
          <p:cNvPr id="1281" name="Google Shape;1281;p58">
            <a:hlinkClick action="ppaction://hlinksldjump" r:id="rId19"/>
          </p:cNvPr>
          <p:cNvSpPr/>
          <p:nvPr/>
        </p:nvSpPr>
        <p:spPr>
          <a:xfrm>
            <a:off x="7157486" y="1290065"/>
            <a:ext cx="1867172" cy="241834"/>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Pupil Resources</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5" name="Shape 1285"/>
        <p:cNvGrpSpPr/>
        <p:nvPr/>
      </p:nvGrpSpPr>
      <p:grpSpPr>
        <a:xfrm>
          <a:off x="0" y="0"/>
          <a:ext cx="0" cy="0"/>
          <a:chOff x="0" y="0"/>
          <a:chExt cx="0" cy="0"/>
        </a:xfrm>
      </p:grpSpPr>
      <p:graphicFrame>
        <p:nvGraphicFramePr>
          <p:cNvPr id="1286" name="Google Shape;1286;p59"/>
          <p:cNvGraphicFramePr/>
          <p:nvPr/>
        </p:nvGraphicFramePr>
        <p:xfrm>
          <a:off x="-3" y="355154"/>
          <a:ext cx="3000000" cy="3000000"/>
        </p:xfrm>
        <a:graphic>
          <a:graphicData uri="http://schemas.openxmlformats.org/drawingml/2006/table">
            <a:tbl>
              <a:tblPr bandRow="1" firstRow="1">
                <a:noFill/>
                <a:tableStyleId>{74FA1E22-B369-4D82-9BD4-DBA31EC34A68}</a:tableStyleId>
              </a:tblPr>
              <a:tblGrid>
                <a:gridCol w="370050"/>
                <a:gridCol w="1040875"/>
                <a:gridCol w="1130800"/>
                <a:gridCol w="156850"/>
                <a:gridCol w="116850"/>
                <a:gridCol w="848825"/>
                <a:gridCol w="329275"/>
                <a:gridCol w="407800"/>
                <a:gridCol w="596625"/>
                <a:gridCol w="283225"/>
                <a:gridCol w="684725"/>
                <a:gridCol w="341625"/>
                <a:gridCol w="261300"/>
                <a:gridCol w="857600"/>
                <a:gridCol w="274400"/>
                <a:gridCol w="155625"/>
                <a:gridCol w="1287650"/>
              </a:tblGrid>
              <a:tr h="1131100">
                <a:tc rowSpan="3">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a:latin typeface="Arial Narrow"/>
                          <a:ea typeface="Arial Narrow"/>
                          <a:cs typeface="Arial Narrow"/>
                          <a:sym typeface="Arial Narrow"/>
                        </a:rPr>
                        <a:t>Digital</a:t>
                      </a:r>
                      <a:r>
                        <a:rPr b="0" i="0" lang="en-GB" sz="1100">
                          <a:latin typeface="Arial Narrow"/>
                          <a:ea typeface="Arial Narrow"/>
                          <a:cs typeface="Arial Narrow"/>
                          <a:sym typeface="Arial Narrow"/>
                        </a:rPr>
                        <a:t> Literacy</a:t>
                      </a:r>
                      <a:endParaRPr b="0" i="0" sz="1100">
                        <a:latin typeface="Arial Narrow"/>
                        <a:ea typeface="Arial Narrow"/>
                        <a:cs typeface="Arial Narrow"/>
                        <a:sym typeface="Arial Narrow"/>
                      </a:endParaRPr>
                    </a:p>
                  </a:txBody>
                  <a:tcPr marT="45725" marB="45725" marR="91450" marL="91450"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chemeClr val="dk1"/>
                        </a:buClr>
                        <a:buSzPts val="900"/>
                        <a:buFont typeface="Arial Narrow"/>
                        <a:buNone/>
                      </a:pPr>
                      <a:r>
                        <a:rPr b="0" i="0" lang="en-GB" sz="900" u="sng">
                          <a:solidFill>
                            <a:schemeClr val="hlink"/>
                          </a:solidFill>
                          <a:latin typeface="Arial Narrow"/>
                          <a:ea typeface="Arial Narrow"/>
                          <a:cs typeface="Arial Narrow"/>
                          <a:sym typeface="Arial Narrow"/>
                          <a:hlinkClick action="ppaction://hlinksldjump" r:id="rId3"/>
                        </a:rPr>
                        <a:t>Using digital products and services in a variety of contexts to achieve a purposeful outcome</a:t>
                      </a:r>
                      <a:endParaRPr b="0" i="0" sz="900">
                        <a:latin typeface="Arial Narrow"/>
                        <a:ea typeface="Arial Narrow"/>
                        <a:cs typeface="Arial Narrow"/>
                        <a:sym typeface="Arial Narrow"/>
                      </a:endParaRPr>
                    </a:p>
                  </a:txBody>
                  <a:tcPr marT="36000" marB="36000" marR="36000" marL="3600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100"/>
                        <a:buFont typeface="Arial Narrow"/>
                        <a:buNone/>
                      </a:pPr>
                      <a:r>
                        <a:rPr b="0" i="0" lang="en-GB" sz="1100">
                          <a:solidFill>
                            <a:srgbClr val="000000"/>
                          </a:solidFill>
                          <a:latin typeface="Arial Narrow"/>
                          <a:ea typeface="Arial Narrow"/>
                          <a:cs typeface="Arial Narrow"/>
                          <a:sym typeface="Arial Narrow"/>
                        </a:rPr>
                        <a:t>Identifies and saves in a range of standard file formats​</a:t>
                      </a:r>
                      <a:endParaRPr b="0" i="0" sz="1100">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9593"/>
                    </a:solidFill>
                  </a:tcPr>
                </a:tc>
                <a:tc gridSpan="3">
                  <a:txBody>
                    <a:bodyPr/>
                    <a:lstStyle/>
                    <a:p>
                      <a:pPr indent="0" lvl="0" marL="0" marR="0" rtl="0" algn="ctr">
                        <a:lnSpc>
                          <a:spcPct val="100000"/>
                        </a:lnSpc>
                        <a:spcBef>
                          <a:spcPts val="0"/>
                        </a:spcBef>
                        <a:spcAft>
                          <a:spcPts val="0"/>
                        </a:spcAft>
                        <a:buClr>
                          <a:srgbClr val="000000"/>
                        </a:buClr>
                        <a:buSzPts val="1100"/>
                        <a:buFont typeface="Arial Narrow"/>
                        <a:buNone/>
                      </a:pPr>
                      <a:r>
                        <a:rPr b="0" i="0" lang="en-GB" sz="1100">
                          <a:solidFill>
                            <a:srgbClr val="000000"/>
                          </a:solidFill>
                          <a:latin typeface="Arial Narrow"/>
                          <a:ea typeface="Arial Narrow"/>
                          <a:cs typeface="Arial Narrow"/>
                          <a:sym typeface="Arial Narrow"/>
                        </a:rPr>
                        <a:t>Saves files using an organised filing system </a:t>
                      </a:r>
                      <a:br>
                        <a:rPr b="0" i="0" lang="en-GB" sz="1100">
                          <a:solidFill>
                            <a:srgbClr val="000000"/>
                          </a:solidFill>
                          <a:latin typeface="Arial Narrow"/>
                          <a:ea typeface="Arial Narrow"/>
                          <a:cs typeface="Arial Narrow"/>
                          <a:sym typeface="Arial Narrow"/>
                        </a:rPr>
                      </a:br>
                      <a:r>
                        <a:rPr b="0" i="0" lang="en-GB" sz="1100">
                          <a:solidFill>
                            <a:srgbClr val="000000"/>
                          </a:solidFill>
                          <a:latin typeface="Arial Narrow"/>
                          <a:ea typeface="Arial Narrow"/>
                          <a:cs typeface="Arial Narrow"/>
                          <a:sym typeface="Arial Narrow"/>
                        </a:rPr>
                        <a:t>(including via the cloud)​</a:t>
                      </a:r>
                      <a:endParaRPr b="0" i="0" sz="1100">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9593"/>
                    </a:solidFill>
                  </a:tcPr>
                </a:tc>
                <a:tc hMerge="1"/>
                <a:tc hMerge="1"/>
                <a:tc gridSpan="3">
                  <a:txBody>
                    <a:bodyPr/>
                    <a:lstStyle/>
                    <a:p>
                      <a:pPr indent="0" lvl="0" marL="0" marR="0" rtl="0" algn="ctr">
                        <a:lnSpc>
                          <a:spcPct val="100000"/>
                        </a:lnSpc>
                        <a:spcBef>
                          <a:spcPts val="0"/>
                        </a:spcBef>
                        <a:spcAft>
                          <a:spcPts val="0"/>
                        </a:spcAft>
                        <a:buClr>
                          <a:srgbClr val="000000"/>
                        </a:buClr>
                        <a:buSzPts val="1100"/>
                        <a:buFont typeface="Arial Narrow"/>
                        <a:buNone/>
                      </a:pPr>
                      <a:r>
                        <a:rPr b="0" i="0" lang="en-GB" sz="1100">
                          <a:solidFill>
                            <a:srgbClr val="000000"/>
                          </a:solidFill>
                          <a:latin typeface="Arial Narrow"/>
                          <a:ea typeface="Arial Narrow"/>
                          <a:cs typeface="Arial Narrow"/>
                          <a:sym typeface="Arial Narrow"/>
                        </a:rPr>
                        <a:t>Stores, shares and collaborates using online cloud based service </a:t>
                      </a:r>
                      <a:br>
                        <a:rPr b="0" i="0" lang="en-GB" sz="1100">
                          <a:solidFill>
                            <a:srgbClr val="000000"/>
                          </a:solidFill>
                          <a:latin typeface="Arial Narrow"/>
                          <a:ea typeface="Arial Narrow"/>
                          <a:cs typeface="Arial Narrow"/>
                          <a:sym typeface="Arial Narrow"/>
                        </a:rPr>
                      </a:br>
                      <a:r>
                        <a:rPr b="0" i="0" lang="en-GB" sz="1100">
                          <a:solidFill>
                            <a:srgbClr val="000000"/>
                          </a:solidFill>
                          <a:latin typeface="Arial Narrow"/>
                          <a:ea typeface="Arial Narrow"/>
                          <a:cs typeface="Arial Narrow"/>
                          <a:sym typeface="Arial Narrow"/>
                        </a:rPr>
                        <a:t>(e.g. Glow)​</a:t>
                      </a:r>
                      <a:endParaRPr b="0" i="0" sz="1100">
                        <a:solidFill>
                          <a:srgbClr val="FF0000"/>
                        </a:solidFill>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9593"/>
                    </a:solidFill>
                  </a:tcPr>
                </a:tc>
                <a:tc hMerge="1"/>
                <a:tc hMerge="1"/>
                <a:tc gridSpan="3">
                  <a:txBody>
                    <a:bodyPr/>
                    <a:lstStyle/>
                    <a:p>
                      <a:pPr indent="0" lvl="0" marL="0" marR="0" rtl="0" algn="ctr">
                        <a:lnSpc>
                          <a:spcPct val="100000"/>
                        </a:lnSpc>
                        <a:spcBef>
                          <a:spcPts val="0"/>
                        </a:spcBef>
                        <a:spcAft>
                          <a:spcPts val="0"/>
                        </a:spcAft>
                        <a:buClr>
                          <a:srgbClr val="000000"/>
                        </a:buClr>
                        <a:buSzPts val="1100"/>
                        <a:buFont typeface="Arial Narrow"/>
                        <a:buNone/>
                      </a:pPr>
                      <a:r>
                        <a:rPr b="0" i="0" lang="en-GB" sz="1100">
                          <a:solidFill>
                            <a:srgbClr val="000000"/>
                          </a:solidFill>
                          <a:latin typeface="Arial Narrow"/>
                          <a:ea typeface="Arial Narrow"/>
                          <a:cs typeface="Arial Narrow"/>
                          <a:sym typeface="Arial Narrow"/>
                        </a:rPr>
                        <a:t>Identifies the key features of input, output and storage devices​</a:t>
                      </a:r>
                      <a:endParaRPr b="0" i="0" sz="1100">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9593"/>
                    </a:solidFill>
                  </a:tcPr>
                </a:tc>
                <a:tc hMerge="1"/>
                <a:tc hMerge="1"/>
                <a:tc gridSpan="3">
                  <a:txBody>
                    <a:bodyPr/>
                    <a:lstStyle/>
                    <a:p>
                      <a:pPr indent="0" lvl="0" marL="0" marR="0" rtl="0" algn="ctr">
                        <a:lnSpc>
                          <a:spcPct val="100000"/>
                        </a:lnSpc>
                        <a:spcBef>
                          <a:spcPts val="0"/>
                        </a:spcBef>
                        <a:spcAft>
                          <a:spcPts val="0"/>
                        </a:spcAft>
                        <a:buClr>
                          <a:srgbClr val="000000"/>
                        </a:buClr>
                        <a:buSzPts val="1100"/>
                        <a:buFont typeface="Arial Narrow"/>
                        <a:buNone/>
                      </a:pPr>
                      <a:r>
                        <a:rPr b="0" i="0" lang="en-GB" sz="1100">
                          <a:solidFill>
                            <a:srgbClr val="000000"/>
                          </a:solidFill>
                          <a:latin typeface="Arial Narrow"/>
                          <a:ea typeface="Arial Narrow"/>
                          <a:cs typeface="Arial Narrow"/>
                          <a:sym typeface="Arial Narrow"/>
                        </a:rPr>
                        <a:t>Selects and uses applications and software to capture, create and modify text, images, sound and video​</a:t>
                      </a:r>
                      <a:endParaRPr b="0" i="0" sz="1100">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9593"/>
                    </a:solidFill>
                  </a:tcPr>
                </a:tc>
                <a:tc hMerge="1"/>
                <a:tc hMerge="1"/>
                <a:tc gridSpan="2">
                  <a:txBody>
                    <a:bodyPr/>
                    <a:lstStyle/>
                    <a:p>
                      <a:pPr indent="0" lvl="0" marL="0" marR="0" rtl="0" algn="ctr">
                        <a:lnSpc>
                          <a:spcPct val="100000"/>
                        </a:lnSpc>
                        <a:spcBef>
                          <a:spcPts val="0"/>
                        </a:spcBef>
                        <a:spcAft>
                          <a:spcPts val="0"/>
                        </a:spcAft>
                        <a:buClr>
                          <a:srgbClr val="000000"/>
                        </a:buClr>
                        <a:buSzPts val="1100"/>
                        <a:buFont typeface="Arial Narrow"/>
                        <a:buNone/>
                      </a:pPr>
                      <a:r>
                        <a:rPr b="0" i="0" lang="en-GB" sz="1100">
                          <a:solidFill>
                            <a:srgbClr val="000000"/>
                          </a:solidFill>
                          <a:latin typeface="Arial Narrow"/>
                          <a:ea typeface="Arial Narrow"/>
                          <a:cs typeface="Arial Narrow"/>
                          <a:sym typeface="Arial Narrow"/>
                        </a:rPr>
                        <a:t>Selects the most appropriate digital software to perform a task​</a:t>
                      </a:r>
                      <a:endParaRPr b="0" i="0" sz="1100">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9593"/>
                    </a:solidFill>
                  </a:tcPr>
                </a:tc>
                <a:tc hMerge="1"/>
              </a:tr>
              <a:tr h="879625">
                <a:tc vMerge="1"/>
                <a:tc>
                  <a:txBody>
                    <a:bodyPr/>
                    <a:lstStyle/>
                    <a:p>
                      <a:pPr indent="0" lvl="0" marL="0" marR="0" rtl="0" algn="ctr">
                        <a:lnSpc>
                          <a:spcPct val="100000"/>
                        </a:lnSpc>
                        <a:spcBef>
                          <a:spcPts val="0"/>
                        </a:spcBef>
                        <a:spcAft>
                          <a:spcPts val="0"/>
                        </a:spcAft>
                        <a:buClr>
                          <a:schemeClr val="dk1"/>
                        </a:buClr>
                        <a:buSzPts val="900"/>
                        <a:buFont typeface="Arial Narrow"/>
                        <a:buNone/>
                      </a:pPr>
                      <a:r>
                        <a:rPr b="0" i="0" lang="en-GB" sz="900" u="sng">
                          <a:solidFill>
                            <a:schemeClr val="hlink"/>
                          </a:solidFill>
                          <a:latin typeface="Arial Narrow"/>
                          <a:ea typeface="Arial Narrow"/>
                          <a:cs typeface="Arial Narrow"/>
                          <a:sym typeface="Arial Narrow"/>
                          <a:hlinkClick action="ppaction://hlinksldjump" r:id="rId4"/>
                        </a:rPr>
                        <a:t>Searching, processing and managing information responsibly</a:t>
                      </a:r>
                      <a:endParaRPr b="0" i="0" sz="900">
                        <a:latin typeface="Arial Narrow"/>
                        <a:ea typeface="Arial Narrow"/>
                        <a:cs typeface="Arial Narrow"/>
                        <a:sym typeface="Arial Narrow"/>
                      </a:endParaRPr>
                    </a:p>
                  </a:txBody>
                  <a:tcPr marT="36000" marB="36000" marR="36000" marL="3600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gridSpan="4">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a:solidFill>
                            <a:schemeClr val="dk1"/>
                          </a:solidFill>
                          <a:latin typeface="Arial Narrow"/>
                          <a:ea typeface="Arial Narrow"/>
                          <a:cs typeface="Arial Narrow"/>
                          <a:sym typeface="Arial Narrow"/>
                        </a:rPr>
                        <a:t>Uses</a:t>
                      </a:r>
                      <a:r>
                        <a:rPr b="0" i="0" lang="en-GB" sz="1100">
                          <a:solidFill>
                            <a:schemeClr val="dk1"/>
                          </a:solidFill>
                          <a:latin typeface="Arial Narrow"/>
                          <a:ea typeface="Arial Narrow"/>
                          <a:cs typeface="Arial Narrow"/>
                          <a:sym typeface="Arial Narrow"/>
                        </a:rPr>
                        <a:t> search engines to search the Internet for specific or relevant information</a:t>
                      </a:r>
                      <a:endParaRPr b="0" i="0" sz="1100">
                        <a:solidFill>
                          <a:schemeClr val="dk1"/>
                        </a:solidFill>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9593"/>
                    </a:solidFill>
                  </a:tcPr>
                </a:tc>
                <a:tc hMerge="1"/>
                <a:tc hMerge="1"/>
                <a:tc hMerge="1"/>
                <a:tc gridSpan="6">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a:solidFill>
                            <a:schemeClr val="dk1"/>
                          </a:solidFill>
                          <a:latin typeface="Arial Narrow"/>
                          <a:ea typeface="Arial Narrow"/>
                          <a:cs typeface="Arial Narrow"/>
                          <a:sym typeface="Arial Narrow"/>
                        </a:rPr>
                        <a:t>Accesses websites and uses navigation skills to retrieve information for a specific</a:t>
                      </a:r>
                      <a:r>
                        <a:rPr b="0" i="0" lang="en-GB" sz="1100">
                          <a:solidFill>
                            <a:schemeClr val="dk1"/>
                          </a:solidFill>
                          <a:latin typeface="Arial Narrow"/>
                          <a:ea typeface="Arial Narrow"/>
                          <a:cs typeface="Arial Narrow"/>
                          <a:sym typeface="Arial Narrow"/>
                        </a:rPr>
                        <a:t> task</a:t>
                      </a:r>
                      <a:endParaRPr b="0" i="0" sz="1100">
                        <a:solidFill>
                          <a:schemeClr val="dk1"/>
                        </a:solidFill>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solidFill>
                      <a:srgbClr val="D99593"/>
                    </a:solidFill>
                  </a:tcPr>
                </a:tc>
                <a:tc hMerge="1"/>
                <a:tc hMerge="1"/>
                <a:tc hMerge="1"/>
                <a:tc hMerge="1"/>
                <a:tc hMerge="1"/>
                <a:tc gridSpan="5">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u="none" strike="noStrike">
                          <a:solidFill>
                            <a:schemeClr val="dk1"/>
                          </a:solidFill>
                          <a:latin typeface="Arial Narrow"/>
                          <a:ea typeface="Arial Narrow"/>
                          <a:cs typeface="Arial Narrow"/>
                          <a:sym typeface="Arial Narrow"/>
                        </a:rPr>
                        <a:t>Demonstrates an understanding of usage rights and can apply these within a search</a:t>
                      </a:r>
                      <a:r>
                        <a:rPr b="0" i="0" lang="en-GB" sz="1100" u="none" strike="noStrike">
                          <a:solidFill>
                            <a:schemeClr val="dk1"/>
                          </a:solidFill>
                          <a:latin typeface="Arial Narrow"/>
                          <a:ea typeface="Arial Narrow"/>
                          <a:cs typeface="Arial Narrow"/>
                          <a:sym typeface="Arial Narrow"/>
                        </a:rPr>
                        <a:t> and when using materials</a:t>
                      </a:r>
                      <a:endParaRPr b="0" i="0" sz="1100" u="none" strike="noStrike">
                        <a:solidFill>
                          <a:schemeClr val="dk1"/>
                        </a:solidFill>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9593"/>
                    </a:solidFill>
                  </a:tcPr>
                </a:tc>
                <a:tc hMerge="1"/>
                <a:tc hMerge="1"/>
                <a:tc hMerge="1"/>
                <a:tc hMerge="1"/>
              </a:tr>
              <a:tr h="1131100">
                <a:tc vMerge="1"/>
                <a:tc>
                  <a:txBody>
                    <a:bodyPr/>
                    <a:lstStyle/>
                    <a:p>
                      <a:pPr indent="0" lvl="0" marL="0" marR="0" rtl="0" algn="ctr">
                        <a:spcBef>
                          <a:spcPts val="0"/>
                        </a:spcBef>
                        <a:spcAft>
                          <a:spcPts val="0"/>
                        </a:spcAft>
                        <a:buClr>
                          <a:schemeClr val="dk1"/>
                        </a:buClr>
                        <a:buSzPts val="900"/>
                        <a:buFont typeface="Arial Narrow"/>
                        <a:buNone/>
                      </a:pPr>
                      <a:r>
                        <a:rPr b="0" i="0" lang="en-GB" sz="900" u="sng">
                          <a:solidFill>
                            <a:schemeClr val="hlink"/>
                          </a:solidFill>
                          <a:latin typeface="Arial Narrow"/>
                          <a:ea typeface="Arial Narrow"/>
                          <a:cs typeface="Arial Narrow"/>
                          <a:sym typeface="Arial Narrow"/>
                          <a:hlinkClick action="ppaction://hlinksldjump" r:id="rId5"/>
                        </a:rPr>
                        <a:t>Cyber resilience and internet safety</a:t>
                      </a:r>
                      <a:endParaRPr b="0" i="0" sz="900">
                        <a:latin typeface="Arial Narrow"/>
                        <a:ea typeface="Arial Narrow"/>
                        <a:cs typeface="Arial Narrow"/>
                        <a:sym typeface="Arial Narrow"/>
                      </a:endParaRPr>
                    </a:p>
                  </a:txBody>
                  <a:tcPr marT="36000" marB="36000" marR="36000" marL="3600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gridSpan="3">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u="none" strike="noStrike">
                          <a:solidFill>
                            <a:schemeClr val="dk1"/>
                          </a:solidFill>
                          <a:latin typeface="Arial Narrow"/>
                          <a:ea typeface="Arial Narrow"/>
                          <a:cs typeface="Arial Narrow"/>
                          <a:sym typeface="Arial Narrow"/>
                        </a:rPr>
                        <a:t>Demonstrates an understanding of the content they should include in an online profile</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9593"/>
                    </a:solidFill>
                  </a:tcPr>
                </a:tc>
                <a:tc hMerge="1"/>
                <a:tc hMerge="1"/>
                <a:tc gridSpan="3">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u="none" strike="noStrike">
                          <a:solidFill>
                            <a:schemeClr val="dk1"/>
                          </a:solidFill>
                          <a:latin typeface="Arial Narrow"/>
                          <a:ea typeface="Arial Narrow"/>
                          <a:cs typeface="Arial Narrow"/>
                          <a:sym typeface="Arial Narrow"/>
                        </a:rPr>
                        <a:t>Discusses the importance of being a responsible digital citizen, giving examples of appropriate online behaviours and actions</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B cap="flat" cmpd="sng" w="12700">
                      <a:solidFill>
                        <a:schemeClr val="dk1"/>
                      </a:solidFill>
                      <a:prstDash val="solid"/>
                      <a:round/>
                      <a:headEnd len="sm" w="sm" type="none"/>
                      <a:tailEnd len="sm" w="sm" type="none"/>
                    </a:lnB>
                    <a:solidFill>
                      <a:srgbClr val="D99593"/>
                    </a:solidFill>
                  </a:tcPr>
                </a:tc>
                <a:tc hMerge="1"/>
                <a:tc hMerge="1"/>
                <a:tc gridSpan="3">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u="none" strike="noStrike">
                          <a:solidFill>
                            <a:schemeClr val="dk1"/>
                          </a:solidFill>
                          <a:latin typeface="Arial Narrow"/>
                          <a:ea typeface="Arial Narrow"/>
                          <a:cs typeface="Arial Narrow"/>
                          <a:sym typeface="Arial Narrow"/>
                        </a:rPr>
                        <a:t>Identifies the appropriate way to report concerns</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9593"/>
                    </a:solidFill>
                  </a:tcPr>
                </a:tc>
                <a:tc hMerge="1"/>
                <a:tc hMerge="1"/>
                <a:tc gridSpan="3">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u="none" strike="noStrike">
                          <a:solidFill>
                            <a:schemeClr val="dk1"/>
                          </a:solidFill>
                          <a:latin typeface="Arial Narrow"/>
                          <a:ea typeface="Arial Narrow"/>
                          <a:cs typeface="Arial Narrow"/>
                          <a:sym typeface="Arial Narrow"/>
                        </a:rPr>
                        <a:t>Uses strong passwords effectively</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9593"/>
                    </a:solidFill>
                  </a:tcPr>
                </a:tc>
                <a:tc hMerge="1"/>
                <a:tc hMerge="1"/>
                <a:tc gridSpan="3">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u="none" strike="noStrike">
                          <a:solidFill>
                            <a:schemeClr val="dk1"/>
                          </a:solidFill>
                          <a:latin typeface="Arial Narrow"/>
                          <a:ea typeface="Arial Narrow"/>
                          <a:cs typeface="Arial Narrow"/>
                          <a:sym typeface="Arial Narrow"/>
                        </a:rPr>
                        <a:t>Understands the law as it relates to inappropriate or illegal online behaviours (e.g. sharing of images)</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9593"/>
                    </a:solidFill>
                  </a:tcPr>
                </a:tc>
                <a:tc hMerge="1"/>
                <a:tc hMerge="1"/>
              </a:tr>
              <a:tr h="1134400">
                <a:tc rowSpan="3">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a:latin typeface="Arial Narrow"/>
                          <a:ea typeface="Arial Narrow"/>
                          <a:cs typeface="Arial Narrow"/>
                          <a:sym typeface="Arial Narrow"/>
                        </a:rPr>
                        <a:t>Computing Science</a:t>
                      </a:r>
                      <a:endParaRPr/>
                    </a:p>
                  </a:txBody>
                  <a:tcPr marT="45725" marB="45725" marR="91450" marL="91450"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chemeClr val="dk1"/>
                        </a:buClr>
                        <a:buSzPts val="900"/>
                        <a:buFont typeface="Arial Narrow"/>
                        <a:buNone/>
                      </a:pPr>
                      <a:r>
                        <a:rPr b="0" i="0" lang="en-GB" sz="900" u="sng">
                          <a:solidFill>
                            <a:schemeClr val="hlink"/>
                          </a:solidFill>
                          <a:latin typeface="Arial Narrow"/>
                          <a:ea typeface="Arial Narrow"/>
                          <a:cs typeface="Arial Narrow"/>
                          <a:sym typeface="Arial Narrow"/>
                          <a:hlinkClick action="ppaction://hlinksldjump" r:id="rId6"/>
                        </a:rPr>
                        <a:t>Understanding the world through computational thinking</a:t>
                      </a:r>
                      <a:endParaRPr b="0" i="0" sz="900">
                        <a:latin typeface="Arial Narrow"/>
                        <a:ea typeface="Arial Narrow"/>
                        <a:cs typeface="Arial Narrow"/>
                        <a:sym typeface="Arial Narrow"/>
                      </a:endParaRPr>
                    </a:p>
                  </a:txBody>
                  <a:tcPr marT="36000" marB="36000" marR="36000" marL="3600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gridSpan="3">
                  <a:txBody>
                    <a:bodyPr/>
                    <a:lstStyle/>
                    <a:p>
                      <a:pPr indent="0" lvl="0" marL="0" marR="0" rtl="0" algn="ctr">
                        <a:spcBef>
                          <a:spcPts val="0"/>
                        </a:spcBef>
                        <a:spcAft>
                          <a:spcPts val="0"/>
                        </a:spcAft>
                        <a:buClr>
                          <a:schemeClr val="dk1"/>
                        </a:buClr>
                        <a:buSzPts val="1100"/>
                        <a:buFont typeface="Calibri"/>
                        <a:buNone/>
                      </a:pPr>
                      <a:r>
                        <a:t/>
                      </a:r>
                      <a:endParaRPr b="0" i="0" sz="1100">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1100"/>
                        <a:buFont typeface="Arial Narrow"/>
                        <a:buNone/>
                      </a:pPr>
                      <a:r>
                        <a:rPr b="0" i="0" lang="en-GB" sz="1100" u="none" cap="none" strike="noStrike">
                          <a:solidFill>
                            <a:srgbClr val="000000"/>
                          </a:solidFill>
                          <a:latin typeface="Arial Narrow"/>
                          <a:ea typeface="Arial Narrow"/>
                          <a:cs typeface="Arial Narrow"/>
                          <a:sym typeface="Arial Narrow"/>
                        </a:rPr>
                        <a:t>Compares activities consisting of a single sequence of steps with those consisting of multiple parallel steps </a:t>
                      </a:r>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9593"/>
                    </a:solidFill>
                  </a:tcPr>
                </a:tc>
                <a:tc hMerge="1"/>
                <a:tc hMerge="1"/>
                <a:tc gridSpan="3">
                  <a:txBody>
                    <a:bodyPr/>
                    <a:lstStyle/>
                    <a:p>
                      <a:pPr indent="0" lvl="0" marL="0" marR="0" rtl="0" algn="ctr">
                        <a:spcBef>
                          <a:spcPts val="0"/>
                        </a:spcBef>
                        <a:spcAft>
                          <a:spcPts val="0"/>
                        </a:spcAft>
                        <a:buNone/>
                      </a:pPr>
                      <a:r>
                        <a:rPr b="0" i="0" lang="en-GB" sz="1100" u="none" cap="none" strike="noStrike">
                          <a:solidFill>
                            <a:srgbClr val="000000"/>
                          </a:solidFill>
                          <a:latin typeface="Arial Narrow"/>
                          <a:ea typeface="Arial Narrow"/>
                          <a:cs typeface="Arial Narrow"/>
                          <a:sym typeface="Arial Narrow"/>
                        </a:rPr>
                        <a:t>Identifies algorithms/instructions that include repeated groups of instructions a fixed number of times and/or loops until a condition is met</a:t>
                      </a:r>
                      <a:endParaRPr b="0" i="0" sz="1100">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9593"/>
                    </a:solidFill>
                  </a:tcPr>
                </a:tc>
                <a:tc hMerge="1"/>
                <a:tc hMerge="1"/>
                <a:tc gridSpan="3">
                  <a:txBody>
                    <a:bodyPr/>
                    <a:lstStyle/>
                    <a:p>
                      <a:pPr indent="0" lvl="0" marL="0" marR="0" rtl="0" algn="ctr">
                        <a:spcBef>
                          <a:spcPts val="0"/>
                        </a:spcBef>
                        <a:spcAft>
                          <a:spcPts val="0"/>
                        </a:spcAft>
                        <a:buNone/>
                      </a:pPr>
                      <a:r>
                        <a:rPr b="0" i="0" lang="en-GB" sz="1100" u="none" cap="none" strike="noStrike">
                          <a:solidFill>
                            <a:srgbClr val="000000"/>
                          </a:solidFill>
                          <a:latin typeface="Arial Narrow"/>
                          <a:ea typeface="Arial Narrow"/>
                          <a:cs typeface="Arial Narrow"/>
                          <a:sym typeface="Arial Narrow"/>
                        </a:rPr>
                        <a:t>Identifies when a process is not predictable because it has a random element and predicts possible outcomes</a:t>
                      </a:r>
                      <a:endParaRPr b="0" i="0" sz="1100">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9593"/>
                    </a:solidFill>
                  </a:tcPr>
                </a:tc>
                <a:tc hMerge="1"/>
                <a:tc hMerge="1"/>
                <a:tc gridSpan="3">
                  <a:txBody>
                    <a:bodyPr/>
                    <a:lstStyle/>
                    <a:p>
                      <a:pPr indent="0" lvl="0" marL="0" marR="0" rtl="0" algn="ctr">
                        <a:spcBef>
                          <a:spcPts val="0"/>
                        </a:spcBef>
                        <a:spcAft>
                          <a:spcPts val="0"/>
                        </a:spcAft>
                        <a:buClr>
                          <a:srgbClr val="000000"/>
                        </a:buClr>
                        <a:buSzPts val="1100"/>
                        <a:buFont typeface="Arial Narrow"/>
                        <a:buNone/>
                      </a:pPr>
                      <a:r>
                        <a:rPr b="0" i="0" lang="en-GB" sz="1100" u="none" cap="none" strike="noStrike">
                          <a:solidFill>
                            <a:srgbClr val="000000"/>
                          </a:solidFill>
                          <a:latin typeface="Arial Narrow"/>
                          <a:ea typeface="Arial Narrow"/>
                          <a:cs typeface="Arial Narrow"/>
                          <a:sym typeface="Arial Narrow"/>
                        </a:rPr>
                        <a:t>Structures related items of information within own selected categories</a:t>
                      </a:r>
                      <a:endParaRPr b="0" i="0" sz="1100">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9593"/>
                    </a:solidFill>
                  </a:tcPr>
                </a:tc>
                <a:tc hMerge="1"/>
                <a:tc hMerge="1"/>
                <a:tc gridSpan="3">
                  <a:txBody>
                    <a:bodyPr/>
                    <a:lstStyle/>
                    <a:p>
                      <a:pPr indent="0" lvl="0" marL="0" marR="0" rtl="0" algn="ctr">
                        <a:spcBef>
                          <a:spcPts val="0"/>
                        </a:spcBef>
                        <a:spcAft>
                          <a:spcPts val="0"/>
                        </a:spcAft>
                        <a:buNone/>
                      </a:pPr>
                      <a:r>
                        <a:rPr b="0" i="0" lang="en-GB" sz="1100" u="none" cap="none" strike="noStrike">
                          <a:solidFill>
                            <a:srgbClr val="000000"/>
                          </a:solidFill>
                          <a:latin typeface="Arial Narrow"/>
                          <a:ea typeface="Arial Narrow"/>
                          <a:cs typeface="Arial Narrow"/>
                          <a:sym typeface="Arial Narrow"/>
                        </a:rPr>
                        <a:t>Uses a recognised set of instructions/an algorithm to sort real world objects</a:t>
                      </a:r>
                      <a:endParaRPr b="0" i="0" sz="1100">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9593"/>
                    </a:solidFill>
                  </a:tcPr>
                </a:tc>
                <a:tc hMerge="1"/>
                <a:tc hMerge="1"/>
              </a:tr>
              <a:tr h="1263900">
                <a:tc vMerge="1"/>
                <a:tc>
                  <a:txBody>
                    <a:bodyPr/>
                    <a:lstStyle/>
                    <a:p>
                      <a:pPr indent="0" lvl="0" marL="0" marR="0" rtl="0" algn="ctr">
                        <a:lnSpc>
                          <a:spcPct val="100000"/>
                        </a:lnSpc>
                        <a:spcBef>
                          <a:spcPts val="0"/>
                        </a:spcBef>
                        <a:spcAft>
                          <a:spcPts val="0"/>
                        </a:spcAft>
                        <a:buClr>
                          <a:schemeClr val="dk1"/>
                        </a:buClr>
                        <a:buSzPts val="900"/>
                        <a:buFont typeface="Arial Narrow"/>
                        <a:buNone/>
                      </a:pPr>
                      <a:r>
                        <a:rPr b="0" i="0" lang="en-GB" sz="900" u="sng">
                          <a:solidFill>
                            <a:schemeClr val="hlink"/>
                          </a:solidFill>
                          <a:latin typeface="Arial Narrow"/>
                          <a:ea typeface="Arial Narrow"/>
                          <a:cs typeface="Arial Narrow"/>
                          <a:sym typeface="Arial Narrow"/>
                          <a:hlinkClick action="ppaction://hlinksldjump" r:id="rId7"/>
                        </a:rPr>
                        <a:t>Understanding and analysing</a:t>
                      </a:r>
                      <a:r>
                        <a:rPr b="0" i="0" lang="en-GB" sz="900" u="sng">
                          <a:solidFill>
                            <a:schemeClr val="hlink"/>
                          </a:solidFill>
                          <a:latin typeface="Arial Narrow"/>
                          <a:ea typeface="Arial Narrow"/>
                          <a:cs typeface="Arial Narrow"/>
                          <a:sym typeface="Arial Narrow"/>
                          <a:hlinkClick action="ppaction://hlinksldjump" r:id="rId8"/>
                        </a:rPr>
                        <a:t> computing technology</a:t>
                      </a:r>
                      <a:endParaRPr b="0" i="0" sz="900">
                        <a:latin typeface="Arial Narrow"/>
                        <a:ea typeface="Arial Narrow"/>
                        <a:cs typeface="Arial Narrow"/>
                        <a:sym typeface="Arial Narrow"/>
                      </a:endParaRPr>
                    </a:p>
                  </a:txBody>
                  <a:tcPr marT="36000" marB="36000" marR="36000" marL="3600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gridSpan="2">
                  <a:txBody>
                    <a:bodyPr/>
                    <a:lstStyle/>
                    <a:p>
                      <a:pPr indent="0" lvl="0" marL="0" marR="0" rtl="0" algn="ctr">
                        <a:lnSpc>
                          <a:spcPct val="100000"/>
                        </a:lnSpc>
                        <a:spcBef>
                          <a:spcPts val="0"/>
                        </a:spcBef>
                        <a:spcAft>
                          <a:spcPts val="0"/>
                        </a:spcAft>
                        <a:buClr>
                          <a:srgbClr val="000000"/>
                        </a:buClr>
                        <a:buSzPts val="1100"/>
                        <a:buFont typeface="Arial Narrow"/>
                        <a:buNone/>
                      </a:pPr>
                      <a:r>
                        <a:rPr b="0" i="0" lang="en-GB" sz="1100" u="none" strike="noStrike">
                          <a:solidFill>
                            <a:srgbClr val="000000"/>
                          </a:solidFill>
                          <a:latin typeface="Arial Narrow"/>
                          <a:ea typeface="Arial Narrow"/>
                          <a:cs typeface="Arial Narrow"/>
                          <a:sym typeface="Arial Narrow"/>
                        </a:rPr>
                        <a:t>Explains the meaning of individual instructions in a visual programming language</a:t>
                      </a:r>
                      <a:endParaRPr/>
                    </a:p>
                  </a:txBody>
                  <a:tcPr marT="45725" marB="45725" marR="91450" marL="91450" anchor="ctr" anchorCtr="1">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9593"/>
                    </a:solidFill>
                  </a:tcPr>
                </a:tc>
                <a:tc hMerge="1"/>
                <a:tc gridSpan="3">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u="none" strike="noStrike">
                          <a:solidFill>
                            <a:schemeClr val="dk1"/>
                          </a:solidFill>
                          <a:latin typeface="Arial Narrow"/>
                          <a:ea typeface="Arial Narrow"/>
                          <a:cs typeface="Arial Narrow"/>
                          <a:sym typeface="Arial Narrow"/>
                        </a:rPr>
                        <a:t>Predicts what a complete program in a visual programming language will do when it runs</a:t>
                      </a:r>
                      <a:endParaRPr/>
                    </a:p>
                  </a:txBody>
                  <a:tcPr marT="45725" marB="45725" marR="91450" marL="91450" anchor="ctr" anchorCtr="1">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9593"/>
                    </a:solidFill>
                  </a:tcPr>
                </a:tc>
                <a:tc hMerge="1"/>
                <a:tc hMerge="1"/>
                <a:tc gridSpan="3">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u="none" strike="noStrike">
                          <a:solidFill>
                            <a:schemeClr val="dk1"/>
                          </a:solidFill>
                          <a:latin typeface="Arial Narrow"/>
                          <a:ea typeface="Arial Narrow"/>
                          <a:cs typeface="Arial Narrow"/>
                          <a:sym typeface="Arial Narrow"/>
                        </a:rPr>
                        <a:t>Explains and predicts</a:t>
                      </a:r>
                      <a:r>
                        <a:rPr b="0" i="0" lang="en-GB" sz="1100" u="none" strike="noStrike">
                          <a:solidFill>
                            <a:schemeClr val="dk1"/>
                          </a:solidFill>
                          <a:latin typeface="Arial Narrow"/>
                          <a:ea typeface="Arial Narrow"/>
                          <a:cs typeface="Arial Narrow"/>
                          <a:sym typeface="Arial Narrow"/>
                        </a:rPr>
                        <a:t> how parallel activities interact</a:t>
                      </a:r>
                      <a:endParaRPr b="0" i="0" sz="1100" u="none" strike="noStrike">
                        <a:solidFill>
                          <a:schemeClr val="dk1"/>
                        </a:solidFill>
                        <a:latin typeface="Arial Narrow"/>
                        <a:ea typeface="Arial Narrow"/>
                        <a:cs typeface="Arial Narrow"/>
                        <a:sym typeface="Arial Narrow"/>
                      </a:endParaRPr>
                    </a:p>
                  </a:txBody>
                  <a:tcPr marT="45725" marB="45725" marR="91450" marL="91450" anchor="ctr" anchorCtr="1">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9593"/>
                    </a:solidFill>
                  </a:tcPr>
                </a:tc>
                <a:tc hMerge="1"/>
                <a:tc hMerge="1"/>
                <a:tc gridSpan="3">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u="none" strike="noStrike">
                          <a:solidFill>
                            <a:schemeClr val="dk1"/>
                          </a:solidFill>
                          <a:latin typeface="Arial Narrow"/>
                          <a:ea typeface="Arial Narrow"/>
                          <a:cs typeface="Arial Narrow"/>
                          <a:sym typeface="Arial Narrow"/>
                        </a:rPr>
                        <a:t>Demonstrates an understanding</a:t>
                      </a:r>
                      <a:r>
                        <a:rPr b="0" i="0" lang="en-GB" sz="1100" u="none" strike="noStrike">
                          <a:solidFill>
                            <a:schemeClr val="dk1"/>
                          </a:solidFill>
                          <a:latin typeface="Arial Narrow"/>
                          <a:ea typeface="Arial Narrow"/>
                          <a:cs typeface="Arial Narrow"/>
                          <a:sym typeface="Arial Narrow"/>
                        </a:rPr>
                        <a:t> that all computer data is represented in binary</a:t>
                      </a:r>
                      <a:endParaRPr b="0" i="0" sz="1100" u="none" strike="noStrike">
                        <a:solidFill>
                          <a:schemeClr val="dk1"/>
                        </a:solidFill>
                        <a:latin typeface="Arial Narrow"/>
                        <a:ea typeface="Arial Narrow"/>
                        <a:cs typeface="Arial Narrow"/>
                        <a:sym typeface="Arial Narrow"/>
                      </a:endParaRPr>
                    </a:p>
                  </a:txBody>
                  <a:tcPr marT="45725" marB="45725" marR="91450" marL="91450" anchor="ctr" anchorCtr="1">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9593"/>
                    </a:solidFill>
                  </a:tcPr>
                </a:tc>
                <a:tc hMerge="1"/>
                <a:tc hMerge="1"/>
                <a:tc gridSpan="3">
                  <a:txBody>
                    <a:bodyPr/>
                    <a:lstStyle/>
                    <a:p>
                      <a:pPr indent="0" lvl="0" marL="0" marR="0" rtl="0" algn="ctr">
                        <a:lnSpc>
                          <a:spcPct val="100000"/>
                        </a:lnSpc>
                        <a:spcBef>
                          <a:spcPts val="0"/>
                        </a:spcBef>
                        <a:spcAft>
                          <a:spcPts val="0"/>
                        </a:spcAft>
                        <a:buClr>
                          <a:srgbClr val="000000"/>
                        </a:buClr>
                        <a:buSzPts val="1100"/>
                        <a:buFont typeface="Arial Narrow"/>
                        <a:buNone/>
                      </a:pPr>
                      <a:r>
                        <a:rPr b="0" i="0" lang="en-GB" sz="1100" u="none" strike="noStrike">
                          <a:solidFill>
                            <a:srgbClr val="000000"/>
                          </a:solidFill>
                          <a:latin typeface="Arial Narrow"/>
                          <a:ea typeface="Arial Narrow"/>
                          <a:cs typeface="Arial Narrow"/>
                          <a:sym typeface="Arial Narrow"/>
                        </a:rPr>
                        <a:t>Describes the purpose of the processor, memory and storage and the relationship between them</a:t>
                      </a:r>
                      <a:endParaRPr/>
                    </a:p>
                  </a:txBody>
                  <a:tcPr marT="45725" marB="45725" marR="91450" marL="91450" anchor="ctr" anchorCtr="1">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9593"/>
                    </a:solidFill>
                  </a:tcPr>
                </a:tc>
                <a:tc hMerge="1"/>
                <a:tc hMerge="1"/>
                <a:tc>
                  <a:txBody>
                    <a:bodyPr/>
                    <a:lstStyle/>
                    <a:p>
                      <a:pPr indent="0" lvl="0" marL="0" marR="0" rtl="0" algn="ctr">
                        <a:lnSpc>
                          <a:spcPct val="100000"/>
                        </a:lnSpc>
                        <a:spcBef>
                          <a:spcPts val="0"/>
                        </a:spcBef>
                        <a:spcAft>
                          <a:spcPts val="0"/>
                        </a:spcAft>
                        <a:buClr>
                          <a:srgbClr val="000000"/>
                        </a:buClr>
                        <a:buSzPts val="1100"/>
                        <a:buFont typeface="Arial Narrow"/>
                        <a:buNone/>
                      </a:pPr>
                      <a:r>
                        <a:rPr b="0" i="0" lang="en-GB" sz="1100" u="none" strike="noStrike">
                          <a:solidFill>
                            <a:srgbClr val="000000"/>
                          </a:solidFill>
                          <a:latin typeface="Arial Narrow"/>
                          <a:ea typeface="Arial Narrow"/>
                          <a:cs typeface="Arial Narrow"/>
                          <a:sym typeface="Arial Narrow"/>
                        </a:rPr>
                        <a:t>Demonstrates</a:t>
                      </a:r>
                      <a:r>
                        <a:rPr b="0" i="0" lang="en-GB" sz="1100" u="none" strike="noStrike">
                          <a:solidFill>
                            <a:srgbClr val="000000"/>
                          </a:solidFill>
                          <a:latin typeface="Arial Narrow"/>
                          <a:ea typeface="Arial Narrow"/>
                          <a:cs typeface="Arial Narrow"/>
                          <a:sym typeface="Arial Narrow"/>
                        </a:rPr>
                        <a:t> an understanding of how networks are connected and used to communicate and share information</a:t>
                      </a:r>
                      <a:endParaRPr b="0" i="0" sz="1100" u="none" strike="noStrike">
                        <a:solidFill>
                          <a:srgbClr val="000000"/>
                        </a:solidFill>
                        <a:latin typeface="Arial Narrow"/>
                        <a:ea typeface="Arial Narrow"/>
                        <a:cs typeface="Arial Narrow"/>
                        <a:sym typeface="Arial Narrow"/>
                      </a:endParaRPr>
                    </a:p>
                  </a:txBody>
                  <a:tcPr marT="45725" marB="45725" marR="91450" marL="91450" anchor="ctr" anchorCtr="1">
                    <a:lnB cap="flat" cmpd="sng" w="12700">
                      <a:solidFill>
                        <a:schemeClr val="dk1"/>
                      </a:solidFill>
                      <a:prstDash val="solid"/>
                      <a:round/>
                      <a:headEnd len="sm" w="sm" type="none"/>
                      <a:tailEnd len="sm" w="sm" type="none"/>
                    </a:lnB>
                    <a:solidFill>
                      <a:srgbClr val="D99593"/>
                    </a:solidFill>
                  </a:tcPr>
                </a:tc>
              </a:tr>
              <a:tr h="962700">
                <a:tc vMerge="1"/>
                <a:tc>
                  <a:txBody>
                    <a:bodyPr/>
                    <a:lstStyle/>
                    <a:p>
                      <a:pPr indent="0" lvl="0" marL="0" marR="0" rtl="0" algn="ctr">
                        <a:spcBef>
                          <a:spcPts val="0"/>
                        </a:spcBef>
                        <a:spcAft>
                          <a:spcPts val="0"/>
                        </a:spcAft>
                        <a:buClr>
                          <a:schemeClr val="dk1"/>
                        </a:buClr>
                        <a:buSzPts val="900"/>
                        <a:buFont typeface="Arial Narrow"/>
                        <a:buNone/>
                      </a:pPr>
                      <a:r>
                        <a:rPr b="0" i="0" lang="en-GB" sz="900" u="sng">
                          <a:solidFill>
                            <a:schemeClr val="hlink"/>
                          </a:solidFill>
                          <a:latin typeface="Arial Narrow"/>
                          <a:ea typeface="Arial Narrow"/>
                          <a:cs typeface="Arial Narrow"/>
                          <a:sym typeface="Arial Narrow"/>
                          <a:hlinkClick action="ppaction://hlinksldjump" r:id="rId9"/>
                        </a:rPr>
                        <a:t>Designing, building and testing computing solutions</a:t>
                      </a:r>
                      <a:endParaRPr b="0" i="0" sz="900">
                        <a:latin typeface="Arial Narrow"/>
                        <a:ea typeface="Arial Narrow"/>
                        <a:cs typeface="Arial Narrow"/>
                        <a:sym typeface="Arial Narrow"/>
                      </a:endParaRPr>
                    </a:p>
                  </a:txBody>
                  <a:tcPr marT="36000" marB="36000" marR="36000" marL="3600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gridSpan="5">
                  <a:txBody>
                    <a:bodyPr/>
                    <a:lstStyle/>
                    <a:p>
                      <a:pPr indent="0" lvl="0" marL="0" marR="0" rtl="0" algn="ctr">
                        <a:lnSpc>
                          <a:spcPct val="100000"/>
                        </a:lnSpc>
                        <a:spcBef>
                          <a:spcPts val="0"/>
                        </a:spcBef>
                        <a:spcAft>
                          <a:spcPts val="0"/>
                        </a:spcAft>
                        <a:buClr>
                          <a:schemeClr val="dk1"/>
                        </a:buClr>
                        <a:buSzPts val="1100"/>
                        <a:buFont typeface="Arial Narrow"/>
                        <a:buNone/>
                      </a:pPr>
                      <a:r>
                        <a:rPr b="0" i="0" lang="en-GB" sz="1100">
                          <a:latin typeface="Arial Narrow"/>
                          <a:ea typeface="Arial Narrow"/>
                          <a:cs typeface="Arial Narrow"/>
                          <a:sym typeface="Arial Narrow"/>
                        </a:rPr>
                        <a:t>Creates programs in a visual</a:t>
                      </a:r>
                      <a:r>
                        <a:rPr b="0" i="0" lang="en-GB" sz="1100">
                          <a:latin typeface="Arial Narrow"/>
                          <a:ea typeface="Arial Narrow"/>
                          <a:cs typeface="Arial Narrow"/>
                          <a:sym typeface="Arial Narrow"/>
                        </a:rPr>
                        <a:t> programming language including variables and conditional repetition</a:t>
                      </a:r>
                      <a:endParaRPr b="0" i="0" sz="1100">
                        <a:latin typeface="Arial Narrow"/>
                        <a:ea typeface="Arial Narrow"/>
                        <a:cs typeface="Arial Narrow"/>
                        <a:sym typeface="Arial Narrow"/>
                      </a:endParaRPr>
                    </a:p>
                  </a:txBody>
                  <a:tcPr marT="45725" marB="45725" marR="91450" marL="91450" anchor="ctr" anchorCtr="1">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9593"/>
                    </a:solidFill>
                  </a:tcPr>
                </a:tc>
                <a:tc hMerge="1"/>
                <a:tc hMerge="1"/>
                <a:tc hMerge="1"/>
                <a:tc hMerge="1"/>
                <a:tc gridSpan="6">
                  <a:txBody>
                    <a:bodyPr/>
                    <a:lstStyle/>
                    <a:p>
                      <a:pPr indent="0" lvl="0" marL="0" marR="0" rtl="0" algn="ctr">
                        <a:lnSpc>
                          <a:spcPct val="100000"/>
                        </a:lnSpc>
                        <a:spcBef>
                          <a:spcPts val="0"/>
                        </a:spcBef>
                        <a:spcAft>
                          <a:spcPts val="0"/>
                        </a:spcAft>
                        <a:buClr>
                          <a:srgbClr val="000000"/>
                        </a:buClr>
                        <a:buSzPts val="1100"/>
                        <a:buFont typeface="Arial Narrow"/>
                        <a:buNone/>
                      </a:pPr>
                      <a:r>
                        <a:rPr b="0" i="0" lang="en-GB" sz="1100" u="none" strike="noStrike">
                          <a:solidFill>
                            <a:srgbClr val="000000"/>
                          </a:solidFill>
                          <a:latin typeface="Arial Narrow"/>
                          <a:ea typeface="Arial Narrow"/>
                          <a:cs typeface="Arial Narrow"/>
                          <a:sym typeface="Arial Narrow"/>
                        </a:rPr>
                        <a:t>Identifies patterns in problem solving</a:t>
                      </a:r>
                      <a:r>
                        <a:rPr b="0" i="0" lang="en-GB" sz="1100" u="none" strike="noStrike">
                          <a:solidFill>
                            <a:srgbClr val="000000"/>
                          </a:solidFill>
                          <a:latin typeface="Arial Narrow"/>
                          <a:ea typeface="Arial Narrow"/>
                          <a:cs typeface="Arial Narrow"/>
                          <a:sym typeface="Arial Narrow"/>
                        </a:rPr>
                        <a:t> and reuses aspects of previous solutions appropriately</a:t>
                      </a:r>
                      <a:endParaRPr b="0" i="0" sz="1100" u="none" strike="noStrike">
                        <a:solidFill>
                          <a:srgbClr val="000000"/>
                        </a:solidFill>
                        <a:latin typeface="Arial Narrow"/>
                        <a:ea typeface="Arial Narrow"/>
                        <a:cs typeface="Arial Narrow"/>
                        <a:sym typeface="Arial Narrow"/>
                      </a:endParaRPr>
                    </a:p>
                  </a:txBody>
                  <a:tcPr marT="45725" marB="45725" marR="91450" marL="91450" anchor="ctr" anchorCtr="1">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9593"/>
                    </a:solidFill>
                  </a:tcPr>
                </a:tc>
                <a:tc hMerge="1"/>
                <a:tc hMerge="1"/>
                <a:tc hMerge="1"/>
                <a:tc hMerge="1"/>
                <a:tc hMerge="1"/>
                <a:tc gridSpan="4">
                  <a:txBody>
                    <a:bodyPr/>
                    <a:lstStyle/>
                    <a:p>
                      <a:pPr indent="0" lvl="0" marL="0" marR="0" rtl="0" algn="ctr">
                        <a:lnSpc>
                          <a:spcPct val="100000"/>
                        </a:lnSpc>
                        <a:spcBef>
                          <a:spcPts val="0"/>
                        </a:spcBef>
                        <a:spcAft>
                          <a:spcPts val="0"/>
                        </a:spcAft>
                        <a:buClr>
                          <a:srgbClr val="000000"/>
                        </a:buClr>
                        <a:buSzPts val="1100"/>
                        <a:buFont typeface="Arial Narrow"/>
                        <a:buNone/>
                      </a:pPr>
                      <a:r>
                        <a:rPr b="0" i="0" lang="en-GB" sz="1100" u="none" cap="none" strike="noStrike">
                          <a:solidFill>
                            <a:srgbClr val="000000"/>
                          </a:solidFill>
                          <a:latin typeface="Arial Narrow"/>
                          <a:ea typeface="Arial Narrow"/>
                          <a:cs typeface="Arial Narrow"/>
                          <a:sym typeface="Arial Narrow"/>
                        </a:rPr>
                        <a:t>Identifies any mismatches between the task description and the programmed solution, and indicates how to fix them</a:t>
                      </a:r>
                      <a:endParaRPr b="0" i="0" sz="1100">
                        <a:latin typeface="Arial Narrow"/>
                        <a:ea typeface="Arial Narrow"/>
                        <a:cs typeface="Arial Narrow"/>
                        <a:sym typeface="Arial Narrow"/>
                      </a:endParaRPr>
                    </a:p>
                  </a:txBody>
                  <a:tcPr marT="45725" marB="45725" marR="91450" marL="91450" anchor="ctr" anchorCtr="1">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9593"/>
                    </a:solidFill>
                  </a:tcPr>
                </a:tc>
                <a:tc hMerge="1"/>
                <a:tc hMerge="1"/>
                <a:tc hMerge="1"/>
              </a:tr>
            </a:tbl>
          </a:graphicData>
        </a:graphic>
      </p:graphicFrame>
      <p:sp>
        <p:nvSpPr>
          <p:cNvPr id="1287" name="Google Shape;1287;p59"/>
          <p:cNvSpPr txBox="1"/>
          <p:nvPr/>
        </p:nvSpPr>
        <p:spPr>
          <a:xfrm>
            <a:off x="-92" y="-16416"/>
            <a:ext cx="914409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a:solidFill>
                  <a:srgbClr val="000000"/>
                </a:solidFill>
                <a:latin typeface="Calibri"/>
                <a:ea typeface="Calibri"/>
                <a:cs typeface="Calibri"/>
                <a:sym typeface="Calibri"/>
              </a:rPr>
              <a:t>Second Level Tracker (2.3)</a:t>
            </a:r>
            <a:endParaRPr/>
          </a:p>
        </p:txBody>
      </p:sp>
      <p:sp>
        <p:nvSpPr>
          <p:cNvPr id="1288" name="Google Shape;1288;p59">
            <a:hlinkClick action="ppaction://hlinkshowjump?jump=firstslide"/>
          </p:cNvPr>
          <p:cNvSpPr/>
          <p:nvPr/>
        </p:nvSpPr>
        <p:spPr>
          <a:xfrm>
            <a:off x="586789" y="45864"/>
            <a:ext cx="546686" cy="257267"/>
          </a:xfrm>
          <a:custGeom>
            <a:rect b="b" l="l" r="r" t="t"/>
            <a:pathLst>
              <a:path extrusionOk="0" h="120000" w="120000">
                <a:moveTo>
                  <a:pt x="0" y="0"/>
                </a:moveTo>
                <a:lnTo>
                  <a:pt x="120000" y="0"/>
                </a:lnTo>
                <a:lnTo>
                  <a:pt x="120000" y="120000"/>
                </a:lnTo>
                <a:lnTo>
                  <a:pt x="0" y="120000"/>
                </a:lnTo>
                <a:close/>
                <a:moveTo>
                  <a:pt x="60000" y="15000"/>
                </a:moveTo>
                <a:lnTo>
                  <a:pt x="38823" y="60000"/>
                </a:lnTo>
                <a:lnTo>
                  <a:pt x="44117" y="60000"/>
                </a:lnTo>
                <a:lnTo>
                  <a:pt x="44117" y="105000"/>
                </a:lnTo>
                <a:lnTo>
                  <a:pt x="75883" y="105000"/>
                </a:lnTo>
                <a:lnTo>
                  <a:pt x="75883" y="60000"/>
                </a:lnTo>
                <a:lnTo>
                  <a:pt x="81177" y="60000"/>
                </a:lnTo>
                <a:lnTo>
                  <a:pt x="73235" y="43125"/>
                </a:lnTo>
                <a:lnTo>
                  <a:pt x="73235" y="20625"/>
                </a:lnTo>
                <a:lnTo>
                  <a:pt x="67941" y="20625"/>
                </a:lnTo>
                <a:lnTo>
                  <a:pt x="67941" y="31875"/>
                </a:lnTo>
                <a:close/>
              </a:path>
              <a:path extrusionOk="0" fill="darkenLess" h="120000" w="120000">
                <a:moveTo>
                  <a:pt x="73235" y="43125"/>
                </a:moveTo>
                <a:lnTo>
                  <a:pt x="73235" y="20625"/>
                </a:lnTo>
                <a:lnTo>
                  <a:pt x="67941" y="20625"/>
                </a:lnTo>
                <a:lnTo>
                  <a:pt x="67941" y="31875"/>
                </a:lnTo>
                <a:close/>
                <a:moveTo>
                  <a:pt x="44117" y="60000"/>
                </a:moveTo>
                <a:lnTo>
                  <a:pt x="44117" y="105000"/>
                </a:lnTo>
                <a:lnTo>
                  <a:pt x="57353" y="105000"/>
                </a:lnTo>
                <a:lnTo>
                  <a:pt x="57353" y="82500"/>
                </a:lnTo>
                <a:lnTo>
                  <a:pt x="62647" y="82500"/>
                </a:lnTo>
                <a:lnTo>
                  <a:pt x="62647" y="105000"/>
                </a:lnTo>
                <a:lnTo>
                  <a:pt x="75883" y="105000"/>
                </a:lnTo>
                <a:lnTo>
                  <a:pt x="75883" y="60000"/>
                </a:lnTo>
                <a:close/>
              </a:path>
              <a:path extrusionOk="0" fill="darken" h="120000" w="120000">
                <a:moveTo>
                  <a:pt x="60000" y="15000"/>
                </a:moveTo>
                <a:lnTo>
                  <a:pt x="38823" y="60000"/>
                </a:lnTo>
                <a:lnTo>
                  <a:pt x="81177" y="60000"/>
                </a:lnTo>
                <a:close/>
                <a:moveTo>
                  <a:pt x="57353" y="82500"/>
                </a:moveTo>
                <a:lnTo>
                  <a:pt x="62647" y="82500"/>
                </a:lnTo>
                <a:lnTo>
                  <a:pt x="62647" y="105000"/>
                </a:lnTo>
                <a:lnTo>
                  <a:pt x="57353" y="105000"/>
                </a:lnTo>
                <a:close/>
              </a:path>
              <a:path extrusionOk="0" fill="none" h="120000" w="120000">
                <a:moveTo>
                  <a:pt x="60000" y="15000"/>
                </a:moveTo>
                <a:lnTo>
                  <a:pt x="67941" y="31875"/>
                </a:lnTo>
                <a:lnTo>
                  <a:pt x="67941" y="20625"/>
                </a:lnTo>
                <a:lnTo>
                  <a:pt x="73235" y="20625"/>
                </a:lnTo>
                <a:lnTo>
                  <a:pt x="73235" y="43125"/>
                </a:lnTo>
                <a:lnTo>
                  <a:pt x="81177" y="60000"/>
                </a:lnTo>
                <a:lnTo>
                  <a:pt x="75883" y="60000"/>
                </a:lnTo>
                <a:lnTo>
                  <a:pt x="75883" y="105000"/>
                </a:lnTo>
                <a:lnTo>
                  <a:pt x="44117" y="105000"/>
                </a:lnTo>
                <a:lnTo>
                  <a:pt x="44117" y="60000"/>
                </a:lnTo>
                <a:lnTo>
                  <a:pt x="38823" y="60000"/>
                </a:lnTo>
                <a:close/>
                <a:moveTo>
                  <a:pt x="67941" y="31875"/>
                </a:moveTo>
                <a:lnTo>
                  <a:pt x="73235" y="43125"/>
                </a:lnTo>
                <a:moveTo>
                  <a:pt x="75883" y="60000"/>
                </a:moveTo>
                <a:lnTo>
                  <a:pt x="44117" y="60000"/>
                </a:lnTo>
                <a:moveTo>
                  <a:pt x="57353" y="105000"/>
                </a:moveTo>
                <a:lnTo>
                  <a:pt x="57353" y="82500"/>
                </a:lnTo>
                <a:lnTo>
                  <a:pt x="62647" y="82500"/>
                </a:lnTo>
                <a:lnTo>
                  <a:pt x="62647" y="105000"/>
                </a:lnTo>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9" name="Google Shape;1289;p59"/>
          <p:cNvSpPr/>
          <p:nvPr/>
        </p:nvSpPr>
        <p:spPr>
          <a:xfrm>
            <a:off x="38099"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0" name="Google Shape;1290;p59">
            <a:hlinkClick action="ppaction://hlinkshowjump?jump=nextslide"/>
          </p:cNvPr>
          <p:cNvSpPr/>
          <p:nvPr/>
        </p:nvSpPr>
        <p:spPr>
          <a:xfrm rot="10800000">
            <a:off x="8610600"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p6"/>
          <p:cNvPicPr preferRelativeResize="0"/>
          <p:nvPr/>
        </p:nvPicPr>
        <p:blipFill rotWithShape="1">
          <a:blip r:embed="rId3">
            <a:alphaModFix/>
          </a:blip>
          <a:srcRect b="18677" l="16817" r="3204" t="22225"/>
          <a:stretch/>
        </p:blipFill>
        <p:spPr>
          <a:xfrm>
            <a:off x="4850000" y="908719"/>
            <a:ext cx="3196176" cy="2386931"/>
          </a:xfrm>
          <a:prstGeom prst="rect">
            <a:avLst/>
          </a:prstGeom>
          <a:noFill/>
          <a:ln>
            <a:noFill/>
          </a:ln>
          <a:effectLst>
            <a:outerShdw blurRad="190500" rotWithShape="0" algn="tl">
              <a:srgbClr val="000000">
                <a:alpha val="69803"/>
              </a:srgbClr>
            </a:outerShdw>
          </a:effectLst>
        </p:spPr>
      </p:pic>
      <p:pic>
        <p:nvPicPr>
          <p:cNvPr id="172" name="Google Shape;172;p6"/>
          <p:cNvPicPr preferRelativeResize="0"/>
          <p:nvPr/>
        </p:nvPicPr>
        <p:blipFill rotWithShape="1">
          <a:blip r:embed="rId4">
            <a:alphaModFix/>
          </a:blip>
          <a:srcRect b="19514" l="16975" r="3665" t="22367"/>
          <a:stretch/>
        </p:blipFill>
        <p:spPr>
          <a:xfrm>
            <a:off x="533400" y="929892"/>
            <a:ext cx="3202005" cy="2370048"/>
          </a:xfrm>
          <a:prstGeom prst="rect">
            <a:avLst/>
          </a:prstGeom>
          <a:noFill/>
          <a:ln>
            <a:noFill/>
          </a:ln>
          <a:effectLst>
            <a:outerShdw blurRad="190500" rotWithShape="0" algn="tl">
              <a:srgbClr val="000000">
                <a:alpha val="69803"/>
              </a:srgbClr>
            </a:outerShdw>
          </a:effectLst>
        </p:spPr>
      </p:pic>
      <p:sp>
        <p:nvSpPr>
          <p:cNvPr id="173" name="Google Shape;173;p6"/>
          <p:cNvSpPr txBox="1"/>
          <p:nvPr/>
        </p:nvSpPr>
        <p:spPr>
          <a:xfrm>
            <a:off x="364196" y="3956922"/>
            <a:ext cx="8215956" cy="26776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a:solidFill>
                  <a:schemeClr val="dk1"/>
                </a:solidFill>
                <a:latin typeface="Arial"/>
                <a:ea typeface="Arial"/>
                <a:cs typeface="Arial"/>
                <a:sym typeface="Arial"/>
              </a:rPr>
              <a:t>Figure 1:</a:t>
            </a:r>
            <a:r>
              <a:rPr lang="en-GB" sz="1200">
                <a:solidFill>
                  <a:schemeClr val="dk1"/>
                </a:solidFill>
                <a:latin typeface="Arial"/>
                <a:ea typeface="Arial"/>
                <a:cs typeface="Arial"/>
                <a:sym typeface="Arial"/>
              </a:rPr>
              <a:t> </a:t>
            </a:r>
            <a:endParaRPr/>
          </a:p>
          <a:p>
            <a:pPr indent="0" lvl="0" marL="0" marR="0" rtl="0" algn="l">
              <a:spcBef>
                <a:spcPts val="0"/>
              </a:spcBef>
              <a:spcAft>
                <a:spcPts val="0"/>
              </a:spcAft>
              <a:buNone/>
            </a:pPr>
            <a:r>
              <a:rPr lang="en-GB" sz="1200">
                <a:solidFill>
                  <a:schemeClr val="dk1"/>
                </a:solidFill>
                <a:latin typeface="Arial"/>
                <a:ea typeface="Arial"/>
                <a:cs typeface="Arial"/>
                <a:sym typeface="Arial"/>
              </a:rPr>
              <a:t>Not a useful approach to embedding digital literacy and computing science in learning and teaching. This approach is focused on taking specific organisers one at a time, at different stages across the year, perhaps in blocks. This model can make it harder to include elements of the technologies in an already busy timetable, as well as create gaps in the understanding of young learners, as to where links should be made. </a:t>
            </a:r>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l">
              <a:spcBef>
                <a:spcPts val="0"/>
              </a:spcBef>
              <a:spcAft>
                <a:spcPts val="0"/>
              </a:spcAft>
              <a:buNone/>
            </a:pPr>
            <a:r>
              <a:rPr b="1" lang="en-GB" sz="1200">
                <a:solidFill>
                  <a:schemeClr val="dk1"/>
                </a:solidFill>
                <a:latin typeface="Arial"/>
                <a:ea typeface="Arial"/>
                <a:cs typeface="Arial"/>
                <a:sym typeface="Arial"/>
              </a:rPr>
              <a:t>Figure 2 : </a:t>
            </a:r>
            <a:endParaRPr/>
          </a:p>
          <a:p>
            <a:pPr indent="0" lvl="0" marL="0" marR="0" rtl="0" algn="l">
              <a:spcBef>
                <a:spcPts val="0"/>
              </a:spcBef>
              <a:spcAft>
                <a:spcPts val="0"/>
              </a:spcAft>
              <a:buNone/>
            </a:pPr>
            <a:r>
              <a:rPr lang="en-GB" sz="1200">
                <a:solidFill>
                  <a:schemeClr val="dk1"/>
                </a:solidFill>
                <a:latin typeface="Arial"/>
                <a:ea typeface="Arial"/>
                <a:cs typeface="Arial"/>
                <a:sym typeface="Arial"/>
              </a:rPr>
              <a:t>In our suggested approach, organisers are bundled/grouped together where possible, in order to ensure breadth, challenge and application. Digital Literacy organisers are returned to repeatedly across the year, as multiple links can be made with other curriculum areas. This facilitates the development of a coherent understanding of the links within Digital Literacy. The Computing Science organisers overlap considerably, and you may find planning to take elements from the approaches and strategies for two or even three organisers at a time will be both efficient and beneficial. Some suggestions have been made of cross-curricular links for both Digital Literacy and Computing Science, but do not feel you have to limit your teaching to only those identified.</a:t>
            </a:r>
            <a:endParaRPr/>
          </a:p>
        </p:txBody>
      </p:sp>
      <p:sp>
        <p:nvSpPr>
          <p:cNvPr id="174" name="Google Shape;174;p6"/>
          <p:cNvSpPr/>
          <p:nvPr/>
        </p:nvSpPr>
        <p:spPr>
          <a:xfrm>
            <a:off x="304799" y="3438267"/>
            <a:ext cx="94352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Calibri"/>
                <a:ea typeface="Calibri"/>
                <a:cs typeface="Calibri"/>
                <a:sym typeface="Calibri"/>
              </a:rPr>
              <a:t>Figure 1</a:t>
            </a:r>
            <a:endParaRPr sz="1800">
              <a:solidFill>
                <a:schemeClr val="dk1"/>
              </a:solidFill>
              <a:latin typeface="Calibri"/>
              <a:ea typeface="Calibri"/>
              <a:cs typeface="Calibri"/>
              <a:sym typeface="Calibri"/>
            </a:endParaRPr>
          </a:p>
        </p:txBody>
      </p:sp>
      <p:sp>
        <p:nvSpPr>
          <p:cNvPr id="175" name="Google Shape;175;p6"/>
          <p:cNvSpPr/>
          <p:nvPr/>
        </p:nvSpPr>
        <p:spPr>
          <a:xfrm>
            <a:off x="4822900" y="3438267"/>
            <a:ext cx="99642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Calibri"/>
                <a:ea typeface="Calibri"/>
                <a:cs typeface="Calibri"/>
                <a:sym typeface="Calibri"/>
              </a:rPr>
              <a:t>Figure 2 </a:t>
            </a:r>
            <a:endParaRPr sz="1800">
              <a:solidFill>
                <a:schemeClr val="dk1"/>
              </a:solidFill>
              <a:latin typeface="Calibri"/>
              <a:ea typeface="Calibri"/>
              <a:cs typeface="Calibri"/>
              <a:sym typeface="Calibri"/>
            </a:endParaRPr>
          </a:p>
        </p:txBody>
      </p:sp>
      <p:sp>
        <p:nvSpPr>
          <p:cNvPr id="176" name="Google Shape;176;p6"/>
          <p:cNvSpPr/>
          <p:nvPr/>
        </p:nvSpPr>
        <p:spPr>
          <a:xfrm>
            <a:off x="602957" y="1552575"/>
            <a:ext cx="1061036" cy="857250"/>
          </a:xfrm>
          <a:prstGeom prst="ellipse">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77" name="Google Shape;177;p6"/>
          <p:cNvSpPr/>
          <p:nvPr/>
        </p:nvSpPr>
        <p:spPr>
          <a:xfrm>
            <a:off x="1613409" y="1552575"/>
            <a:ext cx="1061036" cy="857250"/>
          </a:xfrm>
          <a:prstGeom prst="ellipse">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78" name="Google Shape;178;p6"/>
          <p:cNvSpPr/>
          <p:nvPr/>
        </p:nvSpPr>
        <p:spPr>
          <a:xfrm>
            <a:off x="2617219" y="1552575"/>
            <a:ext cx="1061036" cy="857250"/>
          </a:xfrm>
          <a:prstGeom prst="ellipse">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79" name="Google Shape;179;p6"/>
          <p:cNvSpPr/>
          <p:nvPr/>
        </p:nvSpPr>
        <p:spPr>
          <a:xfrm>
            <a:off x="586789" y="2457450"/>
            <a:ext cx="1061036" cy="857250"/>
          </a:xfrm>
          <a:prstGeom prst="ellipse">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80" name="Google Shape;180;p6"/>
          <p:cNvSpPr/>
          <p:nvPr/>
        </p:nvSpPr>
        <p:spPr>
          <a:xfrm>
            <a:off x="1603884" y="2457450"/>
            <a:ext cx="1061036" cy="857250"/>
          </a:xfrm>
          <a:prstGeom prst="ellipse">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81" name="Google Shape;181;p6"/>
          <p:cNvSpPr/>
          <p:nvPr/>
        </p:nvSpPr>
        <p:spPr>
          <a:xfrm>
            <a:off x="2617219" y="2457450"/>
            <a:ext cx="1061036" cy="857250"/>
          </a:xfrm>
          <a:prstGeom prst="ellipse">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182" name="Google Shape;182;p6"/>
          <p:cNvCxnSpPr/>
          <p:nvPr/>
        </p:nvCxnSpPr>
        <p:spPr>
          <a:xfrm>
            <a:off x="1603884" y="1981200"/>
            <a:ext cx="224916" cy="0"/>
          </a:xfrm>
          <a:prstGeom prst="straightConnector1">
            <a:avLst/>
          </a:prstGeom>
          <a:noFill/>
          <a:ln cap="flat" cmpd="sng" w="28575">
            <a:solidFill>
              <a:srgbClr val="FF0000"/>
            </a:solidFill>
            <a:prstDash val="solid"/>
            <a:round/>
            <a:headEnd len="sm" w="sm" type="none"/>
            <a:tailEnd len="med" w="med" type="stealth"/>
          </a:ln>
        </p:spPr>
      </p:cxnSp>
      <p:cxnSp>
        <p:nvCxnSpPr>
          <p:cNvPr id="183" name="Google Shape;183;p6"/>
          <p:cNvCxnSpPr/>
          <p:nvPr/>
        </p:nvCxnSpPr>
        <p:spPr>
          <a:xfrm>
            <a:off x="2617219" y="1981200"/>
            <a:ext cx="224916" cy="0"/>
          </a:xfrm>
          <a:prstGeom prst="straightConnector1">
            <a:avLst/>
          </a:prstGeom>
          <a:noFill/>
          <a:ln cap="flat" cmpd="sng" w="28575">
            <a:solidFill>
              <a:srgbClr val="FF0000"/>
            </a:solidFill>
            <a:prstDash val="solid"/>
            <a:round/>
            <a:headEnd len="sm" w="sm" type="none"/>
            <a:tailEnd len="med" w="med" type="stealth"/>
          </a:ln>
        </p:spPr>
      </p:cxnSp>
      <p:cxnSp>
        <p:nvCxnSpPr>
          <p:cNvPr id="184" name="Google Shape;184;p6"/>
          <p:cNvCxnSpPr/>
          <p:nvPr/>
        </p:nvCxnSpPr>
        <p:spPr>
          <a:xfrm>
            <a:off x="1598043" y="2886075"/>
            <a:ext cx="224916" cy="0"/>
          </a:xfrm>
          <a:prstGeom prst="straightConnector1">
            <a:avLst/>
          </a:prstGeom>
          <a:noFill/>
          <a:ln cap="flat" cmpd="sng" w="28575">
            <a:solidFill>
              <a:srgbClr val="FF0000"/>
            </a:solidFill>
            <a:prstDash val="solid"/>
            <a:round/>
            <a:headEnd len="sm" w="sm" type="none"/>
            <a:tailEnd len="med" w="med" type="stealth"/>
          </a:ln>
        </p:spPr>
      </p:cxnSp>
      <p:cxnSp>
        <p:nvCxnSpPr>
          <p:cNvPr id="185" name="Google Shape;185;p6"/>
          <p:cNvCxnSpPr/>
          <p:nvPr/>
        </p:nvCxnSpPr>
        <p:spPr>
          <a:xfrm>
            <a:off x="2617219" y="2886075"/>
            <a:ext cx="224916" cy="0"/>
          </a:xfrm>
          <a:prstGeom prst="straightConnector1">
            <a:avLst/>
          </a:prstGeom>
          <a:noFill/>
          <a:ln cap="flat" cmpd="sng" w="28575">
            <a:solidFill>
              <a:srgbClr val="FF0000"/>
            </a:solidFill>
            <a:prstDash val="solid"/>
            <a:round/>
            <a:headEnd len="sm" w="sm" type="none"/>
            <a:tailEnd len="med" w="med" type="stealth"/>
          </a:ln>
        </p:spPr>
      </p:cxnSp>
      <p:cxnSp>
        <p:nvCxnSpPr>
          <p:cNvPr id="186" name="Google Shape;186;p6"/>
          <p:cNvCxnSpPr/>
          <p:nvPr/>
        </p:nvCxnSpPr>
        <p:spPr>
          <a:xfrm>
            <a:off x="3678255" y="1981200"/>
            <a:ext cx="224916" cy="0"/>
          </a:xfrm>
          <a:prstGeom prst="straightConnector1">
            <a:avLst/>
          </a:prstGeom>
          <a:noFill/>
          <a:ln cap="flat" cmpd="sng" w="28575">
            <a:solidFill>
              <a:srgbClr val="FF0000"/>
            </a:solidFill>
            <a:prstDash val="solid"/>
            <a:round/>
            <a:headEnd len="sm" w="sm" type="none"/>
            <a:tailEnd len="med" w="med" type="stealth"/>
          </a:ln>
        </p:spPr>
      </p:cxnSp>
      <p:cxnSp>
        <p:nvCxnSpPr>
          <p:cNvPr id="187" name="Google Shape;187;p6"/>
          <p:cNvCxnSpPr/>
          <p:nvPr/>
        </p:nvCxnSpPr>
        <p:spPr>
          <a:xfrm>
            <a:off x="361873" y="2895600"/>
            <a:ext cx="224916" cy="0"/>
          </a:xfrm>
          <a:prstGeom prst="straightConnector1">
            <a:avLst/>
          </a:prstGeom>
          <a:noFill/>
          <a:ln cap="flat" cmpd="sng" w="28575">
            <a:solidFill>
              <a:srgbClr val="FF0000"/>
            </a:solidFill>
            <a:prstDash val="solid"/>
            <a:round/>
            <a:headEnd len="sm" w="sm" type="none"/>
            <a:tailEnd len="med" w="med" type="stealth"/>
          </a:ln>
        </p:spPr>
      </p:cxnSp>
      <p:sp>
        <p:nvSpPr>
          <p:cNvPr id="188" name="Google Shape;188;p6"/>
          <p:cNvSpPr/>
          <p:nvPr/>
        </p:nvSpPr>
        <p:spPr>
          <a:xfrm>
            <a:off x="5943600" y="1533891"/>
            <a:ext cx="2028825" cy="857250"/>
          </a:xfrm>
          <a:prstGeom prst="ellipse">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89" name="Google Shape;189;p6"/>
          <p:cNvSpPr txBox="1"/>
          <p:nvPr>
            <p:ph type="title"/>
          </p:nvPr>
        </p:nvSpPr>
        <p:spPr>
          <a:xfrm>
            <a:off x="539918" y="275475"/>
            <a:ext cx="8229600" cy="55112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accent5"/>
              </a:buClr>
              <a:buSzPts val="1800"/>
              <a:buFont typeface="Arial"/>
              <a:buNone/>
            </a:pPr>
            <a:r>
              <a:rPr b="1" lang="en-GB" sz="1800">
                <a:solidFill>
                  <a:schemeClr val="accent5"/>
                </a:solidFill>
                <a:latin typeface="Arial"/>
                <a:ea typeface="Arial"/>
                <a:cs typeface="Arial"/>
                <a:sym typeface="Arial"/>
              </a:rPr>
              <a:t>Digital Literacy and Computing Science </a:t>
            </a:r>
            <a:r>
              <a:rPr lang="en-GB" sz="1800">
                <a:latin typeface="Arial"/>
                <a:ea typeface="Arial"/>
                <a:cs typeface="Arial"/>
                <a:sym typeface="Arial"/>
              </a:rPr>
              <a:t>– Guidance for Organisers</a:t>
            </a:r>
            <a:endParaRPr/>
          </a:p>
        </p:txBody>
      </p:sp>
      <p:sp>
        <p:nvSpPr>
          <p:cNvPr id="190" name="Google Shape;190;p6">
            <a:hlinkClick action="ppaction://hlinkshowjump?jump=firstslide"/>
          </p:cNvPr>
          <p:cNvSpPr/>
          <p:nvPr/>
        </p:nvSpPr>
        <p:spPr>
          <a:xfrm>
            <a:off x="586789" y="45864"/>
            <a:ext cx="546686" cy="257267"/>
          </a:xfrm>
          <a:custGeom>
            <a:rect b="b" l="l" r="r" t="t"/>
            <a:pathLst>
              <a:path extrusionOk="0" h="120000" w="120000">
                <a:moveTo>
                  <a:pt x="0" y="0"/>
                </a:moveTo>
                <a:lnTo>
                  <a:pt x="120000" y="0"/>
                </a:lnTo>
                <a:lnTo>
                  <a:pt x="120000" y="120000"/>
                </a:lnTo>
                <a:lnTo>
                  <a:pt x="0" y="120000"/>
                </a:lnTo>
                <a:close/>
                <a:moveTo>
                  <a:pt x="60000" y="15000"/>
                </a:moveTo>
                <a:lnTo>
                  <a:pt x="38823" y="60000"/>
                </a:lnTo>
                <a:lnTo>
                  <a:pt x="44117" y="60000"/>
                </a:lnTo>
                <a:lnTo>
                  <a:pt x="44117" y="105000"/>
                </a:lnTo>
                <a:lnTo>
                  <a:pt x="75883" y="105000"/>
                </a:lnTo>
                <a:lnTo>
                  <a:pt x="75883" y="60000"/>
                </a:lnTo>
                <a:lnTo>
                  <a:pt x="81177" y="60000"/>
                </a:lnTo>
                <a:lnTo>
                  <a:pt x="73235" y="43125"/>
                </a:lnTo>
                <a:lnTo>
                  <a:pt x="73235" y="20625"/>
                </a:lnTo>
                <a:lnTo>
                  <a:pt x="67941" y="20625"/>
                </a:lnTo>
                <a:lnTo>
                  <a:pt x="67941" y="31875"/>
                </a:lnTo>
                <a:close/>
              </a:path>
              <a:path extrusionOk="0" fill="darkenLess" h="120000" w="120000">
                <a:moveTo>
                  <a:pt x="73235" y="43125"/>
                </a:moveTo>
                <a:lnTo>
                  <a:pt x="73235" y="20625"/>
                </a:lnTo>
                <a:lnTo>
                  <a:pt x="67941" y="20625"/>
                </a:lnTo>
                <a:lnTo>
                  <a:pt x="67941" y="31875"/>
                </a:lnTo>
                <a:close/>
                <a:moveTo>
                  <a:pt x="44117" y="60000"/>
                </a:moveTo>
                <a:lnTo>
                  <a:pt x="44117" y="105000"/>
                </a:lnTo>
                <a:lnTo>
                  <a:pt x="57353" y="105000"/>
                </a:lnTo>
                <a:lnTo>
                  <a:pt x="57353" y="82500"/>
                </a:lnTo>
                <a:lnTo>
                  <a:pt x="62647" y="82500"/>
                </a:lnTo>
                <a:lnTo>
                  <a:pt x="62647" y="105000"/>
                </a:lnTo>
                <a:lnTo>
                  <a:pt x="75883" y="105000"/>
                </a:lnTo>
                <a:lnTo>
                  <a:pt x="75883" y="60000"/>
                </a:lnTo>
                <a:close/>
              </a:path>
              <a:path extrusionOk="0" fill="darken" h="120000" w="120000">
                <a:moveTo>
                  <a:pt x="60000" y="15000"/>
                </a:moveTo>
                <a:lnTo>
                  <a:pt x="38823" y="60000"/>
                </a:lnTo>
                <a:lnTo>
                  <a:pt x="81177" y="60000"/>
                </a:lnTo>
                <a:close/>
                <a:moveTo>
                  <a:pt x="57353" y="82500"/>
                </a:moveTo>
                <a:lnTo>
                  <a:pt x="62647" y="82500"/>
                </a:lnTo>
                <a:lnTo>
                  <a:pt x="62647" y="105000"/>
                </a:lnTo>
                <a:lnTo>
                  <a:pt x="57353" y="105000"/>
                </a:lnTo>
                <a:close/>
              </a:path>
              <a:path extrusionOk="0" fill="none" h="120000" w="120000">
                <a:moveTo>
                  <a:pt x="60000" y="15000"/>
                </a:moveTo>
                <a:lnTo>
                  <a:pt x="67941" y="31875"/>
                </a:lnTo>
                <a:lnTo>
                  <a:pt x="67941" y="20625"/>
                </a:lnTo>
                <a:lnTo>
                  <a:pt x="73235" y="20625"/>
                </a:lnTo>
                <a:lnTo>
                  <a:pt x="73235" y="43125"/>
                </a:lnTo>
                <a:lnTo>
                  <a:pt x="81177" y="60000"/>
                </a:lnTo>
                <a:lnTo>
                  <a:pt x="75883" y="60000"/>
                </a:lnTo>
                <a:lnTo>
                  <a:pt x="75883" y="105000"/>
                </a:lnTo>
                <a:lnTo>
                  <a:pt x="44117" y="105000"/>
                </a:lnTo>
                <a:lnTo>
                  <a:pt x="44117" y="60000"/>
                </a:lnTo>
                <a:lnTo>
                  <a:pt x="38823" y="60000"/>
                </a:lnTo>
                <a:close/>
                <a:moveTo>
                  <a:pt x="67941" y="31875"/>
                </a:moveTo>
                <a:lnTo>
                  <a:pt x="73235" y="43125"/>
                </a:lnTo>
                <a:moveTo>
                  <a:pt x="75883" y="60000"/>
                </a:moveTo>
                <a:lnTo>
                  <a:pt x="44117" y="60000"/>
                </a:lnTo>
                <a:moveTo>
                  <a:pt x="57353" y="105000"/>
                </a:moveTo>
                <a:lnTo>
                  <a:pt x="57353" y="82500"/>
                </a:lnTo>
                <a:lnTo>
                  <a:pt x="62647" y="82500"/>
                </a:lnTo>
                <a:lnTo>
                  <a:pt x="62647" y="105000"/>
                </a:lnTo>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1" name="Google Shape;191;p6"/>
          <p:cNvSpPr/>
          <p:nvPr/>
        </p:nvSpPr>
        <p:spPr>
          <a:xfrm>
            <a:off x="38099"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2" name="Google Shape;192;p6">
            <a:hlinkClick action="ppaction://hlinkshowjump?jump=nextslide"/>
          </p:cNvPr>
          <p:cNvSpPr/>
          <p:nvPr/>
        </p:nvSpPr>
        <p:spPr>
          <a:xfrm rot="10800000">
            <a:off x="8610600"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4" name="Shape 1294"/>
        <p:cNvGrpSpPr/>
        <p:nvPr/>
      </p:nvGrpSpPr>
      <p:grpSpPr>
        <a:xfrm>
          <a:off x="0" y="0"/>
          <a:ext cx="0" cy="0"/>
          <a:chOff x="0" y="0"/>
          <a:chExt cx="0" cy="0"/>
        </a:xfrm>
      </p:grpSpPr>
      <p:pic>
        <p:nvPicPr>
          <p:cNvPr id="1295" name="Google Shape;1295;p60"/>
          <p:cNvPicPr preferRelativeResize="0"/>
          <p:nvPr/>
        </p:nvPicPr>
        <p:blipFill rotWithShape="1">
          <a:blip r:embed="rId3">
            <a:alphaModFix/>
          </a:blip>
          <a:srcRect b="0" l="0" r="0" t="0"/>
          <a:stretch/>
        </p:blipFill>
        <p:spPr>
          <a:xfrm>
            <a:off x="8581667" y="2151117"/>
            <a:ext cx="442991" cy="454067"/>
          </a:xfrm>
          <a:prstGeom prst="rect">
            <a:avLst/>
          </a:prstGeom>
          <a:noFill/>
          <a:ln>
            <a:noFill/>
          </a:ln>
        </p:spPr>
      </p:pic>
      <p:pic>
        <p:nvPicPr>
          <p:cNvPr id="1296" name="Google Shape;1296;p60"/>
          <p:cNvPicPr preferRelativeResize="0"/>
          <p:nvPr/>
        </p:nvPicPr>
        <p:blipFill rotWithShape="1">
          <a:blip r:embed="rId4">
            <a:alphaModFix/>
          </a:blip>
          <a:srcRect b="0" l="0" r="0" t="0"/>
          <a:stretch/>
        </p:blipFill>
        <p:spPr>
          <a:xfrm>
            <a:off x="7847126" y="2652351"/>
            <a:ext cx="331915" cy="331915"/>
          </a:xfrm>
          <a:prstGeom prst="rect">
            <a:avLst/>
          </a:prstGeom>
          <a:noFill/>
          <a:ln>
            <a:noFill/>
          </a:ln>
        </p:spPr>
      </p:pic>
      <p:pic>
        <p:nvPicPr>
          <p:cNvPr id="1297" name="Google Shape;1297;p60"/>
          <p:cNvPicPr preferRelativeResize="0"/>
          <p:nvPr/>
        </p:nvPicPr>
        <p:blipFill rotWithShape="1">
          <a:blip r:embed="rId5">
            <a:alphaModFix/>
          </a:blip>
          <a:srcRect b="0" l="0" r="0" t="0"/>
          <a:stretch/>
        </p:blipFill>
        <p:spPr>
          <a:xfrm>
            <a:off x="7841907" y="2992571"/>
            <a:ext cx="355538" cy="355538"/>
          </a:xfrm>
          <a:prstGeom prst="rect">
            <a:avLst/>
          </a:prstGeom>
          <a:noFill/>
          <a:ln>
            <a:noFill/>
          </a:ln>
        </p:spPr>
      </p:pic>
      <p:pic>
        <p:nvPicPr>
          <p:cNvPr id="1298" name="Google Shape;1298;p60"/>
          <p:cNvPicPr preferRelativeResize="0"/>
          <p:nvPr/>
        </p:nvPicPr>
        <p:blipFill rotWithShape="1">
          <a:blip r:embed="rId6">
            <a:alphaModFix/>
          </a:blip>
          <a:srcRect b="0" l="0" r="0" t="0"/>
          <a:stretch/>
        </p:blipFill>
        <p:spPr>
          <a:xfrm>
            <a:off x="8182718" y="2942681"/>
            <a:ext cx="436267" cy="436267"/>
          </a:xfrm>
          <a:prstGeom prst="rect">
            <a:avLst/>
          </a:prstGeom>
          <a:noFill/>
          <a:ln>
            <a:noFill/>
          </a:ln>
        </p:spPr>
      </p:pic>
      <p:pic>
        <p:nvPicPr>
          <p:cNvPr id="1299" name="Google Shape;1299;p60"/>
          <p:cNvPicPr preferRelativeResize="0"/>
          <p:nvPr/>
        </p:nvPicPr>
        <p:blipFill rotWithShape="1">
          <a:blip r:embed="rId7">
            <a:alphaModFix/>
          </a:blip>
          <a:srcRect b="0" l="0" r="0" t="0"/>
          <a:stretch/>
        </p:blipFill>
        <p:spPr>
          <a:xfrm>
            <a:off x="8627725" y="3008587"/>
            <a:ext cx="310214" cy="310214"/>
          </a:xfrm>
          <a:prstGeom prst="rect">
            <a:avLst/>
          </a:prstGeom>
          <a:noFill/>
          <a:ln>
            <a:noFill/>
          </a:ln>
        </p:spPr>
      </p:pic>
      <p:pic>
        <p:nvPicPr>
          <p:cNvPr id="1300" name="Google Shape;1300;p60"/>
          <p:cNvPicPr preferRelativeResize="0"/>
          <p:nvPr/>
        </p:nvPicPr>
        <p:blipFill rotWithShape="1">
          <a:blip r:embed="rId8">
            <a:alphaModFix/>
          </a:blip>
          <a:srcRect b="0" l="0" r="0" t="0"/>
          <a:stretch/>
        </p:blipFill>
        <p:spPr>
          <a:xfrm>
            <a:off x="8553597" y="2588606"/>
            <a:ext cx="436267" cy="436267"/>
          </a:xfrm>
          <a:prstGeom prst="rect">
            <a:avLst/>
          </a:prstGeom>
          <a:noFill/>
          <a:ln>
            <a:noFill/>
          </a:ln>
        </p:spPr>
      </p:pic>
      <p:sp>
        <p:nvSpPr>
          <p:cNvPr id="1301" name="Google Shape;1301;p60"/>
          <p:cNvSpPr/>
          <p:nvPr/>
        </p:nvSpPr>
        <p:spPr>
          <a:xfrm>
            <a:off x="7150289" y="1765744"/>
            <a:ext cx="1867992" cy="1873037"/>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900">
                <a:solidFill>
                  <a:schemeClr val="dk1"/>
                </a:solidFill>
                <a:latin typeface="Arial Narrow"/>
                <a:ea typeface="Arial Narrow"/>
                <a:cs typeface="Arial Narrow"/>
                <a:sym typeface="Arial Narrow"/>
              </a:rPr>
              <a:t>Clips</a:t>
            </a:r>
            <a:endParaRPr/>
          </a:p>
          <a:p>
            <a:pPr indent="0" lvl="0" marL="0" marR="0" rtl="0" algn="l">
              <a:spcBef>
                <a:spcPts val="0"/>
              </a:spcBef>
              <a:spcAft>
                <a:spcPts val="0"/>
              </a:spcAft>
              <a:buNone/>
            </a:pPr>
            <a:r>
              <a:rPr lang="en-GB" sz="900">
                <a:solidFill>
                  <a:schemeClr val="dk1"/>
                </a:solidFill>
                <a:latin typeface="Arial Narrow"/>
                <a:ea typeface="Arial Narrow"/>
                <a:cs typeface="Arial Narrow"/>
                <a:sym typeface="Arial Narrow"/>
              </a:rPr>
              <a:t>iMovie</a:t>
            </a:r>
            <a:endParaRPr/>
          </a:p>
          <a:p>
            <a:pPr indent="0" lvl="0" marL="0" marR="0" rtl="0" algn="l">
              <a:spcBef>
                <a:spcPts val="0"/>
              </a:spcBef>
              <a:spcAft>
                <a:spcPts val="0"/>
              </a:spcAft>
              <a:buNone/>
            </a:pPr>
            <a:r>
              <a:rPr lang="en-GB" sz="900">
                <a:solidFill>
                  <a:schemeClr val="dk1"/>
                </a:solidFill>
                <a:latin typeface="Arial Narrow"/>
                <a:ea typeface="Arial Narrow"/>
                <a:cs typeface="Arial Narrow"/>
                <a:sym typeface="Arial Narrow"/>
              </a:rPr>
              <a:t>Seesaw</a:t>
            </a:r>
            <a:endParaRPr/>
          </a:p>
          <a:p>
            <a:pPr indent="0" lvl="0" marL="0" marR="0" rtl="0" algn="l">
              <a:spcBef>
                <a:spcPts val="0"/>
              </a:spcBef>
              <a:spcAft>
                <a:spcPts val="0"/>
              </a:spcAft>
              <a:buNone/>
            </a:pPr>
            <a:r>
              <a:rPr lang="en-GB" sz="900">
                <a:solidFill>
                  <a:schemeClr val="dk1"/>
                </a:solidFill>
                <a:latin typeface="Arial Narrow"/>
                <a:ea typeface="Arial Narrow"/>
                <a:cs typeface="Arial Narrow"/>
                <a:sym typeface="Arial Narrow"/>
              </a:rPr>
              <a:t>Pages</a:t>
            </a:r>
            <a:endParaRPr/>
          </a:p>
          <a:p>
            <a:pPr indent="0" lvl="0" marL="0" marR="0" rtl="0" algn="l">
              <a:spcBef>
                <a:spcPts val="0"/>
              </a:spcBef>
              <a:spcAft>
                <a:spcPts val="0"/>
              </a:spcAft>
              <a:buNone/>
            </a:pPr>
            <a:r>
              <a:rPr lang="en-GB" sz="900">
                <a:solidFill>
                  <a:schemeClr val="dk1"/>
                </a:solidFill>
                <a:latin typeface="Arial Narrow"/>
                <a:ea typeface="Arial Narrow"/>
                <a:cs typeface="Arial Narrow"/>
                <a:sym typeface="Arial Narrow"/>
              </a:rPr>
              <a:t>Forms</a:t>
            </a:r>
            <a:endParaRPr/>
          </a:p>
          <a:p>
            <a:pPr indent="0" lvl="0" marL="0" marR="0" rtl="0" algn="l">
              <a:spcBef>
                <a:spcPts val="0"/>
              </a:spcBef>
              <a:spcAft>
                <a:spcPts val="0"/>
              </a:spcAft>
              <a:buNone/>
            </a:pPr>
            <a:r>
              <a:rPr lang="en-GB" sz="900">
                <a:solidFill>
                  <a:schemeClr val="dk1"/>
                </a:solidFill>
                <a:latin typeface="Arial Narrow"/>
                <a:ea typeface="Arial Narrow"/>
                <a:cs typeface="Arial Narrow"/>
                <a:sym typeface="Arial Narrow"/>
              </a:rPr>
              <a:t>Keynote</a:t>
            </a:r>
            <a:endParaRPr/>
          </a:p>
          <a:p>
            <a:pPr indent="0" lvl="0" marL="0" marR="0" rtl="0" algn="l">
              <a:spcBef>
                <a:spcPts val="0"/>
              </a:spcBef>
              <a:spcAft>
                <a:spcPts val="0"/>
              </a:spcAft>
              <a:buNone/>
            </a:pPr>
            <a:r>
              <a:rPr lang="en-GB" sz="900">
                <a:solidFill>
                  <a:schemeClr val="dk1"/>
                </a:solidFill>
                <a:latin typeface="Arial Narrow"/>
                <a:ea typeface="Arial Narrow"/>
                <a:cs typeface="Arial Narrow"/>
                <a:sym typeface="Arial Narrow"/>
              </a:rPr>
              <a:t>Stop Motion </a:t>
            </a:r>
            <a:br>
              <a:rPr lang="en-GB" sz="900">
                <a:solidFill>
                  <a:schemeClr val="dk1"/>
                </a:solidFill>
                <a:latin typeface="Arial Narrow"/>
                <a:ea typeface="Arial Narrow"/>
                <a:cs typeface="Arial Narrow"/>
                <a:sym typeface="Arial Narrow"/>
              </a:rPr>
            </a:br>
            <a:r>
              <a:rPr lang="en-GB" sz="900">
                <a:solidFill>
                  <a:schemeClr val="dk1"/>
                </a:solidFill>
                <a:latin typeface="Arial Narrow"/>
                <a:ea typeface="Arial Narrow"/>
                <a:cs typeface="Arial Narrow"/>
                <a:sym typeface="Arial Narrow"/>
              </a:rPr>
              <a:t>Studio</a:t>
            </a:r>
            <a:endParaRPr/>
          </a:p>
          <a:p>
            <a:pPr indent="0" lvl="0" marL="0" marR="0" rtl="0" algn="l">
              <a:spcBef>
                <a:spcPts val="0"/>
              </a:spcBef>
              <a:spcAft>
                <a:spcPts val="0"/>
              </a:spcAft>
              <a:buNone/>
            </a:pPr>
            <a:r>
              <a:rPr lang="en-GB" sz="900">
                <a:solidFill>
                  <a:schemeClr val="dk1"/>
                </a:solidFill>
                <a:latin typeface="Arial Narrow"/>
                <a:ea typeface="Arial Narrow"/>
                <a:cs typeface="Arial Narrow"/>
                <a:sym typeface="Arial Narrow"/>
              </a:rPr>
              <a:t>Office 365</a:t>
            </a:r>
            <a:endParaRPr/>
          </a:p>
          <a:p>
            <a:pPr indent="0" lvl="0" marL="0" marR="0" rtl="0" algn="l">
              <a:spcBef>
                <a:spcPts val="0"/>
              </a:spcBef>
              <a:spcAft>
                <a:spcPts val="0"/>
              </a:spcAft>
              <a:buNone/>
            </a:pPr>
            <a:r>
              <a:rPr lang="en-GB" sz="900">
                <a:solidFill>
                  <a:schemeClr val="dk1"/>
                </a:solidFill>
                <a:latin typeface="Arial Narrow"/>
                <a:ea typeface="Arial Narrow"/>
                <a:cs typeface="Arial Narrow"/>
                <a:sym typeface="Arial Narrow"/>
              </a:rPr>
              <a:t>OneDrive</a:t>
            </a:r>
            <a:endParaRPr/>
          </a:p>
          <a:p>
            <a:pPr indent="0" lvl="0" marL="0" marR="0" rtl="0" algn="l">
              <a:spcBef>
                <a:spcPts val="0"/>
              </a:spcBef>
              <a:spcAft>
                <a:spcPts val="0"/>
              </a:spcAft>
              <a:buNone/>
            </a:pPr>
            <a:r>
              <a:rPr lang="en-GB" sz="900">
                <a:solidFill>
                  <a:schemeClr val="dk1"/>
                </a:solidFill>
                <a:latin typeface="Arial Narrow"/>
                <a:ea typeface="Arial Narrow"/>
                <a:cs typeface="Arial Narrow"/>
                <a:sym typeface="Arial Narrow"/>
              </a:rPr>
              <a:t>G Suite</a:t>
            </a:r>
            <a:endParaRPr/>
          </a:p>
          <a:p>
            <a:pPr indent="0" lvl="0" marL="0" marR="0" rtl="0" algn="l">
              <a:spcBef>
                <a:spcPts val="0"/>
              </a:spcBef>
              <a:spcAft>
                <a:spcPts val="0"/>
              </a:spcAft>
              <a:buNone/>
            </a:pPr>
            <a:r>
              <a:rPr lang="en-GB" sz="900">
                <a:solidFill>
                  <a:schemeClr val="dk1"/>
                </a:solidFill>
                <a:latin typeface="Arial Narrow"/>
                <a:ea typeface="Arial Narrow"/>
                <a:cs typeface="Arial Narrow"/>
                <a:sym typeface="Arial Narrow"/>
              </a:rPr>
              <a:t>Google Drive</a:t>
            </a:r>
            <a:endParaRPr/>
          </a:p>
          <a:p>
            <a:pPr indent="0" lvl="0" marL="0" marR="0" rtl="0" algn="l">
              <a:spcBef>
                <a:spcPts val="0"/>
              </a:spcBef>
              <a:spcAft>
                <a:spcPts val="0"/>
              </a:spcAft>
              <a:buNone/>
            </a:pPr>
            <a:r>
              <a:rPr lang="en-GB" sz="900">
                <a:solidFill>
                  <a:schemeClr val="dk1"/>
                </a:solidFill>
                <a:latin typeface="Arial Narrow"/>
                <a:ea typeface="Arial Narrow"/>
                <a:cs typeface="Arial Narrow"/>
                <a:sym typeface="Arial Narrow"/>
              </a:rPr>
              <a:t>Green Screen</a:t>
            </a:r>
            <a:endParaRPr/>
          </a:p>
        </p:txBody>
      </p:sp>
      <p:sp>
        <p:nvSpPr>
          <p:cNvPr id="1302" name="Google Shape;1302;p60"/>
          <p:cNvSpPr txBox="1"/>
          <p:nvPr>
            <p:ph type="title"/>
          </p:nvPr>
        </p:nvSpPr>
        <p:spPr>
          <a:xfrm>
            <a:off x="1183753" y="45864"/>
            <a:ext cx="7362028" cy="476493"/>
          </a:xfrm>
          <a:prstGeom prst="rect">
            <a:avLst/>
          </a:prstGeom>
          <a:solidFill>
            <a:srgbClr val="D99593"/>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400"/>
              <a:buFont typeface="Arial Narrow"/>
              <a:buNone/>
            </a:pPr>
            <a:br>
              <a:rPr b="1" lang="en-GB" sz="1400">
                <a:latin typeface="Arial Narrow"/>
                <a:ea typeface="Arial Narrow"/>
                <a:cs typeface="Arial Narrow"/>
                <a:sym typeface="Arial Narrow"/>
              </a:rPr>
            </a:br>
            <a:r>
              <a:rPr b="1" lang="en-GB" sz="1400">
                <a:latin typeface="Arial"/>
                <a:ea typeface="Arial"/>
                <a:cs typeface="Arial"/>
                <a:sym typeface="Arial"/>
              </a:rPr>
              <a:t>Second Level (2.3)</a:t>
            </a:r>
            <a:br>
              <a:rPr b="1" lang="en-GB" sz="1400">
                <a:latin typeface="Arial"/>
                <a:ea typeface="Arial"/>
                <a:cs typeface="Arial"/>
                <a:sym typeface="Arial"/>
              </a:rPr>
            </a:br>
            <a:r>
              <a:rPr b="1" lang="en-GB" sz="1200">
                <a:latin typeface="Arial"/>
                <a:ea typeface="Arial"/>
                <a:cs typeface="Arial"/>
                <a:sym typeface="Arial"/>
              </a:rPr>
              <a:t>DL1: </a:t>
            </a:r>
            <a:r>
              <a:rPr lang="en-GB" sz="1200">
                <a:latin typeface="Arial"/>
                <a:ea typeface="Arial"/>
                <a:cs typeface="Arial"/>
                <a:sym typeface="Arial"/>
              </a:rPr>
              <a:t>Using digital products and services in a variety of contexts to achieve a purposeful outcome</a:t>
            </a:r>
            <a:br>
              <a:rPr b="1" lang="en-GB" sz="1400">
                <a:latin typeface="Arial"/>
                <a:ea typeface="Arial"/>
                <a:cs typeface="Arial"/>
                <a:sym typeface="Arial"/>
              </a:rPr>
            </a:br>
            <a:endParaRPr b="1" sz="1400">
              <a:latin typeface="Arial"/>
              <a:ea typeface="Arial"/>
              <a:cs typeface="Arial"/>
              <a:sym typeface="Arial"/>
            </a:endParaRPr>
          </a:p>
        </p:txBody>
      </p:sp>
      <p:sp>
        <p:nvSpPr>
          <p:cNvPr id="1303" name="Google Shape;1303;p60"/>
          <p:cNvSpPr/>
          <p:nvPr/>
        </p:nvSpPr>
        <p:spPr>
          <a:xfrm>
            <a:off x="108565" y="1777174"/>
            <a:ext cx="6951363" cy="4974183"/>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Teaching Strategies &amp; Approaches:</a:t>
            </a:r>
            <a:endParaRPr/>
          </a:p>
          <a:p>
            <a:pPr indent="0" lvl="0" marL="0" marR="0" rtl="0" algn="l">
              <a:spcBef>
                <a:spcPts val="0"/>
              </a:spcBef>
              <a:spcAft>
                <a:spcPts val="0"/>
              </a:spcAft>
              <a:buNone/>
            </a:pPr>
            <a:r>
              <a:t/>
            </a:r>
            <a:endParaRPr b="1" sz="1000" u="sng">
              <a:solidFill>
                <a:srgbClr val="FF0000"/>
              </a:solidFill>
              <a:latin typeface="Arial Narrow"/>
              <a:ea typeface="Arial Narrow"/>
              <a:cs typeface="Arial Narrow"/>
              <a:sym typeface="Arial Narrow"/>
            </a:endParaRPr>
          </a:p>
          <a:p>
            <a:pPr indent="0" lvl="0" marL="0" marR="0" rtl="0" algn="l">
              <a:spcBef>
                <a:spcPts val="0"/>
              </a:spcBef>
              <a:spcAft>
                <a:spcPts val="0"/>
              </a:spcAft>
              <a:buNone/>
            </a:pPr>
            <a:r>
              <a:rPr b="1" lang="en-GB" sz="1100">
                <a:solidFill>
                  <a:schemeClr val="dk1"/>
                </a:solidFill>
                <a:latin typeface="Arial Narrow"/>
                <a:ea typeface="Arial Narrow"/>
                <a:cs typeface="Arial Narrow"/>
                <a:sym typeface="Arial Narrow"/>
              </a:rPr>
              <a:t>Identifying, saving and organising files, storing, sharing and collaborating via the Cloud</a:t>
            </a:r>
            <a:endParaRPr/>
          </a:p>
          <a:p>
            <a:pPr indent="0" lvl="0" marL="0" marR="0" rtl="0" algn="l">
              <a:spcBef>
                <a:spcPts val="0"/>
              </a:spcBef>
              <a:spcAft>
                <a:spcPts val="0"/>
              </a:spcAft>
              <a:buNone/>
            </a:pPr>
            <a:r>
              <a:t/>
            </a:r>
            <a:endParaRPr b="1" sz="8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Learners can independently save in a range of standard file formats on their devices and on OneDrive or Google Drive via Glow. They can export to different file types depending on their requirements. They recognise that some file types are specific to the device used, and the use of file types like PDF, which is accessible across devices (see </a:t>
            </a:r>
            <a:r>
              <a:rPr lang="en-GB" sz="1000" u="sng">
                <a:solidFill>
                  <a:schemeClr val="dk1"/>
                </a:solidFill>
                <a:latin typeface="Arial Narrow"/>
                <a:ea typeface="Arial Narrow"/>
                <a:cs typeface="Arial Narrow"/>
                <a:sym typeface="Arial Narrow"/>
                <a:hlinkClick r:id="rId9">
                  <a:extLst>
                    <a:ext uri="{A12FA001-AC4F-418D-AE19-62706E023703}">
                      <ahyp:hlinkClr val="tx"/>
                    </a:ext>
                  </a:extLst>
                </a:hlinkClick>
              </a:rPr>
              <a:t>BBC Bitesize Media types</a:t>
            </a:r>
            <a:r>
              <a:rPr lang="en-GB" sz="1000">
                <a:solidFill>
                  <a:schemeClr val="dk1"/>
                </a:solidFill>
                <a:latin typeface="Arial Narrow"/>
                <a:ea typeface="Arial Narrow"/>
                <a:cs typeface="Arial Narrow"/>
                <a:sym typeface="Arial Narrow"/>
              </a:rPr>
              <a:t>)</a:t>
            </a:r>
            <a:endParaRPr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Learners can create and use simple folder structures to store and navigate files, either on a shared network or their OneDrive / Google Drive</a:t>
            </a:r>
            <a:endParaRPr b="1" sz="8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Learners independently access and navigate cloud-based file storage on Glow using OneDrive (Office 365) or Google Drive (G-Suite)</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They understand that by using cloud systems files can be shared and accessed easily (OneDrive/G-Drive) e.g. home learning – contribute to learning tasks set by the class teacher using One Drive or G Drive, ‘flipped classroom’ videos, where children watch teacher-led content at home in preparation for the next day</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Learners routinely share their learning at home with families via work saved to their Glow account, Class Notebook, or SeeSaw</a:t>
            </a:r>
            <a:endParaRPr sz="1000">
              <a:solidFill>
                <a:schemeClr val="dk1"/>
              </a:solidFill>
              <a:latin typeface="Arial Narrow"/>
              <a:ea typeface="Arial Narrow"/>
              <a:cs typeface="Arial Narrow"/>
              <a:sym typeface="Arial Narrow"/>
            </a:endParaRPr>
          </a:p>
          <a:p>
            <a:pPr indent="-120650" lvl="0" marL="171450" marR="0" rtl="0" algn="l">
              <a:spcBef>
                <a:spcPts val="0"/>
              </a:spcBef>
              <a:spcAft>
                <a:spcPts val="0"/>
              </a:spcAft>
              <a:buClr>
                <a:schemeClr val="dk1"/>
              </a:buClr>
              <a:buSzPts val="800"/>
              <a:buFont typeface="Arial"/>
              <a:buNone/>
            </a:pPr>
            <a:r>
              <a:t/>
            </a:r>
            <a:endParaRPr b="1" sz="8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n-GB" sz="1100">
                <a:solidFill>
                  <a:schemeClr val="dk1"/>
                </a:solidFill>
                <a:latin typeface="Arial Narrow"/>
                <a:ea typeface="Arial Narrow"/>
                <a:cs typeface="Arial Narrow"/>
                <a:sym typeface="Arial Narrow"/>
              </a:rPr>
              <a:t>Key features of devices</a:t>
            </a:r>
            <a:endParaRPr/>
          </a:p>
          <a:p>
            <a:pPr indent="0" lvl="0" marL="0" marR="0" rtl="0" algn="l">
              <a:spcBef>
                <a:spcPts val="0"/>
              </a:spcBef>
              <a:spcAft>
                <a:spcPts val="0"/>
              </a:spcAft>
              <a:buNone/>
            </a:pPr>
            <a:r>
              <a:t/>
            </a:r>
            <a:endParaRPr b="1" sz="9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Review: learners recognise key features of input, output (</a:t>
            </a:r>
            <a:r>
              <a:rPr lang="en-GB" sz="1000" u="sng">
                <a:solidFill>
                  <a:schemeClr val="dk1"/>
                </a:solidFill>
                <a:latin typeface="Arial Narrow"/>
                <a:ea typeface="Arial Narrow"/>
                <a:cs typeface="Arial Narrow"/>
                <a:sym typeface="Arial Narrow"/>
                <a:hlinkClick r:id="rId10">
                  <a:extLst>
                    <a:ext uri="{A12FA001-AC4F-418D-AE19-62706E023703}">
                      <ahyp:hlinkClr val="tx"/>
                    </a:ext>
                  </a:extLst>
                </a:hlinkClick>
              </a:rPr>
              <a:t>BBC Bitesize Input v Output</a:t>
            </a:r>
            <a:r>
              <a:rPr lang="en-GB" sz="1000">
                <a:solidFill>
                  <a:schemeClr val="dk1"/>
                </a:solidFill>
                <a:latin typeface="Arial Narrow"/>
                <a:ea typeface="Arial Narrow"/>
                <a:cs typeface="Arial Narrow"/>
                <a:sym typeface="Arial Narrow"/>
              </a:rPr>
              <a:t>) and storage devices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Learners can manipulate their own devices to suit their needs, e.g. accessibility settings, screen time limits</a:t>
            </a:r>
            <a:endParaRPr/>
          </a:p>
          <a:p>
            <a:pPr indent="0" lvl="0" marL="0" marR="0" rtl="0" algn="l">
              <a:spcBef>
                <a:spcPts val="0"/>
              </a:spcBef>
              <a:spcAft>
                <a:spcPts val="0"/>
              </a:spcAft>
              <a:buNone/>
            </a:pPr>
            <a:r>
              <a:t/>
            </a:r>
            <a:endParaRPr b="1" sz="8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n-GB" sz="1100">
                <a:solidFill>
                  <a:schemeClr val="dk1"/>
                </a:solidFill>
                <a:latin typeface="Arial Narrow"/>
                <a:ea typeface="Arial Narrow"/>
                <a:cs typeface="Arial Narrow"/>
                <a:sym typeface="Arial Narrow"/>
              </a:rPr>
              <a:t>Selecting and using software</a:t>
            </a:r>
            <a:endParaRPr sz="10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800">
              <a:solidFill>
                <a:srgbClr val="FF0000"/>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Learners can independently capture content (video/sound/text/images) relevant to a lesson or curricular area and use this in their learning</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Learners are confident in using Mark Up tool to edit images on their iPad, and can use images within apps like Pages to present their learning</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They can select and use a variety of video creation and editing tools appropriate for their purpose, e.g. Stop Motion Studio, iMovie, Clips, Green Screen by DoInk, Windows Moviemaker, Keynote, Book Creator (presentations can be exported as video), combined with Creating Film approaches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Learners are becoming more independent in selecting the most appropriate digital tools to present and share their learning (e.g. Powerpoint/Keynote/Slides/Clips/Sway/OneNote/iMovie), can confidently justify their choice and use more complex features of the software to improve their presentations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Children create assessments, quizzes and feedback for their peers using Forms </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Combining digital media available online for comprehension: using films, TV clips, music videos, YouTube clips (as multimodal texts) through film literacy approaches and techniques</a:t>
            </a:r>
            <a:endParaRPr/>
          </a:p>
        </p:txBody>
      </p:sp>
      <p:sp>
        <p:nvSpPr>
          <p:cNvPr id="1304" name="Google Shape;1304;p60"/>
          <p:cNvSpPr/>
          <p:nvPr/>
        </p:nvSpPr>
        <p:spPr>
          <a:xfrm>
            <a:off x="118933" y="992509"/>
            <a:ext cx="6940995" cy="731455"/>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Cross-curricular links: </a:t>
            </a:r>
            <a:endParaRPr sz="8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(LIT 2-07a) show understanding of of multimodal texts, such as films and TV clips through film literacy techniques and approaches</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(LIT 2-26a) creating storyboards when planning film projects</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(EXA 2-02a) choosing and exploring range of media and technologies to create images and objects</a:t>
            </a:r>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p:txBody>
      </p:sp>
      <p:sp>
        <p:nvSpPr>
          <p:cNvPr id="1305" name="Google Shape;1305;p60"/>
          <p:cNvSpPr/>
          <p:nvPr/>
        </p:nvSpPr>
        <p:spPr>
          <a:xfrm>
            <a:off x="118934" y="586135"/>
            <a:ext cx="6940996" cy="31874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Key language</a:t>
            </a:r>
            <a:r>
              <a:rPr lang="en-GB" sz="1100">
                <a:solidFill>
                  <a:schemeClr val="dk1"/>
                </a:solidFill>
                <a:latin typeface="Arial Narrow"/>
                <a:ea typeface="Arial Narrow"/>
                <a:cs typeface="Arial Narrow"/>
                <a:sym typeface="Arial Narrow"/>
              </a:rPr>
              <a:t>: editing tools, .jpg, .txt, .csv, .mp3, .mp4, .mov, capture relevant content, video editing tools, digital tools, justify</a:t>
            </a:r>
            <a:endParaRPr sz="1200">
              <a:solidFill>
                <a:srgbClr val="FF0000"/>
              </a:solidFill>
              <a:latin typeface="Arial Narrow"/>
              <a:ea typeface="Arial Narrow"/>
              <a:cs typeface="Arial Narrow"/>
              <a:sym typeface="Arial Narrow"/>
            </a:endParaRPr>
          </a:p>
        </p:txBody>
      </p:sp>
      <p:sp>
        <p:nvSpPr>
          <p:cNvPr id="1306" name="Google Shape;1306;p60"/>
          <p:cNvSpPr/>
          <p:nvPr/>
        </p:nvSpPr>
        <p:spPr>
          <a:xfrm>
            <a:off x="7150289" y="571112"/>
            <a:ext cx="1867992" cy="870364"/>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900" u="sng">
                <a:solidFill>
                  <a:schemeClr val="dk1"/>
                </a:solidFill>
                <a:latin typeface="Arial Narrow"/>
                <a:ea typeface="Arial Narrow"/>
                <a:cs typeface="Arial Narrow"/>
                <a:sym typeface="Arial Narrow"/>
              </a:rPr>
              <a:t>CfE E/O:</a:t>
            </a:r>
            <a:r>
              <a:rPr lang="en-GB" sz="900">
                <a:solidFill>
                  <a:schemeClr val="dk1"/>
                </a:solidFill>
                <a:latin typeface="Arial Narrow"/>
                <a:ea typeface="Arial Narrow"/>
                <a:cs typeface="Arial Narrow"/>
                <a:sym typeface="Arial Narrow"/>
              </a:rPr>
              <a:t> I can extend and enhance my knowledge of digital technologies to collect, analyse ideas, relevant information and organise these in an appropriate way. </a:t>
            </a:r>
            <a:endParaRPr/>
          </a:p>
          <a:p>
            <a:pPr indent="0" lvl="0" marL="0" marR="0" rtl="0" algn="l">
              <a:spcBef>
                <a:spcPts val="0"/>
              </a:spcBef>
              <a:spcAft>
                <a:spcPts val="0"/>
              </a:spcAft>
              <a:buNone/>
            </a:pPr>
            <a:r>
              <a:rPr b="1" lang="en-GB" sz="800">
                <a:solidFill>
                  <a:schemeClr val="dk1"/>
                </a:solidFill>
                <a:latin typeface="Arial Narrow"/>
                <a:ea typeface="Arial Narrow"/>
                <a:cs typeface="Arial Narrow"/>
                <a:sym typeface="Arial Narrow"/>
              </a:rPr>
              <a:t>TCH 2-01a</a:t>
            </a:r>
            <a:endParaRPr b="1" sz="8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p:txBody>
      </p:sp>
      <p:sp>
        <p:nvSpPr>
          <p:cNvPr id="1307" name="Google Shape;1307;p60"/>
          <p:cNvSpPr/>
          <p:nvPr/>
        </p:nvSpPr>
        <p:spPr>
          <a:xfrm>
            <a:off x="7161700" y="3952874"/>
            <a:ext cx="1862958" cy="2798481"/>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End of Level Benchmarks:</a:t>
            </a:r>
            <a:endParaRPr/>
          </a:p>
          <a:p>
            <a:pPr indent="0" lvl="0" marL="0" marR="0" rtl="0" algn="l">
              <a:spcBef>
                <a:spcPts val="0"/>
              </a:spcBef>
              <a:spcAft>
                <a:spcPts val="0"/>
              </a:spcAft>
              <a:buNone/>
            </a:pPr>
            <a:r>
              <a:t/>
            </a:r>
            <a:endParaRPr sz="900" u="sng">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Identifies &amp; saves in a range of standard file formats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Saves files in an organised filing system</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Stores, shares &amp; collaborates using an online cloud based service for example, Glow or other platforms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Identifies the key features of input, output &amp; storage devices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Selects and uses applications and software to capture, create and modify text, images , sound and video</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Selects the most appropriate digital software to perform a task</a:t>
            </a:r>
            <a:br>
              <a:rPr lang="en-GB" sz="1100" u="sng">
                <a:solidFill>
                  <a:schemeClr val="dk1"/>
                </a:solidFill>
                <a:latin typeface="Arial Narrow"/>
                <a:ea typeface="Arial Narrow"/>
                <a:cs typeface="Arial Narrow"/>
                <a:sym typeface="Arial Narrow"/>
              </a:rPr>
            </a:br>
            <a:endParaRPr sz="1100" u="sng">
              <a:solidFill>
                <a:schemeClr val="dk1"/>
              </a:solidFill>
              <a:latin typeface="Arial Narrow"/>
              <a:ea typeface="Arial Narrow"/>
              <a:cs typeface="Arial Narrow"/>
              <a:sym typeface="Arial Narrow"/>
            </a:endParaRPr>
          </a:p>
          <a:p>
            <a:pPr indent="-101600" lvl="0" marL="171450" marR="0" rtl="0" algn="l">
              <a:spcBef>
                <a:spcPts val="0"/>
              </a:spcBef>
              <a:spcAft>
                <a:spcPts val="0"/>
              </a:spcAft>
              <a:buClr>
                <a:schemeClr val="dk1"/>
              </a:buClr>
              <a:buSzPts val="1100"/>
              <a:buFont typeface="Arial"/>
              <a:buNone/>
            </a:pPr>
            <a:r>
              <a:t/>
            </a:r>
            <a:endParaRPr sz="1100">
              <a:solidFill>
                <a:schemeClr val="dk1"/>
              </a:solidFill>
              <a:latin typeface="Arial Narrow"/>
              <a:ea typeface="Arial Narrow"/>
              <a:cs typeface="Arial Narrow"/>
              <a:sym typeface="Arial Narrow"/>
            </a:endParaRPr>
          </a:p>
        </p:txBody>
      </p:sp>
      <p:pic>
        <p:nvPicPr>
          <p:cNvPr id="1308" name="Google Shape;1308;p60"/>
          <p:cNvPicPr preferRelativeResize="0"/>
          <p:nvPr/>
        </p:nvPicPr>
        <p:blipFill rotWithShape="1">
          <a:blip r:embed="rId11">
            <a:alphaModFix/>
          </a:blip>
          <a:srcRect b="0" l="0" r="0" t="0"/>
          <a:stretch/>
        </p:blipFill>
        <p:spPr>
          <a:xfrm>
            <a:off x="7842701" y="1804325"/>
            <a:ext cx="355538" cy="355538"/>
          </a:xfrm>
          <a:prstGeom prst="rect">
            <a:avLst/>
          </a:prstGeom>
          <a:noFill/>
          <a:ln>
            <a:noFill/>
          </a:ln>
        </p:spPr>
      </p:pic>
      <p:pic>
        <p:nvPicPr>
          <p:cNvPr id="1309" name="Google Shape;1309;p60"/>
          <p:cNvPicPr preferRelativeResize="0"/>
          <p:nvPr/>
        </p:nvPicPr>
        <p:blipFill rotWithShape="1">
          <a:blip r:embed="rId12">
            <a:alphaModFix/>
          </a:blip>
          <a:srcRect b="0" l="0" r="0" t="0"/>
          <a:stretch/>
        </p:blipFill>
        <p:spPr>
          <a:xfrm>
            <a:off x="8593962" y="1823933"/>
            <a:ext cx="355538" cy="355538"/>
          </a:xfrm>
          <a:prstGeom prst="rect">
            <a:avLst/>
          </a:prstGeom>
          <a:noFill/>
          <a:ln>
            <a:noFill/>
          </a:ln>
        </p:spPr>
      </p:pic>
      <p:pic>
        <p:nvPicPr>
          <p:cNvPr id="1310" name="Google Shape;1310;p60"/>
          <p:cNvPicPr preferRelativeResize="0"/>
          <p:nvPr/>
        </p:nvPicPr>
        <p:blipFill rotWithShape="1">
          <a:blip r:embed="rId13">
            <a:alphaModFix/>
          </a:blip>
          <a:srcRect b="0" l="0" r="0" t="0"/>
          <a:stretch/>
        </p:blipFill>
        <p:spPr>
          <a:xfrm>
            <a:off x="7842701" y="2194968"/>
            <a:ext cx="341042" cy="341042"/>
          </a:xfrm>
          <a:prstGeom prst="rect">
            <a:avLst/>
          </a:prstGeom>
          <a:noFill/>
          <a:ln>
            <a:noFill/>
          </a:ln>
        </p:spPr>
      </p:pic>
      <p:pic>
        <p:nvPicPr>
          <p:cNvPr id="1311" name="Google Shape;1311;p60"/>
          <p:cNvPicPr preferRelativeResize="0"/>
          <p:nvPr/>
        </p:nvPicPr>
        <p:blipFill rotWithShape="1">
          <a:blip r:embed="rId14">
            <a:alphaModFix/>
          </a:blip>
          <a:srcRect b="0" l="0" r="0" t="0"/>
          <a:stretch/>
        </p:blipFill>
        <p:spPr>
          <a:xfrm>
            <a:off x="8203091" y="1815069"/>
            <a:ext cx="355538" cy="355538"/>
          </a:xfrm>
          <a:prstGeom prst="rect">
            <a:avLst/>
          </a:prstGeom>
          <a:noFill/>
          <a:ln>
            <a:noFill/>
          </a:ln>
        </p:spPr>
      </p:pic>
      <p:pic>
        <p:nvPicPr>
          <p:cNvPr id="1312" name="Google Shape;1312;p60"/>
          <p:cNvPicPr preferRelativeResize="0"/>
          <p:nvPr/>
        </p:nvPicPr>
        <p:blipFill rotWithShape="1">
          <a:blip r:embed="rId15">
            <a:alphaModFix/>
          </a:blip>
          <a:srcRect b="0" l="0" r="0" t="0"/>
          <a:stretch/>
        </p:blipFill>
        <p:spPr>
          <a:xfrm>
            <a:off x="8226246" y="2616694"/>
            <a:ext cx="364087" cy="364087"/>
          </a:xfrm>
          <a:prstGeom prst="rect">
            <a:avLst/>
          </a:prstGeom>
          <a:noFill/>
          <a:ln>
            <a:noFill/>
          </a:ln>
        </p:spPr>
      </p:pic>
      <p:pic>
        <p:nvPicPr>
          <p:cNvPr id="1313" name="Google Shape;1313;p60"/>
          <p:cNvPicPr preferRelativeResize="0"/>
          <p:nvPr/>
        </p:nvPicPr>
        <p:blipFill rotWithShape="1">
          <a:blip r:embed="rId16">
            <a:alphaModFix/>
          </a:blip>
          <a:srcRect b="0" l="0" r="0" t="0"/>
          <a:stretch/>
        </p:blipFill>
        <p:spPr>
          <a:xfrm>
            <a:off x="8207616" y="2205982"/>
            <a:ext cx="330028" cy="330028"/>
          </a:xfrm>
          <a:prstGeom prst="rect">
            <a:avLst/>
          </a:prstGeom>
          <a:noFill/>
          <a:ln>
            <a:noFill/>
          </a:ln>
        </p:spPr>
      </p:pic>
      <p:sp>
        <p:nvSpPr>
          <p:cNvPr id="1314" name="Google Shape;1314;p60">
            <a:hlinkClick action="ppaction://hlinkshowjump?jump=firstslide"/>
          </p:cNvPr>
          <p:cNvSpPr/>
          <p:nvPr/>
        </p:nvSpPr>
        <p:spPr>
          <a:xfrm>
            <a:off x="586789" y="45864"/>
            <a:ext cx="546686" cy="257267"/>
          </a:xfrm>
          <a:custGeom>
            <a:rect b="b" l="l" r="r" t="t"/>
            <a:pathLst>
              <a:path extrusionOk="0" h="120000" w="120000">
                <a:moveTo>
                  <a:pt x="0" y="0"/>
                </a:moveTo>
                <a:lnTo>
                  <a:pt x="120000" y="0"/>
                </a:lnTo>
                <a:lnTo>
                  <a:pt x="120000" y="120000"/>
                </a:lnTo>
                <a:lnTo>
                  <a:pt x="0" y="120000"/>
                </a:lnTo>
                <a:close/>
                <a:moveTo>
                  <a:pt x="60000" y="15000"/>
                </a:moveTo>
                <a:lnTo>
                  <a:pt x="38823" y="60000"/>
                </a:lnTo>
                <a:lnTo>
                  <a:pt x="44117" y="60000"/>
                </a:lnTo>
                <a:lnTo>
                  <a:pt x="44117" y="105000"/>
                </a:lnTo>
                <a:lnTo>
                  <a:pt x="75883" y="105000"/>
                </a:lnTo>
                <a:lnTo>
                  <a:pt x="75883" y="60000"/>
                </a:lnTo>
                <a:lnTo>
                  <a:pt x="81177" y="60000"/>
                </a:lnTo>
                <a:lnTo>
                  <a:pt x="73235" y="43125"/>
                </a:lnTo>
                <a:lnTo>
                  <a:pt x="73235" y="20625"/>
                </a:lnTo>
                <a:lnTo>
                  <a:pt x="67941" y="20625"/>
                </a:lnTo>
                <a:lnTo>
                  <a:pt x="67941" y="31875"/>
                </a:lnTo>
                <a:close/>
              </a:path>
              <a:path extrusionOk="0" fill="darkenLess" h="120000" w="120000">
                <a:moveTo>
                  <a:pt x="73235" y="43125"/>
                </a:moveTo>
                <a:lnTo>
                  <a:pt x="73235" y="20625"/>
                </a:lnTo>
                <a:lnTo>
                  <a:pt x="67941" y="20625"/>
                </a:lnTo>
                <a:lnTo>
                  <a:pt x="67941" y="31875"/>
                </a:lnTo>
                <a:close/>
                <a:moveTo>
                  <a:pt x="44117" y="60000"/>
                </a:moveTo>
                <a:lnTo>
                  <a:pt x="44117" y="105000"/>
                </a:lnTo>
                <a:lnTo>
                  <a:pt x="57353" y="105000"/>
                </a:lnTo>
                <a:lnTo>
                  <a:pt x="57353" y="82500"/>
                </a:lnTo>
                <a:lnTo>
                  <a:pt x="62647" y="82500"/>
                </a:lnTo>
                <a:lnTo>
                  <a:pt x="62647" y="105000"/>
                </a:lnTo>
                <a:lnTo>
                  <a:pt x="75883" y="105000"/>
                </a:lnTo>
                <a:lnTo>
                  <a:pt x="75883" y="60000"/>
                </a:lnTo>
                <a:close/>
              </a:path>
              <a:path extrusionOk="0" fill="darken" h="120000" w="120000">
                <a:moveTo>
                  <a:pt x="60000" y="15000"/>
                </a:moveTo>
                <a:lnTo>
                  <a:pt x="38823" y="60000"/>
                </a:lnTo>
                <a:lnTo>
                  <a:pt x="81177" y="60000"/>
                </a:lnTo>
                <a:close/>
                <a:moveTo>
                  <a:pt x="57353" y="82500"/>
                </a:moveTo>
                <a:lnTo>
                  <a:pt x="62647" y="82500"/>
                </a:lnTo>
                <a:lnTo>
                  <a:pt x="62647" y="105000"/>
                </a:lnTo>
                <a:lnTo>
                  <a:pt x="57353" y="105000"/>
                </a:lnTo>
                <a:close/>
              </a:path>
              <a:path extrusionOk="0" fill="none" h="120000" w="120000">
                <a:moveTo>
                  <a:pt x="60000" y="15000"/>
                </a:moveTo>
                <a:lnTo>
                  <a:pt x="67941" y="31875"/>
                </a:lnTo>
                <a:lnTo>
                  <a:pt x="67941" y="20625"/>
                </a:lnTo>
                <a:lnTo>
                  <a:pt x="73235" y="20625"/>
                </a:lnTo>
                <a:lnTo>
                  <a:pt x="73235" y="43125"/>
                </a:lnTo>
                <a:lnTo>
                  <a:pt x="81177" y="60000"/>
                </a:lnTo>
                <a:lnTo>
                  <a:pt x="75883" y="60000"/>
                </a:lnTo>
                <a:lnTo>
                  <a:pt x="75883" y="105000"/>
                </a:lnTo>
                <a:lnTo>
                  <a:pt x="44117" y="105000"/>
                </a:lnTo>
                <a:lnTo>
                  <a:pt x="44117" y="60000"/>
                </a:lnTo>
                <a:lnTo>
                  <a:pt x="38823" y="60000"/>
                </a:lnTo>
                <a:close/>
                <a:moveTo>
                  <a:pt x="67941" y="31875"/>
                </a:moveTo>
                <a:lnTo>
                  <a:pt x="73235" y="43125"/>
                </a:lnTo>
                <a:moveTo>
                  <a:pt x="75883" y="60000"/>
                </a:moveTo>
                <a:lnTo>
                  <a:pt x="44117" y="60000"/>
                </a:lnTo>
                <a:moveTo>
                  <a:pt x="57353" y="105000"/>
                </a:moveTo>
                <a:lnTo>
                  <a:pt x="57353" y="82500"/>
                </a:lnTo>
                <a:lnTo>
                  <a:pt x="62647" y="82500"/>
                </a:lnTo>
                <a:lnTo>
                  <a:pt x="62647" y="105000"/>
                </a:lnTo>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5" name="Google Shape;1315;p60"/>
          <p:cNvSpPr/>
          <p:nvPr/>
        </p:nvSpPr>
        <p:spPr>
          <a:xfrm>
            <a:off x="38099"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6" name="Google Shape;1316;p60">
            <a:hlinkClick action="ppaction://hlinkshowjump?jump=nextslide"/>
          </p:cNvPr>
          <p:cNvSpPr/>
          <p:nvPr/>
        </p:nvSpPr>
        <p:spPr>
          <a:xfrm rot="10800000">
            <a:off x="8610600"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7" name="Google Shape;1317;p60">
            <a:hlinkClick action="ppaction://hlinksldjump" r:id="rId17"/>
          </p:cNvPr>
          <p:cNvSpPr/>
          <p:nvPr/>
        </p:nvSpPr>
        <p:spPr>
          <a:xfrm>
            <a:off x="7161700" y="3673141"/>
            <a:ext cx="1862957" cy="244685"/>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CLPL</a:t>
            </a:r>
            <a:endParaRPr/>
          </a:p>
        </p:txBody>
      </p:sp>
      <p:sp>
        <p:nvSpPr>
          <p:cNvPr id="1318" name="Google Shape;1318;p60">
            <a:hlinkClick action="ppaction://hlinksldjump" r:id="rId18"/>
          </p:cNvPr>
          <p:cNvSpPr/>
          <p:nvPr/>
        </p:nvSpPr>
        <p:spPr>
          <a:xfrm>
            <a:off x="7149459" y="1485027"/>
            <a:ext cx="1867172" cy="241834"/>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Pupil Resources</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3" name="Shape 1323"/>
        <p:cNvGrpSpPr/>
        <p:nvPr/>
      </p:nvGrpSpPr>
      <p:grpSpPr>
        <a:xfrm>
          <a:off x="0" y="0"/>
          <a:ext cx="0" cy="0"/>
          <a:chOff x="0" y="0"/>
          <a:chExt cx="0" cy="0"/>
        </a:xfrm>
      </p:grpSpPr>
      <p:sp>
        <p:nvSpPr>
          <p:cNvPr id="1324" name="Google Shape;1324;p61"/>
          <p:cNvSpPr/>
          <p:nvPr/>
        </p:nvSpPr>
        <p:spPr>
          <a:xfrm>
            <a:off x="7150289" y="1685925"/>
            <a:ext cx="1867992" cy="1686634"/>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YouTube</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Popplet</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Padlet</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Keynote</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Pages</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Numbers</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iMovie</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Clips</a:t>
            </a:r>
            <a:endParaRPr/>
          </a:p>
        </p:txBody>
      </p:sp>
      <p:sp>
        <p:nvSpPr>
          <p:cNvPr id="1325" name="Google Shape;1325;p61"/>
          <p:cNvSpPr txBox="1"/>
          <p:nvPr>
            <p:ph type="title"/>
          </p:nvPr>
        </p:nvSpPr>
        <p:spPr>
          <a:xfrm>
            <a:off x="1183753" y="45864"/>
            <a:ext cx="7362028" cy="476493"/>
          </a:xfrm>
          <a:prstGeom prst="rect">
            <a:avLst/>
          </a:prstGeom>
          <a:solidFill>
            <a:srgbClr val="D99593"/>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400"/>
              <a:buFont typeface="Arial Narrow"/>
              <a:buNone/>
            </a:pPr>
            <a:br>
              <a:rPr b="1" lang="en-GB" sz="1400">
                <a:latin typeface="Arial Narrow"/>
                <a:ea typeface="Arial Narrow"/>
                <a:cs typeface="Arial Narrow"/>
                <a:sym typeface="Arial Narrow"/>
              </a:rPr>
            </a:br>
            <a:r>
              <a:rPr b="1" lang="en-GB" sz="1400">
                <a:latin typeface="Arial"/>
                <a:ea typeface="Arial"/>
                <a:cs typeface="Arial"/>
                <a:sym typeface="Arial"/>
              </a:rPr>
              <a:t>Second Level (2.3)</a:t>
            </a:r>
            <a:br>
              <a:rPr b="1" lang="en-GB" sz="1400">
                <a:latin typeface="Arial"/>
                <a:ea typeface="Arial"/>
                <a:cs typeface="Arial"/>
                <a:sym typeface="Arial"/>
              </a:rPr>
            </a:br>
            <a:r>
              <a:rPr b="1" lang="en-GB" sz="1200">
                <a:latin typeface="Arial"/>
                <a:ea typeface="Arial"/>
                <a:cs typeface="Arial"/>
                <a:sym typeface="Arial"/>
              </a:rPr>
              <a:t>DL2: </a:t>
            </a:r>
            <a:r>
              <a:rPr lang="en-GB" sz="1200">
                <a:latin typeface="Arial"/>
                <a:ea typeface="Arial"/>
                <a:cs typeface="Arial"/>
                <a:sym typeface="Arial"/>
              </a:rPr>
              <a:t>Searching, processing and managing information responsibly</a:t>
            </a:r>
            <a:br>
              <a:rPr b="1" lang="en-GB" sz="1400">
                <a:latin typeface="Arial"/>
                <a:ea typeface="Arial"/>
                <a:cs typeface="Arial"/>
                <a:sym typeface="Arial"/>
              </a:rPr>
            </a:br>
            <a:endParaRPr b="1" sz="1400">
              <a:latin typeface="Arial"/>
              <a:ea typeface="Arial"/>
              <a:cs typeface="Arial"/>
              <a:sym typeface="Arial"/>
            </a:endParaRPr>
          </a:p>
        </p:txBody>
      </p:sp>
      <p:sp>
        <p:nvSpPr>
          <p:cNvPr id="1326" name="Google Shape;1326;p61"/>
          <p:cNvSpPr/>
          <p:nvPr/>
        </p:nvSpPr>
        <p:spPr>
          <a:xfrm>
            <a:off x="118933" y="2007827"/>
            <a:ext cx="6940995" cy="474353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Teaching Strategies &amp; Approaches:</a:t>
            </a:r>
            <a:endParaRPr/>
          </a:p>
          <a:p>
            <a:pPr indent="0" lvl="0" marL="0" marR="0" rtl="0" algn="l">
              <a:spcBef>
                <a:spcPts val="0"/>
              </a:spcBef>
              <a:spcAft>
                <a:spcPts val="0"/>
              </a:spcAft>
              <a:buNone/>
            </a:pPr>
            <a:r>
              <a:t/>
            </a:r>
            <a:endParaRPr sz="700" u="sng">
              <a:solidFill>
                <a:srgbClr val="FF0000"/>
              </a:solidFill>
              <a:latin typeface="Arial Narrow"/>
              <a:ea typeface="Arial Narrow"/>
              <a:cs typeface="Arial Narrow"/>
              <a:sym typeface="Arial Narrow"/>
            </a:endParaRPr>
          </a:p>
          <a:p>
            <a:pPr indent="0" lvl="0" marL="0" marR="0" rtl="0" algn="l">
              <a:spcBef>
                <a:spcPts val="0"/>
              </a:spcBef>
              <a:spcAft>
                <a:spcPts val="0"/>
              </a:spcAft>
              <a:buNone/>
            </a:pPr>
            <a:r>
              <a:rPr b="1" lang="en-GB" sz="1100">
                <a:solidFill>
                  <a:schemeClr val="dk1"/>
                </a:solidFill>
                <a:latin typeface="Arial Narrow"/>
                <a:ea typeface="Arial Narrow"/>
                <a:cs typeface="Arial Narrow"/>
                <a:sym typeface="Arial Narrow"/>
              </a:rPr>
              <a:t>Search engines</a:t>
            </a:r>
            <a:endParaRPr/>
          </a:p>
          <a:p>
            <a:pPr indent="0" lvl="0" marL="0" marR="0" rtl="0" algn="l">
              <a:spcBef>
                <a:spcPts val="0"/>
              </a:spcBef>
              <a:spcAft>
                <a:spcPts val="0"/>
              </a:spcAft>
              <a:buNone/>
            </a:pPr>
            <a:r>
              <a:t/>
            </a:r>
            <a:endParaRPr b="1" sz="400">
              <a:solidFill>
                <a:srgbClr val="FF0000"/>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Review </a:t>
            </a:r>
            <a:r>
              <a:rPr lang="en-GB" sz="1000" u="sng">
                <a:solidFill>
                  <a:schemeClr val="dk1"/>
                </a:solidFill>
                <a:latin typeface="Arial Narrow"/>
                <a:ea typeface="Arial Narrow"/>
                <a:cs typeface="Arial Narrow"/>
                <a:sym typeface="Arial Narrow"/>
                <a:hlinkClick r:id="rId3">
                  <a:extLst>
                    <a:ext uri="{A12FA001-AC4F-418D-AE19-62706E023703}">
                      <ahyp:hlinkClr val="tx"/>
                    </a:ext>
                  </a:extLst>
                </a:hlinkClick>
              </a:rPr>
              <a:t>how search engines work</a:t>
            </a:r>
            <a:endParaRPr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Together teachers and learners explore and record the use of :  </a:t>
            </a:r>
            <a:r>
              <a:rPr lang="en-GB" sz="1100">
                <a:solidFill>
                  <a:schemeClr val="dk1"/>
                </a:solidFill>
                <a:latin typeface="Arial Narrow"/>
                <a:ea typeface="Arial Narrow"/>
                <a:cs typeface="Arial Narrow"/>
                <a:sym typeface="Arial Narrow"/>
              </a:rPr>
              <a:t>“ ” , </a:t>
            </a:r>
            <a:r>
              <a:rPr lang="en-GB" sz="1000">
                <a:solidFill>
                  <a:schemeClr val="dk1"/>
                </a:solidFill>
                <a:latin typeface="Arial Narrow"/>
                <a:ea typeface="Arial Narrow"/>
                <a:cs typeface="Arial Narrow"/>
                <a:sym typeface="Arial Narrow"/>
              </a:rPr>
              <a:t>+, - , *  in Google searches and note the number of web sites found. Have discussion / record effect of operator</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Explore same searches in a different search engine (e.g. Bing or Safari) and record if any changes were required to the search string, if any differences in number of results found. Explain any differences. Create graphs/tables (Excel/Sheets/Numbers) to compare findings. </a:t>
            </a:r>
            <a:endParaRPr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Gather together information linked to a current curriculum focus, and include appropriate links to source information.  You could use a wiki tool or a thought map tool like </a:t>
            </a:r>
            <a:r>
              <a:rPr lang="en-GB" sz="1000" u="sng">
                <a:solidFill>
                  <a:schemeClr val="dk1"/>
                </a:solidFill>
                <a:latin typeface="Arial Narrow"/>
                <a:ea typeface="Arial Narrow"/>
                <a:cs typeface="Arial Narrow"/>
                <a:sym typeface="Arial Narrow"/>
                <a:hlinkClick r:id="rId4">
                  <a:extLst>
                    <a:ext uri="{A12FA001-AC4F-418D-AE19-62706E023703}">
                      <ahyp:hlinkClr val="tx"/>
                    </a:ext>
                  </a:extLst>
                </a:hlinkClick>
              </a:rPr>
              <a:t>Popplet</a:t>
            </a:r>
            <a:r>
              <a:rPr lang="en-GB" sz="1000">
                <a:solidFill>
                  <a:schemeClr val="dk1"/>
                </a:solidFill>
                <a:latin typeface="Arial Narrow"/>
                <a:ea typeface="Arial Narrow"/>
                <a:cs typeface="Arial Narrow"/>
                <a:sym typeface="Arial Narrow"/>
              </a:rPr>
              <a:t>, or Padlet on the iPad, to create and present the information</a:t>
            </a:r>
            <a:endParaRPr/>
          </a:p>
          <a:p>
            <a:pPr indent="-107950" lvl="0" marL="171450" marR="0" rtl="0" algn="l">
              <a:spcBef>
                <a:spcPts val="0"/>
              </a:spcBef>
              <a:spcAft>
                <a:spcPts val="0"/>
              </a:spcAft>
              <a:buClr>
                <a:schemeClr val="dk1"/>
              </a:buClr>
              <a:buSzPts val="1000"/>
              <a:buFont typeface="Arial"/>
              <a:buNone/>
            </a:pPr>
            <a:r>
              <a:t/>
            </a:r>
            <a:endParaRPr sz="1000">
              <a:solidFill>
                <a:srgbClr val="FF0000"/>
              </a:solidFill>
              <a:latin typeface="Arial Narrow"/>
              <a:ea typeface="Arial Narrow"/>
              <a:cs typeface="Arial Narrow"/>
              <a:sym typeface="Arial Narrow"/>
            </a:endParaRPr>
          </a:p>
          <a:p>
            <a:pPr indent="0" lvl="0" marL="0" marR="0" rtl="0" algn="l">
              <a:spcBef>
                <a:spcPts val="0"/>
              </a:spcBef>
              <a:spcAft>
                <a:spcPts val="0"/>
              </a:spcAft>
              <a:buNone/>
            </a:pPr>
            <a:r>
              <a:rPr b="1" lang="en-GB" sz="1100">
                <a:solidFill>
                  <a:schemeClr val="dk1"/>
                </a:solidFill>
                <a:latin typeface="Arial Narrow"/>
                <a:ea typeface="Arial Narrow"/>
                <a:cs typeface="Arial Narrow"/>
                <a:sym typeface="Arial Narrow"/>
              </a:rPr>
              <a:t>Access and navigate websites</a:t>
            </a:r>
            <a:endParaRPr/>
          </a:p>
          <a:p>
            <a:pPr indent="0" lvl="0" marL="0" marR="0" rtl="0" algn="l">
              <a:spcBef>
                <a:spcPts val="0"/>
              </a:spcBef>
              <a:spcAft>
                <a:spcPts val="0"/>
              </a:spcAft>
              <a:buNone/>
            </a:pPr>
            <a:r>
              <a:t/>
            </a:r>
            <a:endParaRPr b="1" sz="400">
              <a:solidFill>
                <a:srgbClr val="FF0000"/>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Create a guide to navigating around websites – children identify a website of particular interest to them, or one they find useful and would like to share with their peers,  and create a poster/presentation using Pages/Word/Docs/Keynote/Powerpoint/Slides/Sway which showcases their understanding of navigating</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Using Keynote, children begin to consider navigation creating presentations with linking slides, main menu, hyperlinks, back buttons etc.</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Create a blog using Glow Blogs to share what happens in your school and put learners in charge of updating it each week/month – you could link to this from your current website, or create a page on the website if you have access</a:t>
            </a:r>
            <a:endParaRPr/>
          </a:p>
          <a:p>
            <a:pPr indent="0" lvl="0" marL="0" marR="0" rtl="0" algn="l">
              <a:spcBef>
                <a:spcPts val="0"/>
              </a:spcBef>
              <a:spcAft>
                <a:spcPts val="0"/>
              </a:spcAft>
              <a:buNone/>
            </a:pPr>
            <a:r>
              <a:t/>
            </a:r>
            <a:endParaRPr sz="1000">
              <a:solidFill>
                <a:srgbClr val="FF0000"/>
              </a:solidFill>
              <a:latin typeface="Arial Narrow"/>
              <a:ea typeface="Arial Narrow"/>
              <a:cs typeface="Arial Narrow"/>
              <a:sym typeface="Arial Narrow"/>
            </a:endParaRPr>
          </a:p>
          <a:p>
            <a:pPr indent="0" lvl="0" marL="0" marR="0" rtl="0" algn="l">
              <a:spcBef>
                <a:spcPts val="0"/>
              </a:spcBef>
              <a:spcAft>
                <a:spcPts val="0"/>
              </a:spcAft>
              <a:buNone/>
            </a:pPr>
            <a:r>
              <a:rPr b="1" lang="en-GB" sz="1100">
                <a:solidFill>
                  <a:schemeClr val="dk1"/>
                </a:solidFill>
                <a:latin typeface="Arial Narrow"/>
                <a:ea typeface="Arial Narrow"/>
                <a:cs typeface="Arial Narrow"/>
                <a:sym typeface="Arial Narrow"/>
              </a:rPr>
              <a:t>Demonstrating an understanding of usage rights</a:t>
            </a:r>
            <a:endParaRPr/>
          </a:p>
          <a:p>
            <a:pPr indent="0" lvl="0" marL="0" marR="0" rtl="0" algn="l">
              <a:spcBef>
                <a:spcPts val="0"/>
              </a:spcBef>
              <a:spcAft>
                <a:spcPts val="0"/>
              </a:spcAft>
              <a:buNone/>
            </a:pPr>
            <a:r>
              <a:t/>
            </a:r>
            <a:endParaRPr b="1" sz="400">
              <a:solidFill>
                <a:srgbClr val="FF0000"/>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Discuss with children how best to use online information without breaking copyright laws . Revisit how copyright rules apply to internet sites, and how pupils as good digital citizens should consider copyright issues. </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Review: protecting their own work with copyright, logos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Watch this video on Creative Commons and make your own video (on iMovie/Clips) to explain how to use images correctly – make sure you only use creative commons images in your film!</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Work independently/in pairs to produce a factual/balanced/persuasive report using Pages (or other) that has citations for the information children have included</a:t>
            </a:r>
            <a:endParaRPr/>
          </a:p>
          <a:p>
            <a:pPr indent="-107950" lvl="0" marL="171450" marR="0" rtl="0" algn="l">
              <a:spcBef>
                <a:spcPts val="0"/>
              </a:spcBef>
              <a:spcAft>
                <a:spcPts val="0"/>
              </a:spcAft>
              <a:buClr>
                <a:schemeClr val="dk1"/>
              </a:buClr>
              <a:buSzPts val="1000"/>
              <a:buFont typeface="Arial"/>
              <a:buNone/>
            </a:pPr>
            <a:r>
              <a:t/>
            </a:r>
            <a:endParaRPr sz="1000">
              <a:solidFill>
                <a:schemeClr val="dk1"/>
              </a:solidFill>
              <a:latin typeface="Arial Narrow"/>
              <a:ea typeface="Arial Narrow"/>
              <a:cs typeface="Arial Narrow"/>
              <a:sym typeface="Arial Narrow"/>
            </a:endParaRPr>
          </a:p>
          <a:p>
            <a:pPr indent="-107950" lvl="0" marL="171450" marR="0" rtl="0" algn="l">
              <a:spcBef>
                <a:spcPts val="0"/>
              </a:spcBef>
              <a:spcAft>
                <a:spcPts val="0"/>
              </a:spcAft>
              <a:buClr>
                <a:schemeClr val="dk1"/>
              </a:buClr>
              <a:buSzPts val="1000"/>
              <a:buFont typeface="Arial"/>
              <a:buNone/>
            </a:pPr>
            <a:r>
              <a:t/>
            </a:r>
            <a:endParaRPr sz="1000">
              <a:solidFill>
                <a:schemeClr val="dk1"/>
              </a:solidFill>
              <a:latin typeface="Arial Narrow"/>
              <a:ea typeface="Arial Narrow"/>
              <a:cs typeface="Arial Narrow"/>
              <a:sym typeface="Arial Narrow"/>
            </a:endParaRPr>
          </a:p>
        </p:txBody>
      </p:sp>
      <p:sp>
        <p:nvSpPr>
          <p:cNvPr id="1327" name="Google Shape;1327;p61"/>
          <p:cNvSpPr/>
          <p:nvPr/>
        </p:nvSpPr>
        <p:spPr>
          <a:xfrm>
            <a:off x="118933" y="1080056"/>
            <a:ext cx="6940995" cy="811342"/>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Cross-curricular links:</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(SOC 2-01a) using primary and secondary sources to research events in the past (LIT – 2-06a) select relevant information, organise and present</a:t>
            </a:r>
            <a:endParaRPr sz="10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(SOC 2-15a) use evidence selectively to research current social, political or economic issues</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(LIT 2-08a) distinguishing fact from opinion and recognizing when sources try to influence opinion</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(MTH 2-21a) display data clearly choosing appropriately from tables, charts, diagrams, graphs, making effective use of technology</a:t>
            </a:r>
            <a:endParaRPr/>
          </a:p>
        </p:txBody>
      </p:sp>
      <p:sp>
        <p:nvSpPr>
          <p:cNvPr id="1328" name="Google Shape;1328;p61"/>
          <p:cNvSpPr/>
          <p:nvPr/>
        </p:nvSpPr>
        <p:spPr>
          <a:xfrm>
            <a:off x="118934" y="586135"/>
            <a:ext cx="6940996" cy="45209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Key language</a:t>
            </a:r>
            <a:r>
              <a:rPr lang="en-GB" sz="1100">
                <a:solidFill>
                  <a:schemeClr val="dk1"/>
                </a:solidFill>
                <a:latin typeface="Arial Narrow"/>
                <a:ea typeface="Arial Narrow"/>
                <a:cs typeface="Arial Narrow"/>
                <a:sym typeface="Arial Narrow"/>
              </a:rPr>
              <a:t>:</a:t>
            </a:r>
            <a:r>
              <a:rPr lang="en-GB" sz="1100">
                <a:solidFill>
                  <a:srgbClr val="FF0000"/>
                </a:solidFill>
                <a:latin typeface="Arial Narrow"/>
                <a:ea typeface="Arial Narrow"/>
                <a:cs typeface="Arial Narrow"/>
                <a:sym typeface="Arial Narrow"/>
              </a:rPr>
              <a:t> </a:t>
            </a:r>
            <a:r>
              <a:rPr lang="en-GB" sz="1100">
                <a:solidFill>
                  <a:schemeClr val="dk1"/>
                </a:solidFill>
                <a:latin typeface="Arial Narrow"/>
                <a:ea typeface="Arial Narrow"/>
                <a:cs typeface="Arial Narrow"/>
                <a:sym typeface="Arial Narrow"/>
              </a:rPr>
              <a:t>search, information, permission, homepage, features, ownership, browsers, digital citizen, quick search, narrowing results, navigate, key words, copyright laws, domain, URL, hyperlink, tab, cite, creative commons, Boolean operators</a:t>
            </a:r>
            <a:endParaRPr sz="1100">
              <a:solidFill>
                <a:schemeClr val="dk1"/>
              </a:solidFill>
              <a:latin typeface="Arial Narrow"/>
              <a:ea typeface="Arial Narrow"/>
              <a:cs typeface="Arial Narrow"/>
              <a:sym typeface="Arial Narrow"/>
            </a:endParaRPr>
          </a:p>
        </p:txBody>
      </p:sp>
      <p:sp>
        <p:nvSpPr>
          <p:cNvPr id="1329" name="Google Shape;1329;p61"/>
          <p:cNvSpPr/>
          <p:nvPr/>
        </p:nvSpPr>
        <p:spPr>
          <a:xfrm>
            <a:off x="7150289" y="582543"/>
            <a:ext cx="1867992" cy="750958"/>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000" u="sng">
                <a:solidFill>
                  <a:schemeClr val="dk1"/>
                </a:solidFill>
                <a:latin typeface="Arial Narrow"/>
                <a:ea typeface="Arial Narrow"/>
                <a:cs typeface="Arial Narrow"/>
                <a:sym typeface="Arial Narrow"/>
              </a:rPr>
              <a:t>CfE E/O:</a:t>
            </a:r>
            <a:r>
              <a:rPr lang="en-GB" sz="1000">
                <a:solidFill>
                  <a:schemeClr val="dk1"/>
                </a:solidFill>
                <a:latin typeface="Arial Narrow"/>
                <a:ea typeface="Arial Narrow"/>
                <a:cs typeface="Arial Narrow"/>
                <a:sym typeface="Arial Narrow"/>
              </a:rPr>
              <a:t> </a:t>
            </a:r>
            <a:r>
              <a:rPr lang="en-GB" sz="900">
                <a:solidFill>
                  <a:schemeClr val="dk1"/>
                </a:solidFill>
                <a:latin typeface="Arial Narrow"/>
                <a:ea typeface="Arial Narrow"/>
                <a:cs typeface="Arial Narrow"/>
                <a:sym typeface="Arial Narrow"/>
              </a:rPr>
              <a:t>I can use digital technologies to search, access and retrieve information and am aware that not all of this information will be credible. </a:t>
            </a:r>
            <a:endParaRPr/>
          </a:p>
          <a:p>
            <a:pPr indent="0" lvl="0" marL="0" marR="0" rtl="0" algn="l">
              <a:spcBef>
                <a:spcPts val="0"/>
              </a:spcBef>
              <a:spcAft>
                <a:spcPts val="0"/>
              </a:spcAft>
              <a:buNone/>
            </a:pPr>
            <a:r>
              <a:rPr b="1" lang="en-GB" sz="900">
                <a:solidFill>
                  <a:schemeClr val="dk1"/>
                </a:solidFill>
                <a:latin typeface="Arial Narrow"/>
                <a:ea typeface="Arial Narrow"/>
                <a:cs typeface="Arial Narrow"/>
                <a:sym typeface="Arial Narrow"/>
              </a:rPr>
              <a:t>TCH 2-02a</a:t>
            </a:r>
            <a:endParaRPr b="1" sz="9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p:txBody>
      </p:sp>
      <p:sp>
        <p:nvSpPr>
          <p:cNvPr id="1330" name="Google Shape;1330;p61"/>
          <p:cNvSpPr/>
          <p:nvPr/>
        </p:nvSpPr>
        <p:spPr>
          <a:xfrm>
            <a:off x="7161700" y="3715353"/>
            <a:ext cx="1862958" cy="3036004"/>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End of Level Benchmarks:</a:t>
            </a:r>
            <a:endParaRPr/>
          </a:p>
          <a:p>
            <a:pPr indent="-107950" lvl="0" marL="171450" marR="0" rtl="0" algn="l">
              <a:spcBef>
                <a:spcPts val="0"/>
              </a:spcBef>
              <a:spcAft>
                <a:spcPts val="0"/>
              </a:spcAft>
              <a:buClr>
                <a:schemeClr val="dk1"/>
              </a:buClr>
              <a:buSzPts val="1000"/>
              <a:buFont typeface="Arial"/>
              <a:buNone/>
            </a:pPr>
            <a:r>
              <a:t/>
            </a:r>
            <a:endParaRPr sz="1000" u="sng">
              <a:solidFill>
                <a:schemeClr val="dk1"/>
              </a:solidFill>
              <a:latin typeface="Arial Narrow"/>
              <a:ea typeface="Arial Narrow"/>
              <a:cs typeface="Arial Narrow"/>
              <a:sym typeface="Arial Narrow"/>
            </a:endParaRPr>
          </a:p>
          <a:p>
            <a:pPr indent="-228600" lvl="0" marL="22860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Uses search engines to search the internet for specific or relevant information for example, using quotation marks to narrow the results. </a:t>
            </a:r>
            <a:endParaRPr/>
          </a:p>
          <a:p>
            <a:pPr indent="-228600" lvl="0" marL="22860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Access websites and use navigation skills to retrieve information for a specific task. </a:t>
            </a:r>
            <a:endParaRPr/>
          </a:p>
          <a:p>
            <a:pPr indent="-228600" lvl="0" marL="22860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Demonstrates an understanding of usage rights and can apply these within a search for example creative commons </a:t>
            </a:r>
            <a:endParaRPr/>
          </a:p>
          <a:p>
            <a:pPr indent="0" lvl="0" marL="0" marR="0" rtl="0" algn="l">
              <a:spcBef>
                <a:spcPts val="0"/>
              </a:spcBef>
              <a:spcAft>
                <a:spcPts val="0"/>
              </a:spcAft>
              <a:buNone/>
            </a:pPr>
            <a:br>
              <a:rPr lang="en-GB" sz="1100" u="sng">
                <a:solidFill>
                  <a:schemeClr val="dk1"/>
                </a:solidFill>
                <a:latin typeface="Arial Narrow"/>
                <a:ea typeface="Arial Narrow"/>
                <a:cs typeface="Arial Narrow"/>
                <a:sym typeface="Arial Narrow"/>
              </a:rPr>
            </a:br>
            <a:endParaRPr sz="1100" u="sng">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000">
              <a:solidFill>
                <a:schemeClr val="dk1"/>
              </a:solidFill>
              <a:latin typeface="Arial Narrow"/>
              <a:ea typeface="Arial Narrow"/>
              <a:cs typeface="Arial Narrow"/>
              <a:sym typeface="Arial Narrow"/>
            </a:endParaRPr>
          </a:p>
          <a:p>
            <a:pPr indent="-101600" lvl="0" marL="171450" marR="0" rtl="0" algn="l">
              <a:spcBef>
                <a:spcPts val="0"/>
              </a:spcBef>
              <a:spcAft>
                <a:spcPts val="0"/>
              </a:spcAft>
              <a:buClr>
                <a:schemeClr val="dk1"/>
              </a:buClr>
              <a:buSzPts val="1100"/>
              <a:buFont typeface="Arial"/>
              <a:buNone/>
            </a:pPr>
            <a:r>
              <a:t/>
            </a:r>
            <a:endParaRPr sz="1100">
              <a:solidFill>
                <a:schemeClr val="dk1"/>
              </a:solidFill>
              <a:latin typeface="Arial Narrow"/>
              <a:ea typeface="Arial Narrow"/>
              <a:cs typeface="Arial Narrow"/>
              <a:sym typeface="Arial Narrow"/>
            </a:endParaRPr>
          </a:p>
        </p:txBody>
      </p:sp>
      <p:pic>
        <p:nvPicPr>
          <p:cNvPr id="1331" name="Google Shape;1331;p61"/>
          <p:cNvPicPr preferRelativeResize="0"/>
          <p:nvPr/>
        </p:nvPicPr>
        <p:blipFill rotWithShape="1">
          <a:blip r:embed="rId5">
            <a:alphaModFix/>
          </a:blip>
          <a:srcRect b="0" l="0" r="0" t="0"/>
          <a:stretch/>
        </p:blipFill>
        <p:spPr>
          <a:xfrm>
            <a:off x="8045152" y="1700181"/>
            <a:ext cx="360039" cy="360039"/>
          </a:xfrm>
          <a:prstGeom prst="rect">
            <a:avLst/>
          </a:prstGeom>
          <a:noFill/>
          <a:ln>
            <a:noFill/>
          </a:ln>
        </p:spPr>
      </p:pic>
      <p:pic>
        <p:nvPicPr>
          <p:cNvPr id="1332" name="Google Shape;1332;p61"/>
          <p:cNvPicPr preferRelativeResize="0"/>
          <p:nvPr/>
        </p:nvPicPr>
        <p:blipFill rotWithShape="1">
          <a:blip r:embed="rId6">
            <a:alphaModFix/>
          </a:blip>
          <a:srcRect b="0" l="0" r="0" t="0"/>
          <a:stretch/>
        </p:blipFill>
        <p:spPr>
          <a:xfrm>
            <a:off x="8068976" y="2033493"/>
            <a:ext cx="312392" cy="312392"/>
          </a:xfrm>
          <a:prstGeom prst="rect">
            <a:avLst/>
          </a:prstGeom>
          <a:noFill/>
          <a:ln>
            <a:noFill/>
          </a:ln>
        </p:spPr>
      </p:pic>
      <p:pic>
        <p:nvPicPr>
          <p:cNvPr id="1333" name="Google Shape;1333;p61"/>
          <p:cNvPicPr preferRelativeResize="0"/>
          <p:nvPr/>
        </p:nvPicPr>
        <p:blipFill rotWithShape="1">
          <a:blip r:embed="rId7">
            <a:alphaModFix/>
          </a:blip>
          <a:srcRect b="0" l="0" r="0" t="0"/>
          <a:stretch/>
        </p:blipFill>
        <p:spPr>
          <a:xfrm>
            <a:off x="8416270" y="1774968"/>
            <a:ext cx="542179" cy="232859"/>
          </a:xfrm>
          <a:prstGeom prst="rect">
            <a:avLst/>
          </a:prstGeom>
          <a:noFill/>
          <a:ln>
            <a:noFill/>
          </a:ln>
        </p:spPr>
      </p:pic>
      <p:pic>
        <p:nvPicPr>
          <p:cNvPr id="1334" name="Google Shape;1334;p61"/>
          <p:cNvPicPr preferRelativeResize="0"/>
          <p:nvPr/>
        </p:nvPicPr>
        <p:blipFill rotWithShape="1">
          <a:blip r:embed="rId8">
            <a:alphaModFix/>
          </a:blip>
          <a:srcRect b="0" l="0" r="0" t="0"/>
          <a:stretch/>
        </p:blipFill>
        <p:spPr>
          <a:xfrm>
            <a:off x="8538659" y="2775453"/>
            <a:ext cx="319591" cy="319591"/>
          </a:xfrm>
          <a:prstGeom prst="rect">
            <a:avLst/>
          </a:prstGeom>
          <a:noFill/>
          <a:ln>
            <a:noFill/>
          </a:ln>
        </p:spPr>
      </p:pic>
      <p:pic>
        <p:nvPicPr>
          <p:cNvPr id="1335" name="Google Shape;1335;p61"/>
          <p:cNvPicPr preferRelativeResize="0"/>
          <p:nvPr/>
        </p:nvPicPr>
        <p:blipFill rotWithShape="1">
          <a:blip r:embed="rId9">
            <a:alphaModFix/>
          </a:blip>
          <a:srcRect b="0" l="0" r="0" t="0"/>
          <a:stretch/>
        </p:blipFill>
        <p:spPr>
          <a:xfrm>
            <a:off x="8093179" y="2775453"/>
            <a:ext cx="312392" cy="312392"/>
          </a:xfrm>
          <a:prstGeom prst="rect">
            <a:avLst/>
          </a:prstGeom>
          <a:noFill/>
          <a:ln>
            <a:noFill/>
          </a:ln>
        </p:spPr>
      </p:pic>
      <p:pic>
        <p:nvPicPr>
          <p:cNvPr id="1336" name="Google Shape;1336;p61"/>
          <p:cNvPicPr preferRelativeResize="0"/>
          <p:nvPr/>
        </p:nvPicPr>
        <p:blipFill rotWithShape="1">
          <a:blip r:embed="rId10">
            <a:alphaModFix/>
          </a:blip>
          <a:srcRect b="0" l="0" r="0" t="0"/>
          <a:stretch/>
        </p:blipFill>
        <p:spPr>
          <a:xfrm>
            <a:off x="8068976" y="2410881"/>
            <a:ext cx="312392" cy="312392"/>
          </a:xfrm>
          <a:prstGeom prst="rect">
            <a:avLst/>
          </a:prstGeom>
          <a:noFill/>
          <a:ln>
            <a:noFill/>
          </a:ln>
        </p:spPr>
      </p:pic>
      <p:pic>
        <p:nvPicPr>
          <p:cNvPr id="1337" name="Google Shape;1337;p61"/>
          <p:cNvPicPr preferRelativeResize="0"/>
          <p:nvPr/>
        </p:nvPicPr>
        <p:blipFill rotWithShape="1">
          <a:blip r:embed="rId11">
            <a:alphaModFix/>
          </a:blip>
          <a:srcRect b="0" l="0" r="0" t="0"/>
          <a:stretch/>
        </p:blipFill>
        <p:spPr>
          <a:xfrm>
            <a:off x="8522345" y="2007827"/>
            <a:ext cx="330028" cy="330028"/>
          </a:xfrm>
          <a:prstGeom prst="rect">
            <a:avLst/>
          </a:prstGeom>
          <a:noFill/>
          <a:ln>
            <a:noFill/>
          </a:ln>
        </p:spPr>
      </p:pic>
      <p:pic>
        <p:nvPicPr>
          <p:cNvPr id="1338" name="Google Shape;1338;p61"/>
          <p:cNvPicPr preferRelativeResize="0"/>
          <p:nvPr/>
        </p:nvPicPr>
        <p:blipFill rotWithShape="1">
          <a:blip r:embed="rId12">
            <a:alphaModFix/>
          </a:blip>
          <a:srcRect b="0" l="0" r="0" t="0"/>
          <a:stretch/>
        </p:blipFill>
        <p:spPr>
          <a:xfrm>
            <a:off x="8532782" y="2410881"/>
            <a:ext cx="319591" cy="319591"/>
          </a:xfrm>
          <a:prstGeom prst="rect">
            <a:avLst/>
          </a:prstGeom>
          <a:noFill/>
          <a:ln>
            <a:noFill/>
          </a:ln>
        </p:spPr>
      </p:pic>
      <p:sp>
        <p:nvSpPr>
          <p:cNvPr id="1339" name="Google Shape;1339;p61">
            <a:hlinkClick action="ppaction://hlinkshowjump?jump=firstslide"/>
          </p:cNvPr>
          <p:cNvSpPr/>
          <p:nvPr/>
        </p:nvSpPr>
        <p:spPr>
          <a:xfrm>
            <a:off x="586789" y="45864"/>
            <a:ext cx="546686" cy="257267"/>
          </a:xfrm>
          <a:custGeom>
            <a:rect b="b" l="l" r="r" t="t"/>
            <a:pathLst>
              <a:path extrusionOk="0" h="120000" w="120000">
                <a:moveTo>
                  <a:pt x="0" y="0"/>
                </a:moveTo>
                <a:lnTo>
                  <a:pt x="120000" y="0"/>
                </a:lnTo>
                <a:lnTo>
                  <a:pt x="120000" y="120000"/>
                </a:lnTo>
                <a:lnTo>
                  <a:pt x="0" y="120000"/>
                </a:lnTo>
                <a:close/>
                <a:moveTo>
                  <a:pt x="60000" y="15000"/>
                </a:moveTo>
                <a:lnTo>
                  <a:pt x="38823" y="60000"/>
                </a:lnTo>
                <a:lnTo>
                  <a:pt x="44117" y="60000"/>
                </a:lnTo>
                <a:lnTo>
                  <a:pt x="44117" y="105000"/>
                </a:lnTo>
                <a:lnTo>
                  <a:pt x="75883" y="105000"/>
                </a:lnTo>
                <a:lnTo>
                  <a:pt x="75883" y="60000"/>
                </a:lnTo>
                <a:lnTo>
                  <a:pt x="81177" y="60000"/>
                </a:lnTo>
                <a:lnTo>
                  <a:pt x="73235" y="43125"/>
                </a:lnTo>
                <a:lnTo>
                  <a:pt x="73235" y="20625"/>
                </a:lnTo>
                <a:lnTo>
                  <a:pt x="67941" y="20625"/>
                </a:lnTo>
                <a:lnTo>
                  <a:pt x="67941" y="31875"/>
                </a:lnTo>
                <a:close/>
              </a:path>
              <a:path extrusionOk="0" fill="darkenLess" h="120000" w="120000">
                <a:moveTo>
                  <a:pt x="73235" y="43125"/>
                </a:moveTo>
                <a:lnTo>
                  <a:pt x="73235" y="20625"/>
                </a:lnTo>
                <a:lnTo>
                  <a:pt x="67941" y="20625"/>
                </a:lnTo>
                <a:lnTo>
                  <a:pt x="67941" y="31875"/>
                </a:lnTo>
                <a:close/>
                <a:moveTo>
                  <a:pt x="44117" y="60000"/>
                </a:moveTo>
                <a:lnTo>
                  <a:pt x="44117" y="105000"/>
                </a:lnTo>
                <a:lnTo>
                  <a:pt x="57353" y="105000"/>
                </a:lnTo>
                <a:lnTo>
                  <a:pt x="57353" y="82500"/>
                </a:lnTo>
                <a:lnTo>
                  <a:pt x="62647" y="82500"/>
                </a:lnTo>
                <a:lnTo>
                  <a:pt x="62647" y="105000"/>
                </a:lnTo>
                <a:lnTo>
                  <a:pt x="75883" y="105000"/>
                </a:lnTo>
                <a:lnTo>
                  <a:pt x="75883" y="60000"/>
                </a:lnTo>
                <a:close/>
              </a:path>
              <a:path extrusionOk="0" fill="darken" h="120000" w="120000">
                <a:moveTo>
                  <a:pt x="60000" y="15000"/>
                </a:moveTo>
                <a:lnTo>
                  <a:pt x="38823" y="60000"/>
                </a:lnTo>
                <a:lnTo>
                  <a:pt x="81177" y="60000"/>
                </a:lnTo>
                <a:close/>
                <a:moveTo>
                  <a:pt x="57353" y="82500"/>
                </a:moveTo>
                <a:lnTo>
                  <a:pt x="62647" y="82500"/>
                </a:lnTo>
                <a:lnTo>
                  <a:pt x="62647" y="105000"/>
                </a:lnTo>
                <a:lnTo>
                  <a:pt x="57353" y="105000"/>
                </a:lnTo>
                <a:close/>
              </a:path>
              <a:path extrusionOk="0" fill="none" h="120000" w="120000">
                <a:moveTo>
                  <a:pt x="60000" y="15000"/>
                </a:moveTo>
                <a:lnTo>
                  <a:pt x="67941" y="31875"/>
                </a:lnTo>
                <a:lnTo>
                  <a:pt x="67941" y="20625"/>
                </a:lnTo>
                <a:lnTo>
                  <a:pt x="73235" y="20625"/>
                </a:lnTo>
                <a:lnTo>
                  <a:pt x="73235" y="43125"/>
                </a:lnTo>
                <a:lnTo>
                  <a:pt x="81177" y="60000"/>
                </a:lnTo>
                <a:lnTo>
                  <a:pt x="75883" y="60000"/>
                </a:lnTo>
                <a:lnTo>
                  <a:pt x="75883" y="105000"/>
                </a:lnTo>
                <a:lnTo>
                  <a:pt x="44117" y="105000"/>
                </a:lnTo>
                <a:lnTo>
                  <a:pt x="44117" y="60000"/>
                </a:lnTo>
                <a:lnTo>
                  <a:pt x="38823" y="60000"/>
                </a:lnTo>
                <a:close/>
                <a:moveTo>
                  <a:pt x="67941" y="31875"/>
                </a:moveTo>
                <a:lnTo>
                  <a:pt x="73235" y="43125"/>
                </a:lnTo>
                <a:moveTo>
                  <a:pt x="75883" y="60000"/>
                </a:moveTo>
                <a:lnTo>
                  <a:pt x="44117" y="60000"/>
                </a:lnTo>
                <a:moveTo>
                  <a:pt x="57353" y="105000"/>
                </a:moveTo>
                <a:lnTo>
                  <a:pt x="57353" y="82500"/>
                </a:lnTo>
                <a:lnTo>
                  <a:pt x="62647" y="82500"/>
                </a:lnTo>
                <a:lnTo>
                  <a:pt x="62647" y="105000"/>
                </a:lnTo>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0" name="Google Shape;1340;p61"/>
          <p:cNvSpPr/>
          <p:nvPr/>
        </p:nvSpPr>
        <p:spPr>
          <a:xfrm>
            <a:off x="38099"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1" name="Google Shape;1341;p61">
            <a:hlinkClick action="ppaction://hlinkshowjump?jump=nextslide"/>
          </p:cNvPr>
          <p:cNvSpPr/>
          <p:nvPr/>
        </p:nvSpPr>
        <p:spPr>
          <a:xfrm rot="10800000">
            <a:off x="8610600"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2" name="Google Shape;1342;p61">
            <a:hlinkClick action="ppaction://hlinksldjump" r:id="rId13"/>
          </p:cNvPr>
          <p:cNvSpPr/>
          <p:nvPr/>
        </p:nvSpPr>
        <p:spPr>
          <a:xfrm>
            <a:off x="7149459" y="3421613"/>
            <a:ext cx="1862957" cy="244685"/>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CLPL</a:t>
            </a:r>
            <a:endParaRPr/>
          </a:p>
        </p:txBody>
      </p:sp>
      <p:sp>
        <p:nvSpPr>
          <p:cNvPr id="1343" name="Google Shape;1343;p61">
            <a:hlinkClick action="ppaction://hlinksldjump" r:id="rId14"/>
          </p:cNvPr>
          <p:cNvSpPr/>
          <p:nvPr/>
        </p:nvSpPr>
        <p:spPr>
          <a:xfrm>
            <a:off x="7149459" y="1393587"/>
            <a:ext cx="1867172" cy="241834"/>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Pupil Resources</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8" name="Shape 1348"/>
        <p:cNvGrpSpPr/>
        <p:nvPr/>
      </p:nvGrpSpPr>
      <p:grpSpPr>
        <a:xfrm>
          <a:off x="0" y="0"/>
          <a:ext cx="0" cy="0"/>
          <a:chOff x="0" y="0"/>
          <a:chExt cx="0" cy="0"/>
        </a:xfrm>
      </p:grpSpPr>
      <p:sp>
        <p:nvSpPr>
          <p:cNvPr id="1349" name="Google Shape;1349;p62"/>
          <p:cNvSpPr txBox="1"/>
          <p:nvPr>
            <p:ph type="title"/>
          </p:nvPr>
        </p:nvSpPr>
        <p:spPr>
          <a:xfrm>
            <a:off x="1183753" y="45864"/>
            <a:ext cx="7362028" cy="476493"/>
          </a:xfrm>
          <a:prstGeom prst="rect">
            <a:avLst/>
          </a:prstGeom>
          <a:solidFill>
            <a:srgbClr val="D99593"/>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400"/>
              <a:buFont typeface="Arial Narrow"/>
              <a:buNone/>
            </a:pPr>
            <a:br>
              <a:rPr b="1" lang="en-GB" sz="1400">
                <a:latin typeface="Arial Narrow"/>
                <a:ea typeface="Arial Narrow"/>
                <a:cs typeface="Arial Narrow"/>
                <a:sym typeface="Arial Narrow"/>
              </a:rPr>
            </a:br>
            <a:r>
              <a:rPr b="1" lang="en-GB" sz="1400">
                <a:latin typeface="Arial"/>
                <a:ea typeface="Arial"/>
                <a:cs typeface="Arial"/>
                <a:sym typeface="Arial"/>
              </a:rPr>
              <a:t>Second Level (2.3)</a:t>
            </a:r>
            <a:br>
              <a:rPr b="1" lang="en-GB" sz="1400">
                <a:latin typeface="Arial"/>
                <a:ea typeface="Arial"/>
                <a:cs typeface="Arial"/>
                <a:sym typeface="Arial"/>
              </a:rPr>
            </a:br>
            <a:r>
              <a:rPr b="1" lang="en-GB" sz="1200">
                <a:latin typeface="Arial"/>
                <a:ea typeface="Arial"/>
                <a:cs typeface="Arial"/>
                <a:sym typeface="Arial"/>
              </a:rPr>
              <a:t>DL3: </a:t>
            </a:r>
            <a:r>
              <a:rPr lang="en-GB" sz="1200">
                <a:latin typeface="Arial"/>
                <a:ea typeface="Arial"/>
                <a:cs typeface="Arial"/>
                <a:sym typeface="Arial"/>
              </a:rPr>
              <a:t>Cyber resilience and Internet safety</a:t>
            </a:r>
            <a:br>
              <a:rPr b="1" lang="en-GB" sz="1400">
                <a:latin typeface="Arial"/>
                <a:ea typeface="Arial"/>
                <a:cs typeface="Arial"/>
                <a:sym typeface="Arial"/>
              </a:rPr>
            </a:br>
            <a:endParaRPr b="1" sz="1400">
              <a:latin typeface="Arial"/>
              <a:ea typeface="Arial"/>
              <a:cs typeface="Arial"/>
              <a:sym typeface="Arial"/>
            </a:endParaRPr>
          </a:p>
        </p:txBody>
      </p:sp>
      <p:sp>
        <p:nvSpPr>
          <p:cNvPr id="1350" name="Google Shape;1350;p62"/>
          <p:cNvSpPr/>
          <p:nvPr/>
        </p:nvSpPr>
        <p:spPr>
          <a:xfrm>
            <a:off x="108565" y="1883138"/>
            <a:ext cx="6951363" cy="4857829"/>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Teaching Strategies &amp; Approaches:</a:t>
            </a:r>
            <a:endParaRPr/>
          </a:p>
          <a:p>
            <a:pPr indent="0" lvl="0" marL="0" marR="0" rtl="0" algn="l">
              <a:spcBef>
                <a:spcPts val="0"/>
              </a:spcBef>
              <a:spcAft>
                <a:spcPts val="0"/>
              </a:spcAft>
              <a:buNone/>
            </a:pPr>
            <a:r>
              <a:t/>
            </a:r>
            <a:endParaRPr sz="1050" u="sng">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n-GB" sz="1100">
                <a:solidFill>
                  <a:schemeClr val="dk1"/>
                </a:solidFill>
                <a:latin typeface="Arial Narrow"/>
                <a:ea typeface="Arial Narrow"/>
                <a:cs typeface="Arial Narrow"/>
                <a:sym typeface="Arial Narrow"/>
              </a:rPr>
              <a:t>Sharing content including online profiles, secure information and passwords</a:t>
            </a:r>
            <a:endParaRPr b="1" sz="8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Investigate steps and strategies to stay secure online, including safeguarding against identity theft and scams that try to access  children’s private information online. Include long passwords, different passwords for different sites, touch ID and two-step authentication</a:t>
            </a:r>
            <a:endParaRPr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Explore the online game from Google’s  </a:t>
            </a:r>
            <a:r>
              <a:rPr lang="en-GB" sz="1000" u="sng">
                <a:solidFill>
                  <a:schemeClr val="dk1"/>
                </a:solidFill>
                <a:latin typeface="Arial Narrow"/>
                <a:ea typeface="Arial Narrow"/>
                <a:cs typeface="Arial Narrow"/>
                <a:sym typeface="Arial Narrow"/>
                <a:hlinkClick r:id="rId3">
                  <a:extLst>
                    <a:ext uri="{A12FA001-AC4F-418D-AE19-62706E023703}">
                      <ahyp:hlinkClr val="tx"/>
                    </a:ext>
                  </a:extLst>
                </a:hlinkClick>
              </a:rPr>
              <a:t>Be Internet Legends, focusing on Reality </a:t>
            </a:r>
            <a:r>
              <a:rPr lang="en-GB" sz="1000">
                <a:solidFill>
                  <a:schemeClr val="dk1"/>
                </a:solidFill>
                <a:latin typeface="Arial Narrow"/>
                <a:ea typeface="Arial Narrow"/>
                <a:cs typeface="Arial Narrow"/>
                <a:sym typeface="Arial Narrow"/>
              </a:rPr>
              <a:t>(of what you see/what is shared online)</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Create a </a:t>
            </a:r>
            <a:r>
              <a:rPr lang="en-GB" sz="1000" u="sng">
                <a:solidFill>
                  <a:schemeClr val="dk1"/>
                </a:solidFill>
                <a:latin typeface="Arial Narrow"/>
                <a:ea typeface="Arial Narrow"/>
                <a:cs typeface="Arial Narrow"/>
                <a:sym typeface="Arial Narrow"/>
                <a:hlinkClick r:id="rId4">
                  <a:extLst>
                    <a:ext uri="{A12FA001-AC4F-418D-AE19-62706E023703}">
                      <ahyp:hlinkClr val="tx"/>
                    </a:ext>
                  </a:extLst>
                </a:hlinkClick>
              </a:rPr>
              <a:t>Password Generator</a:t>
            </a:r>
            <a:r>
              <a:rPr lang="en-GB" sz="1000">
                <a:solidFill>
                  <a:schemeClr val="dk1"/>
                </a:solidFill>
                <a:latin typeface="Arial Narrow"/>
                <a:ea typeface="Arial Narrow"/>
                <a:cs typeface="Arial Narrow"/>
                <a:sym typeface="Arial Narrow"/>
              </a:rPr>
              <a:t>: review how to create secure passwords using a mix of character, in order to protect their private information and accounts online</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Ensure children keep passwords secret. Don’t share with siblings or friends. If you think someone has found out your password, change it. You can’t change a thumb print – it’s unique. Sharing passwords can lead to people posing as others online</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Create an ‘Escape Room’ where pupils have to crack a code to ‘escape’ – use IDL/topics they’ve been covering as a stimulus. You can use </a:t>
            </a:r>
            <a:r>
              <a:rPr lang="en-GB" sz="1000" u="sng">
                <a:solidFill>
                  <a:schemeClr val="dk1"/>
                </a:solidFill>
                <a:latin typeface="Arial Narrow"/>
                <a:ea typeface="Arial Narrow"/>
                <a:cs typeface="Arial Narrow"/>
                <a:sym typeface="Arial Narrow"/>
                <a:hlinkClick r:id="rId5">
                  <a:extLst>
                    <a:ext uri="{A12FA001-AC4F-418D-AE19-62706E023703}">
                      <ahyp:hlinkClr val="tx"/>
                    </a:ext>
                  </a:extLst>
                </a:hlinkClick>
              </a:rPr>
              <a:t>ciphers</a:t>
            </a:r>
            <a:r>
              <a:rPr lang="en-GB" sz="1000">
                <a:solidFill>
                  <a:schemeClr val="dk1"/>
                </a:solidFill>
                <a:latin typeface="Arial Narrow"/>
                <a:ea typeface="Arial Narrow"/>
                <a:cs typeface="Arial Narrow"/>
                <a:sym typeface="Arial Narrow"/>
              </a:rPr>
              <a:t> for creating a code. </a:t>
            </a:r>
            <a:endParaRPr/>
          </a:p>
          <a:p>
            <a:pPr indent="0" lvl="0" marL="0" marR="0" rtl="0" algn="l">
              <a:spcBef>
                <a:spcPts val="0"/>
              </a:spcBef>
              <a:spcAft>
                <a:spcPts val="0"/>
              </a:spcAft>
              <a:buNone/>
            </a:pPr>
            <a:r>
              <a:t/>
            </a:r>
            <a:endParaRPr sz="9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n-GB" sz="1100">
                <a:solidFill>
                  <a:schemeClr val="dk1"/>
                </a:solidFill>
                <a:latin typeface="Arial Narrow"/>
                <a:ea typeface="Arial Narrow"/>
                <a:cs typeface="Arial Narrow"/>
                <a:sym typeface="Arial Narrow"/>
              </a:rPr>
              <a:t>Digital Citizenship</a:t>
            </a:r>
            <a:endParaRPr sz="800">
              <a:solidFill>
                <a:srgbClr val="FF0000"/>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Explore how it feels to be cyber-bullied, how cyber-bullying is similar to or different than in-person bullying, and learn strategies for handling cyberbullying when it arises. Make children aware of how to step in and support someone who is being cyber-bullied (block/report online but also report to a trusted adult) – being a bystander can be a complicit role in bullying</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Lead an assembly for younger pupils on the impacts of cyber-bullying and who to talk to if you think you are being cyber-bullied or have been a cyber-bullying (impression should be that even if it’s online, it’s still as damaging and often goes unseen)</a:t>
            </a:r>
            <a:endParaRPr/>
          </a:p>
          <a:p>
            <a:pPr indent="-114300" lvl="0" marL="171450" marR="0" rtl="0" algn="l">
              <a:spcBef>
                <a:spcPts val="0"/>
              </a:spcBef>
              <a:spcAft>
                <a:spcPts val="0"/>
              </a:spcAft>
              <a:buClr>
                <a:schemeClr val="dk1"/>
              </a:buClr>
              <a:buSzPts val="900"/>
              <a:buFont typeface="Arial"/>
              <a:buNone/>
            </a:pPr>
            <a:r>
              <a:t/>
            </a:r>
            <a:endParaRPr sz="9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n-GB" sz="1100">
                <a:solidFill>
                  <a:schemeClr val="dk1"/>
                </a:solidFill>
                <a:latin typeface="Arial Narrow"/>
                <a:ea typeface="Arial Narrow"/>
                <a:cs typeface="Arial Narrow"/>
                <a:sym typeface="Arial Narrow"/>
              </a:rPr>
              <a:t>Behaviours online, reporting concerns and the law </a:t>
            </a:r>
            <a:endParaRPr b="1" sz="9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Guidance for teachers </a:t>
            </a:r>
            <a:r>
              <a:rPr lang="en-GB" sz="1000" u="sng">
                <a:solidFill>
                  <a:schemeClr val="dk1"/>
                </a:solidFill>
                <a:latin typeface="Arial Narrow"/>
                <a:ea typeface="Arial Narrow"/>
                <a:cs typeface="Arial Narrow"/>
                <a:sym typeface="Arial Narrow"/>
                <a:hlinkClick r:id="rId6">
                  <a:extLst>
                    <a:ext uri="{A12FA001-AC4F-418D-AE19-62706E023703}">
                      <ahyp:hlinkClr val="tx"/>
                    </a:ext>
                  </a:extLst>
                </a:hlinkClick>
              </a:rPr>
              <a:t>on social media networks</a:t>
            </a:r>
            <a:r>
              <a:rPr lang="en-GB" sz="1000">
                <a:solidFill>
                  <a:schemeClr val="dk1"/>
                </a:solidFill>
                <a:latin typeface="Arial Narrow"/>
                <a:ea typeface="Arial Narrow"/>
                <a:cs typeface="Arial Narrow"/>
                <a:sym typeface="Arial Narrow"/>
              </a:rPr>
              <a:t> including risk factors and on </a:t>
            </a:r>
            <a:r>
              <a:rPr lang="en-GB" sz="1000" u="sng">
                <a:solidFill>
                  <a:schemeClr val="dk1"/>
                </a:solidFill>
                <a:latin typeface="Arial Narrow"/>
                <a:ea typeface="Arial Narrow"/>
                <a:cs typeface="Arial Narrow"/>
                <a:sym typeface="Arial Narrow"/>
                <a:hlinkClick r:id="rId7">
                  <a:extLst>
                    <a:ext uri="{A12FA001-AC4F-418D-AE19-62706E023703}">
                      <ahyp:hlinkClr val="tx"/>
                    </a:ext>
                  </a:extLst>
                </a:hlinkClick>
              </a:rPr>
              <a:t>sexting and how to address it if needed</a:t>
            </a:r>
            <a:endParaRPr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We shouldn’t always believe everything we see or hear online, and we shouldn’t put up with bullying behaviour. Support is available for </a:t>
            </a:r>
            <a:r>
              <a:rPr lang="en-GB" sz="1000" u="sng">
                <a:solidFill>
                  <a:schemeClr val="dk1"/>
                </a:solidFill>
                <a:latin typeface="Arial Narrow"/>
                <a:ea typeface="Arial Narrow"/>
                <a:cs typeface="Arial Narrow"/>
                <a:sym typeface="Arial Narrow"/>
                <a:hlinkClick r:id="rId8">
                  <a:extLst>
                    <a:ext uri="{A12FA001-AC4F-418D-AE19-62706E023703}">
                      <ahyp:hlinkClr val="tx"/>
                    </a:ext>
                  </a:extLst>
                </a:hlinkClick>
              </a:rPr>
              <a:t>children to access on Childnet</a:t>
            </a:r>
            <a:endParaRPr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Discuss images and photos: what’s appropriate to share online? Link to HWB, including sex education lessons. Outline the law as it concerns children under 16 and that it’s breaking the law if they share indecent images of themselves or others. </a:t>
            </a:r>
            <a:r>
              <a:rPr lang="en-GB" sz="1000" u="sng">
                <a:solidFill>
                  <a:schemeClr val="dk1"/>
                </a:solidFill>
                <a:latin typeface="Arial Narrow"/>
                <a:ea typeface="Arial Narrow"/>
                <a:cs typeface="Arial Narrow"/>
                <a:sym typeface="Arial Narrow"/>
                <a:hlinkClick r:id="rId9">
                  <a:extLst>
                    <a:ext uri="{A12FA001-AC4F-418D-AE19-62706E023703}">
                      <ahyp:hlinkClr val="tx"/>
                    </a:ext>
                  </a:extLst>
                </a:hlinkClick>
              </a:rPr>
              <a:t>More information for teachers/parents.</a:t>
            </a:r>
            <a:endParaRPr b="1"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Consider different types of issues that will concern children at this age/stage that don’t necessarily fall under the category of cyber-bullying e.g. </a:t>
            </a:r>
            <a:r>
              <a:rPr lang="en-GB" sz="1000" u="sng">
                <a:solidFill>
                  <a:schemeClr val="dk1"/>
                </a:solidFill>
                <a:latin typeface="Arial Narrow"/>
                <a:ea typeface="Arial Narrow"/>
                <a:cs typeface="Arial Narrow"/>
                <a:sym typeface="Arial Narrow"/>
                <a:hlinkClick r:id="rId10">
                  <a:extLst>
                    <a:ext uri="{A12FA001-AC4F-418D-AE19-62706E023703}">
                      <ahyp:hlinkClr val="tx"/>
                    </a:ext>
                  </a:extLst>
                </a:hlinkClick>
              </a:rPr>
              <a:t>chatting online, </a:t>
            </a:r>
            <a:r>
              <a:rPr lang="en-GB" sz="1000">
                <a:solidFill>
                  <a:schemeClr val="dk1"/>
                </a:solidFill>
                <a:latin typeface="Arial Narrow"/>
                <a:ea typeface="Arial Narrow"/>
                <a:cs typeface="Arial Narrow"/>
                <a:sym typeface="Arial Narrow"/>
              </a:rPr>
              <a:t>gaming, </a:t>
            </a:r>
            <a:r>
              <a:rPr lang="en-GB" sz="1000" u="sng">
                <a:solidFill>
                  <a:schemeClr val="dk1"/>
                </a:solidFill>
                <a:latin typeface="Arial Narrow"/>
                <a:ea typeface="Arial Narrow"/>
                <a:cs typeface="Arial Narrow"/>
                <a:sym typeface="Arial Narrow"/>
                <a:hlinkClick r:id="rId11">
                  <a:extLst>
                    <a:ext uri="{A12FA001-AC4F-418D-AE19-62706E023703}">
                      <ahyp:hlinkClr val="tx"/>
                    </a:ext>
                  </a:extLst>
                </a:hlinkClick>
              </a:rPr>
              <a:t>live streaming</a:t>
            </a:r>
            <a:r>
              <a:rPr lang="en-GB" sz="1000">
                <a:solidFill>
                  <a:schemeClr val="dk1"/>
                </a:solidFill>
                <a:latin typeface="Arial Narrow"/>
                <a:ea typeface="Arial Narrow"/>
                <a:cs typeface="Arial Narrow"/>
                <a:sym typeface="Arial Narrow"/>
              </a:rPr>
              <a:t>, </a:t>
            </a:r>
            <a:r>
              <a:rPr lang="en-GB" sz="1000" u="sng">
                <a:solidFill>
                  <a:schemeClr val="dk1"/>
                </a:solidFill>
                <a:latin typeface="Arial Narrow"/>
                <a:ea typeface="Arial Narrow"/>
                <a:cs typeface="Arial Narrow"/>
                <a:sym typeface="Arial Narrow"/>
                <a:hlinkClick r:id="rId12">
                  <a:extLst>
                    <a:ext uri="{A12FA001-AC4F-418D-AE19-62706E023703}">
                      <ahyp:hlinkClr val="tx"/>
                    </a:ext>
                  </a:extLst>
                </a:hlinkClick>
              </a:rPr>
              <a:t>peer pressure, </a:t>
            </a:r>
            <a:r>
              <a:rPr lang="en-GB" sz="1000">
                <a:solidFill>
                  <a:schemeClr val="dk1"/>
                </a:solidFill>
                <a:latin typeface="Arial Narrow"/>
                <a:ea typeface="Arial Narrow"/>
                <a:cs typeface="Arial Narrow"/>
                <a:sym typeface="Arial Narrow"/>
              </a:rPr>
              <a:t>sexting, imaginary, media</a:t>
            </a:r>
            <a:endParaRPr/>
          </a:p>
          <a:p>
            <a:pPr indent="-171450" lvl="0" marL="171450" marR="0" rtl="0" algn="l">
              <a:spcBef>
                <a:spcPts val="0"/>
              </a:spcBef>
              <a:spcAft>
                <a:spcPts val="0"/>
              </a:spcAft>
              <a:buClr>
                <a:schemeClr val="dk1"/>
              </a:buClr>
              <a:buSzPts val="1000"/>
              <a:buFont typeface="Arial"/>
              <a:buChar char="•"/>
            </a:pPr>
            <a:r>
              <a:rPr lang="en-GB" sz="1000" u="sng">
                <a:solidFill>
                  <a:schemeClr val="dk1"/>
                </a:solidFill>
                <a:latin typeface="Arial Narrow"/>
                <a:ea typeface="Arial Narrow"/>
                <a:cs typeface="Arial Narrow"/>
                <a:sym typeface="Arial Narrow"/>
                <a:hlinkClick r:id="rId13">
                  <a:extLst>
                    <a:ext uri="{A12FA001-AC4F-418D-AE19-62706E023703}">
                      <ahyp:hlinkClr val="tx"/>
                    </a:ext>
                  </a:extLst>
                </a:hlinkClick>
              </a:rPr>
              <a:t>Lesson plan for addressing cyber-bullying and homophobic language </a:t>
            </a:r>
            <a:r>
              <a:rPr lang="en-GB" sz="1000">
                <a:solidFill>
                  <a:schemeClr val="dk1"/>
                </a:solidFill>
                <a:latin typeface="Arial Narrow"/>
                <a:ea typeface="Arial Narrow"/>
                <a:cs typeface="Arial Narrow"/>
                <a:sym typeface="Arial Narrow"/>
              </a:rPr>
              <a:t>to use alongside your Health and Wellbeing plans (content is mature, includes a PG video, discussion of LGBT+ issues and should be checked before using in Primary 7) – relevant for children at this age/stage</a:t>
            </a:r>
            <a:endParaRPr/>
          </a:p>
        </p:txBody>
      </p:sp>
      <p:sp>
        <p:nvSpPr>
          <p:cNvPr id="1351" name="Google Shape;1351;p62"/>
          <p:cNvSpPr/>
          <p:nvPr/>
        </p:nvSpPr>
        <p:spPr>
          <a:xfrm>
            <a:off x="108543" y="1102003"/>
            <a:ext cx="6951385" cy="727747"/>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Cross-curricular links:</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(HWB 2-05a) Friendship, caring, sharing, fairness, equality and love; building positive relationships online as well as in person</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(HWB 2-08a) Cyberbullying is hurtful and damaging to our mental health –  awareness of available support and how to support others</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(HWB 2-17a) Assessing and managing risk, including reducing potential for harm online</a:t>
            </a:r>
            <a:endParaRPr/>
          </a:p>
          <a:p>
            <a:pPr indent="0" lvl="0" marL="0" marR="0" rtl="0" algn="l">
              <a:spcBef>
                <a:spcPts val="0"/>
              </a:spcBef>
              <a:spcAft>
                <a:spcPts val="0"/>
              </a:spcAft>
              <a:buNone/>
            </a:pPr>
            <a:r>
              <a:t/>
            </a:r>
            <a:endParaRPr sz="105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rgbClr val="FF0000"/>
              </a:solidFill>
              <a:latin typeface="Arial Narrow"/>
              <a:ea typeface="Arial Narrow"/>
              <a:cs typeface="Arial Narrow"/>
              <a:sym typeface="Arial Narrow"/>
            </a:endParaRPr>
          </a:p>
        </p:txBody>
      </p:sp>
      <p:sp>
        <p:nvSpPr>
          <p:cNvPr id="1352" name="Google Shape;1352;p62"/>
          <p:cNvSpPr/>
          <p:nvPr/>
        </p:nvSpPr>
        <p:spPr>
          <a:xfrm>
            <a:off x="118934" y="586135"/>
            <a:ext cx="6940996" cy="45209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Key language</a:t>
            </a:r>
            <a:r>
              <a:rPr lang="en-GB" sz="1100">
                <a:solidFill>
                  <a:schemeClr val="dk1"/>
                </a:solidFill>
                <a:latin typeface="Arial Narrow"/>
                <a:ea typeface="Arial Narrow"/>
                <a:cs typeface="Arial Narrow"/>
                <a:sym typeface="Arial Narrow"/>
              </a:rPr>
              <a:t>: </a:t>
            </a:r>
            <a:r>
              <a:rPr lang="en-GB" sz="1100">
                <a:solidFill>
                  <a:srgbClr val="000000"/>
                </a:solidFill>
                <a:latin typeface="Arial Narrow"/>
                <a:ea typeface="Arial Narrow"/>
                <a:cs typeface="Arial Narrow"/>
                <a:sym typeface="Arial Narrow"/>
              </a:rPr>
              <a:t>online, content, profile, safety, digital citizen, in/appropriate, report concerns, permission, password strength, two step verification, image, video, live stream,  privacy, security, identify, report, block</a:t>
            </a:r>
            <a:endParaRPr sz="1100">
              <a:solidFill>
                <a:srgbClr val="FF0000"/>
              </a:solidFill>
              <a:latin typeface="Arial Narrow"/>
              <a:ea typeface="Arial Narrow"/>
              <a:cs typeface="Arial Narrow"/>
              <a:sym typeface="Arial Narrow"/>
            </a:endParaRPr>
          </a:p>
        </p:txBody>
      </p:sp>
      <p:sp>
        <p:nvSpPr>
          <p:cNvPr id="1353" name="Google Shape;1353;p62"/>
          <p:cNvSpPr/>
          <p:nvPr/>
        </p:nvSpPr>
        <p:spPr>
          <a:xfrm>
            <a:off x="7150289" y="582542"/>
            <a:ext cx="1867992" cy="941275"/>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CfE E/O</a:t>
            </a:r>
            <a:r>
              <a:rPr lang="en-GB" sz="1050" u="sng">
                <a:solidFill>
                  <a:schemeClr val="dk1"/>
                </a:solidFill>
                <a:latin typeface="Arial Narrow"/>
                <a:ea typeface="Arial Narrow"/>
                <a:cs typeface="Arial Narrow"/>
                <a:sym typeface="Arial Narrow"/>
              </a:rPr>
              <a:t>:</a:t>
            </a:r>
            <a:r>
              <a:rPr lang="en-GB" sz="1050">
                <a:solidFill>
                  <a:schemeClr val="dk1"/>
                </a:solidFill>
                <a:latin typeface="Arial Narrow"/>
                <a:ea typeface="Arial Narrow"/>
                <a:cs typeface="Arial Narrow"/>
                <a:sym typeface="Arial Narrow"/>
              </a:rPr>
              <a:t> </a:t>
            </a:r>
            <a:r>
              <a:rPr lang="en-GB" sz="900">
                <a:solidFill>
                  <a:schemeClr val="dk1"/>
                </a:solidFill>
                <a:latin typeface="Arial Narrow"/>
                <a:ea typeface="Arial Narrow"/>
                <a:cs typeface="Arial Narrow"/>
                <a:sym typeface="Arial Narrow"/>
              </a:rPr>
              <a:t>I can explore online communities demonstrating an understanding of responsible digital behaviour and I’m aware of how to keep myself safe and secure.</a:t>
            </a:r>
            <a:endParaRPr/>
          </a:p>
          <a:p>
            <a:pPr indent="0" lvl="0" marL="0" marR="0" rtl="0" algn="l">
              <a:spcBef>
                <a:spcPts val="0"/>
              </a:spcBef>
              <a:spcAft>
                <a:spcPts val="0"/>
              </a:spcAft>
              <a:buNone/>
            </a:pPr>
            <a:r>
              <a:rPr b="1" lang="en-GB" sz="900">
                <a:solidFill>
                  <a:schemeClr val="dk1"/>
                </a:solidFill>
                <a:latin typeface="Arial Narrow"/>
                <a:ea typeface="Arial Narrow"/>
                <a:cs typeface="Arial Narrow"/>
                <a:sym typeface="Arial Narrow"/>
              </a:rPr>
              <a:t>TCH 2-03a</a:t>
            </a:r>
            <a:endParaRPr b="1" sz="9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p:txBody>
      </p:sp>
      <p:sp>
        <p:nvSpPr>
          <p:cNvPr id="1354" name="Google Shape;1354;p62"/>
          <p:cNvSpPr/>
          <p:nvPr/>
        </p:nvSpPr>
        <p:spPr>
          <a:xfrm>
            <a:off x="7161700" y="3715353"/>
            <a:ext cx="1862958" cy="3036004"/>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End of Level Benchmarks:</a:t>
            </a:r>
            <a:br>
              <a:rPr lang="en-GB" sz="1100" u="sng">
                <a:solidFill>
                  <a:schemeClr val="dk1"/>
                </a:solidFill>
                <a:latin typeface="Arial Narrow"/>
                <a:ea typeface="Arial Narrow"/>
                <a:cs typeface="Arial Narrow"/>
                <a:sym typeface="Arial Narrow"/>
              </a:rPr>
            </a:br>
            <a:endParaRPr sz="1000" u="sng">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Demonstrates an understanding of the content they should include in an online  profile. </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Discusses the importance of being a responsible digital citizen, giving examples of appropriate online behaviours and actions. </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 Identifies appropriate ways to report concerns. </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 Uses strong passwords. </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 Has an understanding of the law as it relates to inappropriate or illegal online behaviours, for example, the sharing of inappropriate images</a:t>
            </a:r>
            <a:endParaRPr sz="1000">
              <a:solidFill>
                <a:schemeClr val="dk1"/>
              </a:solidFill>
              <a:latin typeface="Arial Narrow"/>
              <a:ea typeface="Arial Narrow"/>
              <a:cs typeface="Arial Narrow"/>
              <a:sym typeface="Arial Narrow"/>
            </a:endParaRPr>
          </a:p>
        </p:txBody>
      </p:sp>
      <p:sp>
        <p:nvSpPr>
          <p:cNvPr id="1355" name="Google Shape;1355;p62"/>
          <p:cNvSpPr txBox="1"/>
          <p:nvPr/>
        </p:nvSpPr>
        <p:spPr>
          <a:xfrm>
            <a:off x="8382000" y="2311400"/>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6" name="Google Shape;1356;p62"/>
          <p:cNvSpPr/>
          <p:nvPr/>
        </p:nvSpPr>
        <p:spPr>
          <a:xfrm>
            <a:off x="7146941" y="1883995"/>
            <a:ext cx="1867992" cy="1488564"/>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Thinkuknow</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Childnet</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YouTube</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HP Reveal</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Garageband</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Be Internet </a:t>
            </a:r>
            <a:br>
              <a:rPr lang="en-GB" sz="1100">
                <a:solidFill>
                  <a:schemeClr val="dk1"/>
                </a:solidFill>
                <a:latin typeface="Arial Narrow"/>
                <a:ea typeface="Arial Narrow"/>
                <a:cs typeface="Arial Narrow"/>
                <a:sym typeface="Arial Narrow"/>
              </a:rPr>
            </a:br>
            <a:r>
              <a:rPr lang="en-GB" sz="1100">
                <a:solidFill>
                  <a:schemeClr val="dk1"/>
                </a:solidFill>
                <a:latin typeface="Arial Narrow"/>
                <a:ea typeface="Arial Narrow"/>
                <a:cs typeface="Arial Narrow"/>
                <a:sym typeface="Arial Narrow"/>
              </a:rPr>
              <a:t>Legends</a:t>
            </a:r>
            <a:endParaRPr/>
          </a:p>
        </p:txBody>
      </p:sp>
      <p:pic>
        <p:nvPicPr>
          <p:cNvPr id="1357" name="Google Shape;1357;p62"/>
          <p:cNvPicPr preferRelativeResize="0"/>
          <p:nvPr/>
        </p:nvPicPr>
        <p:blipFill rotWithShape="1">
          <a:blip r:embed="rId14">
            <a:alphaModFix/>
          </a:blip>
          <a:srcRect b="0" l="0" r="0" t="0"/>
          <a:stretch/>
        </p:blipFill>
        <p:spPr>
          <a:xfrm>
            <a:off x="7977448" y="1969702"/>
            <a:ext cx="439772" cy="411187"/>
          </a:xfrm>
          <a:prstGeom prst="rect">
            <a:avLst/>
          </a:prstGeom>
          <a:noFill/>
          <a:ln>
            <a:noFill/>
          </a:ln>
        </p:spPr>
      </p:pic>
      <p:pic>
        <p:nvPicPr>
          <p:cNvPr id="1358" name="Google Shape;1358;p62"/>
          <p:cNvPicPr preferRelativeResize="0"/>
          <p:nvPr/>
        </p:nvPicPr>
        <p:blipFill rotWithShape="1">
          <a:blip r:embed="rId15">
            <a:alphaModFix/>
          </a:blip>
          <a:srcRect b="0" l="0" r="0" t="0"/>
          <a:stretch/>
        </p:blipFill>
        <p:spPr>
          <a:xfrm>
            <a:off x="8436415" y="1925947"/>
            <a:ext cx="483520" cy="483520"/>
          </a:xfrm>
          <a:prstGeom prst="rect">
            <a:avLst/>
          </a:prstGeom>
          <a:noFill/>
          <a:ln>
            <a:noFill/>
          </a:ln>
        </p:spPr>
      </p:pic>
      <p:pic>
        <p:nvPicPr>
          <p:cNvPr id="1359" name="Google Shape;1359;p62"/>
          <p:cNvPicPr preferRelativeResize="0"/>
          <p:nvPr/>
        </p:nvPicPr>
        <p:blipFill rotWithShape="1">
          <a:blip r:embed="rId16">
            <a:alphaModFix/>
          </a:blip>
          <a:srcRect b="0" l="0" r="0" t="0"/>
          <a:stretch/>
        </p:blipFill>
        <p:spPr>
          <a:xfrm>
            <a:off x="7945762" y="2399465"/>
            <a:ext cx="481056" cy="481056"/>
          </a:xfrm>
          <a:prstGeom prst="rect">
            <a:avLst/>
          </a:prstGeom>
          <a:noFill/>
          <a:ln>
            <a:noFill/>
          </a:ln>
        </p:spPr>
      </p:pic>
      <p:pic>
        <p:nvPicPr>
          <p:cNvPr id="1360" name="Google Shape;1360;p62"/>
          <p:cNvPicPr preferRelativeResize="0"/>
          <p:nvPr/>
        </p:nvPicPr>
        <p:blipFill rotWithShape="1">
          <a:blip r:embed="rId17">
            <a:alphaModFix/>
          </a:blip>
          <a:srcRect b="0" l="0" r="0" t="0"/>
          <a:stretch/>
        </p:blipFill>
        <p:spPr>
          <a:xfrm>
            <a:off x="8480274" y="2925054"/>
            <a:ext cx="455814" cy="339147"/>
          </a:xfrm>
          <a:prstGeom prst="rect">
            <a:avLst/>
          </a:prstGeom>
          <a:noFill/>
          <a:ln>
            <a:noFill/>
          </a:ln>
        </p:spPr>
      </p:pic>
      <p:pic>
        <p:nvPicPr>
          <p:cNvPr id="1361" name="Google Shape;1361;p62"/>
          <p:cNvPicPr preferRelativeResize="0"/>
          <p:nvPr/>
        </p:nvPicPr>
        <p:blipFill rotWithShape="1">
          <a:blip r:embed="rId18">
            <a:alphaModFix/>
          </a:blip>
          <a:srcRect b="0" l="0" r="0" t="0"/>
          <a:stretch/>
        </p:blipFill>
        <p:spPr>
          <a:xfrm>
            <a:off x="8481887" y="2451811"/>
            <a:ext cx="376363" cy="376363"/>
          </a:xfrm>
          <a:prstGeom prst="rect">
            <a:avLst/>
          </a:prstGeom>
          <a:noFill/>
          <a:ln>
            <a:noFill/>
          </a:ln>
        </p:spPr>
      </p:pic>
      <p:pic>
        <p:nvPicPr>
          <p:cNvPr id="1362" name="Google Shape;1362;p62"/>
          <p:cNvPicPr preferRelativeResize="0"/>
          <p:nvPr/>
        </p:nvPicPr>
        <p:blipFill rotWithShape="1">
          <a:blip r:embed="rId19">
            <a:alphaModFix/>
          </a:blip>
          <a:srcRect b="0" l="0" r="0" t="0"/>
          <a:stretch/>
        </p:blipFill>
        <p:spPr>
          <a:xfrm>
            <a:off x="8012220" y="2874159"/>
            <a:ext cx="391493" cy="391493"/>
          </a:xfrm>
          <a:prstGeom prst="rect">
            <a:avLst/>
          </a:prstGeom>
          <a:noFill/>
          <a:ln>
            <a:noFill/>
          </a:ln>
        </p:spPr>
      </p:pic>
      <p:sp>
        <p:nvSpPr>
          <p:cNvPr id="1363" name="Google Shape;1363;p62">
            <a:hlinkClick action="ppaction://hlinkshowjump?jump=firstslide"/>
          </p:cNvPr>
          <p:cNvSpPr/>
          <p:nvPr/>
        </p:nvSpPr>
        <p:spPr>
          <a:xfrm>
            <a:off x="586789" y="45864"/>
            <a:ext cx="546686" cy="257267"/>
          </a:xfrm>
          <a:custGeom>
            <a:rect b="b" l="l" r="r" t="t"/>
            <a:pathLst>
              <a:path extrusionOk="0" h="120000" w="120000">
                <a:moveTo>
                  <a:pt x="0" y="0"/>
                </a:moveTo>
                <a:lnTo>
                  <a:pt x="120000" y="0"/>
                </a:lnTo>
                <a:lnTo>
                  <a:pt x="120000" y="120000"/>
                </a:lnTo>
                <a:lnTo>
                  <a:pt x="0" y="120000"/>
                </a:lnTo>
                <a:close/>
                <a:moveTo>
                  <a:pt x="60000" y="15000"/>
                </a:moveTo>
                <a:lnTo>
                  <a:pt x="38823" y="60000"/>
                </a:lnTo>
                <a:lnTo>
                  <a:pt x="44117" y="60000"/>
                </a:lnTo>
                <a:lnTo>
                  <a:pt x="44117" y="105000"/>
                </a:lnTo>
                <a:lnTo>
                  <a:pt x="75883" y="105000"/>
                </a:lnTo>
                <a:lnTo>
                  <a:pt x="75883" y="60000"/>
                </a:lnTo>
                <a:lnTo>
                  <a:pt x="81177" y="60000"/>
                </a:lnTo>
                <a:lnTo>
                  <a:pt x="73235" y="43125"/>
                </a:lnTo>
                <a:lnTo>
                  <a:pt x="73235" y="20625"/>
                </a:lnTo>
                <a:lnTo>
                  <a:pt x="67941" y="20625"/>
                </a:lnTo>
                <a:lnTo>
                  <a:pt x="67941" y="31875"/>
                </a:lnTo>
                <a:close/>
              </a:path>
              <a:path extrusionOk="0" fill="darkenLess" h="120000" w="120000">
                <a:moveTo>
                  <a:pt x="73235" y="43125"/>
                </a:moveTo>
                <a:lnTo>
                  <a:pt x="73235" y="20625"/>
                </a:lnTo>
                <a:lnTo>
                  <a:pt x="67941" y="20625"/>
                </a:lnTo>
                <a:lnTo>
                  <a:pt x="67941" y="31875"/>
                </a:lnTo>
                <a:close/>
                <a:moveTo>
                  <a:pt x="44117" y="60000"/>
                </a:moveTo>
                <a:lnTo>
                  <a:pt x="44117" y="105000"/>
                </a:lnTo>
                <a:lnTo>
                  <a:pt x="57353" y="105000"/>
                </a:lnTo>
                <a:lnTo>
                  <a:pt x="57353" y="82500"/>
                </a:lnTo>
                <a:lnTo>
                  <a:pt x="62647" y="82500"/>
                </a:lnTo>
                <a:lnTo>
                  <a:pt x="62647" y="105000"/>
                </a:lnTo>
                <a:lnTo>
                  <a:pt x="75883" y="105000"/>
                </a:lnTo>
                <a:lnTo>
                  <a:pt x="75883" y="60000"/>
                </a:lnTo>
                <a:close/>
              </a:path>
              <a:path extrusionOk="0" fill="darken" h="120000" w="120000">
                <a:moveTo>
                  <a:pt x="60000" y="15000"/>
                </a:moveTo>
                <a:lnTo>
                  <a:pt x="38823" y="60000"/>
                </a:lnTo>
                <a:lnTo>
                  <a:pt x="81177" y="60000"/>
                </a:lnTo>
                <a:close/>
                <a:moveTo>
                  <a:pt x="57353" y="82500"/>
                </a:moveTo>
                <a:lnTo>
                  <a:pt x="62647" y="82500"/>
                </a:lnTo>
                <a:lnTo>
                  <a:pt x="62647" y="105000"/>
                </a:lnTo>
                <a:lnTo>
                  <a:pt x="57353" y="105000"/>
                </a:lnTo>
                <a:close/>
              </a:path>
              <a:path extrusionOk="0" fill="none" h="120000" w="120000">
                <a:moveTo>
                  <a:pt x="60000" y="15000"/>
                </a:moveTo>
                <a:lnTo>
                  <a:pt x="67941" y="31875"/>
                </a:lnTo>
                <a:lnTo>
                  <a:pt x="67941" y="20625"/>
                </a:lnTo>
                <a:lnTo>
                  <a:pt x="73235" y="20625"/>
                </a:lnTo>
                <a:lnTo>
                  <a:pt x="73235" y="43125"/>
                </a:lnTo>
                <a:lnTo>
                  <a:pt x="81177" y="60000"/>
                </a:lnTo>
                <a:lnTo>
                  <a:pt x="75883" y="60000"/>
                </a:lnTo>
                <a:lnTo>
                  <a:pt x="75883" y="105000"/>
                </a:lnTo>
                <a:lnTo>
                  <a:pt x="44117" y="105000"/>
                </a:lnTo>
                <a:lnTo>
                  <a:pt x="44117" y="60000"/>
                </a:lnTo>
                <a:lnTo>
                  <a:pt x="38823" y="60000"/>
                </a:lnTo>
                <a:close/>
                <a:moveTo>
                  <a:pt x="67941" y="31875"/>
                </a:moveTo>
                <a:lnTo>
                  <a:pt x="73235" y="43125"/>
                </a:lnTo>
                <a:moveTo>
                  <a:pt x="75883" y="60000"/>
                </a:moveTo>
                <a:lnTo>
                  <a:pt x="44117" y="60000"/>
                </a:lnTo>
                <a:moveTo>
                  <a:pt x="57353" y="105000"/>
                </a:moveTo>
                <a:lnTo>
                  <a:pt x="57353" y="82500"/>
                </a:lnTo>
                <a:lnTo>
                  <a:pt x="62647" y="82500"/>
                </a:lnTo>
                <a:lnTo>
                  <a:pt x="62647" y="105000"/>
                </a:lnTo>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4" name="Google Shape;1364;p62"/>
          <p:cNvSpPr/>
          <p:nvPr/>
        </p:nvSpPr>
        <p:spPr>
          <a:xfrm>
            <a:off x="38099"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5" name="Google Shape;1365;p62">
            <a:hlinkClick action="ppaction://hlinkshowjump?jump=nextslide"/>
          </p:cNvPr>
          <p:cNvSpPr/>
          <p:nvPr/>
        </p:nvSpPr>
        <p:spPr>
          <a:xfrm rot="10800000">
            <a:off x="8610600"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6" name="Google Shape;1366;p62">
            <a:hlinkClick action="ppaction://hlinksldjump" r:id="rId20"/>
          </p:cNvPr>
          <p:cNvSpPr/>
          <p:nvPr/>
        </p:nvSpPr>
        <p:spPr>
          <a:xfrm>
            <a:off x="7149459" y="3421613"/>
            <a:ext cx="1862957" cy="244685"/>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CLPL</a:t>
            </a:r>
            <a:endParaRPr/>
          </a:p>
        </p:txBody>
      </p:sp>
      <p:sp>
        <p:nvSpPr>
          <p:cNvPr id="1367" name="Google Shape;1367;p62">
            <a:hlinkClick action="ppaction://hlinksldjump" r:id="rId21"/>
          </p:cNvPr>
          <p:cNvSpPr/>
          <p:nvPr/>
        </p:nvSpPr>
        <p:spPr>
          <a:xfrm>
            <a:off x="7149459" y="1587897"/>
            <a:ext cx="1867172" cy="241834"/>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Pupil Resources</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2" name="Shape 1372"/>
        <p:cNvGrpSpPr/>
        <p:nvPr/>
      </p:nvGrpSpPr>
      <p:grpSpPr>
        <a:xfrm>
          <a:off x="0" y="0"/>
          <a:ext cx="0" cy="0"/>
          <a:chOff x="0" y="0"/>
          <a:chExt cx="0" cy="0"/>
        </a:xfrm>
      </p:grpSpPr>
      <p:pic>
        <p:nvPicPr>
          <p:cNvPr id="1373" name="Google Shape;1373;p63"/>
          <p:cNvPicPr preferRelativeResize="0"/>
          <p:nvPr/>
        </p:nvPicPr>
        <p:blipFill rotWithShape="1">
          <a:blip r:embed="rId3">
            <a:alphaModFix/>
          </a:blip>
          <a:srcRect b="0" l="0" r="0" t="0"/>
          <a:stretch/>
        </p:blipFill>
        <p:spPr>
          <a:xfrm>
            <a:off x="7974540" y="2275990"/>
            <a:ext cx="423161" cy="419459"/>
          </a:xfrm>
          <a:prstGeom prst="rect">
            <a:avLst/>
          </a:prstGeom>
          <a:noFill/>
          <a:ln>
            <a:noFill/>
          </a:ln>
        </p:spPr>
      </p:pic>
      <p:sp>
        <p:nvSpPr>
          <p:cNvPr id="1374" name="Google Shape;1374;p63"/>
          <p:cNvSpPr/>
          <p:nvPr/>
        </p:nvSpPr>
        <p:spPr>
          <a:xfrm>
            <a:off x="7144424" y="1563406"/>
            <a:ext cx="1867992" cy="1627504"/>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Barefoot</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Code.org</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Micro:bit</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Scratch</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Sphero</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Hour of Code</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Raspberry Pi</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Makey Makey</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050">
              <a:solidFill>
                <a:srgbClr val="FF0000"/>
              </a:solidFill>
              <a:latin typeface="Arial Narrow"/>
              <a:ea typeface="Arial Narrow"/>
              <a:cs typeface="Arial Narrow"/>
              <a:sym typeface="Arial Narrow"/>
            </a:endParaRPr>
          </a:p>
        </p:txBody>
      </p:sp>
      <p:sp>
        <p:nvSpPr>
          <p:cNvPr id="1375" name="Google Shape;1375;p63"/>
          <p:cNvSpPr txBox="1"/>
          <p:nvPr>
            <p:ph type="title"/>
          </p:nvPr>
        </p:nvSpPr>
        <p:spPr>
          <a:xfrm>
            <a:off x="1183753" y="45864"/>
            <a:ext cx="7362028" cy="476493"/>
          </a:xfrm>
          <a:prstGeom prst="rect">
            <a:avLst/>
          </a:prstGeom>
          <a:solidFill>
            <a:srgbClr val="D99593"/>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400"/>
              <a:buFont typeface="Arial"/>
              <a:buNone/>
            </a:pPr>
            <a:r>
              <a:rPr b="1" lang="en-GB" sz="1400">
                <a:latin typeface="Arial"/>
                <a:ea typeface="Arial"/>
                <a:cs typeface="Arial"/>
                <a:sym typeface="Arial"/>
              </a:rPr>
              <a:t>Second Level (2.3)</a:t>
            </a:r>
            <a:br>
              <a:rPr b="1" lang="en-GB" sz="1400">
                <a:latin typeface="Arial"/>
                <a:ea typeface="Arial"/>
                <a:cs typeface="Arial"/>
                <a:sym typeface="Arial"/>
              </a:rPr>
            </a:br>
            <a:r>
              <a:rPr b="1" lang="en-GB" sz="1200">
                <a:latin typeface="Arial"/>
                <a:ea typeface="Arial"/>
                <a:cs typeface="Arial"/>
                <a:sym typeface="Arial"/>
              </a:rPr>
              <a:t>CS1: </a:t>
            </a:r>
            <a:r>
              <a:rPr lang="en-GB" sz="1200">
                <a:latin typeface="Arial"/>
                <a:ea typeface="Arial"/>
                <a:cs typeface="Arial"/>
                <a:sym typeface="Arial"/>
              </a:rPr>
              <a:t>Understanding the world through computational thinking </a:t>
            </a:r>
            <a:endParaRPr b="1" sz="1400">
              <a:latin typeface="Arial"/>
              <a:ea typeface="Arial"/>
              <a:cs typeface="Arial"/>
              <a:sym typeface="Arial"/>
            </a:endParaRPr>
          </a:p>
        </p:txBody>
      </p:sp>
      <p:sp>
        <p:nvSpPr>
          <p:cNvPr id="1376" name="Google Shape;1376;p63"/>
          <p:cNvSpPr/>
          <p:nvPr/>
        </p:nvSpPr>
        <p:spPr>
          <a:xfrm>
            <a:off x="108565" y="1944049"/>
            <a:ext cx="6951363" cy="4807307"/>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Teaching Strategies &amp; Approaches:</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900">
                <a:solidFill>
                  <a:schemeClr val="dk1"/>
                </a:solidFill>
                <a:latin typeface="Arial Narrow"/>
                <a:ea typeface="Arial Narrow"/>
                <a:cs typeface="Arial Narrow"/>
                <a:sym typeface="Arial Narrow"/>
              </a:rPr>
              <a:t>Learners can identify when a </a:t>
            </a:r>
            <a:r>
              <a:rPr b="1" lang="en-GB" sz="900">
                <a:solidFill>
                  <a:schemeClr val="dk1"/>
                </a:solidFill>
                <a:latin typeface="Arial Narrow"/>
                <a:ea typeface="Arial Narrow"/>
                <a:cs typeface="Arial Narrow"/>
                <a:sym typeface="Arial Narrow"/>
              </a:rPr>
              <a:t>process</a:t>
            </a:r>
            <a:r>
              <a:rPr lang="en-GB" sz="900">
                <a:solidFill>
                  <a:schemeClr val="dk1"/>
                </a:solidFill>
                <a:latin typeface="Arial Narrow"/>
                <a:ea typeface="Arial Narrow"/>
                <a:cs typeface="Arial Narrow"/>
                <a:sym typeface="Arial Narrow"/>
              </a:rPr>
              <a:t> is a </a:t>
            </a:r>
            <a:r>
              <a:rPr b="1" lang="en-GB" sz="900">
                <a:solidFill>
                  <a:schemeClr val="dk1"/>
                </a:solidFill>
                <a:latin typeface="Arial Narrow"/>
                <a:ea typeface="Arial Narrow"/>
                <a:cs typeface="Arial Narrow"/>
                <a:sym typeface="Arial Narrow"/>
              </a:rPr>
              <a:t>single sequence </a:t>
            </a:r>
            <a:r>
              <a:rPr lang="en-GB" sz="900">
                <a:solidFill>
                  <a:schemeClr val="dk1"/>
                </a:solidFill>
                <a:latin typeface="Arial Narrow"/>
                <a:ea typeface="Arial Narrow"/>
                <a:cs typeface="Arial Narrow"/>
                <a:sym typeface="Arial Narrow"/>
              </a:rPr>
              <a:t>or multiple </a:t>
            </a:r>
            <a:r>
              <a:rPr b="1" lang="en-GB" sz="900">
                <a:solidFill>
                  <a:schemeClr val="dk1"/>
                </a:solidFill>
                <a:latin typeface="Arial Narrow"/>
                <a:ea typeface="Arial Narrow"/>
                <a:cs typeface="Arial Narrow"/>
                <a:sym typeface="Arial Narrow"/>
              </a:rPr>
              <a:t>parallel</a:t>
            </a:r>
            <a:r>
              <a:rPr lang="en-GB" sz="900">
                <a:solidFill>
                  <a:schemeClr val="dk1"/>
                </a:solidFill>
                <a:latin typeface="Arial Narrow"/>
                <a:ea typeface="Arial Narrow"/>
                <a:cs typeface="Arial Narrow"/>
                <a:sym typeface="Arial Narrow"/>
              </a:rPr>
              <a:t> steps. They </a:t>
            </a:r>
            <a:r>
              <a:rPr b="1" lang="en-GB" sz="900">
                <a:solidFill>
                  <a:schemeClr val="dk1"/>
                </a:solidFill>
                <a:latin typeface="Arial Narrow"/>
                <a:ea typeface="Arial Narrow"/>
                <a:cs typeface="Arial Narrow"/>
                <a:sym typeface="Arial Narrow"/>
              </a:rPr>
              <a:t>predict</a:t>
            </a:r>
            <a:r>
              <a:rPr lang="en-GB" sz="900">
                <a:solidFill>
                  <a:schemeClr val="dk1"/>
                </a:solidFill>
                <a:latin typeface="Arial Narrow"/>
                <a:ea typeface="Arial Narrow"/>
                <a:cs typeface="Arial Narrow"/>
                <a:sym typeface="Arial Narrow"/>
              </a:rPr>
              <a:t> outcomes of a process or identify when it’s non-predictable due to </a:t>
            </a:r>
            <a:r>
              <a:rPr b="1" lang="en-GB" sz="900">
                <a:solidFill>
                  <a:schemeClr val="dk1"/>
                </a:solidFill>
                <a:latin typeface="Arial Narrow"/>
                <a:ea typeface="Arial Narrow"/>
                <a:cs typeface="Arial Narrow"/>
                <a:sym typeface="Arial Narrow"/>
              </a:rPr>
              <a:t>random</a:t>
            </a:r>
            <a:r>
              <a:rPr lang="en-GB" sz="900">
                <a:solidFill>
                  <a:schemeClr val="dk1"/>
                </a:solidFill>
                <a:latin typeface="Arial Narrow"/>
                <a:ea typeface="Arial Narrow"/>
                <a:cs typeface="Arial Narrow"/>
                <a:sym typeface="Arial Narrow"/>
              </a:rPr>
              <a:t> elements. Learners identify loops as </a:t>
            </a:r>
            <a:r>
              <a:rPr b="1" lang="en-GB" sz="900">
                <a:solidFill>
                  <a:schemeClr val="dk1"/>
                </a:solidFill>
                <a:latin typeface="Arial Narrow"/>
                <a:ea typeface="Arial Narrow"/>
                <a:cs typeface="Arial Narrow"/>
                <a:sym typeface="Arial Narrow"/>
              </a:rPr>
              <a:t>fixed repetition or conditional</a:t>
            </a:r>
            <a:r>
              <a:rPr lang="en-GB" sz="900">
                <a:solidFill>
                  <a:schemeClr val="dk1"/>
                </a:solidFill>
                <a:latin typeface="Arial Narrow"/>
                <a:ea typeface="Arial Narrow"/>
                <a:cs typeface="Arial Narrow"/>
                <a:sym typeface="Arial Narrow"/>
              </a:rPr>
              <a:t> and can use this to repeat a set of steps. Learners can see </a:t>
            </a:r>
            <a:r>
              <a:rPr b="1" lang="en-GB" sz="900">
                <a:solidFill>
                  <a:schemeClr val="dk1"/>
                </a:solidFill>
                <a:latin typeface="Arial Narrow"/>
                <a:ea typeface="Arial Narrow"/>
                <a:cs typeface="Arial Narrow"/>
                <a:sym typeface="Arial Narrow"/>
              </a:rPr>
              <a:t>patterns</a:t>
            </a:r>
            <a:r>
              <a:rPr lang="en-GB" sz="900">
                <a:solidFill>
                  <a:schemeClr val="dk1"/>
                </a:solidFill>
                <a:latin typeface="Arial Narrow"/>
                <a:ea typeface="Arial Narrow"/>
                <a:cs typeface="Arial Narrow"/>
                <a:sym typeface="Arial Narrow"/>
              </a:rPr>
              <a:t> in problem solving and </a:t>
            </a:r>
            <a:r>
              <a:rPr b="1" lang="en-GB" sz="900">
                <a:solidFill>
                  <a:schemeClr val="dk1"/>
                </a:solidFill>
                <a:latin typeface="Arial Narrow"/>
                <a:ea typeface="Arial Narrow"/>
                <a:cs typeface="Arial Narrow"/>
                <a:sym typeface="Arial Narrow"/>
              </a:rPr>
              <a:t>evaluate</a:t>
            </a:r>
            <a:r>
              <a:rPr lang="en-GB" sz="900">
                <a:solidFill>
                  <a:schemeClr val="dk1"/>
                </a:solidFill>
                <a:latin typeface="Arial Narrow"/>
                <a:ea typeface="Arial Narrow"/>
                <a:cs typeface="Arial Narrow"/>
                <a:sym typeface="Arial Narrow"/>
              </a:rPr>
              <a:t> them in terms of efficiency (smallest number of steps). They are aware information can be sorted using </a:t>
            </a:r>
            <a:r>
              <a:rPr b="1" lang="en-GB" sz="900">
                <a:solidFill>
                  <a:schemeClr val="dk1"/>
                </a:solidFill>
                <a:latin typeface="Arial Narrow"/>
                <a:ea typeface="Arial Narrow"/>
                <a:cs typeface="Arial Narrow"/>
                <a:sym typeface="Arial Narrow"/>
              </a:rPr>
              <a:t>algorithms</a:t>
            </a:r>
            <a:r>
              <a:rPr lang="en-GB" sz="900">
                <a:solidFill>
                  <a:schemeClr val="dk1"/>
                </a:solidFill>
                <a:latin typeface="Arial Narrow"/>
                <a:ea typeface="Arial Narrow"/>
                <a:cs typeface="Arial Narrow"/>
                <a:sym typeface="Arial Narrow"/>
              </a:rPr>
              <a:t>.</a:t>
            </a:r>
            <a:endParaRPr/>
          </a:p>
          <a:p>
            <a:pPr indent="0" lvl="0" marL="0" marR="0" rtl="0" algn="l">
              <a:spcBef>
                <a:spcPts val="0"/>
              </a:spcBef>
              <a:spcAft>
                <a:spcPts val="0"/>
              </a:spcAft>
              <a:buNone/>
            </a:pPr>
            <a:r>
              <a:t/>
            </a:r>
            <a:endParaRPr sz="4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Unplugged</a:t>
            </a:r>
            <a:endParaRPr sz="600" u="sng">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Create set of instructions for tidying the classroom at the end of the day, with different desk/groups of pupils given different responsibilities (multiple parallel steps to achieve ‘tidy’)</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Use variables to make a scoring system for a quiz e.g. 1 point for an easy question, 2 points for a harder question, bonus questions earn 10. When point total met it’s ‘game over’. Then try creating a </a:t>
            </a:r>
            <a:r>
              <a:rPr lang="en-GB" sz="1000" u="sng">
                <a:solidFill>
                  <a:schemeClr val="dk1"/>
                </a:solidFill>
                <a:latin typeface="Arial Narrow"/>
                <a:ea typeface="Arial Narrow"/>
                <a:cs typeface="Arial Narrow"/>
                <a:sym typeface="Arial Narrow"/>
                <a:hlinkClick r:id="rId4">
                  <a:extLst>
                    <a:ext uri="{A12FA001-AC4F-418D-AE19-62706E023703}">
                      <ahyp:hlinkClr val="tx"/>
                    </a:ext>
                  </a:extLst>
                </a:hlinkClick>
              </a:rPr>
              <a:t>Brain Game </a:t>
            </a:r>
            <a:r>
              <a:rPr lang="en-GB" sz="1000">
                <a:solidFill>
                  <a:schemeClr val="dk1"/>
                </a:solidFill>
                <a:latin typeface="Arial Narrow"/>
                <a:ea typeface="Arial Narrow"/>
                <a:cs typeface="Arial Narrow"/>
                <a:sym typeface="Arial Narrow"/>
              </a:rPr>
              <a:t>(quiz) using Scratch.</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Play a traditional game (such as snakes and ladders, 21s, or rock, paper, scissors) and identify when it is possible to predict what will happen in a process and the circumstances under which it will end.  Solve the traditional </a:t>
            </a:r>
            <a:r>
              <a:rPr lang="en-GB" sz="1000" u="sng">
                <a:solidFill>
                  <a:schemeClr val="dk1"/>
                </a:solidFill>
                <a:latin typeface="Arial Narrow"/>
                <a:ea typeface="Arial Narrow"/>
                <a:cs typeface="Arial Narrow"/>
                <a:sym typeface="Arial Narrow"/>
                <a:hlinkClick r:id="rId5">
                  <a:extLst>
                    <a:ext uri="{A12FA001-AC4F-418D-AE19-62706E023703}">
                      <ahyp:hlinkClr val="tx"/>
                    </a:ext>
                  </a:extLst>
                </a:hlinkClick>
              </a:rPr>
              <a:t>River Crossing</a:t>
            </a:r>
            <a:r>
              <a:rPr lang="en-GB" sz="1000">
                <a:solidFill>
                  <a:schemeClr val="dk1"/>
                </a:solidFill>
                <a:latin typeface="Arial Narrow"/>
                <a:ea typeface="Arial Narrow"/>
                <a:cs typeface="Arial Narrow"/>
                <a:sym typeface="Arial Narrow"/>
              </a:rPr>
              <a:t> problem of a farmer trying to get a chicken, fox and corn across a river (you could even act it out)</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Gather data on a classmate and arrange their family members into a family tree; survey, collate, organise and communicate findings via digitech</a:t>
            </a:r>
            <a:endParaRPr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Classify animals in a chart according to species and </a:t>
            </a:r>
            <a:r>
              <a:rPr lang="en-GB" sz="1000" u="sng">
                <a:solidFill>
                  <a:schemeClr val="dk1"/>
                </a:solidFill>
                <a:latin typeface="Arial Narrow"/>
                <a:ea typeface="Arial Narrow"/>
                <a:cs typeface="Arial Narrow"/>
                <a:sym typeface="Arial Narrow"/>
                <a:hlinkClick r:id="rId6">
                  <a:extLst>
                    <a:ext uri="{A12FA001-AC4F-418D-AE19-62706E023703}">
                      <ahyp:hlinkClr val="tx"/>
                    </a:ext>
                  </a:extLst>
                </a:hlinkClick>
              </a:rPr>
              <a:t>create a flowchart</a:t>
            </a:r>
            <a:r>
              <a:rPr lang="en-GB" sz="1000">
                <a:solidFill>
                  <a:schemeClr val="dk1"/>
                </a:solidFill>
                <a:latin typeface="Arial Narrow"/>
                <a:ea typeface="Arial Narrow"/>
                <a:cs typeface="Arial Narrow"/>
                <a:sym typeface="Arial Narrow"/>
              </a:rPr>
              <a:t> using true/false statement e.g. invertebrates &amp; vertebrates </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Write an algorithm for classification on objects with a refine feature on a website so items can be filtered to obtain the lowest common denominator </a:t>
            </a:r>
            <a:endParaRPr sz="1000" u="sng">
              <a:solidFill>
                <a:schemeClr val="dk1"/>
              </a:solidFill>
              <a:latin typeface="Arial Narrow"/>
              <a:ea typeface="Arial Narrow"/>
              <a:cs typeface="Arial Narrow"/>
              <a:sym typeface="Arial Narrow"/>
            </a:endParaRPr>
          </a:p>
          <a:p>
            <a:pPr indent="-133350" lvl="0" marL="171450" marR="0" rtl="0" algn="l">
              <a:spcBef>
                <a:spcPts val="0"/>
              </a:spcBef>
              <a:spcAft>
                <a:spcPts val="0"/>
              </a:spcAft>
              <a:buClr>
                <a:schemeClr val="dk1"/>
              </a:buClr>
              <a:buSzPts val="600"/>
              <a:buFont typeface="Arial"/>
              <a:buNone/>
            </a:pPr>
            <a:r>
              <a:t/>
            </a:r>
            <a:endParaRPr sz="600" u="sng">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Plugged</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Create a </a:t>
            </a:r>
            <a:r>
              <a:rPr lang="en-GB" sz="1000" u="sng">
                <a:solidFill>
                  <a:schemeClr val="dk1"/>
                </a:solidFill>
                <a:latin typeface="Arial Narrow"/>
                <a:ea typeface="Arial Narrow"/>
                <a:cs typeface="Arial Narrow"/>
                <a:sym typeface="Arial Narrow"/>
                <a:hlinkClick r:id="rId7">
                  <a:extLst>
                    <a:ext uri="{A12FA001-AC4F-418D-AE19-62706E023703}">
                      <ahyp:hlinkClr val="tx"/>
                    </a:ext>
                  </a:extLst>
                </a:hlinkClick>
              </a:rPr>
              <a:t>step counter using Micro:bit,</a:t>
            </a:r>
            <a:r>
              <a:rPr lang="en-GB" sz="1000">
                <a:solidFill>
                  <a:schemeClr val="dk1"/>
                </a:solidFill>
                <a:latin typeface="Arial Narrow"/>
                <a:ea typeface="Arial Narrow"/>
                <a:cs typeface="Arial Narrow"/>
                <a:sym typeface="Arial Narrow"/>
              </a:rPr>
              <a:t> with a conditional output for when the target input is met e.g. display “well done”, when 100 steps have been taken</a:t>
            </a:r>
            <a:endParaRPr sz="1000" u="sng">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Learners use what they know about parallel sequences, random elements, fixed and conditional repetition to collaborate in a group of 4/5 to </a:t>
            </a:r>
            <a:r>
              <a:rPr lang="en-GB" sz="1000" u="sng">
                <a:solidFill>
                  <a:schemeClr val="dk1"/>
                </a:solidFill>
                <a:latin typeface="Arial Narrow"/>
                <a:ea typeface="Arial Narrow"/>
                <a:cs typeface="Arial Narrow"/>
                <a:sym typeface="Arial Narrow"/>
                <a:hlinkClick r:id="rId8">
                  <a:extLst>
                    <a:ext uri="{A12FA001-AC4F-418D-AE19-62706E023703}">
                      <ahyp:hlinkClr val="tx"/>
                    </a:ext>
                  </a:extLst>
                </a:hlinkClick>
              </a:rPr>
              <a:t>create a game</a:t>
            </a:r>
            <a:r>
              <a:rPr lang="en-GB" sz="1000">
                <a:solidFill>
                  <a:schemeClr val="dk1"/>
                </a:solidFill>
                <a:latin typeface="Arial Narrow"/>
                <a:ea typeface="Arial Narrow"/>
                <a:cs typeface="Arial Narrow"/>
                <a:sym typeface="Arial Narrow"/>
              </a:rPr>
              <a:t> using Scratch – host or join in with a local GameJam, where children compete to create their own games using original ideas </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Try the </a:t>
            </a:r>
            <a:r>
              <a:rPr lang="en-GB" sz="1000" u="sng">
                <a:solidFill>
                  <a:schemeClr val="dk1"/>
                </a:solidFill>
                <a:latin typeface="Arial Narrow"/>
                <a:ea typeface="Arial Narrow"/>
                <a:cs typeface="Arial Narrow"/>
                <a:sym typeface="Arial Narrow"/>
                <a:hlinkClick r:id="rId9">
                  <a:extLst>
                    <a:ext uri="{A12FA001-AC4F-418D-AE19-62706E023703}">
                      <ahyp:hlinkClr val="tx"/>
                    </a:ext>
                  </a:extLst>
                </a:hlinkClick>
              </a:rPr>
              <a:t>Homework Excuse Generator </a:t>
            </a:r>
            <a:r>
              <a:rPr lang="en-GB" sz="1000">
                <a:solidFill>
                  <a:schemeClr val="dk1"/>
                </a:solidFill>
                <a:latin typeface="Arial Narrow"/>
                <a:ea typeface="Arial Narrow"/>
                <a:cs typeface="Arial Narrow"/>
                <a:sym typeface="Arial Narrow"/>
              </a:rPr>
              <a:t>and, as a group or class, create a remix of the existing version, using Javascript (recognise that some steps in algorithm can be recycled and amended to create different outcomes)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Create code that will read the temperature on earth or in space, and display this on the Astro Pi* on the International Space Station</a:t>
            </a:r>
            <a:r>
              <a:rPr lang="en-GB" sz="1000" u="sng">
                <a:solidFill>
                  <a:schemeClr val="dk1"/>
                </a:solidFill>
                <a:latin typeface="Arial Narrow"/>
                <a:ea typeface="Arial Narrow"/>
                <a:cs typeface="Arial Narrow"/>
                <a:sym typeface="Arial Narrow"/>
                <a:hlinkClick r:id="rId10">
                  <a:extLst>
                    <a:ext uri="{A12FA001-AC4F-418D-AE19-62706E023703}">
                      <ahyp:hlinkClr val="tx"/>
                    </a:ext>
                  </a:extLst>
                </a:hlinkClick>
              </a:rPr>
              <a:t>: Mission Zero</a:t>
            </a:r>
            <a:endParaRPr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Hour of code: in </a:t>
            </a:r>
            <a:r>
              <a:rPr lang="en-GB" sz="1000" u="sng">
                <a:solidFill>
                  <a:schemeClr val="dk1"/>
                </a:solidFill>
                <a:latin typeface="Arial Narrow"/>
                <a:ea typeface="Arial Narrow"/>
                <a:cs typeface="Arial Narrow"/>
                <a:sym typeface="Arial Narrow"/>
                <a:hlinkClick r:id="rId11">
                  <a:extLst>
                    <a:ext uri="{A12FA001-AC4F-418D-AE19-62706E023703}">
                      <ahyp:hlinkClr val="tx"/>
                    </a:ext>
                  </a:extLst>
                </a:hlinkClick>
              </a:rPr>
              <a:t>Code Combat</a:t>
            </a:r>
            <a:r>
              <a:rPr lang="en-GB" sz="1000">
                <a:solidFill>
                  <a:schemeClr val="dk1"/>
                </a:solidFill>
                <a:latin typeface="Arial Narrow"/>
                <a:ea typeface="Arial Narrow"/>
                <a:cs typeface="Arial Narrow"/>
                <a:sym typeface="Arial Narrow"/>
              </a:rPr>
              <a:t>, use parameters, strings, loops and variables to create a game where enemies and other characters can have an impact on the game</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Use Sphero to demonstrate understanding of angles in the environment and code using block/Python code to accurately move</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Learners requiring challenge can explore using Raspberry Pi, Makey Makey, Micro:bit to manipulate software and create programs to achieve tasks			</a:t>
            </a:r>
            <a:r>
              <a:rPr lang="en-GB" sz="900">
                <a:solidFill>
                  <a:schemeClr val="dk1"/>
                </a:solidFill>
                <a:latin typeface="Arial Narrow"/>
                <a:ea typeface="Arial Narrow"/>
                <a:cs typeface="Arial Narrow"/>
                <a:sym typeface="Arial Narrow"/>
              </a:rPr>
              <a:t>*</a:t>
            </a:r>
            <a:r>
              <a:rPr lang="en-GB" sz="800">
                <a:solidFill>
                  <a:schemeClr val="dk1"/>
                </a:solidFill>
                <a:latin typeface="Arial Narrow"/>
                <a:ea typeface="Arial Narrow"/>
                <a:cs typeface="Arial Narrow"/>
                <a:sym typeface="Arial Narrow"/>
              </a:rPr>
              <a:t>An Astro Pi is a Raspberry Pi computer encased by a housing specially designed for conditions in space</a:t>
            </a:r>
            <a:endParaRPr b="1" sz="800" u="sng">
              <a:solidFill>
                <a:schemeClr val="dk1"/>
              </a:solidFill>
              <a:latin typeface="Calibri"/>
              <a:ea typeface="Calibri"/>
              <a:cs typeface="Calibri"/>
              <a:sym typeface="Calibri"/>
            </a:endParaRPr>
          </a:p>
          <a:p>
            <a:pPr indent="-107950" lvl="0" marL="171450" marR="0" rtl="0" algn="l">
              <a:spcBef>
                <a:spcPts val="0"/>
              </a:spcBef>
              <a:spcAft>
                <a:spcPts val="0"/>
              </a:spcAft>
              <a:buClr>
                <a:schemeClr val="dk1"/>
              </a:buClr>
              <a:buSzPts val="1000"/>
              <a:buFont typeface="Arial"/>
              <a:buNone/>
            </a:pPr>
            <a:r>
              <a:t/>
            </a:r>
            <a:endParaRPr sz="1000">
              <a:solidFill>
                <a:schemeClr val="dk1"/>
              </a:solidFill>
              <a:latin typeface="Arial Narrow"/>
              <a:ea typeface="Arial Narrow"/>
              <a:cs typeface="Arial Narrow"/>
              <a:sym typeface="Arial Narrow"/>
            </a:endParaRPr>
          </a:p>
        </p:txBody>
      </p:sp>
      <p:sp>
        <p:nvSpPr>
          <p:cNvPr id="1377" name="Google Shape;1377;p63"/>
          <p:cNvSpPr/>
          <p:nvPr/>
        </p:nvSpPr>
        <p:spPr>
          <a:xfrm>
            <a:off x="118933" y="1072507"/>
            <a:ext cx="6940995" cy="795622"/>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Cross-curricular links:</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(TCH 2-02a) use digital technologies to search access and retrieve information		(SCN 2-01a) classify examples of living things</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(MTH 2-17b) measure and draw angles, applying skills to problems in context</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(LIT 2-06a) select ideas and relevant information, organising these in appropriate way for purpose</a:t>
            </a:r>
            <a:endParaRPr/>
          </a:p>
        </p:txBody>
      </p:sp>
      <p:sp>
        <p:nvSpPr>
          <p:cNvPr id="1378" name="Google Shape;1378;p63"/>
          <p:cNvSpPr/>
          <p:nvPr/>
        </p:nvSpPr>
        <p:spPr>
          <a:xfrm>
            <a:off x="118934" y="586135"/>
            <a:ext cx="6940996" cy="452089"/>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Key language</a:t>
            </a:r>
            <a:r>
              <a:rPr lang="en-GB" sz="1100">
                <a:solidFill>
                  <a:schemeClr val="dk1"/>
                </a:solidFill>
                <a:latin typeface="Arial Narrow"/>
                <a:ea typeface="Arial Narrow"/>
                <a:cs typeface="Arial Narrow"/>
                <a:sym typeface="Arial Narrow"/>
              </a:rPr>
              <a:t>:  </a:t>
            </a:r>
            <a:r>
              <a:rPr lang="en-GB" sz="1000">
                <a:solidFill>
                  <a:schemeClr val="dk1"/>
                </a:solidFill>
                <a:latin typeface="Arial Narrow"/>
                <a:ea typeface="Arial Narrow"/>
                <a:cs typeface="Arial Narrow"/>
                <a:sym typeface="Arial Narrow"/>
              </a:rPr>
              <a:t>conditional, logic, algorithm, decomposition, patterns, abstraction, evaluation, tinkering, creating, debugging, persevering, collaboration, motion, loops, sounds, events, control, sensing, operators, variables, input, process, output, parallel, predictable, non-predicable</a:t>
            </a:r>
            <a:endParaRPr/>
          </a:p>
          <a:p>
            <a:pPr indent="0" lvl="0" marL="0" marR="0" rtl="0" algn="l">
              <a:spcBef>
                <a:spcPts val="0"/>
              </a:spcBef>
              <a:spcAft>
                <a:spcPts val="0"/>
              </a:spcAft>
              <a:buNone/>
            </a:pPr>
            <a:r>
              <a:t/>
            </a:r>
            <a:endParaRPr sz="1100">
              <a:solidFill>
                <a:srgbClr val="FF0000"/>
              </a:solidFill>
              <a:latin typeface="Arial Narrow"/>
              <a:ea typeface="Arial Narrow"/>
              <a:cs typeface="Arial Narrow"/>
              <a:sym typeface="Arial Narrow"/>
            </a:endParaRPr>
          </a:p>
        </p:txBody>
      </p:sp>
      <p:sp>
        <p:nvSpPr>
          <p:cNvPr id="1379" name="Google Shape;1379;p63"/>
          <p:cNvSpPr/>
          <p:nvPr/>
        </p:nvSpPr>
        <p:spPr>
          <a:xfrm>
            <a:off x="7150289" y="582542"/>
            <a:ext cx="1867992" cy="652399"/>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900" u="sng">
                <a:solidFill>
                  <a:schemeClr val="dk1"/>
                </a:solidFill>
                <a:latin typeface="Arial Narrow"/>
                <a:ea typeface="Arial Narrow"/>
                <a:cs typeface="Arial Narrow"/>
                <a:sym typeface="Arial Narrow"/>
              </a:rPr>
              <a:t>CfE E/O:</a:t>
            </a:r>
            <a:r>
              <a:rPr lang="en-GB" sz="900">
                <a:solidFill>
                  <a:schemeClr val="dk1"/>
                </a:solidFill>
                <a:latin typeface="Arial Narrow"/>
                <a:ea typeface="Arial Narrow"/>
                <a:cs typeface="Arial Narrow"/>
                <a:sym typeface="Arial Narrow"/>
              </a:rPr>
              <a:t> I  understand the operation of a process and its outcome. I can structure related items of information. </a:t>
            </a:r>
            <a:endParaRPr/>
          </a:p>
          <a:p>
            <a:pPr indent="0" lvl="0" marL="0" marR="0" rtl="0" algn="l">
              <a:spcBef>
                <a:spcPts val="0"/>
              </a:spcBef>
              <a:spcAft>
                <a:spcPts val="0"/>
              </a:spcAft>
              <a:buNone/>
            </a:pPr>
            <a:r>
              <a:rPr b="1" lang="en-GB" sz="900">
                <a:solidFill>
                  <a:schemeClr val="dk1"/>
                </a:solidFill>
                <a:latin typeface="Arial Narrow"/>
                <a:ea typeface="Arial Narrow"/>
                <a:cs typeface="Arial Narrow"/>
                <a:sym typeface="Arial Narrow"/>
              </a:rPr>
              <a:t>TCH 2-13a</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p:txBody>
      </p:sp>
      <p:sp>
        <p:nvSpPr>
          <p:cNvPr id="1380" name="Google Shape;1380;p63"/>
          <p:cNvSpPr/>
          <p:nvPr/>
        </p:nvSpPr>
        <p:spPr>
          <a:xfrm>
            <a:off x="7161700" y="3533705"/>
            <a:ext cx="1862958" cy="3217652"/>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End of Level Benchmarks:</a:t>
            </a:r>
            <a:endParaRPr/>
          </a:p>
          <a:p>
            <a:pPr indent="0" lvl="0" marL="0" marR="0" rtl="0" algn="l">
              <a:spcBef>
                <a:spcPts val="0"/>
              </a:spcBef>
              <a:spcAft>
                <a:spcPts val="0"/>
              </a:spcAft>
              <a:buNone/>
            </a:pPr>
            <a:r>
              <a:t/>
            </a:r>
            <a:endParaRPr sz="500" u="sng">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900"/>
              <a:buFont typeface="Arial"/>
              <a:buChar char="•"/>
            </a:pPr>
            <a:r>
              <a:rPr lang="en-GB" sz="900">
                <a:solidFill>
                  <a:schemeClr val="dk1"/>
                </a:solidFill>
                <a:latin typeface="Arial Narrow"/>
                <a:ea typeface="Arial Narrow"/>
                <a:cs typeface="Arial Narrow"/>
                <a:sym typeface="Arial Narrow"/>
              </a:rPr>
              <a:t>Compares activities consisting of a single sequence of steps with those consisting of multiple parallel steps, for example, making tomato sauce and cooking pasta to be served at the same time</a:t>
            </a:r>
            <a:endParaRPr/>
          </a:p>
          <a:p>
            <a:pPr indent="-171450" lvl="0" marL="171450" marR="0" rtl="0" algn="l">
              <a:spcBef>
                <a:spcPts val="0"/>
              </a:spcBef>
              <a:spcAft>
                <a:spcPts val="0"/>
              </a:spcAft>
              <a:buClr>
                <a:schemeClr val="dk1"/>
              </a:buClr>
              <a:buSzPts val="900"/>
              <a:buFont typeface="Arial"/>
              <a:buChar char="•"/>
            </a:pPr>
            <a:r>
              <a:rPr lang="en-GB" sz="900">
                <a:solidFill>
                  <a:schemeClr val="dk1"/>
                </a:solidFill>
                <a:latin typeface="Arial Narrow"/>
                <a:ea typeface="Arial Narrow"/>
                <a:cs typeface="Arial Narrow"/>
                <a:sym typeface="Arial Narrow"/>
              </a:rPr>
              <a:t>Identifies algorithms/instructions that include repeated groups of instructions a fixed number of times and/or loops until a condition is met </a:t>
            </a:r>
            <a:endParaRPr/>
          </a:p>
          <a:p>
            <a:pPr indent="-171450" lvl="0" marL="171450" marR="0" rtl="0" algn="l">
              <a:spcBef>
                <a:spcPts val="0"/>
              </a:spcBef>
              <a:spcAft>
                <a:spcPts val="0"/>
              </a:spcAft>
              <a:buClr>
                <a:schemeClr val="dk1"/>
              </a:buClr>
              <a:buSzPts val="900"/>
              <a:buFont typeface="Arial"/>
              <a:buChar char="•"/>
            </a:pPr>
            <a:r>
              <a:rPr lang="en-GB" sz="900">
                <a:solidFill>
                  <a:schemeClr val="dk1"/>
                </a:solidFill>
                <a:latin typeface="Arial Narrow"/>
                <a:ea typeface="Arial Narrow"/>
                <a:cs typeface="Arial Narrow"/>
                <a:sym typeface="Arial Narrow"/>
              </a:rPr>
              <a:t>Identifies when a process is not predictable because it has a random element for example, a board game which uses dice</a:t>
            </a:r>
            <a:endParaRPr/>
          </a:p>
          <a:p>
            <a:pPr indent="-171450" lvl="0" marL="171450" marR="0" rtl="0" algn="l">
              <a:spcBef>
                <a:spcPts val="0"/>
              </a:spcBef>
              <a:spcAft>
                <a:spcPts val="0"/>
              </a:spcAft>
              <a:buClr>
                <a:schemeClr val="dk1"/>
              </a:buClr>
              <a:buSzPts val="900"/>
              <a:buFont typeface="Arial"/>
              <a:buChar char="•"/>
            </a:pPr>
            <a:r>
              <a:rPr lang="en-GB" sz="900">
                <a:solidFill>
                  <a:schemeClr val="dk1"/>
                </a:solidFill>
                <a:latin typeface="Arial Narrow"/>
                <a:ea typeface="Arial Narrow"/>
                <a:cs typeface="Arial Narrow"/>
                <a:sym typeface="Arial Narrow"/>
              </a:rPr>
              <a:t>Structures related items of information for example, a family tree</a:t>
            </a:r>
            <a:endParaRPr/>
          </a:p>
          <a:p>
            <a:pPr indent="-171450" lvl="0" marL="171450" marR="0" rtl="0" algn="l">
              <a:spcBef>
                <a:spcPts val="0"/>
              </a:spcBef>
              <a:spcAft>
                <a:spcPts val="0"/>
              </a:spcAft>
              <a:buClr>
                <a:schemeClr val="dk1"/>
              </a:buClr>
              <a:buSzPts val="900"/>
              <a:buFont typeface="Arial"/>
              <a:buChar char="•"/>
            </a:pPr>
            <a:r>
              <a:rPr lang="en-GB" sz="900">
                <a:solidFill>
                  <a:schemeClr val="dk1"/>
                </a:solidFill>
                <a:latin typeface="Arial Narrow"/>
                <a:ea typeface="Arial Narrow"/>
                <a:cs typeface="Arial Narrow"/>
                <a:sym typeface="Arial Narrow"/>
              </a:rPr>
              <a:t>Uses a recognised set of instructions/ an algorithm to sort real worlds objects for examples, books in a library or trading cards</a:t>
            </a:r>
            <a:endParaRPr sz="900" u="sng">
              <a:solidFill>
                <a:schemeClr val="dk1"/>
              </a:solidFill>
              <a:latin typeface="Arial Narrow"/>
              <a:ea typeface="Arial Narrow"/>
              <a:cs typeface="Arial Narrow"/>
              <a:sym typeface="Arial Narrow"/>
            </a:endParaRPr>
          </a:p>
          <a:p>
            <a:pPr indent="-101600" lvl="0" marL="171450" marR="0" rtl="0" algn="l">
              <a:spcBef>
                <a:spcPts val="0"/>
              </a:spcBef>
              <a:spcAft>
                <a:spcPts val="0"/>
              </a:spcAft>
              <a:buClr>
                <a:schemeClr val="dk1"/>
              </a:buClr>
              <a:buSzPts val="1100"/>
              <a:buFont typeface="Arial"/>
              <a:buNone/>
            </a:pPr>
            <a:r>
              <a:t/>
            </a:r>
            <a:endParaRPr sz="1100">
              <a:solidFill>
                <a:schemeClr val="dk1"/>
              </a:solidFill>
              <a:latin typeface="Arial Narrow"/>
              <a:ea typeface="Arial Narrow"/>
              <a:cs typeface="Arial Narrow"/>
              <a:sym typeface="Arial Narrow"/>
            </a:endParaRPr>
          </a:p>
        </p:txBody>
      </p:sp>
      <p:pic>
        <p:nvPicPr>
          <p:cNvPr id="1381" name="Google Shape;1381;p63"/>
          <p:cNvPicPr preferRelativeResize="0"/>
          <p:nvPr/>
        </p:nvPicPr>
        <p:blipFill rotWithShape="1">
          <a:blip r:embed="rId12">
            <a:alphaModFix/>
          </a:blip>
          <a:srcRect b="0" l="0" r="0" t="0"/>
          <a:stretch/>
        </p:blipFill>
        <p:spPr>
          <a:xfrm>
            <a:off x="7992933" y="1598792"/>
            <a:ext cx="413915" cy="413915"/>
          </a:xfrm>
          <a:prstGeom prst="rect">
            <a:avLst/>
          </a:prstGeom>
          <a:noFill/>
          <a:ln>
            <a:noFill/>
          </a:ln>
        </p:spPr>
      </p:pic>
      <p:pic>
        <p:nvPicPr>
          <p:cNvPr id="1382" name="Google Shape;1382;p63"/>
          <p:cNvPicPr preferRelativeResize="0"/>
          <p:nvPr/>
        </p:nvPicPr>
        <p:blipFill rotWithShape="1">
          <a:blip r:embed="rId13">
            <a:alphaModFix/>
          </a:blip>
          <a:srcRect b="0" l="0" r="0" t="0"/>
          <a:stretch/>
        </p:blipFill>
        <p:spPr>
          <a:xfrm>
            <a:off x="8453435" y="1994157"/>
            <a:ext cx="432211" cy="244746"/>
          </a:xfrm>
          <a:prstGeom prst="rect">
            <a:avLst/>
          </a:prstGeom>
          <a:noFill/>
          <a:ln>
            <a:noFill/>
          </a:ln>
        </p:spPr>
      </p:pic>
      <p:pic>
        <p:nvPicPr>
          <p:cNvPr id="1383" name="Google Shape;1383;p63"/>
          <p:cNvPicPr preferRelativeResize="0"/>
          <p:nvPr/>
        </p:nvPicPr>
        <p:blipFill rotWithShape="1">
          <a:blip r:embed="rId14">
            <a:alphaModFix/>
          </a:blip>
          <a:srcRect b="0" l="0" r="0" t="0"/>
          <a:stretch/>
        </p:blipFill>
        <p:spPr>
          <a:xfrm>
            <a:off x="7983785" y="1928494"/>
            <a:ext cx="413916" cy="413915"/>
          </a:xfrm>
          <a:prstGeom prst="rect">
            <a:avLst/>
          </a:prstGeom>
          <a:noFill/>
          <a:ln>
            <a:noFill/>
          </a:ln>
        </p:spPr>
      </p:pic>
      <p:pic>
        <p:nvPicPr>
          <p:cNvPr id="1384" name="Google Shape;1384;p63"/>
          <p:cNvPicPr preferRelativeResize="0"/>
          <p:nvPr/>
        </p:nvPicPr>
        <p:blipFill rotWithShape="1">
          <a:blip r:embed="rId15">
            <a:alphaModFix/>
          </a:blip>
          <a:srcRect b="0" l="0" r="0" t="0"/>
          <a:stretch/>
        </p:blipFill>
        <p:spPr>
          <a:xfrm>
            <a:off x="8512436" y="2322383"/>
            <a:ext cx="356860" cy="356860"/>
          </a:xfrm>
          <a:prstGeom prst="rect">
            <a:avLst/>
          </a:prstGeom>
          <a:noFill/>
          <a:ln>
            <a:noFill/>
          </a:ln>
        </p:spPr>
      </p:pic>
      <p:pic>
        <p:nvPicPr>
          <p:cNvPr id="1385" name="Google Shape;1385;p63"/>
          <p:cNvPicPr preferRelativeResize="0"/>
          <p:nvPr/>
        </p:nvPicPr>
        <p:blipFill rotWithShape="1">
          <a:blip r:embed="rId16">
            <a:alphaModFix/>
          </a:blip>
          <a:srcRect b="0" l="0" r="0" t="0"/>
          <a:stretch/>
        </p:blipFill>
        <p:spPr>
          <a:xfrm>
            <a:off x="8512436" y="1623588"/>
            <a:ext cx="314210" cy="310557"/>
          </a:xfrm>
          <a:prstGeom prst="rect">
            <a:avLst/>
          </a:prstGeom>
          <a:noFill/>
          <a:ln>
            <a:noFill/>
          </a:ln>
        </p:spPr>
      </p:pic>
      <p:pic>
        <p:nvPicPr>
          <p:cNvPr id="1386" name="Google Shape;1386;p63"/>
          <p:cNvPicPr preferRelativeResize="0"/>
          <p:nvPr/>
        </p:nvPicPr>
        <p:blipFill rotWithShape="1">
          <a:blip r:embed="rId17">
            <a:alphaModFix/>
          </a:blip>
          <a:srcRect b="0" l="0" r="0" t="0"/>
          <a:stretch/>
        </p:blipFill>
        <p:spPr>
          <a:xfrm>
            <a:off x="8055431" y="2740524"/>
            <a:ext cx="308581" cy="389786"/>
          </a:xfrm>
          <a:prstGeom prst="rect">
            <a:avLst/>
          </a:prstGeom>
          <a:noFill/>
          <a:ln>
            <a:noFill/>
          </a:ln>
        </p:spPr>
      </p:pic>
      <p:pic>
        <p:nvPicPr>
          <p:cNvPr id="1387" name="Google Shape;1387;p63"/>
          <p:cNvPicPr preferRelativeResize="0"/>
          <p:nvPr/>
        </p:nvPicPr>
        <p:blipFill rotWithShape="1">
          <a:blip r:embed="rId18">
            <a:alphaModFix/>
          </a:blip>
          <a:srcRect b="0" l="0" r="0" t="0"/>
          <a:stretch/>
        </p:blipFill>
        <p:spPr>
          <a:xfrm>
            <a:off x="8486437" y="2721452"/>
            <a:ext cx="408858" cy="408858"/>
          </a:xfrm>
          <a:prstGeom prst="rect">
            <a:avLst/>
          </a:prstGeom>
          <a:noFill/>
          <a:ln>
            <a:noFill/>
          </a:ln>
        </p:spPr>
      </p:pic>
      <p:sp>
        <p:nvSpPr>
          <p:cNvPr id="1388" name="Google Shape;1388;p63">
            <a:hlinkClick action="ppaction://hlinkshowjump?jump=firstslide"/>
          </p:cNvPr>
          <p:cNvSpPr/>
          <p:nvPr/>
        </p:nvSpPr>
        <p:spPr>
          <a:xfrm>
            <a:off x="586789" y="45864"/>
            <a:ext cx="546686" cy="257267"/>
          </a:xfrm>
          <a:custGeom>
            <a:rect b="b" l="l" r="r" t="t"/>
            <a:pathLst>
              <a:path extrusionOk="0" h="120000" w="120000">
                <a:moveTo>
                  <a:pt x="0" y="0"/>
                </a:moveTo>
                <a:lnTo>
                  <a:pt x="120000" y="0"/>
                </a:lnTo>
                <a:lnTo>
                  <a:pt x="120000" y="120000"/>
                </a:lnTo>
                <a:lnTo>
                  <a:pt x="0" y="120000"/>
                </a:lnTo>
                <a:close/>
                <a:moveTo>
                  <a:pt x="60000" y="15000"/>
                </a:moveTo>
                <a:lnTo>
                  <a:pt x="38823" y="60000"/>
                </a:lnTo>
                <a:lnTo>
                  <a:pt x="44117" y="60000"/>
                </a:lnTo>
                <a:lnTo>
                  <a:pt x="44117" y="105000"/>
                </a:lnTo>
                <a:lnTo>
                  <a:pt x="75883" y="105000"/>
                </a:lnTo>
                <a:lnTo>
                  <a:pt x="75883" y="60000"/>
                </a:lnTo>
                <a:lnTo>
                  <a:pt x="81177" y="60000"/>
                </a:lnTo>
                <a:lnTo>
                  <a:pt x="73235" y="43125"/>
                </a:lnTo>
                <a:lnTo>
                  <a:pt x="73235" y="20625"/>
                </a:lnTo>
                <a:lnTo>
                  <a:pt x="67941" y="20625"/>
                </a:lnTo>
                <a:lnTo>
                  <a:pt x="67941" y="31875"/>
                </a:lnTo>
                <a:close/>
              </a:path>
              <a:path extrusionOk="0" fill="darkenLess" h="120000" w="120000">
                <a:moveTo>
                  <a:pt x="73235" y="43125"/>
                </a:moveTo>
                <a:lnTo>
                  <a:pt x="73235" y="20625"/>
                </a:lnTo>
                <a:lnTo>
                  <a:pt x="67941" y="20625"/>
                </a:lnTo>
                <a:lnTo>
                  <a:pt x="67941" y="31875"/>
                </a:lnTo>
                <a:close/>
                <a:moveTo>
                  <a:pt x="44117" y="60000"/>
                </a:moveTo>
                <a:lnTo>
                  <a:pt x="44117" y="105000"/>
                </a:lnTo>
                <a:lnTo>
                  <a:pt x="57353" y="105000"/>
                </a:lnTo>
                <a:lnTo>
                  <a:pt x="57353" y="82500"/>
                </a:lnTo>
                <a:lnTo>
                  <a:pt x="62647" y="82500"/>
                </a:lnTo>
                <a:lnTo>
                  <a:pt x="62647" y="105000"/>
                </a:lnTo>
                <a:lnTo>
                  <a:pt x="75883" y="105000"/>
                </a:lnTo>
                <a:lnTo>
                  <a:pt x="75883" y="60000"/>
                </a:lnTo>
                <a:close/>
              </a:path>
              <a:path extrusionOk="0" fill="darken" h="120000" w="120000">
                <a:moveTo>
                  <a:pt x="60000" y="15000"/>
                </a:moveTo>
                <a:lnTo>
                  <a:pt x="38823" y="60000"/>
                </a:lnTo>
                <a:lnTo>
                  <a:pt x="81177" y="60000"/>
                </a:lnTo>
                <a:close/>
                <a:moveTo>
                  <a:pt x="57353" y="82500"/>
                </a:moveTo>
                <a:lnTo>
                  <a:pt x="62647" y="82500"/>
                </a:lnTo>
                <a:lnTo>
                  <a:pt x="62647" y="105000"/>
                </a:lnTo>
                <a:lnTo>
                  <a:pt x="57353" y="105000"/>
                </a:lnTo>
                <a:close/>
              </a:path>
              <a:path extrusionOk="0" fill="none" h="120000" w="120000">
                <a:moveTo>
                  <a:pt x="60000" y="15000"/>
                </a:moveTo>
                <a:lnTo>
                  <a:pt x="67941" y="31875"/>
                </a:lnTo>
                <a:lnTo>
                  <a:pt x="67941" y="20625"/>
                </a:lnTo>
                <a:lnTo>
                  <a:pt x="73235" y="20625"/>
                </a:lnTo>
                <a:lnTo>
                  <a:pt x="73235" y="43125"/>
                </a:lnTo>
                <a:lnTo>
                  <a:pt x="81177" y="60000"/>
                </a:lnTo>
                <a:lnTo>
                  <a:pt x="75883" y="60000"/>
                </a:lnTo>
                <a:lnTo>
                  <a:pt x="75883" y="105000"/>
                </a:lnTo>
                <a:lnTo>
                  <a:pt x="44117" y="105000"/>
                </a:lnTo>
                <a:lnTo>
                  <a:pt x="44117" y="60000"/>
                </a:lnTo>
                <a:lnTo>
                  <a:pt x="38823" y="60000"/>
                </a:lnTo>
                <a:close/>
                <a:moveTo>
                  <a:pt x="67941" y="31875"/>
                </a:moveTo>
                <a:lnTo>
                  <a:pt x="73235" y="43125"/>
                </a:lnTo>
                <a:moveTo>
                  <a:pt x="75883" y="60000"/>
                </a:moveTo>
                <a:lnTo>
                  <a:pt x="44117" y="60000"/>
                </a:lnTo>
                <a:moveTo>
                  <a:pt x="57353" y="105000"/>
                </a:moveTo>
                <a:lnTo>
                  <a:pt x="57353" y="82500"/>
                </a:lnTo>
                <a:lnTo>
                  <a:pt x="62647" y="82500"/>
                </a:lnTo>
                <a:lnTo>
                  <a:pt x="62647" y="105000"/>
                </a:lnTo>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9" name="Google Shape;1389;p63"/>
          <p:cNvSpPr/>
          <p:nvPr/>
        </p:nvSpPr>
        <p:spPr>
          <a:xfrm>
            <a:off x="38099"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0" name="Google Shape;1390;p63">
            <a:hlinkClick action="ppaction://hlinkshowjump?jump=nextslide"/>
          </p:cNvPr>
          <p:cNvSpPr/>
          <p:nvPr/>
        </p:nvSpPr>
        <p:spPr>
          <a:xfrm rot="10800000">
            <a:off x="8610600"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1" name="Google Shape;1391;p63">
            <a:hlinkClick action="ppaction://hlinksldjump" r:id="rId19"/>
          </p:cNvPr>
          <p:cNvSpPr/>
          <p:nvPr/>
        </p:nvSpPr>
        <p:spPr>
          <a:xfrm>
            <a:off x="7149459" y="3239965"/>
            <a:ext cx="1862957" cy="244685"/>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CLPL</a:t>
            </a:r>
            <a:endParaRPr/>
          </a:p>
        </p:txBody>
      </p:sp>
      <p:sp>
        <p:nvSpPr>
          <p:cNvPr id="1392" name="Google Shape;1392;p63">
            <a:hlinkClick action="ppaction://hlinksldjump" r:id="rId20"/>
          </p:cNvPr>
          <p:cNvSpPr/>
          <p:nvPr/>
        </p:nvSpPr>
        <p:spPr>
          <a:xfrm>
            <a:off x="7146824" y="1279832"/>
            <a:ext cx="1867172" cy="241834"/>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Pupil Resources</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7" name="Shape 1397"/>
        <p:cNvGrpSpPr/>
        <p:nvPr/>
      </p:nvGrpSpPr>
      <p:grpSpPr>
        <a:xfrm>
          <a:off x="0" y="0"/>
          <a:ext cx="0" cy="0"/>
          <a:chOff x="0" y="0"/>
          <a:chExt cx="0" cy="0"/>
        </a:xfrm>
      </p:grpSpPr>
      <p:pic>
        <p:nvPicPr>
          <p:cNvPr id="1398" name="Google Shape;1398;p64"/>
          <p:cNvPicPr preferRelativeResize="0"/>
          <p:nvPr/>
        </p:nvPicPr>
        <p:blipFill rotWithShape="1">
          <a:blip r:embed="rId3">
            <a:alphaModFix/>
          </a:blip>
          <a:srcRect b="0" l="0" r="0" t="0"/>
          <a:stretch/>
        </p:blipFill>
        <p:spPr>
          <a:xfrm>
            <a:off x="7784500" y="2825330"/>
            <a:ext cx="356860" cy="356860"/>
          </a:xfrm>
          <a:prstGeom prst="rect">
            <a:avLst/>
          </a:prstGeom>
          <a:noFill/>
          <a:ln>
            <a:noFill/>
          </a:ln>
        </p:spPr>
      </p:pic>
      <p:pic>
        <p:nvPicPr>
          <p:cNvPr id="1399" name="Google Shape;1399;p64"/>
          <p:cNvPicPr preferRelativeResize="0"/>
          <p:nvPr/>
        </p:nvPicPr>
        <p:blipFill rotWithShape="1">
          <a:blip r:embed="rId4">
            <a:alphaModFix/>
          </a:blip>
          <a:srcRect b="0" l="0" r="0" t="0"/>
          <a:stretch/>
        </p:blipFill>
        <p:spPr>
          <a:xfrm>
            <a:off x="7718877" y="2147704"/>
            <a:ext cx="401373" cy="397862"/>
          </a:xfrm>
          <a:prstGeom prst="rect">
            <a:avLst/>
          </a:prstGeom>
          <a:noFill/>
          <a:ln>
            <a:noFill/>
          </a:ln>
        </p:spPr>
      </p:pic>
      <p:sp>
        <p:nvSpPr>
          <p:cNvPr id="1400" name="Google Shape;1400;p64"/>
          <p:cNvSpPr/>
          <p:nvPr/>
        </p:nvSpPr>
        <p:spPr>
          <a:xfrm>
            <a:off x="7150289" y="2123767"/>
            <a:ext cx="1867992" cy="1098529"/>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800">
                <a:solidFill>
                  <a:schemeClr val="dk1"/>
                </a:solidFill>
                <a:latin typeface="Arial Narrow"/>
                <a:ea typeface="Arial Narrow"/>
                <a:cs typeface="Arial Narrow"/>
                <a:sym typeface="Arial Narrow"/>
              </a:rPr>
              <a:t>Sphero</a:t>
            </a:r>
            <a:endParaRPr/>
          </a:p>
          <a:p>
            <a:pPr indent="0" lvl="0" marL="0" marR="0" rtl="0" algn="l">
              <a:spcBef>
                <a:spcPts val="0"/>
              </a:spcBef>
              <a:spcAft>
                <a:spcPts val="0"/>
              </a:spcAft>
              <a:buNone/>
            </a:pPr>
            <a:r>
              <a:rPr lang="en-GB" sz="800">
                <a:solidFill>
                  <a:schemeClr val="dk1"/>
                </a:solidFill>
                <a:latin typeface="Arial Narrow"/>
                <a:ea typeface="Arial Narrow"/>
                <a:cs typeface="Arial Narrow"/>
                <a:sym typeface="Arial Narrow"/>
              </a:rPr>
              <a:t>Code.org</a:t>
            </a:r>
            <a:endParaRPr sz="8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800">
                <a:solidFill>
                  <a:schemeClr val="dk1"/>
                </a:solidFill>
                <a:latin typeface="Arial Narrow"/>
                <a:ea typeface="Arial Narrow"/>
                <a:cs typeface="Arial Narrow"/>
                <a:sym typeface="Arial Narrow"/>
              </a:rPr>
              <a:t>Scratch</a:t>
            </a:r>
            <a:endParaRPr/>
          </a:p>
          <a:p>
            <a:pPr indent="0" lvl="0" marL="0" marR="0" rtl="0" algn="l">
              <a:spcBef>
                <a:spcPts val="0"/>
              </a:spcBef>
              <a:spcAft>
                <a:spcPts val="0"/>
              </a:spcAft>
              <a:buNone/>
            </a:pPr>
            <a:r>
              <a:rPr lang="en-GB" sz="800">
                <a:solidFill>
                  <a:schemeClr val="dk1"/>
                </a:solidFill>
                <a:latin typeface="Arial Narrow"/>
                <a:ea typeface="Arial Narrow"/>
                <a:cs typeface="Arial Narrow"/>
                <a:sym typeface="Arial Narrow"/>
              </a:rPr>
              <a:t>Swift Playgrounds</a:t>
            </a:r>
            <a:endParaRPr/>
          </a:p>
          <a:p>
            <a:pPr indent="0" lvl="0" marL="0" marR="0" rtl="0" algn="l">
              <a:spcBef>
                <a:spcPts val="0"/>
              </a:spcBef>
              <a:spcAft>
                <a:spcPts val="0"/>
              </a:spcAft>
              <a:buNone/>
            </a:pPr>
            <a:r>
              <a:rPr lang="en-GB" sz="800">
                <a:solidFill>
                  <a:schemeClr val="dk1"/>
                </a:solidFill>
                <a:latin typeface="Arial Narrow"/>
                <a:ea typeface="Arial Narrow"/>
                <a:cs typeface="Arial Narrow"/>
                <a:sym typeface="Arial Narrow"/>
              </a:rPr>
              <a:t>CS Unplugged</a:t>
            </a:r>
            <a:endParaRPr/>
          </a:p>
          <a:p>
            <a:pPr indent="0" lvl="0" marL="0" marR="0" rtl="0" algn="l">
              <a:spcBef>
                <a:spcPts val="0"/>
              </a:spcBef>
              <a:spcAft>
                <a:spcPts val="0"/>
              </a:spcAft>
              <a:buNone/>
            </a:pPr>
            <a:r>
              <a:rPr lang="en-GB" sz="800">
                <a:solidFill>
                  <a:schemeClr val="dk1"/>
                </a:solidFill>
                <a:latin typeface="Arial Narrow"/>
                <a:ea typeface="Arial Narrow"/>
                <a:cs typeface="Arial Narrow"/>
                <a:sym typeface="Arial Narrow"/>
              </a:rPr>
              <a:t>Barefoot</a:t>
            </a:r>
            <a:endParaRPr/>
          </a:p>
          <a:p>
            <a:pPr indent="0" lvl="0" marL="0" marR="0" rtl="0" algn="l">
              <a:spcBef>
                <a:spcPts val="0"/>
              </a:spcBef>
              <a:spcAft>
                <a:spcPts val="0"/>
              </a:spcAft>
              <a:buNone/>
            </a:pPr>
            <a:r>
              <a:rPr lang="en-GB" sz="800">
                <a:solidFill>
                  <a:schemeClr val="dk1"/>
                </a:solidFill>
                <a:latin typeface="Arial Narrow"/>
                <a:ea typeface="Arial Narrow"/>
                <a:cs typeface="Arial Narrow"/>
                <a:sym typeface="Arial Narrow"/>
              </a:rPr>
              <a:t>Keynote</a:t>
            </a:r>
            <a:endParaRPr/>
          </a:p>
          <a:p>
            <a:pPr indent="0" lvl="0" marL="0" marR="0" rtl="0" algn="l">
              <a:spcBef>
                <a:spcPts val="0"/>
              </a:spcBef>
              <a:spcAft>
                <a:spcPts val="0"/>
              </a:spcAft>
              <a:buNone/>
            </a:pPr>
            <a:r>
              <a:rPr lang="en-GB" sz="800">
                <a:solidFill>
                  <a:schemeClr val="dk1"/>
                </a:solidFill>
                <a:latin typeface="Arial Narrow"/>
                <a:ea typeface="Arial Narrow"/>
                <a:cs typeface="Arial Narrow"/>
                <a:sym typeface="Arial Narrow"/>
              </a:rPr>
              <a:t>Hour of Code</a:t>
            </a:r>
            <a:endParaRPr/>
          </a:p>
        </p:txBody>
      </p:sp>
      <p:sp>
        <p:nvSpPr>
          <p:cNvPr id="1401" name="Google Shape;1401;p64"/>
          <p:cNvSpPr txBox="1"/>
          <p:nvPr>
            <p:ph type="title"/>
          </p:nvPr>
        </p:nvSpPr>
        <p:spPr>
          <a:xfrm>
            <a:off x="1183753" y="45864"/>
            <a:ext cx="7362028" cy="476493"/>
          </a:xfrm>
          <a:prstGeom prst="rect">
            <a:avLst/>
          </a:prstGeom>
          <a:solidFill>
            <a:srgbClr val="D99593"/>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400"/>
              <a:buFont typeface="Arial"/>
              <a:buNone/>
            </a:pPr>
            <a:r>
              <a:rPr b="1" lang="en-GB" sz="1400">
                <a:latin typeface="Arial"/>
                <a:ea typeface="Arial"/>
                <a:cs typeface="Arial"/>
                <a:sym typeface="Arial"/>
              </a:rPr>
              <a:t>Second Level (2.3)</a:t>
            </a:r>
            <a:br>
              <a:rPr b="1" lang="en-GB" sz="1400">
                <a:latin typeface="Arial"/>
                <a:ea typeface="Arial"/>
                <a:cs typeface="Arial"/>
                <a:sym typeface="Arial"/>
              </a:rPr>
            </a:br>
            <a:r>
              <a:rPr b="1" lang="en-GB" sz="1200">
                <a:latin typeface="Arial"/>
                <a:ea typeface="Arial"/>
                <a:cs typeface="Arial"/>
                <a:sym typeface="Arial"/>
              </a:rPr>
              <a:t>CS2: </a:t>
            </a:r>
            <a:r>
              <a:rPr lang="en-GB" sz="1200">
                <a:latin typeface="Arial"/>
                <a:ea typeface="Arial"/>
                <a:cs typeface="Arial"/>
                <a:sym typeface="Arial"/>
              </a:rPr>
              <a:t>Understanding and analysing computing technology</a:t>
            </a:r>
            <a:endParaRPr b="1" sz="1400">
              <a:latin typeface="Arial"/>
              <a:ea typeface="Arial"/>
              <a:cs typeface="Arial"/>
              <a:sym typeface="Arial"/>
            </a:endParaRPr>
          </a:p>
        </p:txBody>
      </p:sp>
      <p:sp>
        <p:nvSpPr>
          <p:cNvPr id="1402" name="Google Shape;1402;p64"/>
          <p:cNvSpPr/>
          <p:nvPr/>
        </p:nvSpPr>
        <p:spPr>
          <a:xfrm>
            <a:off x="108565" y="1661084"/>
            <a:ext cx="6951363" cy="5090275"/>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Teaching Strategies &amp; Approaches:</a:t>
            </a:r>
            <a:endParaRPr sz="700">
              <a:solidFill>
                <a:srgbClr val="FF0000"/>
              </a:solidFill>
              <a:latin typeface="Arial Narrow"/>
              <a:ea typeface="Arial Narrow"/>
              <a:cs typeface="Arial Narrow"/>
              <a:sym typeface="Arial Narrow"/>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Learners can explain the meaning of more complex programs that include </a:t>
            </a:r>
            <a:r>
              <a:rPr b="1" lang="en-GB" sz="1000">
                <a:solidFill>
                  <a:schemeClr val="dk1"/>
                </a:solidFill>
                <a:latin typeface="Arial Narrow"/>
                <a:ea typeface="Arial Narrow"/>
                <a:cs typeface="Arial Narrow"/>
                <a:sym typeface="Arial Narrow"/>
              </a:rPr>
              <a:t>variables </a:t>
            </a:r>
            <a:r>
              <a:rPr lang="en-GB" sz="1000">
                <a:solidFill>
                  <a:schemeClr val="dk1"/>
                </a:solidFill>
                <a:latin typeface="Arial Narrow"/>
                <a:ea typeface="Arial Narrow"/>
                <a:cs typeface="Arial Narrow"/>
                <a:sym typeface="Arial Narrow"/>
              </a:rPr>
              <a:t>and </a:t>
            </a:r>
            <a:r>
              <a:rPr b="1" lang="en-GB" sz="1000">
                <a:solidFill>
                  <a:schemeClr val="dk1"/>
                </a:solidFill>
                <a:latin typeface="Arial Narrow"/>
                <a:ea typeface="Arial Narrow"/>
                <a:cs typeface="Arial Narrow"/>
                <a:sym typeface="Arial Narrow"/>
              </a:rPr>
              <a:t>conditional</a:t>
            </a:r>
            <a:r>
              <a:rPr lang="en-GB" sz="1000">
                <a:solidFill>
                  <a:schemeClr val="dk1"/>
                </a:solidFill>
                <a:latin typeface="Arial Narrow"/>
                <a:ea typeface="Arial Narrow"/>
                <a:cs typeface="Arial Narrow"/>
                <a:sym typeface="Arial Narrow"/>
              </a:rPr>
              <a:t> </a:t>
            </a:r>
            <a:r>
              <a:rPr b="1" lang="en-GB" sz="1000">
                <a:solidFill>
                  <a:schemeClr val="dk1"/>
                </a:solidFill>
                <a:latin typeface="Arial Narrow"/>
                <a:ea typeface="Arial Narrow"/>
                <a:cs typeface="Arial Narrow"/>
                <a:sym typeface="Arial Narrow"/>
              </a:rPr>
              <a:t>repetition</a:t>
            </a:r>
            <a:r>
              <a:rPr lang="en-GB" sz="1000">
                <a:solidFill>
                  <a:schemeClr val="dk1"/>
                </a:solidFill>
                <a:latin typeface="Arial Narrow"/>
                <a:ea typeface="Arial Narrow"/>
                <a:cs typeface="Arial Narrow"/>
                <a:sym typeface="Arial Narrow"/>
              </a:rPr>
              <a:t>. They will be able to </a:t>
            </a:r>
            <a:r>
              <a:rPr b="1" lang="en-GB" sz="1000">
                <a:solidFill>
                  <a:schemeClr val="dk1"/>
                </a:solidFill>
                <a:latin typeface="Arial Narrow"/>
                <a:ea typeface="Arial Narrow"/>
                <a:cs typeface="Arial Narrow"/>
                <a:sym typeface="Arial Narrow"/>
              </a:rPr>
              <a:t>predict </a:t>
            </a:r>
            <a:r>
              <a:rPr lang="en-GB" sz="1000">
                <a:solidFill>
                  <a:schemeClr val="dk1"/>
                </a:solidFill>
                <a:latin typeface="Arial Narrow"/>
                <a:ea typeface="Arial Narrow"/>
                <a:cs typeface="Arial Narrow"/>
                <a:sym typeface="Arial Narrow"/>
              </a:rPr>
              <a:t>what a complete program will do when it runs, including how </a:t>
            </a:r>
            <a:r>
              <a:rPr b="1" lang="en-GB" sz="1000">
                <a:solidFill>
                  <a:schemeClr val="dk1"/>
                </a:solidFill>
                <a:latin typeface="Arial Narrow"/>
                <a:ea typeface="Arial Narrow"/>
                <a:cs typeface="Arial Narrow"/>
                <a:sym typeface="Arial Narrow"/>
              </a:rPr>
              <a:t>parallel activities </a:t>
            </a:r>
            <a:r>
              <a:rPr lang="en-GB" sz="1000">
                <a:solidFill>
                  <a:schemeClr val="dk1"/>
                </a:solidFill>
                <a:latin typeface="Arial Narrow"/>
                <a:ea typeface="Arial Narrow"/>
                <a:cs typeface="Arial Narrow"/>
                <a:sym typeface="Arial Narrow"/>
              </a:rPr>
              <a:t>interact. They recognise computer </a:t>
            </a:r>
            <a:r>
              <a:rPr b="1" lang="en-GB" sz="1000">
                <a:solidFill>
                  <a:schemeClr val="dk1"/>
                </a:solidFill>
                <a:latin typeface="Arial Narrow"/>
                <a:ea typeface="Arial Narrow"/>
                <a:cs typeface="Arial Narrow"/>
                <a:sym typeface="Arial Narrow"/>
              </a:rPr>
              <a:t>data</a:t>
            </a:r>
            <a:r>
              <a:rPr lang="en-GB" sz="1000">
                <a:solidFill>
                  <a:schemeClr val="dk1"/>
                </a:solidFill>
                <a:latin typeface="Arial Narrow"/>
                <a:ea typeface="Arial Narrow"/>
                <a:cs typeface="Arial Narrow"/>
                <a:sym typeface="Arial Narrow"/>
              </a:rPr>
              <a:t> is represented in </a:t>
            </a:r>
            <a:r>
              <a:rPr b="1" lang="en-GB" sz="1000">
                <a:solidFill>
                  <a:schemeClr val="dk1"/>
                </a:solidFill>
                <a:latin typeface="Arial Narrow"/>
                <a:ea typeface="Arial Narrow"/>
                <a:cs typeface="Arial Narrow"/>
                <a:sym typeface="Arial Narrow"/>
              </a:rPr>
              <a:t>binary</a:t>
            </a:r>
            <a:r>
              <a:rPr lang="en-GB" sz="1000">
                <a:solidFill>
                  <a:schemeClr val="dk1"/>
                </a:solidFill>
                <a:latin typeface="Arial Narrow"/>
                <a:ea typeface="Arial Narrow"/>
                <a:cs typeface="Arial Narrow"/>
                <a:sym typeface="Arial Narrow"/>
              </a:rPr>
              <a:t> and that computers </a:t>
            </a:r>
            <a:r>
              <a:rPr b="1" lang="en-GB" sz="1000">
                <a:solidFill>
                  <a:schemeClr val="dk1"/>
                </a:solidFill>
                <a:latin typeface="Arial Narrow"/>
                <a:ea typeface="Arial Narrow"/>
                <a:cs typeface="Arial Narrow"/>
                <a:sym typeface="Arial Narrow"/>
              </a:rPr>
              <a:t>communicate</a:t>
            </a:r>
            <a:r>
              <a:rPr lang="en-GB" sz="1000">
                <a:solidFill>
                  <a:schemeClr val="dk1"/>
                </a:solidFill>
                <a:latin typeface="Arial Narrow"/>
                <a:ea typeface="Arial Narrow"/>
                <a:cs typeface="Arial Narrow"/>
                <a:sym typeface="Arial Narrow"/>
              </a:rPr>
              <a:t> over </a:t>
            </a:r>
            <a:r>
              <a:rPr b="1" lang="en-GB" sz="1000">
                <a:solidFill>
                  <a:schemeClr val="dk1"/>
                </a:solidFill>
                <a:latin typeface="Arial Narrow"/>
                <a:ea typeface="Arial Narrow"/>
                <a:cs typeface="Arial Narrow"/>
                <a:sym typeface="Arial Narrow"/>
              </a:rPr>
              <a:t>networks</a:t>
            </a:r>
            <a:r>
              <a:rPr lang="en-GB" sz="1000">
                <a:solidFill>
                  <a:schemeClr val="dk1"/>
                </a:solidFill>
                <a:latin typeface="Arial Narrow"/>
                <a:ea typeface="Arial Narrow"/>
                <a:cs typeface="Arial Narrow"/>
                <a:sym typeface="Arial Narrow"/>
              </a:rPr>
              <a:t>. </a:t>
            </a:r>
            <a:endParaRPr/>
          </a:p>
          <a:p>
            <a:pPr indent="0" lvl="0" marL="0" marR="0" rtl="0" algn="l">
              <a:spcBef>
                <a:spcPts val="0"/>
              </a:spcBef>
              <a:spcAft>
                <a:spcPts val="0"/>
              </a:spcAft>
              <a:buNone/>
            </a:pPr>
            <a:r>
              <a:t/>
            </a:r>
            <a:endParaRPr sz="700" u="sng">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Unplugged</a:t>
            </a:r>
            <a:endParaRPr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Learners can read lines of code (in familiar coding languages like blockly, some Python or Swift) and make accurate predictions about the effects of steps and overall program. They are beginning to recognise some of the features of coding languages, such as Python, Swift, HTML</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Tell a story about binary with </a:t>
            </a:r>
            <a:r>
              <a:rPr lang="en-GB" sz="1000" u="sng">
                <a:solidFill>
                  <a:schemeClr val="dk1"/>
                </a:solidFill>
                <a:latin typeface="Arial Narrow"/>
                <a:ea typeface="Arial Narrow"/>
                <a:cs typeface="Arial Narrow"/>
                <a:sym typeface="Arial Narrow"/>
                <a:hlinkClick r:id="rId5">
                  <a:extLst>
                    <a:ext uri="{A12FA001-AC4F-418D-AE19-62706E023703}">
                      <ahyp:hlinkClr val="tx"/>
                    </a:ext>
                  </a:extLst>
                </a:hlinkClick>
              </a:rPr>
              <a:t>Computational Fairy Tales</a:t>
            </a:r>
            <a:endParaRPr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Review </a:t>
            </a:r>
            <a:r>
              <a:rPr lang="en-GB" sz="1000" u="sng">
                <a:solidFill>
                  <a:schemeClr val="dk1"/>
                </a:solidFill>
                <a:latin typeface="Arial Narrow"/>
                <a:ea typeface="Arial Narrow"/>
                <a:cs typeface="Arial Narrow"/>
                <a:sym typeface="Arial Narrow"/>
                <a:hlinkClick r:id="rId6">
                  <a:extLst>
                    <a:ext uri="{A12FA001-AC4F-418D-AE19-62706E023703}">
                      <ahyp:hlinkClr val="tx"/>
                    </a:ext>
                  </a:extLst>
                </a:hlinkClick>
              </a:rPr>
              <a:t>Binary Numbers </a:t>
            </a:r>
            <a:r>
              <a:rPr lang="en-GB" sz="1000">
                <a:solidFill>
                  <a:schemeClr val="dk1"/>
                </a:solidFill>
                <a:latin typeface="Arial Narrow"/>
                <a:ea typeface="Arial Narrow"/>
                <a:cs typeface="Arial Narrow"/>
                <a:sym typeface="Arial Narrow"/>
              </a:rPr>
              <a:t>and how information is stored on computers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Create </a:t>
            </a:r>
            <a:r>
              <a:rPr lang="en-GB" sz="1000" u="sng">
                <a:solidFill>
                  <a:schemeClr val="dk1"/>
                </a:solidFill>
                <a:latin typeface="Arial Narrow"/>
                <a:ea typeface="Arial Narrow"/>
                <a:cs typeface="Arial Narrow"/>
                <a:sym typeface="Arial Narrow"/>
                <a:hlinkClick r:id="rId7">
                  <a:extLst>
                    <a:ext uri="{A12FA001-AC4F-418D-AE19-62706E023703}">
                      <ahyp:hlinkClr val="tx"/>
                    </a:ext>
                  </a:extLst>
                </a:hlinkClick>
              </a:rPr>
              <a:t>Binary Bracelets </a:t>
            </a:r>
            <a:r>
              <a:rPr lang="en-GB" sz="1000">
                <a:solidFill>
                  <a:schemeClr val="dk1"/>
                </a:solidFill>
                <a:latin typeface="Arial Narrow"/>
                <a:ea typeface="Arial Narrow"/>
                <a:cs typeface="Arial Narrow"/>
                <a:sym typeface="Arial Narrow"/>
              </a:rPr>
              <a:t>to encode your name or a secret message into your jewellery (</a:t>
            </a:r>
            <a:r>
              <a:rPr lang="en-GB" sz="1000" u="sng">
                <a:solidFill>
                  <a:schemeClr val="dk1"/>
                </a:solidFill>
                <a:latin typeface="Arial Narrow"/>
                <a:ea typeface="Arial Narrow"/>
                <a:cs typeface="Arial Narrow"/>
                <a:sym typeface="Arial Narrow"/>
                <a:hlinkClick r:id="rId8">
                  <a:extLst>
                    <a:ext uri="{A12FA001-AC4F-418D-AE19-62706E023703}">
                      <ahyp:hlinkClr val="tx"/>
                    </a:ext>
                  </a:extLst>
                </a:hlinkClick>
              </a:rPr>
              <a:t>video for teachers</a:t>
            </a:r>
            <a:r>
              <a:rPr lang="en-GB" sz="1000">
                <a:solidFill>
                  <a:schemeClr val="dk1"/>
                </a:solidFill>
                <a:latin typeface="Arial Narrow"/>
                <a:ea typeface="Arial Narrow"/>
                <a:cs typeface="Arial Narrow"/>
                <a:sym typeface="Arial Narrow"/>
              </a:rPr>
              <a:t>)</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Show and then teach your learners how to do this Magic Trick (</a:t>
            </a:r>
            <a:r>
              <a:rPr lang="en-GB" sz="1000" u="sng">
                <a:solidFill>
                  <a:schemeClr val="dk1"/>
                </a:solidFill>
                <a:latin typeface="Arial Narrow"/>
                <a:ea typeface="Arial Narrow"/>
                <a:cs typeface="Arial Narrow"/>
                <a:sym typeface="Arial Narrow"/>
                <a:hlinkClick r:id="rId9">
                  <a:extLst>
                    <a:ext uri="{A12FA001-AC4F-418D-AE19-62706E023703}">
                      <ahyp:hlinkClr val="tx"/>
                    </a:ext>
                  </a:extLst>
                </a:hlinkClick>
              </a:rPr>
              <a:t>Error Detection</a:t>
            </a:r>
            <a:r>
              <a:rPr lang="en-GB" sz="1000">
                <a:solidFill>
                  <a:schemeClr val="dk1"/>
                </a:solidFill>
                <a:latin typeface="Arial Narrow"/>
                <a:ea typeface="Arial Narrow"/>
                <a:cs typeface="Arial Narrow"/>
                <a:sym typeface="Arial Narrow"/>
              </a:rPr>
              <a:t>) </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Try the </a:t>
            </a:r>
            <a:r>
              <a:rPr lang="en-GB" sz="1000" u="sng">
                <a:solidFill>
                  <a:schemeClr val="dk1"/>
                </a:solidFill>
                <a:latin typeface="Arial Narrow"/>
                <a:ea typeface="Arial Narrow"/>
                <a:cs typeface="Arial Narrow"/>
                <a:sym typeface="Arial Narrow"/>
                <a:hlinkClick r:id="rId10">
                  <a:extLst>
                    <a:ext uri="{A12FA001-AC4F-418D-AE19-62706E023703}">
                      <ahyp:hlinkClr val="tx"/>
                    </a:ext>
                  </a:extLst>
                </a:hlinkClick>
              </a:rPr>
              <a:t>Muddy City problem </a:t>
            </a:r>
            <a:r>
              <a:rPr lang="en-GB" sz="1000">
                <a:solidFill>
                  <a:schemeClr val="dk1"/>
                </a:solidFill>
                <a:latin typeface="Arial Narrow"/>
                <a:ea typeface="Arial Narrow"/>
                <a:cs typeface="Arial Narrow"/>
                <a:sym typeface="Arial Narrow"/>
              </a:rPr>
              <a:t>– ask children to work together to solve this problem</a:t>
            </a:r>
            <a:endParaRPr/>
          </a:p>
          <a:p>
            <a:pPr indent="-127000" lvl="0" marL="171450" marR="0" rtl="0" algn="l">
              <a:spcBef>
                <a:spcPts val="0"/>
              </a:spcBef>
              <a:spcAft>
                <a:spcPts val="0"/>
              </a:spcAft>
              <a:buClr>
                <a:schemeClr val="dk1"/>
              </a:buClr>
              <a:buSzPts val="700"/>
              <a:buFont typeface="Arial"/>
              <a:buNone/>
            </a:pPr>
            <a:r>
              <a:t/>
            </a:r>
            <a:endParaRPr sz="700" u="sng">
              <a:solidFill>
                <a:srgbClr val="FF0000"/>
              </a:solidFill>
              <a:latin typeface="Arial Narrow"/>
              <a:ea typeface="Arial Narrow"/>
              <a:cs typeface="Arial Narrow"/>
              <a:sym typeface="Arial Narrow"/>
            </a:endParaRPr>
          </a:p>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Plugged</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Create a program that has (at least) two parallel activities interacting (e. g. two commands beginning with ‘when flag clicked’ run simultaneously)</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Use logical reasoning to detect and debug errors in problems; could be in code, mistakes in a sentence, misused language in MFL, or in maths</a:t>
            </a:r>
            <a:endParaRPr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Code.org </a:t>
            </a:r>
            <a:r>
              <a:rPr lang="en-GB" sz="1000" u="sng">
                <a:solidFill>
                  <a:schemeClr val="dk1"/>
                </a:solidFill>
                <a:latin typeface="Arial Narrow"/>
                <a:ea typeface="Arial Narrow"/>
                <a:cs typeface="Arial Narrow"/>
                <a:sym typeface="Arial Narrow"/>
                <a:hlinkClick r:id="rId11">
                  <a:extLst>
                    <a:ext uri="{A12FA001-AC4F-418D-AE19-62706E023703}">
                      <ahyp:hlinkClr val="tx"/>
                    </a:ext>
                  </a:extLst>
                </a:hlinkClick>
              </a:rPr>
              <a:t>Course F </a:t>
            </a:r>
            <a:r>
              <a:rPr lang="en-GB" sz="1000">
                <a:solidFill>
                  <a:schemeClr val="dk1"/>
                </a:solidFill>
                <a:latin typeface="Arial Narrow"/>
                <a:ea typeface="Arial Narrow"/>
                <a:cs typeface="Arial Narrow"/>
                <a:sym typeface="Arial Narrow"/>
              </a:rPr>
              <a:t>and resources (for those who have done Courses A-E) covers different kinds of loops, events, functions, variables and conditionals, and goes on to show learners how to create their own game</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Learners use simple programming (Scratch/Python) to show awareness of programming concepts they’ve learned so far, such as sequencing, repetition, variables and selection</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Use Swift Playgrounds to learn about functions with </a:t>
            </a:r>
            <a:r>
              <a:rPr i="1" lang="en-GB" sz="1000">
                <a:solidFill>
                  <a:schemeClr val="dk1"/>
                </a:solidFill>
                <a:latin typeface="Arial Narrow"/>
                <a:ea typeface="Arial Narrow"/>
                <a:cs typeface="Arial Narrow"/>
                <a:sym typeface="Arial Narrow"/>
              </a:rPr>
              <a:t>Hello, Byte </a:t>
            </a:r>
            <a:r>
              <a:rPr lang="en-GB" sz="1000">
                <a:solidFill>
                  <a:schemeClr val="dk1"/>
                </a:solidFill>
                <a:latin typeface="Arial Narrow"/>
                <a:ea typeface="Arial Narrow"/>
                <a:cs typeface="Arial Narrow"/>
                <a:sym typeface="Arial Narrow"/>
              </a:rPr>
              <a:t>(Require challenge? create own photo editor, or create own arcade games)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Practice or get to know Javascript using Sphero: start with </a:t>
            </a:r>
            <a:r>
              <a:rPr lang="en-GB" sz="1000" u="sng">
                <a:solidFill>
                  <a:schemeClr val="dk1"/>
                </a:solidFill>
                <a:latin typeface="Arial Narrow"/>
                <a:ea typeface="Arial Narrow"/>
                <a:cs typeface="Arial Narrow"/>
                <a:sym typeface="Arial Narrow"/>
                <a:hlinkClick r:id="rId12">
                  <a:extLst>
                    <a:ext uri="{A12FA001-AC4F-418D-AE19-62706E023703}">
                      <ahyp:hlinkClr val="tx"/>
                    </a:ext>
                  </a:extLst>
                </a:hlinkClick>
              </a:rPr>
              <a:t>Text 1: Hello World</a:t>
            </a:r>
            <a:r>
              <a:rPr lang="en-GB" sz="1000">
                <a:solidFill>
                  <a:schemeClr val="dk1"/>
                </a:solidFill>
                <a:latin typeface="Arial Narrow"/>
                <a:ea typeface="Arial Narrow"/>
                <a:cs typeface="Arial Narrow"/>
                <a:sym typeface="Arial Narrow"/>
              </a:rPr>
              <a:t> to introduce text code and use loops if you haven’t used it before, and go on to Text 2 etc.</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Look at </a:t>
            </a:r>
            <a:r>
              <a:rPr lang="en-GB" sz="1000" u="sng">
                <a:solidFill>
                  <a:schemeClr val="dk1"/>
                </a:solidFill>
                <a:latin typeface="Arial Narrow"/>
                <a:ea typeface="Arial Narrow"/>
                <a:cs typeface="Arial Narrow"/>
                <a:sym typeface="Arial Narrow"/>
                <a:hlinkClick r:id="rId13">
                  <a:extLst>
                    <a:ext uri="{A12FA001-AC4F-418D-AE19-62706E023703}">
                      <ahyp:hlinkClr val="tx"/>
                    </a:ext>
                  </a:extLst>
                </a:hlinkClick>
              </a:rPr>
              <a:t>Introduction to HTML </a:t>
            </a:r>
            <a:r>
              <a:rPr lang="en-GB" sz="1000">
                <a:solidFill>
                  <a:schemeClr val="dk1"/>
                </a:solidFill>
                <a:latin typeface="Arial Narrow"/>
                <a:ea typeface="Arial Narrow"/>
                <a:cs typeface="Arial Narrow"/>
                <a:sym typeface="Arial Narrow"/>
              </a:rPr>
              <a:t>(Hyper Text Mark-up Language) and remix any page on the web using </a:t>
            </a:r>
            <a:r>
              <a:rPr lang="en-GB" sz="1000" u="sng">
                <a:solidFill>
                  <a:schemeClr val="dk1"/>
                </a:solidFill>
                <a:latin typeface="Arial Narrow"/>
                <a:ea typeface="Arial Narrow"/>
                <a:cs typeface="Arial Narrow"/>
                <a:sym typeface="Arial Narrow"/>
                <a:hlinkClick r:id="rId14">
                  <a:extLst>
                    <a:ext uri="{A12FA001-AC4F-418D-AE19-62706E023703}">
                      <ahyp:hlinkClr val="tx"/>
                    </a:ext>
                  </a:extLst>
                </a:hlinkClick>
              </a:rPr>
              <a:t>Mozilla X-Ray Goggles</a:t>
            </a:r>
            <a:r>
              <a:rPr lang="en-GB" sz="1000">
                <a:solidFill>
                  <a:schemeClr val="dk1"/>
                </a:solidFill>
                <a:latin typeface="Arial Narrow"/>
                <a:ea typeface="Arial Narrow"/>
                <a:cs typeface="Arial Narrow"/>
                <a:sym typeface="Arial Narrow"/>
              </a:rPr>
              <a:t> (great idea to introduce this lesson by teacher changing  web page such as Newsround, e.g. editing children’s names into the headlines, or to something silly)</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Hour of Code: </a:t>
            </a:r>
            <a:r>
              <a:rPr lang="en-GB" sz="1000" u="sng">
                <a:solidFill>
                  <a:schemeClr val="dk1"/>
                </a:solidFill>
                <a:latin typeface="Arial Narrow"/>
                <a:ea typeface="Arial Narrow"/>
                <a:cs typeface="Arial Narrow"/>
                <a:sym typeface="Arial Narrow"/>
                <a:hlinkClick r:id="rId15">
                  <a:extLst>
                    <a:ext uri="{A12FA001-AC4F-418D-AE19-62706E023703}">
                      <ahyp:hlinkClr val="tx"/>
                    </a:ext>
                  </a:extLst>
                </a:hlinkClick>
              </a:rPr>
              <a:t>Toxicode</a:t>
            </a:r>
            <a:r>
              <a:rPr lang="en-GB" sz="1000">
                <a:solidFill>
                  <a:schemeClr val="dk1"/>
                </a:solidFill>
                <a:latin typeface="Arial Narrow"/>
                <a:ea typeface="Arial Narrow"/>
                <a:cs typeface="Arial Narrow"/>
                <a:sym typeface="Arial Narrow"/>
              </a:rPr>
              <a:t> - follow complex written code using arrow keys (challenging)</a:t>
            </a:r>
            <a:endParaRPr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Learn </a:t>
            </a:r>
            <a:r>
              <a:rPr lang="en-GB" sz="1000" u="sng">
                <a:solidFill>
                  <a:schemeClr val="dk1"/>
                </a:solidFill>
                <a:latin typeface="Arial Narrow"/>
                <a:ea typeface="Arial Narrow"/>
                <a:cs typeface="Arial Narrow"/>
                <a:sym typeface="Arial Narrow"/>
                <a:hlinkClick r:id="rId16">
                  <a:extLst>
                    <a:ext uri="{A12FA001-AC4F-418D-AE19-62706E023703}">
                      <ahyp:hlinkClr val="tx"/>
                    </a:ext>
                  </a:extLst>
                </a:hlinkClick>
              </a:rPr>
              <a:t>what makes a good app</a:t>
            </a:r>
            <a:r>
              <a:rPr lang="en-GB" sz="1000">
                <a:solidFill>
                  <a:schemeClr val="dk1"/>
                </a:solidFill>
                <a:latin typeface="Arial Narrow"/>
                <a:ea typeface="Arial Narrow"/>
                <a:cs typeface="Arial Narrow"/>
                <a:sym typeface="Arial Narrow"/>
              </a:rPr>
              <a:t> and create your own design in Keynote or on paper</a:t>
            </a:r>
            <a:endParaRPr/>
          </a:p>
          <a:p>
            <a:pPr indent="-133350" lvl="0" marL="171450" marR="0" rtl="0" algn="l">
              <a:spcBef>
                <a:spcPts val="0"/>
              </a:spcBef>
              <a:spcAft>
                <a:spcPts val="0"/>
              </a:spcAft>
              <a:buClr>
                <a:schemeClr val="dk1"/>
              </a:buClr>
              <a:buSzPts val="600"/>
              <a:buFont typeface="Arial"/>
              <a:buNone/>
            </a:pPr>
            <a:r>
              <a:t/>
            </a:r>
            <a:endParaRPr sz="6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000" u="sng">
                <a:solidFill>
                  <a:schemeClr val="dk1"/>
                </a:solidFill>
                <a:latin typeface="Arial Narrow"/>
                <a:ea typeface="Arial Narrow"/>
                <a:cs typeface="Arial Narrow"/>
                <a:sym typeface="Arial Narrow"/>
              </a:rPr>
              <a:t>Questions to enable HOTS:</a:t>
            </a:r>
            <a:endParaRPr sz="10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000">
              <a:solidFill>
                <a:schemeClr val="dk1"/>
              </a:solidFill>
              <a:latin typeface="Arial Narrow"/>
              <a:ea typeface="Arial Narrow"/>
              <a:cs typeface="Arial Narrow"/>
              <a:sym typeface="Arial Narrow"/>
            </a:endParaRPr>
          </a:p>
          <a:p>
            <a:pPr indent="-107950" lvl="0" marL="171450" marR="0" rtl="0" algn="l">
              <a:spcBef>
                <a:spcPts val="0"/>
              </a:spcBef>
              <a:spcAft>
                <a:spcPts val="0"/>
              </a:spcAft>
              <a:buClr>
                <a:schemeClr val="dk1"/>
              </a:buClr>
              <a:buSzPts val="1000"/>
              <a:buFont typeface="Arial"/>
              <a:buNone/>
            </a:pPr>
            <a:r>
              <a:t/>
            </a:r>
            <a:endParaRPr sz="1000">
              <a:solidFill>
                <a:schemeClr val="dk1"/>
              </a:solidFill>
              <a:latin typeface="Arial Narrow"/>
              <a:ea typeface="Arial Narrow"/>
              <a:cs typeface="Arial Narrow"/>
              <a:sym typeface="Arial Narrow"/>
            </a:endParaRPr>
          </a:p>
          <a:p>
            <a:pPr indent="-107950" lvl="0" marL="171450" marR="0" rtl="0" algn="l">
              <a:spcBef>
                <a:spcPts val="0"/>
              </a:spcBef>
              <a:spcAft>
                <a:spcPts val="0"/>
              </a:spcAft>
              <a:buClr>
                <a:schemeClr val="dk1"/>
              </a:buClr>
              <a:buSzPts val="1000"/>
              <a:buFont typeface="Arial"/>
              <a:buNone/>
            </a:pPr>
            <a:r>
              <a:t/>
            </a:r>
            <a:endParaRPr sz="1000">
              <a:solidFill>
                <a:schemeClr val="dk1"/>
              </a:solidFill>
              <a:latin typeface="Arial Narrow"/>
              <a:ea typeface="Arial Narrow"/>
              <a:cs typeface="Arial Narrow"/>
              <a:sym typeface="Arial Narrow"/>
            </a:endParaRPr>
          </a:p>
          <a:p>
            <a:pPr indent="-107950" lvl="0" marL="171450" marR="0" rtl="0" algn="l">
              <a:spcBef>
                <a:spcPts val="0"/>
              </a:spcBef>
              <a:spcAft>
                <a:spcPts val="0"/>
              </a:spcAft>
              <a:buClr>
                <a:schemeClr val="dk1"/>
              </a:buClr>
              <a:buSzPts val="1000"/>
              <a:buFont typeface="Arial"/>
              <a:buNone/>
            </a:pPr>
            <a:r>
              <a:t/>
            </a:r>
            <a:endParaRPr sz="1000" u="sng">
              <a:solidFill>
                <a:schemeClr val="dk1"/>
              </a:solidFill>
              <a:latin typeface="Arial Narrow"/>
              <a:ea typeface="Arial Narrow"/>
              <a:cs typeface="Arial Narrow"/>
              <a:sym typeface="Arial Narrow"/>
            </a:endParaRPr>
          </a:p>
          <a:p>
            <a:pPr indent="-107950" lvl="0" marL="171450" marR="0" rtl="0" algn="l">
              <a:spcBef>
                <a:spcPts val="0"/>
              </a:spcBef>
              <a:spcAft>
                <a:spcPts val="0"/>
              </a:spcAft>
              <a:buClr>
                <a:schemeClr val="dk1"/>
              </a:buClr>
              <a:buSzPts val="1000"/>
              <a:buFont typeface="Arial"/>
              <a:buNone/>
            </a:pPr>
            <a:r>
              <a:t/>
            </a:r>
            <a:endParaRPr sz="1000" u="sng">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9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0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000">
              <a:solidFill>
                <a:schemeClr val="dk1"/>
              </a:solidFill>
              <a:latin typeface="Arial Narrow"/>
              <a:ea typeface="Arial Narrow"/>
              <a:cs typeface="Arial Narrow"/>
              <a:sym typeface="Arial Narrow"/>
            </a:endParaRPr>
          </a:p>
        </p:txBody>
      </p:sp>
      <p:sp>
        <p:nvSpPr>
          <p:cNvPr id="1403" name="Google Shape;1403;p64"/>
          <p:cNvSpPr/>
          <p:nvPr/>
        </p:nvSpPr>
        <p:spPr>
          <a:xfrm>
            <a:off x="118934" y="586135"/>
            <a:ext cx="6940996" cy="45209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Key language</a:t>
            </a:r>
            <a:r>
              <a:rPr lang="en-GB" sz="1100">
                <a:solidFill>
                  <a:schemeClr val="dk1"/>
                </a:solidFill>
                <a:latin typeface="Arial Narrow"/>
                <a:ea typeface="Arial Narrow"/>
                <a:cs typeface="Arial Narrow"/>
                <a:sym typeface="Arial Narrow"/>
              </a:rPr>
              <a:t>: program, instructions, algorithm, code, sequence, input, process, output, bug, debug, loop, repeat, pattern, conditional, logic, tinker, commands, iteration, variable, script, parallel, network, binary, blockly, Python, Javascript, HTML, Swift</a:t>
            </a:r>
            <a:endParaRPr sz="1100">
              <a:solidFill>
                <a:srgbClr val="FF0000"/>
              </a:solidFill>
              <a:latin typeface="Arial Narrow"/>
              <a:ea typeface="Arial Narrow"/>
              <a:cs typeface="Arial Narrow"/>
              <a:sym typeface="Arial Narrow"/>
            </a:endParaRPr>
          </a:p>
        </p:txBody>
      </p:sp>
      <p:sp>
        <p:nvSpPr>
          <p:cNvPr id="1404" name="Google Shape;1404;p64"/>
          <p:cNvSpPr/>
          <p:nvPr/>
        </p:nvSpPr>
        <p:spPr>
          <a:xfrm>
            <a:off x="7150289" y="582542"/>
            <a:ext cx="1867992" cy="1206562"/>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CfE E/O:</a:t>
            </a:r>
            <a:r>
              <a:rPr lang="en-GB" sz="1100">
                <a:solidFill>
                  <a:schemeClr val="dk1"/>
                </a:solidFill>
                <a:latin typeface="Arial Narrow"/>
                <a:ea typeface="Arial Narrow"/>
                <a:cs typeface="Arial Narrow"/>
                <a:sym typeface="Arial Narrow"/>
              </a:rPr>
              <a:t> </a:t>
            </a:r>
            <a:r>
              <a:rPr lang="en-GB" sz="800">
                <a:solidFill>
                  <a:schemeClr val="dk1"/>
                </a:solidFill>
                <a:latin typeface="Arial Narrow"/>
                <a:ea typeface="Arial Narrow"/>
                <a:cs typeface="Arial Narrow"/>
                <a:sym typeface="Arial Narrow"/>
              </a:rPr>
              <a:t>I can explain core programming language concepts in appropriate technical language.  </a:t>
            </a:r>
            <a:endParaRPr/>
          </a:p>
          <a:p>
            <a:pPr indent="0" lvl="0" marL="0" marR="0" rtl="0" algn="l">
              <a:spcBef>
                <a:spcPts val="0"/>
              </a:spcBef>
              <a:spcAft>
                <a:spcPts val="0"/>
              </a:spcAft>
              <a:buNone/>
            </a:pPr>
            <a:r>
              <a:rPr b="1" lang="en-GB" sz="800">
                <a:solidFill>
                  <a:schemeClr val="dk1"/>
                </a:solidFill>
                <a:latin typeface="Arial Narrow"/>
                <a:ea typeface="Arial Narrow"/>
                <a:cs typeface="Arial Narrow"/>
                <a:sym typeface="Arial Narrow"/>
              </a:rPr>
              <a:t>TCH 2-14a </a:t>
            </a:r>
            <a:endParaRPr/>
          </a:p>
          <a:p>
            <a:pPr indent="0" lvl="0" marL="0" marR="0" rtl="0" algn="l">
              <a:spcBef>
                <a:spcPts val="0"/>
              </a:spcBef>
              <a:spcAft>
                <a:spcPts val="0"/>
              </a:spcAft>
              <a:buNone/>
            </a:pPr>
            <a:r>
              <a:rPr lang="en-GB" sz="800">
                <a:solidFill>
                  <a:schemeClr val="dk1"/>
                </a:solidFill>
                <a:latin typeface="Arial Narrow"/>
                <a:ea typeface="Arial Narrow"/>
                <a:cs typeface="Arial Narrow"/>
                <a:sym typeface="Arial Narrow"/>
              </a:rPr>
              <a:t>I understand how information is stored and how key components of computing technology connect and interact through networks. </a:t>
            </a:r>
            <a:endParaRPr/>
          </a:p>
          <a:p>
            <a:pPr indent="0" lvl="0" marL="0" marR="0" rtl="0" algn="l">
              <a:spcBef>
                <a:spcPts val="0"/>
              </a:spcBef>
              <a:spcAft>
                <a:spcPts val="0"/>
              </a:spcAft>
              <a:buNone/>
            </a:pPr>
            <a:r>
              <a:rPr b="1" lang="en-GB" sz="800">
                <a:solidFill>
                  <a:schemeClr val="dk1"/>
                </a:solidFill>
                <a:latin typeface="Arial Narrow"/>
                <a:ea typeface="Arial Narrow"/>
                <a:cs typeface="Arial Narrow"/>
                <a:sym typeface="Arial Narrow"/>
              </a:rPr>
              <a:t>TCH 2-14b</a:t>
            </a:r>
            <a:endParaRPr/>
          </a:p>
          <a:p>
            <a:pPr indent="0" lvl="0" marL="0" marR="0" rtl="0" algn="l">
              <a:spcBef>
                <a:spcPts val="0"/>
              </a:spcBef>
              <a:spcAft>
                <a:spcPts val="0"/>
              </a:spcAft>
              <a:buNone/>
            </a:pPr>
            <a:r>
              <a:t/>
            </a:r>
            <a:endParaRPr sz="8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p:txBody>
      </p:sp>
      <p:sp>
        <p:nvSpPr>
          <p:cNvPr id="1405" name="Google Shape;1405;p64"/>
          <p:cNvSpPr/>
          <p:nvPr/>
        </p:nvSpPr>
        <p:spPr>
          <a:xfrm>
            <a:off x="7161700" y="3579502"/>
            <a:ext cx="1862958" cy="3171854"/>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End of Level Benchmarks:</a:t>
            </a:r>
            <a:endParaRPr sz="900" u="sng">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800"/>
              <a:buFont typeface="Arial"/>
              <a:buChar char="•"/>
            </a:pPr>
            <a:r>
              <a:rPr lang="en-GB" sz="800">
                <a:solidFill>
                  <a:schemeClr val="dk1"/>
                </a:solidFill>
                <a:latin typeface="Arial Narrow"/>
                <a:ea typeface="Arial Narrow"/>
                <a:cs typeface="Arial Narrow"/>
                <a:sym typeface="Arial Narrow"/>
              </a:rPr>
              <a:t>Explains the meaning of individual instructions (including variables and conditional repetition) in a visual programming language </a:t>
            </a:r>
            <a:endParaRPr/>
          </a:p>
          <a:p>
            <a:pPr indent="-171450" lvl="0" marL="171450" marR="0" rtl="0" algn="l">
              <a:spcBef>
                <a:spcPts val="0"/>
              </a:spcBef>
              <a:spcAft>
                <a:spcPts val="0"/>
              </a:spcAft>
              <a:buClr>
                <a:schemeClr val="dk1"/>
              </a:buClr>
              <a:buSzPts val="800"/>
              <a:buFont typeface="Arial"/>
              <a:buChar char="•"/>
            </a:pPr>
            <a:r>
              <a:rPr lang="en-GB" sz="800">
                <a:solidFill>
                  <a:schemeClr val="dk1"/>
                </a:solidFill>
                <a:latin typeface="Arial Narrow"/>
                <a:ea typeface="Arial Narrow"/>
                <a:cs typeface="Arial Narrow"/>
                <a:sym typeface="Arial Narrow"/>
              </a:rPr>
              <a:t>Predicts what a complete program in a visual programming language will do when it runs, including how the properties of objects for example, position, direction and appearance change as the program runs through each instruction.</a:t>
            </a:r>
            <a:endParaRPr/>
          </a:p>
          <a:p>
            <a:pPr indent="-171450" lvl="0" marL="171450" marR="0" rtl="0" algn="l">
              <a:spcBef>
                <a:spcPts val="0"/>
              </a:spcBef>
              <a:spcAft>
                <a:spcPts val="0"/>
              </a:spcAft>
              <a:buClr>
                <a:schemeClr val="dk1"/>
              </a:buClr>
              <a:buSzPts val="800"/>
              <a:buFont typeface="Arial"/>
              <a:buChar char="•"/>
            </a:pPr>
            <a:r>
              <a:rPr lang="en-GB" sz="800">
                <a:solidFill>
                  <a:schemeClr val="dk1"/>
                </a:solidFill>
                <a:latin typeface="Arial Narrow"/>
                <a:ea typeface="Arial Narrow"/>
                <a:cs typeface="Arial Narrow"/>
                <a:sym typeface="Arial Narrow"/>
              </a:rPr>
              <a:t>Explains and predicts how parallel activities interact</a:t>
            </a:r>
            <a:endParaRPr/>
          </a:p>
          <a:p>
            <a:pPr indent="-171450" lvl="0" marL="171450" marR="0" rtl="0" algn="l">
              <a:spcBef>
                <a:spcPts val="0"/>
              </a:spcBef>
              <a:spcAft>
                <a:spcPts val="0"/>
              </a:spcAft>
              <a:buClr>
                <a:schemeClr val="dk1"/>
              </a:buClr>
              <a:buSzPts val="800"/>
              <a:buFont typeface="Arial"/>
              <a:buChar char="•"/>
            </a:pPr>
            <a:r>
              <a:rPr lang="en-GB" sz="800">
                <a:solidFill>
                  <a:schemeClr val="dk1"/>
                </a:solidFill>
                <a:latin typeface="Arial Narrow"/>
                <a:ea typeface="Arial Narrow"/>
                <a:cs typeface="Arial Narrow"/>
                <a:sym typeface="Arial Narrow"/>
              </a:rPr>
              <a:t>Demonstrates an understanding that all computer data is represented in binary for example, numbers, text, black and white graphics.</a:t>
            </a:r>
            <a:endParaRPr/>
          </a:p>
          <a:p>
            <a:pPr indent="-171450" lvl="0" marL="171450" marR="0" rtl="0" algn="l">
              <a:spcBef>
                <a:spcPts val="0"/>
              </a:spcBef>
              <a:spcAft>
                <a:spcPts val="0"/>
              </a:spcAft>
              <a:buClr>
                <a:schemeClr val="dk1"/>
              </a:buClr>
              <a:buSzPts val="800"/>
              <a:buFont typeface="Arial"/>
              <a:buChar char="•"/>
            </a:pPr>
            <a:r>
              <a:rPr lang="en-GB" sz="800">
                <a:solidFill>
                  <a:schemeClr val="dk1"/>
                </a:solidFill>
                <a:latin typeface="Arial Narrow"/>
                <a:ea typeface="Arial Narrow"/>
                <a:cs typeface="Arial Narrow"/>
                <a:sym typeface="Arial Narrow"/>
              </a:rPr>
              <a:t>Describes the purpose of the processor, memory and storage and the relationship between them</a:t>
            </a:r>
            <a:endParaRPr/>
          </a:p>
          <a:p>
            <a:pPr indent="-171450" lvl="0" marL="171450" marR="0" rtl="0" algn="l">
              <a:spcBef>
                <a:spcPts val="0"/>
              </a:spcBef>
              <a:spcAft>
                <a:spcPts val="0"/>
              </a:spcAft>
              <a:buClr>
                <a:schemeClr val="dk1"/>
              </a:buClr>
              <a:buSzPts val="800"/>
              <a:buFont typeface="Arial"/>
              <a:buChar char="•"/>
            </a:pPr>
            <a:r>
              <a:rPr lang="en-GB" sz="800">
                <a:solidFill>
                  <a:schemeClr val="dk1"/>
                </a:solidFill>
                <a:latin typeface="Arial Narrow"/>
                <a:ea typeface="Arial Narrow"/>
                <a:cs typeface="Arial Narrow"/>
                <a:sym typeface="Arial Narrow"/>
              </a:rPr>
              <a:t>Demonstrates an understanding of how networks are connected and used to communicate and share information, for example the internet.</a:t>
            </a:r>
            <a:endParaRPr/>
          </a:p>
          <a:p>
            <a:pPr indent="-101600" lvl="0" marL="171450" marR="0" rtl="0" algn="l">
              <a:spcBef>
                <a:spcPts val="0"/>
              </a:spcBef>
              <a:spcAft>
                <a:spcPts val="0"/>
              </a:spcAft>
              <a:buClr>
                <a:schemeClr val="dk1"/>
              </a:buClr>
              <a:buSzPts val="1100"/>
              <a:buFont typeface="Arial"/>
              <a:buNone/>
            </a:pPr>
            <a:r>
              <a:t/>
            </a:r>
            <a:endParaRPr sz="1100">
              <a:solidFill>
                <a:schemeClr val="dk1"/>
              </a:solidFill>
              <a:latin typeface="Arial Narrow"/>
              <a:ea typeface="Arial Narrow"/>
              <a:cs typeface="Arial Narrow"/>
              <a:sym typeface="Arial Narrow"/>
            </a:endParaRPr>
          </a:p>
        </p:txBody>
      </p:sp>
      <p:sp>
        <p:nvSpPr>
          <p:cNvPr id="1406" name="Google Shape;1406;p64"/>
          <p:cNvSpPr/>
          <p:nvPr/>
        </p:nvSpPr>
        <p:spPr>
          <a:xfrm>
            <a:off x="118933" y="1078853"/>
            <a:ext cx="6940995" cy="541603"/>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Cross-curricular links:</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(MTH 2-13a) explain rules used to generate sequences and apply to extend number patterns</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(TCH 2-13a) operations of processes and their outcomes</a:t>
            </a:r>
            <a:endParaRPr sz="10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000">
              <a:solidFill>
                <a:schemeClr val="dk1"/>
              </a:solidFill>
              <a:latin typeface="Arial Narrow"/>
              <a:ea typeface="Arial Narrow"/>
              <a:cs typeface="Arial Narrow"/>
              <a:sym typeface="Arial Narrow"/>
            </a:endParaRPr>
          </a:p>
        </p:txBody>
      </p:sp>
      <p:pic>
        <p:nvPicPr>
          <p:cNvPr id="1407" name="Google Shape;1407;p64"/>
          <p:cNvPicPr preferRelativeResize="0"/>
          <p:nvPr/>
        </p:nvPicPr>
        <p:blipFill rotWithShape="1">
          <a:blip r:embed="rId17">
            <a:alphaModFix/>
          </a:blip>
          <a:srcRect b="0" l="0" r="0" t="0"/>
          <a:stretch/>
        </p:blipFill>
        <p:spPr>
          <a:xfrm>
            <a:off x="8133779" y="2441433"/>
            <a:ext cx="383551" cy="383551"/>
          </a:xfrm>
          <a:prstGeom prst="rect">
            <a:avLst/>
          </a:prstGeom>
          <a:noFill/>
          <a:ln>
            <a:noFill/>
          </a:ln>
        </p:spPr>
      </p:pic>
      <p:pic>
        <p:nvPicPr>
          <p:cNvPr id="1408" name="Google Shape;1408;p64"/>
          <p:cNvPicPr preferRelativeResize="0"/>
          <p:nvPr/>
        </p:nvPicPr>
        <p:blipFill rotWithShape="1">
          <a:blip r:embed="rId18">
            <a:alphaModFix/>
          </a:blip>
          <a:srcRect b="0" l="0" r="0" t="0"/>
          <a:stretch/>
        </p:blipFill>
        <p:spPr>
          <a:xfrm>
            <a:off x="8537363" y="2197831"/>
            <a:ext cx="443883" cy="251355"/>
          </a:xfrm>
          <a:prstGeom prst="rect">
            <a:avLst/>
          </a:prstGeom>
          <a:noFill/>
          <a:ln>
            <a:noFill/>
          </a:ln>
        </p:spPr>
      </p:pic>
      <p:pic>
        <p:nvPicPr>
          <p:cNvPr id="1409" name="Google Shape;1409;p64"/>
          <p:cNvPicPr preferRelativeResize="0"/>
          <p:nvPr/>
        </p:nvPicPr>
        <p:blipFill rotWithShape="1">
          <a:blip r:embed="rId19">
            <a:alphaModFix/>
          </a:blip>
          <a:srcRect b="0" l="0" r="0" t="0"/>
          <a:stretch/>
        </p:blipFill>
        <p:spPr>
          <a:xfrm>
            <a:off x="8219392" y="2172973"/>
            <a:ext cx="291629" cy="288238"/>
          </a:xfrm>
          <a:prstGeom prst="rect">
            <a:avLst/>
          </a:prstGeom>
          <a:noFill/>
          <a:ln>
            <a:noFill/>
          </a:ln>
        </p:spPr>
      </p:pic>
      <p:pic>
        <p:nvPicPr>
          <p:cNvPr id="1410" name="Google Shape;1410;p64"/>
          <p:cNvPicPr preferRelativeResize="0"/>
          <p:nvPr/>
        </p:nvPicPr>
        <p:blipFill rotWithShape="1">
          <a:blip r:embed="rId20">
            <a:alphaModFix/>
          </a:blip>
          <a:srcRect b="0" l="0" r="0" t="0"/>
          <a:stretch/>
        </p:blipFill>
        <p:spPr>
          <a:xfrm>
            <a:off x="8541878" y="2556744"/>
            <a:ext cx="456202" cy="176594"/>
          </a:xfrm>
          <a:prstGeom prst="rect">
            <a:avLst/>
          </a:prstGeom>
          <a:noFill/>
          <a:ln>
            <a:noFill/>
          </a:ln>
        </p:spPr>
      </p:pic>
      <p:pic>
        <p:nvPicPr>
          <p:cNvPr id="1411" name="Google Shape;1411;p64"/>
          <p:cNvPicPr preferRelativeResize="0"/>
          <p:nvPr/>
        </p:nvPicPr>
        <p:blipFill rotWithShape="1">
          <a:blip r:embed="rId21">
            <a:alphaModFix/>
          </a:blip>
          <a:srcRect b="0" l="0" r="0" t="0"/>
          <a:stretch/>
        </p:blipFill>
        <p:spPr>
          <a:xfrm>
            <a:off x="8208571" y="2841586"/>
            <a:ext cx="330028" cy="330028"/>
          </a:xfrm>
          <a:prstGeom prst="rect">
            <a:avLst/>
          </a:prstGeom>
          <a:noFill/>
          <a:ln>
            <a:noFill/>
          </a:ln>
        </p:spPr>
      </p:pic>
      <p:sp>
        <p:nvSpPr>
          <p:cNvPr id="1412" name="Google Shape;1412;p64">
            <a:hlinkClick action="ppaction://hlinkshowjump?jump=firstslide"/>
          </p:cNvPr>
          <p:cNvSpPr/>
          <p:nvPr/>
        </p:nvSpPr>
        <p:spPr>
          <a:xfrm>
            <a:off x="586789" y="45864"/>
            <a:ext cx="546686" cy="257267"/>
          </a:xfrm>
          <a:custGeom>
            <a:rect b="b" l="l" r="r" t="t"/>
            <a:pathLst>
              <a:path extrusionOk="0" h="120000" w="120000">
                <a:moveTo>
                  <a:pt x="0" y="0"/>
                </a:moveTo>
                <a:lnTo>
                  <a:pt x="120000" y="0"/>
                </a:lnTo>
                <a:lnTo>
                  <a:pt x="120000" y="120000"/>
                </a:lnTo>
                <a:lnTo>
                  <a:pt x="0" y="120000"/>
                </a:lnTo>
                <a:close/>
                <a:moveTo>
                  <a:pt x="60000" y="15000"/>
                </a:moveTo>
                <a:lnTo>
                  <a:pt x="38823" y="60000"/>
                </a:lnTo>
                <a:lnTo>
                  <a:pt x="44117" y="60000"/>
                </a:lnTo>
                <a:lnTo>
                  <a:pt x="44117" y="105000"/>
                </a:lnTo>
                <a:lnTo>
                  <a:pt x="75883" y="105000"/>
                </a:lnTo>
                <a:lnTo>
                  <a:pt x="75883" y="60000"/>
                </a:lnTo>
                <a:lnTo>
                  <a:pt x="81177" y="60000"/>
                </a:lnTo>
                <a:lnTo>
                  <a:pt x="73235" y="43125"/>
                </a:lnTo>
                <a:lnTo>
                  <a:pt x="73235" y="20625"/>
                </a:lnTo>
                <a:lnTo>
                  <a:pt x="67941" y="20625"/>
                </a:lnTo>
                <a:lnTo>
                  <a:pt x="67941" y="31875"/>
                </a:lnTo>
                <a:close/>
              </a:path>
              <a:path extrusionOk="0" fill="darkenLess" h="120000" w="120000">
                <a:moveTo>
                  <a:pt x="73235" y="43125"/>
                </a:moveTo>
                <a:lnTo>
                  <a:pt x="73235" y="20625"/>
                </a:lnTo>
                <a:lnTo>
                  <a:pt x="67941" y="20625"/>
                </a:lnTo>
                <a:lnTo>
                  <a:pt x="67941" y="31875"/>
                </a:lnTo>
                <a:close/>
                <a:moveTo>
                  <a:pt x="44117" y="60000"/>
                </a:moveTo>
                <a:lnTo>
                  <a:pt x="44117" y="105000"/>
                </a:lnTo>
                <a:lnTo>
                  <a:pt x="57353" y="105000"/>
                </a:lnTo>
                <a:lnTo>
                  <a:pt x="57353" y="82500"/>
                </a:lnTo>
                <a:lnTo>
                  <a:pt x="62647" y="82500"/>
                </a:lnTo>
                <a:lnTo>
                  <a:pt x="62647" y="105000"/>
                </a:lnTo>
                <a:lnTo>
                  <a:pt x="75883" y="105000"/>
                </a:lnTo>
                <a:lnTo>
                  <a:pt x="75883" y="60000"/>
                </a:lnTo>
                <a:close/>
              </a:path>
              <a:path extrusionOk="0" fill="darken" h="120000" w="120000">
                <a:moveTo>
                  <a:pt x="60000" y="15000"/>
                </a:moveTo>
                <a:lnTo>
                  <a:pt x="38823" y="60000"/>
                </a:lnTo>
                <a:lnTo>
                  <a:pt x="81177" y="60000"/>
                </a:lnTo>
                <a:close/>
                <a:moveTo>
                  <a:pt x="57353" y="82500"/>
                </a:moveTo>
                <a:lnTo>
                  <a:pt x="62647" y="82500"/>
                </a:lnTo>
                <a:lnTo>
                  <a:pt x="62647" y="105000"/>
                </a:lnTo>
                <a:lnTo>
                  <a:pt x="57353" y="105000"/>
                </a:lnTo>
                <a:close/>
              </a:path>
              <a:path extrusionOk="0" fill="none" h="120000" w="120000">
                <a:moveTo>
                  <a:pt x="60000" y="15000"/>
                </a:moveTo>
                <a:lnTo>
                  <a:pt x="67941" y="31875"/>
                </a:lnTo>
                <a:lnTo>
                  <a:pt x="67941" y="20625"/>
                </a:lnTo>
                <a:lnTo>
                  <a:pt x="73235" y="20625"/>
                </a:lnTo>
                <a:lnTo>
                  <a:pt x="73235" y="43125"/>
                </a:lnTo>
                <a:lnTo>
                  <a:pt x="81177" y="60000"/>
                </a:lnTo>
                <a:lnTo>
                  <a:pt x="75883" y="60000"/>
                </a:lnTo>
                <a:lnTo>
                  <a:pt x="75883" y="105000"/>
                </a:lnTo>
                <a:lnTo>
                  <a:pt x="44117" y="105000"/>
                </a:lnTo>
                <a:lnTo>
                  <a:pt x="44117" y="60000"/>
                </a:lnTo>
                <a:lnTo>
                  <a:pt x="38823" y="60000"/>
                </a:lnTo>
                <a:close/>
                <a:moveTo>
                  <a:pt x="67941" y="31875"/>
                </a:moveTo>
                <a:lnTo>
                  <a:pt x="73235" y="43125"/>
                </a:lnTo>
                <a:moveTo>
                  <a:pt x="75883" y="60000"/>
                </a:moveTo>
                <a:lnTo>
                  <a:pt x="44117" y="60000"/>
                </a:lnTo>
                <a:moveTo>
                  <a:pt x="57353" y="105000"/>
                </a:moveTo>
                <a:lnTo>
                  <a:pt x="57353" y="82500"/>
                </a:lnTo>
                <a:lnTo>
                  <a:pt x="62647" y="82500"/>
                </a:lnTo>
                <a:lnTo>
                  <a:pt x="62647" y="105000"/>
                </a:lnTo>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3" name="Google Shape;1413;p64"/>
          <p:cNvSpPr/>
          <p:nvPr/>
        </p:nvSpPr>
        <p:spPr>
          <a:xfrm>
            <a:off x="38099"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4" name="Google Shape;1414;p64">
            <a:hlinkClick action="ppaction://hlinkshowjump?jump=nextslide"/>
          </p:cNvPr>
          <p:cNvSpPr/>
          <p:nvPr/>
        </p:nvSpPr>
        <p:spPr>
          <a:xfrm rot="10800000">
            <a:off x="8610600"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5" name="Google Shape;1415;p64">
            <a:hlinkClick action="ppaction://hlinksldjump" r:id="rId22"/>
          </p:cNvPr>
          <p:cNvSpPr/>
          <p:nvPr/>
        </p:nvSpPr>
        <p:spPr>
          <a:xfrm>
            <a:off x="7150289" y="3278498"/>
            <a:ext cx="1862957" cy="244685"/>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CLPL</a:t>
            </a:r>
            <a:endParaRPr/>
          </a:p>
        </p:txBody>
      </p:sp>
      <p:sp>
        <p:nvSpPr>
          <p:cNvPr id="1416" name="Google Shape;1416;p64">
            <a:hlinkClick action="ppaction://hlinksldjump" r:id="rId23"/>
          </p:cNvPr>
          <p:cNvSpPr/>
          <p:nvPr/>
        </p:nvSpPr>
        <p:spPr>
          <a:xfrm>
            <a:off x="7157486" y="1835518"/>
            <a:ext cx="1867172" cy="241834"/>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Pupil Resources</a:t>
            </a:r>
            <a:endParaRPr/>
          </a:p>
        </p:txBody>
      </p:sp>
      <p:graphicFrame>
        <p:nvGraphicFramePr>
          <p:cNvPr id="1417" name="Google Shape;1417;p64"/>
          <p:cNvGraphicFramePr/>
          <p:nvPr/>
        </p:nvGraphicFramePr>
        <p:xfrm>
          <a:off x="108565" y="6163284"/>
          <a:ext cx="3000000" cy="3000000"/>
        </p:xfrm>
        <a:graphic>
          <a:graphicData uri="http://schemas.openxmlformats.org/drawingml/2006/table">
            <a:tbl>
              <a:tblPr bandRow="1" firstRow="1">
                <a:noFill/>
                <a:tableStyleId>{2BD47FE2-F3FE-47A3-9270-DE741071F401}</a:tableStyleId>
              </a:tblPr>
              <a:tblGrid>
                <a:gridCol w="3120775"/>
                <a:gridCol w="3696100"/>
              </a:tblGrid>
              <a:tr h="347800">
                <a:tc>
                  <a:txBody>
                    <a:bodyPr/>
                    <a:lstStyle/>
                    <a:p>
                      <a:pPr indent="-171450" lvl="0" marL="171450" marR="0" rtl="0" algn="l">
                        <a:lnSpc>
                          <a:spcPct val="100000"/>
                        </a:lnSpc>
                        <a:spcBef>
                          <a:spcPts val="0"/>
                        </a:spcBef>
                        <a:spcAft>
                          <a:spcPts val="0"/>
                        </a:spcAft>
                        <a:buClr>
                          <a:schemeClr val="dk1"/>
                        </a:buClr>
                        <a:buSzPts val="900"/>
                        <a:buFont typeface="Arial"/>
                        <a:buChar char="•"/>
                      </a:pPr>
                      <a:r>
                        <a:rPr lang="en-GB" sz="900">
                          <a:solidFill>
                            <a:schemeClr val="dk1"/>
                          </a:solidFill>
                          <a:latin typeface="Arial Narrow"/>
                          <a:ea typeface="Arial Narrow"/>
                          <a:cs typeface="Arial Narrow"/>
                          <a:sym typeface="Arial Narrow"/>
                        </a:rPr>
                        <a:t>Can you predict what will happen if / when…?</a:t>
                      </a:r>
                      <a:endParaRPr/>
                    </a:p>
                    <a:p>
                      <a:pPr indent="-171450" lvl="0" marL="171450" marR="0" rtl="0" algn="l">
                        <a:lnSpc>
                          <a:spcPct val="100000"/>
                        </a:lnSpc>
                        <a:spcBef>
                          <a:spcPts val="0"/>
                        </a:spcBef>
                        <a:spcAft>
                          <a:spcPts val="0"/>
                        </a:spcAft>
                        <a:buClr>
                          <a:schemeClr val="dk1"/>
                        </a:buClr>
                        <a:buSzPts val="900"/>
                        <a:buFont typeface="Arial"/>
                        <a:buChar char="•"/>
                      </a:pPr>
                      <a:r>
                        <a:rPr lang="en-GB" sz="900">
                          <a:solidFill>
                            <a:schemeClr val="dk1"/>
                          </a:solidFill>
                          <a:latin typeface="Arial Narrow"/>
                          <a:ea typeface="Arial Narrow"/>
                          <a:cs typeface="Arial Narrow"/>
                          <a:sym typeface="Arial Narrow"/>
                        </a:rPr>
                        <a:t>Could you explain your code to someone else?</a:t>
                      </a:r>
                      <a:endParaRPr/>
                    </a:p>
                    <a:p>
                      <a:pPr indent="-171450" lvl="0" marL="171450" marR="0" rtl="0" algn="l">
                        <a:lnSpc>
                          <a:spcPct val="100000"/>
                        </a:lnSpc>
                        <a:spcBef>
                          <a:spcPts val="0"/>
                        </a:spcBef>
                        <a:spcAft>
                          <a:spcPts val="0"/>
                        </a:spcAft>
                        <a:buClr>
                          <a:schemeClr val="dk1"/>
                        </a:buClr>
                        <a:buSzPts val="900"/>
                        <a:buFont typeface="Arial"/>
                        <a:buChar char="•"/>
                      </a:pPr>
                      <a:r>
                        <a:rPr lang="en-GB" sz="900">
                          <a:solidFill>
                            <a:schemeClr val="dk1"/>
                          </a:solidFill>
                          <a:latin typeface="Arial Narrow"/>
                          <a:ea typeface="Arial Narrow"/>
                          <a:cs typeface="Arial Narrow"/>
                          <a:sym typeface="Arial Narrow"/>
                        </a:rPr>
                        <a:t>How can you isolate the bug in your program? What would you propose to debug it?</a:t>
                      </a:r>
                      <a:endParaRPr/>
                    </a:p>
                  </a:txBody>
                  <a:tcPr marT="45725" marB="45725" marR="91450" marL="91450"/>
                </a:tc>
                <a:tc>
                  <a:txBody>
                    <a:bodyPr/>
                    <a:lstStyle/>
                    <a:p>
                      <a:pPr indent="-171450" lvl="0" marL="171450" marR="0" rtl="0" algn="l">
                        <a:lnSpc>
                          <a:spcPct val="100000"/>
                        </a:lnSpc>
                        <a:spcBef>
                          <a:spcPts val="0"/>
                        </a:spcBef>
                        <a:spcAft>
                          <a:spcPts val="0"/>
                        </a:spcAft>
                        <a:buClr>
                          <a:schemeClr val="dk1"/>
                        </a:buClr>
                        <a:buSzPts val="900"/>
                        <a:buFont typeface="Arial"/>
                        <a:buChar char="•"/>
                      </a:pPr>
                      <a:r>
                        <a:rPr lang="en-GB" sz="900">
                          <a:solidFill>
                            <a:schemeClr val="dk1"/>
                          </a:solidFill>
                          <a:latin typeface="Arial Narrow"/>
                          <a:ea typeface="Arial Narrow"/>
                          <a:cs typeface="Arial Narrow"/>
                          <a:sym typeface="Arial Narrow"/>
                        </a:rPr>
                        <a:t>Can you evaluate your code? How can you make it better? Could it be simplified?</a:t>
                      </a:r>
                      <a:endParaRPr/>
                    </a:p>
                    <a:p>
                      <a:pPr indent="-171450" lvl="0" marL="171450" marR="0" rtl="0" algn="l">
                        <a:lnSpc>
                          <a:spcPct val="100000"/>
                        </a:lnSpc>
                        <a:spcBef>
                          <a:spcPts val="0"/>
                        </a:spcBef>
                        <a:spcAft>
                          <a:spcPts val="0"/>
                        </a:spcAft>
                        <a:buClr>
                          <a:schemeClr val="dk1"/>
                        </a:buClr>
                        <a:buSzPts val="900"/>
                        <a:buFont typeface="Arial"/>
                        <a:buChar char="•"/>
                      </a:pPr>
                      <a:r>
                        <a:rPr lang="en-GB" sz="900">
                          <a:solidFill>
                            <a:schemeClr val="dk1"/>
                          </a:solidFill>
                          <a:latin typeface="Arial Narrow"/>
                          <a:ea typeface="Arial Narrow"/>
                          <a:cs typeface="Arial Narrow"/>
                          <a:sym typeface="Arial Narrow"/>
                        </a:rPr>
                        <a:t>What would happen if we changed the order of [chosen] commands?</a:t>
                      </a:r>
                      <a:endParaRPr/>
                    </a:p>
                    <a:p>
                      <a:pPr indent="-114300" lvl="0" marL="171450" marR="0" rtl="0" algn="l">
                        <a:lnSpc>
                          <a:spcPct val="100000"/>
                        </a:lnSpc>
                        <a:spcBef>
                          <a:spcPts val="0"/>
                        </a:spcBef>
                        <a:spcAft>
                          <a:spcPts val="0"/>
                        </a:spcAft>
                        <a:buClr>
                          <a:schemeClr val="dk1"/>
                        </a:buClr>
                        <a:buSzPts val="900"/>
                        <a:buFont typeface="Arial"/>
                        <a:buNone/>
                      </a:pPr>
                      <a:r>
                        <a:t/>
                      </a:r>
                      <a:endParaRPr sz="9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b="0" i="0" sz="900">
                        <a:latin typeface="Arial Narrow"/>
                        <a:ea typeface="Arial Narrow"/>
                        <a:cs typeface="Arial Narrow"/>
                        <a:sym typeface="Arial Narrow"/>
                      </a:endParaRPr>
                    </a:p>
                  </a:txBody>
                  <a:tcPr marT="45725" marB="45725" marR="91450" marL="91450"/>
                </a:tc>
              </a:tr>
            </a:tbl>
          </a:graphicData>
        </a:graphic>
      </p:graphicFrame>
      <p:pic>
        <p:nvPicPr>
          <p:cNvPr id="1418" name="Google Shape;1418;p64"/>
          <p:cNvPicPr preferRelativeResize="0"/>
          <p:nvPr/>
        </p:nvPicPr>
        <p:blipFill rotWithShape="1">
          <a:blip r:embed="rId24">
            <a:alphaModFix/>
          </a:blip>
          <a:srcRect b="0" l="0" r="0" t="0"/>
          <a:stretch/>
        </p:blipFill>
        <p:spPr>
          <a:xfrm>
            <a:off x="8627531" y="2820807"/>
            <a:ext cx="356860" cy="35686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3" name="Shape 1423"/>
        <p:cNvGrpSpPr/>
        <p:nvPr/>
      </p:nvGrpSpPr>
      <p:grpSpPr>
        <a:xfrm>
          <a:off x="0" y="0"/>
          <a:ext cx="0" cy="0"/>
          <a:chOff x="0" y="0"/>
          <a:chExt cx="0" cy="0"/>
        </a:xfrm>
      </p:grpSpPr>
      <p:pic>
        <p:nvPicPr>
          <p:cNvPr id="1424" name="Google Shape;1424;p65"/>
          <p:cNvPicPr preferRelativeResize="0"/>
          <p:nvPr/>
        </p:nvPicPr>
        <p:blipFill rotWithShape="1">
          <a:blip r:embed="rId3">
            <a:alphaModFix/>
          </a:blip>
          <a:srcRect b="0" l="0" r="0" t="0"/>
          <a:stretch/>
        </p:blipFill>
        <p:spPr>
          <a:xfrm>
            <a:off x="8127804" y="2745586"/>
            <a:ext cx="393236" cy="393235"/>
          </a:xfrm>
          <a:prstGeom prst="rect">
            <a:avLst/>
          </a:prstGeom>
          <a:noFill/>
          <a:ln>
            <a:noFill/>
          </a:ln>
        </p:spPr>
      </p:pic>
      <p:pic>
        <p:nvPicPr>
          <p:cNvPr id="1425" name="Google Shape;1425;p65"/>
          <p:cNvPicPr preferRelativeResize="0"/>
          <p:nvPr/>
        </p:nvPicPr>
        <p:blipFill rotWithShape="1">
          <a:blip r:embed="rId4">
            <a:alphaModFix/>
          </a:blip>
          <a:srcRect b="0" l="0" r="0" t="0"/>
          <a:stretch/>
        </p:blipFill>
        <p:spPr>
          <a:xfrm>
            <a:off x="8123850" y="1632846"/>
            <a:ext cx="393236" cy="393236"/>
          </a:xfrm>
          <a:prstGeom prst="rect">
            <a:avLst/>
          </a:prstGeom>
          <a:noFill/>
          <a:ln>
            <a:noFill/>
          </a:ln>
        </p:spPr>
      </p:pic>
      <p:pic>
        <p:nvPicPr>
          <p:cNvPr id="1426" name="Google Shape;1426;p65"/>
          <p:cNvPicPr preferRelativeResize="0"/>
          <p:nvPr/>
        </p:nvPicPr>
        <p:blipFill rotWithShape="1">
          <a:blip r:embed="rId5">
            <a:alphaModFix/>
          </a:blip>
          <a:srcRect b="0" l="0" r="0" t="0"/>
          <a:stretch/>
        </p:blipFill>
        <p:spPr>
          <a:xfrm>
            <a:off x="8589697" y="3543275"/>
            <a:ext cx="383567" cy="390804"/>
          </a:xfrm>
          <a:prstGeom prst="rect">
            <a:avLst/>
          </a:prstGeom>
          <a:noFill/>
          <a:ln>
            <a:noFill/>
          </a:ln>
        </p:spPr>
      </p:pic>
      <p:sp>
        <p:nvSpPr>
          <p:cNvPr id="1427" name="Google Shape;1427;p65"/>
          <p:cNvSpPr txBox="1"/>
          <p:nvPr>
            <p:ph type="title"/>
          </p:nvPr>
        </p:nvSpPr>
        <p:spPr>
          <a:xfrm>
            <a:off x="1183753" y="45864"/>
            <a:ext cx="7362028" cy="476493"/>
          </a:xfrm>
          <a:prstGeom prst="rect">
            <a:avLst/>
          </a:prstGeom>
          <a:solidFill>
            <a:srgbClr val="D99593"/>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400"/>
              <a:buFont typeface="Arial Narrow"/>
              <a:buNone/>
            </a:pPr>
            <a:br>
              <a:rPr b="1" lang="en-GB" sz="1400">
                <a:latin typeface="Arial Narrow"/>
                <a:ea typeface="Arial Narrow"/>
                <a:cs typeface="Arial Narrow"/>
                <a:sym typeface="Arial Narrow"/>
              </a:rPr>
            </a:br>
            <a:r>
              <a:rPr b="1" lang="en-GB" sz="1400">
                <a:latin typeface="Arial"/>
                <a:ea typeface="Arial"/>
                <a:cs typeface="Arial"/>
                <a:sym typeface="Arial"/>
              </a:rPr>
              <a:t>First Level (2.3)</a:t>
            </a:r>
            <a:br>
              <a:rPr b="1" lang="en-GB" sz="1400">
                <a:latin typeface="Arial"/>
                <a:ea typeface="Arial"/>
                <a:cs typeface="Arial"/>
                <a:sym typeface="Arial"/>
              </a:rPr>
            </a:br>
            <a:r>
              <a:rPr b="1" lang="en-GB" sz="1200">
                <a:latin typeface="Arial"/>
                <a:ea typeface="Arial"/>
                <a:cs typeface="Arial"/>
                <a:sym typeface="Arial"/>
              </a:rPr>
              <a:t>CS3: </a:t>
            </a:r>
            <a:r>
              <a:rPr lang="en-GB" sz="1200">
                <a:latin typeface="Arial"/>
                <a:ea typeface="Arial"/>
                <a:cs typeface="Arial"/>
                <a:sym typeface="Arial"/>
              </a:rPr>
              <a:t>Designing, building and testing computing solutions</a:t>
            </a:r>
            <a:br>
              <a:rPr b="1" lang="en-GB" sz="1400">
                <a:latin typeface="Arial"/>
                <a:ea typeface="Arial"/>
                <a:cs typeface="Arial"/>
                <a:sym typeface="Arial"/>
              </a:rPr>
            </a:br>
            <a:endParaRPr b="1" sz="1400">
              <a:latin typeface="Arial"/>
              <a:ea typeface="Arial"/>
              <a:cs typeface="Arial"/>
              <a:sym typeface="Arial"/>
            </a:endParaRPr>
          </a:p>
        </p:txBody>
      </p:sp>
      <p:sp>
        <p:nvSpPr>
          <p:cNvPr id="1428" name="Google Shape;1428;p65"/>
          <p:cNvSpPr/>
          <p:nvPr/>
        </p:nvSpPr>
        <p:spPr>
          <a:xfrm>
            <a:off x="108565" y="1875402"/>
            <a:ext cx="6951363" cy="4875956"/>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Teaching Strategies &amp; Approaches:</a:t>
            </a:r>
            <a:endParaRPr sz="1000">
              <a:solidFill>
                <a:srgbClr val="FF0000"/>
              </a:solidFill>
              <a:latin typeface="Arial Narrow"/>
              <a:ea typeface="Arial Narrow"/>
              <a:cs typeface="Arial Narrow"/>
              <a:sym typeface="Arial Narrow"/>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Learners can explain the meaning of more complex programs that include </a:t>
            </a:r>
            <a:r>
              <a:rPr b="1" lang="en-GB" sz="1000">
                <a:solidFill>
                  <a:schemeClr val="dk1"/>
                </a:solidFill>
                <a:latin typeface="Arial Narrow"/>
                <a:ea typeface="Arial Narrow"/>
                <a:cs typeface="Arial Narrow"/>
                <a:sym typeface="Arial Narrow"/>
              </a:rPr>
              <a:t>selection, repetition, variables</a:t>
            </a:r>
            <a:r>
              <a:rPr lang="en-GB" sz="1000">
                <a:solidFill>
                  <a:schemeClr val="dk1"/>
                </a:solidFill>
                <a:latin typeface="Arial Narrow"/>
                <a:ea typeface="Arial Narrow"/>
                <a:cs typeface="Arial Narrow"/>
                <a:sym typeface="Arial Narrow"/>
              </a:rPr>
              <a:t> and </a:t>
            </a:r>
            <a:r>
              <a:rPr b="1" lang="en-GB" sz="1000">
                <a:solidFill>
                  <a:schemeClr val="dk1"/>
                </a:solidFill>
                <a:latin typeface="Arial Narrow"/>
                <a:ea typeface="Arial Narrow"/>
                <a:cs typeface="Arial Narrow"/>
                <a:sym typeface="Arial Narrow"/>
              </a:rPr>
              <a:t>loops</a:t>
            </a:r>
            <a:r>
              <a:rPr lang="en-GB" sz="1000">
                <a:solidFill>
                  <a:schemeClr val="dk1"/>
                </a:solidFill>
                <a:latin typeface="Arial Narrow"/>
                <a:ea typeface="Arial Narrow"/>
                <a:cs typeface="Arial Narrow"/>
                <a:sym typeface="Arial Narrow"/>
              </a:rPr>
              <a:t>. They will be able to </a:t>
            </a:r>
            <a:r>
              <a:rPr b="1" lang="en-GB" sz="1000">
                <a:solidFill>
                  <a:schemeClr val="dk1"/>
                </a:solidFill>
                <a:latin typeface="Arial Narrow"/>
                <a:ea typeface="Arial Narrow"/>
                <a:cs typeface="Arial Narrow"/>
                <a:sym typeface="Arial Narrow"/>
              </a:rPr>
              <a:t>predict </a:t>
            </a:r>
            <a:r>
              <a:rPr lang="en-GB" sz="1000">
                <a:solidFill>
                  <a:schemeClr val="dk1"/>
                </a:solidFill>
                <a:latin typeface="Arial Narrow"/>
                <a:ea typeface="Arial Narrow"/>
                <a:cs typeface="Arial Narrow"/>
                <a:sym typeface="Arial Narrow"/>
              </a:rPr>
              <a:t>what a complete program will do when it runs, identifying and fixing </a:t>
            </a:r>
            <a:r>
              <a:rPr b="1" lang="en-GB" sz="1000">
                <a:solidFill>
                  <a:schemeClr val="dk1"/>
                </a:solidFill>
                <a:latin typeface="Arial Narrow"/>
                <a:ea typeface="Arial Narrow"/>
                <a:cs typeface="Arial Narrow"/>
                <a:sym typeface="Arial Narrow"/>
              </a:rPr>
              <a:t>bugs</a:t>
            </a:r>
            <a:r>
              <a:rPr lang="en-GB" sz="1000">
                <a:solidFill>
                  <a:schemeClr val="dk1"/>
                </a:solidFill>
                <a:latin typeface="Arial Narrow"/>
                <a:ea typeface="Arial Narrow"/>
                <a:cs typeface="Arial Narrow"/>
                <a:sym typeface="Arial Narrow"/>
              </a:rPr>
              <a:t> before and during. They should be aware that software development often includes coming back to tricky bugs and that this requires </a:t>
            </a:r>
            <a:r>
              <a:rPr b="1" lang="en-GB" sz="1000">
                <a:solidFill>
                  <a:schemeClr val="dk1"/>
                </a:solidFill>
                <a:latin typeface="Arial Narrow"/>
                <a:ea typeface="Arial Narrow"/>
                <a:cs typeface="Arial Narrow"/>
                <a:sym typeface="Arial Narrow"/>
              </a:rPr>
              <a:t>perseverance</a:t>
            </a:r>
            <a:r>
              <a:rPr lang="en-GB" sz="1000">
                <a:solidFill>
                  <a:schemeClr val="dk1"/>
                </a:solidFill>
                <a:latin typeface="Arial Narrow"/>
                <a:ea typeface="Arial Narrow"/>
                <a:cs typeface="Arial Narrow"/>
                <a:sym typeface="Arial Narrow"/>
              </a:rPr>
              <a:t>.</a:t>
            </a:r>
            <a:endParaRPr/>
          </a:p>
          <a:p>
            <a:pPr indent="0" lvl="0" marL="0" marR="0" rtl="0" algn="l">
              <a:spcBef>
                <a:spcPts val="0"/>
              </a:spcBef>
              <a:spcAft>
                <a:spcPts val="0"/>
              </a:spcAft>
              <a:buNone/>
            </a:pPr>
            <a:r>
              <a:t/>
            </a:r>
            <a:endParaRPr sz="700">
              <a:solidFill>
                <a:srgbClr val="FF0000"/>
              </a:solidFill>
              <a:latin typeface="Arial Narrow"/>
              <a:ea typeface="Arial Narrow"/>
              <a:cs typeface="Arial Narrow"/>
              <a:sym typeface="Arial Narrow"/>
            </a:endParaRPr>
          </a:p>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Unplugged</a:t>
            </a:r>
            <a:endParaRPr sz="11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Code a partner/group to perform a sequence of actions or routine using written or other visual programming language, using variables and conditional repetition</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Using written or visual code that include conditionals, variables, iteration and events, create code for school/classroom routines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Recognise when written or visual instructions can be used and modified to create other outcomes – propose a remix for a classmate’s code</a:t>
            </a:r>
            <a:endParaRPr/>
          </a:p>
          <a:p>
            <a:pPr indent="-127000" lvl="0" marL="171450" marR="0" rtl="0" algn="l">
              <a:spcBef>
                <a:spcPts val="0"/>
              </a:spcBef>
              <a:spcAft>
                <a:spcPts val="0"/>
              </a:spcAft>
              <a:buClr>
                <a:schemeClr val="dk1"/>
              </a:buClr>
              <a:buSzPts val="700"/>
              <a:buFont typeface="Arial"/>
              <a:buNone/>
            </a:pPr>
            <a:r>
              <a:t/>
            </a:r>
            <a:endParaRPr sz="700">
              <a:solidFill>
                <a:srgbClr val="FF0000"/>
              </a:solidFill>
              <a:latin typeface="Arial Narrow"/>
              <a:ea typeface="Arial Narrow"/>
              <a:cs typeface="Arial Narrow"/>
              <a:sym typeface="Arial Narrow"/>
            </a:endParaRPr>
          </a:p>
          <a:p>
            <a:pPr indent="0" lvl="0" marL="0" marR="0" rtl="0" algn="l">
              <a:spcBef>
                <a:spcPts val="0"/>
              </a:spcBef>
              <a:spcAft>
                <a:spcPts val="0"/>
              </a:spcAft>
              <a:buNone/>
            </a:pPr>
            <a:r>
              <a:t/>
            </a:r>
            <a:endParaRPr sz="700">
              <a:solidFill>
                <a:srgbClr val="FF0000"/>
              </a:solidFill>
              <a:latin typeface="Arial Narrow"/>
              <a:ea typeface="Arial Narrow"/>
              <a:cs typeface="Arial Narrow"/>
              <a:sym typeface="Arial Narrow"/>
            </a:endParaRPr>
          </a:p>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Plugged</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Code.org </a:t>
            </a:r>
            <a:r>
              <a:rPr lang="en-GB" sz="1000" u="sng">
                <a:solidFill>
                  <a:schemeClr val="dk1"/>
                </a:solidFill>
                <a:latin typeface="Arial Narrow"/>
                <a:ea typeface="Arial Narrow"/>
                <a:cs typeface="Arial Narrow"/>
                <a:sym typeface="Arial Narrow"/>
                <a:hlinkClick r:id="rId6">
                  <a:extLst>
                    <a:ext uri="{A12FA001-AC4F-418D-AE19-62706E023703}">
                      <ahyp:hlinkClr val="tx"/>
                    </a:ext>
                  </a:extLst>
                </a:hlinkClick>
              </a:rPr>
              <a:t>Course F </a:t>
            </a:r>
            <a:r>
              <a:rPr lang="en-GB" sz="1000">
                <a:solidFill>
                  <a:schemeClr val="dk1"/>
                </a:solidFill>
                <a:latin typeface="Arial Narrow"/>
                <a:ea typeface="Arial Narrow"/>
                <a:cs typeface="Arial Narrow"/>
                <a:sym typeface="Arial Narrow"/>
              </a:rPr>
              <a:t>and resources (for those who have done Courses A-E) covers different kinds of loops, events, functions, variables and conditionals, and goes on to show learners how to create their own game</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Using other available coding software (e.g. Scratch, Swift Playgrounds, Minecraft Education, Tynker, Hour of Code), create and debug scripts of block code using conditionals, variables, iteration (loop/repeat), events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Learners create, develop and evaluate their own code with a partner/small group, through any of the </a:t>
            </a:r>
            <a:r>
              <a:rPr lang="en-GB" sz="1000" u="sng">
                <a:solidFill>
                  <a:schemeClr val="dk1"/>
                </a:solidFill>
                <a:latin typeface="Arial Narrow"/>
                <a:ea typeface="Arial Narrow"/>
                <a:cs typeface="Arial Narrow"/>
                <a:sym typeface="Arial Narrow"/>
                <a:hlinkClick r:id="rId7">
                  <a:extLst>
                    <a:ext uri="{A12FA001-AC4F-418D-AE19-62706E023703}">
                      <ahyp:hlinkClr val="tx"/>
                    </a:ext>
                  </a:extLst>
                </a:hlinkClick>
              </a:rPr>
              <a:t>Micro:bit projects</a:t>
            </a:r>
            <a:endParaRPr sz="10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Individually or in programming pairs, create a code to achieve a purpose, and switch with a partner/group, to identify any bugs and offer debugging solutions – if you have access to Raspberry Pi, try some of the activities from their </a:t>
            </a:r>
            <a:r>
              <a:rPr lang="en-GB" sz="1000" u="sng">
                <a:solidFill>
                  <a:schemeClr val="dk1"/>
                </a:solidFill>
                <a:latin typeface="Arial Narrow"/>
                <a:ea typeface="Arial Narrow"/>
                <a:cs typeface="Arial Narrow"/>
                <a:sym typeface="Arial Narrow"/>
                <a:hlinkClick r:id="rId8">
                  <a:extLst>
                    <a:ext uri="{A12FA001-AC4F-418D-AE19-62706E023703}">
                      <ahyp:hlinkClr val="tx"/>
                    </a:ext>
                  </a:extLst>
                </a:hlinkClick>
              </a:rPr>
              <a:t>curriculum</a:t>
            </a:r>
            <a:r>
              <a:rPr lang="en-GB" sz="1000">
                <a:solidFill>
                  <a:schemeClr val="dk1"/>
                </a:solidFill>
                <a:latin typeface="Arial Narrow"/>
                <a:ea typeface="Arial Narrow"/>
                <a:cs typeface="Arial Narrow"/>
                <a:sym typeface="Arial Narrow"/>
              </a:rPr>
              <a:t> </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Hour of code: get to know or practice JavaScript, using functions to </a:t>
            </a:r>
            <a:r>
              <a:rPr lang="en-GB" sz="1000" u="sng">
                <a:solidFill>
                  <a:schemeClr val="dk1"/>
                </a:solidFill>
                <a:latin typeface="Arial Narrow"/>
                <a:ea typeface="Arial Narrow"/>
                <a:cs typeface="Arial Narrow"/>
                <a:sym typeface="Arial Narrow"/>
                <a:hlinkClick r:id="rId9">
                  <a:extLst>
                    <a:ext uri="{A12FA001-AC4F-418D-AE19-62706E023703}">
                      <ahyp:hlinkClr val="tx"/>
                    </a:ext>
                  </a:extLst>
                </a:hlinkClick>
              </a:rPr>
              <a:t>Code the News</a:t>
            </a:r>
            <a:endParaRPr sz="1000" u="sng">
              <a:solidFill>
                <a:schemeClr val="dk1"/>
              </a:solidFill>
              <a:latin typeface="Arial Narrow"/>
              <a:ea typeface="Arial Narrow"/>
              <a:cs typeface="Arial Narrow"/>
              <a:sym typeface="Arial Narrow"/>
              <a:hlinkClick r:id="rId10">
                <a:extLst>
                  <a:ext uri="{A12FA001-AC4F-418D-AE19-62706E023703}">
                    <ahyp:hlinkClr val="tx"/>
                  </a:ext>
                </a:extLst>
              </a:hlinkClick>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Complete Barefoot’s </a:t>
            </a:r>
            <a:r>
              <a:rPr lang="en-GB" sz="1000" u="sng">
                <a:solidFill>
                  <a:schemeClr val="dk1"/>
                </a:solidFill>
                <a:latin typeface="Arial Narrow"/>
                <a:ea typeface="Arial Narrow"/>
                <a:cs typeface="Arial Narrow"/>
                <a:sym typeface="Arial Narrow"/>
                <a:hlinkClick r:id="rId11">
                  <a:extLst>
                    <a:ext uri="{A12FA001-AC4F-418D-AE19-62706E023703}">
                      <ahyp:hlinkClr val="tx"/>
                    </a:ext>
                  </a:extLst>
                </a:hlinkClick>
              </a:rPr>
              <a:t>Make a Game</a:t>
            </a:r>
            <a:r>
              <a:rPr lang="en-GB" sz="1000">
                <a:solidFill>
                  <a:schemeClr val="dk1"/>
                </a:solidFill>
                <a:latin typeface="Arial Narrow"/>
                <a:ea typeface="Arial Narrow"/>
                <a:cs typeface="Arial Narrow"/>
                <a:sym typeface="Arial Narrow"/>
              </a:rPr>
              <a:t> Project</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From what children have researched about the solar system, use a set of Spheros to recreate the orbit of the planets around the sun (outdoor / large hall required) – use decomposition so that small groups work on each planet, but collaborate to ensure synchronicity with others’ solutions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Discover the importance of computers in World War II, and the work of Alan Turing, in Barefoot’s </a:t>
            </a:r>
            <a:r>
              <a:rPr lang="en-GB" sz="1000" u="sng">
                <a:solidFill>
                  <a:schemeClr val="dk1"/>
                </a:solidFill>
                <a:latin typeface="Arial Narrow"/>
                <a:ea typeface="Arial Narrow"/>
                <a:cs typeface="Arial Narrow"/>
                <a:sym typeface="Arial Narrow"/>
                <a:hlinkClick r:id="rId12">
                  <a:extLst>
                    <a:ext uri="{A12FA001-AC4F-418D-AE19-62706E023703}">
                      <ahyp:hlinkClr val="tx"/>
                    </a:ext>
                  </a:extLst>
                </a:hlinkClick>
              </a:rPr>
              <a:t>Code Cracking</a:t>
            </a:r>
            <a:endParaRPr sz="10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0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7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7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000" u="sng">
                <a:solidFill>
                  <a:schemeClr val="dk1"/>
                </a:solidFill>
                <a:latin typeface="Arial Narrow"/>
                <a:ea typeface="Arial Narrow"/>
                <a:cs typeface="Arial Narrow"/>
                <a:sym typeface="Arial Narrow"/>
              </a:rPr>
              <a:t>Questions to enable HOTS:</a:t>
            </a:r>
            <a:endParaRPr sz="1000">
              <a:solidFill>
                <a:srgbClr val="FF0000"/>
              </a:solidFill>
              <a:latin typeface="Arial Narrow"/>
              <a:ea typeface="Arial Narrow"/>
              <a:cs typeface="Arial Narrow"/>
              <a:sym typeface="Arial Narrow"/>
            </a:endParaRPr>
          </a:p>
          <a:p>
            <a:pPr indent="0" lvl="0" marL="0" marR="0" rtl="0" algn="l">
              <a:spcBef>
                <a:spcPts val="0"/>
              </a:spcBef>
              <a:spcAft>
                <a:spcPts val="0"/>
              </a:spcAft>
              <a:buNone/>
            </a:pPr>
            <a:r>
              <a:t/>
            </a:r>
            <a:endParaRPr sz="1000">
              <a:solidFill>
                <a:srgbClr val="FF0000"/>
              </a:solidFill>
              <a:latin typeface="Arial Narrow"/>
              <a:ea typeface="Arial Narrow"/>
              <a:cs typeface="Arial Narrow"/>
              <a:sym typeface="Arial Narrow"/>
            </a:endParaRPr>
          </a:p>
          <a:p>
            <a:pPr indent="-107950" lvl="0" marL="171450" marR="0" rtl="0" algn="l">
              <a:spcBef>
                <a:spcPts val="0"/>
              </a:spcBef>
              <a:spcAft>
                <a:spcPts val="0"/>
              </a:spcAft>
              <a:buClr>
                <a:schemeClr val="dk1"/>
              </a:buClr>
              <a:buSzPts val="1000"/>
              <a:buFont typeface="Arial"/>
              <a:buNone/>
            </a:pPr>
            <a:r>
              <a:t/>
            </a:r>
            <a:endParaRPr sz="1000">
              <a:solidFill>
                <a:schemeClr val="dk1"/>
              </a:solidFill>
              <a:latin typeface="Arial Narrow"/>
              <a:ea typeface="Arial Narrow"/>
              <a:cs typeface="Arial Narrow"/>
              <a:sym typeface="Arial Narrow"/>
            </a:endParaRPr>
          </a:p>
        </p:txBody>
      </p:sp>
      <p:sp>
        <p:nvSpPr>
          <p:cNvPr id="1429" name="Google Shape;1429;p65"/>
          <p:cNvSpPr/>
          <p:nvPr/>
        </p:nvSpPr>
        <p:spPr>
          <a:xfrm>
            <a:off x="118933" y="1102004"/>
            <a:ext cx="6940995" cy="709618"/>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Cross-curricular links:</a:t>
            </a:r>
            <a:r>
              <a:rPr lang="en-GB" sz="1100">
                <a:solidFill>
                  <a:schemeClr val="dk1"/>
                </a:solidFill>
                <a:latin typeface="Arial Narrow"/>
                <a:ea typeface="Arial Narrow"/>
                <a:cs typeface="Arial Narrow"/>
                <a:sym typeface="Arial Narrow"/>
              </a:rPr>
              <a:t> </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(TCH 2-13a, 2-14a) understanding process, outcome, core programming concepts </a:t>
            </a:r>
            <a:r>
              <a:rPr lang="en-GB" sz="1000">
                <a:solidFill>
                  <a:srgbClr val="FF0000"/>
                </a:solidFill>
                <a:latin typeface="Arial Narrow"/>
                <a:ea typeface="Arial Narrow"/>
                <a:cs typeface="Arial Narrow"/>
                <a:sym typeface="Arial Narrow"/>
              </a:rPr>
              <a:t>	</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(SOC 2-06a) if covering WWII, look at how computers were code-cracking devices, and Alan Turing as a significant person from a time in the past</a:t>
            </a:r>
            <a:endParaRPr/>
          </a:p>
          <a:p>
            <a:pPr indent="0" lvl="0" marL="0" marR="0" rtl="0" algn="l">
              <a:spcBef>
                <a:spcPts val="0"/>
              </a:spcBef>
              <a:spcAft>
                <a:spcPts val="0"/>
              </a:spcAft>
              <a:buNone/>
            </a:pPr>
            <a:r>
              <a:rPr lang="en-GB" sz="1000">
                <a:solidFill>
                  <a:schemeClr val="dk1"/>
                </a:solidFill>
                <a:latin typeface="Arial Narrow"/>
                <a:ea typeface="Arial Narrow"/>
                <a:cs typeface="Arial Narrow"/>
                <a:sym typeface="Arial Narrow"/>
              </a:rPr>
              <a:t>(SCN 2-06a) use simple models to communicate size, scale, time and relative motion within our solar system </a:t>
            </a:r>
            <a:endParaRPr/>
          </a:p>
        </p:txBody>
      </p:sp>
      <p:sp>
        <p:nvSpPr>
          <p:cNvPr id="1430" name="Google Shape;1430;p65"/>
          <p:cNvSpPr/>
          <p:nvPr/>
        </p:nvSpPr>
        <p:spPr>
          <a:xfrm>
            <a:off x="118934" y="586135"/>
            <a:ext cx="6940996" cy="45209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Key language</a:t>
            </a:r>
            <a:r>
              <a:rPr lang="en-GB" sz="1100">
                <a:solidFill>
                  <a:schemeClr val="dk1"/>
                </a:solidFill>
                <a:latin typeface="Arial Narrow"/>
                <a:ea typeface="Arial Narrow"/>
                <a:cs typeface="Arial Narrow"/>
                <a:sym typeface="Arial Narrow"/>
              </a:rPr>
              <a:t>: program, instructions, commands, code, selection, sequence, input, output, bug, debug / debugging, loop, repeat, pattern, perseverance, iteration, variable, script, events</a:t>
            </a:r>
            <a:endParaRPr/>
          </a:p>
        </p:txBody>
      </p:sp>
      <p:sp>
        <p:nvSpPr>
          <p:cNvPr id="1431" name="Google Shape;1431;p65"/>
          <p:cNvSpPr/>
          <p:nvPr/>
        </p:nvSpPr>
        <p:spPr>
          <a:xfrm>
            <a:off x="7150289" y="582542"/>
            <a:ext cx="1867992" cy="650613"/>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CfE E/O:</a:t>
            </a:r>
            <a:r>
              <a:rPr lang="en-GB" sz="1100">
                <a:solidFill>
                  <a:schemeClr val="dk1"/>
                </a:solidFill>
                <a:latin typeface="Arial Narrow"/>
                <a:ea typeface="Arial Narrow"/>
                <a:cs typeface="Arial Narrow"/>
                <a:sym typeface="Arial Narrow"/>
              </a:rPr>
              <a:t> </a:t>
            </a:r>
            <a:r>
              <a:rPr lang="en-GB" sz="900">
                <a:solidFill>
                  <a:srgbClr val="000000"/>
                </a:solidFill>
                <a:latin typeface="Arial Narrow"/>
                <a:ea typeface="Arial Narrow"/>
                <a:cs typeface="Arial Narrow"/>
                <a:sym typeface="Arial Narrow"/>
              </a:rPr>
              <a:t>I can create, develop and evaluate computing solutions in response to a design challenge.</a:t>
            </a:r>
            <a:endParaRPr/>
          </a:p>
          <a:p>
            <a:pPr indent="0" lvl="0" marL="0" marR="0" rtl="0" algn="l">
              <a:spcBef>
                <a:spcPts val="0"/>
              </a:spcBef>
              <a:spcAft>
                <a:spcPts val="0"/>
              </a:spcAft>
              <a:buNone/>
            </a:pPr>
            <a:r>
              <a:rPr b="1" lang="en-GB" sz="900">
                <a:solidFill>
                  <a:srgbClr val="000000"/>
                </a:solidFill>
                <a:latin typeface="Arial Narrow"/>
                <a:ea typeface="Arial Narrow"/>
                <a:cs typeface="Arial Narrow"/>
                <a:sym typeface="Arial Narrow"/>
              </a:rPr>
              <a:t>TCH 2-15a</a:t>
            </a:r>
            <a:endParaRPr sz="9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p:txBody>
      </p:sp>
      <p:sp>
        <p:nvSpPr>
          <p:cNvPr id="1432" name="Google Shape;1432;p65"/>
          <p:cNvSpPr/>
          <p:nvPr/>
        </p:nvSpPr>
        <p:spPr>
          <a:xfrm>
            <a:off x="7161700" y="4268215"/>
            <a:ext cx="1862958" cy="2483141"/>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dk1"/>
                </a:solidFill>
                <a:latin typeface="Arial Narrow"/>
                <a:ea typeface="Arial Narrow"/>
                <a:cs typeface="Arial Narrow"/>
                <a:sym typeface="Arial Narrow"/>
              </a:rPr>
              <a:t>End of Level Benchmarks:</a:t>
            </a:r>
            <a:endParaRPr/>
          </a:p>
          <a:p>
            <a:pPr indent="0" lvl="0" marL="0" marR="0" rtl="0" algn="l">
              <a:spcBef>
                <a:spcPts val="0"/>
              </a:spcBef>
              <a:spcAft>
                <a:spcPts val="0"/>
              </a:spcAft>
              <a:buNone/>
            </a:pPr>
            <a:r>
              <a:t/>
            </a:r>
            <a:endParaRPr sz="800" u="sng">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Creates programs in a visual programming language including variables and conditional repetition</a:t>
            </a:r>
            <a:endParaRPr sz="1000">
              <a:solidFill>
                <a:schemeClr val="lt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Identifies patterns in problem solving and reuses aspects of previous solutions appropriately for example, reuse code for a timer, score counter or controlling arrow keys</a:t>
            </a:r>
            <a:endParaRPr sz="1000">
              <a:solidFill>
                <a:schemeClr val="lt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Arial Narrow"/>
                <a:ea typeface="Arial Narrow"/>
                <a:cs typeface="Arial Narrow"/>
                <a:sym typeface="Arial Narrow"/>
              </a:rPr>
              <a:t>Identifies any mismatches between the task description and the programmed solution, and indicates how to fix them</a:t>
            </a:r>
            <a:endParaRPr sz="1000">
              <a:solidFill>
                <a:schemeClr val="lt1"/>
              </a:solidFill>
              <a:latin typeface="Arial Narrow"/>
              <a:ea typeface="Arial Narrow"/>
              <a:cs typeface="Arial Narrow"/>
              <a:sym typeface="Arial Narrow"/>
            </a:endParaRPr>
          </a:p>
        </p:txBody>
      </p:sp>
      <p:sp>
        <p:nvSpPr>
          <p:cNvPr id="1433" name="Google Shape;1433;p65"/>
          <p:cNvSpPr/>
          <p:nvPr/>
        </p:nvSpPr>
        <p:spPr>
          <a:xfrm>
            <a:off x="7150289" y="1571768"/>
            <a:ext cx="1867992" cy="2363698"/>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Barefoot</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Hour of Code</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Sphero</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Code.org</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Scratch</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Micro:bit</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Swift </a:t>
            </a:r>
            <a:br>
              <a:rPr lang="en-GB" sz="1100">
                <a:solidFill>
                  <a:schemeClr val="dk1"/>
                </a:solidFill>
                <a:latin typeface="Arial Narrow"/>
                <a:ea typeface="Arial Narrow"/>
                <a:cs typeface="Arial Narrow"/>
                <a:sym typeface="Arial Narrow"/>
              </a:rPr>
            </a:br>
            <a:r>
              <a:rPr lang="en-GB" sz="1100">
                <a:solidFill>
                  <a:schemeClr val="dk1"/>
                </a:solidFill>
                <a:latin typeface="Arial Narrow"/>
                <a:ea typeface="Arial Narrow"/>
                <a:cs typeface="Arial Narrow"/>
                <a:sym typeface="Arial Narrow"/>
              </a:rPr>
              <a:t>Playgrounds</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Tynker</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Minecraft </a:t>
            </a:r>
            <a:br>
              <a:rPr lang="en-GB" sz="1100">
                <a:solidFill>
                  <a:schemeClr val="dk1"/>
                </a:solidFill>
                <a:latin typeface="Arial Narrow"/>
                <a:ea typeface="Arial Narrow"/>
                <a:cs typeface="Arial Narrow"/>
                <a:sym typeface="Arial Narrow"/>
              </a:rPr>
            </a:br>
            <a:r>
              <a:rPr lang="en-GB" sz="1100">
                <a:solidFill>
                  <a:schemeClr val="dk1"/>
                </a:solidFill>
                <a:latin typeface="Arial Narrow"/>
                <a:ea typeface="Arial Narrow"/>
                <a:cs typeface="Arial Narrow"/>
                <a:sym typeface="Arial Narrow"/>
              </a:rPr>
              <a:t>Education</a:t>
            </a:r>
            <a:endParaRPr/>
          </a:p>
          <a:p>
            <a:pPr indent="0" lvl="0" marL="0" marR="0" rtl="0" algn="l">
              <a:spcBef>
                <a:spcPts val="0"/>
              </a:spcBef>
              <a:spcAft>
                <a:spcPts val="0"/>
              </a:spcAft>
              <a:buNone/>
            </a:pPr>
            <a:r>
              <a:rPr lang="en-GB" sz="1100">
                <a:solidFill>
                  <a:schemeClr val="dk1"/>
                </a:solidFill>
                <a:latin typeface="Arial Narrow"/>
                <a:ea typeface="Arial Narrow"/>
                <a:cs typeface="Arial Narrow"/>
                <a:sym typeface="Arial Narrow"/>
              </a:rPr>
              <a:t>Lego WeDo</a:t>
            </a:r>
            <a:endParaRPr sz="1100">
              <a:solidFill>
                <a:schemeClr val="dk1"/>
              </a:solidFill>
              <a:latin typeface="Arial Narrow"/>
              <a:ea typeface="Arial Narrow"/>
              <a:cs typeface="Arial Narrow"/>
              <a:sym typeface="Arial Narrow"/>
            </a:endParaRPr>
          </a:p>
        </p:txBody>
      </p:sp>
      <p:graphicFrame>
        <p:nvGraphicFramePr>
          <p:cNvPr id="1434" name="Google Shape;1434;p65"/>
          <p:cNvGraphicFramePr/>
          <p:nvPr/>
        </p:nvGraphicFramePr>
        <p:xfrm>
          <a:off x="190404" y="6202717"/>
          <a:ext cx="3000000" cy="3000000"/>
        </p:xfrm>
        <a:graphic>
          <a:graphicData uri="http://schemas.openxmlformats.org/drawingml/2006/table">
            <a:tbl>
              <a:tblPr bandRow="1" firstRow="1">
                <a:noFill/>
                <a:tableStyleId>{2BD47FE2-F3FE-47A3-9270-DE741071F401}</a:tableStyleId>
              </a:tblPr>
              <a:tblGrid>
                <a:gridCol w="3099550"/>
                <a:gridCol w="3688125"/>
              </a:tblGrid>
              <a:tr h="114300">
                <a:tc>
                  <a:txBody>
                    <a:bodyPr/>
                    <a:lstStyle/>
                    <a:p>
                      <a:pPr indent="-114300" lvl="0" marL="171450" marR="0" rtl="0" algn="l">
                        <a:spcBef>
                          <a:spcPts val="0"/>
                        </a:spcBef>
                        <a:spcAft>
                          <a:spcPts val="0"/>
                        </a:spcAft>
                        <a:buClr>
                          <a:schemeClr val="dk1"/>
                        </a:buClr>
                        <a:buSzPts val="900"/>
                        <a:buFont typeface="Arial"/>
                        <a:buNone/>
                      </a:pPr>
                      <a:r>
                        <a:t/>
                      </a:r>
                      <a:endParaRPr b="0" i="0" sz="9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900"/>
                        <a:buFont typeface="Arial"/>
                        <a:buChar char="•"/>
                      </a:pPr>
                      <a:r>
                        <a:rPr b="0" i="0" lang="en-GB" sz="900">
                          <a:solidFill>
                            <a:schemeClr val="dk1"/>
                          </a:solidFill>
                          <a:latin typeface="Arial Narrow"/>
                          <a:ea typeface="Arial Narrow"/>
                          <a:cs typeface="Arial Narrow"/>
                          <a:sym typeface="Arial Narrow"/>
                        </a:rPr>
                        <a:t>How can you make your code better?</a:t>
                      </a:r>
                      <a:endParaRPr/>
                    </a:p>
                    <a:p>
                      <a:pPr indent="-171450" lvl="0" marL="171450" marR="0" rtl="0" algn="l">
                        <a:lnSpc>
                          <a:spcPct val="100000"/>
                        </a:lnSpc>
                        <a:spcBef>
                          <a:spcPts val="0"/>
                        </a:spcBef>
                        <a:spcAft>
                          <a:spcPts val="0"/>
                        </a:spcAft>
                        <a:buClr>
                          <a:schemeClr val="dk1"/>
                        </a:buClr>
                        <a:buSzPts val="900"/>
                        <a:buFont typeface="Arial"/>
                        <a:buChar char="•"/>
                      </a:pPr>
                      <a:r>
                        <a:rPr b="0" i="0" lang="en-GB" sz="900">
                          <a:solidFill>
                            <a:schemeClr val="dk1"/>
                          </a:solidFill>
                          <a:latin typeface="Arial Narrow"/>
                          <a:ea typeface="Arial Narrow"/>
                          <a:cs typeface="Arial Narrow"/>
                          <a:sym typeface="Arial Narrow"/>
                        </a:rPr>
                        <a:t>Can you tell me what will happen if you add…?</a:t>
                      </a:r>
                      <a:endParaRPr/>
                    </a:p>
                    <a:p>
                      <a:pPr indent="-114300" lvl="0" marL="171450" marR="0" rtl="0" algn="l">
                        <a:spcBef>
                          <a:spcPts val="0"/>
                        </a:spcBef>
                        <a:spcAft>
                          <a:spcPts val="0"/>
                        </a:spcAft>
                        <a:buClr>
                          <a:schemeClr val="dk1"/>
                        </a:buClr>
                        <a:buSzPts val="900"/>
                        <a:buFont typeface="Arial"/>
                        <a:buNone/>
                      </a:pPr>
                      <a:r>
                        <a:t/>
                      </a:r>
                      <a:endParaRPr b="0" i="0" sz="900">
                        <a:solidFill>
                          <a:schemeClr val="dk1"/>
                        </a:solidFill>
                        <a:latin typeface="Arial Narrow"/>
                        <a:ea typeface="Arial Narrow"/>
                        <a:cs typeface="Arial Narrow"/>
                        <a:sym typeface="Arial Narrow"/>
                      </a:endParaRPr>
                    </a:p>
                  </a:txBody>
                  <a:tcPr marT="0" marB="0" marR="0" marL="0"/>
                </a:tc>
                <a:tc>
                  <a:txBody>
                    <a:bodyPr/>
                    <a:lstStyle/>
                    <a:p>
                      <a:pPr indent="-171450" lvl="0" marL="171450" marR="0" rtl="0" algn="l">
                        <a:lnSpc>
                          <a:spcPct val="100000"/>
                        </a:lnSpc>
                        <a:spcBef>
                          <a:spcPts val="0"/>
                        </a:spcBef>
                        <a:spcAft>
                          <a:spcPts val="0"/>
                        </a:spcAft>
                        <a:buClr>
                          <a:schemeClr val="dk1"/>
                        </a:buClr>
                        <a:buSzPts val="900"/>
                        <a:buFont typeface="Arial"/>
                        <a:buChar char="•"/>
                      </a:pPr>
                      <a:r>
                        <a:rPr b="0" i="0" lang="en-GB" sz="900">
                          <a:solidFill>
                            <a:schemeClr val="dk1"/>
                          </a:solidFill>
                          <a:latin typeface="Arial Narrow"/>
                          <a:ea typeface="Arial Narrow"/>
                          <a:cs typeface="Arial Narrow"/>
                          <a:sym typeface="Arial Narrow"/>
                        </a:rPr>
                        <a:t>Is there another way that you could code this that works?</a:t>
                      </a:r>
                      <a:endParaRPr/>
                    </a:p>
                    <a:p>
                      <a:pPr indent="-171450" lvl="0" marL="171450" marR="0" rtl="0" algn="l">
                        <a:lnSpc>
                          <a:spcPct val="100000"/>
                        </a:lnSpc>
                        <a:spcBef>
                          <a:spcPts val="0"/>
                        </a:spcBef>
                        <a:spcAft>
                          <a:spcPts val="0"/>
                        </a:spcAft>
                        <a:buClr>
                          <a:schemeClr val="dk1"/>
                        </a:buClr>
                        <a:buSzPts val="900"/>
                        <a:buFont typeface="Arial"/>
                        <a:buChar char="•"/>
                      </a:pPr>
                      <a:r>
                        <a:rPr b="0" i="0" lang="en-GB" sz="900">
                          <a:solidFill>
                            <a:schemeClr val="dk1"/>
                          </a:solidFill>
                          <a:latin typeface="Arial Narrow"/>
                          <a:ea typeface="Arial Narrow"/>
                          <a:cs typeface="Arial Narrow"/>
                          <a:sym typeface="Arial Narrow"/>
                        </a:rPr>
                        <a:t>How can I do… using a loop?</a:t>
                      </a:r>
                      <a:endParaRPr/>
                    </a:p>
                    <a:p>
                      <a:pPr indent="-171450" lvl="0" marL="171450" marR="0" rtl="0" algn="l">
                        <a:lnSpc>
                          <a:spcPct val="100000"/>
                        </a:lnSpc>
                        <a:spcBef>
                          <a:spcPts val="0"/>
                        </a:spcBef>
                        <a:spcAft>
                          <a:spcPts val="0"/>
                        </a:spcAft>
                        <a:buClr>
                          <a:schemeClr val="dk1"/>
                        </a:buClr>
                        <a:buSzPts val="900"/>
                        <a:buFont typeface="Arial"/>
                        <a:buChar char="•"/>
                      </a:pPr>
                      <a:r>
                        <a:rPr b="0" i="0" lang="en-GB" sz="900">
                          <a:solidFill>
                            <a:schemeClr val="dk1"/>
                          </a:solidFill>
                          <a:latin typeface="Arial Narrow"/>
                          <a:ea typeface="Arial Narrow"/>
                          <a:cs typeface="Arial Narrow"/>
                          <a:sym typeface="Arial Narrow"/>
                        </a:rPr>
                        <a:t>Can you evaluate this code to find a line of code that could be looped?</a:t>
                      </a:r>
                      <a:endParaRPr/>
                    </a:p>
                    <a:p>
                      <a:pPr indent="-114300" lvl="0" marL="171450" marR="0" rtl="0" algn="l">
                        <a:lnSpc>
                          <a:spcPct val="100000"/>
                        </a:lnSpc>
                        <a:spcBef>
                          <a:spcPts val="0"/>
                        </a:spcBef>
                        <a:spcAft>
                          <a:spcPts val="0"/>
                        </a:spcAft>
                        <a:buClr>
                          <a:schemeClr val="dk1"/>
                        </a:buClr>
                        <a:buSzPts val="900"/>
                        <a:buFont typeface="Arial"/>
                        <a:buNone/>
                      </a:pPr>
                      <a:r>
                        <a:t/>
                      </a:r>
                      <a:endParaRPr b="0" i="0" sz="900">
                        <a:solidFill>
                          <a:schemeClr val="dk1"/>
                        </a:solidFill>
                        <a:latin typeface="Arial Narrow"/>
                        <a:ea typeface="Arial Narrow"/>
                        <a:cs typeface="Arial Narrow"/>
                        <a:sym typeface="Arial Narrow"/>
                      </a:endParaRPr>
                    </a:p>
                  </a:txBody>
                  <a:tcPr marT="0" marB="0" marR="0" marL="0"/>
                </a:tc>
              </a:tr>
            </a:tbl>
          </a:graphicData>
        </a:graphic>
      </p:graphicFrame>
      <p:pic>
        <p:nvPicPr>
          <p:cNvPr id="1435" name="Google Shape;1435;p65"/>
          <p:cNvPicPr preferRelativeResize="0"/>
          <p:nvPr/>
        </p:nvPicPr>
        <p:blipFill rotWithShape="1">
          <a:blip r:embed="rId13">
            <a:alphaModFix/>
          </a:blip>
          <a:srcRect b="0" l="0" r="0" t="0"/>
          <a:stretch/>
        </p:blipFill>
        <p:spPr>
          <a:xfrm>
            <a:off x="8136000" y="1997525"/>
            <a:ext cx="360011" cy="356862"/>
          </a:xfrm>
          <a:prstGeom prst="rect">
            <a:avLst/>
          </a:prstGeom>
          <a:noFill/>
          <a:ln>
            <a:noFill/>
          </a:ln>
        </p:spPr>
      </p:pic>
      <p:pic>
        <p:nvPicPr>
          <p:cNvPr id="1436" name="Google Shape;1436;p65"/>
          <p:cNvPicPr preferRelativeResize="0"/>
          <p:nvPr/>
        </p:nvPicPr>
        <p:blipFill rotWithShape="1">
          <a:blip r:embed="rId14">
            <a:alphaModFix/>
          </a:blip>
          <a:srcRect b="0" l="0" r="0" t="0"/>
          <a:stretch/>
        </p:blipFill>
        <p:spPr>
          <a:xfrm>
            <a:off x="8156339" y="2390761"/>
            <a:ext cx="358999" cy="354825"/>
          </a:xfrm>
          <a:prstGeom prst="rect">
            <a:avLst/>
          </a:prstGeom>
          <a:noFill/>
          <a:ln>
            <a:noFill/>
          </a:ln>
        </p:spPr>
      </p:pic>
      <p:pic>
        <p:nvPicPr>
          <p:cNvPr id="1437" name="Google Shape;1437;p65"/>
          <p:cNvPicPr preferRelativeResize="0"/>
          <p:nvPr/>
        </p:nvPicPr>
        <p:blipFill rotWithShape="1">
          <a:blip r:embed="rId15">
            <a:alphaModFix/>
          </a:blip>
          <a:srcRect b="0" l="0" r="0" t="0"/>
          <a:stretch/>
        </p:blipFill>
        <p:spPr>
          <a:xfrm>
            <a:off x="8622150" y="1995790"/>
            <a:ext cx="356861" cy="356861"/>
          </a:xfrm>
          <a:prstGeom prst="rect">
            <a:avLst/>
          </a:prstGeom>
          <a:noFill/>
          <a:ln>
            <a:noFill/>
          </a:ln>
        </p:spPr>
      </p:pic>
      <p:pic>
        <p:nvPicPr>
          <p:cNvPr id="1438" name="Google Shape;1438;p65"/>
          <p:cNvPicPr preferRelativeResize="0"/>
          <p:nvPr/>
        </p:nvPicPr>
        <p:blipFill rotWithShape="1">
          <a:blip r:embed="rId16">
            <a:alphaModFix/>
          </a:blip>
          <a:srcRect b="0" l="0" r="0" t="0"/>
          <a:stretch/>
        </p:blipFill>
        <p:spPr>
          <a:xfrm>
            <a:off x="8589697" y="2745586"/>
            <a:ext cx="359543" cy="359543"/>
          </a:xfrm>
          <a:prstGeom prst="rect">
            <a:avLst/>
          </a:prstGeom>
          <a:noFill/>
          <a:ln>
            <a:noFill/>
          </a:ln>
        </p:spPr>
      </p:pic>
      <p:pic>
        <p:nvPicPr>
          <p:cNvPr id="1439" name="Google Shape;1439;p65"/>
          <p:cNvPicPr preferRelativeResize="0"/>
          <p:nvPr/>
        </p:nvPicPr>
        <p:blipFill rotWithShape="1">
          <a:blip r:embed="rId17">
            <a:alphaModFix/>
          </a:blip>
          <a:srcRect b="0" l="0" r="0" t="0"/>
          <a:stretch/>
        </p:blipFill>
        <p:spPr>
          <a:xfrm>
            <a:off x="8581568" y="2451836"/>
            <a:ext cx="410892" cy="232673"/>
          </a:xfrm>
          <a:prstGeom prst="rect">
            <a:avLst/>
          </a:prstGeom>
          <a:noFill/>
          <a:ln>
            <a:noFill/>
          </a:ln>
        </p:spPr>
      </p:pic>
      <p:pic>
        <p:nvPicPr>
          <p:cNvPr id="1440" name="Google Shape;1440;p65"/>
          <p:cNvPicPr preferRelativeResize="0"/>
          <p:nvPr/>
        </p:nvPicPr>
        <p:blipFill rotWithShape="1">
          <a:blip r:embed="rId18">
            <a:alphaModFix/>
          </a:blip>
          <a:srcRect b="0" l="0" r="0" t="0"/>
          <a:stretch/>
        </p:blipFill>
        <p:spPr>
          <a:xfrm>
            <a:off x="8580028" y="3203971"/>
            <a:ext cx="393236" cy="295272"/>
          </a:xfrm>
          <a:prstGeom prst="rect">
            <a:avLst/>
          </a:prstGeom>
          <a:noFill/>
          <a:ln>
            <a:noFill/>
          </a:ln>
        </p:spPr>
      </p:pic>
      <p:pic>
        <p:nvPicPr>
          <p:cNvPr id="1441" name="Google Shape;1441;p65"/>
          <p:cNvPicPr preferRelativeResize="0"/>
          <p:nvPr/>
        </p:nvPicPr>
        <p:blipFill rotWithShape="1">
          <a:blip r:embed="rId19">
            <a:alphaModFix/>
          </a:blip>
          <a:srcRect b="0" l="0" r="0" t="0"/>
          <a:stretch/>
        </p:blipFill>
        <p:spPr>
          <a:xfrm>
            <a:off x="8143679" y="3138493"/>
            <a:ext cx="361485" cy="361485"/>
          </a:xfrm>
          <a:prstGeom prst="rect">
            <a:avLst/>
          </a:prstGeom>
          <a:noFill/>
          <a:ln>
            <a:noFill/>
          </a:ln>
        </p:spPr>
      </p:pic>
      <p:pic>
        <p:nvPicPr>
          <p:cNvPr id="1442" name="Google Shape;1442;p65"/>
          <p:cNvPicPr preferRelativeResize="0"/>
          <p:nvPr/>
        </p:nvPicPr>
        <p:blipFill rotWithShape="1">
          <a:blip r:embed="rId20">
            <a:alphaModFix/>
          </a:blip>
          <a:srcRect b="0" l="0" r="0" t="0"/>
          <a:stretch/>
        </p:blipFill>
        <p:spPr>
          <a:xfrm>
            <a:off x="8622151" y="1611122"/>
            <a:ext cx="356861" cy="356861"/>
          </a:xfrm>
          <a:prstGeom prst="rect">
            <a:avLst/>
          </a:prstGeom>
          <a:noFill/>
          <a:ln>
            <a:noFill/>
          </a:ln>
        </p:spPr>
      </p:pic>
      <p:sp>
        <p:nvSpPr>
          <p:cNvPr id="1443" name="Google Shape;1443;p65">
            <a:hlinkClick action="ppaction://hlinkshowjump?jump=firstslide"/>
          </p:cNvPr>
          <p:cNvSpPr/>
          <p:nvPr/>
        </p:nvSpPr>
        <p:spPr>
          <a:xfrm>
            <a:off x="586789" y="45864"/>
            <a:ext cx="546686" cy="257267"/>
          </a:xfrm>
          <a:custGeom>
            <a:rect b="b" l="l" r="r" t="t"/>
            <a:pathLst>
              <a:path extrusionOk="0" h="120000" w="120000">
                <a:moveTo>
                  <a:pt x="0" y="0"/>
                </a:moveTo>
                <a:lnTo>
                  <a:pt x="120000" y="0"/>
                </a:lnTo>
                <a:lnTo>
                  <a:pt x="120000" y="120000"/>
                </a:lnTo>
                <a:lnTo>
                  <a:pt x="0" y="120000"/>
                </a:lnTo>
                <a:close/>
                <a:moveTo>
                  <a:pt x="60000" y="15000"/>
                </a:moveTo>
                <a:lnTo>
                  <a:pt x="38823" y="60000"/>
                </a:lnTo>
                <a:lnTo>
                  <a:pt x="44117" y="60000"/>
                </a:lnTo>
                <a:lnTo>
                  <a:pt x="44117" y="105000"/>
                </a:lnTo>
                <a:lnTo>
                  <a:pt x="75883" y="105000"/>
                </a:lnTo>
                <a:lnTo>
                  <a:pt x="75883" y="60000"/>
                </a:lnTo>
                <a:lnTo>
                  <a:pt x="81177" y="60000"/>
                </a:lnTo>
                <a:lnTo>
                  <a:pt x="73235" y="43125"/>
                </a:lnTo>
                <a:lnTo>
                  <a:pt x="73235" y="20625"/>
                </a:lnTo>
                <a:lnTo>
                  <a:pt x="67941" y="20625"/>
                </a:lnTo>
                <a:lnTo>
                  <a:pt x="67941" y="31875"/>
                </a:lnTo>
                <a:close/>
              </a:path>
              <a:path extrusionOk="0" fill="darkenLess" h="120000" w="120000">
                <a:moveTo>
                  <a:pt x="73235" y="43125"/>
                </a:moveTo>
                <a:lnTo>
                  <a:pt x="73235" y="20625"/>
                </a:lnTo>
                <a:lnTo>
                  <a:pt x="67941" y="20625"/>
                </a:lnTo>
                <a:lnTo>
                  <a:pt x="67941" y="31875"/>
                </a:lnTo>
                <a:close/>
                <a:moveTo>
                  <a:pt x="44117" y="60000"/>
                </a:moveTo>
                <a:lnTo>
                  <a:pt x="44117" y="105000"/>
                </a:lnTo>
                <a:lnTo>
                  <a:pt x="57353" y="105000"/>
                </a:lnTo>
                <a:lnTo>
                  <a:pt x="57353" y="82500"/>
                </a:lnTo>
                <a:lnTo>
                  <a:pt x="62647" y="82500"/>
                </a:lnTo>
                <a:lnTo>
                  <a:pt x="62647" y="105000"/>
                </a:lnTo>
                <a:lnTo>
                  <a:pt x="75883" y="105000"/>
                </a:lnTo>
                <a:lnTo>
                  <a:pt x="75883" y="60000"/>
                </a:lnTo>
                <a:close/>
              </a:path>
              <a:path extrusionOk="0" fill="darken" h="120000" w="120000">
                <a:moveTo>
                  <a:pt x="60000" y="15000"/>
                </a:moveTo>
                <a:lnTo>
                  <a:pt x="38823" y="60000"/>
                </a:lnTo>
                <a:lnTo>
                  <a:pt x="81177" y="60000"/>
                </a:lnTo>
                <a:close/>
                <a:moveTo>
                  <a:pt x="57353" y="82500"/>
                </a:moveTo>
                <a:lnTo>
                  <a:pt x="62647" y="82500"/>
                </a:lnTo>
                <a:lnTo>
                  <a:pt x="62647" y="105000"/>
                </a:lnTo>
                <a:lnTo>
                  <a:pt x="57353" y="105000"/>
                </a:lnTo>
                <a:close/>
              </a:path>
              <a:path extrusionOk="0" fill="none" h="120000" w="120000">
                <a:moveTo>
                  <a:pt x="60000" y="15000"/>
                </a:moveTo>
                <a:lnTo>
                  <a:pt x="67941" y="31875"/>
                </a:lnTo>
                <a:lnTo>
                  <a:pt x="67941" y="20625"/>
                </a:lnTo>
                <a:lnTo>
                  <a:pt x="73235" y="20625"/>
                </a:lnTo>
                <a:lnTo>
                  <a:pt x="73235" y="43125"/>
                </a:lnTo>
                <a:lnTo>
                  <a:pt x="81177" y="60000"/>
                </a:lnTo>
                <a:lnTo>
                  <a:pt x="75883" y="60000"/>
                </a:lnTo>
                <a:lnTo>
                  <a:pt x="75883" y="105000"/>
                </a:lnTo>
                <a:lnTo>
                  <a:pt x="44117" y="105000"/>
                </a:lnTo>
                <a:lnTo>
                  <a:pt x="44117" y="60000"/>
                </a:lnTo>
                <a:lnTo>
                  <a:pt x="38823" y="60000"/>
                </a:lnTo>
                <a:close/>
                <a:moveTo>
                  <a:pt x="67941" y="31875"/>
                </a:moveTo>
                <a:lnTo>
                  <a:pt x="73235" y="43125"/>
                </a:lnTo>
                <a:moveTo>
                  <a:pt x="75883" y="60000"/>
                </a:moveTo>
                <a:lnTo>
                  <a:pt x="44117" y="60000"/>
                </a:lnTo>
                <a:moveTo>
                  <a:pt x="57353" y="105000"/>
                </a:moveTo>
                <a:lnTo>
                  <a:pt x="57353" y="82500"/>
                </a:lnTo>
                <a:lnTo>
                  <a:pt x="62647" y="82500"/>
                </a:lnTo>
                <a:lnTo>
                  <a:pt x="62647" y="105000"/>
                </a:lnTo>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4" name="Google Shape;1444;p65"/>
          <p:cNvSpPr/>
          <p:nvPr/>
        </p:nvSpPr>
        <p:spPr>
          <a:xfrm>
            <a:off x="38099"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5" name="Google Shape;1445;p65">
            <a:hlinkClick action="ppaction://hlinkshowjump?jump=nextslide"/>
          </p:cNvPr>
          <p:cNvSpPr/>
          <p:nvPr/>
        </p:nvSpPr>
        <p:spPr>
          <a:xfrm rot="10800000">
            <a:off x="8610600"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6" name="Google Shape;1446;p65">
            <a:hlinkClick action="ppaction://hlinksldjump" r:id="rId21"/>
          </p:cNvPr>
          <p:cNvSpPr/>
          <p:nvPr/>
        </p:nvSpPr>
        <p:spPr>
          <a:xfrm>
            <a:off x="7158235" y="3982627"/>
            <a:ext cx="1862957" cy="244685"/>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CLPL</a:t>
            </a:r>
            <a:endParaRPr/>
          </a:p>
        </p:txBody>
      </p:sp>
      <p:sp>
        <p:nvSpPr>
          <p:cNvPr id="1447" name="Google Shape;1447;p65">
            <a:hlinkClick action="ppaction://hlinksldjump" r:id="rId22"/>
          </p:cNvPr>
          <p:cNvSpPr/>
          <p:nvPr/>
        </p:nvSpPr>
        <p:spPr>
          <a:xfrm>
            <a:off x="7161700" y="1280342"/>
            <a:ext cx="1867172" cy="241834"/>
          </a:xfrm>
          <a:prstGeom prst="roundRect">
            <a:avLst>
              <a:gd fmla="val 16667" name="adj"/>
            </a:avLst>
          </a:prstGeom>
          <a:solidFill>
            <a:srgbClr val="50A5A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lt1"/>
                </a:solidFill>
                <a:latin typeface="Arial Narrow"/>
                <a:ea typeface="Arial Narrow"/>
                <a:cs typeface="Arial Narrow"/>
                <a:sym typeface="Arial Narrow"/>
              </a:rPr>
              <a:t>Pupil Resources</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1" name="Shape 1451"/>
        <p:cNvGrpSpPr/>
        <p:nvPr/>
      </p:nvGrpSpPr>
      <p:grpSpPr>
        <a:xfrm>
          <a:off x="0" y="0"/>
          <a:ext cx="0" cy="0"/>
          <a:chOff x="0" y="0"/>
          <a:chExt cx="0" cy="0"/>
        </a:xfrm>
      </p:grpSpPr>
      <p:graphicFrame>
        <p:nvGraphicFramePr>
          <p:cNvPr id="1452" name="Google Shape;1452;p66"/>
          <p:cNvGraphicFramePr/>
          <p:nvPr/>
        </p:nvGraphicFramePr>
        <p:xfrm>
          <a:off x="216000" y="620322"/>
          <a:ext cx="3000000" cy="3000000"/>
        </p:xfrm>
        <a:graphic>
          <a:graphicData uri="http://schemas.openxmlformats.org/drawingml/2006/table">
            <a:tbl>
              <a:tblPr bandRow="1" firstRow="1">
                <a:noFill/>
                <a:tableStyleId>{74FA1E22-B369-4D82-9BD4-DBA31EC34A68}</a:tableStyleId>
              </a:tblPr>
              <a:tblGrid>
                <a:gridCol w="936000"/>
                <a:gridCol w="3420000"/>
                <a:gridCol w="936000"/>
                <a:gridCol w="3420000"/>
              </a:tblGrid>
              <a:tr h="1008000">
                <a:tc>
                  <a:txBody>
                    <a:bodyPr/>
                    <a:lstStyle/>
                    <a:p>
                      <a:pPr indent="0" lvl="0" marL="0" marR="0" rtl="0" algn="ctr">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000000"/>
                          </a:solidFill>
                          <a:latin typeface="Arial"/>
                          <a:ea typeface="Arial"/>
                          <a:cs typeface="Arial"/>
                          <a:sym typeface="Arial"/>
                        </a:rPr>
                        <a:t>Camera (iPad) </a:t>
                      </a:r>
                      <a:r>
                        <a:rPr b="0" i="0" lang="en-GB" sz="1100" u="none" cap="none" strike="noStrike">
                          <a:solidFill>
                            <a:srgbClr val="000000"/>
                          </a:solidFill>
                          <a:latin typeface="Arial Narrow"/>
                          <a:ea typeface="Arial Narrow"/>
                          <a:cs typeface="Arial Narrow"/>
                          <a:sym typeface="Arial Narrow"/>
                        </a:rPr>
                        <a:t>Take photographs, videos, time-lapse or slow-motion recordings with the camera app.</a:t>
                      </a:r>
                      <a:endParaRPr/>
                    </a:p>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rgbClr val="000000"/>
                        </a:solidFill>
                        <a:latin typeface="Arial Narrow"/>
                        <a:ea typeface="Arial Narrow"/>
                        <a:cs typeface="Arial Narrow"/>
                        <a:sym typeface="Arial Narrow"/>
                      </a:endParaRPr>
                    </a:p>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rgbClr val="000000"/>
                        </a:solidFill>
                        <a:latin typeface="Arial Narrow"/>
                        <a:ea typeface="Arial Narrow"/>
                        <a:cs typeface="Arial Narrow"/>
                        <a:sym typeface="Arial Narrow"/>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Arial Narrow"/>
                        <a:ea typeface="Arial Narrow"/>
                        <a:cs typeface="Arial Narrow"/>
                        <a:sym typeface="Arial Narrow"/>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Arial Narrow"/>
                        <a:ea typeface="Arial Narrow"/>
                        <a:cs typeface="Arial Narrow"/>
                        <a:sym typeface="Arial Narrow"/>
                      </a:endParaRPr>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000000"/>
                          </a:solidFill>
                          <a:latin typeface="Arial"/>
                          <a:ea typeface="Arial"/>
                          <a:cs typeface="Arial"/>
                          <a:sym typeface="Arial"/>
                        </a:rPr>
                        <a:t>Book Creator: </a:t>
                      </a:r>
                      <a:r>
                        <a:rPr b="0" i="0" lang="en-GB" sz="1100" u="none" cap="none" strike="noStrike">
                          <a:solidFill>
                            <a:srgbClr val="000000"/>
                          </a:solidFill>
                          <a:latin typeface="Arial Narrow"/>
                          <a:ea typeface="Arial Narrow"/>
                          <a:cs typeface="Arial Narrow"/>
                          <a:sym typeface="Arial Narrow"/>
                        </a:rPr>
                        <a:t>Create and design your own digital books using text, drawing, photographs, videos, voice clips and more.</a:t>
                      </a:r>
                      <a:endParaRPr b="0" i="0" sz="1100" u="none" cap="none" strike="noStrike">
                        <a:solidFill>
                          <a:srgbClr val="000000"/>
                        </a:solidFill>
                        <a:latin typeface="Arial Narrow"/>
                        <a:ea typeface="Arial Narrow"/>
                        <a:cs typeface="Arial Narrow"/>
                        <a:sym typeface="Arial Narrow"/>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008000">
                <a:tc>
                  <a:txBody>
                    <a:bodyPr/>
                    <a:lstStyle/>
                    <a:p>
                      <a:pPr indent="0" lvl="0" marL="0" marR="0" rtl="0" algn="ctr">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b="1" lang="en-GB" sz="1200">
                          <a:latin typeface="Arial"/>
                          <a:ea typeface="Arial"/>
                          <a:cs typeface="Arial"/>
                          <a:sym typeface="Arial"/>
                        </a:rPr>
                        <a:t>Photos (iPad): </a:t>
                      </a:r>
                      <a:r>
                        <a:rPr lang="en-GB" sz="1100">
                          <a:solidFill>
                            <a:schemeClr val="dk1"/>
                          </a:solidFill>
                          <a:latin typeface="Arial Narrow"/>
                          <a:ea typeface="Arial Narrow"/>
                          <a:cs typeface="Arial Narrow"/>
                          <a:sym typeface="Arial Narrow"/>
                        </a:rPr>
                        <a:t>View photos and videos stored. Built in edit features, including crop, filter, change colour balance, trim video length. Use </a:t>
                      </a:r>
                      <a:r>
                        <a:rPr i="1" lang="en-GB" sz="1100">
                          <a:solidFill>
                            <a:schemeClr val="dk1"/>
                          </a:solidFill>
                          <a:latin typeface="Arial Narrow"/>
                          <a:ea typeface="Arial Narrow"/>
                          <a:cs typeface="Arial Narrow"/>
                          <a:sym typeface="Arial Narrow"/>
                        </a:rPr>
                        <a:t>Mark Up </a:t>
                      </a:r>
                      <a:r>
                        <a:rPr lang="en-GB" sz="1100">
                          <a:solidFill>
                            <a:schemeClr val="dk1"/>
                          </a:solidFill>
                          <a:latin typeface="Arial Narrow"/>
                          <a:ea typeface="Arial Narrow"/>
                          <a:cs typeface="Arial Narrow"/>
                          <a:sym typeface="Arial Narrow"/>
                        </a:rPr>
                        <a:t>tool to edit photographs with set of drawing tools.</a:t>
                      </a:r>
                      <a:endParaRPr sz="1100">
                        <a:latin typeface="Arial Narrow"/>
                        <a:ea typeface="Arial Narrow"/>
                        <a:cs typeface="Arial Narrow"/>
                        <a:sym typeface="Arial Narrow"/>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200">
                        <a:latin typeface="Arial Narrow"/>
                        <a:ea typeface="Arial Narrow"/>
                        <a:cs typeface="Arial Narrow"/>
                        <a:sym typeface="Arial Narrow"/>
                      </a:endParaRPr>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000000"/>
                          </a:solidFill>
                          <a:latin typeface="Arial"/>
                          <a:ea typeface="Arial"/>
                          <a:cs typeface="Arial"/>
                          <a:sym typeface="Arial"/>
                        </a:rPr>
                        <a:t>Kodable: </a:t>
                      </a:r>
                      <a:r>
                        <a:rPr b="0" i="0" lang="en-GB" sz="1100" u="none" cap="none" strike="noStrike">
                          <a:solidFill>
                            <a:srgbClr val="000000"/>
                          </a:solidFill>
                          <a:latin typeface="Arial Narrow"/>
                          <a:ea typeface="Arial Narrow"/>
                          <a:cs typeface="Arial Narrow"/>
                          <a:sym typeface="Arial Narrow"/>
                        </a:rPr>
                        <a:t>Create Activities to encourage computational thinking and code from the very basics through to creating JavaScript. Paid version also includes lesson plans (American).</a:t>
                      </a:r>
                      <a:endParaRPr sz="1100">
                        <a:latin typeface="Arial Narrow"/>
                        <a:ea typeface="Arial Narrow"/>
                        <a:cs typeface="Arial Narrow"/>
                        <a:sym typeface="Arial Narrow"/>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008000">
                <a:tc>
                  <a:txBody>
                    <a:bodyPr/>
                    <a:lstStyle/>
                    <a:p>
                      <a:pPr indent="0" lvl="0" marL="0" marR="0" rtl="0" algn="ctr">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000000"/>
                          </a:solidFill>
                          <a:latin typeface="Arial"/>
                          <a:ea typeface="Arial"/>
                          <a:cs typeface="Arial"/>
                          <a:sym typeface="Arial"/>
                        </a:rPr>
                        <a:t>PicCollage: </a:t>
                      </a:r>
                      <a:r>
                        <a:rPr b="0" i="0" lang="en-GB" sz="1100" u="none" cap="none" strike="noStrike">
                          <a:solidFill>
                            <a:srgbClr val="000000"/>
                          </a:solidFill>
                          <a:latin typeface="Arial Narrow"/>
                          <a:ea typeface="Arial Narrow"/>
                          <a:cs typeface="Arial Narrow"/>
                          <a:sym typeface="Arial Narrow"/>
                        </a:rPr>
                        <a:t>For editing photos and creating collages of photos/video. Pupils learn editing process of photography -  this demonstrates that photography has a purpose and that their photographs are seen by other people.  </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000000"/>
                          </a:solidFill>
                          <a:latin typeface="Arial"/>
                          <a:ea typeface="Arial"/>
                          <a:cs typeface="Arial"/>
                          <a:sym typeface="Arial"/>
                        </a:rPr>
                        <a:t>Bee-Bot:</a:t>
                      </a:r>
                      <a:r>
                        <a:rPr b="0" i="0" lang="en-GB" sz="1100" u="none" cap="none" strike="noStrike">
                          <a:solidFill>
                            <a:srgbClr val="000000"/>
                          </a:solidFill>
                          <a:latin typeface="Arial Narrow"/>
                          <a:ea typeface="Arial Narrow"/>
                          <a:cs typeface="Arial Narrow"/>
                          <a:sym typeface="Arial Narrow"/>
                        </a:rPr>
                        <a:t> Based on the programmable robot Bee-Bots, the app replicates the controls of a Bee-Bot, with the aim being to input sets of instructions for the bee to follow.</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008000">
                <a:tc>
                  <a:txBody>
                    <a:bodyPr/>
                    <a:lstStyle/>
                    <a:p>
                      <a:pPr indent="0" lvl="0" marL="0" marR="0" rtl="0" algn="ctr">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000000"/>
                          </a:solidFill>
                          <a:latin typeface="Arial"/>
                          <a:ea typeface="Arial"/>
                          <a:cs typeface="Arial"/>
                          <a:sym typeface="Arial"/>
                        </a:rPr>
                        <a:t>Puppet Pals HD: </a:t>
                      </a:r>
                      <a:r>
                        <a:rPr b="0" i="0" lang="en-GB" sz="1100" u="none" cap="none" strike="noStrike">
                          <a:solidFill>
                            <a:srgbClr val="000000"/>
                          </a:solidFill>
                          <a:latin typeface="Arial Narrow"/>
                          <a:ea typeface="Arial Narrow"/>
                          <a:cs typeface="Arial Narrow"/>
                          <a:sym typeface="Arial Narrow"/>
                        </a:rPr>
                        <a:t>easy to use cartoon creator app that allows you to create your own animations using a variety of themes and characters. Puppet Pals is a really fun and engaging app which can be used in many ways. Choose a puppet and background to tell a story. </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000000"/>
                          </a:solidFill>
                          <a:latin typeface="Arial"/>
                          <a:ea typeface="Arial"/>
                          <a:cs typeface="Arial"/>
                          <a:sym typeface="Arial"/>
                        </a:rPr>
                        <a:t>Padlet: </a:t>
                      </a:r>
                      <a:r>
                        <a:rPr b="0" i="0" lang="en-GB" sz="1100" u="none" cap="none" strike="noStrike">
                          <a:solidFill>
                            <a:srgbClr val="000000"/>
                          </a:solidFill>
                          <a:latin typeface="Arial Narrow"/>
                          <a:ea typeface="Arial Narrow"/>
                          <a:cs typeface="Arial Narrow"/>
                          <a:sym typeface="Arial Narrow"/>
                        </a:rPr>
                        <a:t>Collect together information and create mind maps with image, text, audio and links. Work collaboratively with others on a shared space. </a:t>
                      </a:r>
                      <a:endParaRPr/>
                    </a:p>
                    <a:p>
                      <a:pPr indent="0" lvl="0" marL="0" marR="0" rtl="0" algn="l">
                        <a:lnSpc>
                          <a:spcPct val="100000"/>
                        </a:lnSpc>
                        <a:spcBef>
                          <a:spcPts val="0"/>
                        </a:spcBef>
                        <a:spcAft>
                          <a:spcPts val="0"/>
                        </a:spcAft>
                        <a:buClr>
                          <a:schemeClr val="dk1"/>
                        </a:buClr>
                        <a:buSzPts val="1800"/>
                        <a:buFont typeface="Calibri"/>
                        <a:buNone/>
                      </a:pPr>
                      <a:r>
                        <a:t/>
                      </a:r>
                      <a:endParaRPr sz="1800">
                        <a:solidFill>
                          <a:schemeClr val="dk1"/>
                        </a:solidFill>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008000">
                <a:tc>
                  <a:txBody>
                    <a:bodyPr/>
                    <a:lstStyle/>
                    <a:p>
                      <a:pPr indent="0" lvl="0" marL="0" marR="0" rtl="0" algn="ctr">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000000"/>
                          </a:solidFill>
                          <a:latin typeface="Arial"/>
                          <a:ea typeface="Arial"/>
                          <a:cs typeface="Arial"/>
                          <a:sym typeface="Arial"/>
                        </a:rPr>
                        <a:t>Clips (iPad): </a:t>
                      </a:r>
                      <a:r>
                        <a:rPr b="0" i="0" lang="en-GB" sz="1100" u="none" cap="none" strike="noStrike">
                          <a:solidFill>
                            <a:srgbClr val="000000"/>
                          </a:solidFill>
                          <a:latin typeface="Arial Narrow"/>
                          <a:ea typeface="Arial Narrow"/>
                          <a:cs typeface="Arial Narrow"/>
                          <a:sym typeface="Arial Narrow"/>
                        </a:rPr>
                        <a:t>app for making videos with text, effects, graphics and more. Easily record clips in the app, or add photos and clips together to make a video. Use pre-made frames, filters, animated graphics, annotate with text and add live subtitles using automatic voice recognition. Great for creating short clips to share learning.</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rgbClr val="000000"/>
                        </a:solidFill>
                        <a:latin typeface="Arial Narrow"/>
                        <a:ea typeface="Arial Narrow"/>
                        <a:cs typeface="Arial Narrow"/>
                        <a:sym typeface="Arial Narrow"/>
                      </a:endParaRPr>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000000"/>
                          </a:solidFill>
                          <a:latin typeface="Arial"/>
                          <a:ea typeface="Arial"/>
                          <a:cs typeface="Arial"/>
                          <a:sym typeface="Arial"/>
                        </a:rPr>
                        <a:t>Seesaw:</a:t>
                      </a:r>
                      <a:r>
                        <a:rPr b="0" i="0" lang="en-GB" sz="1100" u="none" cap="none" strike="noStrike">
                          <a:solidFill>
                            <a:srgbClr val="000000"/>
                          </a:solidFill>
                          <a:latin typeface="Arial Narrow"/>
                          <a:ea typeface="Arial Narrow"/>
                          <a:cs typeface="Arial Narrow"/>
                          <a:sym typeface="Arial Narrow"/>
                        </a:rPr>
                        <a:t> </a:t>
                      </a:r>
                      <a:r>
                        <a:rPr b="0" i="0" lang="en-GB" sz="1100" u="none" cap="none" strike="noStrike">
                          <a:solidFill>
                            <a:schemeClr val="dk1"/>
                          </a:solidFill>
                          <a:latin typeface="Arial Narrow"/>
                          <a:ea typeface="Arial Narrow"/>
                          <a:cs typeface="Arial Narrow"/>
                          <a:sym typeface="Arial Narrow"/>
                        </a:rPr>
                        <a:t>app or web-based, this is a digital learning log for pupils, to keep a record of learning through text, image, video and audio. It empowers pupils of all ages to create, reflect and collaborate, as well as share their learning to a private feed for their families to see (optional) and engage with through the family app. </a:t>
                      </a:r>
                      <a:endParaRPr b="0" i="0" sz="1100" u="none" cap="none" strike="noStrike">
                        <a:solidFill>
                          <a:schemeClr val="dk1"/>
                        </a:solidFill>
                        <a:latin typeface="Arial Narrow"/>
                        <a:ea typeface="Arial Narrow"/>
                        <a:cs typeface="Arial Narrow"/>
                        <a:sym typeface="Arial Narrow"/>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008000">
                <a:tc>
                  <a:txBody>
                    <a:bodyPr/>
                    <a:lstStyle/>
                    <a:p>
                      <a:pPr indent="0" lvl="0" marL="0" marR="0" rtl="0" algn="ctr">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000000"/>
                          </a:solidFill>
                          <a:latin typeface="Arial"/>
                          <a:ea typeface="Arial"/>
                          <a:cs typeface="Arial"/>
                          <a:sym typeface="Arial"/>
                        </a:rPr>
                        <a:t>ChatterPix Kids: </a:t>
                      </a:r>
                      <a:r>
                        <a:rPr b="0" i="0" lang="en-GB" sz="1100" u="none" cap="none" strike="noStrike">
                          <a:solidFill>
                            <a:srgbClr val="000000"/>
                          </a:solidFill>
                          <a:latin typeface="Arial Narrow"/>
                          <a:ea typeface="Arial Narrow"/>
                          <a:cs typeface="Arial Narrow"/>
                          <a:sym typeface="Arial Narrow"/>
                        </a:rPr>
                        <a:t>Bring photos of objects/characters to life. Take a photo, use stickers, frames and filters, then give your picture a mouth and record your voice talking.</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rgbClr val="000000"/>
                        </a:solidFill>
                        <a:latin typeface="Arial Narrow"/>
                        <a:ea typeface="Arial Narrow"/>
                        <a:cs typeface="Arial Narrow"/>
                        <a:sym typeface="Arial Narrow"/>
                      </a:endParaRPr>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Arial"/>
                        <a:buNone/>
                      </a:pPr>
                      <a:r>
                        <a:rPr b="1" i="0" lang="en-GB" sz="1200">
                          <a:solidFill>
                            <a:schemeClr val="dk1"/>
                          </a:solidFill>
                          <a:latin typeface="Arial"/>
                          <a:ea typeface="Arial"/>
                          <a:cs typeface="Arial"/>
                          <a:sym typeface="Arial"/>
                        </a:rPr>
                        <a:t>Swift Playgrounds (iPad): </a:t>
                      </a:r>
                      <a:r>
                        <a:rPr b="0" i="0" lang="en-GB" sz="1100">
                          <a:solidFill>
                            <a:schemeClr val="dk1"/>
                          </a:solidFill>
                          <a:latin typeface="Arial Narrow"/>
                          <a:ea typeface="Arial Narrow"/>
                          <a:cs typeface="Arial Narrow"/>
                          <a:sym typeface="Arial Narrow"/>
                        </a:rPr>
                        <a:t>app that makes learning Swift (a programming language) interactive and fun. Solve puzzles to master the basics using Swift is used by pros to build today’s most popular apps</a:t>
                      </a:r>
                      <a:endParaRPr b="0" i="0" sz="1100">
                        <a:latin typeface="Arial Narrow"/>
                        <a:ea typeface="Arial Narrow"/>
                        <a:cs typeface="Arial Narrow"/>
                        <a:sym typeface="Arial Narrow"/>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pic>
        <p:nvPicPr>
          <p:cNvPr id="1453" name="Google Shape;1453;p66"/>
          <p:cNvPicPr preferRelativeResize="0"/>
          <p:nvPr/>
        </p:nvPicPr>
        <p:blipFill rotWithShape="1">
          <a:blip r:embed="rId3">
            <a:alphaModFix/>
          </a:blip>
          <a:srcRect b="0" l="0" r="0" t="0"/>
          <a:stretch/>
        </p:blipFill>
        <p:spPr>
          <a:xfrm>
            <a:off x="317648" y="2743630"/>
            <a:ext cx="813502" cy="813502"/>
          </a:xfrm>
          <a:prstGeom prst="rect">
            <a:avLst/>
          </a:prstGeom>
          <a:noFill/>
          <a:ln>
            <a:noFill/>
          </a:ln>
        </p:spPr>
      </p:pic>
      <p:pic>
        <p:nvPicPr>
          <p:cNvPr id="1454" name="Google Shape;1454;p66"/>
          <p:cNvPicPr preferRelativeResize="0"/>
          <p:nvPr/>
        </p:nvPicPr>
        <p:blipFill rotWithShape="1">
          <a:blip r:embed="rId4">
            <a:alphaModFix/>
          </a:blip>
          <a:srcRect b="0" l="0" r="0" t="0"/>
          <a:stretch/>
        </p:blipFill>
        <p:spPr>
          <a:xfrm>
            <a:off x="317648" y="1763422"/>
            <a:ext cx="813502" cy="813502"/>
          </a:xfrm>
          <a:prstGeom prst="rect">
            <a:avLst/>
          </a:prstGeom>
          <a:noFill/>
          <a:ln>
            <a:noFill/>
          </a:ln>
        </p:spPr>
      </p:pic>
      <p:pic>
        <p:nvPicPr>
          <p:cNvPr id="1455" name="Google Shape;1455;p66"/>
          <p:cNvPicPr preferRelativeResize="0"/>
          <p:nvPr/>
        </p:nvPicPr>
        <p:blipFill rotWithShape="1">
          <a:blip r:embed="rId5">
            <a:alphaModFix/>
          </a:blip>
          <a:srcRect b="0" l="0" r="0" t="0"/>
          <a:stretch/>
        </p:blipFill>
        <p:spPr>
          <a:xfrm>
            <a:off x="317646" y="711332"/>
            <a:ext cx="813503" cy="813503"/>
          </a:xfrm>
          <a:prstGeom prst="rect">
            <a:avLst/>
          </a:prstGeom>
          <a:noFill/>
          <a:ln>
            <a:noFill/>
          </a:ln>
        </p:spPr>
      </p:pic>
      <p:pic>
        <p:nvPicPr>
          <p:cNvPr id="1456" name="Google Shape;1456;p66"/>
          <p:cNvPicPr preferRelativeResize="0"/>
          <p:nvPr/>
        </p:nvPicPr>
        <p:blipFill rotWithShape="1">
          <a:blip r:embed="rId6">
            <a:alphaModFix/>
          </a:blip>
          <a:srcRect b="0" l="0" r="0" t="0"/>
          <a:stretch/>
        </p:blipFill>
        <p:spPr>
          <a:xfrm>
            <a:off x="319971" y="4779970"/>
            <a:ext cx="813503" cy="813503"/>
          </a:xfrm>
          <a:prstGeom prst="rect">
            <a:avLst/>
          </a:prstGeom>
          <a:noFill/>
          <a:ln>
            <a:noFill/>
          </a:ln>
        </p:spPr>
      </p:pic>
      <p:pic>
        <p:nvPicPr>
          <p:cNvPr id="1457" name="Google Shape;1457;p66"/>
          <p:cNvPicPr preferRelativeResize="0"/>
          <p:nvPr/>
        </p:nvPicPr>
        <p:blipFill rotWithShape="1">
          <a:blip r:embed="rId7">
            <a:alphaModFix/>
          </a:blip>
          <a:srcRect b="0" l="0" r="0" t="0"/>
          <a:stretch/>
        </p:blipFill>
        <p:spPr>
          <a:xfrm>
            <a:off x="317647" y="3742087"/>
            <a:ext cx="813503" cy="813503"/>
          </a:xfrm>
          <a:prstGeom prst="rect">
            <a:avLst/>
          </a:prstGeom>
          <a:noFill/>
          <a:ln>
            <a:noFill/>
          </a:ln>
        </p:spPr>
      </p:pic>
      <p:pic>
        <p:nvPicPr>
          <p:cNvPr id="1458" name="Google Shape;1458;p66"/>
          <p:cNvPicPr preferRelativeResize="0"/>
          <p:nvPr/>
        </p:nvPicPr>
        <p:blipFill rotWithShape="1">
          <a:blip r:embed="rId8">
            <a:alphaModFix/>
          </a:blip>
          <a:srcRect b="0" l="0" r="0" t="0"/>
          <a:stretch/>
        </p:blipFill>
        <p:spPr>
          <a:xfrm>
            <a:off x="319971" y="5830926"/>
            <a:ext cx="813504" cy="813504"/>
          </a:xfrm>
          <a:prstGeom prst="rect">
            <a:avLst/>
          </a:prstGeom>
          <a:noFill/>
          <a:ln>
            <a:noFill/>
          </a:ln>
        </p:spPr>
      </p:pic>
      <p:pic>
        <p:nvPicPr>
          <p:cNvPr id="1459" name="Google Shape;1459;p66"/>
          <p:cNvPicPr preferRelativeResize="0"/>
          <p:nvPr/>
        </p:nvPicPr>
        <p:blipFill rotWithShape="1">
          <a:blip r:embed="rId9">
            <a:alphaModFix/>
          </a:blip>
          <a:srcRect b="0" l="0" r="0" t="0"/>
          <a:stretch/>
        </p:blipFill>
        <p:spPr>
          <a:xfrm>
            <a:off x="4690122" y="723353"/>
            <a:ext cx="819427" cy="819427"/>
          </a:xfrm>
          <a:prstGeom prst="rect">
            <a:avLst/>
          </a:prstGeom>
          <a:noFill/>
          <a:ln>
            <a:noFill/>
          </a:ln>
        </p:spPr>
      </p:pic>
      <p:pic>
        <p:nvPicPr>
          <p:cNvPr id="1460" name="Google Shape;1460;p66"/>
          <p:cNvPicPr preferRelativeResize="0"/>
          <p:nvPr/>
        </p:nvPicPr>
        <p:blipFill rotWithShape="1">
          <a:blip r:embed="rId10">
            <a:alphaModFix/>
          </a:blip>
          <a:srcRect b="0" l="0" r="0" t="0"/>
          <a:stretch/>
        </p:blipFill>
        <p:spPr>
          <a:xfrm>
            <a:off x="4690122" y="1702399"/>
            <a:ext cx="819427" cy="819427"/>
          </a:xfrm>
          <a:prstGeom prst="rect">
            <a:avLst/>
          </a:prstGeom>
          <a:noFill/>
          <a:ln>
            <a:noFill/>
          </a:ln>
        </p:spPr>
      </p:pic>
      <p:pic>
        <p:nvPicPr>
          <p:cNvPr id="1461" name="Google Shape;1461;p66"/>
          <p:cNvPicPr preferRelativeResize="0"/>
          <p:nvPr/>
        </p:nvPicPr>
        <p:blipFill rotWithShape="1">
          <a:blip r:embed="rId11">
            <a:alphaModFix/>
          </a:blip>
          <a:srcRect b="0" l="0" r="0" t="0"/>
          <a:stretch/>
        </p:blipFill>
        <p:spPr>
          <a:xfrm>
            <a:off x="4690121" y="2716610"/>
            <a:ext cx="819426" cy="819426"/>
          </a:xfrm>
          <a:prstGeom prst="rect">
            <a:avLst/>
          </a:prstGeom>
          <a:noFill/>
          <a:ln>
            <a:noFill/>
          </a:ln>
        </p:spPr>
      </p:pic>
      <p:pic>
        <p:nvPicPr>
          <p:cNvPr id="1462" name="Google Shape;1462;p66"/>
          <p:cNvPicPr preferRelativeResize="0"/>
          <p:nvPr/>
        </p:nvPicPr>
        <p:blipFill rotWithShape="1">
          <a:blip r:embed="rId12">
            <a:alphaModFix/>
          </a:blip>
          <a:srcRect b="0" l="0" r="0" t="0"/>
          <a:stretch/>
        </p:blipFill>
        <p:spPr>
          <a:xfrm>
            <a:off x="4690120" y="4779970"/>
            <a:ext cx="819425" cy="819425"/>
          </a:xfrm>
          <a:prstGeom prst="rect">
            <a:avLst/>
          </a:prstGeom>
          <a:noFill/>
          <a:ln>
            <a:noFill/>
          </a:ln>
        </p:spPr>
      </p:pic>
      <p:pic>
        <p:nvPicPr>
          <p:cNvPr id="1463" name="Google Shape;1463;p66"/>
          <p:cNvPicPr preferRelativeResize="0"/>
          <p:nvPr/>
        </p:nvPicPr>
        <p:blipFill rotWithShape="1">
          <a:blip r:embed="rId13">
            <a:alphaModFix/>
          </a:blip>
          <a:srcRect b="0" l="0" r="0" t="0"/>
          <a:stretch/>
        </p:blipFill>
        <p:spPr>
          <a:xfrm>
            <a:off x="4691647" y="5863576"/>
            <a:ext cx="817898" cy="817898"/>
          </a:xfrm>
          <a:prstGeom prst="rect">
            <a:avLst/>
          </a:prstGeom>
          <a:noFill/>
          <a:ln>
            <a:noFill/>
          </a:ln>
        </p:spPr>
      </p:pic>
      <p:sp>
        <p:nvSpPr>
          <p:cNvPr id="1464" name="Google Shape;1464;p66">
            <a:hlinkClick action="ppaction://hlinkshowjump?jump=nextslide"/>
          </p:cNvPr>
          <p:cNvSpPr/>
          <p:nvPr/>
        </p:nvSpPr>
        <p:spPr>
          <a:xfrm>
            <a:off x="7875270" y="54031"/>
            <a:ext cx="1090830" cy="429143"/>
          </a:xfrm>
          <a:prstGeom prst="roundRect">
            <a:avLst>
              <a:gd fmla="val 16667" name="adj"/>
            </a:avLst>
          </a:pr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GB" sz="1100">
                <a:solidFill>
                  <a:schemeClr val="lt1"/>
                </a:solidFill>
                <a:latin typeface="Arial"/>
                <a:ea typeface="Arial"/>
                <a:cs typeface="Arial"/>
                <a:sym typeface="Arial"/>
              </a:rPr>
              <a:t>more</a:t>
            </a:r>
            <a:br>
              <a:rPr b="1" lang="en-GB" sz="1100">
                <a:solidFill>
                  <a:schemeClr val="lt1"/>
                </a:solidFill>
                <a:latin typeface="Arial"/>
                <a:ea typeface="Arial"/>
                <a:cs typeface="Arial"/>
                <a:sym typeface="Arial"/>
              </a:rPr>
            </a:br>
            <a:r>
              <a:rPr b="1" lang="en-GB" sz="1100">
                <a:solidFill>
                  <a:schemeClr val="lt1"/>
                </a:solidFill>
                <a:latin typeface="Arial"/>
                <a:ea typeface="Arial"/>
                <a:cs typeface="Arial"/>
                <a:sym typeface="Arial"/>
              </a:rPr>
              <a:t>apps</a:t>
            </a:r>
            <a:endParaRPr b="1" sz="1400">
              <a:solidFill>
                <a:schemeClr val="lt1"/>
              </a:solidFill>
              <a:latin typeface="Arial"/>
              <a:ea typeface="Arial"/>
              <a:cs typeface="Arial"/>
              <a:sym typeface="Arial"/>
            </a:endParaRPr>
          </a:p>
        </p:txBody>
      </p:sp>
      <p:sp>
        <p:nvSpPr>
          <p:cNvPr id="1465" name="Google Shape;1465;p66">
            <a:hlinkClick action="ppaction://hlinkshowjump?jump=nextslide"/>
          </p:cNvPr>
          <p:cNvSpPr/>
          <p:nvPr/>
        </p:nvSpPr>
        <p:spPr>
          <a:xfrm rot="10800000">
            <a:off x="8591936" y="85158"/>
            <a:ext cx="311559" cy="379031"/>
          </a:xfrm>
          <a:custGeom>
            <a:rect b="b" l="l" r="r" t="t"/>
            <a:pathLst>
              <a:path extrusionOk="0" h="120000" w="120000">
                <a:moveTo>
                  <a:pt x="0" y="0"/>
                </a:moveTo>
                <a:lnTo>
                  <a:pt x="120000" y="0"/>
                </a:lnTo>
                <a:lnTo>
                  <a:pt x="120000" y="120000"/>
                </a:lnTo>
                <a:lnTo>
                  <a:pt x="0" y="120000"/>
                </a:lnTo>
                <a:close/>
                <a:moveTo>
                  <a:pt x="15000" y="60000"/>
                </a:moveTo>
                <a:lnTo>
                  <a:pt x="105000" y="23011"/>
                </a:lnTo>
                <a:lnTo>
                  <a:pt x="105000" y="96989"/>
                </a:lnTo>
                <a:close/>
              </a:path>
              <a:path extrusionOk="0" fill="darken" h="120000" w="120000">
                <a:moveTo>
                  <a:pt x="15000" y="60000"/>
                </a:moveTo>
                <a:lnTo>
                  <a:pt x="105000" y="23011"/>
                </a:lnTo>
                <a:lnTo>
                  <a:pt x="105000" y="96989"/>
                </a:lnTo>
                <a:close/>
              </a:path>
              <a:path extrusionOk="0" fill="none" h="120000" w="120000">
                <a:moveTo>
                  <a:pt x="15000" y="60000"/>
                </a:moveTo>
                <a:lnTo>
                  <a:pt x="105000" y="23011"/>
                </a:lnTo>
                <a:lnTo>
                  <a:pt x="105000" y="96989"/>
                </a:lnTo>
                <a:close/>
              </a:path>
              <a:path extrusionOk="0" fill="none" h="120000" w="120000">
                <a:moveTo>
                  <a:pt x="0" y="0"/>
                </a:moveTo>
                <a:lnTo>
                  <a:pt x="120000" y="0"/>
                </a:lnTo>
                <a:lnTo>
                  <a:pt x="120000" y="120000"/>
                </a:lnTo>
                <a:lnTo>
                  <a:pt x="0" y="120000"/>
                </a:lnTo>
                <a:close/>
              </a:path>
            </a:pathLst>
          </a:custGeom>
          <a:solidFill>
            <a:srgbClr val="31859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00">
              <a:solidFill>
                <a:schemeClr val="lt1"/>
              </a:solidFill>
              <a:latin typeface="Arial Narrow"/>
              <a:ea typeface="Arial Narrow"/>
              <a:cs typeface="Arial Narrow"/>
              <a:sym typeface="Arial Narrow"/>
            </a:endParaRPr>
          </a:p>
        </p:txBody>
      </p:sp>
      <p:sp>
        <p:nvSpPr>
          <p:cNvPr id="1466" name="Google Shape;1466;p66"/>
          <p:cNvSpPr/>
          <p:nvPr/>
        </p:nvSpPr>
        <p:spPr>
          <a:xfrm>
            <a:off x="2703232" y="122605"/>
            <a:ext cx="3973780" cy="429143"/>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dk1"/>
                </a:solidFill>
                <a:latin typeface="Arial"/>
                <a:ea typeface="Arial"/>
                <a:cs typeface="Arial"/>
                <a:sym typeface="Arial"/>
              </a:rPr>
              <a:t>Pupil Resources: apps</a:t>
            </a:r>
            <a:endParaRPr/>
          </a:p>
        </p:txBody>
      </p:sp>
      <p:sp>
        <p:nvSpPr>
          <p:cNvPr id="1467" name="Google Shape;1467;p66">
            <a:hlinkClick action="ppaction://hlinkshowjump?jump=firstslide"/>
          </p:cNvPr>
          <p:cNvSpPr/>
          <p:nvPr/>
        </p:nvSpPr>
        <p:spPr>
          <a:xfrm>
            <a:off x="586789" y="45864"/>
            <a:ext cx="546686" cy="257267"/>
          </a:xfrm>
          <a:custGeom>
            <a:rect b="b" l="l" r="r" t="t"/>
            <a:pathLst>
              <a:path extrusionOk="0" h="120000" w="120000">
                <a:moveTo>
                  <a:pt x="0" y="0"/>
                </a:moveTo>
                <a:lnTo>
                  <a:pt x="120000" y="0"/>
                </a:lnTo>
                <a:lnTo>
                  <a:pt x="120000" y="120000"/>
                </a:lnTo>
                <a:lnTo>
                  <a:pt x="0" y="120000"/>
                </a:lnTo>
                <a:close/>
                <a:moveTo>
                  <a:pt x="60000" y="15000"/>
                </a:moveTo>
                <a:lnTo>
                  <a:pt x="38823" y="60000"/>
                </a:lnTo>
                <a:lnTo>
                  <a:pt x="44117" y="60000"/>
                </a:lnTo>
                <a:lnTo>
                  <a:pt x="44117" y="105000"/>
                </a:lnTo>
                <a:lnTo>
                  <a:pt x="75883" y="105000"/>
                </a:lnTo>
                <a:lnTo>
                  <a:pt x="75883" y="60000"/>
                </a:lnTo>
                <a:lnTo>
                  <a:pt x="81177" y="60000"/>
                </a:lnTo>
                <a:lnTo>
                  <a:pt x="73235" y="43125"/>
                </a:lnTo>
                <a:lnTo>
                  <a:pt x="73235" y="20625"/>
                </a:lnTo>
                <a:lnTo>
                  <a:pt x="67941" y="20625"/>
                </a:lnTo>
                <a:lnTo>
                  <a:pt x="67941" y="31875"/>
                </a:lnTo>
                <a:close/>
              </a:path>
              <a:path extrusionOk="0" fill="darkenLess" h="120000" w="120000">
                <a:moveTo>
                  <a:pt x="73235" y="43125"/>
                </a:moveTo>
                <a:lnTo>
                  <a:pt x="73235" y="20625"/>
                </a:lnTo>
                <a:lnTo>
                  <a:pt x="67941" y="20625"/>
                </a:lnTo>
                <a:lnTo>
                  <a:pt x="67941" y="31875"/>
                </a:lnTo>
                <a:close/>
                <a:moveTo>
                  <a:pt x="44117" y="60000"/>
                </a:moveTo>
                <a:lnTo>
                  <a:pt x="44117" y="105000"/>
                </a:lnTo>
                <a:lnTo>
                  <a:pt x="57353" y="105000"/>
                </a:lnTo>
                <a:lnTo>
                  <a:pt x="57353" y="82500"/>
                </a:lnTo>
                <a:lnTo>
                  <a:pt x="62647" y="82500"/>
                </a:lnTo>
                <a:lnTo>
                  <a:pt x="62647" y="105000"/>
                </a:lnTo>
                <a:lnTo>
                  <a:pt x="75883" y="105000"/>
                </a:lnTo>
                <a:lnTo>
                  <a:pt x="75883" y="60000"/>
                </a:lnTo>
                <a:close/>
              </a:path>
              <a:path extrusionOk="0" fill="darken" h="120000" w="120000">
                <a:moveTo>
                  <a:pt x="60000" y="15000"/>
                </a:moveTo>
                <a:lnTo>
                  <a:pt x="38823" y="60000"/>
                </a:lnTo>
                <a:lnTo>
                  <a:pt x="81177" y="60000"/>
                </a:lnTo>
                <a:close/>
                <a:moveTo>
                  <a:pt x="57353" y="82500"/>
                </a:moveTo>
                <a:lnTo>
                  <a:pt x="62647" y="82500"/>
                </a:lnTo>
                <a:lnTo>
                  <a:pt x="62647" y="105000"/>
                </a:lnTo>
                <a:lnTo>
                  <a:pt x="57353" y="105000"/>
                </a:lnTo>
                <a:close/>
              </a:path>
              <a:path extrusionOk="0" fill="none" h="120000" w="120000">
                <a:moveTo>
                  <a:pt x="60000" y="15000"/>
                </a:moveTo>
                <a:lnTo>
                  <a:pt x="67941" y="31875"/>
                </a:lnTo>
                <a:lnTo>
                  <a:pt x="67941" y="20625"/>
                </a:lnTo>
                <a:lnTo>
                  <a:pt x="73235" y="20625"/>
                </a:lnTo>
                <a:lnTo>
                  <a:pt x="73235" y="43125"/>
                </a:lnTo>
                <a:lnTo>
                  <a:pt x="81177" y="60000"/>
                </a:lnTo>
                <a:lnTo>
                  <a:pt x="75883" y="60000"/>
                </a:lnTo>
                <a:lnTo>
                  <a:pt x="75883" y="105000"/>
                </a:lnTo>
                <a:lnTo>
                  <a:pt x="44117" y="105000"/>
                </a:lnTo>
                <a:lnTo>
                  <a:pt x="44117" y="60000"/>
                </a:lnTo>
                <a:lnTo>
                  <a:pt x="38823" y="60000"/>
                </a:lnTo>
                <a:close/>
                <a:moveTo>
                  <a:pt x="67941" y="31875"/>
                </a:moveTo>
                <a:lnTo>
                  <a:pt x="73235" y="43125"/>
                </a:lnTo>
                <a:moveTo>
                  <a:pt x="75883" y="60000"/>
                </a:moveTo>
                <a:lnTo>
                  <a:pt x="44117" y="60000"/>
                </a:lnTo>
                <a:moveTo>
                  <a:pt x="57353" y="105000"/>
                </a:moveTo>
                <a:lnTo>
                  <a:pt x="57353" y="82500"/>
                </a:lnTo>
                <a:lnTo>
                  <a:pt x="62647" y="82500"/>
                </a:lnTo>
                <a:lnTo>
                  <a:pt x="62647" y="105000"/>
                </a:lnTo>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8" name="Google Shape;1468;p66"/>
          <p:cNvSpPr/>
          <p:nvPr/>
        </p:nvSpPr>
        <p:spPr>
          <a:xfrm>
            <a:off x="38099"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469" name="Google Shape;1469;p66"/>
          <p:cNvPicPr preferRelativeResize="0"/>
          <p:nvPr/>
        </p:nvPicPr>
        <p:blipFill rotWithShape="1">
          <a:blip r:embed="rId14">
            <a:alphaModFix/>
          </a:blip>
          <a:srcRect b="0" l="0" r="0" t="0"/>
          <a:stretch/>
        </p:blipFill>
        <p:spPr>
          <a:xfrm>
            <a:off x="4690122" y="3748585"/>
            <a:ext cx="819425" cy="832110"/>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3" name="Shape 1473"/>
        <p:cNvGrpSpPr/>
        <p:nvPr/>
      </p:nvGrpSpPr>
      <p:grpSpPr>
        <a:xfrm>
          <a:off x="0" y="0"/>
          <a:ext cx="0" cy="0"/>
          <a:chOff x="0" y="0"/>
          <a:chExt cx="0" cy="0"/>
        </a:xfrm>
      </p:grpSpPr>
      <p:graphicFrame>
        <p:nvGraphicFramePr>
          <p:cNvPr id="1474" name="Google Shape;1474;p67"/>
          <p:cNvGraphicFramePr/>
          <p:nvPr/>
        </p:nvGraphicFramePr>
        <p:xfrm>
          <a:off x="216000" y="620322"/>
          <a:ext cx="3000000" cy="3000000"/>
        </p:xfrm>
        <a:graphic>
          <a:graphicData uri="http://schemas.openxmlformats.org/drawingml/2006/table">
            <a:tbl>
              <a:tblPr bandRow="1" firstRow="1">
                <a:noFill/>
                <a:tableStyleId>{74FA1E22-B369-4D82-9BD4-DBA31EC34A68}</a:tableStyleId>
              </a:tblPr>
              <a:tblGrid>
                <a:gridCol w="936000"/>
                <a:gridCol w="3420000"/>
                <a:gridCol w="936000"/>
                <a:gridCol w="3420000"/>
              </a:tblGrid>
              <a:tr h="1108025">
                <a:tc>
                  <a:txBody>
                    <a:bodyPr/>
                    <a:lstStyle/>
                    <a:p>
                      <a:pPr indent="0" lvl="0" marL="0" marR="0" rtl="0" algn="ctr">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000000"/>
                          </a:solidFill>
                          <a:latin typeface="Arial"/>
                          <a:ea typeface="Arial"/>
                          <a:cs typeface="Arial"/>
                          <a:sym typeface="Arial"/>
                        </a:rPr>
                        <a:t>Tynker: </a:t>
                      </a:r>
                      <a:r>
                        <a:rPr b="0" i="0" lang="en-GB" sz="1100" u="none" cap="none" strike="noStrike">
                          <a:solidFill>
                            <a:srgbClr val="000000"/>
                          </a:solidFill>
                          <a:latin typeface="Arial Narrow"/>
                          <a:ea typeface="Arial Narrow"/>
                          <a:cs typeface="Arial Narrow"/>
                          <a:sym typeface="Arial Narrow"/>
                        </a:rPr>
                        <a:t>A community space with iPad-friendly coding games, including Hour of Code and Swift. Uses block or Swift coding to introduce learners to simple movement of a character, and simple debugging/improving routines</a:t>
                      </a:r>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Arial Narrow"/>
                        <a:ea typeface="Arial Narrow"/>
                        <a:cs typeface="Arial Narrow"/>
                        <a:sym typeface="Arial Narrow"/>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Arial Narrow"/>
                        <a:ea typeface="Arial Narrow"/>
                        <a:cs typeface="Arial Narrow"/>
                        <a:sym typeface="Arial Narrow"/>
                      </a:endParaRPr>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000000"/>
                          </a:solidFill>
                          <a:latin typeface="Arial"/>
                          <a:ea typeface="Arial"/>
                          <a:cs typeface="Arial"/>
                          <a:sym typeface="Arial"/>
                        </a:rPr>
                        <a:t>Stop Motion Studio: </a:t>
                      </a:r>
                      <a:r>
                        <a:rPr b="0" i="0" lang="en-GB" sz="1100" u="none" cap="none" strike="noStrike">
                          <a:solidFill>
                            <a:srgbClr val="000000"/>
                          </a:solidFill>
                          <a:latin typeface="Arial Narrow"/>
                          <a:ea typeface="Arial Narrow"/>
                          <a:cs typeface="Arial Narrow"/>
                          <a:sym typeface="Arial Narrow"/>
                        </a:rPr>
                        <a:t>create stop motion animations using this software with simple interface</a:t>
                      </a:r>
                      <a:endParaRPr b="0" i="0" sz="1000" u="none" cap="none" strike="noStrike">
                        <a:solidFill>
                          <a:srgbClr val="000000"/>
                        </a:solidFill>
                        <a:latin typeface="Arial Narrow"/>
                        <a:ea typeface="Arial Narrow"/>
                        <a:cs typeface="Arial Narrow"/>
                        <a:sym typeface="Arial Narrow"/>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990375">
                <a:tc>
                  <a:txBody>
                    <a:bodyPr/>
                    <a:lstStyle/>
                    <a:p>
                      <a:pPr indent="0" lvl="0" marL="0" marR="0" rtl="0" algn="ctr">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000000"/>
                          </a:solidFill>
                          <a:latin typeface="Arial"/>
                          <a:ea typeface="Arial"/>
                          <a:cs typeface="Arial"/>
                          <a:sym typeface="Arial"/>
                        </a:rPr>
                        <a:t>Tynker Junior: </a:t>
                      </a:r>
                      <a:r>
                        <a:rPr b="0" i="0" lang="en-GB" sz="1100" u="none" cap="none" strike="noStrike">
                          <a:solidFill>
                            <a:srgbClr val="000000"/>
                          </a:solidFill>
                          <a:latin typeface="Arial Narrow"/>
                          <a:ea typeface="Arial Narrow"/>
                          <a:cs typeface="Arial Narrow"/>
                          <a:sym typeface="Arial Narrow"/>
                        </a:rPr>
                        <a:t>Suitable for early years/pre-readers, learn to code through solving puzzles and games using picture-based block coding before moving onto block coding. </a:t>
                      </a:r>
                      <a:endParaRPr sz="1100">
                        <a:latin typeface="Arial Narrow"/>
                        <a:ea typeface="Arial Narrow"/>
                        <a:cs typeface="Arial Narrow"/>
                        <a:sym typeface="Arial Narrow"/>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200">
                        <a:latin typeface="Arial Narrow"/>
                        <a:ea typeface="Arial Narrow"/>
                        <a:cs typeface="Arial Narrow"/>
                        <a:sym typeface="Arial Narrow"/>
                      </a:endParaRPr>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b="1" i="0" lang="en-GB" sz="1200">
                          <a:latin typeface="Arial"/>
                          <a:ea typeface="Arial"/>
                          <a:cs typeface="Arial"/>
                          <a:sym typeface="Arial"/>
                        </a:rPr>
                        <a:t>Plickers: </a:t>
                      </a:r>
                      <a:r>
                        <a:rPr b="0" i="0" lang="en-GB" sz="1100">
                          <a:latin typeface="Arial Narrow"/>
                          <a:ea typeface="Arial Narrow"/>
                          <a:cs typeface="Arial Narrow"/>
                          <a:sym typeface="Arial Narrow"/>
                        </a:rPr>
                        <a:t>formative assessment tool, which can be used with one device and a set of Plicker cards to gather multiple choice responses from large groups</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990375">
                <a:tc>
                  <a:txBody>
                    <a:bodyPr/>
                    <a:lstStyle/>
                    <a:p>
                      <a:pPr indent="0" lvl="0" marL="0" marR="0" rtl="0" algn="ctr">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000000"/>
                          </a:solidFill>
                          <a:latin typeface="Arial"/>
                          <a:ea typeface="Arial"/>
                          <a:cs typeface="Arial"/>
                          <a:sym typeface="Arial"/>
                        </a:rPr>
                        <a:t>Kahoot: </a:t>
                      </a:r>
                      <a:r>
                        <a:rPr b="0" i="0" lang="en-GB" sz="1100" u="none" cap="none" strike="noStrike">
                          <a:solidFill>
                            <a:srgbClr val="000000"/>
                          </a:solidFill>
                          <a:latin typeface="Arial Narrow"/>
                          <a:ea typeface="Arial Narrow"/>
                          <a:cs typeface="Arial Narrow"/>
                          <a:sym typeface="Arial Narrow"/>
                        </a:rPr>
                        <a:t>Used for formative assessment; find and create quizzes and games for pupils to play via their device. </a:t>
                      </a:r>
                      <a:endParaRPr b="0" i="0" sz="1100" u="none" cap="none" strike="noStrike">
                        <a:solidFill>
                          <a:srgbClr val="000000"/>
                        </a:solidFill>
                        <a:latin typeface="Arial Narrow"/>
                        <a:ea typeface="Arial Narrow"/>
                        <a:cs typeface="Arial Narrow"/>
                        <a:sym typeface="Arial Narrow"/>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b="1" i="0" lang="en-GB" sz="1200">
                          <a:latin typeface="Arial"/>
                          <a:ea typeface="Arial"/>
                          <a:cs typeface="Arial"/>
                          <a:sym typeface="Arial"/>
                        </a:rPr>
                        <a:t>iMovie (iPad): </a:t>
                      </a:r>
                      <a:r>
                        <a:rPr b="0" i="0" lang="en-GB" sz="1100">
                          <a:latin typeface="Arial Narrow"/>
                          <a:ea typeface="Arial Narrow"/>
                          <a:cs typeface="Arial Narrow"/>
                          <a:sym typeface="Arial Narrow"/>
                        </a:rPr>
                        <a:t>movie-making and editing software on iPad. Use your own images, videos, audio and text to create movies or trailers using simple drag and drop interface.</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990375">
                <a:tc>
                  <a:txBody>
                    <a:bodyPr/>
                    <a:lstStyle/>
                    <a:p>
                      <a:pPr indent="0" lvl="0" marL="0" marR="0" rtl="0" algn="ctr">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000000"/>
                          </a:solidFill>
                          <a:latin typeface="Arial"/>
                          <a:ea typeface="Arial"/>
                          <a:cs typeface="Arial"/>
                          <a:sym typeface="Arial"/>
                        </a:rPr>
                        <a:t>Green Screen by DoInk: </a:t>
                      </a:r>
                      <a:r>
                        <a:rPr b="0" i="0" lang="en-GB" sz="1100" u="none" cap="none" strike="noStrike">
                          <a:solidFill>
                            <a:srgbClr val="000000"/>
                          </a:solidFill>
                          <a:latin typeface="Arial Narrow"/>
                          <a:ea typeface="Arial Narrow"/>
                          <a:cs typeface="Arial Narrow"/>
                          <a:sym typeface="Arial Narrow"/>
                        </a:rPr>
                        <a:t>create videos using a green screen effect – insert your own background images/videos to a film, or create interesting effects using green objects.</a:t>
                      </a:r>
                      <a:endParaRPr b="1" i="0" sz="1100" u="none" cap="none" strike="noStrike">
                        <a:solidFill>
                          <a:srgbClr val="000000"/>
                        </a:solidFill>
                        <a:latin typeface="Arial Narrow"/>
                        <a:ea typeface="Arial Narrow"/>
                        <a:cs typeface="Arial Narrow"/>
                        <a:sym typeface="Arial Narrow"/>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Arial"/>
                        <a:buNone/>
                      </a:pPr>
                      <a:r>
                        <a:rPr b="1" i="0" lang="en-GB" sz="1200">
                          <a:solidFill>
                            <a:schemeClr val="dk1"/>
                          </a:solidFill>
                          <a:latin typeface="Arial"/>
                          <a:ea typeface="Arial"/>
                          <a:cs typeface="Arial"/>
                          <a:sym typeface="Arial"/>
                        </a:rPr>
                        <a:t>Podcasts (Apple): </a:t>
                      </a:r>
                      <a:r>
                        <a:rPr b="0" i="0" lang="en-GB" sz="1100">
                          <a:solidFill>
                            <a:schemeClr val="dk1"/>
                          </a:solidFill>
                          <a:latin typeface="Arial Narrow"/>
                          <a:ea typeface="Arial Narrow"/>
                          <a:cs typeface="Arial Narrow"/>
                          <a:sym typeface="Arial Narrow"/>
                        </a:rPr>
                        <a:t>Access podcasts from creators around the world – this is  a catalogue of existing podcasts (caution: not always child-friendly content, please review any proposed podcasts before giving to pupils)</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990375">
                <a:tc>
                  <a:txBody>
                    <a:bodyPr/>
                    <a:lstStyle/>
                    <a:p>
                      <a:pPr indent="0" lvl="0" marL="0" marR="0" rtl="0" algn="ctr">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000000"/>
                          </a:solidFill>
                          <a:latin typeface="Arial"/>
                          <a:ea typeface="Arial"/>
                          <a:cs typeface="Arial"/>
                          <a:sym typeface="Arial"/>
                        </a:rPr>
                        <a:t>Scratch Jr: </a:t>
                      </a:r>
                      <a:r>
                        <a:rPr b="0" i="0" lang="en-GB" sz="1100" u="none" cap="none" strike="noStrike">
                          <a:solidFill>
                            <a:srgbClr val="000000"/>
                          </a:solidFill>
                          <a:latin typeface="Arial Narrow"/>
                          <a:ea typeface="Arial Narrow"/>
                          <a:cs typeface="Arial Narrow"/>
                          <a:sym typeface="Arial Narrow"/>
                        </a:rPr>
                        <a:t>Learn to code with this introduction to visual programming and block coding. Use sample projects or create your own to make scenes with backgrounds, objects and characters. Focuses on creating movement; make changes to what’s seen on the screen using visual blocks. </a:t>
                      </a:r>
                      <a:endParaRPr b="0" i="0" sz="1100" u="none" cap="none" strike="noStrike">
                        <a:solidFill>
                          <a:srgbClr val="000000"/>
                        </a:solidFill>
                        <a:latin typeface="Arial Narrow"/>
                        <a:ea typeface="Arial Narrow"/>
                        <a:cs typeface="Arial Narrow"/>
                        <a:sym typeface="Arial Narrow"/>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rgbClr val="000000"/>
                        </a:solidFill>
                        <a:latin typeface="Arial Narrow"/>
                        <a:ea typeface="Arial Narrow"/>
                        <a:cs typeface="Arial Narrow"/>
                        <a:sym typeface="Arial Narrow"/>
                      </a:endParaRPr>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Arial"/>
                        <a:buNone/>
                      </a:pPr>
                      <a:r>
                        <a:rPr b="1" i="0" lang="en-GB" sz="1200" u="none" cap="none" strike="noStrike">
                          <a:solidFill>
                            <a:schemeClr val="dk1"/>
                          </a:solidFill>
                          <a:latin typeface="Arial"/>
                          <a:ea typeface="Arial"/>
                          <a:cs typeface="Arial"/>
                          <a:sym typeface="Arial"/>
                        </a:rPr>
                        <a:t>HP Reveal:</a:t>
                      </a:r>
                      <a:r>
                        <a:rPr b="0" i="0" lang="en-GB" sz="1100" u="none" cap="none" strike="noStrike">
                          <a:solidFill>
                            <a:schemeClr val="dk1"/>
                          </a:solidFill>
                          <a:latin typeface="Arial Narrow"/>
                          <a:ea typeface="Arial Narrow"/>
                          <a:cs typeface="Arial Narrow"/>
                          <a:sym typeface="Arial Narrow"/>
                        </a:rPr>
                        <a:t> Making </a:t>
                      </a:r>
                      <a:r>
                        <a:rPr b="0" i="0" lang="en-GB" sz="1100" u="none" cap="none" strike="noStrike">
                          <a:latin typeface="Arial Narrow"/>
                          <a:ea typeface="Arial Narrow"/>
                          <a:cs typeface="Arial Narrow"/>
                          <a:sym typeface="Arial Narrow"/>
                        </a:rPr>
                        <a:t>augmented reality easy and accessible to everyone. Upload assets, assemble Auras and share or insert into your work. </a:t>
                      </a:r>
                      <a:r>
                        <a:rPr b="0" i="0" lang="en-GB" sz="1100" u="sng" cap="none" strike="noStrike">
                          <a:solidFill>
                            <a:schemeClr val="hlink"/>
                          </a:solidFill>
                          <a:latin typeface="Arial Narrow"/>
                          <a:ea typeface="Arial Narrow"/>
                          <a:cs typeface="Arial Narrow"/>
                          <a:sym typeface="Arial Narrow"/>
                          <a:hlinkClick r:id="rId3"/>
                        </a:rPr>
                        <a:t>Find out more.</a:t>
                      </a:r>
                      <a:endParaRPr b="0" i="0" sz="1100" u="none" cap="none" strike="noStrike">
                        <a:latin typeface="Arial Narrow"/>
                        <a:ea typeface="Arial Narrow"/>
                        <a:cs typeface="Arial Narrow"/>
                        <a:sym typeface="Arial Narrow"/>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990375">
                <a:tc>
                  <a:txBody>
                    <a:bodyPr/>
                    <a:lstStyle/>
                    <a:p>
                      <a:pPr indent="0" lvl="0" marL="0" marR="0" rtl="0" algn="ctr">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000000"/>
                          </a:solidFill>
                          <a:latin typeface="Arial"/>
                          <a:ea typeface="Arial"/>
                          <a:cs typeface="Arial"/>
                          <a:sym typeface="Arial"/>
                        </a:rPr>
                        <a:t>Explain Everything: </a:t>
                      </a:r>
                      <a:r>
                        <a:rPr b="0" i="0" lang="en-GB" sz="1100" u="none" cap="none" strike="noStrike">
                          <a:solidFill>
                            <a:srgbClr val="000000"/>
                          </a:solidFill>
                          <a:latin typeface="Arial Narrow"/>
                          <a:ea typeface="Arial Narrow"/>
                          <a:cs typeface="Arial Narrow"/>
                          <a:sym typeface="Arial Narrow"/>
                        </a:rPr>
                        <a:t>virtual whiteboard, use as a whiteboard through Apple TV, or for children as a canvas to work upon. Use text, image, video, hyperlinks all in one place. Can record mark making and play it back, also records audio.</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rgbClr val="000000"/>
                        </a:solidFill>
                        <a:latin typeface="Arial Narrow"/>
                        <a:ea typeface="Arial Narrow"/>
                        <a:cs typeface="Arial Narrow"/>
                        <a:sym typeface="Arial Narrow"/>
                      </a:endParaRPr>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Arial"/>
                        <a:buNone/>
                      </a:pPr>
                      <a:r>
                        <a:rPr b="1" i="0" lang="en-GB" sz="1200">
                          <a:latin typeface="Arial"/>
                          <a:ea typeface="Arial"/>
                          <a:cs typeface="Arial"/>
                          <a:sym typeface="Arial"/>
                        </a:rPr>
                        <a:t>Garageband (iPad): </a:t>
                      </a:r>
                      <a:r>
                        <a:rPr b="0" i="0" lang="en-GB" sz="1100">
                          <a:latin typeface="Arial Narrow"/>
                          <a:ea typeface="Arial Narrow"/>
                          <a:cs typeface="Arial Narrow"/>
                          <a:sym typeface="Arial Narrow"/>
                        </a:rPr>
                        <a:t>this app has a range of touch instruments and a recording studio for children to create music or DJ with provided songs.</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pic>
        <p:nvPicPr>
          <p:cNvPr id="1475" name="Google Shape;1475;p67"/>
          <p:cNvPicPr preferRelativeResize="0"/>
          <p:nvPr/>
        </p:nvPicPr>
        <p:blipFill rotWithShape="1">
          <a:blip r:embed="rId4">
            <a:alphaModFix/>
          </a:blip>
          <a:srcRect b="0" l="0" r="0" t="0"/>
          <a:stretch/>
        </p:blipFill>
        <p:spPr>
          <a:xfrm>
            <a:off x="317647" y="1832566"/>
            <a:ext cx="815827" cy="815827"/>
          </a:xfrm>
          <a:prstGeom prst="rect">
            <a:avLst/>
          </a:prstGeom>
          <a:noFill/>
          <a:ln>
            <a:noFill/>
          </a:ln>
        </p:spPr>
      </p:pic>
      <p:pic>
        <p:nvPicPr>
          <p:cNvPr id="1476" name="Google Shape;1476;p67"/>
          <p:cNvPicPr preferRelativeResize="0"/>
          <p:nvPr/>
        </p:nvPicPr>
        <p:blipFill rotWithShape="1">
          <a:blip r:embed="rId5">
            <a:alphaModFix/>
          </a:blip>
          <a:srcRect b="0" l="0" r="0" t="0"/>
          <a:stretch/>
        </p:blipFill>
        <p:spPr>
          <a:xfrm>
            <a:off x="317648" y="765678"/>
            <a:ext cx="815827" cy="815827"/>
          </a:xfrm>
          <a:prstGeom prst="rect">
            <a:avLst/>
          </a:prstGeom>
          <a:noFill/>
          <a:ln>
            <a:noFill/>
          </a:ln>
        </p:spPr>
      </p:pic>
      <p:pic>
        <p:nvPicPr>
          <p:cNvPr id="1477" name="Google Shape;1477;p67"/>
          <p:cNvPicPr preferRelativeResize="0"/>
          <p:nvPr/>
        </p:nvPicPr>
        <p:blipFill rotWithShape="1">
          <a:blip r:embed="rId6">
            <a:alphaModFix/>
          </a:blip>
          <a:srcRect b="0" l="0" r="0" t="0"/>
          <a:stretch/>
        </p:blipFill>
        <p:spPr>
          <a:xfrm>
            <a:off x="317648" y="2819768"/>
            <a:ext cx="815826" cy="815826"/>
          </a:xfrm>
          <a:prstGeom prst="rect">
            <a:avLst/>
          </a:prstGeom>
          <a:noFill/>
          <a:ln>
            <a:noFill/>
          </a:ln>
        </p:spPr>
      </p:pic>
      <p:pic>
        <p:nvPicPr>
          <p:cNvPr id="1478" name="Google Shape;1478;p67"/>
          <p:cNvPicPr preferRelativeResize="0"/>
          <p:nvPr/>
        </p:nvPicPr>
        <p:blipFill rotWithShape="1">
          <a:blip r:embed="rId7">
            <a:alphaModFix/>
          </a:blip>
          <a:srcRect b="0" l="0" r="0" t="0"/>
          <a:stretch/>
        </p:blipFill>
        <p:spPr>
          <a:xfrm>
            <a:off x="285747" y="3804459"/>
            <a:ext cx="815826" cy="815826"/>
          </a:xfrm>
          <a:prstGeom prst="rect">
            <a:avLst/>
          </a:prstGeom>
          <a:noFill/>
          <a:ln>
            <a:noFill/>
          </a:ln>
        </p:spPr>
      </p:pic>
      <p:pic>
        <p:nvPicPr>
          <p:cNvPr id="1479" name="Google Shape;1479;p67"/>
          <p:cNvPicPr preferRelativeResize="0"/>
          <p:nvPr/>
        </p:nvPicPr>
        <p:blipFill rotWithShape="1">
          <a:blip r:embed="rId8">
            <a:alphaModFix/>
          </a:blip>
          <a:srcRect b="0" l="0" r="0" t="0"/>
          <a:stretch/>
        </p:blipFill>
        <p:spPr>
          <a:xfrm>
            <a:off x="298919" y="5786149"/>
            <a:ext cx="802654" cy="802654"/>
          </a:xfrm>
          <a:prstGeom prst="rect">
            <a:avLst/>
          </a:prstGeom>
          <a:noFill/>
          <a:ln>
            <a:noFill/>
          </a:ln>
        </p:spPr>
      </p:pic>
      <p:pic>
        <p:nvPicPr>
          <p:cNvPr id="1480" name="Google Shape;1480;p67"/>
          <p:cNvPicPr preferRelativeResize="0"/>
          <p:nvPr/>
        </p:nvPicPr>
        <p:blipFill rotWithShape="1">
          <a:blip r:embed="rId9">
            <a:alphaModFix/>
          </a:blip>
          <a:srcRect b="0" l="0" r="0" t="0"/>
          <a:stretch/>
        </p:blipFill>
        <p:spPr>
          <a:xfrm>
            <a:off x="298919" y="4801890"/>
            <a:ext cx="802654" cy="802654"/>
          </a:xfrm>
          <a:prstGeom prst="rect">
            <a:avLst/>
          </a:prstGeom>
          <a:noFill/>
          <a:ln>
            <a:noFill/>
          </a:ln>
        </p:spPr>
      </p:pic>
      <p:pic>
        <p:nvPicPr>
          <p:cNvPr descr="A close up of a sign&#10;&#10;Description generated with high confidence" id="1481" name="Google Shape;1481;p67"/>
          <p:cNvPicPr preferRelativeResize="0"/>
          <p:nvPr/>
        </p:nvPicPr>
        <p:blipFill rotWithShape="1">
          <a:blip r:embed="rId10">
            <a:alphaModFix/>
          </a:blip>
          <a:srcRect b="0" l="0" r="0" t="0"/>
          <a:stretch/>
        </p:blipFill>
        <p:spPr>
          <a:xfrm>
            <a:off x="4687378" y="4778156"/>
            <a:ext cx="815827" cy="826620"/>
          </a:xfrm>
          <a:prstGeom prst="rect">
            <a:avLst/>
          </a:prstGeom>
          <a:noFill/>
          <a:ln>
            <a:noFill/>
          </a:ln>
        </p:spPr>
      </p:pic>
      <p:pic>
        <p:nvPicPr>
          <p:cNvPr descr="A close up of a logo&#10;&#10;Description generated with very high confidence" id="1482" name="Google Shape;1482;p67"/>
          <p:cNvPicPr preferRelativeResize="0"/>
          <p:nvPr/>
        </p:nvPicPr>
        <p:blipFill rotWithShape="1">
          <a:blip r:embed="rId11">
            <a:alphaModFix/>
          </a:blip>
          <a:srcRect b="0" l="0" r="0" t="0"/>
          <a:stretch/>
        </p:blipFill>
        <p:spPr>
          <a:xfrm>
            <a:off x="4698124" y="5852385"/>
            <a:ext cx="727467" cy="727467"/>
          </a:xfrm>
          <a:prstGeom prst="rect">
            <a:avLst/>
          </a:prstGeom>
          <a:noFill/>
          <a:ln>
            <a:noFill/>
          </a:ln>
        </p:spPr>
      </p:pic>
      <p:sp>
        <p:nvSpPr>
          <p:cNvPr id="1483" name="Google Shape;1483;p67">
            <a:hlinkClick action="ppaction://hlinkshowjump?jump=nextslide"/>
          </p:cNvPr>
          <p:cNvSpPr/>
          <p:nvPr/>
        </p:nvSpPr>
        <p:spPr>
          <a:xfrm>
            <a:off x="7875270" y="54031"/>
            <a:ext cx="1090830" cy="429143"/>
          </a:xfrm>
          <a:prstGeom prst="roundRect">
            <a:avLst>
              <a:gd fmla="val 16667" name="adj"/>
            </a:avLst>
          </a:pr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GB" sz="1100">
                <a:solidFill>
                  <a:schemeClr val="lt1"/>
                </a:solidFill>
                <a:latin typeface="Arial"/>
                <a:ea typeface="Arial"/>
                <a:cs typeface="Arial"/>
                <a:sym typeface="Arial"/>
              </a:rPr>
              <a:t>more</a:t>
            </a:r>
            <a:br>
              <a:rPr b="1" lang="en-GB" sz="1100">
                <a:solidFill>
                  <a:schemeClr val="lt1"/>
                </a:solidFill>
                <a:latin typeface="Arial"/>
                <a:ea typeface="Arial"/>
                <a:cs typeface="Arial"/>
                <a:sym typeface="Arial"/>
              </a:rPr>
            </a:br>
            <a:r>
              <a:rPr b="1" lang="en-GB" sz="1100">
                <a:solidFill>
                  <a:schemeClr val="lt1"/>
                </a:solidFill>
                <a:latin typeface="Arial"/>
                <a:ea typeface="Arial"/>
                <a:cs typeface="Arial"/>
                <a:sym typeface="Arial"/>
              </a:rPr>
              <a:t>apps</a:t>
            </a:r>
            <a:endParaRPr b="1" sz="1400">
              <a:solidFill>
                <a:schemeClr val="lt1"/>
              </a:solidFill>
              <a:latin typeface="Arial"/>
              <a:ea typeface="Arial"/>
              <a:cs typeface="Arial"/>
              <a:sym typeface="Arial"/>
            </a:endParaRPr>
          </a:p>
        </p:txBody>
      </p:sp>
      <p:sp>
        <p:nvSpPr>
          <p:cNvPr id="1484" name="Google Shape;1484;p67">
            <a:hlinkClick action="ppaction://hlinkshowjump?jump=nextslide"/>
          </p:cNvPr>
          <p:cNvSpPr/>
          <p:nvPr/>
        </p:nvSpPr>
        <p:spPr>
          <a:xfrm rot="10800000">
            <a:off x="8591936" y="85158"/>
            <a:ext cx="311559" cy="379031"/>
          </a:xfrm>
          <a:custGeom>
            <a:rect b="b" l="l" r="r" t="t"/>
            <a:pathLst>
              <a:path extrusionOk="0" h="120000" w="120000">
                <a:moveTo>
                  <a:pt x="0" y="0"/>
                </a:moveTo>
                <a:lnTo>
                  <a:pt x="120000" y="0"/>
                </a:lnTo>
                <a:lnTo>
                  <a:pt x="120000" y="120000"/>
                </a:lnTo>
                <a:lnTo>
                  <a:pt x="0" y="120000"/>
                </a:lnTo>
                <a:close/>
                <a:moveTo>
                  <a:pt x="15000" y="60000"/>
                </a:moveTo>
                <a:lnTo>
                  <a:pt x="105000" y="23011"/>
                </a:lnTo>
                <a:lnTo>
                  <a:pt x="105000" y="96989"/>
                </a:lnTo>
                <a:close/>
              </a:path>
              <a:path extrusionOk="0" fill="darken" h="120000" w="120000">
                <a:moveTo>
                  <a:pt x="15000" y="60000"/>
                </a:moveTo>
                <a:lnTo>
                  <a:pt x="105000" y="23011"/>
                </a:lnTo>
                <a:lnTo>
                  <a:pt x="105000" y="96989"/>
                </a:lnTo>
                <a:close/>
              </a:path>
              <a:path extrusionOk="0" fill="none" h="120000" w="120000">
                <a:moveTo>
                  <a:pt x="15000" y="60000"/>
                </a:moveTo>
                <a:lnTo>
                  <a:pt x="105000" y="23011"/>
                </a:lnTo>
                <a:lnTo>
                  <a:pt x="105000" y="96989"/>
                </a:lnTo>
                <a:close/>
              </a:path>
              <a:path extrusionOk="0" fill="none" h="120000" w="120000">
                <a:moveTo>
                  <a:pt x="0" y="0"/>
                </a:moveTo>
                <a:lnTo>
                  <a:pt x="120000" y="0"/>
                </a:lnTo>
                <a:lnTo>
                  <a:pt x="120000" y="120000"/>
                </a:lnTo>
                <a:lnTo>
                  <a:pt x="0" y="120000"/>
                </a:lnTo>
                <a:close/>
              </a:path>
            </a:pathLst>
          </a:custGeom>
          <a:solidFill>
            <a:srgbClr val="31859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00">
              <a:solidFill>
                <a:schemeClr val="lt1"/>
              </a:solidFill>
              <a:latin typeface="Arial Narrow"/>
              <a:ea typeface="Arial Narrow"/>
              <a:cs typeface="Arial Narrow"/>
              <a:sym typeface="Arial Narrow"/>
            </a:endParaRPr>
          </a:p>
        </p:txBody>
      </p:sp>
      <p:sp>
        <p:nvSpPr>
          <p:cNvPr id="1485" name="Google Shape;1485;p67">
            <a:hlinkClick action="ppaction://hlinkshowjump?jump=previousslide"/>
          </p:cNvPr>
          <p:cNvSpPr/>
          <p:nvPr/>
        </p:nvSpPr>
        <p:spPr>
          <a:xfrm>
            <a:off x="1312359" y="54031"/>
            <a:ext cx="1090830" cy="429143"/>
          </a:xfrm>
          <a:prstGeom prst="roundRect">
            <a:avLst>
              <a:gd fmla="val 16667" name="adj"/>
            </a:avLst>
          </a:pr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None/>
            </a:pPr>
            <a:r>
              <a:rPr b="1" lang="en-GB" sz="1200">
                <a:solidFill>
                  <a:schemeClr val="lt1"/>
                </a:solidFill>
                <a:latin typeface="Arial"/>
                <a:ea typeface="Arial"/>
                <a:cs typeface="Arial"/>
                <a:sym typeface="Arial"/>
              </a:rPr>
              <a:t>apps</a:t>
            </a:r>
            <a:endParaRPr b="1" sz="1400">
              <a:solidFill>
                <a:schemeClr val="lt1"/>
              </a:solidFill>
              <a:latin typeface="Arial"/>
              <a:ea typeface="Arial"/>
              <a:cs typeface="Arial"/>
              <a:sym typeface="Arial"/>
            </a:endParaRPr>
          </a:p>
        </p:txBody>
      </p:sp>
      <p:sp>
        <p:nvSpPr>
          <p:cNvPr id="1486" name="Google Shape;1486;p67">
            <a:hlinkClick action="ppaction://hlinkshowjump?jump=previousslide"/>
          </p:cNvPr>
          <p:cNvSpPr/>
          <p:nvPr/>
        </p:nvSpPr>
        <p:spPr>
          <a:xfrm>
            <a:off x="1411140" y="79086"/>
            <a:ext cx="311559" cy="379031"/>
          </a:xfrm>
          <a:custGeom>
            <a:rect b="b" l="l" r="r" t="t"/>
            <a:pathLst>
              <a:path extrusionOk="0" h="120000" w="120000">
                <a:moveTo>
                  <a:pt x="0" y="0"/>
                </a:moveTo>
                <a:lnTo>
                  <a:pt x="120000" y="0"/>
                </a:lnTo>
                <a:lnTo>
                  <a:pt x="120000" y="120000"/>
                </a:lnTo>
                <a:lnTo>
                  <a:pt x="0" y="120000"/>
                </a:lnTo>
                <a:close/>
                <a:moveTo>
                  <a:pt x="15000" y="60000"/>
                </a:moveTo>
                <a:lnTo>
                  <a:pt x="105000" y="23011"/>
                </a:lnTo>
                <a:lnTo>
                  <a:pt x="105000" y="96989"/>
                </a:lnTo>
                <a:close/>
              </a:path>
              <a:path extrusionOk="0" fill="darken" h="120000" w="120000">
                <a:moveTo>
                  <a:pt x="15000" y="60000"/>
                </a:moveTo>
                <a:lnTo>
                  <a:pt x="105000" y="23011"/>
                </a:lnTo>
                <a:lnTo>
                  <a:pt x="105000" y="96989"/>
                </a:lnTo>
                <a:close/>
              </a:path>
              <a:path extrusionOk="0" fill="none" h="120000" w="120000">
                <a:moveTo>
                  <a:pt x="15000" y="60000"/>
                </a:moveTo>
                <a:lnTo>
                  <a:pt x="105000" y="23011"/>
                </a:lnTo>
                <a:lnTo>
                  <a:pt x="105000" y="96989"/>
                </a:lnTo>
                <a:close/>
              </a:path>
              <a:path extrusionOk="0" fill="none" h="120000" w="120000">
                <a:moveTo>
                  <a:pt x="0" y="0"/>
                </a:moveTo>
                <a:lnTo>
                  <a:pt x="120000" y="0"/>
                </a:lnTo>
                <a:lnTo>
                  <a:pt x="120000" y="120000"/>
                </a:lnTo>
                <a:lnTo>
                  <a:pt x="0" y="120000"/>
                </a:lnTo>
                <a:close/>
              </a:path>
            </a:pathLst>
          </a:custGeom>
          <a:solidFill>
            <a:srgbClr val="31859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00">
              <a:solidFill>
                <a:schemeClr val="lt1"/>
              </a:solidFill>
              <a:latin typeface="Arial Narrow"/>
              <a:ea typeface="Arial Narrow"/>
              <a:cs typeface="Arial Narrow"/>
              <a:sym typeface="Arial Narrow"/>
            </a:endParaRPr>
          </a:p>
        </p:txBody>
      </p:sp>
      <p:sp>
        <p:nvSpPr>
          <p:cNvPr id="1487" name="Google Shape;1487;p67">
            <a:hlinkClick action="ppaction://hlinkshowjump?jump=firstslide"/>
          </p:cNvPr>
          <p:cNvSpPr/>
          <p:nvPr/>
        </p:nvSpPr>
        <p:spPr>
          <a:xfrm>
            <a:off x="586789" y="45864"/>
            <a:ext cx="546686" cy="257267"/>
          </a:xfrm>
          <a:custGeom>
            <a:rect b="b" l="l" r="r" t="t"/>
            <a:pathLst>
              <a:path extrusionOk="0" h="120000" w="120000">
                <a:moveTo>
                  <a:pt x="0" y="0"/>
                </a:moveTo>
                <a:lnTo>
                  <a:pt x="120000" y="0"/>
                </a:lnTo>
                <a:lnTo>
                  <a:pt x="120000" y="120000"/>
                </a:lnTo>
                <a:lnTo>
                  <a:pt x="0" y="120000"/>
                </a:lnTo>
                <a:close/>
                <a:moveTo>
                  <a:pt x="60000" y="15000"/>
                </a:moveTo>
                <a:lnTo>
                  <a:pt x="38823" y="60000"/>
                </a:lnTo>
                <a:lnTo>
                  <a:pt x="44117" y="60000"/>
                </a:lnTo>
                <a:lnTo>
                  <a:pt x="44117" y="105000"/>
                </a:lnTo>
                <a:lnTo>
                  <a:pt x="75883" y="105000"/>
                </a:lnTo>
                <a:lnTo>
                  <a:pt x="75883" y="60000"/>
                </a:lnTo>
                <a:lnTo>
                  <a:pt x="81177" y="60000"/>
                </a:lnTo>
                <a:lnTo>
                  <a:pt x="73235" y="43125"/>
                </a:lnTo>
                <a:lnTo>
                  <a:pt x="73235" y="20625"/>
                </a:lnTo>
                <a:lnTo>
                  <a:pt x="67941" y="20625"/>
                </a:lnTo>
                <a:lnTo>
                  <a:pt x="67941" y="31875"/>
                </a:lnTo>
                <a:close/>
              </a:path>
              <a:path extrusionOk="0" fill="darkenLess" h="120000" w="120000">
                <a:moveTo>
                  <a:pt x="73235" y="43125"/>
                </a:moveTo>
                <a:lnTo>
                  <a:pt x="73235" y="20625"/>
                </a:lnTo>
                <a:lnTo>
                  <a:pt x="67941" y="20625"/>
                </a:lnTo>
                <a:lnTo>
                  <a:pt x="67941" y="31875"/>
                </a:lnTo>
                <a:close/>
                <a:moveTo>
                  <a:pt x="44117" y="60000"/>
                </a:moveTo>
                <a:lnTo>
                  <a:pt x="44117" y="105000"/>
                </a:lnTo>
                <a:lnTo>
                  <a:pt x="57353" y="105000"/>
                </a:lnTo>
                <a:lnTo>
                  <a:pt x="57353" y="82500"/>
                </a:lnTo>
                <a:lnTo>
                  <a:pt x="62647" y="82500"/>
                </a:lnTo>
                <a:lnTo>
                  <a:pt x="62647" y="105000"/>
                </a:lnTo>
                <a:lnTo>
                  <a:pt x="75883" y="105000"/>
                </a:lnTo>
                <a:lnTo>
                  <a:pt x="75883" y="60000"/>
                </a:lnTo>
                <a:close/>
              </a:path>
              <a:path extrusionOk="0" fill="darken" h="120000" w="120000">
                <a:moveTo>
                  <a:pt x="60000" y="15000"/>
                </a:moveTo>
                <a:lnTo>
                  <a:pt x="38823" y="60000"/>
                </a:lnTo>
                <a:lnTo>
                  <a:pt x="81177" y="60000"/>
                </a:lnTo>
                <a:close/>
                <a:moveTo>
                  <a:pt x="57353" y="82500"/>
                </a:moveTo>
                <a:lnTo>
                  <a:pt x="62647" y="82500"/>
                </a:lnTo>
                <a:lnTo>
                  <a:pt x="62647" y="105000"/>
                </a:lnTo>
                <a:lnTo>
                  <a:pt x="57353" y="105000"/>
                </a:lnTo>
                <a:close/>
              </a:path>
              <a:path extrusionOk="0" fill="none" h="120000" w="120000">
                <a:moveTo>
                  <a:pt x="60000" y="15000"/>
                </a:moveTo>
                <a:lnTo>
                  <a:pt x="67941" y="31875"/>
                </a:lnTo>
                <a:lnTo>
                  <a:pt x="67941" y="20625"/>
                </a:lnTo>
                <a:lnTo>
                  <a:pt x="73235" y="20625"/>
                </a:lnTo>
                <a:lnTo>
                  <a:pt x="73235" y="43125"/>
                </a:lnTo>
                <a:lnTo>
                  <a:pt x="81177" y="60000"/>
                </a:lnTo>
                <a:lnTo>
                  <a:pt x="75883" y="60000"/>
                </a:lnTo>
                <a:lnTo>
                  <a:pt x="75883" y="105000"/>
                </a:lnTo>
                <a:lnTo>
                  <a:pt x="44117" y="105000"/>
                </a:lnTo>
                <a:lnTo>
                  <a:pt x="44117" y="60000"/>
                </a:lnTo>
                <a:lnTo>
                  <a:pt x="38823" y="60000"/>
                </a:lnTo>
                <a:close/>
                <a:moveTo>
                  <a:pt x="67941" y="31875"/>
                </a:moveTo>
                <a:lnTo>
                  <a:pt x="73235" y="43125"/>
                </a:lnTo>
                <a:moveTo>
                  <a:pt x="75883" y="60000"/>
                </a:moveTo>
                <a:lnTo>
                  <a:pt x="44117" y="60000"/>
                </a:lnTo>
                <a:moveTo>
                  <a:pt x="57353" y="105000"/>
                </a:moveTo>
                <a:lnTo>
                  <a:pt x="57353" y="82500"/>
                </a:lnTo>
                <a:lnTo>
                  <a:pt x="62647" y="82500"/>
                </a:lnTo>
                <a:lnTo>
                  <a:pt x="62647" y="105000"/>
                </a:lnTo>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8" name="Google Shape;1488;p67"/>
          <p:cNvSpPr/>
          <p:nvPr/>
        </p:nvSpPr>
        <p:spPr>
          <a:xfrm>
            <a:off x="38099"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9" name="Google Shape;1489;p67"/>
          <p:cNvSpPr/>
          <p:nvPr/>
        </p:nvSpPr>
        <p:spPr>
          <a:xfrm>
            <a:off x="2703232" y="122605"/>
            <a:ext cx="3973780" cy="429143"/>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dk1"/>
                </a:solidFill>
                <a:latin typeface="Arial"/>
                <a:ea typeface="Arial"/>
                <a:cs typeface="Arial"/>
                <a:sym typeface="Arial"/>
              </a:rPr>
              <a:t>Pupil Resources: apps</a:t>
            </a:r>
            <a:endParaRPr/>
          </a:p>
        </p:txBody>
      </p:sp>
      <p:pic>
        <p:nvPicPr>
          <p:cNvPr id="1490" name="Google Shape;1490;p67"/>
          <p:cNvPicPr preferRelativeResize="0"/>
          <p:nvPr/>
        </p:nvPicPr>
        <p:blipFill rotWithShape="1">
          <a:blip r:embed="rId12">
            <a:alphaModFix/>
          </a:blip>
          <a:srcRect b="0" l="0" r="0" t="0"/>
          <a:stretch/>
        </p:blipFill>
        <p:spPr>
          <a:xfrm>
            <a:off x="4679856" y="2842918"/>
            <a:ext cx="753639" cy="753639"/>
          </a:xfrm>
          <a:prstGeom prst="rect">
            <a:avLst/>
          </a:prstGeom>
          <a:noFill/>
          <a:ln>
            <a:noFill/>
          </a:ln>
        </p:spPr>
      </p:pic>
      <p:pic>
        <p:nvPicPr>
          <p:cNvPr id="1491" name="Google Shape;1491;p67"/>
          <p:cNvPicPr preferRelativeResize="0"/>
          <p:nvPr/>
        </p:nvPicPr>
        <p:blipFill rotWithShape="1">
          <a:blip r:embed="rId13">
            <a:alphaModFix/>
          </a:blip>
          <a:srcRect b="0" l="0" r="0" t="0"/>
          <a:stretch/>
        </p:blipFill>
        <p:spPr>
          <a:xfrm>
            <a:off x="4669932" y="1863659"/>
            <a:ext cx="753639" cy="753639"/>
          </a:xfrm>
          <a:prstGeom prst="rect">
            <a:avLst/>
          </a:prstGeom>
          <a:noFill/>
          <a:ln>
            <a:noFill/>
          </a:ln>
        </p:spPr>
      </p:pic>
      <p:pic>
        <p:nvPicPr>
          <p:cNvPr id="1492" name="Google Shape;1492;p67"/>
          <p:cNvPicPr preferRelativeResize="0"/>
          <p:nvPr/>
        </p:nvPicPr>
        <p:blipFill rotWithShape="1">
          <a:blip r:embed="rId14">
            <a:alphaModFix/>
          </a:blip>
          <a:srcRect b="0" l="0" r="0" t="0"/>
          <a:stretch/>
        </p:blipFill>
        <p:spPr>
          <a:xfrm>
            <a:off x="4644522" y="3792692"/>
            <a:ext cx="815826" cy="815826"/>
          </a:xfrm>
          <a:prstGeom prst="rect">
            <a:avLst/>
          </a:prstGeom>
          <a:noFill/>
          <a:ln>
            <a:noFill/>
          </a:ln>
        </p:spPr>
      </p:pic>
      <p:pic>
        <p:nvPicPr>
          <p:cNvPr id="1493" name="Google Shape;1493;p67"/>
          <p:cNvPicPr preferRelativeResize="0"/>
          <p:nvPr/>
        </p:nvPicPr>
        <p:blipFill rotWithShape="1">
          <a:blip r:embed="rId15">
            <a:alphaModFix/>
          </a:blip>
          <a:srcRect b="0" l="0" r="0" t="0"/>
          <a:stretch/>
        </p:blipFill>
        <p:spPr>
          <a:xfrm>
            <a:off x="4644522" y="777368"/>
            <a:ext cx="815826" cy="815826"/>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7" name="Shape 1497"/>
        <p:cNvGrpSpPr/>
        <p:nvPr/>
      </p:nvGrpSpPr>
      <p:grpSpPr>
        <a:xfrm>
          <a:off x="0" y="0"/>
          <a:ext cx="0" cy="0"/>
          <a:chOff x="0" y="0"/>
          <a:chExt cx="0" cy="0"/>
        </a:xfrm>
      </p:grpSpPr>
      <p:graphicFrame>
        <p:nvGraphicFramePr>
          <p:cNvPr id="1498" name="Google Shape;1498;p68"/>
          <p:cNvGraphicFramePr/>
          <p:nvPr/>
        </p:nvGraphicFramePr>
        <p:xfrm>
          <a:off x="216002" y="694694"/>
          <a:ext cx="3000000" cy="3000000"/>
        </p:xfrm>
        <a:graphic>
          <a:graphicData uri="http://schemas.openxmlformats.org/drawingml/2006/table">
            <a:tbl>
              <a:tblPr bandRow="1" firstRow="1">
                <a:noFill/>
                <a:tableStyleId>{74FA1E22-B369-4D82-9BD4-DBA31EC34A68}</a:tableStyleId>
              </a:tblPr>
              <a:tblGrid>
                <a:gridCol w="936000"/>
                <a:gridCol w="3153775"/>
                <a:gridCol w="1597300"/>
                <a:gridCol w="3024900"/>
              </a:tblGrid>
              <a:tr h="887450">
                <a:tc rowSpan="2">
                  <a:txBody>
                    <a:bodyPr/>
                    <a:lstStyle/>
                    <a:p>
                      <a:pPr indent="0" lvl="0" marL="0" marR="0" rtl="0" algn="ctr">
                        <a:spcBef>
                          <a:spcPts val="0"/>
                        </a:spcBef>
                        <a:spcAft>
                          <a:spcPts val="0"/>
                        </a:spcAft>
                        <a:buNone/>
                      </a:pPr>
                      <a:r>
                        <a:t/>
                      </a:r>
                      <a:endParaRPr b="0" sz="18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rowSpan="2">
                  <a:txBody>
                    <a:bodyPr/>
                    <a:lstStyle/>
                    <a:p>
                      <a:pPr indent="0" lvl="0" marL="0" marR="0" rtl="0" algn="l">
                        <a:lnSpc>
                          <a:spcPct val="100000"/>
                        </a:lnSpc>
                        <a:spcBef>
                          <a:spcPts val="0"/>
                        </a:spcBef>
                        <a:spcAft>
                          <a:spcPts val="0"/>
                        </a:spcAft>
                        <a:buClr>
                          <a:schemeClr val="dk1"/>
                        </a:buClr>
                        <a:buSzPts val="1200"/>
                        <a:buFont typeface="Arial"/>
                        <a:buNone/>
                      </a:pPr>
                      <a:r>
                        <a:rPr b="1" i="0" lang="en-GB" sz="1200">
                          <a:solidFill>
                            <a:schemeClr val="dk1"/>
                          </a:solidFill>
                          <a:latin typeface="Arial"/>
                          <a:ea typeface="Arial"/>
                          <a:cs typeface="Arial"/>
                          <a:sym typeface="Arial"/>
                        </a:rPr>
                        <a:t>Office 365 </a:t>
                      </a:r>
                      <a:r>
                        <a:rPr b="0" lang="en-GB" sz="1100">
                          <a:solidFill>
                            <a:schemeClr val="dk1"/>
                          </a:solidFill>
                          <a:latin typeface="Arial Narrow"/>
                          <a:ea typeface="Arial Narrow"/>
                          <a:cs typeface="Arial Narrow"/>
                          <a:sym typeface="Arial Narrow"/>
                        </a:rPr>
                        <a:t>apps include: Word, Powerpoint, Excel, Sharepoint, OneDrive, Teams, OneNote, Forms, Sway</a:t>
                      </a:r>
                      <a:endParaRPr/>
                    </a:p>
                    <a:p>
                      <a:pPr indent="0" lvl="0" marL="0" marR="0" rtl="0" algn="l">
                        <a:lnSpc>
                          <a:spcPct val="100000"/>
                        </a:lnSpc>
                        <a:spcBef>
                          <a:spcPts val="0"/>
                        </a:spcBef>
                        <a:spcAft>
                          <a:spcPts val="0"/>
                        </a:spcAft>
                        <a:buClr>
                          <a:schemeClr val="dk1"/>
                        </a:buClr>
                        <a:buSzPts val="1100"/>
                        <a:buFont typeface="Arial Narrow"/>
                        <a:buNone/>
                      </a:pPr>
                      <a:r>
                        <a:rPr b="0" lang="en-GB" sz="1100">
                          <a:solidFill>
                            <a:schemeClr val="dk1"/>
                          </a:solidFill>
                          <a:latin typeface="Arial Narrow"/>
                          <a:ea typeface="Arial Narrow"/>
                          <a:cs typeface="Arial Narrow"/>
                          <a:sym typeface="Arial Narrow"/>
                        </a:rPr>
                        <a:t>This suite of apps and ideas for use across the curriculum are explained further in the </a:t>
                      </a:r>
                      <a:r>
                        <a:rPr b="0" lang="en-GB" sz="1100" u="sng">
                          <a:solidFill>
                            <a:schemeClr val="dk1"/>
                          </a:solidFill>
                          <a:latin typeface="Arial Narrow"/>
                          <a:ea typeface="Arial Narrow"/>
                          <a:cs typeface="Arial Narrow"/>
                          <a:sym typeface="Arial Narrow"/>
                          <a:hlinkClick r:id="rId3">
                            <a:extLst>
                              <a:ext uri="{A12FA001-AC4F-418D-AE19-62706E023703}">
                                <ahyp:hlinkClr val="tx"/>
                              </a:ext>
                            </a:extLst>
                          </a:hlinkClick>
                        </a:rPr>
                        <a:t>Microsoft Innovative Educator community</a:t>
                      </a:r>
                      <a:r>
                        <a:rPr b="0" lang="en-GB" sz="1100">
                          <a:solidFill>
                            <a:schemeClr val="dk1"/>
                          </a:solidFill>
                          <a:latin typeface="Arial Narrow"/>
                          <a:ea typeface="Arial Narrow"/>
                          <a:cs typeface="Arial Narrow"/>
                          <a:sym typeface="Arial Narrow"/>
                        </a:rPr>
                        <a:t> (links via CLPL section)</a:t>
                      </a:r>
                      <a:endParaRPr/>
                    </a:p>
                    <a:p>
                      <a:pPr indent="0" lvl="0" marL="0" marR="0" rtl="0" algn="l">
                        <a:lnSpc>
                          <a:spcPct val="100000"/>
                        </a:lnSpc>
                        <a:spcBef>
                          <a:spcPts val="0"/>
                        </a:spcBef>
                        <a:spcAft>
                          <a:spcPts val="0"/>
                        </a:spcAft>
                        <a:buClr>
                          <a:schemeClr val="dk1"/>
                        </a:buClr>
                        <a:buSzPts val="1100"/>
                        <a:buFont typeface="Calibri"/>
                        <a:buNone/>
                      </a:pPr>
                      <a:r>
                        <a:t/>
                      </a:r>
                      <a:endParaRPr b="0" sz="1100">
                        <a:solidFill>
                          <a:schemeClr val="dk1"/>
                        </a:solidFill>
                        <a:latin typeface="Arial Narrow"/>
                        <a:ea typeface="Arial Narrow"/>
                        <a:cs typeface="Arial Narrow"/>
                        <a:sym typeface="Arial Narrow"/>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1800"/>
                        <a:buFont typeface="Calibri"/>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Narrow"/>
                        <a:buNone/>
                      </a:pPr>
                      <a:r>
                        <a:rPr b="1" i="0" lang="en-GB" sz="1100" u="none" cap="none" strike="noStrike">
                          <a:solidFill>
                            <a:srgbClr val="000000"/>
                          </a:solidFill>
                          <a:latin typeface="Arial Narrow"/>
                          <a:ea typeface="Arial Narrow"/>
                          <a:cs typeface="Arial Narrow"/>
                          <a:sym typeface="Arial Narrow"/>
                        </a:rPr>
                        <a:t>Pages (Apple) Docs (Google) Word (Microsoft)</a:t>
                      </a:r>
                      <a:endParaRPr/>
                    </a:p>
                    <a:p>
                      <a:pPr indent="0" lvl="0" marL="0" marR="0" rtl="0" algn="l">
                        <a:lnSpc>
                          <a:spcPct val="100000"/>
                        </a:lnSpc>
                        <a:spcBef>
                          <a:spcPts val="0"/>
                        </a:spcBef>
                        <a:spcAft>
                          <a:spcPts val="0"/>
                        </a:spcAft>
                        <a:buClr>
                          <a:srgbClr val="000000"/>
                        </a:buClr>
                        <a:buSzPts val="1050"/>
                        <a:buFont typeface="Arial Narrow"/>
                        <a:buNone/>
                      </a:pPr>
                      <a:r>
                        <a:rPr b="0" i="0" lang="en-GB" sz="1050" u="none" cap="none" strike="noStrike">
                          <a:solidFill>
                            <a:srgbClr val="000000"/>
                          </a:solidFill>
                          <a:latin typeface="Arial Narrow"/>
                          <a:ea typeface="Arial Narrow"/>
                          <a:cs typeface="Arial Narrow"/>
                          <a:sym typeface="Arial Narrow"/>
                        </a:rPr>
                        <a:t>Word processing, allowing learners to create, edit and collaborate on documents and templates. Supports text, image, drawings (+ audio in Pages)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39700">
                <a:tc vMerge="1"/>
                <a:tc vMerge="1"/>
                <a:tc rowSpan="2">
                  <a:txBody>
                    <a:bodyPr/>
                    <a:lstStyle/>
                    <a:p>
                      <a:pPr indent="0" lvl="0" marL="0" marR="0" rtl="0" algn="l">
                        <a:lnSpc>
                          <a:spcPct val="100000"/>
                        </a:lnSpc>
                        <a:spcBef>
                          <a:spcPts val="0"/>
                        </a:spcBef>
                        <a:spcAft>
                          <a:spcPts val="0"/>
                        </a:spcAft>
                        <a:buClr>
                          <a:schemeClr val="dk1"/>
                        </a:buClr>
                        <a:buSzPts val="1800"/>
                        <a:buFont typeface="Calibri"/>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rowSpan="2">
                  <a:txBody>
                    <a:bodyPr/>
                    <a:lstStyle/>
                    <a:p>
                      <a:pPr indent="0" lvl="0" marL="0" marR="0" rtl="0" algn="l">
                        <a:lnSpc>
                          <a:spcPct val="100000"/>
                        </a:lnSpc>
                        <a:spcBef>
                          <a:spcPts val="0"/>
                        </a:spcBef>
                        <a:spcAft>
                          <a:spcPts val="0"/>
                        </a:spcAft>
                        <a:buClr>
                          <a:srgbClr val="000000"/>
                        </a:buClr>
                        <a:buSzPts val="1100"/>
                        <a:buFont typeface="Arial Narrow"/>
                        <a:buNone/>
                      </a:pPr>
                      <a:r>
                        <a:rPr b="1" i="0" lang="en-GB" sz="1100" u="none" cap="none" strike="noStrike">
                          <a:solidFill>
                            <a:srgbClr val="000000"/>
                          </a:solidFill>
                          <a:latin typeface="Arial Narrow"/>
                          <a:ea typeface="Arial Narrow"/>
                          <a:cs typeface="Arial Narrow"/>
                          <a:sym typeface="Arial Narrow"/>
                        </a:rPr>
                        <a:t>Numbers (A) Sheets (G) Excel (M)</a:t>
                      </a:r>
                      <a:endParaRPr/>
                    </a:p>
                    <a:p>
                      <a:pPr indent="0" lvl="0" marL="0" marR="0" rtl="0" algn="l">
                        <a:lnSpc>
                          <a:spcPct val="100000"/>
                        </a:lnSpc>
                        <a:spcBef>
                          <a:spcPts val="0"/>
                        </a:spcBef>
                        <a:spcAft>
                          <a:spcPts val="0"/>
                        </a:spcAft>
                        <a:buClr>
                          <a:srgbClr val="000000"/>
                        </a:buClr>
                        <a:buSzPts val="1050"/>
                        <a:buFont typeface="Arial Narrow"/>
                        <a:buNone/>
                      </a:pPr>
                      <a:r>
                        <a:rPr b="0" i="0" lang="en-GB" sz="1050" u="none" cap="none" strike="noStrike">
                          <a:solidFill>
                            <a:srgbClr val="000000"/>
                          </a:solidFill>
                          <a:latin typeface="Arial Narrow"/>
                          <a:ea typeface="Arial Narrow"/>
                          <a:cs typeface="Arial Narrow"/>
                          <a:sym typeface="Arial Narrow"/>
                        </a:rPr>
                        <a:t>Spreadsheets, allowing learners to work with numbers, collaborate and create tables, graphs and charts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646625">
                <a:tc rowSpan="2">
                  <a:txBody>
                    <a:bodyPr/>
                    <a:lstStyle/>
                    <a:p>
                      <a:pPr indent="0" lvl="0" marL="0" marR="0" rtl="0" algn="ctr">
                        <a:spcBef>
                          <a:spcPts val="0"/>
                        </a:spcBef>
                        <a:spcAft>
                          <a:spcPts val="0"/>
                        </a:spcAft>
                        <a:buNone/>
                      </a:pPr>
                      <a:r>
                        <a:t/>
                      </a:r>
                      <a:endParaRPr sz="1800">
                        <a:solidFill>
                          <a:srgbClr val="FF0000"/>
                        </a:solidFill>
                      </a:endParaRPr>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rowSpan="2">
                  <a:txBody>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000000"/>
                          </a:solidFill>
                          <a:latin typeface="Arial"/>
                          <a:ea typeface="Arial"/>
                          <a:cs typeface="Arial"/>
                          <a:sym typeface="Arial"/>
                        </a:rPr>
                        <a:t>G-Suite </a:t>
                      </a:r>
                      <a:r>
                        <a:rPr b="0" i="0" lang="en-GB" sz="1100" u="none" cap="none" strike="noStrike">
                          <a:solidFill>
                            <a:srgbClr val="000000"/>
                          </a:solidFill>
                          <a:latin typeface="Arial Narrow"/>
                          <a:ea typeface="Arial Narrow"/>
                          <a:cs typeface="Arial Narrow"/>
                          <a:sym typeface="Arial Narrow"/>
                        </a:rPr>
                        <a:t>apps include: Docs, Slides, Sheets, Drive, Classroom, Forms, Sites, Expeditions. This suite of apps and ideas for use across the curriculum are explained further in the </a:t>
                      </a:r>
                      <a:r>
                        <a:rPr b="0" i="0" lang="en-GB" sz="1100" u="sng" cap="none" strike="noStrike">
                          <a:solidFill>
                            <a:srgbClr val="000000"/>
                          </a:solidFill>
                          <a:latin typeface="Arial Narrow"/>
                          <a:ea typeface="Arial Narrow"/>
                          <a:cs typeface="Arial Narrow"/>
                          <a:sym typeface="Arial Narrow"/>
                          <a:hlinkClick r:id="rId4">
                            <a:extLst>
                              <a:ext uri="{A12FA001-AC4F-418D-AE19-62706E023703}">
                                <ahyp:hlinkClr val="tx"/>
                              </a:ext>
                            </a:extLst>
                          </a:hlinkClick>
                        </a:rPr>
                        <a:t>Google for Education community </a:t>
                      </a:r>
                      <a:r>
                        <a:rPr b="0" i="0" lang="en-GB" sz="1100" u="none" cap="none" strike="noStrike">
                          <a:solidFill>
                            <a:srgbClr val="000000"/>
                          </a:solidFill>
                          <a:latin typeface="Arial Narrow"/>
                          <a:ea typeface="Arial Narrow"/>
                          <a:cs typeface="Arial Narrow"/>
                          <a:sym typeface="Arial Narrow"/>
                        </a:rPr>
                        <a:t>(more links via CLPL section)</a:t>
                      </a:r>
                      <a:endParaRPr/>
                    </a:p>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rgbClr val="000000"/>
                        </a:solidFill>
                        <a:latin typeface="Arial Narrow"/>
                        <a:ea typeface="Arial Narrow"/>
                        <a:cs typeface="Arial Narrow"/>
                        <a:sym typeface="Arial Narrow"/>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vMerge="1"/>
                <a:tc vMerge="1"/>
              </a:tr>
              <a:tr h="139700">
                <a:tc vMerge="1"/>
                <a:tc vMerge="1"/>
                <a:tc rowSpan="2">
                  <a:txBody>
                    <a:bodyPr/>
                    <a:lstStyle/>
                    <a:p>
                      <a:pPr indent="0" lvl="0" marL="0" marR="0" rtl="0" algn="l">
                        <a:lnSpc>
                          <a:spcPct val="100000"/>
                        </a:lnSpc>
                        <a:spcBef>
                          <a:spcPts val="0"/>
                        </a:spcBef>
                        <a:spcAft>
                          <a:spcPts val="0"/>
                        </a:spcAft>
                        <a:buClr>
                          <a:schemeClr val="dk1"/>
                        </a:buClr>
                        <a:buSzPts val="1800"/>
                        <a:buFont typeface="Calibri"/>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rowSpan="2">
                  <a:txBody>
                    <a:bodyPr/>
                    <a:lstStyle/>
                    <a:p>
                      <a:pPr indent="0" lvl="0" marL="0" marR="0" rtl="0" algn="l">
                        <a:lnSpc>
                          <a:spcPct val="100000"/>
                        </a:lnSpc>
                        <a:spcBef>
                          <a:spcPts val="0"/>
                        </a:spcBef>
                        <a:spcAft>
                          <a:spcPts val="0"/>
                        </a:spcAft>
                        <a:buClr>
                          <a:srgbClr val="000000"/>
                        </a:buClr>
                        <a:buSzPts val="1100"/>
                        <a:buFont typeface="Arial Narrow"/>
                        <a:buNone/>
                      </a:pPr>
                      <a:r>
                        <a:rPr b="1" i="0" lang="en-GB" sz="1100" u="none" cap="none" strike="noStrike">
                          <a:solidFill>
                            <a:srgbClr val="000000"/>
                          </a:solidFill>
                          <a:latin typeface="Arial Narrow"/>
                          <a:ea typeface="Arial Narrow"/>
                          <a:cs typeface="Arial Narrow"/>
                          <a:sym typeface="Arial Narrow"/>
                        </a:rPr>
                        <a:t>Keynote (A) Slides (G) Powerpoint (M)</a:t>
                      </a:r>
                      <a:endParaRPr/>
                    </a:p>
                    <a:p>
                      <a:pPr indent="0" lvl="0" marL="0" marR="0" rtl="0" algn="l">
                        <a:lnSpc>
                          <a:spcPct val="100000"/>
                        </a:lnSpc>
                        <a:spcBef>
                          <a:spcPts val="0"/>
                        </a:spcBef>
                        <a:spcAft>
                          <a:spcPts val="0"/>
                        </a:spcAft>
                        <a:buClr>
                          <a:srgbClr val="000000"/>
                        </a:buClr>
                        <a:buSzPts val="1050"/>
                        <a:buFont typeface="Arial Narrow"/>
                        <a:buNone/>
                      </a:pPr>
                      <a:r>
                        <a:rPr b="0" i="0" lang="en-GB" sz="1050" u="none" cap="none" strike="noStrike">
                          <a:solidFill>
                            <a:srgbClr val="000000"/>
                          </a:solidFill>
                          <a:latin typeface="Arial Narrow"/>
                          <a:ea typeface="Arial Narrow"/>
                          <a:cs typeface="Arial Narrow"/>
                          <a:sym typeface="Arial Narrow"/>
                        </a:rPr>
                        <a:t>Presentation software, allowing learners to create, edit and collaborate on presentations. Supports text, image, video, drawings (A), audio and more</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13775">
                <a:tc rowSpan="2">
                  <a:txBody>
                    <a:bodyPr/>
                    <a:lstStyle/>
                    <a:p>
                      <a:pPr indent="0" lvl="0" marL="0" marR="0" rtl="0" algn="ctr">
                        <a:spcBef>
                          <a:spcPts val="0"/>
                        </a:spcBef>
                        <a:spcAft>
                          <a:spcPts val="0"/>
                        </a:spcAft>
                        <a:buNone/>
                      </a:pPr>
                      <a:r>
                        <a:t/>
                      </a:r>
                      <a:endParaRPr sz="1800">
                        <a:solidFill>
                          <a:srgbClr val="FF0000"/>
                        </a:solidFill>
                      </a:endParaRPr>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rowSpan="2">
                  <a:txBody>
                    <a:bodyPr/>
                    <a:lstStyle/>
                    <a:p>
                      <a:pPr indent="0" lvl="0" marL="0" marR="0" rtl="0" algn="l">
                        <a:lnSpc>
                          <a:spcPct val="100000"/>
                        </a:lnSpc>
                        <a:spcBef>
                          <a:spcPts val="0"/>
                        </a:spcBef>
                        <a:spcAft>
                          <a:spcPts val="0"/>
                        </a:spcAft>
                        <a:buClr>
                          <a:schemeClr val="dk1"/>
                        </a:buClr>
                        <a:buSzPts val="1200"/>
                        <a:buFont typeface="Arial"/>
                        <a:buNone/>
                      </a:pPr>
                      <a:r>
                        <a:rPr b="1" i="0" lang="en-GB" sz="1200">
                          <a:solidFill>
                            <a:schemeClr val="dk1"/>
                          </a:solidFill>
                          <a:latin typeface="Arial"/>
                          <a:ea typeface="Arial"/>
                          <a:cs typeface="Arial"/>
                          <a:sym typeface="Arial"/>
                        </a:rPr>
                        <a:t>Classroom (Apple): </a:t>
                      </a:r>
                      <a:r>
                        <a:rPr b="0" i="0" lang="en-GB" sz="1100">
                          <a:solidFill>
                            <a:schemeClr val="dk1"/>
                          </a:solidFill>
                          <a:latin typeface="Arial Narrow"/>
                          <a:ea typeface="Arial Narrow"/>
                          <a:cs typeface="Arial Narrow"/>
                          <a:sym typeface="Arial Narrow"/>
                        </a:rPr>
                        <a:t>This is your control centre in the classroom – monitor and control pupil iPads, set and receive work and make sure everyone is on task. There is </a:t>
                      </a:r>
                      <a:r>
                        <a:rPr b="0" i="0" lang="en-GB" sz="1100" u="sng">
                          <a:solidFill>
                            <a:schemeClr val="dk1"/>
                          </a:solidFill>
                          <a:latin typeface="Arial Narrow"/>
                          <a:ea typeface="Arial Narrow"/>
                          <a:cs typeface="Arial Narrow"/>
                          <a:sym typeface="Arial Narrow"/>
                          <a:hlinkClick r:id="rId5">
                            <a:extLst>
                              <a:ext uri="{A12FA001-AC4F-418D-AE19-62706E023703}">
                                <ahyp:hlinkClr val="tx"/>
                              </a:ext>
                            </a:extLst>
                          </a:hlinkClick>
                        </a:rPr>
                        <a:t>a teacher’s guide </a:t>
                      </a:r>
                      <a:r>
                        <a:rPr b="0" i="0" lang="en-GB" sz="1100">
                          <a:solidFill>
                            <a:schemeClr val="dk1"/>
                          </a:solidFill>
                          <a:latin typeface="Arial Narrow"/>
                          <a:ea typeface="Arial Narrow"/>
                          <a:cs typeface="Arial Narrow"/>
                          <a:sym typeface="Arial Narrow"/>
                        </a:rPr>
                        <a:t>to Classroom available. </a:t>
                      </a:r>
                      <a:endParaRPr/>
                    </a:p>
                    <a:p>
                      <a:pPr indent="0" lvl="0" marL="0" marR="0" rtl="0" algn="l">
                        <a:lnSpc>
                          <a:spcPct val="100000"/>
                        </a:lnSpc>
                        <a:spcBef>
                          <a:spcPts val="0"/>
                        </a:spcBef>
                        <a:spcAft>
                          <a:spcPts val="0"/>
                        </a:spcAft>
                        <a:buClr>
                          <a:schemeClr val="dk1"/>
                        </a:buClr>
                        <a:buSzPts val="1100"/>
                        <a:buFont typeface="Calibri"/>
                        <a:buNone/>
                      </a:pPr>
                      <a:r>
                        <a:t/>
                      </a:r>
                      <a:endParaRPr b="0" i="0" sz="1100">
                        <a:solidFill>
                          <a:schemeClr val="dk1"/>
                        </a:solidFill>
                        <a:latin typeface="Arial Narrow"/>
                        <a:ea typeface="Arial Narrow"/>
                        <a:cs typeface="Arial Narrow"/>
                        <a:sym typeface="Arial Narrow"/>
                      </a:endParaRPr>
                    </a:p>
                    <a:p>
                      <a:pPr indent="0" lvl="0" marL="0" marR="0" rtl="0" algn="l">
                        <a:lnSpc>
                          <a:spcPct val="100000"/>
                        </a:lnSpc>
                        <a:spcBef>
                          <a:spcPts val="0"/>
                        </a:spcBef>
                        <a:spcAft>
                          <a:spcPts val="0"/>
                        </a:spcAft>
                        <a:buClr>
                          <a:schemeClr val="dk1"/>
                        </a:buClr>
                        <a:buSzPts val="1100"/>
                        <a:buFont typeface="Calibri"/>
                        <a:buNone/>
                      </a:pPr>
                      <a:r>
                        <a:t/>
                      </a:r>
                      <a:endParaRPr b="0" i="0" sz="1100">
                        <a:solidFill>
                          <a:schemeClr val="dk1"/>
                        </a:solidFill>
                        <a:latin typeface="Arial Narrow"/>
                        <a:ea typeface="Arial Narrow"/>
                        <a:cs typeface="Arial Narrow"/>
                        <a:sym typeface="Arial Narrow"/>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vMerge="1"/>
                <a:tc vMerge="1"/>
              </a:tr>
              <a:tr h="349525">
                <a:tc vMerge="1"/>
                <a:tc vMerge="1"/>
                <a:tc rowSpan="2">
                  <a:txBody>
                    <a:bodyPr/>
                    <a:lstStyle/>
                    <a:p>
                      <a:pPr indent="0" lvl="0" marL="0" marR="0" rtl="0" algn="l">
                        <a:lnSpc>
                          <a:spcPct val="100000"/>
                        </a:lnSpc>
                        <a:spcBef>
                          <a:spcPts val="0"/>
                        </a:spcBef>
                        <a:spcAft>
                          <a:spcPts val="0"/>
                        </a:spcAft>
                        <a:buClr>
                          <a:schemeClr val="dk1"/>
                        </a:buClr>
                        <a:buSzPts val="1800"/>
                        <a:buFont typeface="Calibri"/>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rowSpan="2">
                  <a:txBody>
                    <a:bodyPr/>
                    <a:lstStyle/>
                    <a:p>
                      <a:pPr indent="0" lvl="0" marL="0" marR="0" rtl="0" algn="l">
                        <a:lnSpc>
                          <a:spcPct val="100000"/>
                        </a:lnSpc>
                        <a:spcBef>
                          <a:spcPts val="0"/>
                        </a:spcBef>
                        <a:spcAft>
                          <a:spcPts val="0"/>
                        </a:spcAft>
                        <a:buClr>
                          <a:srgbClr val="000000"/>
                        </a:buClr>
                        <a:buSzPts val="1100"/>
                        <a:buFont typeface="Arial Narrow"/>
                        <a:buNone/>
                      </a:pPr>
                      <a:r>
                        <a:rPr b="1" i="0" lang="en-GB" sz="1100" u="none" cap="none" strike="noStrike">
                          <a:solidFill>
                            <a:srgbClr val="000000"/>
                          </a:solidFill>
                          <a:latin typeface="Arial Narrow"/>
                          <a:ea typeface="Arial Narrow"/>
                          <a:cs typeface="Arial Narrow"/>
                          <a:sym typeface="Arial Narrow"/>
                        </a:rPr>
                        <a:t>iCloud (A) Drive (G) OneDrive (M)</a:t>
                      </a:r>
                      <a:endParaRPr/>
                    </a:p>
                    <a:p>
                      <a:pPr indent="0" lvl="0" marL="0" marR="0" rtl="0" algn="l">
                        <a:lnSpc>
                          <a:spcPct val="100000"/>
                        </a:lnSpc>
                        <a:spcBef>
                          <a:spcPts val="0"/>
                        </a:spcBef>
                        <a:spcAft>
                          <a:spcPts val="0"/>
                        </a:spcAft>
                        <a:buClr>
                          <a:srgbClr val="000000"/>
                        </a:buClr>
                        <a:buSzPts val="1000"/>
                        <a:buFont typeface="Arial Narrow"/>
                        <a:buNone/>
                      </a:pPr>
                      <a:r>
                        <a:rPr b="0" i="0" lang="en-GB" sz="1000" u="none" cap="none" strike="noStrike">
                          <a:solidFill>
                            <a:srgbClr val="000000"/>
                          </a:solidFill>
                          <a:latin typeface="Arial Narrow"/>
                          <a:ea typeface="Arial Narrow"/>
                          <a:cs typeface="Arial Narrow"/>
                          <a:sym typeface="Arial Narrow"/>
                        </a:rPr>
                        <a:t>Cloud storage, used to store files and backups. iCloud (when turned on) will automatically store files and settings from user iPad (connected to unique Apple ID); Drive and OneDrive are accessible via Glow and use Glow login. Both have capability of storing all types of files, but each option works best with their own software. </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37925">
                <a:tc rowSpan="2">
                  <a:txBody>
                    <a:bodyPr/>
                    <a:lstStyle/>
                    <a:p>
                      <a:pPr indent="0" lvl="0" marL="0" marR="0" rtl="0" algn="ctr">
                        <a:spcBef>
                          <a:spcPts val="0"/>
                        </a:spcBef>
                        <a:spcAft>
                          <a:spcPts val="0"/>
                        </a:spcAft>
                        <a:buNone/>
                      </a:pPr>
                      <a:r>
                        <a:t/>
                      </a:r>
                      <a:endParaRPr sz="1800">
                        <a:solidFill>
                          <a:srgbClr val="FF0000"/>
                        </a:solidFill>
                      </a:endParaRPr>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rowSpan="2">
                  <a:txBody>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000000"/>
                          </a:solidFill>
                          <a:latin typeface="Arial"/>
                          <a:ea typeface="Arial"/>
                          <a:cs typeface="Arial"/>
                          <a:sym typeface="Arial"/>
                        </a:rPr>
                        <a:t>Google Classroom: </a:t>
                      </a:r>
                      <a:r>
                        <a:rPr b="0" i="0" lang="en-GB" sz="1100">
                          <a:solidFill>
                            <a:schemeClr val="dk1"/>
                          </a:solidFill>
                          <a:latin typeface="Arial Narrow"/>
                          <a:ea typeface="Arial Narrow"/>
                          <a:cs typeface="Arial Narrow"/>
                          <a:sym typeface="Arial Narrow"/>
                        </a:rPr>
                        <a:t>Google Classroom's purpose is to facilitate paperless communication between teachers and students and streamline educational workflow. Classroom is an online space, allowing teachers to create classes, post assignments, organise folders, and view work in real-time. Not to be confused with (Apple) Classroom</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vMerge="1"/>
                <a:tc vMerge="1"/>
              </a:tr>
              <a:tr h="493250">
                <a:tc vMerge="1"/>
                <a:tc vMerge="1"/>
                <a:tc rowSpan="2">
                  <a:txBody>
                    <a:bodyPr/>
                    <a:lstStyle/>
                    <a:p>
                      <a:pPr indent="0" lvl="0" marL="0" marR="0" rtl="0" algn="l">
                        <a:lnSpc>
                          <a:spcPct val="100000"/>
                        </a:lnSpc>
                        <a:spcBef>
                          <a:spcPts val="0"/>
                        </a:spcBef>
                        <a:spcAft>
                          <a:spcPts val="0"/>
                        </a:spcAft>
                        <a:buClr>
                          <a:schemeClr val="dk1"/>
                        </a:buClr>
                        <a:buSzPts val="1800"/>
                        <a:buFont typeface="Calibri"/>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rowSpan="2">
                  <a:txBody>
                    <a:bodyPr/>
                    <a:lstStyle/>
                    <a:p>
                      <a:pPr indent="0" lvl="0" marL="0" marR="0" rtl="0" algn="l">
                        <a:lnSpc>
                          <a:spcPct val="100000"/>
                        </a:lnSpc>
                        <a:spcBef>
                          <a:spcPts val="0"/>
                        </a:spcBef>
                        <a:spcAft>
                          <a:spcPts val="0"/>
                        </a:spcAft>
                        <a:buClr>
                          <a:srgbClr val="000000"/>
                        </a:buClr>
                        <a:buSzPts val="1100"/>
                        <a:buFont typeface="Arial Narrow"/>
                        <a:buNone/>
                      </a:pPr>
                      <a:r>
                        <a:rPr b="0" i="0" lang="en-GB" sz="1100" u="none" cap="none" strike="noStrike">
                          <a:solidFill>
                            <a:srgbClr val="000000"/>
                          </a:solidFill>
                          <a:latin typeface="Arial Narrow"/>
                          <a:ea typeface="Arial Narrow"/>
                          <a:cs typeface="Arial Narrow"/>
                          <a:sym typeface="Arial Narrow"/>
                        </a:rPr>
                        <a:t>More useful Microsoft O365 software/apps:</a:t>
                      </a:r>
                      <a:endParaRPr/>
                    </a:p>
                    <a:p>
                      <a:pPr indent="0" lvl="0" marL="0" marR="0" rtl="0" algn="l">
                        <a:lnSpc>
                          <a:spcPct val="100000"/>
                        </a:lnSpc>
                        <a:spcBef>
                          <a:spcPts val="0"/>
                        </a:spcBef>
                        <a:spcAft>
                          <a:spcPts val="0"/>
                        </a:spcAft>
                        <a:buClr>
                          <a:schemeClr val="dk1"/>
                        </a:buClr>
                        <a:buSzPts val="1100"/>
                        <a:buFont typeface="Arial"/>
                        <a:buNone/>
                      </a:pPr>
                      <a:r>
                        <a:rPr b="1" i="0" lang="en-GB" sz="1100">
                          <a:latin typeface="Arial"/>
                          <a:ea typeface="Arial"/>
                          <a:cs typeface="Arial"/>
                          <a:sym typeface="Arial"/>
                        </a:rPr>
                        <a:t>Outlook: </a:t>
                      </a:r>
                      <a:r>
                        <a:rPr b="0" i="0" lang="en-GB" sz="1000">
                          <a:latin typeface="Arial Narrow"/>
                          <a:ea typeface="Arial Narrow"/>
                          <a:cs typeface="Arial Narrow"/>
                          <a:sym typeface="Arial Narrow"/>
                        </a:rPr>
                        <a:t>pupil and staff email via Glow email address</a:t>
                      </a:r>
                      <a:endParaRPr/>
                    </a:p>
                    <a:p>
                      <a:pPr indent="0" lvl="0" marL="0" marR="0" rtl="0" algn="l">
                        <a:lnSpc>
                          <a:spcPct val="100000"/>
                        </a:lnSpc>
                        <a:spcBef>
                          <a:spcPts val="0"/>
                        </a:spcBef>
                        <a:spcAft>
                          <a:spcPts val="0"/>
                        </a:spcAft>
                        <a:buClr>
                          <a:schemeClr val="dk1"/>
                        </a:buClr>
                        <a:buSzPts val="1100"/>
                        <a:buFont typeface="Arial"/>
                        <a:buNone/>
                      </a:pPr>
                      <a:r>
                        <a:rPr b="1" i="0" lang="en-GB" sz="1100">
                          <a:latin typeface="Arial"/>
                          <a:ea typeface="Arial"/>
                          <a:cs typeface="Arial"/>
                          <a:sym typeface="Arial"/>
                        </a:rPr>
                        <a:t>OneNote: </a:t>
                      </a:r>
                      <a:r>
                        <a:rPr b="0" i="0" lang="en-GB" sz="1000">
                          <a:latin typeface="Arial Narrow"/>
                          <a:ea typeface="Arial Narrow"/>
                          <a:cs typeface="Arial Narrow"/>
                          <a:sym typeface="Arial Narrow"/>
                        </a:rPr>
                        <a:t>pupil notebook software, can be viewed by teacher and notebooks can shared with class/groups of other pupils for collaboration</a:t>
                      </a:r>
                      <a:endParaRPr/>
                    </a:p>
                    <a:p>
                      <a:pPr indent="0" lvl="0" marL="0" marR="0" rtl="0" algn="l">
                        <a:lnSpc>
                          <a:spcPct val="100000"/>
                        </a:lnSpc>
                        <a:spcBef>
                          <a:spcPts val="0"/>
                        </a:spcBef>
                        <a:spcAft>
                          <a:spcPts val="0"/>
                        </a:spcAft>
                        <a:buClr>
                          <a:schemeClr val="dk1"/>
                        </a:buClr>
                        <a:buSzPts val="1100"/>
                        <a:buFont typeface="Arial"/>
                        <a:buNone/>
                      </a:pPr>
                      <a:r>
                        <a:rPr b="1" i="0" lang="en-GB" sz="1100">
                          <a:latin typeface="Arial"/>
                          <a:ea typeface="Arial"/>
                          <a:cs typeface="Arial"/>
                          <a:sym typeface="Arial"/>
                        </a:rPr>
                        <a:t>Forms</a:t>
                      </a:r>
                      <a:r>
                        <a:rPr b="0" i="0" lang="en-GB" sz="1000">
                          <a:latin typeface="Arial Narrow"/>
                          <a:ea typeface="Arial Narrow"/>
                          <a:cs typeface="Arial Narrow"/>
                          <a:sym typeface="Arial Narrow"/>
                        </a:rPr>
                        <a:t>: create surveys/forms/quizzes </a:t>
                      </a:r>
                      <a:endParaRPr b="1" i="0" sz="1000">
                        <a:latin typeface="Arial Narrow"/>
                        <a:ea typeface="Arial Narrow"/>
                        <a:cs typeface="Arial Narrow"/>
                        <a:sym typeface="Arial Narrow"/>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45225">
                <a:tc rowSpan="2">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rowSpan="2">
                  <a:txBody>
                    <a:bodyPr/>
                    <a:lstStyle/>
                    <a:p>
                      <a:pPr indent="0" lvl="0" marL="0" marR="0" rtl="0" algn="l">
                        <a:spcBef>
                          <a:spcPts val="0"/>
                        </a:spcBef>
                        <a:spcAft>
                          <a:spcPts val="0"/>
                        </a:spcAft>
                        <a:buNone/>
                      </a:pPr>
                      <a:r>
                        <a:rPr b="1" i="0" lang="en-GB" sz="1100" u="none" cap="none" strike="noStrike">
                          <a:solidFill>
                            <a:schemeClr val="dk1"/>
                          </a:solidFill>
                          <a:latin typeface="Arial"/>
                          <a:ea typeface="Arial"/>
                          <a:cs typeface="Arial"/>
                          <a:sym typeface="Arial"/>
                        </a:rPr>
                        <a:t>Microsoft Teams: </a:t>
                      </a:r>
                      <a:r>
                        <a:rPr b="0" i="0" lang="en-GB" sz="1050" u="none" cap="none" strike="noStrike">
                          <a:solidFill>
                            <a:schemeClr val="dk1"/>
                          </a:solidFill>
                          <a:latin typeface="Arial Narrow"/>
                          <a:ea typeface="Arial Narrow"/>
                          <a:cs typeface="Arial Narrow"/>
                          <a:sym typeface="Arial Narrow"/>
                        </a:rPr>
                        <a:t>a </a:t>
                      </a:r>
                      <a:r>
                        <a:rPr b="0" i="0" lang="en-GB" sz="1050">
                          <a:solidFill>
                            <a:schemeClr val="dk1"/>
                          </a:solidFill>
                          <a:latin typeface="Arial Narrow"/>
                          <a:ea typeface="Arial Narrow"/>
                          <a:cs typeface="Arial Narrow"/>
                          <a:sym typeface="Arial Narrow"/>
                        </a:rPr>
                        <a:t>hub for team collaboration in Office 365 that integrates the people, content, and tools your classroom needs. Create classes/teams, post assignments, mark work, have an overview of shared Class Notebooks, view work in real-time</a:t>
                      </a:r>
                      <a:endParaRPr/>
                    </a:p>
                    <a:p>
                      <a:pPr indent="0" lvl="0" marL="0" marR="0" rtl="0" algn="l">
                        <a:spcBef>
                          <a:spcPts val="0"/>
                        </a:spcBef>
                        <a:spcAft>
                          <a:spcPts val="0"/>
                        </a:spcAft>
                        <a:buNone/>
                      </a:pPr>
                      <a:r>
                        <a:t/>
                      </a:r>
                      <a:endParaRPr sz="1200"/>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vMerge="1"/>
                <a:tc vMerge="1"/>
              </a:tr>
              <a:tr h="887450">
                <a:tc vMerge="1"/>
                <a:tc vMerge="1"/>
                <a:tc>
                  <a:txBody>
                    <a:bodyPr/>
                    <a:lstStyle/>
                    <a:p>
                      <a:pPr indent="0" lvl="0" marL="0" marR="0" rtl="0" algn="l">
                        <a:lnSpc>
                          <a:spcPct val="100000"/>
                        </a:lnSpc>
                        <a:spcBef>
                          <a:spcPts val="0"/>
                        </a:spcBef>
                        <a:spcAft>
                          <a:spcPts val="0"/>
                        </a:spcAft>
                        <a:buClr>
                          <a:schemeClr val="dk1"/>
                        </a:buClr>
                        <a:buSzPts val="1800"/>
                        <a:buFont typeface="Calibri"/>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Narrow"/>
                        <a:buNone/>
                      </a:pPr>
                      <a:r>
                        <a:rPr b="0" i="0" lang="en-GB" sz="1100" u="none" cap="none" strike="noStrike">
                          <a:solidFill>
                            <a:srgbClr val="000000"/>
                          </a:solidFill>
                          <a:latin typeface="Arial Narrow"/>
                          <a:ea typeface="Arial Narrow"/>
                          <a:cs typeface="Arial Narrow"/>
                          <a:sym typeface="Arial Narrow"/>
                        </a:rPr>
                        <a:t>More useful Google software/apps:</a:t>
                      </a:r>
                      <a:endParaRPr/>
                    </a:p>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Arial"/>
                          <a:ea typeface="Arial"/>
                          <a:cs typeface="Arial"/>
                          <a:sym typeface="Arial"/>
                        </a:rPr>
                        <a:t>YouTube: </a:t>
                      </a:r>
                      <a:r>
                        <a:rPr b="0" i="0" lang="en-GB" sz="1000" u="none" cap="none" strike="noStrike">
                          <a:solidFill>
                            <a:srgbClr val="000000"/>
                          </a:solidFill>
                          <a:latin typeface="Arial Narrow"/>
                          <a:ea typeface="Arial Narrow"/>
                          <a:cs typeface="Arial Narrow"/>
                          <a:sym typeface="Arial Narrow"/>
                        </a:rPr>
                        <a:t>access to YouTube, video-sharing site (caution: not always child-friendly content, please review any proposed videos and potential adverts before giving to pupils)</a:t>
                      </a:r>
                      <a:endParaRPr/>
                    </a:p>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Arial"/>
                          <a:ea typeface="Arial"/>
                          <a:cs typeface="Arial"/>
                          <a:sym typeface="Arial"/>
                        </a:rPr>
                        <a:t>Sites: </a:t>
                      </a:r>
                      <a:r>
                        <a:rPr b="0" i="0" lang="en-GB" sz="1000" u="none" cap="none" strike="noStrike">
                          <a:solidFill>
                            <a:srgbClr val="000000"/>
                          </a:solidFill>
                          <a:latin typeface="Arial Narrow"/>
                          <a:ea typeface="Arial Narrow"/>
                          <a:cs typeface="Arial Narrow"/>
                          <a:sym typeface="Arial Narrow"/>
                        </a:rPr>
                        <a:t>create your own websites</a:t>
                      </a:r>
                      <a:endParaRPr/>
                    </a:p>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Arial"/>
                          <a:ea typeface="Arial"/>
                          <a:cs typeface="Arial"/>
                          <a:sym typeface="Arial"/>
                        </a:rPr>
                        <a:t>Forms: </a:t>
                      </a:r>
                      <a:r>
                        <a:rPr b="0" i="0" lang="en-GB" sz="1000" u="none" cap="none" strike="noStrike">
                          <a:solidFill>
                            <a:srgbClr val="000000"/>
                          </a:solidFill>
                          <a:latin typeface="Arial Narrow"/>
                          <a:ea typeface="Arial Narrow"/>
                          <a:cs typeface="Arial Narrow"/>
                          <a:sym typeface="Arial Narrow"/>
                        </a:rPr>
                        <a:t>create surveys/forms/quizzes </a:t>
                      </a:r>
                      <a:endParaRPr b="0" i="0" sz="1000">
                        <a:latin typeface="Arial Narrow"/>
                        <a:ea typeface="Arial Narrow"/>
                        <a:cs typeface="Arial Narrow"/>
                        <a:sym typeface="Arial Narrow"/>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1499" name="Google Shape;1499;p68">
            <a:hlinkClick action="ppaction://hlinkshowjump?jump=nextslide"/>
          </p:cNvPr>
          <p:cNvSpPr/>
          <p:nvPr/>
        </p:nvSpPr>
        <p:spPr>
          <a:xfrm>
            <a:off x="7875270" y="54031"/>
            <a:ext cx="1090830" cy="429143"/>
          </a:xfrm>
          <a:prstGeom prst="roundRect">
            <a:avLst>
              <a:gd fmla="val 16667" name="adj"/>
            </a:avLst>
          </a:pr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GB" sz="1100">
                <a:solidFill>
                  <a:schemeClr val="lt1"/>
                </a:solidFill>
                <a:latin typeface="Arial"/>
                <a:ea typeface="Arial"/>
                <a:cs typeface="Arial"/>
                <a:sym typeface="Arial"/>
              </a:rPr>
              <a:t>online</a:t>
            </a:r>
            <a:endParaRPr b="1" sz="1400">
              <a:solidFill>
                <a:schemeClr val="lt1"/>
              </a:solidFill>
              <a:latin typeface="Arial"/>
              <a:ea typeface="Arial"/>
              <a:cs typeface="Arial"/>
              <a:sym typeface="Arial"/>
            </a:endParaRPr>
          </a:p>
        </p:txBody>
      </p:sp>
      <p:sp>
        <p:nvSpPr>
          <p:cNvPr id="1500" name="Google Shape;1500;p68">
            <a:hlinkClick action="ppaction://hlinkshowjump?jump=nextslide"/>
          </p:cNvPr>
          <p:cNvSpPr/>
          <p:nvPr/>
        </p:nvSpPr>
        <p:spPr>
          <a:xfrm rot="10800000">
            <a:off x="8591936" y="85158"/>
            <a:ext cx="311559" cy="379031"/>
          </a:xfrm>
          <a:custGeom>
            <a:rect b="b" l="l" r="r" t="t"/>
            <a:pathLst>
              <a:path extrusionOk="0" h="120000" w="120000">
                <a:moveTo>
                  <a:pt x="0" y="0"/>
                </a:moveTo>
                <a:lnTo>
                  <a:pt x="120000" y="0"/>
                </a:lnTo>
                <a:lnTo>
                  <a:pt x="120000" y="120000"/>
                </a:lnTo>
                <a:lnTo>
                  <a:pt x="0" y="120000"/>
                </a:lnTo>
                <a:close/>
                <a:moveTo>
                  <a:pt x="15000" y="60000"/>
                </a:moveTo>
                <a:lnTo>
                  <a:pt x="105000" y="23011"/>
                </a:lnTo>
                <a:lnTo>
                  <a:pt x="105000" y="96989"/>
                </a:lnTo>
                <a:close/>
              </a:path>
              <a:path extrusionOk="0" fill="darken" h="120000" w="120000">
                <a:moveTo>
                  <a:pt x="15000" y="60000"/>
                </a:moveTo>
                <a:lnTo>
                  <a:pt x="105000" y="23011"/>
                </a:lnTo>
                <a:lnTo>
                  <a:pt x="105000" y="96989"/>
                </a:lnTo>
                <a:close/>
              </a:path>
              <a:path extrusionOk="0" fill="none" h="120000" w="120000">
                <a:moveTo>
                  <a:pt x="15000" y="60000"/>
                </a:moveTo>
                <a:lnTo>
                  <a:pt x="105000" y="23011"/>
                </a:lnTo>
                <a:lnTo>
                  <a:pt x="105000" y="96989"/>
                </a:lnTo>
                <a:close/>
              </a:path>
              <a:path extrusionOk="0" fill="none" h="120000" w="120000">
                <a:moveTo>
                  <a:pt x="0" y="0"/>
                </a:moveTo>
                <a:lnTo>
                  <a:pt x="120000" y="0"/>
                </a:lnTo>
                <a:lnTo>
                  <a:pt x="120000" y="120000"/>
                </a:lnTo>
                <a:lnTo>
                  <a:pt x="0" y="120000"/>
                </a:lnTo>
                <a:close/>
              </a:path>
            </a:pathLst>
          </a:custGeom>
          <a:solidFill>
            <a:srgbClr val="31859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00">
              <a:solidFill>
                <a:schemeClr val="lt1"/>
              </a:solidFill>
              <a:latin typeface="Arial Narrow"/>
              <a:ea typeface="Arial Narrow"/>
              <a:cs typeface="Arial Narrow"/>
              <a:sym typeface="Arial Narrow"/>
            </a:endParaRPr>
          </a:p>
        </p:txBody>
      </p:sp>
      <p:sp>
        <p:nvSpPr>
          <p:cNvPr id="1501" name="Google Shape;1501;p68">
            <a:hlinkClick action="ppaction://hlinkshowjump?jump=previousslide"/>
          </p:cNvPr>
          <p:cNvSpPr/>
          <p:nvPr/>
        </p:nvSpPr>
        <p:spPr>
          <a:xfrm>
            <a:off x="1312359" y="54031"/>
            <a:ext cx="1090830" cy="429143"/>
          </a:xfrm>
          <a:prstGeom prst="roundRect">
            <a:avLst>
              <a:gd fmla="val 16667" name="adj"/>
            </a:avLst>
          </a:pr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None/>
            </a:pPr>
            <a:r>
              <a:rPr b="1" lang="en-GB" sz="1200">
                <a:solidFill>
                  <a:schemeClr val="lt1"/>
                </a:solidFill>
                <a:latin typeface="Arial"/>
                <a:ea typeface="Arial"/>
                <a:cs typeface="Arial"/>
                <a:sym typeface="Arial"/>
              </a:rPr>
              <a:t>apps</a:t>
            </a:r>
            <a:endParaRPr b="1" sz="1400">
              <a:solidFill>
                <a:schemeClr val="lt1"/>
              </a:solidFill>
              <a:latin typeface="Arial"/>
              <a:ea typeface="Arial"/>
              <a:cs typeface="Arial"/>
              <a:sym typeface="Arial"/>
            </a:endParaRPr>
          </a:p>
        </p:txBody>
      </p:sp>
      <p:sp>
        <p:nvSpPr>
          <p:cNvPr id="1502" name="Google Shape;1502;p68">
            <a:hlinkClick action="ppaction://hlinkshowjump?jump=previousslide"/>
          </p:cNvPr>
          <p:cNvSpPr/>
          <p:nvPr/>
        </p:nvSpPr>
        <p:spPr>
          <a:xfrm>
            <a:off x="1411140" y="79086"/>
            <a:ext cx="311559" cy="379031"/>
          </a:xfrm>
          <a:custGeom>
            <a:rect b="b" l="l" r="r" t="t"/>
            <a:pathLst>
              <a:path extrusionOk="0" h="120000" w="120000">
                <a:moveTo>
                  <a:pt x="0" y="0"/>
                </a:moveTo>
                <a:lnTo>
                  <a:pt x="120000" y="0"/>
                </a:lnTo>
                <a:lnTo>
                  <a:pt x="120000" y="120000"/>
                </a:lnTo>
                <a:lnTo>
                  <a:pt x="0" y="120000"/>
                </a:lnTo>
                <a:close/>
                <a:moveTo>
                  <a:pt x="15000" y="60000"/>
                </a:moveTo>
                <a:lnTo>
                  <a:pt x="105000" y="23011"/>
                </a:lnTo>
                <a:lnTo>
                  <a:pt x="105000" y="96989"/>
                </a:lnTo>
                <a:close/>
              </a:path>
              <a:path extrusionOk="0" fill="darken" h="120000" w="120000">
                <a:moveTo>
                  <a:pt x="15000" y="60000"/>
                </a:moveTo>
                <a:lnTo>
                  <a:pt x="105000" y="23011"/>
                </a:lnTo>
                <a:lnTo>
                  <a:pt x="105000" y="96989"/>
                </a:lnTo>
                <a:close/>
              </a:path>
              <a:path extrusionOk="0" fill="none" h="120000" w="120000">
                <a:moveTo>
                  <a:pt x="15000" y="60000"/>
                </a:moveTo>
                <a:lnTo>
                  <a:pt x="105000" y="23011"/>
                </a:lnTo>
                <a:lnTo>
                  <a:pt x="105000" y="96989"/>
                </a:lnTo>
                <a:close/>
              </a:path>
              <a:path extrusionOk="0" fill="none" h="120000" w="120000">
                <a:moveTo>
                  <a:pt x="0" y="0"/>
                </a:moveTo>
                <a:lnTo>
                  <a:pt x="120000" y="0"/>
                </a:lnTo>
                <a:lnTo>
                  <a:pt x="120000" y="120000"/>
                </a:lnTo>
                <a:lnTo>
                  <a:pt x="0" y="120000"/>
                </a:lnTo>
                <a:close/>
              </a:path>
            </a:pathLst>
          </a:custGeom>
          <a:solidFill>
            <a:srgbClr val="31859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00">
              <a:solidFill>
                <a:schemeClr val="lt1"/>
              </a:solidFill>
              <a:latin typeface="Arial Narrow"/>
              <a:ea typeface="Arial Narrow"/>
              <a:cs typeface="Arial Narrow"/>
              <a:sym typeface="Arial Narrow"/>
            </a:endParaRPr>
          </a:p>
        </p:txBody>
      </p:sp>
      <p:sp>
        <p:nvSpPr>
          <p:cNvPr id="1503" name="Google Shape;1503;p68">
            <a:hlinkClick action="ppaction://hlinkshowjump?jump=firstslide"/>
          </p:cNvPr>
          <p:cNvSpPr/>
          <p:nvPr/>
        </p:nvSpPr>
        <p:spPr>
          <a:xfrm>
            <a:off x="586789" y="45864"/>
            <a:ext cx="546686" cy="257267"/>
          </a:xfrm>
          <a:custGeom>
            <a:rect b="b" l="l" r="r" t="t"/>
            <a:pathLst>
              <a:path extrusionOk="0" h="120000" w="120000">
                <a:moveTo>
                  <a:pt x="0" y="0"/>
                </a:moveTo>
                <a:lnTo>
                  <a:pt x="120000" y="0"/>
                </a:lnTo>
                <a:lnTo>
                  <a:pt x="120000" y="120000"/>
                </a:lnTo>
                <a:lnTo>
                  <a:pt x="0" y="120000"/>
                </a:lnTo>
                <a:close/>
                <a:moveTo>
                  <a:pt x="60000" y="15000"/>
                </a:moveTo>
                <a:lnTo>
                  <a:pt x="38823" y="60000"/>
                </a:lnTo>
                <a:lnTo>
                  <a:pt x="44117" y="60000"/>
                </a:lnTo>
                <a:lnTo>
                  <a:pt x="44117" y="105000"/>
                </a:lnTo>
                <a:lnTo>
                  <a:pt x="75883" y="105000"/>
                </a:lnTo>
                <a:lnTo>
                  <a:pt x="75883" y="60000"/>
                </a:lnTo>
                <a:lnTo>
                  <a:pt x="81177" y="60000"/>
                </a:lnTo>
                <a:lnTo>
                  <a:pt x="73235" y="43125"/>
                </a:lnTo>
                <a:lnTo>
                  <a:pt x="73235" y="20625"/>
                </a:lnTo>
                <a:lnTo>
                  <a:pt x="67941" y="20625"/>
                </a:lnTo>
                <a:lnTo>
                  <a:pt x="67941" y="31875"/>
                </a:lnTo>
                <a:close/>
              </a:path>
              <a:path extrusionOk="0" fill="darkenLess" h="120000" w="120000">
                <a:moveTo>
                  <a:pt x="73235" y="43125"/>
                </a:moveTo>
                <a:lnTo>
                  <a:pt x="73235" y="20625"/>
                </a:lnTo>
                <a:lnTo>
                  <a:pt x="67941" y="20625"/>
                </a:lnTo>
                <a:lnTo>
                  <a:pt x="67941" y="31875"/>
                </a:lnTo>
                <a:close/>
                <a:moveTo>
                  <a:pt x="44117" y="60000"/>
                </a:moveTo>
                <a:lnTo>
                  <a:pt x="44117" y="105000"/>
                </a:lnTo>
                <a:lnTo>
                  <a:pt x="57353" y="105000"/>
                </a:lnTo>
                <a:lnTo>
                  <a:pt x="57353" y="82500"/>
                </a:lnTo>
                <a:lnTo>
                  <a:pt x="62647" y="82500"/>
                </a:lnTo>
                <a:lnTo>
                  <a:pt x="62647" y="105000"/>
                </a:lnTo>
                <a:lnTo>
                  <a:pt x="75883" y="105000"/>
                </a:lnTo>
                <a:lnTo>
                  <a:pt x="75883" y="60000"/>
                </a:lnTo>
                <a:close/>
              </a:path>
              <a:path extrusionOk="0" fill="darken" h="120000" w="120000">
                <a:moveTo>
                  <a:pt x="60000" y="15000"/>
                </a:moveTo>
                <a:lnTo>
                  <a:pt x="38823" y="60000"/>
                </a:lnTo>
                <a:lnTo>
                  <a:pt x="81177" y="60000"/>
                </a:lnTo>
                <a:close/>
                <a:moveTo>
                  <a:pt x="57353" y="82500"/>
                </a:moveTo>
                <a:lnTo>
                  <a:pt x="62647" y="82500"/>
                </a:lnTo>
                <a:lnTo>
                  <a:pt x="62647" y="105000"/>
                </a:lnTo>
                <a:lnTo>
                  <a:pt x="57353" y="105000"/>
                </a:lnTo>
                <a:close/>
              </a:path>
              <a:path extrusionOk="0" fill="none" h="120000" w="120000">
                <a:moveTo>
                  <a:pt x="60000" y="15000"/>
                </a:moveTo>
                <a:lnTo>
                  <a:pt x="67941" y="31875"/>
                </a:lnTo>
                <a:lnTo>
                  <a:pt x="67941" y="20625"/>
                </a:lnTo>
                <a:lnTo>
                  <a:pt x="73235" y="20625"/>
                </a:lnTo>
                <a:lnTo>
                  <a:pt x="73235" y="43125"/>
                </a:lnTo>
                <a:lnTo>
                  <a:pt x="81177" y="60000"/>
                </a:lnTo>
                <a:lnTo>
                  <a:pt x="75883" y="60000"/>
                </a:lnTo>
                <a:lnTo>
                  <a:pt x="75883" y="105000"/>
                </a:lnTo>
                <a:lnTo>
                  <a:pt x="44117" y="105000"/>
                </a:lnTo>
                <a:lnTo>
                  <a:pt x="44117" y="60000"/>
                </a:lnTo>
                <a:lnTo>
                  <a:pt x="38823" y="60000"/>
                </a:lnTo>
                <a:close/>
                <a:moveTo>
                  <a:pt x="67941" y="31875"/>
                </a:moveTo>
                <a:lnTo>
                  <a:pt x="73235" y="43125"/>
                </a:lnTo>
                <a:moveTo>
                  <a:pt x="75883" y="60000"/>
                </a:moveTo>
                <a:lnTo>
                  <a:pt x="44117" y="60000"/>
                </a:lnTo>
                <a:moveTo>
                  <a:pt x="57353" y="105000"/>
                </a:moveTo>
                <a:lnTo>
                  <a:pt x="57353" y="82500"/>
                </a:lnTo>
                <a:lnTo>
                  <a:pt x="62647" y="82500"/>
                </a:lnTo>
                <a:lnTo>
                  <a:pt x="62647" y="105000"/>
                </a:lnTo>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4" name="Google Shape;1504;p68"/>
          <p:cNvSpPr/>
          <p:nvPr/>
        </p:nvSpPr>
        <p:spPr>
          <a:xfrm>
            <a:off x="38099"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5" name="Google Shape;1505;p68"/>
          <p:cNvSpPr/>
          <p:nvPr/>
        </p:nvSpPr>
        <p:spPr>
          <a:xfrm>
            <a:off x="2703232" y="122605"/>
            <a:ext cx="3973780" cy="429143"/>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dk1"/>
                </a:solidFill>
                <a:latin typeface="Arial"/>
                <a:ea typeface="Arial"/>
                <a:cs typeface="Arial"/>
                <a:sym typeface="Arial"/>
              </a:rPr>
              <a:t>Pupil Resources: apps</a:t>
            </a:r>
            <a:endParaRPr/>
          </a:p>
        </p:txBody>
      </p:sp>
      <p:pic>
        <p:nvPicPr>
          <p:cNvPr id="1506" name="Google Shape;1506;p68"/>
          <p:cNvPicPr preferRelativeResize="0"/>
          <p:nvPr/>
        </p:nvPicPr>
        <p:blipFill rotWithShape="1">
          <a:blip r:embed="rId6">
            <a:alphaModFix/>
          </a:blip>
          <a:srcRect b="0" l="0" r="0" t="0"/>
          <a:stretch/>
        </p:blipFill>
        <p:spPr>
          <a:xfrm>
            <a:off x="4418886" y="926140"/>
            <a:ext cx="400720" cy="400720"/>
          </a:xfrm>
          <a:prstGeom prst="rect">
            <a:avLst/>
          </a:prstGeom>
          <a:noFill/>
          <a:ln>
            <a:noFill/>
          </a:ln>
        </p:spPr>
      </p:pic>
      <p:pic>
        <p:nvPicPr>
          <p:cNvPr id="1507" name="Google Shape;1507;p68"/>
          <p:cNvPicPr preferRelativeResize="0"/>
          <p:nvPr/>
        </p:nvPicPr>
        <p:blipFill rotWithShape="1">
          <a:blip r:embed="rId7">
            <a:alphaModFix/>
          </a:blip>
          <a:srcRect b="0" l="0" r="0" t="0"/>
          <a:stretch/>
        </p:blipFill>
        <p:spPr>
          <a:xfrm>
            <a:off x="330576" y="778193"/>
            <a:ext cx="733449" cy="733449"/>
          </a:xfrm>
          <a:prstGeom prst="rect">
            <a:avLst/>
          </a:prstGeom>
          <a:noFill/>
          <a:ln>
            <a:noFill/>
          </a:ln>
        </p:spPr>
      </p:pic>
      <p:pic>
        <p:nvPicPr>
          <p:cNvPr id="1508" name="Google Shape;1508;p68"/>
          <p:cNvPicPr preferRelativeResize="0"/>
          <p:nvPr/>
        </p:nvPicPr>
        <p:blipFill rotWithShape="1">
          <a:blip r:embed="rId8">
            <a:alphaModFix/>
          </a:blip>
          <a:srcRect b="0" l="0" r="0" t="0"/>
          <a:stretch/>
        </p:blipFill>
        <p:spPr>
          <a:xfrm>
            <a:off x="343500" y="1894624"/>
            <a:ext cx="701548" cy="701548"/>
          </a:xfrm>
          <a:prstGeom prst="rect">
            <a:avLst/>
          </a:prstGeom>
          <a:noFill/>
          <a:ln>
            <a:noFill/>
          </a:ln>
        </p:spPr>
      </p:pic>
      <p:pic>
        <p:nvPicPr>
          <p:cNvPr id="1509" name="Google Shape;1509;p68"/>
          <p:cNvPicPr preferRelativeResize="0"/>
          <p:nvPr/>
        </p:nvPicPr>
        <p:blipFill rotWithShape="1">
          <a:blip r:embed="rId9">
            <a:alphaModFix/>
          </a:blip>
          <a:srcRect b="0" l="0" r="0" t="0"/>
          <a:stretch/>
        </p:blipFill>
        <p:spPr>
          <a:xfrm>
            <a:off x="295582" y="4241547"/>
            <a:ext cx="815827" cy="815827"/>
          </a:xfrm>
          <a:prstGeom prst="rect">
            <a:avLst/>
          </a:prstGeom>
          <a:noFill/>
          <a:ln>
            <a:noFill/>
          </a:ln>
        </p:spPr>
      </p:pic>
      <p:pic>
        <p:nvPicPr>
          <p:cNvPr id="1510" name="Google Shape;1510;p68"/>
          <p:cNvPicPr preferRelativeResize="0"/>
          <p:nvPr/>
        </p:nvPicPr>
        <p:blipFill rotWithShape="1">
          <a:blip r:embed="rId10">
            <a:alphaModFix/>
          </a:blip>
          <a:srcRect b="0" l="0" r="0" t="0"/>
          <a:stretch/>
        </p:blipFill>
        <p:spPr>
          <a:xfrm>
            <a:off x="327549" y="3109040"/>
            <a:ext cx="733449" cy="733449"/>
          </a:xfrm>
          <a:prstGeom prst="rect">
            <a:avLst/>
          </a:prstGeom>
          <a:noFill/>
          <a:ln>
            <a:noFill/>
          </a:ln>
        </p:spPr>
      </p:pic>
      <p:pic>
        <p:nvPicPr>
          <p:cNvPr id="1511" name="Google Shape;1511;p68"/>
          <p:cNvPicPr preferRelativeResize="0"/>
          <p:nvPr/>
        </p:nvPicPr>
        <p:blipFill rotWithShape="1">
          <a:blip r:embed="rId11">
            <a:alphaModFix/>
          </a:blip>
          <a:srcRect b="0" l="0" r="0" t="0"/>
          <a:stretch/>
        </p:blipFill>
        <p:spPr>
          <a:xfrm>
            <a:off x="295582" y="5555314"/>
            <a:ext cx="815827" cy="815827"/>
          </a:xfrm>
          <a:prstGeom prst="rect">
            <a:avLst/>
          </a:prstGeom>
          <a:noFill/>
          <a:ln>
            <a:noFill/>
          </a:ln>
        </p:spPr>
      </p:pic>
      <p:pic>
        <p:nvPicPr>
          <p:cNvPr id="1512" name="Google Shape;1512;p68"/>
          <p:cNvPicPr preferRelativeResize="0"/>
          <p:nvPr/>
        </p:nvPicPr>
        <p:blipFill rotWithShape="1">
          <a:blip r:embed="rId12">
            <a:alphaModFix/>
          </a:blip>
          <a:srcRect b="0" l="0" r="0" t="0"/>
          <a:stretch/>
        </p:blipFill>
        <p:spPr>
          <a:xfrm>
            <a:off x="4347599" y="5670947"/>
            <a:ext cx="445596" cy="445596"/>
          </a:xfrm>
          <a:prstGeom prst="rect">
            <a:avLst/>
          </a:prstGeom>
          <a:noFill/>
          <a:ln>
            <a:noFill/>
          </a:ln>
        </p:spPr>
      </p:pic>
      <p:pic>
        <p:nvPicPr>
          <p:cNvPr id="1513" name="Google Shape;1513;p68"/>
          <p:cNvPicPr preferRelativeResize="0"/>
          <p:nvPr/>
        </p:nvPicPr>
        <p:blipFill rotWithShape="1">
          <a:blip r:embed="rId13">
            <a:alphaModFix/>
          </a:blip>
          <a:srcRect b="0" l="0" r="0" t="0"/>
          <a:stretch/>
        </p:blipFill>
        <p:spPr>
          <a:xfrm>
            <a:off x="4414976" y="2668852"/>
            <a:ext cx="400720" cy="400720"/>
          </a:xfrm>
          <a:prstGeom prst="rect">
            <a:avLst/>
          </a:prstGeom>
          <a:noFill/>
          <a:ln>
            <a:noFill/>
          </a:ln>
        </p:spPr>
      </p:pic>
      <p:pic>
        <p:nvPicPr>
          <p:cNvPr id="1514" name="Google Shape;1514;p68"/>
          <p:cNvPicPr preferRelativeResize="0"/>
          <p:nvPr/>
        </p:nvPicPr>
        <p:blipFill rotWithShape="1">
          <a:blip r:embed="rId14">
            <a:alphaModFix/>
          </a:blip>
          <a:srcRect b="0" l="0" r="0" t="0"/>
          <a:stretch/>
        </p:blipFill>
        <p:spPr>
          <a:xfrm>
            <a:off x="4869202" y="2635284"/>
            <a:ext cx="473756" cy="473756"/>
          </a:xfrm>
          <a:prstGeom prst="rect">
            <a:avLst/>
          </a:prstGeom>
          <a:noFill/>
          <a:ln>
            <a:noFill/>
          </a:ln>
        </p:spPr>
      </p:pic>
      <p:pic>
        <p:nvPicPr>
          <p:cNvPr id="1515" name="Google Shape;1515;p68"/>
          <p:cNvPicPr preferRelativeResize="0"/>
          <p:nvPr/>
        </p:nvPicPr>
        <p:blipFill rotWithShape="1">
          <a:blip r:embed="rId15">
            <a:alphaModFix/>
          </a:blip>
          <a:srcRect b="0" l="0" r="0" t="0"/>
          <a:stretch/>
        </p:blipFill>
        <p:spPr>
          <a:xfrm>
            <a:off x="4866863" y="1793011"/>
            <a:ext cx="473755" cy="473755"/>
          </a:xfrm>
          <a:prstGeom prst="rect">
            <a:avLst/>
          </a:prstGeom>
          <a:noFill/>
          <a:ln>
            <a:noFill/>
          </a:ln>
        </p:spPr>
      </p:pic>
      <p:pic>
        <p:nvPicPr>
          <p:cNvPr id="1516" name="Google Shape;1516;p68"/>
          <p:cNvPicPr preferRelativeResize="0"/>
          <p:nvPr/>
        </p:nvPicPr>
        <p:blipFill rotWithShape="1">
          <a:blip r:embed="rId16">
            <a:alphaModFix/>
          </a:blip>
          <a:srcRect b="0" l="0" r="0" t="0"/>
          <a:stretch/>
        </p:blipFill>
        <p:spPr>
          <a:xfrm>
            <a:off x="4862527" y="904458"/>
            <a:ext cx="473755" cy="473755"/>
          </a:xfrm>
          <a:prstGeom prst="rect">
            <a:avLst/>
          </a:prstGeom>
          <a:noFill/>
          <a:ln>
            <a:noFill/>
          </a:ln>
        </p:spPr>
      </p:pic>
      <p:pic>
        <p:nvPicPr>
          <p:cNvPr id="1517" name="Google Shape;1517;p68"/>
          <p:cNvPicPr preferRelativeResize="0"/>
          <p:nvPr/>
        </p:nvPicPr>
        <p:blipFill rotWithShape="1">
          <a:blip r:embed="rId17">
            <a:alphaModFix/>
          </a:blip>
          <a:srcRect b="0" l="0" r="0" t="0"/>
          <a:stretch/>
        </p:blipFill>
        <p:spPr>
          <a:xfrm>
            <a:off x="4862528" y="3684047"/>
            <a:ext cx="473754" cy="473754"/>
          </a:xfrm>
          <a:prstGeom prst="rect">
            <a:avLst/>
          </a:prstGeom>
          <a:noFill/>
          <a:ln>
            <a:noFill/>
          </a:ln>
        </p:spPr>
      </p:pic>
      <p:pic>
        <p:nvPicPr>
          <p:cNvPr id="1518" name="Google Shape;1518;p68"/>
          <p:cNvPicPr preferRelativeResize="0"/>
          <p:nvPr/>
        </p:nvPicPr>
        <p:blipFill rotWithShape="1">
          <a:blip r:embed="rId18">
            <a:alphaModFix/>
          </a:blip>
          <a:srcRect b="0" l="0" r="0" t="0"/>
          <a:stretch/>
        </p:blipFill>
        <p:spPr>
          <a:xfrm>
            <a:off x="4333519" y="4623090"/>
            <a:ext cx="473756" cy="473756"/>
          </a:xfrm>
          <a:prstGeom prst="rect">
            <a:avLst/>
          </a:prstGeom>
          <a:noFill/>
          <a:ln>
            <a:noFill/>
          </a:ln>
        </p:spPr>
      </p:pic>
      <p:pic>
        <p:nvPicPr>
          <p:cNvPr id="1519" name="Google Shape;1519;p68"/>
          <p:cNvPicPr preferRelativeResize="0"/>
          <p:nvPr/>
        </p:nvPicPr>
        <p:blipFill rotWithShape="1">
          <a:blip r:embed="rId19">
            <a:alphaModFix/>
          </a:blip>
          <a:srcRect b="0" l="0" r="0" t="0"/>
          <a:stretch/>
        </p:blipFill>
        <p:spPr>
          <a:xfrm>
            <a:off x="4865445" y="4822120"/>
            <a:ext cx="473756" cy="473756"/>
          </a:xfrm>
          <a:prstGeom prst="rect">
            <a:avLst/>
          </a:prstGeom>
          <a:noFill/>
          <a:ln>
            <a:noFill/>
          </a:ln>
        </p:spPr>
      </p:pic>
      <p:pic>
        <p:nvPicPr>
          <p:cNvPr id="1520" name="Google Shape;1520;p68"/>
          <p:cNvPicPr preferRelativeResize="0"/>
          <p:nvPr/>
        </p:nvPicPr>
        <p:blipFill rotWithShape="1">
          <a:blip r:embed="rId20">
            <a:alphaModFix/>
          </a:blip>
          <a:srcRect b="0" l="0" r="0" t="0"/>
          <a:stretch/>
        </p:blipFill>
        <p:spPr>
          <a:xfrm>
            <a:off x="5351804" y="915594"/>
            <a:ext cx="473754" cy="473754"/>
          </a:xfrm>
          <a:prstGeom prst="rect">
            <a:avLst/>
          </a:prstGeom>
          <a:noFill/>
          <a:ln>
            <a:noFill/>
          </a:ln>
        </p:spPr>
      </p:pic>
      <p:pic>
        <p:nvPicPr>
          <p:cNvPr id="1521" name="Google Shape;1521;p68"/>
          <p:cNvPicPr preferRelativeResize="0"/>
          <p:nvPr/>
        </p:nvPicPr>
        <p:blipFill rotWithShape="1">
          <a:blip r:embed="rId21">
            <a:alphaModFix/>
          </a:blip>
          <a:srcRect b="0" l="0" r="0" t="0"/>
          <a:stretch/>
        </p:blipFill>
        <p:spPr>
          <a:xfrm>
            <a:off x="5320861" y="1796514"/>
            <a:ext cx="473755" cy="473755"/>
          </a:xfrm>
          <a:prstGeom prst="rect">
            <a:avLst/>
          </a:prstGeom>
          <a:noFill/>
          <a:ln>
            <a:noFill/>
          </a:ln>
        </p:spPr>
      </p:pic>
      <p:pic>
        <p:nvPicPr>
          <p:cNvPr id="1522" name="Google Shape;1522;p68"/>
          <p:cNvPicPr preferRelativeResize="0"/>
          <p:nvPr/>
        </p:nvPicPr>
        <p:blipFill rotWithShape="1">
          <a:blip r:embed="rId22">
            <a:alphaModFix/>
          </a:blip>
          <a:srcRect b="0" l="0" r="0" t="0"/>
          <a:stretch/>
        </p:blipFill>
        <p:spPr>
          <a:xfrm>
            <a:off x="5320860" y="2647407"/>
            <a:ext cx="473756" cy="473756"/>
          </a:xfrm>
          <a:prstGeom prst="rect">
            <a:avLst/>
          </a:prstGeom>
          <a:noFill/>
          <a:ln>
            <a:noFill/>
          </a:ln>
        </p:spPr>
      </p:pic>
      <p:pic>
        <p:nvPicPr>
          <p:cNvPr id="1523" name="Google Shape;1523;p68"/>
          <p:cNvPicPr preferRelativeResize="0"/>
          <p:nvPr/>
        </p:nvPicPr>
        <p:blipFill rotWithShape="1">
          <a:blip r:embed="rId23">
            <a:alphaModFix/>
          </a:blip>
          <a:srcRect b="0" l="0" r="0" t="0"/>
          <a:stretch/>
        </p:blipFill>
        <p:spPr>
          <a:xfrm>
            <a:off x="4414551" y="1829530"/>
            <a:ext cx="400719" cy="400719"/>
          </a:xfrm>
          <a:prstGeom prst="rect">
            <a:avLst/>
          </a:prstGeom>
          <a:noFill/>
          <a:ln>
            <a:noFill/>
          </a:ln>
        </p:spPr>
      </p:pic>
      <p:pic>
        <p:nvPicPr>
          <p:cNvPr id="1524" name="Google Shape;1524;p68"/>
          <p:cNvPicPr preferRelativeResize="0"/>
          <p:nvPr/>
        </p:nvPicPr>
        <p:blipFill rotWithShape="1">
          <a:blip r:embed="rId24">
            <a:alphaModFix/>
          </a:blip>
          <a:srcRect b="0" l="0" r="0" t="0"/>
          <a:stretch/>
        </p:blipFill>
        <p:spPr>
          <a:xfrm>
            <a:off x="5310949" y="3693442"/>
            <a:ext cx="473754" cy="473754"/>
          </a:xfrm>
          <a:prstGeom prst="rect">
            <a:avLst/>
          </a:prstGeom>
          <a:noFill/>
          <a:ln>
            <a:noFill/>
          </a:ln>
        </p:spPr>
      </p:pic>
      <p:pic>
        <p:nvPicPr>
          <p:cNvPr id="1525" name="Google Shape;1525;p68"/>
          <p:cNvPicPr preferRelativeResize="0"/>
          <p:nvPr/>
        </p:nvPicPr>
        <p:blipFill rotWithShape="1">
          <a:blip r:embed="rId25">
            <a:alphaModFix/>
          </a:blip>
          <a:srcRect b="0" l="0" r="0" t="0"/>
          <a:stretch/>
        </p:blipFill>
        <p:spPr>
          <a:xfrm>
            <a:off x="4373696" y="3693990"/>
            <a:ext cx="473756" cy="473756"/>
          </a:xfrm>
          <a:prstGeom prst="rect">
            <a:avLst/>
          </a:prstGeom>
          <a:noFill/>
          <a:ln>
            <a:noFill/>
          </a:ln>
        </p:spPr>
      </p:pic>
      <p:pic>
        <p:nvPicPr>
          <p:cNvPr id="1526" name="Google Shape;1526;p68"/>
          <p:cNvPicPr preferRelativeResize="0"/>
          <p:nvPr/>
        </p:nvPicPr>
        <p:blipFill rotWithShape="1">
          <a:blip r:embed="rId26">
            <a:alphaModFix/>
          </a:blip>
          <a:srcRect b="0" l="0" r="0" t="0"/>
          <a:stretch/>
        </p:blipFill>
        <p:spPr>
          <a:xfrm>
            <a:off x="5392293" y="4583316"/>
            <a:ext cx="462198" cy="473754"/>
          </a:xfrm>
          <a:prstGeom prst="rect">
            <a:avLst/>
          </a:prstGeom>
          <a:noFill/>
          <a:ln>
            <a:noFill/>
          </a:ln>
        </p:spPr>
      </p:pic>
      <p:pic>
        <p:nvPicPr>
          <p:cNvPr id="1527" name="Google Shape;1527;p68"/>
          <p:cNvPicPr preferRelativeResize="0"/>
          <p:nvPr/>
        </p:nvPicPr>
        <p:blipFill rotWithShape="1">
          <a:blip r:embed="rId27">
            <a:alphaModFix/>
          </a:blip>
          <a:srcRect b="0" l="0" r="0" t="0"/>
          <a:stretch/>
        </p:blipFill>
        <p:spPr>
          <a:xfrm>
            <a:off x="4867792" y="5963290"/>
            <a:ext cx="404332" cy="404332"/>
          </a:xfrm>
          <a:prstGeom prst="rect">
            <a:avLst/>
          </a:prstGeom>
          <a:noFill/>
          <a:ln>
            <a:noFill/>
          </a:ln>
        </p:spPr>
      </p:pic>
      <p:pic>
        <p:nvPicPr>
          <p:cNvPr id="1528" name="Google Shape;1528;p68"/>
          <p:cNvPicPr preferRelativeResize="0"/>
          <p:nvPr/>
        </p:nvPicPr>
        <p:blipFill rotWithShape="1">
          <a:blip r:embed="rId28">
            <a:alphaModFix/>
          </a:blip>
          <a:srcRect b="0" l="0" r="0" t="0"/>
          <a:stretch/>
        </p:blipFill>
        <p:spPr>
          <a:xfrm>
            <a:off x="5421226" y="5581271"/>
            <a:ext cx="404332" cy="404332"/>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2" name="Shape 1532"/>
        <p:cNvGrpSpPr/>
        <p:nvPr/>
      </p:nvGrpSpPr>
      <p:grpSpPr>
        <a:xfrm>
          <a:off x="0" y="0"/>
          <a:ext cx="0" cy="0"/>
          <a:chOff x="0" y="0"/>
          <a:chExt cx="0" cy="0"/>
        </a:xfrm>
      </p:grpSpPr>
      <p:graphicFrame>
        <p:nvGraphicFramePr>
          <p:cNvPr id="1533" name="Google Shape;1533;p69"/>
          <p:cNvGraphicFramePr/>
          <p:nvPr/>
        </p:nvGraphicFramePr>
        <p:xfrm>
          <a:off x="216000" y="620322"/>
          <a:ext cx="3000000" cy="3000000"/>
        </p:xfrm>
        <a:graphic>
          <a:graphicData uri="http://schemas.openxmlformats.org/drawingml/2006/table">
            <a:tbl>
              <a:tblPr bandRow="1" firstRow="1">
                <a:noFill/>
                <a:tableStyleId>{74FA1E22-B369-4D82-9BD4-DBA31EC34A68}</a:tableStyleId>
              </a:tblPr>
              <a:tblGrid>
                <a:gridCol w="936000"/>
                <a:gridCol w="3420000"/>
                <a:gridCol w="936000"/>
                <a:gridCol w="3420000"/>
              </a:tblGrid>
              <a:tr h="1008000">
                <a:tc>
                  <a:txBody>
                    <a:bodyPr/>
                    <a:lstStyle/>
                    <a:p>
                      <a:pPr indent="0" lvl="0" marL="0" marR="0" rtl="0" algn="ctr">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i="0" lang="en-GB" sz="1200" u="sng" cap="none" strike="noStrike">
                          <a:solidFill>
                            <a:srgbClr val="000000"/>
                          </a:solidFill>
                          <a:latin typeface="Arial"/>
                          <a:ea typeface="Arial"/>
                          <a:cs typeface="Arial"/>
                          <a:sym typeface="Arial"/>
                          <a:hlinkClick r:id="rId3">
                            <a:extLst>
                              <a:ext uri="{A12FA001-AC4F-418D-AE19-62706E023703}">
                                <ahyp:hlinkClr val="tx"/>
                              </a:ext>
                            </a:extLst>
                          </a:hlinkClick>
                        </a:rPr>
                        <a:t>Thinkuknow</a:t>
                      </a:r>
                      <a:r>
                        <a:rPr b="1" i="0" lang="en-GB" sz="1200" u="none" cap="none" strike="noStrike">
                          <a:solidFill>
                            <a:srgbClr val="000000"/>
                          </a:solidFill>
                          <a:latin typeface="Arial"/>
                          <a:ea typeface="Arial"/>
                          <a:cs typeface="Arial"/>
                          <a:sym typeface="Arial"/>
                        </a:rPr>
                        <a:t> (via Glow): </a:t>
                      </a:r>
                      <a:r>
                        <a:rPr b="0" i="0" lang="en-GB" sz="1100" u="none" cap="none" strike="noStrike">
                          <a:solidFill>
                            <a:srgbClr val="000000"/>
                          </a:solidFill>
                          <a:latin typeface="Arial Narrow"/>
                          <a:ea typeface="Arial Narrow"/>
                          <a:cs typeface="Arial Narrow"/>
                          <a:sym typeface="Arial Narrow"/>
                        </a:rPr>
                        <a:t>Resources for online safety (should be adult-directed)</a:t>
                      </a:r>
                      <a:endParaRPr b="0" i="0" sz="1100" u="none" cap="none" strike="noStrike">
                        <a:solidFill>
                          <a:srgbClr val="000000"/>
                        </a:solidFill>
                        <a:latin typeface="Arial Narrow"/>
                        <a:ea typeface="Arial Narrow"/>
                        <a:cs typeface="Arial Narrow"/>
                        <a:sym typeface="Arial Narrow"/>
                      </a:endParaRPr>
                    </a:p>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rgbClr val="000000"/>
                        </a:solidFill>
                        <a:latin typeface="Arial Narrow"/>
                        <a:ea typeface="Arial Narrow"/>
                        <a:cs typeface="Arial Narrow"/>
                        <a:sym typeface="Arial Narrow"/>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Arial Narrow"/>
                        <a:ea typeface="Arial Narrow"/>
                        <a:cs typeface="Arial Narrow"/>
                        <a:sym typeface="Arial Narrow"/>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Arial Narrow"/>
                        <a:ea typeface="Arial Narrow"/>
                        <a:cs typeface="Arial Narrow"/>
                        <a:sym typeface="Arial Narrow"/>
                      </a:endParaRPr>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i="0" lang="en-GB" sz="1200" u="sng" cap="none" strike="noStrike">
                          <a:solidFill>
                            <a:srgbClr val="000000"/>
                          </a:solidFill>
                          <a:latin typeface="Arial"/>
                          <a:ea typeface="Arial"/>
                          <a:cs typeface="Arial"/>
                          <a:sym typeface="Arial"/>
                          <a:hlinkClick r:id="rId4">
                            <a:extLst>
                              <a:ext uri="{A12FA001-AC4F-418D-AE19-62706E023703}">
                                <ahyp:hlinkClr val="tx"/>
                              </a:ext>
                            </a:extLst>
                          </a:hlinkClick>
                        </a:rPr>
                        <a:t>Topmarks</a:t>
                      </a:r>
                      <a:r>
                        <a:rPr b="1" i="0" lang="en-GB" sz="1200" u="none" cap="none" strike="noStrike">
                          <a:solidFill>
                            <a:srgbClr val="000000"/>
                          </a:solidFill>
                          <a:latin typeface="Arial"/>
                          <a:ea typeface="Arial"/>
                          <a:cs typeface="Arial"/>
                          <a:sym typeface="Arial"/>
                        </a:rPr>
                        <a:t>: </a:t>
                      </a:r>
                      <a:r>
                        <a:rPr b="0" i="0" lang="en-GB" sz="1100" u="none" cap="none" strike="noStrike">
                          <a:solidFill>
                            <a:srgbClr val="000000"/>
                          </a:solidFill>
                          <a:latin typeface="Arial Narrow"/>
                          <a:ea typeface="Arial Narrow"/>
                          <a:cs typeface="Arial Narrow"/>
                          <a:sym typeface="Arial Narrow"/>
                        </a:rPr>
                        <a:t>A site with online resources and activities for across the curriculum, including game-based learning.</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008000">
                <a:tc>
                  <a:txBody>
                    <a:bodyPr/>
                    <a:lstStyle/>
                    <a:p>
                      <a:pPr indent="0" lvl="0" marL="0" marR="0" rtl="0" algn="ctr">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i="0" lang="en-GB" sz="1200" u="sng" cap="none" strike="noStrike">
                          <a:solidFill>
                            <a:srgbClr val="000000"/>
                          </a:solidFill>
                          <a:latin typeface="Arial"/>
                          <a:ea typeface="Arial"/>
                          <a:cs typeface="Arial"/>
                          <a:sym typeface="Arial"/>
                          <a:hlinkClick r:id="rId5">
                            <a:extLst>
                              <a:ext uri="{A12FA001-AC4F-418D-AE19-62706E023703}">
                                <ahyp:hlinkClr val="tx"/>
                              </a:ext>
                            </a:extLst>
                          </a:hlinkClick>
                        </a:rPr>
                        <a:t>Childnet.com</a:t>
                      </a:r>
                      <a:r>
                        <a:rPr b="1" i="0" lang="en-GB" sz="1200" u="none" cap="none" strike="noStrike">
                          <a:solidFill>
                            <a:srgbClr val="000000"/>
                          </a:solidFill>
                          <a:latin typeface="Arial"/>
                          <a:ea typeface="Arial"/>
                          <a:cs typeface="Arial"/>
                          <a:sym typeface="Arial"/>
                        </a:rPr>
                        <a:t>: </a:t>
                      </a:r>
                      <a:r>
                        <a:rPr b="0" i="0" lang="en-GB" sz="1100" u="none" cap="none" strike="noStrike">
                          <a:solidFill>
                            <a:srgbClr val="000000"/>
                          </a:solidFill>
                          <a:latin typeface="Arial Narrow"/>
                          <a:ea typeface="Arial Narrow"/>
                          <a:cs typeface="Arial Narrow"/>
                          <a:sym typeface="Arial Narrow"/>
                        </a:rPr>
                        <a:t>Resources for online safety (should be adult-directed)</a:t>
                      </a:r>
                      <a:endParaRPr b="0" i="0" sz="1100" u="none" cap="none" strike="noStrike">
                        <a:solidFill>
                          <a:srgbClr val="000000"/>
                        </a:solidFill>
                        <a:latin typeface="Arial Narrow"/>
                        <a:ea typeface="Arial Narrow"/>
                        <a:cs typeface="Arial Narrow"/>
                        <a:sym typeface="Arial Narrow"/>
                      </a:endParaRPr>
                    </a:p>
                    <a:p>
                      <a:pPr indent="0" lvl="0" marL="0" marR="0" rtl="0" algn="l">
                        <a:spcBef>
                          <a:spcPts val="0"/>
                        </a:spcBef>
                        <a:spcAft>
                          <a:spcPts val="0"/>
                        </a:spcAft>
                        <a:buNone/>
                      </a:pPr>
                      <a:r>
                        <a:t/>
                      </a:r>
                      <a:endParaRPr sz="1100">
                        <a:latin typeface="Arial Narrow"/>
                        <a:ea typeface="Arial Narrow"/>
                        <a:cs typeface="Arial Narrow"/>
                        <a:sym typeface="Arial Narrow"/>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200">
                        <a:latin typeface="Arial Narrow"/>
                        <a:ea typeface="Arial Narrow"/>
                        <a:cs typeface="Arial Narrow"/>
                        <a:sym typeface="Arial Narrow"/>
                      </a:endParaRPr>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Arial"/>
                        <a:buNone/>
                      </a:pPr>
                      <a:r>
                        <a:rPr b="1" i="0" lang="en-GB" sz="1200" u="sng">
                          <a:solidFill>
                            <a:schemeClr val="dk1"/>
                          </a:solidFill>
                          <a:latin typeface="Arial"/>
                          <a:ea typeface="Arial"/>
                          <a:cs typeface="Arial"/>
                          <a:sym typeface="Arial"/>
                          <a:hlinkClick r:id="rId6">
                            <a:extLst>
                              <a:ext uri="{A12FA001-AC4F-418D-AE19-62706E023703}">
                                <ahyp:hlinkClr val="tx"/>
                              </a:ext>
                            </a:extLst>
                          </a:hlinkClick>
                        </a:rPr>
                        <a:t>CodeClub:</a:t>
                      </a:r>
                      <a:r>
                        <a:rPr b="1" i="0" lang="en-GB" sz="1200">
                          <a:solidFill>
                            <a:schemeClr val="dk1"/>
                          </a:solidFill>
                          <a:latin typeface="Arial"/>
                          <a:ea typeface="Arial"/>
                          <a:cs typeface="Arial"/>
                          <a:sym typeface="Arial"/>
                        </a:rPr>
                        <a:t> </a:t>
                      </a:r>
                      <a:r>
                        <a:rPr b="0" i="0" lang="en-GB" sz="1100">
                          <a:solidFill>
                            <a:schemeClr val="dk1"/>
                          </a:solidFill>
                          <a:latin typeface="Arial Narrow"/>
                          <a:ea typeface="Arial Narrow"/>
                          <a:cs typeface="Arial Narrow"/>
                          <a:sym typeface="Arial Narrow"/>
                        </a:rPr>
                        <a:t>projects</a:t>
                      </a:r>
                      <a:r>
                        <a:rPr b="0" i="0" lang="en-GB" sz="1100">
                          <a:solidFill>
                            <a:schemeClr val="dk1"/>
                          </a:solidFill>
                          <a:latin typeface="Arial Narrow"/>
                          <a:ea typeface="Arial Narrow"/>
                          <a:cs typeface="Arial Narrow"/>
                          <a:sym typeface="Arial Narrow"/>
                        </a:rPr>
                        <a:t> are free and open to all. Easy-to-follow, step-by-step guides that young people use to make their own games, animations, and websites with coding languages such as Scratch, HTML/CSS, and Python.</a:t>
                      </a:r>
                      <a:endParaRPr b="0" i="0" sz="1200">
                        <a:latin typeface="Arial Narrow"/>
                        <a:ea typeface="Arial Narrow"/>
                        <a:cs typeface="Arial Narrow"/>
                        <a:sym typeface="Arial Narrow"/>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008000">
                <a:tc>
                  <a:txBody>
                    <a:bodyPr/>
                    <a:lstStyle/>
                    <a:p>
                      <a:pPr indent="0" lvl="0" marL="0" marR="0" rtl="0" algn="ctr">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i="0" lang="en-GB" sz="1200" u="sng" cap="none" strike="noStrike">
                          <a:solidFill>
                            <a:srgbClr val="000000"/>
                          </a:solidFill>
                          <a:latin typeface="Arial"/>
                          <a:ea typeface="Arial"/>
                          <a:cs typeface="Arial"/>
                          <a:sym typeface="Arial"/>
                          <a:hlinkClick r:id="rId7">
                            <a:extLst>
                              <a:ext uri="{A12FA001-AC4F-418D-AE19-62706E023703}">
                                <ahyp:hlinkClr val="tx"/>
                              </a:ext>
                            </a:extLst>
                          </a:hlinkClick>
                        </a:rPr>
                        <a:t>Barefoot Computing</a:t>
                      </a:r>
                      <a:r>
                        <a:rPr b="1" i="0" lang="en-GB" sz="1200" u="none" cap="none" strike="noStrike">
                          <a:solidFill>
                            <a:srgbClr val="000000"/>
                          </a:solidFill>
                          <a:latin typeface="Arial"/>
                          <a:ea typeface="Arial"/>
                          <a:cs typeface="Arial"/>
                          <a:sym typeface="Arial"/>
                        </a:rPr>
                        <a:t> (via Glow): </a:t>
                      </a:r>
                      <a:r>
                        <a:rPr b="0" i="0" lang="en-GB" sz="1100" u="none" cap="none" strike="noStrike">
                          <a:solidFill>
                            <a:srgbClr val="000000"/>
                          </a:solidFill>
                          <a:latin typeface="Arial Narrow"/>
                          <a:ea typeface="Arial Narrow"/>
                          <a:cs typeface="Arial Narrow"/>
                          <a:sym typeface="Arial Narrow"/>
                        </a:rPr>
                        <a:t>Resources and activities for building computing science literate pupils, including ‘unplugged’ activities for learning computational thinking without devices or internet </a:t>
                      </a:r>
                      <a:endParaRPr sz="1100">
                        <a:latin typeface="Arial Narrow"/>
                        <a:ea typeface="Arial Narrow"/>
                        <a:cs typeface="Arial Narrow"/>
                        <a:sym typeface="Arial Narrow"/>
                      </a:endParaRPr>
                    </a:p>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rgbClr val="000000"/>
                        </a:solidFill>
                        <a:latin typeface="Arial Narrow"/>
                        <a:ea typeface="Arial Narrow"/>
                        <a:cs typeface="Arial Narrow"/>
                        <a:sym typeface="Arial Narrow"/>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b="1" i="0" lang="en-GB" sz="1200" u="sng">
                          <a:solidFill>
                            <a:schemeClr val="hlink"/>
                          </a:solidFill>
                          <a:latin typeface="Arial"/>
                          <a:ea typeface="Arial"/>
                          <a:cs typeface="Arial"/>
                          <a:sym typeface="Arial"/>
                          <a:hlinkClick r:id="rId8"/>
                        </a:rPr>
                        <a:t>Micro:bit</a:t>
                      </a:r>
                      <a:r>
                        <a:rPr b="1" i="0" lang="en-GB" sz="1200">
                          <a:latin typeface="Arial Narrow"/>
                          <a:ea typeface="Arial Narrow"/>
                          <a:cs typeface="Arial Narrow"/>
                          <a:sym typeface="Arial Narrow"/>
                        </a:rPr>
                        <a:t>: </a:t>
                      </a:r>
                      <a:r>
                        <a:rPr b="0" i="0" lang="en-GB" sz="1100">
                          <a:latin typeface="Arial Narrow"/>
                          <a:ea typeface="Arial Narrow"/>
                          <a:cs typeface="Arial Narrow"/>
                          <a:sym typeface="Arial Narrow"/>
                        </a:rPr>
                        <a:t>use Micro:bit hardware in the classroom to code via laptop/PC/iPad (teacher resources and ‘how to’ accessed via site)</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008000">
                <a:tc>
                  <a:txBody>
                    <a:bodyPr/>
                    <a:lstStyle/>
                    <a:p>
                      <a:pPr indent="0" lvl="0" marL="0" marR="0" rtl="0" algn="ctr">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i="0" lang="en-GB" sz="1200" u="sng" cap="none" strike="noStrike">
                          <a:solidFill>
                            <a:srgbClr val="000000"/>
                          </a:solidFill>
                          <a:latin typeface="Arial"/>
                          <a:ea typeface="Arial"/>
                          <a:cs typeface="Arial"/>
                          <a:sym typeface="Arial"/>
                          <a:hlinkClick r:id="rId9">
                            <a:extLst>
                              <a:ext uri="{A12FA001-AC4F-418D-AE19-62706E023703}">
                                <ahyp:hlinkClr val="tx"/>
                              </a:ext>
                            </a:extLst>
                          </a:hlinkClick>
                        </a:rPr>
                        <a:t>Sphero Edu</a:t>
                      </a:r>
                      <a:r>
                        <a:rPr b="1" i="0" lang="en-GB" sz="1200" u="none" cap="none" strike="noStrike">
                          <a:solidFill>
                            <a:srgbClr val="000000"/>
                          </a:solidFill>
                          <a:latin typeface="Arial"/>
                          <a:ea typeface="Arial"/>
                          <a:cs typeface="Arial"/>
                          <a:sym typeface="Arial"/>
                        </a:rPr>
                        <a:t>: </a:t>
                      </a:r>
                      <a:r>
                        <a:rPr b="0" i="0" lang="en-GB" sz="1100" u="none" cap="none" strike="noStrike">
                          <a:solidFill>
                            <a:srgbClr val="000000"/>
                          </a:solidFill>
                          <a:latin typeface="Arial Narrow"/>
                          <a:ea typeface="Arial Narrow"/>
                          <a:cs typeface="Arial Narrow"/>
                          <a:sym typeface="Arial Narrow"/>
                        </a:rPr>
                        <a:t>A community with resources and activities for using Sphero across the curriculum. Sphero have also created a curriculum aligned to aspects of Curriculum for Excellence, for some topics based on First/Second Level experiences and outcomes.</a:t>
                      </a:r>
                      <a:endParaRPr sz="1100">
                        <a:latin typeface="Arial Narrow"/>
                        <a:ea typeface="Arial Narrow"/>
                        <a:cs typeface="Arial Narrow"/>
                        <a:sym typeface="Arial Narrow"/>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solidFill>
                          <a:srgbClr val="FF0000"/>
                        </a:solidFill>
                      </a:endParaRPr>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FF0000"/>
                        </a:buClr>
                        <a:buSzPts val="1200"/>
                        <a:buFont typeface="Arial"/>
                        <a:buNone/>
                      </a:pPr>
                      <a:r>
                        <a:rPr b="1" i="0" lang="en-GB" sz="1200" u="sng">
                          <a:solidFill>
                            <a:srgbClr val="FF0000"/>
                          </a:solidFill>
                          <a:latin typeface="Arial"/>
                          <a:ea typeface="Arial"/>
                          <a:cs typeface="Arial"/>
                          <a:sym typeface="Arial"/>
                          <a:hlinkClick r:id="rId10">
                            <a:extLst>
                              <a:ext uri="{A12FA001-AC4F-418D-AE19-62706E023703}">
                                <ahyp:hlinkClr val="tx"/>
                              </a:ext>
                            </a:extLst>
                          </a:hlinkClick>
                        </a:rPr>
                        <a:t>Minecraft Education</a:t>
                      </a:r>
                      <a:r>
                        <a:rPr b="0" i="0" lang="en-GB" sz="1100" u="sng">
                          <a:solidFill>
                            <a:srgbClr val="FF0000"/>
                          </a:solidFill>
                          <a:latin typeface="Arial Narrow"/>
                          <a:ea typeface="Arial Narrow"/>
                          <a:cs typeface="Arial Narrow"/>
                          <a:sym typeface="Arial Narrow"/>
                          <a:hlinkClick r:id="rId11">
                            <a:extLst>
                              <a:ext uri="{A12FA001-AC4F-418D-AE19-62706E023703}">
                                <ahyp:hlinkClr val="tx"/>
                              </a:ext>
                            </a:extLst>
                          </a:hlinkClick>
                        </a:rPr>
                        <a:t>: </a:t>
                      </a:r>
                      <a:r>
                        <a:rPr b="0" i="0" lang="en-GB" sz="1100">
                          <a:solidFill>
                            <a:schemeClr val="dk1"/>
                          </a:solidFill>
                          <a:latin typeface="Arial Narrow"/>
                          <a:ea typeface="Arial Narrow"/>
                          <a:cs typeface="Arial Narrow"/>
                          <a:sym typeface="Arial Narrow"/>
                        </a:rPr>
                        <a:t>an open-world game that promotes creativity, collaboration, and problem-solving in an immersive environment</a:t>
                      </a:r>
                      <a:endParaRPr b="0" i="0" sz="1100">
                        <a:solidFill>
                          <a:schemeClr val="dk1"/>
                        </a:solidFill>
                        <a:latin typeface="Arial Narrow"/>
                        <a:ea typeface="Arial Narrow"/>
                        <a:cs typeface="Arial Narrow"/>
                        <a:sym typeface="Arial Narrow"/>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008000">
                <a:tc>
                  <a:txBody>
                    <a:bodyPr/>
                    <a:lstStyle/>
                    <a:p>
                      <a:pPr indent="0" lvl="0" marL="0" marR="0" rtl="0" algn="ctr">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i="0" lang="en-GB" sz="1200" u="sng" cap="none" strike="noStrike">
                          <a:solidFill>
                            <a:srgbClr val="000000"/>
                          </a:solidFill>
                          <a:latin typeface="Arial"/>
                          <a:ea typeface="Arial"/>
                          <a:cs typeface="Arial"/>
                          <a:sym typeface="Arial"/>
                          <a:hlinkClick r:id="rId12">
                            <a:extLst>
                              <a:ext uri="{A12FA001-AC4F-418D-AE19-62706E023703}">
                                <ahyp:hlinkClr val="tx"/>
                              </a:ext>
                            </a:extLst>
                          </a:hlinkClick>
                        </a:rPr>
                        <a:t>Code.org</a:t>
                      </a:r>
                      <a:r>
                        <a:rPr b="1" i="0" lang="en-GB" sz="1200" u="none" cap="none" strike="noStrike">
                          <a:solidFill>
                            <a:srgbClr val="000000"/>
                          </a:solidFill>
                          <a:latin typeface="Arial"/>
                          <a:ea typeface="Arial"/>
                          <a:cs typeface="Arial"/>
                          <a:sym typeface="Arial"/>
                        </a:rPr>
                        <a:t>: </a:t>
                      </a:r>
                      <a:r>
                        <a:rPr b="0" i="0" lang="en-GB" sz="1100" u="none" cap="none" strike="noStrike">
                          <a:solidFill>
                            <a:srgbClr val="000000"/>
                          </a:solidFill>
                          <a:latin typeface="Arial Narrow"/>
                          <a:ea typeface="Arial Narrow"/>
                          <a:cs typeface="Arial Narrow"/>
                          <a:sym typeface="Arial Narrow"/>
                        </a:rPr>
                        <a:t>A site with resources and activities for using coding in the classroom.</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rgbClr val="000000"/>
                        </a:solidFill>
                        <a:latin typeface="Arial Narrow"/>
                        <a:ea typeface="Arial Narrow"/>
                        <a:cs typeface="Arial Narrow"/>
                        <a:sym typeface="Arial Narrow"/>
                      </a:endParaRPr>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i="0" lang="en-GB" sz="1200" u="sng" cap="none" strike="noStrike">
                          <a:solidFill>
                            <a:srgbClr val="000000"/>
                          </a:solidFill>
                          <a:latin typeface="Arial"/>
                          <a:ea typeface="Arial"/>
                          <a:cs typeface="Arial"/>
                          <a:sym typeface="Arial"/>
                          <a:hlinkClick r:id="rId13">
                            <a:extLst>
                              <a:ext uri="{A12FA001-AC4F-418D-AE19-62706E023703}">
                                <ahyp:hlinkClr val="tx"/>
                              </a:ext>
                            </a:extLst>
                          </a:hlinkClick>
                        </a:rPr>
                        <a:t>Lightbot</a:t>
                      </a:r>
                      <a:r>
                        <a:rPr b="1" i="0" lang="en-GB" sz="1100" u="none" cap="none" strike="noStrike">
                          <a:solidFill>
                            <a:srgbClr val="000000"/>
                          </a:solidFill>
                          <a:latin typeface="Arial"/>
                          <a:ea typeface="Arial"/>
                          <a:cs typeface="Arial"/>
                          <a:sym typeface="Arial"/>
                        </a:rPr>
                        <a:t>: </a:t>
                      </a:r>
                      <a:r>
                        <a:rPr b="0" i="0" lang="en-GB" sz="1100" u="none" cap="none" strike="noStrike">
                          <a:solidFill>
                            <a:srgbClr val="000000"/>
                          </a:solidFill>
                          <a:latin typeface="Arial Narrow"/>
                          <a:ea typeface="Arial Narrow"/>
                          <a:cs typeface="Arial Narrow"/>
                          <a:sym typeface="Arial Narrow"/>
                        </a:rPr>
                        <a:t>(requires Flash player; use with laptop/computer/tablets that are not iPad): games and puzzles to introduce visual directional programming</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008000">
                <a:tc>
                  <a:txBody>
                    <a:bodyPr/>
                    <a:lstStyle/>
                    <a:p>
                      <a:pPr indent="0" lvl="0" marL="0" marR="0" rtl="0" algn="ctr">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i="0" lang="en-GB" sz="1200" u="sng" cap="none" strike="noStrike">
                          <a:solidFill>
                            <a:srgbClr val="000000"/>
                          </a:solidFill>
                          <a:latin typeface="Arial"/>
                          <a:ea typeface="Arial"/>
                          <a:cs typeface="Arial"/>
                          <a:sym typeface="Arial"/>
                          <a:hlinkClick r:id="rId14">
                            <a:extLst>
                              <a:ext uri="{A12FA001-AC4F-418D-AE19-62706E023703}">
                                <ahyp:hlinkClr val="tx"/>
                              </a:ext>
                            </a:extLst>
                          </a:hlinkClick>
                        </a:rPr>
                        <a:t>Hour of Code:</a:t>
                      </a:r>
                      <a:r>
                        <a:rPr b="1" i="0" lang="en-GB" sz="1200" u="none" cap="none" strike="noStrike">
                          <a:solidFill>
                            <a:srgbClr val="000000"/>
                          </a:solidFill>
                          <a:latin typeface="Arial"/>
                          <a:ea typeface="Arial"/>
                          <a:cs typeface="Arial"/>
                          <a:sym typeface="Arial"/>
                        </a:rPr>
                        <a:t> </a:t>
                      </a:r>
                      <a:r>
                        <a:rPr b="0" i="0" lang="en-GB" sz="1100" u="none" cap="none" strike="noStrike">
                          <a:solidFill>
                            <a:srgbClr val="000000"/>
                          </a:solidFill>
                          <a:latin typeface="Arial Narrow"/>
                          <a:ea typeface="Arial Narrow"/>
                          <a:cs typeface="Arial Narrow"/>
                          <a:sym typeface="Arial Narrow"/>
                        </a:rPr>
                        <a:t>A site that gathers together resources and activities for using coding in the classroom or at home, grouped by age/stage.</a:t>
                      </a:r>
                      <a:endParaRPr/>
                    </a:p>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rgbClr val="000000"/>
                        </a:solidFill>
                        <a:latin typeface="Arial Narrow"/>
                        <a:ea typeface="Arial Narrow"/>
                        <a:cs typeface="Arial Narrow"/>
                        <a:sym typeface="Arial Narrow"/>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rgbClr val="000000"/>
                        </a:solidFill>
                        <a:latin typeface="Arial Narrow"/>
                        <a:ea typeface="Arial Narrow"/>
                        <a:cs typeface="Arial Narrow"/>
                        <a:sym typeface="Arial Narrow"/>
                      </a:endParaRPr>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i="0" lang="en-GB" sz="1200" u="sng" cap="none" strike="noStrike">
                          <a:solidFill>
                            <a:srgbClr val="000000"/>
                          </a:solidFill>
                          <a:latin typeface="Arial"/>
                          <a:ea typeface="Arial"/>
                          <a:cs typeface="Arial"/>
                          <a:sym typeface="Arial"/>
                          <a:hlinkClick r:id="rId15">
                            <a:extLst>
                              <a:ext uri="{A12FA001-AC4F-418D-AE19-62706E023703}">
                                <ahyp:hlinkClr val="tx"/>
                              </a:ext>
                            </a:extLst>
                          </a:hlinkClick>
                        </a:rPr>
                        <a:t>CS Unplugged:</a:t>
                      </a:r>
                      <a:r>
                        <a:rPr b="1" i="0" lang="en-GB" sz="1200" u="none" cap="none" strike="noStrike">
                          <a:solidFill>
                            <a:srgbClr val="000000"/>
                          </a:solidFill>
                          <a:latin typeface="Arial"/>
                          <a:ea typeface="Arial"/>
                          <a:cs typeface="Arial"/>
                          <a:sym typeface="Arial"/>
                        </a:rPr>
                        <a:t> </a:t>
                      </a:r>
                      <a:r>
                        <a:rPr b="0" i="0" lang="en-GB" sz="1100" u="none" cap="none" strike="noStrike">
                          <a:solidFill>
                            <a:srgbClr val="000000"/>
                          </a:solidFill>
                          <a:latin typeface="Arial Narrow"/>
                          <a:ea typeface="Arial Narrow"/>
                          <a:cs typeface="Arial Narrow"/>
                          <a:sym typeface="Arial Narrow"/>
                        </a:rPr>
                        <a:t>site with resources and activities for teaching computing science without computers or devices – there are lesson plans and cross-curricular links. Note: activities are identified by suggested age group in brackets, usually (5-7), (8-10) and (11-14).</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pic>
        <p:nvPicPr>
          <p:cNvPr id="1534" name="Google Shape;1534;p69"/>
          <p:cNvPicPr preferRelativeResize="0"/>
          <p:nvPr/>
        </p:nvPicPr>
        <p:blipFill rotWithShape="1">
          <a:blip r:embed="rId16">
            <a:alphaModFix/>
          </a:blip>
          <a:srcRect b="0" l="0" r="0" t="0"/>
          <a:stretch/>
        </p:blipFill>
        <p:spPr>
          <a:xfrm>
            <a:off x="317646" y="752224"/>
            <a:ext cx="735583" cy="687770"/>
          </a:xfrm>
          <a:prstGeom prst="rect">
            <a:avLst/>
          </a:prstGeom>
          <a:noFill/>
          <a:ln>
            <a:noFill/>
          </a:ln>
        </p:spPr>
      </p:pic>
      <p:pic>
        <p:nvPicPr>
          <p:cNvPr id="1535" name="Google Shape;1535;p69"/>
          <p:cNvPicPr preferRelativeResize="0"/>
          <p:nvPr/>
        </p:nvPicPr>
        <p:blipFill rotWithShape="1">
          <a:blip r:embed="rId17">
            <a:alphaModFix/>
          </a:blip>
          <a:srcRect b="0" l="0" r="0" t="0"/>
          <a:stretch/>
        </p:blipFill>
        <p:spPr>
          <a:xfrm>
            <a:off x="365459" y="1795284"/>
            <a:ext cx="687770" cy="687770"/>
          </a:xfrm>
          <a:prstGeom prst="rect">
            <a:avLst/>
          </a:prstGeom>
          <a:noFill/>
          <a:ln>
            <a:noFill/>
          </a:ln>
        </p:spPr>
      </p:pic>
      <p:pic>
        <p:nvPicPr>
          <p:cNvPr id="1536" name="Google Shape;1536;p69"/>
          <p:cNvPicPr preferRelativeResize="0"/>
          <p:nvPr/>
        </p:nvPicPr>
        <p:blipFill rotWithShape="1">
          <a:blip r:embed="rId18">
            <a:alphaModFix/>
          </a:blip>
          <a:srcRect b="0" l="0" r="0" t="0"/>
          <a:stretch/>
        </p:blipFill>
        <p:spPr>
          <a:xfrm>
            <a:off x="341552" y="2773864"/>
            <a:ext cx="687770" cy="687770"/>
          </a:xfrm>
          <a:prstGeom prst="rect">
            <a:avLst/>
          </a:prstGeom>
          <a:noFill/>
          <a:ln>
            <a:noFill/>
          </a:ln>
        </p:spPr>
      </p:pic>
      <p:pic>
        <p:nvPicPr>
          <p:cNvPr id="1537" name="Google Shape;1537;p69"/>
          <p:cNvPicPr preferRelativeResize="0"/>
          <p:nvPr/>
        </p:nvPicPr>
        <p:blipFill rotWithShape="1">
          <a:blip r:embed="rId19">
            <a:alphaModFix/>
          </a:blip>
          <a:srcRect b="0" l="0" r="0" t="0"/>
          <a:stretch/>
        </p:blipFill>
        <p:spPr>
          <a:xfrm>
            <a:off x="415883" y="3807449"/>
            <a:ext cx="586921" cy="586921"/>
          </a:xfrm>
          <a:prstGeom prst="rect">
            <a:avLst/>
          </a:prstGeom>
          <a:noFill/>
          <a:ln>
            <a:noFill/>
          </a:ln>
        </p:spPr>
      </p:pic>
      <p:pic>
        <p:nvPicPr>
          <p:cNvPr id="1538" name="Google Shape;1538;p69"/>
          <p:cNvPicPr preferRelativeResize="0"/>
          <p:nvPr/>
        </p:nvPicPr>
        <p:blipFill rotWithShape="1">
          <a:blip r:embed="rId20">
            <a:alphaModFix/>
          </a:blip>
          <a:srcRect b="0" l="0" r="0" t="0"/>
          <a:stretch/>
        </p:blipFill>
        <p:spPr>
          <a:xfrm>
            <a:off x="365459" y="4816682"/>
            <a:ext cx="695861" cy="687770"/>
          </a:xfrm>
          <a:prstGeom prst="rect">
            <a:avLst/>
          </a:prstGeom>
          <a:noFill/>
          <a:ln>
            <a:noFill/>
          </a:ln>
        </p:spPr>
      </p:pic>
      <p:pic>
        <p:nvPicPr>
          <p:cNvPr id="1539" name="Google Shape;1539;p69"/>
          <p:cNvPicPr preferRelativeResize="0"/>
          <p:nvPr/>
        </p:nvPicPr>
        <p:blipFill rotWithShape="1">
          <a:blip r:embed="rId21">
            <a:alphaModFix/>
          </a:blip>
          <a:srcRect b="0" l="0" r="0" t="0"/>
          <a:stretch/>
        </p:blipFill>
        <p:spPr>
          <a:xfrm>
            <a:off x="365459" y="5837578"/>
            <a:ext cx="687770" cy="687770"/>
          </a:xfrm>
          <a:prstGeom prst="rect">
            <a:avLst/>
          </a:prstGeom>
          <a:noFill/>
          <a:ln>
            <a:noFill/>
          </a:ln>
        </p:spPr>
      </p:pic>
      <p:pic>
        <p:nvPicPr>
          <p:cNvPr id="1540" name="Google Shape;1540;p69"/>
          <p:cNvPicPr preferRelativeResize="0"/>
          <p:nvPr/>
        </p:nvPicPr>
        <p:blipFill rotWithShape="1">
          <a:blip r:embed="rId22">
            <a:alphaModFix/>
          </a:blip>
          <a:srcRect b="0" l="0" r="0" t="0"/>
          <a:stretch/>
        </p:blipFill>
        <p:spPr>
          <a:xfrm>
            <a:off x="4641746" y="948053"/>
            <a:ext cx="842248" cy="289837"/>
          </a:xfrm>
          <a:prstGeom prst="rect">
            <a:avLst/>
          </a:prstGeom>
          <a:noFill/>
          <a:ln>
            <a:noFill/>
          </a:ln>
        </p:spPr>
      </p:pic>
      <p:pic>
        <p:nvPicPr>
          <p:cNvPr id="1541" name="Google Shape;1541;p69"/>
          <p:cNvPicPr preferRelativeResize="0"/>
          <p:nvPr/>
        </p:nvPicPr>
        <p:blipFill rotWithShape="1">
          <a:blip r:embed="rId23">
            <a:alphaModFix/>
          </a:blip>
          <a:srcRect b="0" l="0" r="0" t="0"/>
          <a:stretch/>
        </p:blipFill>
        <p:spPr>
          <a:xfrm>
            <a:off x="4746098" y="1777358"/>
            <a:ext cx="719138" cy="719137"/>
          </a:xfrm>
          <a:prstGeom prst="rect">
            <a:avLst/>
          </a:prstGeom>
          <a:noFill/>
          <a:ln>
            <a:noFill/>
          </a:ln>
        </p:spPr>
      </p:pic>
      <p:pic>
        <p:nvPicPr>
          <p:cNvPr id="1542" name="Google Shape;1542;p69"/>
          <p:cNvPicPr preferRelativeResize="0"/>
          <p:nvPr/>
        </p:nvPicPr>
        <p:blipFill rotWithShape="1">
          <a:blip r:embed="rId24">
            <a:alphaModFix/>
          </a:blip>
          <a:srcRect b="0" l="0" r="0" t="0"/>
          <a:stretch/>
        </p:blipFill>
        <p:spPr>
          <a:xfrm>
            <a:off x="4739839" y="2752325"/>
            <a:ext cx="719138" cy="719137"/>
          </a:xfrm>
          <a:prstGeom prst="rect">
            <a:avLst/>
          </a:prstGeom>
          <a:noFill/>
          <a:ln>
            <a:noFill/>
          </a:ln>
        </p:spPr>
      </p:pic>
      <p:pic>
        <p:nvPicPr>
          <p:cNvPr id="1543" name="Google Shape;1543;p69"/>
          <p:cNvPicPr preferRelativeResize="0"/>
          <p:nvPr/>
        </p:nvPicPr>
        <p:blipFill rotWithShape="1">
          <a:blip r:embed="rId25">
            <a:alphaModFix/>
          </a:blip>
          <a:srcRect b="0" l="0" r="0" t="0"/>
          <a:stretch/>
        </p:blipFill>
        <p:spPr>
          <a:xfrm>
            <a:off x="4714490" y="4784323"/>
            <a:ext cx="719138" cy="719137"/>
          </a:xfrm>
          <a:prstGeom prst="rect">
            <a:avLst/>
          </a:prstGeom>
          <a:noFill/>
          <a:ln>
            <a:noFill/>
          </a:ln>
        </p:spPr>
      </p:pic>
      <p:pic>
        <p:nvPicPr>
          <p:cNvPr id="1544" name="Google Shape;1544;p69"/>
          <p:cNvPicPr preferRelativeResize="0"/>
          <p:nvPr/>
        </p:nvPicPr>
        <p:blipFill rotWithShape="1">
          <a:blip r:embed="rId26">
            <a:alphaModFix/>
          </a:blip>
          <a:srcRect b="0" l="0" r="0" t="0"/>
          <a:stretch/>
        </p:blipFill>
        <p:spPr>
          <a:xfrm>
            <a:off x="4658158" y="6021624"/>
            <a:ext cx="825836" cy="319678"/>
          </a:xfrm>
          <a:prstGeom prst="rect">
            <a:avLst/>
          </a:prstGeom>
          <a:noFill/>
          <a:ln>
            <a:noFill/>
          </a:ln>
        </p:spPr>
      </p:pic>
      <p:sp>
        <p:nvSpPr>
          <p:cNvPr id="1545" name="Google Shape;1545;p69">
            <a:hlinkClick action="ppaction://hlinkshowjump?jump=nextslide"/>
          </p:cNvPr>
          <p:cNvSpPr/>
          <p:nvPr/>
        </p:nvSpPr>
        <p:spPr>
          <a:xfrm>
            <a:off x="7875270" y="54031"/>
            <a:ext cx="1090830" cy="429143"/>
          </a:xfrm>
          <a:prstGeom prst="roundRect">
            <a:avLst>
              <a:gd fmla="val 16667" name="adj"/>
            </a:avLst>
          </a:pr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GB" sz="1100">
                <a:solidFill>
                  <a:schemeClr val="lt1"/>
                </a:solidFill>
                <a:latin typeface="Arial"/>
                <a:ea typeface="Arial"/>
                <a:cs typeface="Arial"/>
                <a:sym typeface="Arial"/>
              </a:rPr>
              <a:t>more</a:t>
            </a:r>
            <a:br>
              <a:rPr b="1" lang="en-GB" sz="1100">
                <a:solidFill>
                  <a:schemeClr val="lt1"/>
                </a:solidFill>
                <a:latin typeface="Arial"/>
                <a:ea typeface="Arial"/>
                <a:cs typeface="Arial"/>
                <a:sym typeface="Arial"/>
              </a:rPr>
            </a:br>
            <a:r>
              <a:rPr b="1" lang="en-GB" sz="1100">
                <a:solidFill>
                  <a:schemeClr val="lt1"/>
                </a:solidFill>
                <a:latin typeface="Arial"/>
                <a:ea typeface="Arial"/>
                <a:cs typeface="Arial"/>
                <a:sym typeface="Arial"/>
              </a:rPr>
              <a:t>online</a:t>
            </a:r>
            <a:endParaRPr b="1" sz="1400">
              <a:solidFill>
                <a:schemeClr val="lt1"/>
              </a:solidFill>
              <a:latin typeface="Arial"/>
              <a:ea typeface="Arial"/>
              <a:cs typeface="Arial"/>
              <a:sym typeface="Arial"/>
            </a:endParaRPr>
          </a:p>
        </p:txBody>
      </p:sp>
      <p:sp>
        <p:nvSpPr>
          <p:cNvPr id="1546" name="Google Shape;1546;p69">
            <a:hlinkClick action="ppaction://hlinkshowjump?jump=nextslide"/>
          </p:cNvPr>
          <p:cNvSpPr/>
          <p:nvPr/>
        </p:nvSpPr>
        <p:spPr>
          <a:xfrm rot="10800000">
            <a:off x="8591936" y="85158"/>
            <a:ext cx="311559" cy="379031"/>
          </a:xfrm>
          <a:custGeom>
            <a:rect b="b" l="l" r="r" t="t"/>
            <a:pathLst>
              <a:path extrusionOk="0" h="120000" w="120000">
                <a:moveTo>
                  <a:pt x="0" y="0"/>
                </a:moveTo>
                <a:lnTo>
                  <a:pt x="120000" y="0"/>
                </a:lnTo>
                <a:lnTo>
                  <a:pt x="120000" y="120000"/>
                </a:lnTo>
                <a:lnTo>
                  <a:pt x="0" y="120000"/>
                </a:lnTo>
                <a:close/>
                <a:moveTo>
                  <a:pt x="15000" y="60000"/>
                </a:moveTo>
                <a:lnTo>
                  <a:pt x="105000" y="23011"/>
                </a:lnTo>
                <a:lnTo>
                  <a:pt x="105000" y="96989"/>
                </a:lnTo>
                <a:close/>
              </a:path>
              <a:path extrusionOk="0" fill="darken" h="120000" w="120000">
                <a:moveTo>
                  <a:pt x="15000" y="60000"/>
                </a:moveTo>
                <a:lnTo>
                  <a:pt x="105000" y="23011"/>
                </a:lnTo>
                <a:lnTo>
                  <a:pt x="105000" y="96989"/>
                </a:lnTo>
                <a:close/>
              </a:path>
              <a:path extrusionOk="0" fill="none" h="120000" w="120000">
                <a:moveTo>
                  <a:pt x="15000" y="60000"/>
                </a:moveTo>
                <a:lnTo>
                  <a:pt x="105000" y="23011"/>
                </a:lnTo>
                <a:lnTo>
                  <a:pt x="105000" y="96989"/>
                </a:lnTo>
                <a:close/>
              </a:path>
              <a:path extrusionOk="0" fill="none" h="120000" w="120000">
                <a:moveTo>
                  <a:pt x="0" y="0"/>
                </a:moveTo>
                <a:lnTo>
                  <a:pt x="120000" y="0"/>
                </a:lnTo>
                <a:lnTo>
                  <a:pt x="120000" y="120000"/>
                </a:lnTo>
                <a:lnTo>
                  <a:pt x="0" y="120000"/>
                </a:lnTo>
                <a:close/>
              </a:path>
            </a:pathLst>
          </a:custGeom>
          <a:solidFill>
            <a:srgbClr val="31859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00">
              <a:solidFill>
                <a:schemeClr val="lt1"/>
              </a:solidFill>
              <a:latin typeface="Arial Narrow"/>
              <a:ea typeface="Arial Narrow"/>
              <a:cs typeface="Arial Narrow"/>
              <a:sym typeface="Arial Narrow"/>
            </a:endParaRPr>
          </a:p>
        </p:txBody>
      </p:sp>
      <p:sp>
        <p:nvSpPr>
          <p:cNvPr id="1547" name="Google Shape;1547;p69">
            <a:hlinkClick action="ppaction://hlinkshowjump?jump=previousslide"/>
          </p:cNvPr>
          <p:cNvSpPr/>
          <p:nvPr/>
        </p:nvSpPr>
        <p:spPr>
          <a:xfrm>
            <a:off x="1312359" y="54031"/>
            <a:ext cx="1090830" cy="429143"/>
          </a:xfrm>
          <a:prstGeom prst="roundRect">
            <a:avLst>
              <a:gd fmla="val 16667" name="adj"/>
            </a:avLst>
          </a:pr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None/>
            </a:pPr>
            <a:r>
              <a:rPr b="1" lang="en-GB" sz="1200">
                <a:solidFill>
                  <a:schemeClr val="lt1"/>
                </a:solidFill>
                <a:latin typeface="Arial"/>
                <a:ea typeface="Arial"/>
                <a:cs typeface="Arial"/>
                <a:sym typeface="Arial"/>
              </a:rPr>
              <a:t>apps</a:t>
            </a:r>
            <a:endParaRPr b="1" sz="1400">
              <a:solidFill>
                <a:schemeClr val="lt1"/>
              </a:solidFill>
              <a:latin typeface="Arial"/>
              <a:ea typeface="Arial"/>
              <a:cs typeface="Arial"/>
              <a:sym typeface="Arial"/>
            </a:endParaRPr>
          </a:p>
        </p:txBody>
      </p:sp>
      <p:sp>
        <p:nvSpPr>
          <p:cNvPr id="1548" name="Google Shape;1548;p69">
            <a:hlinkClick action="ppaction://hlinkshowjump?jump=previousslide"/>
          </p:cNvPr>
          <p:cNvSpPr/>
          <p:nvPr/>
        </p:nvSpPr>
        <p:spPr>
          <a:xfrm>
            <a:off x="1411140" y="79086"/>
            <a:ext cx="311559" cy="379031"/>
          </a:xfrm>
          <a:custGeom>
            <a:rect b="b" l="l" r="r" t="t"/>
            <a:pathLst>
              <a:path extrusionOk="0" h="120000" w="120000">
                <a:moveTo>
                  <a:pt x="0" y="0"/>
                </a:moveTo>
                <a:lnTo>
                  <a:pt x="120000" y="0"/>
                </a:lnTo>
                <a:lnTo>
                  <a:pt x="120000" y="120000"/>
                </a:lnTo>
                <a:lnTo>
                  <a:pt x="0" y="120000"/>
                </a:lnTo>
                <a:close/>
                <a:moveTo>
                  <a:pt x="15000" y="60000"/>
                </a:moveTo>
                <a:lnTo>
                  <a:pt x="105000" y="23011"/>
                </a:lnTo>
                <a:lnTo>
                  <a:pt x="105000" y="96989"/>
                </a:lnTo>
                <a:close/>
              </a:path>
              <a:path extrusionOk="0" fill="darken" h="120000" w="120000">
                <a:moveTo>
                  <a:pt x="15000" y="60000"/>
                </a:moveTo>
                <a:lnTo>
                  <a:pt x="105000" y="23011"/>
                </a:lnTo>
                <a:lnTo>
                  <a:pt x="105000" y="96989"/>
                </a:lnTo>
                <a:close/>
              </a:path>
              <a:path extrusionOk="0" fill="none" h="120000" w="120000">
                <a:moveTo>
                  <a:pt x="15000" y="60000"/>
                </a:moveTo>
                <a:lnTo>
                  <a:pt x="105000" y="23011"/>
                </a:lnTo>
                <a:lnTo>
                  <a:pt x="105000" y="96989"/>
                </a:lnTo>
                <a:close/>
              </a:path>
              <a:path extrusionOk="0" fill="none" h="120000" w="120000">
                <a:moveTo>
                  <a:pt x="0" y="0"/>
                </a:moveTo>
                <a:lnTo>
                  <a:pt x="120000" y="0"/>
                </a:lnTo>
                <a:lnTo>
                  <a:pt x="120000" y="120000"/>
                </a:lnTo>
                <a:lnTo>
                  <a:pt x="0" y="120000"/>
                </a:lnTo>
                <a:close/>
              </a:path>
            </a:pathLst>
          </a:custGeom>
          <a:solidFill>
            <a:srgbClr val="31859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00">
              <a:solidFill>
                <a:schemeClr val="lt1"/>
              </a:solidFill>
              <a:latin typeface="Arial Narrow"/>
              <a:ea typeface="Arial Narrow"/>
              <a:cs typeface="Arial Narrow"/>
              <a:sym typeface="Arial Narrow"/>
            </a:endParaRPr>
          </a:p>
        </p:txBody>
      </p:sp>
      <p:sp>
        <p:nvSpPr>
          <p:cNvPr id="1549" name="Google Shape;1549;p69">
            <a:hlinkClick action="ppaction://hlinkshowjump?jump=firstslide"/>
          </p:cNvPr>
          <p:cNvSpPr/>
          <p:nvPr/>
        </p:nvSpPr>
        <p:spPr>
          <a:xfrm>
            <a:off x="586789" y="45864"/>
            <a:ext cx="546686" cy="257267"/>
          </a:xfrm>
          <a:custGeom>
            <a:rect b="b" l="l" r="r" t="t"/>
            <a:pathLst>
              <a:path extrusionOk="0" h="120000" w="120000">
                <a:moveTo>
                  <a:pt x="0" y="0"/>
                </a:moveTo>
                <a:lnTo>
                  <a:pt x="120000" y="0"/>
                </a:lnTo>
                <a:lnTo>
                  <a:pt x="120000" y="120000"/>
                </a:lnTo>
                <a:lnTo>
                  <a:pt x="0" y="120000"/>
                </a:lnTo>
                <a:close/>
                <a:moveTo>
                  <a:pt x="60000" y="15000"/>
                </a:moveTo>
                <a:lnTo>
                  <a:pt x="38823" y="60000"/>
                </a:lnTo>
                <a:lnTo>
                  <a:pt x="44117" y="60000"/>
                </a:lnTo>
                <a:lnTo>
                  <a:pt x="44117" y="105000"/>
                </a:lnTo>
                <a:lnTo>
                  <a:pt x="75883" y="105000"/>
                </a:lnTo>
                <a:lnTo>
                  <a:pt x="75883" y="60000"/>
                </a:lnTo>
                <a:lnTo>
                  <a:pt x="81177" y="60000"/>
                </a:lnTo>
                <a:lnTo>
                  <a:pt x="73235" y="43125"/>
                </a:lnTo>
                <a:lnTo>
                  <a:pt x="73235" y="20625"/>
                </a:lnTo>
                <a:lnTo>
                  <a:pt x="67941" y="20625"/>
                </a:lnTo>
                <a:lnTo>
                  <a:pt x="67941" y="31875"/>
                </a:lnTo>
                <a:close/>
              </a:path>
              <a:path extrusionOk="0" fill="darkenLess" h="120000" w="120000">
                <a:moveTo>
                  <a:pt x="73235" y="43125"/>
                </a:moveTo>
                <a:lnTo>
                  <a:pt x="73235" y="20625"/>
                </a:lnTo>
                <a:lnTo>
                  <a:pt x="67941" y="20625"/>
                </a:lnTo>
                <a:lnTo>
                  <a:pt x="67941" y="31875"/>
                </a:lnTo>
                <a:close/>
                <a:moveTo>
                  <a:pt x="44117" y="60000"/>
                </a:moveTo>
                <a:lnTo>
                  <a:pt x="44117" y="105000"/>
                </a:lnTo>
                <a:lnTo>
                  <a:pt x="57353" y="105000"/>
                </a:lnTo>
                <a:lnTo>
                  <a:pt x="57353" y="82500"/>
                </a:lnTo>
                <a:lnTo>
                  <a:pt x="62647" y="82500"/>
                </a:lnTo>
                <a:lnTo>
                  <a:pt x="62647" y="105000"/>
                </a:lnTo>
                <a:lnTo>
                  <a:pt x="75883" y="105000"/>
                </a:lnTo>
                <a:lnTo>
                  <a:pt x="75883" y="60000"/>
                </a:lnTo>
                <a:close/>
              </a:path>
              <a:path extrusionOk="0" fill="darken" h="120000" w="120000">
                <a:moveTo>
                  <a:pt x="60000" y="15000"/>
                </a:moveTo>
                <a:lnTo>
                  <a:pt x="38823" y="60000"/>
                </a:lnTo>
                <a:lnTo>
                  <a:pt x="81177" y="60000"/>
                </a:lnTo>
                <a:close/>
                <a:moveTo>
                  <a:pt x="57353" y="82500"/>
                </a:moveTo>
                <a:lnTo>
                  <a:pt x="62647" y="82500"/>
                </a:lnTo>
                <a:lnTo>
                  <a:pt x="62647" y="105000"/>
                </a:lnTo>
                <a:lnTo>
                  <a:pt x="57353" y="105000"/>
                </a:lnTo>
                <a:close/>
              </a:path>
              <a:path extrusionOk="0" fill="none" h="120000" w="120000">
                <a:moveTo>
                  <a:pt x="60000" y="15000"/>
                </a:moveTo>
                <a:lnTo>
                  <a:pt x="67941" y="31875"/>
                </a:lnTo>
                <a:lnTo>
                  <a:pt x="67941" y="20625"/>
                </a:lnTo>
                <a:lnTo>
                  <a:pt x="73235" y="20625"/>
                </a:lnTo>
                <a:lnTo>
                  <a:pt x="73235" y="43125"/>
                </a:lnTo>
                <a:lnTo>
                  <a:pt x="81177" y="60000"/>
                </a:lnTo>
                <a:lnTo>
                  <a:pt x="75883" y="60000"/>
                </a:lnTo>
                <a:lnTo>
                  <a:pt x="75883" y="105000"/>
                </a:lnTo>
                <a:lnTo>
                  <a:pt x="44117" y="105000"/>
                </a:lnTo>
                <a:lnTo>
                  <a:pt x="44117" y="60000"/>
                </a:lnTo>
                <a:lnTo>
                  <a:pt x="38823" y="60000"/>
                </a:lnTo>
                <a:close/>
                <a:moveTo>
                  <a:pt x="67941" y="31875"/>
                </a:moveTo>
                <a:lnTo>
                  <a:pt x="73235" y="43125"/>
                </a:lnTo>
                <a:moveTo>
                  <a:pt x="75883" y="60000"/>
                </a:moveTo>
                <a:lnTo>
                  <a:pt x="44117" y="60000"/>
                </a:lnTo>
                <a:moveTo>
                  <a:pt x="57353" y="105000"/>
                </a:moveTo>
                <a:lnTo>
                  <a:pt x="57353" y="82500"/>
                </a:lnTo>
                <a:lnTo>
                  <a:pt x="62647" y="82500"/>
                </a:lnTo>
                <a:lnTo>
                  <a:pt x="62647" y="105000"/>
                </a:lnTo>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0" name="Google Shape;1550;p69"/>
          <p:cNvSpPr/>
          <p:nvPr/>
        </p:nvSpPr>
        <p:spPr>
          <a:xfrm>
            <a:off x="38099"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1" name="Google Shape;1551;p69"/>
          <p:cNvSpPr/>
          <p:nvPr/>
        </p:nvSpPr>
        <p:spPr>
          <a:xfrm>
            <a:off x="2703232" y="122605"/>
            <a:ext cx="3973780" cy="429143"/>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dk1"/>
                </a:solidFill>
                <a:latin typeface="Arial"/>
                <a:ea typeface="Arial"/>
                <a:cs typeface="Arial"/>
                <a:sym typeface="Arial"/>
              </a:rPr>
              <a:t>Pupil Resources: online</a:t>
            </a:r>
            <a:endParaRPr/>
          </a:p>
        </p:txBody>
      </p:sp>
      <p:pic>
        <p:nvPicPr>
          <p:cNvPr id="1552" name="Google Shape;1552;p69"/>
          <p:cNvPicPr preferRelativeResize="0"/>
          <p:nvPr/>
        </p:nvPicPr>
        <p:blipFill rotWithShape="1">
          <a:blip r:embed="rId27">
            <a:alphaModFix/>
          </a:blip>
          <a:srcRect b="0" l="0" r="0" t="0"/>
          <a:stretch/>
        </p:blipFill>
        <p:spPr>
          <a:xfrm>
            <a:off x="4618596" y="3788052"/>
            <a:ext cx="935287" cy="70228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id="198" name="Google Shape;198;p7"/>
          <p:cNvPicPr preferRelativeResize="0"/>
          <p:nvPr/>
        </p:nvPicPr>
        <p:blipFill rotWithShape="1">
          <a:blip r:embed="rId3">
            <a:alphaModFix/>
          </a:blip>
          <a:srcRect b="0" l="0" r="0" t="0"/>
          <a:stretch/>
        </p:blipFill>
        <p:spPr>
          <a:xfrm>
            <a:off x="2038350" y="2442124"/>
            <a:ext cx="5067300" cy="3797494"/>
          </a:xfrm>
          <a:prstGeom prst="rect">
            <a:avLst/>
          </a:prstGeom>
          <a:noFill/>
          <a:ln>
            <a:noFill/>
          </a:ln>
          <a:effectLst>
            <a:outerShdw blurRad="190500" rotWithShape="0" algn="tl">
              <a:srgbClr val="000000">
                <a:alpha val="69803"/>
              </a:srgbClr>
            </a:outerShdw>
          </a:effectLst>
        </p:spPr>
      </p:pic>
      <p:cxnSp>
        <p:nvCxnSpPr>
          <p:cNvPr id="199" name="Google Shape;199;p7"/>
          <p:cNvCxnSpPr/>
          <p:nvPr/>
        </p:nvCxnSpPr>
        <p:spPr>
          <a:xfrm>
            <a:off x="4562475" y="1971675"/>
            <a:ext cx="0" cy="611677"/>
          </a:xfrm>
          <a:prstGeom prst="straightConnector1">
            <a:avLst/>
          </a:prstGeom>
          <a:noFill/>
          <a:ln cap="flat" cmpd="sng" w="63500">
            <a:solidFill>
              <a:schemeClr val="accent5">
                <a:alpha val="49803"/>
              </a:schemeClr>
            </a:solidFill>
            <a:prstDash val="solid"/>
            <a:round/>
            <a:headEnd len="sm" w="sm" type="none"/>
            <a:tailEnd len="med" w="med" type="stealth"/>
          </a:ln>
        </p:spPr>
      </p:cxnSp>
      <p:sp>
        <p:nvSpPr>
          <p:cNvPr id="200" name="Google Shape;200;p7"/>
          <p:cNvSpPr txBox="1"/>
          <p:nvPr/>
        </p:nvSpPr>
        <p:spPr>
          <a:xfrm>
            <a:off x="3943350" y="964943"/>
            <a:ext cx="1238250" cy="830997"/>
          </a:xfrm>
          <a:prstGeom prst="rect">
            <a:avLst/>
          </a:prstGeom>
          <a:solidFill>
            <a:schemeClr val="lt1"/>
          </a:solidFill>
          <a:ln cap="flat" cmpd="sng" w="25400">
            <a:solidFill>
              <a:schemeClr val="accent5"/>
            </a:solidFill>
            <a:prstDash val="solid"/>
            <a:round/>
            <a:headEnd len="sm" w="sm" type="none"/>
            <a:tailEnd len="sm" w="sm" type="none"/>
          </a:ln>
          <a:effectLst>
            <a:outerShdw blurRad="63500" sx="102000" rotWithShape="0" algn="ctr" sy="1020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lang="en-GB" sz="1200">
                <a:solidFill>
                  <a:schemeClr val="dk1"/>
                </a:solidFill>
                <a:latin typeface="Arial"/>
                <a:ea typeface="Arial"/>
                <a:cs typeface="Arial"/>
                <a:sym typeface="Arial"/>
              </a:rPr>
              <a:t>Go to beginning of guidance section</a:t>
            </a:r>
            <a:endParaRPr/>
          </a:p>
        </p:txBody>
      </p:sp>
      <p:cxnSp>
        <p:nvCxnSpPr>
          <p:cNvPr id="201" name="Google Shape;201;p7"/>
          <p:cNvCxnSpPr/>
          <p:nvPr/>
        </p:nvCxnSpPr>
        <p:spPr>
          <a:xfrm>
            <a:off x="1543050" y="2912573"/>
            <a:ext cx="719137" cy="230677"/>
          </a:xfrm>
          <a:prstGeom prst="straightConnector1">
            <a:avLst/>
          </a:prstGeom>
          <a:noFill/>
          <a:ln cap="flat" cmpd="sng" w="63500">
            <a:solidFill>
              <a:schemeClr val="accent5">
                <a:alpha val="49803"/>
              </a:schemeClr>
            </a:solidFill>
            <a:prstDash val="solid"/>
            <a:round/>
            <a:headEnd len="sm" w="sm" type="none"/>
            <a:tailEnd len="med" w="med" type="stealth"/>
          </a:ln>
        </p:spPr>
      </p:cxnSp>
      <p:sp>
        <p:nvSpPr>
          <p:cNvPr id="202" name="Google Shape;202;p7"/>
          <p:cNvSpPr txBox="1"/>
          <p:nvPr/>
        </p:nvSpPr>
        <p:spPr>
          <a:xfrm>
            <a:off x="304800" y="2771775"/>
            <a:ext cx="1238250" cy="1754326"/>
          </a:xfrm>
          <a:prstGeom prst="rect">
            <a:avLst/>
          </a:prstGeom>
          <a:solidFill>
            <a:schemeClr val="lt1"/>
          </a:solidFill>
          <a:ln cap="flat" cmpd="sng" w="25400">
            <a:solidFill>
              <a:schemeClr val="accent5"/>
            </a:solidFill>
            <a:prstDash val="solid"/>
            <a:round/>
            <a:headEnd len="sm" w="sm" type="none"/>
            <a:tailEnd len="sm" w="sm" type="none"/>
          </a:ln>
          <a:effectLst>
            <a:outerShdw blurRad="63500" sx="102000" rotWithShape="0" algn="ctr" sy="1020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lang="en-GB" sz="1200">
                <a:solidFill>
                  <a:schemeClr val="dk1"/>
                </a:solidFill>
                <a:latin typeface="Arial"/>
                <a:ea typeface="Arial"/>
                <a:cs typeface="Arial"/>
                <a:sym typeface="Arial"/>
              </a:rPr>
              <a:t>Click to go to overviews of the Experiences and Outcomes for Digital Literacy and Computing Science</a:t>
            </a:r>
            <a:endParaRPr/>
          </a:p>
        </p:txBody>
      </p:sp>
      <p:sp>
        <p:nvSpPr>
          <p:cNvPr id="203" name="Google Shape;203;p7"/>
          <p:cNvSpPr txBox="1"/>
          <p:nvPr/>
        </p:nvSpPr>
        <p:spPr>
          <a:xfrm>
            <a:off x="342900" y="964942"/>
            <a:ext cx="2686051" cy="30777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Arial"/>
                <a:ea typeface="Arial"/>
                <a:cs typeface="Arial"/>
                <a:sym typeface="Arial"/>
              </a:rPr>
              <a:t>From the initial landing page:</a:t>
            </a:r>
            <a:endParaRPr/>
          </a:p>
        </p:txBody>
      </p:sp>
      <p:cxnSp>
        <p:nvCxnSpPr>
          <p:cNvPr id="204" name="Google Shape;204;p7"/>
          <p:cNvCxnSpPr/>
          <p:nvPr/>
        </p:nvCxnSpPr>
        <p:spPr>
          <a:xfrm>
            <a:off x="1902618" y="1971675"/>
            <a:ext cx="240507" cy="404141"/>
          </a:xfrm>
          <a:prstGeom prst="straightConnector1">
            <a:avLst/>
          </a:prstGeom>
          <a:noFill/>
          <a:ln cap="flat" cmpd="sng" w="63500">
            <a:solidFill>
              <a:schemeClr val="accent5">
                <a:alpha val="49803"/>
              </a:schemeClr>
            </a:solidFill>
            <a:prstDash val="solid"/>
            <a:round/>
            <a:headEnd len="sm" w="sm" type="none"/>
            <a:tailEnd len="med" w="med" type="stealth"/>
          </a:ln>
        </p:spPr>
      </p:cxnSp>
      <p:sp>
        <p:nvSpPr>
          <p:cNvPr id="205" name="Google Shape;205;p7"/>
          <p:cNvSpPr txBox="1"/>
          <p:nvPr/>
        </p:nvSpPr>
        <p:spPr>
          <a:xfrm>
            <a:off x="804862" y="1510010"/>
            <a:ext cx="1238250" cy="461665"/>
          </a:xfrm>
          <a:prstGeom prst="rect">
            <a:avLst/>
          </a:prstGeom>
          <a:solidFill>
            <a:schemeClr val="lt1"/>
          </a:solidFill>
          <a:ln cap="flat" cmpd="sng" w="25400">
            <a:solidFill>
              <a:schemeClr val="accent5"/>
            </a:solidFill>
            <a:prstDash val="solid"/>
            <a:round/>
            <a:headEnd len="sm" w="sm" type="none"/>
            <a:tailEnd len="sm" w="sm" type="none"/>
          </a:ln>
          <a:effectLst>
            <a:outerShdw blurRad="63500" sx="102000" rotWithShape="0" algn="ctr" sy="1020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lang="en-GB" sz="1200">
                <a:solidFill>
                  <a:schemeClr val="dk1"/>
                </a:solidFill>
                <a:latin typeface="Arial"/>
                <a:ea typeface="Arial"/>
                <a:cs typeface="Arial"/>
                <a:sym typeface="Arial"/>
              </a:rPr>
              <a:t>Return to last viewed page</a:t>
            </a:r>
            <a:endParaRPr/>
          </a:p>
        </p:txBody>
      </p:sp>
      <p:cxnSp>
        <p:nvCxnSpPr>
          <p:cNvPr id="206" name="Google Shape;206;p7"/>
          <p:cNvCxnSpPr>
            <a:stCxn id="207" idx="2"/>
          </p:cNvCxnSpPr>
          <p:nvPr/>
        </p:nvCxnSpPr>
        <p:spPr>
          <a:xfrm flipH="1">
            <a:off x="2581208" y="1969442"/>
            <a:ext cx="313200" cy="404100"/>
          </a:xfrm>
          <a:prstGeom prst="straightConnector1">
            <a:avLst/>
          </a:prstGeom>
          <a:noFill/>
          <a:ln cap="flat" cmpd="sng" w="63500">
            <a:solidFill>
              <a:schemeClr val="accent5">
                <a:alpha val="49803"/>
              </a:schemeClr>
            </a:solidFill>
            <a:prstDash val="solid"/>
            <a:round/>
            <a:headEnd len="sm" w="sm" type="none"/>
            <a:tailEnd len="med" w="med" type="stealth"/>
          </a:ln>
        </p:spPr>
      </p:cxnSp>
      <p:sp>
        <p:nvSpPr>
          <p:cNvPr id="207" name="Google Shape;207;p7"/>
          <p:cNvSpPr txBox="1"/>
          <p:nvPr/>
        </p:nvSpPr>
        <p:spPr>
          <a:xfrm>
            <a:off x="2275283" y="1507777"/>
            <a:ext cx="1238250" cy="461665"/>
          </a:xfrm>
          <a:prstGeom prst="rect">
            <a:avLst/>
          </a:prstGeom>
          <a:solidFill>
            <a:schemeClr val="lt1"/>
          </a:solidFill>
          <a:ln cap="flat" cmpd="sng" w="25400">
            <a:solidFill>
              <a:schemeClr val="accent5"/>
            </a:solidFill>
            <a:prstDash val="solid"/>
            <a:round/>
            <a:headEnd len="sm" w="sm" type="none"/>
            <a:tailEnd len="sm" w="sm" type="none"/>
          </a:ln>
          <a:effectLst>
            <a:outerShdw blurRad="63500" sx="102000" rotWithShape="0" algn="ctr" sy="1020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lang="en-GB" sz="1200">
                <a:solidFill>
                  <a:schemeClr val="dk1"/>
                </a:solidFill>
                <a:latin typeface="Arial"/>
                <a:ea typeface="Arial"/>
                <a:cs typeface="Arial"/>
                <a:sym typeface="Arial"/>
              </a:rPr>
              <a:t>Return to title page</a:t>
            </a:r>
            <a:endParaRPr/>
          </a:p>
        </p:txBody>
      </p:sp>
      <p:cxnSp>
        <p:nvCxnSpPr>
          <p:cNvPr id="208" name="Google Shape;208;p7"/>
          <p:cNvCxnSpPr/>
          <p:nvPr/>
        </p:nvCxnSpPr>
        <p:spPr>
          <a:xfrm flipH="1">
            <a:off x="6944915" y="1969441"/>
            <a:ext cx="239314" cy="404141"/>
          </a:xfrm>
          <a:prstGeom prst="straightConnector1">
            <a:avLst/>
          </a:prstGeom>
          <a:noFill/>
          <a:ln cap="flat" cmpd="sng" w="63500">
            <a:solidFill>
              <a:schemeClr val="accent5">
                <a:alpha val="49803"/>
              </a:schemeClr>
            </a:solidFill>
            <a:prstDash val="solid"/>
            <a:round/>
            <a:headEnd len="sm" w="sm" type="none"/>
            <a:tailEnd len="med" w="med" type="stealth"/>
          </a:ln>
        </p:spPr>
      </p:cxnSp>
      <p:sp>
        <p:nvSpPr>
          <p:cNvPr id="209" name="Google Shape;209;p7"/>
          <p:cNvSpPr txBox="1"/>
          <p:nvPr/>
        </p:nvSpPr>
        <p:spPr>
          <a:xfrm>
            <a:off x="6944915" y="1515069"/>
            <a:ext cx="1238250" cy="461665"/>
          </a:xfrm>
          <a:prstGeom prst="rect">
            <a:avLst/>
          </a:prstGeom>
          <a:solidFill>
            <a:schemeClr val="lt1"/>
          </a:solidFill>
          <a:ln cap="flat" cmpd="sng" w="25400">
            <a:solidFill>
              <a:schemeClr val="accent5"/>
            </a:solidFill>
            <a:prstDash val="solid"/>
            <a:round/>
            <a:headEnd len="sm" w="sm" type="none"/>
            <a:tailEnd len="sm" w="sm" type="none"/>
          </a:ln>
          <a:effectLst>
            <a:outerShdw blurRad="63500" sx="102000" rotWithShape="0" algn="ctr" sy="1020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lang="en-GB" sz="1200">
                <a:solidFill>
                  <a:schemeClr val="dk1"/>
                </a:solidFill>
                <a:latin typeface="Arial"/>
                <a:ea typeface="Arial"/>
                <a:cs typeface="Arial"/>
                <a:sym typeface="Arial"/>
              </a:rPr>
              <a:t>Skip to next page</a:t>
            </a:r>
            <a:endParaRPr/>
          </a:p>
        </p:txBody>
      </p:sp>
      <p:cxnSp>
        <p:nvCxnSpPr>
          <p:cNvPr id="210" name="Google Shape;210;p7"/>
          <p:cNvCxnSpPr/>
          <p:nvPr/>
        </p:nvCxnSpPr>
        <p:spPr>
          <a:xfrm rot="10800000">
            <a:off x="6944915" y="4340871"/>
            <a:ext cx="677465" cy="185230"/>
          </a:xfrm>
          <a:prstGeom prst="straightConnector1">
            <a:avLst/>
          </a:prstGeom>
          <a:noFill/>
          <a:ln cap="flat" cmpd="sng" w="63500">
            <a:solidFill>
              <a:schemeClr val="accent5">
                <a:alpha val="49803"/>
              </a:schemeClr>
            </a:solidFill>
            <a:prstDash val="solid"/>
            <a:round/>
            <a:headEnd len="sm" w="sm" type="none"/>
            <a:tailEnd len="med" w="med" type="stealth"/>
          </a:ln>
        </p:spPr>
      </p:cxnSp>
      <p:sp>
        <p:nvSpPr>
          <p:cNvPr id="211" name="Google Shape;211;p7"/>
          <p:cNvSpPr txBox="1"/>
          <p:nvPr/>
        </p:nvSpPr>
        <p:spPr>
          <a:xfrm>
            <a:off x="7622380" y="4152900"/>
            <a:ext cx="1238250" cy="1015663"/>
          </a:xfrm>
          <a:prstGeom prst="rect">
            <a:avLst/>
          </a:prstGeom>
          <a:solidFill>
            <a:schemeClr val="lt1"/>
          </a:solidFill>
          <a:ln cap="flat" cmpd="sng" w="25400">
            <a:solidFill>
              <a:schemeClr val="accent5"/>
            </a:solidFill>
            <a:prstDash val="solid"/>
            <a:round/>
            <a:headEnd len="sm" w="sm" type="none"/>
            <a:tailEnd len="sm" w="sm" type="none"/>
          </a:ln>
          <a:effectLst>
            <a:outerShdw blurRad="63500" sx="102000" rotWithShape="0" algn="ctr" sy="1020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lang="en-GB" sz="1200">
                <a:solidFill>
                  <a:schemeClr val="dk1"/>
                </a:solidFill>
                <a:latin typeface="Arial"/>
                <a:ea typeface="Arial"/>
                <a:cs typeface="Arial"/>
                <a:sym typeface="Arial"/>
              </a:rPr>
              <a:t>Click each tile to go to an overview of the benchmarks for that level</a:t>
            </a:r>
            <a:endParaRPr/>
          </a:p>
        </p:txBody>
      </p:sp>
      <p:sp>
        <p:nvSpPr>
          <p:cNvPr id="212" name="Google Shape;212;p7"/>
          <p:cNvSpPr txBox="1"/>
          <p:nvPr/>
        </p:nvSpPr>
        <p:spPr>
          <a:xfrm>
            <a:off x="586789" y="262627"/>
            <a:ext cx="8229600" cy="55112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accent5"/>
              </a:buClr>
              <a:buSzPts val="1800"/>
              <a:buFont typeface="Arial"/>
              <a:buNone/>
            </a:pPr>
            <a:r>
              <a:rPr b="1" lang="en-GB" sz="1800">
                <a:solidFill>
                  <a:schemeClr val="accent5"/>
                </a:solidFill>
                <a:latin typeface="Arial"/>
                <a:ea typeface="Arial"/>
                <a:cs typeface="Arial"/>
                <a:sym typeface="Arial"/>
              </a:rPr>
              <a:t>Digital Literacy and Computing Science </a:t>
            </a:r>
            <a:r>
              <a:rPr lang="en-GB" sz="1800">
                <a:solidFill>
                  <a:schemeClr val="dk1"/>
                </a:solidFill>
                <a:latin typeface="Arial"/>
                <a:ea typeface="Arial"/>
                <a:cs typeface="Arial"/>
                <a:sym typeface="Arial"/>
              </a:rPr>
              <a:t>– Navigation around Framework</a:t>
            </a:r>
            <a:endParaRPr/>
          </a:p>
        </p:txBody>
      </p:sp>
      <p:sp>
        <p:nvSpPr>
          <p:cNvPr id="213" name="Google Shape;213;p7"/>
          <p:cNvSpPr/>
          <p:nvPr/>
        </p:nvSpPr>
        <p:spPr>
          <a:xfrm>
            <a:off x="38099"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7">
            <a:hlinkClick action="ppaction://hlinkshowjump?jump=firstslide"/>
          </p:cNvPr>
          <p:cNvSpPr/>
          <p:nvPr/>
        </p:nvSpPr>
        <p:spPr>
          <a:xfrm>
            <a:off x="586789" y="45864"/>
            <a:ext cx="546686" cy="257267"/>
          </a:xfrm>
          <a:custGeom>
            <a:rect b="b" l="l" r="r" t="t"/>
            <a:pathLst>
              <a:path extrusionOk="0" h="120000" w="120000">
                <a:moveTo>
                  <a:pt x="0" y="0"/>
                </a:moveTo>
                <a:lnTo>
                  <a:pt x="120000" y="0"/>
                </a:lnTo>
                <a:lnTo>
                  <a:pt x="120000" y="120000"/>
                </a:lnTo>
                <a:lnTo>
                  <a:pt x="0" y="120000"/>
                </a:lnTo>
                <a:close/>
                <a:moveTo>
                  <a:pt x="60000" y="15000"/>
                </a:moveTo>
                <a:lnTo>
                  <a:pt x="38823" y="60000"/>
                </a:lnTo>
                <a:lnTo>
                  <a:pt x="44117" y="60000"/>
                </a:lnTo>
                <a:lnTo>
                  <a:pt x="44117" y="105000"/>
                </a:lnTo>
                <a:lnTo>
                  <a:pt x="75883" y="105000"/>
                </a:lnTo>
                <a:lnTo>
                  <a:pt x="75883" y="60000"/>
                </a:lnTo>
                <a:lnTo>
                  <a:pt x="81177" y="60000"/>
                </a:lnTo>
                <a:lnTo>
                  <a:pt x="73235" y="43125"/>
                </a:lnTo>
                <a:lnTo>
                  <a:pt x="73235" y="20625"/>
                </a:lnTo>
                <a:lnTo>
                  <a:pt x="67941" y="20625"/>
                </a:lnTo>
                <a:lnTo>
                  <a:pt x="67941" y="31875"/>
                </a:lnTo>
                <a:close/>
              </a:path>
              <a:path extrusionOk="0" fill="darkenLess" h="120000" w="120000">
                <a:moveTo>
                  <a:pt x="73235" y="43125"/>
                </a:moveTo>
                <a:lnTo>
                  <a:pt x="73235" y="20625"/>
                </a:lnTo>
                <a:lnTo>
                  <a:pt x="67941" y="20625"/>
                </a:lnTo>
                <a:lnTo>
                  <a:pt x="67941" y="31875"/>
                </a:lnTo>
                <a:close/>
                <a:moveTo>
                  <a:pt x="44117" y="60000"/>
                </a:moveTo>
                <a:lnTo>
                  <a:pt x="44117" y="105000"/>
                </a:lnTo>
                <a:lnTo>
                  <a:pt x="57353" y="105000"/>
                </a:lnTo>
                <a:lnTo>
                  <a:pt x="57353" y="82500"/>
                </a:lnTo>
                <a:lnTo>
                  <a:pt x="62647" y="82500"/>
                </a:lnTo>
                <a:lnTo>
                  <a:pt x="62647" y="105000"/>
                </a:lnTo>
                <a:lnTo>
                  <a:pt x="75883" y="105000"/>
                </a:lnTo>
                <a:lnTo>
                  <a:pt x="75883" y="60000"/>
                </a:lnTo>
                <a:close/>
              </a:path>
              <a:path extrusionOk="0" fill="darken" h="120000" w="120000">
                <a:moveTo>
                  <a:pt x="60000" y="15000"/>
                </a:moveTo>
                <a:lnTo>
                  <a:pt x="38823" y="60000"/>
                </a:lnTo>
                <a:lnTo>
                  <a:pt x="81177" y="60000"/>
                </a:lnTo>
                <a:close/>
                <a:moveTo>
                  <a:pt x="57353" y="82500"/>
                </a:moveTo>
                <a:lnTo>
                  <a:pt x="62647" y="82500"/>
                </a:lnTo>
                <a:lnTo>
                  <a:pt x="62647" y="105000"/>
                </a:lnTo>
                <a:lnTo>
                  <a:pt x="57353" y="105000"/>
                </a:lnTo>
                <a:close/>
              </a:path>
              <a:path extrusionOk="0" fill="none" h="120000" w="120000">
                <a:moveTo>
                  <a:pt x="60000" y="15000"/>
                </a:moveTo>
                <a:lnTo>
                  <a:pt x="67941" y="31875"/>
                </a:lnTo>
                <a:lnTo>
                  <a:pt x="67941" y="20625"/>
                </a:lnTo>
                <a:lnTo>
                  <a:pt x="73235" y="20625"/>
                </a:lnTo>
                <a:lnTo>
                  <a:pt x="73235" y="43125"/>
                </a:lnTo>
                <a:lnTo>
                  <a:pt x="81177" y="60000"/>
                </a:lnTo>
                <a:lnTo>
                  <a:pt x="75883" y="60000"/>
                </a:lnTo>
                <a:lnTo>
                  <a:pt x="75883" y="105000"/>
                </a:lnTo>
                <a:lnTo>
                  <a:pt x="44117" y="105000"/>
                </a:lnTo>
                <a:lnTo>
                  <a:pt x="44117" y="60000"/>
                </a:lnTo>
                <a:lnTo>
                  <a:pt x="38823" y="60000"/>
                </a:lnTo>
                <a:close/>
                <a:moveTo>
                  <a:pt x="67941" y="31875"/>
                </a:moveTo>
                <a:lnTo>
                  <a:pt x="73235" y="43125"/>
                </a:lnTo>
                <a:moveTo>
                  <a:pt x="75883" y="60000"/>
                </a:moveTo>
                <a:lnTo>
                  <a:pt x="44117" y="60000"/>
                </a:lnTo>
                <a:moveTo>
                  <a:pt x="57353" y="105000"/>
                </a:moveTo>
                <a:lnTo>
                  <a:pt x="57353" y="82500"/>
                </a:lnTo>
                <a:lnTo>
                  <a:pt x="62647" y="82500"/>
                </a:lnTo>
                <a:lnTo>
                  <a:pt x="62647" y="105000"/>
                </a:lnTo>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7">
            <a:hlinkClick action="ppaction://hlinkshowjump?jump=nextslide"/>
          </p:cNvPr>
          <p:cNvSpPr/>
          <p:nvPr/>
        </p:nvSpPr>
        <p:spPr>
          <a:xfrm rot="10800000">
            <a:off x="8610600"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7"/>
          <p:cNvSpPr txBox="1"/>
          <p:nvPr/>
        </p:nvSpPr>
        <p:spPr>
          <a:xfrm>
            <a:off x="612758" y="6427237"/>
            <a:ext cx="8189555" cy="276999"/>
          </a:xfrm>
          <a:prstGeom prst="rect">
            <a:avLst/>
          </a:prstGeom>
          <a:solidFill>
            <a:schemeClr val="lt1"/>
          </a:solidFill>
          <a:ln cap="flat" cmpd="sng" w="25400">
            <a:solidFill>
              <a:schemeClr val="accent5"/>
            </a:solidFill>
            <a:prstDash val="solid"/>
            <a:round/>
            <a:headEnd len="sm" w="sm" type="none"/>
            <a:tailEnd len="sm" w="sm" type="none"/>
          </a:ln>
          <a:effectLst>
            <a:outerShdw blurRad="63500" sx="102000" rotWithShape="0" algn="ctr" sy="1020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200">
                <a:solidFill>
                  <a:schemeClr val="dk1"/>
                </a:solidFill>
                <a:latin typeface="Arial"/>
                <a:ea typeface="Arial"/>
                <a:cs typeface="Arial"/>
                <a:sym typeface="Arial"/>
              </a:rPr>
              <a:t> To use the framework properly with working buttons and links, ensure you have it in 'play slide show' mode</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7" name="Shape 1557"/>
        <p:cNvGrpSpPr/>
        <p:nvPr/>
      </p:nvGrpSpPr>
      <p:grpSpPr>
        <a:xfrm>
          <a:off x="0" y="0"/>
          <a:ext cx="0" cy="0"/>
          <a:chOff x="0" y="0"/>
          <a:chExt cx="0" cy="0"/>
        </a:xfrm>
      </p:grpSpPr>
      <p:graphicFrame>
        <p:nvGraphicFramePr>
          <p:cNvPr id="1558" name="Google Shape;1558;p70"/>
          <p:cNvGraphicFramePr/>
          <p:nvPr/>
        </p:nvGraphicFramePr>
        <p:xfrm>
          <a:off x="216000" y="620322"/>
          <a:ext cx="3000000" cy="3000000"/>
        </p:xfrm>
        <a:graphic>
          <a:graphicData uri="http://schemas.openxmlformats.org/drawingml/2006/table">
            <a:tbl>
              <a:tblPr bandRow="1" firstRow="1">
                <a:noFill/>
                <a:tableStyleId>{74FA1E22-B369-4D82-9BD4-DBA31EC34A68}</a:tableStyleId>
              </a:tblPr>
              <a:tblGrid>
                <a:gridCol w="936000"/>
                <a:gridCol w="3420000"/>
                <a:gridCol w="936000"/>
                <a:gridCol w="3420000"/>
              </a:tblGrid>
              <a:tr h="1008000">
                <a:tc>
                  <a:txBody>
                    <a:bodyPr/>
                    <a:lstStyle/>
                    <a:p>
                      <a:pPr indent="0" lvl="0" marL="0" marR="0" rtl="0" algn="ctr">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i="0" lang="en-GB" sz="1200" u="sng" cap="none" strike="noStrike">
                          <a:solidFill>
                            <a:srgbClr val="000000"/>
                          </a:solidFill>
                          <a:latin typeface="Arial"/>
                          <a:ea typeface="Arial"/>
                          <a:cs typeface="Arial"/>
                          <a:sym typeface="Arial"/>
                          <a:hlinkClick r:id="rId3">
                            <a:extLst>
                              <a:ext uri="{A12FA001-AC4F-418D-AE19-62706E023703}">
                                <ahyp:hlinkClr val="tx"/>
                              </a:ext>
                            </a:extLst>
                          </a:hlinkClick>
                        </a:rPr>
                        <a:t>Scratch</a:t>
                      </a:r>
                      <a:r>
                        <a:rPr b="1" i="0" lang="en-GB" sz="1200" u="none" cap="none" strike="noStrike">
                          <a:solidFill>
                            <a:srgbClr val="000000"/>
                          </a:solidFill>
                          <a:latin typeface="Arial"/>
                          <a:ea typeface="Arial"/>
                          <a:cs typeface="Arial"/>
                          <a:sym typeface="Arial"/>
                        </a:rPr>
                        <a:t>: </a:t>
                      </a:r>
                      <a:r>
                        <a:rPr b="0" i="0" lang="en-GB" sz="1100">
                          <a:solidFill>
                            <a:schemeClr val="dk1"/>
                          </a:solidFill>
                          <a:latin typeface="Arial Narrow"/>
                          <a:ea typeface="Arial Narrow"/>
                          <a:cs typeface="Arial Narrow"/>
                          <a:sym typeface="Arial Narrow"/>
                        </a:rPr>
                        <a:t>With Scratch, children can program their own interactive stories, games, and animations — and share their creations with others. Scratch helps young people learn to think creatively, reason systematically, and work collaboratively — essential skills for life in the 21st century. Introduction to visual programming language.</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Arial Narrow"/>
                        <a:ea typeface="Arial Narrow"/>
                        <a:cs typeface="Arial Narrow"/>
                        <a:sym typeface="Arial Narrow"/>
                      </a:endParaRPr>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Arial"/>
                        <a:buNone/>
                      </a:pPr>
                      <a:r>
                        <a:rPr b="1" i="0" lang="en-GB" sz="1200">
                          <a:solidFill>
                            <a:schemeClr val="dk1"/>
                          </a:solidFill>
                          <a:latin typeface="Arial"/>
                          <a:ea typeface="Arial"/>
                          <a:cs typeface="Arial"/>
                          <a:sym typeface="Arial"/>
                        </a:rPr>
                        <a:t>Office 365 (via Glow) </a:t>
                      </a:r>
                      <a:r>
                        <a:rPr b="0" lang="en-GB" sz="1100">
                          <a:solidFill>
                            <a:schemeClr val="dk1"/>
                          </a:solidFill>
                          <a:latin typeface="Arial Narrow"/>
                          <a:ea typeface="Arial Narrow"/>
                          <a:cs typeface="Arial Narrow"/>
                          <a:sym typeface="Arial Narrow"/>
                        </a:rPr>
                        <a:t>software includes: Word, Powerpoint, Excel, Sharepoint, OneDrive, Teams, OneNote, Forms, Sway, Skype. This suite off software (with equivalent iPad apps) and ideas for use across the curriculum are explained further in the </a:t>
                      </a:r>
                      <a:r>
                        <a:rPr b="0" lang="en-GB" sz="1100" u="sng">
                          <a:solidFill>
                            <a:schemeClr val="dk1"/>
                          </a:solidFill>
                          <a:latin typeface="Arial Narrow"/>
                          <a:ea typeface="Arial Narrow"/>
                          <a:cs typeface="Arial Narrow"/>
                          <a:sym typeface="Arial Narrow"/>
                          <a:hlinkClick r:id="rId4">
                            <a:extLst>
                              <a:ext uri="{A12FA001-AC4F-418D-AE19-62706E023703}">
                                <ahyp:hlinkClr val="tx"/>
                              </a:ext>
                            </a:extLst>
                          </a:hlinkClick>
                        </a:rPr>
                        <a:t>Microsoft Innovative Educator community </a:t>
                      </a:r>
                      <a:r>
                        <a:rPr b="0" lang="en-GB" sz="1100">
                          <a:solidFill>
                            <a:schemeClr val="dk1"/>
                          </a:solidFill>
                          <a:latin typeface="Arial Narrow"/>
                          <a:ea typeface="Arial Narrow"/>
                          <a:cs typeface="Arial Narrow"/>
                          <a:sym typeface="Arial Narrow"/>
                        </a:rPr>
                        <a:t>(links via CLPL section)</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008000">
                <a:tc>
                  <a:txBody>
                    <a:bodyPr/>
                    <a:lstStyle/>
                    <a:p>
                      <a:pPr indent="0" lvl="0" marL="0" marR="0" rtl="0" algn="ctr">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i="0" lang="en-GB" sz="1200" u="sng" cap="none" strike="noStrike">
                          <a:solidFill>
                            <a:srgbClr val="000000"/>
                          </a:solidFill>
                          <a:latin typeface="Arial"/>
                          <a:ea typeface="Arial"/>
                          <a:cs typeface="Arial"/>
                          <a:sym typeface="Arial"/>
                          <a:hlinkClick r:id="rId5">
                            <a:extLst>
                              <a:ext uri="{A12FA001-AC4F-418D-AE19-62706E023703}">
                                <ahyp:hlinkClr val="tx"/>
                              </a:ext>
                            </a:extLst>
                          </a:hlinkClick>
                        </a:rPr>
                        <a:t>NSPCC</a:t>
                      </a:r>
                      <a:r>
                        <a:rPr b="1" i="0" lang="en-GB" sz="1200" u="none" cap="none" strike="noStrike">
                          <a:solidFill>
                            <a:srgbClr val="000000"/>
                          </a:solidFill>
                          <a:latin typeface="Arial"/>
                          <a:ea typeface="Arial"/>
                          <a:cs typeface="Arial"/>
                          <a:sym typeface="Arial"/>
                        </a:rPr>
                        <a:t>: </a:t>
                      </a:r>
                      <a:r>
                        <a:rPr b="0" i="0" lang="en-GB" sz="1100" u="none" cap="none" strike="noStrike">
                          <a:solidFill>
                            <a:srgbClr val="000000"/>
                          </a:solidFill>
                          <a:latin typeface="Arial Narrow"/>
                          <a:ea typeface="Arial Narrow"/>
                          <a:cs typeface="Arial Narrow"/>
                          <a:sym typeface="Arial Narrow"/>
                        </a:rPr>
                        <a:t>Resources and guidance for keeping children safe from abuse, cyberbullying and grooming online – children should not be left to browse website as it also contains some age-dependent explicit content related to safeguarding children</a:t>
                      </a:r>
                      <a:endParaRPr sz="1200">
                        <a:latin typeface="Arial Narrow"/>
                        <a:ea typeface="Arial Narrow"/>
                        <a:cs typeface="Arial Narrow"/>
                        <a:sym typeface="Arial Narrow"/>
                      </a:endParaRPr>
                    </a:p>
                    <a:p>
                      <a:pPr indent="0" lvl="0" marL="0" marR="0" rtl="0" algn="l">
                        <a:spcBef>
                          <a:spcPts val="0"/>
                        </a:spcBef>
                        <a:spcAft>
                          <a:spcPts val="0"/>
                        </a:spcAft>
                        <a:buNone/>
                      </a:pPr>
                      <a:r>
                        <a:t/>
                      </a:r>
                      <a:endParaRPr sz="1100">
                        <a:latin typeface="Arial Narrow"/>
                        <a:ea typeface="Arial Narrow"/>
                        <a:cs typeface="Arial Narrow"/>
                        <a:sym typeface="Arial Narrow"/>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200">
                        <a:latin typeface="Arial Narrow"/>
                        <a:ea typeface="Arial Narrow"/>
                        <a:cs typeface="Arial Narrow"/>
                        <a:sym typeface="Arial Narrow"/>
                      </a:endParaRPr>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000000"/>
                          </a:solidFill>
                          <a:latin typeface="Arial"/>
                          <a:ea typeface="Arial"/>
                          <a:cs typeface="Arial"/>
                          <a:sym typeface="Arial"/>
                        </a:rPr>
                        <a:t>G-Suite (via Glow) </a:t>
                      </a:r>
                      <a:r>
                        <a:rPr b="0" i="0" lang="en-GB" sz="1100" u="none" cap="none" strike="noStrike">
                          <a:solidFill>
                            <a:srgbClr val="000000"/>
                          </a:solidFill>
                          <a:latin typeface="Arial Narrow"/>
                          <a:ea typeface="Arial Narrow"/>
                          <a:cs typeface="Arial Narrow"/>
                          <a:sym typeface="Arial Narrow"/>
                        </a:rPr>
                        <a:t>apps include: Docs, Slides, Sheets, Drive, Classroom, Forms, Expeditions, Sites, Hangouts. This suite off apps and ideas for use across the curriculum are explained further in the </a:t>
                      </a:r>
                      <a:r>
                        <a:rPr b="0" i="0" lang="en-GB" sz="1100" u="sng" cap="none" strike="noStrike">
                          <a:solidFill>
                            <a:srgbClr val="000000"/>
                          </a:solidFill>
                          <a:latin typeface="Arial Narrow"/>
                          <a:ea typeface="Arial Narrow"/>
                          <a:cs typeface="Arial Narrow"/>
                          <a:sym typeface="Arial Narrow"/>
                          <a:hlinkClick r:id="rId6">
                            <a:extLst>
                              <a:ext uri="{A12FA001-AC4F-418D-AE19-62706E023703}">
                                <ahyp:hlinkClr val="tx"/>
                              </a:ext>
                            </a:extLst>
                          </a:hlinkClick>
                        </a:rPr>
                        <a:t>Google for Education community </a:t>
                      </a:r>
                      <a:r>
                        <a:rPr b="0" i="0" lang="en-GB" sz="1100" u="none" cap="none" strike="noStrike">
                          <a:solidFill>
                            <a:srgbClr val="000000"/>
                          </a:solidFill>
                          <a:latin typeface="Arial Narrow"/>
                          <a:ea typeface="Arial Narrow"/>
                          <a:cs typeface="Arial Narrow"/>
                          <a:sym typeface="Arial Narrow"/>
                        </a:rPr>
                        <a:t>(more links via CLPL section)</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008000">
                <a:tc>
                  <a:txBody>
                    <a:bodyPr/>
                    <a:lstStyle/>
                    <a:p>
                      <a:pPr indent="0" lvl="0" marL="0" marR="0" rtl="0" algn="ctr">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i="0" lang="en-GB" sz="1200" u="sng" cap="none" strike="noStrike">
                          <a:solidFill>
                            <a:srgbClr val="000000"/>
                          </a:solidFill>
                          <a:latin typeface="Arial"/>
                          <a:ea typeface="Arial"/>
                          <a:cs typeface="Arial"/>
                          <a:sym typeface="Arial"/>
                          <a:hlinkClick r:id="rId7">
                            <a:extLst>
                              <a:ext uri="{A12FA001-AC4F-418D-AE19-62706E023703}">
                                <ahyp:hlinkClr val="tx"/>
                              </a:ext>
                            </a:extLst>
                          </a:hlinkClick>
                        </a:rPr>
                        <a:t>Google Classroom: </a:t>
                      </a:r>
                      <a:r>
                        <a:rPr b="0" i="0" lang="en-GB" sz="1100">
                          <a:solidFill>
                            <a:schemeClr val="dk1"/>
                          </a:solidFill>
                          <a:latin typeface="Arial Narrow"/>
                          <a:ea typeface="Arial Narrow"/>
                          <a:cs typeface="Arial Narrow"/>
                          <a:sym typeface="Arial Narrow"/>
                        </a:rPr>
                        <a:t>Google Classroom's purpose is to facilitate paperless communication between teachers and students and streamline educational workflow. Classroom allows teachers to create classes, post assignments, organise folders, and view work in real-time</a:t>
                      </a:r>
                      <a:endParaRPr b="0" i="0" sz="1100" u="none" cap="none" strike="noStrike">
                        <a:solidFill>
                          <a:srgbClr val="000000"/>
                        </a:solidFill>
                        <a:latin typeface="Arial Narrow"/>
                        <a:ea typeface="Arial Narrow"/>
                        <a:cs typeface="Arial Narrow"/>
                        <a:sym typeface="Arial Narrow"/>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b="1" i="0" lang="en-GB" sz="1200" u="sng">
                          <a:solidFill>
                            <a:schemeClr val="hlink"/>
                          </a:solidFill>
                          <a:latin typeface="Arial"/>
                          <a:ea typeface="Arial"/>
                          <a:cs typeface="Arial"/>
                          <a:sym typeface="Arial"/>
                          <a:hlinkClick r:id="rId8"/>
                        </a:rPr>
                        <a:t>Pixabay</a:t>
                      </a:r>
                      <a:r>
                        <a:rPr b="1" i="0" lang="en-GB" sz="1200">
                          <a:latin typeface="Arial Narrow"/>
                          <a:ea typeface="Arial Narrow"/>
                          <a:cs typeface="Arial Narrow"/>
                          <a:sym typeface="Arial Narrow"/>
                        </a:rPr>
                        <a:t>: </a:t>
                      </a:r>
                      <a:r>
                        <a:rPr b="0" i="0" lang="en-GB" sz="1100">
                          <a:latin typeface="Arial Narrow"/>
                          <a:ea typeface="Arial Narrow"/>
                          <a:cs typeface="Arial Narrow"/>
                          <a:sym typeface="Arial Narrow"/>
                        </a:rPr>
                        <a:t>royalty and copyright free images</a:t>
                      </a:r>
                      <a:endParaRPr/>
                    </a:p>
                    <a:p>
                      <a:pPr indent="0" lvl="0" marL="0" marR="0" rtl="0" algn="l">
                        <a:spcBef>
                          <a:spcPts val="0"/>
                        </a:spcBef>
                        <a:spcAft>
                          <a:spcPts val="0"/>
                        </a:spcAft>
                        <a:buNone/>
                      </a:pPr>
                      <a:r>
                        <a:t/>
                      </a:r>
                      <a:endParaRPr b="0" i="0" sz="1200">
                        <a:latin typeface="Arial Narrow"/>
                        <a:ea typeface="Arial Narrow"/>
                        <a:cs typeface="Arial Narrow"/>
                        <a:sym typeface="Arial Narrow"/>
                      </a:endParaRPr>
                    </a:p>
                    <a:p>
                      <a:pPr indent="0" lvl="0" marL="0" marR="0" rtl="0" algn="l">
                        <a:spcBef>
                          <a:spcPts val="0"/>
                        </a:spcBef>
                        <a:spcAft>
                          <a:spcPts val="0"/>
                        </a:spcAft>
                        <a:buNone/>
                      </a:pPr>
                      <a:r>
                        <a:t/>
                      </a:r>
                      <a:endParaRPr b="0" i="0" sz="1200">
                        <a:latin typeface="Arial Narrow"/>
                        <a:ea typeface="Arial Narrow"/>
                        <a:cs typeface="Arial Narrow"/>
                        <a:sym typeface="Arial Narrow"/>
                      </a:endParaRPr>
                    </a:p>
                    <a:p>
                      <a:pPr indent="0" lvl="0" marL="0" marR="0" rtl="0" algn="l">
                        <a:spcBef>
                          <a:spcPts val="0"/>
                        </a:spcBef>
                        <a:spcAft>
                          <a:spcPts val="0"/>
                        </a:spcAft>
                        <a:buNone/>
                      </a:pPr>
                      <a:r>
                        <a:rPr b="1" i="0" lang="en-GB" sz="1200" u="sng">
                          <a:solidFill>
                            <a:schemeClr val="hlink"/>
                          </a:solidFill>
                          <a:latin typeface="Arial"/>
                          <a:ea typeface="Arial"/>
                          <a:cs typeface="Arial"/>
                          <a:sym typeface="Arial"/>
                          <a:hlinkClick r:id="rId9"/>
                        </a:rPr>
                        <a:t>Unsplash</a:t>
                      </a:r>
                      <a:r>
                        <a:rPr b="0" i="0" lang="en-GB" sz="1200">
                          <a:latin typeface="Arial Narrow"/>
                          <a:ea typeface="Arial Narrow"/>
                          <a:cs typeface="Arial Narrow"/>
                          <a:sym typeface="Arial Narrow"/>
                        </a:rPr>
                        <a:t>: </a:t>
                      </a:r>
                      <a:r>
                        <a:rPr b="0" i="0" lang="en-GB" sz="1100">
                          <a:latin typeface="Arial Narrow"/>
                          <a:ea typeface="Arial Narrow"/>
                          <a:cs typeface="Arial Narrow"/>
                          <a:sym typeface="Arial Narrow"/>
                        </a:rPr>
                        <a:t>royalty and copyright free photos</a:t>
                      </a:r>
                      <a:endParaRPr b="1" i="0" sz="1200">
                        <a:latin typeface="Arial Narrow"/>
                        <a:ea typeface="Arial Narrow"/>
                        <a:cs typeface="Arial Narrow"/>
                        <a:sym typeface="Arial Narrow"/>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008000">
                <a:tc>
                  <a:txBody>
                    <a:bodyPr/>
                    <a:lstStyle/>
                    <a:p>
                      <a:pPr indent="0" lvl="0" marL="0" marR="0" rtl="0" algn="ctr">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Arial"/>
                        <a:buNone/>
                      </a:pPr>
                      <a:r>
                        <a:rPr b="1" i="0" lang="en-GB" sz="1200" u="sng">
                          <a:solidFill>
                            <a:schemeClr val="hlink"/>
                          </a:solidFill>
                          <a:latin typeface="Arial"/>
                          <a:ea typeface="Arial"/>
                          <a:cs typeface="Arial"/>
                          <a:sym typeface="Arial"/>
                          <a:hlinkClick r:id="rId10"/>
                        </a:rPr>
                        <a:t>Kiddle</a:t>
                      </a:r>
                      <a:r>
                        <a:rPr lang="en-GB" sz="1200">
                          <a:latin typeface="Arial Narrow"/>
                          <a:ea typeface="Arial Narrow"/>
                          <a:cs typeface="Arial Narrow"/>
                          <a:sym typeface="Arial Narrow"/>
                        </a:rPr>
                        <a:t>: </a:t>
                      </a:r>
                      <a:r>
                        <a:rPr b="0" i="0" lang="en-GB" sz="1100">
                          <a:latin typeface="Arial Narrow"/>
                          <a:ea typeface="Arial Narrow"/>
                          <a:cs typeface="Arial Narrow"/>
                          <a:sym typeface="Arial Narrow"/>
                        </a:rPr>
                        <a:t>offers a child-friendly search engine, but also a children’s encyclopedia (Kpedia)</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b="1" i="0" lang="en-GB" sz="1200" u="sng">
                          <a:solidFill>
                            <a:schemeClr val="hlink"/>
                          </a:solidFill>
                          <a:latin typeface="Arial"/>
                          <a:ea typeface="Arial"/>
                          <a:cs typeface="Arial"/>
                          <a:sym typeface="Arial"/>
                          <a:hlinkClick r:id="rId11"/>
                        </a:rPr>
                        <a:t>Popplet</a:t>
                      </a:r>
                      <a:r>
                        <a:rPr b="0" i="0" lang="en-GB" sz="1100">
                          <a:latin typeface="Arial Narrow"/>
                          <a:ea typeface="Arial Narrow"/>
                          <a:cs typeface="Arial Narrow"/>
                          <a:sym typeface="Arial Narrow"/>
                        </a:rPr>
                        <a:t>: mind-mapping and note-taking software</a:t>
                      </a:r>
                      <a:endParaRPr b="0" i="0" sz="1100">
                        <a:latin typeface="Arial Narrow"/>
                        <a:ea typeface="Arial Narrow"/>
                        <a:cs typeface="Arial Narrow"/>
                        <a:sym typeface="Arial Narrow"/>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008000">
                <a:tc>
                  <a:txBody>
                    <a:bodyPr/>
                    <a:lstStyle/>
                    <a:p>
                      <a:pPr indent="0" lvl="0" marL="0" marR="0" rtl="0" algn="ctr">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Arial"/>
                        <a:buNone/>
                      </a:pPr>
                      <a:r>
                        <a:rPr b="1" i="0" lang="en-GB" sz="1200" u="sng">
                          <a:solidFill>
                            <a:schemeClr val="hlink"/>
                          </a:solidFill>
                          <a:latin typeface="Arial"/>
                          <a:ea typeface="Arial"/>
                          <a:cs typeface="Arial"/>
                          <a:sym typeface="Arial"/>
                          <a:hlinkClick r:id="rId12"/>
                        </a:rPr>
                        <a:t>Swiggle:</a:t>
                      </a:r>
                      <a:r>
                        <a:rPr b="1" i="0" lang="en-GB" sz="1200">
                          <a:latin typeface="Arial"/>
                          <a:ea typeface="Arial"/>
                          <a:cs typeface="Arial"/>
                          <a:sym typeface="Arial"/>
                        </a:rPr>
                        <a:t> </a:t>
                      </a:r>
                      <a:r>
                        <a:rPr b="0" i="0" lang="en-GB" sz="1100">
                          <a:latin typeface="Arial Narrow"/>
                          <a:ea typeface="Arial Narrow"/>
                          <a:cs typeface="Arial Narrow"/>
                          <a:sym typeface="Arial Narrow"/>
                        </a:rPr>
                        <a:t>offers a child-friendly search engine</a:t>
                      </a:r>
                      <a:endParaRPr b="0" i="0" sz="1100" u="none" cap="none" strike="noStrike">
                        <a:solidFill>
                          <a:srgbClr val="000000"/>
                        </a:solidFill>
                        <a:latin typeface="Arial Narrow"/>
                        <a:ea typeface="Arial Narrow"/>
                        <a:cs typeface="Arial Narrow"/>
                        <a:sym typeface="Arial Narrow"/>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rgbClr val="000000"/>
                        </a:solidFill>
                        <a:latin typeface="Arial Narrow"/>
                        <a:ea typeface="Arial Narrow"/>
                        <a:cs typeface="Arial Narrow"/>
                        <a:sym typeface="Arial Narrow"/>
                      </a:endParaRPr>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i="0" lang="en-GB" sz="1200" u="sng" cap="none" strike="noStrike">
                          <a:solidFill>
                            <a:srgbClr val="000000"/>
                          </a:solidFill>
                          <a:latin typeface="Arial"/>
                          <a:ea typeface="Arial"/>
                          <a:cs typeface="Arial"/>
                          <a:sym typeface="Arial"/>
                          <a:hlinkClick r:id="rId13">
                            <a:extLst>
                              <a:ext uri="{A12FA001-AC4F-418D-AE19-62706E023703}">
                                <ahyp:hlinkClr val="tx"/>
                              </a:ext>
                            </a:extLst>
                          </a:hlinkClick>
                        </a:rPr>
                        <a:t>CS First</a:t>
                      </a:r>
                      <a:r>
                        <a:rPr b="1" i="0" lang="en-GB" sz="1200" u="none" cap="none" strike="noStrike">
                          <a:solidFill>
                            <a:srgbClr val="000000"/>
                          </a:solidFill>
                          <a:latin typeface="Arial"/>
                          <a:ea typeface="Arial"/>
                          <a:cs typeface="Arial"/>
                          <a:sym typeface="Arial"/>
                        </a:rPr>
                        <a:t>: </a:t>
                      </a:r>
                      <a:r>
                        <a:rPr b="0" i="0" lang="en-GB" sz="1100" u="none" cap="none" strike="noStrike">
                          <a:solidFill>
                            <a:srgbClr val="000000"/>
                          </a:solidFill>
                          <a:latin typeface="Arial Narrow"/>
                          <a:ea typeface="Arial Narrow"/>
                          <a:cs typeface="Arial Narrow"/>
                          <a:sym typeface="Arial Narrow"/>
                        </a:rPr>
                        <a:t>computing science curriculum with activities and resources from Google. </a:t>
                      </a:r>
                      <a:endParaRPr b="0" i="0" sz="1200" u="none" cap="none" strike="noStrike">
                        <a:solidFill>
                          <a:srgbClr val="000000"/>
                        </a:solidFill>
                        <a:latin typeface="Arial Narrow"/>
                        <a:ea typeface="Arial Narrow"/>
                        <a:cs typeface="Arial Narrow"/>
                        <a:sym typeface="Arial Narrow"/>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953450">
                <a:tc>
                  <a:txBody>
                    <a:bodyPr/>
                    <a:lstStyle/>
                    <a:p>
                      <a:pPr indent="0" lvl="0" marL="0" marR="0" rtl="0" algn="ctr">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i="0" lang="en-GB" sz="1200" u="sng" cap="none" strike="noStrike">
                          <a:solidFill>
                            <a:srgbClr val="000000"/>
                          </a:solidFill>
                          <a:latin typeface="Arial"/>
                          <a:ea typeface="Arial"/>
                          <a:cs typeface="Arial"/>
                          <a:sym typeface="Arial"/>
                          <a:hlinkClick r:id="rId14">
                            <a:extLst>
                              <a:ext uri="{A12FA001-AC4F-418D-AE19-62706E023703}">
                                <ahyp:hlinkClr val="tx"/>
                              </a:ext>
                            </a:extLst>
                          </a:hlinkClick>
                        </a:rPr>
                        <a:t>Be Internet Legends: </a:t>
                      </a:r>
                      <a:r>
                        <a:rPr b="0" i="0" lang="en-GB" sz="1100" u="none" cap="none" strike="noStrike">
                          <a:solidFill>
                            <a:srgbClr val="000000"/>
                          </a:solidFill>
                          <a:latin typeface="Arial Narrow"/>
                          <a:ea typeface="Arial Narrow"/>
                          <a:cs typeface="Arial Narrow"/>
                          <a:sym typeface="Arial Narrow"/>
                        </a:rPr>
                        <a:t>cyber-resilience and internet safety resources from Google, focusing on aspects of digital citizenship and safety through games. See the </a:t>
                      </a:r>
                      <a:r>
                        <a:rPr b="0" i="0" lang="en-GB" sz="1100" u="sng" cap="none" strike="noStrike">
                          <a:solidFill>
                            <a:srgbClr val="000000"/>
                          </a:solidFill>
                          <a:latin typeface="Arial Narrow"/>
                          <a:ea typeface="Arial Narrow"/>
                          <a:cs typeface="Arial Narrow"/>
                          <a:sym typeface="Arial Narrow"/>
                          <a:hlinkClick r:id="rId15">
                            <a:extLst>
                              <a:ext uri="{A12FA001-AC4F-418D-AE19-62706E023703}">
                                <ahyp:hlinkClr val="tx"/>
                              </a:ext>
                            </a:extLst>
                          </a:hlinkClick>
                        </a:rPr>
                        <a:t>Be Internet Awesome Curriculum</a:t>
                      </a:r>
                      <a:endParaRPr b="0" i="0" sz="1100" u="none" cap="none" strike="noStrike">
                        <a:solidFill>
                          <a:srgbClr val="000000"/>
                        </a:solidFill>
                        <a:latin typeface="Arial Narrow"/>
                        <a:ea typeface="Arial Narrow"/>
                        <a:cs typeface="Arial Narrow"/>
                        <a:sym typeface="Arial Narrow"/>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rgbClr val="000000"/>
                        </a:solidFill>
                        <a:latin typeface="Arial Narrow"/>
                        <a:ea typeface="Arial Narrow"/>
                        <a:cs typeface="Arial Narrow"/>
                        <a:sym typeface="Arial Narrow"/>
                      </a:endParaRPr>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i="0" lang="en-GB" sz="1200" u="sng" cap="none" strike="noStrike">
                          <a:solidFill>
                            <a:srgbClr val="000000"/>
                          </a:solidFill>
                          <a:latin typeface="Arial"/>
                          <a:ea typeface="Arial"/>
                          <a:cs typeface="Arial"/>
                          <a:sym typeface="Arial"/>
                          <a:hlinkClick r:id="rId16">
                            <a:extLst>
                              <a:ext uri="{A12FA001-AC4F-418D-AE19-62706E023703}">
                                <ahyp:hlinkClr val="tx"/>
                              </a:ext>
                            </a:extLst>
                          </a:hlinkClick>
                        </a:rPr>
                        <a:t>BBC Bitesize: </a:t>
                      </a:r>
                      <a:r>
                        <a:rPr b="0" i="0" lang="en-GB" sz="1100" u="none" cap="none" strike="noStrike">
                          <a:solidFill>
                            <a:srgbClr val="000000"/>
                          </a:solidFill>
                          <a:latin typeface="Arial Narrow"/>
                          <a:ea typeface="Arial Narrow"/>
                          <a:cs typeface="Arial Narrow"/>
                          <a:sym typeface="Arial Narrow"/>
                        </a:rPr>
                        <a:t>The BBC provide free resources on digital literacy and computing science (search by CfE levels)</a:t>
                      </a:r>
                      <a:endParaRPr/>
                    </a:p>
                    <a:p>
                      <a:pPr indent="0" lvl="0" marL="0" marR="0" rtl="0" algn="l">
                        <a:lnSpc>
                          <a:spcPct val="100000"/>
                        </a:lnSpc>
                        <a:spcBef>
                          <a:spcPts val="0"/>
                        </a:spcBef>
                        <a:spcAft>
                          <a:spcPts val="0"/>
                        </a:spcAft>
                        <a:buClr>
                          <a:srgbClr val="000000"/>
                        </a:buClr>
                        <a:buSzPts val="1200"/>
                        <a:buFont typeface="Arial"/>
                        <a:buNone/>
                      </a:pPr>
                      <a:r>
                        <a:rPr b="1" i="0" lang="en-GB" sz="1200" u="sng" cap="none" strike="noStrike">
                          <a:solidFill>
                            <a:srgbClr val="000000"/>
                          </a:solidFill>
                          <a:latin typeface="Arial"/>
                          <a:ea typeface="Arial"/>
                          <a:cs typeface="Arial"/>
                          <a:sym typeface="Arial"/>
                          <a:hlinkClick r:id="rId17">
                            <a:extLst>
                              <a:ext uri="{A12FA001-AC4F-418D-AE19-62706E023703}">
                                <ahyp:hlinkClr val="tx"/>
                              </a:ext>
                            </a:extLst>
                          </a:hlinkClick>
                        </a:rPr>
                        <a:t>Learn at BBC Scotland: </a:t>
                      </a:r>
                      <a:r>
                        <a:rPr b="0" i="0" lang="en-GB" sz="1100" u="none" cap="none" strike="noStrike">
                          <a:solidFill>
                            <a:srgbClr val="000000"/>
                          </a:solidFill>
                          <a:latin typeface="Arial Narrow"/>
                          <a:ea typeface="Arial Narrow"/>
                          <a:cs typeface="Arial Narrow"/>
                          <a:sym typeface="Arial Narrow"/>
                        </a:rPr>
                        <a:t>free resources including videos, sound clips, radio shows, stories and activities for use across the curriculum</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pic>
        <p:nvPicPr>
          <p:cNvPr id="1559" name="Google Shape;1559;p70"/>
          <p:cNvPicPr preferRelativeResize="0"/>
          <p:nvPr/>
        </p:nvPicPr>
        <p:blipFill rotWithShape="1">
          <a:blip r:embed="rId18">
            <a:alphaModFix/>
          </a:blip>
          <a:srcRect b="0" l="0" r="0" t="0"/>
          <a:stretch/>
        </p:blipFill>
        <p:spPr>
          <a:xfrm>
            <a:off x="272180" y="878963"/>
            <a:ext cx="861295" cy="487721"/>
          </a:xfrm>
          <a:prstGeom prst="rect">
            <a:avLst/>
          </a:prstGeom>
          <a:noFill/>
          <a:ln>
            <a:noFill/>
          </a:ln>
        </p:spPr>
      </p:pic>
      <p:pic>
        <p:nvPicPr>
          <p:cNvPr id="1560" name="Google Shape;1560;p70"/>
          <p:cNvPicPr preferRelativeResize="0"/>
          <p:nvPr/>
        </p:nvPicPr>
        <p:blipFill rotWithShape="1">
          <a:blip r:embed="rId19">
            <a:alphaModFix/>
          </a:blip>
          <a:srcRect b="0" l="0" r="0" t="0"/>
          <a:stretch/>
        </p:blipFill>
        <p:spPr>
          <a:xfrm>
            <a:off x="229462" y="1963238"/>
            <a:ext cx="946729" cy="280232"/>
          </a:xfrm>
          <a:prstGeom prst="rect">
            <a:avLst/>
          </a:prstGeom>
          <a:noFill/>
          <a:ln>
            <a:noFill/>
          </a:ln>
        </p:spPr>
      </p:pic>
      <p:pic>
        <p:nvPicPr>
          <p:cNvPr id="1561" name="Google Shape;1561;p70"/>
          <p:cNvPicPr preferRelativeResize="0"/>
          <p:nvPr/>
        </p:nvPicPr>
        <p:blipFill rotWithShape="1">
          <a:blip r:embed="rId20">
            <a:alphaModFix/>
          </a:blip>
          <a:srcRect b="0" l="0" r="0" t="0"/>
          <a:stretch/>
        </p:blipFill>
        <p:spPr>
          <a:xfrm>
            <a:off x="336101" y="2840024"/>
            <a:ext cx="733449" cy="733449"/>
          </a:xfrm>
          <a:prstGeom prst="rect">
            <a:avLst/>
          </a:prstGeom>
          <a:noFill/>
          <a:ln>
            <a:noFill/>
          </a:ln>
        </p:spPr>
      </p:pic>
      <p:pic>
        <p:nvPicPr>
          <p:cNvPr id="1562" name="Google Shape;1562;p70"/>
          <p:cNvPicPr preferRelativeResize="0"/>
          <p:nvPr/>
        </p:nvPicPr>
        <p:blipFill rotWithShape="1">
          <a:blip r:embed="rId21">
            <a:alphaModFix/>
          </a:blip>
          <a:srcRect b="0" l="0" r="0" t="0"/>
          <a:stretch/>
        </p:blipFill>
        <p:spPr>
          <a:xfrm>
            <a:off x="272180" y="4007622"/>
            <a:ext cx="861295" cy="324810"/>
          </a:xfrm>
          <a:prstGeom prst="rect">
            <a:avLst/>
          </a:prstGeom>
          <a:noFill/>
          <a:ln>
            <a:noFill/>
          </a:ln>
        </p:spPr>
      </p:pic>
      <p:pic>
        <p:nvPicPr>
          <p:cNvPr id="1563" name="Google Shape;1563;p70"/>
          <p:cNvPicPr preferRelativeResize="0"/>
          <p:nvPr/>
        </p:nvPicPr>
        <p:blipFill rotWithShape="1">
          <a:blip r:embed="rId22">
            <a:alphaModFix/>
          </a:blip>
          <a:srcRect b="0" l="0" r="0" t="0"/>
          <a:stretch/>
        </p:blipFill>
        <p:spPr>
          <a:xfrm>
            <a:off x="272180" y="5029928"/>
            <a:ext cx="946729" cy="336503"/>
          </a:xfrm>
          <a:prstGeom prst="rect">
            <a:avLst/>
          </a:prstGeom>
          <a:noFill/>
          <a:ln>
            <a:noFill/>
          </a:ln>
        </p:spPr>
      </p:pic>
      <p:pic>
        <p:nvPicPr>
          <p:cNvPr id="1564" name="Google Shape;1564;p70"/>
          <p:cNvPicPr preferRelativeResize="0"/>
          <p:nvPr/>
        </p:nvPicPr>
        <p:blipFill rotWithShape="1">
          <a:blip r:embed="rId23">
            <a:alphaModFix/>
          </a:blip>
          <a:srcRect b="0" l="0" r="0" t="0"/>
          <a:stretch/>
        </p:blipFill>
        <p:spPr>
          <a:xfrm>
            <a:off x="4664013" y="756098"/>
            <a:ext cx="733449" cy="733449"/>
          </a:xfrm>
          <a:prstGeom prst="rect">
            <a:avLst/>
          </a:prstGeom>
          <a:noFill/>
          <a:ln>
            <a:noFill/>
          </a:ln>
        </p:spPr>
      </p:pic>
      <p:pic>
        <p:nvPicPr>
          <p:cNvPr id="1565" name="Google Shape;1565;p70"/>
          <p:cNvPicPr preferRelativeResize="0"/>
          <p:nvPr/>
        </p:nvPicPr>
        <p:blipFill rotWithShape="1">
          <a:blip r:embed="rId24">
            <a:alphaModFix/>
          </a:blip>
          <a:srcRect b="0" l="0" r="0" t="0"/>
          <a:stretch/>
        </p:blipFill>
        <p:spPr>
          <a:xfrm>
            <a:off x="4695914" y="1892696"/>
            <a:ext cx="701548" cy="701548"/>
          </a:xfrm>
          <a:prstGeom prst="rect">
            <a:avLst/>
          </a:prstGeom>
          <a:noFill/>
          <a:ln>
            <a:noFill/>
          </a:ln>
        </p:spPr>
      </p:pic>
      <p:pic>
        <p:nvPicPr>
          <p:cNvPr id="1566" name="Google Shape;1566;p70"/>
          <p:cNvPicPr preferRelativeResize="0"/>
          <p:nvPr/>
        </p:nvPicPr>
        <p:blipFill rotWithShape="1">
          <a:blip r:embed="rId25">
            <a:alphaModFix/>
          </a:blip>
          <a:srcRect b="0" l="0" r="0" t="0"/>
          <a:stretch/>
        </p:blipFill>
        <p:spPr>
          <a:xfrm>
            <a:off x="306917" y="5943103"/>
            <a:ext cx="791816" cy="589149"/>
          </a:xfrm>
          <a:prstGeom prst="rect">
            <a:avLst/>
          </a:prstGeom>
          <a:noFill/>
          <a:ln>
            <a:noFill/>
          </a:ln>
        </p:spPr>
      </p:pic>
      <p:pic>
        <p:nvPicPr>
          <p:cNvPr id="1567" name="Google Shape;1567;p70"/>
          <p:cNvPicPr preferRelativeResize="0"/>
          <p:nvPr/>
        </p:nvPicPr>
        <p:blipFill rotWithShape="1">
          <a:blip r:embed="rId26">
            <a:alphaModFix/>
          </a:blip>
          <a:srcRect b="0" l="0" r="0" t="0"/>
          <a:stretch/>
        </p:blipFill>
        <p:spPr>
          <a:xfrm>
            <a:off x="4607936" y="2788807"/>
            <a:ext cx="930364" cy="329657"/>
          </a:xfrm>
          <a:prstGeom prst="rect">
            <a:avLst/>
          </a:prstGeom>
          <a:noFill/>
          <a:ln>
            <a:noFill/>
          </a:ln>
        </p:spPr>
      </p:pic>
      <p:pic>
        <p:nvPicPr>
          <p:cNvPr id="1568" name="Google Shape;1568;p70"/>
          <p:cNvPicPr preferRelativeResize="0"/>
          <p:nvPr/>
        </p:nvPicPr>
        <p:blipFill rotWithShape="1">
          <a:blip r:embed="rId27">
            <a:alphaModFix/>
          </a:blip>
          <a:srcRect b="0" l="0" r="0" t="0"/>
          <a:stretch/>
        </p:blipFill>
        <p:spPr>
          <a:xfrm>
            <a:off x="4638370" y="4069193"/>
            <a:ext cx="869496" cy="363733"/>
          </a:xfrm>
          <a:prstGeom prst="rect">
            <a:avLst/>
          </a:prstGeom>
          <a:noFill/>
          <a:ln>
            <a:noFill/>
          </a:ln>
        </p:spPr>
      </p:pic>
      <p:sp>
        <p:nvSpPr>
          <p:cNvPr id="1569" name="Google Shape;1569;p70">
            <a:hlinkClick action="ppaction://hlinkshowjump?jump=nextslide"/>
          </p:cNvPr>
          <p:cNvSpPr/>
          <p:nvPr/>
        </p:nvSpPr>
        <p:spPr>
          <a:xfrm>
            <a:off x="7600950" y="54031"/>
            <a:ext cx="1365150" cy="429143"/>
          </a:xfrm>
          <a:prstGeom prst="roundRect">
            <a:avLst>
              <a:gd fmla="val 16667" name="adj"/>
            </a:avLst>
          </a:pr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GB" sz="900">
                <a:solidFill>
                  <a:schemeClr val="lt1"/>
                </a:solidFill>
                <a:latin typeface="Arial"/>
                <a:ea typeface="Arial"/>
                <a:cs typeface="Arial"/>
                <a:sym typeface="Arial"/>
              </a:rPr>
              <a:t>programmable devices</a:t>
            </a:r>
            <a:endParaRPr b="1" sz="1050">
              <a:solidFill>
                <a:schemeClr val="lt1"/>
              </a:solidFill>
              <a:latin typeface="Arial"/>
              <a:ea typeface="Arial"/>
              <a:cs typeface="Arial"/>
              <a:sym typeface="Arial"/>
            </a:endParaRPr>
          </a:p>
        </p:txBody>
      </p:sp>
      <p:sp>
        <p:nvSpPr>
          <p:cNvPr id="1570" name="Google Shape;1570;p70">
            <a:hlinkClick action="ppaction://hlinkshowjump?jump=nextslide"/>
          </p:cNvPr>
          <p:cNvSpPr/>
          <p:nvPr/>
        </p:nvSpPr>
        <p:spPr>
          <a:xfrm rot="10800000">
            <a:off x="8591936" y="85158"/>
            <a:ext cx="311559" cy="379031"/>
          </a:xfrm>
          <a:custGeom>
            <a:rect b="b" l="l" r="r" t="t"/>
            <a:pathLst>
              <a:path extrusionOk="0" h="120000" w="120000">
                <a:moveTo>
                  <a:pt x="0" y="0"/>
                </a:moveTo>
                <a:lnTo>
                  <a:pt x="120000" y="0"/>
                </a:lnTo>
                <a:lnTo>
                  <a:pt x="120000" y="120000"/>
                </a:lnTo>
                <a:lnTo>
                  <a:pt x="0" y="120000"/>
                </a:lnTo>
                <a:close/>
                <a:moveTo>
                  <a:pt x="15000" y="60000"/>
                </a:moveTo>
                <a:lnTo>
                  <a:pt x="105000" y="23011"/>
                </a:lnTo>
                <a:lnTo>
                  <a:pt x="105000" y="96989"/>
                </a:lnTo>
                <a:close/>
              </a:path>
              <a:path extrusionOk="0" fill="darken" h="120000" w="120000">
                <a:moveTo>
                  <a:pt x="15000" y="60000"/>
                </a:moveTo>
                <a:lnTo>
                  <a:pt x="105000" y="23011"/>
                </a:lnTo>
                <a:lnTo>
                  <a:pt x="105000" y="96989"/>
                </a:lnTo>
                <a:close/>
              </a:path>
              <a:path extrusionOk="0" fill="none" h="120000" w="120000">
                <a:moveTo>
                  <a:pt x="15000" y="60000"/>
                </a:moveTo>
                <a:lnTo>
                  <a:pt x="105000" y="23011"/>
                </a:lnTo>
                <a:lnTo>
                  <a:pt x="105000" y="96989"/>
                </a:lnTo>
                <a:close/>
              </a:path>
              <a:path extrusionOk="0" fill="none" h="120000" w="120000">
                <a:moveTo>
                  <a:pt x="0" y="0"/>
                </a:moveTo>
                <a:lnTo>
                  <a:pt x="120000" y="0"/>
                </a:lnTo>
                <a:lnTo>
                  <a:pt x="120000" y="120000"/>
                </a:lnTo>
                <a:lnTo>
                  <a:pt x="0" y="120000"/>
                </a:lnTo>
                <a:close/>
              </a:path>
            </a:pathLst>
          </a:custGeom>
          <a:solidFill>
            <a:srgbClr val="31859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00">
              <a:solidFill>
                <a:schemeClr val="lt1"/>
              </a:solidFill>
              <a:latin typeface="Arial Narrow"/>
              <a:ea typeface="Arial Narrow"/>
              <a:cs typeface="Arial Narrow"/>
              <a:sym typeface="Arial Narrow"/>
            </a:endParaRPr>
          </a:p>
        </p:txBody>
      </p:sp>
      <p:sp>
        <p:nvSpPr>
          <p:cNvPr id="1571" name="Google Shape;1571;p70">
            <a:hlinkClick action="ppaction://hlinkshowjump?jump=previousslide"/>
          </p:cNvPr>
          <p:cNvSpPr/>
          <p:nvPr/>
        </p:nvSpPr>
        <p:spPr>
          <a:xfrm>
            <a:off x="1312359" y="54031"/>
            <a:ext cx="1090830" cy="429143"/>
          </a:xfrm>
          <a:prstGeom prst="roundRect">
            <a:avLst>
              <a:gd fmla="val 16667" name="adj"/>
            </a:avLst>
          </a:pr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None/>
            </a:pPr>
            <a:r>
              <a:rPr b="1" lang="en-GB" sz="1200">
                <a:solidFill>
                  <a:schemeClr val="lt1"/>
                </a:solidFill>
                <a:latin typeface="Arial"/>
                <a:ea typeface="Arial"/>
                <a:cs typeface="Arial"/>
                <a:sym typeface="Arial"/>
              </a:rPr>
              <a:t>online</a:t>
            </a:r>
            <a:endParaRPr b="1" sz="1400">
              <a:solidFill>
                <a:schemeClr val="lt1"/>
              </a:solidFill>
              <a:latin typeface="Arial"/>
              <a:ea typeface="Arial"/>
              <a:cs typeface="Arial"/>
              <a:sym typeface="Arial"/>
            </a:endParaRPr>
          </a:p>
        </p:txBody>
      </p:sp>
      <p:sp>
        <p:nvSpPr>
          <p:cNvPr id="1572" name="Google Shape;1572;p70">
            <a:hlinkClick action="ppaction://hlinkshowjump?jump=previousslide"/>
          </p:cNvPr>
          <p:cNvSpPr/>
          <p:nvPr/>
        </p:nvSpPr>
        <p:spPr>
          <a:xfrm>
            <a:off x="1411140" y="79086"/>
            <a:ext cx="311559" cy="379031"/>
          </a:xfrm>
          <a:custGeom>
            <a:rect b="b" l="l" r="r" t="t"/>
            <a:pathLst>
              <a:path extrusionOk="0" h="120000" w="120000">
                <a:moveTo>
                  <a:pt x="0" y="0"/>
                </a:moveTo>
                <a:lnTo>
                  <a:pt x="120000" y="0"/>
                </a:lnTo>
                <a:lnTo>
                  <a:pt x="120000" y="120000"/>
                </a:lnTo>
                <a:lnTo>
                  <a:pt x="0" y="120000"/>
                </a:lnTo>
                <a:close/>
                <a:moveTo>
                  <a:pt x="15000" y="60000"/>
                </a:moveTo>
                <a:lnTo>
                  <a:pt x="105000" y="23011"/>
                </a:lnTo>
                <a:lnTo>
                  <a:pt x="105000" y="96989"/>
                </a:lnTo>
                <a:close/>
              </a:path>
              <a:path extrusionOk="0" fill="darken" h="120000" w="120000">
                <a:moveTo>
                  <a:pt x="15000" y="60000"/>
                </a:moveTo>
                <a:lnTo>
                  <a:pt x="105000" y="23011"/>
                </a:lnTo>
                <a:lnTo>
                  <a:pt x="105000" y="96989"/>
                </a:lnTo>
                <a:close/>
              </a:path>
              <a:path extrusionOk="0" fill="none" h="120000" w="120000">
                <a:moveTo>
                  <a:pt x="15000" y="60000"/>
                </a:moveTo>
                <a:lnTo>
                  <a:pt x="105000" y="23011"/>
                </a:lnTo>
                <a:lnTo>
                  <a:pt x="105000" y="96989"/>
                </a:lnTo>
                <a:close/>
              </a:path>
              <a:path extrusionOk="0" fill="none" h="120000" w="120000">
                <a:moveTo>
                  <a:pt x="0" y="0"/>
                </a:moveTo>
                <a:lnTo>
                  <a:pt x="120000" y="0"/>
                </a:lnTo>
                <a:lnTo>
                  <a:pt x="120000" y="120000"/>
                </a:lnTo>
                <a:lnTo>
                  <a:pt x="0" y="120000"/>
                </a:lnTo>
                <a:close/>
              </a:path>
            </a:pathLst>
          </a:custGeom>
          <a:solidFill>
            <a:srgbClr val="31859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00">
              <a:solidFill>
                <a:schemeClr val="lt1"/>
              </a:solidFill>
              <a:latin typeface="Arial Narrow"/>
              <a:ea typeface="Arial Narrow"/>
              <a:cs typeface="Arial Narrow"/>
              <a:sym typeface="Arial Narrow"/>
            </a:endParaRPr>
          </a:p>
        </p:txBody>
      </p:sp>
      <p:sp>
        <p:nvSpPr>
          <p:cNvPr id="1573" name="Google Shape;1573;p70">
            <a:hlinkClick action="ppaction://hlinkshowjump?jump=firstslide"/>
          </p:cNvPr>
          <p:cNvSpPr/>
          <p:nvPr/>
        </p:nvSpPr>
        <p:spPr>
          <a:xfrm>
            <a:off x="586789" y="45864"/>
            <a:ext cx="546686" cy="257267"/>
          </a:xfrm>
          <a:custGeom>
            <a:rect b="b" l="l" r="r" t="t"/>
            <a:pathLst>
              <a:path extrusionOk="0" h="120000" w="120000">
                <a:moveTo>
                  <a:pt x="0" y="0"/>
                </a:moveTo>
                <a:lnTo>
                  <a:pt x="120000" y="0"/>
                </a:lnTo>
                <a:lnTo>
                  <a:pt x="120000" y="120000"/>
                </a:lnTo>
                <a:lnTo>
                  <a:pt x="0" y="120000"/>
                </a:lnTo>
                <a:close/>
                <a:moveTo>
                  <a:pt x="60000" y="15000"/>
                </a:moveTo>
                <a:lnTo>
                  <a:pt x="38823" y="60000"/>
                </a:lnTo>
                <a:lnTo>
                  <a:pt x="44117" y="60000"/>
                </a:lnTo>
                <a:lnTo>
                  <a:pt x="44117" y="105000"/>
                </a:lnTo>
                <a:lnTo>
                  <a:pt x="75883" y="105000"/>
                </a:lnTo>
                <a:lnTo>
                  <a:pt x="75883" y="60000"/>
                </a:lnTo>
                <a:lnTo>
                  <a:pt x="81177" y="60000"/>
                </a:lnTo>
                <a:lnTo>
                  <a:pt x="73235" y="43125"/>
                </a:lnTo>
                <a:lnTo>
                  <a:pt x="73235" y="20625"/>
                </a:lnTo>
                <a:lnTo>
                  <a:pt x="67941" y="20625"/>
                </a:lnTo>
                <a:lnTo>
                  <a:pt x="67941" y="31875"/>
                </a:lnTo>
                <a:close/>
              </a:path>
              <a:path extrusionOk="0" fill="darkenLess" h="120000" w="120000">
                <a:moveTo>
                  <a:pt x="73235" y="43125"/>
                </a:moveTo>
                <a:lnTo>
                  <a:pt x="73235" y="20625"/>
                </a:lnTo>
                <a:lnTo>
                  <a:pt x="67941" y="20625"/>
                </a:lnTo>
                <a:lnTo>
                  <a:pt x="67941" y="31875"/>
                </a:lnTo>
                <a:close/>
                <a:moveTo>
                  <a:pt x="44117" y="60000"/>
                </a:moveTo>
                <a:lnTo>
                  <a:pt x="44117" y="105000"/>
                </a:lnTo>
                <a:lnTo>
                  <a:pt x="57353" y="105000"/>
                </a:lnTo>
                <a:lnTo>
                  <a:pt x="57353" y="82500"/>
                </a:lnTo>
                <a:lnTo>
                  <a:pt x="62647" y="82500"/>
                </a:lnTo>
                <a:lnTo>
                  <a:pt x="62647" y="105000"/>
                </a:lnTo>
                <a:lnTo>
                  <a:pt x="75883" y="105000"/>
                </a:lnTo>
                <a:lnTo>
                  <a:pt x="75883" y="60000"/>
                </a:lnTo>
                <a:close/>
              </a:path>
              <a:path extrusionOk="0" fill="darken" h="120000" w="120000">
                <a:moveTo>
                  <a:pt x="60000" y="15000"/>
                </a:moveTo>
                <a:lnTo>
                  <a:pt x="38823" y="60000"/>
                </a:lnTo>
                <a:lnTo>
                  <a:pt x="81177" y="60000"/>
                </a:lnTo>
                <a:close/>
                <a:moveTo>
                  <a:pt x="57353" y="82500"/>
                </a:moveTo>
                <a:lnTo>
                  <a:pt x="62647" y="82500"/>
                </a:lnTo>
                <a:lnTo>
                  <a:pt x="62647" y="105000"/>
                </a:lnTo>
                <a:lnTo>
                  <a:pt x="57353" y="105000"/>
                </a:lnTo>
                <a:close/>
              </a:path>
              <a:path extrusionOk="0" fill="none" h="120000" w="120000">
                <a:moveTo>
                  <a:pt x="60000" y="15000"/>
                </a:moveTo>
                <a:lnTo>
                  <a:pt x="67941" y="31875"/>
                </a:lnTo>
                <a:lnTo>
                  <a:pt x="67941" y="20625"/>
                </a:lnTo>
                <a:lnTo>
                  <a:pt x="73235" y="20625"/>
                </a:lnTo>
                <a:lnTo>
                  <a:pt x="73235" y="43125"/>
                </a:lnTo>
                <a:lnTo>
                  <a:pt x="81177" y="60000"/>
                </a:lnTo>
                <a:lnTo>
                  <a:pt x="75883" y="60000"/>
                </a:lnTo>
                <a:lnTo>
                  <a:pt x="75883" y="105000"/>
                </a:lnTo>
                <a:lnTo>
                  <a:pt x="44117" y="105000"/>
                </a:lnTo>
                <a:lnTo>
                  <a:pt x="44117" y="60000"/>
                </a:lnTo>
                <a:lnTo>
                  <a:pt x="38823" y="60000"/>
                </a:lnTo>
                <a:close/>
                <a:moveTo>
                  <a:pt x="67941" y="31875"/>
                </a:moveTo>
                <a:lnTo>
                  <a:pt x="73235" y="43125"/>
                </a:lnTo>
                <a:moveTo>
                  <a:pt x="75883" y="60000"/>
                </a:moveTo>
                <a:lnTo>
                  <a:pt x="44117" y="60000"/>
                </a:lnTo>
                <a:moveTo>
                  <a:pt x="57353" y="105000"/>
                </a:moveTo>
                <a:lnTo>
                  <a:pt x="57353" y="82500"/>
                </a:lnTo>
                <a:lnTo>
                  <a:pt x="62647" y="82500"/>
                </a:lnTo>
                <a:lnTo>
                  <a:pt x="62647" y="105000"/>
                </a:lnTo>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4" name="Google Shape;1574;p70"/>
          <p:cNvSpPr/>
          <p:nvPr/>
        </p:nvSpPr>
        <p:spPr>
          <a:xfrm>
            <a:off x="38099"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5" name="Google Shape;1575;p70"/>
          <p:cNvSpPr/>
          <p:nvPr/>
        </p:nvSpPr>
        <p:spPr>
          <a:xfrm>
            <a:off x="2703232" y="122605"/>
            <a:ext cx="3973780" cy="429143"/>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dk1"/>
                </a:solidFill>
                <a:latin typeface="Arial"/>
                <a:ea typeface="Arial"/>
                <a:cs typeface="Arial"/>
                <a:sym typeface="Arial"/>
              </a:rPr>
              <a:t>Pupil Resources: online</a:t>
            </a:r>
            <a:endParaRPr/>
          </a:p>
        </p:txBody>
      </p:sp>
      <p:pic>
        <p:nvPicPr>
          <p:cNvPr id="1576" name="Google Shape;1576;p70"/>
          <p:cNvPicPr preferRelativeResize="0"/>
          <p:nvPr/>
        </p:nvPicPr>
        <p:blipFill rotWithShape="1">
          <a:blip r:embed="rId28">
            <a:alphaModFix/>
          </a:blip>
          <a:srcRect b="0" l="0" r="0" t="0"/>
          <a:stretch/>
        </p:blipFill>
        <p:spPr>
          <a:xfrm>
            <a:off x="4622762" y="5029928"/>
            <a:ext cx="869496" cy="532080"/>
          </a:xfrm>
          <a:prstGeom prst="rect">
            <a:avLst/>
          </a:prstGeom>
          <a:noFill/>
          <a:ln>
            <a:noFill/>
          </a:ln>
        </p:spPr>
      </p:pic>
      <p:pic>
        <p:nvPicPr>
          <p:cNvPr id="1577" name="Google Shape;1577;p70"/>
          <p:cNvPicPr preferRelativeResize="0"/>
          <p:nvPr/>
        </p:nvPicPr>
        <p:blipFill rotWithShape="1">
          <a:blip r:embed="rId29">
            <a:alphaModFix/>
          </a:blip>
          <a:srcRect b="0" l="0" r="0" t="0"/>
          <a:stretch/>
        </p:blipFill>
        <p:spPr>
          <a:xfrm>
            <a:off x="4690122" y="6101700"/>
            <a:ext cx="733449" cy="271953"/>
          </a:xfrm>
          <a:prstGeom prst="rect">
            <a:avLst/>
          </a:prstGeom>
          <a:noFill/>
          <a:ln>
            <a:noFill/>
          </a:ln>
        </p:spPr>
      </p:pic>
      <p:pic>
        <p:nvPicPr>
          <p:cNvPr id="1578" name="Google Shape;1578;p70"/>
          <p:cNvPicPr preferRelativeResize="0"/>
          <p:nvPr/>
        </p:nvPicPr>
        <p:blipFill rotWithShape="1">
          <a:blip r:embed="rId30">
            <a:alphaModFix/>
          </a:blip>
          <a:srcRect b="0" l="0" r="0" t="0"/>
          <a:stretch/>
        </p:blipFill>
        <p:spPr>
          <a:xfrm>
            <a:off x="4607936" y="3313027"/>
            <a:ext cx="945879" cy="303298"/>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3" name="Shape 1583"/>
        <p:cNvGrpSpPr/>
        <p:nvPr/>
      </p:nvGrpSpPr>
      <p:grpSpPr>
        <a:xfrm>
          <a:off x="0" y="0"/>
          <a:ext cx="0" cy="0"/>
          <a:chOff x="0" y="0"/>
          <a:chExt cx="0" cy="0"/>
        </a:xfrm>
      </p:grpSpPr>
      <p:graphicFrame>
        <p:nvGraphicFramePr>
          <p:cNvPr id="1584" name="Google Shape;1584;p71"/>
          <p:cNvGraphicFramePr/>
          <p:nvPr/>
        </p:nvGraphicFramePr>
        <p:xfrm>
          <a:off x="216000" y="620323"/>
          <a:ext cx="3000000" cy="3000000"/>
        </p:xfrm>
        <a:graphic>
          <a:graphicData uri="http://schemas.openxmlformats.org/drawingml/2006/table">
            <a:tbl>
              <a:tblPr bandRow="1" firstRow="1">
                <a:noFill/>
                <a:tableStyleId>{74FA1E22-B369-4D82-9BD4-DBA31EC34A68}</a:tableStyleId>
              </a:tblPr>
              <a:tblGrid>
                <a:gridCol w="2337150"/>
                <a:gridCol w="1913875"/>
                <a:gridCol w="2068550"/>
                <a:gridCol w="2417050"/>
              </a:tblGrid>
              <a:tr h="1520475">
                <a:tc>
                  <a:txBody>
                    <a:bodyPr/>
                    <a:lstStyle/>
                    <a:p>
                      <a:pPr indent="0" lvl="0" marL="0" marR="0" rtl="0" algn="ctr">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000000"/>
                          </a:solidFill>
                          <a:latin typeface="Arial"/>
                          <a:ea typeface="Arial"/>
                          <a:cs typeface="Arial"/>
                          <a:sym typeface="Arial"/>
                        </a:rPr>
                        <a:t>BeeBot: </a:t>
                      </a:r>
                      <a:r>
                        <a:rPr b="0" i="0" lang="en-GB" sz="1100" u="none" cap="none" strike="noStrike">
                          <a:solidFill>
                            <a:srgbClr val="000000"/>
                          </a:solidFill>
                          <a:latin typeface="Arial Narrow"/>
                          <a:ea typeface="Arial Narrow"/>
                          <a:cs typeface="Arial Narrow"/>
                          <a:sym typeface="Arial Narrow"/>
                        </a:rPr>
                        <a:t>programmable ‘robot’ focusing on direction, movement and sequencing short code using arrows</a:t>
                      </a:r>
                      <a:endParaRPr b="0" i="0" sz="1200" u="none" cap="none" strike="noStrike">
                        <a:solidFill>
                          <a:srgbClr val="000000"/>
                        </a:solidFill>
                        <a:latin typeface="Arial Narrow"/>
                        <a:ea typeface="Arial Narrow"/>
                        <a:cs typeface="Arial Narrow"/>
                        <a:sym typeface="Arial Narrow"/>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Arial Narrow"/>
                        <a:ea typeface="Arial Narrow"/>
                        <a:cs typeface="Arial Narrow"/>
                        <a:sym typeface="Arial Narrow"/>
                      </a:endParaRPr>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000000"/>
                          </a:solidFill>
                          <a:latin typeface="Arial"/>
                          <a:ea typeface="Arial"/>
                          <a:cs typeface="Arial"/>
                          <a:sym typeface="Arial"/>
                        </a:rPr>
                        <a:t>Drone: </a:t>
                      </a:r>
                      <a:r>
                        <a:rPr b="0" i="0" lang="en-GB" sz="1100" u="none" cap="none" strike="noStrike">
                          <a:solidFill>
                            <a:srgbClr val="000000"/>
                          </a:solidFill>
                          <a:latin typeface="Arial Narrow"/>
                          <a:ea typeface="Arial Narrow"/>
                          <a:cs typeface="Arial Narrow"/>
                          <a:sym typeface="Arial Narrow"/>
                        </a:rPr>
                        <a:t>often programmable via an app, or ’driven’ with directional joystick</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520475">
                <a:tc>
                  <a:txBody>
                    <a:bodyPr/>
                    <a:lstStyle/>
                    <a:p>
                      <a:pPr indent="0" lvl="0" marL="0" marR="0" rtl="0" algn="ctr">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b="1" i="0" lang="en-GB" sz="1200" u="none" cap="none" strike="noStrike">
                          <a:solidFill>
                            <a:srgbClr val="000000"/>
                          </a:solidFill>
                          <a:latin typeface="Arial"/>
                          <a:ea typeface="Arial"/>
                          <a:cs typeface="Arial"/>
                          <a:sym typeface="Arial"/>
                        </a:rPr>
                        <a:t>Sphero: </a:t>
                      </a:r>
                      <a:r>
                        <a:rPr b="0" i="0" lang="en-GB" sz="1100" u="none" cap="none" strike="noStrike">
                          <a:solidFill>
                            <a:srgbClr val="000000"/>
                          </a:solidFill>
                          <a:latin typeface="Arial Narrow"/>
                          <a:ea typeface="Arial Narrow"/>
                          <a:cs typeface="Arial Narrow"/>
                          <a:sym typeface="Arial Narrow"/>
                        </a:rPr>
                        <a:t>programmable robot ball – use ‘drive’ for movement, ‘draw’ for visual programming and ’block’ coding elements all within the Sphero Edu app. Also interacts with Swift Playgrounds on iPad. Watch </a:t>
                      </a:r>
                      <a:r>
                        <a:rPr b="0" i="0" lang="en-GB" sz="1100" u="sng" cap="none" strike="noStrike">
                          <a:solidFill>
                            <a:srgbClr val="000000"/>
                          </a:solidFill>
                          <a:latin typeface="Arial Narrow"/>
                          <a:ea typeface="Arial Narrow"/>
                          <a:cs typeface="Arial Narrow"/>
                          <a:sym typeface="Arial Narrow"/>
                          <a:hlinkClick r:id="rId3">
                            <a:extLst>
                              <a:ext uri="{A12FA001-AC4F-418D-AE19-62706E023703}">
                                <ahyp:hlinkClr val="tx"/>
                              </a:ext>
                            </a:extLst>
                          </a:hlinkClick>
                        </a:rPr>
                        <a:t>this video </a:t>
                      </a:r>
                      <a:r>
                        <a:rPr b="0" i="0" lang="en-GB" sz="1100" u="none" cap="none" strike="noStrike">
                          <a:solidFill>
                            <a:srgbClr val="000000"/>
                          </a:solidFill>
                          <a:latin typeface="Arial Narrow"/>
                          <a:ea typeface="Arial Narrow"/>
                          <a:cs typeface="Arial Narrow"/>
                          <a:sym typeface="Arial Narrow"/>
                        </a:rPr>
                        <a:t>to find out more.</a:t>
                      </a:r>
                      <a:endParaRPr sz="1100">
                        <a:latin typeface="Arial Narrow"/>
                        <a:ea typeface="Arial Narrow"/>
                        <a:cs typeface="Arial Narrow"/>
                        <a:sym typeface="Arial Narrow"/>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200">
                        <a:latin typeface="Arial Narrow"/>
                        <a:ea typeface="Arial Narrow"/>
                        <a:cs typeface="Arial Narrow"/>
                        <a:sym typeface="Arial Narrow"/>
                      </a:endParaRPr>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000000"/>
                          </a:solidFill>
                          <a:latin typeface="Arial"/>
                          <a:ea typeface="Arial"/>
                          <a:cs typeface="Arial"/>
                          <a:sym typeface="Arial"/>
                        </a:rPr>
                        <a:t>Roamer-Too: </a:t>
                      </a:r>
                      <a:r>
                        <a:rPr b="0" i="0" lang="en-GB" sz="1100" u="none" cap="none" strike="noStrike">
                          <a:solidFill>
                            <a:srgbClr val="000000"/>
                          </a:solidFill>
                          <a:latin typeface="Arial Narrow"/>
                          <a:ea typeface="Arial Narrow"/>
                          <a:cs typeface="Arial Narrow"/>
                          <a:sym typeface="Arial Narrow"/>
                        </a:rPr>
                        <a:t>programmable roaming robot, with changeable keypad for increasing challenge</a:t>
                      </a:r>
                      <a:endParaRPr sz="1200">
                        <a:latin typeface="Arial Narrow"/>
                        <a:ea typeface="Arial Narrow"/>
                        <a:cs typeface="Arial Narrow"/>
                        <a:sym typeface="Arial Narrow"/>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520475">
                <a:tc>
                  <a:txBody>
                    <a:bodyPr/>
                    <a:lstStyle/>
                    <a:p>
                      <a:pPr indent="0" lvl="0" marL="0" marR="0" rtl="0" algn="ctr">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000000"/>
                          </a:solidFill>
                          <a:latin typeface="Arial"/>
                          <a:ea typeface="Arial"/>
                          <a:cs typeface="Arial"/>
                          <a:sym typeface="Arial"/>
                        </a:rPr>
                        <a:t>Code-a-pillar: </a:t>
                      </a:r>
                      <a:r>
                        <a:rPr b="0" i="0" lang="en-GB" sz="1100" u="none" cap="none" strike="noStrike">
                          <a:solidFill>
                            <a:srgbClr val="000000"/>
                          </a:solidFill>
                          <a:latin typeface="Arial Narrow"/>
                          <a:ea typeface="Arial Narrow"/>
                          <a:cs typeface="Arial Narrow"/>
                          <a:sym typeface="Arial Narrow"/>
                        </a:rPr>
                        <a:t>programmable caterpillar device, where the body parts make up the ‘code’ – these click together and light up as they perform the code created so that children can follow the effects of what they input</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b="1" i="0" lang="en-GB" sz="1200">
                          <a:latin typeface="Arial"/>
                          <a:ea typeface="Arial"/>
                          <a:cs typeface="Arial"/>
                          <a:sym typeface="Arial"/>
                        </a:rPr>
                        <a:t>Remote-controlled objects</a:t>
                      </a:r>
                      <a:r>
                        <a:rPr b="0" i="0" lang="en-GB" sz="1100">
                          <a:latin typeface="Arial Narrow"/>
                          <a:ea typeface="Arial Narrow"/>
                          <a:cs typeface="Arial Narrow"/>
                          <a:sym typeface="Arial Narrow"/>
                        </a:rPr>
                        <a:t>: not usually a programmable device, as it responds immediately to movement, but useful as a stepping stone and comparison; for learning about movement and direction (instructions given to the remote are followed by the object)</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551125">
                <a:tc>
                  <a:txBody>
                    <a:bodyPr/>
                    <a:lstStyle/>
                    <a:p>
                      <a:pPr indent="0" lvl="0" marL="0" marR="0" rtl="0" algn="ctr">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000000"/>
                          </a:solidFill>
                          <a:latin typeface="Arial"/>
                          <a:ea typeface="Arial"/>
                          <a:cs typeface="Arial"/>
                          <a:sym typeface="Arial"/>
                        </a:rPr>
                        <a:t>Dash &amp; Dot: </a:t>
                      </a:r>
                      <a:r>
                        <a:rPr b="0" i="0" lang="en-GB" sz="1100" u="none" cap="none" strike="noStrike">
                          <a:solidFill>
                            <a:srgbClr val="000000"/>
                          </a:solidFill>
                          <a:latin typeface="Arial Narrow"/>
                          <a:ea typeface="Arial Narrow"/>
                          <a:cs typeface="Arial Narrow"/>
                          <a:sym typeface="Arial Narrow"/>
                        </a:rPr>
                        <a:t>programmable robots, come with their own apps for creating visual and block code</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100">
                        <a:solidFill>
                          <a:srgbClr val="FF0000"/>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b="1" i="0" lang="en-GB" sz="1200">
                          <a:solidFill>
                            <a:schemeClr val="dk1"/>
                          </a:solidFill>
                          <a:latin typeface="Arial"/>
                          <a:ea typeface="Arial"/>
                          <a:cs typeface="Arial"/>
                          <a:sym typeface="Arial"/>
                        </a:rPr>
                        <a:t>Micro:bit: </a:t>
                      </a:r>
                      <a:r>
                        <a:rPr b="0" i="0" lang="en-GB" sz="1050">
                          <a:solidFill>
                            <a:schemeClr val="dk1"/>
                          </a:solidFill>
                          <a:latin typeface="Arial Narrow"/>
                          <a:ea typeface="Arial Narrow"/>
                          <a:cs typeface="Arial Narrow"/>
                          <a:sym typeface="Arial Narrow"/>
                        </a:rPr>
                        <a:t>open-source hardware, </a:t>
                      </a:r>
                      <a:r>
                        <a:rPr b="0" i="0" lang="en-GB" sz="1050" u="none" strike="noStrike">
                          <a:solidFill>
                            <a:schemeClr val="dk1"/>
                          </a:solidFill>
                          <a:latin typeface="Arial Narrow"/>
                          <a:ea typeface="Arial Narrow"/>
                          <a:cs typeface="Arial Narrow"/>
                          <a:sym typeface="Arial Narrow"/>
                        </a:rPr>
                        <a:t>ARM Cortex-M0</a:t>
                      </a:r>
                      <a:r>
                        <a:rPr b="0" i="0" lang="en-GB" sz="1050">
                          <a:solidFill>
                            <a:schemeClr val="dk1"/>
                          </a:solidFill>
                          <a:latin typeface="Arial Narrow"/>
                          <a:ea typeface="Arial Narrow"/>
                          <a:cs typeface="Arial Narrow"/>
                          <a:sym typeface="Arial Narrow"/>
                        </a:rPr>
                        <a:t> processor, accelerometer and magnetometer sensors, Bluetooth and USB connectivity, display consisting of 25 LEDs, two programmable buttons, and can be powered by either USB or an external battery pack; inputs and outputs through five ring connectors that form part of a larger 25-pin edge connector</a:t>
                      </a:r>
                      <a:endParaRPr b="0" i="0" sz="1100">
                        <a:solidFill>
                          <a:schemeClr val="dk1"/>
                        </a:solidFill>
                        <a:latin typeface="Arial Narrow"/>
                        <a:ea typeface="Arial Narrow"/>
                        <a:cs typeface="Arial Narrow"/>
                        <a:sym typeface="Arial Narrow"/>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pic>
        <p:nvPicPr>
          <p:cNvPr id="1585" name="Google Shape;1585;p71"/>
          <p:cNvPicPr preferRelativeResize="0"/>
          <p:nvPr/>
        </p:nvPicPr>
        <p:blipFill rotWithShape="1">
          <a:blip r:embed="rId4">
            <a:alphaModFix/>
          </a:blip>
          <a:srcRect b="0" l="0" r="0" t="0"/>
          <a:stretch/>
        </p:blipFill>
        <p:spPr>
          <a:xfrm>
            <a:off x="4617244" y="5355143"/>
            <a:ext cx="1811893" cy="1205733"/>
          </a:xfrm>
          <a:prstGeom prst="rect">
            <a:avLst/>
          </a:prstGeom>
          <a:noFill/>
          <a:ln>
            <a:noFill/>
          </a:ln>
        </p:spPr>
      </p:pic>
      <p:pic>
        <p:nvPicPr>
          <p:cNvPr descr="A picture containing table, indoor&#10;&#10;Description generated with high confidence" id="1586" name="Google Shape;1586;p71"/>
          <p:cNvPicPr preferRelativeResize="0"/>
          <p:nvPr/>
        </p:nvPicPr>
        <p:blipFill rotWithShape="1">
          <a:blip r:embed="rId5">
            <a:alphaModFix/>
          </a:blip>
          <a:srcRect b="0" l="0" r="0" t="0"/>
          <a:stretch/>
        </p:blipFill>
        <p:spPr>
          <a:xfrm>
            <a:off x="1368170" y="1017444"/>
            <a:ext cx="1070666" cy="1070666"/>
          </a:xfrm>
          <a:prstGeom prst="rect">
            <a:avLst/>
          </a:prstGeom>
          <a:noFill/>
          <a:ln>
            <a:noFill/>
          </a:ln>
        </p:spPr>
      </p:pic>
      <p:pic>
        <p:nvPicPr>
          <p:cNvPr descr="A picture containing indoor, table, sitting, floor&#10;&#10;Description generated with very high confidence" id="1587" name="Google Shape;1587;p71"/>
          <p:cNvPicPr preferRelativeResize="0"/>
          <p:nvPr/>
        </p:nvPicPr>
        <p:blipFill rotWithShape="1">
          <a:blip r:embed="rId6">
            <a:alphaModFix/>
          </a:blip>
          <a:srcRect b="0" l="0" r="0" t="0"/>
          <a:stretch/>
        </p:blipFill>
        <p:spPr>
          <a:xfrm>
            <a:off x="285748" y="3827651"/>
            <a:ext cx="2119679" cy="1197284"/>
          </a:xfrm>
          <a:prstGeom prst="rect">
            <a:avLst/>
          </a:prstGeom>
          <a:noFill/>
          <a:ln>
            <a:noFill/>
          </a:ln>
        </p:spPr>
      </p:pic>
      <p:pic>
        <p:nvPicPr>
          <p:cNvPr descr="A close up of a toy&#10;&#10;Description generated with high confidence" id="1588" name="Google Shape;1588;p71"/>
          <p:cNvPicPr preferRelativeResize="0"/>
          <p:nvPr/>
        </p:nvPicPr>
        <p:blipFill rotWithShape="1">
          <a:blip r:embed="rId7">
            <a:alphaModFix/>
          </a:blip>
          <a:srcRect b="0" l="0" r="0" t="0"/>
          <a:stretch/>
        </p:blipFill>
        <p:spPr>
          <a:xfrm>
            <a:off x="285748" y="5263467"/>
            <a:ext cx="2118707" cy="1373307"/>
          </a:xfrm>
          <a:prstGeom prst="rect">
            <a:avLst/>
          </a:prstGeom>
          <a:noFill/>
          <a:ln>
            <a:noFill/>
          </a:ln>
        </p:spPr>
      </p:pic>
      <p:pic>
        <p:nvPicPr>
          <p:cNvPr descr="A picture containing indoor, table, wall, computer&#10;&#10;Description generated with very high confidence" id="1589" name="Google Shape;1589;p71"/>
          <p:cNvPicPr preferRelativeResize="0"/>
          <p:nvPr/>
        </p:nvPicPr>
        <p:blipFill rotWithShape="1">
          <a:blip r:embed="rId8">
            <a:alphaModFix/>
          </a:blip>
          <a:srcRect b="0" l="0" r="0" t="0"/>
          <a:stretch/>
        </p:blipFill>
        <p:spPr>
          <a:xfrm>
            <a:off x="293738" y="2272106"/>
            <a:ext cx="2110717" cy="1238354"/>
          </a:xfrm>
          <a:prstGeom prst="rect">
            <a:avLst/>
          </a:prstGeom>
          <a:noFill/>
          <a:ln>
            <a:noFill/>
          </a:ln>
        </p:spPr>
      </p:pic>
      <p:pic>
        <p:nvPicPr>
          <p:cNvPr descr="A picture containing sky, outdoor&#10;&#10;Description generated with very high confidence" id="1590" name="Google Shape;1590;p71"/>
          <p:cNvPicPr preferRelativeResize="0"/>
          <p:nvPr/>
        </p:nvPicPr>
        <p:blipFill rotWithShape="1">
          <a:blip r:embed="rId9">
            <a:alphaModFix/>
          </a:blip>
          <a:srcRect b="0" l="0" r="0" t="0"/>
          <a:stretch/>
        </p:blipFill>
        <p:spPr>
          <a:xfrm>
            <a:off x="4561455" y="762360"/>
            <a:ext cx="1808601" cy="1205734"/>
          </a:xfrm>
          <a:prstGeom prst="rect">
            <a:avLst/>
          </a:prstGeom>
          <a:noFill/>
          <a:ln>
            <a:noFill/>
          </a:ln>
        </p:spPr>
      </p:pic>
      <p:pic>
        <p:nvPicPr>
          <p:cNvPr id="1591" name="Google Shape;1591;p71"/>
          <p:cNvPicPr preferRelativeResize="0"/>
          <p:nvPr/>
        </p:nvPicPr>
        <p:blipFill rotWithShape="1">
          <a:blip r:embed="rId10">
            <a:alphaModFix/>
          </a:blip>
          <a:srcRect b="0" l="0" r="0" t="0"/>
          <a:stretch/>
        </p:blipFill>
        <p:spPr>
          <a:xfrm>
            <a:off x="4629021" y="2145465"/>
            <a:ext cx="1469319" cy="1469319"/>
          </a:xfrm>
          <a:prstGeom prst="rect">
            <a:avLst/>
          </a:prstGeom>
          <a:noFill/>
          <a:ln>
            <a:noFill/>
          </a:ln>
        </p:spPr>
      </p:pic>
      <p:pic>
        <p:nvPicPr>
          <p:cNvPr id="1592" name="Google Shape;1592;p71"/>
          <p:cNvPicPr preferRelativeResize="0"/>
          <p:nvPr/>
        </p:nvPicPr>
        <p:blipFill rotWithShape="1">
          <a:blip r:embed="rId11">
            <a:alphaModFix/>
          </a:blip>
          <a:srcRect b="0" l="0" r="0" t="0"/>
          <a:stretch/>
        </p:blipFill>
        <p:spPr>
          <a:xfrm>
            <a:off x="285748" y="688600"/>
            <a:ext cx="991035" cy="991035"/>
          </a:xfrm>
          <a:prstGeom prst="rect">
            <a:avLst/>
          </a:prstGeom>
          <a:noFill/>
          <a:ln>
            <a:noFill/>
          </a:ln>
        </p:spPr>
      </p:pic>
      <p:sp>
        <p:nvSpPr>
          <p:cNvPr id="1593" name="Google Shape;1593;p71">
            <a:hlinkClick action="ppaction://hlinkshowjump?jump=firstslide"/>
          </p:cNvPr>
          <p:cNvSpPr/>
          <p:nvPr/>
        </p:nvSpPr>
        <p:spPr>
          <a:xfrm>
            <a:off x="586789" y="45864"/>
            <a:ext cx="546686" cy="257267"/>
          </a:xfrm>
          <a:custGeom>
            <a:rect b="b" l="l" r="r" t="t"/>
            <a:pathLst>
              <a:path extrusionOk="0" h="120000" w="120000">
                <a:moveTo>
                  <a:pt x="0" y="0"/>
                </a:moveTo>
                <a:lnTo>
                  <a:pt x="120000" y="0"/>
                </a:lnTo>
                <a:lnTo>
                  <a:pt x="120000" y="120000"/>
                </a:lnTo>
                <a:lnTo>
                  <a:pt x="0" y="120000"/>
                </a:lnTo>
                <a:close/>
                <a:moveTo>
                  <a:pt x="60000" y="15000"/>
                </a:moveTo>
                <a:lnTo>
                  <a:pt x="38823" y="60000"/>
                </a:lnTo>
                <a:lnTo>
                  <a:pt x="44117" y="60000"/>
                </a:lnTo>
                <a:lnTo>
                  <a:pt x="44117" y="105000"/>
                </a:lnTo>
                <a:lnTo>
                  <a:pt x="75883" y="105000"/>
                </a:lnTo>
                <a:lnTo>
                  <a:pt x="75883" y="60000"/>
                </a:lnTo>
                <a:lnTo>
                  <a:pt x="81177" y="60000"/>
                </a:lnTo>
                <a:lnTo>
                  <a:pt x="73235" y="43125"/>
                </a:lnTo>
                <a:lnTo>
                  <a:pt x="73235" y="20625"/>
                </a:lnTo>
                <a:lnTo>
                  <a:pt x="67941" y="20625"/>
                </a:lnTo>
                <a:lnTo>
                  <a:pt x="67941" y="31875"/>
                </a:lnTo>
                <a:close/>
              </a:path>
              <a:path extrusionOk="0" fill="darkenLess" h="120000" w="120000">
                <a:moveTo>
                  <a:pt x="73235" y="43125"/>
                </a:moveTo>
                <a:lnTo>
                  <a:pt x="73235" y="20625"/>
                </a:lnTo>
                <a:lnTo>
                  <a:pt x="67941" y="20625"/>
                </a:lnTo>
                <a:lnTo>
                  <a:pt x="67941" y="31875"/>
                </a:lnTo>
                <a:close/>
                <a:moveTo>
                  <a:pt x="44117" y="60000"/>
                </a:moveTo>
                <a:lnTo>
                  <a:pt x="44117" y="105000"/>
                </a:lnTo>
                <a:lnTo>
                  <a:pt x="57353" y="105000"/>
                </a:lnTo>
                <a:lnTo>
                  <a:pt x="57353" y="82500"/>
                </a:lnTo>
                <a:lnTo>
                  <a:pt x="62647" y="82500"/>
                </a:lnTo>
                <a:lnTo>
                  <a:pt x="62647" y="105000"/>
                </a:lnTo>
                <a:lnTo>
                  <a:pt x="75883" y="105000"/>
                </a:lnTo>
                <a:lnTo>
                  <a:pt x="75883" y="60000"/>
                </a:lnTo>
                <a:close/>
              </a:path>
              <a:path extrusionOk="0" fill="darken" h="120000" w="120000">
                <a:moveTo>
                  <a:pt x="60000" y="15000"/>
                </a:moveTo>
                <a:lnTo>
                  <a:pt x="38823" y="60000"/>
                </a:lnTo>
                <a:lnTo>
                  <a:pt x="81177" y="60000"/>
                </a:lnTo>
                <a:close/>
                <a:moveTo>
                  <a:pt x="57353" y="82500"/>
                </a:moveTo>
                <a:lnTo>
                  <a:pt x="62647" y="82500"/>
                </a:lnTo>
                <a:lnTo>
                  <a:pt x="62647" y="105000"/>
                </a:lnTo>
                <a:lnTo>
                  <a:pt x="57353" y="105000"/>
                </a:lnTo>
                <a:close/>
              </a:path>
              <a:path extrusionOk="0" fill="none" h="120000" w="120000">
                <a:moveTo>
                  <a:pt x="60000" y="15000"/>
                </a:moveTo>
                <a:lnTo>
                  <a:pt x="67941" y="31875"/>
                </a:lnTo>
                <a:lnTo>
                  <a:pt x="67941" y="20625"/>
                </a:lnTo>
                <a:lnTo>
                  <a:pt x="73235" y="20625"/>
                </a:lnTo>
                <a:lnTo>
                  <a:pt x="73235" y="43125"/>
                </a:lnTo>
                <a:lnTo>
                  <a:pt x="81177" y="60000"/>
                </a:lnTo>
                <a:lnTo>
                  <a:pt x="75883" y="60000"/>
                </a:lnTo>
                <a:lnTo>
                  <a:pt x="75883" y="105000"/>
                </a:lnTo>
                <a:lnTo>
                  <a:pt x="44117" y="105000"/>
                </a:lnTo>
                <a:lnTo>
                  <a:pt x="44117" y="60000"/>
                </a:lnTo>
                <a:lnTo>
                  <a:pt x="38823" y="60000"/>
                </a:lnTo>
                <a:close/>
                <a:moveTo>
                  <a:pt x="67941" y="31875"/>
                </a:moveTo>
                <a:lnTo>
                  <a:pt x="73235" y="43125"/>
                </a:lnTo>
                <a:moveTo>
                  <a:pt x="75883" y="60000"/>
                </a:moveTo>
                <a:lnTo>
                  <a:pt x="44117" y="60000"/>
                </a:lnTo>
                <a:moveTo>
                  <a:pt x="57353" y="105000"/>
                </a:moveTo>
                <a:lnTo>
                  <a:pt x="57353" y="82500"/>
                </a:lnTo>
                <a:lnTo>
                  <a:pt x="62647" y="82500"/>
                </a:lnTo>
                <a:lnTo>
                  <a:pt x="62647" y="105000"/>
                </a:lnTo>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4" name="Google Shape;1594;p71"/>
          <p:cNvSpPr/>
          <p:nvPr/>
        </p:nvSpPr>
        <p:spPr>
          <a:xfrm>
            <a:off x="38099"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5" name="Google Shape;1595;p71"/>
          <p:cNvSpPr/>
          <p:nvPr/>
        </p:nvSpPr>
        <p:spPr>
          <a:xfrm>
            <a:off x="2225904" y="125120"/>
            <a:ext cx="5109210" cy="429143"/>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dk1"/>
                </a:solidFill>
                <a:latin typeface="Arial"/>
                <a:ea typeface="Arial"/>
                <a:cs typeface="Arial"/>
                <a:sym typeface="Arial"/>
              </a:rPr>
              <a:t>Pupil Resources: programmable devices</a:t>
            </a:r>
            <a:endParaRPr/>
          </a:p>
        </p:txBody>
      </p:sp>
      <p:pic>
        <p:nvPicPr>
          <p:cNvPr id="1596" name="Google Shape;1596;p71"/>
          <p:cNvPicPr preferRelativeResize="0"/>
          <p:nvPr/>
        </p:nvPicPr>
        <p:blipFill rotWithShape="1">
          <a:blip r:embed="rId12">
            <a:alphaModFix/>
          </a:blip>
          <a:srcRect b="0" l="0" r="0" t="0"/>
          <a:stretch/>
        </p:blipFill>
        <p:spPr>
          <a:xfrm>
            <a:off x="4594518" y="3679301"/>
            <a:ext cx="1764904" cy="1469319"/>
          </a:xfrm>
          <a:prstGeom prst="rect">
            <a:avLst/>
          </a:prstGeom>
          <a:noFill/>
          <a:ln>
            <a:noFill/>
          </a:ln>
        </p:spPr>
      </p:pic>
      <p:pic>
        <p:nvPicPr>
          <p:cNvPr id="1597" name="Google Shape;1597;p71"/>
          <p:cNvPicPr preferRelativeResize="0"/>
          <p:nvPr/>
        </p:nvPicPr>
        <p:blipFill rotWithShape="1">
          <a:blip r:embed="rId13">
            <a:alphaModFix/>
          </a:blip>
          <a:srcRect b="0" l="0" r="0" t="0"/>
          <a:stretch/>
        </p:blipFill>
        <p:spPr>
          <a:xfrm>
            <a:off x="4474593" y="5213137"/>
            <a:ext cx="500250" cy="519490"/>
          </a:xfrm>
          <a:prstGeom prst="rect">
            <a:avLst/>
          </a:prstGeom>
          <a:noFill/>
          <a:ln>
            <a:noFill/>
          </a:ln>
        </p:spPr>
      </p:pic>
      <p:sp>
        <p:nvSpPr>
          <p:cNvPr id="1598" name="Google Shape;1598;p71">
            <a:hlinkClick action="ppaction://hlinkshowjump?jump=nextslide"/>
          </p:cNvPr>
          <p:cNvSpPr/>
          <p:nvPr/>
        </p:nvSpPr>
        <p:spPr>
          <a:xfrm>
            <a:off x="7600950" y="54031"/>
            <a:ext cx="1365150" cy="429143"/>
          </a:xfrm>
          <a:prstGeom prst="roundRect">
            <a:avLst>
              <a:gd fmla="val 16667" name="adj"/>
            </a:avLst>
          </a:pr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GB" sz="900">
                <a:solidFill>
                  <a:schemeClr val="lt1"/>
                </a:solidFill>
                <a:latin typeface="Arial"/>
                <a:ea typeface="Arial"/>
                <a:cs typeface="Arial"/>
                <a:sym typeface="Arial"/>
              </a:rPr>
              <a:t>more </a:t>
            </a:r>
            <a:endParaRPr/>
          </a:p>
          <a:p>
            <a:pPr indent="0" lvl="0" marL="0" marR="0" rtl="0" algn="l">
              <a:spcBef>
                <a:spcPts val="0"/>
              </a:spcBef>
              <a:spcAft>
                <a:spcPts val="0"/>
              </a:spcAft>
              <a:buNone/>
            </a:pPr>
            <a:r>
              <a:rPr b="1" lang="en-GB" sz="900">
                <a:solidFill>
                  <a:schemeClr val="lt1"/>
                </a:solidFill>
                <a:latin typeface="Arial"/>
                <a:ea typeface="Arial"/>
                <a:cs typeface="Arial"/>
                <a:sym typeface="Arial"/>
              </a:rPr>
              <a:t>programmable devices</a:t>
            </a:r>
            <a:endParaRPr b="1" sz="1050">
              <a:solidFill>
                <a:schemeClr val="lt1"/>
              </a:solidFill>
              <a:latin typeface="Arial"/>
              <a:ea typeface="Arial"/>
              <a:cs typeface="Arial"/>
              <a:sym typeface="Arial"/>
            </a:endParaRPr>
          </a:p>
        </p:txBody>
      </p:sp>
      <p:sp>
        <p:nvSpPr>
          <p:cNvPr id="1599" name="Google Shape;1599;p71">
            <a:hlinkClick action="ppaction://hlinkshowjump?jump=nextslide"/>
          </p:cNvPr>
          <p:cNvSpPr/>
          <p:nvPr/>
        </p:nvSpPr>
        <p:spPr>
          <a:xfrm rot="10800000">
            <a:off x="8591936" y="85158"/>
            <a:ext cx="311559" cy="379031"/>
          </a:xfrm>
          <a:custGeom>
            <a:rect b="b" l="l" r="r" t="t"/>
            <a:pathLst>
              <a:path extrusionOk="0" h="120000" w="120000">
                <a:moveTo>
                  <a:pt x="0" y="0"/>
                </a:moveTo>
                <a:lnTo>
                  <a:pt x="120000" y="0"/>
                </a:lnTo>
                <a:lnTo>
                  <a:pt x="120000" y="120000"/>
                </a:lnTo>
                <a:lnTo>
                  <a:pt x="0" y="120000"/>
                </a:lnTo>
                <a:close/>
                <a:moveTo>
                  <a:pt x="15000" y="60000"/>
                </a:moveTo>
                <a:lnTo>
                  <a:pt x="105000" y="23011"/>
                </a:lnTo>
                <a:lnTo>
                  <a:pt x="105000" y="96989"/>
                </a:lnTo>
                <a:close/>
              </a:path>
              <a:path extrusionOk="0" fill="darken" h="120000" w="120000">
                <a:moveTo>
                  <a:pt x="15000" y="60000"/>
                </a:moveTo>
                <a:lnTo>
                  <a:pt x="105000" y="23011"/>
                </a:lnTo>
                <a:lnTo>
                  <a:pt x="105000" y="96989"/>
                </a:lnTo>
                <a:close/>
              </a:path>
              <a:path extrusionOk="0" fill="none" h="120000" w="120000">
                <a:moveTo>
                  <a:pt x="15000" y="60000"/>
                </a:moveTo>
                <a:lnTo>
                  <a:pt x="105000" y="23011"/>
                </a:lnTo>
                <a:lnTo>
                  <a:pt x="105000" y="96989"/>
                </a:lnTo>
                <a:close/>
              </a:path>
              <a:path extrusionOk="0" fill="none" h="120000" w="120000">
                <a:moveTo>
                  <a:pt x="0" y="0"/>
                </a:moveTo>
                <a:lnTo>
                  <a:pt x="120000" y="0"/>
                </a:lnTo>
                <a:lnTo>
                  <a:pt x="120000" y="120000"/>
                </a:lnTo>
                <a:lnTo>
                  <a:pt x="0" y="120000"/>
                </a:lnTo>
                <a:close/>
              </a:path>
            </a:pathLst>
          </a:custGeom>
          <a:solidFill>
            <a:srgbClr val="31859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00">
              <a:solidFill>
                <a:schemeClr val="lt1"/>
              </a:solidFill>
              <a:latin typeface="Arial Narrow"/>
              <a:ea typeface="Arial Narrow"/>
              <a:cs typeface="Arial Narrow"/>
              <a:sym typeface="Arial Narrow"/>
            </a:endParaRPr>
          </a:p>
        </p:txBody>
      </p:sp>
      <p:sp>
        <p:nvSpPr>
          <p:cNvPr id="1600" name="Google Shape;1600;p71">
            <a:hlinkClick action="ppaction://hlinkshowjump?jump=previousslide"/>
          </p:cNvPr>
          <p:cNvSpPr/>
          <p:nvPr/>
        </p:nvSpPr>
        <p:spPr>
          <a:xfrm>
            <a:off x="1312359" y="54031"/>
            <a:ext cx="1090830" cy="429143"/>
          </a:xfrm>
          <a:prstGeom prst="roundRect">
            <a:avLst>
              <a:gd fmla="val 16667" name="adj"/>
            </a:avLst>
          </a:pr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None/>
            </a:pPr>
            <a:r>
              <a:rPr b="1" lang="en-GB" sz="1200">
                <a:solidFill>
                  <a:schemeClr val="lt1"/>
                </a:solidFill>
                <a:latin typeface="Arial"/>
                <a:ea typeface="Arial"/>
                <a:cs typeface="Arial"/>
                <a:sym typeface="Arial"/>
              </a:rPr>
              <a:t>online</a:t>
            </a:r>
            <a:endParaRPr b="1" sz="1400">
              <a:solidFill>
                <a:schemeClr val="lt1"/>
              </a:solidFill>
              <a:latin typeface="Arial"/>
              <a:ea typeface="Arial"/>
              <a:cs typeface="Arial"/>
              <a:sym typeface="Arial"/>
            </a:endParaRPr>
          </a:p>
        </p:txBody>
      </p:sp>
      <p:sp>
        <p:nvSpPr>
          <p:cNvPr id="1601" name="Google Shape;1601;p71">
            <a:hlinkClick action="ppaction://hlinkshowjump?jump=previousslide"/>
          </p:cNvPr>
          <p:cNvSpPr/>
          <p:nvPr/>
        </p:nvSpPr>
        <p:spPr>
          <a:xfrm>
            <a:off x="1411140" y="79086"/>
            <a:ext cx="311559" cy="379031"/>
          </a:xfrm>
          <a:custGeom>
            <a:rect b="b" l="l" r="r" t="t"/>
            <a:pathLst>
              <a:path extrusionOk="0" h="120000" w="120000">
                <a:moveTo>
                  <a:pt x="0" y="0"/>
                </a:moveTo>
                <a:lnTo>
                  <a:pt x="120000" y="0"/>
                </a:lnTo>
                <a:lnTo>
                  <a:pt x="120000" y="120000"/>
                </a:lnTo>
                <a:lnTo>
                  <a:pt x="0" y="120000"/>
                </a:lnTo>
                <a:close/>
                <a:moveTo>
                  <a:pt x="15000" y="60000"/>
                </a:moveTo>
                <a:lnTo>
                  <a:pt x="105000" y="23011"/>
                </a:lnTo>
                <a:lnTo>
                  <a:pt x="105000" y="96989"/>
                </a:lnTo>
                <a:close/>
              </a:path>
              <a:path extrusionOk="0" fill="darken" h="120000" w="120000">
                <a:moveTo>
                  <a:pt x="15000" y="60000"/>
                </a:moveTo>
                <a:lnTo>
                  <a:pt x="105000" y="23011"/>
                </a:lnTo>
                <a:lnTo>
                  <a:pt x="105000" y="96989"/>
                </a:lnTo>
                <a:close/>
              </a:path>
              <a:path extrusionOk="0" fill="none" h="120000" w="120000">
                <a:moveTo>
                  <a:pt x="15000" y="60000"/>
                </a:moveTo>
                <a:lnTo>
                  <a:pt x="105000" y="23011"/>
                </a:lnTo>
                <a:lnTo>
                  <a:pt x="105000" y="96989"/>
                </a:lnTo>
                <a:close/>
              </a:path>
              <a:path extrusionOk="0" fill="none" h="120000" w="120000">
                <a:moveTo>
                  <a:pt x="0" y="0"/>
                </a:moveTo>
                <a:lnTo>
                  <a:pt x="120000" y="0"/>
                </a:lnTo>
                <a:lnTo>
                  <a:pt x="120000" y="120000"/>
                </a:lnTo>
                <a:lnTo>
                  <a:pt x="0" y="120000"/>
                </a:lnTo>
                <a:close/>
              </a:path>
            </a:pathLst>
          </a:custGeom>
          <a:solidFill>
            <a:srgbClr val="31859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00">
              <a:solidFill>
                <a:schemeClr val="lt1"/>
              </a:solidFill>
              <a:latin typeface="Arial Narrow"/>
              <a:ea typeface="Arial Narrow"/>
              <a:cs typeface="Arial Narrow"/>
              <a:sym typeface="Arial Narrow"/>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5" name="Shape 1605"/>
        <p:cNvGrpSpPr/>
        <p:nvPr/>
      </p:nvGrpSpPr>
      <p:grpSpPr>
        <a:xfrm>
          <a:off x="0" y="0"/>
          <a:ext cx="0" cy="0"/>
          <a:chOff x="0" y="0"/>
          <a:chExt cx="0" cy="0"/>
        </a:xfrm>
      </p:grpSpPr>
      <p:graphicFrame>
        <p:nvGraphicFramePr>
          <p:cNvPr id="1606" name="Google Shape;1606;p72"/>
          <p:cNvGraphicFramePr/>
          <p:nvPr/>
        </p:nvGraphicFramePr>
        <p:xfrm>
          <a:off x="216000" y="620322"/>
          <a:ext cx="3000000" cy="3000000"/>
        </p:xfrm>
        <a:graphic>
          <a:graphicData uri="http://schemas.openxmlformats.org/drawingml/2006/table">
            <a:tbl>
              <a:tblPr bandRow="1" firstRow="1">
                <a:noFill/>
                <a:tableStyleId>{74FA1E22-B369-4D82-9BD4-DBA31EC34A68}</a:tableStyleId>
              </a:tblPr>
              <a:tblGrid>
                <a:gridCol w="2330550"/>
                <a:gridCol w="2025450"/>
              </a:tblGrid>
              <a:tr h="1523775">
                <a:tc>
                  <a:txBody>
                    <a:bodyPr/>
                    <a:lstStyle/>
                    <a:p>
                      <a:pPr indent="0" lvl="0" marL="0" marR="0" rtl="0" algn="ctr">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Arial"/>
                        <a:buNone/>
                      </a:pPr>
                      <a:r>
                        <a:rPr b="1" i="0" lang="en-GB" sz="1200" u="none" cap="none" strike="noStrike">
                          <a:solidFill>
                            <a:schemeClr val="dk1"/>
                          </a:solidFill>
                          <a:latin typeface="Arial"/>
                          <a:ea typeface="Arial"/>
                          <a:cs typeface="Arial"/>
                          <a:sym typeface="Arial"/>
                        </a:rPr>
                        <a:t>Lego WeDo</a:t>
                      </a:r>
                      <a:r>
                        <a:rPr b="0" i="0" lang="en-GB" sz="1200" u="none" cap="none" strike="noStrike">
                          <a:solidFill>
                            <a:schemeClr val="dk1"/>
                          </a:solidFill>
                          <a:latin typeface="Arial Narrow"/>
                          <a:ea typeface="Arial Narrow"/>
                          <a:cs typeface="Arial Narrow"/>
                          <a:sym typeface="Arial Narrow"/>
                        </a:rPr>
                        <a:t>: </a:t>
                      </a:r>
                      <a:r>
                        <a:rPr b="0" i="0" lang="en-GB" sz="1100" u="none" cap="none" strike="noStrike">
                          <a:solidFill>
                            <a:schemeClr val="dk1"/>
                          </a:solidFill>
                          <a:latin typeface="Arial Narrow"/>
                          <a:ea typeface="Arial Narrow"/>
                          <a:cs typeface="Arial Narrow"/>
                          <a:sym typeface="Arial Narrow"/>
                        </a:rPr>
                        <a:t>set of Lego aimed as an ’</a:t>
                      </a:r>
                      <a:r>
                        <a:rPr b="0" i="0" lang="en-GB" sz="1100">
                          <a:solidFill>
                            <a:schemeClr val="dk1"/>
                          </a:solidFill>
                          <a:latin typeface="Arial Narrow"/>
                          <a:ea typeface="Arial Narrow"/>
                          <a:cs typeface="Arial Narrow"/>
                          <a:sym typeface="Arial Narrow"/>
                        </a:rPr>
                        <a:t>introduction to control technology and programming using robotics’ – should work via Scratch or Micro:bit online/app as a plug-in</a:t>
                      </a:r>
                      <a:endParaRPr b="0" i="0" sz="1100" u="none" cap="none" strike="noStrike">
                        <a:solidFill>
                          <a:schemeClr val="dk1"/>
                        </a:solidFill>
                        <a:latin typeface="Arial Narrow"/>
                        <a:ea typeface="Arial Narrow"/>
                        <a:cs typeface="Arial Narrow"/>
                        <a:sym typeface="Arial Narrow"/>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523775">
                <a:tc>
                  <a:txBody>
                    <a:bodyPr/>
                    <a:lstStyle/>
                    <a:p>
                      <a:pPr indent="0" lvl="0" marL="0" marR="0" rtl="0" algn="ctr">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Arial"/>
                        <a:buNone/>
                      </a:pPr>
                      <a:r>
                        <a:rPr b="1" i="0" lang="en-GB" sz="1200" u="sng" cap="none" strike="noStrike">
                          <a:solidFill>
                            <a:schemeClr val="hlink"/>
                          </a:solidFill>
                          <a:latin typeface="Arial"/>
                          <a:ea typeface="Arial"/>
                          <a:cs typeface="Arial"/>
                          <a:sym typeface="Arial"/>
                          <a:hlinkClick r:id="rId3"/>
                        </a:rPr>
                        <a:t>Makey Makey:</a:t>
                      </a:r>
                      <a:r>
                        <a:rPr b="1" i="0" lang="en-GB" sz="1200" u="none" cap="none" strike="noStrike">
                          <a:latin typeface="Arial"/>
                          <a:ea typeface="Arial"/>
                          <a:cs typeface="Arial"/>
                          <a:sym typeface="Arial"/>
                        </a:rPr>
                        <a:t> </a:t>
                      </a:r>
                      <a:r>
                        <a:rPr b="1" i="0" lang="en-GB" sz="1200" u="none" cap="none" strike="noStrike">
                          <a:solidFill>
                            <a:schemeClr val="dk1"/>
                          </a:solidFill>
                          <a:latin typeface="Arial"/>
                          <a:ea typeface="Arial"/>
                          <a:cs typeface="Arial"/>
                          <a:sym typeface="Arial"/>
                        </a:rPr>
                        <a:t>‘</a:t>
                      </a:r>
                      <a:r>
                        <a:rPr b="0" i="0" lang="en-GB" sz="1100">
                          <a:solidFill>
                            <a:schemeClr val="dk1"/>
                          </a:solidFill>
                          <a:latin typeface="Arial Narrow"/>
                          <a:ea typeface="Arial Narrow"/>
                          <a:cs typeface="Arial Narrow"/>
                          <a:sym typeface="Arial Narrow"/>
                        </a:rPr>
                        <a:t>First set up takes seconds. Start out easy with a banana piano. Then create game controllers, invent musical instruments, make voting machines, and light up paper circuits. Connect Makey Makey to the world and the possibilities are endless!’</a:t>
                      </a:r>
                      <a:endParaRPr b="0" i="0" sz="1100">
                        <a:solidFill>
                          <a:schemeClr val="dk1"/>
                        </a:solidFill>
                        <a:latin typeface="Arial Narrow"/>
                        <a:ea typeface="Arial Narrow"/>
                        <a:cs typeface="Arial Narrow"/>
                        <a:sym typeface="Arial Narrow"/>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523775">
                <a:tc>
                  <a:txBody>
                    <a:bodyPr/>
                    <a:lstStyle/>
                    <a:p>
                      <a:pPr indent="0" lvl="0" marL="0" marR="0" rtl="0" algn="ctr">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Arial"/>
                        <a:buNone/>
                      </a:pPr>
                      <a:r>
                        <a:rPr b="1" i="0" lang="en-GB" sz="1200" u="sng" cap="none" strike="noStrike">
                          <a:solidFill>
                            <a:schemeClr val="hlink"/>
                          </a:solidFill>
                          <a:latin typeface="Arial"/>
                          <a:ea typeface="Arial"/>
                          <a:cs typeface="Arial"/>
                          <a:sym typeface="Arial"/>
                          <a:hlinkClick r:id="rId4"/>
                        </a:rPr>
                        <a:t>Raspberry Pi</a:t>
                      </a:r>
                      <a:r>
                        <a:rPr b="1" i="0" lang="en-GB" sz="1200" u="none" cap="none" strike="noStrike">
                          <a:latin typeface="Arial"/>
                          <a:ea typeface="Arial"/>
                          <a:cs typeface="Arial"/>
                          <a:sym typeface="Arial"/>
                        </a:rPr>
                        <a:t>: </a:t>
                      </a:r>
                      <a:r>
                        <a:rPr b="0" i="0" lang="en-GB" sz="1100" u="none" cap="none" strike="noStrike">
                          <a:latin typeface="Arial Narrow"/>
                          <a:ea typeface="Arial Narrow"/>
                          <a:cs typeface="Arial Narrow"/>
                          <a:sym typeface="Arial Narrow"/>
                        </a:rPr>
                        <a:t>mini computer, attaches to a monitor, keyboard and mouse to run programs</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1607" name="Google Shape;1607;p72">
            <a:hlinkClick action="ppaction://hlinkshowjump?jump=firstslide"/>
          </p:cNvPr>
          <p:cNvSpPr/>
          <p:nvPr/>
        </p:nvSpPr>
        <p:spPr>
          <a:xfrm>
            <a:off x="586789" y="45864"/>
            <a:ext cx="546686" cy="257267"/>
          </a:xfrm>
          <a:custGeom>
            <a:rect b="b" l="l" r="r" t="t"/>
            <a:pathLst>
              <a:path extrusionOk="0" h="120000" w="120000">
                <a:moveTo>
                  <a:pt x="0" y="0"/>
                </a:moveTo>
                <a:lnTo>
                  <a:pt x="120000" y="0"/>
                </a:lnTo>
                <a:lnTo>
                  <a:pt x="120000" y="120000"/>
                </a:lnTo>
                <a:lnTo>
                  <a:pt x="0" y="120000"/>
                </a:lnTo>
                <a:close/>
                <a:moveTo>
                  <a:pt x="60000" y="15000"/>
                </a:moveTo>
                <a:lnTo>
                  <a:pt x="38823" y="60000"/>
                </a:lnTo>
                <a:lnTo>
                  <a:pt x="44117" y="60000"/>
                </a:lnTo>
                <a:lnTo>
                  <a:pt x="44117" y="105000"/>
                </a:lnTo>
                <a:lnTo>
                  <a:pt x="75883" y="105000"/>
                </a:lnTo>
                <a:lnTo>
                  <a:pt x="75883" y="60000"/>
                </a:lnTo>
                <a:lnTo>
                  <a:pt x="81177" y="60000"/>
                </a:lnTo>
                <a:lnTo>
                  <a:pt x="73235" y="43125"/>
                </a:lnTo>
                <a:lnTo>
                  <a:pt x="73235" y="20625"/>
                </a:lnTo>
                <a:lnTo>
                  <a:pt x="67941" y="20625"/>
                </a:lnTo>
                <a:lnTo>
                  <a:pt x="67941" y="31875"/>
                </a:lnTo>
                <a:close/>
              </a:path>
              <a:path extrusionOk="0" fill="darkenLess" h="120000" w="120000">
                <a:moveTo>
                  <a:pt x="73235" y="43125"/>
                </a:moveTo>
                <a:lnTo>
                  <a:pt x="73235" y="20625"/>
                </a:lnTo>
                <a:lnTo>
                  <a:pt x="67941" y="20625"/>
                </a:lnTo>
                <a:lnTo>
                  <a:pt x="67941" y="31875"/>
                </a:lnTo>
                <a:close/>
                <a:moveTo>
                  <a:pt x="44117" y="60000"/>
                </a:moveTo>
                <a:lnTo>
                  <a:pt x="44117" y="105000"/>
                </a:lnTo>
                <a:lnTo>
                  <a:pt x="57353" y="105000"/>
                </a:lnTo>
                <a:lnTo>
                  <a:pt x="57353" y="82500"/>
                </a:lnTo>
                <a:lnTo>
                  <a:pt x="62647" y="82500"/>
                </a:lnTo>
                <a:lnTo>
                  <a:pt x="62647" y="105000"/>
                </a:lnTo>
                <a:lnTo>
                  <a:pt x="75883" y="105000"/>
                </a:lnTo>
                <a:lnTo>
                  <a:pt x="75883" y="60000"/>
                </a:lnTo>
                <a:close/>
              </a:path>
              <a:path extrusionOk="0" fill="darken" h="120000" w="120000">
                <a:moveTo>
                  <a:pt x="60000" y="15000"/>
                </a:moveTo>
                <a:lnTo>
                  <a:pt x="38823" y="60000"/>
                </a:lnTo>
                <a:lnTo>
                  <a:pt x="81177" y="60000"/>
                </a:lnTo>
                <a:close/>
                <a:moveTo>
                  <a:pt x="57353" y="82500"/>
                </a:moveTo>
                <a:lnTo>
                  <a:pt x="62647" y="82500"/>
                </a:lnTo>
                <a:lnTo>
                  <a:pt x="62647" y="105000"/>
                </a:lnTo>
                <a:lnTo>
                  <a:pt x="57353" y="105000"/>
                </a:lnTo>
                <a:close/>
              </a:path>
              <a:path extrusionOk="0" fill="none" h="120000" w="120000">
                <a:moveTo>
                  <a:pt x="60000" y="15000"/>
                </a:moveTo>
                <a:lnTo>
                  <a:pt x="67941" y="31875"/>
                </a:lnTo>
                <a:lnTo>
                  <a:pt x="67941" y="20625"/>
                </a:lnTo>
                <a:lnTo>
                  <a:pt x="73235" y="20625"/>
                </a:lnTo>
                <a:lnTo>
                  <a:pt x="73235" y="43125"/>
                </a:lnTo>
                <a:lnTo>
                  <a:pt x="81177" y="60000"/>
                </a:lnTo>
                <a:lnTo>
                  <a:pt x="75883" y="60000"/>
                </a:lnTo>
                <a:lnTo>
                  <a:pt x="75883" y="105000"/>
                </a:lnTo>
                <a:lnTo>
                  <a:pt x="44117" y="105000"/>
                </a:lnTo>
                <a:lnTo>
                  <a:pt x="44117" y="60000"/>
                </a:lnTo>
                <a:lnTo>
                  <a:pt x="38823" y="60000"/>
                </a:lnTo>
                <a:close/>
                <a:moveTo>
                  <a:pt x="67941" y="31875"/>
                </a:moveTo>
                <a:lnTo>
                  <a:pt x="73235" y="43125"/>
                </a:lnTo>
                <a:moveTo>
                  <a:pt x="75883" y="60000"/>
                </a:moveTo>
                <a:lnTo>
                  <a:pt x="44117" y="60000"/>
                </a:lnTo>
                <a:moveTo>
                  <a:pt x="57353" y="105000"/>
                </a:moveTo>
                <a:lnTo>
                  <a:pt x="57353" y="82500"/>
                </a:lnTo>
                <a:lnTo>
                  <a:pt x="62647" y="82500"/>
                </a:lnTo>
                <a:lnTo>
                  <a:pt x="62647" y="105000"/>
                </a:lnTo>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8" name="Google Shape;1608;p72"/>
          <p:cNvSpPr/>
          <p:nvPr/>
        </p:nvSpPr>
        <p:spPr>
          <a:xfrm>
            <a:off x="38099"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9" name="Google Shape;1609;p72"/>
          <p:cNvSpPr/>
          <p:nvPr/>
        </p:nvSpPr>
        <p:spPr>
          <a:xfrm>
            <a:off x="2487654" y="122605"/>
            <a:ext cx="5109210" cy="429143"/>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dk1"/>
                </a:solidFill>
                <a:latin typeface="Arial"/>
                <a:ea typeface="Arial"/>
                <a:cs typeface="Arial"/>
                <a:sym typeface="Arial"/>
              </a:rPr>
              <a:t>Pupil Resources: programmable devices</a:t>
            </a:r>
            <a:endParaRPr/>
          </a:p>
        </p:txBody>
      </p:sp>
      <p:pic>
        <p:nvPicPr>
          <p:cNvPr id="1610" name="Google Shape;1610;p72"/>
          <p:cNvPicPr preferRelativeResize="0"/>
          <p:nvPr/>
        </p:nvPicPr>
        <p:blipFill rotWithShape="1">
          <a:blip r:embed="rId5">
            <a:alphaModFix/>
          </a:blip>
          <a:srcRect b="0" l="0" r="0" t="0"/>
          <a:stretch/>
        </p:blipFill>
        <p:spPr>
          <a:xfrm>
            <a:off x="624889" y="708439"/>
            <a:ext cx="1841501" cy="1377122"/>
          </a:xfrm>
          <a:prstGeom prst="rect">
            <a:avLst/>
          </a:prstGeom>
          <a:noFill/>
          <a:ln>
            <a:noFill/>
          </a:ln>
        </p:spPr>
      </p:pic>
      <p:pic>
        <p:nvPicPr>
          <p:cNvPr id="1611" name="Google Shape;1611;p72"/>
          <p:cNvPicPr preferRelativeResize="0"/>
          <p:nvPr/>
        </p:nvPicPr>
        <p:blipFill rotWithShape="1">
          <a:blip r:embed="rId6">
            <a:alphaModFix/>
          </a:blip>
          <a:srcRect b="0" l="0" r="0" t="0"/>
          <a:stretch/>
        </p:blipFill>
        <p:spPr>
          <a:xfrm>
            <a:off x="224838" y="620321"/>
            <a:ext cx="650112" cy="662379"/>
          </a:xfrm>
          <a:prstGeom prst="rect">
            <a:avLst/>
          </a:prstGeom>
          <a:noFill/>
          <a:ln>
            <a:noFill/>
          </a:ln>
        </p:spPr>
      </p:pic>
      <p:pic>
        <p:nvPicPr>
          <p:cNvPr id="1612" name="Google Shape;1612;p72"/>
          <p:cNvPicPr preferRelativeResize="0"/>
          <p:nvPr/>
        </p:nvPicPr>
        <p:blipFill rotWithShape="1">
          <a:blip r:embed="rId7">
            <a:alphaModFix/>
          </a:blip>
          <a:srcRect b="0" l="0" r="0" t="0"/>
          <a:stretch/>
        </p:blipFill>
        <p:spPr>
          <a:xfrm>
            <a:off x="399760" y="3897909"/>
            <a:ext cx="2066630" cy="1271772"/>
          </a:xfrm>
          <a:prstGeom prst="rect">
            <a:avLst/>
          </a:prstGeom>
          <a:noFill/>
          <a:ln>
            <a:noFill/>
          </a:ln>
        </p:spPr>
      </p:pic>
      <p:pic>
        <p:nvPicPr>
          <p:cNvPr id="1613" name="Google Shape;1613;p72"/>
          <p:cNvPicPr preferRelativeResize="0"/>
          <p:nvPr/>
        </p:nvPicPr>
        <p:blipFill rotWithShape="1">
          <a:blip r:embed="rId8">
            <a:alphaModFix/>
          </a:blip>
          <a:srcRect b="0" l="0" r="0" t="0"/>
          <a:stretch/>
        </p:blipFill>
        <p:spPr>
          <a:xfrm>
            <a:off x="321130" y="3730934"/>
            <a:ext cx="424540" cy="536261"/>
          </a:xfrm>
          <a:prstGeom prst="rect">
            <a:avLst/>
          </a:prstGeom>
          <a:noFill/>
          <a:ln>
            <a:noFill/>
          </a:ln>
        </p:spPr>
      </p:pic>
      <p:pic>
        <p:nvPicPr>
          <p:cNvPr id="1614" name="Google Shape;1614;p72"/>
          <p:cNvPicPr preferRelativeResize="0"/>
          <p:nvPr/>
        </p:nvPicPr>
        <p:blipFill rotWithShape="1">
          <a:blip r:embed="rId9">
            <a:alphaModFix/>
          </a:blip>
          <a:srcRect b="0" l="0" r="0" t="0"/>
          <a:stretch/>
        </p:blipFill>
        <p:spPr>
          <a:xfrm>
            <a:off x="624888" y="2218573"/>
            <a:ext cx="1841501" cy="1379348"/>
          </a:xfrm>
          <a:prstGeom prst="rect">
            <a:avLst/>
          </a:prstGeom>
          <a:noFill/>
          <a:ln>
            <a:noFill/>
          </a:ln>
        </p:spPr>
      </p:pic>
      <p:pic>
        <p:nvPicPr>
          <p:cNvPr id="1615" name="Google Shape;1615;p72"/>
          <p:cNvPicPr preferRelativeResize="0"/>
          <p:nvPr/>
        </p:nvPicPr>
        <p:blipFill rotWithShape="1">
          <a:blip r:embed="rId10">
            <a:alphaModFix/>
          </a:blip>
          <a:srcRect b="0" l="0" r="0" t="0"/>
          <a:stretch/>
        </p:blipFill>
        <p:spPr>
          <a:xfrm>
            <a:off x="224838" y="2151620"/>
            <a:ext cx="660400" cy="660400"/>
          </a:xfrm>
          <a:prstGeom prst="rect">
            <a:avLst/>
          </a:prstGeom>
          <a:noFill/>
          <a:ln>
            <a:noFill/>
          </a:ln>
        </p:spPr>
      </p:pic>
      <p:sp>
        <p:nvSpPr>
          <p:cNvPr id="1616" name="Google Shape;1616;p72">
            <a:hlinkClick action="ppaction://hlinkshowjump?jump=previousslide"/>
          </p:cNvPr>
          <p:cNvSpPr/>
          <p:nvPr/>
        </p:nvSpPr>
        <p:spPr>
          <a:xfrm>
            <a:off x="1206475" y="62737"/>
            <a:ext cx="1452107" cy="429143"/>
          </a:xfrm>
          <a:prstGeom prst="roundRect">
            <a:avLst>
              <a:gd fmla="val 16667" name="adj"/>
            </a:avLst>
          </a:pr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None/>
            </a:pPr>
            <a:r>
              <a:rPr b="1" lang="en-GB" sz="1000">
                <a:solidFill>
                  <a:srgbClr val="FFFFFF"/>
                </a:solidFill>
                <a:latin typeface="Arial"/>
                <a:ea typeface="Arial"/>
                <a:cs typeface="Arial"/>
                <a:sym typeface="Arial"/>
              </a:rPr>
              <a:t>programmable devices</a:t>
            </a:r>
            <a:endParaRPr b="1" sz="1100">
              <a:solidFill>
                <a:srgbClr val="FFFFFF"/>
              </a:solidFill>
              <a:latin typeface="Arial"/>
              <a:ea typeface="Arial"/>
              <a:cs typeface="Arial"/>
              <a:sym typeface="Arial"/>
            </a:endParaRPr>
          </a:p>
        </p:txBody>
      </p:sp>
      <p:sp>
        <p:nvSpPr>
          <p:cNvPr id="1617" name="Google Shape;1617;p72">
            <a:hlinkClick action="ppaction://hlinkshowjump?jump=previousslide"/>
          </p:cNvPr>
          <p:cNvSpPr/>
          <p:nvPr/>
        </p:nvSpPr>
        <p:spPr>
          <a:xfrm>
            <a:off x="1277295" y="102911"/>
            <a:ext cx="311559" cy="379031"/>
          </a:xfrm>
          <a:custGeom>
            <a:rect b="b" l="l" r="r" t="t"/>
            <a:pathLst>
              <a:path extrusionOk="0" h="120000" w="120000">
                <a:moveTo>
                  <a:pt x="0" y="0"/>
                </a:moveTo>
                <a:lnTo>
                  <a:pt x="120000" y="0"/>
                </a:lnTo>
                <a:lnTo>
                  <a:pt x="120000" y="120000"/>
                </a:lnTo>
                <a:lnTo>
                  <a:pt x="0" y="120000"/>
                </a:lnTo>
                <a:close/>
                <a:moveTo>
                  <a:pt x="15000" y="60000"/>
                </a:moveTo>
                <a:lnTo>
                  <a:pt x="105000" y="23011"/>
                </a:lnTo>
                <a:lnTo>
                  <a:pt x="105000" y="96989"/>
                </a:lnTo>
                <a:close/>
              </a:path>
              <a:path extrusionOk="0" fill="darken" h="120000" w="120000">
                <a:moveTo>
                  <a:pt x="15000" y="60000"/>
                </a:moveTo>
                <a:lnTo>
                  <a:pt x="105000" y="23011"/>
                </a:lnTo>
                <a:lnTo>
                  <a:pt x="105000" y="96989"/>
                </a:lnTo>
                <a:close/>
              </a:path>
              <a:path extrusionOk="0" fill="none" h="120000" w="120000">
                <a:moveTo>
                  <a:pt x="15000" y="60000"/>
                </a:moveTo>
                <a:lnTo>
                  <a:pt x="105000" y="23011"/>
                </a:lnTo>
                <a:lnTo>
                  <a:pt x="105000" y="96989"/>
                </a:lnTo>
                <a:close/>
              </a:path>
              <a:path extrusionOk="0" fill="none" h="120000" w="120000">
                <a:moveTo>
                  <a:pt x="0" y="0"/>
                </a:moveTo>
                <a:lnTo>
                  <a:pt x="120000" y="0"/>
                </a:lnTo>
                <a:lnTo>
                  <a:pt x="120000" y="120000"/>
                </a:lnTo>
                <a:lnTo>
                  <a:pt x="0" y="120000"/>
                </a:lnTo>
                <a:close/>
              </a:path>
            </a:pathLst>
          </a:custGeom>
          <a:solidFill>
            <a:srgbClr val="31859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00">
              <a:solidFill>
                <a:schemeClr val="lt1"/>
              </a:solidFill>
              <a:latin typeface="Arial Narrow"/>
              <a:ea typeface="Arial Narrow"/>
              <a:cs typeface="Arial Narrow"/>
              <a:sym typeface="Arial Narrow"/>
            </a:endParaRPr>
          </a:p>
        </p:txBody>
      </p:sp>
      <p:sp>
        <p:nvSpPr>
          <p:cNvPr id="1618" name="Google Shape;1618;p72">
            <a:hlinkClick action="ppaction://hlinkshowjump?jump=nextslide"/>
          </p:cNvPr>
          <p:cNvSpPr/>
          <p:nvPr/>
        </p:nvSpPr>
        <p:spPr>
          <a:xfrm rot="10800000">
            <a:off x="8610600"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2" name="Shape 1622"/>
        <p:cNvGrpSpPr/>
        <p:nvPr/>
      </p:nvGrpSpPr>
      <p:grpSpPr>
        <a:xfrm>
          <a:off x="0" y="0"/>
          <a:ext cx="0" cy="0"/>
          <a:chOff x="0" y="0"/>
          <a:chExt cx="0" cy="0"/>
        </a:xfrm>
      </p:grpSpPr>
      <p:sp>
        <p:nvSpPr>
          <p:cNvPr id="1623" name="Google Shape;1623;p73"/>
          <p:cNvSpPr/>
          <p:nvPr/>
        </p:nvSpPr>
        <p:spPr>
          <a:xfrm flipH="1">
            <a:off x="94756" y="1089510"/>
            <a:ext cx="4477244" cy="5649322"/>
          </a:xfrm>
          <a:prstGeom prst="rect">
            <a:avLst/>
          </a:prstGeom>
          <a:noFill/>
          <a:ln cap="flat" cmpd="sng" w="254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171450" lvl="0" marL="171450" marR="0" rtl="0" algn="l">
              <a:spcBef>
                <a:spcPts val="0"/>
              </a:spcBef>
              <a:spcAft>
                <a:spcPts val="0"/>
              </a:spcAft>
              <a:buClr>
                <a:schemeClr val="dk1"/>
              </a:buClr>
              <a:buSzPts val="1100"/>
              <a:buFont typeface="Arial"/>
              <a:buChar char="•"/>
            </a:pPr>
            <a:r>
              <a:rPr lang="en-GB" sz="1100" u="sng">
                <a:solidFill>
                  <a:schemeClr val="dk1"/>
                </a:solidFill>
                <a:latin typeface="Arial Narrow"/>
                <a:ea typeface="Arial Narrow"/>
                <a:cs typeface="Arial Narrow"/>
                <a:sym typeface="Arial Narrow"/>
                <a:hlinkClick r:id="rId3">
                  <a:extLst>
                    <a:ext uri="{A12FA001-AC4F-418D-AE19-62706E023703}">
                      <ahyp:hlinkClr val="tx"/>
                    </a:ext>
                  </a:extLst>
                </a:hlinkClick>
              </a:rPr>
              <a:t>Enabling Environments: iPads in the Early Years </a:t>
            </a:r>
            <a:r>
              <a:rPr lang="en-GB" sz="1100">
                <a:solidFill>
                  <a:schemeClr val="dk1"/>
                </a:solidFill>
                <a:latin typeface="Arial Narrow"/>
                <a:ea typeface="Arial Narrow"/>
                <a:cs typeface="Arial Narrow"/>
                <a:sym typeface="Arial Narrow"/>
              </a:rPr>
              <a:t>by Mark Faulder (download via Books) – preview this </a:t>
            </a:r>
            <a:r>
              <a:rPr lang="en-GB" sz="1100" u="sng">
                <a:solidFill>
                  <a:schemeClr val="dk1"/>
                </a:solidFill>
                <a:latin typeface="Arial Narrow"/>
                <a:ea typeface="Arial Narrow"/>
                <a:cs typeface="Arial Narrow"/>
                <a:sym typeface="Arial Narrow"/>
                <a:hlinkClick r:id="rId4">
                  <a:extLst>
                    <a:ext uri="{A12FA001-AC4F-418D-AE19-62706E023703}">
                      <ahyp:hlinkClr val="tx"/>
                    </a:ext>
                  </a:extLst>
                </a:hlinkClick>
              </a:rPr>
              <a:t>section on photos</a:t>
            </a:r>
            <a:endParaRPr sz="1100" u="sng">
              <a:solidFill>
                <a:schemeClr val="dk1"/>
              </a:solidFill>
              <a:latin typeface="Arial Narrow"/>
              <a:ea typeface="Arial Narrow"/>
              <a:cs typeface="Arial Narrow"/>
              <a:sym typeface="Arial Narrow"/>
              <a:hlinkClick r:id="rId5">
                <a:extLst>
                  <a:ext uri="{A12FA001-AC4F-418D-AE19-62706E023703}">
                    <ahyp:hlinkClr val="tx"/>
                  </a:ext>
                </a:extLst>
              </a:hlinkClick>
            </a:endParaRPr>
          </a:p>
          <a:p>
            <a:pPr indent="-171450" lvl="0" marL="171450" marR="0" rtl="0" algn="l">
              <a:spcBef>
                <a:spcPts val="0"/>
              </a:spcBef>
              <a:spcAft>
                <a:spcPts val="0"/>
              </a:spcAft>
              <a:buClr>
                <a:schemeClr val="dk1"/>
              </a:buClr>
              <a:buSzPts val="1100"/>
              <a:buFont typeface="Arial"/>
              <a:buChar char="•"/>
            </a:pPr>
            <a:r>
              <a:rPr lang="en-GB" sz="1100" u="sng">
                <a:solidFill>
                  <a:schemeClr val="dk1"/>
                </a:solidFill>
                <a:latin typeface="Arial Narrow"/>
                <a:ea typeface="Arial Narrow"/>
                <a:cs typeface="Arial Narrow"/>
                <a:sym typeface="Arial Narrow"/>
                <a:hlinkClick r:id="rId6">
                  <a:extLst>
                    <a:ext uri="{A12FA001-AC4F-418D-AE19-62706E023703}">
                      <ahyp:hlinkClr val="tx"/>
                    </a:ext>
                  </a:extLst>
                </a:hlinkClick>
              </a:rPr>
              <a:t>Teachable</a:t>
            </a:r>
            <a:r>
              <a:rPr lang="en-GB" sz="1100">
                <a:solidFill>
                  <a:schemeClr val="dk1"/>
                </a:solidFill>
                <a:latin typeface="Arial Narrow"/>
                <a:ea typeface="Arial Narrow"/>
                <a:cs typeface="Arial Narrow"/>
                <a:sym typeface="Arial Narrow"/>
              </a:rPr>
              <a:t>: </a:t>
            </a:r>
            <a:endParaRPr/>
          </a:p>
          <a:p>
            <a:pPr indent="-171450" lvl="1" marL="628650" marR="0" rtl="0" algn="l">
              <a:spcBef>
                <a:spcPts val="0"/>
              </a:spcBef>
              <a:spcAft>
                <a:spcPts val="0"/>
              </a:spcAft>
              <a:buClr>
                <a:schemeClr val="dk1"/>
              </a:buClr>
              <a:buSzPts val="1100"/>
              <a:buFont typeface="Arial"/>
              <a:buChar char="•"/>
            </a:pPr>
            <a:r>
              <a:rPr b="0" i="0" lang="en-GB" sz="1100" u="none" cap="none" strike="noStrike">
                <a:solidFill>
                  <a:schemeClr val="dk1"/>
                </a:solidFill>
                <a:latin typeface="Arial Narrow"/>
                <a:ea typeface="Arial Narrow"/>
                <a:cs typeface="Arial Narrow"/>
                <a:sym typeface="Arial Narrow"/>
              </a:rPr>
              <a:t>Getting to Know Your iPad</a:t>
            </a:r>
            <a:r>
              <a:rPr b="0" i="0" lang="en-GB" sz="1100" u="sng" cap="none" strike="noStrike">
                <a:solidFill>
                  <a:schemeClr val="dk1"/>
                </a:solidFill>
                <a:latin typeface="Arial Narrow"/>
                <a:ea typeface="Arial Narrow"/>
                <a:cs typeface="Arial Narrow"/>
                <a:sym typeface="Arial Narrow"/>
                <a:hlinkClick r:id="rId7">
                  <a:extLst>
                    <a:ext uri="{A12FA001-AC4F-418D-AE19-62706E023703}">
                      <ahyp:hlinkClr val="tx"/>
                    </a:ext>
                  </a:extLst>
                </a:hlinkClick>
              </a:rPr>
              <a:t> 1 </a:t>
            </a:r>
            <a:r>
              <a:rPr b="0" i="0" lang="en-GB" sz="1100" u="none" cap="none" strike="noStrike">
                <a:solidFill>
                  <a:schemeClr val="dk1"/>
                </a:solidFill>
                <a:latin typeface="Arial Narrow"/>
                <a:ea typeface="Arial Narrow"/>
                <a:cs typeface="Arial Narrow"/>
                <a:sym typeface="Arial Narrow"/>
              </a:rPr>
              <a:t>/</a:t>
            </a:r>
            <a:r>
              <a:rPr b="0" i="0" lang="en-GB" sz="1100" u="sng" cap="none" strike="noStrike">
                <a:solidFill>
                  <a:schemeClr val="dk1"/>
                </a:solidFill>
                <a:latin typeface="Arial Narrow"/>
                <a:ea typeface="Arial Narrow"/>
                <a:cs typeface="Arial Narrow"/>
                <a:sym typeface="Arial Narrow"/>
                <a:hlinkClick r:id="rId8">
                  <a:extLst>
                    <a:ext uri="{A12FA001-AC4F-418D-AE19-62706E023703}">
                      <ahyp:hlinkClr val="tx"/>
                    </a:ext>
                  </a:extLst>
                </a:hlinkClick>
              </a:rPr>
              <a:t> 2 </a:t>
            </a:r>
            <a:r>
              <a:rPr b="0" i="0" lang="en-GB" sz="1100" u="none" cap="none" strike="noStrike">
                <a:solidFill>
                  <a:schemeClr val="dk1"/>
                </a:solidFill>
                <a:latin typeface="Arial Narrow"/>
                <a:ea typeface="Arial Narrow"/>
                <a:cs typeface="Arial Narrow"/>
                <a:sym typeface="Arial Narrow"/>
              </a:rPr>
              <a:t>/</a:t>
            </a:r>
            <a:r>
              <a:rPr b="0" i="0" lang="en-GB" sz="1100" u="sng" cap="none" strike="noStrike">
                <a:solidFill>
                  <a:schemeClr val="dk1"/>
                </a:solidFill>
                <a:latin typeface="Arial Narrow"/>
                <a:ea typeface="Arial Narrow"/>
                <a:cs typeface="Arial Narrow"/>
                <a:sym typeface="Arial Narrow"/>
                <a:hlinkClick r:id="rId9">
                  <a:extLst>
                    <a:ext uri="{A12FA001-AC4F-418D-AE19-62706E023703}">
                      <ahyp:hlinkClr val="tx"/>
                    </a:ext>
                  </a:extLst>
                </a:hlinkClick>
              </a:rPr>
              <a:t> 3 </a:t>
            </a:r>
            <a:endParaRPr b="0" i="0" sz="1100" u="none" cap="none" strike="noStrike">
              <a:solidFill>
                <a:schemeClr val="dk1"/>
              </a:solidFill>
              <a:latin typeface="Arial Narrow"/>
              <a:ea typeface="Arial Narrow"/>
              <a:cs typeface="Arial Narrow"/>
              <a:sym typeface="Arial Narrow"/>
            </a:endParaRPr>
          </a:p>
          <a:p>
            <a:pPr indent="-171450" lvl="1" marL="628650" marR="0" rtl="0" algn="l">
              <a:spcBef>
                <a:spcPts val="0"/>
              </a:spcBef>
              <a:spcAft>
                <a:spcPts val="0"/>
              </a:spcAft>
              <a:buClr>
                <a:schemeClr val="dk1"/>
              </a:buClr>
              <a:buSzPts val="1100"/>
              <a:buFont typeface="Arial"/>
              <a:buChar char="•"/>
            </a:pPr>
            <a:r>
              <a:rPr b="0" i="0" lang="en-GB" sz="1100" u="sng" cap="none" strike="noStrike">
                <a:solidFill>
                  <a:schemeClr val="dk1"/>
                </a:solidFill>
                <a:latin typeface="Arial Narrow"/>
                <a:ea typeface="Arial Narrow"/>
                <a:cs typeface="Arial Narrow"/>
                <a:sym typeface="Arial Narrow"/>
                <a:hlinkClick r:id="rId10">
                  <a:extLst>
                    <a:ext uri="{A12FA001-AC4F-418D-AE19-62706E023703}">
                      <ahyp:hlinkClr val="tx"/>
                    </a:ext>
                  </a:extLst>
                </a:hlinkClick>
              </a:rPr>
              <a:t>Using Clips for Learning Logs and Parental Engagement</a:t>
            </a:r>
            <a:endParaRPr b="0" i="0" sz="1100" u="none" cap="none" strike="noStrike">
              <a:solidFill>
                <a:schemeClr val="dk1"/>
              </a:solidFill>
              <a:latin typeface="Arial Narrow"/>
              <a:ea typeface="Arial Narrow"/>
              <a:cs typeface="Arial Narrow"/>
              <a:sym typeface="Arial Narrow"/>
            </a:endParaRPr>
          </a:p>
          <a:p>
            <a:pPr indent="-171450" lvl="1" marL="628650" marR="0" rtl="0" algn="l">
              <a:spcBef>
                <a:spcPts val="0"/>
              </a:spcBef>
              <a:spcAft>
                <a:spcPts val="0"/>
              </a:spcAft>
              <a:buClr>
                <a:schemeClr val="dk1"/>
              </a:buClr>
              <a:buSzPts val="1100"/>
              <a:buFont typeface="Arial"/>
              <a:buChar char="•"/>
            </a:pPr>
            <a:r>
              <a:rPr b="0" i="0" lang="en-GB" sz="1100" u="sng" cap="none" strike="noStrike">
                <a:solidFill>
                  <a:schemeClr val="dk1"/>
                </a:solidFill>
                <a:latin typeface="Arial Narrow"/>
                <a:ea typeface="Arial Narrow"/>
                <a:cs typeface="Arial Narrow"/>
                <a:sym typeface="Arial Narrow"/>
                <a:hlinkClick r:id="rId11">
                  <a:extLst>
                    <a:ext uri="{A12FA001-AC4F-418D-AE19-62706E023703}">
                      <ahyp:hlinkClr val="tx"/>
                    </a:ext>
                  </a:extLst>
                </a:hlinkClick>
              </a:rPr>
              <a:t>Developing Literacy – Gathering Resources</a:t>
            </a:r>
            <a:endParaRPr b="0" i="0" sz="1100" u="none" cap="none" strike="noStrike">
              <a:solidFill>
                <a:schemeClr val="dk1"/>
              </a:solidFill>
              <a:latin typeface="Arial Narrow"/>
              <a:ea typeface="Arial Narrow"/>
              <a:cs typeface="Arial Narrow"/>
              <a:sym typeface="Arial Narrow"/>
            </a:endParaRPr>
          </a:p>
          <a:p>
            <a:pPr indent="-171450" lvl="1" marL="628650" marR="0" rtl="0" algn="l">
              <a:spcBef>
                <a:spcPts val="0"/>
              </a:spcBef>
              <a:spcAft>
                <a:spcPts val="0"/>
              </a:spcAft>
              <a:buClr>
                <a:schemeClr val="dk1"/>
              </a:buClr>
              <a:buSzPts val="1100"/>
              <a:buFont typeface="Arial"/>
              <a:buChar char="•"/>
            </a:pPr>
            <a:r>
              <a:rPr b="0" i="0" lang="en-GB" sz="1100" u="sng" cap="none" strike="noStrike">
                <a:solidFill>
                  <a:schemeClr val="dk1"/>
                </a:solidFill>
                <a:latin typeface="Arial Narrow"/>
                <a:ea typeface="Arial Narrow"/>
                <a:cs typeface="Arial Narrow"/>
                <a:sym typeface="Arial Narrow"/>
                <a:hlinkClick r:id="rId12">
                  <a:extLst>
                    <a:ext uri="{A12FA001-AC4F-418D-AE19-62706E023703}">
                      <ahyp:hlinkClr val="tx"/>
                    </a:ext>
                  </a:extLst>
                </a:hlinkClick>
              </a:rPr>
              <a:t>Developing Literacy – Digital Story Telling</a:t>
            </a:r>
            <a:r>
              <a:rPr b="0" i="0" lang="en-GB" sz="1100" u="none" cap="none" strike="noStrike">
                <a:solidFill>
                  <a:schemeClr val="dk1"/>
                </a:solidFill>
                <a:latin typeface="Arial Narrow"/>
                <a:ea typeface="Arial Narrow"/>
                <a:cs typeface="Arial Narrow"/>
                <a:sym typeface="Arial Narrow"/>
              </a:rPr>
              <a:t> (iMovie)</a:t>
            </a:r>
            <a:endParaRPr/>
          </a:p>
          <a:p>
            <a:pPr indent="-101600" lvl="1" marL="62865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Narrow"/>
              <a:ea typeface="Arial Narrow"/>
              <a:cs typeface="Arial Narrow"/>
              <a:sym typeface="Arial Narrow"/>
            </a:endParaRPr>
          </a:p>
          <a:p>
            <a:pPr indent="-101600" lvl="1" marL="62865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Narrow"/>
              <a:ea typeface="Arial Narrow"/>
              <a:cs typeface="Arial Narrow"/>
              <a:sym typeface="Arial Narrow"/>
            </a:endParaRPr>
          </a:p>
          <a:p>
            <a:pPr indent="-101600" lvl="1" marL="628650" marR="0" rtl="0" algn="l">
              <a:spcBef>
                <a:spcPts val="0"/>
              </a:spcBef>
              <a:spcAft>
                <a:spcPts val="0"/>
              </a:spcAft>
              <a:buClr>
                <a:schemeClr val="dk1"/>
              </a:buClr>
              <a:buSzPts val="1100"/>
              <a:buFont typeface="Arial"/>
              <a:buNone/>
            </a:pPr>
            <a:r>
              <a:t/>
            </a:r>
            <a:endParaRPr b="0" i="0" sz="1100" u="none" cap="none" strike="noStrike">
              <a:solidFill>
                <a:srgbClr val="000000"/>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rgbClr val="000000"/>
              </a:solidFill>
              <a:latin typeface="Arial Narrow"/>
              <a:ea typeface="Arial Narrow"/>
              <a:cs typeface="Arial Narrow"/>
              <a:sym typeface="Arial Narrow"/>
            </a:endParaRPr>
          </a:p>
          <a:p>
            <a:pPr indent="-171450" lvl="0" marL="171450" marR="0" rtl="0" algn="l">
              <a:spcBef>
                <a:spcPts val="0"/>
              </a:spcBef>
              <a:spcAft>
                <a:spcPts val="0"/>
              </a:spcAft>
              <a:buClr>
                <a:srgbClr val="000000"/>
              </a:buClr>
              <a:buSzPts val="1100"/>
              <a:buFont typeface="Arial"/>
              <a:buChar char="•"/>
            </a:pPr>
            <a:r>
              <a:rPr lang="en-GB" sz="1100" u="sng">
                <a:solidFill>
                  <a:srgbClr val="000000"/>
                </a:solidFill>
                <a:latin typeface="Arial Narrow"/>
                <a:ea typeface="Arial Narrow"/>
                <a:cs typeface="Arial Narrow"/>
                <a:sym typeface="Arial Narrow"/>
                <a:hlinkClick r:id="rId13">
                  <a:extLst>
                    <a:ext uri="{A12FA001-AC4F-418D-AE19-62706E023703}">
                      <ahyp:hlinkClr val="tx"/>
                    </a:ext>
                  </a:extLst>
                </a:hlinkClick>
              </a:rPr>
              <a:t>Picture books to support e-safety </a:t>
            </a:r>
            <a:r>
              <a:rPr lang="en-GB" sz="1100">
                <a:solidFill>
                  <a:srgbClr val="000000"/>
                </a:solidFill>
                <a:latin typeface="Arial Narrow"/>
                <a:ea typeface="Arial Narrow"/>
                <a:cs typeface="Arial Narrow"/>
                <a:sym typeface="Arial Narrow"/>
              </a:rPr>
              <a:t>(list provided by primary school)</a:t>
            </a:r>
            <a:endParaRPr/>
          </a:p>
          <a:p>
            <a:pPr indent="-171450" lvl="0" marL="171450" marR="0" rtl="0" algn="l">
              <a:spcBef>
                <a:spcPts val="0"/>
              </a:spcBef>
              <a:spcAft>
                <a:spcPts val="0"/>
              </a:spcAft>
              <a:buClr>
                <a:schemeClr val="dk1"/>
              </a:buClr>
              <a:buSzPts val="1100"/>
              <a:buFont typeface="Arial"/>
              <a:buChar char="•"/>
            </a:pPr>
            <a:r>
              <a:rPr lang="en-GB" sz="1100" u="sng">
                <a:solidFill>
                  <a:schemeClr val="dk1"/>
                </a:solidFill>
                <a:latin typeface="Arial Narrow"/>
                <a:ea typeface="Arial Narrow"/>
                <a:cs typeface="Arial Narrow"/>
                <a:sym typeface="Arial Narrow"/>
                <a:hlinkClick r:id="rId14">
                  <a:extLst>
                    <a:ext uri="{A12FA001-AC4F-418D-AE19-62706E023703}">
                      <ahyp:hlinkClr val="tx"/>
                    </a:ext>
                  </a:extLst>
                </a:hlinkClick>
              </a:rPr>
              <a:t>Teachable</a:t>
            </a:r>
            <a:r>
              <a:rPr lang="en-GB" sz="1100">
                <a:solidFill>
                  <a:schemeClr val="dk1"/>
                </a:solidFill>
                <a:latin typeface="Arial Narrow"/>
                <a:ea typeface="Arial Narrow"/>
                <a:cs typeface="Arial Narrow"/>
                <a:sym typeface="Arial Narrow"/>
              </a:rPr>
              <a:t>:</a:t>
            </a:r>
            <a:endParaRPr/>
          </a:p>
          <a:p>
            <a:pPr indent="-171450" lvl="1" marL="628650" marR="0" rtl="0" algn="l">
              <a:spcBef>
                <a:spcPts val="0"/>
              </a:spcBef>
              <a:spcAft>
                <a:spcPts val="0"/>
              </a:spcAft>
              <a:buClr>
                <a:schemeClr val="dk1"/>
              </a:buClr>
              <a:buSzPts val="1100"/>
              <a:buFont typeface="Arial"/>
              <a:buChar char="•"/>
            </a:pPr>
            <a:r>
              <a:rPr b="0" i="0" lang="en-GB" sz="1100" u="sng" cap="none" strike="noStrike">
                <a:solidFill>
                  <a:schemeClr val="dk1"/>
                </a:solidFill>
                <a:latin typeface="Arial Narrow"/>
                <a:ea typeface="Arial Narrow"/>
                <a:cs typeface="Arial Narrow"/>
                <a:sym typeface="Arial Narrow"/>
                <a:hlinkClick r:id="rId15">
                  <a:extLst>
                    <a:ext uri="{A12FA001-AC4F-418D-AE19-62706E023703}">
                      <ahyp:hlinkClr val="tx"/>
                    </a:ext>
                  </a:extLst>
                </a:hlinkClick>
              </a:rPr>
              <a:t>LfA Reading Strategies </a:t>
            </a:r>
            <a:r>
              <a:rPr b="0" i="0" lang="en-GB" sz="1100" u="none" cap="none" strike="noStrike">
                <a:solidFill>
                  <a:schemeClr val="dk1"/>
                </a:solidFill>
                <a:latin typeface="Arial Narrow"/>
                <a:ea typeface="Arial Narrow"/>
                <a:cs typeface="Arial Narrow"/>
                <a:sym typeface="Arial Narrow"/>
              </a:rPr>
              <a:t>(Book Creator)</a:t>
            </a:r>
            <a:endParaRPr/>
          </a:p>
          <a:p>
            <a:pPr indent="0" lvl="0" marL="0" marR="0" rtl="0" algn="l">
              <a:spcBef>
                <a:spcPts val="0"/>
              </a:spcBef>
              <a:spcAft>
                <a:spcPts val="0"/>
              </a:spcAft>
              <a:buNone/>
            </a:pPr>
            <a:r>
              <a:rPr i="1" lang="en-GB" sz="1100">
                <a:solidFill>
                  <a:schemeClr val="dk1"/>
                </a:solidFill>
                <a:latin typeface="Arial Narrow"/>
                <a:ea typeface="Arial Narrow"/>
                <a:cs typeface="Arial Narrow"/>
                <a:sym typeface="Arial Narrow"/>
              </a:rPr>
              <a:t>New professional learning courses coming soon specifically for Early Years</a:t>
            </a:r>
            <a:endParaRPr/>
          </a:p>
          <a:p>
            <a:pPr indent="-101600" lvl="0" marL="171450" marR="0" rtl="0" algn="l">
              <a:spcBef>
                <a:spcPts val="0"/>
              </a:spcBef>
              <a:spcAft>
                <a:spcPts val="0"/>
              </a:spcAft>
              <a:buClr>
                <a:schemeClr val="dk1"/>
              </a:buClr>
              <a:buSzPts val="1100"/>
              <a:buFont typeface="Arial"/>
              <a:buNone/>
            </a:pPr>
            <a:r>
              <a:t/>
            </a:r>
            <a:endParaRPr sz="1100">
              <a:solidFill>
                <a:srgbClr val="FF0000"/>
              </a:solidFill>
              <a:latin typeface="Arial Narrow"/>
              <a:ea typeface="Arial Narrow"/>
              <a:cs typeface="Arial Narrow"/>
              <a:sym typeface="Arial Narrow"/>
            </a:endParaRPr>
          </a:p>
          <a:p>
            <a:pPr indent="-101600" lvl="0" marL="171450" marR="0" rtl="0" algn="l">
              <a:spcBef>
                <a:spcPts val="0"/>
              </a:spcBef>
              <a:spcAft>
                <a:spcPts val="0"/>
              </a:spcAft>
              <a:buClr>
                <a:schemeClr val="dk1"/>
              </a:buClr>
              <a:buSzPts val="1100"/>
              <a:buFont typeface="Arial"/>
              <a:buNone/>
            </a:pPr>
            <a:r>
              <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100"/>
              <a:buFont typeface="Arial"/>
              <a:buChar char="•"/>
            </a:pPr>
            <a:r>
              <a:rPr lang="en-GB" sz="1100">
                <a:solidFill>
                  <a:schemeClr val="dk1"/>
                </a:solidFill>
                <a:latin typeface="Arial Narrow"/>
                <a:ea typeface="Arial Narrow"/>
                <a:cs typeface="Arial Narrow"/>
                <a:sym typeface="Arial Narrow"/>
              </a:rPr>
              <a:t>South West Grid for Learning (SWGfL) </a:t>
            </a:r>
            <a:r>
              <a:rPr lang="en-GB" sz="1100" u="sng">
                <a:solidFill>
                  <a:schemeClr val="dk1"/>
                </a:solidFill>
                <a:latin typeface="Arial Narrow"/>
                <a:ea typeface="Arial Narrow"/>
                <a:cs typeface="Arial Narrow"/>
                <a:sym typeface="Arial Narrow"/>
                <a:hlinkClick r:id="rId16">
                  <a:extLst>
                    <a:ext uri="{A12FA001-AC4F-418D-AE19-62706E023703}">
                      <ahyp:hlinkClr val="tx"/>
                    </a:ext>
                  </a:extLst>
                </a:hlinkClick>
              </a:rPr>
              <a:t>lesson plans and resources</a:t>
            </a:r>
            <a:endParaRPr sz="11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100"/>
              <a:buFont typeface="Arial"/>
              <a:buChar char="•"/>
            </a:pPr>
            <a:r>
              <a:rPr lang="en-GB" sz="1100">
                <a:solidFill>
                  <a:schemeClr val="dk1"/>
                </a:solidFill>
                <a:latin typeface="Arial Narrow"/>
                <a:ea typeface="Arial Narrow"/>
                <a:cs typeface="Arial Narrow"/>
                <a:sym typeface="Arial Narrow"/>
              </a:rPr>
              <a:t>General information on cyber resilience and internet safety for teachers and parents </a:t>
            </a:r>
            <a:r>
              <a:rPr lang="en-GB" sz="1100" u="sng">
                <a:solidFill>
                  <a:schemeClr val="dk1"/>
                </a:solidFill>
                <a:latin typeface="Arial Narrow"/>
                <a:ea typeface="Arial Narrow"/>
                <a:cs typeface="Arial Narrow"/>
                <a:sym typeface="Arial Narrow"/>
                <a:hlinkClick r:id="rId17">
                  <a:extLst>
                    <a:ext uri="{A12FA001-AC4F-418D-AE19-62706E023703}">
                      <ahyp:hlinkClr val="tx"/>
                    </a:ext>
                  </a:extLst>
                </a:hlinkClick>
              </a:rPr>
              <a:t>via Parent Info</a:t>
            </a:r>
            <a:r>
              <a:rPr lang="en-GB" sz="1100">
                <a:solidFill>
                  <a:schemeClr val="dk1"/>
                </a:solidFill>
                <a:latin typeface="Arial Narrow"/>
                <a:ea typeface="Arial Narrow"/>
                <a:cs typeface="Arial Narrow"/>
                <a:sym typeface="Arial Narrow"/>
              </a:rPr>
              <a:t> - </a:t>
            </a:r>
            <a:r>
              <a:rPr lang="en-GB" sz="1100" u="sng">
                <a:solidFill>
                  <a:schemeClr val="dk1"/>
                </a:solidFill>
                <a:latin typeface="Arial Narrow"/>
                <a:ea typeface="Arial Narrow"/>
                <a:cs typeface="Arial Narrow"/>
                <a:sym typeface="Arial Narrow"/>
                <a:hlinkClick r:id="rId18">
                  <a:extLst>
                    <a:ext uri="{A12FA001-AC4F-418D-AE19-62706E023703}">
                      <ahyp:hlinkClr val="tx"/>
                    </a:ext>
                  </a:extLst>
                </a:hlinkClick>
              </a:rPr>
              <a:t>Thinkuknow</a:t>
            </a:r>
            <a:r>
              <a:rPr lang="en-GB" sz="1100">
                <a:solidFill>
                  <a:schemeClr val="dk1"/>
                </a:solidFill>
                <a:latin typeface="Arial Narrow"/>
                <a:ea typeface="Arial Narrow"/>
                <a:cs typeface="Arial Narrow"/>
                <a:sym typeface="Arial Narrow"/>
              </a:rPr>
              <a:t> - </a:t>
            </a:r>
            <a:r>
              <a:rPr lang="en-GB" sz="1100" u="sng">
                <a:solidFill>
                  <a:schemeClr val="dk1"/>
                </a:solidFill>
                <a:latin typeface="Arial Narrow"/>
                <a:ea typeface="Arial Narrow"/>
                <a:cs typeface="Arial Narrow"/>
                <a:sym typeface="Arial Narrow"/>
                <a:hlinkClick r:id="rId19">
                  <a:extLst>
                    <a:ext uri="{A12FA001-AC4F-418D-AE19-62706E023703}">
                      <ahyp:hlinkClr val="tx"/>
                    </a:ext>
                  </a:extLst>
                </a:hlinkClick>
              </a:rPr>
              <a:t>Internet Matters </a:t>
            </a:r>
            <a:r>
              <a:rPr lang="en-GB" sz="1100">
                <a:solidFill>
                  <a:schemeClr val="dk1"/>
                </a:solidFill>
                <a:latin typeface="Arial Narrow"/>
                <a:ea typeface="Arial Narrow"/>
                <a:cs typeface="Arial Narrow"/>
                <a:sym typeface="Arial Narrow"/>
              </a:rPr>
              <a:t>and </a:t>
            </a:r>
            <a:r>
              <a:rPr lang="en-GB" sz="1100" u="sng">
                <a:solidFill>
                  <a:schemeClr val="dk1"/>
                </a:solidFill>
                <a:latin typeface="Arial Narrow"/>
                <a:ea typeface="Arial Narrow"/>
                <a:cs typeface="Arial Narrow"/>
                <a:sym typeface="Arial Narrow"/>
                <a:hlinkClick r:id="rId20">
                  <a:extLst>
                    <a:ext uri="{A12FA001-AC4F-418D-AE19-62706E023703}">
                      <ahyp:hlinkClr val="tx"/>
                    </a:ext>
                  </a:extLst>
                </a:hlinkClick>
              </a:rPr>
              <a:t>Childnet</a:t>
            </a:r>
            <a:r>
              <a:rPr lang="en-GB" sz="1100">
                <a:solidFill>
                  <a:schemeClr val="dk1"/>
                </a:solidFill>
                <a:latin typeface="Arial Narrow"/>
                <a:ea typeface="Arial Narrow"/>
                <a:cs typeface="Arial Narrow"/>
                <a:sym typeface="Arial Narrow"/>
              </a:rPr>
              <a:t> as well as useful resources for learning by age and stage</a:t>
            </a:r>
            <a:endParaRPr sz="1100">
              <a:solidFill>
                <a:schemeClr val="dk1"/>
              </a:solidFill>
              <a:latin typeface="Arial"/>
              <a:ea typeface="Arial"/>
              <a:cs typeface="Arial"/>
              <a:sym typeface="Arial"/>
            </a:endParaRPr>
          </a:p>
          <a:p>
            <a:pPr indent="-171450" lvl="0" marL="171450" marR="0" rtl="0" algn="l">
              <a:spcBef>
                <a:spcPts val="0"/>
              </a:spcBef>
              <a:spcAft>
                <a:spcPts val="0"/>
              </a:spcAft>
              <a:buClr>
                <a:schemeClr val="dk1"/>
              </a:buClr>
              <a:buSzPts val="1100"/>
              <a:buFont typeface="Arial"/>
              <a:buChar char="•"/>
            </a:pPr>
            <a:r>
              <a:rPr lang="en-GB" sz="1100">
                <a:solidFill>
                  <a:schemeClr val="dk1"/>
                </a:solidFill>
                <a:latin typeface="Arial Narrow"/>
                <a:ea typeface="Arial Narrow"/>
                <a:cs typeface="Arial Narrow"/>
                <a:sym typeface="Arial Narrow"/>
              </a:rPr>
              <a:t>The Early Years – 7 section of </a:t>
            </a:r>
            <a:r>
              <a:rPr lang="en-GB" sz="1100" u="sng">
                <a:solidFill>
                  <a:schemeClr val="dk1"/>
                </a:solidFill>
                <a:latin typeface="Arial Narrow"/>
                <a:ea typeface="Arial Narrow"/>
                <a:cs typeface="Arial Narrow"/>
                <a:sym typeface="Arial Narrow"/>
                <a:hlinkClick r:id="rId21">
                  <a:extLst>
                    <a:ext uri="{A12FA001-AC4F-418D-AE19-62706E023703}">
                      <ahyp:hlinkClr val="tx"/>
                    </a:ext>
                  </a:extLst>
                </a:hlinkClick>
              </a:rPr>
              <a:t>Education for a Connected World</a:t>
            </a:r>
            <a:endParaRPr sz="11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100"/>
              <a:buFont typeface="Arial"/>
              <a:buChar char="•"/>
            </a:pPr>
            <a:r>
              <a:rPr lang="en-GB" sz="1100" u="sng">
                <a:solidFill>
                  <a:schemeClr val="dk1"/>
                </a:solidFill>
                <a:latin typeface="Arial Narrow"/>
                <a:ea typeface="Arial Narrow"/>
                <a:cs typeface="Arial Narrow"/>
                <a:sym typeface="Arial Narrow"/>
                <a:hlinkClick r:id="rId22">
                  <a:extLst>
                    <a:ext uri="{A12FA001-AC4F-418D-AE19-62706E023703}">
                      <ahyp:hlinkClr val="tx"/>
                    </a:ext>
                  </a:extLst>
                </a:hlinkClick>
              </a:rPr>
              <a:t>Digital Schools Award Cyber Resilience  Internet Safety (CRIS) badge resources </a:t>
            </a:r>
            <a:r>
              <a:rPr lang="en-GB" sz="1100">
                <a:solidFill>
                  <a:schemeClr val="dk1"/>
                </a:solidFill>
                <a:latin typeface="Arial Narrow"/>
                <a:ea typeface="Arial Narrow"/>
                <a:cs typeface="Arial Narrow"/>
                <a:sym typeface="Arial Narrow"/>
              </a:rPr>
              <a:t>available when you register your school to participate</a:t>
            </a:r>
            <a:endParaRPr/>
          </a:p>
          <a:p>
            <a:pPr indent="0" lvl="0" marL="0" marR="0" rtl="0" algn="l">
              <a:spcBef>
                <a:spcPts val="0"/>
              </a:spcBef>
              <a:spcAft>
                <a:spcPts val="0"/>
              </a:spcAft>
              <a:buNone/>
            </a:pPr>
            <a:r>
              <a:t/>
            </a:r>
            <a:endParaRPr sz="1100">
              <a:solidFill>
                <a:schemeClr val="dk1"/>
              </a:solidFill>
              <a:latin typeface="Arial"/>
              <a:ea typeface="Arial"/>
              <a:cs typeface="Arial"/>
              <a:sym typeface="Arial"/>
            </a:endParaRPr>
          </a:p>
        </p:txBody>
      </p:sp>
      <p:sp>
        <p:nvSpPr>
          <p:cNvPr id="1624" name="Google Shape;1624;p73"/>
          <p:cNvSpPr txBox="1"/>
          <p:nvPr>
            <p:ph type="title"/>
          </p:nvPr>
        </p:nvSpPr>
        <p:spPr>
          <a:xfrm>
            <a:off x="94756" y="613017"/>
            <a:ext cx="4477244" cy="476493"/>
          </a:xfrm>
          <a:prstGeom prst="rect">
            <a:avLst/>
          </a:prstGeom>
          <a:solidFill>
            <a:srgbClr val="B6DDE7"/>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200"/>
              <a:buFont typeface="Arial Narrow"/>
              <a:buNone/>
            </a:pPr>
            <a:r>
              <a:rPr lang="en-GB" sz="1200">
                <a:latin typeface="Arial Narrow"/>
                <a:ea typeface="Arial Narrow"/>
                <a:cs typeface="Arial Narrow"/>
                <a:sym typeface="Arial Narrow"/>
              </a:rPr>
              <a:t>Early Level: DL1</a:t>
            </a:r>
            <a:br>
              <a:rPr lang="en-GB" sz="1200">
                <a:latin typeface="Arial Narrow"/>
                <a:ea typeface="Arial Narrow"/>
                <a:cs typeface="Arial Narrow"/>
                <a:sym typeface="Arial Narrow"/>
              </a:rPr>
            </a:br>
            <a:r>
              <a:rPr lang="en-GB" sz="1000">
                <a:latin typeface="Arial Narrow"/>
                <a:ea typeface="Arial Narrow"/>
                <a:cs typeface="Arial Narrow"/>
                <a:sym typeface="Arial Narrow"/>
              </a:rPr>
              <a:t>Using digital products and services in a variety of contexts to achieve a purposeful outcome</a:t>
            </a:r>
            <a:endParaRPr b="1" sz="1400">
              <a:latin typeface="Arial"/>
              <a:ea typeface="Arial"/>
              <a:cs typeface="Arial"/>
              <a:sym typeface="Arial"/>
            </a:endParaRPr>
          </a:p>
        </p:txBody>
      </p:sp>
      <p:sp>
        <p:nvSpPr>
          <p:cNvPr id="1625" name="Google Shape;1625;p73"/>
          <p:cNvSpPr txBox="1"/>
          <p:nvPr/>
        </p:nvSpPr>
        <p:spPr>
          <a:xfrm>
            <a:off x="4572000" y="613017"/>
            <a:ext cx="4477244" cy="476493"/>
          </a:xfrm>
          <a:prstGeom prst="rect">
            <a:avLst/>
          </a:prstGeom>
          <a:solidFill>
            <a:srgbClr val="B6DDE7"/>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200"/>
              <a:buFont typeface="Arial Narrow"/>
              <a:buNone/>
            </a:pPr>
            <a:r>
              <a:rPr lang="en-GB" sz="1200">
                <a:solidFill>
                  <a:schemeClr val="dk1"/>
                </a:solidFill>
                <a:latin typeface="Arial Narrow"/>
                <a:ea typeface="Arial Narrow"/>
                <a:cs typeface="Arial Narrow"/>
                <a:sym typeface="Arial Narrow"/>
              </a:rPr>
              <a:t>Early Level: CS1</a:t>
            </a:r>
            <a:br>
              <a:rPr lang="en-GB" sz="1200">
                <a:solidFill>
                  <a:schemeClr val="dk1"/>
                </a:solidFill>
                <a:latin typeface="Arial Narrow"/>
                <a:ea typeface="Arial Narrow"/>
                <a:cs typeface="Arial Narrow"/>
                <a:sym typeface="Arial Narrow"/>
              </a:rPr>
            </a:br>
            <a:r>
              <a:rPr lang="en-GB" sz="1050">
                <a:solidFill>
                  <a:schemeClr val="dk1"/>
                </a:solidFill>
                <a:latin typeface="Arial Narrow"/>
                <a:ea typeface="Arial Narrow"/>
                <a:cs typeface="Arial Narrow"/>
                <a:sym typeface="Arial Narrow"/>
              </a:rPr>
              <a:t>Understanding the world through computational thinking</a:t>
            </a:r>
            <a:endParaRPr sz="1400">
              <a:solidFill>
                <a:schemeClr val="dk1"/>
              </a:solidFill>
              <a:latin typeface="Arial Narrow"/>
              <a:ea typeface="Arial Narrow"/>
              <a:cs typeface="Arial Narrow"/>
              <a:sym typeface="Arial Narrow"/>
            </a:endParaRPr>
          </a:p>
        </p:txBody>
      </p:sp>
      <p:sp>
        <p:nvSpPr>
          <p:cNvPr id="1626" name="Google Shape;1626;p73"/>
          <p:cNvSpPr/>
          <p:nvPr/>
        </p:nvSpPr>
        <p:spPr>
          <a:xfrm flipH="1">
            <a:off x="4572000" y="1089510"/>
            <a:ext cx="4477244" cy="5649322"/>
          </a:xfrm>
          <a:prstGeom prst="rect">
            <a:avLst/>
          </a:prstGeom>
          <a:noFill/>
          <a:ln cap="flat" cmpd="sng" w="254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101600" lvl="0" marL="171450" marR="0" rtl="0" algn="l">
              <a:spcBef>
                <a:spcPts val="0"/>
              </a:spcBef>
              <a:spcAft>
                <a:spcPts val="0"/>
              </a:spcAft>
              <a:buClr>
                <a:schemeClr val="dk1"/>
              </a:buClr>
              <a:buSzPts val="1100"/>
              <a:buFont typeface="Arial"/>
              <a:buNone/>
            </a:pPr>
            <a:r>
              <a:t/>
            </a:r>
            <a:endParaRPr sz="1100">
              <a:solidFill>
                <a:srgbClr val="000000"/>
              </a:solidFill>
              <a:latin typeface="Arial Narrow"/>
              <a:ea typeface="Arial Narrow"/>
              <a:cs typeface="Arial Narrow"/>
              <a:sym typeface="Arial Narrow"/>
            </a:endParaRPr>
          </a:p>
          <a:p>
            <a:pPr indent="-101600" lvl="0" marL="171450" marR="0" rtl="0" algn="l">
              <a:spcBef>
                <a:spcPts val="0"/>
              </a:spcBef>
              <a:spcAft>
                <a:spcPts val="0"/>
              </a:spcAft>
              <a:buClr>
                <a:schemeClr val="dk1"/>
              </a:buClr>
              <a:buSzPts val="1100"/>
              <a:buFont typeface="Arial"/>
              <a:buNone/>
            </a:pPr>
            <a:r>
              <a:t/>
            </a:r>
            <a:endParaRPr sz="1100">
              <a:solidFill>
                <a:srgbClr val="000000"/>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rgbClr val="000000"/>
              </a:solidFill>
              <a:latin typeface="Arial Narrow"/>
              <a:ea typeface="Arial Narrow"/>
              <a:cs typeface="Arial Narrow"/>
              <a:sym typeface="Arial Narrow"/>
            </a:endParaRPr>
          </a:p>
          <a:p>
            <a:pPr indent="-101600" lvl="0" marL="171450" marR="0" rtl="0" algn="l">
              <a:spcBef>
                <a:spcPts val="0"/>
              </a:spcBef>
              <a:spcAft>
                <a:spcPts val="0"/>
              </a:spcAft>
              <a:buClr>
                <a:schemeClr val="dk1"/>
              </a:buClr>
              <a:buSzPts val="1100"/>
              <a:buFont typeface="Arial"/>
              <a:buNone/>
            </a:pPr>
            <a:r>
              <a:t/>
            </a:r>
            <a:endParaRPr sz="1100">
              <a:solidFill>
                <a:srgbClr val="000000"/>
              </a:solidFill>
              <a:latin typeface="Arial Narrow"/>
              <a:ea typeface="Arial Narrow"/>
              <a:cs typeface="Arial Narrow"/>
              <a:sym typeface="Arial Narrow"/>
            </a:endParaRPr>
          </a:p>
          <a:p>
            <a:pPr indent="-101600" lvl="0" marL="171450" marR="0" rtl="0" algn="l">
              <a:spcBef>
                <a:spcPts val="0"/>
              </a:spcBef>
              <a:spcAft>
                <a:spcPts val="0"/>
              </a:spcAft>
              <a:buClr>
                <a:schemeClr val="dk1"/>
              </a:buClr>
              <a:buSzPts val="1100"/>
              <a:buFont typeface="Arial"/>
              <a:buNone/>
            </a:pPr>
            <a:r>
              <a:t/>
            </a:r>
            <a:endParaRPr sz="1100">
              <a:solidFill>
                <a:srgbClr val="000000"/>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rgbClr val="000000"/>
              </a:solidFill>
              <a:latin typeface="Arial Narrow"/>
              <a:ea typeface="Arial Narrow"/>
              <a:cs typeface="Arial Narrow"/>
              <a:sym typeface="Arial Narrow"/>
            </a:endParaRPr>
          </a:p>
          <a:p>
            <a:pPr indent="-171450" lvl="0" marL="171450" marR="0" rtl="0" algn="l">
              <a:spcBef>
                <a:spcPts val="0"/>
              </a:spcBef>
              <a:spcAft>
                <a:spcPts val="0"/>
              </a:spcAft>
              <a:buClr>
                <a:srgbClr val="000000"/>
              </a:buClr>
              <a:buSzPts val="1100"/>
              <a:buFont typeface="Arial"/>
              <a:buChar char="•"/>
            </a:pPr>
            <a:r>
              <a:rPr lang="en-GB" sz="1100">
                <a:solidFill>
                  <a:srgbClr val="000000"/>
                </a:solidFill>
                <a:latin typeface="Arial Narrow"/>
                <a:ea typeface="Arial Narrow"/>
                <a:cs typeface="Arial Narrow"/>
                <a:sym typeface="Arial Narrow"/>
              </a:rPr>
              <a:t>Barefoot Computing: </a:t>
            </a:r>
            <a:r>
              <a:rPr lang="en-GB" sz="1100" u="sng">
                <a:solidFill>
                  <a:srgbClr val="000000"/>
                </a:solidFill>
                <a:latin typeface="Arial Narrow"/>
                <a:ea typeface="Arial Narrow"/>
                <a:cs typeface="Arial Narrow"/>
                <a:sym typeface="Arial Narrow"/>
                <a:hlinkClick r:id="rId23">
                  <a:extLst>
                    <a:ext uri="{A12FA001-AC4F-418D-AE19-62706E023703}">
                      <ahyp:hlinkClr val="tx"/>
                    </a:ext>
                  </a:extLst>
                </a:hlinkClick>
              </a:rPr>
              <a:t>concepts and approaches for teachers</a:t>
            </a:r>
            <a:endParaRPr sz="1100">
              <a:solidFill>
                <a:srgbClr val="000000"/>
              </a:solidFill>
              <a:latin typeface="Arial Narrow"/>
              <a:ea typeface="Arial Narrow"/>
              <a:cs typeface="Arial Narrow"/>
              <a:sym typeface="Arial Narrow"/>
            </a:endParaRPr>
          </a:p>
          <a:p>
            <a:pPr indent="-171450" lvl="0" marL="171450" marR="0" rtl="0" algn="l">
              <a:spcBef>
                <a:spcPts val="0"/>
              </a:spcBef>
              <a:spcAft>
                <a:spcPts val="0"/>
              </a:spcAft>
              <a:buClr>
                <a:srgbClr val="000000"/>
              </a:buClr>
              <a:buSzPts val="1100"/>
              <a:buFont typeface="Arial"/>
              <a:buChar char="•"/>
            </a:pPr>
            <a:r>
              <a:rPr lang="en-GB" sz="1100" u="sng">
                <a:solidFill>
                  <a:srgbClr val="000000"/>
                </a:solidFill>
                <a:latin typeface="Arial Narrow"/>
                <a:ea typeface="Arial Narrow"/>
                <a:cs typeface="Arial Narrow"/>
                <a:sym typeface="Arial Narrow"/>
                <a:hlinkClick r:id="rId24">
                  <a:extLst>
                    <a:ext uri="{A12FA001-AC4F-418D-AE19-62706E023703}">
                      <ahyp:hlinkClr val="tx"/>
                    </a:ext>
                  </a:extLst>
                </a:hlinkClick>
              </a:rPr>
              <a:t>Quickstart Computing Scotland – Subject Knowledge for Primary Teachers</a:t>
            </a:r>
            <a:r>
              <a:rPr lang="en-GB" sz="1100">
                <a:solidFill>
                  <a:srgbClr val="000000"/>
                </a:solidFill>
                <a:latin typeface="Arial Narrow"/>
                <a:ea typeface="Arial Narrow"/>
                <a:cs typeface="Arial Narrow"/>
                <a:sym typeface="Arial Narrow"/>
              </a:rPr>
              <a:t> (pdf that can be saved to Books)</a:t>
            </a:r>
            <a:endParaRPr/>
          </a:p>
          <a:p>
            <a:pPr indent="-171450" lvl="0" marL="171450" marR="0" rtl="0" algn="l">
              <a:spcBef>
                <a:spcPts val="0"/>
              </a:spcBef>
              <a:spcAft>
                <a:spcPts val="0"/>
              </a:spcAft>
              <a:buClr>
                <a:srgbClr val="000000"/>
              </a:buClr>
              <a:buSzPts val="1100"/>
              <a:buFont typeface="Arial"/>
              <a:buChar char="•"/>
            </a:pPr>
            <a:r>
              <a:rPr lang="en-GB" sz="1100" u="sng">
                <a:solidFill>
                  <a:srgbClr val="000000"/>
                </a:solidFill>
                <a:latin typeface="Arial Narrow"/>
                <a:ea typeface="Arial Narrow"/>
                <a:cs typeface="Arial Narrow"/>
                <a:sym typeface="Arial Narrow"/>
                <a:hlinkClick r:id="rId25">
                  <a:extLst>
                    <a:ext uri="{A12FA001-AC4F-418D-AE19-62706E023703}">
                      <ahyp:hlinkClr val="tx"/>
                    </a:ext>
                  </a:extLst>
                </a:hlinkClick>
              </a:rPr>
              <a:t>Teach Computing Science: A Guide for Primary and Early Years Practitioners</a:t>
            </a:r>
            <a:r>
              <a:rPr lang="en-GB" sz="1100">
                <a:solidFill>
                  <a:srgbClr val="000000"/>
                </a:solidFill>
                <a:latin typeface="Arial Narrow"/>
                <a:ea typeface="Arial Narrow"/>
                <a:cs typeface="Arial Narrow"/>
                <a:sym typeface="Arial Narrow"/>
              </a:rPr>
              <a:t> (pdf that can be saved to Books)</a:t>
            </a:r>
            <a:endParaRPr/>
          </a:p>
          <a:p>
            <a:pPr indent="-171450" lvl="0" marL="171450" marR="0" rtl="0" algn="l">
              <a:spcBef>
                <a:spcPts val="0"/>
              </a:spcBef>
              <a:spcAft>
                <a:spcPts val="0"/>
              </a:spcAft>
              <a:buClr>
                <a:srgbClr val="000000"/>
              </a:buClr>
              <a:buSzPts val="1100"/>
              <a:buFont typeface="Arial"/>
              <a:buChar char="•"/>
            </a:pPr>
            <a:r>
              <a:rPr lang="en-GB" sz="1100">
                <a:solidFill>
                  <a:srgbClr val="000000"/>
                </a:solidFill>
                <a:latin typeface="Arial Narrow"/>
                <a:ea typeface="Arial Narrow"/>
                <a:cs typeface="Arial Narrow"/>
                <a:sym typeface="Arial Narrow"/>
              </a:rPr>
              <a:t>Bee-Bot </a:t>
            </a:r>
            <a:r>
              <a:rPr lang="en-GB" sz="1100" u="sng">
                <a:solidFill>
                  <a:srgbClr val="000000"/>
                </a:solidFill>
                <a:latin typeface="Arial Narrow"/>
                <a:ea typeface="Arial Narrow"/>
                <a:cs typeface="Arial Narrow"/>
                <a:sym typeface="Arial Narrow"/>
                <a:hlinkClick r:id="rId26">
                  <a:extLst>
                    <a:ext uri="{A12FA001-AC4F-418D-AE19-62706E023703}">
                      <ahyp:hlinkClr val="tx"/>
                    </a:ext>
                  </a:extLst>
                </a:hlinkClick>
              </a:rPr>
              <a:t>Teacher Guide</a:t>
            </a:r>
            <a:endParaRPr sz="1100">
              <a:solidFill>
                <a:srgbClr val="000000"/>
              </a:solidFill>
              <a:latin typeface="Arial Narrow"/>
              <a:ea typeface="Arial Narrow"/>
              <a:cs typeface="Arial Narrow"/>
              <a:sym typeface="Arial Narrow"/>
            </a:endParaRPr>
          </a:p>
          <a:p>
            <a:pPr indent="-171450" lvl="0" marL="171450" marR="0" rtl="0" algn="l">
              <a:spcBef>
                <a:spcPts val="0"/>
              </a:spcBef>
              <a:spcAft>
                <a:spcPts val="0"/>
              </a:spcAft>
              <a:buClr>
                <a:srgbClr val="000000"/>
              </a:buClr>
              <a:buSzPts val="1100"/>
              <a:buFont typeface="Arial"/>
              <a:buChar char="•"/>
            </a:pPr>
            <a:r>
              <a:rPr lang="en-GB" sz="1100" u="sng">
                <a:solidFill>
                  <a:srgbClr val="000000"/>
                </a:solidFill>
                <a:latin typeface="Arial Narrow"/>
                <a:ea typeface="Arial Narrow"/>
                <a:cs typeface="Arial Narrow"/>
                <a:sym typeface="Arial Narrow"/>
                <a:hlinkClick r:id="rId27">
                  <a:extLst>
                    <a:ext uri="{A12FA001-AC4F-418D-AE19-62706E023703}">
                      <ahyp:hlinkClr val="tx"/>
                    </a:ext>
                  </a:extLst>
                </a:hlinkClick>
              </a:rPr>
              <a:t>Code.org: Lesson plans for teaching and resources for pupils </a:t>
            </a:r>
            <a:endParaRPr sz="1100">
              <a:solidFill>
                <a:srgbClr val="000000"/>
              </a:solidFill>
              <a:latin typeface="Arial Narrow"/>
              <a:ea typeface="Arial Narrow"/>
              <a:cs typeface="Arial Narrow"/>
              <a:sym typeface="Arial Narrow"/>
            </a:endParaRPr>
          </a:p>
          <a:p>
            <a:pPr indent="-171450" lvl="0" marL="171450" marR="0" rtl="0" algn="l">
              <a:spcBef>
                <a:spcPts val="0"/>
              </a:spcBef>
              <a:spcAft>
                <a:spcPts val="0"/>
              </a:spcAft>
              <a:buClr>
                <a:srgbClr val="000000"/>
              </a:buClr>
              <a:buSzPts val="1100"/>
              <a:buFont typeface="Arial"/>
              <a:buChar char="•"/>
            </a:pPr>
            <a:r>
              <a:rPr lang="en-GB" sz="1100" u="sng">
                <a:solidFill>
                  <a:srgbClr val="000000"/>
                </a:solidFill>
                <a:latin typeface="Arial Narrow"/>
                <a:ea typeface="Arial Narrow"/>
                <a:cs typeface="Arial Narrow"/>
                <a:sym typeface="Arial Narrow"/>
                <a:hlinkClick r:id="rId28">
                  <a:extLst>
                    <a:ext uri="{A12FA001-AC4F-418D-AE19-62706E023703}">
                      <ahyp:hlinkClr val="tx"/>
                    </a:ext>
                  </a:extLst>
                </a:hlinkClick>
              </a:rPr>
              <a:t>Kodable: lesson plans for teaching and and self-led activities for pupils (free version)</a:t>
            </a:r>
            <a:endParaRPr sz="1100">
              <a:solidFill>
                <a:srgbClr val="000000"/>
              </a:solidFill>
              <a:latin typeface="Arial Narrow"/>
              <a:ea typeface="Arial Narrow"/>
              <a:cs typeface="Arial Narrow"/>
              <a:sym typeface="Arial Narrow"/>
            </a:endParaRPr>
          </a:p>
          <a:p>
            <a:pPr indent="-101600" lvl="0" marL="171450" marR="0" rtl="0" algn="l">
              <a:spcBef>
                <a:spcPts val="0"/>
              </a:spcBef>
              <a:spcAft>
                <a:spcPts val="0"/>
              </a:spcAft>
              <a:buClr>
                <a:schemeClr val="dk1"/>
              </a:buClr>
              <a:buSzPts val="1100"/>
              <a:buFont typeface="Arial"/>
              <a:buNone/>
            </a:pPr>
            <a:r>
              <a:t/>
            </a:r>
            <a:endParaRPr sz="1100">
              <a:solidFill>
                <a:srgbClr val="000000"/>
              </a:solidFill>
              <a:latin typeface="Arial Narrow"/>
              <a:ea typeface="Arial Narrow"/>
              <a:cs typeface="Arial Narrow"/>
              <a:sym typeface="Arial Narrow"/>
            </a:endParaRPr>
          </a:p>
          <a:p>
            <a:pPr indent="-101600" lvl="0" marL="171450" marR="0" rtl="0" algn="l">
              <a:spcBef>
                <a:spcPts val="0"/>
              </a:spcBef>
              <a:spcAft>
                <a:spcPts val="0"/>
              </a:spcAft>
              <a:buClr>
                <a:schemeClr val="dk1"/>
              </a:buClr>
              <a:buSzPts val="1100"/>
              <a:buFont typeface="Arial"/>
              <a:buNone/>
            </a:pPr>
            <a:r>
              <a:t/>
            </a:r>
            <a:endParaRPr sz="1100">
              <a:solidFill>
                <a:srgbClr val="000000"/>
              </a:solidFill>
              <a:latin typeface="Arial Narrow"/>
              <a:ea typeface="Arial Narrow"/>
              <a:cs typeface="Arial Narrow"/>
              <a:sym typeface="Arial Narrow"/>
            </a:endParaRPr>
          </a:p>
          <a:p>
            <a:pPr indent="-101600" lvl="0" marL="171450" marR="0" rtl="0" algn="l">
              <a:spcBef>
                <a:spcPts val="0"/>
              </a:spcBef>
              <a:spcAft>
                <a:spcPts val="0"/>
              </a:spcAft>
              <a:buClr>
                <a:schemeClr val="dk1"/>
              </a:buClr>
              <a:buSzPts val="1100"/>
              <a:buFont typeface="Arial"/>
              <a:buNone/>
            </a:pPr>
            <a:r>
              <a:t/>
            </a:r>
            <a:endParaRPr sz="1100">
              <a:solidFill>
                <a:srgbClr val="000000"/>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rgbClr val="000000"/>
              </a:solidFill>
              <a:latin typeface="Arial Narrow"/>
              <a:ea typeface="Arial Narrow"/>
              <a:cs typeface="Arial Narrow"/>
              <a:sym typeface="Arial Narrow"/>
            </a:endParaRPr>
          </a:p>
          <a:p>
            <a:pPr indent="0" lvl="0" marL="0" marR="0" rtl="0" algn="l">
              <a:spcBef>
                <a:spcPts val="0"/>
              </a:spcBef>
              <a:spcAft>
                <a:spcPts val="0"/>
              </a:spcAft>
              <a:buNone/>
            </a:pPr>
            <a:r>
              <a:t/>
            </a:r>
            <a:endParaRPr sz="1600">
              <a:solidFill>
                <a:srgbClr val="000000"/>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100"/>
              <a:buFont typeface="Arial"/>
              <a:buChar char="•"/>
            </a:pPr>
            <a:r>
              <a:rPr lang="en-GB" sz="1100" u="sng">
                <a:solidFill>
                  <a:schemeClr val="dk1"/>
                </a:solidFill>
                <a:latin typeface="Arial Narrow"/>
                <a:ea typeface="Arial Narrow"/>
                <a:cs typeface="Arial Narrow"/>
                <a:sym typeface="Arial Narrow"/>
                <a:hlinkClick r:id="rId29">
                  <a:extLst>
                    <a:ext uri="{A12FA001-AC4F-418D-AE19-62706E023703}">
                      <ahyp:hlinkClr val="tx"/>
                    </a:ext>
                  </a:extLst>
                </a:hlinkClick>
              </a:rPr>
              <a:t>Teachable</a:t>
            </a:r>
            <a:r>
              <a:rPr lang="en-GB" sz="1100">
                <a:solidFill>
                  <a:schemeClr val="dk1"/>
                </a:solidFill>
                <a:latin typeface="Arial Narrow"/>
                <a:ea typeface="Arial Narrow"/>
                <a:cs typeface="Arial Narrow"/>
                <a:sym typeface="Arial Narrow"/>
              </a:rPr>
              <a:t>: (</a:t>
            </a:r>
            <a:r>
              <a:rPr lang="en-GB" sz="1100" u="sng">
                <a:solidFill>
                  <a:schemeClr val="dk1"/>
                </a:solidFill>
                <a:latin typeface="Arial Narrow"/>
                <a:ea typeface="Arial Narrow"/>
                <a:cs typeface="Arial Narrow"/>
                <a:sym typeface="Arial Narrow"/>
                <a:hlinkClick r:id="rId30">
                  <a:extLst>
                    <a:ext uri="{A12FA001-AC4F-418D-AE19-62706E023703}">
                      <ahyp:hlinkClr val="tx"/>
                    </a:ext>
                  </a:extLst>
                </a:hlinkClick>
              </a:rPr>
              <a:t>http://connected-learning-glasgow.teachable.com</a:t>
            </a:r>
            <a:r>
              <a:rPr lang="en-GB" sz="1100">
                <a:solidFill>
                  <a:schemeClr val="dk1"/>
                </a:solidFill>
                <a:latin typeface="Arial Narrow"/>
                <a:ea typeface="Arial Narrow"/>
                <a:cs typeface="Arial Narrow"/>
                <a:sym typeface="Arial Narrow"/>
              </a:rPr>
              <a:t>) accessible via Glow tile – short courses created by colleagues across Glasgow and XMA</a:t>
            </a:r>
            <a:endParaRPr/>
          </a:p>
          <a:p>
            <a:pPr indent="-171450" lvl="0" marL="171450" marR="0" rtl="0" algn="l">
              <a:spcBef>
                <a:spcPts val="0"/>
              </a:spcBef>
              <a:spcAft>
                <a:spcPts val="0"/>
              </a:spcAft>
              <a:buClr>
                <a:schemeClr val="dk1"/>
              </a:buClr>
              <a:buSzPts val="1100"/>
              <a:buFont typeface="Arial"/>
              <a:buChar char="•"/>
            </a:pPr>
            <a:r>
              <a:rPr lang="en-GB" sz="1100" u="sng">
                <a:solidFill>
                  <a:schemeClr val="dk1"/>
                </a:solidFill>
                <a:latin typeface="Arial Narrow"/>
                <a:ea typeface="Arial Narrow"/>
                <a:cs typeface="Arial Narrow"/>
                <a:sym typeface="Arial Narrow"/>
                <a:hlinkClick r:id="rId31">
                  <a:extLst>
                    <a:ext uri="{A12FA001-AC4F-418D-AE19-62706E023703}">
                      <ahyp:hlinkClr val="tx"/>
                    </a:ext>
                  </a:extLst>
                </a:hlinkClick>
              </a:rPr>
              <a:t>CPD Manager </a:t>
            </a:r>
            <a:r>
              <a:rPr lang="en-GB" sz="1100">
                <a:solidFill>
                  <a:schemeClr val="dk1"/>
                </a:solidFill>
                <a:latin typeface="Arial Narrow"/>
                <a:ea typeface="Arial Narrow"/>
                <a:cs typeface="Arial Narrow"/>
                <a:sym typeface="Arial Narrow"/>
              </a:rPr>
              <a:t>– for face to face sessions and conferences</a:t>
            </a:r>
            <a:endParaRPr/>
          </a:p>
          <a:p>
            <a:pPr indent="-171450" lvl="0" marL="171450" marR="0" rtl="0" algn="l">
              <a:spcBef>
                <a:spcPts val="0"/>
              </a:spcBef>
              <a:spcAft>
                <a:spcPts val="0"/>
              </a:spcAft>
              <a:buClr>
                <a:schemeClr val="dk1"/>
              </a:buClr>
              <a:buSzPts val="1100"/>
              <a:buFont typeface="Arial"/>
              <a:buChar char="•"/>
            </a:pPr>
            <a:r>
              <a:rPr lang="en-GB" sz="1100" u="sng">
                <a:solidFill>
                  <a:schemeClr val="dk1"/>
                </a:solidFill>
                <a:latin typeface="Arial Narrow"/>
                <a:ea typeface="Arial Narrow"/>
                <a:cs typeface="Arial Narrow"/>
                <a:sym typeface="Arial Narrow"/>
                <a:hlinkClick r:id="rId32">
                  <a:extLst>
                    <a:ext uri="{A12FA001-AC4F-418D-AE19-62706E023703}">
                      <ahyp:hlinkClr val="tx"/>
                    </a:ext>
                  </a:extLst>
                </a:hlinkClick>
              </a:rPr>
              <a:t>Apple Teacher programme</a:t>
            </a:r>
            <a:endParaRPr sz="11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100"/>
              <a:buFont typeface="Arial"/>
              <a:buChar char="•"/>
            </a:pPr>
            <a:r>
              <a:rPr lang="en-GB" sz="1100" u="sng">
                <a:solidFill>
                  <a:schemeClr val="dk1"/>
                </a:solidFill>
                <a:latin typeface="Arial Narrow"/>
                <a:ea typeface="Arial Narrow"/>
                <a:cs typeface="Arial Narrow"/>
                <a:sym typeface="Arial Narrow"/>
                <a:hlinkClick r:id="rId33">
                  <a:extLst>
                    <a:ext uri="{A12FA001-AC4F-418D-AE19-62706E023703}">
                      <ahyp:hlinkClr val="tx"/>
                    </a:ext>
                  </a:extLst>
                </a:hlinkClick>
              </a:rPr>
              <a:t>Microsoft Innovative Educator programme</a:t>
            </a:r>
            <a:endParaRPr sz="11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100"/>
              <a:buFont typeface="Arial"/>
              <a:buChar char="•"/>
            </a:pPr>
            <a:r>
              <a:rPr lang="en-GB" sz="1100" u="sng">
                <a:solidFill>
                  <a:schemeClr val="dk1"/>
                </a:solidFill>
                <a:latin typeface="Arial Narrow"/>
                <a:ea typeface="Arial Narrow"/>
                <a:cs typeface="Arial Narrow"/>
                <a:sym typeface="Arial Narrow"/>
                <a:hlinkClick r:id="rId34">
                  <a:extLst>
                    <a:ext uri="{A12FA001-AC4F-418D-AE19-62706E023703}">
                      <ahyp:hlinkClr val="tx"/>
                    </a:ext>
                  </a:extLst>
                </a:hlinkClick>
              </a:rPr>
              <a:t>Google for Education programme</a:t>
            </a:r>
            <a:endParaRPr sz="11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rgbClr val="000000"/>
              </a:buClr>
              <a:buSzPts val="1100"/>
              <a:buFont typeface="Arial"/>
              <a:buChar char="•"/>
            </a:pPr>
            <a:r>
              <a:rPr lang="en-GB" sz="1100">
                <a:solidFill>
                  <a:srgbClr val="000000"/>
                </a:solidFill>
                <a:latin typeface="Arial Narrow"/>
                <a:ea typeface="Arial Narrow"/>
                <a:cs typeface="Arial Narrow"/>
                <a:sym typeface="Arial Narrow"/>
              </a:rPr>
              <a:t>Today at Apple – workshops at </a:t>
            </a:r>
            <a:r>
              <a:rPr lang="en-GB" sz="1100" u="sng">
                <a:solidFill>
                  <a:srgbClr val="000000"/>
                </a:solidFill>
                <a:latin typeface="Arial Narrow"/>
                <a:ea typeface="Arial Narrow"/>
                <a:cs typeface="Arial Narrow"/>
                <a:sym typeface="Arial Narrow"/>
                <a:hlinkClick r:id="rId35">
                  <a:extLst>
                    <a:ext uri="{A12FA001-AC4F-418D-AE19-62706E023703}">
                      <ahyp:hlinkClr val="tx"/>
                    </a:ext>
                  </a:extLst>
                </a:hlinkClick>
              </a:rPr>
              <a:t>Buchanan Street Apple Store</a:t>
            </a:r>
            <a:r>
              <a:rPr lang="en-GB" sz="1100">
                <a:solidFill>
                  <a:srgbClr val="000000"/>
                </a:solidFill>
                <a:latin typeface="Arial Narrow"/>
                <a:ea typeface="Arial Narrow"/>
                <a:cs typeface="Arial Narrow"/>
                <a:sym typeface="Arial Narrow"/>
              </a:rPr>
              <a:t> and </a:t>
            </a:r>
            <a:r>
              <a:rPr lang="en-GB" sz="1100" u="sng">
                <a:solidFill>
                  <a:srgbClr val="000000"/>
                </a:solidFill>
                <a:latin typeface="Arial Narrow"/>
                <a:ea typeface="Arial Narrow"/>
                <a:cs typeface="Arial Narrow"/>
                <a:sym typeface="Arial Narrow"/>
                <a:hlinkClick r:id="rId36">
                  <a:extLst>
                    <a:ext uri="{A12FA001-AC4F-418D-AE19-62706E023703}">
                      <ahyp:hlinkClr val="tx"/>
                    </a:ext>
                  </a:extLst>
                </a:hlinkClick>
              </a:rPr>
              <a:t>Braehead Apple Store</a:t>
            </a:r>
            <a:r>
              <a:rPr lang="en-GB" sz="1100">
                <a:solidFill>
                  <a:srgbClr val="000000"/>
                </a:solidFill>
                <a:latin typeface="Arial Narrow"/>
                <a:ea typeface="Arial Narrow"/>
                <a:cs typeface="Arial Narrow"/>
                <a:sym typeface="Arial Narrow"/>
              </a:rPr>
              <a:t> – check their calendar for events and book in online to one of their sessions</a:t>
            </a:r>
            <a:endParaRPr/>
          </a:p>
          <a:p>
            <a:pPr indent="0" lvl="0" marL="0" marR="0" rtl="0" algn="l">
              <a:spcBef>
                <a:spcPts val="0"/>
              </a:spcBef>
              <a:spcAft>
                <a:spcPts val="0"/>
              </a:spcAft>
              <a:buNone/>
            </a:pPr>
            <a:r>
              <a:t/>
            </a:r>
            <a:endParaRPr sz="1000">
              <a:solidFill>
                <a:schemeClr val="dk1"/>
              </a:solidFill>
              <a:latin typeface="Arial Narrow"/>
              <a:ea typeface="Arial Narrow"/>
              <a:cs typeface="Arial Narrow"/>
              <a:sym typeface="Arial Narrow"/>
            </a:endParaRPr>
          </a:p>
        </p:txBody>
      </p:sp>
      <p:sp>
        <p:nvSpPr>
          <p:cNvPr id="1627" name="Google Shape;1627;p73"/>
          <p:cNvSpPr txBox="1"/>
          <p:nvPr/>
        </p:nvSpPr>
        <p:spPr>
          <a:xfrm>
            <a:off x="94754" y="2471638"/>
            <a:ext cx="4477244" cy="476493"/>
          </a:xfrm>
          <a:prstGeom prst="rect">
            <a:avLst/>
          </a:prstGeom>
          <a:solidFill>
            <a:srgbClr val="B6DDE7"/>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200"/>
              <a:buFont typeface="Arial Narrow"/>
              <a:buNone/>
            </a:pPr>
            <a:r>
              <a:rPr lang="en-GB" sz="1200">
                <a:solidFill>
                  <a:schemeClr val="dk1"/>
                </a:solidFill>
                <a:latin typeface="Arial Narrow"/>
                <a:ea typeface="Arial Narrow"/>
                <a:cs typeface="Arial Narrow"/>
                <a:sym typeface="Arial Narrow"/>
              </a:rPr>
              <a:t>Early Level: DL2</a:t>
            </a:r>
            <a:br>
              <a:rPr lang="en-GB" sz="1200">
                <a:solidFill>
                  <a:schemeClr val="dk1"/>
                </a:solidFill>
                <a:latin typeface="Arial Narrow"/>
                <a:ea typeface="Arial Narrow"/>
                <a:cs typeface="Arial Narrow"/>
                <a:sym typeface="Arial Narrow"/>
              </a:rPr>
            </a:br>
            <a:r>
              <a:rPr lang="en-GB" sz="1050">
                <a:solidFill>
                  <a:schemeClr val="dk1"/>
                </a:solidFill>
                <a:latin typeface="Arial Narrow"/>
                <a:ea typeface="Arial Narrow"/>
                <a:cs typeface="Arial Narrow"/>
                <a:sym typeface="Arial Narrow"/>
              </a:rPr>
              <a:t>Searching, processing and managing information responsibly</a:t>
            </a:r>
            <a:endParaRPr b="1" sz="1400">
              <a:solidFill>
                <a:schemeClr val="dk1"/>
              </a:solidFill>
              <a:latin typeface="Arial"/>
              <a:ea typeface="Arial"/>
              <a:cs typeface="Arial"/>
              <a:sym typeface="Arial"/>
            </a:endParaRPr>
          </a:p>
        </p:txBody>
      </p:sp>
      <p:sp>
        <p:nvSpPr>
          <p:cNvPr id="1628" name="Google Shape;1628;p73"/>
          <p:cNvSpPr txBox="1"/>
          <p:nvPr/>
        </p:nvSpPr>
        <p:spPr>
          <a:xfrm>
            <a:off x="94754" y="3919237"/>
            <a:ext cx="4477244" cy="476493"/>
          </a:xfrm>
          <a:prstGeom prst="rect">
            <a:avLst/>
          </a:prstGeom>
          <a:solidFill>
            <a:srgbClr val="B6DDE7"/>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200"/>
              <a:buFont typeface="Arial Narrow"/>
              <a:buNone/>
            </a:pPr>
            <a:r>
              <a:rPr lang="en-GB" sz="1200">
                <a:solidFill>
                  <a:schemeClr val="dk1"/>
                </a:solidFill>
                <a:latin typeface="Arial Narrow"/>
                <a:ea typeface="Arial Narrow"/>
                <a:cs typeface="Arial Narrow"/>
                <a:sym typeface="Arial Narrow"/>
              </a:rPr>
              <a:t>Early Level: DL3</a:t>
            </a:r>
            <a:br>
              <a:rPr lang="en-GB" sz="1200">
                <a:solidFill>
                  <a:schemeClr val="dk1"/>
                </a:solidFill>
                <a:latin typeface="Arial Narrow"/>
                <a:ea typeface="Arial Narrow"/>
                <a:cs typeface="Arial Narrow"/>
                <a:sym typeface="Arial Narrow"/>
              </a:rPr>
            </a:br>
            <a:r>
              <a:rPr lang="en-GB" sz="1050">
                <a:solidFill>
                  <a:schemeClr val="dk1"/>
                </a:solidFill>
                <a:latin typeface="Arial Narrow"/>
                <a:ea typeface="Arial Narrow"/>
                <a:cs typeface="Arial Narrow"/>
                <a:sym typeface="Arial Narrow"/>
              </a:rPr>
              <a:t>Cyber resilience and internet safety</a:t>
            </a:r>
            <a:endParaRPr b="1" sz="1400">
              <a:solidFill>
                <a:schemeClr val="dk1"/>
              </a:solidFill>
              <a:latin typeface="Arial"/>
              <a:ea typeface="Arial"/>
              <a:cs typeface="Arial"/>
              <a:sym typeface="Arial"/>
            </a:endParaRPr>
          </a:p>
        </p:txBody>
      </p:sp>
      <p:sp>
        <p:nvSpPr>
          <p:cNvPr id="1629" name="Google Shape;1629;p73"/>
          <p:cNvSpPr txBox="1"/>
          <p:nvPr/>
        </p:nvSpPr>
        <p:spPr>
          <a:xfrm>
            <a:off x="4571998" y="1089510"/>
            <a:ext cx="4477244" cy="476493"/>
          </a:xfrm>
          <a:prstGeom prst="rect">
            <a:avLst/>
          </a:prstGeom>
          <a:solidFill>
            <a:srgbClr val="B6DDE7"/>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200"/>
              <a:buFont typeface="Arial Narrow"/>
              <a:buNone/>
            </a:pPr>
            <a:r>
              <a:rPr lang="en-GB" sz="1200">
                <a:solidFill>
                  <a:schemeClr val="dk1"/>
                </a:solidFill>
                <a:latin typeface="Arial Narrow"/>
                <a:ea typeface="Arial Narrow"/>
                <a:cs typeface="Arial Narrow"/>
                <a:sym typeface="Arial Narrow"/>
              </a:rPr>
              <a:t>Early Level: CS2</a:t>
            </a:r>
            <a:br>
              <a:rPr lang="en-GB" sz="1200">
                <a:solidFill>
                  <a:schemeClr val="dk1"/>
                </a:solidFill>
                <a:latin typeface="Arial Narrow"/>
                <a:ea typeface="Arial Narrow"/>
                <a:cs typeface="Arial Narrow"/>
                <a:sym typeface="Arial Narrow"/>
              </a:rPr>
            </a:br>
            <a:r>
              <a:rPr lang="en-GB" sz="1050">
                <a:solidFill>
                  <a:schemeClr val="dk1"/>
                </a:solidFill>
                <a:latin typeface="Arial Narrow"/>
                <a:ea typeface="Arial Narrow"/>
                <a:cs typeface="Arial Narrow"/>
                <a:sym typeface="Arial Narrow"/>
              </a:rPr>
              <a:t>Understanding and analysing computing technology</a:t>
            </a:r>
            <a:endParaRPr sz="1400">
              <a:solidFill>
                <a:schemeClr val="dk1"/>
              </a:solidFill>
              <a:latin typeface="Arial Narrow"/>
              <a:ea typeface="Arial Narrow"/>
              <a:cs typeface="Arial Narrow"/>
              <a:sym typeface="Arial Narrow"/>
            </a:endParaRPr>
          </a:p>
        </p:txBody>
      </p:sp>
      <p:sp>
        <p:nvSpPr>
          <p:cNvPr id="1630" name="Google Shape;1630;p73"/>
          <p:cNvSpPr txBox="1"/>
          <p:nvPr/>
        </p:nvSpPr>
        <p:spPr>
          <a:xfrm>
            <a:off x="4571998" y="1540793"/>
            <a:ext cx="4477244" cy="476493"/>
          </a:xfrm>
          <a:prstGeom prst="rect">
            <a:avLst/>
          </a:prstGeom>
          <a:solidFill>
            <a:srgbClr val="B6DDE7"/>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200"/>
              <a:buFont typeface="Arial Narrow"/>
              <a:buNone/>
            </a:pPr>
            <a:r>
              <a:rPr lang="en-GB" sz="1200">
                <a:solidFill>
                  <a:schemeClr val="dk1"/>
                </a:solidFill>
                <a:latin typeface="Arial Narrow"/>
                <a:ea typeface="Arial Narrow"/>
                <a:cs typeface="Arial Narrow"/>
                <a:sym typeface="Arial Narrow"/>
              </a:rPr>
              <a:t>Early Level: CS3</a:t>
            </a:r>
            <a:br>
              <a:rPr lang="en-GB" sz="1200">
                <a:solidFill>
                  <a:schemeClr val="dk1"/>
                </a:solidFill>
                <a:latin typeface="Arial Narrow"/>
                <a:ea typeface="Arial Narrow"/>
                <a:cs typeface="Arial Narrow"/>
                <a:sym typeface="Arial Narrow"/>
              </a:rPr>
            </a:br>
            <a:r>
              <a:rPr lang="en-GB" sz="1050">
                <a:solidFill>
                  <a:schemeClr val="dk1"/>
                </a:solidFill>
                <a:latin typeface="Arial Narrow"/>
                <a:ea typeface="Arial Narrow"/>
                <a:cs typeface="Arial Narrow"/>
                <a:sym typeface="Arial Narrow"/>
              </a:rPr>
              <a:t>Designing, building and testing computing solutions</a:t>
            </a:r>
            <a:endParaRPr sz="1400">
              <a:solidFill>
                <a:schemeClr val="dk1"/>
              </a:solidFill>
              <a:latin typeface="Arial Narrow"/>
              <a:ea typeface="Arial Narrow"/>
              <a:cs typeface="Arial Narrow"/>
              <a:sym typeface="Arial Narrow"/>
            </a:endParaRPr>
          </a:p>
        </p:txBody>
      </p:sp>
      <p:sp>
        <p:nvSpPr>
          <p:cNvPr id="1631" name="Google Shape;1631;p73"/>
          <p:cNvSpPr txBox="1"/>
          <p:nvPr/>
        </p:nvSpPr>
        <p:spPr>
          <a:xfrm>
            <a:off x="4571998" y="3914171"/>
            <a:ext cx="4477244" cy="476493"/>
          </a:xfrm>
          <a:prstGeom prst="rect">
            <a:avLst/>
          </a:prstGeom>
          <a:solidFill>
            <a:srgbClr val="92CCDC"/>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200"/>
              <a:buFont typeface="Arial Narrow"/>
              <a:buNone/>
            </a:pPr>
            <a:r>
              <a:rPr lang="en-GB" sz="1200">
                <a:solidFill>
                  <a:schemeClr val="dk1"/>
                </a:solidFill>
                <a:latin typeface="Arial Narrow"/>
                <a:ea typeface="Arial Narrow"/>
                <a:cs typeface="Arial Narrow"/>
                <a:sym typeface="Arial Narrow"/>
              </a:rPr>
              <a:t>Additional professional learning opportunities</a:t>
            </a:r>
            <a:endParaRPr sz="1400">
              <a:solidFill>
                <a:schemeClr val="dk1"/>
              </a:solidFill>
              <a:latin typeface="Arial Narrow"/>
              <a:ea typeface="Arial Narrow"/>
              <a:cs typeface="Arial Narrow"/>
              <a:sym typeface="Arial Narrow"/>
            </a:endParaRPr>
          </a:p>
        </p:txBody>
      </p:sp>
      <p:sp>
        <p:nvSpPr>
          <p:cNvPr id="1632" name="Google Shape;1632;p73">
            <a:hlinkClick action="ppaction://hlinkshowjump?jump=firstslide"/>
          </p:cNvPr>
          <p:cNvSpPr/>
          <p:nvPr/>
        </p:nvSpPr>
        <p:spPr>
          <a:xfrm>
            <a:off x="586789" y="45864"/>
            <a:ext cx="546686" cy="257267"/>
          </a:xfrm>
          <a:custGeom>
            <a:rect b="b" l="l" r="r" t="t"/>
            <a:pathLst>
              <a:path extrusionOk="0" h="120000" w="120000">
                <a:moveTo>
                  <a:pt x="0" y="0"/>
                </a:moveTo>
                <a:lnTo>
                  <a:pt x="120000" y="0"/>
                </a:lnTo>
                <a:lnTo>
                  <a:pt x="120000" y="120000"/>
                </a:lnTo>
                <a:lnTo>
                  <a:pt x="0" y="120000"/>
                </a:lnTo>
                <a:close/>
                <a:moveTo>
                  <a:pt x="60000" y="15000"/>
                </a:moveTo>
                <a:lnTo>
                  <a:pt x="38823" y="60000"/>
                </a:lnTo>
                <a:lnTo>
                  <a:pt x="44117" y="60000"/>
                </a:lnTo>
                <a:lnTo>
                  <a:pt x="44117" y="105000"/>
                </a:lnTo>
                <a:lnTo>
                  <a:pt x="75883" y="105000"/>
                </a:lnTo>
                <a:lnTo>
                  <a:pt x="75883" y="60000"/>
                </a:lnTo>
                <a:lnTo>
                  <a:pt x="81177" y="60000"/>
                </a:lnTo>
                <a:lnTo>
                  <a:pt x="73235" y="43125"/>
                </a:lnTo>
                <a:lnTo>
                  <a:pt x="73235" y="20625"/>
                </a:lnTo>
                <a:lnTo>
                  <a:pt x="67941" y="20625"/>
                </a:lnTo>
                <a:lnTo>
                  <a:pt x="67941" y="31875"/>
                </a:lnTo>
                <a:close/>
              </a:path>
              <a:path extrusionOk="0" fill="darkenLess" h="120000" w="120000">
                <a:moveTo>
                  <a:pt x="73235" y="43125"/>
                </a:moveTo>
                <a:lnTo>
                  <a:pt x="73235" y="20625"/>
                </a:lnTo>
                <a:lnTo>
                  <a:pt x="67941" y="20625"/>
                </a:lnTo>
                <a:lnTo>
                  <a:pt x="67941" y="31875"/>
                </a:lnTo>
                <a:close/>
                <a:moveTo>
                  <a:pt x="44117" y="60000"/>
                </a:moveTo>
                <a:lnTo>
                  <a:pt x="44117" y="105000"/>
                </a:lnTo>
                <a:lnTo>
                  <a:pt x="57353" y="105000"/>
                </a:lnTo>
                <a:lnTo>
                  <a:pt x="57353" y="82500"/>
                </a:lnTo>
                <a:lnTo>
                  <a:pt x="62647" y="82500"/>
                </a:lnTo>
                <a:lnTo>
                  <a:pt x="62647" y="105000"/>
                </a:lnTo>
                <a:lnTo>
                  <a:pt x="75883" y="105000"/>
                </a:lnTo>
                <a:lnTo>
                  <a:pt x="75883" y="60000"/>
                </a:lnTo>
                <a:close/>
              </a:path>
              <a:path extrusionOk="0" fill="darken" h="120000" w="120000">
                <a:moveTo>
                  <a:pt x="60000" y="15000"/>
                </a:moveTo>
                <a:lnTo>
                  <a:pt x="38823" y="60000"/>
                </a:lnTo>
                <a:lnTo>
                  <a:pt x="81177" y="60000"/>
                </a:lnTo>
                <a:close/>
                <a:moveTo>
                  <a:pt x="57353" y="82500"/>
                </a:moveTo>
                <a:lnTo>
                  <a:pt x="62647" y="82500"/>
                </a:lnTo>
                <a:lnTo>
                  <a:pt x="62647" y="105000"/>
                </a:lnTo>
                <a:lnTo>
                  <a:pt x="57353" y="105000"/>
                </a:lnTo>
                <a:close/>
              </a:path>
              <a:path extrusionOk="0" fill="none" h="120000" w="120000">
                <a:moveTo>
                  <a:pt x="60000" y="15000"/>
                </a:moveTo>
                <a:lnTo>
                  <a:pt x="67941" y="31875"/>
                </a:lnTo>
                <a:lnTo>
                  <a:pt x="67941" y="20625"/>
                </a:lnTo>
                <a:lnTo>
                  <a:pt x="73235" y="20625"/>
                </a:lnTo>
                <a:lnTo>
                  <a:pt x="73235" y="43125"/>
                </a:lnTo>
                <a:lnTo>
                  <a:pt x="81177" y="60000"/>
                </a:lnTo>
                <a:lnTo>
                  <a:pt x="75883" y="60000"/>
                </a:lnTo>
                <a:lnTo>
                  <a:pt x="75883" y="105000"/>
                </a:lnTo>
                <a:lnTo>
                  <a:pt x="44117" y="105000"/>
                </a:lnTo>
                <a:lnTo>
                  <a:pt x="44117" y="60000"/>
                </a:lnTo>
                <a:lnTo>
                  <a:pt x="38823" y="60000"/>
                </a:lnTo>
                <a:close/>
                <a:moveTo>
                  <a:pt x="67941" y="31875"/>
                </a:moveTo>
                <a:lnTo>
                  <a:pt x="73235" y="43125"/>
                </a:lnTo>
                <a:moveTo>
                  <a:pt x="75883" y="60000"/>
                </a:moveTo>
                <a:lnTo>
                  <a:pt x="44117" y="60000"/>
                </a:lnTo>
                <a:moveTo>
                  <a:pt x="57353" y="105000"/>
                </a:moveTo>
                <a:lnTo>
                  <a:pt x="57353" y="82500"/>
                </a:lnTo>
                <a:lnTo>
                  <a:pt x="62647" y="82500"/>
                </a:lnTo>
                <a:lnTo>
                  <a:pt x="62647" y="105000"/>
                </a:lnTo>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3" name="Google Shape;1633;p73"/>
          <p:cNvSpPr/>
          <p:nvPr/>
        </p:nvSpPr>
        <p:spPr>
          <a:xfrm>
            <a:off x="38099"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4" name="Google Shape;1634;p73"/>
          <p:cNvSpPr/>
          <p:nvPr/>
        </p:nvSpPr>
        <p:spPr>
          <a:xfrm>
            <a:off x="1435415" y="88559"/>
            <a:ext cx="6273165" cy="429143"/>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dk1"/>
                </a:solidFill>
                <a:latin typeface="Arial"/>
                <a:ea typeface="Arial"/>
                <a:cs typeface="Arial"/>
                <a:sym typeface="Arial"/>
              </a:rPr>
              <a:t>Suggested Professional Learning: Early Level</a:t>
            </a:r>
            <a:endParaRPr/>
          </a:p>
        </p:txBody>
      </p:sp>
      <p:sp>
        <p:nvSpPr>
          <p:cNvPr id="1635" name="Google Shape;1635;p73">
            <a:hlinkClick action="ppaction://hlinkshowjump?jump=nextslide"/>
          </p:cNvPr>
          <p:cNvSpPr/>
          <p:nvPr/>
        </p:nvSpPr>
        <p:spPr>
          <a:xfrm rot="10800000">
            <a:off x="8610600"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9" name="Shape 1639"/>
        <p:cNvGrpSpPr/>
        <p:nvPr/>
      </p:nvGrpSpPr>
      <p:grpSpPr>
        <a:xfrm>
          <a:off x="0" y="0"/>
          <a:ext cx="0" cy="0"/>
          <a:chOff x="0" y="0"/>
          <a:chExt cx="0" cy="0"/>
        </a:xfrm>
      </p:grpSpPr>
      <p:sp>
        <p:nvSpPr>
          <p:cNvPr id="1640" name="Google Shape;1640;p74"/>
          <p:cNvSpPr/>
          <p:nvPr/>
        </p:nvSpPr>
        <p:spPr>
          <a:xfrm flipH="1">
            <a:off x="94756" y="1089510"/>
            <a:ext cx="4477244" cy="5649322"/>
          </a:xfrm>
          <a:prstGeom prst="rect">
            <a:avLst/>
          </a:prstGeom>
          <a:noFill/>
          <a:ln cap="flat" cmpd="sng" w="254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171450" lvl="0" marL="171450" marR="0" rtl="0" algn="l">
              <a:spcBef>
                <a:spcPts val="0"/>
              </a:spcBef>
              <a:spcAft>
                <a:spcPts val="0"/>
              </a:spcAft>
              <a:buClr>
                <a:schemeClr val="dk1"/>
              </a:buClr>
              <a:buSzPts val="1100"/>
              <a:buFont typeface="Arial"/>
              <a:buChar char="•"/>
            </a:pPr>
            <a:r>
              <a:rPr lang="en-GB" sz="1100" u="sng">
                <a:solidFill>
                  <a:schemeClr val="dk1"/>
                </a:solidFill>
                <a:latin typeface="Arial Narrow"/>
                <a:ea typeface="Arial Narrow"/>
                <a:cs typeface="Arial Narrow"/>
                <a:sym typeface="Arial Narrow"/>
                <a:hlinkClick r:id="rId3">
                  <a:extLst>
                    <a:ext uri="{A12FA001-AC4F-418D-AE19-62706E023703}">
                      <ahyp:hlinkClr val="tx"/>
                    </a:ext>
                  </a:extLst>
                </a:hlinkClick>
              </a:rPr>
              <a:t>Enabling Environments: iPads in the Early Years </a:t>
            </a:r>
            <a:r>
              <a:rPr lang="en-GB" sz="1100">
                <a:solidFill>
                  <a:schemeClr val="dk1"/>
                </a:solidFill>
                <a:latin typeface="Arial Narrow"/>
                <a:ea typeface="Arial Narrow"/>
                <a:cs typeface="Arial Narrow"/>
                <a:sym typeface="Arial Narrow"/>
              </a:rPr>
              <a:t>by Mark Faulder (download via Books) – preview this </a:t>
            </a:r>
            <a:r>
              <a:rPr lang="en-GB" sz="1100" u="sng">
                <a:solidFill>
                  <a:schemeClr val="dk1"/>
                </a:solidFill>
                <a:latin typeface="Arial Narrow"/>
                <a:ea typeface="Arial Narrow"/>
                <a:cs typeface="Arial Narrow"/>
                <a:sym typeface="Arial Narrow"/>
                <a:hlinkClick r:id="rId4">
                  <a:extLst>
                    <a:ext uri="{A12FA001-AC4F-418D-AE19-62706E023703}">
                      <ahyp:hlinkClr val="tx"/>
                    </a:ext>
                  </a:extLst>
                </a:hlinkClick>
              </a:rPr>
              <a:t>section on photos</a:t>
            </a:r>
            <a:endParaRPr sz="1100" u="sng">
              <a:solidFill>
                <a:schemeClr val="dk1"/>
              </a:solidFill>
              <a:latin typeface="Arial Narrow"/>
              <a:ea typeface="Arial Narrow"/>
              <a:cs typeface="Arial Narrow"/>
              <a:sym typeface="Arial Narrow"/>
              <a:hlinkClick r:id="rId5">
                <a:extLst>
                  <a:ext uri="{A12FA001-AC4F-418D-AE19-62706E023703}">
                    <ahyp:hlinkClr val="tx"/>
                  </a:ext>
                </a:extLst>
              </a:hlinkClick>
            </a:endParaRPr>
          </a:p>
          <a:p>
            <a:pPr indent="-171450" lvl="0" marL="171450" marR="0" rtl="0" algn="l">
              <a:spcBef>
                <a:spcPts val="0"/>
              </a:spcBef>
              <a:spcAft>
                <a:spcPts val="0"/>
              </a:spcAft>
              <a:buClr>
                <a:schemeClr val="dk1"/>
              </a:buClr>
              <a:buSzPts val="1100"/>
              <a:buFont typeface="Arial"/>
              <a:buChar char="•"/>
            </a:pPr>
            <a:r>
              <a:rPr lang="en-GB" sz="1100" u="sng">
                <a:solidFill>
                  <a:schemeClr val="dk1"/>
                </a:solidFill>
                <a:latin typeface="Arial Narrow"/>
                <a:ea typeface="Arial Narrow"/>
                <a:cs typeface="Arial Narrow"/>
                <a:sym typeface="Arial Narrow"/>
                <a:hlinkClick r:id="rId6">
                  <a:extLst>
                    <a:ext uri="{A12FA001-AC4F-418D-AE19-62706E023703}">
                      <ahyp:hlinkClr val="tx"/>
                    </a:ext>
                  </a:extLst>
                </a:hlinkClick>
              </a:rPr>
              <a:t>Teachable</a:t>
            </a:r>
            <a:r>
              <a:rPr lang="en-GB" sz="1100">
                <a:solidFill>
                  <a:schemeClr val="dk1"/>
                </a:solidFill>
                <a:latin typeface="Arial Narrow"/>
                <a:ea typeface="Arial Narrow"/>
                <a:cs typeface="Arial Narrow"/>
                <a:sym typeface="Arial Narrow"/>
              </a:rPr>
              <a:t>: </a:t>
            </a:r>
            <a:endParaRPr sz="1100">
              <a:solidFill>
                <a:schemeClr val="dk1"/>
              </a:solidFill>
              <a:latin typeface="Arial Narrow"/>
              <a:ea typeface="Arial Narrow"/>
              <a:cs typeface="Arial Narrow"/>
              <a:sym typeface="Arial Narrow"/>
            </a:endParaRPr>
          </a:p>
          <a:p>
            <a:pPr indent="-171450" lvl="1" marL="628650" marR="0" rtl="0" algn="l">
              <a:spcBef>
                <a:spcPts val="0"/>
              </a:spcBef>
              <a:spcAft>
                <a:spcPts val="0"/>
              </a:spcAft>
              <a:buClr>
                <a:schemeClr val="dk1"/>
              </a:buClr>
              <a:buSzPts val="1100"/>
              <a:buFont typeface="Arial"/>
              <a:buChar char="•"/>
            </a:pPr>
            <a:r>
              <a:rPr b="0" i="0" lang="en-GB" sz="1100" u="none" cap="none" strike="noStrike">
                <a:solidFill>
                  <a:schemeClr val="dk1"/>
                </a:solidFill>
                <a:latin typeface="Arial Narrow"/>
                <a:ea typeface="Arial Narrow"/>
                <a:cs typeface="Arial Narrow"/>
                <a:sym typeface="Arial Narrow"/>
              </a:rPr>
              <a:t>Getting to Know Your iPad</a:t>
            </a:r>
            <a:r>
              <a:rPr b="0" i="0" lang="en-GB" sz="1100" u="sng" cap="none" strike="noStrike">
                <a:solidFill>
                  <a:schemeClr val="dk1"/>
                </a:solidFill>
                <a:latin typeface="Arial Narrow"/>
                <a:ea typeface="Arial Narrow"/>
                <a:cs typeface="Arial Narrow"/>
                <a:sym typeface="Arial Narrow"/>
                <a:hlinkClick r:id="rId7">
                  <a:extLst>
                    <a:ext uri="{A12FA001-AC4F-418D-AE19-62706E023703}">
                      <ahyp:hlinkClr val="tx"/>
                    </a:ext>
                  </a:extLst>
                </a:hlinkClick>
              </a:rPr>
              <a:t> 1 </a:t>
            </a:r>
            <a:r>
              <a:rPr b="0" i="0" lang="en-GB" sz="1100" u="none" cap="none" strike="noStrike">
                <a:solidFill>
                  <a:schemeClr val="dk1"/>
                </a:solidFill>
                <a:latin typeface="Arial Narrow"/>
                <a:ea typeface="Arial Narrow"/>
                <a:cs typeface="Arial Narrow"/>
                <a:sym typeface="Arial Narrow"/>
              </a:rPr>
              <a:t>/</a:t>
            </a:r>
            <a:r>
              <a:rPr b="0" i="0" lang="en-GB" sz="1100" u="sng" cap="none" strike="noStrike">
                <a:solidFill>
                  <a:schemeClr val="dk1"/>
                </a:solidFill>
                <a:latin typeface="Arial Narrow"/>
                <a:ea typeface="Arial Narrow"/>
                <a:cs typeface="Arial Narrow"/>
                <a:sym typeface="Arial Narrow"/>
                <a:hlinkClick r:id="rId8">
                  <a:extLst>
                    <a:ext uri="{A12FA001-AC4F-418D-AE19-62706E023703}">
                      <ahyp:hlinkClr val="tx"/>
                    </a:ext>
                  </a:extLst>
                </a:hlinkClick>
              </a:rPr>
              <a:t> 2 </a:t>
            </a:r>
            <a:r>
              <a:rPr b="0" i="0" lang="en-GB" sz="1100" u="none" cap="none" strike="noStrike">
                <a:solidFill>
                  <a:schemeClr val="dk1"/>
                </a:solidFill>
                <a:latin typeface="Arial Narrow"/>
                <a:ea typeface="Arial Narrow"/>
                <a:cs typeface="Arial Narrow"/>
                <a:sym typeface="Arial Narrow"/>
              </a:rPr>
              <a:t>/</a:t>
            </a:r>
            <a:r>
              <a:rPr b="0" i="0" lang="en-GB" sz="1100" u="sng" cap="none" strike="noStrike">
                <a:solidFill>
                  <a:schemeClr val="dk1"/>
                </a:solidFill>
                <a:latin typeface="Arial Narrow"/>
                <a:ea typeface="Arial Narrow"/>
                <a:cs typeface="Arial Narrow"/>
                <a:sym typeface="Arial Narrow"/>
                <a:hlinkClick r:id="rId9">
                  <a:extLst>
                    <a:ext uri="{A12FA001-AC4F-418D-AE19-62706E023703}">
                      <ahyp:hlinkClr val="tx"/>
                    </a:ext>
                  </a:extLst>
                </a:hlinkClick>
              </a:rPr>
              <a:t> 3 </a:t>
            </a:r>
            <a:endParaRPr b="0" i="0" sz="1100" u="none" cap="none" strike="noStrike">
              <a:solidFill>
                <a:schemeClr val="dk1"/>
              </a:solidFill>
              <a:latin typeface="Arial Narrow"/>
              <a:ea typeface="Arial Narrow"/>
              <a:cs typeface="Arial Narrow"/>
              <a:sym typeface="Arial Narrow"/>
            </a:endParaRPr>
          </a:p>
          <a:p>
            <a:pPr indent="-171450" lvl="1" marL="628650" marR="0" rtl="0" algn="l">
              <a:spcBef>
                <a:spcPts val="0"/>
              </a:spcBef>
              <a:spcAft>
                <a:spcPts val="0"/>
              </a:spcAft>
              <a:buClr>
                <a:schemeClr val="dk1"/>
              </a:buClr>
              <a:buSzPts val="1100"/>
              <a:buFont typeface="Arial"/>
              <a:buChar char="•"/>
            </a:pPr>
            <a:r>
              <a:rPr b="0" i="0" lang="en-GB" sz="1100" u="sng" cap="none" strike="noStrike">
                <a:solidFill>
                  <a:schemeClr val="dk1"/>
                </a:solidFill>
                <a:latin typeface="Arial Narrow"/>
                <a:ea typeface="Arial Narrow"/>
                <a:cs typeface="Arial Narrow"/>
                <a:sym typeface="Arial Narrow"/>
                <a:hlinkClick r:id="rId10">
                  <a:extLst>
                    <a:ext uri="{A12FA001-AC4F-418D-AE19-62706E023703}">
                      <ahyp:hlinkClr val="tx"/>
                    </a:ext>
                  </a:extLst>
                </a:hlinkClick>
              </a:rPr>
              <a:t>Using Clips for Learning Logs and Parental Engagement</a:t>
            </a:r>
            <a:endParaRPr b="0" i="0" sz="1100" u="none" cap="none" strike="noStrike">
              <a:solidFill>
                <a:schemeClr val="dk1"/>
              </a:solidFill>
              <a:latin typeface="Arial Narrow"/>
              <a:ea typeface="Arial Narrow"/>
              <a:cs typeface="Arial Narrow"/>
              <a:sym typeface="Arial Narrow"/>
            </a:endParaRPr>
          </a:p>
          <a:p>
            <a:pPr indent="-171450" lvl="1" marL="628650" marR="0" rtl="0" algn="l">
              <a:spcBef>
                <a:spcPts val="0"/>
              </a:spcBef>
              <a:spcAft>
                <a:spcPts val="0"/>
              </a:spcAft>
              <a:buClr>
                <a:schemeClr val="dk1"/>
              </a:buClr>
              <a:buSzPts val="1100"/>
              <a:buFont typeface="Arial"/>
              <a:buChar char="•"/>
            </a:pPr>
            <a:r>
              <a:rPr b="0" i="0" lang="en-GB" sz="1100" u="sng" cap="none" strike="noStrike">
                <a:solidFill>
                  <a:schemeClr val="dk1"/>
                </a:solidFill>
                <a:latin typeface="Arial Narrow"/>
                <a:ea typeface="Arial Narrow"/>
                <a:cs typeface="Arial Narrow"/>
                <a:sym typeface="Arial Narrow"/>
                <a:hlinkClick r:id="rId11">
                  <a:extLst>
                    <a:ext uri="{A12FA001-AC4F-418D-AE19-62706E023703}">
                      <ahyp:hlinkClr val="tx"/>
                    </a:ext>
                  </a:extLst>
                </a:hlinkClick>
              </a:rPr>
              <a:t>Developing Literacy – Gathering Resources</a:t>
            </a:r>
            <a:endParaRPr b="0" i="0" sz="1100" u="none" cap="none" strike="noStrike">
              <a:solidFill>
                <a:schemeClr val="dk1"/>
              </a:solidFill>
              <a:latin typeface="Arial Narrow"/>
              <a:ea typeface="Arial Narrow"/>
              <a:cs typeface="Arial Narrow"/>
              <a:sym typeface="Arial Narrow"/>
            </a:endParaRPr>
          </a:p>
          <a:p>
            <a:pPr indent="-171450" lvl="1" marL="628650" marR="0" rtl="0" algn="l">
              <a:spcBef>
                <a:spcPts val="0"/>
              </a:spcBef>
              <a:spcAft>
                <a:spcPts val="0"/>
              </a:spcAft>
              <a:buClr>
                <a:schemeClr val="dk1"/>
              </a:buClr>
              <a:buSzPts val="1100"/>
              <a:buFont typeface="Arial"/>
              <a:buChar char="•"/>
            </a:pPr>
            <a:r>
              <a:rPr b="0" i="0" lang="en-GB" sz="1100" u="sng" cap="none" strike="noStrike">
                <a:solidFill>
                  <a:schemeClr val="dk1"/>
                </a:solidFill>
                <a:latin typeface="Arial Narrow"/>
                <a:ea typeface="Arial Narrow"/>
                <a:cs typeface="Arial Narrow"/>
                <a:sym typeface="Arial Narrow"/>
                <a:hlinkClick r:id="rId12">
                  <a:extLst>
                    <a:ext uri="{A12FA001-AC4F-418D-AE19-62706E023703}">
                      <ahyp:hlinkClr val="tx"/>
                    </a:ext>
                  </a:extLst>
                </a:hlinkClick>
              </a:rPr>
              <a:t>Developing Literacy – Digital Story Telling</a:t>
            </a:r>
            <a:r>
              <a:rPr b="0" i="0" lang="en-GB" sz="1100" u="none" cap="none" strike="noStrike">
                <a:solidFill>
                  <a:schemeClr val="dk1"/>
                </a:solidFill>
                <a:latin typeface="Arial Narrow"/>
                <a:ea typeface="Arial Narrow"/>
                <a:cs typeface="Arial Narrow"/>
                <a:sym typeface="Arial Narrow"/>
              </a:rPr>
              <a:t> (iMovie)</a:t>
            </a:r>
            <a:endParaRPr/>
          </a:p>
          <a:p>
            <a:pPr indent="-171450" lvl="0" marL="171450" marR="0" rtl="0" algn="l">
              <a:spcBef>
                <a:spcPts val="0"/>
              </a:spcBef>
              <a:spcAft>
                <a:spcPts val="0"/>
              </a:spcAft>
              <a:buClr>
                <a:schemeClr val="dk1"/>
              </a:buClr>
              <a:buSzPts val="1100"/>
              <a:buFont typeface="Arial"/>
              <a:buChar char="•"/>
            </a:pPr>
            <a:r>
              <a:rPr lang="en-GB" sz="1100">
                <a:solidFill>
                  <a:schemeClr val="dk1"/>
                </a:solidFill>
                <a:latin typeface="Arial Narrow"/>
                <a:ea typeface="Arial Narrow"/>
                <a:cs typeface="Arial Narrow"/>
                <a:sym typeface="Arial Narrow"/>
              </a:rPr>
              <a:t>Apple: </a:t>
            </a:r>
            <a:r>
              <a:rPr lang="en-GB" sz="1100" u="sng">
                <a:solidFill>
                  <a:schemeClr val="dk1"/>
                </a:solidFill>
                <a:latin typeface="Arial Narrow"/>
                <a:ea typeface="Arial Narrow"/>
                <a:cs typeface="Arial Narrow"/>
                <a:sym typeface="Arial Narrow"/>
                <a:hlinkClick r:id="rId13">
                  <a:extLst>
                    <a:ext uri="{A12FA001-AC4F-418D-AE19-62706E023703}">
                      <ahyp:hlinkClr val="tx"/>
                    </a:ext>
                  </a:extLst>
                </a:hlinkClick>
              </a:rPr>
              <a:t>Everyone Can Create </a:t>
            </a:r>
            <a:r>
              <a:rPr lang="en-GB" sz="1100">
                <a:solidFill>
                  <a:schemeClr val="dk1"/>
                </a:solidFill>
                <a:latin typeface="Arial Narrow"/>
                <a:ea typeface="Arial Narrow"/>
                <a:cs typeface="Arial Narrow"/>
                <a:sym typeface="Arial Narrow"/>
              </a:rPr>
              <a:t>(link for info, but Teacher Guide and pupil books available via Book Catalogue on managed iPads)</a:t>
            </a:r>
            <a:endParaRPr/>
          </a:p>
          <a:p>
            <a:pPr indent="-101600" lvl="1" marL="62865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Narrow"/>
              <a:ea typeface="Arial Narrow"/>
              <a:cs typeface="Arial Narrow"/>
              <a:sym typeface="Arial Narrow"/>
            </a:endParaRPr>
          </a:p>
          <a:p>
            <a:pPr indent="-101600" lvl="1" marL="628650" marR="0" rtl="0" algn="l">
              <a:spcBef>
                <a:spcPts val="0"/>
              </a:spcBef>
              <a:spcAft>
                <a:spcPts val="0"/>
              </a:spcAft>
              <a:buClr>
                <a:schemeClr val="dk1"/>
              </a:buClr>
              <a:buSzPts val="1100"/>
              <a:buFont typeface="Arial"/>
              <a:buNone/>
            </a:pPr>
            <a:r>
              <a:t/>
            </a:r>
            <a:endParaRPr b="0" i="0" sz="1100" u="none" cap="none" strike="noStrike">
              <a:solidFill>
                <a:srgbClr val="000000"/>
              </a:solidFill>
              <a:latin typeface="Arial Narrow"/>
              <a:ea typeface="Arial Narrow"/>
              <a:cs typeface="Arial Narrow"/>
              <a:sym typeface="Arial Narrow"/>
            </a:endParaRPr>
          </a:p>
          <a:p>
            <a:pPr indent="0" lvl="0" marL="0" marR="0" rtl="0" algn="l">
              <a:spcBef>
                <a:spcPts val="0"/>
              </a:spcBef>
              <a:spcAft>
                <a:spcPts val="0"/>
              </a:spcAft>
              <a:buNone/>
            </a:pPr>
            <a:r>
              <a:t/>
            </a:r>
            <a:endParaRPr sz="1100" u="sng">
              <a:solidFill>
                <a:srgbClr val="000000"/>
              </a:solidFill>
              <a:latin typeface="Arial Narrow"/>
              <a:ea typeface="Arial Narrow"/>
              <a:cs typeface="Arial Narrow"/>
              <a:sym typeface="Arial Narrow"/>
              <a:hlinkClick r:id="rId14">
                <a:extLst>
                  <a:ext uri="{A12FA001-AC4F-418D-AE19-62706E023703}">
                    <ahyp:hlinkClr val="tx"/>
                  </a:ext>
                </a:extLst>
              </a:hlinkClick>
            </a:endParaRPr>
          </a:p>
          <a:p>
            <a:pPr indent="-171450" lvl="0" marL="171450" marR="0" rtl="0" algn="l">
              <a:spcBef>
                <a:spcPts val="0"/>
              </a:spcBef>
              <a:spcAft>
                <a:spcPts val="0"/>
              </a:spcAft>
              <a:buClr>
                <a:schemeClr val="lt1"/>
              </a:buClr>
              <a:buSzPts val="1100"/>
              <a:buFont typeface="Arial"/>
              <a:buChar char="•"/>
            </a:pPr>
            <a:r>
              <a:rPr lang="en-GB" sz="1100" u="sng">
                <a:solidFill>
                  <a:schemeClr val="lt1"/>
                </a:solidFill>
                <a:latin typeface="Arial Narrow"/>
                <a:ea typeface="Arial Narrow"/>
                <a:cs typeface="Arial Narrow"/>
                <a:sym typeface="Arial Narrow"/>
                <a:hlinkClick r:id="rId15">
                  <a:extLst>
                    <a:ext uri="{A12FA001-AC4F-418D-AE19-62706E023703}">
                      <ahyp:hlinkClr val="tx"/>
                    </a:ext>
                  </a:extLst>
                </a:hlinkClick>
              </a:rPr>
              <a:t>Picture books to support e-safety</a:t>
            </a:r>
            <a:r>
              <a:rPr lang="en-GB" sz="1100" u="sng">
                <a:solidFill>
                  <a:schemeClr val="dk1"/>
                </a:solidFill>
                <a:latin typeface="Arial Narrow"/>
                <a:ea typeface="Arial Narrow"/>
                <a:cs typeface="Arial Narrow"/>
                <a:sym typeface="Arial Narrow"/>
                <a:hlinkClick r:id="rId16">
                  <a:extLst>
                    <a:ext uri="{A12FA001-AC4F-418D-AE19-62706E023703}">
                      <ahyp:hlinkClr val="tx"/>
                    </a:ext>
                  </a:extLst>
                </a:hlinkClick>
              </a:rPr>
              <a:t> </a:t>
            </a:r>
            <a:r>
              <a:rPr lang="en-GB" sz="1100">
                <a:solidFill>
                  <a:schemeClr val="dk1"/>
                </a:solidFill>
                <a:latin typeface="Arial Narrow"/>
                <a:ea typeface="Arial Narrow"/>
                <a:cs typeface="Arial Narrow"/>
                <a:sym typeface="Arial Narrow"/>
              </a:rPr>
              <a:t>(list provided by primary school, suitable for younger or beginning of first level learners)</a:t>
            </a:r>
            <a:endParaRPr/>
          </a:p>
          <a:p>
            <a:pPr indent="-171450" lvl="0" marL="171450" marR="0" rtl="0" algn="l">
              <a:spcBef>
                <a:spcPts val="0"/>
              </a:spcBef>
              <a:spcAft>
                <a:spcPts val="0"/>
              </a:spcAft>
              <a:buClr>
                <a:schemeClr val="dk1"/>
              </a:buClr>
              <a:buSzPts val="1100"/>
              <a:buFont typeface="Arial"/>
              <a:buChar char="•"/>
            </a:pPr>
            <a:r>
              <a:rPr lang="en-GB" sz="1100" u="sng">
                <a:solidFill>
                  <a:schemeClr val="dk1"/>
                </a:solidFill>
                <a:latin typeface="Arial Narrow"/>
                <a:ea typeface="Arial Narrow"/>
                <a:cs typeface="Arial Narrow"/>
                <a:sym typeface="Arial Narrow"/>
                <a:hlinkClick r:id="rId17">
                  <a:extLst>
                    <a:ext uri="{A12FA001-AC4F-418D-AE19-62706E023703}">
                      <ahyp:hlinkClr val="tx"/>
                    </a:ext>
                  </a:extLst>
                </a:hlinkClick>
              </a:rPr>
              <a:t>Teachable</a:t>
            </a:r>
            <a:r>
              <a:rPr lang="en-GB" sz="1100">
                <a:solidFill>
                  <a:schemeClr val="dk1"/>
                </a:solidFill>
                <a:latin typeface="Arial Narrow"/>
                <a:ea typeface="Arial Narrow"/>
                <a:cs typeface="Arial Narrow"/>
                <a:sym typeface="Arial Narrow"/>
              </a:rPr>
              <a:t>: </a:t>
            </a:r>
            <a:endParaRPr sz="1100">
              <a:solidFill>
                <a:schemeClr val="dk1"/>
              </a:solidFill>
              <a:latin typeface="Arial Narrow"/>
              <a:ea typeface="Arial Narrow"/>
              <a:cs typeface="Arial Narrow"/>
              <a:sym typeface="Arial Narrow"/>
            </a:endParaRPr>
          </a:p>
          <a:p>
            <a:pPr indent="-171450" lvl="1" marL="628650" marR="0" rtl="0" algn="l">
              <a:spcBef>
                <a:spcPts val="0"/>
              </a:spcBef>
              <a:spcAft>
                <a:spcPts val="0"/>
              </a:spcAft>
              <a:buClr>
                <a:schemeClr val="dk1"/>
              </a:buClr>
              <a:buSzPts val="1100"/>
              <a:buFont typeface="Arial"/>
              <a:buChar char="•"/>
            </a:pPr>
            <a:r>
              <a:rPr b="0" i="0" lang="en-GB" sz="1100" u="sng" cap="none" strike="noStrike">
                <a:solidFill>
                  <a:schemeClr val="dk1"/>
                </a:solidFill>
                <a:latin typeface="Arial Narrow"/>
                <a:ea typeface="Arial Narrow"/>
                <a:cs typeface="Arial Narrow"/>
                <a:sym typeface="Arial Narrow"/>
                <a:hlinkClick r:id="rId18">
                  <a:extLst>
                    <a:ext uri="{A12FA001-AC4F-418D-AE19-62706E023703}">
                      <ahyp:hlinkClr val="tx"/>
                    </a:ext>
                  </a:extLst>
                </a:hlinkClick>
              </a:rPr>
              <a:t>LfA Reading Strategies </a:t>
            </a:r>
            <a:r>
              <a:rPr b="0" i="0" lang="en-GB" sz="1100" u="none" cap="none" strike="noStrike">
                <a:solidFill>
                  <a:schemeClr val="dk1"/>
                </a:solidFill>
                <a:latin typeface="Arial Narrow"/>
                <a:ea typeface="Arial Narrow"/>
                <a:cs typeface="Arial Narrow"/>
                <a:sym typeface="Arial Narrow"/>
              </a:rPr>
              <a:t>(Book Creator)</a:t>
            </a:r>
            <a:endParaRPr/>
          </a:p>
          <a:p>
            <a:pPr indent="-101600" lvl="1" marL="62865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Narrow"/>
              <a:ea typeface="Arial Narrow"/>
              <a:cs typeface="Arial Narrow"/>
              <a:sym typeface="Arial Narrow"/>
            </a:endParaRPr>
          </a:p>
          <a:p>
            <a:pPr indent="-101600" lvl="1" marL="62865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Narrow"/>
              <a:ea typeface="Arial Narrow"/>
              <a:cs typeface="Arial Narrow"/>
              <a:sym typeface="Arial Narrow"/>
            </a:endParaRPr>
          </a:p>
          <a:p>
            <a:pPr indent="-101600" lvl="1" marL="62865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Narrow"/>
              <a:ea typeface="Arial Narrow"/>
              <a:cs typeface="Arial Narrow"/>
              <a:sym typeface="Arial Narrow"/>
            </a:endParaRPr>
          </a:p>
          <a:p>
            <a:pPr indent="-101600" lvl="1" marL="62865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100"/>
              <a:buFont typeface="Arial"/>
              <a:buChar char="•"/>
            </a:pPr>
            <a:r>
              <a:rPr lang="en-GB" sz="1100">
                <a:solidFill>
                  <a:schemeClr val="dk1"/>
                </a:solidFill>
                <a:latin typeface="Arial Narrow"/>
                <a:ea typeface="Arial Narrow"/>
                <a:cs typeface="Arial Narrow"/>
                <a:sym typeface="Arial Narrow"/>
              </a:rPr>
              <a:t>South West Grid for Learning (SWGfL)  </a:t>
            </a:r>
            <a:r>
              <a:rPr lang="en-GB" sz="1100" u="sng">
                <a:solidFill>
                  <a:schemeClr val="dk1"/>
                </a:solidFill>
                <a:latin typeface="Arial Narrow"/>
                <a:ea typeface="Arial Narrow"/>
                <a:cs typeface="Arial Narrow"/>
                <a:sym typeface="Arial Narrow"/>
                <a:hlinkClick r:id="rId19">
                  <a:extLst>
                    <a:ext uri="{A12FA001-AC4F-418D-AE19-62706E023703}">
                      <ahyp:hlinkClr val="tx"/>
                    </a:ext>
                  </a:extLst>
                </a:hlinkClick>
              </a:rPr>
              <a:t>lesson plans and resources</a:t>
            </a:r>
            <a:endParaRPr sz="11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100"/>
              <a:buFont typeface="Arial"/>
              <a:buChar char="•"/>
            </a:pPr>
            <a:r>
              <a:rPr lang="en-GB" sz="1100">
                <a:solidFill>
                  <a:schemeClr val="dk1"/>
                </a:solidFill>
                <a:latin typeface="Arial Narrow"/>
                <a:ea typeface="Arial Narrow"/>
                <a:cs typeface="Arial Narrow"/>
                <a:sym typeface="Arial Narrow"/>
              </a:rPr>
              <a:t>General information on cyber resilience and internet safety for teachers and parents </a:t>
            </a:r>
            <a:r>
              <a:rPr lang="en-GB" sz="1100" u="sng">
                <a:solidFill>
                  <a:schemeClr val="dk1"/>
                </a:solidFill>
                <a:latin typeface="Arial Narrow"/>
                <a:ea typeface="Arial Narrow"/>
                <a:cs typeface="Arial Narrow"/>
                <a:sym typeface="Arial Narrow"/>
                <a:hlinkClick r:id="rId20">
                  <a:extLst>
                    <a:ext uri="{A12FA001-AC4F-418D-AE19-62706E023703}">
                      <ahyp:hlinkClr val="tx"/>
                    </a:ext>
                  </a:extLst>
                </a:hlinkClick>
              </a:rPr>
              <a:t>via Parent Info</a:t>
            </a:r>
            <a:r>
              <a:rPr lang="en-GB" sz="1100">
                <a:solidFill>
                  <a:schemeClr val="dk1"/>
                </a:solidFill>
                <a:latin typeface="Arial Narrow"/>
                <a:ea typeface="Arial Narrow"/>
                <a:cs typeface="Arial Narrow"/>
                <a:sym typeface="Arial Narrow"/>
              </a:rPr>
              <a:t> - </a:t>
            </a:r>
            <a:r>
              <a:rPr lang="en-GB" sz="1100" u="sng">
                <a:solidFill>
                  <a:schemeClr val="dk1"/>
                </a:solidFill>
                <a:latin typeface="Arial Narrow"/>
                <a:ea typeface="Arial Narrow"/>
                <a:cs typeface="Arial Narrow"/>
                <a:sym typeface="Arial Narrow"/>
                <a:hlinkClick r:id="rId21">
                  <a:extLst>
                    <a:ext uri="{A12FA001-AC4F-418D-AE19-62706E023703}">
                      <ahyp:hlinkClr val="tx"/>
                    </a:ext>
                  </a:extLst>
                </a:hlinkClick>
              </a:rPr>
              <a:t>Thinkuknow</a:t>
            </a:r>
            <a:r>
              <a:rPr lang="en-GB" sz="1100">
                <a:solidFill>
                  <a:schemeClr val="dk1"/>
                </a:solidFill>
                <a:latin typeface="Arial Narrow"/>
                <a:ea typeface="Arial Narrow"/>
                <a:cs typeface="Arial Narrow"/>
                <a:sym typeface="Arial Narrow"/>
              </a:rPr>
              <a:t> - </a:t>
            </a:r>
            <a:r>
              <a:rPr lang="en-GB" sz="1100" u="sng">
                <a:solidFill>
                  <a:schemeClr val="dk1"/>
                </a:solidFill>
                <a:latin typeface="Arial Narrow"/>
                <a:ea typeface="Arial Narrow"/>
                <a:cs typeface="Arial Narrow"/>
                <a:sym typeface="Arial Narrow"/>
                <a:hlinkClick r:id="rId22">
                  <a:extLst>
                    <a:ext uri="{A12FA001-AC4F-418D-AE19-62706E023703}">
                      <ahyp:hlinkClr val="tx"/>
                    </a:ext>
                  </a:extLst>
                </a:hlinkClick>
              </a:rPr>
              <a:t>Internet Matters </a:t>
            </a:r>
            <a:r>
              <a:rPr lang="en-GB" sz="1100">
                <a:solidFill>
                  <a:schemeClr val="dk1"/>
                </a:solidFill>
                <a:latin typeface="Arial Narrow"/>
                <a:ea typeface="Arial Narrow"/>
                <a:cs typeface="Arial Narrow"/>
                <a:sym typeface="Arial Narrow"/>
              </a:rPr>
              <a:t>and </a:t>
            </a:r>
            <a:r>
              <a:rPr lang="en-GB" sz="1100" u="sng">
                <a:solidFill>
                  <a:schemeClr val="dk1"/>
                </a:solidFill>
                <a:latin typeface="Arial Narrow"/>
                <a:ea typeface="Arial Narrow"/>
                <a:cs typeface="Arial Narrow"/>
                <a:sym typeface="Arial Narrow"/>
                <a:hlinkClick r:id="rId23">
                  <a:extLst>
                    <a:ext uri="{A12FA001-AC4F-418D-AE19-62706E023703}">
                      <ahyp:hlinkClr val="tx"/>
                    </a:ext>
                  </a:extLst>
                </a:hlinkClick>
              </a:rPr>
              <a:t>Childnet</a:t>
            </a:r>
            <a:r>
              <a:rPr lang="en-GB" sz="1100">
                <a:solidFill>
                  <a:schemeClr val="dk1"/>
                </a:solidFill>
                <a:latin typeface="Arial Narrow"/>
                <a:ea typeface="Arial Narrow"/>
                <a:cs typeface="Arial Narrow"/>
                <a:sym typeface="Arial Narrow"/>
              </a:rPr>
              <a:t> as well as useful resources for learning by age and stage</a:t>
            </a:r>
            <a:endParaRPr/>
          </a:p>
          <a:p>
            <a:pPr indent="-171450" lvl="0" marL="171450" marR="0" rtl="0" algn="l">
              <a:spcBef>
                <a:spcPts val="0"/>
              </a:spcBef>
              <a:spcAft>
                <a:spcPts val="0"/>
              </a:spcAft>
              <a:buClr>
                <a:schemeClr val="dk1"/>
              </a:buClr>
              <a:buSzPts val="1100"/>
              <a:buFont typeface="Arial"/>
              <a:buChar char="•"/>
            </a:pPr>
            <a:r>
              <a:rPr lang="en-GB" sz="1100" u="sng">
                <a:solidFill>
                  <a:schemeClr val="dk1"/>
                </a:solidFill>
                <a:latin typeface="Arial Narrow"/>
                <a:ea typeface="Arial Narrow"/>
                <a:cs typeface="Arial Narrow"/>
                <a:sym typeface="Arial Narrow"/>
                <a:hlinkClick r:id="rId24">
                  <a:extLst>
                    <a:ext uri="{A12FA001-AC4F-418D-AE19-62706E023703}">
                      <ahyp:hlinkClr val="tx"/>
                    </a:ext>
                  </a:extLst>
                </a:hlinkClick>
              </a:rPr>
              <a:t>Password guidance (Glow)</a:t>
            </a:r>
            <a:endParaRPr sz="11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100"/>
              <a:buFont typeface="Arial"/>
              <a:buChar char="•"/>
            </a:pPr>
            <a:r>
              <a:rPr lang="en-GB" sz="1100">
                <a:solidFill>
                  <a:schemeClr val="dk1"/>
                </a:solidFill>
                <a:latin typeface="Arial Narrow"/>
                <a:ea typeface="Arial Narrow"/>
                <a:cs typeface="Arial Narrow"/>
                <a:sym typeface="Arial Narrow"/>
              </a:rPr>
              <a:t>Appropriate sections (Early Years – 7 and first column of 7-11) of </a:t>
            </a:r>
            <a:r>
              <a:rPr lang="en-GB" sz="1100" u="sng">
                <a:solidFill>
                  <a:schemeClr val="dk1"/>
                </a:solidFill>
                <a:latin typeface="Arial Narrow"/>
                <a:ea typeface="Arial Narrow"/>
                <a:cs typeface="Arial Narrow"/>
                <a:sym typeface="Arial Narrow"/>
                <a:hlinkClick r:id="rId25">
                  <a:extLst>
                    <a:ext uri="{A12FA001-AC4F-418D-AE19-62706E023703}">
                      <ahyp:hlinkClr val="tx"/>
                    </a:ext>
                  </a:extLst>
                </a:hlinkClick>
              </a:rPr>
              <a:t>Education for a Connected World</a:t>
            </a:r>
            <a:r>
              <a:rPr lang="en-GB" sz="1100">
                <a:solidFill>
                  <a:schemeClr val="dk1"/>
                </a:solidFill>
                <a:latin typeface="Arial Narrow"/>
                <a:ea typeface="Arial Narrow"/>
                <a:cs typeface="Arial Narrow"/>
                <a:sym typeface="Arial Narrow"/>
              </a:rPr>
              <a:t>)</a:t>
            </a:r>
            <a:endParaRPr/>
          </a:p>
          <a:p>
            <a:pPr indent="-171450" lvl="0" marL="171450" marR="0" rtl="0" algn="l">
              <a:spcBef>
                <a:spcPts val="0"/>
              </a:spcBef>
              <a:spcAft>
                <a:spcPts val="0"/>
              </a:spcAft>
              <a:buClr>
                <a:schemeClr val="dk1"/>
              </a:buClr>
              <a:buSzPts val="1100"/>
              <a:buFont typeface="Arial"/>
              <a:buChar char="•"/>
            </a:pPr>
            <a:r>
              <a:rPr lang="en-GB" sz="1100" u="sng">
                <a:solidFill>
                  <a:schemeClr val="dk1"/>
                </a:solidFill>
                <a:latin typeface="Arial Narrow"/>
                <a:ea typeface="Arial Narrow"/>
                <a:cs typeface="Arial Narrow"/>
                <a:sym typeface="Arial Narrow"/>
                <a:hlinkClick r:id="rId26">
                  <a:extLst>
                    <a:ext uri="{A12FA001-AC4F-418D-AE19-62706E023703}">
                      <ahyp:hlinkClr val="tx"/>
                    </a:ext>
                  </a:extLst>
                </a:hlinkClick>
              </a:rPr>
              <a:t>Digital Schools Award Cyber Resilience  Internet Safety (CRIS) badge resources </a:t>
            </a:r>
            <a:r>
              <a:rPr lang="en-GB" sz="1100">
                <a:solidFill>
                  <a:schemeClr val="dk1"/>
                </a:solidFill>
                <a:latin typeface="Arial Narrow"/>
                <a:ea typeface="Arial Narrow"/>
                <a:cs typeface="Arial Narrow"/>
                <a:sym typeface="Arial Narrow"/>
              </a:rPr>
              <a:t>available when you register your school to participate</a:t>
            </a:r>
            <a:endParaRPr/>
          </a:p>
          <a:p>
            <a:pPr indent="-171450" lvl="0" marL="171450" marR="0" rtl="0" algn="l">
              <a:spcBef>
                <a:spcPts val="0"/>
              </a:spcBef>
              <a:spcAft>
                <a:spcPts val="0"/>
              </a:spcAft>
              <a:buClr>
                <a:schemeClr val="dk1"/>
              </a:buClr>
              <a:buSzPts val="1100"/>
              <a:buFont typeface="Arial"/>
              <a:buChar char="•"/>
            </a:pPr>
            <a:r>
              <a:rPr lang="en-GB" sz="1100" u="sng">
                <a:solidFill>
                  <a:schemeClr val="dk1"/>
                </a:solidFill>
                <a:latin typeface="Arial Narrow"/>
                <a:ea typeface="Arial Narrow"/>
                <a:cs typeface="Arial Narrow"/>
                <a:sym typeface="Arial Narrow"/>
                <a:hlinkClick r:id="rId27">
                  <a:extLst>
                    <a:ext uri="{A12FA001-AC4F-418D-AE19-62706E023703}">
                      <ahyp:hlinkClr val="tx"/>
                    </a:ext>
                  </a:extLst>
                </a:hlinkClick>
              </a:rPr>
              <a:t>NSPCC</a:t>
            </a:r>
            <a:r>
              <a:rPr lang="en-GB" sz="1100">
                <a:solidFill>
                  <a:schemeClr val="dk1"/>
                </a:solidFill>
                <a:latin typeface="Arial Narrow"/>
                <a:ea typeface="Arial Narrow"/>
                <a:cs typeface="Arial Narrow"/>
                <a:sym typeface="Arial Narrow"/>
              </a:rPr>
              <a:t> (Share Aware campaign)</a:t>
            </a:r>
            <a:endParaRPr/>
          </a:p>
          <a:p>
            <a:pPr indent="-171450" lvl="0" marL="171450" marR="0" rtl="0" algn="l">
              <a:spcBef>
                <a:spcPts val="0"/>
              </a:spcBef>
              <a:spcAft>
                <a:spcPts val="0"/>
              </a:spcAft>
              <a:buClr>
                <a:schemeClr val="dk1"/>
              </a:buClr>
              <a:buSzPts val="1100"/>
              <a:buFont typeface="Arial"/>
              <a:buChar char="•"/>
            </a:pPr>
            <a:r>
              <a:rPr lang="en-GB" sz="1100">
                <a:solidFill>
                  <a:schemeClr val="dk1"/>
                </a:solidFill>
                <a:latin typeface="Arial Narrow"/>
                <a:ea typeface="Arial Narrow"/>
                <a:cs typeface="Arial Narrow"/>
                <a:sym typeface="Arial Narrow"/>
              </a:rPr>
              <a:t>Google’s </a:t>
            </a:r>
            <a:r>
              <a:rPr lang="en-GB" sz="1100" u="sng">
                <a:solidFill>
                  <a:schemeClr val="dk1"/>
                </a:solidFill>
                <a:latin typeface="Arial Narrow"/>
                <a:ea typeface="Arial Narrow"/>
                <a:cs typeface="Arial Narrow"/>
                <a:sym typeface="Arial Narrow"/>
                <a:hlinkClick r:id="rId28">
                  <a:extLst>
                    <a:ext uri="{A12FA001-AC4F-418D-AE19-62706E023703}">
                      <ahyp:hlinkClr val="tx"/>
                    </a:ext>
                  </a:extLst>
                </a:hlinkClick>
              </a:rPr>
              <a:t>Be Internet Legends </a:t>
            </a:r>
            <a:r>
              <a:rPr lang="en-GB" sz="1100">
                <a:solidFill>
                  <a:schemeClr val="dk1"/>
                </a:solidFill>
                <a:latin typeface="Arial Narrow"/>
                <a:ea typeface="Arial Narrow"/>
                <a:cs typeface="Arial Narrow"/>
                <a:sym typeface="Arial Narrow"/>
              </a:rPr>
              <a:t>programme (available via Glow) with </a:t>
            </a:r>
            <a:r>
              <a:rPr lang="en-GB" sz="1100" u="sng">
                <a:solidFill>
                  <a:schemeClr val="dk1"/>
                </a:solidFill>
                <a:latin typeface="Arial Narrow"/>
                <a:ea typeface="Arial Narrow"/>
                <a:cs typeface="Arial Narrow"/>
                <a:sym typeface="Arial Narrow"/>
                <a:hlinkClick r:id="rId29">
                  <a:extLst>
                    <a:ext uri="{A12FA001-AC4F-418D-AE19-62706E023703}">
                      <ahyp:hlinkClr val="tx"/>
                    </a:ext>
                  </a:extLst>
                </a:hlinkClick>
              </a:rPr>
              <a:t>Teacher Guide</a:t>
            </a:r>
            <a:r>
              <a:rPr lang="en-GB" sz="1100">
                <a:solidFill>
                  <a:schemeClr val="dk1"/>
                </a:solidFill>
                <a:latin typeface="Arial Narrow"/>
                <a:ea typeface="Arial Narrow"/>
                <a:cs typeface="Arial Narrow"/>
                <a:sym typeface="Arial Narrow"/>
              </a:rPr>
              <a:t> takes children through games with positive messages. On completing each section, children get a certificate</a:t>
            </a:r>
            <a:endParaRPr/>
          </a:p>
          <a:p>
            <a:pPr indent="0" lvl="0" marL="0" marR="0" rtl="0" algn="l">
              <a:spcBef>
                <a:spcPts val="0"/>
              </a:spcBef>
              <a:spcAft>
                <a:spcPts val="0"/>
              </a:spcAft>
              <a:buNone/>
            </a:pPr>
            <a:r>
              <a:t/>
            </a:r>
            <a:endParaRPr sz="1100">
              <a:solidFill>
                <a:schemeClr val="dk1"/>
              </a:solidFill>
              <a:latin typeface="Arial"/>
              <a:ea typeface="Arial"/>
              <a:cs typeface="Arial"/>
              <a:sym typeface="Arial"/>
            </a:endParaRPr>
          </a:p>
        </p:txBody>
      </p:sp>
      <p:sp>
        <p:nvSpPr>
          <p:cNvPr id="1641" name="Google Shape;1641;p74"/>
          <p:cNvSpPr txBox="1"/>
          <p:nvPr>
            <p:ph type="title"/>
          </p:nvPr>
        </p:nvSpPr>
        <p:spPr>
          <a:xfrm>
            <a:off x="94756" y="613017"/>
            <a:ext cx="4477244" cy="476493"/>
          </a:xfrm>
          <a:prstGeom prst="rect">
            <a:avLst/>
          </a:prstGeom>
          <a:solidFill>
            <a:srgbClr val="CCC0D9"/>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200"/>
              <a:buFont typeface="Arial Narrow"/>
              <a:buNone/>
            </a:pPr>
            <a:r>
              <a:rPr lang="en-GB" sz="1200">
                <a:latin typeface="Arial Narrow"/>
                <a:ea typeface="Arial Narrow"/>
                <a:cs typeface="Arial Narrow"/>
                <a:sym typeface="Arial Narrow"/>
              </a:rPr>
              <a:t>First Level: DL1</a:t>
            </a:r>
            <a:br>
              <a:rPr lang="en-GB" sz="1200">
                <a:latin typeface="Arial Narrow"/>
                <a:ea typeface="Arial Narrow"/>
                <a:cs typeface="Arial Narrow"/>
                <a:sym typeface="Arial Narrow"/>
              </a:rPr>
            </a:br>
            <a:r>
              <a:rPr lang="en-GB" sz="1000">
                <a:latin typeface="Arial Narrow"/>
                <a:ea typeface="Arial Narrow"/>
                <a:cs typeface="Arial Narrow"/>
                <a:sym typeface="Arial Narrow"/>
              </a:rPr>
              <a:t>Using digital products and services in a variety of contexts to achieve a purposeful outcome</a:t>
            </a:r>
            <a:endParaRPr b="1" sz="1400">
              <a:latin typeface="Arial"/>
              <a:ea typeface="Arial"/>
              <a:cs typeface="Arial"/>
              <a:sym typeface="Arial"/>
            </a:endParaRPr>
          </a:p>
        </p:txBody>
      </p:sp>
      <p:sp>
        <p:nvSpPr>
          <p:cNvPr id="1642" name="Google Shape;1642;p74"/>
          <p:cNvSpPr txBox="1"/>
          <p:nvPr/>
        </p:nvSpPr>
        <p:spPr>
          <a:xfrm>
            <a:off x="4572000" y="613017"/>
            <a:ext cx="4477244" cy="476493"/>
          </a:xfrm>
          <a:prstGeom prst="rect">
            <a:avLst/>
          </a:prstGeom>
          <a:solidFill>
            <a:srgbClr val="CCC0D9"/>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200"/>
              <a:buFont typeface="Arial Narrow"/>
              <a:buNone/>
            </a:pPr>
            <a:r>
              <a:rPr lang="en-GB" sz="1200">
                <a:solidFill>
                  <a:schemeClr val="dk1"/>
                </a:solidFill>
                <a:latin typeface="Arial Narrow"/>
                <a:ea typeface="Arial Narrow"/>
                <a:cs typeface="Arial Narrow"/>
                <a:sym typeface="Arial Narrow"/>
              </a:rPr>
              <a:t>First Level: CS1</a:t>
            </a:r>
            <a:br>
              <a:rPr lang="en-GB" sz="1200">
                <a:solidFill>
                  <a:schemeClr val="dk1"/>
                </a:solidFill>
                <a:latin typeface="Arial Narrow"/>
                <a:ea typeface="Arial Narrow"/>
                <a:cs typeface="Arial Narrow"/>
                <a:sym typeface="Arial Narrow"/>
              </a:rPr>
            </a:br>
            <a:r>
              <a:rPr lang="en-GB" sz="1050">
                <a:solidFill>
                  <a:schemeClr val="dk1"/>
                </a:solidFill>
                <a:latin typeface="Arial Narrow"/>
                <a:ea typeface="Arial Narrow"/>
                <a:cs typeface="Arial Narrow"/>
                <a:sym typeface="Arial Narrow"/>
              </a:rPr>
              <a:t>Understanding the world through computational thinking</a:t>
            </a:r>
            <a:endParaRPr sz="1400">
              <a:solidFill>
                <a:schemeClr val="dk1"/>
              </a:solidFill>
              <a:latin typeface="Arial Narrow"/>
              <a:ea typeface="Arial Narrow"/>
              <a:cs typeface="Arial Narrow"/>
              <a:sym typeface="Arial Narrow"/>
            </a:endParaRPr>
          </a:p>
        </p:txBody>
      </p:sp>
      <p:sp>
        <p:nvSpPr>
          <p:cNvPr id="1643" name="Google Shape;1643;p74"/>
          <p:cNvSpPr/>
          <p:nvPr/>
        </p:nvSpPr>
        <p:spPr>
          <a:xfrm flipH="1">
            <a:off x="4572000" y="1089510"/>
            <a:ext cx="4477244" cy="5649322"/>
          </a:xfrm>
          <a:prstGeom prst="rect">
            <a:avLst/>
          </a:prstGeom>
          <a:noFill/>
          <a:ln cap="flat" cmpd="sng" w="254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101600" lvl="0" marL="171450" marR="0" rtl="0" algn="l">
              <a:spcBef>
                <a:spcPts val="0"/>
              </a:spcBef>
              <a:spcAft>
                <a:spcPts val="0"/>
              </a:spcAft>
              <a:buClr>
                <a:schemeClr val="dk1"/>
              </a:buClr>
              <a:buSzPts val="1100"/>
              <a:buFont typeface="Arial"/>
              <a:buNone/>
            </a:pPr>
            <a:r>
              <a:t/>
            </a:r>
            <a:endParaRPr sz="1100">
              <a:solidFill>
                <a:srgbClr val="000000"/>
              </a:solidFill>
              <a:latin typeface="Arial Narrow"/>
              <a:ea typeface="Arial Narrow"/>
              <a:cs typeface="Arial Narrow"/>
              <a:sym typeface="Arial Narrow"/>
            </a:endParaRPr>
          </a:p>
          <a:p>
            <a:pPr indent="-101600" lvl="0" marL="171450" marR="0" rtl="0" algn="l">
              <a:spcBef>
                <a:spcPts val="0"/>
              </a:spcBef>
              <a:spcAft>
                <a:spcPts val="0"/>
              </a:spcAft>
              <a:buClr>
                <a:schemeClr val="dk1"/>
              </a:buClr>
              <a:buSzPts val="1100"/>
              <a:buFont typeface="Arial"/>
              <a:buNone/>
            </a:pPr>
            <a:r>
              <a:t/>
            </a:r>
            <a:endParaRPr sz="1100">
              <a:solidFill>
                <a:srgbClr val="000000"/>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rgbClr val="000000"/>
              </a:solidFill>
              <a:latin typeface="Arial Narrow"/>
              <a:ea typeface="Arial Narrow"/>
              <a:cs typeface="Arial Narrow"/>
              <a:sym typeface="Arial Narrow"/>
            </a:endParaRPr>
          </a:p>
          <a:p>
            <a:pPr indent="-101600" lvl="0" marL="171450" marR="0" rtl="0" algn="l">
              <a:spcBef>
                <a:spcPts val="0"/>
              </a:spcBef>
              <a:spcAft>
                <a:spcPts val="0"/>
              </a:spcAft>
              <a:buClr>
                <a:schemeClr val="dk1"/>
              </a:buClr>
              <a:buSzPts val="1100"/>
              <a:buFont typeface="Arial"/>
              <a:buNone/>
            </a:pPr>
            <a:r>
              <a:t/>
            </a:r>
            <a:endParaRPr sz="1100">
              <a:solidFill>
                <a:srgbClr val="000000"/>
              </a:solidFill>
              <a:latin typeface="Arial Narrow"/>
              <a:ea typeface="Arial Narrow"/>
              <a:cs typeface="Arial Narrow"/>
              <a:sym typeface="Arial Narrow"/>
            </a:endParaRPr>
          </a:p>
          <a:p>
            <a:pPr indent="-101600" lvl="0" marL="171450" marR="0" rtl="0" algn="l">
              <a:spcBef>
                <a:spcPts val="0"/>
              </a:spcBef>
              <a:spcAft>
                <a:spcPts val="0"/>
              </a:spcAft>
              <a:buClr>
                <a:schemeClr val="dk1"/>
              </a:buClr>
              <a:buSzPts val="1100"/>
              <a:buFont typeface="Arial"/>
              <a:buNone/>
            </a:pPr>
            <a:r>
              <a:t/>
            </a:r>
            <a:endParaRPr sz="1100">
              <a:solidFill>
                <a:srgbClr val="000000"/>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rgbClr val="000000"/>
              </a:solidFill>
              <a:latin typeface="Arial Narrow"/>
              <a:ea typeface="Arial Narrow"/>
              <a:cs typeface="Arial Narrow"/>
              <a:sym typeface="Arial Narrow"/>
            </a:endParaRPr>
          </a:p>
          <a:p>
            <a:pPr indent="-171450" lvl="0" marL="171450" marR="0" rtl="0" algn="l">
              <a:spcBef>
                <a:spcPts val="0"/>
              </a:spcBef>
              <a:spcAft>
                <a:spcPts val="0"/>
              </a:spcAft>
              <a:buClr>
                <a:srgbClr val="000000"/>
              </a:buClr>
              <a:buSzPts val="1100"/>
              <a:buFont typeface="Arial"/>
              <a:buChar char="•"/>
            </a:pPr>
            <a:r>
              <a:rPr lang="en-GB" sz="1100">
                <a:solidFill>
                  <a:srgbClr val="000000"/>
                </a:solidFill>
                <a:latin typeface="Arial Narrow"/>
                <a:ea typeface="Arial Narrow"/>
                <a:cs typeface="Arial Narrow"/>
                <a:sym typeface="Arial Narrow"/>
              </a:rPr>
              <a:t>Barefoot Computing: </a:t>
            </a:r>
            <a:r>
              <a:rPr lang="en-GB" sz="1100" u="sng">
                <a:solidFill>
                  <a:srgbClr val="000000"/>
                </a:solidFill>
                <a:latin typeface="Arial Narrow"/>
                <a:ea typeface="Arial Narrow"/>
                <a:cs typeface="Arial Narrow"/>
                <a:sym typeface="Arial Narrow"/>
                <a:hlinkClick r:id="rId30">
                  <a:extLst>
                    <a:ext uri="{A12FA001-AC4F-418D-AE19-62706E023703}">
                      <ahyp:hlinkClr val="tx"/>
                    </a:ext>
                  </a:extLst>
                </a:hlinkClick>
              </a:rPr>
              <a:t>concepts and approaches for teachers</a:t>
            </a:r>
            <a:endParaRPr sz="1100">
              <a:solidFill>
                <a:srgbClr val="000000"/>
              </a:solidFill>
              <a:latin typeface="Arial Narrow"/>
              <a:ea typeface="Arial Narrow"/>
              <a:cs typeface="Arial Narrow"/>
              <a:sym typeface="Arial Narrow"/>
            </a:endParaRPr>
          </a:p>
          <a:p>
            <a:pPr indent="-171450" lvl="0" marL="171450" marR="0" rtl="0" algn="l">
              <a:spcBef>
                <a:spcPts val="0"/>
              </a:spcBef>
              <a:spcAft>
                <a:spcPts val="0"/>
              </a:spcAft>
              <a:buClr>
                <a:srgbClr val="000000"/>
              </a:buClr>
              <a:buSzPts val="1100"/>
              <a:buFont typeface="Arial"/>
              <a:buChar char="•"/>
            </a:pPr>
            <a:r>
              <a:rPr lang="en-GB" sz="1100" u="sng">
                <a:solidFill>
                  <a:srgbClr val="000000"/>
                </a:solidFill>
                <a:latin typeface="Arial Narrow"/>
                <a:ea typeface="Arial Narrow"/>
                <a:cs typeface="Arial Narrow"/>
                <a:sym typeface="Arial Narrow"/>
                <a:hlinkClick r:id="rId31">
                  <a:extLst>
                    <a:ext uri="{A12FA001-AC4F-418D-AE19-62706E023703}">
                      <ahyp:hlinkClr val="tx"/>
                    </a:ext>
                  </a:extLst>
                </a:hlinkClick>
              </a:rPr>
              <a:t>Quickstart Computing Scotland – Subject Knowledge for Primary Teachers</a:t>
            </a:r>
            <a:r>
              <a:rPr lang="en-GB" sz="1100">
                <a:solidFill>
                  <a:srgbClr val="000000"/>
                </a:solidFill>
                <a:latin typeface="Arial Narrow"/>
                <a:ea typeface="Arial Narrow"/>
                <a:cs typeface="Arial Narrow"/>
                <a:sym typeface="Arial Narrow"/>
              </a:rPr>
              <a:t> (pdf that can be saved to Books)</a:t>
            </a:r>
            <a:endParaRPr/>
          </a:p>
          <a:p>
            <a:pPr indent="-171450" lvl="0" marL="171450" marR="0" rtl="0" algn="l">
              <a:spcBef>
                <a:spcPts val="0"/>
              </a:spcBef>
              <a:spcAft>
                <a:spcPts val="0"/>
              </a:spcAft>
              <a:buClr>
                <a:srgbClr val="000000"/>
              </a:buClr>
              <a:buSzPts val="1100"/>
              <a:buFont typeface="Arial"/>
              <a:buChar char="•"/>
            </a:pPr>
            <a:r>
              <a:rPr lang="en-GB" sz="1100" u="sng">
                <a:solidFill>
                  <a:srgbClr val="000000"/>
                </a:solidFill>
                <a:latin typeface="Arial Narrow"/>
                <a:ea typeface="Arial Narrow"/>
                <a:cs typeface="Arial Narrow"/>
                <a:sym typeface="Arial Narrow"/>
                <a:hlinkClick r:id="rId32">
                  <a:extLst>
                    <a:ext uri="{A12FA001-AC4F-418D-AE19-62706E023703}">
                      <ahyp:hlinkClr val="tx"/>
                    </a:ext>
                  </a:extLst>
                </a:hlinkClick>
              </a:rPr>
              <a:t>Teach Computing Science: A Guide for Primary and Early Years Practitioners</a:t>
            </a:r>
            <a:r>
              <a:rPr lang="en-GB" sz="1100">
                <a:solidFill>
                  <a:srgbClr val="000000"/>
                </a:solidFill>
                <a:latin typeface="Arial Narrow"/>
                <a:ea typeface="Arial Narrow"/>
                <a:cs typeface="Arial Narrow"/>
                <a:sym typeface="Arial Narrow"/>
              </a:rPr>
              <a:t> (pdf that can be saved to Books)</a:t>
            </a:r>
            <a:endParaRPr/>
          </a:p>
          <a:p>
            <a:pPr indent="-171450" lvl="0" marL="171450" marR="0" rtl="0" algn="l">
              <a:spcBef>
                <a:spcPts val="0"/>
              </a:spcBef>
              <a:spcAft>
                <a:spcPts val="0"/>
              </a:spcAft>
              <a:buClr>
                <a:srgbClr val="000000"/>
              </a:buClr>
              <a:buSzPts val="1100"/>
              <a:buFont typeface="Arial"/>
              <a:buChar char="•"/>
            </a:pPr>
            <a:r>
              <a:rPr lang="en-GB" sz="1100">
                <a:solidFill>
                  <a:srgbClr val="000000"/>
                </a:solidFill>
                <a:latin typeface="Arial Narrow"/>
                <a:ea typeface="Arial Narrow"/>
                <a:cs typeface="Arial Narrow"/>
                <a:sym typeface="Arial Narrow"/>
              </a:rPr>
              <a:t>Bee-Bot </a:t>
            </a:r>
            <a:r>
              <a:rPr lang="en-GB" sz="1100" u="sng">
                <a:solidFill>
                  <a:srgbClr val="000000"/>
                </a:solidFill>
                <a:latin typeface="Arial Narrow"/>
                <a:ea typeface="Arial Narrow"/>
                <a:cs typeface="Arial Narrow"/>
                <a:sym typeface="Arial Narrow"/>
                <a:hlinkClick r:id="rId33">
                  <a:extLst>
                    <a:ext uri="{A12FA001-AC4F-418D-AE19-62706E023703}">
                      <ahyp:hlinkClr val="tx"/>
                    </a:ext>
                  </a:extLst>
                </a:hlinkClick>
              </a:rPr>
              <a:t>Teacher Guide</a:t>
            </a:r>
            <a:endParaRPr sz="1100" u="sng">
              <a:solidFill>
                <a:srgbClr val="000000"/>
              </a:solidFill>
              <a:latin typeface="Arial Narrow"/>
              <a:ea typeface="Arial Narrow"/>
              <a:cs typeface="Arial Narrow"/>
              <a:sym typeface="Arial Narrow"/>
              <a:hlinkClick r:id="rId34">
                <a:extLst>
                  <a:ext uri="{A12FA001-AC4F-418D-AE19-62706E023703}">
                    <ahyp:hlinkClr val="tx"/>
                  </a:ext>
                </a:extLst>
              </a:hlinkClick>
            </a:endParaRPr>
          </a:p>
          <a:p>
            <a:pPr indent="-171450" lvl="0" marL="171450" marR="0" rtl="0" algn="l">
              <a:spcBef>
                <a:spcPts val="0"/>
              </a:spcBef>
              <a:spcAft>
                <a:spcPts val="0"/>
              </a:spcAft>
              <a:buClr>
                <a:srgbClr val="000000"/>
              </a:buClr>
              <a:buSzPts val="1100"/>
              <a:buFont typeface="Arial"/>
              <a:buChar char="•"/>
            </a:pPr>
            <a:r>
              <a:rPr lang="en-GB" sz="1100" u="sng">
                <a:solidFill>
                  <a:srgbClr val="000000"/>
                </a:solidFill>
                <a:latin typeface="Arial Narrow"/>
                <a:ea typeface="Arial Narrow"/>
                <a:cs typeface="Arial Narrow"/>
                <a:sym typeface="Arial Narrow"/>
                <a:hlinkClick r:id="rId35">
                  <a:extLst>
                    <a:ext uri="{A12FA001-AC4F-418D-AE19-62706E023703}">
                      <ahyp:hlinkClr val="tx"/>
                    </a:ext>
                  </a:extLst>
                </a:hlinkClick>
              </a:rPr>
              <a:t>Code.org: Lesson plans for teaching and resources for pupils </a:t>
            </a:r>
            <a:endParaRPr sz="1100">
              <a:solidFill>
                <a:srgbClr val="000000"/>
              </a:solidFill>
              <a:latin typeface="Arial Narrow"/>
              <a:ea typeface="Arial Narrow"/>
              <a:cs typeface="Arial Narrow"/>
              <a:sym typeface="Arial Narrow"/>
            </a:endParaRPr>
          </a:p>
          <a:p>
            <a:pPr indent="-171450" lvl="0" marL="171450" marR="0" rtl="0" algn="l">
              <a:spcBef>
                <a:spcPts val="0"/>
              </a:spcBef>
              <a:spcAft>
                <a:spcPts val="0"/>
              </a:spcAft>
              <a:buClr>
                <a:srgbClr val="000000"/>
              </a:buClr>
              <a:buSzPts val="1100"/>
              <a:buFont typeface="Arial"/>
              <a:buChar char="•"/>
            </a:pPr>
            <a:r>
              <a:rPr lang="en-GB" sz="1100" u="sng">
                <a:solidFill>
                  <a:srgbClr val="000000"/>
                </a:solidFill>
                <a:latin typeface="Arial Narrow"/>
                <a:ea typeface="Arial Narrow"/>
                <a:cs typeface="Arial Narrow"/>
                <a:sym typeface="Arial Narrow"/>
                <a:hlinkClick r:id="rId36">
                  <a:extLst>
                    <a:ext uri="{A12FA001-AC4F-418D-AE19-62706E023703}">
                      <ahyp:hlinkClr val="tx"/>
                    </a:ext>
                  </a:extLst>
                </a:hlinkClick>
              </a:rPr>
              <a:t>Kodable: lesson plans for teaching and and self-led activities for pupils (free version)</a:t>
            </a:r>
            <a:endParaRPr sz="1100">
              <a:solidFill>
                <a:schemeClr val="dk1"/>
              </a:solidFill>
              <a:latin typeface="Arial Narrow"/>
              <a:ea typeface="Arial Narrow"/>
              <a:cs typeface="Arial Narrow"/>
              <a:sym typeface="Arial Narrow"/>
            </a:endParaRPr>
          </a:p>
          <a:p>
            <a:pPr indent="-101600" lvl="0" marL="171450" marR="0" rtl="0" algn="l">
              <a:spcBef>
                <a:spcPts val="0"/>
              </a:spcBef>
              <a:spcAft>
                <a:spcPts val="0"/>
              </a:spcAft>
              <a:buClr>
                <a:schemeClr val="dk1"/>
              </a:buClr>
              <a:buSzPts val="1100"/>
              <a:buFont typeface="Arial"/>
              <a:buNone/>
            </a:pPr>
            <a:r>
              <a:t/>
            </a:r>
            <a:endParaRPr sz="1100">
              <a:solidFill>
                <a:schemeClr val="dk1"/>
              </a:solidFill>
              <a:latin typeface="Arial Narrow"/>
              <a:ea typeface="Arial Narrow"/>
              <a:cs typeface="Arial Narrow"/>
              <a:sym typeface="Arial Narrow"/>
            </a:endParaRPr>
          </a:p>
          <a:p>
            <a:pPr indent="-101600" lvl="0" marL="171450" marR="0" rtl="0" algn="l">
              <a:spcBef>
                <a:spcPts val="0"/>
              </a:spcBef>
              <a:spcAft>
                <a:spcPts val="0"/>
              </a:spcAft>
              <a:buClr>
                <a:schemeClr val="dk1"/>
              </a:buClr>
              <a:buSzPts val="1100"/>
              <a:buFont typeface="Arial"/>
              <a:buNone/>
            </a:pPr>
            <a:r>
              <a:t/>
            </a:r>
            <a:endParaRPr sz="1100">
              <a:solidFill>
                <a:schemeClr val="dk1"/>
              </a:solidFill>
              <a:latin typeface="Arial Narrow"/>
              <a:ea typeface="Arial Narrow"/>
              <a:cs typeface="Arial Narrow"/>
              <a:sym typeface="Arial Narrow"/>
            </a:endParaRPr>
          </a:p>
          <a:p>
            <a:pPr indent="-101600" lvl="0" marL="171450" marR="0" rtl="0" algn="l">
              <a:spcBef>
                <a:spcPts val="0"/>
              </a:spcBef>
              <a:spcAft>
                <a:spcPts val="0"/>
              </a:spcAft>
              <a:buClr>
                <a:schemeClr val="dk1"/>
              </a:buClr>
              <a:buSzPts val="1100"/>
              <a:buFont typeface="Arial"/>
              <a:buNone/>
            </a:pPr>
            <a:r>
              <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600">
              <a:solidFill>
                <a:srgbClr val="000000"/>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100"/>
              <a:buFont typeface="Arial"/>
              <a:buChar char="•"/>
            </a:pPr>
            <a:r>
              <a:rPr lang="en-GB" sz="1100" u="sng">
                <a:solidFill>
                  <a:schemeClr val="dk1"/>
                </a:solidFill>
                <a:latin typeface="Arial Narrow"/>
                <a:ea typeface="Arial Narrow"/>
                <a:cs typeface="Arial Narrow"/>
                <a:sym typeface="Arial Narrow"/>
                <a:hlinkClick r:id="rId37">
                  <a:extLst>
                    <a:ext uri="{A12FA001-AC4F-418D-AE19-62706E023703}">
                      <ahyp:hlinkClr val="tx"/>
                    </a:ext>
                  </a:extLst>
                </a:hlinkClick>
              </a:rPr>
              <a:t>Teachable</a:t>
            </a:r>
            <a:r>
              <a:rPr lang="en-GB" sz="1100">
                <a:solidFill>
                  <a:schemeClr val="dk1"/>
                </a:solidFill>
                <a:latin typeface="Arial Narrow"/>
                <a:ea typeface="Arial Narrow"/>
                <a:cs typeface="Arial Narrow"/>
                <a:sym typeface="Arial Narrow"/>
              </a:rPr>
              <a:t>: (</a:t>
            </a:r>
            <a:r>
              <a:rPr lang="en-GB" sz="1100" u="sng">
                <a:solidFill>
                  <a:schemeClr val="dk1"/>
                </a:solidFill>
                <a:latin typeface="Arial Narrow"/>
                <a:ea typeface="Arial Narrow"/>
                <a:cs typeface="Arial Narrow"/>
                <a:sym typeface="Arial Narrow"/>
                <a:hlinkClick r:id="rId38">
                  <a:extLst>
                    <a:ext uri="{A12FA001-AC4F-418D-AE19-62706E023703}">
                      <ahyp:hlinkClr val="tx"/>
                    </a:ext>
                  </a:extLst>
                </a:hlinkClick>
              </a:rPr>
              <a:t>http://connected-learning-glasgow.teachable.com</a:t>
            </a:r>
            <a:r>
              <a:rPr lang="en-GB" sz="1100">
                <a:solidFill>
                  <a:schemeClr val="dk1"/>
                </a:solidFill>
                <a:latin typeface="Arial Narrow"/>
                <a:ea typeface="Arial Narrow"/>
                <a:cs typeface="Arial Narrow"/>
                <a:sym typeface="Arial Narrow"/>
              </a:rPr>
              <a:t>) accessible via Glow tile – short courses created by colleagues across Glasgow and XMA</a:t>
            </a:r>
            <a:endParaRPr/>
          </a:p>
          <a:p>
            <a:pPr indent="-171450" lvl="0" marL="171450" marR="0" rtl="0" algn="l">
              <a:spcBef>
                <a:spcPts val="0"/>
              </a:spcBef>
              <a:spcAft>
                <a:spcPts val="0"/>
              </a:spcAft>
              <a:buClr>
                <a:schemeClr val="dk1"/>
              </a:buClr>
              <a:buSzPts val="1100"/>
              <a:buFont typeface="Arial"/>
              <a:buChar char="•"/>
            </a:pPr>
            <a:r>
              <a:rPr lang="en-GB" sz="1100" u="sng">
                <a:solidFill>
                  <a:schemeClr val="dk1"/>
                </a:solidFill>
                <a:latin typeface="Arial Narrow"/>
                <a:ea typeface="Arial Narrow"/>
                <a:cs typeface="Arial Narrow"/>
                <a:sym typeface="Arial Narrow"/>
                <a:hlinkClick r:id="rId39">
                  <a:extLst>
                    <a:ext uri="{A12FA001-AC4F-418D-AE19-62706E023703}">
                      <ahyp:hlinkClr val="tx"/>
                    </a:ext>
                  </a:extLst>
                </a:hlinkClick>
              </a:rPr>
              <a:t>CPD Manager </a:t>
            </a:r>
            <a:r>
              <a:rPr lang="en-GB" sz="1100">
                <a:solidFill>
                  <a:schemeClr val="dk1"/>
                </a:solidFill>
                <a:latin typeface="Arial Narrow"/>
                <a:ea typeface="Arial Narrow"/>
                <a:cs typeface="Arial Narrow"/>
                <a:sym typeface="Arial Narrow"/>
              </a:rPr>
              <a:t>– for face to face sessions and conferences</a:t>
            </a:r>
            <a:endParaRPr/>
          </a:p>
          <a:p>
            <a:pPr indent="-171450" lvl="0" marL="171450" marR="0" rtl="0" algn="l">
              <a:spcBef>
                <a:spcPts val="0"/>
              </a:spcBef>
              <a:spcAft>
                <a:spcPts val="0"/>
              </a:spcAft>
              <a:buClr>
                <a:schemeClr val="dk1"/>
              </a:buClr>
              <a:buSzPts val="1100"/>
              <a:buFont typeface="Arial"/>
              <a:buChar char="•"/>
            </a:pPr>
            <a:r>
              <a:rPr lang="en-GB" sz="1100" u="sng">
                <a:solidFill>
                  <a:schemeClr val="dk1"/>
                </a:solidFill>
                <a:latin typeface="Arial Narrow"/>
                <a:ea typeface="Arial Narrow"/>
                <a:cs typeface="Arial Narrow"/>
                <a:sym typeface="Arial Narrow"/>
                <a:hlinkClick r:id="rId40">
                  <a:extLst>
                    <a:ext uri="{A12FA001-AC4F-418D-AE19-62706E023703}">
                      <ahyp:hlinkClr val="tx"/>
                    </a:ext>
                  </a:extLst>
                </a:hlinkClick>
              </a:rPr>
              <a:t>Apple Teacher programme</a:t>
            </a:r>
            <a:endParaRPr sz="11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100"/>
              <a:buFont typeface="Arial"/>
              <a:buChar char="•"/>
            </a:pPr>
            <a:r>
              <a:rPr lang="en-GB" sz="1100" u="sng">
                <a:solidFill>
                  <a:schemeClr val="dk1"/>
                </a:solidFill>
                <a:latin typeface="Arial Narrow"/>
                <a:ea typeface="Arial Narrow"/>
                <a:cs typeface="Arial Narrow"/>
                <a:sym typeface="Arial Narrow"/>
                <a:hlinkClick r:id="rId41">
                  <a:extLst>
                    <a:ext uri="{A12FA001-AC4F-418D-AE19-62706E023703}">
                      <ahyp:hlinkClr val="tx"/>
                    </a:ext>
                  </a:extLst>
                </a:hlinkClick>
              </a:rPr>
              <a:t>Microsoft Innovative Educator programme</a:t>
            </a:r>
            <a:endParaRPr sz="11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100"/>
              <a:buFont typeface="Arial"/>
              <a:buChar char="•"/>
            </a:pPr>
            <a:r>
              <a:rPr lang="en-GB" sz="1100" u="sng">
                <a:solidFill>
                  <a:schemeClr val="dk1"/>
                </a:solidFill>
                <a:latin typeface="Arial Narrow"/>
                <a:ea typeface="Arial Narrow"/>
                <a:cs typeface="Arial Narrow"/>
                <a:sym typeface="Arial Narrow"/>
                <a:hlinkClick r:id="rId42">
                  <a:extLst>
                    <a:ext uri="{A12FA001-AC4F-418D-AE19-62706E023703}">
                      <ahyp:hlinkClr val="tx"/>
                    </a:ext>
                  </a:extLst>
                </a:hlinkClick>
              </a:rPr>
              <a:t>Google for Education programme</a:t>
            </a:r>
            <a:endParaRPr sz="11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rgbClr val="000000"/>
              </a:buClr>
              <a:buSzPts val="1100"/>
              <a:buFont typeface="Arial"/>
              <a:buChar char="•"/>
            </a:pPr>
            <a:r>
              <a:rPr lang="en-GB" sz="1100">
                <a:solidFill>
                  <a:srgbClr val="000000"/>
                </a:solidFill>
                <a:latin typeface="Arial Narrow"/>
                <a:ea typeface="Arial Narrow"/>
                <a:cs typeface="Arial Narrow"/>
                <a:sym typeface="Arial Narrow"/>
              </a:rPr>
              <a:t>Today at Apple – workshops at </a:t>
            </a:r>
            <a:r>
              <a:rPr lang="en-GB" sz="1100" u="sng">
                <a:solidFill>
                  <a:srgbClr val="000000"/>
                </a:solidFill>
                <a:latin typeface="Arial Narrow"/>
                <a:ea typeface="Arial Narrow"/>
                <a:cs typeface="Arial Narrow"/>
                <a:sym typeface="Arial Narrow"/>
                <a:hlinkClick r:id="rId43">
                  <a:extLst>
                    <a:ext uri="{A12FA001-AC4F-418D-AE19-62706E023703}">
                      <ahyp:hlinkClr val="tx"/>
                    </a:ext>
                  </a:extLst>
                </a:hlinkClick>
              </a:rPr>
              <a:t>Buchanan Street Apple Store</a:t>
            </a:r>
            <a:r>
              <a:rPr lang="en-GB" sz="1100">
                <a:solidFill>
                  <a:srgbClr val="000000"/>
                </a:solidFill>
                <a:latin typeface="Arial Narrow"/>
                <a:ea typeface="Arial Narrow"/>
                <a:cs typeface="Arial Narrow"/>
                <a:sym typeface="Arial Narrow"/>
              </a:rPr>
              <a:t> and </a:t>
            </a:r>
            <a:r>
              <a:rPr lang="en-GB" sz="1100" u="sng">
                <a:solidFill>
                  <a:srgbClr val="000000"/>
                </a:solidFill>
                <a:latin typeface="Arial Narrow"/>
                <a:ea typeface="Arial Narrow"/>
                <a:cs typeface="Arial Narrow"/>
                <a:sym typeface="Arial Narrow"/>
                <a:hlinkClick r:id="rId44">
                  <a:extLst>
                    <a:ext uri="{A12FA001-AC4F-418D-AE19-62706E023703}">
                      <ahyp:hlinkClr val="tx"/>
                    </a:ext>
                  </a:extLst>
                </a:hlinkClick>
              </a:rPr>
              <a:t>Braehead Apple Store</a:t>
            </a:r>
            <a:r>
              <a:rPr lang="en-GB" sz="1100">
                <a:solidFill>
                  <a:srgbClr val="000000"/>
                </a:solidFill>
                <a:latin typeface="Arial Narrow"/>
                <a:ea typeface="Arial Narrow"/>
                <a:cs typeface="Arial Narrow"/>
                <a:sym typeface="Arial Narrow"/>
              </a:rPr>
              <a:t> – check their calendar for events and book in online to one of their sessions</a:t>
            </a:r>
            <a:endParaRPr/>
          </a:p>
          <a:p>
            <a:pPr indent="-171450" lvl="0" marL="171450" marR="0" rtl="0" algn="l">
              <a:spcBef>
                <a:spcPts val="0"/>
              </a:spcBef>
              <a:spcAft>
                <a:spcPts val="0"/>
              </a:spcAft>
              <a:buClr>
                <a:srgbClr val="000000"/>
              </a:buClr>
              <a:buSzPts val="1100"/>
              <a:buFont typeface="Arial"/>
              <a:buChar char="•"/>
            </a:pPr>
            <a:r>
              <a:rPr lang="en-GB" sz="1100" u="sng">
                <a:solidFill>
                  <a:srgbClr val="000000"/>
                </a:solidFill>
                <a:latin typeface="Arial Narrow"/>
                <a:ea typeface="Arial Narrow"/>
                <a:cs typeface="Arial Narrow"/>
                <a:sym typeface="Arial Narrow"/>
                <a:hlinkClick r:id="rId45">
                  <a:extLst>
                    <a:ext uri="{A12FA001-AC4F-418D-AE19-62706E023703}">
                      <ahyp:hlinkClr val="tx"/>
                    </a:ext>
                  </a:extLst>
                </a:hlinkClick>
              </a:rPr>
              <a:t>Apps for Good </a:t>
            </a:r>
            <a:r>
              <a:rPr lang="en-GB" sz="1100">
                <a:solidFill>
                  <a:srgbClr val="000000"/>
                </a:solidFill>
                <a:latin typeface="Arial Narrow"/>
                <a:ea typeface="Arial Narrow"/>
                <a:cs typeface="Arial Narrow"/>
                <a:sym typeface="Arial Narrow"/>
              </a:rPr>
              <a:t>– learn how to teach creation of apps</a:t>
            </a:r>
            <a:endParaRPr/>
          </a:p>
          <a:p>
            <a:pPr indent="-171450" lvl="0" marL="171450" marR="0" rtl="0" algn="l">
              <a:spcBef>
                <a:spcPts val="0"/>
              </a:spcBef>
              <a:spcAft>
                <a:spcPts val="0"/>
              </a:spcAft>
              <a:buClr>
                <a:srgbClr val="000000"/>
              </a:buClr>
              <a:buSzPts val="1100"/>
              <a:buFont typeface="Arial"/>
              <a:buChar char="•"/>
            </a:pPr>
            <a:r>
              <a:rPr lang="en-GB" sz="1100" u="sng">
                <a:solidFill>
                  <a:srgbClr val="000000"/>
                </a:solidFill>
                <a:latin typeface="Arial Narrow"/>
                <a:ea typeface="Arial Narrow"/>
                <a:cs typeface="Arial Narrow"/>
                <a:sym typeface="Arial Narrow"/>
                <a:hlinkClick r:id="rId46">
                  <a:extLst>
                    <a:ext uri="{A12FA001-AC4F-418D-AE19-62706E023703}">
                      <ahyp:hlinkClr val="tx"/>
                    </a:ext>
                  </a:extLst>
                </a:hlinkClick>
              </a:rPr>
              <a:t>Sphero Edu Teacher Resource Guide </a:t>
            </a:r>
            <a:r>
              <a:rPr lang="en-GB" sz="1100">
                <a:solidFill>
                  <a:srgbClr val="000000"/>
                </a:solidFill>
                <a:latin typeface="Arial Narrow"/>
                <a:ea typeface="Arial Narrow"/>
                <a:cs typeface="Arial Narrow"/>
                <a:sym typeface="Arial Narrow"/>
              </a:rPr>
              <a:t>(linked to Curriculum for Excellence)</a:t>
            </a:r>
            <a:endParaRPr/>
          </a:p>
          <a:p>
            <a:pPr indent="0" lvl="0" marL="0" marR="0" rtl="0" algn="l">
              <a:spcBef>
                <a:spcPts val="0"/>
              </a:spcBef>
              <a:spcAft>
                <a:spcPts val="0"/>
              </a:spcAft>
              <a:buNone/>
            </a:pPr>
            <a:r>
              <a:t/>
            </a:r>
            <a:endParaRPr sz="1600">
              <a:solidFill>
                <a:srgbClr val="000000"/>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rgbClr val="000000"/>
              </a:solidFill>
              <a:latin typeface="Arial Narrow"/>
              <a:ea typeface="Arial Narrow"/>
              <a:cs typeface="Arial Narrow"/>
              <a:sym typeface="Arial Narrow"/>
            </a:endParaRPr>
          </a:p>
        </p:txBody>
      </p:sp>
      <p:sp>
        <p:nvSpPr>
          <p:cNvPr id="1644" name="Google Shape;1644;p74"/>
          <p:cNvSpPr txBox="1"/>
          <p:nvPr/>
        </p:nvSpPr>
        <p:spPr>
          <a:xfrm>
            <a:off x="94753" y="2640064"/>
            <a:ext cx="4477244" cy="476493"/>
          </a:xfrm>
          <a:prstGeom prst="rect">
            <a:avLst/>
          </a:prstGeom>
          <a:solidFill>
            <a:srgbClr val="CCC0D9"/>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200"/>
              <a:buFont typeface="Arial Narrow"/>
              <a:buNone/>
            </a:pPr>
            <a:r>
              <a:rPr lang="en-GB" sz="1200">
                <a:solidFill>
                  <a:schemeClr val="dk1"/>
                </a:solidFill>
                <a:latin typeface="Arial Narrow"/>
                <a:ea typeface="Arial Narrow"/>
                <a:cs typeface="Arial Narrow"/>
                <a:sym typeface="Arial Narrow"/>
              </a:rPr>
              <a:t>First Level: DL2</a:t>
            </a:r>
            <a:br>
              <a:rPr lang="en-GB" sz="1200">
                <a:solidFill>
                  <a:schemeClr val="dk1"/>
                </a:solidFill>
                <a:latin typeface="Arial Narrow"/>
                <a:ea typeface="Arial Narrow"/>
                <a:cs typeface="Arial Narrow"/>
                <a:sym typeface="Arial Narrow"/>
              </a:rPr>
            </a:br>
            <a:r>
              <a:rPr lang="en-GB" sz="1050">
                <a:solidFill>
                  <a:schemeClr val="dk1"/>
                </a:solidFill>
                <a:latin typeface="Arial Narrow"/>
                <a:ea typeface="Arial Narrow"/>
                <a:cs typeface="Arial Narrow"/>
                <a:sym typeface="Arial Narrow"/>
              </a:rPr>
              <a:t>Searching, processing and managing information responsibly</a:t>
            </a:r>
            <a:endParaRPr b="1" sz="1400">
              <a:solidFill>
                <a:schemeClr val="dk1"/>
              </a:solidFill>
              <a:latin typeface="Arial"/>
              <a:ea typeface="Arial"/>
              <a:cs typeface="Arial"/>
              <a:sym typeface="Arial"/>
            </a:endParaRPr>
          </a:p>
        </p:txBody>
      </p:sp>
      <p:sp>
        <p:nvSpPr>
          <p:cNvPr id="1645" name="Google Shape;1645;p74"/>
          <p:cNvSpPr txBox="1"/>
          <p:nvPr/>
        </p:nvSpPr>
        <p:spPr>
          <a:xfrm>
            <a:off x="94753" y="3891289"/>
            <a:ext cx="4477244" cy="476493"/>
          </a:xfrm>
          <a:prstGeom prst="rect">
            <a:avLst/>
          </a:prstGeom>
          <a:solidFill>
            <a:srgbClr val="CCC0D9"/>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200"/>
              <a:buFont typeface="Arial Narrow"/>
              <a:buNone/>
            </a:pPr>
            <a:r>
              <a:rPr lang="en-GB" sz="1200">
                <a:solidFill>
                  <a:schemeClr val="dk1"/>
                </a:solidFill>
                <a:latin typeface="Arial Narrow"/>
                <a:ea typeface="Arial Narrow"/>
                <a:cs typeface="Arial Narrow"/>
                <a:sym typeface="Arial Narrow"/>
              </a:rPr>
              <a:t>First Level: DL3</a:t>
            </a:r>
            <a:br>
              <a:rPr lang="en-GB" sz="1200">
                <a:solidFill>
                  <a:schemeClr val="dk1"/>
                </a:solidFill>
                <a:latin typeface="Arial Narrow"/>
                <a:ea typeface="Arial Narrow"/>
                <a:cs typeface="Arial Narrow"/>
                <a:sym typeface="Arial Narrow"/>
              </a:rPr>
            </a:br>
            <a:r>
              <a:rPr lang="en-GB" sz="1050">
                <a:solidFill>
                  <a:schemeClr val="dk1"/>
                </a:solidFill>
                <a:latin typeface="Arial Narrow"/>
                <a:ea typeface="Arial Narrow"/>
                <a:cs typeface="Arial Narrow"/>
                <a:sym typeface="Arial Narrow"/>
              </a:rPr>
              <a:t>Cyber resilience and internet safety</a:t>
            </a:r>
            <a:endParaRPr b="1" sz="1400">
              <a:solidFill>
                <a:schemeClr val="dk1"/>
              </a:solidFill>
              <a:latin typeface="Arial"/>
              <a:ea typeface="Arial"/>
              <a:cs typeface="Arial"/>
              <a:sym typeface="Arial"/>
            </a:endParaRPr>
          </a:p>
        </p:txBody>
      </p:sp>
      <p:sp>
        <p:nvSpPr>
          <p:cNvPr id="1646" name="Google Shape;1646;p74"/>
          <p:cNvSpPr txBox="1"/>
          <p:nvPr/>
        </p:nvSpPr>
        <p:spPr>
          <a:xfrm>
            <a:off x="4571998" y="1089510"/>
            <a:ext cx="4477244" cy="476493"/>
          </a:xfrm>
          <a:prstGeom prst="rect">
            <a:avLst/>
          </a:prstGeom>
          <a:solidFill>
            <a:srgbClr val="CCC0D9"/>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200"/>
              <a:buFont typeface="Arial Narrow"/>
              <a:buNone/>
            </a:pPr>
            <a:r>
              <a:rPr lang="en-GB" sz="1200">
                <a:solidFill>
                  <a:schemeClr val="dk1"/>
                </a:solidFill>
                <a:latin typeface="Arial Narrow"/>
                <a:ea typeface="Arial Narrow"/>
                <a:cs typeface="Arial Narrow"/>
                <a:sym typeface="Arial Narrow"/>
              </a:rPr>
              <a:t>First Level: CS2</a:t>
            </a:r>
            <a:br>
              <a:rPr lang="en-GB" sz="1200">
                <a:solidFill>
                  <a:schemeClr val="dk1"/>
                </a:solidFill>
                <a:latin typeface="Arial Narrow"/>
                <a:ea typeface="Arial Narrow"/>
                <a:cs typeface="Arial Narrow"/>
                <a:sym typeface="Arial Narrow"/>
              </a:rPr>
            </a:br>
            <a:r>
              <a:rPr lang="en-GB" sz="1050">
                <a:solidFill>
                  <a:schemeClr val="dk1"/>
                </a:solidFill>
                <a:latin typeface="Arial Narrow"/>
                <a:ea typeface="Arial Narrow"/>
                <a:cs typeface="Arial Narrow"/>
                <a:sym typeface="Arial Narrow"/>
              </a:rPr>
              <a:t>Understanding and analysing computing technology</a:t>
            </a:r>
            <a:endParaRPr sz="1400">
              <a:solidFill>
                <a:schemeClr val="dk1"/>
              </a:solidFill>
              <a:latin typeface="Arial Narrow"/>
              <a:ea typeface="Arial Narrow"/>
              <a:cs typeface="Arial Narrow"/>
              <a:sym typeface="Arial Narrow"/>
            </a:endParaRPr>
          </a:p>
        </p:txBody>
      </p:sp>
      <p:sp>
        <p:nvSpPr>
          <p:cNvPr id="1647" name="Google Shape;1647;p74"/>
          <p:cNvSpPr txBox="1"/>
          <p:nvPr/>
        </p:nvSpPr>
        <p:spPr>
          <a:xfrm>
            <a:off x="4571998" y="1559598"/>
            <a:ext cx="4477244" cy="476493"/>
          </a:xfrm>
          <a:prstGeom prst="rect">
            <a:avLst/>
          </a:prstGeom>
          <a:solidFill>
            <a:srgbClr val="CCC0D9"/>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200"/>
              <a:buFont typeface="Arial Narrow"/>
              <a:buNone/>
            </a:pPr>
            <a:r>
              <a:rPr lang="en-GB" sz="1200">
                <a:solidFill>
                  <a:schemeClr val="dk1"/>
                </a:solidFill>
                <a:latin typeface="Arial Narrow"/>
                <a:ea typeface="Arial Narrow"/>
                <a:cs typeface="Arial Narrow"/>
                <a:sym typeface="Arial Narrow"/>
              </a:rPr>
              <a:t>First Level: CS3</a:t>
            </a:r>
            <a:br>
              <a:rPr lang="en-GB" sz="1200">
                <a:solidFill>
                  <a:schemeClr val="dk1"/>
                </a:solidFill>
                <a:latin typeface="Arial Narrow"/>
                <a:ea typeface="Arial Narrow"/>
                <a:cs typeface="Arial Narrow"/>
                <a:sym typeface="Arial Narrow"/>
              </a:rPr>
            </a:br>
            <a:r>
              <a:rPr lang="en-GB" sz="1050">
                <a:solidFill>
                  <a:schemeClr val="dk1"/>
                </a:solidFill>
                <a:latin typeface="Arial Narrow"/>
                <a:ea typeface="Arial Narrow"/>
                <a:cs typeface="Arial Narrow"/>
                <a:sym typeface="Arial Narrow"/>
              </a:rPr>
              <a:t>Designing, building and testing computing solutions</a:t>
            </a:r>
            <a:endParaRPr sz="1400">
              <a:solidFill>
                <a:schemeClr val="dk1"/>
              </a:solidFill>
              <a:latin typeface="Arial Narrow"/>
              <a:ea typeface="Arial Narrow"/>
              <a:cs typeface="Arial Narrow"/>
              <a:sym typeface="Arial Narrow"/>
            </a:endParaRPr>
          </a:p>
        </p:txBody>
      </p:sp>
      <p:sp>
        <p:nvSpPr>
          <p:cNvPr id="1648" name="Google Shape;1648;p74"/>
          <p:cNvSpPr txBox="1"/>
          <p:nvPr/>
        </p:nvSpPr>
        <p:spPr>
          <a:xfrm>
            <a:off x="4571998" y="3888463"/>
            <a:ext cx="4477244" cy="476493"/>
          </a:xfrm>
          <a:prstGeom prst="rect">
            <a:avLst/>
          </a:prstGeom>
          <a:solidFill>
            <a:srgbClr val="CCC0D9"/>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200"/>
              <a:buFont typeface="Arial Narrow"/>
              <a:buNone/>
            </a:pPr>
            <a:r>
              <a:rPr lang="en-GB" sz="1200">
                <a:solidFill>
                  <a:schemeClr val="dk1"/>
                </a:solidFill>
                <a:latin typeface="Arial Narrow"/>
                <a:ea typeface="Arial Narrow"/>
                <a:cs typeface="Arial Narrow"/>
                <a:sym typeface="Arial Narrow"/>
              </a:rPr>
              <a:t>Additional professional learning opportunities</a:t>
            </a:r>
            <a:endParaRPr sz="1400">
              <a:solidFill>
                <a:schemeClr val="dk1"/>
              </a:solidFill>
              <a:latin typeface="Arial Narrow"/>
              <a:ea typeface="Arial Narrow"/>
              <a:cs typeface="Arial Narrow"/>
              <a:sym typeface="Arial Narrow"/>
            </a:endParaRPr>
          </a:p>
        </p:txBody>
      </p:sp>
      <p:sp>
        <p:nvSpPr>
          <p:cNvPr id="1649" name="Google Shape;1649;p74"/>
          <p:cNvSpPr/>
          <p:nvPr/>
        </p:nvSpPr>
        <p:spPr>
          <a:xfrm>
            <a:off x="1435415" y="88559"/>
            <a:ext cx="6273165" cy="429143"/>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dk1"/>
                </a:solidFill>
                <a:latin typeface="Arial"/>
                <a:ea typeface="Arial"/>
                <a:cs typeface="Arial"/>
                <a:sym typeface="Arial"/>
              </a:rPr>
              <a:t>Suggested Professional Learning: First Level</a:t>
            </a:r>
            <a:endParaRPr/>
          </a:p>
        </p:txBody>
      </p:sp>
      <p:sp>
        <p:nvSpPr>
          <p:cNvPr id="1650" name="Google Shape;1650;p74">
            <a:hlinkClick action="ppaction://hlinkshowjump?jump=firstslide"/>
          </p:cNvPr>
          <p:cNvSpPr/>
          <p:nvPr/>
        </p:nvSpPr>
        <p:spPr>
          <a:xfrm>
            <a:off x="586789" y="45864"/>
            <a:ext cx="546686" cy="257267"/>
          </a:xfrm>
          <a:custGeom>
            <a:rect b="b" l="l" r="r" t="t"/>
            <a:pathLst>
              <a:path extrusionOk="0" h="120000" w="120000">
                <a:moveTo>
                  <a:pt x="0" y="0"/>
                </a:moveTo>
                <a:lnTo>
                  <a:pt x="120000" y="0"/>
                </a:lnTo>
                <a:lnTo>
                  <a:pt x="120000" y="120000"/>
                </a:lnTo>
                <a:lnTo>
                  <a:pt x="0" y="120000"/>
                </a:lnTo>
                <a:close/>
                <a:moveTo>
                  <a:pt x="60000" y="15000"/>
                </a:moveTo>
                <a:lnTo>
                  <a:pt x="38823" y="60000"/>
                </a:lnTo>
                <a:lnTo>
                  <a:pt x="44117" y="60000"/>
                </a:lnTo>
                <a:lnTo>
                  <a:pt x="44117" y="105000"/>
                </a:lnTo>
                <a:lnTo>
                  <a:pt x="75883" y="105000"/>
                </a:lnTo>
                <a:lnTo>
                  <a:pt x="75883" y="60000"/>
                </a:lnTo>
                <a:lnTo>
                  <a:pt x="81177" y="60000"/>
                </a:lnTo>
                <a:lnTo>
                  <a:pt x="73235" y="43125"/>
                </a:lnTo>
                <a:lnTo>
                  <a:pt x="73235" y="20625"/>
                </a:lnTo>
                <a:lnTo>
                  <a:pt x="67941" y="20625"/>
                </a:lnTo>
                <a:lnTo>
                  <a:pt x="67941" y="31875"/>
                </a:lnTo>
                <a:close/>
              </a:path>
              <a:path extrusionOk="0" fill="darkenLess" h="120000" w="120000">
                <a:moveTo>
                  <a:pt x="73235" y="43125"/>
                </a:moveTo>
                <a:lnTo>
                  <a:pt x="73235" y="20625"/>
                </a:lnTo>
                <a:lnTo>
                  <a:pt x="67941" y="20625"/>
                </a:lnTo>
                <a:lnTo>
                  <a:pt x="67941" y="31875"/>
                </a:lnTo>
                <a:close/>
                <a:moveTo>
                  <a:pt x="44117" y="60000"/>
                </a:moveTo>
                <a:lnTo>
                  <a:pt x="44117" y="105000"/>
                </a:lnTo>
                <a:lnTo>
                  <a:pt x="57353" y="105000"/>
                </a:lnTo>
                <a:lnTo>
                  <a:pt x="57353" y="82500"/>
                </a:lnTo>
                <a:lnTo>
                  <a:pt x="62647" y="82500"/>
                </a:lnTo>
                <a:lnTo>
                  <a:pt x="62647" y="105000"/>
                </a:lnTo>
                <a:lnTo>
                  <a:pt x="75883" y="105000"/>
                </a:lnTo>
                <a:lnTo>
                  <a:pt x="75883" y="60000"/>
                </a:lnTo>
                <a:close/>
              </a:path>
              <a:path extrusionOk="0" fill="darken" h="120000" w="120000">
                <a:moveTo>
                  <a:pt x="60000" y="15000"/>
                </a:moveTo>
                <a:lnTo>
                  <a:pt x="38823" y="60000"/>
                </a:lnTo>
                <a:lnTo>
                  <a:pt x="81177" y="60000"/>
                </a:lnTo>
                <a:close/>
                <a:moveTo>
                  <a:pt x="57353" y="82500"/>
                </a:moveTo>
                <a:lnTo>
                  <a:pt x="62647" y="82500"/>
                </a:lnTo>
                <a:lnTo>
                  <a:pt x="62647" y="105000"/>
                </a:lnTo>
                <a:lnTo>
                  <a:pt x="57353" y="105000"/>
                </a:lnTo>
                <a:close/>
              </a:path>
              <a:path extrusionOk="0" fill="none" h="120000" w="120000">
                <a:moveTo>
                  <a:pt x="60000" y="15000"/>
                </a:moveTo>
                <a:lnTo>
                  <a:pt x="67941" y="31875"/>
                </a:lnTo>
                <a:lnTo>
                  <a:pt x="67941" y="20625"/>
                </a:lnTo>
                <a:lnTo>
                  <a:pt x="73235" y="20625"/>
                </a:lnTo>
                <a:lnTo>
                  <a:pt x="73235" y="43125"/>
                </a:lnTo>
                <a:lnTo>
                  <a:pt x="81177" y="60000"/>
                </a:lnTo>
                <a:lnTo>
                  <a:pt x="75883" y="60000"/>
                </a:lnTo>
                <a:lnTo>
                  <a:pt x="75883" y="105000"/>
                </a:lnTo>
                <a:lnTo>
                  <a:pt x="44117" y="105000"/>
                </a:lnTo>
                <a:lnTo>
                  <a:pt x="44117" y="60000"/>
                </a:lnTo>
                <a:lnTo>
                  <a:pt x="38823" y="60000"/>
                </a:lnTo>
                <a:close/>
                <a:moveTo>
                  <a:pt x="67941" y="31875"/>
                </a:moveTo>
                <a:lnTo>
                  <a:pt x="73235" y="43125"/>
                </a:lnTo>
                <a:moveTo>
                  <a:pt x="75883" y="60000"/>
                </a:moveTo>
                <a:lnTo>
                  <a:pt x="44117" y="60000"/>
                </a:lnTo>
                <a:moveTo>
                  <a:pt x="57353" y="105000"/>
                </a:moveTo>
                <a:lnTo>
                  <a:pt x="57353" y="82500"/>
                </a:lnTo>
                <a:lnTo>
                  <a:pt x="62647" y="82500"/>
                </a:lnTo>
                <a:lnTo>
                  <a:pt x="62647" y="105000"/>
                </a:lnTo>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1" name="Google Shape;1651;p74"/>
          <p:cNvSpPr/>
          <p:nvPr/>
        </p:nvSpPr>
        <p:spPr>
          <a:xfrm>
            <a:off x="38099"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2" name="Google Shape;1652;p74">
            <a:hlinkClick action="ppaction://hlinkshowjump?jump=nextslide"/>
          </p:cNvPr>
          <p:cNvSpPr/>
          <p:nvPr/>
        </p:nvSpPr>
        <p:spPr>
          <a:xfrm rot="10800000">
            <a:off x="8610600"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7" name="Shape 1657"/>
        <p:cNvGrpSpPr/>
        <p:nvPr/>
      </p:nvGrpSpPr>
      <p:grpSpPr>
        <a:xfrm>
          <a:off x="0" y="0"/>
          <a:ext cx="0" cy="0"/>
          <a:chOff x="0" y="0"/>
          <a:chExt cx="0" cy="0"/>
        </a:xfrm>
      </p:grpSpPr>
      <p:sp>
        <p:nvSpPr>
          <p:cNvPr id="1658" name="Google Shape;1658;p75"/>
          <p:cNvSpPr/>
          <p:nvPr/>
        </p:nvSpPr>
        <p:spPr>
          <a:xfrm flipH="1">
            <a:off x="94756" y="1089510"/>
            <a:ext cx="4477244" cy="5649322"/>
          </a:xfrm>
          <a:prstGeom prst="rect">
            <a:avLst/>
          </a:prstGeom>
          <a:noFill/>
          <a:ln cap="flat" cmpd="sng" w="254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171450" lvl="0" marL="171450" marR="0" rtl="0" algn="l">
              <a:spcBef>
                <a:spcPts val="0"/>
              </a:spcBef>
              <a:spcAft>
                <a:spcPts val="0"/>
              </a:spcAft>
              <a:buClr>
                <a:schemeClr val="dk1"/>
              </a:buClr>
              <a:buSzPts val="1100"/>
              <a:buFont typeface="Arial"/>
              <a:buChar char="•"/>
            </a:pPr>
            <a:r>
              <a:rPr lang="en-GB" sz="1100" u="sng">
                <a:solidFill>
                  <a:schemeClr val="dk1"/>
                </a:solidFill>
                <a:latin typeface="Arial Narrow"/>
                <a:ea typeface="Arial Narrow"/>
                <a:cs typeface="Arial Narrow"/>
                <a:sym typeface="Arial Narrow"/>
                <a:hlinkClick r:id="rId3">
                  <a:extLst>
                    <a:ext uri="{A12FA001-AC4F-418D-AE19-62706E023703}">
                      <ahyp:hlinkClr val="tx"/>
                    </a:ext>
                  </a:extLst>
                </a:hlinkClick>
              </a:rPr>
              <a:t>Teachable</a:t>
            </a:r>
            <a:r>
              <a:rPr lang="en-GB" sz="1100">
                <a:solidFill>
                  <a:schemeClr val="dk1"/>
                </a:solidFill>
                <a:latin typeface="Arial Narrow"/>
                <a:ea typeface="Arial Narrow"/>
                <a:cs typeface="Arial Narrow"/>
                <a:sym typeface="Arial Narrow"/>
              </a:rPr>
              <a:t>: </a:t>
            </a:r>
            <a:endParaRPr sz="1100">
              <a:solidFill>
                <a:schemeClr val="dk1"/>
              </a:solidFill>
              <a:latin typeface="Arial Narrow"/>
              <a:ea typeface="Arial Narrow"/>
              <a:cs typeface="Arial Narrow"/>
              <a:sym typeface="Arial Narrow"/>
            </a:endParaRPr>
          </a:p>
          <a:p>
            <a:pPr indent="-171450" lvl="1" marL="628650" marR="0" rtl="0" algn="l">
              <a:spcBef>
                <a:spcPts val="0"/>
              </a:spcBef>
              <a:spcAft>
                <a:spcPts val="0"/>
              </a:spcAft>
              <a:buClr>
                <a:schemeClr val="dk1"/>
              </a:buClr>
              <a:buSzPts val="1100"/>
              <a:buFont typeface="Arial"/>
              <a:buChar char="•"/>
            </a:pPr>
            <a:r>
              <a:rPr b="0" i="0" lang="en-GB" sz="1100" u="none" cap="none" strike="noStrike">
                <a:solidFill>
                  <a:schemeClr val="dk1"/>
                </a:solidFill>
                <a:latin typeface="Arial Narrow"/>
                <a:ea typeface="Arial Narrow"/>
                <a:cs typeface="Arial Narrow"/>
                <a:sym typeface="Arial Narrow"/>
              </a:rPr>
              <a:t>Getting to Know Your iPad</a:t>
            </a:r>
            <a:r>
              <a:rPr b="0" i="0" lang="en-GB" sz="1100" u="sng" cap="none" strike="noStrike">
                <a:solidFill>
                  <a:schemeClr val="dk1"/>
                </a:solidFill>
                <a:latin typeface="Arial Narrow"/>
                <a:ea typeface="Arial Narrow"/>
                <a:cs typeface="Arial Narrow"/>
                <a:sym typeface="Arial Narrow"/>
                <a:hlinkClick r:id="rId4">
                  <a:extLst>
                    <a:ext uri="{A12FA001-AC4F-418D-AE19-62706E023703}">
                      <ahyp:hlinkClr val="tx"/>
                    </a:ext>
                  </a:extLst>
                </a:hlinkClick>
              </a:rPr>
              <a:t> 1 </a:t>
            </a:r>
            <a:r>
              <a:rPr b="0" i="0" lang="en-GB" sz="1100" u="none" cap="none" strike="noStrike">
                <a:solidFill>
                  <a:schemeClr val="dk1"/>
                </a:solidFill>
                <a:latin typeface="Arial Narrow"/>
                <a:ea typeface="Arial Narrow"/>
                <a:cs typeface="Arial Narrow"/>
                <a:sym typeface="Arial Narrow"/>
              </a:rPr>
              <a:t>/</a:t>
            </a:r>
            <a:r>
              <a:rPr b="0" i="0" lang="en-GB" sz="1100" u="sng" cap="none" strike="noStrike">
                <a:solidFill>
                  <a:schemeClr val="dk1"/>
                </a:solidFill>
                <a:latin typeface="Arial Narrow"/>
                <a:ea typeface="Arial Narrow"/>
                <a:cs typeface="Arial Narrow"/>
                <a:sym typeface="Arial Narrow"/>
                <a:hlinkClick r:id="rId5">
                  <a:extLst>
                    <a:ext uri="{A12FA001-AC4F-418D-AE19-62706E023703}">
                      <ahyp:hlinkClr val="tx"/>
                    </a:ext>
                  </a:extLst>
                </a:hlinkClick>
              </a:rPr>
              <a:t> 2 </a:t>
            </a:r>
            <a:r>
              <a:rPr b="0" i="0" lang="en-GB" sz="1100" u="none" cap="none" strike="noStrike">
                <a:solidFill>
                  <a:schemeClr val="dk1"/>
                </a:solidFill>
                <a:latin typeface="Arial Narrow"/>
                <a:ea typeface="Arial Narrow"/>
                <a:cs typeface="Arial Narrow"/>
                <a:sym typeface="Arial Narrow"/>
              </a:rPr>
              <a:t>/</a:t>
            </a:r>
            <a:r>
              <a:rPr b="0" i="0" lang="en-GB" sz="1100" u="sng" cap="none" strike="noStrike">
                <a:solidFill>
                  <a:schemeClr val="dk1"/>
                </a:solidFill>
                <a:latin typeface="Arial Narrow"/>
                <a:ea typeface="Arial Narrow"/>
                <a:cs typeface="Arial Narrow"/>
                <a:sym typeface="Arial Narrow"/>
                <a:hlinkClick r:id="rId6">
                  <a:extLst>
                    <a:ext uri="{A12FA001-AC4F-418D-AE19-62706E023703}">
                      <ahyp:hlinkClr val="tx"/>
                    </a:ext>
                  </a:extLst>
                </a:hlinkClick>
              </a:rPr>
              <a:t> 3 </a:t>
            </a:r>
            <a:endParaRPr b="0" i="0" sz="1100" u="none" cap="none" strike="noStrike">
              <a:solidFill>
                <a:schemeClr val="dk1"/>
              </a:solidFill>
              <a:latin typeface="Arial Narrow"/>
              <a:ea typeface="Arial Narrow"/>
              <a:cs typeface="Arial Narrow"/>
              <a:sym typeface="Arial Narrow"/>
            </a:endParaRPr>
          </a:p>
          <a:p>
            <a:pPr indent="-171450" lvl="1" marL="628650" marR="0" rtl="0" algn="l">
              <a:spcBef>
                <a:spcPts val="0"/>
              </a:spcBef>
              <a:spcAft>
                <a:spcPts val="0"/>
              </a:spcAft>
              <a:buClr>
                <a:schemeClr val="dk1"/>
              </a:buClr>
              <a:buSzPts val="1100"/>
              <a:buFont typeface="Arial"/>
              <a:buChar char="•"/>
            </a:pPr>
            <a:r>
              <a:rPr b="0" i="0" lang="en-GB" sz="1100" u="sng" cap="none" strike="noStrike">
                <a:solidFill>
                  <a:schemeClr val="dk1"/>
                </a:solidFill>
                <a:latin typeface="Arial Narrow"/>
                <a:ea typeface="Arial Narrow"/>
                <a:cs typeface="Arial Narrow"/>
                <a:sym typeface="Arial Narrow"/>
                <a:hlinkClick r:id="rId7">
                  <a:extLst>
                    <a:ext uri="{A12FA001-AC4F-418D-AE19-62706E023703}">
                      <ahyp:hlinkClr val="tx"/>
                    </a:ext>
                  </a:extLst>
                </a:hlinkClick>
              </a:rPr>
              <a:t>Using Clips for Learning Logs and Parental Engagement</a:t>
            </a:r>
            <a:endParaRPr b="0" i="0" sz="1100" u="none" cap="none" strike="noStrike">
              <a:solidFill>
                <a:schemeClr val="dk1"/>
              </a:solidFill>
              <a:latin typeface="Arial Narrow"/>
              <a:ea typeface="Arial Narrow"/>
              <a:cs typeface="Arial Narrow"/>
              <a:sym typeface="Arial Narrow"/>
            </a:endParaRPr>
          </a:p>
          <a:p>
            <a:pPr indent="-171450" lvl="1" marL="628650" marR="0" rtl="0" algn="l">
              <a:spcBef>
                <a:spcPts val="0"/>
              </a:spcBef>
              <a:spcAft>
                <a:spcPts val="0"/>
              </a:spcAft>
              <a:buClr>
                <a:schemeClr val="dk1"/>
              </a:buClr>
              <a:buSzPts val="1100"/>
              <a:buFont typeface="Arial"/>
              <a:buChar char="•"/>
            </a:pPr>
            <a:r>
              <a:rPr b="0" i="0" lang="en-GB" sz="1100" u="sng" cap="none" strike="noStrike">
                <a:solidFill>
                  <a:schemeClr val="dk1"/>
                </a:solidFill>
                <a:latin typeface="Arial Narrow"/>
                <a:ea typeface="Arial Narrow"/>
                <a:cs typeface="Arial Narrow"/>
                <a:sym typeface="Arial Narrow"/>
                <a:hlinkClick r:id="rId8">
                  <a:extLst>
                    <a:ext uri="{A12FA001-AC4F-418D-AE19-62706E023703}">
                      <ahyp:hlinkClr val="tx"/>
                    </a:ext>
                  </a:extLst>
                </a:hlinkClick>
              </a:rPr>
              <a:t>Developing Literacy – Gathering Resources</a:t>
            </a:r>
            <a:endParaRPr b="0" i="0" sz="1100" u="none" cap="none" strike="noStrike">
              <a:solidFill>
                <a:schemeClr val="dk1"/>
              </a:solidFill>
              <a:latin typeface="Arial Narrow"/>
              <a:ea typeface="Arial Narrow"/>
              <a:cs typeface="Arial Narrow"/>
              <a:sym typeface="Arial Narrow"/>
            </a:endParaRPr>
          </a:p>
          <a:p>
            <a:pPr indent="-171450" lvl="1" marL="628650" marR="0" rtl="0" algn="l">
              <a:spcBef>
                <a:spcPts val="0"/>
              </a:spcBef>
              <a:spcAft>
                <a:spcPts val="0"/>
              </a:spcAft>
              <a:buClr>
                <a:schemeClr val="dk1"/>
              </a:buClr>
              <a:buSzPts val="1100"/>
              <a:buFont typeface="Arial"/>
              <a:buChar char="•"/>
            </a:pPr>
            <a:r>
              <a:rPr b="0" i="0" lang="en-GB" sz="1100" u="sng" cap="none" strike="noStrike">
                <a:solidFill>
                  <a:schemeClr val="dk1"/>
                </a:solidFill>
                <a:latin typeface="Arial Narrow"/>
                <a:ea typeface="Arial Narrow"/>
                <a:cs typeface="Arial Narrow"/>
                <a:sym typeface="Arial Narrow"/>
                <a:hlinkClick r:id="rId9">
                  <a:extLst>
                    <a:ext uri="{A12FA001-AC4F-418D-AE19-62706E023703}">
                      <ahyp:hlinkClr val="tx"/>
                    </a:ext>
                  </a:extLst>
                </a:hlinkClick>
              </a:rPr>
              <a:t>Developing Literacy – Digital Story Telling</a:t>
            </a:r>
            <a:r>
              <a:rPr b="0" i="0" lang="en-GB" sz="1100" u="none" cap="none" strike="noStrike">
                <a:solidFill>
                  <a:schemeClr val="dk1"/>
                </a:solidFill>
                <a:latin typeface="Arial Narrow"/>
                <a:ea typeface="Arial Narrow"/>
                <a:cs typeface="Arial Narrow"/>
                <a:sym typeface="Arial Narrow"/>
              </a:rPr>
              <a:t> (iMovie)</a:t>
            </a:r>
            <a:endParaRPr/>
          </a:p>
          <a:p>
            <a:pPr indent="-171450" lvl="1" marL="628650" marR="0" rtl="0" algn="l">
              <a:spcBef>
                <a:spcPts val="0"/>
              </a:spcBef>
              <a:spcAft>
                <a:spcPts val="0"/>
              </a:spcAft>
              <a:buClr>
                <a:schemeClr val="dk1"/>
              </a:buClr>
              <a:buSzPts val="1100"/>
              <a:buFont typeface="Arial"/>
              <a:buChar char="•"/>
            </a:pPr>
            <a:r>
              <a:rPr b="0" i="0" lang="en-GB" sz="1100" u="none" cap="none" strike="noStrike">
                <a:solidFill>
                  <a:schemeClr val="dk1"/>
                </a:solidFill>
                <a:latin typeface="Arial Narrow"/>
                <a:ea typeface="Arial Narrow"/>
                <a:cs typeface="Arial Narrow"/>
                <a:sym typeface="Arial Narrow"/>
              </a:rPr>
              <a:t>LfA Creating Film (Green Screen)</a:t>
            </a:r>
            <a:endParaRPr/>
          </a:p>
          <a:p>
            <a:pPr indent="-171450" lvl="0" marL="171450" marR="0" rtl="0" algn="l">
              <a:spcBef>
                <a:spcPts val="0"/>
              </a:spcBef>
              <a:spcAft>
                <a:spcPts val="0"/>
              </a:spcAft>
              <a:buClr>
                <a:schemeClr val="dk1"/>
              </a:buClr>
              <a:buSzPts val="1100"/>
              <a:buFont typeface="Arial"/>
              <a:buChar char="•"/>
            </a:pPr>
            <a:r>
              <a:rPr lang="en-GB" sz="1100">
                <a:solidFill>
                  <a:schemeClr val="dk1"/>
                </a:solidFill>
                <a:latin typeface="Arial Narrow"/>
                <a:ea typeface="Arial Narrow"/>
                <a:cs typeface="Arial Narrow"/>
                <a:sym typeface="Arial Narrow"/>
              </a:rPr>
              <a:t>Apple: </a:t>
            </a:r>
            <a:r>
              <a:rPr lang="en-GB" sz="1100" u="sng">
                <a:solidFill>
                  <a:schemeClr val="dk1"/>
                </a:solidFill>
                <a:latin typeface="Arial Narrow"/>
                <a:ea typeface="Arial Narrow"/>
                <a:cs typeface="Arial Narrow"/>
                <a:sym typeface="Arial Narrow"/>
                <a:hlinkClick r:id="rId10">
                  <a:extLst>
                    <a:ext uri="{A12FA001-AC4F-418D-AE19-62706E023703}">
                      <ahyp:hlinkClr val="tx"/>
                    </a:ext>
                  </a:extLst>
                </a:hlinkClick>
              </a:rPr>
              <a:t>Everyone Can Create </a:t>
            </a:r>
            <a:r>
              <a:rPr lang="en-GB" sz="1100">
                <a:solidFill>
                  <a:schemeClr val="dk1"/>
                </a:solidFill>
                <a:latin typeface="Arial Narrow"/>
                <a:ea typeface="Arial Narrow"/>
                <a:cs typeface="Arial Narrow"/>
                <a:sym typeface="Arial Narrow"/>
              </a:rPr>
              <a:t>(link for info, but Teacher Guide and pupil books available via Book Catalogue on managed iPads)</a:t>
            </a:r>
            <a:endParaRPr/>
          </a:p>
          <a:p>
            <a:pPr indent="-101600" lvl="0" marL="171450" marR="0" rtl="0" algn="l">
              <a:spcBef>
                <a:spcPts val="0"/>
              </a:spcBef>
              <a:spcAft>
                <a:spcPts val="0"/>
              </a:spcAft>
              <a:buClr>
                <a:schemeClr val="dk1"/>
              </a:buClr>
              <a:buSzPts val="1100"/>
              <a:buFont typeface="Arial"/>
              <a:buNone/>
            </a:pPr>
            <a:r>
              <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100"/>
              <a:buFont typeface="Arial"/>
              <a:buChar char="•"/>
            </a:pPr>
            <a:r>
              <a:rPr lang="en-GB" sz="1100" u="sng">
                <a:solidFill>
                  <a:schemeClr val="dk1"/>
                </a:solidFill>
                <a:latin typeface="Arial Narrow"/>
                <a:ea typeface="Arial Narrow"/>
                <a:cs typeface="Arial Narrow"/>
                <a:sym typeface="Arial Narrow"/>
                <a:hlinkClick r:id="rId11">
                  <a:extLst>
                    <a:ext uri="{A12FA001-AC4F-418D-AE19-62706E023703}">
                      <ahyp:hlinkClr val="tx"/>
                    </a:ext>
                  </a:extLst>
                </a:hlinkClick>
              </a:rPr>
              <a:t>Teachable</a:t>
            </a:r>
            <a:r>
              <a:rPr lang="en-GB" sz="1100">
                <a:solidFill>
                  <a:schemeClr val="dk1"/>
                </a:solidFill>
                <a:latin typeface="Arial Narrow"/>
                <a:ea typeface="Arial Narrow"/>
                <a:cs typeface="Arial Narrow"/>
                <a:sym typeface="Arial Narrow"/>
              </a:rPr>
              <a:t>:</a:t>
            </a:r>
            <a:endParaRPr sz="1100">
              <a:solidFill>
                <a:schemeClr val="dk1"/>
              </a:solidFill>
              <a:latin typeface="Arial Narrow"/>
              <a:ea typeface="Arial Narrow"/>
              <a:cs typeface="Arial Narrow"/>
              <a:sym typeface="Arial Narrow"/>
            </a:endParaRPr>
          </a:p>
          <a:p>
            <a:pPr indent="-171450" lvl="1" marL="628650" marR="0" rtl="0" algn="l">
              <a:spcBef>
                <a:spcPts val="0"/>
              </a:spcBef>
              <a:spcAft>
                <a:spcPts val="0"/>
              </a:spcAft>
              <a:buClr>
                <a:schemeClr val="dk1"/>
              </a:buClr>
              <a:buSzPts val="1100"/>
              <a:buFont typeface="Arial"/>
              <a:buChar char="•"/>
            </a:pPr>
            <a:r>
              <a:rPr b="0" i="0" lang="en-GB" sz="1100" u="sng" cap="none" strike="noStrike">
                <a:solidFill>
                  <a:schemeClr val="dk1"/>
                </a:solidFill>
                <a:latin typeface="Arial Narrow"/>
                <a:ea typeface="Arial Narrow"/>
                <a:cs typeface="Arial Narrow"/>
                <a:sym typeface="Arial Narrow"/>
                <a:hlinkClick r:id="rId12">
                  <a:extLst>
                    <a:ext uri="{A12FA001-AC4F-418D-AE19-62706E023703}">
                      <ahyp:hlinkClr val="tx"/>
                    </a:ext>
                  </a:extLst>
                </a:hlinkClick>
              </a:rPr>
              <a:t>LfA Reading Strategies </a:t>
            </a:r>
            <a:r>
              <a:rPr b="0" i="0" lang="en-GB" sz="1100" u="none" cap="none" strike="noStrike">
                <a:solidFill>
                  <a:schemeClr val="dk1"/>
                </a:solidFill>
                <a:latin typeface="Arial Narrow"/>
                <a:ea typeface="Arial Narrow"/>
                <a:cs typeface="Arial Narrow"/>
                <a:sym typeface="Arial Narrow"/>
              </a:rPr>
              <a:t>(Book Creator)</a:t>
            </a:r>
            <a:endParaRPr/>
          </a:p>
          <a:p>
            <a:pPr indent="-171450" lvl="1" marL="628650" marR="0" rtl="0" algn="l">
              <a:spcBef>
                <a:spcPts val="0"/>
              </a:spcBef>
              <a:spcAft>
                <a:spcPts val="0"/>
              </a:spcAft>
              <a:buClr>
                <a:schemeClr val="dk1"/>
              </a:buClr>
              <a:buSzPts val="1100"/>
              <a:buFont typeface="Arial"/>
              <a:buChar char="•"/>
            </a:pPr>
            <a:r>
              <a:rPr b="0" i="0" lang="en-GB" sz="1100" u="sng" cap="none" strike="noStrike">
                <a:solidFill>
                  <a:schemeClr val="dk1"/>
                </a:solidFill>
                <a:latin typeface="Arial Narrow"/>
                <a:ea typeface="Arial Narrow"/>
                <a:cs typeface="Arial Narrow"/>
                <a:sym typeface="Arial Narrow"/>
                <a:hlinkClick r:id="rId13">
                  <a:extLst>
                    <a:ext uri="{A12FA001-AC4F-418D-AE19-62706E023703}">
                      <ahyp:hlinkClr val="tx"/>
                    </a:ext>
                  </a:extLst>
                </a:hlinkClick>
              </a:rPr>
              <a:t>Creating Authentic Online Assessments</a:t>
            </a:r>
            <a:r>
              <a:rPr b="0" i="0" lang="en-GB" sz="1100" u="none" cap="none" strike="noStrike">
                <a:solidFill>
                  <a:schemeClr val="dk1"/>
                </a:solidFill>
                <a:latin typeface="Arial Narrow"/>
                <a:ea typeface="Arial Narrow"/>
                <a:cs typeface="Arial Narrow"/>
                <a:sym typeface="Arial Narrow"/>
              </a:rPr>
              <a:t> (Forms)</a:t>
            </a:r>
            <a:endParaRPr b="0" i="0" sz="1100" u="none" cap="none" strike="noStrike">
              <a:solidFill>
                <a:schemeClr val="dk1"/>
              </a:solidFill>
              <a:latin typeface="Arial Narrow"/>
              <a:ea typeface="Arial Narrow"/>
              <a:cs typeface="Arial Narrow"/>
              <a:sym typeface="Arial Narrow"/>
            </a:endParaRPr>
          </a:p>
          <a:p>
            <a:pPr indent="-171450" lvl="1" marL="628650" marR="0" rtl="0" algn="l">
              <a:spcBef>
                <a:spcPts val="0"/>
              </a:spcBef>
              <a:spcAft>
                <a:spcPts val="0"/>
              </a:spcAft>
              <a:buClr>
                <a:schemeClr val="dk1"/>
              </a:buClr>
              <a:buSzPts val="1100"/>
              <a:buFont typeface="Arial"/>
              <a:buChar char="•"/>
            </a:pPr>
            <a:r>
              <a:rPr b="0" i="0" lang="en-GB" sz="1100" u="sng" cap="none" strike="noStrike">
                <a:solidFill>
                  <a:schemeClr val="dk1"/>
                </a:solidFill>
                <a:latin typeface="Arial Narrow"/>
                <a:ea typeface="Arial Narrow"/>
                <a:cs typeface="Arial Narrow"/>
                <a:sym typeface="Arial Narrow"/>
                <a:hlinkClick r:id="rId14">
                  <a:extLst>
                    <a:ext uri="{A12FA001-AC4F-418D-AE19-62706E023703}">
                      <ahyp:hlinkClr val="tx"/>
                    </a:ext>
                  </a:extLst>
                </a:hlinkClick>
              </a:rPr>
              <a:t>Developing Numeracy – Digital Spreadsheets</a:t>
            </a:r>
            <a:endParaRPr b="0" i="0" sz="1100" u="none" cap="none" strike="noStrike">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a:p>
            <a:pPr indent="-101600" lvl="0" marL="171450" marR="0" rtl="0" algn="l">
              <a:spcBef>
                <a:spcPts val="0"/>
              </a:spcBef>
              <a:spcAft>
                <a:spcPts val="0"/>
              </a:spcAft>
              <a:buClr>
                <a:schemeClr val="dk1"/>
              </a:buClr>
              <a:buSzPts val="1100"/>
              <a:buFont typeface="Arial"/>
              <a:buNone/>
            </a:pPr>
            <a:r>
              <a:t/>
            </a:r>
            <a:endParaRPr sz="1100">
              <a:solidFill>
                <a:schemeClr val="dk1"/>
              </a:solidFill>
              <a:latin typeface="Arial Narrow"/>
              <a:ea typeface="Arial Narrow"/>
              <a:cs typeface="Arial Narrow"/>
              <a:sym typeface="Arial Narrow"/>
            </a:endParaRPr>
          </a:p>
          <a:p>
            <a:pPr indent="-101600" lvl="0" marL="171450" marR="0" rtl="0" algn="l">
              <a:spcBef>
                <a:spcPts val="0"/>
              </a:spcBef>
              <a:spcAft>
                <a:spcPts val="0"/>
              </a:spcAft>
              <a:buClr>
                <a:schemeClr val="dk1"/>
              </a:buClr>
              <a:buSzPts val="1100"/>
              <a:buFont typeface="Arial"/>
              <a:buNone/>
            </a:pPr>
            <a:r>
              <a:t/>
            </a:r>
            <a:endParaRPr sz="1100">
              <a:solidFill>
                <a:schemeClr val="dk1"/>
              </a:solidFill>
              <a:latin typeface="Arial Narrow"/>
              <a:ea typeface="Arial Narrow"/>
              <a:cs typeface="Arial Narrow"/>
              <a:sym typeface="Arial Narrow"/>
            </a:endParaRPr>
          </a:p>
          <a:p>
            <a:pPr indent="-101600" lvl="0" marL="171450" marR="0" rtl="0" algn="l">
              <a:spcBef>
                <a:spcPts val="0"/>
              </a:spcBef>
              <a:spcAft>
                <a:spcPts val="0"/>
              </a:spcAft>
              <a:buClr>
                <a:schemeClr val="dk1"/>
              </a:buClr>
              <a:buSzPts val="1100"/>
              <a:buFont typeface="Arial"/>
              <a:buNone/>
            </a:pPr>
            <a:r>
              <a:t/>
            </a:r>
            <a:endParaRPr sz="11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100"/>
              <a:buFont typeface="Arial"/>
              <a:buChar char="•"/>
            </a:pPr>
            <a:r>
              <a:rPr lang="en-GB" sz="1100">
                <a:solidFill>
                  <a:schemeClr val="dk1"/>
                </a:solidFill>
                <a:latin typeface="Arial Narrow"/>
                <a:ea typeface="Arial Narrow"/>
                <a:cs typeface="Arial Narrow"/>
                <a:sym typeface="Arial Narrow"/>
              </a:rPr>
              <a:t>South West Grid for Learning (SWGfL) </a:t>
            </a:r>
            <a:r>
              <a:rPr lang="en-GB" sz="1100" u="sng">
                <a:solidFill>
                  <a:schemeClr val="dk1"/>
                </a:solidFill>
                <a:latin typeface="Arial Narrow"/>
                <a:ea typeface="Arial Narrow"/>
                <a:cs typeface="Arial Narrow"/>
                <a:sym typeface="Arial Narrow"/>
                <a:hlinkClick r:id="rId15">
                  <a:extLst>
                    <a:ext uri="{A12FA001-AC4F-418D-AE19-62706E023703}">
                      <ahyp:hlinkClr val="tx"/>
                    </a:ext>
                  </a:extLst>
                </a:hlinkClick>
              </a:rPr>
              <a:t>lesson plans and resources</a:t>
            </a:r>
            <a:endParaRPr sz="11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100"/>
              <a:buFont typeface="Arial"/>
              <a:buChar char="•"/>
            </a:pPr>
            <a:r>
              <a:rPr lang="en-GB" sz="1100">
                <a:solidFill>
                  <a:schemeClr val="dk1"/>
                </a:solidFill>
                <a:latin typeface="Arial Narrow"/>
                <a:ea typeface="Arial Narrow"/>
                <a:cs typeface="Arial Narrow"/>
                <a:sym typeface="Arial Narrow"/>
              </a:rPr>
              <a:t>General information on cyber resilience and internet safety for teachers and parents </a:t>
            </a:r>
            <a:r>
              <a:rPr lang="en-GB" sz="1100" u="sng">
                <a:solidFill>
                  <a:schemeClr val="dk1"/>
                </a:solidFill>
                <a:latin typeface="Arial Narrow"/>
                <a:ea typeface="Arial Narrow"/>
                <a:cs typeface="Arial Narrow"/>
                <a:sym typeface="Arial Narrow"/>
                <a:hlinkClick r:id="rId16">
                  <a:extLst>
                    <a:ext uri="{A12FA001-AC4F-418D-AE19-62706E023703}">
                      <ahyp:hlinkClr val="tx"/>
                    </a:ext>
                  </a:extLst>
                </a:hlinkClick>
              </a:rPr>
              <a:t>via Parent Info</a:t>
            </a:r>
            <a:r>
              <a:rPr lang="en-GB" sz="1100">
                <a:solidFill>
                  <a:schemeClr val="dk1"/>
                </a:solidFill>
                <a:latin typeface="Arial Narrow"/>
                <a:ea typeface="Arial Narrow"/>
                <a:cs typeface="Arial Narrow"/>
                <a:sym typeface="Arial Narrow"/>
              </a:rPr>
              <a:t> - </a:t>
            </a:r>
            <a:r>
              <a:rPr lang="en-GB" sz="1100" u="sng">
                <a:solidFill>
                  <a:schemeClr val="dk1"/>
                </a:solidFill>
                <a:latin typeface="Arial Narrow"/>
                <a:ea typeface="Arial Narrow"/>
                <a:cs typeface="Arial Narrow"/>
                <a:sym typeface="Arial Narrow"/>
                <a:hlinkClick r:id="rId17">
                  <a:extLst>
                    <a:ext uri="{A12FA001-AC4F-418D-AE19-62706E023703}">
                      <ahyp:hlinkClr val="tx"/>
                    </a:ext>
                  </a:extLst>
                </a:hlinkClick>
              </a:rPr>
              <a:t>Thinkuknow</a:t>
            </a:r>
            <a:r>
              <a:rPr lang="en-GB" sz="1100">
                <a:solidFill>
                  <a:schemeClr val="dk1"/>
                </a:solidFill>
                <a:latin typeface="Arial Narrow"/>
                <a:ea typeface="Arial Narrow"/>
                <a:cs typeface="Arial Narrow"/>
                <a:sym typeface="Arial Narrow"/>
              </a:rPr>
              <a:t> - </a:t>
            </a:r>
            <a:r>
              <a:rPr lang="en-GB" sz="1100" u="sng">
                <a:solidFill>
                  <a:schemeClr val="dk1"/>
                </a:solidFill>
                <a:latin typeface="Arial Narrow"/>
                <a:ea typeface="Arial Narrow"/>
                <a:cs typeface="Arial Narrow"/>
                <a:sym typeface="Arial Narrow"/>
                <a:hlinkClick r:id="rId18">
                  <a:extLst>
                    <a:ext uri="{A12FA001-AC4F-418D-AE19-62706E023703}">
                      <ahyp:hlinkClr val="tx"/>
                    </a:ext>
                  </a:extLst>
                </a:hlinkClick>
              </a:rPr>
              <a:t>Internet Matters </a:t>
            </a:r>
            <a:r>
              <a:rPr lang="en-GB" sz="1100">
                <a:solidFill>
                  <a:schemeClr val="dk1"/>
                </a:solidFill>
                <a:latin typeface="Arial Narrow"/>
                <a:ea typeface="Arial Narrow"/>
                <a:cs typeface="Arial Narrow"/>
                <a:sym typeface="Arial Narrow"/>
              </a:rPr>
              <a:t>and </a:t>
            </a:r>
            <a:r>
              <a:rPr lang="en-GB" sz="1100" u="sng">
                <a:solidFill>
                  <a:schemeClr val="dk1"/>
                </a:solidFill>
                <a:latin typeface="Arial Narrow"/>
                <a:ea typeface="Arial Narrow"/>
                <a:cs typeface="Arial Narrow"/>
                <a:sym typeface="Arial Narrow"/>
                <a:hlinkClick r:id="rId19">
                  <a:extLst>
                    <a:ext uri="{A12FA001-AC4F-418D-AE19-62706E023703}">
                      <ahyp:hlinkClr val="tx"/>
                    </a:ext>
                  </a:extLst>
                </a:hlinkClick>
              </a:rPr>
              <a:t>Childnet</a:t>
            </a:r>
            <a:r>
              <a:rPr lang="en-GB" sz="1100">
                <a:solidFill>
                  <a:schemeClr val="dk1"/>
                </a:solidFill>
                <a:latin typeface="Arial Narrow"/>
                <a:ea typeface="Arial Narrow"/>
                <a:cs typeface="Arial Narrow"/>
                <a:sym typeface="Arial Narrow"/>
              </a:rPr>
              <a:t> as well as useful resources for learning by age and stage</a:t>
            </a:r>
            <a:endParaRPr sz="1100">
              <a:solidFill>
                <a:schemeClr val="dk1"/>
              </a:solidFill>
              <a:latin typeface="Arial"/>
              <a:ea typeface="Arial"/>
              <a:cs typeface="Arial"/>
              <a:sym typeface="Arial"/>
            </a:endParaRPr>
          </a:p>
          <a:p>
            <a:pPr indent="-171450" lvl="0" marL="171450" marR="0" rtl="0" algn="l">
              <a:spcBef>
                <a:spcPts val="0"/>
              </a:spcBef>
              <a:spcAft>
                <a:spcPts val="0"/>
              </a:spcAft>
              <a:buClr>
                <a:schemeClr val="dk1"/>
              </a:buClr>
              <a:buSzPts val="1100"/>
              <a:buFont typeface="Arial"/>
              <a:buChar char="•"/>
            </a:pPr>
            <a:r>
              <a:rPr lang="en-GB" sz="1100">
                <a:solidFill>
                  <a:schemeClr val="dk1"/>
                </a:solidFill>
                <a:latin typeface="Arial Narrow"/>
                <a:ea typeface="Arial Narrow"/>
                <a:cs typeface="Arial Narrow"/>
                <a:sym typeface="Arial Narrow"/>
              </a:rPr>
              <a:t>Appropriate sections (7-11 columns) of </a:t>
            </a:r>
            <a:r>
              <a:rPr lang="en-GB" sz="1100" u="sng">
                <a:solidFill>
                  <a:schemeClr val="dk1"/>
                </a:solidFill>
                <a:latin typeface="Arial Narrow"/>
                <a:ea typeface="Arial Narrow"/>
                <a:cs typeface="Arial Narrow"/>
                <a:sym typeface="Arial Narrow"/>
                <a:hlinkClick r:id="rId20">
                  <a:extLst>
                    <a:ext uri="{A12FA001-AC4F-418D-AE19-62706E023703}">
                      <ahyp:hlinkClr val="tx"/>
                    </a:ext>
                  </a:extLst>
                </a:hlinkClick>
              </a:rPr>
              <a:t>Education for a Connected World</a:t>
            </a:r>
            <a:r>
              <a:rPr lang="en-GB" sz="1100">
                <a:solidFill>
                  <a:schemeClr val="dk1"/>
                </a:solidFill>
                <a:latin typeface="Arial Narrow"/>
                <a:ea typeface="Arial Narrow"/>
                <a:cs typeface="Arial Narrow"/>
                <a:sym typeface="Arial Narrow"/>
              </a:rPr>
              <a:t>)</a:t>
            </a:r>
            <a:endParaRPr/>
          </a:p>
          <a:p>
            <a:pPr indent="-171450" lvl="0" marL="171450" marR="0" rtl="0" algn="l">
              <a:spcBef>
                <a:spcPts val="0"/>
              </a:spcBef>
              <a:spcAft>
                <a:spcPts val="0"/>
              </a:spcAft>
              <a:buClr>
                <a:schemeClr val="dk1"/>
              </a:buClr>
              <a:buSzPts val="1100"/>
              <a:buFont typeface="Arial"/>
              <a:buChar char="•"/>
            </a:pPr>
            <a:r>
              <a:rPr lang="en-GB" sz="1100" u="sng">
                <a:solidFill>
                  <a:schemeClr val="dk1"/>
                </a:solidFill>
                <a:latin typeface="Arial Narrow"/>
                <a:ea typeface="Arial Narrow"/>
                <a:cs typeface="Arial Narrow"/>
                <a:sym typeface="Arial Narrow"/>
                <a:hlinkClick r:id="rId21">
                  <a:extLst>
                    <a:ext uri="{A12FA001-AC4F-418D-AE19-62706E023703}">
                      <ahyp:hlinkClr val="tx"/>
                    </a:ext>
                  </a:extLst>
                </a:hlinkClick>
              </a:rPr>
              <a:t>Digital Schools Award Cyber Resilience  Internet Safety (CRIS) badge resources </a:t>
            </a:r>
            <a:r>
              <a:rPr lang="en-GB" sz="1100">
                <a:solidFill>
                  <a:schemeClr val="dk1"/>
                </a:solidFill>
                <a:latin typeface="Arial Narrow"/>
                <a:ea typeface="Arial Narrow"/>
                <a:cs typeface="Arial Narrow"/>
                <a:sym typeface="Arial Narrow"/>
              </a:rPr>
              <a:t>available when you register your school to participate</a:t>
            </a:r>
            <a:endParaRPr/>
          </a:p>
          <a:p>
            <a:pPr indent="-171450" lvl="0" marL="171450" marR="0" rtl="0" algn="l">
              <a:spcBef>
                <a:spcPts val="0"/>
              </a:spcBef>
              <a:spcAft>
                <a:spcPts val="0"/>
              </a:spcAft>
              <a:buClr>
                <a:schemeClr val="dk1"/>
              </a:buClr>
              <a:buSzPts val="1100"/>
              <a:buFont typeface="Arial"/>
              <a:buChar char="•"/>
            </a:pPr>
            <a:r>
              <a:rPr lang="en-GB" sz="1100" u="sng">
                <a:solidFill>
                  <a:schemeClr val="dk1"/>
                </a:solidFill>
                <a:latin typeface="Arial Narrow"/>
                <a:ea typeface="Arial Narrow"/>
                <a:cs typeface="Arial Narrow"/>
                <a:sym typeface="Arial Narrow"/>
                <a:hlinkClick r:id="rId22">
                  <a:extLst>
                    <a:ext uri="{A12FA001-AC4F-418D-AE19-62706E023703}">
                      <ahyp:hlinkClr val="tx"/>
                    </a:ext>
                  </a:extLst>
                </a:hlinkClick>
              </a:rPr>
              <a:t>NSPCC staff training </a:t>
            </a:r>
            <a:r>
              <a:rPr lang="en-GB" sz="1100">
                <a:solidFill>
                  <a:schemeClr val="dk1"/>
                </a:solidFill>
                <a:latin typeface="Arial Narrow"/>
                <a:ea typeface="Arial Narrow"/>
                <a:cs typeface="Arial Narrow"/>
                <a:sym typeface="Arial Narrow"/>
              </a:rPr>
              <a:t>(Share Aware campaign)</a:t>
            </a:r>
            <a:endParaRPr/>
          </a:p>
          <a:p>
            <a:pPr indent="-171450" lvl="0" marL="171450" marR="0" rtl="0" algn="l">
              <a:spcBef>
                <a:spcPts val="0"/>
              </a:spcBef>
              <a:spcAft>
                <a:spcPts val="0"/>
              </a:spcAft>
              <a:buClr>
                <a:schemeClr val="dk1"/>
              </a:buClr>
              <a:buSzPts val="1100"/>
              <a:buFont typeface="Arial"/>
              <a:buChar char="•"/>
            </a:pPr>
            <a:r>
              <a:rPr lang="en-GB" sz="1100">
                <a:solidFill>
                  <a:schemeClr val="dk1"/>
                </a:solidFill>
                <a:latin typeface="Arial Narrow"/>
                <a:ea typeface="Arial Narrow"/>
                <a:cs typeface="Arial Narrow"/>
                <a:sym typeface="Arial Narrow"/>
              </a:rPr>
              <a:t>Google’s </a:t>
            </a:r>
            <a:r>
              <a:rPr lang="en-GB" sz="1100" u="sng">
                <a:solidFill>
                  <a:schemeClr val="dk1"/>
                </a:solidFill>
                <a:latin typeface="Arial Narrow"/>
                <a:ea typeface="Arial Narrow"/>
                <a:cs typeface="Arial Narrow"/>
                <a:sym typeface="Arial Narrow"/>
                <a:hlinkClick r:id="rId23">
                  <a:extLst>
                    <a:ext uri="{A12FA001-AC4F-418D-AE19-62706E023703}">
                      <ahyp:hlinkClr val="tx"/>
                    </a:ext>
                  </a:extLst>
                </a:hlinkClick>
              </a:rPr>
              <a:t>Be Internet Legends </a:t>
            </a:r>
            <a:r>
              <a:rPr lang="en-GB" sz="1100">
                <a:solidFill>
                  <a:schemeClr val="dk1"/>
                </a:solidFill>
                <a:latin typeface="Arial Narrow"/>
                <a:ea typeface="Arial Narrow"/>
                <a:cs typeface="Arial Narrow"/>
                <a:sym typeface="Arial Narrow"/>
              </a:rPr>
              <a:t>programme (available via Glow) with </a:t>
            </a:r>
            <a:r>
              <a:rPr lang="en-GB" sz="1100" u="sng">
                <a:solidFill>
                  <a:schemeClr val="dk1"/>
                </a:solidFill>
                <a:latin typeface="Arial Narrow"/>
                <a:ea typeface="Arial Narrow"/>
                <a:cs typeface="Arial Narrow"/>
                <a:sym typeface="Arial Narrow"/>
                <a:hlinkClick r:id="rId24">
                  <a:extLst>
                    <a:ext uri="{A12FA001-AC4F-418D-AE19-62706E023703}">
                      <ahyp:hlinkClr val="tx"/>
                    </a:ext>
                  </a:extLst>
                </a:hlinkClick>
              </a:rPr>
              <a:t>Teacher Guide</a:t>
            </a:r>
            <a:r>
              <a:rPr lang="en-GB" sz="1100">
                <a:solidFill>
                  <a:schemeClr val="dk1"/>
                </a:solidFill>
                <a:latin typeface="Arial Narrow"/>
                <a:ea typeface="Arial Narrow"/>
                <a:cs typeface="Arial Narrow"/>
                <a:sym typeface="Arial Narrow"/>
              </a:rPr>
              <a:t> takes children through games with positive messages. On completing each section, children get a certificate</a:t>
            </a:r>
            <a:endParaRPr sz="1100">
              <a:solidFill>
                <a:schemeClr val="dk1"/>
              </a:solidFill>
              <a:latin typeface="Arial"/>
              <a:ea typeface="Arial"/>
              <a:cs typeface="Arial"/>
              <a:sym typeface="Arial"/>
            </a:endParaRPr>
          </a:p>
        </p:txBody>
      </p:sp>
      <p:sp>
        <p:nvSpPr>
          <p:cNvPr id="1659" name="Google Shape;1659;p75"/>
          <p:cNvSpPr txBox="1"/>
          <p:nvPr>
            <p:ph type="title"/>
          </p:nvPr>
        </p:nvSpPr>
        <p:spPr>
          <a:xfrm>
            <a:off x="94756" y="613017"/>
            <a:ext cx="4477244" cy="476493"/>
          </a:xfrm>
          <a:prstGeom prst="rect">
            <a:avLst/>
          </a:prstGeom>
          <a:solidFill>
            <a:srgbClr val="D99593"/>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200"/>
              <a:buFont typeface="Arial Narrow"/>
              <a:buNone/>
            </a:pPr>
            <a:r>
              <a:rPr lang="en-GB" sz="1200">
                <a:latin typeface="Arial Narrow"/>
                <a:ea typeface="Arial Narrow"/>
                <a:cs typeface="Arial Narrow"/>
                <a:sym typeface="Arial Narrow"/>
              </a:rPr>
              <a:t>Second Level: DL1</a:t>
            </a:r>
            <a:br>
              <a:rPr lang="en-GB" sz="1200">
                <a:latin typeface="Arial Narrow"/>
                <a:ea typeface="Arial Narrow"/>
                <a:cs typeface="Arial Narrow"/>
                <a:sym typeface="Arial Narrow"/>
              </a:rPr>
            </a:br>
            <a:r>
              <a:rPr lang="en-GB" sz="1000">
                <a:latin typeface="Arial Narrow"/>
                <a:ea typeface="Arial Narrow"/>
                <a:cs typeface="Arial Narrow"/>
                <a:sym typeface="Arial Narrow"/>
              </a:rPr>
              <a:t>Using digital products and services in a variety of contexts to achieve a purposeful outcome</a:t>
            </a:r>
            <a:endParaRPr b="1" sz="1400">
              <a:latin typeface="Arial"/>
              <a:ea typeface="Arial"/>
              <a:cs typeface="Arial"/>
              <a:sym typeface="Arial"/>
            </a:endParaRPr>
          </a:p>
        </p:txBody>
      </p:sp>
      <p:sp>
        <p:nvSpPr>
          <p:cNvPr id="1660" name="Google Shape;1660;p75"/>
          <p:cNvSpPr txBox="1"/>
          <p:nvPr/>
        </p:nvSpPr>
        <p:spPr>
          <a:xfrm>
            <a:off x="4572000" y="613017"/>
            <a:ext cx="4477244" cy="476493"/>
          </a:xfrm>
          <a:prstGeom prst="rect">
            <a:avLst/>
          </a:prstGeom>
          <a:solidFill>
            <a:srgbClr val="D99593"/>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200"/>
              <a:buFont typeface="Arial Narrow"/>
              <a:buNone/>
            </a:pPr>
            <a:r>
              <a:rPr lang="en-GB" sz="1200">
                <a:solidFill>
                  <a:schemeClr val="dk1"/>
                </a:solidFill>
                <a:latin typeface="Arial Narrow"/>
                <a:ea typeface="Arial Narrow"/>
                <a:cs typeface="Arial Narrow"/>
                <a:sym typeface="Arial Narrow"/>
              </a:rPr>
              <a:t>Second Level: CS1</a:t>
            </a:r>
            <a:br>
              <a:rPr lang="en-GB" sz="1200">
                <a:solidFill>
                  <a:schemeClr val="dk1"/>
                </a:solidFill>
                <a:latin typeface="Arial Narrow"/>
                <a:ea typeface="Arial Narrow"/>
                <a:cs typeface="Arial Narrow"/>
                <a:sym typeface="Arial Narrow"/>
              </a:rPr>
            </a:br>
            <a:r>
              <a:rPr lang="en-GB" sz="1050">
                <a:solidFill>
                  <a:schemeClr val="dk1"/>
                </a:solidFill>
                <a:latin typeface="Arial Narrow"/>
                <a:ea typeface="Arial Narrow"/>
                <a:cs typeface="Arial Narrow"/>
                <a:sym typeface="Arial Narrow"/>
              </a:rPr>
              <a:t>Understanding the world through computational thinking</a:t>
            </a:r>
            <a:endParaRPr sz="1400">
              <a:solidFill>
                <a:schemeClr val="dk1"/>
              </a:solidFill>
              <a:latin typeface="Arial Narrow"/>
              <a:ea typeface="Arial Narrow"/>
              <a:cs typeface="Arial Narrow"/>
              <a:sym typeface="Arial Narrow"/>
            </a:endParaRPr>
          </a:p>
        </p:txBody>
      </p:sp>
      <p:sp>
        <p:nvSpPr>
          <p:cNvPr id="1661" name="Google Shape;1661;p75"/>
          <p:cNvSpPr/>
          <p:nvPr/>
        </p:nvSpPr>
        <p:spPr>
          <a:xfrm flipH="1">
            <a:off x="4583564" y="1107774"/>
            <a:ext cx="4477244" cy="5649322"/>
          </a:xfrm>
          <a:prstGeom prst="rect">
            <a:avLst/>
          </a:prstGeom>
          <a:noFill/>
          <a:ln cap="flat" cmpd="sng" w="254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101600" lvl="0" marL="171450" marR="0" rtl="0" algn="l">
              <a:spcBef>
                <a:spcPts val="0"/>
              </a:spcBef>
              <a:spcAft>
                <a:spcPts val="0"/>
              </a:spcAft>
              <a:buClr>
                <a:schemeClr val="dk1"/>
              </a:buClr>
              <a:buSzPts val="1100"/>
              <a:buFont typeface="Arial"/>
              <a:buNone/>
            </a:pPr>
            <a:r>
              <a:t/>
            </a:r>
            <a:endParaRPr sz="1100">
              <a:solidFill>
                <a:srgbClr val="000000"/>
              </a:solidFill>
              <a:latin typeface="Arial Narrow"/>
              <a:ea typeface="Arial Narrow"/>
              <a:cs typeface="Arial Narrow"/>
              <a:sym typeface="Arial Narrow"/>
            </a:endParaRPr>
          </a:p>
          <a:p>
            <a:pPr indent="-101600" lvl="0" marL="171450" marR="0" rtl="0" algn="l">
              <a:spcBef>
                <a:spcPts val="0"/>
              </a:spcBef>
              <a:spcAft>
                <a:spcPts val="0"/>
              </a:spcAft>
              <a:buClr>
                <a:schemeClr val="dk1"/>
              </a:buClr>
              <a:buSzPts val="1100"/>
              <a:buFont typeface="Arial"/>
              <a:buNone/>
            </a:pPr>
            <a:r>
              <a:t/>
            </a:r>
            <a:endParaRPr sz="1100">
              <a:solidFill>
                <a:srgbClr val="000000"/>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rgbClr val="000000"/>
              </a:solidFill>
              <a:latin typeface="Arial Narrow"/>
              <a:ea typeface="Arial Narrow"/>
              <a:cs typeface="Arial Narrow"/>
              <a:sym typeface="Arial Narrow"/>
            </a:endParaRPr>
          </a:p>
          <a:p>
            <a:pPr indent="-101600" lvl="0" marL="171450" marR="0" rtl="0" algn="l">
              <a:spcBef>
                <a:spcPts val="0"/>
              </a:spcBef>
              <a:spcAft>
                <a:spcPts val="0"/>
              </a:spcAft>
              <a:buClr>
                <a:schemeClr val="dk1"/>
              </a:buClr>
              <a:buSzPts val="1100"/>
              <a:buFont typeface="Arial"/>
              <a:buNone/>
            </a:pPr>
            <a:r>
              <a:t/>
            </a:r>
            <a:endParaRPr sz="1100">
              <a:solidFill>
                <a:srgbClr val="000000"/>
              </a:solidFill>
              <a:latin typeface="Arial Narrow"/>
              <a:ea typeface="Arial Narrow"/>
              <a:cs typeface="Arial Narrow"/>
              <a:sym typeface="Arial Narrow"/>
            </a:endParaRPr>
          </a:p>
          <a:p>
            <a:pPr indent="-101600" lvl="0" marL="171450" marR="0" rtl="0" algn="l">
              <a:spcBef>
                <a:spcPts val="0"/>
              </a:spcBef>
              <a:spcAft>
                <a:spcPts val="0"/>
              </a:spcAft>
              <a:buClr>
                <a:schemeClr val="dk1"/>
              </a:buClr>
              <a:buSzPts val="1100"/>
              <a:buFont typeface="Arial"/>
              <a:buNone/>
            </a:pPr>
            <a:r>
              <a:t/>
            </a:r>
            <a:endParaRPr sz="1100">
              <a:solidFill>
                <a:srgbClr val="000000"/>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rgbClr val="000000"/>
              </a:solidFill>
              <a:latin typeface="Arial Narrow"/>
              <a:ea typeface="Arial Narrow"/>
              <a:cs typeface="Arial Narrow"/>
              <a:sym typeface="Arial Narrow"/>
            </a:endParaRPr>
          </a:p>
          <a:p>
            <a:pPr indent="-171450" lvl="0" marL="171450" marR="0" rtl="0" algn="l">
              <a:spcBef>
                <a:spcPts val="0"/>
              </a:spcBef>
              <a:spcAft>
                <a:spcPts val="0"/>
              </a:spcAft>
              <a:buClr>
                <a:srgbClr val="000000"/>
              </a:buClr>
              <a:buSzPts val="1100"/>
              <a:buFont typeface="Arial"/>
              <a:buChar char="•"/>
            </a:pPr>
            <a:r>
              <a:rPr lang="en-GB" sz="1100">
                <a:solidFill>
                  <a:srgbClr val="000000"/>
                </a:solidFill>
                <a:latin typeface="Arial Narrow"/>
                <a:ea typeface="Arial Narrow"/>
                <a:cs typeface="Arial Narrow"/>
                <a:sym typeface="Arial Narrow"/>
              </a:rPr>
              <a:t>Barefoot Computing: </a:t>
            </a:r>
            <a:r>
              <a:rPr lang="en-GB" sz="1100" u="sng">
                <a:solidFill>
                  <a:srgbClr val="000000"/>
                </a:solidFill>
                <a:latin typeface="Arial Narrow"/>
                <a:ea typeface="Arial Narrow"/>
                <a:cs typeface="Arial Narrow"/>
                <a:sym typeface="Arial Narrow"/>
                <a:hlinkClick r:id="rId25">
                  <a:extLst>
                    <a:ext uri="{A12FA001-AC4F-418D-AE19-62706E023703}">
                      <ahyp:hlinkClr val="tx"/>
                    </a:ext>
                  </a:extLst>
                </a:hlinkClick>
              </a:rPr>
              <a:t>concepts and approaches for teachers</a:t>
            </a:r>
            <a:endParaRPr sz="1100">
              <a:solidFill>
                <a:srgbClr val="000000"/>
              </a:solidFill>
              <a:latin typeface="Arial Narrow"/>
              <a:ea typeface="Arial Narrow"/>
              <a:cs typeface="Arial Narrow"/>
              <a:sym typeface="Arial Narrow"/>
            </a:endParaRPr>
          </a:p>
          <a:p>
            <a:pPr indent="-171450" lvl="0" marL="171450" marR="0" rtl="0" algn="l">
              <a:spcBef>
                <a:spcPts val="0"/>
              </a:spcBef>
              <a:spcAft>
                <a:spcPts val="0"/>
              </a:spcAft>
              <a:buClr>
                <a:srgbClr val="000000"/>
              </a:buClr>
              <a:buSzPts val="1100"/>
              <a:buFont typeface="Arial"/>
              <a:buChar char="•"/>
            </a:pPr>
            <a:r>
              <a:rPr lang="en-GB" sz="1100" u="sng">
                <a:solidFill>
                  <a:srgbClr val="000000"/>
                </a:solidFill>
                <a:latin typeface="Arial Narrow"/>
                <a:ea typeface="Arial Narrow"/>
                <a:cs typeface="Arial Narrow"/>
                <a:sym typeface="Arial Narrow"/>
                <a:hlinkClick r:id="rId26">
                  <a:extLst>
                    <a:ext uri="{A12FA001-AC4F-418D-AE19-62706E023703}">
                      <ahyp:hlinkClr val="tx"/>
                    </a:ext>
                  </a:extLst>
                </a:hlinkClick>
              </a:rPr>
              <a:t>Quickstart Computing Scotland – Subject Knowledge for Primary Teachers</a:t>
            </a:r>
            <a:r>
              <a:rPr lang="en-GB" sz="1100">
                <a:solidFill>
                  <a:srgbClr val="000000"/>
                </a:solidFill>
                <a:latin typeface="Arial Narrow"/>
                <a:ea typeface="Arial Narrow"/>
                <a:cs typeface="Arial Narrow"/>
                <a:sym typeface="Arial Narrow"/>
              </a:rPr>
              <a:t> (pdf that can be saved to Books)</a:t>
            </a:r>
            <a:endParaRPr/>
          </a:p>
          <a:p>
            <a:pPr indent="-171450" lvl="0" marL="171450" marR="0" rtl="0" algn="l">
              <a:spcBef>
                <a:spcPts val="0"/>
              </a:spcBef>
              <a:spcAft>
                <a:spcPts val="0"/>
              </a:spcAft>
              <a:buClr>
                <a:srgbClr val="000000"/>
              </a:buClr>
              <a:buSzPts val="1100"/>
              <a:buFont typeface="Arial"/>
              <a:buChar char="•"/>
            </a:pPr>
            <a:r>
              <a:rPr lang="en-GB" sz="1100" u="sng">
                <a:solidFill>
                  <a:srgbClr val="000000"/>
                </a:solidFill>
                <a:latin typeface="Arial Narrow"/>
                <a:ea typeface="Arial Narrow"/>
                <a:cs typeface="Arial Narrow"/>
                <a:sym typeface="Arial Narrow"/>
                <a:hlinkClick r:id="rId27">
                  <a:extLst>
                    <a:ext uri="{A12FA001-AC4F-418D-AE19-62706E023703}">
                      <ahyp:hlinkClr val="tx"/>
                    </a:ext>
                  </a:extLst>
                </a:hlinkClick>
              </a:rPr>
              <a:t>Teach Computing Science: A Guide for Primary and Early Years Practitioners</a:t>
            </a:r>
            <a:r>
              <a:rPr lang="en-GB" sz="1100">
                <a:solidFill>
                  <a:srgbClr val="000000"/>
                </a:solidFill>
                <a:latin typeface="Arial Narrow"/>
                <a:ea typeface="Arial Narrow"/>
                <a:cs typeface="Arial Narrow"/>
                <a:sym typeface="Arial Narrow"/>
              </a:rPr>
              <a:t> (pdf that can be saved to Books)</a:t>
            </a:r>
            <a:endParaRPr/>
          </a:p>
          <a:p>
            <a:pPr indent="-171450" lvl="0" marL="171450" marR="0" rtl="0" algn="l">
              <a:spcBef>
                <a:spcPts val="0"/>
              </a:spcBef>
              <a:spcAft>
                <a:spcPts val="0"/>
              </a:spcAft>
              <a:buClr>
                <a:srgbClr val="000000"/>
              </a:buClr>
              <a:buSzPts val="1100"/>
              <a:buFont typeface="Arial"/>
              <a:buChar char="•"/>
            </a:pPr>
            <a:r>
              <a:rPr lang="en-GB" sz="1100" u="sng">
                <a:solidFill>
                  <a:srgbClr val="000000"/>
                </a:solidFill>
                <a:latin typeface="Arial Narrow"/>
                <a:ea typeface="Arial Narrow"/>
                <a:cs typeface="Arial Narrow"/>
                <a:sym typeface="Arial Narrow"/>
                <a:hlinkClick r:id="rId28">
                  <a:extLst>
                    <a:ext uri="{A12FA001-AC4F-418D-AE19-62706E023703}">
                      <ahyp:hlinkClr val="tx"/>
                    </a:ext>
                  </a:extLst>
                </a:hlinkClick>
              </a:rPr>
              <a:t>Code.org: Lesson plans for teaching and resources for pupils </a:t>
            </a:r>
            <a:endParaRPr sz="1100">
              <a:solidFill>
                <a:srgbClr val="000000"/>
              </a:solidFill>
              <a:latin typeface="Arial Narrow"/>
              <a:ea typeface="Arial Narrow"/>
              <a:cs typeface="Arial Narrow"/>
              <a:sym typeface="Arial Narrow"/>
            </a:endParaRPr>
          </a:p>
          <a:p>
            <a:pPr indent="-171450" lvl="0" marL="171450" marR="0" rtl="0" algn="l">
              <a:spcBef>
                <a:spcPts val="0"/>
              </a:spcBef>
              <a:spcAft>
                <a:spcPts val="0"/>
              </a:spcAft>
              <a:buClr>
                <a:srgbClr val="000000"/>
              </a:buClr>
              <a:buSzPts val="1100"/>
              <a:buFont typeface="Arial"/>
              <a:buChar char="•"/>
            </a:pPr>
            <a:r>
              <a:rPr lang="en-GB" sz="1100" u="sng">
                <a:solidFill>
                  <a:srgbClr val="000000"/>
                </a:solidFill>
                <a:latin typeface="Arial Narrow"/>
                <a:ea typeface="Arial Narrow"/>
                <a:cs typeface="Arial Narrow"/>
                <a:sym typeface="Arial Narrow"/>
                <a:hlinkClick r:id="rId29">
                  <a:extLst>
                    <a:ext uri="{A12FA001-AC4F-418D-AE19-62706E023703}">
                      <ahyp:hlinkClr val="tx"/>
                    </a:ext>
                  </a:extLst>
                </a:hlinkClick>
              </a:rPr>
              <a:t>Kodable: lesson plans for teaching and and self-led activities for pupils (free version)</a:t>
            </a:r>
            <a:endParaRPr sz="1100">
              <a:solidFill>
                <a:srgbClr val="000000"/>
              </a:solidFill>
              <a:latin typeface="Arial Narrow"/>
              <a:ea typeface="Arial Narrow"/>
              <a:cs typeface="Arial Narrow"/>
              <a:sym typeface="Arial Narrow"/>
            </a:endParaRPr>
          </a:p>
          <a:p>
            <a:pPr indent="-171450" lvl="0" marL="171450" marR="0" rtl="0" algn="l">
              <a:spcBef>
                <a:spcPts val="0"/>
              </a:spcBef>
              <a:spcAft>
                <a:spcPts val="0"/>
              </a:spcAft>
              <a:buClr>
                <a:schemeClr val="lt1"/>
              </a:buClr>
              <a:buSzPts val="1100"/>
              <a:buFont typeface="Arial"/>
              <a:buChar char="•"/>
            </a:pPr>
            <a:r>
              <a:rPr lang="en-GB" sz="1100" u="sng">
                <a:solidFill>
                  <a:schemeClr val="lt1"/>
                </a:solidFill>
                <a:latin typeface="Arial Narrow"/>
                <a:ea typeface="Arial Narrow"/>
                <a:cs typeface="Arial Narrow"/>
                <a:sym typeface="Arial Narrow"/>
                <a:hlinkClick r:id="rId30">
                  <a:extLst>
                    <a:ext uri="{A12FA001-AC4F-418D-AE19-62706E023703}">
                      <ahyp:hlinkClr val="tx"/>
                    </a:ext>
                  </a:extLst>
                </a:hlinkClick>
              </a:rPr>
              <a:t>Google CS curriculum</a:t>
            </a:r>
            <a:r>
              <a:rPr lang="en-GB" sz="1100">
                <a:solidFill>
                  <a:schemeClr val="lt1"/>
                </a:solidFill>
                <a:latin typeface="Arial Narrow"/>
                <a:ea typeface="Arial Narrow"/>
                <a:cs typeface="Arial Narrow"/>
                <a:sym typeface="Arial Narrow"/>
              </a:rPr>
              <a:t> </a:t>
            </a:r>
            <a:r>
              <a:rPr lang="en-GB" sz="1100">
                <a:solidFill>
                  <a:schemeClr val="dk1"/>
                </a:solidFill>
                <a:latin typeface="Arial Narrow"/>
                <a:ea typeface="Arial Narrow"/>
                <a:cs typeface="Arial Narrow"/>
                <a:sym typeface="Arial Narrow"/>
              </a:rPr>
              <a:t>has lesson plans and activities for 9-14 year olds</a:t>
            </a:r>
            <a:endParaRPr/>
          </a:p>
          <a:p>
            <a:pPr indent="-69850" lvl="0" marL="171450" marR="0" rtl="0" algn="l">
              <a:spcBef>
                <a:spcPts val="0"/>
              </a:spcBef>
              <a:spcAft>
                <a:spcPts val="0"/>
              </a:spcAft>
              <a:buClr>
                <a:schemeClr val="dk1"/>
              </a:buClr>
              <a:buSzPts val="1600"/>
              <a:buFont typeface="Arial"/>
              <a:buNone/>
            </a:pPr>
            <a:r>
              <a:t/>
            </a:r>
            <a:endParaRPr sz="16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6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6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6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100"/>
              <a:buFont typeface="Arial"/>
              <a:buChar char="•"/>
            </a:pPr>
            <a:r>
              <a:rPr lang="en-GB" sz="1100" u="sng">
                <a:solidFill>
                  <a:schemeClr val="dk1"/>
                </a:solidFill>
                <a:latin typeface="Arial Narrow"/>
                <a:ea typeface="Arial Narrow"/>
                <a:cs typeface="Arial Narrow"/>
                <a:sym typeface="Arial Narrow"/>
                <a:hlinkClick r:id="rId31">
                  <a:extLst>
                    <a:ext uri="{A12FA001-AC4F-418D-AE19-62706E023703}">
                      <ahyp:hlinkClr val="tx"/>
                    </a:ext>
                  </a:extLst>
                </a:hlinkClick>
              </a:rPr>
              <a:t>Teachable</a:t>
            </a:r>
            <a:r>
              <a:rPr lang="en-GB" sz="1100">
                <a:solidFill>
                  <a:schemeClr val="dk1"/>
                </a:solidFill>
                <a:latin typeface="Arial Narrow"/>
                <a:ea typeface="Arial Narrow"/>
                <a:cs typeface="Arial Narrow"/>
                <a:sym typeface="Arial Narrow"/>
              </a:rPr>
              <a:t>: (</a:t>
            </a:r>
            <a:r>
              <a:rPr lang="en-GB" sz="1100" u="sng">
                <a:solidFill>
                  <a:schemeClr val="dk1"/>
                </a:solidFill>
                <a:latin typeface="Arial Narrow"/>
                <a:ea typeface="Arial Narrow"/>
                <a:cs typeface="Arial Narrow"/>
                <a:sym typeface="Arial Narrow"/>
                <a:hlinkClick r:id="rId32">
                  <a:extLst>
                    <a:ext uri="{A12FA001-AC4F-418D-AE19-62706E023703}">
                      <ahyp:hlinkClr val="tx"/>
                    </a:ext>
                  </a:extLst>
                </a:hlinkClick>
              </a:rPr>
              <a:t>http://connected-learning-glasgow.teachable.com</a:t>
            </a:r>
            <a:r>
              <a:rPr lang="en-GB" sz="1100">
                <a:solidFill>
                  <a:schemeClr val="dk1"/>
                </a:solidFill>
                <a:latin typeface="Arial Narrow"/>
                <a:ea typeface="Arial Narrow"/>
                <a:cs typeface="Arial Narrow"/>
                <a:sym typeface="Arial Narrow"/>
              </a:rPr>
              <a:t>) accessible via Glow tile – short courses created by colleagues across Glasgow and XMA</a:t>
            </a:r>
            <a:endParaRPr/>
          </a:p>
          <a:p>
            <a:pPr indent="-171450" lvl="0" marL="171450" marR="0" rtl="0" algn="l">
              <a:spcBef>
                <a:spcPts val="0"/>
              </a:spcBef>
              <a:spcAft>
                <a:spcPts val="0"/>
              </a:spcAft>
              <a:buClr>
                <a:schemeClr val="dk1"/>
              </a:buClr>
              <a:buSzPts val="1100"/>
              <a:buFont typeface="Arial"/>
              <a:buChar char="•"/>
            </a:pPr>
            <a:r>
              <a:rPr lang="en-GB" sz="1100" u="sng">
                <a:solidFill>
                  <a:schemeClr val="dk1"/>
                </a:solidFill>
                <a:latin typeface="Arial Narrow"/>
                <a:ea typeface="Arial Narrow"/>
                <a:cs typeface="Arial Narrow"/>
                <a:sym typeface="Arial Narrow"/>
                <a:hlinkClick r:id="rId33">
                  <a:extLst>
                    <a:ext uri="{A12FA001-AC4F-418D-AE19-62706E023703}">
                      <ahyp:hlinkClr val="tx"/>
                    </a:ext>
                  </a:extLst>
                </a:hlinkClick>
              </a:rPr>
              <a:t>CPD Manager </a:t>
            </a:r>
            <a:r>
              <a:rPr lang="en-GB" sz="1100">
                <a:solidFill>
                  <a:schemeClr val="dk1"/>
                </a:solidFill>
                <a:latin typeface="Arial Narrow"/>
                <a:ea typeface="Arial Narrow"/>
                <a:cs typeface="Arial Narrow"/>
                <a:sym typeface="Arial Narrow"/>
              </a:rPr>
              <a:t>– for face to face sessions and conferences</a:t>
            </a:r>
            <a:endParaRPr/>
          </a:p>
          <a:p>
            <a:pPr indent="-171450" lvl="0" marL="171450" marR="0" rtl="0" algn="l">
              <a:spcBef>
                <a:spcPts val="0"/>
              </a:spcBef>
              <a:spcAft>
                <a:spcPts val="0"/>
              </a:spcAft>
              <a:buClr>
                <a:schemeClr val="dk1"/>
              </a:buClr>
              <a:buSzPts val="1100"/>
              <a:buFont typeface="Arial"/>
              <a:buChar char="•"/>
            </a:pPr>
            <a:r>
              <a:rPr lang="en-GB" sz="1100" u="sng">
                <a:solidFill>
                  <a:schemeClr val="dk1"/>
                </a:solidFill>
                <a:latin typeface="Arial Narrow"/>
                <a:ea typeface="Arial Narrow"/>
                <a:cs typeface="Arial Narrow"/>
                <a:sym typeface="Arial Narrow"/>
                <a:hlinkClick r:id="rId34">
                  <a:extLst>
                    <a:ext uri="{A12FA001-AC4F-418D-AE19-62706E023703}">
                      <ahyp:hlinkClr val="tx"/>
                    </a:ext>
                  </a:extLst>
                </a:hlinkClick>
              </a:rPr>
              <a:t>Apple Teacher programme</a:t>
            </a:r>
            <a:endParaRPr sz="11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100"/>
              <a:buFont typeface="Arial"/>
              <a:buChar char="•"/>
            </a:pPr>
            <a:r>
              <a:rPr lang="en-GB" sz="1100" u="sng">
                <a:solidFill>
                  <a:schemeClr val="dk1"/>
                </a:solidFill>
                <a:latin typeface="Arial Narrow"/>
                <a:ea typeface="Arial Narrow"/>
                <a:cs typeface="Arial Narrow"/>
                <a:sym typeface="Arial Narrow"/>
                <a:hlinkClick r:id="rId35">
                  <a:extLst>
                    <a:ext uri="{A12FA001-AC4F-418D-AE19-62706E023703}">
                      <ahyp:hlinkClr val="tx"/>
                    </a:ext>
                  </a:extLst>
                </a:hlinkClick>
              </a:rPr>
              <a:t>Microsoft Innovative Educator programme</a:t>
            </a:r>
            <a:endParaRPr sz="11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chemeClr val="dk1"/>
              </a:buClr>
              <a:buSzPts val="1100"/>
              <a:buFont typeface="Arial"/>
              <a:buChar char="•"/>
            </a:pPr>
            <a:r>
              <a:rPr lang="en-GB" sz="1100" u="sng">
                <a:solidFill>
                  <a:schemeClr val="dk1"/>
                </a:solidFill>
                <a:latin typeface="Arial Narrow"/>
                <a:ea typeface="Arial Narrow"/>
                <a:cs typeface="Arial Narrow"/>
                <a:sym typeface="Arial Narrow"/>
                <a:hlinkClick r:id="rId36">
                  <a:extLst>
                    <a:ext uri="{A12FA001-AC4F-418D-AE19-62706E023703}">
                      <ahyp:hlinkClr val="tx"/>
                    </a:ext>
                  </a:extLst>
                </a:hlinkClick>
              </a:rPr>
              <a:t>Google for Education programme</a:t>
            </a:r>
            <a:endParaRPr sz="1100">
              <a:solidFill>
                <a:schemeClr val="dk1"/>
              </a:solidFill>
              <a:latin typeface="Arial Narrow"/>
              <a:ea typeface="Arial Narrow"/>
              <a:cs typeface="Arial Narrow"/>
              <a:sym typeface="Arial Narrow"/>
            </a:endParaRPr>
          </a:p>
          <a:p>
            <a:pPr indent="-171450" lvl="0" marL="171450" marR="0" rtl="0" algn="l">
              <a:spcBef>
                <a:spcPts val="0"/>
              </a:spcBef>
              <a:spcAft>
                <a:spcPts val="0"/>
              </a:spcAft>
              <a:buClr>
                <a:srgbClr val="000000"/>
              </a:buClr>
              <a:buSzPts val="1100"/>
              <a:buFont typeface="Arial"/>
              <a:buChar char="•"/>
            </a:pPr>
            <a:r>
              <a:rPr lang="en-GB" sz="1100">
                <a:solidFill>
                  <a:srgbClr val="000000"/>
                </a:solidFill>
                <a:latin typeface="Arial Narrow"/>
                <a:ea typeface="Arial Narrow"/>
                <a:cs typeface="Arial Narrow"/>
                <a:sym typeface="Arial Narrow"/>
              </a:rPr>
              <a:t>Today at Apple – workshops at </a:t>
            </a:r>
            <a:r>
              <a:rPr lang="en-GB" sz="1100" u="sng">
                <a:solidFill>
                  <a:srgbClr val="000000"/>
                </a:solidFill>
                <a:latin typeface="Arial Narrow"/>
                <a:ea typeface="Arial Narrow"/>
                <a:cs typeface="Arial Narrow"/>
                <a:sym typeface="Arial Narrow"/>
                <a:hlinkClick r:id="rId37">
                  <a:extLst>
                    <a:ext uri="{A12FA001-AC4F-418D-AE19-62706E023703}">
                      <ahyp:hlinkClr val="tx"/>
                    </a:ext>
                  </a:extLst>
                </a:hlinkClick>
              </a:rPr>
              <a:t>Buchanan Street Apple Store</a:t>
            </a:r>
            <a:r>
              <a:rPr lang="en-GB" sz="1100">
                <a:solidFill>
                  <a:srgbClr val="000000"/>
                </a:solidFill>
                <a:latin typeface="Arial Narrow"/>
                <a:ea typeface="Arial Narrow"/>
                <a:cs typeface="Arial Narrow"/>
                <a:sym typeface="Arial Narrow"/>
              </a:rPr>
              <a:t> and </a:t>
            </a:r>
            <a:r>
              <a:rPr lang="en-GB" sz="1100" u="sng">
                <a:solidFill>
                  <a:srgbClr val="000000"/>
                </a:solidFill>
                <a:latin typeface="Arial Narrow"/>
                <a:ea typeface="Arial Narrow"/>
                <a:cs typeface="Arial Narrow"/>
                <a:sym typeface="Arial Narrow"/>
                <a:hlinkClick r:id="rId38">
                  <a:extLst>
                    <a:ext uri="{A12FA001-AC4F-418D-AE19-62706E023703}">
                      <ahyp:hlinkClr val="tx"/>
                    </a:ext>
                  </a:extLst>
                </a:hlinkClick>
              </a:rPr>
              <a:t>Braehead Apple Store</a:t>
            </a:r>
            <a:r>
              <a:rPr lang="en-GB" sz="1100">
                <a:solidFill>
                  <a:srgbClr val="000000"/>
                </a:solidFill>
                <a:latin typeface="Arial Narrow"/>
                <a:ea typeface="Arial Narrow"/>
                <a:cs typeface="Arial Narrow"/>
                <a:sym typeface="Arial Narrow"/>
              </a:rPr>
              <a:t> – check their calendar for events and book in online to one of their sessions</a:t>
            </a:r>
            <a:endParaRPr/>
          </a:p>
          <a:p>
            <a:pPr indent="-171450" lvl="0" marL="171450" marR="0" rtl="0" algn="l">
              <a:spcBef>
                <a:spcPts val="0"/>
              </a:spcBef>
              <a:spcAft>
                <a:spcPts val="0"/>
              </a:spcAft>
              <a:buClr>
                <a:srgbClr val="000000"/>
              </a:buClr>
              <a:buSzPts val="1100"/>
              <a:buFont typeface="Arial"/>
              <a:buChar char="•"/>
            </a:pPr>
            <a:r>
              <a:rPr lang="en-GB" sz="1100" u="sng">
                <a:solidFill>
                  <a:srgbClr val="000000"/>
                </a:solidFill>
                <a:latin typeface="Arial Narrow"/>
                <a:ea typeface="Arial Narrow"/>
                <a:cs typeface="Arial Narrow"/>
                <a:sym typeface="Arial Narrow"/>
                <a:hlinkClick r:id="rId39">
                  <a:extLst>
                    <a:ext uri="{A12FA001-AC4F-418D-AE19-62706E023703}">
                      <ahyp:hlinkClr val="tx"/>
                    </a:ext>
                  </a:extLst>
                </a:hlinkClick>
              </a:rPr>
              <a:t>Apps for Good </a:t>
            </a:r>
            <a:r>
              <a:rPr lang="en-GB" sz="1100">
                <a:solidFill>
                  <a:srgbClr val="000000"/>
                </a:solidFill>
                <a:latin typeface="Arial Narrow"/>
                <a:ea typeface="Arial Narrow"/>
                <a:cs typeface="Arial Narrow"/>
                <a:sym typeface="Arial Narrow"/>
              </a:rPr>
              <a:t>– learn how to teach creation of apps</a:t>
            </a:r>
            <a:endParaRPr/>
          </a:p>
          <a:p>
            <a:pPr indent="-171450" lvl="0" marL="171450" marR="0" rtl="0" algn="l">
              <a:spcBef>
                <a:spcPts val="0"/>
              </a:spcBef>
              <a:spcAft>
                <a:spcPts val="0"/>
              </a:spcAft>
              <a:buClr>
                <a:srgbClr val="000000"/>
              </a:buClr>
              <a:buSzPts val="1100"/>
              <a:buFont typeface="Arial"/>
              <a:buChar char="•"/>
            </a:pPr>
            <a:r>
              <a:rPr lang="en-GB" sz="1100" u="sng">
                <a:solidFill>
                  <a:srgbClr val="000000"/>
                </a:solidFill>
                <a:latin typeface="Arial Narrow"/>
                <a:ea typeface="Arial Narrow"/>
                <a:cs typeface="Arial Narrow"/>
                <a:sym typeface="Arial Narrow"/>
                <a:hlinkClick r:id="rId40">
                  <a:extLst>
                    <a:ext uri="{A12FA001-AC4F-418D-AE19-62706E023703}">
                      <ahyp:hlinkClr val="tx"/>
                    </a:ext>
                  </a:extLst>
                </a:hlinkClick>
              </a:rPr>
              <a:t>Sphero Edu Teacher Resource Guide </a:t>
            </a:r>
            <a:r>
              <a:rPr lang="en-GB" sz="1100">
                <a:solidFill>
                  <a:srgbClr val="000000"/>
                </a:solidFill>
                <a:latin typeface="Arial Narrow"/>
                <a:ea typeface="Arial Narrow"/>
                <a:cs typeface="Arial Narrow"/>
                <a:sym typeface="Arial Narrow"/>
              </a:rPr>
              <a:t>(linked to Curriculum for Excellence)</a:t>
            </a:r>
            <a:endParaRPr/>
          </a:p>
          <a:p>
            <a:pPr indent="0" lvl="0" marL="0" marR="0" rtl="0" algn="l">
              <a:spcBef>
                <a:spcPts val="0"/>
              </a:spcBef>
              <a:spcAft>
                <a:spcPts val="0"/>
              </a:spcAft>
              <a:buNone/>
            </a:pPr>
            <a:r>
              <a:t/>
            </a:r>
            <a:endParaRPr sz="16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100">
              <a:solidFill>
                <a:srgbClr val="000000"/>
              </a:solidFill>
              <a:latin typeface="Arial Narrow"/>
              <a:ea typeface="Arial Narrow"/>
              <a:cs typeface="Arial Narrow"/>
              <a:sym typeface="Arial Narrow"/>
            </a:endParaRPr>
          </a:p>
        </p:txBody>
      </p:sp>
      <p:sp>
        <p:nvSpPr>
          <p:cNvPr id="1662" name="Google Shape;1662;p75"/>
          <p:cNvSpPr txBox="1"/>
          <p:nvPr/>
        </p:nvSpPr>
        <p:spPr>
          <a:xfrm>
            <a:off x="94754" y="2548771"/>
            <a:ext cx="4477244" cy="476493"/>
          </a:xfrm>
          <a:prstGeom prst="rect">
            <a:avLst/>
          </a:prstGeom>
          <a:solidFill>
            <a:srgbClr val="D99593"/>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200"/>
              <a:buFont typeface="Arial Narrow"/>
              <a:buNone/>
            </a:pPr>
            <a:r>
              <a:rPr lang="en-GB" sz="1200">
                <a:solidFill>
                  <a:schemeClr val="dk1"/>
                </a:solidFill>
                <a:latin typeface="Arial Narrow"/>
                <a:ea typeface="Arial Narrow"/>
                <a:cs typeface="Arial Narrow"/>
                <a:sym typeface="Arial Narrow"/>
              </a:rPr>
              <a:t>Second Level: DL2</a:t>
            </a:r>
            <a:br>
              <a:rPr lang="en-GB" sz="1200">
                <a:solidFill>
                  <a:schemeClr val="dk1"/>
                </a:solidFill>
                <a:latin typeface="Arial Narrow"/>
                <a:ea typeface="Arial Narrow"/>
                <a:cs typeface="Arial Narrow"/>
                <a:sym typeface="Arial Narrow"/>
              </a:rPr>
            </a:br>
            <a:r>
              <a:rPr lang="en-GB" sz="1050">
                <a:solidFill>
                  <a:schemeClr val="dk1"/>
                </a:solidFill>
                <a:latin typeface="Arial Narrow"/>
                <a:ea typeface="Arial Narrow"/>
                <a:cs typeface="Arial Narrow"/>
                <a:sym typeface="Arial Narrow"/>
              </a:rPr>
              <a:t>Searching, processing and managing information responsibly</a:t>
            </a:r>
            <a:endParaRPr b="1" sz="1400">
              <a:solidFill>
                <a:schemeClr val="dk1"/>
              </a:solidFill>
              <a:latin typeface="Arial Narrow"/>
              <a:ea typeface="Arial Narrow"/>
              <a:cs typeface="Arial Narrow"/>
              <a:sym typeface="Arial Narrow"/>
            </a:endParaRPr>
          </a:p>
        </p:txBody>
      </p:sp>
      <p:sp>
        <p:nvSpPr>
          <p:cNvPr id="1663" name="Google Shape;1663;p75">
            <a:hlinkClick action="ppaction://hlinkshowjump?jump=firstslide"/>
          </p:cNvPr>
          <p:cNvSpPr/>
          <p:nvPr/>
        </p:nvSpPr>
        <p:spPr>
          <a:xfrm rot="10800000">
            <a:off x="8610600"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00">
              <a:solidFill>
                <a:schemeClr val="lt1"/>
              </a:solidFill>
              <a:latin typeface="Arial Narrow"/>
              <a:ea typeface="Arial Narrow"/>
              <a:cs typeface="Arial Narrow"/>
              <a:sym typeface="Arial Narrow"/>
            </a:endParaRPr>
          </a:p>
        </p:txBody>
      </p:sp>
      <p:sp>
        <p:nvSpPr>
          <p:cNvPr id="1664" name="Google Shape;1664;p75"/>
          <p:cNvSpPr txBox="1"/>
          <p:nvPr/>
        </p:nvSpPr>
        <p:spPr>
          <a:xfrm>
            <a:off x="94754" y="3932435"/>
            <a:ext cx="4477244" cy="476493"/>
          </a:xfrm>
          <a:prstGeom prst="rect">
            <a:avLst/>
          </a:prstGeom>
          <a:solidFill>
            <a:srgbClr val="D99593"/>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200"/>
              <a:buFont typeface="Arial Narrow"/>
              <a:buNone/>
            </a:pPr>
            <a:r>
              <a:rPr lang="en-GB" sz="1200">
                <a:solidFill>
                  <a:schemeClr val="dk1"/>
                </a:solidFill>
                <a:latin typeface="Arial Narrow"/>
                <a:ea typeface="Arial Narrow"/>
                <a:cs typeface="Arial Narrow"/>
                <a:sym typeface="Arial Narrow"/>
              </a:rPr>
              <a:t>Second Level: DL3</a:t>
            </a:r>
            <a:br>
              <a:rPr lang="en-GB" sz="1200">
                <a:solidFill>
                  <a:schemeClr val="dk1"/>
                </a:solidFill>
                <a:latin typeface="Arial Narrow"/>
                <a:ea typeface="Arial Narrow"/>
                <a:cs typeface="Arial Narrow"/>
                <a:sym typeface="Arial Narrow"/>
              </a:rPr>
            </a:br>
            <a:r>
              <a:rPr lang="en-GB" sz="1050">
                <a:solidFill>
                  <a:schemeClr val="dk1"/>
                </a:solidFill>
                <a:latin typeface="Arial Narrow"/>
                <a:ea typeface="Arial Narrow"/>
                <a:cs typeface="Arial Narrow"/>
                <a:sym typeface="Arial Narrow"/>
              </a:rPr>
              <a:t>Cyber resilience and internet safety</a:t>
            </a:r>
            <a:endParaRPr b="1" sz="1400">
              <a:solidFill>
                <a:schemeClr val="dk1"/>
              </a:solidFill>
              <a:latin typeface="Arial"/>
              <a:ea typeface="Arial"/>
              <a:cs typeface="Arial"/>
              <a:sym typeface="Arial"/>
            </a:endParaRPr>
          </a:p>
        </p:txBody>
      </p:sp>
      <p:sp>
        <p:nvSpPr>
          <p:cNvPr id="1665" name="Google Shape;1665;p75"/>
          <p:cNvSpPr txBox="1"/>
          <p:nvPr/>
        </p:nvSpPr>
        <p:spPr>
          <a:xfrm>
            <a:off x="4571998" y="1089510"/>
            <a:ext cx="4477244" cy="476493"/>
          </a:xfrm>
          <a:prstGeom prst="rect">
            <a:avLst/>
          </a:prstGeom>
          <a:solidFill>
            <a:srgbClr val="D99593"/>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200"/>
              <a:buFont typeface="Arial Narrow"/>
              <a:buNone/>
            </a:pPr>
            <a:r>
              <a:rPr lang="en-GB" sz="1200">
                <a:solidFill>
                  <a:schemeClr val="dk1"/>
                </a:solidFill>
                <a:latin typeface="Arial Narrow"/>
                <a:ea typeface="Arial Narrow"/>
                <a:cs typeface="Arial Narrow"/>
                <a:sym typeface="Arial Narrow"/>
              </a:rPr>
              <a:t>Second Level: CS2</a:t>
            </a:r>
            <a:br>
              <a:rPr lang="en-GB" sz="1200">
                <a:solidFill>
                  <a:schemeClr val="dk1"/>
                </a:solidFill>
                <a:latin typeface="Arial Narrow"/>
                <a:ea typeface="Arial Narrow"/>
                <a:cs typeface="Arial Narrow"/>
                <a:sym typeface="Arial Narrow"/>
              </a:rPr>
            </a:br>
            <a:r>
              <a:rPr lang="en-GB" sz="1050">
                <a:solidFill>
                  <a:schemeClr val="dk1"/>
                </a:solidFill>
                <a:latin typeface="Arial Narrow"/>
                <a:ea typeface="Arial Narrow"/>
                <a:cs typeface="Arial Narrow"/>
                <a:sym typeface="Arial Narrow"/>
              </a:rPr>
              <a:t>Understanding and analysing computing technology</a:t>
            </a:r>
            <a:endParaRPr sz="1400">
              <a:solidFill>
                <a:schemeClr val="dk1"/>
              </a:solidFill>
              <a:latin typeface="Arial Narrow"/>
              <a:ea typeface="Arial Narrow"/>
              <a:cs typeface="Arial Narrow"/>
              <a:sym typeface="Arial Narrow"/>
            </a:endParaRPr>
          </a:p>
        </p:txBody>
      </p:sp>
      <p:sp>
        <p:nvSpPr>
          <p:cNvPr id="1666" name="Google Shape;1666;p75"/>
          <p:cNvSpPr txBox="1"/>
          <p:nvPr/>
        </p:nvSpPr>
        <p:spPr>
          <a:xfrm>
            <a:off x="4571998" y="1559598"/>
            <a:ext cx="4477244" cy="476493"/>
          </a:xfrm>
          <a:prstGeom prst="rect">
            <a:avLst/>
          </a:prstGeom>
          <a:solidFill>
            <a:srgbClr val="D99593"/>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200"/>
              <a:buFont typeface="Arial Narrow"/>
              <a:buNone/>
            </a:pPr>
            <a:r>
              <a:rPr lang="en-GB" sz="1200">
                <a:solidFill>
                  <a:schemeClr val="dk1"/>
                </a:solidFill>
                <a:latin typeface="Arial Narrow"/>
                <a:ea typeface="Arial Narrow"/>
                <a:cs typeface="Arial Narrow"/>
                <a:sym typeface="Arial Narrow"/>
              </a:rPr>
              <a:t>Second Level: CS3</a:t>
            </a:r>
            <a:br>
              <a:rPr lang="en-GB" sz="1200">
                <a:solidFill>
                  <a:schemeClr val="dk1"/>
                </a:solidFill>
                <a:latin typeface="Arial Narrow"/>
                <a:ea typeface="Arial Narrow"/>
                <a:cs typeface="Arial Narrow"/>
                <a:sym typeface="Arial Narrow"/>
              </a:rPr>
            </a:br>
            <a:r>
              <a:rPr lang="en-GB" sz="1050">
                <a:solidFill>
                  <a:schemeClr val="dk1"/>
                </a:solidFill>
                <a:latin typeface="Arial Narrow"/>
                <a:ea typeface="Arial Narrow"/>
                <a:cs typeface="Arial Narrow"/>
                <a:sym typeface="Arial Narrow"/>
              </a:rPr>
              <a:t>Designing, building and testing computing solutions</a:t>
            </a:r>
            <a:endParaRPr sz="1400">
              <a:solidFill>
                <a:schemeClr val="dk1"/>
              </a:solidFill>
              <a:latin typeface="Arial Narrow"/>
              <a:ea typeface="Arial Narrow"/>
              <a:cs typeface="Arial Narrow"/>
              <a:sym typeface="Arial Narrow"/>
            </a:endParaRPr>
          </a:p>
        </p:txBody>
      </p:sp>
      <p:sp>
        <p:nvSpPr>
          <p:cNvPr id="1667" name="Google Shape;1667;p75"/>
          <p:cNvSpPr txBox="1"/>
          <p:nvPr/>
        </p:nvSpPr>
        <p:spPr>
          <a:xfrm>
            <a:off x="4571998" y="4015521"/>
            <a:ext cx="4477244" cy="476493"/>
          </a:xfrm>
          <a:prstGeom prst="rect">
            <a:avLst/>
          </a:prstGeom>
          <a:solidFill>
            <a:srgbClr val="D99593"/>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200"/>
              <a:buFont typeface="Arial Narrow"/>
              <a:buNone/>
            </a:pPr>
            <a:r>
              <a:rPr lang="en-GB" sz="1200">
                <a:solidFill>
                  <a:schemeClr val="dk1"/>
                </a:solidFill>
                <a:latin typeface="Arial Narrow"/>
                <a:ea typeface="Arial Narrow"/>
                <a:cs typeface="Arial Narrow"/>
                <a:sym typeface="Arial Narrow"/>
              </a:rPr>
              <a:t>Additional professional learning opportunities</a:t>
            </a:r>
            <a:endParaRPr sz="1400">
              <a:solidFill>
                <a:schemeClr val="dk1"/>
              </a:solidFill>
              <a:latin typeface="Arial Narrow"/>
              <a:ea typeface="Arial Narrow"/>
              <a:cs typeface="Arial Narrow"/>
              <a:sym typeface="Arial Narrow"/>
            </a:endParaRPr>
          </a:p>
        </p:txBody>
      </p:sp>
      <p:sp>
        <p:nvSpPr>
          <p:cNvPr id="1668" name="Google Shape;1668;p75">
            <a:hlinkClick action="ppaction://hlinkshowjump?jump=firstslide"/>
          </p:cNvPr>
          <p:cNvSpPr/>
          <p:nvPr/>
        </p:nvSpPr>
        <p:spPr>
          <a:xfrm>
            <a:off x="586789" y="45864"/>
            <a:ext cx="546686" cy="257267"/>
          </a:xfrm>
          <a:custGeom>
            <a:rect b="b" l="l" r="r" t="t"/>
            <a:pathLst>
              <a:path extrusionOk="0" h="120000" w="120000">
                <a:moveTo>
                  <a:pt x="0" y="0"/>
                </a:moveTo>
                <a:lnTo>
                  <a:pt x="120000" y="0"/>
                </a:lnTo>
                <a:lnTo>
                  <a:pt x="120000" y="120000"/>
                </a:lnTo>
                <a:lnTo>
                  <a:pt x="0" y="120000"/>
                </a:lnTo>
                <a:close/>
                <a:moveTo>
                  <a:pt x="60000" y="15000"/>
                </a:moveTo>
                <a:lnTo>
                  <a:pt x="38823" y="60000"/>
                </a:lnTo>
                <a:lnTo>
                  <a:pt x="44117" y="60000"/>
                </a:lnTo>
                <a:lnTo>
                  <a:pt x="44117" y="105000"/>
                </a:lnTo>
                <a:lnTo>
                  <a:pt x="75883" y="105000"/>
                </a:lnTo>
                <a:lnTo>
                  <a:pt x="75883" y="60000"/>
                </a:lnTo>
                <a:lnTo>
                  <a:pt x="81177" y="60000"/>
                </a:lnTo>
                <a:lnTo>
                  <a:pt x="73235" y="43125"/>
                </a:lnTo>
                <a:lnTo>
                  <a:pt x="73235" y="20625"/>
                </a:lnTo>
                <a:lnTo>
                  <a:pt x="67941" y="20625"/>
                </a:lnTo>
                <a:lnTo>
                  <a:pt x="67941" y="31875"/>
                </a:lnTo>
                <a:close/>
              </a:path>
              <a:path extrusionOk="0" fill="darkenLess" h="120000" w="120000">
                <a:moveTo>
                  <a:pt x="73235" y="43125"/>
                </a:moveTo>
                <a:lnTo>
                  <a:pt x="73235" y="20625"/>
                </a:lnTo>
                <a:lnTo>
                  <a:pt x="67941" y="20625"/>
                </a:lnTo>
                <a:lnTo>
                  <a:pt x="67941" y="31875"/>
                </a:lnTo>
                <a:close/>
                <a:moveTo>
                  <a:pt x="44117" y="60000"/>
                </a:moveTo>
                <a:lnTo>
                  <a:pt x="44117" y="105000"/>
                </a:lnTo>
                <a:lnTo>
                  <a:pt x="57353" y="105000"/>
                </a:lnTo>
                <a:lnTo>
                  <a:pt x="57353" y="82500"/>
                </a:lnTo>
                <a:lnTo>
                  <a:pt x="62647" y="82500"/>
                </a:lnTo>
                <a:lnTo>
                  <a:pt x="62647" y="105000"/>
                </a:lnTo>
                <a:lnTo>
                  <a:pt x="75883" y="105000"/>
                </a:lnTo>
                <a:lnTo>
                  <a:pt x="75883" y="60000"/>
                </a:lnTo>
                <a:close/>
              </a:path>
              <a:path extrusionOk="0" fill="darken" h="120000" w="120000">
                <a:moveTo>
                  <a:pt x="60000" y="15000"/>
                </a:moveTo>
                <a:lnTo>
                  <a:pt x="38823" y="60000"/>
                </a:lnTo>
                <a:lnTo>
                  <a:pt x="81177" y="60000"/>
                </a:lnTo>
                <a:close/>
                <a:moveTo>
                  <a:pt x="57353" y="82500"/>
                </a:moveTo>
                <a:lnTo>
                  <a:pt x="62647" y="82500"/>
                </a:lnTo>
                <a:lnTo>
                  <a:pt x="62647" y="105000"/>
                </a:lnTo>
                <a:lnTo>
                  <a:pt x="57353" y="105000"/>
                </a:lnTo>
                <a:close/>
              </a:path>
              <a:path extrusionOk="0" fill="none" h="120000" w="120000">
                <a:moveTo>
                  <a:pt x="60000" y="15000"/>
                </a:moveTo>
                <a:lnTo>
                  <a:pt x="67941" y="31875"/>
                </a:lnTo>
                <a:lnTo>
                  <a:pt x="67941" y="20625"/>
                </a:lnTo>
                <a:lnTo>
                  <a:pt x="73235" y="20625"/>
                </a:lnTo>
                <a:lnTo>
                  <a:pt x="73235" y="43125"/>
                </a:lnTo>
                <a:lnTo>
                  <a:pt x="81177" y="60000"/>
                </a:lnTo>
                <a:lnTo>
                  <a:pt x="75883" y="60000"/>
                </a:lnTo>
                <a:lnTo>
                  <a:pt x="75883" y="105000"/>
                </a:lnTo>
                <a:lnTo>
                  <a:pt x="44117" y="105000"/>
                </a:lnTo>
                <a:lnTo>
                  <a:pt x="44117" y="60000"/>
                </a:lnTo>
                <a:lnTo>
                  <a:pt x="38823" y="60000"/>
                </a:lnTo>
                <a:close/>
                <a:moveTo>
                  <a:pt x="67941" y="31875"/>
                </a:moveTo>
                <a:lnTo>
                  <a:pt x="73235" y="43125"/>
                </a:lnTo>
                <a:moveTo>
                  <a:pt x="75883" y="60000"/>
                </a:moveTo>
                <a:lnTo>
                  <a:pt x="44117" y="60000"/>
                </a:lnTo>
                <a:moveTo>
                  <a:pt x="57353" y="105000"/>
                </a:moveTo>
                <a:lnTo>
                  <a:pt x="57353" y="82500"/>
                </a:lnTo>
                <a:lnTo>
                  <a:pt x="62647" y="82500"/>
                </a:lnTo>
                <a:lnTo>
                  <a:pt x="62647" y="105000"/>
                </a:lnTo>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9" name="Google Shape;1669;p75"/>
          <p:cNvSpPr/>
          <p:nvPr/>
        </p:nvSpPr>
        <p:spPr>
          <a:xfrm>
            <a:off x="38099"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0" name="Google Shape;1670;p75"/>
          <p:cNvSpPr/>
          <p:nvPr/>
        </p:nvSpPr>
        <p:spPr>
          <a:xfrm>
            <a:off x="1435415" y="88559"/>
            <a:ext cx="6273165" cy="429143"/>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dk1"/>
                </a:solidFill>
                <a:latin typeface="Arial"/>
                <a:ea typeface="Arial"/>
                <a:cs typeface="Arial"/>
                <a:sym typeface="Arial"/>
              </a:rPr>
              <a:t>Suggested Professional Learning: Second Level</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8"/>
          <p:cNvSpPr txBox="1"/>
          <p:nvPr/>
        </p:nvSpPr>
        <p:spPr>
          <a:xfrm>
            <a:off x="380458" y="1054910"/>
            <a:ext cx="3872455" cy="97391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1200"/>
              <a:buFont typeface="Arial"/>
              <a:buNone/>
            </a:pPr>
            <a:r>
              <a:rPr lang="en-GB" sz="1200">
                <a:solidFill>
                  <a:srgbClr val="000000"/>
                </a:solidFill>
                <a:latin typeface="Arial"/>
                <a:ea typeface="Arial"/>
                <a:cs typeface="Arial"/>
                <a:sym typeface="Arial"/>
              </a:rPr>
              <a:t>The </a:t>
            </a:r>
            <a:r>
              <a:rPr b="1" lang="en-GB" sz="1200">
                <a:solidFill>
                  <a:schemeClr val="accent5"/>
                </a:solidFill>
                <a:latin typeface="Arial"/>
                <a:ea typeface="Arial"/>
                <a:cs typeface="Arial"/>
                <a:sym typeface="Arial"/>
              </a:rPr>
              <a:t>Framework for Digital Literacy and Computing Science </a:t>
            </a:r>
            <a:r>
              <a:rPr lang="en-GB" sz="1200">
                <a:solidFill>
                  <a:srgbClr val="000000"/>
                </a:solidFill>
                <a:latin typeface="Arial"/>
                <a:ea typeface="Arial"/>
                <a:cs typeface="Arial"/>
                <a:sym typeface="Arial"/>
              </a:rPr>
              <a:t>is arranged by Curriculum Organisers in line with the Curriculum for Excellence Experiences and Outcomes and Benchmarks.</a:t>
            </a:r>
            <a:endParaRPr/>
          </a:p>
          <a:p>
            <a:pPr indent="0" lvl="0" marL="0" marR="0" rtl="0" algn="l">
              <a:spcBef>
                <a:spcPts val="240"/>
              </a:spcBef>
              <a:spcAft>
                <a:spcPts val="0"/>
              </a:spcAft>
              <a:buClr>
                <a:schemeClr val="dk1"/>
              </a:buClr>
              <a:buSzPts val="1200"/>
              <a:buFont typeface="Arial"/>
              <a:buNone/>
            </a:pPr>
            <a:r>
              <a:t/>
            </a:r>
            <a:endParaRPr sz="1200">
              <a:solidFill>
                <a:srgbClr val="000000"/>
              </a:solidFill>
              <a:latin typeface="Arial"/>
              <a:ea typeface="Arial"/>
              <a:cs typeface="Arial"/>
              <a:sym typeface="Arial"/>
            </a:endParaRPr>
          </a:p>
        </p:txBody>
      </p:sp>
      <p:pic>
        <p:nvPicPr>
          <p:cNvPr id="222" name="Google Shape;222;p8"/>
          <p:cNvPicPr preferRelativeResize="0"/>
          <p:nvPr/>
        </p:nvPicPr>
        <p:blipFill rotWithShape="1">
          <a:blip r:embed="rId3">
            <a:alphaModFix/>
          </a:blip>
          <a:srcRect b="0" l="0" r="0" t="0"/>
          <a:stretch/>
        </p:blipFill>
        <p:spPr>
          <a:xfrm>
            <a:off x="6000374" y="2724703"/>
            <a:ext cx="2360492" cy="1777926"/>
          </a:xfrm>
          <a:prstGeom prst="rect">
            <a:avLst/>
          </a:prstGeom>
          <a:noFill/>
          <a:ln>
            <a:noFill/>
          </a:ln>
        </p:spPr>
      </p:pic>
      <p:pic>
        <p:nvPicPr>
          <p:cNvPr id="223" name="Google Shape;223;p8"/>
          <p:cNvPicPr preferRelativeResize="0"/>
          <p:nvPr/>
        </p:nvPicPr>
        <p:blipFill rotWithShape="1">
          <a:blip r:embed="rId4">
            <a:alphaModFix/>
          </a:blip>
          <a:srcRect b="0" l="0" r="0" t="0"/>
          <a:stretch/>
        </p:blipFill>
        <p:spPr>
          <a:xfrm>
            <a:off x="6000374" y="786528"/>
            <a:ext cx="2353051" cy="1767525"/>
          </a:xfrm>
          <a:prstGeom prst="rect">
            <a:avLst/>
          </a:prstGeom>
          <a:noFill/>
          <a:ln>
            <a:noFill/>
          </a:ln>
        </p:spPr>
      </p:pic>
      <p:pic>
        <p:nvPicPr>
          <p:cNvPr id="224" name="Google Shape;224;p8"/>
          <p:cNvPicPr preferRelativeResize="0"/>
          <p:nvPr/>
        </p:nvPicPr>
        <p:blipFill rotWithShape="1">
          <a:blip r:embed="rId5">
            <a:alphaModFix/>
          </a:blip>
          <a:srcRect b="0" l="0" r="0" t="0"/>
          <a:stretch/>
        </p:blipFill>
        <p:spPr>
          <a:xfrm>
            <a:off x="504283" y="3959190"/>
            <a:ext cx="3524792" cy="2634571"/>
          </a:xfrm>
          <a:prstGeom prst="rect">
            <a:avLst/>
          </a:prstGeom>
          <a:noFill/>
          <a:ln>
            <a:noFill/>
          </a:ln>
        </p:spPr>
      </p:pic>
      <p:sp>
        <p:nvSpPr>
          <p:cNvPr id="225" name="Google Shape;225;p8"/>
          <p:cNvSpPr txBox="1"/>
          <p:nvPr/>
        </p:nvSpPr>
        <p:spPr>
          <a:xfrm>
            <a:off x="266701" y="2413337"/>
            <a:ext cx="2150037" cy="1200329"/>
          </a:xfrm>
          <a:prstGeom prst="rect">
            <a:avLst/>
          </a:prstGeom>
          <a:solidFill>
            <a:schemeClr val="lt1"/>
          </a:solidFill>
          <a:ln cap="flat" cmpd="sng" w="25400">
            <a:solidFill>
              <a:schemeClr val="accent5"/>
            </a:solidFill>
            <a:prstDash val="solid"/>
            <a:round/>
            <a:headEnd len="sm" w="sm" type="none"/>
            <a:tailEnd len="sm" w="sm" type="none"/>
          </a:ln>
          <a:effectLst>
            <a:outerShdw blurRad="63500" sx="102000" rotWithShape="0" algn="ctr" sy="1020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lang="en-GB" sz="1200">
                <a:solidFill>
                  <a:srgbClr val="000000"/>
                </a:solidFill>
                <a:latin typeface="Arial"/>
                <a:ea typeface="Arial"/>
                <a:cs typeface="Arial"/>
                <a:sym typeface="Arial"/>
              </a:rPr>
              <a:t>For the purposes of the Framework, each of these organisers has been assigned a short code, e.g. DL1 is the first of the Digital Literacy organisers</a:t>
            </a:r>
            <a:endParaRPr/>
          </a:p>
        </p:txBody>
      </p:sp>
      <p:cxnSp>
        <p:nvCxnSpPr>
          <p:cNvPr id="226" name="Google Shape;226;p8"/>
          <p:cNvCxnSpPr/>
          <p:nvPr/>
        </p:nvCxnSpPr>
        <p:spPr>
          <a:xfrm>
            <a:off x="1211173" y="3613664"/>
            <a:ext cx="130545" cy="844036"/>
          </a:xfrm>
          <a:prstGeom prst="straightConnector1">
            <a:avLst/>
          </a:prstGeom>
          <a:noFill/>
          <a:ln cap="flat" cmpd="sng" w="63500">
            <a:solidFill>
              <a:schemeClr val="accent5">
                <a:alpha val="49803"/>
              </a:schemeClr>
            </a:solidFill>
            <a:prstDash val="solid"/>
            <a:round/>
            <a:headEnd len="sm" w="sm" type="none"/>
            <a:tailEnd len="med" w="med" type="stealth"/>
          </a:ln>
        </p:spPr>
      </p:cxnSp>
      <p:pic>
        <p:nvPicPr>
          <p:cNvPr id="227" name="Google Shape;227;p8"/>
          <p:cNvPicPr preferRelativeResize="0"/>
          <p:nvPr/>
        </p:nvPicPr>
        <p:blipFill rotWithShape="1">
          <a:blip r:embed="rId6">
            <a:alphaModFix/>
          </a:blip>
          <a:srcRect b="0" l="0" r="0" t="0"/>
          <a:stretch/>
        </p:blipFill>
        <p:spPr>
          <a:xfrm>
            <a:off x="6002079" y="4648337"/>
            <a:ext cx="2349639" cy="1764961"/>
          </a:xfrm>
          <a:prstGeom prst="rect">
            <a:avLst/>
          </a:prstGeom>
          <a:noFill/>
          <a:ln>
            <a:noFill/>
          </a:ln>
        </p:spPr>
      </p:pic>
      <p:cxnSp>
        <p:nvCxnSpPr>
          <p:cNvPr id="228" name="Google Shape;228;p8"/>
          <p:cNvCxnSpPr/>
          <p:nvPr/>
        </p:nvCxnSpPr>
        <p:spPr>
          <a:xfrm flipH="1" rot="10800000">
            <a:off x="5362575" y="2133601"/>
            <a:ext cx="637799" cy="879900"/>
          </a:xfrm>
          <a:prstGeom prst="straightConnector1">
            <a:avLst/>
          </a:prstGeom>
          <a:noFill/>
          <a:ln cap="flat" cmpd="sng" w="63500">
            <a:solidFill>
              <a:schemeClr val="accent5">
                <a:alpha val="49803"/>
              </a:schemeClr>
            </a:solidFill>
            <a:prstDash val="solid"/>
            <a:round/>
            <a:headEnd len="sm" w="sm" type="none"/>
            <a:tailEnd len="med" w="med" type="stealth"/>
          </a:ln>
        </p:spPr>
      </p:cxnSp>
      <p:cxnSp>
        <p:nvCxnSpPr>
          <p:cNvPr id="229" name="Google Shape;229;p8"/>
          <p:cNvCxnSpPr>
            <a:endCxn id="222" idx="1"/>
          </p:cNvCxnSpPr>
          <p:nvPr/>
        </p:nvCxnSpPr>
        <p:spPr>
          <a:xfrm>
            <a:off x="5238374" y="3613666"/>
            <a:ext cx="762000" cy="0"/>
          </a:xfrm>
          <a:prstGeom prst="straightConnector1">
            <a:avLst/>
          </a:prstGeom>
          <a:noFill/>
          <a:ln cap="flat" cmpd="sng" w="63500">
            <a:solidFill>
              <a:schemeClr val="accent5">
                <a:alpha val="49803"/>
              </a:schemeClr>
            </a:solidFill>
            <a:prstDash val="solid"/>
            <a:round/>
            <a:headEnd len="sm" w="sm" type="none"/>
            <a:tailEnd len="med" w="med" type="stealth"/>
          </a:ln>
        </p:spPr>
      </p:cxnSp>
      <p:cxnSp>
        <p:nvCxnSpPr>
          <p:cNvPr id="230" name="Google Shape;230;p8"/>
          <p:cNvCxnSpPr/>
          <p:nvPr/>
        </p:nvCxnSpPr>
        <p:spPr>
          <a:xfrm>
            <a:off x="5447924" y="4254938"/>
            <a:ext cx="552450" cy="621862"/>
          </a:xfrm>
          <a:prstGeom prst="straightConnector1">
            <a:avLst/>
          </a:prstGeom>
          <a:noFill/>
          <a:ln cap="flat" cmpd="sng" w="63500">
            <a:solidFill>
              <a:schemeClr val="accent5">
                <a:alpha val="49803"/>
              </a:schemeClr>
            </a:solidFill>
            <a:prstDash val="solid"/>
            <a:round/>
            <a:headEnd len="sm" w="sm" type="none"/>
            <a:tailEnd len="med" w="med" type="stealth"/>
          </a:ln>
        </p:spPr>
      </p:cxnSp>
      <p:sp>
        <p:nvSpPr>
          <p:cNvPr id="231" name="Google Shape;231;p8"/>
          <p:cNvSpPr txBox="1"/>
          <p:nvPr/>
        </p:nvSpPr>
        <p:spPr>
          <a:xfrm>
            <a:off x="4252913" y="2921166"/>
            <a:ext cx="1195012" cy="1384995"/>
          </a:xfrm>
          <a:prstGeom prst="rect">
            <a:avLst/>
          </a:prstGeom>
          <a:solidFill>
            <a:schemeClr val="lt1"/>
          </a:solidFill>
          <a:ln cap="flat" cmpd="sng" w="25400">
            <a:solidFill>
              <a:schemeClr val="accent5"/>
            </a:solidFill>
            <a:prstDash val="solid"/>
            <a:round/>
            <a:headEnd len="sm" w="sm" type="none"/>
            <a:tailEnd len="sm" w="sm" type="none"/>
          </a:ln>
          <a:effectLst>
            <a:outerShdw blurRad="63500" sx="102000" rotWithShape="0" algn="ctr" sy="1020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lang="en-GB" sz="1200">
                <a:solidFill>
                  <a:srgbClr val="000000"/>
                </a:solidFill>
                <a:latin typeface="Arial"/>
                <a:ea typeface="Arial"/>
                <a:cs typeface="Arial"/>
                <a:sym typeface="Arial"/>
              </a:rPr>
              <a:t>The curriculum organisers are arranged down the left hand side of the overview and tracker pages</a:t>
            </a:r>
            <a:endParaRPr/>
          </a:p>
        </p:txBody>
      </p:sp>
      <p:sp>
        <p:nvSpPr>
          <p:cNvPr id="232" name="Google Shape;232;p8"/>
          <p:cNvSpPr txBox="1"/>
          <p:nvPr>
            <p:ph type="title"/>
          </p:nvPr>
        </p:nvSpPr>
        <p:spPr>
          <a:xfrm>
            <a:off x="504283" y="233981"/>
            <a:ext cx="8229600" cy="55112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accent5"/>
              </a:buClr>
              <a:buSzPts val="1800"/>
              <a:buFont typeface="Arial"/>
              <a:buNone/>
            </a:pPr>
            <a:r>
              <a:rPr b="1" lang="en-GB" sz="1800">
                <a:solidFill>
                  <a:schemeClr val="accent5"/>
                </a:solidFill>
                <a:latin typeface="Arial"/>
                <a:ea typeface="Arial"/>
                <a:cs typeface="Arial"/>
                <a:sym typeface="Arial"/>
              </a:rPr>
              <a:t>Digital Literacy and Computing Science </a:t>
            </a:r>
            <a:r>
              <a:rPr lang="en-GB" sz="1800">
                <a:latin typeface="Arial"/>
                <a:ea typeface="Arial"/>
                <a:cs typeface="Arial"/>
                <a:sym typeface="Arial"/>
              </a:rPr>
              <a:t>– Guidance for use of Trackers</a:t>
            </a:r>
            <a:endParaRPr/>
          </a:p>
        </p:txBody>
      </p:sp>
      <p:sp>
        <p:nvSpPr>
          <p:cNvPr id="233" name="Google Shape;233;p8"/>
          <p:cNvSpPr/>
          <p:nvPr/>
        </p:nvSpPr>
        <p:spPr>
          <a:xfrm>
            <a:off x="38099"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8">
            <a:hlinkClick action="ppaction://hlinkshowjump?jump=firstslide"/>
          </p:cNvPr>
          <p:cNvSpPr/>
          <p:nvPr/>
        </p:nvSpPr>
        <p:spPr>
          <a:xfrm>
            <a:off x="586789" y="45864"/>
            <a:ext cx="546686" cy="257267"/>
          </a:xfrm>
          <a:custGeom>
            <a:rect b="b" l="l" r="r" t="t"/>
            <a:pathLst>
              <a:path extrusionOk="0" h="120000" w="120000">
                <a:moveTo>
                  <a:pt x="0" y="0"/>
                </a:moveTo>
                <a:lnTo>
                  <a:pt x="120000" y="0"/>
                </a:lnTo>
                <a:lnTo>
                  <a:pt x="120000" y="120000"/>
                </a:lnTo>
                <a:lnTo>
                  <a:pt x="0" y="120000"/>
                </a:lnTo>
                <a:close/>
                <a:moveTo>
                  <a:pt x="60000" y="15000"/>
                </a:moveTo>
                <a:lnTo>
                  <a:pt x="38823" y="60000"/>
                </a:lnTo>
                <a:lnTo>
                  <a:pt x="44117" y="60000"/>
                </a:lnTo>
                <a:lnTo>
                  <a:pt x="44117" y="105000"/>
                </a:lnTo>
                <a:lnTo>
                  <a:pt x="75883" y="105000"/>
                </a:lnTo>
                <a:lnTo>
                  <a:pt x="75883" y="60000"/>
                </a:lnTo>
                <a:lnTo>
                  <a:pt x="81177" y="60000"/>
                </a:lnTo>
                <a:lnTo>
                  <a:pt x="73235" y="43125"/>
                </a:lnTo>
                <a:lnTo>
                  <a:pt x="73235" y="20625"/>
                </a:lnTo>
                <a:lnTo>
                  <a:pt x="67941" y="20625"/>
                </a:lnTo>
                <a:lnTo>
                  <a:pt x="67941" y="31875"/>
                </a:lnTo>
                <a:close/>
              </a:path>
              <a:path extrusionOk="0" fill="darkenLess" h="120000" w="120000">
                <a:moveTo>
                  <a:pt x="73235" y="43125"/>
                </a:moveTo>
                <a:lnTo>
                  <a:pt x="73235" y="20625"/>
                </a:lnTo>
                <a:lnTo>
                  <a:pt x="67941" y="20625"/>
                </a:lnTo>
                <a:lnTo>
                  <a:pt x="67941" y="31875"/>
                </a:lnTo>
                <a:close/>
                <a:moveTo>
                  <a:pt x="44117" y="60000"/>
                </a:moveTo>
                <a:lnTo>
                  <a:pt x="44117" y="105000"/>
                </a:lnTo>
                <a:lnTo>
                  <a:pt x="57353" y="105000"/>
                </a:lnTo>
                <a:lnTo>
                  <a:pt x="57353" y="82500"/>
                </a:lnTo>
                <a:lnTo>
                  <a:pt x="62647" y="82500"/>
                </a:lnTo>
                <a:lnTo>
                  <a:pt x="62647" y="105000"/>
                </a:lnTo>
                <a:lnTo>
                  <a:pt x="75883" y="105000"/>
                </a:lnTo>
                <a:lnTo>
                  <a:pt x="75883" y="60000"/>
                </a:lnTo>
                <a:close/>
              </a:path>
              <a:path extrusionOk="0" fill="darken" h="120000" w="120000">
                <a:moveTo>
                  <a:pt x="60000" y="15000"/>
                </a:moveTo>
                <a:lnTo>
                  <a:pt x="38823" y="60000"/>
                </a:lnTo>
                <a:lnTo>
                  <a:pt x="81177" y="60000"/>
                </a:lnTo>
                <a:close/>
                <a:moveTo>
                  <a:pt x="57353" y="82500"/>
                </a:moveTo>
                <a:lnTo>
                  <a:pt x="62647" y="82500"/>
                </a:lnTo>
                <a:lnTo>
                  <a:pt x="62647" y="105000"/>
                </a:lnTo>
                <a:lnTo>
                  <a:pt x="57353" y="105000"/>
                </a:lnTo>
                <a:close/>
              </a:path>
              <a:path extrusionOk="0" fill="none" h="120000" w="120000">
                <a:moveTo>
                  <a:pt x="60000" y="15000"/>
                </a:moveTo>
                <a:lnTo>
                  <a:pt x="67941" y="31875"/>
                </a:lnTo>
                <a:lnTo>
                  <a:pt x="67941" y="20625"/>
                </a:lnTo>
                <a:lnTo>
                  <a:pt x="73235" y="20625"/>
                </a:lnTo>
                <a:lnTo>
                  <a:pt x="73235" y="43125"/>
                </a:lnTo>
                <a:lnTo>
                  <a:pt x="81177" y="60000"/>
                </a:lnTo>
                <a:lnTo>
                  <a:pt x="75883" y="60000"/>
                </a:lnTo>
                <a:lnTo>
                  <a:pt x="75883" y="105000"/>
                </a:lnTo>
                <a:lnTo>
                  <a:pt x="44117" y="105000"/>
                </a:lnTo>
                <a:lnTo>
                  <a:pt x="44117" y="60000"/>
                </a:lnTo>
                <a:lnTo>
                  <a:pt x="38823" y="60000"/>
                </a:lnTo>
                <a:close/>
                <a:moveTo>
                  <a:pt x="67941" y="31875"/>
                </a:moveTo>
                <a:lnTo>
                  <a:pt x="73235" y="43125"/>
                </a:lnTo>
                <a:moveTo>
                  <a:pt x="75883" y="60000"/>
                </a:moveTo>
                <a:lnTo>
                  <a:pt x="44117" y="60000"/>
                </a:lnTo>
                <a:moveTo>
                  <a:pt x="57353" y="105000"/>
                </a:moveTo>
                <a:lnTo>
                  <a:pt x="57353" y="82500"/>
                </a:lnTo>
                <a:lnTo>
                  <a:pt x="62647" y="82500"/>
                </a:lnTo>
                <a:lnTo>
                  <a:pt x="62647" y="105000"/>
                </a:lnTo>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5" name="Google Shape;235;p8">
            <a:hlinkClick action="ppaction://hlinkshowjump?jump=nextslide"/>
          </p:cNvPr>
          <p:cNvSpPr/>
          <p:nvPr/>
        </p:nvSpPr>
        <p:spPr>
          <a:xfrm rot="10800000">
            <a:off x="8610600"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pic>
        <p:nvPicPr>
          <p:cNvPr id="240" name="Google Shape;240;p9"/>
          <p:cNvPicPr preferRelativeResize="0"/>
          <p:nvPr/>
        </p:nvPicPr>
        <p:blipFill rotWithShape="1">
          <a:blip r:embed="rId3">
            <a:alphaModFix/>
          </a:blip>
          <a:srcRect b="0" l="0" r="0" t="0"/>
          <a:stretch/>
        </p:blipFill>
        <p:spPr>
          <a:xfrm>
            <a:off x="6065685" y="3290758"/>
            <a:ext cx="2714554" cy="2045385"/>
          </a:xfrm>
          <a:prstGeom prst="rect">
            <a:avLst/>
          </a:prstGeom>
          <a:noFill/>
          <a:ln>
            <a:noFill/>
          </a:ln>
        </p:spPr>
      </p:pic>
      <p:pic>
        <p:nvPicPr>
          <p:cNvPr id="241" name="Google Shape;241;p9"/>
          <p:cNvPicPr preferRelativeResize="0"/>
          <p:nvPr/>
        </p:nvPicPr>
        <p:blipFill rotWithShape="1">
          <a:blip r:embed="rId4">
            <a:alphaModFix/>
          </a:blip>
          <a:srcRect b="0" l="0" r="0" t="0"/>
          <a:stretch/>
        </p:blipFill>
        <p:spPr>
          <a:xfrm>
            <a:off x="407083" y="3297071"/>
            <a:ext cx="2714554" cy="2039072"/>
          </a:xfrm>
          <a:prstGeom prst="rect">
            <a:avLst/>
          </a:prstGeom>
          <a:noFill/>
          <a:ln>
            <a:noFill/>
          </a:ln>
        </p:spPr>
      </p:pic>
      <p:pic>
        <p:nvPicPr>
          <p:cNvPr id="242" name="Google Shape;242;p9"/>
          <p:cNvPicPr preferRelativeResize="0"/>
          <p:nvPr/>
        </p:nvPicPr>
        <p:blipFill rotWithShape="1">
          <a:blip r:embed="rId5">
            <a:alphaModFix/>
          </a:blip>
          <a:srcRect b="0" l="0" r="0" t="0"/>
          <a:stretch/>
        </p:blipFill>
        <p:spPr>
          <a:xfrm>
            <a:off x="3245605" y="3300227"/>
            <a:ext cx="2714555" cy="2042229"/>
          </a:xfrm>
          <a:prstGeom prst="rect">
            <a:avLst/>
          </a:prstGeom>
          <a:noFill/>
          <a:ln>
            <a:noFill/>
          </a:ln>
        </p:spPr>
      </p:pic>
      <p:pic>
        <p:nvPicPr>
          <p:cNvPr id="243" name="Google Shape;243;p9"/>
          <p:cNvPicPr preferRelativeResize="0"/>
          <p:nvPr/>
        </p:nvPicPr>
        <p:blipFill rotWithShape="1">
          <a:blip r:embed="rId6">
            <a:alphaModFix/>
          </a:blip>
          <a:srcRect b="0" l="0" r="0" t="0"/>
          <a:stretch/>
        </p:blipFill>
        <p:spPr>
          <a:xfrm>
            <a:off x="3128586" y="1000708"/>
            <a:ext cx="2948594" cy="2220885"/>
          </a:xfrm>
          <a:prstGeom prst="rect">
            <a:avLst/>
          </a:prstGeom>
          <a:noFill/>
          <a:ln>
            <a:noFill/>
          </a:ln>
        </p:spPr>
      </p:pic>
      <p:cxnSp>
        <p:nvCxnSpPr>
          <p:cNvPr id="244" name="Google Shape;244;p9"/>
          <p:cNvCxnSpPr/>
          <p:nvPr/>
        </p:nvCxnSpPr>
        <p:spPr>
          <a:xfrm flipH="1">
            <a:off x="1764361" y="1097518"/>
            <a:ext cx="1828872" cy="2124075"/>
          </a:xfrm>
          <a:prstGeom prst="straightConnector1">
            <a:avLst/>
          </a:prstGeom>
          <a:noFill/>
          <a:ln cap="flat" cmpd="sng" w="63500">
            <a:solidFill>
              <a:schemeClr val="accent5">
                <a:alpha val="49803"/>
              </a:schemeClr>
            </a:solidFill>
            <a:prstDash val="solid"/>
            <a:round/>
            <a:headEnd len="sm" w="sm" type="none"/>
            <a:tailEnd len="med" w="med" type="stealth"/>
          </a:ln>
        </p:spPr>
      </p:cxnSp>
      <p:cxnSp>
        <p:nvCxnSpPr>
          <p:cNvPr id="245" name="Google Shape;245;p9"/>
          <p:cNvCxnSpPr/>
          <p:nvPr/>
        </p:nvCxnSpPr>
        <p:spPr>
          <a:xfrm>
            <a:off x="3888508" y="1106987"/>
            <a:ext cx="438150" cy="2193240"/>
          </a:xfrm>
          <a:prstGeom prst="straightConnector1">
            <a:avLst/>
          </a:prstGeom>
          <a:noFill/>
          <a:ln cap="flat" cmpd="sng" w="63500">
            <a:solidFill>
              <a:schemeClr val="accent5">
                <a:alpha val="49803"/>
              </a:schemeClr>
            </a:solidFill>
            <a:prstDash val="solid"/>
            <a:round/>
            <a:headEnd len="sm" w="sm" type="none"/>
            <a:tailEnd len="med" w="med" type="stealth"/>
          </a:ln>
        </p:spPr>
      </p:cxnSp>
      <p:cxnSp>
        <p:nvCxnSpPr>
          <p:cNvPr id="246" name="Google Shape;246;p9"/>
          <p:cNvCxnSpPr/>
          <p:nvPr/>
        </p:nvCxnSpPr>
        <p:spPr>
          <a:xfrm>
            <a:off x="4107583" y="1097518"/>
            <a:ext cx="3315379" cy="2124075"/>
          </a:xfrm>
          <a:prstGeom prst="straightConnector1">
            <a:avLst/>
          </a:prstGeom>
          <a:noFill/>
          <a:ln cap="flat" cmpd="sng" w="63500">
            <a:solidFill>
              <a:schemeClr val="accent5">
                <a:alpha val="49803"/>
              </a:schemeClr>
            </a:solidFill>
            <a:prstDash val="solid"/>
            <a:round/>
            <a:headEnd len="sm" w="sm" type="none"/>
            <a:tailEnd len="med" w="med" type="stealth"/>
          </a:ln>
        </p:spPr>
      </p:cxnSp>
      <p:sp>
        <p:nvSpPr>
          <p:cNvPr id="247" name="Google Shape;247;p9"/>
          <p:cNvSpPr txBox="1"/>
          <p:nvPr/>
        </p:nvSpPr>
        <p:spPr>
          <a:xfrm>
            <a:off x="238053" y="859260"/>
            <a:ext cx="2262187" cy="1384995"/>
          </a:xfrm>
          <a:prstGeom prst="rect">
            <a:avLst/>
          </a:prstGeom>
          <a:solidFill>
            <a:schemeClr val="lt1"/>
          </a:solidFill>
          <a:ln cap="flat" cmpd="sng" w="25400">
            <a:solidFill>
              <a:schemeClr val="accent5"/>
            </a:solidFill>
            <a:prstDash val="solid"/>
            <a:round/>
            <a:headEnd len="sm" w="sm" type="none"/>
            <a:tailEnd len="sm" w="sm" type="none"/>
          </a:ln>
          <a:effectLst>
            <a:outerShdw blurRad="63500" sx="102000" rotWithShape="0" algn="ctr" sy="1020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lang="en-GB" sz="1200">
                <a:solidFill>
                  <a:srgbClr val="000000"/>
                </a:solidFill>
                <a:latin typeface="Arial"/>
                <a:ea typeface="Arial"/>
                <a:cs typeface="Arial"/>
                <a:sym typeface="Arial"/>
              </a:rPr>
              <a:t>The trackers can be navigated to via the Experiences and Outcomes or Benchmarks overview pages at each level and are broken down into 2 at Early Level, 3 at First Level and 3 at Second Level</a:t>
            </a:r>
            <a:endParaRPr sz="1200">
              <a:solidFill>
                <a:schemeClr val="dk1"/>
              </a:solidFill>
              <a:latin typeface="Arial"/>
              <a:ea typeface="Arial"/>
              <a:cs typeface="Arial"/>
              <a:sym typeface="Arial"/>
            </a:endParaRPr>
          </a:p>
        </p:txBody>
      </p:sp>
      <p:sp>
        <p:nvSpPr>
          <p:cNvPr id="248" name="Google Shape;248;p9"/>
          <p:cNvSpPr txBox="1"/>
          <p:nvPr/>
        </p:nvSpPr>
        <p:spPr>
          <a:xfrm>
            <a:off x="416305" y="5463427"/>
            <a:ext cx="8373156" cy="1200329"/>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rgbClr val="000000"/>
                </a:solidFill>
                <a:latin typeface="Arial"/>
                <a:ea typeface="Arial"/>
                <a:cs typeface="Arial"/>
                <a:sym typeface="Arial"/>
              </a:rPr>
              <a:t>The trackers should help practitioners identify key learning within each level that builds towards helping children achieve the end of level benchmarks. These pages </a:t>
            </a:r>
            <a:r>
              <a:rPr i="1" lang="en-GB" sz="1200">
                <a:solidFill>
                  <a:srgbClr val="000000"/>
                </a:solidFill>
                <a:latin typeface="Arial"/>
                <a:ea typeface="Arial"/>
                <a:cs typeface="Arial"/>
                <a:sym typeface="Arial"/>
              </a:rPr>
              <a:t>do not show a linear progression. </a:t>
            </a:r>
            <a:r>
              <a:rPr lang="en-GB" sz="1200">
                <a:solidFill>
                  <a:srgbClr val="000000"/>
                </a:solidFill>
                <a:latin typeface="Arial"/>
                <a:ea typeface="Arial"/>
                <a:cs typeface="Arial"/>
                <a:sym typeface="Arial"/>
              </a:rPr>
              <a:t>As mentioned previously, aspects of each curriculum organiser can be bundled together across digital literacy, computing science and other areas of the curriculum.</a:t>
            </a:r>
            <a:endParaRPr/>
          </a:p>
          <a:p>
            <a:pPr indent="0" lvl="0" marL="0" marR="0" rtl="0" algn="l">
              <a:spcBef>
                <a:spcPts val="0"/>
              </a:spcBef>
              <a:spcAft>
                <a:spcPts val="0"/>
              </a:spcAft>
              <a:buNone/>
            </a:pPr>
            <a:r>
              <a:t/>
            </a:r>
            <a:endParaRPr sz="1200">
              <a:solidFill>
                <a:srgbClr val="000000"/>
              </a:solidFill>
              <a:latin typeface="Arial"/>
              <a:ea typeface="Arial"/>
              <a:cs typeface="Arial"/>
              <a:sym typeface="Arial"/>
            </a:endParaRPr>
          </a:p>
          <a:p>
            <a:pPr indent="0" lvl="0" marL="0" marR="0" rtl="0" algn="l">
              <a:spcBef>
                <a:spcPts val="0"/>
              </a:spcBef>
              <a:spcAft>
                <a:spcPts val="0"/>
              </a:spcAft>
              <a:buNone/>
            </a:pPr>
            <a:r>
              <a:rPr lang="en-GB" sz="1200">
                <a:solidFill>
                  <a:srgbClr val="000000"/>
                </a:solidFill>
                <a:latin typeface="Arial"/>
                <a:ea typeface="Arial"/>
                <a:cs typeface="Arial"/>
                <a:sym typeface="Arial"/>
              </a:rPr>
              <a:t>These trackers can be used to pinpoint gaps in learning, which can then be compared with earlier trackers to look at strategies and approaches for building the knowledge, understanding and skills required to make progression.</a:t>
            </a:r>
            <a:endParaRPr/>
          </a:p>
        </p:txBody>
      </p:sp>
      <p:sp>
        <p:nvSpPr>
          <p:cNvPr id="249" name="Google Shape;249;p9"/>
          <p:cNvSpPr txBox="1"/>
          <p:nvPr/>
        </p:nvSpPr>
        <p:spPr>
          <a:xfrm>
            <a:off x="632620" y="173210"/>
            <a:ext cx="8229600" cy="55112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accent5"/>
              </a:buClr>
              <a:buSzPts val="1800"/>
              <a:buFont typeface="Arial"/>
              <a:buNone/>
            </a:pPr>
            <a:r>
              <a:rPr b="1" lang="en-GB" sz="1800">
                <a:solidFill>
                  <a:schemeClr val="accent5"/>
                </a:solidFill>
                <a:latin typeface="Arial"/>
                <a:ea typeface="Arial"/>
                <a:cs typeface="Arial"/>
                <a:sym typeface="Arial"/>
              </a:rPr>
              <a:t>Digital Literacy and Computing Science </a:t>
            </a:r>
            <a:r>
              <a:rPr lang="en-GB" sz="1800">
                <a:solidFill>
                  <a:schemeClr val="dk1"/>
                </a:solidFill>
                <a:latin typeface="Arial"/>
                <a:ea typeface="Arial"/>
                <a:cs typeface="Arial"/>
                <a:sym typeface="Arial"/>
              </a:rPr>
              <a:t>– Guidance for use of Trackers</a:t>
            </a:r>
            <a:endParaRPr/>
          </a:p>
        </p:txBody>
      </p:sp>
      <p:sp>
        <p:nvSpPr>
          <p:cNvPr id="250" name="Google Shape;250;p9"/>
          <p:cNvSpPr/>
          <p:nvPr/>
        </p:nvSpPr>
        <p:spPr>
          <a:xfrm>
            <a:off x="38099"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9">
            <a:hlinkClick action="ppaction://hlinkshowjump?jump=firstslide"/>
          </p:cNvPr>
          <p:cNvSpPr/>
          <p:nvPr/>
        </p:nvSpPr>
        <p:spPr>
          <a:xfrm>
            <a:off x="586789" y="45864"/>
            <a:ext cx="546686" cy="257267"/>
          </a:xfrm>
          <a:custGeom>
            <a:rect b="b" l="l" r="r" t="t"/>
            <a:pathLst>
              <a:path extrusionOk="0" h="120000" w="120000">
                <a:moveTo>
                  <a:pt x="0" y="0"/>
                </a:moveTo>
                <a:lnTo>
                  <a:pt x="120000" y="0"/>
                </a:lnTo>
                <a:lnTo>
                  <a:pt x="120000" y="120000"/>
                </a:lnTo>
                <a:lnTo>
                  <a:pt x="0" y="120000"/>
                </a:lnTo>
                <a:close/>
                <a:moveTo>
                  <a:pt x="60000" y="15000"/>
                </a:moveTo>
                <a:lnTo>
                  <a:pt x="38823" y="60000"/>
                </a:lnTo>
                <a:lnTo>
                  <a:pt x="44117" y="60000"/>
                </a:lnTo>
                <a:lnTo>
                  <a:pt x="44117" y="105000"/>
                </a:lnTo>
                <a:lnTo>
                  <a:pt x="75883" y="105000"/>
                </a:lnTo>
                <a:lnTo>
                  <a:pt x="75883" y="60000"/>
                </a:lnTo>
                <a:lnTo>
                  <a:pt x="81177" y="60000"/>
                </a:lnTo>
                <a:lnTo>
                  <a:pt x="73235" y="43125"/>
                </a:lnTo>
                <a:lnTo>
                  <a:pt x="73235" y="20625"/>
                </a:lnTo>
                <a:lnTo>
                  <a:pt x="67941" y="20625"/>
                </a:lnTo>
                <a:lnTo>
                  <a:pt x="67941" y="31875"/>
                </a:lnTo>
                <a:close/>
              </a:path>
              <a:path extrusionOk="0" fill="darkenLess" h="120000" w="120000">
                <a:moveTo>
                  <a:pt x="73235" y="43125"/>
                </a:moveTo>
                <a:lnTo>
                  <a:pt x="73235" y="20625"/>
                </a:lnTo>
                <a:lnTo>
                  <a:pt x="67941" y="20625"/>
                </a:lnTo>
                <a:lnTo>
                  <a:pt x="67941" y="31875"/>
                </a:lnTo>
                <a:close/>
                <a:moveTo>
                  <a:pt x="44117" y="60000"/>
                </a:moveTo>
                <a:lnTo>
                  <a:pt x="44117" y="105000"/>
                </a:lnTo>
                <a:lnTo>
                  <a:pt x="57353" y="105000"/>
                </a:lnTo>
                <a:lnTo>
                  <a:pt x="57353" y="82500"/>
                </a:lnTo>
                <a:lnTo>
                  <a:pt x="62647" y="82500"/>
                </a:lnTo>
                <a:lnTo>
                  <a:pt x="62647" y="105000"/>
                </a:lnTo>
                <a:lnTo>
                  <a:pt x="75883" y="105000"/>
                </a:lnTo>
                <a:lnTo>
                  <a:pt x="75883" y="60000"/>
                </a:lnTo>
                <a:close/>
              </a:path>
              <a:path extrusionOk="0" fill="darken" h="120000" w="120000">
                <a:moveTo>
                  <a:pt x="60000" y="15000"/>
                </a:moveTo>
                <a:lnTo>
                  <a:pt x="38823" y="60000"/>
                </a:lnTo>
                <a:lnTo>
                  <a:pt x="81177" y="60000"/>
                </a:lnTo>
                <a:close/>
                <a:moveTo>
                  <a:pt x="57353" y="82500"/>
                </a:moveTo>
                <a:lnTo>
                  <a:pt x="62647" y="82500"/>
                </a:lnTo>
                <a:lnTo>
                  <a:pt x="62647" y="105000"/>
                </a:lnTo>
                <a:lnTo>
                  <a:pt x="57353" y="105000"/>
                </a:lnTo>
                <a:close/>
              </a:path>
              <a:path extrusionOk="0" fill="none" h="120000" w="120000">
                <a:moveTo>
                  <a:pt x="60000" y="15000"/>
                </a:moveTo>
                <a:lnTo>
                  <a:pt x="67941" y="31875"/>
                </a:lnTo>
                <a:lnTo>
                  <a:pt x="67941" y="20625"/>
                </a:lnTo>
                <a:lnTo>
                  <a:pt x="73235" y="20625"/>
                </a:lnTo>
                <a:lnTo>
                  <a:pt x="73235" y="43125"/>
                </a:lnTo>
                <a:lnTo>
                  <a:pt x="81177" y="60000"/>
                </a:lnTo>
                <a:lnTo>
                  <a:pt x="75883" y="60000"/>
                </a:lnTo>
                <a:lnTo>
                  <a:pt x="75883" y="105000"/>
                </a:lnTo>
                <a:lnTo>
                  <a:pt x="44117" y="105000"/>
                </a:lnTo>
                <a:lnTo>
                  <a:pt x="44117" y="60000"/>
                </a:lnTo>
                <a:lnTo>
                  <a:pt x="38823" y="60000"/>
                </a:lnTo>
                <a:close/>
                <a:moveTo>
                  <a:pt x="67941" y="31875"/>
                </a:moveTo>
                <a:lnTo>
                  <a:pt x="73235" y="43125"/>
                </a:lnTo>
                <a:moveTo>
                  <a:pt x="75883" y="60000"/>
                </a:moveTo>
                <a:lnTo>
                  <a:pt x="44117" y="60000"/>
                </a:lnTo>
                <a:moveTo>
                  <a:pt x="57353" y="105000"/>
                </a:moveTo>
                <a:lnTo>
                  <a:pt x="57353" y="82500"/>
                </a:lnTo>
                <a:lnTo>
                  <a:pt x="62647" y="82500"/>
                </a:lnTo>
                <a:lnTo>
                  <a:pt x="62647" y="105000"/>
                </a:lnTo>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p9">
            <a:hlinkClick action="ppaction://hlinkshowjump?jump=nextslide"/>
          </p:cNvPr>
          <p:cNvSpPr/>
          <p:nvPr/>
        </p:nvSpPr>
        <p:spPr>
          <a:xfrm rot="10800000">
            <a:off x="8610600" y="45865"/>
            <a:ext cx="495301" cy="257266"/>
          </a:xfrm>
          <a:custGeom>
            <a:rect b="b" l="l" r="r" t="t"/>
            <a:pathLst>
              <a:path extrusionOk="0" h="120000" w="120000">
                <a:moveTo>
                  <a:pt x="0" y="0"/>
                </a:moveTo>
                <a:lnTo>
                  <a:pt x="120000" y="0"/>
                </a:lnTo>
                <a:lnTo>
                  <a:pt x="120000" y="120000"/>
                </a:lnTo>
                <a:lnTo>
                  <a:pt x="0" y="120000"/>
                </a:lnTo>
                <a:close/>
                <a:moveTo>
                  <a:pt x="36626" y="60000"/>
                </a:moveTo>
                <a:lnTo>
                  <a:pt x="83374" y="15000"/>
                </a:lnTo>
                <a:lnTo>
                  <a:pt x="83374" y="105000"/>
                </a:lnTo>
                <a:close/>
              </a:path>
              <a:path extrusionOk="0" fill="darken" h="120000" w="120000">
                <a:moveTo>
                  <a:pt x="36626" y="60000"/>
                </a:moveTo>
                <a:lnTo>
                  <a:pt x="83374" y="15000"/>
                </a:lnTo>
                <a:lnTo>
                  <a:pt x="83374" y="105000"/>
                </a:lnTo>
                <a:close/>
              </a:path>
              <a:path extrusionOk="0" fill="none" h="120000" w="120000">
                <a:moveTo>
                  <a:pt x="36626" y="60000"/>
                </a:moveTo>
                <a:lnTo>
                  <a:pt x="83374" y="15000"/>
                </a:lnTo>
                <a:lnTo>
                  <a:pt x="83374" y="105000"/>
                </a:lnTo>
                <a:close/>
              </a:path>
              <a:path extrusionOk="0" fill="none" h="120000" w="120000">
                <a:moveTo>
                  <a:pt x="0" y="0"/>
                </a:moveTo>
                <a:lnTo>
                  <a:pt x="120000" y="0"/>
                </a:lnTo>
                <a:lnTo>
                  <a:pt x="120000" y="120000"/>
                </a:lnTo>
                <a:lnTo>
                  <a:pt x="0" y="120000"/>
                </a:lnTo>
                <a:close/>
              </a:path>
            </a:pathLst>
          </a:custGeom>
          <a:solidFill>
            <a:srgbClr val="31859B"/>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2019-03-15T15:08:00Z</dcterms:created>
  <dc:creator>JLilley (Thornwood Primary)</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0x01010016E72C8A7A38184BA1BAF4CF508C7761</vt:lpwstr>
  </property>
  <property fmtid="{D5CDD505-2E9C-101B-9397-08002B2CF9AE}" pid="3" name="ComplianceAssetId">
    <vt:lpwstr/>
  </property>
  <property fmtid="{D5CDD505-2E9C-101B-9397-08002B2CF9AE}" pid="4" name="Order">
    <vt:r8>1425000.0</vt:r8>
  </property>
  <property fmtid="{D5CDD505-2E9C-101B-9397-08002B2CF9AE}" pid="5" name="_SourceUrl">
    <vt:lpwstr/>
  </property>
  <property fmtid="{D5CDD505-2E9C-101B-9397-08002B2CF9AE}" pid="6" name="_SharedFileIndex">
    <vt:lpwstr/>
  </property>
</Properties>
</file>