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4"/>
    <p:sldMasterId id="2147483686" r:id="rId5"/>
    <p:sldMasterId id="2147483660" r:id="rId6"/>
    <p:sldMasterId id="2147483648" r:id="rId7"/>
  </p:sldMasterIdLst>
  <p:notesMasterIdLst>
    <p:notesMasterId r:id="rId137"/>
  </p:notesMasterIdLst>
  <p:handoutMasterIdLst>
    <p:handoutMasterId r:id="rId138"/>
  </p:handoutMasterIdLst>
  <p:sldIdLst>
    <p:sldId id="356" r:id="rId8"/>
    <p:sldId id="325" r:id="rId9"/>
    <p:sldId id="360" r:id="rId10"/>
    <p:sldId id="361" r:id="rId11"/>
    <p:sldId id="374" r:id="rId12"/>
    <p:sldId id="362" r:id="rId13"/>
    <p:sldId id="363" r:id="rId14"/>
    <p:sldId id="364" r:id="rId15"/>
    <p:sldId id="365" r:id="rId16"/>
    <p:sldId id="366" r:id="rId17"/>
    <p:sldId id="367" r:id="rId18"/>
    <p:sldId id="289" r:id="rId19"/>
    <p:sldId id="380" r:id="rId20"/>
    <p:sldId id="303" r:id="rId21"/>
    <p:sldId id="373" r:id="rId22"/>
    <p:sldId id="329" r:id="rId23"/>
    <p:sldId id="306" r:id="rId24"/>
    <p:sldId id="293" r:id="rId25"/>
    <p:sldId id="309" r:id="rId26"/>
    <p:sldId id="377" r:id="rId27"/>
    <p:sldId id="379" r:id="rId28"/>
    <p:sldId id="375" r:id="rId29"/>
    <p:sldId id="295" r:id="rId30"/>
    <p:sldId id="305" r:id="rId31"/>
    <p:sldId id="388" r:id="rId32"/>
    <p:sldId id="387" r:id="rId33"/>
    <p:sldId id="381" r:id="rId34"/>
    <p:sldId id="321" r:id="rId35"/>
    <p:sldId id="376" r:id="rId36"/>
    <p:sldId id="324" r:id="rId37"/>
    <p:sldId id="296" r:id="rId38"/>
    <p:sldId id="370" r:id="rId39"/>
    <p:sldId id="395" r:id="rId40"/>
    <p:sldId id="368" r:id="rId41"/>
    <p:sldId id="382" r:id="rId42"/>
    <p:sldId id="402" r:id="rId43"/>
    <p:sldId id="297" r:id="rId44"/>
    <p:sldId id="383" r:id="rId45"/>
    <p:sldId id="409" r:id="rId46"/>
    <p:sldId id="397" r:id="rId47"/>
    <p:sldId id="398" r:id="rId48"/>
    <p:sldId id="399" r:id="rId49"/>
    <p:sldId id="400" r:id="rId50"/>
    <p:sldId id="401" r:id="rId51"/>
    <p:sldId id="359" r:id="rId52"/>
    <p:sldId id="372" r:id="rId53"/>
    <p:sldId id="403" r:id="rId54"/>
    <p:sldId id="457" r:id="rId55"/>
    <p:sldId id="458" r:id="rId56"/>
    <p:sldId id="459" r:id="rId57"/>
    <p:sldId id="460" r:id="rId58"/>
    <p:sldId id="430" r:id="rId59"/>
    <p:sldId id="300" r:id="rId60"/>
    <p:sldId id="461" r:id="rId61"/>
    <p:sldId id="369" r:id="rId62"/>
    <p:sldId id="428" r:id="rId63"/>
    <p:sldId id="462" r:id="rId64"/>
    <p:sldId id="424" r:id="rId65"/>
    <p:sldId id="425" r:id="rId66"/>
    <p:sldId id="463" r:id="rId67"/>
    <p:sldId id="464" r:id="rId68"/>
    <p:sldId id="465" r:id="rId69"/>
    <p:sldId id="396" r:id="rId70"/>
    <p:sldId id="466" r:id="rId71"/>
    <p:sldId id="467" r:id="rId72"/>
    <p:sldId id="468" r:id="rId73"/>
    <p:sldId id="469" r:id="rId74"/>
    <p:sldId id="470" r:id="rId75"/>
    <p:sldId id="405" r:id="rId76"/>
    <p:sldId id="404" r:id="rId77"/>
    <p:sldId id="406" r:id="rId78"/>
    <p:sldId id="412" r:id="rId79"/>
    <p:sldId id="413" r:id="rId80"/>
    <p:sldId id="414" r:id="rId81"/>
    <p:sldId id="471" r:id="rId82"/>
    <p:sldId id="407" r:id="rId83"/>
    <p:sldId id="408" r:id="rId84"/>
    <p:sldId id="415" r:id="rId85"/>
    <p:sldId id="472" r:id="rId86"/>
    <p:sldId id="410" r:id="rId87"/>
    <p:sldId id="411" r:id="rId88"/>
    <p:sldId id="416" r:id="rId89"/>
    <p:sldId id="421" r:id="rId90"/>
    <p:sldId id="422" r:id="rId91"/>
    <p:sldId id="417" r:id="rId92"/>
    <p:sldId id="423" r:id="rId93"/>
    <p:sldId id="418" r:id="rId94"/>
    <p:sldId id="419" r:id="rId95"/>
    <p:sldId id="420" r:id="rId96"/>
    <p:sldId id="431" r:id="rId97"/>
    <p:sldId id="335" r:id="rId98"/>
    <p:sldId id="476" r:id="rId99"/>
    <p:sldId id="371" r:id="rId100"/>
    <p:sldId id="477" r:id="rId101"/>
    <p:sldId id="478" r:id="rId102"/>
    <p:sldId id="326" r:id="rId103"/>
    <p:sldId id="328" r:id="rId104"/>
    <p:sldId id="429" r:id="rId105"/>
    <p:sldId id="432" r:id="rId106"/>
    <p:sldId id="433" r:id="rId107"/>
    <p:sldId id="434" r:id="rId108"/>
    <p:sldId id="437" r:id="rId109"/>
    <p:sldId id="441" r:id="rId110"/>
    <p:sldId id="442" r:id="rId111"/>
    <p:sldId id="438" r:id="rId112"/>
    <p:sldId id="439" r:id="rId113"/>
    <p:sldId id="440" r:id="rId114"/>
    <p:sldId id="443" r:id="rId115"/>
    <p:sldId id="444" r:id="rId116"/>
    <p:sldId id="445" r:id="rId117"/>
    <p:sldId id="479" r:id="rId118"/>
    <p:sldId id="480" r:id="rId119"/>
    <p:sldId id="481" r:id="rId120"/>
    <p:sldId id="482" r:id="rId121"/>
    <p:sldId id="327" r:id="rId122"/>
    <p:sldId id="330" r:id="rId123"/>
    <p:sldId id="446" r:id="rId124"/>
    <p:sldId id="435" r:id="rId125"/>
    <p:sldId id="447" r:id="rId126"/>
    <p:sldId id="448" r:id="rId127"/>
    <p:sldId id="449" r:id="rId128"/>
    <p:sldId id="450" r:id="rId129"/>
    <p:sldId id="451" r:id="rId130"/>
    <p:sldId id="452" r:id="rId131"/>
    <p:sldId id="487" r:id="rId132"/>
    <p:sldId id="299" r:id="rId133"/>
    <p:sldId id="455" r:id="rId134"/>
    <p:sldId id="488" r:id="rId135"/>
    <p:sldId id="453" r:id="rId136"/>
  </p:sldIdLst>
  <p:sldSz cx="9144000" cy="6858000" type="screen4x3"/>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31">
          <p15:clr>
            <a:srgbClr val="A4A3A4"/>
          </p15:clr>
        </p15:guide>
        <p15:guide id="4"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563" autoAdjust="0"/>
  </p:normalViewPr>
  <p:slideViewPr>
    <p:cSldViewPr snapToGrid="0">
      <p:cViewPr varScale="1">
        <p:scale>
          <a:sx n="51" d="100"/>
          <a:sy n="51" d="100"/>
        </p:scale>
        <p:origin x="1956" y="7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 orient="horz" pos="3131"/>
        <p:guide pos="214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handoutMaster" Target="handoutMasters/handoutMaster1.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slide" Target="slides/slide117.xml"/><Relationship Id="rId129" Type="http://schemas.openxmlformats.org/officeDocument/2006/relationships/slide" Target="slides/slide122.xml"/><Relationship Id="rId13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32" Type="http://schemas.openxmlformats.org/officeDocument/2006/relationships/slide" Target="slides/slide125.xml"/><Relationship Id="rId14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slide" Target="slides/slide123.xml"/><Relationship Id="rId135" Type="http://schemas.openxmlformats.org/officeDocument/2006/relationships/slide" Target="slides/slide128.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s>
</file>

<file path=ppt/diagrams/_rels/data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16FC36-97ED-44B5-A2D6-37A1177952C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BFA45A4-15D7-45DD-A1F5-1D055A1F9D1E}">
      <dgm:prSet/>
      <dgm:spPr/>
      <dgm:t>
        <a:bodyPr/>
        <a:lstStyle/>
        <a:p>
          <a:pPr rtl="0"/>
          <a:r>
            <a:rPr lang="en-GB" dirty="0"/>
            <a:t>To increase our knowledge and understanding of the 4 operations</a:t>
          </a:r>
          <a:r>
            <a:rPr lang="en-GB" dirty="0">
              <a:latin typeface="Calibri"/>
            </a:rPr>
            <a:t>: + - x </a:t>
          </a:r>
          <a:r>
            <a:rPr lang="en-US" dirty="0">
              <a:latin typeface="Calibri"/>
            </a:rPr>
            <a:t>÷</a:t>
          </a:r>
          <a:endParaRPr lang="en-US" dirty="0"/>
        </a:p>
      </dgm:t>
    </dgm:pt>
    <dgm:pt modelId="{C95907F5-0487-4C6F-A634-D4A7DC91E6BB}" type="parTrans" cxnId="{88F3646D-12FC-43D0-BC41-119F4154421D}">
      <dgm:prSet/>
      <dgm:spPr/>
      <dgm:t>
        <a:bodyPr/>
        <a:lstStyle/>
        <a:p>
          <a:endParaRPr lang="en-US"/>
        </a:p>
      </dgm:t>
    </dgm:pt>
    <dgm:pt modelId="{D35734A9-C353-446D-B916-FFE071B5C518}" type="sibTrans" cxnId="{88F3646D-12FC-43D0-BC41-119F4154421D}">
      <dgm:prSet/>
      <dgm:spPr/>
      <dgm:t>
        <a:bodyPr/>
        <a:lstStyle/>
        <a:p>
          <a:endParaRPr lang="en-US"/>
        </a:p>
      </dgm:t>
    </dgm:pt>
    <dgm:pt modelId="{966A8696-BBF9-454F-84F4-0D013EAECD5B}">
      <dgm:prSet/>
      <dgm:spPr/>
      <dgm:t>
        <a:bodyPr/>
        <a:lstStyle/>
        <a:p>
          <a:r>
            <a:rPr lang="en-GB" dirty="0"/>
            <a:t>To explore social fractions</a:t>
          </a:r>
          <a:endParaRPr lang="en-US" dirty="0"/>
        </a:p>
      </dgm:t>
    </dgm:pt>
    <dgm:pt modelId="{00FD3484-3D7C-425C-9081-9154DBC26119}" type="parTrans" cxnId="{B73543F4-453C-4CDB-9FBD-F029923E49CF}">
      <dgm:prSet/>
      <dgm:spPr/>
      <dgm:t>
        <a:bodyPr/>
        <a:lstStyle/>
        <a:p>
          <a:endParaRPr lang="en-US"/>
        </a:p>
      </dgm:t>
    </dgm:pt>
    <dgm:pt modelId="{51D332D8-1769-4947-9D03-389F159D81CF}" type="sibTrans" cxnId="{B73543F4-453C-4CDB-9FBD-F029923E49CF}">
      <dgm:prSet/>
      <dgm:spPr/>
      <dgm:t>
        <a:bodyPr/>
        <a:lstStyle/>
        <a:p>
          <a:endParaRPr lang="en-US"/>
        </a:p>
      </dgm:t>
    </dgm:pt>
    <dgm:pt modelId="{7CC9FD4A-E9C5-45DA-80D8-7DB475F92E0F}">
      <dgm:prSet/>
      <dgm:spPr/>
      <dgm:t>
        <a:bodyPr/>
        <a:lstStyle/>
        <a:p>
          <a:r>
            <a:rPr lang="en-GB" dirty="0"/>
            <a:t>To develop our understanding of mathematical mark making.</a:t>
          </a:r>
          <a:endParaRPr lang="en-US" dirty="0"/>
        </a:p>
      </dgm:t>
    </dgm:pt>
    <dgm:pt modelId="{C504B6E7-8F9D-4DF7-85D9-6BC2C85B15D9}" type="parTrans" cxnId="{4C97658E-CDE0-45A8-8CB8-2DAFC3C34A14}">
      <dgm:prSet/>
      <dgm:spPr/>
      <dgm:t>
        <a:bodyPr/>
        <a:lstStyle/>
        <a:p>
          <a:endParaRPr lang="en-US"/>
        </a:p>
      </dgm:t>
    </dgm:pt>
    <dgm:pt modelId="{8315B3FB-D434-42E1-9218-AE7A50C4E36F}" type="sibTrans" cxnId="{4C97658E-CDE0-45A8-8CB8-2DAFC3C34A14}">
      <dgm:prSet/>
      <dgm:spPr/>
      <dgm:t>
        <a:bodyPr/>
        <a:lstStyle/>
        <a:p>
          <a:endParaRPr lang="en-US"/>
        </a:p>
      </dgm:t>
    </dgm:pt>
    <dgm:pt modelId="{DBEC7CA9-B1D0-4ADB-9988-EB1E0F5D6AB4}" type="pres">
      <dgm:prSet presAssocID="{3E16FC36-97ED-44B5-A2D6-37A1177952CC}" presName="root" presStyleCnt="0">
        <dgm:presLayoutVars>
          <dgm:dir/>
          <dgm:resizeHandles val="exact"/>
        </dgm:presLayoutVars>
      </dgm:prSet>
      <dgm:spPr/>
    </dgm:pt>
    <dgm:pt modelId="{8F039BFD-6735-4889-9EFA-D34184054D4D}" type="pres">
      <dgm:prSet presAssocID="{4BFA45A4-15D7-45DD-A1F5-1D055A1F9D1E}" presName="compNode" presStyleCnt="0"/>
      <dgm:spPr/>
    </dgm:pt>
    <dgm:pt modelId="{A34E9563-0952-4229-A595-685A3F759226}" type="pres">
      <dgm:prSet presAssocID="{4BFA45A4-15D7-45DD-A1F5-1D055A1F9D1E}" presName="bgRect" presStyleLbl="bgShp" presStyleIdx="0" presStyleCnt="3"/>
      <dgm:spPr/>
    </dgm:pt>
    <dgm:pt modelId="{FD659D6E-C18B-4998-91BA-C73F5F26A11E}" type="pres">
      <dgm:prSet presAssocID="{4BFA45A4-15D7-45DD-A1F5-1D055A1F9D1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Bulb and Gear"/>
        </a:ext>
      </dgm:extLst>
    </dgm:pt>
    <dgm:pt modelId="{554AF3FD-EF8D-42DF-8EE4-8383E764AB77}" type="pres">
      <dgm:prSet presAssocID="{4BFA45A4-15D7-45DD-A1F5-1D055A1F9D1E}" presName="spaceRect" presStyleCnt="0"/>
      <dgm:spPr/>
    </dgm:pt>
    <dgm:pt modelId="{2B0AF780-8079-4849-93CF-B6609D84E141}" type="pres">
      <dgm:prSet presAssocID="{4BFA45A4-15D7-45DD-A1F5-1D055A1F9D1E}" presName="parTx" presStyleLbl="revTx" presStyleIdx="0" presStyleCnt="3">
        <dgm:presLayoutVars>
          <dgm:chMax val="0"/>
          <dgm:chPref val="0"/>
        </dgm:presLayoutVars>
      </dgm:prSet>
      <dgm:spPr/>
    </dgm:pt>
    <dgm:pt modelId="{504A29FC-122A-4D49-B521-B4DADC61BEDA}" type="pres">
      <dgm:prSet presAssocID="{D35734A9-C353-446D-B916-FFE071B5C518}" presName="sibTrans" presStyleCnt="0"/>
      <dgm:spPr/>
    </dgm:pt>
    <dgm:pt modelId="{BA385E73-7D18-46DA-A404-580E324C41BC}" type="pres">
      <dgm:prSet presAssocID="{966A8696-BBF9-454F-84F4-0D013EAECD5B}" presName="compNode" presStyleCnt="0"/>
      <dgm:spPr/>
    </dgm:pt>
    <dgm:pt modelId="{1DBB4E88-5959-4999-A6B7-C1002567CC97}" type="pres">
      <dgm:prSet presAssocID="{966A8696-BBF9-454F-84F4-0D013EAECD5B}" presName="bgRect" presStyleLbl="bgShp" presStyleIdx="1" presStyleCnt="3"/>
      <dgm:spPr/>
    </dgm:pt>
    <dgm:pt modelId="{43B97EA7-7CDB-404C-98CB-4444FCFED58E}" type="pres">
      <dgm:prSet presAssocID="{966A8696-BBF9-454F-84F4-0D013EAECD5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CBA10335-9877-49F9-A310-6D3FE9B0D54B}" type="pres">
      <dgm:prSet presAssocID="{966A8696-BBF9-454F-84F4-0D013EAECD5B}" presName="spaceRect" presStyleCnt="0"/>
      <dgm:spPr/>
    </dgm:pt>
    <dgm:pt modelId="{6F36C3E6-3F55-44C4-A771-C3B624290658}" type="pres">
      <dgm:prSet presAssocID="{966A8696-BBF9-454F-84F4-0D013EAECD5B}" presName="parTx" presStyleLbl="revTx" presStyleIdx="1" presStyleCnt="3">
        <dgm:presLayoutVars>
          <dgm:chMax val="0"/>
          <dgm:chPref val="0"/>
        </dgm:presLayoutVars>
      </dgm:prSet>
      <dgm:spPr/>
    </dgm:pt>
    <dgm:pt modelId="{9C425868-BA8F-4EB9-9E5F-2F6E4F39DFB3}" type="pres">
      <dgm:prSet presAssocID="{51D332D8-1769-4947-9D03-389F159D81CF}" presName="sibTrans" presStyleCnt="0"/>
      <dgm:spPr/>
    </dgm:pt>
    <dgm:pt modelId="{550F55CD-E92F-417B-BD28-38E81429D219}" type="pres">
      <dgm:prSet presAssocID="{7CC9FD4A-E9C5-45DA-80D8-7DB475F92E0F}" presName="compNode" presStyleCnt="0"/>
      <dgm:spPr/>
    </dgm:pt>
    <dgm:pt modelId="{0E3A84F6-9D33-43A9-BC8A-F1B0DB062C81}" type="pres">
      <dgm:prSet presAssocID="{7CC9FD4A-E9C5-45DA-80D8-7DB475F92E0F}" presName="bgRect" presStyleLbl="bgShp" presStyleIdx="2" presStyleCnt="3"/>
      <dgm:spPr/>
    </dgm:pt>
    <dgm:pt modelId="{267F06EC-3FEC-4D5E-87B8-08E19498510D}" type="pres">
      <dgm:prSet presAssocID="{7CC9FD4A-E9C5-45DA-80D8-7DB475F92E0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lculator"/>
        </a:ext>
      </dgm:extLst>
    </dgm:pt>
    <dgm:pt modelId="{6C970B98-EF6F-4C2D-8F4B-A14380EFCC80}" type="pres">
      <dgm:prSet presAssocID="{7CC9FD4A-E9C5-45DA-80D8-7DB475F92E0F}" presName="spaceRect" presStyleCnt="0"/>
      <dgm:spPr/>
    </dgm:pt>
    <dgm:pt modelId="{CEDEF2D3-E753-4610-AF79-9F51B0EAB715}" type="pres">
      <dgm:prSet presAssocID="{7CC9FD4A-E9C5-45DA-80D8-7DB475F92E0F}" presName="parTx" presStyleLbl="revTx" presStyleIdx="2" presStyleCnt="3">
        <dgm:presLayoutVars>
          <dgm:chMax val="0"/>
          <dgm:chPref val="0"/>
        </dgm:presLayoutVars>
      </dgm:prSet>
      <dgm:spPr/>
    </dgm:pt>
  </dgm:ptLst>
  <dgm:cxnLst>
    <dgm:cxn modelId="{E8EF0B36-8B9D-4FB1-9CEA-582DCE50E374}" type="presOf" srcId="{7CC9FD4A-E9C5-45DA-80D8-7DB475F92E0F}" destId="{CEDEF2D3-E753-4610-AF79-9F51B0EAB715}" srcOrd="0" destOrd="0" presId="urn:microsoft.com/office/officeart/2018/2/layout/IconVerticalSolidList"/>
    <dgm:cxn modelId="{88F3646D-12FC-43D0-BC41-119F4154421D}" srcId="{3E16FC36-97ED-44B5-A2D6-37A1177952CC}" destId="{4BFA45A4-15D7-45DD-A1F5-1D055A1F9D1E}" srcOrd="0" destOrd="0" parTransId="{C95907F5-0487-4C6F-A634-D4A7DC91E6BB}" sibTransId="{D35734A9-C353-446D-B916-FFE071B5C518}"/>
    <dgm:cxn modelId="{78AC388A-CE90-442E-8D80-362AE5A58D72}" type="presOf" srcId="{4BFA45A4-15D7-45DD-A1F5-1D055A1F9D1E}" destId="{2B0AF780-8079-4849-93CF-B6609D84E141}" srcOrd="0" destOrd="0" presId="urn:microsoft.com/office/officeart/2018/2/layout/IconVerticalSolidList"/>
    <dgm:cxn modelId="{4C97658E-CDE0-45A8-8CB8-2DAFC3C34A14}" srcId="{3E16FC36-97ED-44B5-A2D6-37A1177952CC}" destId="{7CC9FD4A-E9C5-45DA-80D8-7DB475F92E0F}" srcOrd="2" destOrd="0" parTransId="{C504B6E7-8F9D-4DF7-85D9-6BC2C85B15D9}" sibTransId="{8315B3FB-D434-42E1-9218-AE7A50C4E36F}"/>
    <dgm:cxn modelId="{827E6FC2-3126-4BE6-AA75-FA305D37D5BE}" type="presOf" srcId="{966A8696-BBF9-454F-84F4-0D013EAECD5B}" destId="{6F36C3E6-3F55-44C4-A771-C3B624290658}" srcOrd="0" destOrd="0" presId="urn:microsoft.com/office/officeart/2018/2/layout/IconVerticalSolidList"/>
    <dgm:cxn modelId="{EDEA69EE-6022-471C-AAF8-98199879FE52}" type="presOf" srcId="{3E16FC36-97ED-44B5-A2D6-37A1177952CC}" destId="{DBEC7CA9-B1D0-4ADB-9988-EB1E0F5D6AB4}" srcOrd="0" destOrd="0" presId="urn:microsoft.com/office/officeart/2018/2/layout/IconVerticalSolidList"/>
    <dgm:cxn modelId="{B73543F4-453C-4CDB-9FBD-F029923E49CF}" srcId="{3E16FC36-97ED-44B5-A2D6-37A1177952CC}" destId="{966A8696-BBF9-454F-84F4-0D013EAECD5B}" srcOrd="1" destOrd="0" parTransId="{00FD3484-3D7C-425C-9081-9154DBC26119}" sibTransId="{51D332D8-1769-4947-9D03-389F159D81CF}"/>
    <dgm:cxn modelId="{2352F31A-50A0-4D86-A932-BD434C0FD038}" type="presParOf" srcId="{DBEC7CA9-B1D0-4ADB-9988-EB1E0F5D6AB4}" destId="{8F039BFD-6735-4889-9EFA-D34184054D4D}" srcOrd="0" destOrd="0" presId="urn:microsoft.com/office/officeart/2018/2/layout/IconVerticalSolidList"/>
    <dgm:cxn modelId="{53098FA8-4DDE-48F0-93EE-BE039C113A5C}" type="presParOf" srcId="{8F039BFD-6735-4889-9EFA-D34184054D4D}" destId="{A34E9563-0952-4229-A595-685A3F759226}" srcOrd="0" destOrd="0" presId="urn:microsoft.com/office/officeart/2018/2/layout/IconVerticalSolidList"/>
    <dgm:cxn modelId="{3420572E-0CDD-48B3-A965-DDB45C7A8620}" type="presParOf" srcId="{8F039BFD-6735-4889-9EFA-D34184054D4D}" destId="{FD659D6E-C18B-4998-91BA-C73F5F26A11E}" srcOrd="1" destOrd="0" presId="urn:microsoft.com/office/officeart/2018/2/layout/IconVerticalSolidList"/>
    <dgm:cxn modelId="{798DD3C2-49E1-4BBD-A048-B6E7F9E140A7}" type="presParOf" srcId="{8F039BFD-6735-4889-9EFA-D34184054D4D}" destId="{554AF3FD-EF8D-42DF-8EE4-8383E764AB77}" srcOrd="2" destOrd="0" presId="urn:microsoft.com/office/officeart/2018/2/layout/IconVerticalSolidList"/>
    <dgm:cxn modelId="{AC58049B-F28E-4252-88B5-17BF163CF845}" type="presParOf" srcId="{8F039BFD-6735-4889-9EFA-D34184054D4D}" destId="{2B0AF780-8079-4849-93CF-B6609D84E141}" srcOrd="3" destOrd="0" presId="urn:microsoft.com/office/officeart/2018/2/layout/IconVerticalSolidList"/>
    <dgm:cxn modelId="{FA41617A-961C-46CF-82E0-3A1B74596603}" type="presParOf" srcId="{DBEC7CA9-B1D0-4ADB-9988-EB1E0F5D6AB4}" destId="{504A29FC-122A-4D49-B521-B4DADC61BEDA}" srcOrd="1" destOrd="0" presId="urn:microsoft.com/office/officeart/2018/2/layout/IconVerticalSolidList"/>
    <dgm:cxn modelId="{A99EDBD7-C46E-4052-A7EF-A9AA84343085}" type="presParOf" srcId="{DBEC7CA9-B1D0-4ADB-9988-EB1E0F5D6AB4}" destId="{BA385E73-7D18-46DA-A404-580E324C41BC}" srcOrd="2" destOrd="0" presId="urn:microsoft.com/office/officeart/2018/2/layout/IconVerticalSolidList"/>
    <dgm:cxn modelId="{11B0DE78-D877-4979-B9A2-CB157B0E9A1A}" type="presParOf" srcId="{BA385E73-7D18-46DA-A404-580E324C41BC}" destId="{1DBB4E88-5959-4999-A6B7-C1002567CC97}" srcOrd="0" destOrd="0" presId="urn:microsoft.com/office/officeart/2018/2/layout/IconVerticalSolidList"/>
    <dgm:cxn modelId="{4876E0CC-760B-47FD-B627-4F0A0E40EFE6}" type="presParOf" srcId="{BA385E73-7D18-46DA-A404-580E324C41BC}" destId="{43B97EA7-7CDB-404C-98CB-4444FCFED58E}" srcOrd="1" destOrd="0" presId="urn:microsoft.com/office/officeart/2018/2/layout/IconVerticalSolidList"/>
    <dgm:cxn modelId="{805E4447-A295-4525-B409-6379CAA85278}" type="presParOf" srcId="{BA385E73-7D18-46DA-A404-580E324C41BC}" destId="{CBA10335-9877-49F9-A310-6D3FE9B0D54B}" srcOrd="2" destOrd="0" presId="urn:microsoft.com/office/officeart/2018/2/layout/IconVerticalSolidList"/>
    <dgm:cxn modelId="{3B0068D4-9972-4588-9DC0-D9B99931316B}" type="presParOf" srcId="{BA385E73-7D18-46DA-A404-580E324C41BC}" destId="{6F36C3E6-3F55-44C4-A771-C3B624290658}" srcOrd="3" destOrd="0" presId="urn:microsoft.com/office/officeart/2018/2/layout/IconVerticalSolidList"/>
    <dgm:cxn modelId="{BB52B174-5A75-4830-8C06-F7CD4D163F6D}" type="presParOf" srcId="{DBEC7CA9-B1D0-4ADB-9988-EB1E0F5D6AB4}" destId="{9C425868-BA8F-4EB9-9E5F-2F6E4F39DFB3}" srcOrd="3" destOrd="0" presId="urn:microsoft.com/office/officeart/2018/2/layout/IconVerticalSolidList"/>
    <dgm:cxn modelId="{ED2CBD5F-8551-4B3B-AE12-12EAC81E0266}" type="presParOf" srcId="{DBEC7CA9-B1D0-4ADB-9988-EB1E0F5D6AB4}" destId="{550F55CD-E92F-417B-BD28-38E81429D219}" srcOrd="4" destOrd="0" presId="urn:microsoft.com/office/officeart/2018/2/layout/IconVerticalSolidList"/>
    <dgm:cxn modelId="{44D48CD8-3E6D-4C7C-83D8-A291FC34A2AE}" type="presParOf" srcId="{550F55CD-E92F-417B-BD28-38E81429D219}" destId="{0E3A84F6-9D33-43A9-BC8A-F1B0DB062C81}" srcOrd="0" destOrd="0" presId="urn:microsoft.com/office/officeart/2018/2/layout/IconVerticalSolidList"/>
    <dgm:cxn modelId="{8930488F-4CFF-4704-8761-D2BE34A7B806}" type="presParOf" srcId="{550F55CD-E92F-417B-BD28-38E81429D219}" destId="{267F06EC-3FEC-4D5E-87B8-08E19498510D}" srcOrd="1" destOrd="0" presId="urn:microsoft.com/office/officeart/2018/2/layout/IconVerticalSolidList"/>
    <dgm:cxn modelId="{2C0E28FB-4B85-492E-9B26-9A53B8B48690}" type="presParOf" srcId="{550F55CD-E92F-417B-BD28-38E81429D219}" destId="{6C970B98-EF6F-4C2D-8F4B-A14380EFCC80}" srcOrd="2" destOrd="0" presId="urn:microsoft.com/office/officeart/2018/2/layout/IconVerticalSolidList"/>
    <dgm:cxn modelId="{D2BE2B20-E737-4981-B16D-7354C5F9272A}" type="presParOf" srcId="{550F55CD-E92F-417B-BD28-38E81429D219}" destId="{CEDEF2D3-E753-4610-AF79-9F51B0EAB71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4E9563-0952-4229-A595-685A3F759226}">
      <dsp:nvSpPr>
        <dsp:cNvPr id="0" name=""/>
        <dsp:cNvSpPr/>
      </dsp:nvSpPr>
      <dsp:spPr>
        <a:xfrm>
          <a:off x="0" y="552"/>
          <a:ext cx="82296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659D6E-C18B-4998-91BA-C73F5F26A11E}">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0AF780-8079-4849-93CF-B6609D84E141}">
      <dsp:nvSpPr>
        <dsp:cNvPr id="0" name=""/>
        <dsp:cNvSpPr/>
      </dsp:nvSpPr>
      <dsp:spPr>
        <a:xfrm>
          <a:off x="1493203" y="552"/>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rtl="0">
            <a:lnSpc>
              <a:spcPct val="90000"/>
            </a:lnSpc>
            <a:spcBef>
              <a:spcPct val="0"/>
            </a:spcBef>
            <a:spcAft>
              <a:spcPct val="35000"/>
            </a:spcAft>
            <a:buNone/>
          </a:pPr>
          <a:r>
            <a:rPr lang="en-GB" sz="2500" kern="1200" dirty="0"/>
            <a:t>To increase our knowledge and understanding of the 4 operations</a:t>
          </a:r>
          <a:r>
            <a:rPr lang="en-GB" sz="2500" kern="1200" dirty="0">
              <a:latin typeface="Calibri"/>
            </a:rPr>
            <a:t>: + - x </a:t>
          </a:r>
          <a:r>
            <a:rPr lang="en-US" sz="2500" kern="1200" dirty="0">
              <a:latin typeface="Calibri"/>
            </a:rPr>
            <a:t>÷</a:t>
          </a:r>
          <a:endParaRPr lang="en-US" sz="2500" kern="1200" dirty="0"/>
        </a:p>
      </dsp:txBody>
      <dsp:txXfrm>
        <a:off x="1493203" y="552"/>
        <a:ext cx="6736396" cy="1292816"/>
      </dsp:txXfrm>
    </dsp:sp>
    <dsp:sp modelId="{1DBB4E88-5959-4999-A6B7-C1002567CC97}">
      <dsp:nvSpPr>
        <dsp:cNvPr id="0" name=""/>
        <dsp:cNvSpPr/>
      </dsp:nvSpPr>
      <dsp:spPr>
        <a:xfrm>
          <a:off x="0" y="1616573"/>
          <a:ext cx="82296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B97EA7-7CDB-404C-98CB-4444FCFED58E}">
      <dsp:nvSpPr>
        <dsp:cNvPr id="0" name=""/>
        <dsp:cNvSpPr/>
      </dsp:nvSpPr>
      <dsp:spPr>
        <a:xfrm>
          <a:off x="391077" y="1907456"/>
          <a:ext cx="711049" cy="7110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36C3E6-3F55-44C4-A771-C3B624290658}">
      <dsp:nvSpPr>
        <dsp:cNvPr id="0" name=""/>
        <dsp:cNvSpPr/>
      </dsp:nvSpPr>
      <dsp:spPr>
        <a:xfrm>
          <a:off x="1493203" y="1616573"/>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90000"/>
            </a:lnSpc>
            <a:spcBef>
              <a:spcPct val="0"/>
            </a:spcBef>
            <a:spcAft>
              <a:spcPct val="35000"/>
            </a:spcAft>
            <a:buNone/>
          </a:pPr>
          <a:r>
            <a:rPr lang="en-GB" sz="2500" kern="1200" dirty="0"/>
            <a:t>To explore social fractions</a:t>
          </a:r>
          <a:endParaRPr lang="en-US" sz="2500" kern="1200" dirty="0"/>
        </a:p>
      </dsp:txBody>
      <dsp:txXfrm>
        <a:off x="1493203" y="1616573"/>
        <a:ext cx="6736396" cy="1292816"/>
      </dsp:txXfrm>
    </dsp:sp>
    <dsp:sp modelId="{0E3A84F6-9D33-43A9-BC8A-F1B0DB062C81}">
      <dsp:nvSpPr>
        <dsp:cNvPr id="0" name=""/>
        <dsp:cNvSpPr/>
      </dsp:nvSpPr>
      <dsp:spPr>
        <a:xfrm>
          <a:off x="0" y="3232593"/>
          <a:ext cx="82296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7F06EC-3FEC-4D5E-87B8-08E19498510D}">
      <dsp:nvSpPr>
        <dsp:cNvPr id="0" name=""/>
        <dsp:cNvSpPr/>
      </dsp:nvSpPr>
      <dsp:spPr>
        <a:xfrm>
          <a:off x="391077" y="3523477"/>
          <a:ext cx="711049" cy="7110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DEF2D3-E753-4610-AF79-9F51B0EAB715}">
      <dsp:nvSpPr>
        <dsp:cNvPr id="0" name=""/>
        <dsp:cNvSpPr/>
      </dsp:nvSpPr>
      <dsp:spPr>
        <a:xfrm>
          <a:off x="1493203" y="3232593"/>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90000"/>
            </a:lnSpc>
            <a:spcBef>
              <a:spcPct val="0"/>
            </a:spcBef>
            <a:spcAft>
              <a:spcPct val="35000"/>
            </a:spcAft>
            <a:buNone/>
          </a:pPr>
          <a:r>
            <a:rPr lang="en-GB" sz="2500" kern="1200" dirty="0"/>
            <a:t>To develop our understanding of mathematical mark making.</a:t>
          </a:r>
          <a:endParaRPr lang="en-US" sz="2500" kern="1200" dirty="0"/>
        </a:p>
      </dsp:txBody>
      <dsp:txXfrm>
        <a:off x="1493203" y="3232593"/>
        <a:ext cx="6736396" cy="129281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6737" y="0"/>
            <a:ext cx="2950475" cy="497046"/>
          </a:xfrm>
          <a:prstGeom prst="rect">
            <a:avLst/>
          </a:prstGeom>
        </p:spPr>
        <p:txBody>
          <a:bodyPr vert="horz" lIns="91440" tIns="45720" rIns="91440" bIns="45720" rtlCol="0"/>
          <a:lstStyle>
            <a:lvl1pPr algn="r">
              <a:defRPr sz="1200"/>
            </a:lvl1pPr>
          </a:lstStyle>
          <a:p>
            <a:fld id="{514A1B5E-307A-4D48-B795-3B0040838892}" type="datetimeFigureOut">
              <a:rPr lang="en-GB" smtClean="0"/>
              <a:t>04/10/2023</a:t>
            </a:fld>
            <a:endParaRPr lang="en-GB"/>
          </a:p>
        </p:txBody>
      </p:sp>
      <p:sp>
        <p:nvSpPr>
          <p:cNvPr id="4" name="Footer Placeholder 3"/>
          <p:cNvSpPr>
            <a:spLocks noGrp="1"/>
          </p:cNvSpPr>
          <p:nvPr>
            <p:ph type="ftr" sz="quarter" idx="2"/>
          </p:nvPr>
        </p:nvSpPr>
        <p:spPr>
          <a:xfrm>
            <a:off x="0" y="9442154"/>
            <a:ext cx="2950475" cy="49704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6737" y="9442154"/>
            <a:ext cx="2950475" cy="497046"/>
          </a:xfrm>
          <a:prstGeom prst="rect">
            <a:avLst/>
          </a:prstGeom>
        </p:spPr>
        <p:txBody>
          <a:bodyPr vert="horz" lIns="91440" tIns="45720" rIns="91440" bIns="45720" rtlCol="0" anchor="b"/>
          <a:lstStyle>
            <a:lvl1pPr algn="r">
              <a:defRPr sz="1200"/>
            </a:lvl1pPr>
          </a:lstStyle>
          <a:p>
            <a:fld id="{B04035C4-3604-4DCE-97D8-D20E2E673AB4}" type="slidenum">
              <a:rPr lang="en-GB" smtClean="0"/>
              <a:t>‹#›</a:t>
            </a:fld>
            <a:endParaRPr lang="en-GB"/>
          </a:p>
        </p:txBody>
      </p:sp>
    </p:spTree>
    <p:extLst>
      <p:ext uri="{BB962C8B-B14F-4D97-AF65-F5344CB8AC3E}">
        <p14:creationId xmlns:p14="http://schemas.microsoft.com/office/powerpoint/2010/main" val="7999050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vl1pPr>
          </a:lstStyle>
          <a:p>
            <a:fld id="{00E03A9D-695D-4388-9FEF-F3A3B6E57EC0}" type="datetimeFigureOut">
              <a:rPr lang="en-GB" smtClean="0"/>
              <a:t>04/10/2023</a:t>
            </a:fld>
            <a:endParaRPr lang="en-GB"/>
          </a:p>
        </p:txBody>
      </p:sp>
      <p:sp>
        <p:nvSpPr>
          <p:cNvPr id="4" name="Slide Image Placeholder 3"/>
          <p:cNvSpPr>
            <a:spLocks noGrp="1" noRot="1" noChangeAspect="1"/>
          </p:cNvSpPr>
          <p:nvPr>
            <p:ph type="sldImg" idx="2"/>
          </p:nvPr>
        </p:nvSpPr>
        <p:spPr>
          <a:xfrm>
            <a:off x="920750" y="746125"/>
            <a:ext cx="4967288"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vl1pPr>
          </a:lstStyle>
          <a:p>
            <a:fld id="{74F02986-8426-4A1F-9EDD-FFE1E6B67C4D}" type="slidenum">
              <a:rPr lang="en-GB" smtClean="0"/>
              <a:t>‹#›</a:t>
            </a:fld>
            <a:endParaRPr lang="en-GB"/>
          </a:p>
        </p:txBody>
      </p:sp>
    </p:spTree>
    <p:extLst>
      <p:ext uri="{BB962C8B-B14F-4D97-AF65-F5344CB8AC3E}">
        <p14:creationId xmlns:p14="http://schemas.microsoft.com/office/powerpoint/2010/main" val="2976069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4F02986-8426-4A1F-9EDD-FFE1E6B67C4D}" type="slidenum">
              <a:rPr lang="en-GB" smtClean="0"/>
              <a:t>1</a:t>
            </a:fld>
            <a:endParaRPr lang="en-GB"/>
          </a:p>
        </p:txBody>
      </p:sp>
    </p:spTree>
    <p:extLst>
      <p:ext uri="{BB962C8B-B14F-4D97-AF65-F5344CB8AC3E}">
        <p14:creationId xmlns:p14="http://schemas.microsoft.com/office/powerpoint/2010/main" val="4101764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As children learn to count they will begin to compare sets of objects. The children may subitise the sets, line up objects to compare them or count them to determine which has more. Through these experiences they will develop an understanding of equivalence and non equivalence. </a:t>
            </a:r>
          </a:p>
          <a:p>
            <a:r>
              <a:rPr lang="en-GB" sz="1200" kern="1200">
                <a:solidFill>
                  <a:schemeClr val="tx1"/>
                </a:solidFill>
                <a:effectLst/>
                <a:latin typeface="+mn-lt"/>
                <a:ea typeface="+mn-ea"/>
                <a:cs typeface="+mn-cs"/>
              </a:rPr>
              <a:t>Comparative language can be explored when making comparisons between sets in the context of play such as a lot, few, too many, more fewer.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As well as helping children to understand addition and subtraction, early work on partitioning been found to help understanding of place value, being able to partition large numbers into tens and units (Fischer, 1990)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p>
        </p:txBody>
      </p:sp>
      <p:sp>
        <p:nvSpPr>
          <p:cNvPr id="4" name="Slide Number Placeholder 3"/>
          <p:cNvSpPr>
            <a:spLocks noGrp="1"/>
          </p:cNvSpPr>
          <p:nvPr>
            <p:ph type="sldNum" sz="quarter" idx="5"/>
          </p:nvPr>
        </p:nvSpPr>
        <p:spPr/>
        <p:txBody>
          <a:bodyPr/>
          <a:lstStyle/>
          <a:p>
            <a:fld id="{74F02986-8426-4A1F-9EDD-FFE1E6B67C4D}" type="slidenum">
              <a:rPr lang="en-GB" smtClean="0"/>
              <a:t>14</a:t>
            </a:fld>
            <a:endParaRPr lang="en-GB"/>
          </a:p>
        </p:txBody>
      </p:sp>
    </p:spTree>
    <p:extLst>
      <p:ext uri="{BB962C8B-B14F-4D97-AF65-F5344CB8AC3E}">
        <p14:creationId xmlns:p14="http://schemas.microsoft.com/office/powerpoint/2010/main" val="866913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where it is explicit in the tracker, however, it relies on Counting and Subitising being well embedded.</a:t>
            </a:r>
            <a:endParaRPr lang="en-US"/>
          </a:p>
        </p:txBody>
      </p:sp>
      <p:sp>
        <p:nvSpPr>
          <p:cNvPr id="4" name="Slide Number Placeholder 3"/>
          <p:cNvSpPr>
            <a:spLocks noGrp="1"/>
          </p:cNvSpPr>
          <p:nvPr>
            <p:ph type="sldNum" sz="quarter" idx="5"/>
          </p:nvPr>
        </p:nvSpPr>
        <p:spPr/>
        <p:txBody>
          <a:bodyPr/>
          <a:lstStyle/>
          <a:p>
            <a:fld id="{74F02986-8426-4A1F-9EDD-FFE1E6B67C4D}" type="slidenum">
              <a:rPr lang="en-GB" smtClean="0"/>
              <a:t>15</a:t>
            </a:fld>
            <a:endParaRPr lang="en-GB"/>
          </a:p>
        </p:txBody>
      </p:sp>
    </p:spTree>
    <p:extLst>
      <p:ext uri="{BB962C8B-B14F-4D97-AF65-F5344CB8AC3E}">
        <p14:creationId xmlns:p14="http://schemas.microsoft.com/office/powerpoint/2010/main" val="2762732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a:t>
            </a:r>
            <a:r>
              <a:rPr lang="en-GB" baseline="0"/>
              <a:t> opportunities do you have within your setting for children to count groups of objects/ abstract to allow them to develop and utilise the five principles of counting?</a:t>
            </a:r>
          </a:p>
          <a:p>
            <a:endParaRPr lang="en-GB"/>
          </a:p>
        </p:txBody>
      </p:sp>
      <p:sp>
        <p:nvSpPr>
          <p:cNvPr id="4" name="Slide Number Placeholder 3"/>
          <p:cNvSpPr>
            <a:spLocks noGrp="1"/>
          </p:cNvSpPr>
          <p:nvPr>
            <p:ph type="sldNum" sz="quarter" idx="10"/>
          </p:nvPr>
        </p:nvSpPr>
        <p:spPr/>
        <p:txBody>
          <a:bodyPr/>
          <a:lstStyle/>
          <a:p>
            <a:fld id="{74F02986-8426-4A1F-9EDD-FFE1E6B67C4D}" type="slidenum">
              <a:rPr lang="en-GB" smtClean="0"/>
              <a:t>16</a:t>
            </a:fld>
            <a:endParaRPr lang="en-GB"/>
          </a:p>
        </p:txBody>
      </p:sp>
    </p:spTree>
    <p:extLst>
      <p:ext uri="{BB962C8B-B14F-4D97-AF65-F5344CB8AC3E}">
        <p14:creationId xmlns:p14="http://schemas.microsoft.com/office/powerpoint/2010/main" val="1555928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Examples of how different representations of number can be included</a:t>
            </a:r>
            <a:r>
              <a:rPr lang="en-GB" baseline="0"/>
              <a:t> into the environment to reinforce cardinality and the link between numeral and quantity.</a:t>
            </a:r>
            <a:endParaRPr lang="en-GB"/>
          </a:p>
        </p:txBody>
      </p:sp>
      <p:sp>
        <p:nvSpPr>
          <p:cNvPr id="4" name="Slide Number Placeholder 3"/>
          <p:cNvSpPr>
            <a:spLocks noGrp="1"/>
          </p:cNvSpPr>
          <p:nvPr>
            <p:ph type="sldNum" sz="quarter" idx="10"/>
          </p:nvPr>
        </p:nvSpPr>
        <p:spPr/>
        <p:txBody>
          <a:bodyPr/>
          <a:lstStyle/>
          <a:p>
            <a:fld id="{74F02986-8426-4A1F-9EDD-FFE1E6B67C4D}" type="slidenum">
              <a:rPr lang="en-GB" smtClean="0"/>
              <a:t>17</a:t>
            </a:fld>
            <a:endParaRPr lang="en-GB"/>
          </a:p>
        </p:txBody>
      </p:sp>
    </p:spTree>
    <p:extLst>
      <p:ext uri="{BB962C8B-B14F-4D97-AF65-F5344CB8AC3E}">
        <p14:creationId xmlns:p14="http://schemas.microsoft.com/office/powerpoint/2010/main" val="2351976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Children sensitive to situations</a:t>
            </a:r>
            <a:r>
              <a:rPr lang="en-GB" baseline="0"/>
              <a:t> that matter to them e.g. child having more than them. When comparing sets adults tend to draw attention to the larger one e.g. who has the most rather than who has the fewest…stating there are more cups than plates rather than there are fewer plates than cups. </a:t>
            </a:r>
          </a:p>
          <a:p>
            <a:endParaRPr lang="en-GB" baseline="0"/>
          </a:p>
          <a:p>
            <a:r>
              <a:rPr lang="en-GB" baseline="0"/>
              <a:t>EAL children tend to struggle with the language of comparison – need to be consistent, clear modelling and scaffolding</a:t>
            </a:r>
          </a:p>
          <a:p>
            <a:endParaRPr lang="en-GB" baseline="0"/>
          </a:p>
          <a:p>
            <a:endParaRPr lang="en-GB" baseline="0"/>
          </a:p>
          <a:p>
            <a:pPr lvl="1"/>
            <a:endParaRPr lang="en-GB" sz="2200"/>
          </a:p>
          <a:p>
            <a:pPr lvl="1"/>
            <a:endParaRPr lang="en-GB" sz="2200"/>
          </a:p>
          <a:p>
            <a:pPr marL="457200" lvl="1" indent="0">
              <a:buNone/>
            </a:pPr>
            <a:endParaRPr lang="en-GB" sz="2600"/>
          </a:p>
          <a:p>
            <a:pPr lvl="1"/>
            <a:endParaRPr lang="en-GB"/>
          </a:p>
          <a:p>
            <a:pPr lvl="1"/>
            <a:endParaRPr lang="en-GB"/>
          </a:p>
          <a:p>
            <a:pPr lvl="1"/>
            <a:endParaRPr lang="en-GB"/>
          </a:p>
          <a:p>
            <a:endParaRPr lang="en-GB" baseline="0"/>
          </a:p>
          <a:p>
            <a:endParaRPr lang="en-GB" baseline="0"/>
          </a:p>
          <a:p>
            <a:endParaRPr lang="en-GB" baseline="0"/>
          </a:p>
          <a:p>
            <a:endParaRPr lang="en-GB"/>
          </a:p>
        </p:txBody>
      </p:sp>
      <p:sp>
        <p:nvSpPr>
          <p:cNvPr id="4" name="Slide Number Placeholder 3"/>
          <p:cNvSpPr>
            <a:spLocks noGrp="1"/>
          </p:cNvSpPr>
          <p:nvPr>
            <p:ph type="sldNum" sz="quarter" idx="10"/>
          </p:nvPr>
        </p:nvSpPr>
        <p:spPr/>
        <p:txBody>
          <a:bodyPr/>
          <a:lstStyle/>
          <a:p>
            <a:fld id="{33B1E282-67B0-40A9-B6A7-EA37898AC323}" type="slidenum">
              <a:rPr lang="en-GB" smtClean="0"/>
              <a:t>18</a:t>
            </a:fld>
            <a:endParaRPr lang="en-GB"/>
          </a:p>
        </p:txBody>
      </p:sp>
    </p:spTree>
    <p:extLst>
      <p:ext uri="{BB962C8B-B14F-4D97-AF65-F5344CB8AC3E}">
        <p14:creationId xmlns:p14="http://schemas.microsoft.com/office/powerpoint/2010/main" val="3705859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b="1"/>
              <a:t>Remember!</a:t>
            </a:r>
          </a:p>
          <a:p>
            <a:pPr lvl="1"/>
            <a:r>
              <a:rPr lang="en-GB" sz="2200"/>
              <a:t>Few and fewer for cardinal number (things that can be counted)</a:t>
            </a:r>
          </a:p>
          <a:p>
            <a:pPr lvl="1"/>
            <a:r>
              <a:rPr lang="en-GB" sz="2200"/>
              <a:t>Less refers to things that are measured</a:t>
            </a:r>
          </a:p>
          <a:p>
            <a:pPr lvl="1"/>
            <a:r>
              <a:rPr lang="en-GB" sz="2200"/>
              <a:t>‘A few more…a lot less’… be careful about language so as not to confuse the children. </a:t>
            </a:r>
          </a:p>
          <a:p>
            <a:r>
              <a:rPr lang="en-GB"/>
              <a:t>Your own awareness</a:t>
            </a:r>
          </a:p>
        </p:txBody>
      </p:sp>
      <p:sp>
        <p:nvSpPr>
          <p:cNvPr id="4" name="Slide Number Placeholder 3"/>
          <p:cNvSpPr>
            <a:spLocks noGrp="1"/>
          </p:cNvSpPr>
          <p:nvPr>
            <p:ph type="sldNum" sz="quarter" idx="5"/>
          </p:nvPr>
        </p:nvSpPr>
        <p:spPr/>
        <p:txBody>
          <a:bodyPr/>
          <a:lstStyle/>
          <a:p>
            <a:fld id="{74F02986-8426-4A1F-9EDD-FFE1E6B67C4D}" type="slidenum">
              <a:rPr lang="en-GB" smtClean="0"/>
              <a:t>19</a:t>
            </a:fld>
            <a:endParaRPr lang="en-GB"/>
          </a:p>
        </p:txBody>
      </p:sp>
    </p:spTree>
    <p:extLst>
      <p:ext uri="{BB962C8B-B14F-4D97-AF65-F5344CB8AC3E}">
        <p14:creationId xmlns:p14="http://schemas.microsoft.com/office/powerpoint/2010/main" val="2980360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**Add example- picture</a:t>
            </a:r>
          </a:p>
          <a:p>
            <a:r>
              <a:rPr lang="en-GB"/>
              <a:t> When comparing sets adults tend to draw attention to the larger one e.g. who has the most rather than who has the fewest…stating there are more cups than plates rather than there are fewer plates than cups. </a:t>
            </a:r>
          </a:p>
          <a:p>
            <a:endParaRPr lang="en-GB">
              <a:cs typeface="Calibri"/>
            </a:endParaRPr>
          </a:p>
        </p:txBody>
      </p:sp>
      <p:sp>
        <p:nvSpPr>
          <p:cNvPr id="4" name="Slide Number Placeholder 3"/>
          <p:cNvSpPr>
            <a:spLocks noGrp="1"/>
          </p:cNvSpPr>
          <p:nvPr>
            <p:ph type="sldNum" sz="quarter" idx="5"/>
          </p:nvPr>
        </p:nvSpPr>
        <p:spPr/>
        <p:txBody>
          <a:bodyPr/>
          <a:lstStyle/>
          <a:p>
            <a:fld id="{74F02986-8426-4A1F-9EDD-FFE1E6B67C4D}" type="slidenum">
              <a:rPr lang="en-GB" smtClean="0"/>
              <a:t>20</a:t>
            </a:fld>
            <a:endParaRPr lang="en-GB"/>
          </a:p>
        </p:txBody>
      </p:sp>
    </p:spTree>
    <p:extLst>
      <p:ext uri="{BB962C8B-B14F-4D97-AF65-F5344CB8AC3E}">
        <p14:creationId xmlns:p14="http://schemas.microsoft.com/office/powerpoint/2010/main" val="4009436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F02986-8426-4A1F-9EDD-FFE1E6B67C4D}" type="slidenum">
              <a:rPr lang="en-GB" smtClean="0"/>
              <a:t>21</a:t>
            </a:fld>
            <a:endParaRPr lang="en-GB"/>
          </a:p>
        </p:txBody>
      </p:sp>
    </p:spTree>
    <p:extLst>
      <p:ext uri="{BB962C8B-B14F-4D97-AF65-F5344CB8AC3E}">
        <p14:creationId xmlns:p14="http://schemas.microsoft.com/office/powerpoint/2010/main" val="919089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Highlight where this is evident in the tracker </a:t>
            </a:r>
            <a:endParaRPr lang="en-US"/>
          </a:p>
        </p:txBody>
      </p:sp>
      <p:sp>
        <p:nvSpPr>
          <p:cNvPr id="4" name="Slide Number Placeholder 3"/>
          <p:cNvSpPr>
            <a:spLocks noGrp="1"/>
          </p:cNvSpPr>
          <p:nvPr>
            <p:ph type="sldNum" sz="quarter" idx="5"/>
          </p:nvPr>
        </p:nvSpPr>
        <p:spPr/>
        <p:txBody>
          <a:bodyPr/>
          <a:lstStyle/>
          <a:p>
            <a:fld id="{74F02986-8426-4A1F-9EDD-FFE1E6B67C4D}" type="slidenum">
              <a:rPr lang="en-GB" smtClean="0"/>
              <a:t>22</a:t>
            </a:fld>
            <a:endParaRPr lang="en-GB"/>
          </a:p>
        </p:txBody>
      </p:sp>
    </p:spTree>
    <p:extLst>
      <p:ext uri="{BB962C8B-B14F-4D97-AF65-F5344CB8AC3E}">
        <p14:creationId xmlns:p14="http://schemas.microsoft.com/office/powerpoint/2010/main" val="992070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Remember, children have to understand both </a:t>
            </a:r>
            <a:r>
              <a:rPr lang="en-GB" sz="1200" b="1" dirty="0"/>
              <a:t>cardinal</a:t>
            </a:r>
            <a:r>
              <a:rPr lang="en-GB" sz="1200" dirty="0"/>
              <a:t> and </a:t>
            </a:r>
            <a:r>
              <a:rPr lang="en-GB" sz="1200" b="1" dirty="0"/>
              <a:t>ordinal </a:t>
            </a:r>
            <a:r>
              <a:rPr lang="en-GB" sz="1200" dirty="0"/>
              <a:t>number, developing an understanding of these alongside each other (as well as nominal numbers)</a:t>
            </a:r>
            <a:endParaRPr lang="en-GB" dirty="0"/>
          </a:p>
        </p:txBody>
      </p:sp>
      <p:sp>
        <p:nvSpPr>
          <p:cNvPr id="4" name="Slide Number Placeholder 3"/>
          <p:cNvSpPr>
            <a:spLocks noGrp="1"/>
          </p:cNvSpPr>
          <p:nvPr>
            <p:ph type="sldNum" sz="quarter" idx="10"/>
          </p:nvPr>
        </p:nvSpPr>
        <p:spPr/>
        <p:txBody>
          <a:bodyPr/>
          <a:lstStyle/>
          <a:p>
            <a:fld id="{33B1E282-67B0-40A9-B6A7-EA37898AC323}" type="slidenum">
              <a:rPr lang="en-GB" smtClean="0"/>
              <a:t>23</a:t>
            </a:fld>
            <a:endParaRPr lang="en-GB"/>
          </a:p>
        </p:txBody>
      </p:sp>
    </p:spTree>
    <p:extLst>
      <p:ext uri="{BB962C8B-B14F-4D97-AF65-F5344CB8AC3E}">
        <p14:creationId xmlns:p14="http://schemas.microsoft.com/office/powerpoint/2010/main" val="1387694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Throughout the presentation remember the key message re maths talk. All the strategies we suggest require adult modelling maths talk and using interactions  to move </a:t>
            </a:r>
            <a:r>
              <a:rPr lang="en-GB"/>
              <a:t>learning forward.</a:t>
            </a:r>
            <a:endParaRPr lang="en-US" dirty="0"/>
          </a:p>
        </p:txBody>
      </p:sp>
      <p:sp>
        <p:nvSpPr>
          <p:cNvPr id="4" name="Slide Number Placeholder 3"/>
          <p:cNvSpPr>
            <a:spLocks noGrp="1"/>
          </p:cNvSpPr>
          <p:nvPr>
            <p:ph type="sldNum" sz="quarter" idx="5"/>
          </p:nvPr>
        </p:nvSpPr>
        <p:spPr/>
        <p:txBody>
          <a:bodyPr/>
          <a:lstStyle/>
          <a:p>
            <a:fld id="{74F02986-8426-4A1F-9EDD-FFE1E6B67C4D}" type="slidenum">
              <a:rPr lang="en-GB" smtClean="0"/>
              <a:t>2</a:t>
            </a:fld>
            <a:endParaRPr lang="en-GB"/>
          </a:p>
        </p:txBody>
      </p:sp>
    </p:spTree>
    <p:extLst>
      <p:ext uri="{BB962C8B-B14F-4D97-AF65-F5344CB8AC3E}">
        <p14:creationId xmlns:p14="http://schemas.microsoft.com/office/powerpoint/2010/main" val="775869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baseline="0" dirty="0"/>
              <a:t>Explore items to demonstrate the skill of quantity increasing.</a:t>
            </a:r>
          </a:p>
          <a:p>
            <a:endParaRPr lang="en-GB" baseline="0" dirty="0"/>
          </a:p>
          <a:p>
            <a:r>
              <a:rPr lang="en-GB" baseline="0" dirty="0"/>
              <a:t>Remember the value of maths talk and quality interactions. </a:t>
            </a:r>
            <a:endParaRPr lang="en-GB" dirty="0"/>
          </a:p>
        </p:txBody>
      </p:sp>
      <p:sp>
        <p:nvSpPr>
          <p:cNvPr id="4" name="Slide Number Placeholder 3"/>
          <p:cNvSpPr>
            <a:spLocks noGrp="1"/>
          </p:cNvSpPr>
          <p:nvPr>
            <p:ph type="sldNum" sz="quarter" idx="10"/>
          </p:nvPr>
        </p:nvSpPr>
        <p:spPr/>
        <p:txBody>
          <a:bodyPr/>
          <a:lstStyle/>
          <a:p>
            <a:fld id="{74F02986-8426-4A1F-9EDD-FFE1E6B67C4D}" type="slidenum">
              <a:rPr lang="en-GB" smtClean="0"/>
              <a:t>24</a:t>
            </a:fld>
            <a:endParaRPr lang="en-GB"/>
          </a:p>
        </p:txBody>
      </p:sp>
    </p:spTree>
    <p:extLst>
      <p:ext uri="{BB962C8B-B14F-4D97-AF65-F5344CB8AC3E}">
        <p14:creationId xmlns:p14="http://schemas.microsoft.com/office/powerpoint/2010/main" val="2072066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Model and discuss</a:t>
            </a:r>
            <a:r>
              <a:rPr lang="en-GB" baseline="0"/>
              <a:t> conservation of number. </a:t>
            </a:r>
            <a:endParaRPr lang="en-GB"/>
          </a:p>
        </p:txBody>
      </p:sp>
      <p:sp>
        <p:nvSpPr>
          <p:cNvPr id="4" name="Slide Number Placeholder 3"/>
          <p:cNvSpPr>
            <a:spLocks noGrp="1"/>
          </p:cNvSpPr>
          <p:nvPr>
            <p:ph type="sldNum" sz="quarter" idx="10"/>
          </p:nvPr>
        </p:nvSpPr>
        <p:spPr/>
        <p:txBody>
          <a:bodyPr/>
          <a:lstStyle/>
          <a:p>
            <a:fld id="{74F02986-8426-4A1F-9EDD-FFE1E6B67C4D}" type="slidenum">
              <a:rPr lang="en-GB" smtClean="0"/>
              <a:t>28</a:t>
            </a:fld>
            <a:endParaRPr lang="en-GB"/>
          </a:p>
        </p:txBody>
      </p:sp>
    </p:spTree>
    <p:extLst>
      <p:ext uri="{BB962C8B-B14F-4D97-AF65-F5344CB8AC3E}">
        <p14:creationId xmlns:p14="http://schemas.microsoft.com/office/powerpoint/2010/main" val="1020864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Highlight where this is evident in the tracker </a:t>
            </a:r>
            <a:endParaRPr lang="en-US"/>
          </a:p>
        </p:txBody>
      </p:sp>
      <p:sp>
        <p:nvSpPr>
          <p:cNvPr id="4" name="Slide Number Placeholder 3"/>
          <p:cNvSpPr>
            <a:spLocks noGrp="1"/>
          </p:cNvSpPr>
          <p:nvPr>
            <p:ph type="sldNum" sz="quarter" idx="5"/>
          </p:nvPr>
        </p:nvSpPr>
        <p:spPr/>
        <p:txBody>
          <a:bodyPr/>
          <a:lstStyle/>
          <a:p>
            <a:fld id="{74F02986-8426-4A1F-9EDD-FFE1E6B67C4D}" type="slidenum">
              <a:rPr lang="en-GB" smtClean="0"/>
              <a:t>29</a:t>
            </a:fld>
            <a:endParaRPr lang="en-GB"/>
          </a:p>
        </p:txBody>
      </p:sp>
    </p:spTree>
    <p:extLst>
      <p:ext uri="{BB962C8B-B14F-4D97-AF65-F5344CB8AC3E}">
        <p14:creationId xmlns:p14="http://schemas.microsoft.com/office/powerpoint/2010/main" val="830054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How do you see?</a:t>
            </a:r>
          </a:p>
          <a:p>
            <a:r>
              <a:rPr lang="en-GB"/>
              <a:t>What</a:t>
            </a:r>
            <a:r>
              <a:rPr lang="en-GB" baseline="0"/>
              <a:t> do you see?</a:t>
            </a:r>
          </a:p>
          <a:p>
            <a:endParaRPr lang="en-GB" baseline="0"/>
          </a:p>
          <a:p>
            <a:r>
              <a:rPr lang="en-GB" baseline="0"/>
              <a:t>Progressing to splitting dots up eg 5 and two dots is 7 conceptual subitising (partitioning)</a:t>
            </a:r>
          </a:p>
          <a:p>
            <a:endParaRPr lang="en-GB"/>
          </a:p>
        </p:txBody>
      </p:sp>
      <p:sp>
        <p:nvSpPr>
          <p:cNvPr id="4" name="Slide Number Placeholder 3"/>
          <p:cNvSpPr>
            <a:spLocks noGrp="1"/>
          </p:cNvSpPr>
          <p:nvPr>
            <p:ph type="sldNum" sz="quarter" idx="10"/>
          </p:nvPr>
        </p:nvSpPr>
        <p:spPr/>
        <p:txBody>
          <a:bodyPr/>
          <a:lstStyle/>
          <a:p>
            <a:fld id="{74F02986-8426-4A1F-9EDD-FFE1E6B67C4D}" type="slidenum">
              <a:rPr lang="en-GB" smtClean="0"/>
              <a:t>30</a:t>
            </a:fld>
            <a:endParaRPr lang="en-GB"/>
          </a:p>
        </p:txBody>
      </p:sp>
    </p:spTree>
    <p:extLst>
      <p:ext uri="{BB962C8B-B14F-4D97-AF65-F5344CB8AC3E}">
        <p14:creationId xmlns:p14="http://schemas.microsoft.com/office/powerpoint/2010/main" val="2992998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Activity</a:t>
            </a:r>
            <a:r>
              <a:rPr lang="en-GB" baseline="0"/>
              <a:t> with cakes and counters</a:t>
            </a:r>
          </a:p>
          <a:p>
            <a:endParaRPr lang="en-GB" baseline="0"/>
          </a:p>
          <a:p>
            <a:endParaRPr lang="en-GB" baseline="0"/>
          </a:p>
        </p:txBody>
      </p:sp>
      <p:sp>
        <p:nvSpPr>
          <p:cNvPr id="4" name="Slide Number Placeholder 3"/>
          <p:cNvSpPr>
            <a:spLocks noGrp="1"/>
          </p:cNvSpPr>
          <p:nvPr>
            <p:ph type="sldNum" sz="quarter" idx="10"/>
          </p:nvPr>
        </p:nvSpPr>
        <p:spPr/>
        <p:txBody>
          <a:bodyPr/>
          <a:lstStyle/>
          <a:p>
            <a:fld id="{33B1E282-67B0-40A9-B6A7-EA37898AC323}" type="slidenum">
              <a:rPr lang="en-GB" smtClean="0"/>
              <a:t>31</a:t>
            </a:fld>
            <a:endParaRPr lang="en-GB"/>
          </a:p>
        </p:txBody>
      </p:sp>
    </p:spTree>
    <p:extLst>
      <p:ext uri="{BB962C8B-B14F-4D97-AF65-F5344CB8AC3E}">
        <p14:creationId xmlns:p14="http://schemas.microsoft.com/office/powerpoint/2010/main" val="1013899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Partitioning through interactions:</a:t>
            </a:r>
          </a:p>
          <a:p>
            <a:endParaRPr lang="en-GB" dirty="0"/>
          </a:p>
          <a:p>
            <a:r>
              <a:rPr lang="en-GB" dirty="0"/>
              <a:t>3 Lambs- two on the hay, 1 on the ground</a:t>
            </a:r>
          </a:p>
          <a:p>
            <a:r>
              <a:rPr lang="en-GB" dirty="0"/>
              <a:t>5 footballers, 3 in blue and 2 in red</a:t>
            </a:r>
          </a:p>
          <a:p>
            <a:r>
              <a:rPr lang="en-GB" dirty="0"/>
              <a:t>3 birds, 1 on the handle and 2 on the feeder</a:t>
            </a:r>
          </a:p>
        </p:txBody>
      </p:sp>
      <p:sp>
        <p:nvSpPr>
          <p:cNvPr id="4" name="Slide Number Placeholder 3"/>
          <p:cNvSpPr>
            <a:spLocks noGrp="1"/>
          </p:cNvSpPr>
          <p:nvPr>
            <p:ph type="sldNum" sz="quarter" idx="5"/>
          </p:nvPr>
        </p:nvSpPr>
        <p:spPr/>
        <p:txBody>
          <a:bodyPr/>
          <a:lstStyle/>
          <a:p>
            <a:fld id="{74F02986-8426-4A1F-9EDD-FFE1E6B67C4D}" type="slidenum">
              <a:rPr lang="en-GB" smtClean="0"/>
              <a:t>32</a:t>
            </a:fld>
            <a:endParaRPr lang="en-GB"/>
          </a:p>
        </p:txBody>
      </p:sp>
    </p:spTree>
    <p:extLst>
      <p:ext uri="{BB962C8B-B14F-4D97-AF65-F5344CB8AC3E}">
        <p14:creationId xmlns:p14="http://schemas.microsoft.com/office/powerpoint/2010/main" val="2158999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759">
              <a:defRPr/>
            </a:pPr>
            <a:r>
              <a:rPr lang="en-GB" b="1"/>
              <a:t>Augmentation – the action or process of making or becoming greater in size or amount </a:t>
            </a:r>
          </a:p>
          <a:p>
            <a:pPr defTabSz="910759">
              <a:defRPr/>
            </a:pPr>
            <a:endParaRPr lang="en-GB" b="1"/>
          </a:p>
          <a:p>
            <a:pPr defTabSz="910759">
              <a:defRPr/>
            </a:pPr>
            <a:r>
              <a:rPr lang="en-GB" b="1"/>
              <a:t>Need ‘real world’ experience of both</a:t>
            </a:r>
          </a:p>
          <a:p>
            <a:pPr defTabSz="910759">
              <a:defRPr/>
            </a:pPr>
            <a:endParaRPr lang="en-GB" b="1"/>
          </a:p>
          <a:p>
            <a:pPr defTabSz="910759">
              <a:defRPr/>
            </a:pPr>
            <a:r>
              <a:rPr lang="en-GB" b="1"/>
              <a:t>Are we using number tracks in</a:t>
            </a:r>
            <a:r>
              <a:rPr lang="en-GB" b="1" baseline="0"/>
              <a:t> nursery? How? What context?</a:t>
            </a:r>
            <a:endParaRPr lang="en-GB"/>
          </a:p>
          <a:p>
            <a:endParaRPr lang="en-GB"/>
          </a:p>
        </p:txBody>
      </p:sp>
      <p:sp>
        <p:nvSpPr>
          <p:cNvPr id="4" name="Slide Number Placeholder 3"/>
          <p:cNvSpPr>
            <a:spLocks noGrp="1"/>
          </p:cNvSpPr>
          <p:nvPr>
            <p:ph type="sldNum" sz="quarter" idx="5"/>
          </p:nvPr>
        </p:nvSpPr>
        <p:spPr/>
        <p:txBody>
          <a:bodyPr/>
          <a:lstStyle/>
          <a:p>
            <a:fld id="{74F02986-8426-4A1F-9EDD-FFE1E6B67C4D}" type="slidenum">
              <a:rPr lang="en-GB" smtClean="0"/>
              <a:t>34</a:t>
            </a:fld>
            <a:endParaRPr lang="en-GB"/>
          </a:p>
        </p:txBody>
      </p:sp>
    </p:spTree>
    <p:extLst>
      <p:ext uri="{BB962C8B-B14F-4D97-AF65-F5344CB8AC3E}">
        <p14:creationId xmlns:p14="http://schemas.microsoft.com/office/powerpoint/2010/main" val="3065498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Highlight where this is evident in the tracker </a:t>
            </a:r>
            <a:endParaRPr lang="en-US"/>
          </a:p>
        </p:txBody>
      </p:sp>
      <p:sp>
        <p:nvSpPr>
          <p:cNvPr id="4" name="Slide Number Placeholder 3"/>
          <p:cNvSpPr>
            <a:spLocks noGrp="1"/>
          </p:cNvSpPr>
          <p:nvPr>
            <p:ph type="sldNum" sz="quarter" idx="5"/>
          </p:nvPr>
        </p:nvSpPr>
        <p:spPr/>
        <p:txBody>
          <a:bodyPr/>
          <a:lstStyle/>
          <a:p>
            <a:fld id="{74F02986-8426-4A1F-9EDD-FFE1E6B67C4D}" type="slidenum">
              <a:rPr lang="en-GB" smtClean="0"/>
              <a:t>35</a:t>
            </a:fld>
            <a:endParaRPr lang="en-GB"/>
          </a:p>
        </p:txBody>
      </p:sp>
    </p:spTree>
    <p:extLst>
      <p:ext uri="{BB962C8B-B14F-4D97-AF65-F5344CB8AC3E}">
        <p14:creationId xmlns:p14="http://schemas.microsoft.com/office/powerpoint/2010/main" val="3348078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759">
              <a:defRPr/>
            </a:pPr>
            <a:r>
              <a:rPr lang="en-GB" b="1" dirty="0"/>
              <a:t>Augmentation – the action or process of making or becoming greater in size or amount </a:t>
            </a:r>
          </a:p>
          <a:p>
            <a:pPr defTabSz="910759">
              <a:defRPr/>
            </a:pPr>
            <a:endParaRPr lang="en-GB" b="1" dirty="0"/>
          </a:p>
          <a:p>
            <a:pPr defTabSz="910759">
              <a:defRPr/>
            </a:pPr>
            <a:r>
              <a:rPr lang="en-GB" b="1" dirty="0"/>
              <a:t>Need ‘real world’ experience of both</a:t>
            </a:r>
          </a:p>
          <a:p>
            <a:pPr defTabSz="910759">
              <a:defRPr/>
            </a:pPr>
            <a:endParaRPr lang="en-GB" b="1" dirty="0"/>
          </a:p>
          <a:p>
            <a:pPr defTabSz="910759">
              <a:defRPr/>
            </a:pPr>
            <a:r>
              <a:rPr lang="en-GB" b="1" dirty="0"/>
              <a:t>Are we using number tracks in</a:t>
            </a:r>
            <a:r>
              <a:rPr lang="en-GB" b="1" baseline="0" dirty="0"/>
              <a:t> nursery? How? What context?</a:t>
            </a:r>
            <a:endParaRPr lang="en-GB" dirty="0"/>
          </a:p>
          <a:p>
            <a:endParaRPr lang="en-GB" dirty="0"/>
          </a:p>
        </p:txBody>
      </p:sp>
      <p:sp>
        <p:nvSpPr>
          <p:cNvPr id="4" name="Slide Number Placeholder 3"/>
          <p:cNvSpPr>
            <a:spLocks noGrp="1"/>
          </p:cNvSpPr>
          <p:nvPr>
            <p:ph type="sldNum" sz="quarter" idx="5"/>
          </p:nvPr>
        </p:nvSpPr>
        <p:spPr/>
        <p:txBody>
          <a:bodyPr/>
          <a:lstStyle/>
          <a:p>
            <a:fld id="{74F02986-8426-4A1F-9EDD-FFE1E6B67C4D}" type="slidenum">
              <a:rPr lang="en-GB" smtClean="0"/>
              <a:t>36</a:t>
            </a:fld>
            <a:endParaRPr lang="en-GB"/>
          </a:p>
        </p:txBody>
      </p:sp>
    </p:spTree>
    <p:extLst>
      <p:ext uri="{BB962C8B-B14F-4D97-AF65-F5344CB8AC3E}">
        <p14:creationId xmlns:p14="http://schemas.microsoft.com/office/powerpoint/2010/main" val="39353894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Very physical for the children.</a:t>
            </a:r>
          </a:p>
          <a:p>
            <a:r>
              <a:rPr lang="en-GB" dirty="0"/>
              <a:t>What</a:t>
            </a:r>
            <a:r>
              <a:rPr lang="en-GB" baseline="0" dirty="0"/>
              <a:t> key questions could we be asking the children?</a:t>
            </a:r>
          </a:p>
          <a:p>
            <a:pPr marL="0" indent="0">
              <a:buFont typeface="Arial" pitchFamily="34" charset="0"/>
              <a:buNone/>
            </a:pPr>
            <a:r>
              <a:rPr lang="en-GB" baseline="0" dirty="0"/>
              <a:t>Lets put these sets together, how many do you have now???</a:t>
            </a:r>
          </a:p>
        </p:txBody>
      </p:sp>
      <p:sp>
        <p:nvSpPr>
          <p:cNvPr id="4" name="Slide Number Placeholder 3"/>
          <p:cNvSpPr>
            <a:spLocks noGrp="1"/>
          </p:cNvSpPr>
          <p:nvPr>
            <p:ph type="sldNum" sz="quarter" idx="5"/>
          </p:nvPr>
        </p:nvSpPr>
        <p:spPr/>
        <p:txBody>
          <a:bodyPr/>
          <a:lstStyle/>
          <a:p>
            <a:fld id="{74F02986-8426-4A1F-9EDD-FFE1E6B67C4D}" type="slidenum">
              <a:rPr lang="en-GB" smtClean="0"/>
              <a:t>37</a:t>
            </a:fld>
            <a:endParaRPr lang="en-GB"/>
          </a:p>
        </p:txBody>
      </p:sp>
    </p:spTree>
    <p:extLst>
      <p:ext uri="{BB962C8B-B14F-4D97-AF65-F5344CB8AC3E}">
        <p14:creationId xmlns:p14="http://schemas.microsoft.com/office/powerpoint/2010/main" val="300096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Highlight where this is evident in the tracker </a:t>
            </a:r>
            <a:endParaRPr lang="en-US" dirty="0"/>
          </a:p>
        </p:txBody>
      </p:sp>
      <p:sp>
        <p:nvSpPr>
          <p:cNvPr id="4" name="Slide Number Placeholder 3"/>
          <p:cNvSpPr>
            <a:spLocks noGrp="1"/>
          </p:cNvSpPr>
          <p:nvPr>
            <p:ph type="sldNum" sz="quarter" idx="5"/>
          </p:nvPr>
        </p:nvSpPr>
        <p:spPr/>
        <p:txBody>
          <a:bodyPr/>
          <a:lstStyle/>
          <a:p>
            <a:fld id="{74F02986-8426-4A1F-9EDD-FFE1E6B67C4D}" type="slidenum">
              <a:rPr lang="en-GB" smtClean="0"/>
              <a:t>3</a:t>
            </a:fld>
            <a:endParaRPr lang="en-GB"/>
          </a:p>
        </p:txBody>
      </p:sp>
    </p:spTree>
    <p:extLst>
      <p:ext uri="{BB962C8B-B14F-4D97-AF65-F5344CB8AC3E}">
        <p14:creationId xmlns:p14="http://schemas.microsoft.com/office/powerpoint/2010/main" val="28267818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Highlight where this is evident in the tracker </a:t>
            </a:r>
            <a:endParaRPr lang="en-US"/>
          </a:p>
        </p:txBody>
      </p:sp>
      <p:sp>
        <p:nvSpPr>
          <p:cNvPr id="4" name="Slide Number Placeholder 3"/>
          <p:cNvSpPr>
            <a:spLocks noGrp="1"/>
          </p:cNvSpPr>
          <p:nvPr>
            <p:ph type="sldNum" sz="quarter" idx="5"/>
          </p:nvPr>
        </p:nvSpPr>
        <p:spPr/>
        <p:txBody>
          <a:bodyPr/>
          <a:lstStyle/>
          <a:p>
            <a:fld id="{74F02986-8426-4A1F-9EDD-FFE1E6B67C4D}" type="slidenum">
              <a:rPr lang="en-GB" smtClean="0"/>
              <a:t>38</a:t>
            </a:fld>
            <a:endParaRPr lang="en-GB"/>
          </a:p>
        </p:txBody>
      </p:sp>
    </p:spTree>
    <p:extLst>
      <p:ext uri="{BB962C8B-B14F-4D97-AF65-F5344CB8AC3E}">
        <p14:creationId xmlns:p14="http://schemas.microsoft.com/office/powerpoint/2010/main" val="35770648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not a separate aim as it should not be thought of as separate. Problem Solving is at the heart of early mathematics and a development of mathematical skills enhances children's problem solving capabilities.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3848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736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88131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32119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4EF99-A119-4B15-8DF7-0AF97101B7D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7453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5389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0968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1831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Comparison is crucial. Food, block towers, </a:t>
            </a:r>
            <a:r>
              <a:rPr lang="en-GB" dirty="0" err="1">
                <a:cs typeface="Calibri"/>
              </a:rPr>
              <a:t>lego</a:t>
            </a:r>
            <a:r>
              <a:rPr lang="en-GB" dirty="0">
                <a:cs typeface="Calibri"/>
              </a:rPr>
              <a:t> etc</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0713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Estimating is a concept children find difficult to do as they are pre-programmed to believe in maths there is a right and a wrong answer. Estimating skills enrich children’s understanding of maths and good estimating skills go hand in hand with good number sense and mathematical thinking. We use estimating in every day e.g. when we are doing the shopping we roughly add up the price we think the total bill be, it is important children are given opportunities to estimate as we want them to develop in a way that they can determine the reasonableness of their answer.</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BD3FF9-4377-422D-A323-57383498200D}"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644033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020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25088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1532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89590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4489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03002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02554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24607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29040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3634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Highlight where this is evident in the tracker </a:t>
            </a:r>
            <a:endParaRPr lang="en-US"/>
          </a:p>
        </p:txBody>
      </p:sp>
      <p:sp>
        <p:nvSpPr>
          <p:cNvPr id="4" name="Slide Number Placeholder 3"/>
          <p:cNvSpPr>
            <a:spLocks noGrp="1"/>
          </p:cNvSpPr>
          <p:nvPr>
            <p:ph type="sldNum" sz="quarter" idx="5"/>
          </p:nvPr>
        </p:nvSpPr>
        <p:spPr/>
        <p:txBody>
          <a:bodyPr/>
          <a:lstStyle/>
          <a:p>
            <a:fld id="{74F02986-8426-4A1F-9EDD-FFE1E6B67C4D}" type="slidenum">
              <a:rPr lang="en-GB" smtClean="0"/>
              <a:t>5</a:t>
            </a:fld>
            <a:endParaRPr lang="en-GB"/>
          </a:p>
        </p:txBody>
      </p:sp>
    </p:spTree>
    <p:extLst>
      <p:ext uri="{BB962C8B-B14F-4D97-AF65-F5344CB8AC3E}">
        <p14:creationId xmlns:p14="http://schemas.microsoft.com/office/powerpoint/2010/main" val="12802641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58889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14792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25834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37776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11535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90118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12508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5320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12981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7713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 tracker 1 </a:t>
            </a:r>
          </a:p>
          <a:p>
            <a:endParaRPr lang="en-GB" dirty="0"/>
          </a:p>
          <a:p>
            <a:r>
              <a:rPr lang="en-GB" dirty="0"/>
              <a:t>The next 5 slides are examples of estimating games you can play with the children – they are based on estimating games I have used before created by Steve </a:t>
            </a:r>
            <a:r>
              <a:rPr lang="en-GB" dirty="0" err="1"/>
              <a:t>Wyborney</a:t>
            </a:r>
            <a:r>
              <a:rPr lang="en-GB" dirty="0"/>
              <a:t> (https://stevewyborney.com/). </a:t>
            </a:r>
          </a:p>
          <a:p>
            <a:endParaRPr lang="en-GB" dirty="0"/>
          </a:p>
          <a:p>
            <a:r>
              <a:rPr lang="en-GB" dirty="0"/>
              <a:t>Basically you show the first image, or use concrete resources the same as the images, as the children to estimate how many they think there are. You then reveal the correct amount to them and show them the second image/objects and ask them again to estimate, this time they have the knowledge of the first image/objects to refer back to e.g. the first jar had 5 figures and this one looks like it has more than five. They can then make their estimation based on this knowledge. This continues until 4 images/objects have been shown.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BD3FF9-4377-422D-A323-57383498200D}"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457764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27906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11606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76992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60922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26330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4EF99-A119-4B15-8DF7-0AF97101B7D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59058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4EF99-A119-4B15-8DF7-0AF97101B7D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57072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52491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39202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4520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E01FDE-830A-4FF1-B174-FF1CFBF3BFF4}" type="slidenum">
              <a:rPr lang="en-GB" smtClean="0"/>
              <a:t>7</a:t>
            </a:fld>
            <a:endParaRPr lang="en-GB"/>
          </a:p>
        </p:txBody>
      </p:sp>
    </p:spTree>
    <p:extLst>
      <p:ext uri="{BB962C8B-B14F-4D97-AF65-F5344CB8AC3E}">
        <p14:creationId xmlns:p14="http://schemas.microsoft.com/office/powerpoint/2010/main" val="24109505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18172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32790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6541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85369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92015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63683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26714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24878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62784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3385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p>
          <a:p>
            <a:endParaRPr lang="en-GB"/>
          </a:p>
        </p:txBody>
      </p:sp>
      <p:sp>
        <p:nvSpPr>
          <p:cNvPr id="4" name="Slide Number Placeholder 3"/>
          <p:cNvSpPr>
            <a:spLocks noGrp="1"/>
          </p:cNvSpPr>
          <p:nvPr>
            <p:ph type="sldNum" sz="quarter" idx="10"/>
          </p:nvPr>
        </p:nvSpPr>
        <p:spPr/>
        <p:txBody>
          <a:bodyPr/>
          <a:lstStyle/>
          <a:p>
            <a:fld id="{33B1E282-67B0-40A9-B6A7-EA37898AC323}" type="slidenum">
              <a:rPr lang="en-GB" smtClean="0"/>
              <a:t>12</a:t>
            </a:fld>
            <a:endParaRPr lang="en-GB"/>
          </a:p>
        </p:txBody>
      </p:sp>
    </p:spTree>
    <p:extLst>
      <p:ext uri="{BB962C8B-B14F-4D97-AF65-F5344CB8AC3E}">
        <p14:creationId xmlns:p14="http://schemas.microsoft.com/office/powerpoint/2010/main" val="21772180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50976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2746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17752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0595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94474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At the heart of mathematical experiences.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59642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02986-8426-4A1F-9EDD-FFE1E6B67C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3028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Add picture</a:t>
            </a:r>
          </a:p>
        </p:txBody>
      </p:sp>
      <p:sp>
        <p:nvSpPr>
          <p:cNvPr id="4" name="Slide Number Placeholder 3"/>
          <p:cNvSpPr>
            <a:spLocks noGrp="1"/>
          </p:cNvSpPr>
          <p:nvPr>
            <p:ph type="sldNum" sz="quarter" idx="5"/>
          </p:nvPr>
        </p:nvSpPr>
        <p:spPr/>
        <p:txBody>
          <a:bodyPr/>
          <a:lstStyle/>
          <a:p>
            <a:fld id="{74F02986-8426-4A1F-9EDD-FFE1E6B67C4D}" type="slidenum">
              <a:rPr lang="en-GB" smtClean="0"/>
              <a:t>13</a:t>
            </a:fld>
            <a:endParaRPr lang="en-GB"/>
          </a:p>
        </p:txBody>
      </p:sp>
    </p:spTree>
    <p:extLst>
      <p:ext uri="{BB962C8B-B14F-4D97-AF65-F5344CB8AC3E}">
        <p14:creationId xmlns:p14="http://schemas.microsoft.com/office/powerpoint/2010/main" val="787673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C5D97A7-6181-4EE0-B49C-5CB98C7B9CE5}" type="datetimeFigureOut">
              <a:rPr lang="en-GB" smtClean="0">
                <a:solidFill>
                  <a:prstClr val="black">
                    <a:tint val="75000"/>
                  </a:prstClr>
                </a:solidFill>
              </a:rPr>
              <a:pPr/>
              <a:t>04/10/2023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8A0944F-742A-4D53-A427-296EE4E3307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0110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0405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5D97A7-6181-4EE0-B49C-5CB98C7B9CE5}" type="datetimeFigureOut">
              <a:rPr lang="en-GB" smtClean="0">
                <a:solidFill>
                  <a:prstClr val="black">
                    <a:tint val="75000"/>
                  </a:prstClr>
                </a:solidFill>
              </a:rPr>
              <a:pPr/>
              <a:t>04/10/2023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8A0944F-742A-4D53-A427-296EE4E3307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34629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5D97A7-6181-4EE0-B49C-5CB98C7B9CE5}" type="datetimeFigureOut">
              <a:rPr lang="en-GB" smtClean="0">
                <a:solidFill>
                  <a:prstClr val="black">
                    <a:tint val="75000"/>
                  </a:prstClr>
                </a:solidFill>
              </a:rPr>
              <a:pPr/>
              <a:t>04/10/2023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8A0944F-742A-4D53-A427-296EE4E3307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56856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457200" y="1600200"/>
            <a:ext cx="8229600" cy="4525963"/>
          </a:xfrm>
        </p:spPr>
        <p:txBody>
          <a:bodyPr/>
          <a:lstStyle/>
          <a:p>
            <a:r>
              <a:rPr lang="en-US"/>
              <a:t>Click icon to add table</a:t>
            </a:r>
            <a:endParaRPr lang="en-GB"/>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C5D97A7-6181-4EE0-B49C-5CB98C7B9CE5}"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04/10/2023</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8A0944F-742A-4D53-A427-296EE4E3307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3848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1560" y="980728"/>
            <a:ext cx="7772400" cy="1049953"/>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4581128"/>
            <a:ext cx="6400800" cy="1057672"/>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4282AC7-18F2-48D2-91E6-5FF658496886}"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FECE51-3093-4FFB-ACB0-133041B4EB5B}" type="slidenum">
              <a:rPr lang="en-GB" smtClean="0"/>
              <a:t>‹#›</a:t>
            </a:fld>
            <a:endParaRPr lang="en-GB"/>
          </a:p>
        </p:txBody>
      </p:sp>
      <p:grpSp>
        <p:nvGrpSpPr>
          <p:cNvPr id="12" name="Group 11"/>
          <p:cNvGrpSpPr/>
          <p:nvPr userDrawn="1"/>
        </p:nvGrpSpPr>
        <p:grpSpPr>
          <a:xfrm>
            <a:off x="480247" y="2124635"/>
            <a:ext cx="8102909" cy="2315894"/>
            <a:chOff x="285515" y="2132856"/>
            <a:chExt cx="8102909" cy="2315894"/>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7863" y="2132856"/>
              <a:ext cx="2304257" cy="2315894"/>
            </a:xfrm>
            <a:prstGeom prst="rect">
              <a:avLst/>
            </a:prstGeom>
          </p:spPr>
        </p:pic>
        <p:pic>
          <p:nvPicPr>
            <p:cNvPr id="8" name="Picture 7"/>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5515" y="2348880"/>
              <a:ext cx="2199426" cy="1344390"/>
            </a:xfrm>
            <a:prstGeom prst="rect">
              <a:avLst/>
            </a:prstGeom>
            <a:noFill/>
          </p:spPr>
        </p:pic>
        <p:pic>
          <p:nvPicPr>
            <p:cNvPr id="9" name="Picture 8"/>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48264" y="2492896"/>
              <a:ext cx="1440160" cy="1310839"/>
            </a:xfrm>
            <a:prstGeom prst="rect">
              <a:avLst/>
            </a:prstGeom>
            <a:noFill/>
            <a:ln>
              <a:noFill/>
            </a:ln>
            <a:effectLst>
              <a:glow rad="1270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 name="Picture 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30517" t="16164" r="17242" b="75918"/>
          <a:stretch/>
        </p:blipFill>
        <p:spPr bwMode="auto">
          <a:xfrm>
            <a:off x="-180528" y="-243408"/>
            <a:ext cx="9324528"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81415" r="2105" b="3783"/>
          <a:stretch/>
        </p:blipFill>
        <p:spPr bwMode="auto">
          <a:xfrm>
            <a:off x="107504" y="5706713"/>
            <a:ext cx="8927976" cy="115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747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1560" y="980729"/>
            <a:ext cx="7772400" cy="990576"/>
          </a:xfrm>
          <a:prstGeom prst="rect">
            <a:avLst/>
          </a:prstGeom>
        </p:spPr>
        <p:txBody>
          <a:bodyPr/>
          <a:lstStyle/>
          <a:p>
            <a:r>
              <a:rPr lang="en-US"/>
              <a:t>Click to edit Master title style</a:t>
            </a:r>
            <a:endParaRPr lang="en-GB"/>
          </a:p>
        </p:txBody>
      </p:sp>
      <p:sp>
        <p:nvSpPr>
          <p:cNvPr id="3" name="Subtitle 2"/>
          <p:cNvSpPr>
            <a:spLocks noGrp="1"/>
          </p:cNvSpPr>
          <p:nvPr>
            <p:ph type="subTitle" idx="1" hasCustomPrompt="1"/>
          </p:nvPr>
        </p:nvSpPr>
        <p:spPr>
          <a:xfrm>
            <a:off x="1371600" y="4581128"/>
            <a:ext cx="6400800" cy="1057672"/>
          </a:xfrm>
          <a:prstGeom prst="rect">
            <a:avLst/>
          </a:prstGeom>
        </p:spPr>
        <p:txBody>
          <a:bodyPr/>
          <a:lstStyle>
            <a:lvl1pPr marL="0" indent="0" algn="ctr">
              <a:buNone/>
              <a:defRPr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Closing Slide on all presentations</a:t>
            </a:r>
            <a:endParaRPr lang="en-GB"/>
          </a:p>
        </p:txBody>
      </p:sp>
      <p:sp>
        <p:nvSpPr>
          <p:cNvPr id="4" name="Date Placeholder 3"/>
          <p:cNvSpPr>
            <a:spLocks noGrp="1"/>
          </p:cNvSpPr>
          <p:nvPr>
            <p:ph type="dt" sz="half" idx="10"/>
          </p:nvPr>
        </p:nvSpPr>
        <p:spPr/>
        <p:txBody>
          <a:bodyPr/>
          <a:lstStyle/>
          <a:p>
            <a:fld id="{E4282AC7-18F2-48D2-91E6-5FF658496886}"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FECE51-3093-4FFB-ACB0-133041B4EB5B}" type="slidenum">
              <a:rPr lang="en-GB" smtClean="0"/>
              <a:t>‹#›</a:t>
            </a:fld>
            <a:endParaRPr lang="en-GB"/>
          </a:p>
        </p:txBody>
      </p:sp>
      <p:grpSp>
        <p:nvGrpSpPr>
          <p:cNvPr id="12" name="Group 11"/>
          <p:cNvGrpSpPr/>
          <p:nvPr userDrawn="1"/>
        </p:nvGrpSpPr>
        <p:grpSpPr>
          <a:xfrm>
            <a:off x="480247" y="2124635"/>
            <a:ext cx="8102909" cy="2315894"/>
            <a:chOff x="285515" y="2132856"/>
            <a:chExt cx="8102909" cy="2315894"/>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7863" y="2132856"/>
              <a:ext cx="2304257" cy="2315894"/>
            </a:xfrm>
            <a:prstGeom prst="rect">
              <a:avLst/>
            </a:prstGeom>
          </p:spPr>
        </p:pic>
        <p:pic>
          <p:nvPicPr>
            <p:cNvPr id="8" name="Picture 7"/>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5515" y="2348880"/>
              <a:ext cx="2199426" cy="1344390"/>
            </a:xfrm>
            <a:prstGeom prst="rect">
              <a:avLst/>
            </a:prstGeom>
            <a:noFill/>
          </p:spPr>
        </p:pic>
        <p:pic>
          <p:nvPicPr>
            <p:cNvPr id="9" name="Picture 8"/>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48264" y="2492896"/>
              <a:ext cx="1440160" cy="1310839"/>
            </a:xfrm>
            <a:prstGeom prst="rect">
              <a:avLst/>
            </a:prstGeom>
            <a:noFill/>
            <a:ln>
              <a:noFill/>
            </a:ln>
            <a:effectLst>
              <a:glow rad="1270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 name="Picture 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30517" t="16164" r="17242" b="75918"/>
          <a:stretch/>
        </p:blipFill>
        <p:spPr bwMode="auto">
          <a:xfrm>
            <a:off x="-180528" y="-243408"/>
            <a:ext cx="9324528"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81415" r="2105" b="3783"/>
          <a:stretch/>
        </p:blipFill>
        <p:spPr bwMode="auto">
          <a:xfrm>
            <a:off x="107504" y="5706713"/>
            <a:ext cx="8927976" cy="115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9727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01682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5D97A7-6181-4EE0-B49C-5CB98C7B9CE5}" type="datetimeFigureOut">
              <a:rPr lang="en-GB" smtClean="0">
                <a:solidFill>
                  <a:prstClr val="black">
                    <a:tint val="75000"/>
                  </a:prstClr>
                </a:solidFill>
              </a:rPr>
              <a:pPr/>
              <a:t>04/10/2023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8A0944F-742A-4D53-A427-296EE4E3307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18076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5D97A7-6181-4EE0-B49C-5CB98C7B9CE5}" type="datetimeFigureOut">
              <a:rPr lang="en-GB" smtClean="0">
                <a:solidFill>
                  <a:prstClr val="black">
                    <a:tint val="75000"/>
                  </a:prstClr>
                </a:solidFill>
              </a:rPr>
              <a:pPr/>
              <a:t>04/10/2023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8A0944F-742A-4D53-A427-296EE4E3307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34717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454029"/>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454029"/>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5D97A7-6181-4EE0-B49C-5CB98C7B9CE5}" type="datetimeFigureOut">
              <a:rPr lang="en-GB" smtClean="0">
                <a:solidFill>
                  <a:prstClr val="black">
                    <a:tint val="75000"/>
                  </a:prstClr>
                </a:solidFill>
              </a:rPr>
              <a:pPr/>
              <a:t>04/10/2023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8A0944F-742A-4D53-A427-296EE4E3307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17056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14FB3A3-4078-41BA-B3EF-11A2A807F4A7}" type="datetime1">
              <a:rPr lang="en-GB" smtClean="0"/>
              <a:pPr>
                <a:defRPr/>
              </a:pPr>
              <a:t>04/10/2023</a:t>
            </a:fld>
            <a:endParaRPr lang="en-GB"/>
          </a:p>
        </p:txBody>
      </p:sp>
      <p:sp>
        <p:nvSpPr>
          <p:cNvPr id="5" name="Footer Placeholder 4"/>
          <p:cNvSpPr>
            <a:spLocks noGrp="1"/>
          </p:cNvSpPr>
          <p:nvPr>
            <p:ph type="ftr" sz="quarter" idx="11"/>
          </p:nvPr>
        </p:nvSpPr>
        <p:spPr/>
        <p:txBody>
          <a:bodyPr/>
          <a:lstStyle/>
          <a:p>
            <a:pPr>
              <a:defRPr/>
            </a:pPr>
            <a:r>
              <a:rPr lang="en-GB"/>
              <a:t>LEL Literacy Group 2015</a:t>
            </a:r>
          </a:p>
        </p:txBody>
      </p:sp>
      <p:sp>
        <p:nvSpPr>
          <p:cNvPr id="6" name="Slide Number Placeholder 5"/>
          <p:cNvSpPr>
            <a:spLocks noGrp="1"/>
          </p:cNvSpPr>
          <p:nvPr>
            <p:ph type="sldNum" sz="quarter" idx="12"/>
          </p:nvPr>
        </p:nvSpPr>
        <p:spPr/>
        <p:txBody>
          <a:bodyPr/>
          <a:lstStyle/>
          <a:p>
            <a:fld id="{10213AD1-03A0-40B6-91E3-78A8A7148717}" type="slidenum">
              <a:rPr lang="en-GB" altLang="en-US" smtClean="0"/>
              <a:pPr/>
              <a:t>‹#›</a:t>
            </a:fld>
            <a:endParaRPr lang="en-GB" altLang="en-US"/>
          </a:p>
        </p:txBody>
      </p:sp>
    </p:spTree>
    <p:extLst>
      <p:ext uri="{BB962C8B-B14F-4D97-AF65-F5344CB8AC3E}">
        <p14:creationId xmlns:p14="http://schemas.microsoft.com/office/powerpoint/2010/main" val="1566118356"/>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016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FA5C8B5-58D0-4261-AA37-6440A5ADD40E}" type="datetime1">
              <a:rPr lang="en-GB" smtClean="0"/>
              <a:pPr>
                <a:defRPr/>
              </a:pPr>
              <a:t>04/10/2023</a:t>
            </a:fld>
            <a:endParaRPr lang="en-GB"/>
          </a:p>
        </p:txBody>
      </p:sp>
      <p:sp>
        <p:nvSpPr>
          <p:cNvPr id="5" name="Footer Placeholder 4"/>
          <p:cNvSpPr>
            <a:spLocks noGrp="1"/>
          </p:cNvSpPr>
          <p:nvPr>
            <p:ph type="ftr" sz="quarter" idx="11"/>
          </p:nvPr>
        </p:nvSpPr>
        <p:spPr/>
        <p:txBody>
          <a:bodyPr/>
          <a:lstStyle/>
          <a:p>
            <a:pPr>
              <a:defRPr/>
            </a:pPr>
            <a:r>
              <a:rPr lang="en-GB"/>
              <a:t>LEL Literacy Group 2015</a:t>
            </a:r>
          </a:p>
        </p:txBody>
      </p:sp>
      <p:sp>
        <p:nvSpPr>
          <p:cNvPr id="6" name="Slide Number Placeholder 5"/>
          <p:cNvSpPr>
            <a:spLocks noGrp="1"/>
          </p:cNvSpPr>
          <p:nvPr>
            <p:ph type="sldNum" sz="quarter" idx="12"/>
          </p:nvPr>
        </p:nvSpPr>
        <p:spPr/>
        <p:txBody>
          <a:bodyPr/>
          <a:lstStyle/>
          <a:p>
            <a:fld id="{3ED11B7E-8B3B-46A7-AF54-9CDD7618C963}" type="slidenum">
              <a:rPr lang="en-GB" altLang="en-US" smtClean="0"/>
              <a:pPr/>
              <a:t>‹#›</a:t>
            </a:fld>
            <a:endParaRPr lang="en-GB" altLang="en-US"/>
          </a:p>
        </p:txBody>
      </p:sp>
    </p:spTree>
    <p:extLst>
      <p:ext uri="{BB962C8B-B14F-4D97-AF65-F5344CB8AC3E}">
        <p14:creationId xmlns:p14="http://schemas.microsoft.com/office/powerpoint/2010/main" val="2465020703"/>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016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5D97A7-6181-4EE0-B49C-5CB98C7B9CE5}" type="datetimeFigureOut">
              <a:rPr lang="en-GB" smtClean="0">
                <a:solidFill>
                  <a:prstClr val="black">
                    <a:tint val="75000"/>
                  </a:prstClr>
                </a:solidFill>
              </a:rPr>
              <a:pPr/>
              <a:t>04/10/2023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8A0944F-742A-4D53-A427-296EE4E3307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18076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4EB59D89-9318-4EB9-883A-41545EFDF4D6}" type="datetime1">
              <a:rPr lang="en-GB" smtClean="0"/>
              <a:pPr>
                <a:defRPr/>
              </a:pPr>
              <a:t>04/10/2023</a:t>
            </a:fld>
            <a:endParaRPr lang="en-GB"/>
          </a:p>
        </p:txBody>
      </p:sp>
      <p:sp>
        <p:nvSpPr>
          <p:cNvPr id="5" name="Footer Placeholder 4"/>
          <p:cNvSpPr>
            <a:spLocks noGrp="1"/>
          </p:cNvSpPr>
          <p:nvPr>
            <p:ph type="ftr" sz="quarter" idx="11"/>
          </p:nvPr>
        </p:nvSpPr>
        <p:spPr/>
        <p:txBody>
          <a:bodyPr/>
          <a:lstStyle/>
          <a:p>
            <a:pPr>
              <a:defRPr/>
            </a:pPr>
            <a:r>
              <a:rPr lang="en-GB"/>
              <a:t>LEL Literacy Group 2015</a:t>
            </a:r>
          </a:p>
        </p:txBody>
      </p:sp>
      <p:sp>
        <p:nvSpPr>
          <p:cNvPr id="6" name="Slide Number Placeholder 5"/>
          <p:cNvSpPr>
            <a:spLocks noGrp="1"/>
          </p:cNvSpPr>
          <p:nvPr>
            <p:ph type="sldNum" sz="quarter" idx="12"/>
          </p:nvPr>
        </p:nvSpPr>
        <p:spPr/>
        <p:txBody>
          <a:bodyPr/>
          <a:lstStyle/>
          <a:p>
            <a:fld id="{04C1D22C-317A-4CBE-B66B-06D066DF3B5B}" type="slidenum">
              <a:rPr lang="en-GB" altLang="en-US" smtClean="0"/>
              <a:pPr/>
              <a:t>‹#›</a:t>
            </a:fld>
            <a:endParaRPr lang="en-GB" altLang="en-US"/>
          </a:p>
        </p:txBody>
      </p:sp>
    </p:spTree>
    <p:extLst>
      <p:ext uri="{BB962C8B-B14F-4D97-AF65-F5344CB8AC3E}">
        <p14:creationId xmlns:p14="http://schemas.microsoft.com/office/powerpoint/2010/main" val="4024613951"/>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0405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0405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986FC32-237D-46D7-94DA-199D2BEB8B35}" type="datetime1">
              <a:rPr lang="en-GB" smtClean="0"/>
              <a:pPr>
                <a:defRPr/>
              </a:pPr>
              <a:t>04/10/2023</a:t>
            </a:fld>
            <a:endParaRPr lang="en-GB"/>
          </a:p>
        </p:txBody>
      </p:sp>
      <p:sp>
        <p:nvSpPr>
          <p:cNvPr id="6" name="Footer Placeholder 5"/>
          <p:cNvSpPr>
            <a:spLocks noGrp="1"/>
          </p:cNvSpPr>
          <p:nvPr>
            <p:ph type="ftr" sz="quarter" idx="11"/>
          </p:nvPr>
        </p:nvSpPr>
        <p:spPr/>
        <p:txBody>
          <a:bodyPr/>
          <a:lstStyle/>
          <a:p>
            <a:pPr>
              <a:defRPr/>
            </a:pPr>
            <a:r>
              <a:rPr lang="en-GB"/>
              <a:t>LEL Literacy Group 2015</a:t>
            </a:r>
          </a:p>
        </p:txBody>
      </p:sp>
      <p:sp>
        <p:nvSpPr>
          <p:cNvPr id="7" name="Slide Number Placeholder 6"/>
          <p:cNvSpPr>
            <a:spLocks noGrp="1"/>
          </p:cNvSpPr>
          <p:nvPr>
            <p:ph type="sldNum" sz="quarter" idx="12"/>
          </p:nvPr>
        </p:nvSpPr>
        <p:spPr/>
        <p:txBody>
          <a:bodyPr/>
          <a:lstStyle/>
          <a:p>
            <a:fld id="{32C49281-31F6-448C-8FBD-8B9E76C9162B}" type="slidenum">
              <a:rPr lang="en-GB" altLang="en-US" smtClean="0"/>
              <a:pPr/>
              <a:t>‹#›</a:t>
            </a:fld>
            <a:endParaRPr lang="en-GB" altLang="en-US"/>
          </a:p>
        </p:txBody>
      </p:sp>
    </p:spTree>
    <p:extLst>
      <p:ext uri="{BB962C8B-B14F-4D97-AF65-F5344CB8AC3E}">
        <p14:creationId xmlns:p14="http://schemas.microsoft.com/office/powerpoint/2010/main" val="3832666734"/>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45402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45402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814333B-4348-4524-91A7-D7BCA01624AC}" type="datetime1">
              <a:rPr lang="en-GB" smtClean="0"/>
              <a:pPr>
                <a:defRPr/>
              </a:pPr>
              <a:t>04/10/2023</a:t>
            </a:fld>
            <a:endParaRPr lang="en-GB"/>
          </a:p>
        </p:txBody>
      </p:sp>
      <p:sp>
        <p:nvSpPr>
          <p:cNvPr id="8" name="Footer Placeholder 7"/>
          <p:cNvSpPr>
            <a:spLocks noGrp="1"/>
          </p:cNvSpPr>
          <p:nvPr>
            <p:ph type="ftr" sz="quarter" idx="11"/>
          </p:nvPr>
        </p:nvSpPr>
        <p:spPr/>
        <p:txBody>
          <a:bodyPr/>
          <a:lstStyle/>
          <a:p>
            <a:pPr>
              <a:defRPr/>
            </a:pPr>
            <a:r>
              <a:rPr lang="en-GB"/>
              <a:t>LEL Literacy Group 2015</a:t>
            </a:r>
          </a:p>
        </p:txBody>
      </p:sp>
      <p:sp>
        <p:nvSpPr>
          <p:cNvPr id="9" name="Slide Number Placeholder 8"/>
          <p:cNvSpPr>
            <a:spLocks noGrp="1"/>
          </p:cNvSpPr>
          <p:nvPr>
            <p:ph type="sldNum" sz="quarter" idx="12"/>
          </p:nvPr>
        </p:nvSpPr>
        <p:spPr/>
        <p:txBody>
          <a:bodyPr/>
          <a:lstStyle/>
          <a:p>
            <a:fld id="{C8EC5116-DC88-4652-9FF3-0366333BFFCA}" type="slidenum">
              <a:rPr lang="en-GB" altLang="en-US" smtClean="0"/>
              <a:pPr/>
              <a:t>‹#›</a:t>
            </a:fld>
            <a:endParaRPr lang="en-GB" altLang="en-US"/>
          </a:p>
        </p:txBody>
      </p:sp>
    </p:spTree>
    <p:extLst>
      <p:ext uri="{BB962C8B-B14F-4D97-AF65-F5344CB8AC3E}">
        <p14:creationId xmlns:p14="http://schemas.microsoft.com/office/powerpoint/2010/main" val="426889290"/>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6E5C8CBC-A627-4F86-BF1B-6D82584B4DA2}" type="datetime1">
              <a:rPr lang="en-GB" smtClean="0"/>
              <a:pPr>
                <a:defRPr/>
              </a:pPr>
              <a:t>04/10/2023</a:t>
            </a:fld>
            <a:endParaRPr lang="en-GB"/>
          </a:p>
        </p:txBody>
      </p:sp>
      <p:sp>
        <p:nvSpPr>
          <p:cNvPr id="4" name="Footer Placeholder 3"/>
          <p:cNvSpPr>
            <a:spLocks noGrp="1"/>
          </p:cNvSpPr>
          <p:nvPr>
            <p:ph type="ftr" sz="quarter" idx="11"/>
          </p:nvPr>
        </p:nvSpPr>
        <p:spPr/>
        <p:txBody>
          <a:bodyPr/>
          <a:lstStyle/>
          <a:p>
            <a:pPr>
              <a:defRPr/>
            </a:pPr>
            <a:r>
              <a:rPr lang="en-GB"/>
              <a:t>LEL Literacy Group 2015</a:t>
            </a:r>
          </a:p>
        </p:txBody>
      </p:sp>
      <p:sp>
        <p:nvSpPr>
          <p:cNvPr id="5" name="Slide Number Placeholder 4"/>
          <p:cNvSpPr>
            <a:spLocks noGrp="1"/>
          </p:cNvSpPr>
          <p:nvPr>
            <p:ph type="sldNum" sz="quarter" idx="12"/>
          </p:nvPr>
        </p:nvSpPr>
        <p:spPr/>
        <p:txBody>
          <a:bodyPr/>
          <a:lstStyle/>
          <a:p>
            <a:fld id="{55C0C7E9-B624-4E2C-9133-13FB46909C6E}" type="slidenum">
              <a:rPr lang="en-GB" altLang="en-US" smtClean="0"/>
              <a:pPr/>
              <a:t>‹#›</a:t>
            </a:fld>
            <a:endParaRPr lang="en-GB" altLang="en-US"/>
          </a:p>
        </p:txBody>
      </p:sp>
    </p:spTree>
    <p:extLst>
      <p:ext uri="{BB962C8B-B14F-4D97-AF65-F5344CB8AC3E}">
        <p14:creationId xmlns:p14="http://schemas.microsoft.com/office/powerpoint/2010/main" val="3202799830"/>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B313603-EC7C-43DE-A7C1-ECF596028CBA}" type="datetime1">
              <a:rPr lang="en-GB" smtClean="0"/>
              <a:pPr>
                <a:defRPr/>
              </a:pPr>
              <a:t>04/10/2023</a:t>
            </a:fld>
            <a:endParaRPr lang="en-GB"/>
          </a:p>
        </p:txBody>
      </p:sp>
      <p:sp>
        <p:nvSpPr>
          <p:cNvPr id="3" name="Footer Placeholder 2"/>
          <p:cNvSpPr>
            <a:spLocks noGrp="1"/>
          </p:cNvSpPr>
          <p:nvPr>
            <p:ph type="ftr" sz="quarter" idx="11"/>
          </p:nvPr>
        </p:nvSpPr>
        <p:spPr/>
        <p:txBody>
          <a:bodyPr/>
          <a:lstStyle/>
          <a:p>
            <a:pPr>
              <a:defRPr/>
            </a:pPr>
            <a:r>
              <a:rPr lang="en-GB"/>
              <a:t>LEL Literacy Group 2015</a:t>
            </a:r>
          </a:p>
        </p:txBody>
      </p:sp>
      <p:sp>
        <p:nvSpPr>
          <p:cNvPr id="4" name="Slide Number Placeholder 3"/>
          <p:cNvSpPr>
            <a:spLocks noGrp="1"/>
          </p:cNvSpPr>
          <p:nvPr>
            <p:ph type="sldNum" sz="quarter" idx="12"/>
          </p:nvPr>
        </p:nvSpPr>
        <p:spPr/>
        <p:txBody>
          <a:bodyPr/>
          <a:lstStyle/>
          <a:p>
            <a:fld id="{7AD82BB5-2DEA-4075-B563-E1083FB3A321}" type="slidenum">
              <a:rPr lang="en-GB" altLang="en-US" smtClean="0"/>
              <a:pPr/>
              <a:t>‹#›</a:t>
            </a:fld>
            <a:endParaRPr lang="en-GB" altLang="en-US"/>
          </a:p>
        </p:txBody>
      </p:sp>
    </p:spTree>
    <p:extLst>
      <p:ext uri="{BB962C8B-B14F-4D97-AF65-F5344CB8AC3E}">
        <p14:creationId xmlns:p14="http://schemas.microsoft.com/office/powerpoint/2010/main" val="1309144225"/>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36772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2056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8D0BBC4-A159-451A-8BB5-53B7E4E60873}" type="datetime1">
              <a:rPr lang="en-GB" smtClean="0"/>
              <a:pPr>
                <a:defRPr/>
              </a:pPr>
              <a:t>04/10/2023</a:t>
            </a:fld>
            <a:endParaRPr lang="en-GB"/>
          </a:p>
        </p:txBody>
      </p:sp>
      <p:sp>
        <p:nvSpPr>
          <p:cNvPr id="6" name="Footer Placeholder 5"/>
          <p:cNvSpPr>
            <a:spLocks noGrp="1"/>
          </p:cNvSpPr>
          <p:nvPr>
            <p:ph type="ftr" sz="quarter" idx="11"/>
          </p:nvPr>
        </p:nvSpPr>
        <p:spPr/>
        <p:txBody>
          <a:bodyPr/>
          <a:lstStyle/>
          <a:p>
            <a:pPr>
              <a:defRPr/>
            </a:pPr>
            <a:r>
              <a:rPr lang="en-GB"/>
              <a:t>LEL Literacy Group 2015</a:t>
            </a:r>
          </a:p>
        </p:txBody>
      </p:sp>
      <p:sp>
        <p:nvSpPr>
          <p:cNvPr id="7" name="Slide Number Placeholder 6"/>
          <p:cNvSpPr>
            <a:spLocks noGrp="1"/>
          </p:cNvSpPr>
          <p:nvPr>
            <p:ph type="sldNum" sz="quarter" idx="12"/>
          </p:nvPr>
        </p:nvSpPr>
        <p:spPr/>
        <p:txBody>
          <a:bodyPr/>
          <a:lstStyle/>
          <a:p>
            <a:fld id="{264D68D2-876D-4A11-8194-9C81D084B4B4}" type="slidenum">
              <a:rPr lang="en-GB" altLang="en-US" smtClean="0"/>
              <a:pPr/>
              <a:t>‹#›</a:t>
            </a:fld>
            <a:endParaRPr lang="en-GB" altLang="en-US"/>
          </a:p>
        </p:txBody>
      </p:sp>
    </p:spTree>
    <p:extLst>
      <p:ext uri="{BB962C8B-B14F-4D97-AF65-F5344CB8AC3E}">
        <p14:creationId xmlns:p14="http://schemas.microsoft.com/office/powerpoint/2010/main" val="3652516184"/>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D4696DF-F574-4902-83BE-BDC7966BC244}" type="datetime1">
              <a:rPr lang="en-GB" smtClean="0"/>
              <a:pPr>
                <a:defRPr/>
              </a:pPr>
              <a:t>04/10/2023</a:t>
            </a:fld>
            <a:endParaRPr lang="en-GB"/>
          </a:p>
        </p:txBody>
      </p:sp>
      <p:sp>
        <p:nvSpPr>
          <p:cNvPr id="6" name="Footer Placeholder 5"/>
          <p:cNvSpPr>
            <a:spLocks noGrp="1"/>
          </p:cNvSpPr>
          <p:nvPr>
            <p:ph type="ftr" sz="quarter" idx="11"/>
          </p:nvPr>
        </p:nvSpPr>
        <p:spPr/>
        <p:txBody>
          <a:bodyPr/>
          <a:lstStyle/>
          <a:p>
            <a:pPr>
              <a:defRPr/>
            </a:pPr>
            <a:r>
              <a:rPr lang="en-GB"/>
              <a:t>LEL Literacy Group 2015</a:t>
            </a:r>
          </a:p>
        </p:txBody>
      </p:sp>
      <p:sp>
        <p:nvSpPr>
          <p:cNvPr id="7" name="Slide Number Placeholder 6"/>
          <p:cNvSpPr>
            <a:spLocks noGrp="1"/>
          </p:cNvSpPr>
          <p:nvPr>
            <p:ph type="sldNum" sz="quarter" idx="12"/>
          </p:nvPr>
        </p:nvSpPr>
        <p:spPr/>
        <p:txBody>
          <a:bodyPr/>
          <a:lstStyle/>
          <a:p>
            <a:fld id="{69F78A29-0437-4D94-8A9D-C5BF54102061}" type="slidenum">
              <a:rPr lang="en-GB" altLang="en-US" smtClean="0"/>
              <a:pPr/>
              <a:t>‹#›</a:t>
            </a:fld>
            <a:endParaRPr lang="en-GB" altLang="en-US"/>
          </a:p>
        </p:txBody>
      </p:sp>
    </p:spTree>
    <p:extLst>
      <p:ext uri="{BB962C8B-B14F-4D97-AF65-F5344CB8AC3E}">
        <p14:creationId xmlns:p14="http://schemas.microsoft.com/office/powerpoint/2010/main" val="2775686904"/>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0405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36C571E-00A2-4BD8-8661-AB7163E41E96}" type="datetime1">
              <a:rPr lang="en-GB" smtClean="0"/>
              <a:pPr>
                <a:defRPr/>
              </a:pPr>
              <a:t>04/10/2023</a:t>
            </a:fld>
            <a:endParaRPr lang="en-GB"/>
          </a:p>
        </p:txBody>
      </p:sp>
      <p:sp>
        <p:nvSpPr>
          <p:cNvPr id="5" name="Footer Placeholder 4"/>
          <p:cNvSpPr>
            <a:spLocks noGrp="1"/>
          </p:cNvSpPr>
          <p:nvPr>
            <p:ph type="ftr" sz="quarter" idx="11"/>
          </p:nvPr>
        </p:nvSpPr>
        <p:spPr/>
        <p:txBody>
          <a:bodyPr/>
          <a:lstStyle/>
          <a:p>
            <a:pPr>
              <a:defRPr/>
            </a:pPr>
            <a:r>
              <a:rPr lang="en-GB"/>
              <a:t>LEL Literacy Group 2015</a:t>
            </a:r>
          </a:p>
        </p:txBody>
      </p:sp>
      <p:sp>
        <p:nvSpPr>
          <p:cNvPr id="6" name="Slide Number Placeholder 5"/>
          <p:cNvSpPr>
            <a:spLocks noGrp="1"/>
          </p:cNvSpPr>
          <p:nvPr>
            <p:ph type="sldNum" sz="quarter" idx="12"/>
          </p:nvPr>
        </p:nvSpPr>
        <p:spPr/>
        <p:txBody>
          <a:bodyPr/>
          <a:lstStyle/>
          <a:p>
            <a:fld id="{EC331E28-0E62-4FC4-92FB-48A36ACDF50C}" type="slidenum">
              <a:rPr lang="en-GB" altLang="en-US" smtClean="0"/>
              <a:pPr/>
              <a:t>‹#›</a:t>
            </a:fld>
            <a:endParaRPr lang="en-GB" altLang="en-US"/>
          </a:p>
        </p:txBody>
      </p:sp>
    </p:spTree>
    <p:extLst>
      <p:ext uri="{BB962C8B-B14F-4D97-AF65-F5344CB8AC3E}">
        <p14:creationId xmlns:p14="http://schemas.microsoft.com/office/powerpoint/2010/main" val="414920609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EB5E017-F55E-4B23-8B85-715B016500E3}" type="datetime1">
              <a:rPr lang="en-GB" smtClean="0"/>
              <a:pPr>
                <a:defRPr/>
              </a:pPr>
              <a:t>04/10/2023</a:t>
            </a:fld>
            <a:endParaRPr lang="en-GB"/>
          </a:p>
        </p:txBody>
      </p:sp>
      <p:sp>
        <p:nvSpPr>
          <p:cNvPr id="5" name="Footer Placeholder 4"/>
          <p:cNvSpPr>
            <a:spLocks noGrp="1"/>
          </p:cNvSpPr>
          <p:nvPr>
            <p:ph type="ftr" sz="quarter" idx="11"/>
          </p:nvPr>
        </p:nvSpPr>
        <p:spPr/>
        <p:txBody>
          <a:bodyPr/>
          <a:lstStyle/>
          <a:p>
            <a:pPr>
              <a:defRPr/>
            </a:pPr>
            <a:r>
              <a:rPr lang="en-GB"/>
              <a:t>LEL Literacy Group 2015</a:t>
            </a:r>
          </a:p>
        </p:txBody>
      </p:sp>
      <p:sp>
        <p:nvSpPr>
          <p:cNvPr id="6" name="Slide Number Placeholder 5"/>
          <p:cNvSpPr>
            <a:spLocks noGrp="1"/>
          </p:cNvSpPr>
          <p:nvPr>
            <p:ph type="sldNum" sz="quarter" idx="12"/>
          </p:nvPr>
        </p:nvSpPr>
        <p:spPr/>
        <p:txBody>
          <a:bodyPr/>
          <a:lstStyle/>
          <a:p>
            <a:fld id="{2798D0E8-CE75-41C2-82F1-B031A3A65577}" type="slidenum">
              <a:rPr lang="en-GB" altLang="en-US" smtClean="0"/>
              <a:pPr/>
              <a:t>‹#›</a:t>
            </a:fld>
            <a:endParaRPr lang="en-GB" altLang="en-US"/>
          </a:p>
        </p:txBody>
      </p:sp>
    </p:spTree>
    <p:extLst>
      <p:ext uri="{BB962C8B-B14F-4D97-AF65-F5344CB8AC3E}">
        <p14:creationId xmlns:p14="http://schemas.microsoft.com/office/powerpoint/2010/main" val="2698515677"/>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457200" y="1600200"/>
            <a:ext cx="8229600" cy="4525963"/>
          </a:xfrm>
        </p:spPr>
        <p:txBody>
          <a:bodyPr/>
          <a:lstStyle/>
          <a:p>
            <a:r>
              <a:rPr lang="en-US"/>
              <a:t>Click icon to add table</a:t>
            </a:r>
            <a:endParaRPr lang="en-GB"/>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fld id="{8D605686-F4C8-42D8-B2C3-60B70AA8192F}" type="datetime1">
              <a:rPr lang="en-GB" smtClean="0"/>
              <a:pPr>
                <a:defRPr/>
              </a:pPr>
              <a:t>04/10/2023</a:t>
            </a:fld>
            <a:endParaRPr lang="en-GB"/>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17B7A6EB-0A54-4397-ABF8-4C0D5EFA19B2}" type="slidenum">
              <a:rPr lang="en-GB" altLang="en-US" smtClean="0"/>
              <a:pPr/>
              <a:t>‹#›</a:t>
            </a:fld>
            <a:endParaRPr lang="en-GB" altLang="en-US"/>
          </a:p>
        </p:txBody>
      </p:sp>
    </p:spTree>
    <p:extLst>
      <p:ext uri="{BB962C8B-B14F-4D97-AF65-F5344CB8AC3E}">
        <p14:creationId xmlns:p14="http://schemas.microsoft.com/office/powerpoint/2010/main" val="2776499826"/>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5D97A7-6181-4EE0-B49C-5CB98C7B9CE5}" type="datetimeFigureOut">
              <a:rPr lang="en-GB" smtClean="0">
                <a:solidFill>
                  <a:prstClr val="black">
                    <a:tint val="75000"/>
                  </a:prstClr>
                </a:solidFill>
              </a:rPr>
              <a:pPr/>
              <a:t>04/10/2023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8A0944F-742A-4D53-A427-296EE4E3307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36395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fld id="{8D605686-F4C8-42D8-B2C3-60B70AA8192F}" type="datetime1">
              <a:rPr lang="en-GB" smtClean="0"/>
              <a:pPr>
                <a:defRPr/>
              </a:pPr>
              <a:t>04/10/2023</a:t>
            </a:fld>
            <a:endParaRPr lang="en-GB"/>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GB">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7B7A6EB-0A54-4397-ABF8-4C0D5EFA19B2}" type="slidenum">
              <a:rPr lang="en-GB" altLang="en-US" smtClean="0"/>
              <a:pPr/>
              <a:t>‹#›</a:t>
            </a:fld>
            <a:endParaRPr lang="en-GB" altLang="en-US"/>
          </a:p>
        </p:txBody>
      </p:sp>
    </p:spTree>
    <p:extLst>
      <p:ext uri="{BB962C8B-B14F-4D97-AF65-F5344CB8AC3E}">
        <p14:creationId xmlns:p14="http://schemas.microsoft.com/office/powerpoint/2010/main" val="1250941001"/>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4703264-4E89-4DCC-894E-E4D7A80810BF}"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E2EFE-C74F-4110-9B0A-DB8CC6405F83}" type="slidenum">
              <a:rPr lang="en-US" smtClean="0"/>
              <a:t>‹#›</a:t>
            </a:fld>
            <a:endParaRPr lang="en-US"/>
          </a:p>
        </p:txBody>
      </p:sp>
    </p:spTree>
    <p:extLst>
      <p:ext uri="{BB962C8B-B14F-4D97-AF65-F5344CB8AC3E}">
        <p14:creationId xmlns:p14="http://schemas.microsoft.com/office/powerpoint/2010/main" val="4190311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703264-4E89-4DCC-894E-E4D7A80810BF}"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E2EFE-C74F-4110-9B0A-DB8CC6405F83}" type="slidenum">
              <a:rPr lang="en-US" smtClean="0"/>
              <a:t>‹#›</a:t>
            </a:fld>
            <a:endParaRPr lang="en-US"/>
          </a:p>
        </p:txBody>
      </p:sp>
    </p:spTree>
    <p:extLst>
      <p:ext uri="{BB962C8B-B14F-4D97-AF65-F5344CB8AC3E}">
        <p14:creationId xmlns:p14="http://schemas.microsoft.com/office/powerpoint/2010/main" val="2418412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703264-4E89-4DCC-894E-E4D7A80810BF}"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E2EFE-C74F-4110-9B0A-DB8CC6405F83}" type="slidenum">
              <a:rPr lang="en-US" smtClean="0"/>
              <a:t>‹#›</a:t>
            </a:fld>
            <a:endParaRPr lang="en-US"/>
          </a:p>
        </p:txBody>
      </p:sp>
    </p:spTree>
    <p:extLst>
      <p:ext uri="{BB962C8B-B14F-4D97-AF65-F5344CB8AC3E}">
        <p14:creationId xmlns:p14="http://schemas.microsoft.com/office/powerpoint/2010/main" val="20634692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703264-4E89-4DCC-894E-E4D7A80810BF}"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E2EFE-C74F-4110-9B0A-DB8CC6405F83}" type="slidenum">
              <a:rPr lang="en-US" smtClean="0"/>
              <a:t>‹#›</a:t>
            </a:fld>
            <a:endParaRPr lang="en-US"/>
          </a:p>
        </p:txBody>
      </p:sp>
    </p:spTree>
    <p:extLst>
      <p:ext uri="{BB962C8B-B14F-4D97-AF65-F5344CB8AC3E}">
        <p14:creationId xmlns:p14="http://schemas.microsoft.com/office/powerpoint/2010/main" val="1031419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703264-4E89-4DCC-894E-E4D7A80810BF}" type="datetimeFigureOut">
              <a:rPr lang="en-US" smtClean="0"/>
              <a:t>10/4/2023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AE2EFE-C74F-4110-9B0A-DB8CC6405F83}" type="slidenum">
              <a:rPr lang="en-US" smtClean="0"/>
              <a:t>‹#›</a:t>
            </a:fld>
            <a:endParaRPr lang="en-US"/>
          </a:p>
        </p:txBody>
      </p:sp>
    </p:spTree>
    <p:extLst>
      <p:ext uri="{BB962C8B-B14F-4D97-AF65-F5344CB8AC3E}">
        <p14:creationId xmlns:p14="http://schemas.microsoft.com/office/powerpoint/2010/main" val="25558002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703264-4E89-4DCC-894E-E4D7A80810BF}" type="datetimeFigureOut">
              <a:rPr lang="en-US" smtClean="0"/>
              <a:t>10/4/2023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AE2EFE-C74F-4110-9B0A-DB8CC6405F83}" type="slidenum">
              <a:rPr lang="en-US" smtClean="0"/>
              <a:t>‹#›</a:t>
            </a:fld>
            <a:endParaRPr lang="en-US"/>
          </a:p>
        </p:txBody>
      </p:sp>
    </p:spTree>
    <p:extLst>
      <p:ext uri="{BB962C8B-B14F-4D97-AF65-F5344CB8AC3E}">
        <p14:creationId xmlns:p14="http://schemas.microsoft.com/office/powerpoint/2010/main" val="1235556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703264-4E89-4DCC-894E-E4D7A80810BF}" type="datetimeFigureOut">
              <a:rPr lang="en-US" smtClean="0"/>
              <a:t>10/4/2023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AE2EFE-C74F-4110-9B0A-DB8CC6405F83}" type="slidenum">
              <a:rPr lang="en-US" smtClean="0"/>
              <a:t>‹#›</a:t>
            </a:fld>
            <a:endParaRPr lang="en-US"/>
          </a:p>
        </p:txBody>
      </p:sp>
    </p:spTree>
    <p:extLst>
      <p:ext uri="{BB962C8B-B14F-4D97-AF65-F5344CB8AC3E}">
        <p14:creationId xmlns:p14="http://schemas.microsoft.com/office/powerpoint/2010/main" val="32145841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703264-4E89-4DCC-894E-E4D7A80810BF}"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E2EFE-C74F-4110-9B0A-DB8CC6405F83}" type="slidenum">
              <a:rPr lang="en-US" smtClean="0"/>
              <a:t>‹#›</a:t>
            </a:fld>
            <a:endParaRPr lang="en-US"/>
          </a:p>
        </p:txBody>
      </p:sp>
    </p:spTree>
    <p:extLst>
      <p:ext uri="{BB962C8B-B14F-4D97-AF65-F5344CB8AC3E}">
        <p14:creationId xmlns:p14="http://schemas.microsoft.com/office/powerpoint/2010/main" val="3608111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703264-4E89-4DCC-894E-E4D7A80810BF}"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E2EFE-C74F-4110-9B0A-DB8CC6405F83}" type="slidenum">
              <a:rPr lang="en-US" smtClean="0"/>
              <a:t>‹#›</a:t>
            </a:fld>
            <a:endParaRPr lang="en-US"/>
          </a:p>
        </p:txBody>
      </p:sp>
    </p:spTree>
    <p:extLst>
      <p:ext uri="{BB962C8B-B14F-4D97-AF65-F5344CB8AC3E}">
        <p14:creationId xmlns:p14="http://schemas.microsoft.com/office/powerpoint/2010/main" val="3412653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0405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0405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5D97A7-6181-4EE0-B49C-5CB98C7B9CE5}" type="datetimeFigureOut">
              <a:rPr lang="en-GB" smtClean="0">
                <a:solidFill>
                  <a:prstClr val="black">
                    <a:tint val="75000"/>
                  </a:prstClr>
                </a:solidFill>
              </a:rPr>
              <a:pPr/>
              <a:t>04/10/2023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8A0944F-742A-4D53-A427-296EE4E3307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794928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703264-4E89-4DCC-894E-E4D7A80810BF}"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E2EFE-C74F-4110-9B0A-DB8CC6405F83}" type="slidenum">
              <a:rPr lang="en-US" smtClean="0"/>
              <a:t>‹#›</a:t>
            </a:fld>
            <a:endParaRPr lang="en-US"/>
          </a:p>
        </p:txBody>
      </p:sp>
    </p:spTree>
    <p:extLst>
      <p:ext uri="{BB962C8B-B14F-4D97-AF65-F5344CB8AC3E}">
        <p14:creationId xmlns:p14="http://schemas.microsoft.com/office/powerpoint/2010/main" val="19563334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703264-4E89-4DCC-894E-E4D7A80810BF}"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E2EFE-C74F-4110-9B0A-DB8CC6405F83}" type="slidenum">
              <a:rPr lang="en-US" smtClean="0"/>
              <a:t>‹#›</a:t>
            </a:fld>
            <a:endParaRPr lang="en-US"/>
          </a:p>
        </p:txBody>
      </p:sp>
    </p:spTree>
    <p:extLst>
      <p:ext uri="{BB962C8B-B14F-4D97-AF65-F5344CB8AC3E}">
        <p14:creationId xmlns:p14="http://schemas.microsoft.com/office/powerpoint/2010/main" val="2687074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45402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45402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5D97A7-6181-4EE0-B49C-5CB98C7B9CE5}" type="datetimeFigureOut">
              <a:rPr lang="en-GB" smtClean="0">
                <a:solidFill>
                  <a:prstClr val="black">
                    <a:tint val="75000"/>
                  </a:prstClr>
                </a:solidFill>
              </a:rPr>
              <a:pPr/>
              <a:t>04/10/2023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8A0944F-742A-4D53-A427-296EE4E3307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17056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5D97A7-6181-4EE0-B49C-5CB98C7B9CE5}" type="datetimeFigureOut">
              <a:rPr lang="en-GB" smtClean="0">
                <a:solidFill>
                  <a:prstClr val="black">
                    <a:tint val="75000"/>
                  </a:prstClr>
                </a:solidFill>
              </a:rPr>
              <a:pPr/>
              <a:t>04/10/2023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8A0944F-742A-4D53-A427-296EE4E3307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8825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5D97A7-6181-4EE0-B49C-5CB98C7B9CE5}" type="datetimeFigureOut">
              <a:rPr lang="en-GB" smtClean="0">
                <a:solidFill>
                  <a:prstClr val="black">
                    <a:tint val="75000"/>
                  </a:prstClr>
                </a:solidFill>
              </a:rPr>
              <a:pPr/>
              <a:t>04/10/2023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8A0944F-742A-4D53-A427-296EE4E3307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34717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36772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2056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5D97A7-6181-4EE0-B49C-5CB98C7B9CE5}" type="datetimeFigureOut">
              <a:rPr lang="en-GB" smtClean="0">
                <a:solidFill>
                  <a:prstClr val="black">
                    <a:tint val="75000"/>
                  </a:prstClr>
                </a:solidFill>
              </a:rPr>
              <a:pPr/>
              <a:t>04/10/2023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8A0944F-742A-4D53-A427-296EE4E3307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2698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5D97A7-6181-4EE0-B49C-5CB98C7B9CE5}" type="datetimeFigureOut">
              <a:rPr lang="en-GB" smtClean="0">
                <a:solidFill>
                  <a:prstClr val="black">
                    <a:tint val="75000"/>
                  </a:prstClr>
                </a:solidFill>
              </a:rPr>
              <a:pPr/>
              <a:t>04/10/2023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8A0944F-742A-4D53-A427-296EE4E3307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89142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D97A7-6181-4EE0-B49C-5CB98C7B9CE5}" type="datetimeFigureOut">
              <a:rPr lang="en-GB" smtClean="0">
                <a:solidFill>
                  <a:prstClr val="black">
                    <a:tint val="75000"/>
                  </a:prstClr>
                </a:solidFill>
              </a:rPr>
              <a:pPr/>
              <a:t>04/10/2023</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A0944F-742A-4D53-A427-296EE4E33075}" type="slidenum">
              <a:rPr lang="en-GB" smtClean="0">
                <a:solidFill>
                  <a:prstClr val="black">
                    <a:tint val="75000"/>
                  </a:prstClr>
                </a:solidFill>
              </a:rPr>
              <a:pPr/>
              <a:t>‹#›</a:t>
            </a:fld>
            <a:endParaRPr lang="en-GB">
              <a:solidFill>
                <a:prstClr val="black">
                  <a:tint val="75000"/>
                </a:prstClr>
              </a:solidFill>
            </a:endParaRPr>
          </a:p>
        </p:txBody>
      </p:sp>
      <p:pic>
        <p:nvPicPr>
          <p:cNvPr id="7" name="Picture 3"/>
          <p:cNvPicPr>
            <a:picLocks noChangeAspect="1" noChangeArrowheads="1"/>
          </p:cNvPicPr>
          <p:nvPr/>
        </p:nvPicPr>
        <p:blipFill rotWithShape="1">
          <a:blip r:embed="rId14">
            <a:extLst>
              <a:ext uri="{28A0092B-C50C-407E-A947-70E740481C1C}">
                <a14:useLocalDpi xmlns:a14="http://schemas.microsoft.com/office/drawing/2010/main" val="0"/>
              </a:ext>
            </a:extLst>
          </a:blip>
          <a:srcRect l="1630" t="80679" r="2371" b="3246"/>
          <a:stretch/>
        </p:blipFill>
        <p:spPr bwMode="auto">
          <a:xfrm>
            <a:off x="0" y="5661248"/>
            <a:ext cx="9108504" cy="1147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600480"/>
      </p:ext>
    </p:extLst>
  </p:cSld>
  <p:clrMap bg1="lt1" tx1="dk1" bg2="lt2" tx2="dk2" accent1="accent1" accent2="accent2" accent3="accent3" accent4="accent4" accent5="accent5" accent6="accent6" hlink="hlink" folHlink="folHlink"/>
  <p:sldLayoutIdLst>
    <p:sldLayoutId id="214748369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82AC7-18F2-48D2-91E6-5FF658496886}" type="datetimeFigureOut">
              <a:rPr lang="en-GB" smtClean="0"/>
              <a:t>04/10/2023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FECE51-3093-4FFB-ACB0-133041B4EB5B}" type="slidenum">
              <a:rPr lang="en-GB" smtClean="0"/>
              <a:t>‹#›</a:t>
            </a:fld>
            <a:endParaRPr lang="en-GB"/>
          </a:p>
        </p:txBody>
      </p:sp>
      <p:pic>
        <p:nvPicPr>
          <p:cNvPr id="1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0517" t="16164" r="17242" b="75918"/>
          <a:stretch/>
        </p:blipFill>
        <p:spPr bwMode="auto">
          <a:xfrm>
            <a:off x="-180528" y="-243408"/>
            <a:ext cx="9324528"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81415" r="2105" b="3783"/>
          <a:stretch/>
        </p:blipFill>
        <p:spPr bwMode="auto">
          <a:xfrm>
            <a:off x="107504" y="5706713"/>
            <a:ext cx="8927976" cy="115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245290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D605686-F4C8-42D8-B2C3-60B70AA8192F}" type="datetime1">
              <a:rPr lang="en-GB" smtClean="0"/>
              <a:pPr>
                <a:defRPr/>
              </a:pPr>
              <a:t>04/10/2023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B7A6EB-0A54-4397-ABF8-4C0D5EFA19B2}" type="slidenum">
              <a:rPr lang="en-GB" altLang="en-US" smtClean="0"/>
              <a:pPr/>
              <a:t>‹#›</a:t>
            </a:fld>
            <a:endParaRPr lang="en-GB" altLang="en-US"/>
          </a:p>
        </p:txBody>
      </p:sp>
      <p:pic>
        <p:nvPicPr>
          <p:cNvPr id="7" name="Picture 3"/>
          <p:cNvPicPr>
            <a:picLocks noChangeAspect="1" noChangeArrowheads="1"/>
          </p:cNvPicPr>
          <p:nvPr/>
        </p:nvPicPr>
        <p:blipFill rotWithShape="1">
          <a:blip r:embed="rId15">
            <a:extLst>
              <a:ext uri="{28A0092B-C50C-407E-A947-70E740481C1C}">
                <a14:useLocalDpi xmlns:a14="http://schemas.microsoft.com/office/drawing/2010/main" val="0"/>
              </a:ext>
            </a:extLst>
          </a:blip>
          <a:srcRect l="1630" t="80679" r="2371" b="3246"/>
          <a:stretch/>
        </p:blipFill>
        <p:spPr bwMode="auto">
          <a:xfrm>
            <a:off x="0" y="5661248"/>
            <a:ext cx="9108504" cy="1147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6108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randomBar dir="vert"/>
  </p:transition>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703264-4E89-4DCC-894E-E4D7A80810BF}" type="datetimeFigureOut">
              <a:rPr lang="en-US" smtClean="0"/>
              <a:t>10/4/2023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AE2EFE-C74F-4110-9B0A-DB8CC6405F83}" type="slidenum">
              <a:rPr lang="en-US" smtClean="0"/>
              <a:t>‹#›</a:t>
            </a:fld>
            <a:endParaRPr lang="en-US"/>
          </a:p>
        </p:txBody>
      </p:sp>
    </p:spTree>
    <p:extLst>
      <p:ext uri="{BB962C8B-B14F-4D97-AF65-F5344CB8AC3E}">
        <p14:creationId xmlns:p14="http://schemas.microsoft.com/office/powerpoint/2010/main" val="312778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7.xml"/><Relationship Id="rId4" Type="http://schemas.openxmlformats.org/officeDocument/2006/relationships/image" Target="../media/image26.jpeg"/></Relationships>
</file>

<file path=ppt/slides/_rels/slide100.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45.png"/></Relationships>
</file>

<file path=ppt/slides/_rels/slide101.xml.rels><?xml version="1.0" encoding="UTF-8" standalone="yes"?>
<Relationships xmlns="http://schemas.openxmlformats.org/package/2006/relationships"><Relationship Id="rId3" Type="http://schemas.openxmlformats.org/officeDocument/2006/relationships/slide" Target="slide97.xml"/><Relationship Id="rId7" Type="http://schemas.openxmlformats.org/officeDocument/2006/relationships/image" Target="../media/image148.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47.png"/><Relationship Id="rId5" Type="http://schemas.microsoft.com/office/2007/relationships/hdphoto" Target="../media/hdphoto10.wdp"/><Relationship Id="rId4" Type="http://schemas.openxmlformats.org/officeDocument/2006/relationships/image" Target="../media/image146.png"/></Relationships>
</file>

<file path=ppt/slides/_rels/slide102.xml.rels><?xml version="1.0" encoding="UTF-8" standalone="yes"?>
<Relationships xmlns="http://schemas.openxmlformats.org/package/2006/relationships"><Relationship Id="rId3" Type="http://schemas.openxmlformats.org/officeDocument/2006/relationships/slide" Target="slide97.xml"/><Relationship Id="rId7" Type="http://schemas.microsoft.com/office/2007/relationships/hdphoto" Target="../media/hdphoto3.wdp"/><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44.svg"/><Relationship Id="rId4" Type="http://schemas.openxmlformats.org/officeDocument/2006/relationships/image" Target="../media/image143.png"/></Relationships>
</file>

<file path=ppt/slides/_rels/slide103.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slide" Target="slide97.xml"/><Relationship Id="rId7" Type="http://schemas.microsoft.com/office/2007/relationships/hdphoto" Target="../media/hdphoto11.wdp"/><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154.png"/><Relationship Id="rId5" Type="http://schemas.openxmlformats.org/officeDocument/2006/relationships/image" Target="../media/image150.png"/><Relationship Id="rId10" Type="http://schemas.openxmlformats.org/officeDocument/2006/relationships/image" Target="../media/image153.png"/><Relationship Id="rId4" Type="http://schemas.openxmlformats.org/officeDocument/2006/relationships/image" Target="../media/image149.jpeg"/><Relationship Id="rId9" Type="http://schemas.microsoft.com/office/2007/relationships/hdphoto" Target="../media/hdphoto12.wdp"/></Relationships>
</file>

<file path=ppt/slides/_rels/slide104.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slide" Target="slide97.xml"/><Relationship Id="rId7" Type="http://schemas.microsoft.com/office/2007/relationships/hdphoto" Target="../media/hdphoto11.wdp"/><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154.png"/><Relationship Id="rId5" Type="http://schemas.openxmlformats.org/officeDocument/2006/relationships/image" Target="../media/image150.png"/><Relationship Id="rId10" Type="http://schemas.openxmlformats.org/officeDocument/2006/relationships/image" Target="../media/image153.png"/><Relationship Id="rId4" Type="http://schemas.openxmlformats.org/officeDocument/2006/relationships/image" Target="../media/image149.jpeg"/><Relationship Id="rId9" Type="http://schemas.microsoft.com/office/2007/relationships/hdphoto" Target="../media/hdphoto12.wdp"/></Relationships>
</file>

<file path=ppt/slides/_rels/slide10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7.xml"/></Relationships>
</file>

<file path=ppt/slides/_rels/slide1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slide" Target="slide5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38.png"/><Relationship Id="rId3" Type="http://schemas.openxmlformats.org/officeDocument/2006/relationships/hyperlink" Target="http://www.snappymaths.com/counting/fractions/interactive/halfornotimm/halfornotimm.htm" TargetMode="External"/><Relationship Id="rId7" Type="http://schemas.openxmlformats.org/officeDocument/2006/relationships/image" Target="../media/image164.png"/><Relationship Id="rId12" Type="http://schemas.openxmlformats.org/officeDocument/2006/relationships/hyperlink" Target="https://nrich.maths.org/content/id/13534/UsingBooks%20Doorbell%203%20J.pdf" TargetMode="External"/><Relationship Id="rId2" Type="http://schemas.openxmlformats.org/officeDocument/2006/relationships/hyperlink" Target="https://www.tes.com/teaching-resource/number-sequences-before-and-after-6326842" TargetMode="External"/><Relationship Id="rId1" Type="http://schemas.openxmlformats.org/officeDocument/2006/relationships/slideLayout" Target="../slideLayouts/slideLayout2.xml"/><Relationship Id="rId6" Type="http://schemas.openxmlformats.org/officeDocument/2006/relationships/image" Target="../media/image163.png"/><Relationship Id="rId11" Type="http://schemas.openxmlformats.org/officeDocument/2006/relationships/image" Target="../media/image137.png"/><Relationship Id="rId5" Type="http://schemas.openxmlformats.org/officeDocument/2006/relationships/image" Target="../media/image162.png"/><Relationship Id="rId10" Type="http://schemas.openxmlformats.org/officeDocument/2006/relationships/hyperlink" Target="https://nrich.maths.org/content/id/13080/TwoHalves.pdf" TargetMode="External"/><Relationship Id="rId4" Type="http://schemas.openxmlformats.org/officeDocument/2006/relationships/image" Target="../media/image161.png"/><Relationship Id="rId9" Type="http://schemas.openxmlformats.org/officeDocument/2006/relationships/image" Target="../media/image166.jpeg"/></Relationships>
</file>

<file path=ppt/slides/_rels/slide11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11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72.png"/></Relationships>
</file>

<file path=ppt/slides/_rels/slide117.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75.jpeg"/><Relationship Id="rId5" Type="http://schemas.microsoft.com/office/2007/relationships/hdphoto" Target="../media/hdphoto13.wdp"/><Relationship Id="rId4" Type="http://schemas.openxmlformats.org/officeDocument/2006/relationships/image" Target="../media/image174.png"/></Relationships>
</file>

<file path=ppt/slides/_rels/slide118.xml.rels><?xml version="1.0" encoding="UTF-8" standalone="yes"?>
<Relationships xmlns="http://schemas.openxmlformats.org/package/2006/relationships"><Relationship Id="rId3" Type="http://schemas.openxmlformats.org/officeDocument/2006/relationships/image" Target="../media/image159.jpeg"/><Relationship Id="rId7" Type="http://schemas.openxmlformats.org/officeDocument/2006/relationships/slide" Target="slide92.xml"/><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170.png"/><Relationship Id="rId5" Type="http://schemas.openxmlformats.org/officeDocument/2006/relationships/image" Target="../media/image1160.png"/><Relationship Id="rId4" Type="http://schemas.openxmlformats.org/officeDocument/2006/relationships/image" Target="../media/image160.jpeg"/></Relationships>
</file>

<file path=ppt/slides/_rels/slide119.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slide" Target="slide92.xml"/><Relationship Id="rId7" Type="http://schemas.openxmlformats.org/officeDocument/2006/relationships/image" Target="../media/image177.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1190.png"/><Relationship Id="rId4" Type="http://schemas.openxmlformats.org/officeDocument/2006/relationships/image" Target="../media/image118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45.png"/></Relationships>
</file>

<file path=ppt/slides/_rels/slide12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s://nrich.maths.org/11113" TargetMode="External"/><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182.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s://earlymath.erikson.edu/match-em-all-dice-bingo-game/" TargetMode="Externa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slide" Target="slide1.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slide" Target="slide1.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RBvG-FG6hC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slide" Target="slide1.xml"/></Relationships>
</file>

<file path=ppt/slides/_rels/slide3.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gif"/></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slide" Target="slide1.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slide" Target="slide1.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slide" Target="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slide" Target="slide1.xml"/></Relationships>
</file>

<file path=ppt/slides/_rels/slide50.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slide" Target="slide48.xml"/><Relationship Id="rId4" Type="http://schemas.openxmlformats.org/officeDocument/2006/relationships/slide" Target="slide113.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9.jpeg"/><Relationship Id="rId3" Type="http://schemas.openxmlformats.org/officeDocument/2006/relationships/image" Target="../media/image81.gif"/><Relationship Id="rId7" Type="http://schemas.openxmlformats.org/officeDocument/2006/relationships/image" Target="../media/image85.png"/><Relationship Id="rId12" Type="http://schemas.openxmlformats.org/officeDocument/2006/relationships/hyperlink" Target="http://www.ictgames.com/mobilePage/bottleTakeAway" TargetMode="External"/><Relationship Id="rId2" Type="http://schemas.openxmlformats.org/officeDocument/2006/relationships/hyperlink" Target="https://www.tes.com/teaching-resource/number-sequences-before-and-after-6326842" TargetMode="Externa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8.jpeg"/><Relationship Id="rId5" Type="http://schemas.openxmlformats.org/officeDocument/2006/relationships/image" Target="../media/image83.png"/><Relationship Id="rId10" Type="http://schemas.openxmlformats.org/officeDocument/2006/relationships/hyperlink" Target="https://www.topmarks.co.uk/learning-to-count/helicopter-rescue" TargetMode="External"/><Relationship Id="rId4" Type="http://schemas.openxmlformats.org/officeDocument/2006/relationships/image" Target="../media/image82.png"/><Relationship Id="rId9" Type="http://schemas.openxmlformats.org/officeDocument/2006/relationships/image" Target="../media/image87.png"/></Relationships>
</file>

<file path=ppt/slides/_rels/slide5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3.jpg"/><Relationship Id="rId5" Type="http://schemas.microsoft.com/office/2007/relationships/hdphoto" Target="../media/hdphoto2.wdp"/><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5.jpg"/><Relationship Id="rId7"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7.png"/><Relationship Id="rId4" Type="http://schemas.openxmlformats.org/officeDocument/2006/relationships/image" Target="../media/image106.jpg"/></Relationships>
</file>

<file path=ppt/slides/_rels/slide67.xml.rels><?xml version="1.0" encoding="UTF-8" standalone="yes"?>
<Relationships xmlns="http://schemas.openxmlformats.org/package/2006/relationships"><Relationship Id="rId8" Type="http://schemas.openxmlformats.org/officeDocument/2006/relationships/image" Target="../media/image105.jpg"/><Relationship Id="rId3" Type="http://schemas.openxmlformats.org/officeDocument/2006/relationships/image" Target="../media/image107.png"/><Relationship Id="rId7" Type="http://schemas.openxmlformats.org/officeDocument/2006/relationships/image" Target="../media/image109.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08.png"/><Relationship Id="rId4" Type="http://schemas.microsoft.com/office/2007/relationships/hdphoto" Target="../media/hdphoto3.wdp"/></Relationships>
</file>

<file path=ppt/slides/_rels/slide6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11.png"/></Relationships>
</file>

<file path=ppt/slides/_rels/slide6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microsoft.com/office/2007/relationships/hdphoto" Target="../media/hdphoto7.wdp"/></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microsoft.com/office/2007/relationships/hdphoto" Target="../media/hdphoto7.wdp"/></Relationships>
</file>

<file path=ppt/slides/_rels/slide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9.png"/><Relationship Id="rId4" Type="http://schemas.microsoft.com/office/2007/relationships/hdphoto" Target="../media/hdphoto8.wdp"/></Relationships>
</file>

<file path=ppt/slides/_rels/slide7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18.png"/><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7.xml"/><Relationship Id="rId5" Type="http://schemas.openxmlformats.org/officeDocument/2006/relationships/image" Target="../media/image19.jpeg"/><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19.png"/><Relationship Id="rId4" Type="http://schemas.microsoft.com/office/2007/relationships/hdphoto" Target="../media/hdphoto8.wdp"/></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7.xml"/><Relationship Id="rId5" Type="http://schemas.openxmlformats.org/officeDocument/2006/relationships/image" Target="../media/image23.jpeg"/><Relationship Id="rId4" Type="http://schemas.openxmlformats.org/officeDocument/2006/relationships/image" Target="../media/image22.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slide" Target="slide55.xml"/><Relationship Id="rId7" Type="http://schemas.openxmlformats.org/officeDocument/2006/relationships/image" Target="../media/image129.emf"/><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28.gif"/><Relationship Id="rId5" Type="http://schemas.openxmlformats.org/officeDocument/2006/relationships/slide" Target="slide92.xml"/><Relationship Id="rId4" Type="http://schemas.openxmlformats.org/officeDocument/2006/relationships/slide" Target="slide62.xml"/></Relationships>
</file>

<file path=ppt/slides/_rels/slide9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132.png"/><Relationship Id="rId4" Type="http://schemas.openxmlformats.org/officeDocument/2006/relationships/image" Target="../media/image131.png"/></Relationships>
</file>

<file path=ppt/slides/_rels/slide9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95.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28.gif"/><Relationship Id="rId7" Type="http://schemas.openxmlformats.org/officeDocument/2006/relationships/image" Target="../media/image138.png"/><Relationship Id="rId2" Type="http://schemas.openxmlformats.org/officeDocument/2006/relationships/hyperlink" Target="https://www.tes.com/teaching-resource/number-sequences-before-and-after-6326842" TargetMode="External"/><Relationship Id="rId1" Type="http://schemas.openxmlformats.org/officeDocument/2006/relationships/slideLayout" Target="../slideLayouts/slideLayout2.xml"/><Relationship Id="rId6" Type="http://schemas.openxmlformats.org/officeDocument/2006/relationships/hyperlink" Target="https://nrich.maths.org/content/id/13534/UsingBooks%20Doorbell%203%20J.pdf" TargetMode="External"/><Relationship Id="rId11" Type="http://schemas.openxmlformats.org/officeDocument/2006/relationships/image" Target="../media/image142.png"/><Relationship Id="rId5" Type="http://schemas.openxmlformats.org/officeDocument/2006/relationships/image" Target="../media/image137.png"/><Relationship Id="rId10" Type="http://schemas.openxmlformats.org/officeDocument/2006/relationships/image" Target="../media/image141.png"/><Relationship Id="rId4" Type="http://schemas.openxmlformats.org/officeDocument/2006/relationships/hyperlink" Target="https://nrich.maths.org/content/id/13080/TwoHalves.pdf" TargetMode="External"/><Relationship Id="rId9" Type="http://schemas.openxmlformats.org/officeDocument/2006/relationships/image" Target="../media/image140.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117.png"/></Relationships>
</file>

<file path=ppt/slides/_rels/slide99.xml.rels><?xml version="1.0" encoding="UTF-8" standalone="yes"?>
<Relationships xmlns="http://schemas.openxmlformats.org/package/2006/relationships"><Relationship Id="rId3" Type="http://schemas.openxmlformats.org/officeDocument/2006/relationships/slide" Target="slide97.xml"/><Relationship Id="rId7" Type="http://schemas.microsoft.com/office/2007/relationships/hdphoto" Target="../media/hdphoto3.wdp"/><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44.svg"/><Relationship Id="rId4" Type="http://schemas.openxmlformats.org/officeDocument/2006/relationships/image" Target="../media/image1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600" dirty="0"/>
              <a:t>Calculating and Problem Solving </a:t>
            </a:r>
            <a:br>
              <a:rPr lang="en-GB" sz="3600" dirty="0"/>
            </a:br>
            <a:r>
              <a:rPr lang="en-GB" sz="3600" dirty="0"/>
              <a:t>Twilight 23-24</a:t>
            </a:r>
            <a:br>
              <a:rPr lang="en-GB" sz="3600" dirty="0"/>
            </a:br>
            <a:br>
              <a:rPr lang="en-GB" sz="3600" dirty="0"/>
            </a:br>
            <a:br>
              <a:rPr lang="en-GB" sz="3600" dirty="0"/>
            </a:br>
            <a:br>
              <a:rPr lang="en-GB" sz="3600" dirty="0"/>
            </a:br>
            <a:br>
              <a:rPr lang="en-GB" sz="3600" dirty="0"/>
            </a:br>
            <a:br>
              <a:rPr lang="en-GB" sz="3600" dirty="0"/>
            </a:br>
            <a:r>
              <a:rPr lang="en-GB" sz="3600" dirty="0"/>
              <a:t>4:30-6:00pm</a:t>
            </a:r>
          </a:p>
        </p:txBody>
      </p:sp>
    </p:spTree>
    <p:extLst>
      <p:ext uri="{BB962C8B-B14F-4D97-AF65-F5344CB8AC3E}">
        <p14:creationId xmlns:p14="http://schemas.microsoft.com/office/powerpoint/2010/main" val="2747777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05C1D93-A6A7-425D-A9B9-E741DA66CC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271" r="13091" b="-3"/>
          <a:stretch/>
        </p:blipFill>
        <p:spPr>
          <a:xfrm>
            <a:off x="3393398" y="1066800"/>
            <a:ext cx="2384698" cy="4095484"/>
          </a:xfrm>
          <a:prstGeom prst="rect">
            <a:avLst/>
          </a:prstGeom>
        </p:spPr>
      </p:pic>
      <p:pic>
        <p:nvPicPr>
          <p:cNvPr id="3" name="Picture 3">
            <a:extLst>
              <a:ext uri="{FF2B5EF4-FFF2-40B4-BE49-F238E27FC236}">
                <a16:creationId xmlns:a16="http://schemas.microsoft.com/office/drawing/2014/main" id="{40B4637A-CC71-4695-91C9-0443162904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16" r="13938" b="-3"/>
          <a:stretch/>
        </p:blipFill>
        <p:spPr>
          <a:xfrm>
            <a:off x="6319311" y="1091609"/>
            <a:ext cx="2403341" cy="4095484"/>
          </a:xfrm>
          <a:prstGeom prst="rect">
            <a:avLst/>
          </a:prstGeom>
        </p:spPr>
      </p:pic>
      <p:pic>
        <p:nvPicPr>
          <p:cNvPr id="4" name="Picture 4">
            <a:extLst>
              <a:ext uri="{FF2B5EF4-FFF2-40B4-BE49-F238E27FC236}">
                <a16:creationId xmlns:a16="http://schemas.microsoft.com/office/drawing/2014/main" id="{D5EE13A1-7E00-4942-8E2B-68055116A8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129" r="12115" b="-3"/>
          <a:stretch/>
        </p:blipFill>
        <p:spPr>
          <a:xfrm>
            <a:off x="463878" y="1066800"/>
            <a:ext cx="2388306" cy="4095484"/>
          </a:xfrm>
          <a:prstGeom prst="rect">
            <a:avLst/>
          </a:prstGeom>
        </p:spPr>
      </p:pic>
      <p:sp>
        <p:nvSpPr>
          <p:cNvPr id="5" name="TextBox 4">
            <a:extLst>
              <a:ext uri="{FF2B5EF4-FFF2-40B4-BE49-F238E27FC236}">
                <a16:creationId xmlns:a16="http://schemas.microsoft.com/office/drawing/2014/main" id="{4136DEF9-65E4-4364-A125-81B723CC7EC5}"/>
              </a:ext>
            </a:extLst>
          </p:cNvPr>
          <p:cNvSpPr txBox="1"/>
          <p:nvPr/>
        </p:nvSpPr>
        <p:spPr>
          <a:xfrm>
            <a:off x="512861" y="4419600"/>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Estimate</a:t>
            </a:r>
          </a:p>
        </p:txBody>
      </p:sp>
      <p:sp>
        <p:nvSpPr>
          <p:cNvPr id="6" name="TextBox 5">
            <a:extLst>
              <a:ext uri="{FF2B5EF4-FFF2-40B4-BE49-F238E27FC236}">
                <a16:creationId xmlns:a16="http://schemas.microsoft.com/office/drawing/2014/main" id="{FBB0947D-E3CC-4690-8518-64D033084D64}"/>
              </a:ext>
            </a:extLst>
          </p:cNvPr>
          <p:cNvSpPr txBox="1"/>
          <p:nvPr/>
        </p:nvSpPr>
        <p:spPr>
          <a:xfrm>
            <a:off x="6400800" y="4419600"/>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Estimate</a:t>
            </a:r>
          </a:p>
        </p:txBody>
      </p:sp>
      <p:sp>
        <p:nvSpPr>
          <p:cNvPr id="7" name="TextBox 6">
            <a:extLst>
              <a:ext uri="{FF2B5EF4-FFF2-40B4-BE49-F238E27FC236}">
                <a16:creationId xmlns:a16="http://schemas.microsoft.com/office/drawing/2014/main" id="{A60BC874-1741-498E-B807-5B565C61CEA1}"/>
              </a:ext>
            </a:extLst>
          </p:cNvPr>
          <p:cNvSpPr txBox="1"/>
          <p:nvPr/>
        </p:nvSpPr>
        <p:spPr>
          <a:xfrm>
            <a:off x="3464056" y="4419600"/>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Estimate</a:t>
            </a:r>
          </a:p>
        </p:txBody>
      </p:sp>
      <p:sp>
        <p:nvSpPr>
          <p:cNvPr id="8" name="TextBox 7">
            <a:extLst>
              <a:ext uri="{FF2B5EF4-FFF2-40B4-BE49-F238E27FC236}">
                <a16:creationId xmlns:a16="http://schemas.microsoft.com/office/drawing/2014/main" id="{CF17AD0D-F4E9-4513-A55C-D0B7DD303648}"/>
              </a:ext>
            </a:extLst>
          </p:cNvPr>
          <p:cNvSpPr txBox="1"/>
          <p:nvPr/>
        </p:nvSpPr>
        <p:spPr>
          <a:xfrm>
            <a:off x="512860" y="4407655"/>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3</a:t>
            </a:r>
          </a:p>
        </p:txBody>
      </p:sp>
      <p:sp>
        <p:nvSpPr>
          <p:cNvPr id="9" name="TextBox 8">
            <a:extLst>
              <a:ext uri="{FF2B5EF4-FFF2-40B4-BE49-F238E27FC236}">
                <a16:creationId xmlns:a16="http://schemas.microsoft.com/office/drawing/2014/main" id="{857B5D29-1BF7-4034-A0BD-7EC7F88E321D}"/>
              </a:ext>
            </a:extLst>
          </p:cNvPr>
          <p:cNvSpPr txBox="1"/>
          <p:nvPr/>
        </p:nvSpPr>
        <p:spPr>
          <a:xfrm>
            <a:off x="3464056" y="4407654"/>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6</a:t>
            </a:r>
          </a:p>
        </p:txBody>
      </p:sp>
      <p:sp>
        <p:nvSpPr>
          <p:cNvPr id="10" name="TextBox 9">
            <a:extLst>
              <a:ext uri="{FF2B5EF4-FFF2-40B4-BE49-F238E27FC236}">
                <a16:creationId xmlns:a16="http://schemas.microsoft.com/office/drawing/2014/main" id="{34A692DF-3003-4517-8E0B-BB3BB94F8D6F}"/>
              </a:ext>
            </a:extLst>
          </p:cNvPr>
          <p:cNvSpPr txBox="1"/>
          <p:nvPr/>
        </p:nvSpPr>
        <p:spPr>
          <a:xfrm>
            <a:off x="6400800" y="4407653"/>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5</a:t>
            </a:r>
          </a:p>
        </p:txBody>
      </p:sp>
      <p:sp>
        <p:nvSpPr>
          <p:cNvPr id="12" name="Rounded Rectangular Callout 4">
            <a:extLst>
              <a:ext uri="{FF2B5EF4-FFF2-40B4-BE49-F238E27FC236}">
                <a16:creationId xmlns:a16="http://schemas.microsoft.com/office/drawing/2014/main" id="{CC0EF88B-27F6-4389-8E88-CCE67E5AC02A}"/>
              </a:ext>
            </a:extLst>
          </p:cNvPr>
          <p:cNvSpPr/>
          <p:nvPr/>
        </p:nvSpPr>
        <p:spPr>
          <a:xfrm>
            <a:off x="77980" y="193170"/>
            <a:ext cx="1272285" cy="873630"/>
          </a:xfrm>
          <a:prstGeom prst="wedgeRoundRectCallout">
            <a:avLst>
              <a:gd name="adj1" fmla="val 38043"/>
              <a:gd name="adj2" fmla="val 8510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rPr>
              <a:t>How many corks are in the cup?</a:t>
            </a:r>
          </a:p>
        </p:txBody>
      </p:sp>
    </p:spTree>
    <p:extLst>
      <p:ext uri="{BB962C8B-B14F-4D97-AF65-F5344CB8AC3E}">
        <p14:creationId xmlns:p14="http://schemas.microsoft.com/office/powerpoint/2010/main" val="356177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1"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grpId="1" nodeType="clickEffect">
                                  <p:stCondLst>
                                    <p:cond delay="0"/>
                                  </p:stCondLst>
                                  <p:childTnLst>
                                    <p:animEffect transition="out" filter="dissolv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9" presetClass="exit" presetSubtype="0" fill="hold" grpId="1" nodeType="clickEffect">
                                  <p:stCondLst>
                                    <p:cond delay="0"/>
                                  </p:stCondLst>
                                  <p:childTnLst>
                                    <p:animEffect transition="out" filter="dissolv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dissolve">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9" grpId="0" animBg="1"/>
      <p:bldP spid="10" grpId="0" animBg="1"/>
      <p:bldP spid="1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11A3E4E-66F2-401E-A169-01099DBC26B4}"/>
              </a:ext>
            </a:extLst>
          </p:cNvPr>
          <p:cNvGraphicFramePr>
            <a:graphicFrameLocks noGrp="1"/>
          </p:cNvGraphicFramePr>
          <p:nvPr/>
        </p:nvGraphicFramePr>
        <p:xfrm>
          <a:off x="978" y="1360984"/>
          <a:ext cx="9143022" cy="441704"/>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4287280330"/>
                    </a:ext>
                  </a:extLst>
                </a:gridCol>
                <a:gridCol w="4144466">
                  <a:extLst>
                    <a:ext uri="{9D8B030D-6E8A-4147-A177-3AD203B41FA5}">
                      <a16:colId xmlns:a16="http://schemas.microsoft.com/office/drawing/2014/main" val="196422268"/>
                    </a:ext>
                  </a:extLst>
                </a:gridCol>
                <a:gridCol w="4170973">
                  <a:extLst>
                    <a:ext uri="{9D8B030D-6E8A-4147-A177-3AD203B41FA5}">
                      <a16:colId xmlns:a16="http://schemas.microsoft.com/office/drawing/2014/main" val="3434763678"/>
                    </a:ext>
                  </a:extLst>
                </a:gridCol>
              </a:tblGrid>
              <a:tr h="4417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rId3" action="ppaction://hlinksldjump"/>
                        </a:rPr>
                        <a:t>Mult</a:t>
                      </a:r>
                      <a:r>
                        <a:rPr lang="en-GB" sz="800" b="1" baseline="0" dirty="0">
                          <a:hlinkClick r:id="rId3" action="ppaction://hlinksldjump"/>
                        </a:rPr>
                        <a:t>iplication and Division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000" kern="1200" dirty="0">
                          <a:solidFill>
                            <a:schemeClr val="tx1"/>
                          </a:solidFill>
                          <a:effectLst/>
                          <a:latin typeface="+mn-lt"/>
                          <a:ea typeface="+mn-ea"/>
                          <a:cs typeface="+mn-cs"/>
                        </a:rPr>
                        <a:t>Shares out a group of items into 2 equal sets within 0-10.</a:t>
                      </a:r>
                    </a:p>
                    <a:p>
                      <a:pPr algn="ctr"/>
                      <a:r>
                        <a:rPr lang="en-GB" sz="1000" kern="1200" dirty="0">
                          <a:solidFill>
                            <a:schemeClr val="tx1"/>
                          </a:solidFill>
                          <a:effectLst/>
                          <a:latin typeface="+mn-lt"/>
                          <a:ea typeface="+mn-ea"/>
                          <a:cs typeface="+mn-cs"/>
                        </a:rPr>
                        <a:t>Groups objects into matching or</a:t>
                      </a:r>
                      <a:r>
                        <a:rPr lang="en-GB" sz="1000" kern="1200" baseline="0" dirty="0">
                          <a:solidFill>
                            <a:schemeClr val="tx1"/>
                          </a:solidFill>
                          <a:effectLst/>
                          <a:latin typeface="+mn-lt"/>
                          <a:ea typeface="+mn-ea"/>
                          <a:cs typeface="+mn-cs"/>
                        </a:rPr>
                        <a:t> </a:t>
                      </a:r>
                      <a:r>
                        <a:rPr lang="en-GB" sz="1000" kern="1200" dirty="0">
                          <a:solidFill>
                            <a:schemeClr val="tx1"/>
                          </a:solidFill>
                          <a:effectLst/>
                          <a:latin typeface="+mn-lt"/>
                          <a:ea typeface="+mn-ea"/>
                          <a:cs typeface="+mn-cs"/>
                        </a:rPr>
                        <a:t>natural sets of 2 e.g. shoes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n-lt"/>
                        </a:rPr>
                        <a:t>Begin to identify halves</a:t>
                      </a:r>
                      <a:r>
                        <a:rPr lang="en-GB" sz="1000" baseline="0" dirty="0">
                          <a:latin typeface="+mn-lt"/>
                        </a:rPr>
                        <a:t> and doubles usi</a:t>
                      </a:r>
                      <a:r>
                        <a:rPr lang="en-GB" sz="1000" dirty="0">
                          <a:latin typeface="+mn-lt"/>
                        </a:rPr>
                        <a:t>ng concrete materials</a:t>
                      </a:r>
                      <a:r>
                        <a:rPr lang="en-GB" sz="1000" baseline="0" dirty="0">
                          <a:latin typeface="+mn-lt"/>
                        </a:rPr>
                        <a:t> </a:t>
                      </a:r>
                      <a:r>
                        <a:rPr lang="en-GB" sz="1000" dirty="0">
                          <a:latin typeface="+mn-lt"/>
                        </a:rPr>
                        <a:t>within</a:t>
                      </a:r>
                      <a:r>
                        <a:rPr lang="en-GB" sz="1000" baseline="0" dirty="0">
                          <a:latin typeface="+mn-lt"/>
                        </a:rPr>
                        <a:t>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65683023"/>
                  </a:ext>
                </a:extLst>
              </a:tr>
            </a:tbl>
          </a:graphicData>
        </a:graphic>
      </p:graphicFrame>
      <p:sp>
        <p:nvSpPr>
          <p:cNvPr id="3" name="Title 1">
            <a:extLst>
              <a:ext uri="{FF2B5EF4-FFF2-40B4-BE49-F238E27FC236}">
                <a16:creationId xmlns:a16="http://schemas.microsoft.com/office/drawing/2014/main" id="{FD6EFE88-85A1-48EF-B529-C62CA352893F}"/>
              </a:ext>
            </a:extLst>
          </p:cNvPr>
          <p:cNvSpPr txBox="1">
            <a:spLocks/>
          </p:cNvSpPr>
          <p:nvPr/>
        </p:nvSpPr>
        <p:spPr>
          <a:xfrm>
            <a:off x="457200" y="19776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a:ea typeface="+mj-ea"/>
                <a:cs typeface="+mj-cs"/>
              </a:rPr>
              <a:t>Early Multiplication and Division</a:t>
            </a:r>
          </a:p>
        </p:txBody>
      </p:sp>
      <p:sp>
        <p:nvSpPr>
          <p:cNvPr id="4" name="Rectangle 3">
            <a:extLst>
              <a:ext uri="{FF2B5EF4-FFF2-40B4-BE49-F238E27FC236}">
                <a16:creationId xmlns:a16="http://schemas.microsoft.com/office/drawing/2014/main" id="{22CD91FC-0604-4AE7-AF68-EE640C6293F2}"/>
              </a:ext>
            </a:extLst>
          </p:cNvPr>
          <p:cNvSpPr/>
          <p:nvPr/>
        </p:nvSpPr>
        <p:spPr>
          <a:xfrm>
            <a:off x="794420" y="1360984"/>
            <a:ext cx="4176464" cy="441704"/>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56EEA046-05B0-4A6B-8554-593AAF319C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381" b="95000" l="14524" r="55714">
                        <a14:foregroundMark x1="38810" y1="52143" x2="25476" y2="51905"/>
                        <a14:foregroundMark x1="25476" y1="51905" x2="39286" y2="53095"/>
                        <a14:foregroundMark x1="39286" y1="53095" x2="43095" y2="55000"/>
                        <a14:foregroundMark x1="54048" y1="70238" x2="54048" y2="70238"/>
                        <a14:foregroundMark x1="35000" y1="91667" x2="35000" y2="91667"/>
                        <a14:foregroundMark x1="36667" y1="92619" x2="36667" y2="92619"/>
                        <a14:foregroundMark x1="29286" y1="95000" x2="29286" y2="95000"/>
                        <a14:foregroundMark x1="14524" y1="80714" x2="14524" y2="80714"/>
                        <a14:foregroundMark x1="55714" y1="69286" x2="55714" y2="69286"/>
                        <a14:foregroundMark x1="23571" y1="56190" x2="23571" y2="56190"/>
                      </a14:backgroundRemoval>
                    </a14:imgEffect>
                  </a14:imgLayer>
                </a14:imgProps>
              </a:ext>
              <a:ext uri="{28A0092B-C50C-407E-A947-70E740481C1C}">
                <a14:useLocalDpi xmlns:a14="http://schemas.microsoft.com/office/drawing/2010/main" val="0"/>
              </a:ext>
            </a:extLst>
          </a:blip>
          <a:srcRect l="10401" t="50000" r="42800" b="3201"/>
          <a:stretch/>
        </p:blipFill>
        <p:spPr>
          <a:xfrm>
            <a:off x="971600" y="2060848"/>
            <a:ext cx="864096" cy="864096"/>
          </a:xfrm>
          <a:prstGeom prst="rect">
            <a:avLst/>
          </a:prstGeom>
        </p:spPr>
      </p:pic>
      <p:pic>
        <p:nvPicPr>
          <p:cNvPr id="24" name="Picture 23">
            <a:extLst>
              <a:ext uri="{FF2B5EF4-FFF2-40B4-BE49-F238E27FC236}">
                <a16:creationId xmlns:a16="http://schemas.microsoft.com/office/drawing/2014/main" id="{BABC81EF-3100-495E-AA6C-92C19D39D7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381" b="95000" l="14524" r="55714">
                        <a14:foregroundMark x1="38810" y1="52143" x2="25476" y2="51905"/>
                        <a14:foregroundMark x1="25476" y1="51905" x2="39286" y2="53095"/>
                        <a14:foregroundMark x1="39286" y1="53095" x2="43095" y2="55000"/>
                        <a14:foregroundMark x1="54048" y1="70238" x2="54048" y2="70238"/>
                        <a14:foregroundMark x1="35000" y1="91667" x2="35000" y2="91667"/>
                        <a14:foregroundMark x1="36667" y1="92619" x2="36667" y2="92619"/>
                        <a14:foregroundMark x1="29286" y1="95000" x2="29286" y2="95000"/>
                        <a14:foregroundMark x1="14524" y1="80714" x2="14524" y2="80714"/>
                        <a14:foregroundMark x1="55714" y1="69286" x2="55714" y2="69286"/>
                        <a14:foregroundMark x1="23571" y1="56190" x2="23571" y2="56190"/>
                      </a14:backgroundRemoval>
                    </a14:imgEffect>
                  </a14:imgLayer>
                </a14:imgProps>
              </a:ext>
              <a:ext uri="{28A0092B-C50C-407E-A947-70E740481C1C}">
                <a14:useLocalDpi xmlns:a14="http://schemas.microsoft.com/office/drawing/2010/main" val="0"/>
              </a:ext>
            </a:extLst>
          </a:blip>
          <a:srcRect l="10401" t="50000" r="42800" b="3201"/>
          <a:stretch/>
        </p:blipFill>
        <p:spPr>
          <a:xfrm>
            <a:off x="1835696" y="2060848"/>
            <a:ext cx="864096" cy="864096"/>
          </a:xfrm>
          <a:prstGeom prst="rect">
            <a:avLst/>
          </a:prstGeom>
        </p:spPr>
      </p:pic>
      <p:pic>
        <p:nvPicPr>
          <p:cNvPr id="25" name="Picture 24">
            <a:extLst>
              <a:ext uri="{FF2B5EF4-FFF2-40B4-BE49-F238E27FC236}">
                <a16:creationId xmlns:a16="http://schemas.microsoft.com/office/drawing/2014/main" id="{8F1C8870-829C-4046-99D0-7F4B6535BF6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381" b="95000" l="14524" r="55714">
                        <a14:foregroundMark x1="38810" y1="52143" x2="25476" y2="51905"/>
                        <a14:foregroundMark x1="25476" y1="51905" x2="39286" y2="53095"/>
                        <a14:foregroundMark x1="39286" y1="53095" x2="43095" y2="55000"/>
                        <a14:foregroundMark x1="54048" y1="70238" x2="54048" y2="70238"/>
                        <a14:foregroundMark x1="35000" y1="91667" x2="35000" y2="91667"/>
                        <a14:foregroundMark x1="36667" y1="92619" x2="36667" y2="92619"/>
                        <a14:foregroundMark x1="29286" y1="95000" x2="29286" y2="95000"/>
                        <a14:foregroundMark x1="14524" y1="80714" x2="14524" y2="80714"/>
                        <a14:foregroundMark x1="55714" y1="69286" x2="55714" y2="69286"/>
                        <a14:foregroundMark x1="23571" y1="56190" x2="23571" y2="56190"/>
                      </a14:backgroundRemoval>
                    </a14:imgEffect>
                  </a14:imgLayer>
                </a14:imgProps>
              </a:ext>
              <a:ext uri="{28A0092B-C50C-407E-A947-70E740481C1C}">
                <a14:useLocalDpi xmlns:a14="http://schemas.microsoft.com/office/drawing/2010/main" val="0"/>
              </a:ext>
            </a:extLst>
          </a:blip>
          <a:srcRect l="10401" t="50000" r="42800" b="3201"/>
          <a:stretch/>
        </p:blipFill>
        <p:spPr>
          <a:xfrm>
            <a:off x="2718273" y="2060848"/>
            <a:ext cx="864096" cy="864096"/>
          </a:xfrm>
          <a:prstGeom prst="rect">
            <a:avLst/>
          </a:prstGeom>
        </p:spPr>
      </p:pic>
      <p:pic>
        <p:nvPicPr>
          <p:cNvPr id="28" name="Picture 27">
            <a:extLst>
              <a:ext uri="{FF2B5EF4-FFF2-40B4-BE49-F238E27FC236}">
                <a16:creationId xmlns:a16="http://schemas.microsoft.com/office/drawing/2014/main" id="{3DA65057-4F02-4CFB-9A16-B664335226B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381" b="95000" l="14524" r="55714">
                        <a14:foregroundMark x1="38810" y1="52143" x2="25476" y2="51905"/>
                        <a14:foregroundMark x1="25476" y1="51905" x2="39286" y2="53095"/>
                        <a14:foregroundMark x1="39286" y1="53095" x2="43095" y2="55000"/>
                        <a14:foregroundMark x1="54048" y1="70238" x2="54048" y2="70238"/>
                        <a14:foregroundMark x1="35000" y1="91667" x2="35000" y2="91667"/>
                        <a14:foregroundMark x1="36667" y1="92619" x2="36667" y2="92619"/>
                        <a14:foregroundMark x1="29286" y1="95000" x2="29286" y2="95000"/>
                        <a14:foregroundMark x1="14524" y1="80714" x2="14524" y2="80714"/>
                        <a14:foregroundMark x1="55714" y1="69286" x2="55714" y2="69286"/>
                        <a14:foregroundMark x1="23571" y1="56190" x2="23571" y2="56190"/>
                      </a14:backgroundRemoval>
                    </a14:imgEffect>
                  </a14:imgLayer>
                </a14:imgProps>
              </a:ext>
              <a:ext uri="{28A0092B-C50C-407E-A947-70E740481C1C}">
                <a14:useLocalDpi xmlns:a14="http://schemas.microsoft.com/office/drawing/2010/main" val="0"/>
              </a:ext>
            </a:extLst>
          </a:blip>
          <a:srcRect l="10401" t="50000" r="42800" b="3201"/>
          <a:stretch/>
        </p:blipFill>
        <p:spPr>
          <a:xfrm>
            <a:off x="3582369" y="2132856"/>
            <a:ext cx="864096" cy="864096"/>
          </a:xfrm>
          <a:prstGeom prst="rect">
            <a:avLst/>
          </a:prstGeom>
        </p:spPr>
      </p:pic>
      <p:pic>
        <p:nvPicPr>
          <p:cNvPr id="29" name="Picture 28">
            <a:extLst>
              <a:ext uri="{FF2B5EF4-FFF2-40B4-BE49-F238E27FC236}">
                <a16:creationId xmlns:a16="http://schemas.microsoft.com/office/drawing/2014/main" id="{0177E2D0-3DE2-465D-A9FA-1E8C2649B20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381" b="95000" l="14524" r="55714">
                        <a14:foregroundMark x1="38810" y1="52143" x2="25476" y2="51905"/>
                        <a14:foregroundMark x1="25476" y1="51905" x2="39286" y2="53095"/>
                        <a14:foregroundMark x1="39286" y1="53095" x2="43095" y2="55000"/>
                        <a14:foregroundMark x1="54048" y1="70238" x2="54048" y2="70238"/>
                        <a14:foregroundMark x1="35000" y1="91667" x2="35000" y2="91667"/>
                        <a14:foregroundMark x1="36667" y1="92619" x2="36667" y2="92619"/>
                        <a14:foregroundMark x1="29286" y1="95000" x2="29286" y2="95000"/>
                        <a14:foregroundMark x1="14524" y1="80714" x2="14524" y2="80714"/>
                        <a14:foregroundMark x1="55714" y1="69286" x2="55714" y2="69286"/>
                        <a14:foregroundMark x1="23571" y1="56190" x2="23571" y2="56190"/>
                      </a14:backgroundRemoval>
                    </a14:imgEffect>
                  </a14:imgLayer>
                </a14:imgProps>
              </a:ext>
              <a:ext uri="{28A0092B-C50C-407E-A947-70E740481C1C}">
                <a14:useLocalDpi xmlns:a14="http://schemas.microsoft.com/office/drawing/2010/main" val="0"/>
              </a:ext>
            </a:extLst>
          </a:blip>
          <a:srcRect l="10401" t="50000" r="42800" b="3201"/>
          <a:stretch/>
        </p:blipFill>
        <p:spPr>
          <a:xfrm>
            <a:off x="107504" y="2055093"/>
            <a:ext cx="864096" cy="864096"/>
          </a:xfrm>
          <a:prstGeom prst="rect">
            <a:avLst/>
          </a:prstGeom>
        </p:spPr>
      </p:pic>
      <p:pic>
        <p:nvPicPr>
          <p:cNvPr id="30" name="Picture 29">
            <a:extLst>
              <a:ext uri="{FF2B5EF4-FFF2-40B4-BE49-F238E27FC236}">
                <a16:creationId xmlns:a16="http://schemas.microsoft.com/office/drawing/2014/main" id="{1648DAAD-4A04-476E-88A1-0EA3A94E297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381" b="95000" l="14524" r="55714">
                        <a14:foregroundMark x1="38810" y1="52143" x2="25476" y2="51905"/>
                        <a14:foregroundMark x1="25476" y1="51905" x2="39286" y2="53095"/>
                        <a14:foregroundMark x1="39286" y1="53095" x2="43095" y2="55000"/>
                        <a14:foregroundMark x1="54048" y1="70238" x2="54048" y2="70238"/>
                        <a14:foregroundMark x1="35000" y1="91667" x2="35000" y2="91667"/>
                        <a14:foregroundMark x1="36667" y1="92619" x2="36667" y2="92619"/>
                        <a14:foregroundMark x1="29286" y1="95000" x2="29286" y2="95000"/>
                        <a14:foregroundMark x1="14524" y1="80714" x2="14524" y2="80714"/>
                        <a14:foregroundMark x1="55714" y1="69286" x2="55714" y2="69286"/>
                        <a14:foregroundMark x1="23571" y1="56190" x2="23571" y2="56190"/>
                      </a14:backgroundRemoval>
                    </a14:imgEffect>
                  </a14:imgLayer>
                </a14:imgProps>
              </a:ext>
              <a:ext uri="{28A0092B-C50C-407E-A947-70E740481C1C}">
                <a14:useLocalDpi xmlns:a14="http://schemas.microsoft.com/office/drawing/2010/main" val="0"/>
              </a:ext>
            </a:extLst>
          </a:blip>
          <a:srcRect l="10401" t="50000" r="42800" b="3201"/>
          <a:stretch/>
        </p:blipFill>
        <p:spPr>
          <a:xfrm>
            <a:off x="5408160" y="2055093"/>
            <a:ext cx="864096" cy="864096"/>
          </a:xfrm>
          <a:prstGeom prst="rect">
            <a:avLst/>
          </a:prstGeom>
        </p:spPr>
      </p:pic>
      <p:pic>
        <p:nvPicPr>
          <p:cNvPr id="31" name="Picture 30">
            <a:extLst>
              <a:ext uri="{FF2B5EF4-FFF2-40B4-BE49-F238E27FC236}">
                <a16:creationId xmlns:a16="http://schemas.microsoft.com/office/drawing/2014/main" id="{5CFC593D-CEB6-4FA0-98C5-8528260EA6B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381" b="95000" l="14524" r="55714">
                        <a14:foregroundMark x1="38810" y1="52143" x2="25476" y2="51905"/>
                        <a14:foregroundMark x1="25476" y1="51905" x2="39286" y2="53095"/>
                        <a14:foregroundMark x1="39286" y1="53095" x2="43095" y2="55000"/>
                        <a14:foregroundMark x1="54048" y1="70238" x2="54048" y2="70238"/>
                        <a14:foregroundMark x1="35000" y1="91667" x2="35000" y2="91667"/>
                        <a14:foregroundMark x1="36667" y1="92619" x2="36667" y2="92619"/>
                        <a14:foregroundMark x1="29286" y1="95000" x2="29286" y2="95000"/>
                        <a14:foregroundMark x1="14524" y1="80714" x2="14524" y2="80714"/>
                        <a14:foregroundMark x1="55714" y1="69286" x2="55714" y2="69286"/>
                        <a14:foregroundMark x1="23571" y1="56190" x2="23571" y2="56190"/>
                      </a14:backgroundRemoval>
                    </a14:imgEffect>
                  </a14:imgLayer>
                </a14:imgProps>
              </a:ext>
              <a:ext uri="{28A0092B-C50C-407E-A947-70E740481C1C}">
                <a14:useLocalDpi xmlns:a14="http://schemas.microsoft.com/office/drawing/2010/main" val="0"/>
              </a:ext>
            </a:extLst>
          </a:blip>
          <a:srcRect l="10401" t="50000" r="42800" b="3201"/>
          <a:stretch/>
        </p:blipFill>
        <p:spPr>
          <a:xfrm>
            <a:off x="6272256" y="2055093"/>
            <a:ext cx="864096" cy="864096"/>
          </a:xfrm>
          <a:prstGeom prst="rect">
            <a:avLst/>
          </a:prstGeom>
        </p:spPr>
      </p:pic>
      <p:pic>
        <p:nvPicPr>
          <p:cNvPr id="32" name="Picture 31">
            <a:extLst>
              <a:ext uri="{FF2B5EF4-FFF2-40B4-BE49-F238E27FC236}">
                <a16:creationId xmlns:a16="http://schemas.microsoft.com/office/drawing/2014/main" id="{94275884-65A9-47EE-97EF-D6D7397F6A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381" b="95000" l="14524" r="55714">
                        <a14:foregroundMark x1="38810" y1="52143" x2="25476" y2="51905"/>
                        <a14:foregroundMark x1="25476" y1="51905" x2="39286" y2="53095"/>
                        <a14:foregroundMark x1="39286" y1="53095" x2="43095" y2="55000"/>
                        <a14:foregroundMark x1="54048" y1="70238" x2="54048" y2="70238"/>
                        <a14:foregroundMark x1="35000" y1="91667" x2="35000" y2="91667"/>
                        <a14:foregroundMark x1="36667" y1="92619" x2="36667" y2="92619"/>
                        <a14:foregroundMark x1="29286" y1="95000" x2="29286" y2="95000"/>
                        <a14:foregroundMark x1="14524" y1="80714" x2="14524" y2="80714"/>
                        <a14:foregroundMark x1="55714" y1="69286" x2="55714" y2="69286"/>
                        <a14:foregroundMark x1="23571" y1="56190" x2="23571" y2="56190"/>
                      </a14:backgroundRemoval>
                    </a14:imgEffect>
                  </a14:imgLayer>
                </a14:imgProps>
              </a:ext>
              <a:ext uri="{28A0092B-C50C-407E-A947-70E740481C1C}">
                <a14:useLocalDpi xmlns:a14="http://schemas.microsoft.com/office/drawing/2010/main" val="0"/>
              </a:ext>
            </a:extLst>
          </a:blip>
          <a:srcRect l="10401" t="50000" r="42800" b="3201"/>
          <a:stretch/>
        </p:blipFill>
        <p:spPr>
          <a:xfrm>
            <a:off x="7154833" y="2055093"/>
            <a:ext cx="864096" cy="864096"/>
          </a:xfrm>
          <a:prstGeom prst="rect">
            <a:avLst/>
          </a:prstGeom>
        </p:spPr>
      </p:pic>
      <p:pic>
        <p:nvPicPr>
          <p:cNvPr id="33" name="Picture 32">
            <a:extLst>
              <a:ext uri="{FF2B5EF4-FFF2-40B4-BE49-F238E27FC236}">
                <a16:creationId xmlns:a16="http://schemas.microsoft.com/office/drawing/2014/main" id="{0E79D750-FAC9-4EF6-889D-7965DCB263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381" b="95000" l="14524" r="55714">
                        <a14:foregroundMark x1="38810" y1="52143" x2="25476" y2="51905"/>
                        <a14:foregroundMark x1="25476" y1="51905" x2="39286" y2="53095"/>
                        <a14:foregroundMark x1="39286" y1="53095" x2="43095" y2="55000"/>
                        <a14:foregroundMark x1="54048" y1="70238" x2="54048" y2="70238"/>
                        <a14:foregroundMark x1="35000" y1="91667" x2="35000" y2="91667"/>
                        <a14:foregroundMark x1="36667" y1="92619" x2="36667" y2="92619"/>
                        <a14:foregroundMark x1="29286" y1="95000" x2="29286" y2="95000"/>
                        <a14:foregroundMark x1="14524" y1="80714" x2="14524" y2="80714"/>
                        <a14:foregroundMark x1="55714" y1="69286" x2="55714" y2="69286"/>
                        <a14:foregroundMark x1="23571" y1="56190" x2="23571" y2="56190"/>
                      </a14:backgroundRemoval>
                    </a14:imgEffect>
                  </a14:imgLayer>
                </a14:imgProps>
              </a:ext>
              <a:ext uri="{28A0092B-C50C-407E-A947-70E740481C1C}">
                <a14:useLocalDpi xmlns:a14="http://schemas.microsoft.com/office/drawing/2010/main" val="0"/>
              </a:ext>
            </a:extLst>
          </a:blip>
          <a:srcRect l="10401" t="50000" r="42800" b="3201"/>
          <a:stretch/>
        </p:blipFill>
        <p:spPr>
          <a:xfrm>
            <a:off x="8018929" y="2127101"/>
            <a:ext cx="864096" cy="864096"/>
          </a:xfrm>
          <a:prstGeom prst="rect">
            <a:avLst/>
          </a:prstGeom>
        </p:spPr>
      </p:pic>
      <p:pic>
        <p:nvPicPr>
          <p:cNvPr id="34" name="Picture 33">
            <a:extLst>
              <a:ext uri="{FF2B5EF4-FFF2-40B4-BE49-F238E27FC236}">
                <a16:creationId xmlns:a16="http://schemas.microsoft.com/office/drawing/2014/main" id="{3D8AAD95-B51F-4058-82ED-E8727682D0B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381" b="95000" l="14524" r="55714">
                        <a14:foregroundMark x1="38810" y1="52143" x2="25476" y2="51905"/>
                        <a14:foregroundMark x1="25476" y1="51905" x2="39286" y2="53095"/>
                        <a14:foregroundMark x1="39286" y1="53095" x2="43095" y2="55000"/>
                        <a14:foregroundMark x1="54048" y1="70238" x2="54048" y2="70238"/>
                        <a14:foregroundMark x1="35000" y1="91667" x2="35000" y2="91667"/>
                        <a14:foregroundMark x1="36667" y1="92619" x2="36667" y2="92619"/>
                        <a14:foregroundMark x1="29286" y1="95000" x2="29286" y2="95000"/>
                        <a14:foregroundMark x1="14524" y1="80714" x2="14524" y2="80714"/>
                        <a14:foregroundMark x1="55714" y1="69286" x2="55714" y2="69286"/>
                        <a14:foregroundMark x1="23571" y1="56190" x2="23571" y2="56190"/>
                      </a14:backgroundRemoval>
                    </a14:imgEffect>
                  </a14:imgLayer>
                </a14:imgProps>
              </a:ext>
              <a:ext uri="{28A0092B-C50C-407E-A947-70E740481C1C}">
                <a14:useLocalDpi xmlns:a14="http://schemas.microsoft.com/office/drawing/2010/main" val="0"/>
              </a:ext>
            </a:extLst>
          </a:blip>
          <a:srcRect l="10401" t="50000" r="42800" b="3201"/>
          <a:stretch/>
        </p:blipFill>
        <p:spPr>
          <a:xfrm>
            <a:off x="4544064" y="2049338"/>
            <a:ext cx="864096" cy="864096"/>
          </a:xfrm>
          <a:prstGeom prst="rect">
            <a:avLst/>
          </a:prstGeom>
        </p:spPr>
      </p:pic>
      <p:grpSp>
        <p:nvGrpSpPr>
          <p:cNvPr id="11" name="Group 10">
            <a:extLst>
              <a:ext uri="{FF2B5EF4-FFF2-40B4-BE49-F238E27FC236}">
                <a16:creationId xmlns:a16="http://schemas.microsoft.com/office/drawing/2014/main" id="{0179C7A4-CA5A-476E-855A-1FE6B82E8DF5}"/>
              </a:ext>
            </a:extLst>
          </p:cNvPr>
          <p:cNvGrpSpPr/>
          <p:nvPr/>
        </p:nvGrpSpPr>
        <p:grpSpPr>
          <a:xfrm>
            <a:off x="611560" y="3028336"/>
            <a:ext cx="3168352" cy="2592288"/>
            <a:chOff x="611560" y="3028336"/>
            <a:chExt cx="3168352" cy="2592288"/>
          </a:xfrm>
        </p:grpSpPr>
        <p:sp>
          <p:nvSpPr>
            <p:cNvPr id="9" name="Oval 8">
              <a:extLst>
                <a:ext uri="{FF2B5EF4-FFF2-40B4-BE49-F238E27FC236}">
                  <a16:creationId xmlns:a16="http://schemas.microsoft.com/office/drawing/2014/main" id="{D050B602-AF17-413E-9958-EEFAB0CD04A0}"/>
                </a:ext>
              </a:extLst>
            </p:cNvPr>
            <p:cNvSpPr/>
            <p:nvPr/>
          </p:nvSpPr>
          <p:spPr>
            <a:xfrm>
              <a:off x="611560" y="3028336"/>
              <a:ext cx="3168352" cy="259228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a:extLst>
                <a:ext uri="{FF2B5EF4-FFF2-40B4-BE49-F238E27FC236}">
                  <a16:creationId xmlns:a16="http://schemas.microsoft.com/office/drawing/2014/main" id="{741B07C8-0412-4848-8428-C769ABB25E5A}"/>
                </a:ext>
              </a:extLst>
            </p:cNvPr>
            <p:cNvSpPr/>
            <p:nvPr/>
          </p:nvSpPr>
          <p:spPr>
            <a:xfrm>
              <a:off x="764988" y="3144937"/>
              <a:ext cx="2818409" cy="231628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6C4A12A8-A051-4E9B-949D-542F761E1387}"/>
              </a:ext>
            </a:extLst>
          </p:cNvPr>
          <p:cNvGrpSpPr/>
          <p:nvPr/>
        </p:nvGrpSpPr>
        <p:grpSpPr>
          <a:xfrm>
            <a:off x="4688080" y="3006933"/>
            <a:ext cx="3168352" cy="2592288"/>
            <a:chOff x="611560" y="3028336"/>
            <a:chExt cx="3168352" cy="2592288"/>
          </a:xfrm>
        </p:grpSpPr>
        <p:sp>
          <p:nvSpPr>
            <p:cNvPr id="38" name="Oval 37">
              <a:extLst>
                <a:ext uri="{FF2B5EF4-FFF2-40B4-BE49-F238E27FC236}">
                  <a16:creationId xmlns:a16="http://schemas.microsoft.com/office/drawing/2014/main" id="{2D5B4FAC-D462-48E9-9612-0F61FCC04B67}"/>
                </a:ext>
              </a:extLst>
            </p:cNvPr>
            <p:cNvSpPr/>
            <p:nvPr/>
          </p:nvSpPr>
          <p:spPr>
            <a:xfrm>
              <a:off x="611560" y="3028336"/>
              <a:ext cx="3168352" cy="259228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a:extLst>
                <a:ext uri="{FF2B5EF4-FFF2-40B4-BE49-F238E27FC236}">
                  <a16:creationId xmlns:a16="http://schemas.microsoft.com/office/drawing/2014/main" id="{BDF99A7D-F11F-4107-98C1-F5782CE4D939}"/>
                </a:ext>
              </a:extLst>
            </p:cNvPr>
            <p:cNvSpPr/>
            <p:nvPr/>
          </p:nvSpPr>
          <p:spPr>
            <a:xfrm>
              <a:off x="764988" y="3144937"/>
              <a:ext cx="2818409" cy="231628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 name="TextBox 39">
            <a:extLst>
              <a:ext uri="{FF2B5EF4-FFF2-40B4-BE49-F238E27FC236}">
                <a16:creationId xmlns:a16="http://schemas.microsoft.com/office/drawing/2014/main" id="{4179A223-0E0D-4D04-9453-33DF7EC06966}"/>
              </a:ext>
            </a:extLst>
          </p:cNvPr>
          <p:cNvSpPr txBox="1"/>
          <p:nvPr/>
        </p:nvSpPr>
        <p:spPr>
          <a:xfrm>
            <a:off x="247436" y="3307463"/>
            <a:ext cx="7803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5</a:t>
            </a:r>
          </a:p>
        </p:txBody>
      </p:sp>
      <p:sp>
        <p:nvSpPr>
          <p:cNvPr id="41" name="TextBox 40">
            <a:extLst>
              <a:ext uri="{FF2B5EF4-FFF2-40B4-BE49-F238E27FC236}">
                <a16:creationId xmlns:a16="http://schemas.microsoft.com/office/drawing/2014/main" id="{90EB0A96-D497-4D89-AA7F-6840BBD2172F}"/>
              </a:ext>
            </a:extLst>
          </p:cNvPr>
          <p:cNvSpPr txBox="1"/>
          <p:nvPr/>
        </p:nvSpPr>
        <p:spPr>
          <a:xfrm>
            <a:off x="7870929" y="3307464"/>
            <a:ext cx="7803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5</a:t>
            </a:r>
          </a:p>
        </p:txBody>
      </p:sp>
    </p:spTree>
    <p:extLst>
      <p:ext uri="{BB962C8B-B14F-4D97-AF65-F5344CB8AC3E}">
        <p14:creationId xmlns:p14="http://schemas.microsoft.com/office/powerpoint/2010/main" val="310868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72222E-6 -1.48148E-6 L 0.00295 0.16875 " pathEditMode="relative" rAng="0" ptsTypes="AA">
                                      <p:cBhvr>
                                        <p:cTn id="39" dur="2000" fill="hold"/>
                                        <p:tgtEl>
                                          <p:spTgt spid="30"/>
                                        </p:tgtEl>
                                        <p:attrNameLst>
                                          <p:attrName>ppt_x</p:attrName>
                                          <p:attrName>ppt_y</p:attrName>
                                        </p:attrNameLst>
                                      </p:cBhvr>
                                      <p:rCtr x="139" y="8426"/>
                                    </p:animMotion>
                                  </p:childTnLst>
                                </p:cTn>
                              </p:par>
                              <p:par>
                                <p:cTn id="40" presetID="42" presetClass="path" presetSubtype="0" accel="50000" decel="50000" fill="hold" nodeType="withEffect">
                                  <p:stCondLst>
                                    <p:cond delay="0"/>
                                  </p:stCondLst>
                                  <p:childTnLst>
                                    <p:animMotion origin="layout" path="M 2.77778E-7 -1.48148E-6 L -0.00486 0.16875 " pathEditMode="relative" rAng="0" ptsTypes="AA">
                                      <p:cBhvr>
                                        <p:cTn id="41" dur="2000" fill="hold"/>
                                        <p:tgtEl>
                                          <p:spTgt spid="31"/>
                                        </p:tgtEl>
                                        <p:attrNameLst>
                                          <p:attrName>ppt_x</p:attrName>
                                          <p:attrName>ppt_y</p:attrName>
                                        </p:attrNameLst>
                                      </p:cBhvr>
                                      <p:rCtr x="-243" y="8426"/>
                                    </p:animMotion>
                                  </p:childTnLst>
                                </p:cTn>
                              </p:par>
                              <p:par>
                                <p:cTn id="42" presetID="42" presetClass="path" presetSubtype="0" accel="50000" decel="50000" fill="hold" nodeType="withEffect">
                                  <p:stCondLst>
                                    <p:cond delay="0"/>
                                  </p:stCondLst>
                                  <p:childTnLst>
                                    <p:animMotion origin="layout" path="M 2.5E-6 -1.48148E-6 L -0.18004 0.33773 " pathEditMode="relative" rAng="0" ptsTypes="AA">
                                      <p:cBhvr>
                                        <p:cTn id="43" dur="2000" fill="hold"/>
                                        <p:tgtEl>
                                          <p:spTgt spid="32"/>
                                        </p:tgtEl>
                                        <p:attrNameLst>
                                          <p:attrName>ppt_x</p:attrName>
                                          <p:attrName>ppt_y</p:attrName>
                                        </p:attrNameLst>
                                      </p:cBhvr>
                                      <p:rCtr x="-9010" y="16875"/>
                                    </p:animMotion>
                                  </p:childTnLst>
                                </p:cTn>
                              </p:par>
                              <p:par>
                                <p:cTn id="44" presetID="42" presetClass="path" presetSubtype="0" accel="50000" decel="50000" fill="hold" nodeType="withEffect">
                                  <p:stCondLst>
                                    <p:cond delay="0"/>
                                  </p:stCondLst>
                                  <p:childTnLst>
                                    <p:animMotion origin="layout" path="M -1.94444E-6 1.85185E-6 L -0.15225 0.27384 " pathEditMode="relative" rAng="0" ptsTypes="AA">
                                      <p:cBhvr>
                                        <p:cTn id="45" dur="2000" fill="hold"/>
                                        <p:tgtEl>
                                          <p:spTgt spid="33"/>
                                        </p:tgtEl>
                                        <p:attrNameLst>
                                          <p:attrName>ppt_x</p:attrName>
                                          <p:attrName>ppt_y</p:attrName>
                                        </p:attrNameLst>
                                      </p:cBhvr>
                                      <p:rCtr x="-7622" y="13681"/>
                                    </p:animMotion>
                                  </p:childTnLst>
                                </p:cTn>
                              </p:par>
                              <p:par>
                                <p:cTn id="46" presetID="42" presetClass="path" presetSubtype="0" accel="50000" decel="50000" fill="hold" nodeType="withEffect">
                                  <p:stCondLst>
                                    <p:cond delay="0"/>
                                  </p:stCondLst>
                                  <p:childTnLst>
                                    <p:animMotion origin="layout" path="M 2.77778E-6 4.44444E-6 L 0.03663 0.26412 " pathEditMode="relative" rAng="0" ptsTypes="AA">
                                      <p:cBhvr>
                                        <p:cTn id="47" dur="2000" fill="hold"/>
                                        <p:tgtEl>
                                          <p:spTgt spid="34"/>
                                        </p:tgtEl>
                                        <p:attrNameLst>
                                          <p:attrName>ppt_x</p:attrName>
                                          <p:attrName>ppt_y</p:attrName>
                                        </p:attrNameLst>
                                      </p:cBhvr>
                                      <p:rCtr x="1823" y="13194"/>
                                    </p:animMotion>
                                  </p:childTnLst>
                                </p:cTn>
                              </p:par>
                              <p:par>
                                <p:cTn id="48" presetID="42" presetClass="path" presetSubtype="0" accel="50000" decel="50000" fill="hold" nodeType="withEffect">
                                  <p:stCondLst>
                                    <p:cond delay="0"/>
                                  </p:stCondLst>
                                  <p:childTnLst>
                                    <p:animMotion origin="layout" path="M -2.22222E-6 4.07407E-6 L 0.02587 0.17847 " pathEditMode="relative" rAng="0" ptsTypes="AA">
                                      <p:cBhvr>
                                        <p:cTn id="49" dur="2000" fill="hold"/>
                                        <p:tgtEl>
                                          <p:spTgt spid="8"/>
                                        </p:tgtEl>
                                        <p:attrNameLst>
                                          <p:attrName>ppt_x</p:attrName>
                                          <p:attrName>ppt_y</p:attrName>
                                        </p:attrNameLst>
                                      </p:cBhvr>
                                      <p:rCtr x="1285" y="8912"/>
                                    </p:animMotion>
                                  </p:childTnLst>
                                </p:cTn>
                              </p:par>
                              <p:par>
                                <p:cTn id="50" presetID="42" presetClass="path" presetSubtype="0" accel="50000" decel="50000" fill="hold" nodeType="withEffect">
                                  <p:stCondLst>
                                    <p:cond delay="0"/>
                                  </p:stCondLst>
                                  <p:childTnLst>
                                    <p:animMotion origin="layout" path="M 3.33333E-6 4.07407E-6 L 0.02795 0.16805 " pathEditMode="relative" rAng="0" ptsTypes="AA">
                                      <p:cBhvr>
                                        <p:cTn id="51" dur="2000" fill="hold"/>
                                        <p:tgtEl>
                                          <p:spTgt spid="24"/>
                                        </p:tgtEl>
                                        <p:attrNameLst>
                                          <p:attrName>ppt_x</p:attrName>
                                          <p:attrName>ppt_y</p:attrName>
                                        </p:attrNameLst>
                                      </p:cBhvr>
                                      <p:rCtr x="1389" y="8403"/>
                                    </p:animMotion>
                                  </p:childTnLst>
                                </p:cTn>
                              </p:par>
                              <p:par>
                                <p:cTn id="52" presetID="42" presetClass="path" presetSubtype="0" accel="50000" decel="50000" fill="hold" nodeType="withEffect">
                                  <p:stCondLst>
                                    <p:cond delay="0"/>
                                  </p:stCondLst>
                                  <p:childTnLst>
                                    <p:animMotion origin="layout" path="M -4.44444E-6 4.07407E-6 L -0.10434 0.35717 " pathEditMode="relative" rAng="0" ptsTypes="AA">
                                      <p:cBhvr>
                                        <p:cTn id="53" dur="2000" fill="hold"/>
                                        <p:tgtEl>
                                          <p:spTgt spid="25"/>
                                        </p:tgtEl>
                                        <p:attrNameLst>
                                          <p:attrName>ppt_x</p:attrName>
                                          <p:attrName>ppt_y</p:attrName>
                                        </p:attrNameLst>
                                      </p:cBhvr>
                                      <p:rCtr x="-5226" y="17847"/>
                                    </p:animMotion>
                                  </p:childTnLst>
                                </p:cTn>
                              </p:par>
                              <p:par>
                                <p:cTn id="54" presetID="42" presetClass="path" presetSubtype="0" accel="50000" decel="50000" fill="hold" nodeType="withEffect">
                                  <p:stCondLst>
                                    <p:cond delay="0"/>
                                  </p:stCondLst>
                                  <p:childTnLst>
                                    <p:animMotion origin="layout" path="M 2.22222E-6 -1.48148E-6 L 0.08177 0.27384 " pathEditMode="relative" rAng="0" ptsTypes="AA">
                                      <p:cBhvr>
                                        <p:cTn id="55" dur="2000" fill="hold"/>
                                        <p:tgtEl>
                                          <p:spTgt spid="29"/>
                                        </p:tgtEl>
                                        <p:attrNameLst>
                                          <p:attrName>ppt_x</p:attrName>
                                          <p:attrName>ppt_y</p:attrName>
                                        </p:attrNameLst>
                                      </p:cBhvr>
                                      <p:rCtr x="4080" y="13681"/>
                                    </p:animMotion>
                                  </p:childTnLst>
                                </p:cTn>
                              </p:par>
                              <p:par>
                                <p:cTn id="56" presetID="42" presetClass="path" presetSubtype="0" accel="50000" decel="50000" fill="hold" nodeType="withEffect">
                                  <p:stCondLst>
                                    <p:cond delay="0"/>
                                  </p:stCondLst>
                                  <p:childTnLst>
                                    <p:animMotion origin="layout" path="M -2.5E-6 -4.07407E-6 L -0.11232 0.24144 " pathEditMode="relative" rAng="0" ptsTypes="AA">
                                      <p:cBhvr>
                                        <p:cTn id="57" dur="2000" fill="hold"/>
                                        <p:tgtEl>
                                          <p:spTgt spid="28"/>
                                        </p:tgtEl>
                                        <p:attrNameLst>
                                          <p:attrName>ppt_x</p:attrName>
                                          <p:attrName>ppt_y</p:attrName>
                                        </p:attrNameLst>
                                      </p:cBhvr>
                                      <p:rCtr x="-5625" y="12060"/>
                                    </p:animMotion>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p:bldP spid="41"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11A3E4E-66F2-401E-A169-01099DBC26B4}"/>
              </a:ext>
            </a:extLst>
          </p:cNvPr>
          <p:cNvGraphicFramePr>
            <a:graphicFrameLocks noGrp="1"/>
          </p:cNvGraphicFramePr>
          <p:nvPr/>
        </p:nvGraphicFramePr>
        <p:xfrm>
          <a:off x="978" y="1360984"/>
          <a:ext cx="9143022" cy="441704"/>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4287280330"/>
                    </a:ext>
                  </a:extLst>
                </a:gridCol>
                <a:gridCol w="4144466">
                  <a:extLst>
                    <a:ext uri="{9D8B030D-6E8A-4147-A177-3AD203B41FA5}">
                      <a16:colId xmlns:a16="http://schemas.microsoft.com/office/drawing/2014/main" val="196422268"/>
                    </a:ext>
                  </a:extLst>
                </a:gridCol>
                <a:gridCol w="4170973">
                  <a:extLst>
                    <a:ext uri="{9D8B030D-6E8A-4147-A177-3AD203B41FA5}">
                      <a16:colId xmlns:a16="http://schemas.microsoft.com/office/drawing/2014/main" val="3434763678"/>
                    </a:ext>
                  </a:extLst>
                </a:gridCol>
              </a:tblGrid>
              <a:tr h="4417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rId3" action="ppaction://hlinksldjump"/>
                        </a:rPr>
                        <a:t>Mult</a:t>
                      </a:r>
                      <a:r>
                        <a:rPr lang="en-GB" sz="800" b="1" baseline="0" dirty="0">
                          <a:hlinkClick r:id="rId3" action="ppaction://hlinksldjump"/>
                        </a:rPr>
                        <a:t>iplication and Division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000" kern="1200" dirty="0">
                          <a:solidFill>
                            <a:schemeClr val="tx1"/>
                          </a:solidFill>
                          <a:effectLst/>
                          <a:latin typeface="+mn-lt"/>
                          <a:ea typeface="+mn-ea"/>
                          <a:cs typeface="+mn-cs"/>
                        </a:rPr>
                        <a:t>Shares out a group of items into 2 equal sets within 0-10.</a:t>
                      </a:r>
                    </a:p>
                    <a:p>
                      <a:pPr algn="ctr"/>
                      <a:r>
                        <a:rPr lang="en-GB" sz="1000" kern="1200" dirty="0">
                          <a:solidFill>
                            <a:schemeClr val="tx1"/>
                          </a:solidFill>
                          <a:effectLst/>
                          <a:latin typeface="+mn-lt"/>
                          <a:ea typeface="+mn-ea"/>
                          <a:cs typeface="+mn-cs"/>
                        </a:rPr>
                        <a:t>Groups objects into matching or</a:t>
                      </a:r>
                      <a:r>
                        <a:rPr lang="en-GB" sz="1000" kern="1200" baseline="0" dirty="0">
                          <a:solidFill>
                            <a:schemeClr val="tx1"/>
                          </a:solidFill>
                          <a:effectLst/>
                          <a:latin typeface="+mn-lt"/>
                          <a:ea typeface="+mn-ea"/>
                          <a:cs typeface="+mn-cs"/>
                        </a:rPr>
                        <a:t> </a:t>
                      </a:r>
                      <a:r>
                        <a:rPr lang="en-GB" sz="1000" kern="1200" dirty="0">
                          <a:solidFill>
                            <a:schemeClr val="tx1"/>
                          </a:solidFill>
                          <a:effectLst/>
                          <a:latin typeface="+mn-lt"/>
                          <a:ea typeface="+mn-ea"/>
                          <a:cs typeface="+mn-cs"/>
                        </a:rPr>
                        <a:t>natural sets of 2 e.g. shoes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n-lt"/>
                        </a:rPr>
                        <a:t>Begin to identify halves</a:t>
                      </a:r>
                      <a:r>
                        <a:rPr lang="en-GB" sz="1000" baseline="0" dirty="0">
                          <a:latin typeface="+mn-lt"/>
                        </a:rPr>
                        <a:t> and doubles usi</a:t>
                      </a:r>
                      <a:r>
                        <a:rPr lang="en-GB" sz="1000" dirty="0">
                          <a:latin typeface="+mn-lt"/>
                        </a:rPr>
                        <a:t>ng concrete materials</a:t>
                      </a:r>
                      <a:r>
                        <a:rPr lang="en-GB" sz="1000" baseline="0" dirty="0">
                          <a:latin typeface="+mn-lt"/>
                        </a:rPr>
                        <a:t> </a:t>
                      </a:r>
                      <a:r>
                        <a:rPr lang="en-GB" sz="1000" dirty="0">
                          <a:latin typeface="+mn-lt"/>
                        </a:rPr>
                        <a:t>within</a:t>
                      </a:r>
                      <a:r>
                        <a:rPr lang="en-GB" sz="1000" baseline="0" dirty="0">
                          <a:latin typeface="+mn-lt"/>
                        </a:rPr>
                        <a:t>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65683023"/>
                  </a:ext>
                </a:extLst>
              </a:tr>
            </a:tbl>
          </a:graphicData>
        </a:graphic>
      </p:graphicFrame>
      <p:sp>
        <p:nvSpPr>
          <p:cNvPr id="3" name="Title 1">
            <a:extLst>
              <a:ext uri="{FF2B5EF4-FFF2-40B4-BE49-F238E27FC236}">
                <a16:creationId xmlns:a16="http://schemas.microsoft.com/office/drawing/2014/main" id="{FD6EFE88-85A1-48EF-B529-C62CA352893F}"/>
              </a:ext>
            </a:extLst>
          </p:cNvPr>
          <p:cNvSpPr txBox="1">
            <a:spLocks/>
          </p:cNvSpPr>
          <p:nvPr/>
        </p:nvSpPr>
        <p:spPr>
          <a:xfrm>
            <a:off x="457200" y="19776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a:ea typeface="+mj-ea"/>
                <a:cs typeface="+mj-cs"/>
              </a:rPr>
              <a:t>Early Multiplication and Division</a:t>
            </a:r>
          </a:p>
        </p:txBody>
      </p:sp>
      <p:sp>
        <p:nvSpPr>
          <p:cNvPr id="4" name="Rectangle 3">
            <a:extLst>
              <a:ext uri="{FF2B5EF4-FFF2-40B4-BE49-F238E27FC236}">
                <a16:creationId xmlns:a16="http://schemas.microsoft.com/office/drawing/2014/main" id="{22CD91FC-0604-4AE7-AF68-EE640C6293F2}"/>
              </a:ext>
            </a:extLst>
          </p:cNvPr>
          <p:cNvSpPr/>
          <p:nvPr/>
        </p:nvSpPr>
        <p:spPr>
          <a:xfrm>
            <a:off x="794420" y="1360984"/>
            <a:ext cx="4176464" cy="441704"/>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075C819-F9D9-44F9-A4F0-6A548206D38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1816" b="85303" l="6335" r="36878">
                        <a14:foregroundMark x1="19457" y1="11816" x2="19457" y2="11816"/>
                        <a14:foregroundMark x1="9955" y1="52738" x2="9955" y2="52738"/>
                        <a14:foregroundMark x1="35520" y1="80403" x2="35520" y2="80403"/>
                        <a14:foregroundMark x1="32353" y1="85303" x2="32353" y2="85303"/>
                      </a14:backgroundRemoval>
                    </a14:imgEffect>
                  </a14:imgLayer>
                </a14:imgProps>
              </a:ext>
            </a:extLst>
          </a:blip>
          <a:srcRect l="2633" t="4752" r="58951" b="10281"/>
          <a:stretch/>
        </p:blipFill>
        <p:spPr>
          <a:xfrm>
            <a:off x="1992477" y="2070393"/>
            <a:ext cx="733184" cy="1273083"/>
          </a:xfrm>
          <a:prstGeom prst="rect">
            <a:avLst/>
          </a:prstGeom>
        </p:spPr>
      </p:pic>
      <p:pic>
        <p:nvPicPr>
          <p:cNvPr id="26" name="Picture 25">
            <a:extLst>
              <a:ext uri="{FF2B5EF4-FFF2-40B4-BE49-F238E27FC236}">
                <a16:creationId xmlns:a16="http://schemas.microsoft.com/office/drawing/2014/main" id="{B241DF93-0DB5-4F30-AF18-0DFE3F08BBC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934" b="85591" l="32127" r="64706">
                        <a14:foregroundMark x1="39819" y1="12680" x2="39819" y2="12680"/>
                        <a14:foregroundMark x1="42081" y1="11527" x2="42081" y2="11527"/>
                        <a14:foregroundMark x1="32127" y1="51873" x2="32127" y2="51873"/>
                        <a14:foregroundMark x1="59050" y1="83285" x2="59050" y2="83285"/>
                        <a14:foregroundMark x1="65158" y1="75216" x2="65158" y2="75216"/>
                        <a14:foregroundMark x1="60181" y1="85591" x2="60181" y2="85591"/>
                        <a14:foregroundMark x1="37330" y1="8934" x2="37330" y2="8934"/>
                      </a14:backgroundRemoval>
                    </a14:imgEffect>
                  </a14:imgLayer>
                </a14:imgProps>
              </a:ext>
            </a:extLst>
          </a:blip>
          <a:srcRect l="31157" t="7814" r="32925" b="12855"/>
          <a:stretch/>
        </p:blipFill>
        <p:spPr>
          <a:xfrm>
            <a:off x="2777578" y="2109679"/>
            <a:ext cx="734205" cy="1273084"/>
          </a:xfrm>
          <a:prstGeom prst="rect">
            <a:avLst/>
          </a:prstGeom>
        </p:spPr>
      </p:pic>
      <p:pic>
        <p:nvPicPr>
          <p:cNvPr id="27" name="Picture 26">
            <a:extLst>
              <a:ext uri="{FF2B5EF4-FFF2-40B4-BE49-F238E27FC236}">
                <a16:creationId xmlns:a16="http://schemas.microsoft.com/office/drawing/2014/main" id="{EB2E030D-AA23-47AA-96D4-D3A42CDD63A0}"/>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9510" b="85303" l="61765" r="93439">
                        <a14:foregroundMark x1="68326" y1="12104" x2="68326" y2="12104"/>
                        <a14:foregroundMark x1="75566" y1="11816" x2="75566" y2="11816"/>
                        <a14:foregroundMark x1="78507" y1="11527" x2="78507" y2="11527"/>
                        <a14:foregroundMark x1="64480" y1="52161" x2="64480" y2="53026"/>
                        <a14:foregroundMark x1="61765" y1="52738" x2="61765" y2="52738"/>
                        <a14:foregroundMark x1="81222" y1="80980" x2="81222" y2="80980"/>
                        <a14:foregroundMark x1="88462" y1="82709" x2="89140" y2="82997"/>
                        <a14:foregroundMark x1="93665" y1="70029" x2="93665" y2="71470"/>
                        <a14:foregroundMark x1="86199" y1="85303" x2="86199" y2="85303"/>
                        <a14:foregroundMark x1="65837" y1="9510" x2="65837" y2="9510"/>
                      </a14:backgroundRemoval>
                    </a14:imgEffect>
                  </a14:imgLayer>
                </a14:imgProps>
              </a:ext>
            </a:extLst>
          </a:blip>
          <a:srcRect l="58705" t="7437" r="5377" b="11954"/>
          <a:stretch/>
        </p:blipFill>
        <p:spPr>
          <a:xfrm>
            <a:off x="3563701" y="2044769"/>
            <a:ext cx="733184" cy="1291800"/>
          </a:xfrm>
          <a:prstGeom prst="rect">
            <a:avLst/>
          </a:prstGeom>
        </p:spPr>
      </p:pic>
      <p:pic>
        <p:nvPicPr>
          <p:cNvPr id="35" name="Picture 34">
            <a:extLst>
              <a:ext uri="{FF2B5EF4-FFF2-40B4-BE49-F238E27FC236}">
                <a16:creationId xmlns:a16="http://schemas.microsoft.com/office/drawing/2014/main" id="{4AFFEA08-5D1F-4CA6-9F74-F6CB81BC1A6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1816" b="85303" l="6335" r="36878">
                        <a14:foregroundMark x1="19457" y1="11816" x2="19457" y2="11816"/>
                        <a14:foregroundMark x1="9955" y1="52738" x2="9955" y2="52738"/>
                        <a14:foregroundMark x1="35520" y1="80403" x2="35520" y2="80403"/>
                        <a14:foregroundMark x1="32353" y1="85303" x2="32353" y2="85303"/>
                      </a14:backgroundRemoval>
                    </a14:imgEffect>
                  </a14:imgLayer>
                </a14:imgProps>
              </a:ext>
            </a:extLst>
          </a:blip>
          <a:srcRect l="2633" t="4752" r="58951" b="10281"/>
          <a:stretch/>
        </p:blipFill>
        <p:spPr>
          <a:xfrm>
            <a:off x="4366972" y="2120968"/>
            <a:ext cx="733184" cy="1273083"/>
          </a:xfrm>
          <a:prstGeom prst="rect">
            <a:avLst/>
          </a:prstGeom>
        </p:spPr>
      </p:pic>
      <p:pic>
        <p:nvPicPr>
          <p:cNvPr id="42" name="Picture 41">
            <a:extLst>
              <a:ext uri="{FF2B5EF4-FFF2-40B4-BE49-F238E27FC236}">
                <a16:creationId xmlns:a16="http://schemas.microsoft.com/office/drawing/2014/main" id="{BC8B0D00-5CD1-4C6B-8D04-FCB231DCF7A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934" b="85591" l="32127" r="64706">
                        <a14:foregroundMark x1="39819" y1="12680" x2="39819" y2="12680"/>
                        <a14:foregroundMark x1="42081" y1="11527" x2="42081" y2="11527"/>
                        <a14:foregroundMark x1="32127" y1="51873" x2="32127" y2="51873"/>
                        <a14:foregroundMark x1="59050" y1="83285" x2="59050" y2="83285"/>
                        <a14:foregroundMark x1="65158" y1="75216" x2="65158" y2="75216"/>
                        <a14:foregroundMark x1="60181" y1="85591" x2="60181" y2="85591"/>
                        <a14:foregroundMark x1="37330" y1="8934" x2="37330" y2="8934"/>
                      </a14:backgroundRemoval>
                    </a14:imgEffect>
                  </a14:imgLayer>
                </a14:imgProps>
              </a:ext>
            </a:extLst>
          </a:blip>
          <a:srcRect l="31157" t="7814" r="32925" b="12855"/>
          <a:stretch/>
        </p:blipFill>
        <p:spPr>
          <a:xfrm>
            <a:off x="5744118" y="2079675"/>
            <a:ext cx="734205" cy="1273084"/>
          </a:xfrm>
          <a:prstGeom prst="rect">
            <a:avLst/>
          </a:prstGeom>
        </p:spPr>
      </p:pic>
      <p:pic>
        <p:nvPicPr>
          <p:cNvPr id="43" name="Picture 42">
            <a:extLst>
              <a:ext uri="{FF2B5EF4-FFF2-40B4-BE49-F238E27FC236}">
                <a16:creationId xmlns:a16="http://schemas.microsoft.com/office/drawing/2014/main" id="{319B3749-C6B4-44E7-A5B2-AD26A69E00EC}"/>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9510" b="85303" l="61765" r="93439">
                        <a14:foregroundMark x1="68326" y1="12104" x2="68326" y2="12104"/>
                        <a14:foregroundMark x1="75566" y1="11816" x2="75566" y2="11816"/>
                        <a14:foregroundMark x1="78507" y1="11527" x2="78507" y2="11527"/>
                        <a14:foregroundMark x1="64480" y1="52161" x2="64480" y2="53026"/>
                        <a14:foregroundMark x1="61765" y1="52738" x2="61765" y2="52738"/>
                        <a14:foregroundMark x1="81222" y1="80980" x2="81222" y2="80980"/>
                        <a14:foregroundMark x1="88462" y1="82709" x2="89140" y2="82997"/>
                        <a14:foregroundMark x1="93665" y1="70029" x2="93665" y2="71470"/>
                        <a14:foregroundMark x1="86199" y1="85303" x2="86199" y2="85303"/>
                        <a14:foregroundMark x1="65837" y1="9510" x2="65837" y2="9510"/>
                      </a14:backgroundRemoval>
                    </a14:imgEffect>
                  </a14:imgLayer>
                </a14:imgProps>
              </a:ext>
            </a:extLst>
          </a:blip>
          <a:srcRect l="58705" t="7437" r="5377" b="11954"/>
          <a:stretch/>
        </p:blipFill>
        <p:spPr>
          <a:xfrm>
            <a:off x="5065976" y="2090963"/>
            <a:ext cx="733184" cy="1291800"/>
          </a:xfrm>
          <a:prstGeom prst="rect">
            <a:avLst/>
          </a:prstGeom>
        </p:spPr>
      </p:pic>
    </p:spTree>
    <p:extLst>
      <p:ext uri="{BB962C8B-B14F-4D97-AF65-F5344CB8AC3E}">
        <p14:creationId xmlns:p14="http://schemas.microsoft.com/office/powerpoint/2010/main" val="230237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3.88889E-6 4.07407E-6 L -0.12414 0.27338 " pathEditMode="relative" rAng="0" ptsTypes="AA">
                                      <p:cBhvr>
                                        <p:cTn id="25" dur="2000" fill="hold"/>
                                        <p:tgtEl>
                                          <p:spTgt spid="5"/>
                                        </p:tgtEl>
                                        <p:attrNameLst>
                                          <p:attrName>ppt_x</p:attrName>
                                          <p:attrName>ppt_y</p:attrName>
                                        </p:attrNameLst>
                                      </p:cBhvr>
                                      <p:rCtr x="-6215" y="13657"/>
                                    </p:animMotion>
                                  </p:childTnLst>
                                </p:cTn>
                              </p:par>
                              <p:par>
                                <p:cTn id="26" presetID="42" presetClass="path" presetSubtype="0" accel="50000" decel="50000" fill="hold" nodeType="withEffect">
                                  <p:stCondLst>
                                    <p:cond delay="0"/>
                                  </p:stCondLst>
                                  <p:childTnLst>
                                    <p:animMotion origin="layout" path="M 1.66667E-6 -3.33333E-6 L -0.33264 0.25533 " pathEditMode="relative" rAng="0" ptsTypes="AA">
                                      <p:cBhvr>
                                        <p:cTn id="27" dur="2000" fill="hold"/>
                                        <p:tgtEl>
                                          <p:spTgt spid="35"/>
                                        </p:tgtEl>
                                        <p:attrNameLst>
                                          <p:attrName>ppt_x</p:attrName>
                                          <p:attrName>ppt_y</p:attrName>
                                        </p:attrNameLst>
                                      </p:cBhvr>
                                      <p:rCtr x="-16632" y="12755"/>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3.61111E-6 -2.96296E-6 L 0.04584 0.2676 " pathEditMode="relative" rAng="0" ptsTypes="AA">
                                      <p:cBhvr>
                                        <p:cTn id="31" dur="2000" fill="hold"/>
                                        <p:tgtEl>
                                          <p:spTgt spid="26"/>
                                        </p:tgtEl>
                                        <p:attrNameLst>
                                          <p:attrName>ppt_x</p:attrName>
                                          <p:attrName>ppt_y</p:attrName>
                                        </p:attrNameLst>
                                      </p:cBhvr>
                                      <p:rCtr x="2292" y="13380"/>
                                    </p:animMotion>
                                  </p:childTnLst>
                                </p:cTn>
                              </p:par>
                              <p:par>
                                <p:cTn id="32" presetID="42" presetClass="path" presetSubtype="0" accel="50000" decel="50000" fill="hold" nodeType="withEffect">
                                  <p:stCondLst>
                                    <p:cond delay="0"/>
                                  </p:stCondLst>
                                  <p:childTnLst>
                                    <p:animMotion origin="layout" path="M 8.33333E-7 -4.81481E-6 L -0.22222 0.26135 " pathEditMode="relative" rAng="0" ptsTypes="AA">
                                      <p:cBhvr>
                                        <p:cTn id="33" dur="2000" fill="hold"/>
                                        <p:tgtEl>
                                          <p:spTgt spid="42"/>
                                        </p:tgtEl>
                                        <p:attrNameLst>
                                          <p:attrName>ppt_x</p:attrName>
                                          <p:attrName>ppt_y</p:attrName>
                                        </p:attrNameLst>
                                      </p:cBhvr>
                                      <p:rCtr x="-11111" y="13056"/>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1.11111E-6 -1.11111E-6 L 0.2592 0.26505 " pathEditMode="relative" rAng="0" ptsTypes="AA">
                                      <p:cBhvr>
                                        <p:cTn id="37" dur="2000" fill="hold"/>
                                        <p:tgtEl>
                                          <p:spTgt spid="27"/>
                                        </p:tgtEl>
                                        <p:attrNameLst>
                                          <p:attrName>ppt_x</p:attrName>
                                          <p:attrName>ppt_y</p:attrName>
                                        </p:attrNameLst>
                                      </p:cBhvr>
                                      <p:rCtr x="12951" y="13241"/>
                                    </p:animMotion>
                                  </p:childTnLst>
                                </p:cTn>
                              </p:par>
                              <p:par>
                                <p:cTn id="38" presetID="42" presetClass="path" presetSubtype="0" accel="50000" decel="50000" fill="hold" nodeType="withEffect">
                                  <p:stCondLst>
                                    <p:cond delay="0"/>
                                  </p:stCondLst>
                                  <p:childTnLst>
                                    <p:animMotion origin="layout" path="M 2.77778E-6 -4.07407E-6 L 0.15 0.24792 " pathEditMode="relative" rAng="0" ptsTypes="AA">
                                      <p:cBhvr>
                                        <p:cTn id="39" dur="2000" fill="hold"/>
                                        <p:tgtEl>
                                          <p:spTgt spid="43"/>
                                        </p:tgtEl>
                                        <p:attrNameLst>
                                          <p:attrName>ppt_x</p:attrName>
                                          <p:attrName>ppt_y</p:attrName>
                                        </p:attrNameLst>
                                      </p:cBhvr>
                                      <p:rCtr x="7500" y="123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11A3E4E-66F2-401E-A169-01099DBC26B4}"/>
              </a:ext>
            </a:extLst>
          </p:cNvPr>
          <p:cNvGraphicFramePr>
            <a:graphicFrameLocks noGrp="1"/>
          </p:cNvGraphicFramePr>
          <p:nvPr/>
        </p:nvGraphicFramePr>
        <p:xfrm>
          <a:off x="978" y="1360984"/>
          <a:ext cx="9143022" cy="441704"/>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4287280330"/>
                    </a:ext>
                  </a:extLst>
                </a:gridCol>
                <a:gridCol w="4144466">
                  <a:extLst>
                    <a:ext uri="{9D8B030D-6E8A-4147-A177-3AD203B41FA5}">
                      <a16:colId xmlns:a16="http://schemas.microsoft.com/office/drawing/2014/main" val="196422268"/>
                    </a:ext>
                  </a:extLst>
                </a:gridCol>
                <a:gridCol w="4170973">
                  <a:extLst>
                    <a:ext uri="{9D8B030D-6E8A-4147-A177-3AD203B41FA5}">
                      <a16:colId xmlns:a16="http://schemas.microsoft.com/office/drawing/2014/main" val="3434763678"/>
                    </a:ext>
                  </a:extLst>
                </a:gridCol>
              </a:tblGrid>
              <a:tr h="4417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rId3" action="ppaction://hlinksldjump"/>
                        </a:rPr>
                        <a:t>Mult</a:t>
                      </a:r>
                      <a:r>
                        <a:rPr lang="en-GB" sz="800" b="1" baseline="0" dirty="0">
                          <a:hlinkClick r:id="rId3" action="ppaction://hlinksldjump"/>
                        </a:rPr>
                        <a:t>iplication and Division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000" kern="1200" dirty="0">
                          <a:solidFill>
                            <a:schemeClr val="tx1"/>
                          </a:solidFill>
                          <a:effectLst/>
                          <a:latin typeface="+mn-lt"/>
                          <a:ea typeface="+mn-ea"/>
                          <a:cs typeface="+mn-cs"/>
                        </a:rPr>
                        <a:t>Shares out a group of items into 2 equal sets within 0-10.</a:t>
                      </a:r>
                    </a:p>
                    <a:p>
                      <a:pPr algn="ctr"/>
                      <a:r>
                        <a:rPr lang="en-GB" sz="1000" kern="1200" dirty="0">
                          <a:solidFill>
                            <a:schemeClr val="tx1"/>
                          </a:solidFill>
                          <a:effectLst/>
                          <a:latin typeface="+mn-lt"/>
                          <a:ea typeface="+mn-ea"/>
                          <a:cs typeface="+mn-cs"/>
                        </a:rPr>
                        <a:t>Groups objects into matching or</a:t>
                      </a:r>
                      <a:r>
                        <a:rPr lang="en-GB" sz="1000" kern="1200" baseline="0" dirty="0">
                          <a:solidFill>
                            <a:schemeClr val="tx1"/>
                          </a:solidFill>
                          <a:effectLst/>
                          <a:latin typeface="+mn-lt"/>
                          <a:ea typeface="+mn-ea"/>
                          <a:cs typeface="+mn-cs"/>
                        </a:rPr>
                        <a:t> </a:t>
                      </a:r>
                      <a:r>
                        <a:rPr lang="en-GB" sz="1000" kern="1200" dirty="0">
                          <a:solidFill>
                            <a:schemeClr val="tx1"/>
                          </a:solidFill>
                          <a:effectLst/>
                          <a:latin typeface="+mn-lt"/>
                          <a:ea typeface="+mn-ea"/>
                          <a:cs typeface="+mn-cs"/>
                        </a:rPr>
                        <a:t>natural sets of 2 e.g. shoes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n-lt"/>
                        </a:rPr>
                        <a:t>Begin to identify halves</a:t>
                      </a:r>
                      <a:r>
                        <a:rPr lang="en-GB" sz="1000" baseline="0" dirty="0">
                          <a:latin typeface="+mn-lt"/>
                        </a:rPr>
                        <a:t> and doubles usi</a:t>
                      </a:r>
                      <a:r>
                        <a:rPr lang="en-GB" sz="1000" dirty="0">
                          <a:latin typeface="+mn-lt"/>
                        </a:rPr>
                        <a:t>ng concrete materials</a:t>
                      </a:r>
                      <a:r>
                        <a:rPr lang="en-GB" sz="1000" baseline="0" dirty="0">
                          <a:latin typeface="+mn-lt"/>
                        </a:rPr>
                        <a:t> </a:t>
                      </a:r>
                      <a:r>
                        <a:rPr lang="en-GB" sz="1000" dirty="0">
                          <a:latin typeface="+mn-lt"/>
                        </a:rPr>
                        <a:t>within</a:t>
                      </a:r>
                      <a:r>
                        <a:rPr lang="en-GB" sz="1000" baseline="0" dirty="0">
                          <a:latin typeface="+mn-lt"/>
                        </a:rPr>
                        <a:t>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65683023"/>
                  </a:ext>
                </a:extLst>
              </a:tr>
            </a:tbl>
          </a:graphicData>
        </a:graphic>
      </p:graphicFrame>
      <p:sp>
        <p:nvSpPr>
          <p:cNvPr id="3" name="Title 1">
            <a:extLst>
              <a:ext uri="{FF2B5EF4-FFF2-40B4-BE49-F238E27FC236}">
                <a16:creationId xmlns:a16="http://schemas.microsoft.com/office/drawing/2014/main" id="{FD6EFE88-85A1-48EF-B529-C62CA352893F}"/>
              </a:ext>
            </a:extLst>
          </p:cNvPr>
          <p:cNvSpPr txBox="1">
            <a:spLocks/>
          </p:cNvSpPr>
          <p:nvPr/>
        </p:nvSpPr>
        <p:spPr>
          <a:xfrm>
            <a:off x="457200" y="19776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a:ea typeface="+mj-ea"/>
                <a:cs typeface="+mj-cs"/>
              </a:rPr>
              <a:t>Early Multiplication and Division</a:t>
            </a:r>
          </a:p>
        </p:txBody>
      </p:sp>
      <p:sp>
        <p:nvSpPr>
          <p:cNvPr id="4" name="Rectangle 3">
            <a:extLst>
              <a:ext uri="{FF2B5EF4-FFF2-40B4-BE49-F238E27FC236}">
                <a16:creationId xmlns:a16="http://schemas.microsoft.com/office/drawing/2014/main" id="{22CD91FC-0604-4AE7-AF68-EE640C6293F2}"/>
              </a:ext>
            </a:extLst>
          </p:cNvPr>
          <p:cNvSpPr/>
          <p:nvPr/>
        </p:nvSpPr>
        <p:spPr>
          <a:xfrm>
            <a:off x="4967536" y="1340734"/>
            <a:ext cx="4176464" cy="441704"/>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7C8FC564-86B3-449D-A40E-4B28DF5E6E3B}"/>
              </a:ext>
            </a:extLst>
          </p:cNvPr>
          <p:cNvSpPr txBox="1"/>
          <p:nvPr/>
        </p:nvSpPr>
        <p:spPr>
          <a:xfrm>
            <a:off x="247436" y="3307463"/>
            <a:ext cx="7803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4</a:t>
            </a:r>
          </a:p>
        </p:txBody>
      </p:sp>
      <p:pic>
        <p:nvPicPr>
          <p:cNvPr id="10" name="Graphic 9" descr="Brontosaurus">
            <a:extLst>
              <a:ext uri="{FF2B5EF4-FFF2-40B4-BE49-F238E27FC236}">
                <a16:creationId xmlns:a16="http://schemas.microsoft.com/office/drawing/2014/main" id="{13E30691-106A-422B-8B86-BEA9D0236E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1600" y="2023506"/>
            <a:ext cx="914400" cy="914400"/>
          </a:xfrm>
          <a:prstGeom prst="rect">
            <a:avLst/>
          </a:prstGeom>
        </p:spPr>
      </p:pic>
      <p:pic>
        <p:nvPicPr>
          <p:cNvPr id="17" name="Graphic 16" descr="Brontosaurus">
            <a:extLst>
              <a:ext uri="{FF2B5EF4-FFF2-40B4-BE49-F238E27FC236}">
                <a16:creationId xmlns:a16="http://schemas.microsoft.com/office/drawing/2014/main" id="{9458373B-42E4-4E23-95EF-60806CF281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86000" y="2023506"/>
            <a:ext cx="914400" cy="914400"/>
          </a:xfrm>
          <a:prstGeom prst="rect">
            <a:avLst/>
          </a:prstGeom>
        </p:spPr>
      </p:pic>
      <p:pic>
        <p:nvPicPr>
          <p:cNvPr id="18" name="Graphic 17" descr="Brontosaurus">
            <a:extLst>
              <a:ext uri="{FF2B5EF4-FFF2-40B4-BE49-F238E27FC236}">
                <a16:creationId xmlns:a16="http://schemas.microsoft.com/office/drawing/2014/main" id="{9833FC83-0E7F-4CF8-ACD7-E2C26CD3FB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5868" y="2023506"/>
            <a:ext cx="914400" cy="914400"/>
          </a:xfrm>
          <a:prstGeom prst="rect">
            <a:avLst/>
          </a:prstGeom>
        </p:spPr>
      </p:pic>
      <p:pic>
        <p:nvPicPr>
          <p:cNvPr id="19" name="Graphic 18" descr="Brontosaurus">
            <a:extLst>
              <a:ext uri="{FF2B5EF4-FFF2-40B4-BE49-F238E27FC236}">
                <a16:creationId xmlns:a16="http://schemas.microsoft.com/office/drawing/2014/main" id="{010BBBC2-D276-4607-B12C-83D24F6734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90268" y="2023506"/>
            <a:ext cx="914400" cy="914400"/>
          </a:xfrm>
          <a:prstGeom prst="rect">
            <a:avLst/>
          </a:prstGeom>
        </p:spPr>
      </p:pic>
      <p:pic>
        <p:nvPicPr>
          <p:cNvPr id="20" name="Graphic 19" descr="Brontosaurus">
            <a:extLst>
              <a:ext uri="{FF2B5EF4-FFF2-40B4-BE49-F238E27FC236}">
                <a16:creationId xmlns:a16="http://schemas.microsoft.com/office/drawing/2014/main" id="{5D5C2D36-1797-4AA5-9A4B-77EAD28936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28143" y="2031890"/>
            <a:ext cx="914400" cy="914400"/>
          </a:xfrm>
          <a:prstGeom prst="rect">
            <a:avLst/>
          </a:prstGeom>
        </p:spPr>
      </p:pic>
      <p:pic>
        <p:nvPicPr>
          <p:cNvPr id="21" name="Graphic 20" descr="Brontosaurus">
            <a:extLst>
              <a:ext uri="{FF2B5EF4-FFF2-40B4-BE49-F238E27FC236}">
                <a16:creationId xmlns:a16="http://schemas.microsoft.com/office/drawing/2014/main" id="{5FD12771-8768-4609-A364-D4317E2BE1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42543" y="2031890"/>
            <a:ext cx="914400" cy="914400"/>
          </a:xfrm>
          <a:prstGeom prst="rect">
            <a:avLst/>
          </a:prstGeom>
        </p:spPr>
      </p:pic>
      <p:pic>
        <p:nvPicPr>
          <p:cNvPr id="22" name="Graphic 21" descr="Brontosaurus">
            <a:extLst>
              <a:ext uri="{FF2B5EF4-FFF2-40B4-BE49-F238E27FC236}">
                <a16:creationId xmlns:a16="http://schemas.microsoft.com/office/drawing/2014/main" id="{FB31749D-60A6-4502-8EC5-48F642D672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55886" y="2031890"/>
            <a:ext cx="914400" cy="914400"/>
          </a:xfrm>
          <a:prstGeom prst="rect">
            <a:avLst/>
          </a:prstGeom>
        </p:spPr>
      </p:pic>
      <p:pic>
        <p:nvPicPr>
          <p:cNvPr id="23" name="Graphic 22" descr="Brontosaurus">
            <a:extLst>
              <a:ext uri="{FF2B5EF4-FFF2-40B4-BE49-F238E27FC236}">
                <a16:creationId xmlns:a16="http://schemas.microsoft.com/office/drawing/2014/main" id="{2A270B24-C808-4DB6-A5C9-80E5D7581C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70286" y="2031890"/>
            <a:ext cx="914400" cy="914400"/>
          </a:xfrm>
          <a:prstGeom prst="rect">
            <a:avLst/>
          </a:prstGeom>
        </p:spPr>
      </p:pic>
      <p:pic>
        <p:nvPicPr>
          <p:cNvPr id="26" name="Picture 25">
            <a:extLst>
              <a:ext uri="{FF2B5EF4-FFF2-40B4-BE49-F238E27FC236}">
                <a16:creationId xmlns:a16="http://schemas.microsoft.com/office/drawing/2014/main" id="{D5974332-6A65-4F8B-81DE-9FD8F096998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299" b="99675" l="0" r="98158">
                        <a14:foregroundMark x1="23421" y1="87662" x2="23421" y2="87662"/>
                        <a14:foregroundMark x1="24474" y1="96429" x2="24474" y2="96429"/>
                        <a14:foregroundMark x1="10263" y1="43831" x2="10263" y2="43831"/>
                        <a14:foregroundMark x1="789" y1="33766" x2="789" y2="33766"/>
                        <a14:foregroundMark x1="23947" y1="14610" x2="23947" y2="14610"/>
                        <a14:foregroundMark x1="25000" y1="10065" x2="25000" y2="10065"/>
                        <a14:foregroundMark x1="23947" y1="3247" x2="23947" y2="3247"/>
                        <a14:foregroundMark x1="31316" y1="25649" x2="31316" y2="25649"/>
                        <a14:foregroundMark x1="20789" y1="25000" x2="20789" y2="25000"/>
                        <a14:foregroundMark x1="27368" y1="40584" x2="27368" y2="40584"/>
                        <a14:foregroundMark x1="27368" y1="34416" x2="27368" y2="34416"/>
                        <a14:foregroundMark x1="22368" y1="35065" x2="22368" y2="35065"/>
                        <a14:foregroundMark x1="40526" y1="65909" x2="40526" y2="65909"/>
                        <a14:foregroundMark x1="30526" y1="62987" x2="30526" y2="62987"/>
                        <a14:foregroundMark x1="29474" y1="54221" x2="29474" y2="54221"/>
                        <a14:foregroundMark x1="31316" y1="77273" x2="31316" y2="77273"/>
                        <a14:foregroundMark x1="27368" y1="62338" x2="27368" y2="62338"/>
                        <a14:foregroundMark x1="27368" y1="62338" x2="27368" y2="62338"/>
                        <a14:foregroundMark x1="26316" y1="62338" x2="26316" y2="62338"/>
                        <a14:foregroundMark x1="16316" y1="48052" x2="16316" y2="48052"/>
                        <a14:foregroundMark x1="36579" y1="90909" x2="36579" y2="90909"/>
                        <a14:foregroundMark x1="22632" y1="61364" x2="22632" y2="61364"/>
                        <a14:foregroundMark x1="20789" y1="67532" x2="20789" y2="67532"/>
                        <a14:foregroundMark x1="22632" y1="50325" x2="22632" y2="50325"/>
                        <a14:foregroundMark x1="17895" y1="48377" x2="17895" y2="48377"/>
                        <a14:foregroundMark x1="17368" y1="46104" x2="17368" y2="46104"/>
                        <a14:foregroundMark x1="27895" y1="47403" x2="27895" y2="47403"/>
                        <a14:foregroundMark x1="26053" y1="47727" x2="26053" y2="47727"/>
                        <a14:foregroundMark x1="24211" y1="8766" x2="24211" y2="8766"/>
                        <a14:foregroundMark x1="29474" y1="60714" x2="29474" y2="60714"/>
                        <a14:foregroundMark x1="28684" y1="60390" x2="28158" y2="60065"/>
                        <a14:foregroundMark x1="29211" y1="59416" x2="39474" y2="87987"/>
                        <a14:foregroundMark x1="39474" y1="87987" x2="21316" y2="67857"/>
                        <a14:foregroundMark x1="21316" y1="67857" x2="23158" y2="63961"/>
                        <a14:foregroundMark x1="30526" y1="8766" x2="24211" y2="1299"/>
                        <a14:foregroundMark x1="26316" y1="58442" x2="26053" y2="59091"/>
                        <a14:foregroundMark x1="26053" y1="59416" x2="26579" y2="62662"/>
                        <a14:foregroundMark x1="24737" y1="62662" x2="25263" y2="61688"/>
                        <a14:foregroundMark x1="23947" y1="60390" x2="22105" y2="62338"/>
                        <a14:foregroundMark x1="20000" y1="61039" x2="22105" y2="62013"/>
                        <a14:foregroundMark x1="18684" y1="95455" x2="18684" y2="95455"/>
                        <a14:foregroundMark x1="21316" y1="92532" x2="21316" y2="92532"/>
                        <a14:foregroundMark x1="42632" y1="94805" x2="42632" y2="94805"/>
                        <a14:foregroundMark x1="70000" y1="25325" x2="70000" y2="25325"/>
                        <a14:foregroundMark x1="67895" y1="24351" x2="67895" y2="24351"/>
                        <a14:foregroundMark x1="69737" y1="24351" x2="69737" y2="24351"/>
                        <a14:foregroundMark x1="68421" y1="28247" x2="66579" y2="21429"/>
                        <a14:foregroundMark x1="79737" y1="28896" x2="81053" y2="26948"/>
                        <a14:foregroundMark x1="75526" y1="34740" x2="75526" y2="34740"/>
                        <a14:foregroundMark x1="94211" y1="35714" x2="94474" y2="36364"/>
                        <a14:foregroundMark x1="98684" y1="34091" x2="98684" y2="34091"/>
                        <a14:foregroundMark x1="98684" y1="30844" x2="98684" y2="30844"/>
                        <a14:foregroundMark x1="35000" y1="54545" x2="35000" y2="54545"/>
                        <a14:foregroundMark x1="54737" y1="11039" x2="54737" y2="11039"/>
                        <a14:foregroundMark x1="63158" y1="90260" x2="63158" y2="90260"/>
                        <a14:foregroundMark x1="61842" y1="86364" x2="63158" y2="90260"/>
                        <a14:foregroundMark x1="72368" y1="86688" x2="72368" y2="88312"/>
                        <a14:foregroundMark x1="74474" y1="89286" x2="75000" y2="95455"/>
                        <a14:foregroundMark x1="79737" y1="95455" x2="79737" y2="95455"/>
                        <a14:foregroundMark x1="60263" y1="96753" x2="60263" y2="96753"/>
                        <a14:foregroundMark x1="40789" y1="97078" x2="40789" y2="97078"/>
                        <a14:foregroundMark x1="79211" y1="93182" x2="79211" y2="93182"/>
                        <a14:foregroundMark x1="82895" y1="99026" x2="82895" y2="99026"/>
                        <a14:foregroundMark x1="75789" y1="98701" x2="75789" y2="98701"/>
                        <a14:foregroundMark x1="61842" y1="98052" x2="61842" y2="98052"/>
                        <a14:foregroundMark x1="58158" y1="99675" x2="58158" y2="99675"/>
                        <a14:foregroundMark x1="81053" y1="99351" x2="81053" y2="99351"/>
                      </a14:backgroundRemoval>
                    </a14:imgEffect>
                  </a14:imgLayer>
                </a14:imgProps>
              </a:ext>
              <a:ext uri="{28A0092B-C50C-407E-A947-70E740481C1C}">
                <a14:useLocalDpi xmlns:a14="http://schemas.microsoft.com/office/drawing/2010/main" val="0"/>
              </a:ext>
            </a:extLst>
          </a:blip>
          <a:stretch>
            <a:fillRect/>
          </a:stretch>
        </p:blipFill>
        <p:spPr>
          <a:xfrm>
            <a:off x="3171340" y="3158724"/>
            <a:ext cx="2777691" cy="2268160"/>
          </a:xfrm>
          <a:prstGeom prst="rect">
            <a:avLst/>
          </a:prstGeom>
        </p:spPr>
      </p:pic>
      <p:sp>
        <p:nvSpPr>
          <p:cNvPr id="27" name="TextBox 26">
            <a:extLst>
              <a:ext uri="{FF2B5EF4-FFF2-40B4-BE49-F238E27FC236}">
                <a16:creationId xmlns:a16="http://schemas.microsoft.com/office/drawing/2014/main" id="{FEA3195D-4B20-4C60-8E19-6BD8B4205FC2}"/>
              </a:ext>
            </a:extLst>
          </p:cNvPr>
          <p:cNvSpPr txBox="1"/>
          <p:nvPr/>
        </p:nvSpPr>
        <p:spPr>
          <a:xfrm>
            <a:off x="7870929" y="3307464"/>
            <a:ext cx="7803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4</a:t>
            </a:r>
          </a:p>
        </p:txBody>
      </p:sp>
    </p:spTree>
    <p:extLst>
      <p:ext uri="{BB962C8B-B14F-4D97-AF65-F5344CB8AC3E}">
        <p14:creationId xmlns:p14="http://schemas.microsoft.com/office/powerpoint/2010/main" val="196649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2.77556E-17 4.44444E-6 L 0.18802 0.33078 " pathEditMode="relative" rAng="0" ptsTypes="AA">
                                      <p:cBhvr>
                                        <p:cTn id="57" dur="2000" fill="hold"/>
                                        <p:tgtEl>
                                          <p:spTgt spid="10"/>
                                        </p:tgtEl>
                                        <p:attrNameLst>
                                          <p:attrName>ppt_x</p:attrName>
                                          <p:attrName>ppt_y</p:attrName>
                                        </p:attrNameLst>
                                      </p:cBhvr>
                                      <p:rCtr x="9392" y="16528"/>
                                    </p:animMotion>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5.55112E-17 4.44444E-6 L 0.41701 0.33078 " pathEditMode="relative" rAng="0" ptsTypes="AA">
                                      <p:cBhvr>
                                        <p:cTn id="61" dur="2000" fill="hold"/>
                                        <p:tgtEl>
                                          <p:spTgt spid="17"/>
                                        </p:tgtEl>
                                        <p:attrNameLst>
                                          <p:attrName>ppt_x</p:attrName>
                                          <p:attrName>ppt_y</p:attrName>
                                        </p:attrNameLst>
                                      </p:cBhvr>
                                      <p:rCtr x="20851" y="16528"/>
                                    </p:animMotion>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4.16667E-6 4.44444E-6 L -0.1448 0.33078 " pathEditMode="relative" rAng="0" ptsTypes="AA">
                                      <p:cBhvr>
                                        <p:cTn id="65" dur="2000" fill="hold"/>
                                        <p:tgtEl>
                                          <p:spTgt spid="18"/>
                                        </p:tgtEl>
                                        <p:attrNameLst>
                                          <p:attrName>ppt_x</p:attrName>
                                          <p:attrName>ppt_y</p:attrName>
                                        </p:attrNameLst>
                                      </p:cBhvr>
                                      <p:rCtr x="-7240" y="16528"/>
                                    </p:animMotion>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nodeType="clickEffect">
                                  <p:stCondLst>
                                    <p:cond delay="0"/>
                                  </p:stCondLst>
                                  <p:childTnLst>
                                    <p:animMotion origin="layout" path="M 4.16667E-6 4.44444E-6 L 0.32204 0.33078 " pathEditMode="relative" rAng="0" ptsTypes="AA">
                                      <p:cBhvr>
                                        <p:cTn id="69" dur="2000" fill="hold"/>
                                        <p:tgtEl>
                                          <p:spTgt spid="19"/>
                                        </p:tgtEl>
                                        <p:attrNameLst>
                                          <p:attrName>ppt_x</p:attrName>
                                          <p:attrName>ppt_y</p:attrName>
                                        </p:attrNameLst>
                                      </p:cBhvr>
                                      <p:rCtr x="16094" y="16528"/>
                                    </p:animMotion>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3.61111E-6 -2.96296E-6 L -0.44983 0.33079 " pathEditMode="relative" rAng="0" ptsTypes="AA">
                                      <p:cBhvr>
                                        <p:cTn id="73" dur="2000" fill="hold"/>
                                        <p:tgtEl>
                                          <p:spTgt spid="20"/>
                                        </p:tgtEl>
                                        <p:attrNameLst>
                                          <p:attrName>ppt_x</p:attrName>
                                          <p:attrName>ppt_y</p:attrName>
                                        </p:attrNameLst>
                                      </p:cBhvr>
                                      <p:rCtr x="-22500" y="16528"/>
                                    </p:animMotion>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nodeType="clickEffect">
                                  <p:stCondLst>
                                    <p:cond delay="0"/>
                                  </p:stCondLst>
                                  <p:childTnLst>
                                    <p:animMotion origin="layout" path="M 3.61111E-6 -2.96296E-6 L 0.22187 0.33079 " pathEditMode="relative" rAng="0" ptsTypes="AA">
                                      <p:cBhvr>
                                        <p:cTn id="77" dur="2000" fill="hold"/>
                                        <p:tgtEl>
                                          <p:spTgt spid="21"/>
                                        </p:tgtEl>
                                        <p:attrNameLst>
                                          <p:attrName>ppt_x</p:attrName>
                                          <p:attrName>ppt_y</p:attrName>
                                        </p:attrNameLst>
                                      </p:cBhvr>
                                      <p:rCtr x="11094" y="16528"/>
                                    </p:animMotion>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3.61111E-6 -2.96296E-6 L -0.48438 0.20741 " pathEditMode="relative" rAng="0" ptsTypes="AA">
                                      <p:cBhvr>
                                        <p:cTn id="81" dur="2000" fill="hold"/>
                                        <p:tgtEl>
                                          <p:spTgt spid="22"/>
                                        </p:tgtEl>
                                        <p:attrNameLst>
                                          <p:attrName>ppt_x</p:attrName>
                                          <p:attrName>ppt_y</p:attrName>
                                        </p:attrNameLst>
                                      </p:cBhvr>
                                      <p:rCtr x="-24219" y="10370"/>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nodeType="clickEffect">
                                  <p:stCondLst>
                                    <p:cond delay="0"/>
                                  </p:stCondLst>
                                  <p:childTnLst>
                                    <p:animMotion origin="layout" path="M 3.61111E-6 -2.96296E-6 L -0.08039 0.20741 " pathEditMode="relative" rAng="0" ptsTypes="AA">
                                      <p:cBhvr>
                                        <p:cTn id="85" dur="2000" fill="hold"/>
                                        <p:tgtEl>
                                          <p:spTgt spid="23"/>
                                        </p:tgtEl>
                                        <p:attrNameLst>
                                          <p:attrName>ppt_x</p:attrName>
                                          <p:attrName>ppt_y</p:attrName>
                                        </p:attrNameLst>
                                      </p:cBhvr>
                                      <p:rCtr x="-4028" y="10370"/>
                                    </p:animMotion>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2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11A3E4E-66F2-401E-A169-01099DBC26B4}"/>
              </a:ext>
            </a:extLst>
          </p:cNvPr>
          <p:cNvGraphicFramePr>
            <a:graphicFrameLocks noGrp="1"/>
          </p:cNvGraphicFramePr>
          <p:nvPr/>
        </p:nvGraphicFramePr>
        <p:xfrm>
          <a:off x="978" y="1360984"/>
          <a:ext cx="9143022" cy="441704"/>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4287280330"/>
                    </a:ext>
                  </a:extLst>
                </a:gridCol>
                <a:gridCol w="4144466">
                  <a:extLst>
                    <a:ext uri="{9D8B030D-6E8A-4147-A177-3AD203B41FA5}">
                      <a16:colId xmlns:a16="http://schemas.microsoft.com/office/drawing/2014/main" val="196422268"/>
                    </a:ext>
                  </a:extLst>
                </a:gridCol>
                <a:gridCol w="4170973">
                  <a:extLst>
                    <a:ext uri="{9D8B030D-6E8A-4147-A177-3AD203B41FA5}">
                      <a16:colId xmlns:a16="http://schemas.microsoft.com/office/drawing/2014/main" val="3434763678"/>
                    </a:ext>
                  </a:extLst>
                </a:gridCol>
              </a:tblGrid>
              <a:tr h="4417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rId3" action="ppaction://hlinksldjump"/>
                        </a:rPr>
                        <a:t>Mult</a:t>
                      </a:r>
                      <a:r>
                        <a:rPr lang="en-GB" sz="800" b="1" baseline="0" dirty="0">
                          <a:hlinkClick r:id="rId3" action="ppaction://hlinksldjump"/>
                        </a:rPr>
                        <a:t>iplication and Division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000" kern="1200" dirty="0">
                          <a:solidFill>
                            <a:schemeClr val="tx1"/>
                          </a:solidFill>
                          <a:effectLst/>
                          <a:latin typeface="+mn-lt"/>
                          <a:ea typeface="+mn-ea"/>
                          <a:cs typeface="+mn-cs"/>
                        </a:rPr>
                        <a:t>Shares out a group of items into 2 equal sets within 0-10.</a:t>
                      </a:r>
                    </a:p>
                    <a:p>
                      <a:pPr algn="ctr"/>
                      <a:r>
                        <a:rPr lang="en-GB" sz="1000" kern="1200" dirty="0">
                          <a:solidFill>
                            <a:schemeClr val="tx1"/>
                          </a:solidFill>
                          <a:effectLst/>
                          <a:latin typeface="+mn-lt"/>
                          <a:ea typeface="+mn-ea"/>
                          <a:cs typeface="+mn-cs"/>
                        </a:rPr>
                        <a:t>Groups objects into matching or</a:t>
                      </a:r>
                      <a:r>
                        <a:rPr lang="en-GB" sz="1000" kern="1200" baseline="0" dirty="0">
                          <a:solidFill>
                            <a:schemeClr val="tx1"/>
                          </a:solidFill>
                          <a:effectLst/>
                          <a:latin typeface="+mn-lt"/>
                          <a:ea typeface="+mn-ea"/>
                          <a:cs typeface="+mn-cs"/>
                        </a:rPr>
                        <a:t> </a:t>
                      </a:r>
                      <a:r>
                        <a:rPr lang="en-GB" sz="1000" kern="1200" dirty="0">
                          <a:solidFill>
                            <a:schemeClr val="tx1"/>
                          </a:solidFill>
                          <a:effectLst/>
                          <a:latin typeface="+mn-lt"/>
                          <a:ea typeface="+mn-ea"/>
                          <a:cs typeface="+mn-cs"/>
                        </a:rPr>
                        <a:t>natural sets of 2 e.g. shoes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n-lt"/>
                        </a:rPr>
                        <a:t>Begin to identify halves</a:t>
                      </a:r>
                      <a:r>
                        <a:rPr lang="en-GB" sz="1000" baseline="0" dirty="0">
                          <a:latin typeface="+mn-lt"/>
                        </a:rPr>
                        <a:t> and doubles usi</a:t>
                      </a:r>
                      <a:r>
                        <a:rPr lang="en-GB" sz="1000" dirty="0">
                          <a:latin typeface="+mn-lt"/>
                        </a:rPr>
                        <a:t>ng concrete materials</a:t>
                      </a:r>
                      <a:r>
                        <a:rPr lang="en-GB" sz="1000" baseline="0" dirty="0">
                          <a:latin typeface="+mn-lt"/>
                        </a:rPr>
                        <a:t> </a:t>
                      </a:r>
                      <a:r>
                        <a:rPr lang="en-GB" sz="1000" dirty="0">
                          <a:latin typeface="+mn-lt"/>
                        </a:rPr>
                        <a:t>within</a:t>
                      </a:r>
                      <a:r>
                        <a:rPr lang="en-GB" sz="1000" baseline="0" dirty="0">
                          <a:latin typeface="+mn-lt"/>
                        </a:rPr>
                        <a:t>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65683023"/>
                  </a:ext>
                </a:extLst>
              </a:tr>
            </a:tbl>
          </a:graphicData>
        </a:graphic>
      </p:graphicFrame>
      <p:sp>
        <p:nvSpPr>
          <p:cNvPr id="3" name="Title 1">
            <a:extLst>
              <a:ext uri="{FF2B5EF4-FFF2-40B4-BE49-F238E27FC236}">
                <a16:creationId xmlns:a16="http://schemas.microsoft.com/office/drawing/2014/main" id="{FD6EFE88-85A1-48EF-B529-C62CA352893F}"/>
              </a:ext>
            </a:extLst>
          </p:cNvPr>
          <p:cNvSpPr txBox="1">
            <a:spLocks/>
          </p:cNvSpPr>
          <p:nvPr/>
        </p:nvSpPr>
        <p:spPr>
          <a:xfrm>
            <a:off x="457200" y="19776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a:ea typeface="+mj-ea"/>
                <a:cs typeface="+mj-cs"/>
              </a:rPr>
              <a:t>Early Multiplication and Division</a:t>
            </a:r>
          </a:p>
        </p:txBody>
      </p:sp>
      <p:sp>
        <p:nvSpPr>
          <p:cNvPr id="4" name="Rectangle 3">
            <a:extLst>
              <a:ext uri="{FF2B5EF4-FFF2-40B4-BE49-F238E27FC236}">
                <a16:creationId xmlns:a16="http://schemas.microsoft.com/office/drawing/2014/main" id="{22CD91FC-0604-4AE7-AF68-EE640C6293F2}"/>
              </a:ext>
            </a:extLst>
          </p:cNvPr>
          <p:cNvSpPr/>
          <p:nvPr/>
        </p:nvSpPr>
        <p:spPr>
          <a:xfrm>
            <a:off x="4967536" y="1340734"/>
            <a:ext cx="4176464" cy="441704"/>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A79ED6B-5910-4653-B23C-6103600A71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5816" y="3809818"/>
            <a:ext cx="1368152" cy="1687198"/>
          </a:xfrm>
          <a:prstGeom prst="rect">
            <a:avLst/>
          </a:prstGeom>
        </p:spPr>
      </p:pic>
      <p:pic>
        <p:nvPicPr>
          <p:cNvPr id="24" name="Picture 23">
            <a:extLst>
              <a:ext uri="{FF2B5EF4-FFF2-40B4-BE49-F238E27FC236}">
                <a16:creationId xmlns:a16="http://schemas.microsoft.com/office/drawing/2014/main" id="{7637CA70-50DE-48C5-80E5-ACAEDD49EA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809818"/>
            <a:ext cx="1368152" cy="1687198"/>
          </a:xfrm>
          <a:prstGeom prst="rect">
            <a:avLst/>
          </a:prstGeom>
        </p:spPr>
      </p:pic>
      <p:pic>
        <p:nvPicPr>
          <p:cNvPr id="8" name="Picture 7">
            <a:extLst>
              <a:ext uri="{FF2B5EF4-FFF2-40B4-BE49-F238E27FC236}">
                <a16:creationId xmlns:a16="http://schemas.microsoft.com/office/drawing/2014/main" id="{7742B82C-0005-4D9B-A27B-46FB0C72D8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548" t="41600" r="21682" b="15350"/>
          <a:stretch/>
        </p:blipFill>
        <p:spPr>
          <a:xfrm>
            <a:off x="17884" y="2066120"/>
            <a:ext cx="648073" cy="857128"/>
          </a:xfrm>
          <a:prstGeom prst="rect">
            <a:avLst/>
          </a:prstGeom>
        </p:spPr>
      </p:pic>
      <p:pic>
        <p:nvPicPr>
          <p:cNvPr id="25" name="Picture 24">
            <a:extLst>
              <a:ext uri="{FF2B5EF4-FFF2-40B4-BE49-F238E27FC236}">
                <a16:creationId xmlns:a16="http://schemas.microsoft.com/office/drawing/2014/main" id="{3FF34340-368A-4F10-9470-D0FA50D32A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548" t="41600" r="21682" b="15350"/>
          <a:stretch/>
        </p:blipFill>
        <p:spPr>
          <a:xfrm>
            <a:off x="809972" y="2066120"/>
            <a:ext cx="648073" cy="857128"/>
          </a:xfrm>
          <a:prstGeom prst="rect">
            <a:avLst/>
          </a:prstGeom>
        </p:spPr>
      </p:pic>
      <p:pic>
        <p:nvPicPr>
          <p:cNvPr id="11" name="Picture 10">
            <a:extLst>
              <a:ext uri="{FF2B5EF4-FFF2-40B4-BE49-F238E27FC236}">
                <a16:creationId xmlns:a16="http://schemas.microsoft.com/office/drawing/2014/main" id="{03857F5A-A6B1-4666-AA78-1A9CE7492077}"/>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58045" y="2129739"/>
            <a:ext cx="1088993" cy="857128"/>
          </a:xfrm>
          <a:prstGeom prst="rect">
            <a:avLst/>
          </a:prstGeom>
        </p:spPr>
      </p:pic>
      <p:pic>
        <p:nvPicPr>
          <p:cNvPr id="28" name="Picture 27">
            <a:extLst>
              <a:ext uri="{FF2B5EF4-FFF2-40B4-BE49-F238E27FC236}">
                <a16:creationId xmlns:a16="http://schemas.microsoft.com/office/drawing/2014/main" id="{8553083D-C124-43B3-BDD5-25C4CBEA970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124359" y="2115287"/>
            <a:ext cx="1088993" cy="857128"/>
          </a:xfrm>
          <a:prstGeom prst="rect">
            <a:avLst/>
          </a:prstGeom>
        </p:spPr>
      </p:pic>
      <p:pic>
        <p:nvPicPr>
          <p:cNvPr id="13" name="Picture 12">
            <a:extLst>
              <a:ext uri="{FF2B5EF4-FFF2-40B4-BE49-F238E27FC236}">
                <a16:creationId xmlns:a16="http://schemas.microsoft.com/office/drawing/2014/main" id="{6CF7CFF5-0446-44B6-B789-D94862E961C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37333" y="1708084"/>
            <a:ext cx="1368152" cy="1473394"/>
          </a:xfrm>
          <a:prstGeom prst="rect">
            <a:avLst/>
          </a:prstGeom>
        </p:spPr>
      </p:pic>
      <p:pic>
        <p:nvPicPr>
          <p:cNvPr id="29" name="Picture 28">
            <a:extLst>
              <a:ext uri="{FF2B5EF4-FFF2-40B4-BE49-F238E27FC236}">
                <a16:creationId xmlns:a16="http://schemas.microsoft.com/office/drawing/2014/main" id="{E4E7BE56-70BC-47F4-AB65-F6E23DDEC49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498956" y="1733071"/>
            <a:ext cx="1368152" cy="1473394"/>
          </a:xfrm>
          <a:prstGeom prst="rect">
            <a:avLst/>
          </a:prstGeom>
        </p:spPr>
      </p:pic>
      <p:pic>
        <p:nvPicPr>
          <p:cNvPr id="15" name="Picture 14">
            <a:extLst>
              <a:ext uri="{FF2B5EF4-FFF2-40B4-BE49-F238E27FC236}">
                <a16:creationId xmlns:a16="http://schemas.microsoft.com/office/drawing/2014/main" id="{2BE09404-63FA-48F7-BD5D-6DCBB777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74852" y="2066120"/>
            <a:ext cx="826540" cy="826540"/>
          </a:xfrm>
          <a:prstGeom prst="rect">
            <a:avLst/>
          </a:prstGeom>
        </p:spPr>
      </p:pic>
      <p:pic>
        <p:nvPicPr>
          <p:cNvPr id="30" name="Picture 29">
            <a:extLst>
              <a:ext uri="{FF2B5EF4-FFF2-40B4-BE49-F238E27FC236}">
                <a16:creationId xmlns:a16="http://schemas.microsoft.com/office/drawing/2014/main" id="{526CC78F-2ADE-4DD6-AB41-1E6566D963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16309" y="2129538"/>
            <a:ext cx="826540" cy="826540"/>
          </a:xfrm>
          <a:prstGeom prst="rect">
            <a:avLst/>
          </a:prstGeom>
        </p:spPr>
      </p:pic>
      <p:pic>
        <p:nvPicPr>
          <p:cNvPr id="33" name="Picture 32">
            <a:extLst>
              <a:ext uri="{FF2B5EF4-FFF2-40B4-BE49-F238E27FC236}">
                <a16:creationId xmlns:a16="http://schemas.microsoft.com/office/drawing/2014/main" id="{C0048323-3BDB-4B64-AAA1-11CAAB29F0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35600" y="2141589"/>
            <a:ext cx="1475657" cy="950075"/>
          </a:xfrm>
          <a:prstGeom prst="rect">
            <a:avLst/>
          </a:prstGeom>
        </p:spPr>
      </p:pic>
      <p:pic>
        <p:nvPicPr>
          <p:cNvPr id="35" name="Picture 34">
            <a:extLst>
              <a:ext uri="{FF2B5EF4-FFF2-40B4-BE49-F238E27FC236}">
                <a16:creationId xmlns:a16="http://schemas.microsoft.com/office/drawing/2014/main" id="{05E28B1B-0419-4790-A6DB-783E07E12FE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11341" y="2186826"/>
            <a:ext cx="1475657" cy="950075"/>
          </a:xfrm>
          <a:prstGeom prst="rect">
            <a:avLst/>
          </a:prstGeom>
        </p:spPr>
      </p:pic>
    </p:spTree>
    <p:extLst>
      <p:ext uri="{BB962C8B-B14F-4D97-AF65-F5344CB8AC3E}">
        <p14:creationId xmlns:p14="http://schemas.microsoft.com/office/powerpoint/2010/main" val="264325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11A3E4E-66F2-401E-A169-01099DBC26B4}"/>
              </a:ext>
            </a:extLst>
          </p:cNvPr>
          <p:cNvGraphicFramePr>
            <a:graphicFrameLocks noGrp="1"/>
          </p:cNvGraphicFramePr>
          <p:nvPr/>
        </p:nvGraphicFramePr>
        <p:xfrm>
          <a:off x="978" y="1360984"/>
          <a:ext cx="9143022" cy="441704"/>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4287280330"/>
                    </a:ext>
                  </a:extLst>
                </a:gridCol>
                <a:gridCol w="4144466">
                  <a:extLst>
                    <a:ext uri="{9D8B030D-6E8A-4147-A177-3AD203B41FA5}">
                      <a16:colId xmlns:a16="http://schemas.microsoft.com/office/drawing/2014/main" val="196422268"/>
                    </a:ext>
                  </a:extLst>
                </a:gridCol>
                <a:gridCol w="4170973">
                  <a:extLst>
                    <a:ext uri="{9D8B030D-6E8A-4147-A177-3AD203B41FA5}">
                      <a16:colId xmlns:a16="http://schemas.microsoft.com/office/drawing/2014/main" val="3434763678"/>
                    </a:ext>
                  </a:extLst>
                </a:gridCol>
              </a:tblGrid>
              <a:tr h="4417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rId3" action="ppaction://hlinksldjump"/>
                        </a:rPr>
                        <a:t>Mult</a:t>
                      </a:r>
                      <a:r>
                        <a:rPr lang="en-GB" sz="800" b="1" baseline="0" dirty="0">
                          <a:hlinkClick r:id="rId3" action="ppaction://hlinksldjump"/>
                        </a:rPr>
                        <a:t>iplication and Division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000" kern="1200" dirty="0">
                          <a:solidFill>
                            <a:schemeClr val="tx1"/>
                          </a:solidFill>
                          <a:effectLst/>
                          <a:latin typeface="+mn-lt"/>
                          <a:ea typeface="+mn-ea"/>
                          <a:cs typeface="+mn-cs"/>
                        </a:rPr>
                        <a:t>Shares out a group of items into 2 equal sets within 0-10.</a:t>
                      </a:r>
                    </a:p>
                    <a:p>
                      <a:pPr algn="ctr"/>
                      <a:r>
                        <a:rPr lang="en-GB" sz="1000" kern="1200" dirty="0">
                          <a:solidFill>
                            <a:schemeClr val="tx1"/>
                          </a:solidFill>
                          <a:effectLst/>
                          <a:latin typeface="+mn-lt"/>
                          <a:ea typeface="+mn-ea"/>
                          <a:cs typeface="+mn-cs"/>
                        </a:rPr>
                        <a:t>Groups objects into matching or</a:t>
                      </a:r>
                      <a:r>
                        <a:rPr lang="en-GB" sz="1000" kern="1200" baseline="0" dirty="0">
                          <a:solidFill>
                            <a:schemeClr val="tx1"/>
                          </a:solidFill>
                          <a:effectLst/>
                          <a:latin typeface="+mn-lt"/>
                          <a:ea typeface="+mn-ea"/>
                          <a:cs typeface="+mn-cs"/>
                        </a:rPr>
                        <a:t> </a:t>
                      </a:r>
                      <a:r>
                        <a:rPr lang="en-GB" sz="1000" kern="1200" dirty="0">
                          <a:solidFill>
                            <a:schemeClr val="tx1"/>
                          </a:solidFill>
                          <a:effectLst/>
                          <a:latin typeface="+mn-lt"/>
                          <a:ea typeface="+mn-ea"/>
                          <a:cs typeface="+mn-cs"/>
                        </a:rPr>
                        <a:t>natural sets of 2 e.g. shoes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n-lt"/>
                        </a:rPr>
                        <a:t>Begin to identify halves</a:t>
                      </a:r>
                      <a:r>
                        <a:rPr lang="en-GB" sz="1000" baseline="0" dirty="0">
                          <a:latin typeface="+mn-lt"/>
                        </a:rPr>
                        <a:t> and doubles usi</a:t>
                      </a:r>
                      <a:r>
                        <a:rPr lang="en-GB" sz="1000" dirty="0">
                          <a:latin typeface="+mn-lt"/>
                        </a:rPr>
                        <a:t>ng concrete materials</a:t>
                      </a:r>
                      <a:r>
                        <a:rPr lang="en-GB" sz="1000" baseline="0" dirty="0">
                          <a:latin typeface="+mn-lt"/>
                        </a:rPr>
                        <a:t> </a:t>
                      </a:r>
                      <a:r>
                        <a:rPr lang="en-GB" sz="1000" dirty="0">
                          <a:latin typeface="+mn-lt"/>
                        </a:rPr>
                        <a:t>within</a:t>
                      </a:r>
                      <a:r>
                        <a:rPr lang="en-GB" sz="1000" baseline="0" dirty="0">
                          <a:latin typeface="+mn-lt"/>
                        </a:rPr>
                        <a:t>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65683023"/>
                  </a:ext>
                </a:extLst>
              </a:tr>
            </a:tbl>
          </a:graphicData>
        </a:graphic>
      </p:graphicFrame>
      <p:sp>
        <p:nvSpPr>
          <p:cNvPr id="3" name="Title 1">
            <a:extLst>
              <a:ext uri="{FF2B5EF4-FFF2-40B4-BE49-F238E27FC236}">
                <a16:creationId xmlns:a16="http://schemas.microsoft.com/office/drawing/2014/main" id="{FD6EFE88-85A1-48EF-B529-C62CA352893F}"/>
              </a:ext>
            </a:extLst>
          </p:cNvPr>
          <p:cNvSpPr txBox="1">
            <a:spLocks/>
          </p:cNvSpPr>
          <p:nvPr/>
        </p:nvSpPr>
        <p:spPr>
          <a:xfrm>
            <a:off x="457200" y="19776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a:ea typeface="+mj-ea"/>
                <a:cs typeface="+mj-cs"/>
              </a:rPr>
              <a:t>Early Multiplication and Division</a:t>
            </a:r>
          </a:p>
        </p:txBody>
      </p:sp>
      <p:sp>
        <p:nvSpPr>
          <p:cNvPr id="4" name="Rectangle 3">
            <a:extLst>
              <a:ext uri="{FF2B5EF4-FFF2-40B4-BE49-F238E27FC236}">
                <a16:creationId xmlns:a16="http://schemas.microsoft.com/office/drawing/2014/main" id="{22CD91FC-0604-4AE7-AF68-EE640C6293F2}"/>
              </a:ext>
            </a:extLst>
          </p:cNvPr>
          <p:cNvSpPr/>
          <p:nvPr/>
        </p:nvSpPr>
        <p:spPr>
          <a:xfrm>
            <a:off x="4967536" y="1340734"/>
            <a:ext cx="4176464" cy="441704"/>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A79ED6B-5910-4653-B23C-6103600A71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5816" y="3809818"/>
            <a:ext cx="1368152" cy="1687198"/>
          </a:xfrm>
          <a:prstGeom prst="rect">
            <a:avLst/>
          </a:prstGeom>
        </p:spPr>
      </p:pic>
      <p:pic>
        <p:nvPicPr>
          <p:cNvPr id="24" name="Picture 23">
            <a:extLst>
              <a:ext uri="{FF2B5EF4-FFF2-40B4-BE49-F238E27FC236}">
                <a16:creationId xmlns:a16="http://schemas.microsoft.com/office/drawing/2014/main" id="{7637CA70-50DE-48C5-80E5-ACAEDD49EA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809818"/>
            <a:ext cx="1368152" cy="1687198"/>
          </a:xfrm>
          <a:prstGeom prst="rect">
            <a:avLst/>
          </a:prstGeom>
        </p:spPr>
      </p:pic>
      <p:pic>
        <p:nvPicPr>
          <p:cNvPr id="8" name="Picture 7">
            <a:extLst>
              <a:ext uri="{FF2B5EF4-FFF2-40B4-BE49-F238E27FC236}">
                <a16:creationId xmlns:a16="http://schemas.microsoft.com/office/drawing/2014/main" id="{7742B82C-0005-4D9B-A27B-46FB0C72D8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548" t="41600" r="21682" b="15350"/>
          <a:stretch/>
        </p:blipFill>
        <p:spPr>
          <a:xfrm>
            <a:off x="2169888" y="4725144"/>
            <a:ext cx="648073" cy="857128"/>
          </a:xfrm>
          <a:prstGeom prst="rect">
            <a:avLst/>
          </a:prstGeom>
        </p:spPr>
      </p:pic>
      <p:pic>
        <p:nvPicPr>
          <p:cNvPr id="25" name="Picture 24">
            <a:extLst>
              <a:ext uri="{FF2B5EF4-FFF2-40B4-BE49-F238E27FC236}">
                <a16:creationId xmlns:a16="http://schemas.microsoft.com/office/drawing/2014/main" id="{3FF34340-368A-4F10-9470-D0FA50D32A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548" t="41600" r="21682" b="15350"/>
          <a:stretch/>
        </p:blipFill>
        <p:spPr>
          <a:xfrm>
            <a:off x="6020060" y="4727952"/>
            <a:ext cx="648073" cy="857128"/>
          </a:xfrm>
          <a:prstGeom prst="rect">
            <a:avLst/>
          </a:prstGeom>
        </p:spPr>
      </p:pic>
      <p:pic>
        <p:nvPicPr>
          <p:cNvPr id="11" name="Picture 10">
            <a:extLst>
              <a:ext uri="{FF2B5EF4-FFF2-40B4-BE49-F238E27FC236}">
                <a16:creationId xmlns:a16="http://schemas.microsoft.com/office/drawing/2014/main" id="{03857F5A-A6B1-4666-AA78-1A9CE7492077}"/>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33067" y="4753352"/>
            <a:ext cx="1088993" cy="857128"/>
          </a:xfrm>
          <a:prstGeom prst="rect">
            <a:avLst/>
          </a:prstGeom>
        </p:spPr>
      </p:pic>
      <p:pic>
        <p:nvPicPr>
          <p:cNvPr id="28" name="Picture 27">
            <a:extLst>
              <a:ext uri="{FF2B5EF4-FFF2-40B4-BE49-F238E27FC236}">
                <a16:creationId xmlns:a16="http://schemas.microsoft.com/office/drawing/2014/main" id="{8553083D-C124-43B3-BDD5-25C4CBEA970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63488" y="4828246"/>
            <a:ext cx="1088993" cy="857128"/>
          </a:xfrm>
          <a:prstGeom prst="rect">
            <a:avLst/>
          </a:prstGeom>
        </p:spPr>
      </p:pic>
      <p:pic>
        <p:nvPicPr>
          <p:cNvPr id="13" name="Picture 12">
            <a:extLst>
              <a:ext uri="{FF2B5EF4-FFF2-40B4-BE49-F238E27FC236}">
                <a16:creationId xmlns:a16="http://schemas.microsoft.com/office/drawing/2014/main" id="{6CF7CFF5-0446-44B6-B789-D94862E961C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9058" y="4520113"/>
            <a:ext cx="1368152" cy="1473394"/>
          </a:xfrm>
          <a:prstGeom prst="rect">
            <a:avLst/>
          </a:prstGeom>
        </p:spPr>
      </p:pic>
      <p:pic>
        <p:nvPicPr>
          <p:cNvPr id="29" name="Picture 28">
            <a:extLst>
              <a:ext uri="{FF2B5EF4-FFF2-40B4-BE49-F238E27FC236}">
                <a16:creationId xmlns:a16="http://schemas.microsoft.com/office/drawing/2014/main" id="{E4E7BE56-70BC-47F4-AB65-F6E23DDEC49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157244" y="4445219"/>
            <a:ext cx="1368152" cy="1473394"/>
          </a:xfrm>
          <a:prstGeom prst="rect">
            <a:avLst/>
          </a:prstGeom>
        </p:spPr>
      </p:pic>
      <p:pic>
        <p:nvPicPr>
          <p:cNvPr id="15" name="Picture 14">
            <a:extLst>
              <a:ext uri="{FF2B5EF4-FFF2-40B4-BE49-F238E27FC236}">
                <a16:creationId xmlns:a16="http://schemas.microsoft.com/office/drawing/2014/main" id="{2BE09404-63FA-48F7-BD5D-6DCBB777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83" y="4828246"/>
            <a:ext cx="826540" cy="826540"/>
          </a:xfrm>
          <a:prstGeom prst="rect">
            <a:avLst/>
          </a:prstGeom>
        </p:spPr>
      </p:pic>
      <p:pic>
        <p:nvPicPr>
          <p:cNvPr id="30" name="Picture 29">
            <a:extLst>
              <a:ext uri="{FF2B5EF4-FFF2-40B4-BE49-F238E27FC236}">
                <a16:creationId xmlns:a16="http://schemas.microsoft.com/office/drawing/2014/main" id="{526CC78F-2ADE-4DD6-AB41-1E6566D963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12126" y="4828246"/>
            <a:ext cx="826540" cy="826540"/>
          </a:xfrm>
          <a:prstGeom prst="rect">
            <a:avLst/>
          </a:prstGeom>
        </p:spPr>
      </p:pic>
      <p:pic>
        <p:nvPicPr>
          <p:cNvPr id="33" name="Picture 32">
            <a:extLst>
              <a:ext uri="{FF2B5EF4-FFF2-40B4-BE49-F238E27FC236}">
                <a16:creationId xmlns:a16="http://schemas.microsoft.com/office/drawing/2014/main" id="{C0048323-3BDB-4B64-AAA1-11CAAB29F0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5856" y="3891288"/>
            <a:ext cx="1475657" cy="950075"/>
          </a:xfrm>
          <a:prstGeom prst="rect">
            <a:avLst/>
          </a:prstGeom>
        </p:spPr>
      </p:pic>
      <p:pic>
        <p:nvPicPr>
          <p:cNvPr id="35" name="Picture 34">
            <a:extLst>
              <a:ext uri="{FF2B5EF4-FFF2-40B4-BE49-F238E27FC236}">
                <a16:creationId xmlns:a16="http://schemas.microsoft.com/office/drawing/2014/main" id="{05E28B1B-0419-4790-A6DB-783E07E12FE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49101" y="3989087"/>
            <a:ext cx="1475657" cy="950075"/>
          </a:xfrm>
          <a:prstGeom prst="rect">
            <a:avLst/>
          </a:prstGeom>
        </p:spPr>
      </p:pic>
    </p:spTree>
    <p:extLst>
      <p:ext uri="{BB962C8B-B14F-4D97-AF65-F5344CB8AC3E}">
        <p14:creationId xmlns:p14="http://schemas.microsoft.com/office/powerpoint/2010/main" val="29171362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DE90F5-B8E8-4BC9-A9D0-1EF977A36F92}"/>
              </a:ext>
            </a:extLst>
          </p:cNvPr>
          <p:cNvPicPr>
            <a:picLocks noChangeAspect="1"/>
          </p:cNvPicPr>
          <p:nvPr/>
        </p:nvPicPr>
        <p:blipFill>
          <a:blip r:embed="rId2"/>
          <a:stretch>
            <a:fillRect/>
          </a:stretch>
        </p:blipFill>
        <p:spPr>
          <a:xfrm>
            <a:off x="0" y="5934"/>
            <a:ext cx="9144000" cy="6846131"/>
          </a:xfrm>
          <a:prstGeom prst="rect">
            <a:avLst/>
          </a:prstGeom>
        </p:spPr>
      </p:pic>
    </p:spTree>
    <p:extLst>
      <p:ext uri="{BB962C8B-B14F-4D97-AF65-F5344CB8AC3E}">
        <p14:creationId xmlns:p14="http://schemas.microsoft.com/office/powerpoint/2010/main" val="39644667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36B027-A2BD-40CD-90EA-20AF29679EA0}"/>
              </a:ext>
            </a:extLst>
          </p:cNvPr>
          <p:cNvPicPr>
            <a:picLocks noChangeAspect="1"/>
          </p:cNvPicPr>
          <p:nvPr/>
        </p:nvPicPr>
        <p:blipFill>
          <a:blip r:embed="rId2"/>
          <a:stretch>
            <a:fillRect/>
          </a:stretch>
        </p:blipFill>
        <p:spPr>
          <a:xfrm>
            <a:off x="25052" y="0"/>
            <a:ext cx="9093896" cy="6858000"/>
          </a:xfrm>
          <a:prstGeom prst="rect">
            <a:avLst/>
          </a:prstGeom>
        </p:spPr>
      </p:pic>
    </p:spTree>
    <p:extLst>
      <p:ext uri="{BB962C8B-B14F-4D97-AF65-F5344CB8AC3E}">
        <p14:creationId xmlns:p14="http://schemas.microsoft.com/office/powerpoint/2010/main" val="37586027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3B5EE2-FCC2-40CD-B54C-D13545F229D0}"/>
              </a:ext>
            </a:extLst>
          </p:cNvPr>
          <p:cNvPicPr>
            <a:picLocks noChangeAspect="1"/>
          </p:cNvPicPr>
          <p:nvPr/>
        </p:nvPicPr>
        <p:blipFill>
          <a:blip r:embed="rId2"/>
          <a:stretch>
            <a:fillRect/>
          </a:stretch>
        </p:blipFill>
        <p:spPr>
          <a:xfrm>
            <a:off x="18815" y="0"/>
            <a:ext cx="9106370" cy="6858000"/>
          </a:xfrm>
          <a:prstGeom prst="rect">
            <a:avLst/>
          </a:prstGeom>
        </p:spPr>
      </p:pic>
    </p:spTree>
    <p:extLst>
      <p:ext uri="{BB962C8B-B14F-4D97-AF65-F5344CB8AC3E}">
        <p14:creationId xmlns:p14="http://schemas.microsoft.com/office/powerpoint/2010/main" val="24307365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3D4B5C-574E-4693-BAF3-25009EF4BD1E}"/>
              </a:ext>
            </a:extLst>
          </p:cNvPr>
          <p:cNvPicPr>
            <a:picLocks noChangeAspect="1"/>
          </p:cNvPicPr>
          <p:nvPr/>
        </p:nvPicPr>
        <p:blipFill>
          <a:blip r:embed="rId2"/>
          <a:stretch>
            <a:fillRect/>
          </a:stretch>
        </p:blipFill>
        <p:spPr>
          <a:xfrm>
            <a:off x="32926" y="0"/>
            <a:ext cx="9078148" cy="6858000"/>
          </a:xfrm>
          <a:prstGeom prst="rect">
            <a:avLst/>
          </a:prstGeom>
        </p:spPr>
      </p:pic>
    </p:spTree>
    <p:extLst>
      <p:ext uri="{BB962C8B-B14F-4D97-AF65-F5344CB8AC3E}">
        <p14:creationId xmlns:p14="http://schemas.microsoft.com/office/powerpoint/2010/main" val="309741011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624D3A-7ADE-4725-B785-F1BBDA5F2154}"/>
              </a:ext>
            </a:extLst>
          </p:cNvPr>
          <p:cNvSpPr txBox="1"/>
          <p:nvPr/>
        </p:nvSpPr>
        <p:spPr>
          <a:xfrm>
            <a:off x="424533" y="290251"/>
            <a:ext cx="8539227" cy="1200329"/>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black"/>
                </a:solidFill>
                <a:effectLst/>
                <a:uLnTx/>
                <a:uFillTx/>
                <a:latin typeface="Calibri"/>
                <a:ea typeface="+mn-ea"/>
                <a:cs typeface="+mn-cs"/>
              </a:rPr>
              <a:t>Early (Social) Fractions</a:t>
            </a:r>
          </a:p>
        </p:txBody>
      </p:sp>
      <p:pic>
        <p:nvPicPr>
          <p:cNvPr id="8" name="Picture 7">
            <a:extLst>
              <a:ext uri="{FF2B5EF4-FFF2-40B4-BE49-F238E27FC236}">
                <a16:creationId xmlns:a16="http://schemas.microsoft.com/office/drawing/2014/main" id="{B9286DE3-C420-4685-8D46-5565F98929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692" b="11539"/>
          <a:stretch/>
        </p:blipFill>
        <p:spPr>
          <a:xfrm>
            <a:off x="2739372" y="2348880"/>
            <a:ext cx="2931049" cy="3024336"/>
          </a:xfrm>
          <a:prstGeom prst="rect">
            <a:avLst/>
          </a:prstGeom>
        </p:spPr>
      </p:pic>
      <p:sp>
        <p:nvSpPr>
          <p:cNvPr id="9" name="Rectangle 8">
            <a:extLst>
              <a:ext uri="{FF2B5EF4-FFF2-40B4-BE49-F238E27FC236}">
                <a16:creationId xmlns:a16="http://schemas.microsoft.com/office/drawing/2014/main" id="{B8D9EA3D-E5BE-4C43-9522-BA308CC25EB1}"/>
              </a:ext>
            </a:extLst>
          </p:cNvPr>
          <p:cNvSpPr/>
          <p:nvPr/>
        </p:nvSpPr>
        <p:spPr>
          <a:xfrm>
            <a:off x="4234488" y="2403689"/>
            <a:ext cx="1702825" cy="32876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0049527-E850-483F-B7EA-34B8574204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515" t="7692" b="11539"/>
          <a:stretch/>
        </p:blipFill>
        <p:spPr>
          <a:xfrm>
            <a:off x="4572000" y="2348880"/>
            <a:ext cx="1479740" cy="3024336"/>
          </a:xfrm>
          <a:prstGeom prst="rect">
            <a:avLst/>
          </a:prstGeom>
        </p:spPr>
      </p:pic>
      <p:cxnSp>
        <p:nvCxnSpPr>
          <p:cNvPr id="11" name="Straight Connector 10">
            <a:extLst>
              <a:ext uri="{FF2B5EF4-FFF2-40B4-BE49-F238E27FC236}">
                <a16:creationId xmlns:a16="http://schemas.microsoft.com/office/drawing/2014/main" id="{0438FBB2-053E-4491-85F6-FA5A1DC9CDC8}"/>
              </a:ext>
            </a:extLst>
          </p:cNvPr>
          <p:cNvCxnSpPr>
            <a:cxnSpLocks/>
          </p:cNvCxnSpPr>
          <p:nvPr/>
        </p:nvCxnSpPr>
        <p:spPr>
          <a:xfrm>
            <a:off x="4204896" y="2060848"/>
            <a:ext cx="0" cy="3888432"/>
          </a:xfrm>
          <a:prstGeom prst="line">
            <a:avLst/>
          </a:prstGeom>
          <a:ln w="57150">
            <a:solidFill>
              <a:srgbClr val="FF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9567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C891981-AB84-4208-99DF-0A158DEC8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371600"/>
            <a:ext cx="8426823" cy="3581400"/>
          </a:xfrm>
          <a:prstGeom prst="rect">
            <a:avLst/>
          </a:prstGeom>
        </p:spPr>
      </p:pic>
      <p:sp>
        <p:nvSpPr>
          <p:cNvPr id="3" name="TextBox 2">
            <a:extLst>
              <a:ext uri="{FF2B5EF4-FFF2-40B4-BE49-F238E27FC236}">
                <a16:creationId xmlns:a16="http://schemas.microsoft.com/office/drawing/2014/main" id="{57B9E253-220D-47B8-B04E-D19235FCF495}"/>
              </a:ext>
            </a:extLst>
          </p:cNvPr>
          <p:cNvSpPr txBox="1"/>
          <p:nvPr/>
        </p:nvSpPr>
        <p:spPr>
          <a:xfrm>
            <a:off x="372140" y="304800"/>
            <a:ext cx="8534400" cy="830997"/>
          </a:xfrm>
          <a:prstGeom prst="rect">
            <a:avLst/>
          </a:prstGeom>
          <a:solidFill>
            <a:srgbClr val="FFFF00"/>
          </a:solidFill>
          <a:ln>
            <a:solidFill>
              <a:schemeClr val="tx2"/>
            </a:solidFill>
          </a:ln>
          <a:effectLst/>
        </p:spPr>
        <p:txBody>
          <a:bodyPr wrap="square" rtlCol="0">
            <a:spAutoFit/>
          </a:bodyPr>
          <a:lstStyle/>
          <a:p>
            <a:r>
              <a:rPr lang="en-GB" sz="2400"/>
              <a:t>Can you recognise smallest to largest amounts and estimate the number of cubes in each jar?</a:t>
            </a:r>
          </a:p>
        </p:txBody>
      </p:sp>
      <p:sp>
        <p:nvSpPr>
          <p:cNvPr id="4" name="TextBox 3">
            <a:extLst>
              <a:ext uri="{FF2B5EF4-FFF2-40B4-BE49-F238E27FC236}">
                <a16:creationId xmlns:a16="http://schemas.microsoft.com/office/drawing/2014/main" id="{D7AC0638-6911-42C8-A5E9-D019907474E4}"/>
              </a:ext>
            </a:extLst>
          </p:cNvPr>
          <p:cNvSpPr txBox="1"/>
          <p:nvPr/>
        </p:nvSpPr>
        <p:spPr>
          <a:xfrm>
            <a:off x="685800" y="4324497"/>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Estimate</a:t>
            </a:r>
          </a:p>
        </p:txBody>
      </p:sp>
      <p:sp>
        <p:nvSpPr>
          <p:cNvPr id="5" name="TextBox 4">
            <a:extLst>
              <a:ext uri="{FF2B5EF4-FFF2-40B4-BE49-F238E27FC236}">
                <a16:creationId xmlns:a16="http://schemas.microsoft.com/office/drawing/2014/main" id="{EE12D543-1B20-48E9-9C23-5CDD69547FD6}"/>
              </a:ext>
            </a:extLst>
          </p:cNvPr>
          <p:cNvSpPr txBox="1"/>
          <p:nvPr/>
        </p:nvSpPr>
        <p:spPr>
          <a:xfrm>
            <a:off x="685800" y="4338674"/>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5</a:t>
            </a:r>
          </a:p>
        </p:txBody>
      </p:sp>
      <p:sp>
        <p:nvSpPr>
          <p:cNvPr id="6" name="TextBox 5">
            <a:extLst>
              <a:ext uri="{FF2B5EF4-FFF2-40B4-BE49-F238E27FC236}">
                <a16:creationId xmlns:a16="http://schemas.microsoft.com/office/drawing/2014/main" id="{44E11A40-88FD-4F56-981B-DCA9FFC78952}"/>
              </a:ext>
            </a:extLst>
          </p:cNvPr>
          <p:cNvSpPr txBox="1"/>
          <p:nvPr/>
        </p:nvSpPr>
        <p:spPr>
          <a:xfrm>
            <a:off x="2937132" y="4324497"/>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Estimate</a:t>
            </a:r>
          </a:p>
        </p:txBody>
      </p:sp>
      <p:sp>
        <p:nvSpPr>
          <p:cNvPr id="7" name="TextBox 6">
            <a:extLst>
              <a:ext uri="{FF2B5EF4-FFF2-40B4-BE49-F238E27FC236}">
                <a16:creationId xmlns:a16="http://schemas.microsoft.com/office/drawing/2014/main" id="{5493262B-30BA-492A-A86A-D0FF807DCE7A}"/>
              </a:ext>
            </a:extLst>
          </p:cNvPr>
          <p:cNvSpPr txBox="1"/>
          <p:nvPr/>
        </p:nvSpPr>
        <p:spPr>
          <a:xfrm>
            <a:off x="4991487" y="4324497"/>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Estimate</a:t>
            </a:r>
          </a:p>
        </p:txBody>
      </p:sp>
      <p:sp>
        <p:nvSpPr>
          <p:cNvPr id="8" name="TextBox 7">
            <a:extLst>
              <a:ext uri="{FF2B5EF4-FFF2-40B4-BE49-F238E27FC236}">
                <a16:creationId xmlns:a16="http://schemas.microsoft.com/office/drawing/2014/main" id="{5C69E852-4E2A-45AF-A243-1B31F1D76030}"/>
              </a:ext>
            </a:extLst>
          </p:cNvPr>
          <p:cNvSpPr txBox="1"/>
          <p:nvPr/>
        </p:nvSpPr>
        <p:spPr>
          <a:xfrm>
            <a:off x="7045842" y="4338674"/>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Estimate</a:t>
            </a:r>
          </a:p>
        </p:txBody>
      </p:sp>
      <p:sp>
        <p:nvSpPr>
          <p:cNvPr id="9" name="TextBox 8">
            <a:extLst>
              <a:ext uri="{FF2B5EF4-FFF2-40B4-BE49-F238E27FC236}">
                <a16:creationId xmlns:a16="http://schemas.microsoft.com/office/drawing/2014/main" id="{7D9E103A-6A1B-40AC-91F6-C3E83D4BA841}"/>
              </a:ext>
            </a:extLst>
          </p:cNvPr>
          <p:cNvSpPr txBox="1"/>
          <p:nvPr/>
        </p:nvSpPr>
        <p:spPr>
          <a:xfrm>
            <a:off x="2937132" y="4338674"/>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9</a:t>
            </a:r>
          </a:p>
        </p:txBody>
      </p:sp>
      <p:sp>
        <p:nvSpPr>
          <p:cNvPr id="10" name="TextBox 9">
            <a:extLst>
              <a:ext uri="{FF2B5EF4-FFF2-40B4-BE49-F238E27FC236}">
                <a16:creationId xmlns:a16="http://schemas.microsoft.com/office/drawing/2014/main" id="{6AFA017A-2DC9-49BC-B227-769427FC5DE3}"/>
              </a:ext>
            </a:extLst>
          </p:cNvPr>
          <p:cNvSpPr txBox="1"/>
          <p:nvPr/>
        </p:nvSpPr>
        <p:spPr>
          <a:xfrm>
            <a:off x="4991486" y="4338674"/>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4</a:t>
            </a:r>
          </a:p>
        </p:txBody>
      </p:sp>
      <p:sp>
        <p:nvSpPr>
          <p:cNvPr id="11" name="TextBox 10">
            <a:extLst>
              <a:ext uri="{FF2B5EF4-FFF2-40B4-BE49-F238E27FC236}">
                <a16:creationId xmlns:a16="http://schemas.microsoft.com/office/drawing/2014/main" id="{3962AA1B-1673-4B32-9927-AE93AD78EC28}"/>
              </a:ext>
            </a:extLst>
          </p:cNvPr>
          <p:cNvSpPr txBox="1"/>
          <p:nvPr/>
        </p:nvSpPr>
        <p:spPr>
          <a:xfrm>
            <a:off x="7053652" y="4332698"/>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6</a:t>
            </a:r>
          </a:p>
        </p:txBody>
      </p:sp>
    </p:spTree>
    <p:extLst>
      <p:ext uri="{BB962C8B-B14F-4D97-AF65-F5344CB8AC3E}">
        <p14:creationId xmlns:p14="http://schemas.microsoft.com/office/powerpoint/2010/main" val="334160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dissolv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C9F14-4F1B-4452-9E38-CFCD4C3955F6}"/>
              </a:ext>
            </a:extLst>
          </p:cNvPr>
          <p:cNvSpPr>
            <a:spLocks noGrp="1"/>
          </p:cNvSpPr>
          <p:nvPr>
            <p:ph type="title"/>
          </p:nvPr>
        </p:nvSpPr>
        <p:spPr>
          <a:xfrm>
            <a:off x="461268" y="332656"/>
            <a:ext cx="8229600" cy="1143000"/>
          </a:xfrm>
        </p:spPr>
        <p:txBody>
          <a:bodyPr/>
          <a:lstStyle/>
          <a:p>
            <a:r>
              <a:rPr lang="en-GB" dirty="0"/>
              <a:t>Early Fractions</a:t>
            </a:r>
          </a:p>
        </p:txBody>
      </p:sp>
      <p:sp>
        <p:nvSpPr>
          <p:cNvPr id="3" name="Content Placeholder 2">
            <a:extLst>
              <a:ext uri="{FF2B5EF4-FFF2-40B4-BE49-F238E27FC236}">
                <a16:creationId xmlns:a16="http://schemas.microsoft.com/office/drawing/2014/main" id="{0AD8A065-131F-43EC-93CA-1539F1657586}"/>
              </a:ext>
            </a:extLst>
          </p:cNvPr>
          <p:cNvSpPr>
            <a:spLocks noGrp="1"/>
          </p:cNvSpPr>
          <p:nvPr>
            <p:ph idx="1"/>
          </p:nvPr>
        </p:nvSpPr>
        <p:spPr>
          <a:xfrm>
            <a:off x="457200" y="1772817"/>
            <a:ext cx="8229600" cy="1656184"/>
          </a:xfrm>
        </p:spPr>
        <p:txBody>
          <a:bodyPr>
            <a:normAutofit/>
          </a:bodyPr>
          <a:lstStyle/>
          <a:p>
            <a:pPr marL="0" indent="0" algn="ctr">
              <a:buNone/>
            </a:pPr>
            <a:r>
              <a:rPr lang="en-GB" sz="4000" dirty="0"/>
              <a:t>What opportunities have you engaged children with to recognise fractions?</a:t>
            </a:r>
          </a:p>
        </p:txBody>
      </p:sp>
      <p:pic>
        <p:nvPicPr>
          <p:cNvPr id="4" name="Picture 3">
            <a:extLst>
              <a:ext uri="{FF2B5EF4-FFF2-40B4-BE49-F238E27FC236}">
                <a16:creationId xmlns:a16="http://schemas.microsoft.com/office/drawing/2014/main" id="{0D60724C-B719-4083-A6EA-9CA1D5D1C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6256" y="4221088"/>
            <a:ext cx="1584176" cy="1186602"/>
          </a:xfrm>
          <a:prstGeom prst="rect">
            <a:avLst/>
          </a:prstGeom>
        </p:spPr>
      </p:pic>
    </p:spTree>
    <p:extLst>
      <p:ext uri="{BB962C8B-B14F-4D97-AF65-F5344CB8AC3E}">
        <p14:creationId xmlns:p14="http://schemas.microsoft.com/office/powerpoint/2010/main" val="21266405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C5AA31B-4BBB-4426-A713-07FB093B466E}"/>
              </a:ext>
            </a:extLst>
          </p:cNvPr>
          <p:cNvSpPr/>
          <p:nvPr/>
        </p:nvSpPr>
        <p:spPr>
          <a:xfrm>
            <a:off x="25660" y="3547147"/>
            <a:ext cx="9144000" cy="32876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482860" y="-27384"/>
            <a:ext cx="8229600" cy="432049"/>
          </a:xfrm>
        </p:spPr>
        <p:txBody>
          <a:bodyPr>
            <a:noAutofit/>
          </a:bodyPr>
          <a:lstStyle/>
          <a:p>
            <a:r>
              <a:rPr lang="en-GB" sz="2000" b="1" dirty="0"/>
              <a:t>Fractions, Decimals and % : Early Level</a:t>
            </a:r>
          </a:p>
        </p:txBody>
      </p:sp>
      <p:sp>
        <p:nvSpPr>
          <p:cNvPr id="14" name="Rectangle 13"/>
          <p:cNvSpPr/>
          <p:nvPr/>
        </p:nvSpPr>
        <p:spPr>
          <a:xfrm>
            <a:off x="107503" y="404664"/>
            <a:ext cx="7344817"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Mathematical  Language </a:t>
            </a:r>
            <a:r>
              <a:rPr kumimoji="0" lang="en-US" sz="1400" b="1" i="0" u="sng" strike="noStrike" kern="1200" cap="none" spc="0" normalizeH="0" baseline="0" noProof="0" dirty="0">
                <a:ln>
                  <a:noFill/>
                </a:ln>
                <a:solidFill>
                  <a:prstClr val="black"/>
                </a:solidFill>
                <a:effectLst/>
                <a:uLnTx/>
                <a:uFillTx/>
                <a:latin typeface="Calibri"/>
                <a:ea typeface="+mn-ea"/>
                <a:cs typeface="+mn-cs"/>
              </a:rPr>
              <a:t>:</a:t>
            </a:r>
            <a:endParaRPr kumimoji="0" lang="en-GB"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15"/>
          <p:cNvSpPr/>
          <p:nvPr/>
        </p:nvSpPr>
        <p:spPr>
          <a:xfrm>
            <a:off x="7452320" y="404664"/>
            <a:ext cx="1584176" cy="6480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CfE  </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2" action="ppaction://hlinksldjump"/>
              </a:rPr>
              <a:t>MNU 0-02a</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             </a:t>
            </a: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2" action="ppaction://hlinksldjump"/>
              </a:rPr>
              <a:t>MNU0-03a</a:t>
            </a:r>
            <a:r>
              <a:rPr kumimoji="0" lang="en-GB" sz="10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18" name="Rectangle 17"/>
          <p:cNvSpPr/>
          <p:nvPr/>
        </p:nvSpPr>
        <p:spPr>
          <a:xfrm>
            <a:off x="115811" y="1115153"/>
            <a:ext cx="5257604" cy="49307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Strategies and Approaches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Calibri"/>
              <a:ea typeface="+mn-ea"/>
              <a:cs typeface="+mn-cs"/>
            </a:endParaRPr>
          </a:p>
        </p:txBody>
      </p:sp>
      <p:sp>
        <p:nvSpPr>
          <p:cNvPr id="20" name="Rectangle 19"/>
          <p:cNvSpPr/>
          <p:nvPr/>
        </p:nvSpPr>
        <p:spPr>
          <a:xfrm>
            <a:off x="5457051" y="1115891"/>
            <a:ext cx="3564970" cy="20915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Questions to Enable Higher Order Thinking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Can you cut your sandwich in half?</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If we share these grapes between 2 how many will each person get?</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Can we cut your cake into 2 equal pieces?</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Lets pour in some milk so that the cup is half full</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Can you fold your paper in half?</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How many pieces do you have if you fold it again?</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 wonder how many pieces I will have when I fold it again?</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5435273" y="5605153"/>
            <a:ext cx="3625939" cy="10938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prstClr val="black"/>
                </a:solidFill>
                <a:effectLst/>
                <a:uLnTx/>
                <a:uFillTx/>
                <a:latin typeface="Calibri"/>
                <a:ea typeface="+mn-ea"/>
                <a:cs typeface="+mn-cs"/>
              </a:rPr>
              <a:t>On Track at Transition Statement</a:t>
            </a:r>
            <a:endParaRPr kumimoji="0" lang="en-US" sz="1200" b="1" i="0" u="sng" strike="noStrike" kern="1200" cap="none" spc="0" normalizeH="0" baseline="0" noProof="0" dirty="0">
              <a:ln>
                <a:noFill/>
              </a:ln>
              <a:solidFill>
                <a:prstClr val="black"/>
              </a:solidFill>
              <a:effectLst/>
              <a:uLnTx/>
              <a:uFillTx/>
              <a:latin typeface="Calibri"/>
              <a:ea typeface="+mn-ea"/>
              <a:cs typeface="+mn-cs"/>
            </a:endParaRPr>
          </a:p>
        </p:txBody>
      </p:sp>
      <p:sp>
        <p:nvSpPr>
          <p:cNvPr id="23" name="Rectangle 22"/>
          <p:cNvSpPr/>
          <p:nvPr/>
        </p:nvSpPr>
        <p:spPr>
          <a:xfrm>
            <a:off x="5457051" y="3360717"/>
            <a:ext cx="3608525" cy="20544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Barriers to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Children do not have a sound understanding of grouping and sharing</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Children need to explore many representations and uses over a period of time.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Open up opportunities for pupils to find fractions of objects, shapes and amounts in equal measures.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Children are unsure of what ‘equal’ means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6850690" y="1637731"/>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Action Button: Home 29">
            <a:hlinkClick r:id="" action="ppaction://noaction" highlightClick="1"/>
          </p:cNvPr>
          <p:cNvSpPr/>
          <p:nvPr/>
        </p:nvSpPr>
        <p:spPr>
          <a:xfrm>
            <a:off x="8880876" y="0"/>
            <a:ext cx="252028" cy="22163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Action Button: Back or Previous 26">
            <a:hlinkClick r:id="rId3" action="ppaction://hlinksldjump" highlightClick="1"/>
          </p:cNvPr>
          <p:cNvSpPr/>
          <p:nvPr/>
        </p:nvSpPr>
        <p:spPr>
          <a:xfrm>
            <a:off x="0" y="0"/>
            <a:ext cx="252028" cy="23833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ectangle 27"/>
          <p:cNvSpPr/>
          <p:nvPr/>
        </p:nvSpPr>
        <p:spPr>
          <a:xfrm>
            <a:off x="102691" y="6152095"/>
            <a:ext cx="5257605" cy="5469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Digital Learning: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	</a:t>
            </a:r>
            <a:endParaRPr kumimoji="0" lang="en-US" sz="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9" name="Rounded Rectangle 28">
            <a:hlinkClick r:id="" action="ppaction://noaction"/>
          </p:cNvPr>
          <p:cNvSpPr/>
          <p:nvPr/>
        </p:nvSpPr>
        <p:spPr>
          <a:xfrm>
            <a:off x="3416059" y="6251118"/>
            <a:ext cx="1106559" cy="369090"/>
          </a:xfrm>
          <a:prstGeom prst="roundRect">
            <a:avLst/>
          </a:prstGeom>
          <a:solidFill>
            <a:schemeClr val="accent1"/>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hlinkClick r:id="" action="ppaction://noaction"/>
              </a:rPr>
              <a:t>Resources</a:t>
            </a: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8ED7438F-3CCD-4291-8ADC-EAB2D4E2D70C}"/>
              </a:ext>
            </a:extLst>
          </p:cNvPr>
          <p:cNvSpPr/>
          <p:nvPr/>
        </p:nvSpPr>
        <p:spPr>
          <a:xfrm>
            <a:off x="5424894" y="5912230"/>
            <a:ext cx="3646694" cy="938719"/>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Splits a whole into smaller parts and explains that equal parts are the same size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Understands that a whole can be shared equally and unequally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1259DD1A-2451-4B1D-B226-53B8BF6102D6}"/>
              </a:ext>
            </a:extLst>
          </p:cNvPr>
          <p:cNvSpPr txBox="1"/>
          <p:nvPr/>
        </p:nvSpPr>
        <p:spPr>
          <a:xfrm>
            <a:off x="164393" y="1375303"/>
            <a:ext cx="5240441" cy="4678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prstClr val="black"/>
                </a:solidFill>
                <a:effectLst/>
                <a:uLnTx/>
                <a:uFillTx/>
                <a:latin typeface="Calibri"/>
                <a:ea typeface="+mn-ea"/>
                <a:cs typeface="+mn-cs"/>
              </a:rPr>
              <a:t>It is only appropriate to work with fractions in social and naturally occurring contexts in early years.  Children should explore equal and unequal sharing and what it means to have a ‘fair share’ e.g. my dad might get more sausages than me because he is bigger and needs to eat more food for energy.</a:t>
            </a:r>
            <a:endParaRPr kumimoji="0" lang="en-US" sz="11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Snack time: </a:t>
            </a:r>
            <a:r>
              <a:rPr kumimoji="0" lang="en-US" sz="1100" b="0" i="0" u="none" strike="noStrike" kern="1200" cap="none" spc="0" normalizeH="0" baseline="0" noProof="0" dirty="0">
                <a:ln>
                  <a:noFill/>
                </a:ln>
                <a:solidFill>
                  <a:prstClr val="black"/>
                </a:solidFill>
                <a:effectLst/>
                <a:uLnTx/>
                <a:uFillTx/>
                <a:latin typeface="Calibri"/>
                <a:ea typeface="+mn-ea"/>
                <a:cs typeface="+mn-cs"/>
              </a:rPr>
              <a:t>Children will have opportunities to half whole items e.g. apples, sandwiches, cakes into equal parts. They should observe with the adult that the 2 halves make a whole.  Similarly when having water, the jug could be full or half full and allow for discussion.  Half full could be marked on the jug for the children to work with. Children should also have opportunities to half a set e.g. grapes, strawberries between themselves and a partner.  Snack could therefore be given out to 2 children who must work out how to share it equally between themselves.</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Playdough: </a:t>
            </a:r>
            <a:r>
              <a:rPr kumimoji="0" lang="en-US" sz="1100" b="0" i="0" u="none" strike="noStrike" kern="1200" cap="none" spc="0" normalizeH="0" baseline="0" noProof="0" dirty="0">
                <a:ln>
                  <a:noFill/>
                </a:ln>
                <a:solidFill>
                  <a:prstClr val="black"/>
                </a:solidFill>
                <a:effectLst/>
                <a:uLnTx/>
                <a:uFillTx/>
                <a:latin typeface="Calibri"/>
                <a:ea typeface="+mn-ea"/>
                <a:cs typeface="+mn-cs"/>
              </a:rPr>
              <a:t>Children will have opportunities to cut the playdough into halves and share it with others for example making playdoh cakes etc. </a:t>
            </a: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Origami: </a:t>
            </a:r>
            <a:r>
              <a:rPr kumimoji="0" lang="en-US" sz="1100" b="0" i="0" u="none" strike="noStrike" kern="1200" cap="none" spc="0" normalizeH="0" baseline="0" noProof="0" dirty="0">
                <a:ln>
                  <a:noFill/>
                </a:ln>
                <a:solidFill>
                  <a:prstClr val="black"/>
                </a:solidFill>
                <a:effectLst/>
                <a:uLnTx/>
                <a:uFillTx/>
                <a:latin typeface="Calibri"/>
                <a:ea typeface="+mn-ea"/>
                <a:cs typeface="+mn-cs"/>
              </a:rPr>
              <a:t>working creatively with paper allows the child to work with halves as they fold and see the ‘whole’ shape. Children should have access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hlinkClick r:id="" action="ppaction://noaction"/>
              </a:rPr>
              <a:t>shapes, card , paper and objects </a:t>
            </a:r>
            <a:r>
              <a:rPr kumimoji="0" lang="en-US" sz="1100" b="0" i="0" u="none" strike="noStrike" kern="1200" cap="none" spc="0" normalizeH="0" baseline="0" noProof="0" dirty="0">
                <a:ln>
                  <a:noFill/>
                </a:ln>
                <a:solidFill>
                  <a:prstClr val="black"/>
                </a:solidFill>
                <a:effectLst/>
                <a:uLnTx/>
                <a:uFillTx/>
                <a:latin typeface="Calibri"/>
                <a:ea typeface="+mn-ea"/>
                <a:cs typeface="+mn-cs"/>
              </a:rPr>
              <a:t>to allow exploration.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Water and sand: </a:t>
            </a:r>
            <a:r>
              <a:rPr kumimoji="0" lang="en-US" sz="1100" b="0" i="0" u="none" strike="noStrike" kern="1200" cap="none" spc="0" normalizeH="0" baseline="0" noProof="0" dirty="0">
                <a:ln>
                  <a:noFill/>
                </a:ln>
                <a:solidFill>
                  <a:prstClr val="black"/>
                </a:solidFill>
                <a:effectLst/>
                <a:uLnTx/>
                <a:uFillTx/>
                <a:latin typeface="Calibri"/>
                <a:ea typeface="+mn-ea"/>
                <a:cs typeface="+mn-cs"/>
              </a:rPr>
              <a:t>when playing, children should be encouraged to notice if containers and jugs are full, half full, empty.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Baking and cooking:  </a:t>
            </a:r>
            <a:r>
              <a:rPr kumimoji="0" lang="en-US" sz="1100" b="0" i="0" u="none" strike="noStrike" kern="1200" cap="none" spc="0" normalizeH="0" baseline="0" noProof="0" dirty="0">
                <a:ln>
                  <a:noFill/>
                </a:ln>
                <a:solidFill>
                  <a:prstClr val="black"/>
                </a:solidFill>
                <a:effectLst/>
                <a:uLnTx/>
                <a:uFillTx/>
                <a:latin typeface="Calibri"/>
                <a:ea typeface="+mn-ea"/>
                <a:cs typeface="+mn-cs"/>
              </a:rPr>
              <a:t>filling bowls half way, pouring in half the mixture then the other half, making half the cakes pink and the other half green.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Lacing beads, peg boards:</a:t>
            </a:r>
            <a:r>
              <a:rPr kumimoji="0" lang="en-US" sz="1100" b="0" i="0" u="none" strike="noStrike" kern="1200" cap="none" spc="0" normalizeH="0" baseline="0" noProof="0" dirty="0">
                <a:ln>
                  <a:noFill/>
                </a:ln>
                <a:solidFill>
                  <a:prstClr val="black"/>
                </a:solidFill>
                <a:effectLst/>
                <a:uLnTx/>
                <a:uFillTx/>
                <a:latin typeface="Calibri"/>
                <a:ea typeface="+mn-ea"/>
                <a:cs typeface="+mn-cs"/>
              </a:rPr>
              <a:t> Showing half of the beads, making one half a different colour.</a:t>
            </a:r>
          </a:p>
        </p:txBody>
      </p:sp>
      <p:sp>
        <p:nvSpPr>
          <p:cNvPr id="38" name="Rectangle 37">
            <a:extLst>
              <a:ext uri="{FF2B5EF4-FFF2-40B4-BE49-F238E27FC236}">
                <a16:creationId xmlns:a16="http://schemas.microsoft.com/office/drawing/2014/main" id="{F841367E-9B44-43B1-B452-3A547B040C11}"/>
              </a:ext>
            </a:extLst>
          </p:cNvPr>
          <p:cNvSpPr/>
          <p:nvPr/>
        </p:nvSpPr>
        <p:spPr>
          <a:xfrm>
            <a:off x="5514975" y="2976608"/>
            <a:ext cx="3564970"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1828613" y="459657"/>
            <a:ext cx="538801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Half, quarter, share, equally, part, part, whole, amount, shape, object, number, one half, one quarter</a:t>
            </a:r>
          </a:p>
        </p:txBody>
      </p:sp>
      <p:sp>
        <p:nvSpPr>
          <p:cNvPr id="22" name="Oval 21">
            <a:extLst>
              <a:ext uri="{FF2B5EF4-FFF2-40B4-BE49-F238E27FC236}">
                <a16:creationId xmlns:a16="http://schemas.microsoft.com/office/drawing/2014/main" id="{09F22A9A-CD40-4C71-9F37-56F1AED376F5}"/>
              </a:ext>
            </a:extLst>
          </p:cNvPr>
          <p:cNvSpPr/>
          <p:nvPr/>
        </p:nvSpPr>
        <p:spPr>
          <a:xfrm>
            <a:off x="123676" y="243099"/>
            <a:ext cx="7776864" cy="864096"/>
          </a:xfrm>
          <a:prstGeom prst="ellipse">
            <a:avLst/>
          </a:prstGeom>
          <a:noFill/>
          <a:ln w="571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3320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F75F2C9-50FA-4C53-AA88-9C8C4504994E}"/>
              </a:ext>
            </a:extLst>
          </p:cNvPr>
          <p:cNvSpPr/>
          <p:nvPr/>
        </p:nvSpPr>
        <p:spPr>
          <a:xfrm>
            <a:off x="25660" y="3547147"/>
            <a:ext cx="9144000" cy="32876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457200" y="44624"/>
            <a:ext cx="8229600" cy="562074"/>
          </a:xfrm>
        </p:spPr>
        <p:txBody>
          <a:bodyPr>
            <a:normAutofit/>
          </a:bodyPr>
          <a:lstStyle/>
          <a:p>
            <a:r>
              <a:rPr lang="en-GB" sz="2000" b="1" dirty="0"/>
              <a:t>Resources – Fractions, Decimals and %</a:t>
            </a:r>
          </a:p>
        </p:txBody>
      </p:sp>
      <p:sp>
        <p:nvSpPr>
          <p:cNvPr id="5" name="Rectangle 4"/>
          <p:cNvSpPr/>
          <p:nvPr/>
        </p:nvSpPr>
        <p:spPr>
          <a:xfrm>
            <a:off x="4355270" y="779395"/>
            <a:ext cx="4525606" cy="4093428"/>
          </a:xfrm>
          <a:prstGeom prst="rect">
            <a:avLst/>
          </a:prstGeom>
          <a:ln w="25400">
            <a:solidFill>
              <a:schemeClr val="tx1"/>
            </a:solidFill>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a:ea typeface="+mn-ea"/>
                <a:cs typeface="+mn-cs"/>
              </a:rPr>
              <a:t>Online Resources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199736" y="763646"/>
            <a:ext cx="4104456" cy="59708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Common Learning Resources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			</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8" name="Action Button: Back or Previous 17">
            <a:hlinkClick r:id="" action="ppaction://hlinkshowjump?jump=lastslideviewed" highlightClick="1"/>
          </p:cNvPr>
          <p:cNvSpPr/>
          <p:nvPr/>
        </p:nvSpPr>
        <p:spPr>
          <a:xfrm>
            <a:off x="0" y="0"/>
            <a:ext cx="252028" cy="23833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ction Button: Home 20">
            <a:hlinkClick r:id="" action="ppaction://noaction" highlightClick="1"/>
          </p:cNvPr>
          <p:cNvSpPr/>
          <p:nvPr/>
        </p:nvSpPr>
        <p:spPr>
          <a:xfrm>
            <a:off x="8880876" y="0"/>
            <a:ext cx="252028" cy="22163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hlinkClick r:id="rId2"/>
          </p:cNvPr>
          <p:cNvSpPr txBox="1"/>
          <p:nvPr/>
        </p:nvSpPr>
        <p:spPr>
          <a:xfrm>
            <a:off x="4375201" y="4961025"/>
            <a:ext cx="4485743" cy="1769715"/>
          </a:xfrm>
          <a:prstGeom prst="rect">
            <a:avLst/>
          </a:prstGeom>
          <a:noFill/>
          <a:ln w="25400">
            <a:solidFill>
              <a:schemeClr val="tx1"/>
            </a:solidFill>
          </a:ln>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a:ea typeface="+mn-ea"/>
                <a:cs typeface="+mn-cs"/>
              </a:rPr>
              <a:t>Stories</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100" b="0" i="1" u="none" strike="noStrike" kern="1200" cap="none" spc="0" normalizeH="0" baseline="0" noProof="0" dirty="0">
                <a:ln>
                  <a:noFill/>
                </a:ln>
                <a:solidFill>
                  <a:prstClr val="black"/>
                </a:solidFill>
                <a:effectLst/>
                <a:uLnTx/>
                <a:uFillTx/>
                <a:latin typeface="Calibri"/>
                <a:ea typeface="+mn-ea"/>
                <a:cs typeface="+mn-cs"/>
              </a:rPr>
              <a:t>The Doorbell Rang </a:t>
            </a:r>
            <a:r>
              <a:rPr kumimoji="0" lang="en-GB" sz="1100" b="0" i="1" u="none" strike="noStrike" kern="1200" cap="none" spc="0" normalizeH="0" baseline="0" noProof="0" dirty="0">
                <a:ln>
                  <a:noFill/>
                </a:ln>
                <a:solidFill>
                  <a:prstClr val="black"/>
                </a:solidFill>
                <a:effectLst/>
                <a:uLnTx/>
                <a:uFillTx/>
                <a:latin typeface="Calibri"/>
                <a:ea typeface="+mn-ea"/>
                <a:cs typeface="+mn-cs"/>
              </a:rPr>
              <a:t> </a:t>
            </a:r>
            <a:r>
              <a:rPr kumimoji="0" lang="en-US" sz="1100" b="0" i="0" u="none" strike="noStrike" kern="1200" cap="none" spc="0" normalizeH="0" baseline="0" noProof="0" dirty="0">
                <a:ln>
                  <a:noFill/>
                </a:ln>
                <a:solidFill>
                  <a:prstClr val="black"/>
                </a:solidFill>
                <a:effectLst/>
                <a:uLnTx/>
                <a:uFillTx/>
                <a:latin typeface="Calibri"/>
                <a:ea typeface="+mn-ea"/>
                <a:cs typeface="+mn-cs"/>
              </a:rPr>
              <a:t>by Pat Hutchins</a:t>
            </a: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100" b="0" i="1" u="none" strike="noStrike" kern="1200" cap="none" spc="0" normalizeH="0" baseline="0" noProof="0" dirty="0">
                <a:ln>
                  <a:noFill/>
                </a:ln>
                <a:solidFill>
                  <a:prstClr val="black"/>
                </a:solidFill>
                <a:effectLst/>
                <a:uLnTx/>
                <a:uFillTx/>
                <a:latin typeface="Calibri"/>
                <a:ea typeface="+mn-ea"/>
                <a:cs typeface="+mn-cs"/>
              </a:rPr>
              <a:t>Equal Shmequal</a:t>
            </a:r>
            <a:r>
              <a:rPr kumimoji="0" lang="en-US" sz="1100" b="0" i="0" u="none" strike="noStrike" kern="1200" cap="none" spc="0" normalizeH="0" baseline="0" noProof="0" dirty="0">
                <a:ln>
                  <a:noFill/>
                </a:ln>
                <a:solidFill>
                  <a:prstClr val="black"/>
                </a:solidFill>
                <a:effectLst/>
                <a:uLnTx/>
                <a:uFillTx/>
                <a:latin typeface="Calibri"/>
                <a:ea typeface="+mn-ea"/>
                <a:cs typeface="+mn-cs"/>
              </a:rPr>
              <a:t> by Virginia  Croll</a:t>
            </a: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100" b="0" i="1" u="none" strike="noStrike" kern="1200" cap="none" spc="0" normalizeH="0" baseline="0" noProof="0" dirty="0">
                <a:ln>
                  <a:noFill/>
                </a:ln>
                <a:solidFill>
                  <a:prstClr val="black"/>
                </a:solidFill>
                <a:effectLst/>
                <a:uLnTx/>
                <a:uFillTx/>
                <a:latin typeface="Calibri"/>
                <a:ea typeface="+mn-ea"/>
                <a:cs typeface="+mn-cs"/>
              </a:rPr>
              <a:t>A Fair Bear Share </a:t>
            </a:r>
            <a:r>
              <a:rPr kumimoji="0" lang="en-US" sz="1100" b="0" i="0" u="none" strike="noStrike" kern="1200" cap="none" spc="0" normalizeH="0" baseline="0" noProof="0" dirty="0">
                <a:ln>
                  <a:noFill/>
                </a:ln>
                <a:solidFill>
                  <a:prstClr val="black"/>
                </a:solidFill>
                <a:effectLst/>
                <a:uLnTx/>
                <a:uFillTx/>
                <a:latin typeface="Calibri"/>
                <a:ea typeface="+mn-ea"/>
                <a:cs typeface="+mn-cs"/>
              </a:rPr>
              <a:t>by Stuart J Murphy</a:t>
            </a: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100" b="0" i="1" u="none" strike="noStrike" kern="1200" cap="none" spc="0" normalizeH="0" baseline="0" noProof="0" dirty="0">
                <a:ln>
                  <a:noFill/>
                </a:ln>
                <a:solidFill>
                  <a:prstClr val="black"/>
                </a:solidFill>
                <a:effectLst/>
                <a:uLnTx/>
                <a:uFillTx/>
                <a:latin typeface="Calibri"/>
                <a:ea typeface="+mn-ea"/>
                <a:cs typeface="+mn-cs"/>
              </a:rPr>
              <a:t>One Hundred Angry Ants</a:t>
            </a:r>
            <a:r>
              <a:rPr kumimoji="0" lang="en-US" sz="1100" b="0" i="0" u="none" strike="noStrike" kern="1200" cap="none" spc="0" normalizeH="0" baseline="0" noProof="0" dirty="0">
                <a:ln>
                  <a:noFill/>
                </a:ln>
                <a:solidFill>
                  <a:prstClr val="black"/>
                </a:solidFill>
                <a:effectLst/>
                <a:uLnTx/>
                <a:uFillTx/>
                <a:latin typeface="Calibri"/>
                <a:ea typeface="+mn-ea"/>
                <a:cs typeface="+mn-cs"/>
              </a:rPr>
              <a:t> By Elinor J Pinczes</a:t>
            </a: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100" b="0" i="1" u="none" strike="noStrike" kern="1200" cap="none" spc="0" normalizeH="0" baseline="0" noProof="0" dirty="0">
                <a:ln>
                  <a:noFill/>
                </a:ln>
                <a:solidFill>
                  <a:prstClr val="black"/>
                </a:solidFill>
                <a:effectLst/>
                <a:uLnTx/>
                <a:uFillTx/>
                <a:latin typeface="Calibri"/>
                <a:ea typeface="+mn-ea"/>
                <a:cs typeface="+mn-cs"/>
              </a:rPr>
              <a:t>One Thing by Lauren Child</a:t>
            </a: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100" b="0" i="1" u="none" strike="noStrike" kern="1200" cap="none" spc="0" normalizeH="0" baseline="0" noProof="0" dirty="0">
                <a:ln>
                  <a:noFill/>
                </a:ln>
                <a:solidFill>
                  <a:prstClr val="black"/>
                </a:solidFill>
                <a:effectLst/>
                <a:uLnTx/>
                <a:uFillTx/>
                <a:latin typeface="Calibri"/>
                <a:ea typeface="+mn-ea"/>
                <a:cs typeface="+mn-cs"/>
              </a:rPr>
              <a:t>Each Orange had 8 Slices</a:t>
            </a:r>
            <a:r>
              <a:rPr kumimoji="0" lang="en-US" sz="1100" b="0" i="0" u="none" strike="noStrike" kern="1200" cap="none" spc="0" normalizeH="0" baseline="0" noProof="0" dirty="0">
                <a:ln>
                  <a:noFill/>
                </a:ln>
                <a:solidFill>
                  <a:prstClr val="black"/>
                </a:solidFill>
                <a:effectLst/>
                <a:uLnTx/>
                <a:uFillTx/>
                <a:latin typeface="Calibri"/>
                <a:ea typeface="+mn-ea"/>
                <a:cs typeface="+mn-cs"/>
              </a:rPr>
              <a:t> By Paul Giganti</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171" name="Picture 3">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2119" y="1295704"/>
            <a:ext cx="2365881" cy="149358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861" y="1067119"/>
            <a:ext cx="749191" cy="78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329233" y="1330872"/>
            <a:ext cx="262397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a:ea typeface="+mn-ea"/>
                <a:cs typeface="+mn-cs"/>
              </a:rPr>
              <a:t>A variety of shaped paper including 2D shapes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What ways can you fold these?</a:t>
            </a:r>
          </a:p>
        </p:txBody>
      </p:sp>
      <p:pic>
        <p:nvPicPr>
          <p:cNvPr id="717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242" y="2917680"/>
            <a:ext cx="767960" cy="1078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235505" y="3195439"/>
            <a:ext cx="28886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a:ea typeface="+mn-ea"/>
                <a:cs typeface="+mn-cs"/>
              </a:rPr>
              <a:t>Abacus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“Can you show me half of four?”</a:t>
            </a:r>
          </a:p>
        </p:txBody>
      </p:sp>
      <p:pic>
        <p:nvPicPr>
          <p:cNvPr id="7176"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V="1">
            <a:off x="328242" y="2069536"/>
            <a:ext cx="1619845" cy="483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2346" y="4653707"/>
            <a:ext cx="695585" cy="541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886206" y="4688856"/>
            <a:ext cx="3452667"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Calibri"/>
                <a:ea typeface="+mn-ea"/>
                <a:cs typeface="+mn-cs"/>
              </a:rPr>
              <a:t>Blocks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Calibri"/>
                <a:ea typeface="+mn-ea"/>
                <a:cs typeface="+mn-cs"/>
              </a:rPr>
              <a:t>Can you split these into halves/quarters?</a:t>
            </a:r>
          </a:p>
        </p:txBody>
      </p:sp>
      <p:pic>
        <p:nvPicPr>
          <p:cNvPr id="20" name="Picture 2" descr="Image result for plasticene">
            <a:extLst>
              <a:ext uri="{FF2B5EF4-FFF2-40B4-BE49-F238E27FC236}">
                <a16:creationId xmlns:a16="http://schemas.microsoft.com/office/drawing/2014/main" id="{C2E888AB-995E-4970-B681-8F11DFC950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242" y="5620926"/>
            <a:ext cx="835683" cy="83568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163925" y="5761244"/>
            <a:ext cx="2954593" cy="715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Calibri"/>
                <a:ea typeface="+mn-ea"/>
                <a:cs typeface="+mn-cs"/>
              </a:rPr>
              <a:t>Play-dough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Calibri"/>
                <a:ea typeface="+mn-ea"/>
                <a:cs typeface="+mn-cs"/>
              </a:rPr>
              <a:t>Can you cut your ball in half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Calibri"/>
                <a:ea typeface="+mn-ea"/>
                <a:cs typeface="+mn-cs"/>
              </a:rPr>
              <a:t> make us both a cake?</a:t>
            </a:r>
          </a:p>
        </p:txBody>
      </p:sp>
      <p:pic>
        <p:nvPicPr>
          <p:cNvPr id="24" name="Picture 2">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46451" y="3140469"/>
            <a:ext cx="3482534" cy="776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75201" y="3841289"/>
            <a:ext cx="4164446" cy="847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26088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E72A8181-A7DD-4AE5-BFB6-534814BA7C17}"/>
              </a:ext>
            </a:extLst>
          </p:cNvPr>
          <p:cNvSpPr/>
          <p:nvPr/>
        </p:nvSpPr>
        <p:spPr>
          <a:xfrm>
            <a:off x="25660" y="3547147"/>
            <a:ext cx="9144000" cy="32876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Speech Bubble: Oval 10">
            <a:extLst>
              <a:ext uri="{FF2B5EF4-FFF2-40B4-BE49-F238E27FC236}">
                <a16:creationId xmlns:a16="http://schemas.microsoft.com/office/drawing/2014/main" id="{FEEBB2B5-9AB5-4E56-AE78-C115C6F123ED}"/>
              </a:ext>
            </a:extLst>
          </p:cNvPr>
          <p:cNvSpPr/>
          <p:nvPr/>
        </p:nvSpPr>
        <p:spPr>
          <a:xfrm>
            <a:off x="4264214" y="122599"/>
            <a:ext cx="2480970" cy="1119812"/>
          </a:xfrm>
          <a:prstGeom prst="wedgeEllipseCallout">
            <a:avLst>
              <a:gd name="adj1" fmla="val -64606"/>
              <a:gd name="adj2" fmla="val 1728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Action Button: Back or Previous 48">
            <a:hlinkClick r:id="" action="ppaction://hlinkshowjump?jump=lastslideviewed" highlightClick="1"/>
          </p:cNvPr>
          <p:cNvSpPr/>
          <p:nvPr/>
        </p:nvSpPr>
        <p:spPr>
          <a:xfrm>
            <a:off x="0" y="0"/>
            <a:ext cx="252028" cy="23833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423D731-F246-4604-91A0-1E18F97ED740}"/>
              </a:ext>
            </a:extLst>
          </p:cNvPr>
          <p:cNvSpPr txBox="1"/>
          <p:nvPr/>
        </p:nvSpPr>
        <p:spPr>
          <a:xfrm>
            <a:off x="4482584" y="174674"/>
            <a:ext cx="20520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Folding and cutting activities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allow  children to see that the shape can be halved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different ways; creating different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shapes, but the size stays the same.</a:t>
            </a:r>
          </a:p>
        </p:txBody>
      </p:sp>
      <p:sp>
        <p:nvSpPr>
          <p:cNvPr id="14" name="Speech Bubble: Oval 13">
            <a:extLst>
              <a:ext uri="{FF2B5EF4-FFF2-40B4-BE49-F238E27FC236}">
                <a16:creationId xmlns:a16="http://schemas.microsoft.com/office/drawing/2014/main" id="{E2EF93DA-C3CB-4D77-B2B9-93ED5FAF4351}"/>
              </a:ext>
            </a:extLst>
          </p:cNvPr>
          <p:cNvSpPr/>
          <p:nvPr/>
        </p:nvSpPr>
        <p:spPr>
          <a:xfrm>
            <a:off x="4207143" y="1542752"/>
            <a:ext cx="2418398" cy="1107092"/>
          </a:xfrm>
          <a:prstGeom prst="wedgeEllipseCallout">
            <a:avLst>
              <a:gd name="adj1" fmla="val -60059"/>
              <a:gd name="adj2" fmla="val 1387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Speech Bubble: Oval 35">
            <a:extLst>
              <a:ext uri="{FF2B5EF4-FFF2-40B4-BE49-F238E27FC236}">
                <a16:creationId xmlns:a16="http://schemas.microsoft.com/office/drawing/2014/main" id="{A3282FB7-9814-4375-A6B1-F6743177DE98}"/>
              </a:ext>
            </a:extLst>
          </p:cNvPr>
          <p:cNvSpPr/>
          <p:nvPr/>
        </p:nvSpPr>
        <p:spPr>
          <a:xfrm>
            <a:off x="4643147" y="3511442"/>
            <a:ext cx="2304256" cy="1119812"/>
          </a:xfrm>
          <a:prstGeom prst="wedgeEllipseCallout">
            <a:avLst>
              <a:gd name="adj1" fmla="val -59646"/>
              <a:gd name="adj2" fmla="val 3939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12C0DBDF-C64C-45D4-AAA8-7A964ED63DB5}"/>
              </a:ext>
            </a:extLst>
          </p:cNvPr>
          <p:cNvSpPr txBox="1"/>
          <p:nvPr/>
        </p:nvSpPr>
        <p:spPr>
          <a:xfrm>
            <a:off x="4786346" y="3682355"/>
            <a:ext cx="205203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a:ea typeface="+mn-ea"/>
                <a:cs typeface="+mn-cs"/>
              </a:rPr>
              <a:t>Learning about quarters by halving and halving again</a:t>
            </a:r>
          </a:p>
        </p:txBody>
      </p:sp>
      <p:grpSp>
        <p:nvGrpSpPr>
          <p:cNvPr id="17" name="Group 14">
            <a:extLst>
              <a:ext uri="{FF2B5EF4-FFF2-40B4-BE49-F238E27FC236}">
                <a16:creationId xmlns:a16="http://schemas.microsoft.com/office/drawing/2014/main" id="{1AFBBB49-C101-412A-A1FF-161DFE3B53D5}"/>
              </a:ext>
            </a:extLst>
          </p:cNvPr>
          <p:cNvGrpSpPr>
            <a:grpSpLocks/>
          </p:cNvGrpSpPr>
          <p:nvPr/>
        </p:nvGrpSpPr>
        <p:grpSpPr bwMode="auto">
          <a:xfrm rot="5400000">
            <a:off x="143234" y="3657359"/>
            <a:ext cx="833053" cy="945632"/>
            <a:chOff x="1655" y="1706"/>
            <a:chExt cx="818" cy="818"/>
          </a:xfrm>
        </p:grpSpPr>
        <p:sp>
          <p:nvSpPr>
            <p:cNvPr id="18" name="Rectangle 6">
              <a:extLst>
                <a:ext uri="{FF2B5EF4-FFF2-40B4-BE49-F238E27FC236}">
                  <a16:creationId xmlns:a16="http://schemas.microsoft.com/office/drawing/2014/main" id="{0FC039B8-15D3-41F1-AFF6-DAD657EF1FD7}"/>
                </a:ext>
              </a:extLst>
            </p:cNvPr>
            <p:cNvSpPr>
              <a:spLocks noChangeArrowheads="1"/>
            </p:cNvSpPr>
            <p:nvPr/>
          </p:nvSpPr>
          <p:spPr bwMode="auto">
            <a:xfrm>
              <a:off x="1655" y="1706"/>
              <a:ext cx="409" cy="409"/>
            </a:xfrm>
            <a:prstGeom prst="rect">
              <a:avLst/>
            </a:prstGeom>
            <a:solidFill>
              <a:srgbClr val="FF00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9" name="Rectangle 7">
              <a:extLst>
                <a:ext uri="{FF2B5EF4-FFF2-40B4-BE49-F238E27FC236}">
                  <a16:creationId xmlns:a16="http://schemas.microsoft.com/office/drawing/2014/main" id="{638BCECF-174D-4D8D-8BE1-8F85DBCDE10F}"/>
                </a:ext>
              </a:extLst>
            </p:cNvPr>
            <p:cNvSpPr>
              <a:spLocks noChangeArrowheads="1"/>
            </p:cNvSpPr>
            <p:nvPr/>
          </p:nvSpPr>
          <p:spPr bwMode="auto">
            <a:xfrm>
              <a:off x="2064" y="1706"/>
              <a:ext cx="409" cy="409"/>
            </a:xfrm>
            <a:prstGeom prst="rect">
              <a:avLst/>
            </a:prstGeom>
            <a:solidFill>
              <a:srgbClr val="FF00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0" name="Rectangle 10">
              <a:extLst>
                <a:ext uri="{FF2B5EF4-FFF2-40B4-BE49-F238E27FC236}">
                  <a16:creationId xmlns:a16="http://schemas.microsoft.com/office/drawing/2014/main" id="{7D98803D-67B6-4D0D-906E-5E21D59C64C0}"/>
                </a:ext>
              </a:extLst>
            </p:cNvPr>
            <p:cNvSpPr>
              <a:spLocks noChangeArrowheads="1"/>
            </p:cNvSpPr>
            <p:nvPr/>
          </p:nvSpPr>
          <p:spPr bwMode="auto">
            <a:xfrm>
              <a:off x="1655" y="2115"/>
              <a:ext cx="409" cy="409"/>
            </a:xfrm>
            <a:prstGeom prst="rect">
              <a:avLst/>
            </a:prstGeom>
            <a:solidFill>
              <a:srgbClr val="FF00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 name="Rectangle 11">
              <a:extLst>
                <a:ext uri="{FF2B5EF4-FFF2-40B4-BE49-F238E27FC236}">
                  <a16:creationId xmlns:a16="http://schemas.microsoft.com/office/drawing/2014/main" id="{43DFA709-5063-4D58-B7EB-A35C08303F19}"/>
                </a:ext>
              </a:extLst>
            </p:cNvPr>
            <p:cNvSpPr>
              <a:spLocks noChangeArrowheads="1"/>
            </p:cNvSpPr>
            <p:nvPr/>
          </p:nvSpPr>
          <p:spPr bwMode="auto">
            <a:xfrm>
              <a:off x="2064" y="2115"/>
              <a:ext cx="409" cy="409"/>
            </a:xfrm>
            <a:prstGeom prst="rect">
              <a:avLst/>
            </a:prstGeom>
            <a:solidFill>
              <a:srgbClr val="FF00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22" name="Group 21">
            <a:extLst>
              <a:ext uri="{FF2B5EF4-FFF2-40B4-BE49-F238E27FC236}">
                <a16:creationId xmlns:a16="http://schemas.microsoft.com/office/drawing/2014/main" id="{5F92BA21-65FE-4F34-BBE2-934E84C99854}"/>
              </a:ext>
            </a:extLst>
          </p:cNvPr>
          <p:cNvGrpSpPr/>
          <p:nvPr/>
        </p:nvGrpSpPr>
        <p:grpSpPr>
          <a:xfrm>
            <a:off x="3209708" y="3726698"/>
            <a:ext cx="967593" cy="833052"/>
            <a:chOff x="3080657" y="1371600"/>
            <a:chExt cx="1755777" cy="1755776"/>
          </a:xfrm>
        </p:grpSpPr>
        <p:sp>
          <p:nvSpPr>
            <p:cNvPr id="23" name="Rectangle 6">
              <a:extLst>
                <a:ext uri="{FF2B5EF4-FFF2-40B4-BE49-F238E27FC236}">
                  <a16:creationId xmlns:a16="http://schemas.microsoft.com/office/drawing/2014/main" id="{F7D53F5F-62A4-4723-A996-4C18EC9B1685}"/>
                </a:ext>
              </a:extLst>
            </p:cNvPr>
            <p:cNvSpPr>
              <a:spLocks noChangeArrowheads="1"/>
            </p:cNvSpPr>
            <p:nvPr/>
          </p:nvSpPr>
          <p:spPr bwMode="auto">
            <a:xfrm rot="5400000">
              <a:off x="3958546" y="1371600"/>
              <a:ext cx="877888" cy="877888"/>
            </a:xfrm>
            <a:prstGeom prst="rect">
              <a:avLst/>
            </a:prstGeom>
            <a:solidFill>
              <a:srgbClr val="FF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 name="Rectangle 7">
              <a:extLst>
                <a:ext uri="{FF2B5EF4-FFF2-40B4-BE49-F238E27FC236}">
                  <a16:creationId xmlns:a16="http://schemas.microsoft.com/office/drawing/2014/main" id="{97A4ED5C-BBD4-47CC-8E87-0935375F6498}"/>
                </a:ext>
              </a:extLst>
            </p:cNvPr>
            <p:cNvSpPr>
              <a:spLocks noChangeArrowheads="1"/>
            </p:cNvSpPr>
            <p:nvPr/>
          </p:nvSpPr>
          <p:spPr bwMode="auto">
            <a:xfrm rot="5400000">
              <a:off x="3958546" y="2249488"/>
              <a:ext cx="877888" cy="877888"/>
            </a:xfrm>
            <a:prstGeom prst="rect">
              <a:avLst/>
            </a:prstGeom>
            <a:solidFill>
              <a:srgbClr val="FF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 name="Rectangle 10">
              <a:extLst>
                <a:ext uri="{FF2B5EF4-FFF2-40B4-BE49-F238E27FC236}">
                  <a16:creationId xmlns:a16="http://schemas.microsoft.com/office/drawing/2014/main" id="{A33D74F2-C164-473D-8353-35684685ECAA}"/>
                </a:ext>
              </a:extLst>
            </p:cNvPr>
            <p:cNvSpPr>
              <a:spLocks noChangeArrowheads="1"/>
            </p:cNvSpPr>
            <p:nvPr/>
          </p:nvSpPr>
          <p:spPr bwMode="auto">
            <a:xfrm rot="5400000">
              <a:off x="3080657" y="1371600"/>
              <a:ext cx="877888" cy="877888"/>
            </a:xfrm>
            <a:prstGeom prst="rect">
              <a:avLst/>
            </a:prstGeom>
            <a:solidFill>
              <a:srgbClr val="FF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6" name="Rectangle 11">
              <a:extLst>
                <a:ext uri="{FF2B5EF4-FFF2-40B4-BE49-F238E27FC236}">
                  <a16:creationId xmlns:a16="http://schemas.microsoft.com/office/drawing/2014/main" id="{C83BA400-8C34-464B-83EC-36923DBF1B2D}"/>
                </a:ext>
              </a:extLst>
            </p:cNvPr>
            <p:cNvSpPr>
              <a:spLocks noChangeArrowheads="1"/>
            </p:cNvSpPr>
            <p:nvPr/>
          </p:nvSpPr>
          <p:spPr bwMode="auto">
            <a:xfrm rot="5400000">
              <a:off x="3080657" y="2249488"/>
              <a:ext cx="877888" cy="877888"/>
            </a:xfrm>
            <a:prstGeom prst="rect">
              <a:avLst/>
            </a:prstGeom>
            <a:solidFill>
              <a:srgbClr val="FF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40" name="Arrow: Right 39">
            <a:extLst>
              <a:ext uri="{FF2B5EF4-FFF2-40B4-BE49-F238E27FC236}">
                <a16:creationId xmlns:a16="http://schemas.microsoft.com/office/drawing/2014/main" id="{7AAC8479-F6E8-4D65-BFB8-EDAF377B4A39}"/>
              </a:ext>
            </a:extLst>
          </p:cNvPr>
          <p:cNvSpPr/>
          <p:nvPr/>
        </p:nvSpPr>
        <p:spPr>
          <a:xfrm>
            <a:off x="1148071" y="3995095"/>
            <a:ext cx="527576" cy="29625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376FC09C-2B71-45C5-BF11-D1C089833B27}"/>
              </a:ext>
            </a:extLst>
          </p:cNvPr>
          <p:cNvSpPr txBox="1"/>
          <p:nvPr/>
        </p:nvSpPr>
        <p:spPr>
          <a:xfrm>
            <a:off x="4403020" y="1580866"/>
            <a:ext cx="205203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a:ea typeface="+mn-ea"/>
                <a:cs typeface="+mn-cs"/>
              </a:rPr>
              <a:t>How many different ways can you cut/fold these shapes to make two or four equal parts?</a:t>
            </a:r>
          </a:p>
        </p:txBody>
      </p:sp>
      <p:pic>
        <p:nvPicPr>
          <p:cNvPr id="15" name="Picture 7" descr="C:\Users\ko0540e\AppData\Local\Microsoft\Windows\Temporary Internet Files\Content.IE5\P92C0TBU\Lol_circle[1].png">
            <a:extLst>
              <a:ext uri="{FF2B5EF4-FFF2-40B4-BE49-F238E27FC236}">
                <a16:creationId xmlns:a16="http://schemas.microsoft.com/office/drawing/2014/main" id="{DEE98C59-354F-4490-862D-4C10381443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123" y="1802665"/>
            <a:ext cx="1070850" cy="1084059"/>
          </a:xfrm>
          <a:prstGeom prst="rect">
            <a:avLst/>
          </a:prstGeom>
          <a:noFill/>
        </p:spPr>
      </p:pic>
      <p:sp>
        <p:nvSpPr>
          <p:cNvPr id="39" name="Rectangle 38">
            <a:extLst>
              <a:ext uri="{FF2B5EF4-FFF2-40B4-BE49-F238E27FC236}">
                <a16:creationId xmlns:a16="http://schemas.microsoft.com/office/drawing/2014/main" id="{BA1D8A98-6583-429F-8542-D2E53E3078C1}"/>
              </a:ext>
            </a:extLst>
          </p:cNvPr>
          <p:cNvSpPr/>
          <p:nvPr/>
        </p:nvSpPr>
        <p:spPr>
          <a:xfrm>
            <a:off x="1865687" y="2114429"/>
            <a:ext cx="1585919" cy="535415"/>
          </a:xfrm>
          <a:prstGeom prst="rect">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ight Triangle 9">
            <a:extLst>
              <a:ext uri="{FF2B5EF4-FFF2-40B4-BE49-F238E27FC236}">
                <a16:creationId xmlns:a16="http://schemas.microsoft.com/office/drawing/2014/main" id="{667ED2CB-7F7E-4EDE-8158-AAC5B7758D74}"/>
              </a:ext>
            </a:extLst>
          </p:cNvPr>
          <p:cNvSpPr/>
          <p:nvPr/>
        </p:nvSpPr>
        <p:spPr>
          <a:xfrm rot="10800000">
            <a:off x="2761708" y="174675"/>
            <a:ext cx="814209" cy="765279"/>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2" name="Group 14">
            <a:extLst>
              <a:ext uri="{FF2B5EF4-FFF2-40B4-BE49-F238E27FC236}">
                <a16:creationId xmlns:a16="http://schemas.microsoft.com/office/drawing/2014/main" id="{FE34C4E8-7CD3-4AB8-B518-7163F6292F8B}"/>
              </a:ext>
            </a:extLst>
          </p:cNvPr>
          <p:cNvGrpSpPr>
            <a:grpSpLocks/>
          </p:cNvGrpSpPr>
          <p:nvPr/>
        </p:nvGrpSpPr>
        <p:grpSpPr bwMode="auto">
          <a:xfrm rot="5400000">
            <a:off x="349600" y="134237"/>
            <a:ext cx="765279" cy="846156"/>
            <a:chOff x="1655" y="1706"/>
            <a:chExt cx="818" cy="818"/>
          </a:xfrm>
        </p:grpSpPr>
        <p:sp>
          <p:nvSpPr>
            <p:cNvPr id="43" name="Rectangle 6">
              <a:extLst>
                <a:ext uri="{FF2B5EF4-FFF2-40B4-BE49-F238E27FC236}">
                  <a16:creationId xmlns:a16="http://schemas.microsoft.com/office/drawing/2014/main" id="{E2049946-8B2C-42EA-A6D9-ACCD768BD4EF}"/>
                </a:ext>
              </a:extLst>
            </p:cNvPr>
            <p:cNvSpPr>
              <a:spLocks noChangeArrowheads="1"/>
            </p:cNvSpPr>
            <p:nvPr/>
          </p:nvSpPr>
          <p:spPr bwMode="auto">
            <a:xfrm>
              <a:off x="1655" y="1706"/>
              <a:ext cx="409" cy="409"/>
            </a:xfrm>
            <a:prstGeom prst="rect">
              <a:avLst/>
            </a:prstGeom>
            <a:solidFill>
              <a:srgbClr val="FF00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4" name="Rectangle 7">
              <a:extLst>
                <a:ext uri="{FF2B5EF4-FFF2-40B4-BE49-F238E27FC236}">
                  <a16:creationId xmlns:a16="http://schemas.microsoft.com/office/drawing/2014/main" id="{52EFB848-3554-4EBC-B06F-BCE35DC1E337}"/>
                </a:ext>
              </a:extLst>
            </p:cNvPr>
            <p:cNvSpPr>
              <a:spLocks noChangeArrowheads="1"/>
            </p:cNvSpPr>
            <p:nvPr/>
          </p:nvSpPr>
          <p:spPr bwMode="auto">
            <a:xfrm>
              <a:off x="2064" y="1706"/>
              <a:ext cx="409" cy="409"/>
            </a:xfrm>
            <a:prstGeom prst="rect">
              <a:avLst/>
            </a:prstGeom>
            <a:solidFill>
              <a:srgbClr val="FF00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5" name="Rectangle 10">
              <a:extLst>
                <a:ext uri="{FF2B5EF4-FFF2-40B4-BE49-F238E27FC236}">
                  <a16:creationId xmlns:a16="http://schemas.microsoft.com/office/drawing/2014/main" id="{B52C2144-F3B2-43A8-A180-1090C6D89527}"/>
                </a:ext>
              </a:extLst>
            </p:cNvPr>
            <p:cNvSpPr>
              <a:spLocks noChangeArrowheads="1"/>
            </p:cNvSpPr>
            <p:nvPr/>
          </p:nvSpPr>
          <p:spPr bwMode="auto">
            <a:xfrm>
              <a:off x="1655" y="2115"/>
              <a:ext cx="409" cy="409"/>
            </a:xfrm>
            <a:prstGeom prst="rect">
              <a:avLst/>
            </a:prstGeom>
            <a:solidFill>
              <a:srgbClr val="FF00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Rectangle 11">
              <a:extLst>
                <a:ext uri="{FF2B5EF4-FFF2-40B4-BE49-F238E27FC236}">
                  <a16:creationId xmlns:a16="http://schemas.microsoft.com/office/drawing/2014/main" id="{4B0D65E0-6EF1-473A-80B7-7C967E14C318}"/>
                </a:ext>
              </a:extLst>
            </p:cNvPr>
            <p:cNvSpPr>
              <a:spLocks noChangeArrowheads="1"/>
            </p:cNvSpPr>
            <p:nvPr/>
          </p:nvSpPr>
          <p:spPr bwMode="auto">
            <a:xfrm>
              <a:off x="2064" y="2115"/>
              <a:ext cx="409" cy="409"/>
            </a:xfrm>
            <a:prstGeom prst="rect">
              <a:avLst/>
            </a:prstGeom>
            <a:solidFill>
              <a:srgbClr val="FF00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47" name="Rectangle 7">
            <a:extLst>
              <a:ext uri="{FF2B5EF4-FFF2-40B4-BE49-F238E27FC236}">
                <a16:creationId xmlns:a16="http://schemas.microsoft.com/office/drawing/2014/main" id="{D99DB041-F224-4281-9415-B95FD42E9B9D}"/>
              </a:ext>
            </a:extLst>
          </p:cNvPr>
          <p:cNvSpPr>
            <a:spLocks noChangeArrowheads="1"/>
          </p:cNvSpPr>
          <p:nvPr/>
        </p:nvSpPr>
        <p:spPr bwMode="auto">
          <a:xfrm rot="5400000">
            <a:off x="1982978" y="345775"/>
            <a:ext cx="765279" cy="423079"/>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8" name="Arrow: Right 47">
            <a:extLst>
              <a:ext uri="{FF2B5EF4-FFF2-40B4-BE49-F238E27FC236}">
                <a16:creationId xmlns:a16="http://schemas.microsoft.com/office/drawing/2014/main" id="{3DD69CAE-9319-4FE4-8951-BD71D005F87B}"/>
              </a:ext>
            </a:extLst>
          </p:cNvPr>
          <p:cNvSpPr/>
          <p:nvPr/>
        </p:nvSpPr>
        <p:spPr>
          <a:xfrm>
            <a:off x="1415496" y="345098"/>
            <a:ext cx="569512" cy="29051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4" name="Group 63">
            <a:extLst>
              <a:ext uri="{FF2B5EF4-FFF2-40B4-BE49-F238E27FC236}">
                <a16:creationId xmlns:a16="http://schemas.microsoft.com/office/drawing/2014/main" id="{C0BB2131-44F6-42B7-A3FB-6B38782D0696}"/>
              </a:ext>
            </a:extLst>
          </p:cNvPr>
          <p:cNvGrpSpPr/>
          <p:nvPr/>
        </p:nvGrpSpPr>
        <p:grpSpPr>
          <a:xfrm>
            <a:off x="86944" y="5338314"/>
            <a:ext cx="5623603" cy="1385394"/>
            <a:chOff x="164540" y="3736798"/>
            <a:chExt cx="5623603" cy="1385394"/>
          </a:xfrm>
        </p:grpSpPr>
        <p:pic>
          <p:nvPicPr>
            <p:cNvPr id="57" name="Picture 56">
              <a:extLst>
                <a:ext uri="{FF2B5EF4-FFF2-40B4-BE49-F238E27FC236}">
                  <a16:creationId xmlns:a16="http://schemas.microsoft.com/office/drawing/2014/main" id="{B13E93CC-3D2C-4BE5-911E-2180B9AEBC38}"/>
                </a:ext>
              </a:extLst>
            </p:cNvPr>
            <p:cNvPicPr>
              <a:picLocks noChangeAspect="1"/>
            </p:cNvPicPr>
            <p:nvPr/>
          </p:nvPicPr>
          <p:blipFill>
            <a:blip r:embed="rId3"/>
            <a:stretch>
              <a:fillRect/>
            </a:stretch>
          </p:blipFill>
          <p:spPr>
            <a:xfrm>
              <a:off x="164540" y="3967389"/>
              <a:ext cx="3043386" cy="1154803"/>
            </a:xfrm>
            <a:prstGeom prst="rect">
              <a:avLst/>
            </a:prstGeom>
          </p:spPr>
        </p:pic>
        <p:sp>
          <p:nvSpPr>
            <p:cNvPr id="58" name="Speech Bubble: Oval 57">
              <a:extLst>
                <a:ext uri="{FF2B5EF4-FFF2-40B4-BE49-F238E27FC236}">
                  <a16:creationId xmlns:a16="http://schemas.microsoft.com/office/drawing/2014/main" id="{02C46406-2503-4060-BA4F-AE55567394E6}"/>
                </a:ext>
              </a:extLst>
            </p:cNvPr>
            <p:cNvSpPr/>
            <p:nvPr/>
          </p:nvSpPr>
          <p:spPr>
            <a:xfrm>
              <a:off x="3483887" y="3736798"/>
              <a:ext cx="2304256" cy="1119812"/>
            </a:xfrm>
            <a:prstGeom prst="wedgeEllipseCallout">
              <a:avLst>
                <a:gd name="adj1" fmla="val -59646"/>
                <a:gd name="adj2" fmla="val 39396"/>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4A8E808B-87B3-4EBA-8F61-F6830AB9B8F7}"/>
                </a:ext>
              </a:extLst>
            </p:cNvPr>
            <p:cNvSpPr txBox="1"/>
            <p:nvPr/>
          </p:nvSpPr>
          <p:spPr>
            <a:xfrm>
              <a:off x="3609996" y="3892790"/>
              <a:ext cx="20520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a:ea typeface="+mn-ea"/>
                  <a:cs typeface="+mn-cs"/>
                </a:rPr>
                <a:t>Extending to other shapes/objects.</a:t>
              </a:r>
            </a:p>
          </p:txBody>
        </p:sp>
      </p:grpSp>
      <p:grpSp>
        <p:nvGrpSpPr>
          <p:cNvPr id="68" name="Group 14">
            <a:extLst>
              <a:ext uri="{FF2B5EF4-FFF2-40B4-BE49-F238E27FC236}">
                <a16:creationId xmlns:a16="http://schemas.microsoft.com/office/drawing/2014/main" id="{AF39E542-240F-46C2-8011-5660B16C5CE6}"/>
              </a:ext>
            </a:extLst>
          </p:cNvPr>
          <p:cNvGrpSpPr>
            <a:grpSpLocks/>
          </p:cNvGrpSpPr>
          <p:nvPr/>
        </p:nvGrpSpPr>
        <p:grpSpPr bwMode="auto">
          <a:xfrm rot="5400000">
            <a:off x="1870627" y="3666554"/>
            <a:ext cx="849777" cy="953339"/>
            <a:chOff x="1655" y="1706"/>
            <a:chExt cx="818" cy="818"/>
          </a:xfrm>
        </p:grpSpPr>
        <p:sp>
          <p:nvSpPr>
            <p:cNvPr id="69" name="Rectangle 6">
              <a:extLst>
                <a:ext uri="{FF2B5EF4-FFF2-40B4-BE49-F238E27FC236}">
                  <a16:creationId xmlns:a16="http://schemas.microsoft.com/office/drawing/2014/main" id="{EA754336-4337-4683-98C3-F183F3F5C8D9}"/>
                </a:ext>
              </a:extLst>
            </p:cNvPr>
            <p:cNvSpPr>
              <a:spLocks noChangeArrowheads="1"/>
            </p:cNvSpPr>
            <p:nvPr/>
          </p:nvSpPr>
          <p:spPr bwMode="auto">
            <a:xfrm>
              <a:off x="1655" y="1706"/>
              <a:ext cx="409" cy="409"/>
            </a:xfrm>
            <a:prstGeom prst="rect">
              <a:avLst/>
            </a:prstGeom>
            <a:solidFill>
              <a:srgbClr val="FF00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0" name="Rectangle 7">
              <a:extLst>
                <a:ext uri="{FF2B5EF4-FFF2-40B4-BE49-F238E27FC236}">
                  <a16:creationId xmlns:a16="http://schemas.microsoft.com/office/drawing/2014/main" id="{769C9032-0A3C-48A0-91C4-F40583978E32}"/>
                </a:ext>
              </a:extLst>
            </p:cNvPr>
            <p:cNvSpPr>
              <a:spLocks noChangeArrowheads="1"/>
            </p:cNvSpPr>
            <p:nvPr/>
          </p:nvSpPr>
          <p:spPr bwMode="auto">
            <a:xfrm>
              <a:off x="2064" y="1706"/>
              <a:ext cx="409" cy="409"/>
            </a:xfrm>
            <a:prstGeom prst="rect">
              <a:avLst/>
            </a:prstGeom>
            <a:solidFill>
              <a:srgbClr val="FF00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1" name="Rectangle 10">
              <a:extLst>
                <a:ext uri="{FF2B5EF4-FFF2-40B4-BE49-F238E27FC236}">
                  <a16:creationId xmlns:a16="http://schemas.microsoft.com/office/drawing/2014/main" id="{2AE55574-265C-4E06-9A0E-FA0058ED92E8}"/>
                </a:ext>
              </a:extLst>
            </p:cNvPr>
            <p:cNvSpPr>
              <a:spLocks noChangeArrowheads="1"/>
            </p:cNvSpPr>
            <p:nvPr/>
          </p:nvSpPr>
          <p:spPr bwMode="auto">
            <a:xfrm>
              <a:off x="1655" y="2115"/>
              <a:ext cx="409" cy="409"/>
            </a:xfrm>
            <a:prstGeom prst="rect">
              <a:avLst/>
            </a:prstGeom>
            <a:solidFill>
              <a:srgbClr val="FF00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2" name="Rectangle 11">
              <a:extLst>
                <a:ext uri="{FF2B5EF4-FFF2-40B4-BE49-F238E27FC236}">
                  <a16:creationId xmlns:a16="http://schemas.microsoft.com/office/drawing/2014/main" id="{F91FEC88-34AF-4501-99C8-3C4F64916058}"/>
                </a:ext>
              </a:extLst>
            </p:cNvPr>
            <p:cNvSpPr>
              <a:spLocks noChangeArrowheads="1"/>
            </p:cNvSpPr>
            <p:nvPr/>
          </p:nvSpPr>
          <p:spPr bwMode="auto">
            <a:xfrm>
              <a:off x="2064" y="2115"/>
              <a:ext cx="409" cy="409"/>
            </a:xfrm>
            <a:prstGeom prst="rect">
              <a:avLst/>
            </a:prstGeom>
            <a:solidFill>
              <a:srgbClr val="FF00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cxnSp>
        <p:nvCxnSpPr>
          <p:cNvPr id="74" name="Straight Connector 73">
            <a:extLst>
              <a:ext uri="{FF2B5EF4-FFF2-40B4-BE49-F238E27FC236}">
                <a16:creationId xmlns:a16="http://schemas.microsoft.com/office/drawing/2014/main" id="{9D74FAE9-22B4-4D87-917B-DE465B2E7441}"/>
              </a:ext>
            </a:extLst>
          </p:cNvPr>
          <p:cNvCxnSpPr>
            <a:cxnSpLocks/>
          </p:cNvCxnSpPr>
          <p:nvPr/>
        </p:nvCxnSpPr>
        <p:spPr>
          <a:xfrm flipH="1">
            <a:off x="2291662" y="3726697"/>
            <a:ext cx="3853" cy="82000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216392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EA76C-AAA8-4EAA-A730-955B421AB040}"/>
              </a:ext>
            </a:extLst>
          </p:cNvPr>
          <p:cNvSpPr>
            <a:spLocks noGrp="1"/>
          </p:cNvSpPr>
          <p:nvPr>
            <p:ph type="title"/>
          </p:nvPr>
        </p:nvSpPr>
        <p:spPr>
          <a:xfrm>
            <a:off x="457200" y="71350"/>
            <a:ext cx="8229600" cy="1143000"/>
          </a:xfrm>
        </p:spPr>
        <p:txBody>
          <a:bodyPr/>
          <a:lstStyle/>
          <a:p>
            <a:r>
              <a:rPr lang="en-GB" dirty="0"/>
              <a:t>Early Fractions</a:t>
            </a:r>
          </a:p>
        </p:txBody>
      </p:sp>
      <p:sp>
        <p:nvSpPr>
          <p:cNvPr id="3" name="Content Placeholder 2">
            <a:extLst>
              <a:ext uri="{FF2B5EF4-FFF2-40B4-BE49-F238E27FC236}">
                <a16:creationId xmlns:a16="http://schemas.microsoft.com/office/drawing/2014/main" id="{05136B6C-D1AF-4022-9DFC-07BA1B4DE6D5}"/>
              </a:ext>
            </a:extLst>
          </p:cNvPr>
          <p:cNvSpPr>
            <a:spLocks noGrp="1"/>
          </p:cNvSpPr>
          <p:nvPr>
            <p:ph idx="1"/>
          </p:nvPr>
        </p:nvSpPr>
        <p:spPr>
          <a:xfrm>
            <a:off x="457200" y="1468350"/>
            <a:ext cx="8229600" cy="3921299"/>
          </a:xfrm>
        </p:spPr>
        <p:txBody>
          <a:bodyPr>
            <a:normAutofit/>
          </a:bodyPr>
          <a:lstStyle/>
          <a:p>
            <a:pPr marL="0" indent="0" algn="ctr">
              <a:buNone/>
            </a:pPr>
            <a:r>
              <a:rPr lang="en-GB" sz="3600" dirty="0"/>
              <a:t>It is only appropriate to work with fractions in a social context in early years. </a:t>
            </a:r>
          </a:p>
          <a:p>
            <a:pPr marL="0" indent="0" algn="ctr">
              <a:buNone/>
            </a:pPr>
            <a:endParaRPr lang="en-GB" sz="3600" dirty="0"/>
          </a:p>
          <a:p>
            <a:pPr marL="0" indent="0" algn="ctr">
              <a:buNone/>
            </a:pPr>
            <a:endParaRPr lang="en-GB" sz="3600" dirty="0"/>
          </a:p>
          <a:p>
            <a:pPr marL="0" indent="0" algn="ctr">
              <a:buNone/>
            </a:pPr>
            <a:endParaRPr lang="en-GB" sz="3600" dirty="0"/>
          </a:p>
          <a:p>
            <a:pPr marL="0" indent="0" algn="ctr">
              <a:buNone/>
            </a:pPr>
            <a:endParaRPr lang="en-GB" sz="3600" dirty="0"/>
          </a:p>
        </p:txBody>
      </p:sp>
      <p:graphicFrame>
        <p:nvGraphicFramePr>
          <p:cNvPr id="4" name="Table 3">
            <a:extLst>
              <a:ext uri="{FF2B5EF4-FFF2-40B4-BE49-F238E27FC236}">
                <a16:creationId xmlns:a16="http://schemas.microsoft.com/office/drawing/2014/main" id="{DC61CE87-C6C8-4A1E-8302-877CCAB977C9}"/>
              </a:ext>
            </a:extLst>
          </p:cNvPr>
          <p:cNvGraphicFramePr>
            <a:graphicFrameLocks noGrp="1"/>
          </p:cNvGraphicFramePr>
          <p:nvPr/>
        </p:nvGraphicFramePr>
        <p:xfrm>
          <a:off x="30198" y="3933056"/>
          <a:ext cx="9143022" cy="8534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3373820229"/>
                    </a:ext>
                  </a:extLst>
                </a:gridCol>
                <a:gridCol w="2520283">
                  <a:extLst>
                    <a:ext uri="{9D8B030D-6E8A-4147-A177-3AD203B41FA5}">
                      <a16:colId xmlns:a16="http://schemas.microsoft.com/office/drawing/2014/main" val="3303638151"/>
                    </a:ext>
                  </a:extLst>
                </a:gridCol>
                <a:gridCol w="3078812">
                  <a:extLst>
                    <a:ext uri="{9D8B030D-6E8A-4147-A177-3AD203B41FA5}">
                      <a16:colId xmlns:a16="http://schemas.microsoft.com/office/drawing/2014/main" val="313025763"/>
                    </a:ext>
                  </a:extLst>
                </a:gridCol>
                <a:gridCol w="2716344">
                  <a:extLst>
                    <a:ext uri="{9D8B030D-6E8A-4147-A177-3AD203B41FA5}">
                      <a16:colId xmlns:a16="http://schemas.microsoft.com/office/drawing/2014/main" val="224124598"/>
                    </a:ext>
                  </a:extLst>
                </a:gridCol>
              </a:tblGrid>
              <a:tr h="4401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rId3" action="ppaction://hlinksldjump"/>
                        </a:rPr>
                        <a:t>Fractions,</a:t>
                      </a:r>
                      <a:r>
                        <a:rPr lang="en-GB" sz="800" b="1" baseline="0" dirty="0">
                          <a:hlinkClick r:id="rId3" action="ppaction://hlinksldjump"/>
                        </a:rPr>
                        <a:t> Decimals and %</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Identifies wholes and halves in a social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context and uses appropriate language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e.g. ‘I have eaten half of my banana’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Splits a whole into smaller parts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and explains that equal parts are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same size</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          Understands that a whole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can be shared equally and unequally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2125231"/>
                  </a:ext>
                </a:extLst>
              </a:tr>
            </a:tbl>
          </a:graphicData>
        </a:graphic>
      </p:graphicFrame>
    </p:spTree>
    <p:extLst>
      <p:ext uri="{BB962C8B-B14F-4D97-AF65-F5344CB8AC3E}">
        <p14:creationId xmlns:p14="http://schemas.microsoft.com/office/powerpoint/2010/main" val="42082144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549767F-8386-4E27-A1FF-6F0BABEB19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943" t="12735" r="27686" b="14301"/>
          <a:stretch/>
        </p:blipFill>
        <p:spPr>
          <a:xfrm>
            <a:off x="3621082" y="1526694"/>
            <a:ext cx="2448272" cy="2539266"/>
          </a:xfrm>
          <a:prstGeom prst="rect">
            <a:avLst/>
          </a:prstGeom>
        </p:spPr>
      </p:pic>
      <p:sp>
        <p:nvSpPr>
          <p:cNvPr id="11" name="Rectangle 10">
            <a:extLst>
              <a:ext uri="{FF2B5EF4-FFF2-40B4-BE49-F238E27FC236}">
                <a16:creationId xmlns:a16="http://schemas.microsoft.com/office/drawing/2014/main" id="{DB6A6210-BB00-4F2E-BDAE-0A58B6466500}"/>
              </a:ext>
            </a:extLst>
          </p:cNvPr>
          <p:cNvSpPr/>
          <p:nvPr/>
        </p:nvSpPr>
        <p:spPr>
          <a:xfrm>
            <a:off x="5025758" y="1192589"/>
            <a:ext cx="1268907" cy="32876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9129A7E7-F307-4B63-8F79-76F06A5DC91F}"/>
              </a:ext>
            </a:extLst>
          </p:cNvPr>
          <p:cNvSpPr>
            <a:spLocks noGrp="1"/>
          </p:cNvSpPr>
          <p:nvPr>
            <p:ph type="title"/>
          </p:nvPr>
        </p:nvSpPr>
        <p:spPr>
          <a:xfrm>
            <a:off x="482070" y="4869160"/>
            <a:ext cx="8179506" cy="1115415"/>
          </a:xfrm>
        </p:spPr>
        <p:txBody>
          <a:bodyPr vert="horz" lIns="91440" tIns="45720" rIns="91440" bIns="45720" rtlCol="0" anchor="b">
            <a:normAutofit fontScale="90000"/>
          </a:bodyPr>
          <a:lstStyle/>
          <a:p>
            <a:pPr>
              <a:lnSpc>
                <a:spcPct val="90000"/>
              </a:lnSpc>
            </a:pPr>
            <a:r>
              <a:rPr lang="en-US" kern="1200" dirty="0">
                <a:solidFill>
                  <a:schemeClr val="tx1"/>
                </a:solidFill>
                <a:latin typeface="+mj-lt"/>
                <a:ea typeface="+mj-ea"/>
                <a:cs typeface="+mj-cs"/>
              </a:rPr>
              <a:t>A whole, halves, quarters</a:t>
            </a:r>
            <a:br>
              <a:rPr lang="en-US" sz="3300" kern="1200" dirty="0">
                <a:solidFill>
                  <a:schemeClr val="tx1"/>
                </a:solidFill>
                <a:latin typeface="+mj-lt"/>
                <a:ea typeface="+mj-ea"/>
                <a:cs typeface="+mj-cs"/>
              </a:rPr>
            </a:br>
            <a:endParaRPr lang="en-US" sz="3300"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8CE625FF-63BF-49FE-A58C-BA4839CBD01A}"/>
              </a:ext>
            </a:extLst>
          </p:cNvPr>
          <p:cNvPicPr>
            <a:picLocks noChangeAspect="1"/>
          </p:cNvPicPr>
          <p:nvPr/>
        </p:nvPicPr>
        <p:blipFill rotWithShape="1">
          <a:blip r:embed="rId4"/>
          <a:srcRect l="17332" r="10812" b="3"/>
          <a:stretch/>
        </p:blipFill>
        <p:spPr>
          <a:xfrm>
            <a:off x="6069354" y="1079293"/>
            <a:ext cx="2846070" cy="3930978"/>
          </a:xfrm>
          <a:prstGeom prst="rect">
            <a:avLst/>
          </a:prstGeom>
        </p:spPr>
      </p:pic>
      <p:cxnSp>
        <p:nvCxnSpPr>
          <p:cNvPr id="28" name="Straight Connector 27">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5778706"/>
            <a:ext cx="6858000" cy="0"/>
          </a:xfrm>
          <a:prstGeom prst="line">
            <a:avLst/>
          </a:prstGeom>
          <a:ln w="19050">
            <a:solidFill>
              <a:srgbClr val="AD864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F003883-E546-4881-82F4-815E5A2A4D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943" t="12735" r="27686" b="14301"/>
          <a:stretch/>
        </p:blipFill>
        <p:spPr>
          <a:xfrm>
            <a:off x="217364" y="1471874"/>
            <a:ext cx="2448272" cy="2539266"/>
          </a:xfrm>
          <a:prstGeom prst="rect">
            <a:avLst/>
          </a:prstGeom>
        </p:spPr>
      </p:pic>
      <p:sp>
        <p:nvSpPr>
          <p:cNvPr id="9" name="Title 1">
            <a:extLst>
              <a:ext uri="{FF2B5EF4-FFF2-40B4-BE49-F238E27FC236}">
                <a16:creationId xmlns:a16="http://schemas.microsoft.com/office/drawing/2014/main" id="{51CAB4EF-143F-477C-97B7-4291C266AF6E}"/>
              </a:ext>
            </a:extLst>
          </p:cNvPr>
          <p:cNvSpPr txBox="1">
            <a:spLocks/>
          </p:cNvSpPr>
          <p:nvPr/>
        </p:nvSpPr>
        <p:spPr>
          <a:xfrm>
            <a:off x="457200" y="7135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a:ea typeface="+mj-ea"/>
                <a:cs typeface="+mj-cs"/>
              </a:rPr>
              <a:t>Early Fractions</a:t>
            </a:r>
          </a:p>
        </p:txBody>
      </p:sp>
    </p:spTree>
    <p:extLst>
      <p:ext uri="{BB962C8B-B14F-4D97-AF65-F5344CB8AC3E}">
        <p14:creationId xmlns:p14="http://schemas.microsoft.com/office/powerpoint/2010/main" val="177766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9A7E7-F307-4B63-8F79-76F06A5DC91F}"/>
              </a:ext>
            </a:extLst>
          </p:cNvPr>
          <p:cNvSpPr>
            <a:spLocks noGrp="1"/>
          </p:cNvSpPr>
          <p:nvPr>
            <p:ph type="title"/>
          </p:nvPr>
        </p:nvSpPr>
        <p:spPr>
          <a:xfrm>
            <a:off x="482247" y="4571216"/>
            <a:ext cx="8179506" cy="1115415"/>
          </a:xfrm>
        </p:spPr>
        <p:txBody>
          <a:bodyPr vert="horz" lIns="91440" tIns="45720" rIns="91440" bIns="45720" rtlCol="0" anchor="b">
            <a:normAutofit/>
          </a:bodyPr>
          <a:lstStyle/>
          <a:p>
            <a:pPr>
              <a:lnSpc>
                <a:spcPct val="90000"/>
              </a:lnSpc>
            </a:pPr>
            <a:r>
              <a:rPr lang="en-US" sz="4000" dirty="0"/>
              <a:t>Whole set, half a set, quarter of a set</a:t>
            </a:r>
            <a:endParaRPr lang="en-US" sz="40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E31B98FA-ACBF-49BD-BB9E-6B1413DF1B8B}"/>
              </a:ext>
            </a:extLst>
          </p:cNvPr>
          <p:cNvPicPr>
            <a:picLocks noChangeAspect="1"/>
          </p:cNvPicPr>
          <p:nvPr/>
        </p:nvPicPr>
        <p:blipFill rotWithShape="1">
          <a:blip r:embed="rId3"/>
          <a:srcRect t="2786" r="4" b="1570"/>
          <a:stretch/>
        </p:blipFill>
        <p:spPr>
          <a:xfrm>
            <a:off x="241221" y="320511"/>
            <a:ext cx="2846070" cy="3930978"/>
          </a:xfrm>
          <a:prstGeom prst="rect">
            <a:avLst/>
          </a:prstGeom>
        </p:spPr>
      </p:pic>
      <p:pic>
        <p:nvPicPr>
          <p:cNvPr id="3" name="Picture 2">
            <a:extLst>
              <a:ext uri="{FF2B5EF4-FFF2-40B4-BE49-F238E27FC236}">
                <a16:creationId xmlns:a16="http://schemas.microsoft.com/office/drawing/2014/main" id="{7F05B3BA-1E66-4BF6-81E3-471E3337ADA5}"/>
              </a:ext>
            </a:extLst>
          </p:cNvPr>
          <p:cNvPicPr>
            <a:picLocks noChangeAspect="1"/>
          </p:cNvPicPr>
          <p:nvPr/>
        </p:nvPicPr>
        <p:blipFill rotWithShape="1">
          <a:blip r:embed="rId4"/>
          <a:srcRect l="30991" r="14888" b="-1"/>
          <a:stretch/>
        </p:blipFill>
        <p:spPr>
          <a:xfrm>
            <a:off x="3148788" y="320511"/>
            <a:ext cx="2846070" cy="3930978"/>
          </a:xfrm>
          <a:prstGeom prst="rect">
            <a:avLst/>
          </a:prstGeom>
        </p:spPr>
      </p:pic>
      <p:pic>
        <p:nvPicPr>
          <p:cNvPr id="5" name="Picture 4">
            <a:extLst>
              <a:ext uri="{FF2B5EF4-FFF2-40B4-BE49-F238E27FC236}">
                <a16:creationId xmlns:a16="http://schemas.microsoft.com/office/drawing/2014/main" id="{F0AA6493-AD1F-473C-9C4D-BABC87AAFA7C}"/>
              </a:ext>
            </a:extLst>
          </p:cNvPr>
          <p:cNvPicPr>
            <a:picLocks noChangeAspect="1"/>
          </p:cNvPicPr>
          <p:nvPr/>
        </p:nvPicPr>
        <p:blipFill rotWithShape="1">
          <a:blip r:embed="rId5"/>
          <a:srcRect l="19644" r="22617" b="2"/>
          <a:stretch/>
        </p:blipFill>
        <p:spPr>
          <a:xfrm>
            <a:off x="6056356" y="320511"/>
            <a:ext cx="2846070" cy="3930978"/>
          </a:xfrm>
          <a:prstGeom prst="rect">
            <a:avLst/>
          </a:prstGeom>
        </p:spPr>
      </p:pic>
      <p:cxnSp>
        <p:nvCxnSpPr>
          <p:cNvPr id="10" name="Straight Connector 9">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5778706"/>
            <a:ext cx="6858000" cy="0"/>
          </a:xfrm>
          <a:prstGeom prst="line">
            <a:avLst/>
          </a:prstGeom>
          <a:ln w="19050">
            <a:solidFill>
              <a:srgbClr val="ADB0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0927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B1C3721-2D8B-464A-AF59-1163B294D764}"/>
              </a:ext>
            </a:extLst>
          </p:cNvPr>
          <p:cNvGraphicFramePr>
            <a:graphicFrameLocks noGrp="1"/>
          </p:cNvGraphicFramePr>
          <p:nvPr/>
        </p:nvGraphicFramePr>
        <p:xfrm>
          <a:off x="0" y="1124744"/>
          <a:ext cx="9143022" cy="8534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3373820229"/>
                    </a:ext>
                  </a:extLst>
                </a:gridCol>
                <a:gridCol w="2520283">
                  <a:extLst>
                    <a:ext uri="{9D8B030D-6E8A-4147-A177-3AD203B41FA5}">
                      <a16:colId xmlns:a16="http://schemas.microsoft.com/office/drawing/2014/main" val="3303638151"/>
                    </a:ext>
                  </a:extLst>
                </a:gridCol>
                <a:gridCol w="3078812">
                  <a:extLst>
                    <a:ext uri="{9D8B030D-6E8A-4147-A177-3AD203B41FA5}">
                      <a16:colId xmlns:a16="http://schemas.microsoft.com/office/drawing/2014/main" val="313025763"/>
                    </a:ext>
                  </a:extLst>
                </a:gridCol>
                <a:gridCol w="2716344">
                  <a:extLst>
                    <a:ext uri="{9D8B030D-6E8A-4147-A177-3AD203B41FA5}">
                      <a16:colId xmlns:a16="http://schemas.microsoft.com/office/drawing/2014/main" val="224124598"/>
                    </a:ext>
                  </a:extLst>
                </a:gridCol>
              </a:tblGrid>
              <a:tr h="4401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rId3" action="ppaction://hlinksldjump"/>
                        </a:rPr>
                        <a:t>Fractions,</a:t>
                      </a:r>
                      <a:r>
                        <a:rPr lang="en-GB" sz="800" b="1" baseline="0" dirty="0">
                          <a:hlinkClick r:id="rId3" action="ppaction://hlinksldjump"/>
                        </a:rPr>
                        <a:t> Decimals and %</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Identifies wholes and halves in a social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context and uses appropriate language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e.g. ‘I have eaten half of my banana’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Splits a whole into smaller parts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and explains that equal parts are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same size</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          Understands that a whole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can be shared equally and unequally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2125231"/>
                  </a:ext>
                </a:extLst>
              </a:tr>
            </a:tbl>
          </a:graphicData>
        </a:graphic>
      </p:graphicFrame>
      <p:sp>
        <p:nvSpPr>
          <p:cNvPr id="3" name="Title 1">
            <a:extLst>
              <a:ext uri="{FF2B5EF4-FFF2-40B4-BE49-F238E27FC236}">
                <a16:creationId xmlns:a16="http://schemas.microsoft.com/office/drawing/2014/main" id="{BDC47A18-B3DB-4D7F-9507-BE07C7037AE8}"/>
              </a:ext>
            </a:extLst>
          </p:cNvPr>
          <p:cNvSpPr txBox="1">
            <a:spLocks/>
          </p:cNvSpPr>
          <p:nvPr/>
        </p:nvSpPr>
        <p:spPr>
          <a:xfrm>
            <a:off x="457200" y="7135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a:ea typeface="+mj-ea"/>
                <a:cs typeface="+mj-cs"/>
              </a:rPr>
              <a:t>Early Fractions </a:t>
            </a:r>
          </a:p>
        </p:txBody>
      </p:sp>
      <p:sp>
        <p:nvSpPr>
          <p:cNvPr id="5" name="Rectangle 4">
            <a:extLst>
              <a:ext uri="{FF2B5EF4-FFF2-40B4-BE49-F238E27FC236}">
                <a16:creationId xmlns:a16="http://schemas.microsoft.com/office/drawing/2014/main" id="{A69D27A4-4ADA-4C97-9B1A-8477FA1D8989}"/>
              </a:ext>
            </a:extLst>
          </p:cNvPr>
          <p:cNvSpPr/>
          <p:nvPr/>
        </p:nvSpPr>
        <p:spPr>
          <a:xfrm>
            <a:off x="827584" y="1124744"/>
            <a:ext cx="2520280" cy="85344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1AD4B429-5471-4029-8B9F-57BDC08FC45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037" b="92037" l="73438" r="82813">
                        <a14:foregroundMark x1="77604" y1="7407" x2="77604" y2="7407"/>
                        <a14:foregroundMark x1="82813" y1="18704" x2="82813" y2="18704"/>
                        <a14:foregroundMark x1="74896" y1="92037" x2="74896" y2="92037"/>
                      </a14:backgroundRemoval>
                    </a14:imgEffect>
                  </a14:imgLayer>
                </a14:imgProps>
              </a:ext>
              <a:ext uri="{28A0092B-C50C-407E-A947-70E740481C1C}">
                <a14:useLocalDpi xmlns:a14="http://schemas.microsoft.com/office/drawing/2010/main" val="0"/>
              </a:ext>
            </a:extLst>
          </a:blip>
          <a:srcRect l="72438" r="16925"/>
          <a:stretch/>
        </p:blipFill>
        <p:spPr>
          <a:xfrm rot="16200000">
            <a:off x="4173166" y="857250"/>
            <a:ext cx="972616" cy="5143500"/>
          </a:xfrm>
          <a:prstGeom prst="rect">
            <a:avLst/>
          </a:prstGeom>
        </p:spPr>
      </p:pic>
      <p:pic>
        <p:nvPicPr>
          <p:cNvPr id="9" name="Picture 8">
            <a:extLst>
              <a:ext uri="{FF2B5EF4-FFF2-40B4-BE49-F238E27FC236}">
                <a16:creationId xmlns:a16="http://schemas.microsoft.com/office/drawing/2014/main" id="{20940698-B8CA-4F78-A78C-CEEC908D4B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4" y="2267744"/>
            <a:ext cx="1645920" cy="1645920"/>
          </a:xfrm>
          <a:prstGeom prst="rect">
            <a:avLst/>
          </a:prstGeom>
        </p:spPr>
      </p:pic>
      <p:sp>
        <p:nvSpPr>
          <p:cNvPr id="14" name="Rectangle 13">
            <a:extLst>
              <a:ext uri="{FF2B5EF4-FFF2-40B4-BE49-F238E27FC236}">
                <a16:creationId xmlns:a16="http://schemas.microsoft.com/office/drawing/2014/main" id="{FA5095B1-E0AE-46ED-A03B-2A25690F0CEB}"/>
              </a:ext>
            </a:extLst>
          </p:cNvPr>
          <p:cNvSpPr/>
          <p:nvPr/>
        </p:nvSpPr>
        <p:spPr>
          <a:xfrm>
            <a:off x="4615740" y="3029377"/>
            <a:ext cx="2571744" cy="97261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B3F65C46-576B-46F6-9CC9-1F0CE13B825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037" b="92037" l="73438" r="82813">
                        <a14:foregroundMark x1="77604" y1="7407" x2="77604" y2="7407"/>
                        <a14:foregroundMark x1="82813" y1="18704" x2="82813" y2="18704"/>
                        <a14:foregroundMark x1="74896" y1="92037" x2="74896" y2="92037"/>
                      </a14:backgroundRemoval>
                    </a14:imgEffect>
                  </a14:imgLayer>
                </a14:imgProps>
              </a:ext>
              <a:ext uri="{28A0092B-C50C-407E-A947-70E740481C1C}">
                <a14:useLocalDpi xmlns:a14="http://schemas.microsoft.com/office/drawing/2010/main" val="0"/>
              </a:ext>
            </a:extLst>
          </a:blip>
          <a:srcRect l="72438" t="48300" r="16925"/>
          <a:stretch/>
        </p:blipFill>
        <p:spPr>
          <a:xfrm rot="16200000">
            <a:off x="6063376" y="2099388"/>
            <a:ext cx="972616" cy="2659224"/>
          </a:xfrm>
          <a:prstGeom prst="rect">
            <a:avLst/>
          </a:prstGeom>
        </p:spPr>
      </p:pic>
      <p:cxnSp>
        <p:nvCxnSpPr>
          <p:cNvPr id="11" name="Straight Connector 10">
            <a:extLst>
              <a:ext uri="{FF2B5EF4-FFF2-40B4-BE49-F238E27FC236}">
                <a16:creationId xmlns:a16="http://schemas.microsoft.com/office/drawing/2014/main" id="{76009533-B39F-4CE7-96A5-913FA5BA118C}"/>
              </a:ext>
            </a:extLst>
          </p:cNvPr>
          <p:cNvCxnSpPr>
            <a:cxnSpLocks/>
          </p:cNvCxnSpPr>
          <p:nvPr/>
        </p:nvCxnSpPr>
        <p:spPr>
          <a:xfrm>
            <a:off x="4572000" y="2556851"/>
            <a:ext cx="0" cy="1744297"/>
          </a:xfrm>
          <a:prstGeom prst="line">
            <a:avLst/>
          </a:prstGeom>
          <a:ln w="57150">
            <a:solidFill>
              <a:srgbClr val="FF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449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1)">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D01F41-A72A-455C-9B99-0C49A3FF9E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92" b="11539"/>
          <a:stretch/>
        </p:blipFill>
        <p:spPr>
          <a:xfrm>
            <a:off x="1259632" y="2204864"/>
            <a:ext cx="2931049" cy="3024336"/>
          </a:xfrm>
          <a:prstGeom prst="rect">
            <a:avLst/>
          </a:prstGeom>
        </p:spPr>
      </p:pic>
      <p:sp>
        <p:nvSpPr>
          <p:cNvPr id="11" name="Rectangle 10">
            <a:extLst>
              <a:ext uri="{FF2B5EF4-FFF2-40B4-BE49-F238E27FC236}">
                <a16:creationId xmlns:a16="http://schemas.microsoft.com/office/drawing/2014/main" id="{1103CD8C-6137-41B8-BDED-6C5C51BFB355}"/>
              </a:ext>
            </a:extLst>
          </p:cNvPr>
          <p:cNvSpPr/>
          <p:nvPr/>
        </p:nvSpPr>
        <p:spPr>
          <a:xfrm>
            <a:off x="2725155" y="2085568"/>
            <a:ext cx="1702825" cy="32876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4B2CF38A-9F9E-44BA-B932-14F9BCF4A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15" t="7692" b="11539"/>
          <a:stretch/>
        </p:blipFill>
        <p:spPr>
          <a:xfrm>
            <a:off x="3092260" y="2204864"/>
            <a:ext cx="1479740" cy="3024336"/>
          </a:xfrm>
          <a:prstGeom prst="rect">
            <a:avLst/>
          </a:prstGeom>
        </p:spPr>
      </p:pic>
      <p:cxnSp>
        <p:nvCxnSpPr>
          <p:cNvPr id="9" name="Straight Connector 8">
            <a:extLst>
              <a:ext uri="{FF2B5EF4-FFF2-40B4-BE49-F238E27FC236}">
                <a16:creationId xmlns:a16="http://schemas.microsoft.com/office/drawing/2014/main" id="{F28737CA-C715-40EA-92D8-00E55929003F}"/>
              </a:ext>
            </a:extLst>
          </p:cNvPr>
          <p:cNvCxnSpPr>
            <a:cxnSpLocks/>
          </p:cNvCxnSpPr>
          <p:nvPr/>
        </p:nvCxnSpPr>
        <p:spPr>
          <a:xfrm>
            <a:off x="2725156" y="1916832"/>
            <a:ext cx="0" cy="3888432"/>
          </a:xfrm>
          <a:prstGeom prst="line">
            <a:avLst/>
          </a:prstGeom>
          <a:ln w="57150">
            <a:solidFill>
              <a:srgbClr val="FF0000"/>
            </a:solidFill>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5E515DD-77F6-4BB5-A945-1D4A33AEAAB5}"/>
                  </a:ext>
                </a:extLst>
              </p:cNvPr>
              <p:cNvSpPr txBox="1"/>
              <p:nvPr/>
            </p:nvSpPr>
            <p:spPr>
              <a:xfrm>
                <a:off x="457200" y="3140968"/>
                <a:ext cx="320601" cy="92198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GB"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GB"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GB"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m:oMathPara>
                </a14:m>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3" name="TextBox 12">
                <a:extLst>
                  <a:ext uri="{FF2B5EF4-FFF2-40B4-BE49-F238E27FC236}">
                    <a16:creationId xmlns:a16="http://schemas.microsoft.com/office/drawing/2014/main" id="{35E515DD-77F6-4BB5-A945-1D4A33AEAAB5}"/>
                  </a:ext>
                </a:extLst>
              </p:cNvPr>
              <p:cNvSpPr txBox="1">
                <a:spLocks noRot="1" noChangeAspect="1" noMove="1" noResize="1" noEditPoints="1" noAdjustHandles="1" noChangeArrowheads="1" noChangeShapeType="1" noTextEdit="1"/>
              </p:cNvSpPr>
              <p:nvPr/>
            </p:nvSpPr>
            <p:spPr>
              <a:xfrm>
                <a:off x="457200" y="3140968"/>
                <a:ext cx="320601" cy="92198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ED37EAD-88B3-486C-8D29-494ADBA9267E}"/>
                  </a:ext>
                </a:extLst>
              </p:cNvPr>
              <p:cNvSpPr txBox="1"/>
              <p:nvPr/>
            </p:nvSpPr>
            <p:spPr>
              <a:xfrm>
                <a:off x="5119091" y="3256040"/>
                <a:ext cx="320601" cy="92198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GB"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GB"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GB"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m:oMathPara>
                </a14:m>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1" name="TextBox 20">
                <a:extLst>
                  <a:ext uri="{FF2B5EF4-FFF2-40B4-BE49-F238E27FC236}">
                    <a16:creationId xmlns:a16="http://schemas.microsoft.com/office/drawing/2014/main" id="{3ED37EAD-88B3-486C-8D29-494ADBA9267E}"/>
                  </a:ext>
                </a:extLst>
              </p:cNvPr>
              <p:cNvSpPr txBox="1">
                <a:spLocks noRot="1" noChangeAspect="1" noMove="1" noResize="1" noEditPoints="1" noAdjustHandles="1" noChangeArrowheads="1" noChangeShapeType="1" noTextEdit="1"/>
              </p:cNvSpPr>
              <p:nvPr/>
            </p:nvSpPr>
            <p:spPr>
              <a:xfrm>
                <a:off x="5119091" y="3256040"/>
                <a:ext cx="320601" cy="921984"/>
              </a:xfrm>
              <a:prstGeom prst="rect">
                <a:avLst/>
              </a:prstGeom>
              <a:blipFill>
                <a:blip r:embed="rId6"/>
                <a:stretch>
                  <a:fillRect/>
                </a:stretch>
              </a:blipFill>
            </p:spPr>
            <p:txBody>
              <a:bodyPr/>
              <a:lstStyle/>
              <a:p>
                <a:r>
                  <a:rPr lang="en-GB">
                    <a:noFill/>
                  </a:rPr>
                  <a:t> </a:t>
                </a:r>
              </a:p>
            </p:txBody>
          </p:sp>
        </mc:Fallback>
      </mc:AlternateContent>
      <p:graphicFrame>
        <p:nvGraphicFramePr>
          <p:cNvPr id="12" name="Table 11">
            <a:extLst>
              <a:ext uri="{FF2B5EF4-FFF2-40B4-BE49-F238E27FC236}">
                <a16:creationId xmlns:a16="http://schemas.microsoft.com/office/drawing/2014/main" id="{C2964621-7DFB-437C-B2B9-76915C4C7093}"/>
              </a:ext>
            </a:extLst>
          </p:cNvPr>
          <p:cNvGraphicFramePr>
            <a:graphicFrameLocks noGrp="1"/>
          </p:cNvGraphicFramePr>
          <p:nvPr/>
        </p:nvGraphicFramePr>
        <p:xfrm>
          <a:off x="0" y="1124744"/>
          <a:ext cx="9143022" cy="8534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3373820229"/>
                    </a:ext>
                  </a:extLst>
                </a:gridCol>
                <a:gridCol w="2520283">
                  <a:extLst>
                    <a:ext uri="{9D8B030D-6E8A-4147-A177-3AD203B41FA5}">
                      <a16:colId xmlns:a16="http://schemas.microsoft.com/office/drawing/2014/main" val="3303638151"/>
                    </a:ext>
                  </a:extLst>
                </a:gridCol>
                <a:gridCol w="3078812">
                  <a:extLst>
                    <a:ext uri="{9D8B030D-6E8A-4147-A177-3AD203B41FA5}">
                      <a16:colId xmlns:a16="http://schemas.microsoft.com/office/drawing/2014/main" val="313025763"/>
                    </a:ext>
                  </a:extLst>
                </a:gridCol>
                <a:gridCol w="2716344">
                  <a:extLst>
                    <a:ext uri="{9D8B030D-6E8A-4147-A177-3AD203B41FA5}">
                      <a16:colId xmlns:a16="http://schemas.microsoft.com/office/drawing/2014/main" val="224124598"/>
                    </a:ext>
                  </a:extLst>
                </a:gridCol>
              </a:tblGrid>
              <a:tr h="4401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rId7" action="ppaction://hlinksldjump"/>
                        </a:rPr>
                        <a:t>Fractions,</a:t>
                      </a:r>
                      <a:r>
                        <a:rPr lang="en-GB" sz="800" b="1" baseline="0" dirty="0">
                          <a:hlinkClick r:id="rId7" action="ppaction://hlinksldjump"/>
                        </a:rPr>
                        <a:t> Decimals and %</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Identifies wholes and halves in a social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context and uses appropriate language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e.g. ‘I have eaten half of my banana’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Splits a whole into smaller parts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and explains that equal parts are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same size</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          Understands that a whole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can be shared equally and unequally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2125231"/>
                  </a:ext>
                </a:extLst>
              </a:tr>
            </a:tbl>
          </a:graphicData>
        </a:graphic>
      </p:graphicFrame>
      <p:sp>
        <p:nvSpPr>
          <p:cNvPr id="14" name="Rectangle 13">
            <a:extLst>
              <a:ext uri="{FF2B5EF4-FFF2-40B4-BE49-F238E27FC236}">
                <a16:creationId xmlns:a16="http://schemas.microsoft.com/office/drawing/2014/main" id="{A1C70DC6-AF7A-411B-9562-9FF1D2902F4D}"/>
              </a:ext>
            </a:extLst>
          </p:cNvPr>
          <p:cNvSpPr/>
          <p:nvPr/>
        </p:nvSpPr>
        <p:spPr>
          <a:xfrm>
            <a:off x="827584" y="1124744"/>
            <a:ext cx="5544616" cy="85344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itle 1">
            <a:extLst>
              <a:ext uri="{FF2B5EF4-FFF2-40B4-BE49-F238E27FC236}">
                <a16:creationId xmlns:a16="http://schemas.microsoft.com/office/drawing/2014/main" id="{0E55708D-FC21-4132-8482-1C8933299645}"/>
              </a:ext>
            </a:extLst>
          </p:cNvPr>
          <p:cNvSpPr txBox="1">
            <a:spLocks/>
          </p:cNvSpPr>
          <p:nvPr/>
        </p:nvSpPr>
        <p:spPr>
          <a:xfrm>
            <a:off x="457200" y="7135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a:ea typeface="+mj-ea"/>
                <a:cs typeface="+mj-cs"/>
              </a:rPr>
              <a:t>Early Fractions </a:t>
            </a:r>
          </a:p>
        </p:txBody>
      </p:sp>
    </p:spTree>
    <p:extLst>
      <p:ext uri="{BB962C8B-B14F-4D97-AF65-F5344CB8AC3E}">
        <p14:creationId xmlns:p14="http://schemas.microsoft.com/office/powerpoint/2010/main" val="300232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heel(1)">
                                      <p:cBhvr>
                                        <p:cTn id="2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21" grpId="0"/>
      <p:bldP spid="1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C2964621-7DFB-437C-B2B9-76915C4C7093}"/>
              </a:ext>
            </a:extLst>
          </p:cNvPr>
          <p:cNvGraphicFramePr>
            <a:graphicFrameLocks noGrp="1"/>
          </p:cNvGraphicFramePr>
          <p:nvPr/>
        </p:nvGraphicFramePr>
        <p:xfrm>
          <a:off x="0" y="1124744"/>
          <a:ext cx="9143022" cy="8534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3373820229"/>
                    </a:ext>
                  </a:extLst>
                </a:gridCol>
                <a:gridCol w="2520283">
                  <a:extLst>
                    <a:ext uri="{9D8B030D-6E8A-4147-A177-3AD203B41FA5}">
                      <a16:colId xmlns:a16="http://schemas.microsoft.com/office/drawing/2014/main" val="3303638151"/>
                    </a:ext>
                  </a:extLst>
                </a:gridCol>
                <a:gridCol w="3078812">
                  <a:extLst>
                    <a:ext uri="{9D8B030D-6E8A-4147-A177-3AD203B41FA5}">
                      <a16:colId xmlns:a16="http://schemas.microsoft.com/office/drawing/2014/main" val="313025763"/>
                    </a:ext>
                  </a:extLst>
                </a:gridCol>
                <a:gridCol w="2716344">
                  <a:extLst>
                    <a:ext uri="{9D8B030D-6E8A-4147-A177-3AD203B41FA5}">
                      <a16:colId xmlns:a16="http://schemas.microsoft.com/office/drawing/2014/main" val="224124598"/>
                    </a:ext>
                  </a:extLst>
                </a:gridCol>
              </a:tblGrid>
              <a:tr h="4401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rId3" action="ppaction://hlinksldjump"/>
                        </a:rPr>
                        <a:t>Fractions,</a:t>
                      </a:r>
                      <a:r>
                        <a:rPr lang="en-GB" sz="800" b="1" baseline="0" dirty="0">
                          <a:hlinkClick r:id="rId3" action="ppaction://hlinksldjump"/>
                        </a:rPr>
                        <a:t> Decimals and %</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Identifies wholes and halves in a social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context and uses appropriate language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e.g. ‘I have eaten half of my banana’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Splits a whole into smaller parts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and explains that equal parts are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same size</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          Understands that a whole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can be shared equally and unequally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2125231"/>
                  </a:ext>
                </a:extLst>
              </a:tr>
            </a:tbl>
          </a:graphicData>
        </a:graphic>
      </p:graphicFrame>
      <p:sp>
        <p:nvSpPr>
          <p:cNvPr id="14" name="Rectangle 13">
            <a:extLst>
              <a:ext uri="{FF2B5EF4-FFF2-40B4-BE49-F238E27FC236}">
                <a16:creationId xmlns:a16="http://schemas.microsoft.com/office/drawing/2014/main" id="{A1C70DC6-AF7A-411B-9562-9FF1D2902F4D}"/>
              </a:ext>
            </a:extLst>
          </p:cNvPr>
          <p:cNvSpPr/>
          <p:nvPr/>
        </p:nvSpPr>
        <p:spPr>
          <a:xfrm>
            <a:off x="827584" y="1124744"/>
            <a:ext cx="5544616" cy="85344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itle 1">
            <a:extLst>
              <a:ext uri="{FF2B5EF4-FFF2-40B4-BE49-F238E27FC236}">
                <a16:creationId xmlns:a16="http://schemas.microsoft.com/office/drawing/2014/main" id="{0E55708D-FC21-4132-8482-1C8933299645}"/>
              </a:ext>
            </a:extLst>
          </p:cNvPr>
          <p:cNvSpPr txBox="1">
            <a:spLocks/>
          </p:cNvSpPr>
          <p:nvPr/>
        </p:nvSpPr>
        <p:spPr>
          <a:xfrm>
            <a:off x="457200" y="7135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a:ea typeface="+mj-ea"/>
                <a:cs typeface="+mj-cs"/>
              </a:rPr>
              <a:t>Early Fractions </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11F1BF7-87EB-49EE-A798-4A326CE48F30}"/>
                  </a:ext>
                </a:extLst>
              </p:cNvPr>
              <p:cNvSpPr txBox="1"/>
              <p:nvPr/>
            </p:nvSpPr>
            <p:spPr>
              <a:xfrm>
                <a:off x="7271362" y="3827702"/>
                <a:ext cx="320601" cy="92198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GB"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GB"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GB"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m:oMathPara>
                </a14:m>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7" name="TextBox 16">
                <a:extLst>
                  <a:ext uri="{FF2B5EF4-FFF2-40B4-BE49-F238E27FC236}">
                    <a16:creationId xmlns:a16="http://schemas.microsoft.com/office/drawing/2014/main" id="{C11F1BF7-87EB-49EE-A798-4A326CE48F30}"/>
                  </a:ext>
                </a:extLst>
              </p:cNvPr>
              <p:cNvSpPr txBox="1">
                <a:spLocks noRot="1" noChangeAspect="1" noMove="1" noResize="1" noEditPoints="1" noAdjustHandles="1" noChangeArrowheads="1" noChangeShapeType="1" noTextEdit="1"/>
              </p:cNvSpPr>
              <p:nvPr/>
            </p:nvSpPr>
            <p:spPr>
              <a:xfrm>
                <a:off x="7271362" y="3827702"/>
                <a:ext cx="320601" cy="921984"/>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A0DFC80-06AB-47C5-9E4C-7825BD77A696}"/>
                  </a:ext>
                </a:extLst>
              </p:cNvPr>
              <p:cNvSpPr txBox="1"/>
              <p:nvPr/>
            </p:nvSpPr>
            <p:spPr>
              <a:xfrm>
                <a:off x="7230598" y="2392750"/>
                <a:ext cx="320601" cy="92198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GB"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GB"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GB"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m:oMathPara>
                </a14:m>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8" name="TextBox 17">
                <a:extLst>
                  <a:ext uri="{FF2B5EF4-FFF2-40B4-BE49-F238E27FC236}">
                    <a16:creationId xmlns:a16="http://schemas.microsoft.com/office/drawing/2014/main" id="{FA0DFC80-06AB-47C5-9E4C-7825BD77A696}"/>
                  </a:ext>
                </a:extLst>
              </p:cNvPr>
              <p:cNvSpPr txBox="1">
                <a:spLocks noRot="1" noChangeAspect="1" noMove="1" noResize="1" noEditPoints="1" noAdjustHandles="1" noChangeArrowheads="1" noChangeShapeType="1" noTextEdit="1"/>
              </p:cNvSpPr>
              <p:nvPr/>
            </p:nvSpPr>
            <p:spPr>
              <a:xfrm>
                <a:off x="7230598" y="2392750"/>
                <a:ext cx="320601" cy="921984"/>
              </a:xfrm>
              <a:prstGeom prst="rect">
                <a:avLst/>
              </a:prstGeom>
              <a:blipFill>
                <a:blip r:embed="rId5"/>
                <a:stretch>
                  <a:fillRect/>
                </a:stretch>
              </a:blipFill>
            </p:spPr>
            <p:txBody>
              <a:bodyPr/>
              <a:lstStyle/>
              <a:p>
                <a:r>
                  <a:rPr lang="en-GB">
                    <a:noFill/>
                  </a:rPr>
                  <a:t> </a:t>
                </a:r>
              </a:p>
            </p:txBody>
          </p:sp>
        </mc:Fallback>
      </mc:AlternateContent>
      <p:pic>
        <p:nvPicPr>
          <p:cNvPr id="19" name="Picture 18">
            <a:extLst>
              <a:ext uri="{FF2B5EF4-FFF2-40B4-BE49-F238E27FC236}">
                <a16:creationId xmlns:a16="http://schemas.microsoft.com/office/drawing/2014/main" id="{FB2320FB-ADF7-4970-95FF-61396AF053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29529">
            <a:off x="2319027" y="1432950"/>
            <a:ext cx="4876800" cy="4191000"/>
          </a:xfrm>
          <a:prstGeom prst="rect">
            <a:avLst/>
          </a:prstGeom>
        </p:spPr>
      </p:pic>
      <p:cxnSp>
        <p:nvCxnSpPr>
          <p:cNvPr id="20" name="Straight Connector 19">
            <a:extLst>
              <a:ext uri="{FF2B5EF4-FFF2-40B4-BE49-F238E27FC236}">
                <a16:creationId xmlns:a16="http://schemas.microsoft.com/office/drawing/2014/main" id="{4891D65E-1C3B-46C7-91C9-DC71C51F05B1}"/>
              </a:ext>
            </a:extLst>
          </p:cNvPr>
          <p:cNvCxnSpPr>
            <a:cxnSpLocks/>
          </p:cNvCxnSpPr>
          <p:nvPr/>
        </p:nvCxnSpPr>
        <p:spPr>
          <a:xfrm flipH="1">
            <a:off x="1288755" y="3496440"/>
            <a:ext cx="6887404" cy="0"/>
          </a:xfrm>
          <a:prstGeom prst="line">
            <a:avLst/>
          </a:prstGeom>
          <a:ln w="5715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960D8AAD-F788-4AEC-840D-95C416EACF88}"/>
              </a:ext>
            </a:extLst>
          </p:cNvPr>
          <p:cNvSpPr/>
          <p:nvPr/>
        </p:nvSpPr>
        <p:spPr>
          <a:xfrm>
            <a:off x="2360406" y="3534982"/>
            <a:ext cx="4744101" cy="10889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10536681-7D79-4046-80C3-E1E7AC6BDC5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682" b="97500" l="13086" r="97852">
                        <a14:foregroundMark x1="28711" y1="80682" x2="28711" y2="80682"/>
                        <a14:foregroundMark x1="25000" y1="97500" x2="25000" y2="97500"/>
                        <a14:foregroundMark x1="90625" y1="38182" x2="90625" y2="38182"/>
                        <a14:foregroundMark x1="96094" y1="42955" x2="96094" y2="42955"/>
                        <a14:foregroundMark x1="86523" y1="26136" x2="86523" y2="26136"/>
                        <a14:foregroundMark x1="13281" y1="78636" x2="13281" y2="78636"/>
                        <a14:foregroundMark x1="97852" y1="43409" x2="97852" y2="43409"/>
                        <a14:backgroundMark x1="11523" y1="75682" x2="73438" y2="29545"/>
                        <a14:backgroundMark x1="73438" y1="29545" x2="63672" y2="24318"/>
                        <a14:backgroundMark x1="63672" y1="24318" x2="32422" y2="27955"/>
                        <a14:backgroundMark x1="32422" y1="27955" x2="15820" y2="42955"/>
                        <a14:backgroundMark x1="15820" y1="42955" x2="13086" y2="77045"/>
                      </a14:backgroundRemoval>
                    </a14:imgEffect>
                  </a14:imgLayer>
                </a14:imgProps>
              </a:ext>
              <a:ext uri="{28A0092B-C50C-407E-A947-70E740481C1C}">
                <a14:useLocalDpi xmlns:a14="http://schemas.microsoft.com/office/drawing/2010/main" val="0"/>
              </a:ext>
            </a:extLst>
          </a:blip>
          <a:srcRect l="12045" t="24655"/>
          <a:stretch/>
        </p:blipFill>
        <p:spPr>
          <a:xfrm rot="1895495">
            <a:off x="2632994" y="2739137"/>
            <a:ext cx="4289402" cy="3157721"/>
          </a:xfrm>
          <a:prstGeom prst="rect">
            <a:avLst/>
          </a:prstGeom>
        </p:spPr>
      </p:pic>
    </p:spTree>
    <p:extLst>
      <p:ext uri="{BB962C8B-B14F-4D97-AF65-F5344CB8AC3E}">
        <p14:creationId xmlns:p14="http://schemas.microsoft.com/office/powerpoint/2010/main" val="127048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heel(1)">
                                      <p:cBhvr>
                                        <p:cTn id="16" dur="2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18"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04664"/>
            <a:ext cx="8229600" cy="1143000"/>
          </a:xfrm>
        </p:spPr>
        <p:txBody>
          <a:bodyPr>
            <a:normAutofit fontScale="90000"/>
          </a:bodyPr>
          <a:lstStyle/>
          <a:p>
            <a:r>
              <a:rPr lang="en-GB"/>
              <a:t>In order to calculate children need…</a:t>
            </a:r>
          </a:p>
        </p:txBody>
      </p:sp>
      <p:sp>
        <p:nvSpPr>
          <p:cNvPr id="3" name="Content Placeholder 2"/>
          <p:cNvSpPr>
            <a:spLocks noGrp="1"/>
          </p:cNvSpPr>
          <p:nvPr>
            <p:ph idx="1"/>
          </p:nvPr>
        </p:nvSpPr>
        <p:spPr>
          <a:xfrm>
            <a:off x="467544" y="1268760"/>
            <a:ext cx="8229600" cy="4525963"/>
          </a:xfrm>
        </p:spPr>
        <p:txBody>
          <a:bodyPr vert="horz" lIns="91440" tIns="45720" rIns="91440" bIns="45720" rtlCol="0" anchor="t">
            <a:normAutofit/>
          </a:bodyPr>
          <a:lstStyle/>
          <a:p>
            <a:pPr marL="0" indent="0">
              <a:buNone/>
            </a:pPr>
            <a:endParaRPr lang="en-GB" b="1"/>
          </a:p>
          <a:p>
            <a:pPr marL="0" indent="0">
              <a:buNone/>
            </a:pPr>
            <a:r>
              <a:rPr lang="en-GB" b="1"/>
              <a:t>..to know the relationship between numbers</a:t>
            </a:r>
            <a:endParaRPr lang="en-GB"/>
          </a:p>
          <a:p>
            <a:pPr lvl="1"/>
            <a:r>
              <a:rPr lang="en-GB" b="1" i="1"/>
              <a:t>comparison</a:t>
            </a:r>
            <a:r>
              <a:rPr lang="en-GB"/>
              <a:t> E.g., 5 and 7</a:t>
            </a:r>
          </a:p>
          <a:p>
            <a:pPr lvl="1"/>
            <a:r>
              <a:rPr lang="en-GB" b="1" i="1"/>
              <a:t>ordering</a:t>
            </a:r>
            <a:r>
              <a:rPr lang="en-GB"/>
              <a:t> E.g., 3, 4, 5 and 5, 4, 3</a:t>
            </a:r>
          </a:p>
          <a:p>
            <a:pPr lvl="1"/>
            <a:r>
              <a:rPr lang="en-GB" b="1" i="1"/>
              <a:t>partitioning </a:t>
            </a:r>
            <a:r>
              <a:rPr lang="en-GB" i="1"/>
              <a:t>E.g.,</a:t>
            </a:r>
            <a:r>
              <a:rPr lang="en-GB"/>
              <a:t> 4 can be 2 and 2</a:t>
            </a:r>
          </a:p>
          <a:p>
            <a:pPr lvl="1"/>
            <a:endParaRPr lang="en-GB"/>
          </a:p>
        </p:txBody>
      </p:sp>
    </p:spTree>
    <p:extLst>
      <p:ext uri="{BB962C8B-B14F-4D97-AF65-F5344CB8AC3E}">
        <p14:creationId xmlns:p14="http://schemas.microsoft.com/office/powerpoint/2010/main" val="245458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C2964621-7DFB-437C-B2B9-76915C4C7093}"/>
              </a:ext>
            </a:extLst>
          </p:cNvPr>
          <p:cNvGraphicFramePr>
            <a:graphicFrameLocks noGrp="1"/>
          </p:cNvGraphicFramePr>
          <p:nvPr/>
        </p:nvGraphicFramePr>
        <p:xfrm>
          <a:off x="0" y="1124744"/>
          <a:ext cx="9143022" cy="8534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3373820229"/>
                    </a:ext>
                  </a:extLst>
                </a:gridCol>
                <a:gridCol w="2520283">
                  <a:extLst>
                    <a:ext uri="{9D8B030D-6E8A-4147-A177-3AD203B41FA5}">
                      <a16:colId xmlns:a16="http://schemas.microsoft.com/office/drawing/2014/main" val="3303638151"/>
                    </a:ext>
                  </a:extLst>
                </a:gridCol>
                <a:gridCol w="3078812">
                  <a:extLst>
                    <a:ext uri="{9D8B030D-6E8A-4147-A177-3AD203B41FA5}">
                      <a16:colId xmlns:a16="http://schemas.microsoft.com/office/drawing/2014/main" val="313025763"/>
                    </a:ext>
                  </a:extLst>
                </a:gridCol>
                <a:gridCol w="2716344">
                  <a:extLst>
                    <a:ext uri="{9D8B030D-6E8A-4147-A177-3AD203B41FA5}">
                      <a16:colId xmlns:a16="http://schemas.microsoft.com/office/drawing/2014/main" val="224124598"/>
                    </a:ext>
                  </a:extLst>
                </a:gridCol>
              </a:tblGrid>
              <a:tr h="4401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rId3" action="ppaction://hlinksldjump"/>
                        </a:rPr>
                        <a:t>Fractions,</a:t>
                      </a:r>
                      <a:r>
                        <a:rPr lang="en-GB" sz="800" b="1" baseline="0" dirty="0">
                          <a:hlinkClick r:id="rId3" action="ppaction://hlinksldjump"/>
                        </a:rPr>
                        <a:t> Decimals and %</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Identifies wholes and halves in a social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context and uses appropriate language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e.g. ‘I have eaten half of my banana’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Splits a whole into smaller parts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and explains that equal parts are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same size</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          Understands that a whole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can be shared equally and unequally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2125231"/>
                  </a:ext>
                </a:extLst>
              </a:tr>
            </a:tbl>
          </a:graphicData>
        </a:graphic>
      </p:graphicFrame>
      <p:sp>
        <p:nvSpPr>
          <p:cNvPr id="14" name="Rectangle 13">
            <a:extLst>
              <a:ext uri="{FF2B5EF4-FFF2-40B4-BE49-F238E27FC236}">
                <a16:creationId xmlns:a16="http://schemas.microsoft.com/office/drawing/2014/main" id="{A1C70DC6-AF7A-411B-9562-9FF1D2902F4D}"/>
              </a:ext>
            </a:extLst>
          </p:cNvPr>
          <p:cNvSpPr/>
          <p:nvPr/>
        </p:nvSpPr>
        <p:spPr>
          <a:xfrm>
            <a:off x="6372200" y="1124744"/>
            <a:ext cx="2787342" cy="85344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itle 1">
            <a:extLst>
              <a:ext uri="{FF2B5EF4-FFF2-40B4-BE49-F238E27FC236}">
                <a16:creationId xmlns:a16="http://schemas.microsoft.com/office/drawing/2014/main" id="{0E55708D-FC21-4132-8482-1C8933299645}"/>
              </a:ext>
            </a:extLst>
          </p:cNvPr>
          <p:cNvSpPr txBox="1">
            <a:spLocks/>
          </p:cNvSpPr>
          <p:nvPr/>
        </p:nvSpPr>
        <p:spPr>
          <a:xfrm>
            <a:off x="457200" y="7135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a:ea typeface="+mj-ea"/>
                <a:cs typeface="+mj-cs"/>
              </a:rPr>
              <a:t>Early Fractions </a:t>
            </a:r>
          </a:p>
        </p:txBody>
      </p:sp>
      <p:pic>
        <p:nvPicPr>
          <p:cNvPr id="17" name="Picture 16">
            <a:extLst>
              <a:ext uri="{FF2B5EF4-FFF2-40B4-BE49-F238E27FC236}">
                <a16:creationId xmlns:a16="http://schemas.microsoft.com/office/drawing/2014/main" id="{392F0222-5C6C-408E-B8E8-A77789B9B32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381" b="95000" l="14524" r="55714">
                        <a14:foregroundMark x1="38810" y1="52143" x2="25476" y2="51905"/>
                        <a14:foregroundMark x1="25476" y1="51905" x2="39286" y2="53095"/>
                        <a14:foregroundMark x1="39286" y1="53095" x2="43095" y2="55000"/>
                        <a14:foregroundMark x1="54048" y1="70238" x2="54048" y2="70238"/>
                        <a14:foregroundMark x1="35000" y1="91667" x2="35000" y2="91667"/>
                        <a14:foregroundMark x1="36667" y1="92619" x2="36667" y2="92619"/>
                        <a14:foregroundMark x1="29286" y1="95000" x2="29286" y2="95000"/>
                        <a14:foregroundMark x1="14524" y1="80714" x2="14524" y2="80714"/>
                        <a14:foregroundMark x1="55714" y1="69286" x2="55714" y2="69286"/>
                        <a14:foregroundMark x1="23571" y1="56190" x2="23571" y2="56190"/>
                      </a14:backgroundRemoval>
                    </a14:imgEffect>
                  </a14:imgLayer>
                </a14:imgProps>
              </a:ext>
              <a:ext uri="{28A0092B-C50C-407E-A947-70E740481C1C}">
                <a14:useLocalDpi xmlns:a14="http://schemas.microsoft.com/office/drawing/2010/main" val="0"/>
              </a:ext>
            </a:extLst>
          </a:blip>
          <a:srcRect l="10401" t="50000" r="42800" b="3201"/>
          <a:stretch/>
        </p:blipFill>
        <p:spPr>
          <a:xfrm>
            <a:off x="971600" y="2060848"/>
            <a:ext cx="864096" cy="864096"/>
          </a:xfrm>
          <a:prstGeom prst="rect">
            <a:avLst/>
          </a:prstGeom>
        </p:spPr>
      </p:pic>
      <p:pic>
        <p:nvPicPr>
          <p:cNvPr id="18" name="Picture 17">
            <a:extLst>
              <a:ext uri="{FF2B5EF4-FFF2-40B4-BE49-F238E27FC236}">
                <a16:creationId xmlns:a16="http://schemas.microsoft.com/office/drawing/2014/main" id="{00D06EC3-4519-4C49-B073-90847941CEE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381" b="95000" l="14524" r="55714">
                        <a14:foregroundMark x1="38810" y1="52143" x2="25476" y2="51905"/>
                        <a14:foregroundMark x1="25476" y1="51905" x2="39286" y2="53095"/>
                        <a14:foregroundMark x1="39286" y1="53095" x2="43095" y2="55000"/>
                        <a14:foregroundMark x1="54048" y1="70238" x2="54048" y2="70238"/>
                        <a14:foregroundMark x1="35000" y1="91667" x2="35000" y2="91667"/>
                        <a14:foregroundMark x1="36667" y1="92619" x2="36667" y2="92619"/>
                        <a14:foregroundMark x1="29286" y1="95000" x2="29286" y2="95000"/>
                        <a14:foregroundMark x1="14524" y1="80714" x2="14524" y2="80714"/>
                        <a14:foregroundMark x1="55714" y1="69286" x2="55714" y2="69286"/>
                        <a14:foregroundMark x1="23571" y1="56190" x2="23571" y2="56190"/>
                      </a14:backgroundRemoval>
                    </a14:imgEffect>
                  </a14:imgLayer>
                </a14:imgProps>
              </a:ext>
              <a:ext uri="{28A0092B-C50C-407E-A947-70E740481C1C}">
                <a14:useLocalDpi xmlns:a14="http://schemas.microsoft.com/office/drawing/2010/main" val="0"/>
              </a:ext>
            </a:extLst>
          </a:blip>
          <a:srcRect l="10401" t="50000" r="42800" b="3201"/>
          <a:stretch/>
        </p:blipFill>
        <p:spPr>
          <a:xfrm>
            <a:off x="1835696" y="2060848"/>
            <a:ext cx="864096" cy="864096"/>
          </a:xfrm>
          <a:prstGeom prst="rect">
            <a:avLst/>
          </a:prstGeom>
        </p:spPr>
      </p:pic>
      <p:pic>
        <p:nvPicPr>
          <p:cNvPr id="19" name="Picture 18">
            <a:extLst>
              <a:ext uri="{FF2B5EF4-FFF2-40B4-BE49-F238E27FC236}">
                <a16:creationId xmlns:a16="http://schemas.microsoft.com/office/drawing/2014/main" id="{819A4AA0-30E1-42CC-9829-21550C03EAC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381" b="95000" l="14524" r="55714">
                        <a14:foregroundMark x1="38810" y1="52143" x2="25476" y2="51905"/>
                        <a14:foregroundMark x1="25476" y1="51905" x2="39286" y2="53095"/>
                        <a14:foregroundMark x1="39286" y1="53095" x2="43095" y2="55000"/>
                        <a14:foregroundMark x1="54048" y1="70238" x2="54048" y2="70238"/>
                        <a14:foregroundMark x1="35000" y1="91667" x2="35000" y2="91667"/>
                        <a14:foregroundMark x1="36667" y1="92619" x2="36667" y2="92619"/>
                        <a14:foregroundMark x1="29286" y1="95000" x2="29286" y2="95000"/>
                        <a14:foregroundMark x1="14524" y1="80714" x2="14524" y2="80714"/>
                        <a14:foregroundMark x1="55714" y1="69286" x2="55714" y2="69286"/>
                        <a14:foregroundMark x1="23571" y1="56190" x2="23571" y2="56190"/>
                      </a14:backgroundRemoval>
                    </a14:imgEffect>
                  </a14:imgLayer>
                </a14:imgProps>
              </a:ext>
              <a:ext uri="{28A0092B-C50C-407E-A947-70E740481C1C}">
                <a14:useLocalDpi xmlns:a14="http://schemas.microsoft.com/office/drawing/2010/main" val="0"/>
              </a:ext>
            </a:extLst>
          </a:blip>
          <a:srcRect l="10401" t="50000" r="42800" b="3201"/>
          <a:stretch/>
        </p:blipFill>
        <p:spPr>
          <a:xfrm>
            <a:off x="2718273" y="2060848"/>
            <a:ext cx="864096" cy="864096"/>
          </a:xfrm>
          <a:prstGeom prst="rect">
            <a:avLst/>
          </a:prstGeom>
        </p:spPr>
      </p:pic>
      <p:pic>
        <p:nvPicPr>
          <p:cNvPr id="20" name="Picture 19">
            <a:extLst>
              <a:ext uri="{FF2B5EF4-FFF2-40B4-BE49-F238E27FC236}">
                <a16:creationId xmlns:a16="http://schemas.microsoft.com/office/drawing/2014/main" id="{45E7F1D2-8CEF-47F8-9796-83F1D292592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381" b="95000" l="14524" r="55714">
                        <a14:foregroundMark x1="38810" y1="52143" x2="25476" y2="51905"/>
                        <a14:foregroundMark x1="25476" y1="51905" x2="39286" y2="53095"/>
                        <a14:foregroundMark x1="39286" y1="53095" x2="43095" y2="55000"/>
                        <a14:foregroundMark x1="54048" y1="70238" x2="54048" y2="70238"/>
                        <a14:foregroundMark x1="35000" y1="91667" x2="35000" y2="91667"/>
                        <a14:foregroundMark x1="36667" y1="92619" x2="36667" y2="92619"/>
                        <a14:foregroundMark x1="29286" y1="95000" x2="29286" y2="95000"/>
                        <a14:foregroundMark x1="14524" y1="80714" x2="14524" y2="80714"/>
                        <a14:foregroundMark x1="55714" y1="69286" x2="55714" y2="69286"/>
                        <a14:foregroundMark x1="23571" y1="56190" x2="23571" y2="56190"/>
                      </a14:backgroundRemoval>
                    </a14:imgEffect>
                  </a14:imgLayer>
                </a14:imgProps>
              </a:ext>
              <a:ext uri="{28A0092B-C50C-407E-A947-70E740481C1C}">
                <a14:useLocalDpi xmlns:a14="http://schemas.microsoft.com/office/drawing/2010/main" val="0"/>
              </a:ext>
            </a:extLst>
          </a:blip>
          <a:srcRect l="10401" t="50000" r="42800" b="3201"/>
          <a:stretch/>
        </p:blipFill>
        <p:spPr>
          <a:xfrm>
            <a:off x="3582369" y="2132856"/>
            <a:ext cx="864096" cy="864096"/>
          </a:xfrm>
          <a:prstGeom prst="rect">
            <a:avLst/>
          </a:prstGeom>
        </p:spPr>
      </p:pic>
      <p:pic>
        <p:nvPicPr>
          <p:cNvPr id="22" name="Picture 21">
            <a:extLst>
              <a:ext uri="{FF2B5EF4-FFF2-40B4-BE49-F238E27FC236}">
                <a16:creationId xmlns:a16="http://schemas.microsoft.com/office/drawing/2014/main" id="{C1431358-D3FF-437F-BD98-216B1B3FD76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381" b="95000" l="14524" r="55714">
                        <a14:foregroundMark x1="38810" y1="52143" x2="25476" y2="51905"/>
                        <a14:foregroundMark x1="25476" y1="51905" x2="39286" y2="53095"/>
                        <a14:foregroundMark x1="39286" y1="53095" x2="43095" y2="55000"/>
                        <a14:foregroundMark x1="54048" y1="70238" x2="54048" y2="70238"/>
                        <a14:foregroundMark x1="35000" y1="91667" x2="35000" y2="91667"/>
                        <a14:foregroundMark x1="36667" y1="92619" x2="36667" y2="92619"/>
                        <a14:foregroundMark x1="29286" y1="95000" x2="29286" y2="95000"/>
                        <a14:foregroundMark x1="14524" y1="80714" x2="14524" y2="80714"/>
                        <a14:foregroundMark x1="55714" y1="69286" x2="55714" y2="69286"/>
                        <a14:foregroundMark x1="23571" y1="56190" x2="23571" y2="56190"/>
                      </a14:backgroundRemoval>
                    </a14:imgEffect>
                  </a14:imgLayer>
                </a14:imgProps>
              </a:ext>
              <a:ext uri="{28A0092B-C50C-407E-A947-70E740481C1C}">
                <a14:useLocalDpi xmlns:a14="http://schemas.microsoft.com/office/drawing/2010/main" val="0"/>
              </a:ext>
            </a:extLst>
          </a:blip>
          <a:srcRect l="10401" t="50000" r="42800" b="3201"/>
          <a:stretch/>
        </p:blipFill>
        <p:spPr>
          <a:xfrm>
            <a:off x="107504" y="2055093"/>
            <a:ext cx="864096" cy="864096"/>
          </a:xfrm>
          <a:prstGeom prst="rect">
            <a:avLst/>
          </a:prstGeom>
        </p:spPr>
      </p:pic>
      <p:pic>
        <p:nvPicPr>
          <p:cNvPr id="23" name="Picture 22">
            <a:extLst>
              <a:ext uri="{FF2B5EF4-FFF2-40B4-BE49-F238E27FC236}">
                <a16:creationId xmlns:a16="http://schemas.microsoft.com/office/drawing/2014/main" id="{2918C7F6-565B-4CF4-BA62-BA27BBEEEC7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381" b="95000" l="14524" r="55714">
                        <a14:foregroundMark x1="38810" y1="52143" x2="25476" y2="51905"/>
                        <a14:foregroundMark x1="25476" y1="51905" x2="39286" y2="53095"/>
                        <a14:foregroundMark x1="39286" y1="53095" x2="43095" y2="55000"/>
                        <a14:foregroundMark x1="54048" y1="70238" x2="54048" y2="70238"/>
                        <a14:foregroundMark x1="35000" y1="91667" x2="35000" y2="91667"/>
                        <a14:foregroundMark x1="36667" y1="92619" x2="36667" y2="92619"/>
                        <a14:foregroundMark x1="29286" y1="95000" x2="29286" y2="95000"/>
                        <a14:foregroundMark x1="14524" y1="80714" x2="14524" y2="80714"/>
                        <a14:foregroundMark x1="55714" y1="69286" x2="55714" y2="69286"/>
                        <a14:foregroundMark x1="23571" y1="56190" x2="23571" y2="56190"/>
                      </a14:backgroundRemoval>
                    </a14:imgEffect>
                  </a14:imgLayer>
                </a14:imgProps>
              </a:ext>
              <a:ext uri="{28A0092B-C50C-407E-A947-70E740481C1C}">
                <a14:useLocalDpi xmlns:a14="http://schemas.microsoft.com/office/drawing/2010/main" val="0"/>
              </a:ext>
            </a:extLst>
          </a:blip>
          <a:srcRect l="10401" t="50000" r="42800" b="3201"/>
          <a:stretch/>
        </p:blipFill>
        <p:spPr>
          <a:xfrm>
            <a:off x="5408160" y="2055093"/>
            <a:ext cx="864096" cy="864096"/>
          </a:xfrm>
          <a:prstGeom prst="rect">
            <a:avLst/>
          </a:prstGeom>
        </p:spPr>
      </p:pic>
      <p:pic>
        <p:nvPicPr>
          <p:cNvPr id="24" name="Picture 23">
            <a:extLst>
              <a:ext uri="{FF2B5EF4-FFF2-40B4-BE49-F238E27FC236}">
                <a16:creationId xmlns:a16="http://schemas.microsoft.com/office/drawing/2014/main" id="{758A8A6F-B982-4345-9EBE-E5AAB75B7F7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381" b="95000" l="14524" r="55714">
                        <a14:foregroundMark x1="38810" y1="52143" x2="25476" y2="51905"/>
                        <a14:foregroundMark x1="25476" y1="51905" x2="39286" y2="53095"/>
                        <a14:foregroundMark x1="39286" y1="53095" x2="43095" y2="55000"/>
                        <a14:foregroundMark x1="54048" y1="70238" x2="54048" y2="70238"/>
                        <a14:foregroundMark x1="35000" y1="91667" x2="35000" y2="91667"/>
                        <a14:foregroundMark x1="36667" y1="92619" x2="36667" y2="92619"/>
                        <a14:foregroundMark x1="29286" y1="95000" x2="29286" y2="95000"/>
                        <a14:foregroundMark x1="14524" y1="80714" x2="14524" y2="80714"/>
                        <a14:foregroundMark x1="55714" y1="69286" x2="55714" y2="69286"/>
                        <a14:foregroundMark x1="23571" y1="56190" x2="23571" y2="56190"/>
                      </a14:backgroundRemoval>
                    </a14:imgEffect>
                  </a14:imgLayer>
                </a14:imgProps>
              </a:ext>
              <a:ext uri="{28A0092B-C50C-407E-A947-70E740481C1C}">
                <a14:useLocalDpi xmlns:a14="http://schemas.microsoft.com/office/drawing/2010/main" val="0"/>
              </a:ext>
            </a:extLst>
          </a:blip>
          <a:srcRect l="10401" t="50000" r="42800" b="3201"/>
          <a:stretch/>
        </p:blipFill>
        <p:spPr>
          <a:xfrm>
            <a:off x="6272256" y="2055093"/>
            <a:ext cx="864096" cy="864096"/>
          </a:xfrm>
          <a:prstGeom prst="rect">
            <a:avLst/>
          </a:prstGeom>
        </p:spPr>
      </p:pic>
      <p:pic>
        <p:nvPicPr>
          <p:cNvPr id="25" name="Picture 24">
            <a:extLst>
              <a:ext uri="{FF2B5EF4-FFF2-40B4-BE49-F238E27FC236}">
                <a16:creationId xmlns:a16="http://schemas.microsoft.com/office/drawing/2014/main" id="{7E16F03A-EF58-4DAB-9B1F-E643C48E212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381" b="95000" l="14524" r="55714">
                        <a14:foregroundMark x1="38810" y1="52143" x2="25476" y2="51905"/>
                        <a14:foregroundMark x1="25476" y1="51905" x2="39286" y2="53095"/>
                        <a14:foregroundMark x1="39286" y1="53095" x2="43095" y2="55000"/>
                        <a14:foregroundMark x1="54048" y1="70238" x2="54048" y2="70238"/>
                        <a14:foregroundMark x1="35000" y1="91667" x2="35000" y2="91667"/>
                        <a14:foregroundMark x1="36667" y1="92619" x2="36667" y2="92619"/>
                        <a14:foregroundMark x1="29286" y1="95000" x2="29286" y2="95000"/>
                        <a14:foregroundMark x1="14524" y1="80714" x2="14524" y2="80714"/>
                        <a14:foregroundMark x1="55714" y1="69286" x2="55714" y2="69286"/>
                        <a14:foregroundMark x1="23571" y1="56190" x2="23571" y2="56190"/>
                      </a14:backgroundRemoval>
                    </a14:imgEffect>
                  </a14:imgLayer>
                </a14:imgProps>
              </a:ext>
              <a:ext uri="{28A0092B-C50C-407E-A947-70E740481C1C}">
                <a14:useLocalDpi xmlns:a14="http://schemas.microsoft.com/office/drawing/2010/main" val="0"/>
              </a:ext>
            </a:extLst>
          </a:blip>
          <a:srcRect l="10401" t="50000" r="42800" b="3201"/>
          <a:stretch/>
        </p:blipFill>
        <p:spPr>
          <a:xfrm>
            <a:off x="7154833" y="2055093"/>
            <a:ext cx="864096" cy="864096"/>
          </a:xfrm>
          <a:prstGeom prst="rect">
            <a:avLst/>
          </a:prstGeom>
        </p:spPr>
      </p:pic>
      <p:pic>
        <p:nvPicPr>
          <p:cNvPr id="26" name="Picture 25">
            <a:extLst>
              <a:ext uri="{FF2B5EF4-FFF2-40B4-BE49-F238E27FC236}">
                <a16:creationId xmlns:a16="http://schemas.microsoft.com/office/drawing/2014/main" id="{84FC28A1-162B-4F5D-8DD4-A4C188ABD19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381" b="95000" l="14524" r="55714">
                        <a14:foregroundMark x1="38810" y1="52143" x2="25476" y2="51905"/>
                        <a14:foregroundMark x1="25476" y1="51905" x2="39286" y2="53095"/>
                        <a14:foregroundMark x1="39286" y1="53095" x2="43095" y2="55000"/>
                        <a14:foregroundMark x1="54048" y1="70238" x2="54048" y2="70238"/>
                        <a14:foregroundMark x1="35000" y1="91667" x2="35000" y2="91667"/>
                        <a14:foregroundMark x1="36667" y1="92619" x2="36667" y2="92619"/>
                        <a14:foregroundMark x1="29286" y1="95000" x2="29286" y2="95000"/>
                        <a14:foregroundMark x1="14524" y1="80714" x2="14524" y2="80714"/>
                        <a14:foregroundMark x1="55714" y1="69286" x2="55714" y2="69286"/>
                        <a14:foregroundMark x1="23571" y1="56190" x2="23571" y2="56190"/>
                      </a14:backgroundRemoval>
                    </a14:imgEffect>
                  </a14:imgLayer>
                </a14:imgProps>
              </a:ext>
              <a:ext uri="{28A0092B-C50C-407E-A947-70E740481C1C}">
                <a14:useLocalDpi xmlns:a14="http://schemas.microsoft.com/office/drawing/2010/main" val="0"/>
              </a:ext>
            </a:extLst>
          </a:blip>
          <a:srcRect l="10401" t="50000" r="42800" b="3201"/>
          <a:stretch/>
        </p:blipFill>
        <p:spPr>
          <a:xfrm>
            <a:off x="8018929" y="2127101"/>
            <a:ext cx="864096" cy="864096"/>
          </a:xfrm>
          <a:prstGeom prst="rect">
            <a:avLst/>
          </a:prstGeom>
        </p:spPr>
      </p:pic>
      <p:pic>
        <p:nvPicPr>
          <p:cNvPr id="27" name="Picture 26">
            <a:extLst>
              <a:ext uri="{FF2B5EF4-FFF2-40B4-BE49-F238E27FC236}">
                <a16:creationId xmlns:a16="http://schemas.microsoft.com/office/drawing/2014/main" id="{7805C06B-631E-4FC8-84DD-87DE5EA0EFA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381" b="95000" l="14524" r="55714">
                        <a14:foregroundMark x1="38810" y1="52143" x2="25476" y2="51905"/>
                        <a14:foregroundMark x1="25476" y1="51905" x2="39286" y2="53095"/>
                        <a14:foregroundMark x1="39286" y1="53095" x2="43095" y2="55000"/>
                        <a14:foregroundMark x1="54048" y1="70238" x2="54048" y2="70238"/>
                        <a14:foregroundMark x1="35000" y1="91667" x2="35000" y2="91667"/>
                        <a14:foregroundMark x1="36667" y1="92619" x2="36667" y2="92619"/>
                        <a14:foregroundMark x1="29286" y1="95000" x2="29286" y2="95000"/>
                        <a14:foregroundMark x1="14524" y1="80714" x2="14524" y2="80714"/>
                        <a14:foregroundMark x1="55714" y1="69286" x2="55714" y2="69286"/>
                        <a14:foregroundMark x1="23571" y1="56190" x2="23571" y2="56190"/>
                      </a14:backgroundRemoval>
                    </a14:imgEffect>
                  </a14:imgLayer>
                </a14:imgProps>
              </a:ext>
              <a:ext uri="{28A0092B-C50C-407E-A947-70E740481C1C}">
                <a14:useLocalDpi xmlns:a14="http://schemas.microsoft.com/office/drawing/2010/main" val="0"/>
              </a:ext>
            </a:extLst>
          </a:blip>
          <a:srcRect l="10401" t="50000" r="42800" b="3201"/>
          <a:stretch/>
        </p:blipFill>
        <p:spPr>
          <a:xfrm>
            <a:off x="4544064" y="2049338"/>
            <a:ext cx="864096" cy="864096"/>
          </a:xfrm>
          <a:prstGeom prst="rect">
            <a:avLst/>
          </a:prstGeom>
        </p:spPr>
      </p:pic>
      <p:grpSp>
        <p:nvGrpSpPr>
          <p:cNvPr id="28" name="Group 27">
            <a:extLst>
              <a:ext uri="{FF2B5EF4-FFF2-40B4-BE49-F238E27FC236}">
                <a16:creationId xmlns:a16="http://schemas.microsoft.com/office/drawing/2014/main" id="{68A403DE-0E62-47AC-8C91-544FD2DB324D}"/>
              </a:ext>
            </a:extLst>
          </p:cNvPr>
          <p:cNvGrpSpPr/>
          <p:nvPr/>
        </p:nvGrpSpPr>
        <p:grpSpPr>
          <a:xfrm>
            <a:off x="611560" y="3028336"/>
            <a:ext cx="3168352" cy="2592288"/>
            <a:chOff x="611560" y="3028336"/>
            <a:chExt cx="3168352" cy="2592288"/>
          </a:xfrm>
        </p:grpSpPr>
        <p:sp>
          <p:nvSpPr>
            <p:cNvPr id="29" name="Oval 28">
              <a:extLst>
                <a:ext uri="{FF2B5EF4-FFF2-40B4-BE49-F238E27FC236}">
                  <a16:creationId xmlns:a16="http://schemas.microsoft.com/office/drawing/2014/main" id="{B4AE59E3-8E57-4AB6-9DF9-9B0AC8A6717D}"/>
                </a:ext>
              </a:extLst>
            </p:cNvPr>
            <p:cNvSpPr/>
            <p:nvPr/>
          </p:nvSpPr>
          <p:spPr>
            <a:xfrm>
              <a:off x="611560" y="3028336"/>
              <a:ext cx="3168352" cy="259228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a:extLst>
                <a:ext uri="{FF2B5EF4-FFF2-40B4-BE49-F238E27FC236}">
                  <a16:creationId xmlns:a16="http://schemas.microsoft.com/office/drawing/2014/main" id="{31311F0A-0638-41BA-95A0-51AD7188E171}"/>
                </a:ext>
              </a:extLst>
            </p:cNvPr>
            <p:cNvSpPr/>
            <p:nvPr/>
          </p:nvSpPr>
          <p:spPr>
            <a:xfrm>
              <a:off x="764988" y="3144937"/>
              <a:ext cx="2818409" cy="231628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1" name="Group 30">
            <a:extLst>
              <a:ext uri="{FF2B5EF4-FFF2-40B4-BE49-F238E27FC236}">
                <a16:creationId xmlns:a16="http://schemas.microsoft.com/office/drawing/2014/main" id="{F6BEFE88-BB3E-46F5-BC3B-C18B3F712BAC}"/>
              </a:ext>
            </a:extLst>
          </p:cNvPr>
          <p:cNvGrpSpPr/>
          <p:nvPr/>
        </p:nvGrpSpPr>
        <p:grpSpPr>
          <a:xfrm>
            <a:off x="4688080" y="3006933"/>
            <a:ext cx="3168352" cy="2592288"/>
            <a:chOff x="611560" y="3028336"/>
            <a:chExt cx="3168352" cy="2592288"/>
          </a:xfrm>
        </p:grpSpPr>
        <p:sp>
          <p:nvSpPr>
            <p:cNvPr id="32" name="Oval 31">
              <a:extLst>
                <a:ext uri="{FF2B5EF4-FFF2-40B4-BE49-F238E27FC236}">
                  <a16:creationId xmlns:a16="http://schemas.microsoft.com/office/drawing/2014/main" id="{6C19B095-2FBA-4AA0-8C79-C2FEFCBE498E}"/>
                </a:ext>
              </a:extLst>
            </p:cNvPr>
            <p:cNvSpPr/>
            <p:nvPr/>
          </p:nvSpPr>
          <p:spPr>
            <a:xfrm>
              <a:off x="611560" y="3028336"/>
              <a:ext cx="3168352" cy="259228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57261BC2-4439-4CB3-9215-C31954884EE7}"/>
                </a:ext>
              </a:extLst>
            </p:cNvPr>
            <p:cNvSpPr/>
            <p:nvPr/>
          </p:nvSpPr>
          <p:spPr>
            <a:xfrm>
              <a:off x="764988" y="3144937"/>
              <a:ext cx="2818409" cy="231628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4" name="TextBox 33">
            <a:extLst>
              <a:ext uri="{FF2B5EF4-FFF2-40B4-BE49-F238E27FC236}">
                <a16:creationId xmlns:a16="http://schemas.microsoft.com/office/drawing/2014/main" id="{D0DB1F23-5DD3-400C-A73D-02BF155A4288}"/>
              </a:ext>
            </a:extLst>
          </p:cNvPr>
          <p:cNvSpPr txBox="1"/>
          <p:nvPr/>
        </p:nvSpPr>
        <p:spPr>
          <a:xfrm>
            <a:off x="247436" y="3307463"/>
            <a:ext cx="7803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6</a:t>
            </a:r>
          </a:p>
        </p:txBody>
      </p:sp>
      <p:sp>
        <p:nvSpPr>
          <p:cNvPr id="35" name="TextBox 34">
            <a:extLst>
              <a:ext uri="{FF2B5EF4-FFF2-40B4-BE49-F238E27FC236}">
                <a16:creationId xmlns:a16="http://schemas.microsoft.com/office/drawing/2014/main" id="{56B384A0-A75F-4A42-A8A4-95D37ABFAABE}"/>
              </a:ext>
            </a:extLst>
          </p:cNvPr>
          <p:cNvSpPr txBox="1"/>
          <p:nvPr/>
        </p:nvSpPr>
        <p:spPr>
          <a:xfrm>
            <a:off x="7870929" y="3307464"/>
            <a:ext cx="7803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4</a:t>
            </a:r>
          </a:p>
        </p:txBody>
      </p:sp>
    </p:spTree>
    <p:extLst>
      <p:ext uri="{BB962C8B-B14F-4D97-AF65-F5344CB8AC3E}">
        <p14:creationId xmlns:p14="http://schemas.microsoft.com/office/powerpoint/2010/main" val="221020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72222E-6 -1.48148E-6 L 0.00295 0.16875 " pathEditMode="relative" rAng="0" ptsTypes="AA">
                                      <p:cBhvr>
                                        <p:cTn id="39" dur="2000" fill="hold"/>
                                        <p:tgtEl>
                                          <p:spTgt spid="23"/>
                                        </p:tgtEl>
                                        <p:attrNameLst>
                                          <p:attrName>ppt_x</p:attrName>
                                          <p:attrName>ppt_y</p:attrName>
                                        </p:attrNameLst>
                                      </p:cBhvr>
                                      <p:rCtr x="139" y="8426"/>
                                    </p:animMotion>
                                  </p:childTnLst>
                                </p:cTn>
                              </p:par>
                              <p:par>
                                <p:cTn id="40" presetID="42" presetClass="path" presetSubtype="0" accel="50000" decel="50000" fill="hold" nodeType="withEffect">
                                  <p:stCondLst>
                                    <p:cond delay="0"/>
                                  </p:stCondLst>
                                  <p:childTnLst>
                                    <p:animMotion origin="layout" path="M 2.77778E-7 -1.48148E-6 L -0.00486 0.16875 " pathEditMode="relative" rAng="0" ptsTypes="AA">
                                      <p:cBhvr>
                                        <p:cTn id="41" dur="2000" fill="hold"/>
                                        <p:tgtEl>
                                          <p:spTgt spid="24"/>
                                        </p:tgtEl>
                                        <p:attrNameLst>
                                          <p:attrName>ppt_x</p:attrName>
                                          <p:attrName>ppt_y</p:attrName>
                                        </p:attrNameLst>
                                      </p:cBhvr>
                                      <p:rCtr x="-243" y="8426"/>
                                    </p:animMotion>
                                  </p:childTnLst>
                                </p:cTn>
                              </p:par>
                              <p:par>
                                <p:cTn id="42" presetID="42" presetClass="path" presetSubtype="0" accel="50000" decel="50000" fill="hold" nodeType="withEffect">
                                  <p:stCondLst>
                                    <p:cond delay="0"/>
                                  </p:stCondLst>
                                  <p:childTnLst>
                                    <p:animMotion origin="layout" path="M 2.5E-6 -1.48148E-6 L -0.18004 0.33773 " pathEditMode="relative" rAng="0" ptsTypes="AA">
                                      <p:cBhvr>
                                        <p:cTn id="43" dur="2000" fill="hold"/>
                                        <p:tgtEl>
                                          <p:spTgt spid="25"/>
                                        </p:tgtEl>
                                        <p:attrNameLst>
                                          <p:attrName>ppt_x</p:attrName>
                                          <p:attrName>ppt_y</p:attrName>
                                        </p:attrNameLst>
                                      </p:cBhvr>
                                      <p:rCtr x="-9010" y="16875"/>
                                    </p:animMotion>
                                  </p:childTnLst>
                                </p:cTn>
                              </p:par>
                              <p:par>
                                <p:cTn id="44" presetID="42" presetClass="path" presetSubtype="0" accel="50000" decel="50000" fill="hold" nodeType="withEffect">
                                  <p:stCondLst>
                                    <p:cond delay="0"/>
                                  </p:stCondLst>
                                  <p:childTnLst>
                                    <p:animMotion origin="layout" path="M -1.94444E-6 1.85185E-6 L -0.15225 0.27384 " pathEditMode="relative" rAng="0" ptsTypes="AA">
                                      <p:cBhvr>
                                        <p:cTn id="45" dur="2000" fill="hold"/>
                                        <p:tgtEl>
                                          <p:spTgt spid="26"/>
                                        </p:tgtEl>
                                        <p:attrNameLst>
                                          <p:attrName>ppt_x</p:attrName>
                                          <p:attrName>ppt_y</p:attrName>
                                        </p:attrNameLst>
                                      </p:cBhvr>
                                      <p:rCtr x="-7622" y="13681"/>
                                    </p:animMotion>
                                  </p:childTnLst>
                                </p:cTn>
                              </p:par>
                              <p:par>
                                <p:cTn id="46" presetID="42" presetClass="path" presetSubtype="0" accel="50000" decel="50000" fill="hold" nodeType="withEffect">
                                  <p:stCondLst>
                                    <p:cond delay="0"/>
                                  </p:stCondLst>
                                  <p:childTnLst>
                                    <p:animMotion origin="layout" path="M 2.77778E-6 4.44444E-6 L -0.36702 0.33773 " pathEditMode="relative" rAng="0" ptsTypes="AA">
                                      <p:cBhvr>
                                        <p:cTn id="47" dur="2000" fill="hold"/>
                                        <p:tgtEl>
                                          <p:spTgt spid="27"/>
                                        </p:tgtEl>
                                        <p:attrNameLst>
                                          <p:attrName>ppt_x</p:attrName>
                                          <p:attrName>ppt_y</p:attrName>
                                        </p:attrNameLst>
                                      </p:cBhvr>
                                      <p:rCtr x="-18351" y="16875"/>
                                    </p:animMotion>
                                  </p:childTnLst>
                                </p:cTn>
                              </p:par>
                              <p:par>
                                <p:cTn id="48" presetID="42" presetClass="path" presetSubtype="0" accel="50000" decel="50000" fill="hold" nodeType="withEffect">
                                  <p:stCondLst>
                                    <p:cond delay="0"/>
                                  </p:stCondLst>
                                  <p:childTnLst>
                                    <p:animMotion origin="layout" path="M -2.22222E-6 4.07407E-6 L 0.02587 0.17847 " pathEditMode="relative" rAng="0" ptsTypes="AA">
                                      <p:cBhvr>
                                        <p:cTn id="49" dur="2000" fill="hold"/>
                                        <p:tgtEl>
                                          <p:spTgt spid="17"/>
                                        </p:tgtEl>
                                        <p:attrNameLst>
                                          <p:attrName>ppt_x</p:attrName>
                                          <p:attrName>ppt_y</p:attrName>
                                        </p:attrNameLst>
                                      </p:cBhvr>
                                      <p:rCtr x="1285" y="8912"/>
                                    </p:animMotion>
                                  </p:childTnLst>
                                </p:cTn>
                              </p:par>
                              <p:par>
                                <p:cTn id="50" presetID="42" presetClass="path" presetSubtype="0" accel="50000" decel="50000" fill="hold" nodeType="withEffect">
                                  <p:stCondLst>
                                    <p:cond delay="0"/>
                                  </p:stCondLst>
                                  <p:childTnLst>
                                    <p:animMotion origin="layout" path="M 3.33333E-6 4.07407E-6 L 0.02795 0.16805 " pathEditMode="relative" rAng="0" ptsTypes="AA">
                                      <p:cBhvr>
                                        <p:cTn id="51" dur="2000" fill="hold"/>
                                        <p:tgtEl>
                                          <p:spTgt spid="18"/>
                                        </p:tgtEl>
                                        <p:attrNameLst>
                                          <p:attrName>ppt_x</p:attrName>
                                          <p:attrName>ppt_y</p:attrName>
                                        </p:attrNameLst>
                                      </p:cBhvr>
                                      <p:rCtr x="1389" y="8403"/>
                                    </p:animMotion>
                                  </p:childTnLst>
                                </p:cTn>
                              </p:par>
                              <p:par>
                                <p:cTn id="52" presetID="42" presetClass="path" presetSubtype="0" accel="50000" decel="50000" fill="hold" nodeType="withEffect">
                                  <p:stCondLst>
                                    <p:cond delay="0"/>
                                  </p:stCondLst>
                                  <p:childTnLst>
                                    <p:animMotion origin="layout" path="M -4.44444E-6 4.07407E-6 L -0.10434 0.35717 " pathEditMode="relative" rAng="0" ptsTypes="AA">
                                      <p:cBhvr>
                                        <p:cTn id="53" dur="2000" fill="hold"/>
                                        <p:tgtEl>
                                          <p:spTgt spid="19"/>
                                        </p:tgtEl>
                                        <p:attrNameLst>
                                          <p:attrName>ppt_x</p:attrName>
                                          <p:attrName>ppt_y</p:attrName>
                                        </p:attrNameLst>
                                      </p:cBhvr>
                                      <p:rCtr x="-5226" y="17847"/>
                                    </p:animMotion>
                                  </p:childTnLst>
                                </p:cTn>
                              </p:par>
                              <p:par>
                                <p:cTn id="54" presetID="42" presetClass="path" presetSubtype="0" accel="50000" decel="50000" fill="hold" nodeType="withEffect">
                                  <p:stCondLst>
                                    <p:cond delay="0"/>
                                  </p:stCondLst>
                                  <p:childTnLst>
                                    <p:animMotion origin="layout" path="M 2.22222E-6 -1.48148E-6 L 0.08177 0.27384 " pathEditMode="relative" rAng="0" ptsTypes="AA">
                                      <p:cBhvr>
                                        <p:cTn id="55" dur="2000" fill="hold"/>
                                        <p:tgtEl>
                                          <p:spTgt spid="22"/>
                                        </p:tgtEl>
                                        <p:attrNameLst>
                                          <p:attrName>ppt_x</p:attrName>
                                          <p:attrName>ppt_y</p:attrName>
                                        </p:attrNameLst>
                                      </p:cBhvr>
                                      <p:rCtr x="4080" y="13681"/>
                                    </p:animMotion>
                                  </p:childTnLst>
                                </p:cTn>
                              </p:par>
                              <p:par>
                                <p:cTn id="56" presetID="42" presetClass="path" presetSubtype="0" accel="50000" decel="50000" fill="hold" nodeType="withEffect">
                                  <p:stCondLst>
                                    <p:cond delay="0"/>
                                  </p:stCondLst>
                                  <p:childTnLst>
                                    <p:animMotion origin="layout" path="M -2.5E-6 -4.07407E-6 L -0.11232 0.24144 " pathEditMode="relative" rAng="0" ptsTypes="AA">
                                      <p:cBhvr>
                                        <p:cTn id="57" dur="2000" fill="hold"/>
                                        <p:tgtEl>
                                          <p:spTgt spid="20"/>
                                        </p:tgtEl>
                                        <p:attrNameLst>
                                          <p:attrName>ppt_x</p:attrName>
                                          <p:attrName>ppt_y</p:attrName>
                                        </p:attrNameLst>
                                      </p:cBhvr>
                                      <p:rCtr x="-5625" y="12060"/>
                                    </p:animMotion>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4" grpId="0"/>
      <p:bldP spid="3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B46A74-8127-4DA4-B488-574B62F18C0C}"/>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415990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B18E5B-8D50-41FA-A260-52BB063870A9}"/>
              </a:ext>
            </a:extLst>
          </p:cNvPr>
          <p:cNvPicPr>
            <a:picLocks noChangeAspect="1"/>
          </p:cNvPicPr>
          <p:nvPr/>
        </p:nvPicPr>
        <p:blipFill>
          <a:blip r:embed="rId2"/>
          <a:stretch>
            <a:fillRect/>
          </a:stretch>
        </p:blipFill>
        <p:spPr>
          <a:xfrm>
            <a:off x="9446" y="0"/>
            <a:ext cx="9125107" cy="6858000"/>
          </a:xfrm>
          <a:prstGeom prst="rect">
            <a:avLst/>
          </a:prstGeom>
        </p:spPr>
      </p:pic>
    </p:spTree>
    <p:extLst>
      <p:ext uri="{BB962C8B-B14F-4D97-AF65-F5344CB8AC3E}">
        <p14:creationId xmlns:p14="http://schemas.microsoft.com/office/powerpoint/2010/main" val="23941523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A0DF91-EF94-4837-AAAF-D737716BB771}"/>
              </a:ext>
            </a:extLst>
          </p:cNvPr>
          <p:cNvPicPr>
            <a:picLocks noChangeAspect="1"/>
          </p:cNvPicPr>
          <p:nvPr/>
        </p:nvPicPr>
        <p:blipFill>
          <a:blip r:embed="rId2"/>
          <a:stretch>
            <a:fillRect/>
          </a:stretch>
        </p:blipFill>
        <p:spPr>
          <a:xfrm>
            <a:off x="14169" y="0"/>
            <a:ext cx="9115661" cy="6858000"/>
          </a:xfrm>
          <a:prstGeom prst="rect">
            <a:avLst/>
          </a:prstGeom>
        </p:spPr>
      </p:pic>
    </p:spTree>
    <p:extLst>
      <p:ext uri="{BB962C8B-B14F-4D97-AF65-F5344CB8AC3E}">
        <p14:creationId xmlns:p14="http://schemas.microsoft.com/office/powerpoint/2010/main" val="44298265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624D3A-7ADE-4725-B785-F1BBDA5F2154}"/>
              </a:ext>
            </a:extLst>
          </p:cNvPr>
          <p:cNvSpPr txBox="1"/>
          <p:nvPr/>
        </p:nvSpPr>
        <p:spPr>
          <a:xfrm>
            <a:off x="539552" y="764704"/>
            <a:ext cx="82809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black"/>
                </a:solidFill>
                <a:effectLst/>
                <a:uLnTx/>
                <a:uFillTx/>
                <a:latin typeface="Calibri"/>
                <a:ea typeface="+mn-ea"/>
                <a:cs typeface="+mn-cs"/>
              </a:rPr>
              <a:t>Early Problem Solving</a:t>
            </a:r>
          </a:p>
        </p:txBody>
      </p:sp>
      <p:pic>
        <p:nvPicPr>
          <p:cNvPr id="7" name="Picture 2">
            <a:extLst>
              <a:ext uri="{FF2B5EF4-FFF2-40B4-BE49-F238E27FC236}">
                <a16:creationId xmlns:a16="http://schemas.microsoft.com/office/drawing/2014/main" id="{AB214802-0433-4B19-A4FA-ADBEBC948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506" y="2636912"/>
            <a:ext cx="5316988" cy="2466376"/>
          </a:xfrm>
          <a:prstGeom prst="rect">
            <a:avLst/>
          </a:prstGeom>
        </p:spPr>
      </p:pic>
    </p:spTree>
    <p:extLst>
      <p:ext uri="{BB962C8B-B14F-4D97-AF65-F5344CB8AC3E}">
        <p14:creationId xmlns:p14="http://schemas.microsoft.com/office/powerpoint/2010/main" val="372172089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0" indent="0">
              <a:buNone/>
            </a:pPr>
            <a:r>
              <a:rPr lang="en-GB" dirty="0"/>
              <a:t>Young children need problems:</a:t>
            </a:r>
          </a:p>
          <a:p>
            <a:pPr marL="0" lvl="0" indent="0">
              <a:buNone/>
            </a:pPr>
            <a:r>
              <a:rPr lang="en-GB" dirty="0"/>
              <a:t>• which they understand – in familiar contexts</a:t>
            </a:r>
          </a:p>
          <a:p>
            <a:pPr marL="0" lvl="0" indent="0">
              <a:buNone/>
            </a:pPr>
            <a:r>
              <a:rPr lang="en-GB" dirty="0"/>
              <a:t>• where the outcomes matter to them - even if imaginary</a:t>
            </a:r>
          </a:p>
          <a:p>
            <a:pPr marL="0" lvl="0" indent="0">
              <a:buNone/>
            </a:pPr>
            <a:r>
              <a:rPr lang="en-GB" dirty="0"/>
              <a:t>• where they have control of the process</a:t>
            </a:r>
          </a:p>
          <a:p>
            <a:pPr marL="0" lvl="0" indent="0">
              <a:buNone/>
            </a:pPr>
            <a:r>
              <a:rPr lang="en-GB" dirty="0"/>
              <a:t>• involving mathematics with which they are confident.</a:t>
            </a:r>
          </a:p>
          <a:p>
            <a:endParaRPr lang="en-GB" dirty="0"/>
          </a:p>
        </p:txBody>
      </p:sp>
      <p:sp>
        <p:nvSpPr>
          <p:cNvPr id="4" name="Title 1">
            <a:extLst>
              <a:ext uri="{FF2B5EF4-FFF2-40B4-BE49-F238E27FC236}">
                <a16:creationId xmlns:a16="http://schemas.microsoft.com/office/drawing/2014/main" id="{A2CA216F-044F-450F-BA8F-5A8688BA9D29}"/>
              </a:ext>
            </a:extLst>
          </p:cNvPr>
          <p:cNvSpPr>
            <a:spLocks noGrp="1"/>
          </p:cNvSpPr>
          <p:nvPr>
            <p:ph type="title"/>
          </p:nvPr>
        </p:nvSpPr>
        <p:spPr>
          <a:xfrm>
            <a:off x="467544" y="182766"/>
            <a:ext cx="8229600" cy="1143000"/>
          </a:xfrm>
        </p:spPr>
        <p:txBody>
          <a:bodyPr/>
          <a:lstStyle/>
          <a:p>
            <a:r>
              <a:rPr lang="en-GB" dirty="0"/>
              <a:t>Problem solving</a:t>
            </a:r>
          </a:p>
        </p:txBody>
      </p:sp>
    </p:spTree>
    <p:extLst>
      <p:ext uri="{BB962C8B-B14F-4D97-AF65-F5344CB8AC3E}">
        <p14:creationId xmlns:p14="http://schemas.microsoft.com/office/powerpoint/2010/main" val="20051035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2766"/>
            <a:ext cx="8229600" cy="1143000"/>
          </a:xfrm>
        </p:spPr>
        <p:txBody>
          <a:bodyPr/>
          <a:lstStyle/>
          <a:p>
            <a:r>
              <a:rPr lang="en-GB" dirty="0"/>
              <a:t>Problem solving</a:t>
            </a:r>
          </a:p>
        </p:txBody>
      </p:sp>
      <p:sp>
        <p:nvSpPr>
          <p:cNvPr id="3" name="Content Placeholder 2"/>
          <p:cNvSpPr>
            <a:spLocks noGrp="1"/>
          </p:cNvSpPr>
          <p:nvPr>
            <p:ph idx="1"/>
          </p:nvPr>
        </p:nvSpPr>
        <p:spPr>
          <a:xfrm>
            <a:off x="457200" y="1556792"/>
            <a:ext cx="8229600" cy="4209331"/>
          </a:xfrm>
        </p:spPr>
        <p:txBody>
          <a:bodyPr>
            <a:normAutofit/>
          </a:bodyPr>
          <a:lstStyle/>
          <a:p>
            <a:pPr marL="0" indent="0">
              <a:buNone/>
            </a:pPr>
            <a:endParaRPr lang="en-GB" sz="2000" dirty="0"/>
          </a:p>
          <a:p>
            <a:r>
              <a:rPr lang="en-GB" sz="3000" dirty="0"/>
              <a:t>What is the child’s role when problem solving?</a:t>
            </a:r>
          </a:p>
          <a:p>
            <a:r>
              <a:rPr lang="en-GB" sz="3000" dirty="0"/>
              <a:t>What is the adult’s role in the child’s problem solving?</a:t>
            </a:r>
          </a:p>
          <a:p>
            <a:r>
              <a:rPr lang="en-GB" sz="3000" dirty="0"/>
              <a:t>How can the environment support problem solving?</a:t>
            </a:r>
          </a:p>
          <a:p>
            <a:pPr marL="0" indent="0">
              <a:buNone/>
            </a:pPr>
            <a:endParaRPr lang="en-GB" dirty="0"/>
          </a:p>
          <a:p>
            <a:pPr marL="0" indent="0">
              <a:buNone/>
            </a:pPr>
            <a:endParaRPr lang="en-GB" dirty="0"/>
          </a:p>
        </p:txBody>
      </p:sp>
      <p:pic>
        <p:nvPicPr>
          <p:cNvPr id="4" name="Picture 3">
            <a:extLst>
              <a:ext uri="{FF2B5EF4-FFF2-40B4-BE49-F238E27FC236}">
                <a16:creationId xmlns:a16="http://schemas.microsoft.com/office/drawing/2014/main" id="{0D60724C-B719-4083-A6EA-9CA1D5D1C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4725144"/>
            <a:ext cx="1584176" cy="1186602"/>
          </a:xfrm>
          <a:prstGeom prst="rect">
            <a:avLst/>
          </a:prstGeom>
        </p:spPr>
      </p:pic>
    </p:spTree>
    <p:extLst>
      <p:ext uri="{BB962C8B-B14F-4D97-AF65-F5344CB8AC3E}">
        <p14:creationId xmlns:p14="http://schemas.microsoft.com/office/powerpoint/2010/main" val="21633629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56D87-0FC3-8671-D9AC-AFAE32C53E31}"/>
              </a:ext>
            </a:extLst>
          </p:cNvPr>
          <p:cNvSpPr>
            <a:spLocks noGrp="1"/>
          </p:cNvSpPr>
          <p:nvPr>
            <p:ph type="title"/>
          </p:nvPr>
        </p:nvSpPr>
        <p:spPr/>
        <p:txBody>
          <a:bodyPr>
            <a:normAutofit fontScale="90000"/>
          </a:bodyPr>
          <a:lstStyle/>
          <a:p>
            <a:r>
              <a:rPr lang="en-GB" dirty="0">
                <a:solidFill>
                  <a:srgbClr val="00B050"/>
                </a:solidFill>
                <a:ea typeface="+mj-lt"/>
                <a:cs typeface="+mj-lt"/>
              </a:rPr>
              <a:t>Some Practical Tips for Problem Solving....</a:t>
            </a:r>
            <a:endParaRPr lang="en-US" dirty="0"/>
          </a:p>
        </p:txBody>
      </p:sp>
      <p:sp>
        <p:nvSpPr>
          <p:cNvPr id="3" name="Content Placeholder 2">
            <a:extLst>
              <a:ext uri="{FF2B5EF4-FFF2-40B4-BE49-F238E27FC236}">
                <a16:creationId xmlns:a16="http://schemas.microsoft.com/office/drawing/2014/main" id="{CEBB5EBE-5293-12CC-8248-7D4BF6314B99}"/>
              </a:ext>
            </a:extLst>
          </p:cNvPr>
          <p:cNvSpPr>
            <a:spLocks noGrp="1"/>
          </p:cNvSpPr>
          <p:nvPr>
            <p:ph idx="1"/>
          </p:nvPr>
        </p:nvSpPr>
        <p:spPr/>
        <p:txBody>
          <a:bodyPr vert="horz" lIns="91440" tIns="45720" rIns="91440" bIns="45720" rtlCol="0" anchor="t">
            <a:normAutofit/>
          </a:bodyPr>
          <a:lstStyle/>
          <a:p>
            <a:r>
              <a:rPr lang="en-GB" dirty="0">
                <a:cs typeface="Calibri"/>
              </a:rPr>
              <a:t>Model and talk through your own thinking.</a:t>
            </a:r>
          </a:p>
          <a:p>
            <a:r>
              <a:rPr lang="en-GB" dirty="0">
                <a:cs typeface="Calibri"/>
              </a:rPr>
              <a:t>Make problem solving part of everyday routines.</a:t>
            </a:r>
          </a:p>
          <a:p>
            <a:r>
              <a:rPr lang="en-GB" dirty="0">
                <a:cs typeface="Calibri"/>
              </a:rPr>
              <a:t>Provide open questions: </a:t>
            </a:r>
          </a:p>
          <a:p>
            <a:endParaRPr lang="en-GB" dirty="0">
              <a:cs typeface="Calibri"/>
            </a:endParaRPr>
          </a:p>
          <a:p>
            <a:endParaRPr lang="en-GB" dirty="0">
              <a:cs typeface="Calibri"/>
            </a:endParaRPr>
          </a:p>
          <a:p>
            <a:pPr marL="0" indent="0">
              <a:buNone/>
            </a:pPr>
            <a:endParaRPr lang="en-GB" dirty="0">
              <a:cs typeface="Calibri"/>
            </a:endParaRPr>
          </a:p>
          <a:p>
            <a:pPr marL="0" indent="0">
              <a:buNone/>
            </a:pPr>
            <a:endParaRPr lang="en-GB" dirty="0">
              <a:cs typeface="Calibri"/>
            </a:endParaRPr>
          </a:p>
        </p:txBody>
      </p:sp>
      <p:sp>
        <p:nvSpPr>
          <p:cNvPr id="4" name="Thought Bubble: Cloud 3">
            <a:extLst>
              <a:ext uri="{FF2B5EF4-FFF2-40B4-BE49-F238E27FC236}">
                <a16:creationId xmlns:a16="http://schemas.microsoft.com/office/drawing/2014/main" id="{E4B79D1A-5FC0-5675-C97B-677D5BEF9088}"/>
              </a:ext>
            </a:extLst>
          </p:cNvPr>
          <p:cNvSpPr/>
          <p:nvPr/>
        </p:nvSpPr>
        <p:spPr>
          <a:xfrm>
            <a:off x="4259317" y="3424849"/>
            <a:ext cx="4882053" cy="2176059"/>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BBB59">
                    <a:lumMod val="75000"/>
                  </a:srgbClr>
                </a:solidFill>
                <a:effectLst/>
                <a:uLnTx/>
                <a:uFillTx/>
                <a:latin typeface="Calibri"/>
                <a:ea typeface="+mn-ea"/>
                <a:cs typeface="Calibri"/>
              </a:rPr>
              <a:t>I think....</a:t>
            </a:r>
            <a:endParaRPr kumimoji="0" lang="en-US" sz="1800" b="1" i="0" u="none" strike="noStrike" kern="1200" cap="none" spc="0" normalizeH="0" baseline="0" noProof="0">
              <a:ln>
                <a:noFill/>
              </a:ln>
              <a:solidFill>
                <a:srgbClr val="9BBB59">
                  <a:lumMod val="75000"/>
                </a:srgbClr>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BBB59">
                    <a:lumMod val="75000"/>
                  </a:srgbClr>
                </a:solidFill>
                <a:effectLst/>
                <a:uLnTx/>
                <a:uFillTx/>
                <a:latin typeface="Calibri"/>
                <a:ea typeface="+mn-ea"/>
                <a:cs typeface="Calibri"/>
              </a:rPr>
              <a:t>     I see.....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BBB59">
                    <a:lumMod val="75000"/>
                  </a:srgbClr>
                </a:solidFill>
                <a:effectLst/>
                <a:uLnTx/>
                <a:uFillTx/>
                <a:latin typeface="Calibri"/>
                <a:ea typeface="+mn-ea"/>
                <a:cs typeface="Calibri"/>
              </a:rPr>
              <a:t>        I wonder.....</a:t>
            </a:r>
          </a:p>
        </p:txBody>
      </p:sp>
    </p:spTree>
    <p:extLst>
      <p:ext uri="{BB962C8B-B14F-4D97-AF65-F5344CB8AC3E}">
        <p14:creationId xmlns:p14="http://schemas.microsoft.com/office/powerpoint/2010/main" val="40016718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075417-86BD-433D-8530-28AF5E84A04C}"/>
              </a:ext>
            </a:extLst>
          </p:cNvPr>
          <p:cNvSpPr>
            <a:spLocks noGrp="1"/>
          </p:cNvSpPr>
          <p:nvPr>
            <p:ph type="title"/>
          </p:nvPr>
        </p:nvSpPr>
        <p:spPr>
          <a:xfrm>
            <a:off x="557842" y="130864"/>
            <a:ext cx="8229600" cy="1143000"/>
          </a:xfrm>
        </p:spPr>
        <p:txBody>
          <a:bodyPr anchor="ctr">
            <a:normAutofit/>
          </a:bodyPr>
          <a:lstStyle/>
          <a:p>
            <a:r>
              <a:rPr lang="en-GB" dirty="0">
                <a:solidFill>
                  <a:srgbClr val="C00000"/>
                </a:solidFill>
              </a:rPr>
              <a:t>Problem solving</a:t>
            </a:r>
          </a:p>
        </p:txBody>
      </p:sp>
      <p:sp>
        <p:nvSpPr>
          <p:cNvPr id="3" name="Content Placeholder 2"/>
          <p:cNvSpPr>
            <a:spLocks noGrp="1"/>
          </p:cNvSpPr>
          <p:nvPr>
            <p:ph sz="half" idx="1"/>
          </p:nvPr>
        </p:nvSpPr>
        <p:spPr>
          <a:xfrm>
            <a:off x="227163" y="981974"/>
            <a:ext cx="5231920" cy="4040579"/>
          </a:xfrm>
        </p:spPr>
        <p:txBody>
          <a:bodyPr vert="horz" lIns="91440" tIns="45720" rIns="91440" bIns="45720" rtlCol="0" anchor="t">
            <a:noAutofit/>
          </a:bodyPr>
          <a:lstStyle/>
          <a:p>
            <a:pPr marL="0" indent="0" algn="ctr">
              <a:lnSpc>
                <a:spcPct val="90000"/>
              </a:lnSpc>
              <a:buNone/>
            </a:pPr>
            <a:endParaRPr lang="en-GB" dirty="0">
              <a:cs typeface="Calibri"/>
            </a:endParaRPr>
          </a:p>
          <a:p>
            <a:pPr marL="0" indent="0" algn="ctr">
              <a:lnSpc>
                <a:spcPct val="90000"/>
              </a:lnSpc>
              <a:buNone/>
            </a:pPr>
            <a:r>
              <a:rPr lang="en-GB" dirty="0"/>
              <a:t>“Very young children are natural problem solvers.  They learn to walk and talk by having a desire to attain their goal, by mimicking others, by trying things out, by making lots of mistakes and adjusting strategies accordingly, and by gradually gaining in confidence” </a:t>
            </a:r>
          </a:p>
          <a:p>
            <a:pPr marL="0" indent="0" algn="ctr">
              <a:lnSpc>
                <a:spcPct val="90000"/>
              </a:lnSpc>
              <a:buNone/>
            </a:pPr>
            <a:r>
              <a:rPr lang="en-GB" dirty="0"/>
              <a:t>(</a:t>
            </a:r>
            <a:r>
              <a:rPr lang="en-GB" dirty="0">
                <a:hlinkClick r:id="rId3"/>
              </a:rPr>
              <a:t>www.nrich.co.uk</a:t>
            </a:r>
            <a:r>
              <a:rPr lang="en-GB" dirty="0"/>
              <a:t>, 2018).  </a:t>
            </a:r>
            <a:endParaRPr lang="en-GB">
              <a:cs typeface="Calibri"/>
            </a:endParaRPr>
          </a:p>
          <a:p>
            <a:pPr algn="ctr">
              <a:lnSpc>
                <a:spcPct val="90000"/>
              </a:lnSpc>
            </a:pPr>
            <a:endParaRPr lang="en-GB" sz="2200"/>
          </a:p>
        </p:txBody>
      </p:sp>
      <p:pic>
        <p:nvPicPr>
          <p:cNvPr id="2" name="Picture 4" descr="Shape, arrow&#10;&#10;Description automatically generated">
            <a:extLst>
              <a:ext uri="{FF2B5EF4-FFF2-40B4-BE49-F238E27FC236}">
                <a16:creationId xmlns:a16="http://schemas.microsoft.com/office/drawing/2014/main" id="{4AA84CD2-2150-6A3D-5AAE-B4F04B70D06E}"/>
              </a:ext>
            </a:extLst>
          </p:cNvPr>
          <p:cNvPicPr>
            <a:picLocks noChangeAspect="1"/>
          </p:cNvPicPr>
          <p:nvPr/>
        </p:nvPicPr>
        <p:blipFill rotWithShape="1">
          <a:blip r:embed="rId4"/>
          <a:srcRect l="4797" r="-2" b="-2"/>
          <a:stretch/>
        </p:blipFill>
        <p:spPr>
          <a:xfrm>
            <a:off x="5525219" y="1427671"/>
            <a:ext cx="3147204" cy="3149183"/>
          </a:xfrm>
          <a:prstGeom prst="rect">
            <a:avLst/>
          </a:prstGeom>
          <a:noFill/>
        </p:spPr>
      </p:pic>
    </p:spTree>
    <p:extLst>
      <p:ext uri="{BB962C8B-B14F-4D97-AF65-F5344CB8AC3E}">
        <p14:creationId xmlns:p14="http://schemas.microsoft.com/office/powerpoint/2010/main" val="37908850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600" dirty="0"/>
              <a:t>Calculating and Problem Solving</a:t>
            </a:r>
            <a:br>
              <a:rPr lang="en-GB" sz="3600" dirty="0"/>
            </a:br>
            <a:r>
              <a:rPr lang="en-GB" sz="3600" dirty="0"/>
              <a:t>Twilight 23-24</a:t>
            </a:r>
          </a:p>
        </p:txBody>
      </p:sp>
    </p:spTree>
    <p:extLst>
      <p:ext uri="{BB962C8B-B14F-4D97-AF65-F5344CB8AC3E}">
        <p14:creationId xmlns:p14="http://schemas.microsoft.com/office/powerpoint/2010/main" val="287586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A8370-92CC-4AE8-A1B3-FD1B59051108}"/>
              </a:ext>
            </a:extLst>
          </p:cNvPr>
          <p:cNvSpPr>
            <a:spLocks noGrp="1"/>
          </p:cNvSpPr>
          <p:nvPr>
            <p:ph type="title"/>
          </p:nvPr>
        </p:nvSpPr>
        <p:spPr>
          <a:xfrm>
            <a:off x="457200" y="274638"/>
            <a:ext cx="8229600" cy="1143000"/>
          </a:xfrm>
        </p:spPr>
        <p:txBody>
          <a:bodyPr anchor="ctr">
            <a:normAutofit/>
          </a:bodyPr>
          <a:lstStyle/>
          <a:p>
            <a:r>
              <a:rPr lang="en-GB"/>
              <a:t>Comparison</a:t>
            </a:r>
          </a:p>
        </p:txBody>
      </p:sp>
      <p:pic>
        <p:nvPicPr>
          <p:cNvPr id="3" name="Picture 3" descr="A picture containing fruit, oranges&#10;&#10;Description automatically generated">
            <a:extLst>
              <a:ext uri="{FF2B5EF4-FFF2-40B4-BE49-F238E27FC236}">
                <a16:creationId xmlns:a16="http://schemas.microsoft.com/office/drawing/2014/main" id="{789918FD-45D5-4B7C-96E7-10668BA43B07}"/>
              </a:ext>
            </a:extLst>
          </p:cNvPr>
          <p:cNvPicPr>
            <a:picLocks noChangeAspect="1"/>
          </p:cNvPicPr>
          <p:nvPr/>
        </p:nvPicPr>
        <p:blipFill>
          <a:blip r:embed="rId3"/>
          <a:stretch>
            <a:fillRect/>
          </a:stretch>
        </p:blipFill>
        <p:spPr>
          <a:xfrm>
            <a:off x="1345631" y="1600200"/>
            <a:ext cx="6452737" cy="4016829"/>
          </a:xfrm>
          <a:prstGeom prst="rect">
            <a:avLst/>
          </a:prstGeom>
          <a:noFill/>
        </p:spPr>
      </p:pic>
    </p:spTree>
    <p:extLst>
      <p:ext uri="{BB962C8B-B14F-4D97-AF65-F5344CB8AC3E}">
        <p14:creationId xmlns:p14="http://schemas.microsoft.com/office/powerpoint/2010/main" val="276451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0906" y="2795"/>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25120"/>
          <a:stretch/>
        </p:blipFill>
        <p:spPr>
          <a:xfrm flipH="1">
            <a:off x="14636" y="0"/>
            <a:ext cx="9129364" cy="6858000"/>
          </a:xfrm>
          <a:prstGeom prst="rect">
            <a:avLst/>
          </a:prstGeom>
        </p:spPr>
      </p:pic>
      <p:sp>
        <p:nvSpPr>
          <p:cNvPr id="23"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7816" y="-1017"/>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a:extLst>
              <a:ext uri="{FF2B5EF4-FFF2-40B4-BE49-F238E27FC236}">
                <a16:creationId xmlns:a16="http://schemas.microsoft.com/office/drawing/2014/main" id="{0B75C5CF-0369-46C8-B704-C689778DD9F8}"/>
              </a:ext>
            </a:extLst>
          </p:cNvPr>
          <p:cNvPicPr>
            <a:picLocks noChangeAspect="1"/>
          </p:cNvPicPr>
          <p:nvPr/>
        </p:nvPicPr>
        <p:blipFill rotWithShape="1">
          <a:blip r:embed="rId4">
            <a:alphaModFix/>
          </a:blip>
          <a:srcRect t="31559" r="1" b="22430"/>
          <a:stretch/>
        </p:blipFill>
        <p:spPr>
          <a:xfrm>
            <a:off x="3580534" y="-6733"/>
            <a:ext cx="3674756" cy="2106933"/>
          </a:xfrm>
          <a:custGeom>
            <a:avLst/>
            <a:gdLst>
              <a:gd name="connsiteX0" fmla="*/ 21954 w 3674754"/>
              <a:gd name="connsiteY0" fmla="*/ 0 h 2106932"/>
              <a:gd name="connsiteX1" fmla="*/ 3652800 w 3674754"/>
              <a:gd name="connsiteY1" fmla="*/ 0 h 2106932"/>
              <a:gd name="connsiteX2" fmla="*/ 3665268 w 3674754"/>
              <a:gd name="connsiteY2" fmla="*/ 81694 h 2106932"/>
              <a:gd name="connsiteX3" fmla="*/ 3674754 w 3674754"/>
              <a:gd name="connsiteY3" fmla="*/ 269555 h 2106932"/>
              <a:gd name="connsiteX4" fmla="*/ 1837377 w 3674754"/>
              <a:gd name="connsiteY4" fmla="*/ 2106932 h 2106932"/>
              <a:gd name="connsiteX5" fmla="*/ 0 w 3674754"/>
              <a:gd name="connsiteY5" fmla="*/ 269555 h 2106932"/>
              <a:gd name="connsiteX6" fmla="*/ 9486 w 3674754"/>
              <a:gd name="connsiteY6" fmla="*/ 81694 h 210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effectLst>
            <a:softEdge rad="0"/>
          </a:effectLst>
        </p:spPr>
      </p:pic>
      <p:sp>
        <p:nvSpPr>
          <p:cNvPr id="2" name="Title 1">
            <a:extLst>
              <a:ext uri="{FF2B5EF4-FFF2-40B4-BE49-F238E27FC236}">
                <a16:creationId xmlns:a16="http://schemas.microsoft.com/office/drawing/2014/main" id="{369BC500-906C-4A35-AC72-4940C198A6D3}"/>
              </a:ext>
            </a:extLst>
          </p:cNvPr>
          <p:cNvSpPr>
            <a:spLocks noGrp="1"/>
          </p:cNvSpPr>
          <p:nvPr>
            <p:ph type="title"/>
          </p:nvPr>
        </p:nvSpPr>
        <p:spPr>
          <a:xfrm>
            <a:off x="163578" y="1340507"/>
            <a:ext cx="3733482" cy="1090538"/>
          </a:xfrm>
        </p:spPr>
        <p:txBody>
          <a:bodyPr>
            <a:normAutofit/>
          </a:bodyPr>
          <a:lstStyle/>
          <a:p>
            <a:r>
              <a:rPr lang="en-GB">
                <a:solidFill>
                  <a:srgbClr val="000000"/>
                </a:solidFill>
              </a:rPr>
              <a:t>Comparison</a:t>
            </a:r>
          </a:p>
        </p:txBody>
      </p:sp>
      <p:sp>
        <p:nvSpPr>
          <p:cNvPr id="3" name="Content Placeholder 2">
            <a:extLst>
              <a:ext uri="{FF2B5EF4-FFF2-40B4-BE49-F238E27FC236}">
                <a16:creationId xmlns:a16="http://schemas.microsoft.com/office/drawing/2014/main" id="{4B7E04E6-4493-4E29-832C-5FBB88DFA523}"/>
              </a:ext>
            </a:extLst>
          </p:cNvPr>
          <p:cNvSpPr>
            <a:spLocks noGrp="1"/>
          </p:cNvSpPr>
          <p:nvPr>
            <p:ph idx="1"/>
          </p:nvPr>
        </p:nvSpPr>
        <p:spPr>
          <a:xfrm>
            <a:off x="357461" y="3101619"/>
            <a:ext cx="3733184" cy="2729467"/>
          </a:xfrm>
        </p:spPr>
        <p:txBody>
          <a:bodyPr anchor="ctr">
            <a:normAutofit lnSpcReduction="10000"/>
          </a:bodyPr>
          <a:lstStyle/>
          <a:p>
            <a:pPr marL="0" indent="0">
              <a:buNone/>
            </a:pPr>
            <a:r>
              <a:rPr lang="en-GB" sz="3000">
                <a:solidFill>
                  <a:srgbClr val="000000"/>
                </a:solidFill>
              </a:rPr>
              <a:t>In order to compare, children need an understanding that items are counted as </a:t>
            </a:r>
            <a:r>
              <a:rPr lang="en-GB" sz="3000" b="1">
                <a:solidFill>
                  <a:srgbClr val="000000"/>
                </a:solidFill>
              </a:rPr>
              <a:t>sets </a:t>
            </a:r>
            <a:r>
              <a:rPr lang="en-GB" sz="3000">
                <a:solidFill>
                  <a:srgbClr val="000000"/>
                </a:solidFill>
              </a:rPr>
              <a:t>and quantity is an attribute of the set</a:t>
            </a:r>
          </a:p>
          <a:p>
            <a:endParaRPr lang="en-GB" sz="1500" b="1">
              <a:solidFill>
                <a:srgbClr val="000000"/>
              </a:solidFill>
            </a:endParaRPr>
          </a:p>
          <a:p>
            <a:endParaRPr lang="en-GB" sz="1500" b="1">
              <a:solidFill>
                <a:srgbClr val="000000"/>
              </a:solidFill>
            </a:endParaRPr>
          </a:p>
          <a:p>
            <a:endParaRPr lang="en-GB" sz="1500" b="1">
              <a:solidFill>
                <a:srgbClr val="000000"/>
              </a:solidFill>
            </a:endParaRPr>
          </a:p>
        </p:txBody>
      </p:sp>
      <p:sp>
        <p:nvSpPr>
          <p:cNvPr id="25"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2659" y="2912215"/>
            <a:ext cx="4956705" cy="3945298"/>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Picture 4">
            <a:hlinkClick r:id="rId5"/>
            <a:extLst>
              <a:ext uri="{FF2B5EF4-FFF2-40B4-BE49-F238E27FC236}">
                <a16:creationId xmlns:a16="http://schemas.microsoft.com/office/drawing/2014/main" id="{B605C589-2CD8-4400-89A3-8AD3FB05E6EA}"/>
              </a:ext>
            </a:extLst>
          </p:cNvPr>
          <p:cNvPicPr>
            <a:picLocks noChangeAspect="1"/>
          </p:cNvPicPr>
          <p:nvPr/>
        </p:nvPicPr>
        <p:blipFill rotWithShape="1">
          <a:blip r:embed="rId6">
            <a:alphaModFix/>
          </a:blip>
          <a:srcRect t="15689" r="3" b="4418"/>
          <a:stretch/>
        </p:blipFill>
        <p:spPr>
          <a:xfrm>
            <a:off x="4336688" y="3055740"/>
            <a:ext cx="4792676" cy="3781269"/>
          </a:xfrm>
          <a:custGeom>
            <a:avLst/>
            <a:gdLst>
              <a:gd name="connsiteX0" fmla="*/ 2554615 w 4792674"/>
              <a:gd name="connsiteY0" fmla="*/ 0 h 3781268"/>
              <a:gd name="connsiteX1" fmla="*/ 4672942 w 4792674"/>
              <a:gd name="connsiteY1" fmla="*/ 1126306 h 3781268"/>
              <a:gd name="connsiteX2" fmla="*/ 4792674 w 4792674"/>
              <a:gd name="connsiteY2" fmla="*/ 1323391 h 3781268"/>
              <a:gd name="connsiteX3" fmla="*/ 4792674 w 4792674"/>
              <a:gd name="connsiteY3" fmla="*/ 3781268 h 3781268"/>
              <a:gd name="connsiteX4" fmla="*/ 313779 w 4792674"/>
              <a:gd name="connsiteY4" fmla="*/ 3781268 h 3781268"/>
              <a:gd name="connsiteX5" fmla="*/ 308328 w 4792674"/>
              <a:gd name="connsiteY5" fmla="*/ 3772297 h 3781268"/>
              <a:gd name="connsiteX6" fmla="*/ 0 w 4792674"/>
              <a:gd name="connsiteY6" fmla="*/ 2554615 h 3781268"/>
              <a:gd name="connsiteX7" fmla="*/ 2554615 w 4792674"/>
              <a:gd name="connsiteY7" fmla="*/ 0 h 37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Tree>
    <p:extLst>
      <p:ext uri="{BB962C8B-B14F-4D97-AF65-F5344CB8AC3E}">
        <p14:creationId xmlns:p14="http://schemas.microsoft.com/office/powerpoint/2010/main" val="1090272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416696"/>
          <a:ext cx="9143022" cy="6511414"/>
        </p:xfrm>
        <a:graphic>
          <a:graphicData uri="http://schemas.openxmlformats.org/drawingml/2006/table">
            <a:tbl>
              <a:tblPr firstRow="1" bandRow="1">
                <a:tableStyleId>{5940675A-B579-460E-94D1-54222C63F5DA}</a:tableStyleId>
              </a:tblPr>
              <a:tblGrid>
                <a:gridCol w="268089">
                  <a:extLst>
                    <a:ext uri="{9D8B030D-6E8A-4147-A177-3AD203B41FA5}">
                      <a16:colId xmlns:a16="http://schemas.microsoft.com/office/drawing/2014/main" val="20000"/>
                    </a:ext>
                  </a:extLst>
                </a:gridCol>
                <a:gridCol w="559494">
                  <a:extLst>
                    <a:ext uri="{9D8B030D-6E8A-4147-A177-3AD203B41FA5}">
                      <a16:colId xmlns:a16="http://schemas.microsoft.com/office/drawing/2014/main" val="20001"/>
                    </a:ext>
                  </a:extLst>
                </a:gridCol>
                <a:gridCol w="1009842">
                  <a:extLst>
                    <a:ext uri="{9D8B030D-6E8A-4147-A177-3AD203B41FA5}">
                      <a16:colId xmlns:a16="http://schemas.microsoft.com/office/drawing/2014/main" val="20002"/>
                    </a:ext>
                  </a:extLst>
                </a:gridCol>
                <a:gridCol w="302240">
                  <a:extLst>
                    <a:ext uri="{9D8B030D-6E8A-4147-A177-3AD203B41FA5}">
                      <a16:colId xmlns:a16="http://schemas.microsoft.com/office/drawing/2014/main" val="20003"/>
                    </a:ext>
                  </a:extLst>
                </a:gridCol>
                <a:gridCol w="805553">
                  <a:extLst>
                    <a:ext uri="{9D8B030D-6E8A-4147-A177-3AD203B41FA5}">
                      <a16:colId xmlns:a16="http://schemas.microsoft.com/office/drawing/2014/main" val="20007"/>
                    </a:ext>
                  </a:extLst>
                </a:gridCol>
                <a:gridCol w="402648">
                  <a:extLst>
                    <a:ext uri="{9D8B030D-6E8A-4147-A177-3AD203B41FA5}">
                      <a16:colId xmlns:a16="http://schemas.microsoft.com/office/drawing/2014/main" val="20009"/>
                    </a:ext>
                  </a:extLst>
                </a:gridCol>
                <a:gridCol w="810066">
                  <a:extLst>
                    <a:ext uri="{9D8B030D-6E8A-4147-A177-3AD203B41FA5}">
                      <a16:colId xmlns:a16="http://schemas.microsoft.com/office/drawing/2014/main" val="20012"/>
                    </a:ext>
                  </a:extLst>
                </a:gridCol>
                <a:gridCol w="814117">
                  <a:extLst>
                    <a:ext uri="{9D8B030D-6E8A-4147-A177-3AD203B41FA5}">
                      <a16:colId xmlns:a16="http://schemas.microsoft.com/office/drawing/2014/main" val="20008"/>
                    </a:ext>
                  </a:extLst>
                </a:gridCol>
                <a:gridCol w="617869">
                  <a:extLst>
                    <a:ext uri="{9D8B030D-6E8A-4147-A177-3AD203B41FA5}">
                      <a16:colId xmlns:a16="http://schemas.microsoft.com/office/drawing/2014/main" val="20010"/>
                    </a:ext>
                  </a:extLst>
                </a:gridCol>
                <a:gridCol w="836760">
                  <a:extLst>
                    <a:ext uri="{9D8B030D-6E8A-4147-A177-3AD203B41FA5}">
                      <a16:colId xmlns:a16="http://schemas.microsoft.com/office/drawing/2014/main" val="20018"/>
                    </a:ext>
                  </a:extLst>
                </a:gridCol>
                <a:gridCol w="101345">
                  <a:extLst>
                    <a:ext uri="{9D8B030D-6E8A-4147-A177-3AD203B41FA5}">
                      <a16:colId xmlns:a16="http://schemas.microsoft.com/office/drawing/2014/main" val="20011"/>
                    </a:ext>
                  </a:extLst>
                </a:gridCol>
                <a:gridCol w="243715">
                  <a:extLst>
                    <a:ext uri="{9D8B030D-6E8A-4147-A177-3AD203B41FA5}">
                      <a16:colId xmlns:a16="http://schemas.microsoft.com/office/drawing/2014/main" val="20013"/>
                    </a:ext>
                  </a:extLst>
                </a:gridCol>
                <a:gridCol w="1247661">
                  <a:extLst>
                    <a:ext uri="{9D8B030D-6E8A-4147-A177-3AD203B41FA5}">
                      <a16:colId xmlns:a16="http://schemas.microsoft.com/office/drawing/2014/main" val="20014"/>
                    </a:ext>
                  </a:extLst>
                </a:gridCol>
                <a:gridCol w="1123623">
                  <a:extLst>
                    <a:ext uri="{9D8B030D-6E8A-4147-A177-3AD203B41FA5}">
                      <a16:colId xmlns:a16="http://schemas.microsoft.com/office/drawing/2014/main" val="20015"/>
                    </a:ext>
                  </a:extLst>
                </a:gridCol>
              </a:tblGrid>
              <a:tr h="4672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Estimation &amp; Rounding</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gridSpan="4">
                  <a:txBody>
                    <a:bodyPr/>
                    <a:lstStyle/>
                    <a:p>
                      <a:pPr algn="ctr"/>
                      <a:r>
                        <a:rPr lang="en-GB" sz="1000"/>
                        <a:t>Knows</a:t>
                      </a:r>
                      <a:r>
                        <a:rPr lang="en-GB" sz="1000" baseline="0"/>
                        <a:t> they can check </a:t>
                      </a:r>
                    </a:p>
                    <a:p>
                      <a:pPr algn="ctr"/>
                      <a:r>
                        <a:rPr lang="en-GB" sz="1000" baseline="0"/>
                        <a:t>estimates by counting within 0-10</a:t>
                      </a:r>
                      <a:endParaRPr lang="en-GB" sz="10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a:r>
                        <a:rPr lang="en-GB" sz="1000"/>
                        <a:t>Can apply subitising skills to estimate </a:t>
                      </a:r>
                    </a:p>
                    <a:p>
                      <a:pPr algn="ctr"/>
                      <a:r>
                        <a:rPr lang="en-GB" sz="1000"/>
                        <a:t>the number of items in a set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gridSpan="3">
                  <a:txBody>
                    <a:bodyPr/>
                    <a:lstStyle/>
                    <a:p>
                      <a:pPr algn="ctr"/>
                      <a:r>
                        <a:rPr lang="en-GB" sz="1000" kern="1200">
                          <a:solidFill>
                            <a:schemeClr val="tx1"/>
                          </a:solidFill>
                          <a:effectLst/>
                          <a:latin typeface="+mn-lt"/>
                          <a:ea typeface="+mn-ea"/>
                          <a:cs typeface="+mn-cs"/>
                        </a:rPr>
                        <a:t>Uses the language of estimation,</a:t>
                      </a:r>
                    </a:p>
                    <a:p>
                      <a:pPr algn="ctr"/>
                      <a:r>
                        <a:rPr lang="en-GB" sz="1000" kern="1200">
                          <a:solidFill>
                            <a:schemeClr val="tx1"/>
                          </a:solidFill>
                          <a:effectLst/>
                          <a:latin typeface="+mn-lt"/>
                          <a:ea typeface="+mn-ea"/>
                          <a:cs typeface="+mn-cs"/>
                        </a:rPr>
                        <a:t> including more than, less than, </a:t>
                      </a:r>
                    </a:p>
                    <a:p>
                      <a:pPr algn="ctr"/>
                      <a:r>
                        <a:rPr lang="en-GB" sz="1000" kern="1200">
                          <a:solidFill>
                            <a:schemeClr val="tx1"/>
                          </a:solidFill>
                          <a:effectLst/>
                          <a:latin typeface="+mn-lt"/>
                          <a:ea typeface="+mn-ea"/>
                          <a:cs typeface="+mn-cs"/>
                        </a:rPr>
                        <a:t>fewer than and the same</a:t>
                      </a:r>
                      <a:endParaRPr lang="en-GB" sz="10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8"/>
                  </a:ext>
                </a:extLst>
              </a:tr>
              <a:tr h="585448">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t>Awareness of Number – Counting, Quantities</a:t>
                      </a:r>
                      <a:r>
                        <a:rPr lang="en-GB" sz="800" b="1" baseline="0"/>
                        <a:t> &amp; Number Structure</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rId3" action="ppaction://hlinksldjump"/>
                        </a:rPr>
                        <a:t>No. word sequences</a:t>
                      </a:r>
                      <a:endParaRPr lang="en-GB" sz="800" b="1"/>
                    </a:p>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4">
                  <a:txBody>
                    <a:bodyPr/>
                    <a:lstStyle/>
                    <a:p>
                      <a:pPr algn="ctr" fontAlgn="ctr"/>
                      <a:r>
                        <a:rPr lang="en-GB" sz="1000" u="none" strike="noStrike">
                          <a:effectLst/>
                          <a:latin typeface="+mn-lt"/>
                        </a:rPr>
                        <a:t>Say short forward </a:t>
                      </a:r>
                    </a:p>
                    <a:p>
                      <a:pPr algn="ctr" fontAlgn="ctr"/>
                      <a:r>
                        <a:rPr lang="en-GB" sz="1000" u="none" strike="noStrike">
                          <a:effectLst/>
                          <a:latin typeface="+mn-lt"/>
                        </a:rPr>
                        <a:t>and backward number </a:t>
                      </a:r>
                    </a:p>
                    <a:p>
                      <a:pPr algn="ctr" fontAlgn="ctr"/>
                      <a:r>
                        <a:rPr lang="en-GB" sz="1000" u="none" strike="noStrike">
                          <a:effectLst/>
                          <a:latin typeface="+mn-lt"/>
                        </a:rPr>
                        <a:t>word sequences </a:t>
                      </a:r>
                      <a:r>
                        <a:rPr lang="en-GB" sz="1000" b="0" i="0" u="none" strike="noStrike" baseline="0">
                          <a:solidFill>
                            <a:srgbClr val="000000"/>
                          </a:solidFill>
                          <a:effectLst/>
                          <a:latin typeface="+mn-lt"/>
                        </a:rPr>
                        <a:t>within 0-10</a:t>
                      </a:r>
                      <a:endParaRPr lang="en-GB" sz="1000" u="none" strike="noStrike">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mn-lt"/>
                        </a:rPr>
                        <a:t>Uses</a:t>
                      </a:r>
                      <a:r>
                        <a:rPr lang="en-GB" sz="1000" b="0" i="0" u="none" strike="noStrike" baseline="0">
                          <a:solidFill>
                            <a:srgbClr val="000000"/>
                          </a:solidFill>
                          <a:effectLst/>
                          <a:latin typeface="+mn-lt"/>
                        </a:rPr>
                        <a:t> ordinal numbers in real life contexts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e.g. I am first/second/third in the line’</a:t>
                      </a: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grid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mn-lt"/>
                        </a:rPr>
                        <a:t>Recalls</a:t>
                      </a:r>
                      <a:r>
                        <a:rPr lang="en-GB" sz="1000" b="0" i="0" u="none" strike="noStrike" baseline="0">
                          <a:solidFill>
                            <a:srgbClr val="000000"/>
                          </a:solidFill>
                          <a:effectLst/>
                          <a:latin typeface="+mn-lt"/>
                        </a:rPr>
                        <a:t> the number sequence forwards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and backwards within 0-10</a:t>
                      </a: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842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Numerals</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Recognise numerals e.g.</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points to the number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from</a:t>
                      </a:r>
                      <a:r>
                        <a:rPr lang="en-GB" sz="1000" baseline="0">
                          <a:latin typeface="+mn-lt"/>
                        </a:rPr>
                        <a:t> 0-10</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Identify (name) numerals </a:t>
                      </a:r>
                      <a:r>
                        <a:rPr lang="en-GB" sz="1000" baseline="0">
                          <a:latin typeface="+mn-lt"/>
                        </a:rPr>
                        <a:t> </a:t>
                      </a:r>
                      <a:r>
                        <a:rPr lang="en-GB" sz="1000">
                          <a:latin typeface="+mn-lt"/>
                        </a:rPr>
                        <a:t>e.g. can respond to question ‘what is that number?’</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from</a:t>
                      </a:r>
                      <a:r>
                        <a:rPr lang="en-GB" sz="1000" baseline="0">
                          <a:latin typeface="+mn-lt"/>
                        </a:rPr>
                        <a:t> 0-10</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Explains  zero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is represented as 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Orders</a:t>
                      </a:r>
                      <a:r>
                        <a:rPr lang="en-GB" sz="1000" baseline="0">
                          <a:latin typeface="+mn-lt"/>
                        </a:rPr>
                        <a:t> </a:t>
                      </a:r>
                      <a:r>
                        <a:rPr lang="en-GB" sz="1000">
                          <a:latin typeface="+mn-lt"/>
                        </a:rPr>
                        <a:t>numerals forwards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and backwards</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within 0-10</a:t>
                      </a:r>
                      <a:endParaRPr lang="en-GB" sz="1000" b="0" i="0" u="none" strike="noStrike">
                        <a:solidFill>
                          <a:srgbClr val="000000"/>
                        </a:solidFill>
                        <a:effectLst/>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gridSpan="3">
                  <a:txBody>
                    <a:bodyPr/>
                    <a:lstStyle/>
                    <a:p>
                      <a:pPr algn="ctr"/>
                      <a:r>
                        <a:rPr lang="en-GB" sz="1000">
                          <a:latin typeface="+mn-lt"/>
                        </a:rPr>
                        <a:t>Identifies number before, after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and missing numbers</a:t>
                      </a:r>
                      <a:r>
                        <a:rPr lang="en-GB" sz="1000" baseline="0">
                          <a:latin typeface="+mn-lt"/>
                        </a:rPr>
                        <a:t> in a sequence </a:t>
                      </a:r>
                      <a:r>
                        <a:rPr lang="en-GB" sz="1000" b="0" i="0" u="none" strike="noStrike" baseline="0">
                          <a:solidFill>
                            <a:srgbClr val="000000"/>
                          </a:solidFill>
                          <a:effectLst/>
                          <a:latin typeface="+mn-lt"/>
                        </a:rPr>
                        <a:t>within 0-10; beginning to use the language before,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after and in-between</a:t>
                      </a:r>
                      <a:endParaRPr lang="en-GB" sz="1000" b="0" i="0" u="none" strike="noStrike">
                        <a:solidFill>
                          <a:srgbClr val="000000"/>
                        </a:solidFill>
                        <a:effectLst/>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601432">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a:txBody>
                    <a:bodyPr/>
                    <a:lstStyle/>
                    <a:p>
                      <a:pPr algn="ctr"/>
                      <a:r>
                        <a:rPr lang="en-GB" sz="800" b="1">
                          <a:hlinkClick r:id="" action="ppaction://noaction"/>
                        </a:rPr>
                        <a:t>Subitising</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4">
                  <a:txBody>
                    <a:bodyPr/>
                    <a:lstStyle/>
                    <a:p>
                      <a:pPr algn="ctr"/>
                      <a:r>
                        <a:rPr lang="en-GB" sz="1000" kern="1200">
                          <a:solidFill>
                            <a:schemeClr val="tx1"/>
                          </a:solidFill>
                          <a:effectLst/>
                          <a:latin typeface="+mn-lt"/>
                          <a:ea typeface="+mn-ea"/>
                          <a:cs typeface="+mn-cs"/>
                        </a:rPr>
                        <a:t>Identifies ‘how many?’ in regular dot patterns e.g. dot arrangement/on fingers/five frames/10 frames/dice</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without counting up to 6</a:t>
                      </a: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a:r>
                        <a:rPr lang="en-GB" sz="1000" kern="1200">
                          <a:solidFill>
                            <a:schemeClr val="tx1"/>
                          </a:solidFill>
                          <a:effectLst/>
                          <a:latin typeface="+mn-lt"/>
                          <a:ea typeface="+mn-ea"/>
                          <a:cs typeface="+mn-cs"/>
                        </a:rPr>
                        <a:t>Identifies ‘how many?’ in irregular dot patterns e.g. </a:t>
                      </a:r>
                    </a:p>
                    <a:p>
                      <a:pPr algn="ctr"/>
                      <a:r>
                        <a:rPr lang="en-GB" sz="1000" kern="1200">
                          <a:solidFill>
                            <a:schemeClr val="tx1"/>
                          </a:solidFill>
                          <a:effectLst/>
                          <a:latin typeface="+mn-lt"/>
                          <a:ea typeface="+mn-ea"/>
                          <a:cs typeface="+mn-cs"/>
                        </a:rPr>
                        <a:t>dot arrangement/on fingers/five frames/10 frames/dice</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without counting up to 6</a:t>
                      </a: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9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gridSpan="3">
                  <a:txBody>
                    <a:bodyPr/>
                    <a:lstStyle/>
                    <a:p>
                      <a:pPr algn="ctr" fontAlgn="ctr"/>
                      <a:r>
                        <a:rPr lang="en-GB" sz="1000" kern="1200">
                          <a:solidFill>
                            <a:schemeClr val="tx1"/>
                          </a:solidFill>
                          <a:effectLst/>
                          <a:latin typeface="+mn-lt"/>
                          <a:ea typeface="+mn-ea"/>
                          <a:cs typeface="+mn-cs"/>
                        </a:rPr>
                        <a:t>Represents amounts in different arrangements </a:t>
                      </a:r>
                    </a:p>
                    <a:p>
                      <a:pPr algn="ctr" fontAlgn="ctr"/>
                      <a:r>
                        <a:rPr lang="en-GB" sz="1000" kern="1200">
                          <a:solidFill>
                            <a:schemeClr val="tx1"/>
                          </a:solidFill>
                          <a:effectLst/>
                          <a:latin typeface="+mn-lt"/>
                          <a:ea typeface="+mn-ea"/>
                          <a:cs typeface="+mn-cs"/>
                        </a:rPr>
                        <a:t>e.g.dot arrangement/on fingers/five frames/</a:t>
                      </a:r>
                    </a:p>
                    <a:p>
                      <a:pPr algn="ctr"/>
                      <a:r>
                        <a:rPr lang="en-GB" sz="1000" kern="1200">
                          <a:solidFill>
                            <a:schemeClr val="tx1"/>
                          </a:solidFill>
                          <a:effectLst/>
                          <a:latin typeface="+mn-lt"/>
                          <a:ea typeface="+mn-ea"/>
                          <a:cs typeface="+mn-cs"/>
                        </a:rPr>
                        <a:t>10 frames/dice</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without counting up to 6</a:t>
                      </a: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035456">
                <a:tc vMerge="1">
                  <a:txBody>
                    <a:bodyPr/>
                    <a:lstStyle/>
                    <a:p>
                      <a:endParaRPr lang="en-GB"/>
                    </a:p>
                  </a:txBody>
                  <a:tcPr/>
                </a:tc>
                <a:tc>
                  <a:txBody>
                    <a:bodyPr/>
                    <a:lstStyle/>
                    <a:p>
                      <a:pPr algn="ctr"/>
                      <a:r>
                        <a:rPr lang="en-GB" sz="800" b="1">
                          <a:hlinkClick r:id="" action="ppaction://noaction"/>
                        </a:rPr>
                        <a:t>Counting</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fontAlgn="ctr"/>
                      <a:endParaRPr lang="en-GB" sz="1000" u="none" strike="noStrike">
                        <a:effectLst/>
                        <a:latin typeface="+mn-lt"/>
                      </a:endParaRPr>
                    </a:p>
                    <a:p>
                      <a:pPr algn="ctr" fontAlgn="ctr"/>
                      <a:r>
                        <a:rPr lang="en-GB" sz="1000" u="none" strike="noStrike">
                          <a:effectLst/>
                          <a:latin typeface="+mn-lt"/>
                        </a:rPr>
                        <a:t> </a:t>
                      </a:r>
                      <a:r>
                        <a:rPr lang="en-GB" sz="1000" b="0" i="0" u="none" strike="noStrike">
                          <a:solidFill>
                            <a:schemeClr val="tx1"/>
                          </a:solidFill>
                          <a:effectLst/>
                          <a:latin typeface="+mn-lt"/>
                        </a:rPr>
                        <a:t>When</a:t>
                      </a:r>
                      <a:r>
                        <a:rPr lang="en-GB" sz="1000" b="0" i="0" u="none" strike="noStrike" baseline="0">
                          <a:solidFill>
                            <a:schemeClr val="tx1"/>
                          </a:solidFill>
                          <a:effectLst/>
                          <a:latin typeface="+mn-lt"/>
                        </a:rPr>
                        <a:t> counting objects u</a:t>
                      </a:r>
                      <a:r>
                        <a:rPr lang="en-GB" sz="1000" u="none" strike="noStrike">
                          <a:effectLst/>
                          <a:latin typeface="+mn-lt"/>
                        </a:rPr>
                        <a:t>nderstands the order </a:t>
                      </a:r>
                    </a:p>
                    <a:p>
                      <a:pPr algn="ctr" fontAlgn="ctr"/>
                      <a:r>
                        <a:rPr lang="en-GB" sz="1000" u="none" strike="noStrike">
                          <a:effectLst/>
                          <a:latin typeface="+mn-lt"/>
                        </a:rPr>
                        <a:t>in which</a:t>
                      </a:r>
                      <a:r>
                        <a:rPr lang="en-GB" sz="1000" u="none" strike="noStrike" baseline="0">
                          <a:effectLst/>
                          <a:latin typeface="+mn-lt"/>
                        </a:rPr>
                        <a:t> </a:t>
                      </a:r>
                      <a:r>
                        <a:rPr lang="en-GB" sz="1000" u="none" strike="noStrike">
                          <a:effectLst/>
                          <a:latin typeface="+mn-lt"/>
                        </a:rPr>
                        <a:t>we say </a:t>
                      </a:r>
                    </a:p>
                    <a:p>
                      <a:pPr algn="ctr" fontAlgn="ctr"/>
                      <a:r>
                        <a:rPr lang="en-GB" sz="1000" u="none" strike="noStrike">
                          <a:effectLst/>
                          <a:latin typeface="+mn-lt"/>
                        </a:rPr>
                        <a:t>the numbers </a:t>
                      </a:r>
                    </a:p>
                    <a:p>
                      <a:pPr algn="ctr" fontAlgn="ctr"/>
                      <a:r>
                        <a:rPr lang="en-GB" sz="1000" u="none" strike="noStrike">
                          <a:effectLst/>
                          <a:latin typeface="+mn-lt"/>
                        </a:rPr>
                        <a:t>is always the same</a:t>
                      </a:r>
                    </a:p>
                    <a:p>
                      <a:pPr algn="ctr" fontAlgn="ctr"/>
                      <a:r>
                        <a:rPr lang="en-GB" sz="1000" b="0" i="0" u="none" strike="noStrike">
                          <a:solidFill>
                            <a:srgbClr val="000000"/>
                          </a:solidFill>
                          <a:effectLst/>
                          <a:latin typeface="+mn-lt"/>
                        </a:rPr>
                        <a:t>(stable order)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algn="ctr" fontAlgn="ctr"/>
                      <a:r>
                        <a:rPr lang="en-GB" sz="1000" u="none" strike="noStrike">
                          <a:effectLst/>
                          <a:latin typeface="+mn-lt"/>
                        </a:rPr>
                        <a:t>Touch</a:t>
                      </a:r>
                      <a:r>
                        <a:rPr lang="en-GB" sz="1000" u="none" strike="noStrike" baseline="0">
                          <a:effectLst/>
                          <a:latin typeface="+mn-lt"/>
                        </a:rPr>
                        <a:t> c</a:t>
                      </a:r>
                      <a:r>
                        <a:rPr lang="en-GB" sz="1000" u="none" strike="noStrike">
                          <a:effectLst/>
                          <a:latin typeface="+mn-lt"/>
                        </a:rPr>
                        <a:t>ounts</a:t>
                      </a:r>
                      <a:r>
                        <a:rPr lang="en-GB" sz="1000" u="none" strike="noStrike" baseline="0">
                          <a:effectLst/>
                          <a:latin typeface="+mn-lt"/>
                        </a:rPr>
                        <a:t> one </a:t>
                      </a:r>
                    </a:p>
                    <a:p>
                      <a:pPr algn="ctr" fontAlgn="ctr"/>
                      <a:r>
                        <a:rPr lang="en-GB" sz="1000" u="none" strike="noStrike" baseline="0">
                          <a:effectLst/>
                          <a:latin typeface="+mn-lt"/>
                        </a:rPr>
                        <a:t>item when each </a:t>
                      </a:r>
                    </a:p>
                    <a:p>
                      <a:pPr algn="ctr" fontAlgn="ctr"/>
                      <a:r>
                        <a:rPr lang="en-GB" sz="1000" u="none" strike="noStrike" baseline="0">
                          <a:effectLst/>
                          <a:latin typeface="+mn-lt"/>
                        </a:rPr>
                        <a:t>number word is said</a:t>
                      </a:r>
                      <a:endParaRPr lang="en-GB" sz="1000" u="none" strike="noStrike">
                        <a:effectLst/>
                        <a:latin typeface="+mn-lt"/>
                      </a:endParaRPr>
                    </a:p>
                    <a:p>
                      <a:pPr algn="ctr" fontAlgn="ctr"/>
                      <a:r>
                        <a:rPr lang="en-GB" sz="1000" u="none" strike="noStrike">
                          <a:effectLst/>
                          <a:latin typeface="+mn-lt"/>
                        </a:rPr>
                        <a:t>(1-to-1 correspondence)</a:t>
                      </a:r>
                      <a:endParaRPr lang="en-GB" sz="1000" b="0" i="0" u="none" strike="noStrike">
                        <a:solidFill>
                          <a:srgbClr val="000000"/>
                        </a:solidFill>
                        <a:effectLst/>
                        <a:latin typeface="+mn-lt"/>
                      </a:endParaRPr>
                    </a:p>
                  </a:txBody>
                  <a:tcPr marL="0" marR="0" marT="3987"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c hMerge="1">
                  <a:txBody>
                    <a:bodyPr/>
                    <a:lstStyle/>
                    <a:p>
                      <a:endParaRPr lang="en-GB"/>
                    </a:p>
                  </a:txBody>
                  <a:tcPr/>
                </a:tc>
                <a:tc gridSpan="2">
                  <a:txBody>
                    <a:bodyPr/>
                    <a:lstStyle/>
                    <a:p>
                      <a:pPr algn="ctr" fontAlgn="ctr"/>
                      <a:endParaRPr lang="en-GB" sz="1000" b="0" i="0" u="none" strike="noStrike">
                        <a:solidFill>
                          <a:schemeClr val="tx1"/>
                        </a:solidFill>
                        <a:effectLst/>
                        <a:latin typeface="+mn-lt"/>
                      </a:endParaRPr>
                    </a:p>
                    <a:p>
                      <a:pPr algn="ctr" fontAlgn="ctr"/>
                      <a:r>
                        <a:rPr lang="en-GB" sz="1000" b="0" i="0" u="none" strike="noStrike">
                          <a:solidFill>
                            <a:schemeClr val="tx1"/>
                          </a:solidFill>
                          <a:effectLst/>
                          <a:latin typeface="+mn-lt"/>
                        </a:rPr>
                        <a:t>When</a:t>
                      </a:r>
                      <a:r>
                        <a:rPr lang="en-GB" sz="1000" b="0" i="0" u="none" strike="noStrike" baseline="0">
                          <a:solidFill>
                            <a:schemeClr val="tx1"/>
                          </a:solidFill>
                          <a:effectLst/>
                          <a:latin typeface="+mn-lt"/>
                        </a:rPr>
                        <a:t> counting objects understands that the number name of the last object counted is the name given to the total number of </a:t>
                      </a:r>
                    </a:p>
                    <a:p>
                      <a:pPr algn="ctr" fontAlgn="ctr"/>
                      <a:r>
                        <a:rPr lang="en-GB" sz="1000" b="0" i="0" u="none" strike="noStrike" baseline="0">
                          <a:solidFill>
                            <a:schemeClr val="tx1"/>
                          </a:solidFill>
                          <a:effectLst/>
                          <a:latin typeface="+mn-lt"/>
                        </a:rPr>
                        <a:t>objects in a set </a:t>
                      </a:r>
                    </a:p>
                    <a:p>
                      <a:pPr algn="ctr" fontAlgn="ctr"/>
                      <a:r>
                        <a:rPr lang="en-GB" sz="1000" b="0" i="0" u="none" strike="noStrike" baseline="0">
                          <a:solidFill>
                            <a:schemeClr val="tx1"/>
                          </a:solidFill>
                          <a:effectLst/>
                          <a:latin typeface="+mn-lt"/>
                        </a:rPr>
                        <a:t>(cardinal principle)</a:t>
                      </a: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hMerge="1">
                  <a:txBody>
                    <a:bodyPr/>
                    <a:lstStyle/>
                    <a:p>
                      <a:endParaRPr lang="en-GB"/>
                    </a:p>
                  </a:txBody>
                  <a:tcPr/>
                </a:tc>
                <a:tc grid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chemeClr val="tx1"/>
                          </a:solidFill>
                          <a:effectLst/>
                          <a:latin typeface="+mn-lt"/>
                        </a:rPr>
                        <a:t>When</a:t>
                      </a:r>
                      <a:r>
                        <a:rPr lang="en-GB" sz="1000" b="0" i="0" u="none" strike="noStrike" baseline="0">
                          <a:solidFill>
                            <a:schemeClr val="tx1"/>
                          </a:solidFill>
                          <a:effectLst/>
                          <a:latin typeface="+mn-lt"/>
                        </a:rPr>
                        <a:t> counting objects u</a:t>
                      </a:r>
                      <a:r>
                        <a:rPr lang="en-GB" sz="1000" u="none" strike="noStrike">
                          <a:effectLst/>
                          <a:latin typeface="+mn-lt"/>
                        </a:rPr>
                        <a:t>nderstands that the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number of objects is not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affected by position</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mn-lt"/>
                        </a:rPr>
                        <a:t>(order</a:t>
                      </a:r>
                      <a:r>
                        <a:rPr lang="en-GB" sz="1000" b="0" i="0" u="none" strike="noStrike" baseline="0">
                          <a:solidFill>
                            <a:srgbClr val="000000"/>
                          </a:solidFill>
                          <a:effectLst/>
                          <a:latin typeface="+mn-lt"/>
                        </a:rPr>
                        <a:t> irrelevance)</a:t>
                      </a:r>
                      <a:endParaRPr lang="en-GB" sz="1000" u="none" strike="noStrike">
                        <a:effectLst/>
                        <a:latin typeface="+mn-lt"/>
                      </a:endParaRPr>
                    </a:p>
                    <a:p>
                      <a:pPr algn="ctr" fontAlgn="ct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fontAlgn="ctr"/>
                      <a:endParaRPr lang="en-GB" sz="1000" b="0" i="0" u="none" strike="noStrike">
                        <a:solidFill>
                          <a:srgbClr val="000000"/>
                        </a:solidFill>
                        <a:effectLst/>
                        <a:latin typeface="Calibri"/>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D2EC"/>
                    </a:solidFill>
                  </a:tcPr>
                </a:tc>
                <a:tc hMerge="1">
                  <a:txBody>
                    <a:bodyPr/>
                    <a:lstStyle/>
                    <a:p>
                      <a:endParaRPr lang="en-GB"/>
                    </a:p>
                  </a:txBody>
                  <a:tcPr/>
                </a:tc>
                <a:tc gridSpan="2">
                  <a:txBody>
                    <a:bodyPr/>
                    <a:lstStyle/>
                    <a:p>
                      <a:pPr algn="ctr" fontAlgn="ctr"/>
                      <a:r>
                        <a:rPr lang="en-GB" sz="1000" kern="1200">
                          <a:solidFill>
                            <a:schemeClr val="tx1"/>
                          </a:solidFill>
                          <a:effectLst/>
                          <a:latin typeface="+mn-lt"/>
                          <a:ea typeface="+mn-ea"/>
                          <a:cs typeface="+mn-cs"/>
                        </a:rPr>
                        <a:t>Counts objects</a:t>
                      </a:r>
                    </a:p>
                    <a:p>
                      <a:pPr algn="ctr"/>
                      <a:r>
                        <a:rPr lang="en-GB" sz="1000" kern="1200">
                          <a:solidFill>
                            <a:schemeClr val="tx1"/>
                          </a:solidFill>
                          <a:effectLst/>
                          <a:latin typeface="+mn-lt"/>
                          <a:ea typeface="+mn-ea"/>
                          <a:cs typeface="+mn-cs"/>
                        </a:rPr>
                        <a:t>in a set recognising that the appearance of the objects has no effect on the overall total </a:t>
                      </a:r>
                    </a:p>
                    <a:p>
                      <a:pPr algn="ctr"/>
                      <a:r>
                        <a:rPr lang="en-GB" sz="1000" kern="1200">
                          <a:solidFill>
                            <a:schemeClr val="tx1"/>
                          </a:solidFill>
                          <a:effectLst/>
                          <a:latin typeface="+mn-lt"/>
                          <a:ea typeface="+mn-ea"/>
                          <a:cs typeface="+mn-cs"/>
                        </a:rPr>
                        <a:t>within 0-10 </a:t>
                      </a:r>
                    </a:p>
                    <a:p>
                      <a:pPr algn="ctr"/>
                      <a:r>
                        <a:rPr lang="en-GB" sz="1000" kern="1200">
                          <a:solidFill>
                            <a:schemeClr val="tx1"/>
                          </a:solidFill>
                          <a:effectLst/>
                          <a:latin typeface="+mn-lt"/>
                          <a:ea typeface="+mn-ea"/>
                          <a:cs typeface="+mn-cs"/>
                        </a:rPr>
                        <a:t>(conservation)</a:t>
                      </a:r>
                      <a:endParaRPr lang="en-GB" sz="1000"/>
                    </a:p>
                  </a:txBody>
                  <a:tcPr marL="0" marR="0" marT="3987"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a:txBody>
                    <a:bodyPr/>
                    <a:lstStyle/>
                    <a:p>
                      <a:pPr algn="ctr" fontAlgn="ctr"/>
                      <a:r>
                        <a:rPr lang="en-GB" sz="1000" kern="1200">
                          <a:solidFill>
                            <a:schemeClr val="tx1"/>
                          </a:solidFill>
                          <a:effectLst/>
                          <a:latin typeface="+mn-lt"/>
                          <a:ea typeface="+mn-ea"/>
                          <a:cs typeface="+mn-cs"/>
                        </a:rPr>
                        <a:t>Counts anything e.g. objects at a distance/in a book/sounds/claps </a:t>
                      </a:r>
                    </a:p>
                    <a:p>
                      <a:pPr algn="ctr" fontAlgn="ctr"/>
                      <a:r>
                        <a:rPr lang="en-GB" sz="1000" kern="1200">
                          <a:solidFill>
                            <a:schemeClr val="tx1"/>
                          </a:solidFill>
                          <a:effectLst/>
                          <a:latin typeface="+mn-lt"/>
                          <a:ea typeface="+mn-ea"/>
                          <a:cs typeface="+mn-cs"/>
                        </a:rPr>
                        <a:t>within 0-10 </a:t>
                      </a:r>
                    </a:p>
                    <a:p>
                      <a:pPr algn="ctr"/>
                      <a:r>
                        <a:rPr lang="en-GB" sz="1000" kern="1200">
                          <a:solidFill>
                            <a:schemeClr val="tx1"/>
                          </a:solidFill>
                          <a:effectLst/>
                          <a:latin typeface="+mn-lt"/>
                          <a:ea typeface="+mn-ea"/>
                          <a:cs typeface="+mn-cs"/>
                        </a:rPr>
                        <a:t>(abstract principle)</a:t>
                      </a:r>
                      <a:endParaRPr lang="en-GB" sz="1000"/>
                    </a:p>
                  </a:txBody>
                  <a:tcPr marL="0" marR="0" marT="3987"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479717">
                <a:tc vMerge="1">
                  <a:txBody>
                    <a:bodyPr/>
                    <a:lstStyle/>
                    <a:p>
                      <a:endParaRPr lang="en-GB"/>
                    </a:p>
                  </a:txBody>
                  <a:tcPr/>
                </a:tc>
                <a:tc>
                  <a:txBody>
                    <a:bodyPr/>
                    <a:lstStyle/>
                    <a:p>
                      <a:pPr algn="ctr"/>
                      <a:r>
                        <a:rPr lang="en-GB" sz="800" b="1">
                          <a:hlinkClick r:id="" action="ppaction://noaction"/>
                        </a:rPr>
                        <a:t>Place</a:t>
                      </a:r>
                      <a:r>
                        <a:rPr lang="en-GB" sz="800" b="1" baseline="0">
                          <a:hlinkClick r:id="" action="ppaction://noaction"/>
                        </a:rPr>
                        <a:t> Value</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6">
                  <a:txBody>
                    <a:bodyPr/>
                    <a:lstStyle/>
                    <a:p>
                      <a:pPr algn="ctr"/>
                      <a:r>
                        <a:rPr lang="en-GB" sz="1000">
                          <a:latin typeface="+mn-lt"/>
                        </a:rPr>
                        <a:t>Explains</a:t>
                      </a:r>
                      <a:r>
                        <a:rPr lang="en-GB" sz="1000" baseline="0">
                          <a:latin typeface="+mn-lt"/>
                        </a:rPr>
                        <a:t> that zero means there is none of a particular quantity</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Partitions quantities to 10 into 2 or more parts and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recognises that this does not affect the total e.g. 6 as 3 and</a:t>
                      </a:r>
                      <a:r>
                        <a:rPr lang="en-GB" sz="1000" baseline="0">
                          <a:latin typeface="+mn-lt"/>
                        </a:rPr>
                        <a:t> 3/2 and 2 and 2</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50405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Addition and Subtraction</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700" b="1"/>
                    </a:p>
                  </a:txBody>
                  <a:tcPr anchor="ctr" anchorCtr="1"/>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441704">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Mult</a:t>
                      </a:r>
                      <a:r>
                        <a:rPr lang="en-GB" sz="800" b="1" baseline="0">
                          <a:hlinkClick r:id="" action="ppaction://noaction"/>
                        </a:rPr>
                        <a:t>iplication and Division</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700" b="1"/>
                    </a:p>
                  </a:txBody>
                  <a:tcPr anchor="ctr" anchorCtr="1"/>
                </a:tc>
                <a:tc gridSpan="6">
                  <a:txBody>
                    <a:bodyPr/>
                    <a:lstStyle/>
                    <a:p>
                      <a:pPr algn="ctr"/>
                      <a:r>
                        <a:rPr lang="en-GB" sz="1000" kern="1200">
                          <a:solidFill>
                            <a:schemeClr val="tx1"/>
                          </a:solidFill>
                          <a:effectLst/>
                          <a:latin typeface="+mn-lt"/>
                          <a:ea typeface="+mn-ea"/>
                          <a:cs typeface="+mn-cs"/>
                        </a:rPr>
                        <a:t>Shares out a group of items into 2 equal sets within 0-10.</a:t>
                      </a:r>
                    </a:p>
                    <a:p>
                      <a:pPr algn="ctr"/>
                      <a:r>
                        <a:rPr lang="en-GB" sz="1000" kern="1200">
                          <a:solidFill>
                            <a:schemeClr val="tx1"/>
                          </a:solidFill>
                          <a:effectLst/>
                          <a:latin typeface="+mn-lt"/>
                          <a:ea typeface="+mn-ea"/>
                          <a:cs typeface="+mn-cs"/>
                        </a:rPr>
                        <a:t>Groups objects into matching or</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natural sets of 2 e.g. shoes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Begin to identify halves</a:t>
                      </a:r>
                      <a:r>
                        <a:rPr lang="en-GB" sz="1000" baseline="0">
                          <a:latin typeface="+mn-lt"/>
                        </a:rPr>
                        <a:t> and doubles usi</a:t>
                      </a:r>
                      <a:r>
                        <a:rPr lang="en-GB" sz="1000">
                          <a:latin typeface="+mn-lt"/>
                        </a:rPr>
                        <a:t>ng concrete materials</a:t>
                      </a:r>
                      <a:r>
                        <a:rPr lang="en-GB" sz="1000" baseline="0">
                          <a:latin typeface="+mn-lt"/>
                        </a:rPr>
                        <a:t> </a:t>
                      </a:r>
                      <a:r>
                        <a:rPr lang="en-GB" sz="1000">
                          <a:latin typeface="+mn-lt"/>
                        </a:rPr>
                        <a:t>within</a:t>
                      </a:r>
                      <a:r>
                        <a:rPr lang="en-GB" sz="1000" baseline="0">
                          <a:latin typeface="+mn-lt"/>
                        </a:rPr>
                        <a:t>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r h="44014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Fractions,</a:t>
                      </a:r>
                      <a:r>
                        <a:rPr lang="en-GB" sz="800" b="1" baseline="0">
                          <a:hlinkClick r:id="" action="ppaction://noaction"/>
                        </a:rPr>
                        <a:t> Decimals and %</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GB"/>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Identifies wholes and halves in a social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context and uses appropriate language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e.g. ‘I have eaten half of my banana’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Splits a whole into smaller parts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and explains that equal parts are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same size</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          Understands that a whole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can be shared equally and unequally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extLst>
                  <a:ext uri="{0D108BD9-81ED-4DB2-BD59-A6C34878D82A}">
                    <a16:rowId xmlns:a16="http://schemas.microsoft.com/office/drawing/2014/main" val="10007"/>
                  </a:ext>
                </a:extLst>
              </a:tr>
            </a:tbl>
          </a:graphicData>
        </a:graphic>
      </p:graphicFrame>
      <p:sp>
        <p:nvSpPr>
          <p:cNvPr id="2" name="TextBox 1"/>
          <p:cNvSpPr txBox="1"/>
          <p:nvPr/>
        </p:nvSpPr>
        <p:spPr>
          <a:xfrm>
            <a:off x="0" y="-152400"/>
            <a:ext cx="9144000" cy="369332"/>
          </a:xfrm>
          <a:prstGeom prst="rect">
            <a:avLst/>
          </a:prstGeom>
          <a:noFill/>
        </p:spPr>
        <p:txBody>
          <a:bodyPr wrap="square" rtlCol="0">
            <a:spAutoFit/>
          </a:bodyPr>
          <a:lstStyle/>
          <a:p>
            <a:pPr algn="ctr"/>
            <a:r>
              <a:rPr lang="en-GB" b="1" u="sng"/>
              <a:t>Early Level Tracker 1</a:t>
            </a:r>
          </a:p>
        </p:txBody>
      </p:sp>
      <p:sp>
        <p:nvSpPr>
          <p:cNvPr id="4" name="Action Button: Back or Previous 3">
            <a:hlinkClick r:id="" action="ppaction://hlinkshowjump?jump=previousslide" highlightClick="1"/>
          </p:cNvPr>
          <p:cNvSpPr/>
          <p:nvPr/>
        </p:nvSpPr>
        <p:spPr>
          <a:xfrm>
            <a:off x="0" y="0"/>
            <a:ext cx="323528" cy="3693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Home 5">
            <a:hlinkClick r:id="rId4" action="ppaction://hlinksldjump" highlightClick="1"/>
          </p:cNvPr>
          <p:cNvSpPr/>
          <p:nvPr/>
        </p:nvSpPr>
        <p:spPr>
          <a:xfrm>
            <a:off x="8775864" y="3"/>
            <a:ext cx="356390" cy="38166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F86DFB4-BB27-4B13-A8A5-F88DFAAF2804}"/>
              </a:ext>
            </a:extLst>
          </p:cNvPr>
          <p:cNvSpPr/>
          <p:nvPr/>
        </p:nvSpPr>
        <p:spPr>
          <a:xfrm>
            <a:off x="817480" y="4610100"/>
            <a:ext cx="2128920" cy="1057442"/>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872DB45-61EE-4533-B0B4-79D531A30ADB}"/>
              </a:ext>
            </a:extLst>
          </p:cNvPr>
          <p:cNvSpPr/>
          <p:nvPr/>
        </p:nvSpPr>
        <p:spPr>
          <a:xfrm>
            <a:off x="3272589" y="323613"/>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3641E72-FCD9-4A42-A04F-1D5DD6926E2F}"/>
              </a:ext>
            </a:extLst>
          </p:cNvPr>
          <p:cNvSpPr/>
          <p:nvPr/>
        </p:nvSpPr>
        <p:spPr>
          <a:xfrm>
            <a:off x="3318308" y="2874296"/>
            <a:ext cx="1662766" cy="1227804"/>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0522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08720"/>
            <a:ext cx="8229600" cy="1143000"/>
          </a:xfrm>
        </p:spPr>
        <p:txBody>
          <a:bodyPr/>
          <a:lstStyle/>
          <a:p>
            <a:r>
              <a:rPr lang="en-GB"/>
              <a:t>The power of sets</a:t>
            </a:r>
          </a:p>
        </p:txBody>
      </p:sp>
      <p:sp>
        <p:nvSpPr>
          <p:cNvPr id="3" name="Content Placeholder 2"/>
          <p:cNvSpPr>
            <a:spLocks noGrp="1"/>
          </p:cNvSpPr>
          <p:nvPr>
            <p:ph idx="1"/>
          </p:nvPr>
        </p:nvSpPr>
        <p:spPr>
          <a:xfrm>
            <a:off x="395536" y="2332037"/>
            <a:ext cx="8229600" cy="4525963"/>
          </a:xfrm>
        </p:spPr>
        <p:txBody>
          <a:bodyPr/>
          <a:lstStyle/>
          <a:p>
            <a:r>
              <a:rPr lang="en-GB"/>
              <a:t>What sets could we provide that would provoke and sustain curiosity and communication?</a:t>
            </a:r>
          </a:p>
          <a:p>
            <a:pPr marL="0" indent="0">
              <a:buNone/>
            </a:pPr>
            <a:endParaRPr lang="en-GB"/>
          </a:p>
        </p:txBody>
      </p:sp>
      <p:pic>
        <p:nvPicPr>
          <p:cNvPr id="4" name="Picture 3">
            <a:extLst>
              <a:ext uri="{FF2B5EF4-FFF2-40B4-BE49-F238E27FC236}">
                <a16:creationId xmlns:a16="http://schemas.microsoft.com/office/drawing/2014/main" id="{0D60724C-B719-4083-A6EA-9CA1D5D1C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572" y="4293096"/>
            <a:ext cx="1584176" cy="1186602"/>
          </a:xfrm>
          <a:prstGeom prst="rect">
            <a:avLst/>
          </a:prstGeom>
        </p:spPr>
      </p:pic>
    </p:spTree>
    <p:extLst>
      <p:ext uri="{BB962C8B-B14F-4D97-AF65-F5344CB8AC3E}">
        <p14:creationId xmlns:p14="http://schemas.microsoft.com/office/powerpoint/2010/main" val="16322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2F22-A71C-4245-9B0B-5E67CAF6A35F}"/>
              </a:ext>
            </a:extLst>
          </p:cNvPr>
          <p:cNvSpPr>
            <a:spLocks noGrp="1"/>
          </p:cNvSpPr>
          <p:nvPr>
            <p:ph type="title" idx="4294967295"/>
          </p:nvPr>
        </p:nvSpPr>
        <p:spPr>
          <a:xfrm>
            <a:off x="950913" y="4076700"/>
            <a:ext cx="8193087" cy="895350"/>
          </a:xfrm>
          <a:prstGeom prst="rect">
            <a:avLst/>
          </a:prstGeom>
        </p:spPr>
        <p:txBody>
          <a:bodyPr vert="horz" lIns="91440" tIns="45720" rIns="91440" bIns="45720" rtlCol="0" anchor="b">
            <a:normAutofit/>
          </a:bodyPr>
          <a:lstStyle/>
          <a:p>
            <a:pPr algn="l">
              <a:lnSpc>
                <a:spcPct val="90000"/>
              </a:lnSpc>
            </a:pPr>
            <a:r>
              <a:rPr lang="en-US" sz="4000" kern="1200">
                <a:solidFill>
                  <a:schemeClr val="bg1"/>
                </a:solidFill>
                <a:latin typeface="+mj-lt"/>
                <a:ea typeface="+mj-ea"/>
                <a:cs typeface="+mj-cs"/>
              </a:rPr>
              <a:t>The power of sets</a:t>
            </a:r>
          </a:p>
        </p:txBody>
      </p:sp>
      <p:sp>
        <p:nvSpPr>
          <p:cNvPr id="3" name="Content Placeholder 2">
            <a:extLst>
              <a:ext uri="{FF2B5EF4-FFF2-40B4-BE49-F238E27FC236}">
                <a16:creationId xmlns:a16="http://schemas.microsoft.com/office/drawing/2014/main" id="{1D073D87-E05C-49AB-8FC8-C305C9B96FD5}"/>
              </a:ext>
            </a:extLst>
          </p:cNvPr>
          <p:cNvSpPr>
            <a:spLocks noGrp="1"/>
          </p:cNvSpPr>
          <p:nvPr>
            <p:ph idx="4294967295"/>
          </p:nvPr>
        </p:nvSpPr>
        <p:spPr>
          <a:xfrm>
            <a:off x="574675" y="4941888"/>
            <a:ext cx="8569325" cy="895350"/>
          </a:xfrm>
          <a:prstGeom prst="rect">
            <a:avLst/>
          </a:prstGeom>
        </p:spPr>
        <p:txBody>
          <a:bodyPr vert="horz" lIns="91440" tIns="45720" rIns="91440" bIns="45720" rtlCol="0">
            <a:noAutofit/>
          </a:bodyPr>
          <a:lstStyle/>
          <a:p>
            <a:pPr marL="0" indent="0">
              <a:lnSpc>
                <a:spcPct val="90000"/>
              </a:lnSpc>
              <a:spcBef>
                <a:spcPts val="1000"/>
              </a:spcBef>
              <a:buNone/>
            </a:pPr>
            <a:r>
              <a:rPr lang="en-US" sz="2500" kern="1200">
                <a:solidFill>
                  <a:schemeClr val="bg1"/>
                </a:solidFill>
                <a:latin typeface="+mn-lt"/>
                <a:ea typeface="+mn-ea"/>
                <a:cs typeface="+mn-cs"/>
              </a:rPr>
              <a:t>Children need to have a firm foundation in the ‘threeness of three, the fiveness of five’ – think number, quantity, counting</a:t>
            </a:r>
          </a:p>
        </p:txBody>
      </p:sp>
      <p:pic>
        <p:nvPicPr>
          <p:cNvPr id="4" name="Picture 3">
            <a:extLst>
              <a:ext uri="{FF2B5EF4-FFF2-40B4-BE49-F238E27FC236}">
                <a16:creationId xmlns:a16="http://schemas.microsoft.com/office/drawing/2014/main" id="{73FB7D8F-2634-42FB-ADD4-FFCCAE0A6A6E}"/>
              </a:ext>
            </a:extLst>
          </p:cNvPr>
          <p:cNvPicPr>
            <a:picLocks noChangeAspect="1"/>
          </p:cNvPicPr>
          <p:nvPr/>
        </p:nvPicPr>
        <p:blipFill rotWithShape="1">
          <a:blip r:embed="rId3"/>
          <a:srcRect t="14763" r="1" b="27104"/>
          <a:stretch/>
        </p:blipFill>
        <p:spPr>
          <a:xfrm>
            <a:off x="20" y="10"/>
            <a:ext cx="4571975" cy="4252522"/>
          </a:xfrm>
          <a:prstGeom prst="rect">
            <a:avLst/>
          </a:prstGeom>
        </p:spPr>
      </p:pic>
      <p:pic>
        <p:nvPicPr>
          <p:cNvPr id="5" name="Picture 4">
            <a:extLst>
              <a:ext uri="{FF2B5EF4-FFF2-40B4-BE49-F238E27FC236}">
                <a16:creationId xmlns:a16="http://schemas.microsoft.com/office/drawing/2014/main" id="{2E2E0255-6E65-4DA2-824E-E048E8950D59}"/>
              </a:ext>
            </a:extLst>
          </p:cNvPr>
          <p:cNvPicPr>
            <a:picLocks noChangeAspect="1"/>
          </p:cNvPicPr>
          <p:nvPr/>
        </p:nvPicPr>
        <p:blipFill rotWithShape="1">
          <a:blip r:embed="rId4"/>
          <a:srcRect b="6505"/>
          <a:stretch/>
        </p:blipFill>
        <p:spPr>
          <a:xfrm>
            <a:off x="4571999" y="-681"/>
            <a:ext cx="4572001" cy="4253215"/>
          </a:xfrm>
          <a:prstGeom prst="rect">
            <a:avLst/>
          </a:prstGeom>
        </p:spPr>
      </p:pic>
    </p:spTree>
    <p:extLst>
      <p:ext uri="{BB962C8B-B14F-4D97-AF65-F5344CB8AC3E}">
        <p14:creationId xmlns:p14="http://schemas.microsoft.com/office/powerpoint/2010/main" val="328855427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143000"/>
          </a:xfrm>
        </p:spPr>
        <p:txBody>
          <a:bodyPr/>
          <a:lstStyle/>
          <a:p>
            <a:r>
              <a:rPr lang="en-GB"/>
              <a:t>Comparison</a:t>
            </a:r>
          </a:p>
        </p:txBody>
      </p:sp>
      <p:sp>
        <p:nvSpPr>
          <p:cNvPr id="3" name="Content Placeholder 2"/>
          <p:cNvSpPr>
            <a:spLocks noGrp="1"/>
          </p:cNvSpPr>
          <p:nvPr>
            <p:ph idx="1"/>
          </p:nvPr>
        </p:nvSpPr>
        <p:spPr>
          <a:xfrm>
            <a:off x="359532" y="1835696"/>
            <a:ext cx="8424936" cy="4896544"/>
          </a:xfrm>
        </p:spPr>
        <p:txBody>
          <a:bodyPr>
            <a:normAutofit/>
          </a:bodyPr>
          <a:lstStyle/>
          <a:p>
            <a:pPr marL="0" indent="0">
              <a:buNone/>
            </a:pPr>
            <a:endParaRPr lang="en-GB" sz="2200" b="1"/>
          </a:p>
          <a:p>
            <a:r>
              <a:rPr lang="en-GB" sz="3500" b="1"/>
              <a:t>Key questions and language</a:t>
            </a:r>
          </a:p>
          <a:p>
            <a:pPr lvl="1"/>
            <a:r>
              <a:rPr lang="en-GB" sz="3500"/>
              <a:t>Who has </a:t>
            </a:r>
            <a:r>
              <a:rPr lang="en-GB" sz="3500" b="1"/>
              <a:t>more</a:t>
            </a:r>
            <a:r>
              <a:rPr lang="en-GB" sz="3500"/>
              <a:t>/Who has </a:t>
            </a:r>
            <a:r>
              <a:rPr lang="en-GB" sz="3500" b="1"/>
              <a:t>fewer</a:t>
            </a:r>
            <a:r>
              <a:rPr lang="en-GB" sz="3500"/>
              <a:t>?</a:t>
            </a:r>
          </a:p>
          <a:p>
            <a:pPr lvl="1"/>
            <a:r>
              <a:rPr lang="en-GB" sz="3500"/>
              <a:t>Who has the </a:t>
            </a:r>
            <a:r>
              <a:rPr lang="en-GB" sz="3500" b="1"/>
              <a:t>most</a:t>
            </a:r>
            <a:r>
              <a:rPr lang="en-GB" sz="3500"/>
              <a:t>/Who has the </a:t>
            </a:r>
            <a:r>
              <a:rPr lang="en-GB" sz="3500" b="1"/>
              <a:t>fewest</a:t>
            </a:r>
            <a:r>
              <a:rPr lang="en-GB" sz="3500"/>
              <a:t>?</a:t>
            </a:r>
          </a:p>
          <a:p>
            <a:pPr lvl="1"/>
            <a:r>
              <a:rPr lang="en-GB" sz="3500"/>
              <a:t>How do you know?</a:t>
            </a:r>
          </a:p>
          <a:p>
            <a:pPr lvl="1"/>
            <a:r>
              <a:rPr lang="en-GB" sz="3500"/>
              <a:t>How many more?</a:t>
            </a:r>
          </a:p>
          <a:p>
            <a:pPr marL="457200" lvl="1" indent="0">
              <a:buNone/>
            </a:pPr>
            <a:endParaRPr lang="en-GB" sz="2200"/>
          </a:p>
        </p:txBody>
      </p:sp>
    </p:spTree>
    <p:extLst>
      <p:ext uri="{BB962C8B-B14F-4D97-AF65-F5344CB8AC3E}">
        <p14:creationId xmlns:p14="http://schemas.microsoft.com/office/powerpoint/2010/main" val="2090746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452A7F-F11F-43BF-9106-9960751EAFCA}"/>
              </a:ext>
            </a:extLst>
          </p:cNvPr>
          <p:cNvSpPr>
            <a:spLocks noGrp="1"/>
          </p:cNvSpPr>
          <p:nvPr>
            <p:ph idx="1"/>
          </p:nvPr>
        </p:nvSpPr>
        <p:spPr>
          <a:xfrm>
            <a:off x="165100" y="101600"/>
            <a:ext cx="8511356" cy="5343624"/>
          </a:xfrm>
        </p:spPr>
        <p:txBody>
          <a:bodyPr>
            <a:normAutofit fontScale="62500" lnSpcReduction="20000"/>
          </a:bodyPr>
          <a:lstStyle/>
          <a:p>
            <a:pPr marL="457200" lvl="1" indent="0" algn="ctr">
              <a:buNone/>
            </a:pPr>
            <a:endParaRPr lang="en-GB" sz="7300" b="1"/>
          </a:p>
          <a:p>
            <a:pPr marL="457200" lvl="1" indent="0" algn="ctr">
              <a:buNone/>
            </a:pPr>
            <a:r>
              <a:rPr lang="en-GB" sz="7300" b="1"/>
              <a:t>Confusing terms…</a:t>
            </a:r>
          </a:p>
          <a:p>
            <a:pPr marL="457200" lvl="1" indent="0" algn="ctr">
              <a:buNone/>
            </a:pPr>
            <a:endParaRPr lang="en-GB" sz="7300" b="1"/>
          </a:p>
          <a:p>
            <a:pPr marL="457200" lvl="1" indent="0" algn="ctr">
              <a:buNone/>
            </a:pPr>
            <a:endParaRPr lang="en-GB" sz="7300" b="1"/>
          </a:p>
          <a:p>
            <a:pPr marL="457200" lvl="1" indent="0" algn="ctr">
              <a:buNone/>
            </a:pPr>
            <a:endParaRPr lang="en-GB" sz="5000"/>
          </a:p>
          <a:p>
            <a:pPr marL="457200" lvl="1" indent="0" algn="ctr">
              <a:buNone/>
            </a:pPr>
            <a:r>
              <a:rPr lang="en-GB" sz="5000"/>
              <a:t>Try to make sure the language used is clear and consistent across the playroom. </a:t>
            </a:r>
          </a:p>
          <a:p>
            <a:pPr marL="457200" lvl="1" indent="0" algn="ctr">
              <a:buNone/>
            </a:pPr>
            <a:r>
              <a:rPr lang="en-GB" sz="5000"/>
              <a:t>“Few and fewer” when things can be counted.</a:t>
            </a:r>
          </a:p>
          <a:p>
            <a:pPr marL="457200" lvl="1" indent="0" algn="ctr">
              <a:buNone/>
            </a:pPr>
            <a:r>
              <a:rPr lang="en-GB" sz="5000"/>
              <a:t>“Less” when measuring or comparing.</a:t>
            </a:r>
          </a:p>
          <a:p>
            <a:endParaRPr lang="en-GB"/>
          </a:p>
        </p:txBody>
      </p:sp>
      <p:sp>
        <p:nvSpPr>
          <p:cNvPr id="4" name="Speech Bubble: Oval 3">
            <a:extLst>
              <a:ext uri="{FF2B5EF4-FFF2-40B4-BE49-F238E27FC236}">
                <a16:creationId xmlns:a16="http://schemas.microsoft.com/office/drawing/2014/main" id="{743BA02C-1E64-41ED-A5DF-83FF140DA2F6}"/>
              </a:ext>
            </a:extLst>
          </p:cNvPr>
          <p:cNvSpPr/>
          <p:nvPr/>
        </p:nvSpPr>
        <p:spPr>
          <a:xfrm>
            <a:off x="467544" y="1399139"/>
            <a:ext cx="2863516" cy="1323473"/>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a:solidFill>
                  <a:schemeClr val="tx1"/>
                </a:solidFill>
              </a:rPr>
              <a:t>I need a few more….</a:t>
            </a:r>
          </a:p>
        </p:txBody>
      </p:sp>
      <p:sp>
        <p:nvSpPr>
          <p:cNvPr id="5" name="Speech Bubble: Oval 4">
            <a:extLst>
              <a:ext uri="{FF2B5EF4-FFF2-40B4-BE49-F238E27FC236}">
                <a16:creationId xmlns:a16="http://schemas.microsoft.com/office/drawing/2014/main" id="{FC570146-249A-4B3D-BF8F-BA6F6EF11BAD}"/>
              </a:ext>
            </a:extLst>
          </p:cNvPr>
          <p:cNvSpPr/>
          <p:nvPr/>
        </p:nvSpPr>
        <p:spPr>
          <a:xfrm>
            <a:off x="4927775" y="1540041"/>
            <a:ext cx="2863516" cy="1323473"/>
          </a:xfrm>
          <a:prstGeom prst="wedgeEllipseCallout">
            <a:avLst>
              <a:gd name="adj1" fmla="val 39671"/>
              <a:gd name="adj2" fmla="val 715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a:solidFill>
                  <a:schemeClr val="tx1"/>
                </a:solidFill>
              </a:rPr>
              <a:t>There are a lot less….</a:t>
            </a:r>
          </a:p>
        </p:txBody>
      </p:sp>
    </p:spTree>
    <p:extLst>
      <p:ext uri="{BB962C8B-B14F-4D97-AF65-F5344CB8AC3E}">
        <p14:creationId xmlns:p14="http://schemas.microsoft.com/office/powerpoint/2010/main" val="1188287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602"/>
            <a:ext cx="8229600" cy="1143000"/>
          </a:xfrm>
        </p:spPr>
        <p:txBody>
          <a:bodyPr/>
          <a:lstStyle/>
          <a:p>
            <a:r>
              <a:rPr lang="en-GB"/>
              <a:t>Aims</a:t>
            </a:r>
          </a:p>
        </p:txBody>
      </p:sp>
      <p:sp>
        <p:nvSpPr>
          <p:cNvPr id="3" name="Content Placeholder 2"/>
          <p:cNvSpPr>
            <a:spLocks noGrp="1"/>
          </p:cNvSpPr>
          <p:nvPr>
            <p:ph idx="1"/>
          </p:nvPr>
        </p:nvSpPr>
        <p:spPr>
          <a:xfrm>
            <a:off x="1027718" y="960437"/>
            <a:ext cx="8229600" cy="4525963"/>
          </a:xfrm>
        </p:spPr>
        <p:txBody>
          <a:bodyPr vert="horz" lIns="91440" tIns="45720" rIns="91440" bIns="45720" rtlCol="0" anchor="t">
            <a:normAutofit lnSpcReduction="10000"/>
          </a:bodyPr>
          <a:lstStyle/>
          <a:p>
            <a:pPr marL="2286000" lvl="5" indent="0">
              <a:buNone/>
            </a:pPr>
            <a:endParaRPr lang="en-GB" dirty="0">
              <a:cs typeface="Calibri"/>
            </a:endParaRPr>
          </a:p>
          <a:p>
            <a:pPr marL="0" indent="0">
              <a:buNone/>
            </a:pPr>
            <a:r>
              <a:rPr lang="en-GB" dirty="0">
                <a:cs typeface="Calibri"/>
              </a:rPr>
              <a:t>To build knowledge and understanding of Estimating and Rounding.</a:t>
            </a:r>
          </a:p>
          <a:p>
            <a:pPr marL="0" indent="0">
              <a:buNone/>
            </a:pPr>
            <a:endParaRPr lang="en-GB" dirty="0">
              <a:cs typeface="Calibri"/>
            </a:endParaRPr>
          </a:p>
          <a:p>
            <a:pPr marL="0" indent="0">
              <a:buNone/>
            </a:pPr>
            <a:r>
              <a:rPr lang="en-GB" dirty="0">
                <a:cs typeface="Calibri"/>
              </a:rPr>
              <a:t>To look at the skills and knowledge that underpin Early Addition and Subtraction.</a:t>
            </a:r>
          </a:p>
          <a:p>
            <a:r>
              <a:rPr lang="en-GB" dirty="0">
                <a:cs typeface="Calibri"/>
              </a:rPr>
              <a:t>Comparison</a:t>
            </a:r>
          </a:p>
          <a:p>
            <a:r>
              <a:rPr lang="en-GB" dirty="0">
                <a:cs typeface="Calibri"/>
              </a:rPr>
              <a:t>Ordering</a:t>
            </a:r>
          </a:p>
          <a:p>
            <a:r>
              <a:rPr lang="en-GB" dirty="0">
                <a:cs typeface="Calibri"/>
              </a:rPr>
              <a:t>Partitioning</a:t>
            </a:r>
          </a:p>
        </p:txBody>
      </p:sp>
      <p:pic>
        <p:nvPicPr>
          <p:cNvPr id="4" name="Graphic 3" descr="Head with gears">
            <a:extLst>
              <a:ext uri="{FF2B5EF4-FFF2-40B4-BE49-F238E27FC236}">
                <a16:creationId xmlns:a16="http://schemas.microsoft.com/office/drawing/2014/main" id="{3C05D7B4-8931-4142-9AB1-2CF3C38752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138" y="1458097"/>
            <a:ext cx="914400" cy="914400"/>
          </a:xfrm>
          <a:prstGeom prst="rect">
            <a:avLst/>
          </a:prstGeom>
        </p:spPr>
      </p:pic>
      <p:pic>
        <p:nvPicPr>
          <p:cNvPr id="6" name="Graphic 5" descr="Mathematics">
            <a:extLst>
              <a:ext uri="{FF2B5EF4-FFF2-40B4-BE49-F238E27FC236}">
                <a16:creationId xmlns:a16="http://schemas.microsoft.com/office/drawing/2014/main" id="{CA29A1D8-DF97-45F2-8C9A-881159FB34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5102" y="2799132"/>
            <a:ext cx="914400" cy="914400"/>
          </a:xfrm>
          <a:prstGeom prst="rect">
            <a:avLst/>
          </a:prstGeom>
        </p:spPr>
      </p:pic>
    </p:spTree>
    <p:extLst>
      <p:ext uri="{BB962C8B-B14F-4D97-AF65-F5344CB8AC3E}">
        <p14:creationId xmlns:p14="http://schemas.microsoft.com/office/powerpoint/2010/main" val="271865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435FD-B5F6-4FD4-8B49-71E46B41DEC0}"/>
              </a:ext>
            </a:extLst>
          </p:cNvPr>
          <p:cNvSpPr>
            <a:spLocks noGrp="1"/>
          </p:cNvSpPr>
          <p:nvPr>
            <p:ph type="title"/>
          </p:nvPr>
        </p:nvSpPr>
        <p:spPr/>
        <p:txBody>
          <a:bodyPr/>
          <a:lstStyle/>
          <a:p>
            <a:r>
              <a:rPr lang="en-GB"/>
              <a:t>Language of Comparison</a:t>
            </a:r>
          </a:p>
        </p:txBody>
      </p:sp>
      <p:sp>
        <p:nvSpPr>
          <p:cNvPr id="3" name="Content Placeholder 2">
            <a:extLst>
              <a:ext uri="{FF2B5EF4-FFF2-40B4-BE49-F238E27FC236}">
                <a16:creationId xmlns:a16="http://schemas.microsoft.com/office/drawing/2014/main" id="{0FC57AF3-D99E-4D9E-BD5A-6B0BDBDF4B1F}"/>
              </a:ext>
            </a:extLst>
          </p:cNvPr>
          <p:cNvSpPr>
            <a:spLocks noGrp="1"/>
          </p:cNvSpPr>
          <p:nvPr>
            <p:ph idx="1"/>
          </p:nvPr>
        </p:nvSpPr>
        <p:spPr/>
        <p:txBody>
          <a:bodyPr/>
          <a:lstStyle/>
          <a:p>
            <a:r>
              <a:rPr lang="en-GB"/>
              <a:t>We tend to always draw attention to more.</a:t>
            </a:r>
          </a:p>
          <a:p>
            <a:r>
              <a:rPr lang="en-GB"/>
              <a:t>Look for opportunities to use the term few or fewer (less).</a:t>
            </a:r>
          </a:p>
        </p:txBody>
      </p:sp>
      <p:pic>
        <p:nvPicPr>
          <p:cNvPr id="4" name="Picture 4">
            <a:extLst>
              <a:ext uri="{FF2B5EF4-FFF2-40B4-BE49-F238E27FC236}">
                <a16:creationId xmlns:a16="http://schemas.microsoft.com/office/drawing/2014/main" id="{92A1F94C-AFCE-B7AC-B55B-337D3EBBC9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58" r="16942" b="11600"/>
          <a:stretch/>
        </p:blipFill>
        <p:spPr>
          <a:xfrm>
            <a:off x="4895613" y="3240257"/>
            <a:ext cx="2636426" cy="2294457"/>
          </a:xfrm>
          <a:prstGeom prst="ellipse">
            <a:avLst/>
          </a:prstGeom>
          <a:ln>
            <a:noFill/>
          </a:ln>
          <a:effectLst>
            <a:softEdge rad="112500"/>
          </a:effectLst>
        </p:spPr>
      </p:pic>
      <p:pic>
        <p:nvPicPr>
          <p:cNvPr id="5" name="Picture 5">
            <a:extLst>
              <a:ext uri="{FF2B5EF4-FFF2-40B4-BE49-F238E27FC236}">
                <a16:creationId xmlns:a16="http://schemas.microsoft.com/office/drawing/2014/main" id="{38FFC350-3DD8-9DCD-9F5D-E9A2376539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50" t="7321" r="8576"/>
          <a:stretch/>
        </p:blipFill>
        <p:spPr>
          <a:xfrm>
            <a:off x="1611961" y="3359131"/>
            <a:ext cx="2678837" cy="2294457"/>
          </a:xfrm>
          <a:prstGeom prst="ellipse">
            <a:avLst/>
          </a:prstGeom>
          <a:ln>
            <a:noFill/>
          </a:ln>
          <a:effectLst>
            <a:softEdge rad="112500"/>
          </a:effectLst>
        </p:spPr>
      </p:pic>
      <p:sp>
        <p:nvSpPr>
          <p:cNvPr id="6" name="Arrow: Left 5">
            <a:extLst>
              <a:ext uri="{FF2B5EF4-FFF2-40B4-BE49-F238E27FC236}">
                <a16:creationId xmlns:a16="http://schemas.microsoft.com/office/drawing/2014/main" id="{B59C9CB2-0093-EE4B-F70F-002CBA6E5CCD}"/>
              </a:ext>
            </a:extLst>
          </p:cNvPr>
          <p:cNvSpPr/>
          <p:nvPr/>
        </p:nvSpPr>
        <p:spPr>
          <a:xfrm rot="12774161">
            <a:off x="4068994" y="3115090"/>
            <a:ext cx="1285991" cy="488082"/>
          </a:xfrm>
          <a:prstGeom prst="leftArrow">
            <a:avLst>
              <a:gd name="adj1" fmla="val 50000"/>
              <a:gd name="adj2" fmla="val 60939"/>
            </a:avLst>
          </a:prstGeom>
          <a:solidFill>
            <a:schemeClr val="accent6">
              <a:lumMod val="75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289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A8370-92CC-4AE8-A1B3-FD1B59051108}"/>
              </a:ext>
            </a:extLst>
          </p:cNvPr>
          <p:cNvSpPr>
            <a:spLocks noGrp="1"/>
          </p:cNvSpPr>
          <p:nvPr>
            <p:ph type="title"/>
          </p:nvPr>
        </p:nvSpPr>
        <p:spPr>
          <a:xfrm>
            <a:off x="457200" y="274638"/>
            <a:ext cx="8229600" cy="1143000"/>
          </a:xfrm>
        </p:spPr>
        <p:txBody>
          <a:bodyPr anchor="ctr">
            <a:normAutofit/>
          </a:bodyPr>
          <a:lstStyle/>
          <a:p>
            <a:r>
              <a:rPr lang="en-GB"/>
              <a:t>Ordering</a:t>
            </a:r>
          </a:p>
        </p:txBody>
      </p:sp>
      <p:pic>
        <p:nvPicPr>
          <p:cNvPr id="3" name="Picture 3" descr="A picture containing text, LEGO, toy&#10;&#10;Description automatically generated">
            <a:extLst>
              <a:ext uri="{FF2B5EF4-FFF2-40B4-BE49-F238E27FC236}">
                <a16:creationId xmlns:a16="http://schemas.microsoft.com/office/drawing/2014/main" id="{21383981-29B2-42B8-BF7B-1006DACC29D1}"/>
              </a:ext>
            </a:extLst>
          </p:cNvPr>
          <p:cNvPicPr>
            <a:picLocks noChangeAspect="1"/>
          </p:cNvPicPr>
          <p:nvPr/>
        </p:nvPicPr>
        <p:blipFill rotWithShape="1">
          <a:blip r:embed="rId3"/>
          <a:srcRect r="542" b="13131"/>
          <a:stretch/>
        </p:blipFill>
        <p:spPr>
          <a:xfrm>
            <a:off x="2083001" y="1600200"/>
            <a:ext cx="4951018" cy="3489367"/>
          </a:xfrm>
          <a:prstGeom prst="rect">
            <a:avLst/>
          </a:prstGeom>
          <a:noFill/>
        </p:spPr>
      </p:pic>
    </p:spTree>
    <p:extLst>
      <p:ext uri="{BB962C8B-B14F-4D97-AF65-F5344CB8AC3E}">
        <p14:creationId xmlns:p14="http://schemas.microsoft.com/office/powerpoint/2010/main" val="686548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05136600"/>
              </p:ext>
            </p:extLst>
          </p:nvPr>
        </p:nvGraphicFramePr>
        <p:xfrm>
          <a:off x="-11056" y="443005"/>
          <a:ext cx="9143022" cy="6511414"/>
        </p:xfrm>
        <a:graphic>
          <a:graphicData uri="http://schemas.openxmlformats.org/drawingml/2006/table">
            <a:tbl>
              <a:tblPr firstRow="1" bandRow="1">
                <a:tableStyleId>{5940675A-B579-460E-94D1-54222C63F5DA}</a:tableStyleId>
              </a:tblPr>
              <a:tblGrid>
                <a:gridCol w="268089">
                  <a:extLst>
                    <a:ext uri="{9D8B030D-6E8A-4147-A177-3AD203B41FA5}">
                      <a16:colId xmlns:a16="http://schemas.microsoft.com/office/drawing/2014/main" val="20000"/>
                    </a:ext>
                  </a:extLst>
                </a:gridCol>
                <a:gridCol w="559494">
                  <a:extLst>
                    <a:ext uri="{9D8B030D-6E8A-4147-A177-3AD203B41FA5}">
                      <a16:colId xmlns:a16="http://schemas.microsoft.com/office/drawing/2014/main" val="20001"/>
                    </a:ext>
                  </a:extLst>
                </a:gridCol>
                <a:gridCol w="1009842">
                  <a:extLst>
                    <a:ext uri="{9D8B030D-6E8A-4147-A177-3AD203B41FA5}">
                      <a16:colId xmlns:a16="http://schemas.microsoft.com/office/drawing/2014/main" val="20002"/>
                    </a:ext>
                  </a:extLst>
                </a:gridCol>
                <a:gridCol w="302240">
                  <a:extLst>
                    <a:ext uri="{9D8B030D-6E8A-4147-A177-3AD203B41FA5}">
                      <a16:colId xmlns:a16="http://schemas.microsoft.com/office/drawing/2014/main" val="20003"/>
                    </a:ext>
                  </a:extLst>
                </a:gridCol>
                <a:gridCol w="805553">
                  <a:extLst>
                    <a:ext uri="{9D8B030D-6E8A-4147-A177-3AD203B41FA5}">
                      <a16:colId xmlns:a16="http://schemas.microsoft.com/office/drawing/2014/main" val="20007"/>
                    </a:ext>
                  </a:extLst>
                </a:gridCol>
                <a:gridCol w="402648">
                  <a:extLst>
                    <a:ext uri="{9D8B030D-6E8A-4147-A177-3AD203B41FA5}">
                      <a16:colId xmlns:a16="http://schemas.microsoft.com/office/drawing/2014/main" val="20009"/>
                    </a:ext>
                  </a:extLst>
                </a:gridCol>
                <a:gridCol w="810066">
                  <a:extLst>
                    <a:ext uri="{9D8B030D-6E8A-4147-A177-3AD203B41FA5}">
                      <a16:colId xmlns:a16="http://schemas.microsoft.com/office/drawing/2014/main" val="20012"/>
                    </a:ext>
                  </a:extLst>
                </a:gridCol>
                <a:gridCol w="814117">
                  <a:extLst>
                    <a:ext uri="{9D8B030D-6E8A-4147-A177-3AD203B41FA5}">
                      <a16:colId xmlns:a16="http://schemas.microsoft.com/office/drawing/2014/main" val="20008"/>
                    </a:ext>
                  </a:extLst>
                </a:gridCol>
                <a:gridCol w="617869">
                  <a:extLst>
                    <a:ext uri="{9D8B030D-6E8A-4147-A177-3AD203B41FA5}">
                      <a16:colId xmlns:a16="http://schemas.microsoft.com/office/drawing/2014/main" val="20010"/>
                    </a:ext>
                  </a:extLst>
                </a:gridCol>
                <a:gridCol w="836760">
                  <a:extLst>
                    <a:ext uri="{9D8B030D-6E8A-4147-A177-3AD203B41FA5}">
                      <a16:colId xmlns:a16="http://schemas.microsoft.com/office/drawing/2014/main" val="20018"/>
                    </a:ext>
                  </a:extLst>
                </a:gridCol>
                <a:gridCol w="101345">
                  <a:extLst>
                    <a:ext uri="{9D8B030D-6E8A-4147-A177-3AD203B41FA5}">
                      <a16:colId xmlns:a16="http://schemas.microsoft.com/office/drawing/2014/main" val="20011"/>
                    </a:ext>
                  </a:extLst>
                </a:gridCol>
                <a:gridCol w="243715">
                  <a:extLst>
                    <a:ext uri="{9D8B030D-6E8A-4147-A177-3AD203B41FA5}">
                      <a16:colId xmlns:a16="http://schemas.microsoft.com/office/drawing/2014/main" val="20013"/>
                    </a:ext>
                  </a:extLst>
                </a:gridCol>
                <a:gridCol w="1247661">
                  <a:extLst>
                    <a:ext uri="{9D8B030D-6E8A-4147-A177-3AD203B41FA5}">
                      <a16:colId xmlns:a16="http://schemas.microsoft.com/office/drawing/2014/main" val="20014"/>
                    </a:ext>
                  </a:extLst>
                </a:gridCol>
                <a:gridCol w="1123623">
                  <a:extLst>
                    <a:ext uri="{9D8B030D-6E8A-4147-A177-3AD203B41FA5}">
                      <a16:colId xmlns:a16="http://schemas.microsoft.com/office/drawing/2014/main" val="20015"/>
                    </a:ext>
                  </a:extLst>
                </a:gridCol>
              </a:tblGrid>
              <a:tr h="4672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Estimation &amp; Rounding</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gridSpan="4">
                  <a:txBody>
                    <a:bodyPr/>
                    <a:lstStyle/>
                    <a:p>
                      <a:pPr algn="ctr"/>
                      <a:r>
                        <a:rPr lang="en-GB" sz="1000"/>
                        <a:t>Knows</a:t>
                      </a:r>
                      <a:r>
                        <a:rPr lang="en-GB" sz="1000" baseline="0"/>
                        <a:t> they can check </a:t>
                      </a:r>
                    </a:p>
                    <a:p>
                      <a:pPr algn="ctr"/>
                      <a:r>
                        <a:rPr lang="en-GB" sz="1000" baseline="0"/>
                        <a:t>estimates by counting within 0-10</a:t>
                      </a:r>
                      <a:endParaRPr lang="en-GB" sz="10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a:r>
                        <a:rPr lang="en-GB" sz="1000"/>
                        <a:t>Can apply subitising skills to estimate </a:t>
                      </a:r>
                    </a:p>
                    <a:p>
                      <a:pPr algn="ctr"/>
                      <a:r>
                        <a:rPr lang="en-GB" sz="1000"/>
                        <a:t>the number of items in a set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gridSpan="3">
                  <a:txBody>
                    <a:bodyPr/>
                    <a:lstStyle/>
                    <a:p>
                      <a:pPr algn="ctr"/>
                      <a:r>
                        <a:rPr lang="en-GB" sz="1000" kern="1200">
                          <a:solidFill>
                            <a:schemeClr val="tx1"/>
                          </a:solidFill>
                          <a:effectLst/>
                          <a:latin typeface="+mn-lt"/>
                          <a:ea typeface="+mn-ea"/>
                          <a:cs typeface="+mn-cs"/>
                        </a:rPr>
                        <a:t>Uses the language of estimation,</a:t>
                      </a:r>
                    </a:p>
                    <a:p>
                      <a:pPr algn="ctr"/>
                      <a:r>
                        <a:rPr lang="en-GB" sz="1000" kern="1200">
                          <a:solidFill>
                            <a:schemeClr val="tx1"/>
                          </a:solidFill>
                          <a:effectLst/>
                          <a:latin typeface="+mn-lt"/>
                          <a:ea typeface="+mn-ea"/>
                          <a:cs typeface="+mn-cs"/>
                        </a:rPr>
                        <a:t> including more than, less than, </a:t>
                      </a:r>
                    </a:p>
                    <a:p>
                      <a:pPr algn="ctr"/>
                      <a:r>
                        <a:rPr lang="en-GB" sz="1000" kern="1200">
                          <a:solidFill>
                            <a:schemeClr val="tx1"/>
                          </a:solidFill>
                          <a:effectLst/>
                          <a:latin typeface="+mn-lt"/>
                          <a:ea typeface="+mn-ea"/>
                          <a:cs typeface="+mn-cs"/>
                        </a:rPr>
                        <a:t>fewer than and the same</a:t>
                      </a:r>
                      <a:endParaRPr lang="en-GB" sz="10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8"/>
                  </a:ext>
                </a:extLst>
              </a:tr>
              <a:tr h="585448">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t>Awareness of Number – Counting, Quantities</a:t>
                      </a:r>
                      <a:r>
                        <a:rPr lang="en-GB" sz="800" b="1" baseline="0"/>
                        <a:t> &amp; Number Structure</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rId3" action="ppaction://hlinksldjump"/>
                        </a:rPr>
                        <a:t>No. word sequences</a:t>
                      </a:r>
                      <a:endParaRPr lang="en-GB" sz="800" b="1"/>
                    </a:p>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4">
                  <a:txBody>
                    <a:bodyPr/>
                    <a:lstStyle/>
                    <a:p>
                      <a:pPr algn="ctr" fontAlgn="ctr"/>
                      <a:r>
                        <a:rPr lang="en-GB" sz="1000" u="none" strike="noStrike">
                          <a:effectLst/>
                          <a:latin typeface="+mn-lt"/>
                        </a:rPr>
                        <a:t>Say short forward </a:t>
                      </a:r>
                    </a:p>
                    <a:p>
                      <a:pPr algn="ctr" fontAlgn="ctr"/>
                      <a:r>
                        <a:rPr lang="en-GB" sz="1000" u="none" strike="noStrike">
                          <a:effectLst/>
                          <a:latin typeface="+mn-lt"/>
                        </a:rPr>
                        <a:t>and backward number </a:t>
                      </a:r>
                    </a:p>
                    <a:p>
                      <a:pPr algn="ctr" fontAlgn="ctr"/>
                      <a:r>
                        <a:rPr lang="en-GB" sz="1000" u="none" strike="noStrike">
                          <a:effectLst/>
                          <a:latin typeface="+mn-lt"/>
                        </a:rPr>
                        <a:t>word sequences </a:t>
                      </a:r>
                      <a:r>
                        <a:rPr lang="en-GB" sz="1000" b="0" i="0" u="none" strike="noStrike" baseline="0">
                          <a:solidFill>
                            <a:srgbClr val="000000"/>
                          </a:solidFill>
                          <a:effectLst/>
                          <a:latin typeface="+mn-lt"/>
                        </a:rPr>
                        <a:t>within 0-10</a:t>
                      </a:r>
                      <a:endParaRPr lang="en-GB" sz="1000" u="none" strike="noStrike">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mn-lt"/>
                        </a:rPr>
                        <a:t>Uses</a:t>
                      </a:r>
                      <a:r>
                        <a:rPr lang="en-GB" sz="1000" b="0" i="0" u="none" strike="noStrike" baseline="0">
                          <a:solidFill>
                            <a:srgbClr val="000000"/>
                          </a:solidFill>
                          <a:effectLst/>
                          <a:latin typeface="+mn-lt"/>
                        </a:rPr>
                        <a:t> ordinal numbers in real life contexts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e.g. I am first/second/third in the line’</a:t>
                      </a: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grid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mn-lt"/>
                        </a:rPr>
                        <a:t>Recalls</a:t>
                      </a:r>
                      <a:r>
                        <a:rPr lang="en-GB" sz="1000" b="0" i="0" u="none" strike="noStrike" baseline="0">
                          <a:solidFill>
                            <a:srgbClr val="000000"/>
                          </a:solidFill>
                          <a:effectLst/>
                          <a:latin typeface="+mn-lt"/>
                        </a:rPr>
                        <a:t> the number sequence forwards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and backwards within 0-10</a:t>
                      </a: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842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Numerals</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Recognise numerals e.g.</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points to the number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from</a:t>
                      </a:r>
                      <a:r>
                        <a:rPr lang="en-GB" sz="1000" baseline="0">
                          <a:latin typeface="+mn-lt"/>
                        </a:rPr>
                        <a:t> 0-10</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Identify (name) numerals </a:t>
                      </a:r>
                      <a:r>
                        <a:rPr lang="en-GB" sz="1000" baseline="0">
                          <a:latin typeface="+mn-lt"/>
                        </a:rPr>
                        <a:t> </a:t>
                      </a:r>
                      <a:r>
                        <a:rPr lang="en-GB" sz="1000">
                          <a:latin typeface="+mn-lt"/>
                        </a:rPr>
                        <a:t>e.g. can respond to question ‘what is that number?’</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from</a:t>
                      </a:r>
                      <a:r>
                        <a:rPr lang="en-GB" sz="1000" baseline="0">
                          <a:latin typeface="+mn-lt"/>
                        </a:rPr>
                        <a:t> 0-10</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Explains  zero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is represented as 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Orders</a:t>
                      </a:r>
                      <a:r>
                        <a:rPr lang="en-GB" sz="1000" baseline="0">
                          <a:latin typeface="+mn-lt"/>
                        </a:rPr>
                        <a:t> </a:t>
                      </a:r>
                      <a:r>
                        <a:rPr lang="en-GB" sz="1000">
                          <a:latin typeface="+mn-lt"/>
                        </a:rPr>
                        <a:t>numerals forwards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and backwards</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within 0-10</a:t>
                      </a:r>
                      <a:endParaRPr lang="en-GB" sz="1000" b="0" i="0" u="none" strike="noStrike">
                        <a:solidFill>
                          <a:srgbClr val="000000"/>
                        </a:solidFill>
                        <a:effectLst/>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gridSpan="3">
                  <a:txBody>
                    <a:bodyPr/>
                    <a:lstStyle/>
                    <a:p>
                      <a:pPr algn="ctr"/>
                      <a:r>
                        <a:rPr lang="en-GB" sz="1000">
                          <a:latin typeface="+mn-lt"/>
                        </a:rPr>
                        <a:t>Identifies number before, after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and missing numbers</a:t>
                      </a:r>
                      <a:r>
                        <a:rPr lang="en-GB" sz="1000" baseline="0">
                          <a:latin typeface="+mn-lt"/>
                        </a:rPr>
                        <a:t> in a sequence </a:t>
                      </a:r>
                      <a:r>
                        <a:rPr lang="en-GB" sz="1000" b="0" i="0" u="none" strike="noStrike" baseline="0">
                          <a:solidFill>
                            <a:srgbClr val="000000"/>
                          </a:solidFill>
                          <a:effectLst/>
                          <a:latin typeface="+mn-lt"/>
                        </a:rPr>
                        <a:t>within 0-10; beginning to use the language before,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after and in-between</a:t>
                      </a:r>
                      <a:endParaRPr lang="en-GB" sz="1000" b="0" i="0" u="none" strike="noStrike">
                        <a:solidFill>
                          <a:srgbClr val="000000"/>
                        </a:solidFill>
                        <a:effectLst/>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601432">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a:txBody>
                    <a:bodyPr/>
                    <a:lstStyle/>
                    <a:p>
                      <a:pPr algn="ctr"/>
                      <a:r>
                        <a:rPr lang="en-GB" sz="800" b="1">
                          <a:hlinkClick r:id="" action="ppaction://noaction"/>
                        </a:rPr>
                        <a:t>Subitising</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4">
                  <a:txBody>
                    <a:bodyPr/>
                    <a:lstStyle/>
                    <a:p>
                      <a:pPr algn="ctr"/>
                      <a:r>
                        <a:rPr lang="en-GB" sz="1000" kern="1200">
                          <a:solidFill>
                            <a:schemeClr val="tx1"/>
                          </a:solidFill>
                          <a:effectLst/>
                          <a:latin typeface="+mn-lt"/>
                          <a:ea typeface="+mn-ea"/>
                          <a:cs typeface="+mn-cs"/>
                        </a:rPr>
                        <a:t>Identifies ‘how many?’ in regular dot patterns e.g. dot arrangement/on fingers/five frames/10 frames/dice</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without counting up to 6</a:t>
                      </a: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a:r>
                        <a:rPr lang="en-GB" sz="1000" kern="1200">
                          <a:solidFill>
                            <a:schemeClr val="tx1"/>
                          </a:solidFill>
                          <a:effectLst/>
                          <a:latin typeface="+mn-lt"/>
                          <a:ea typeface="+mn-ea"/>
                          <a:cs typeface="+mn-cs"/>
                        </a:rPr>
                        <a:t>Identifies ‘how many?’ in irregular dot patterns e.g. </a:t>
                      </a:r>
                    </a:p>
                    <a:p>
                      <a:pPr algn="ctr"/>
                      <a:r>
                        <a:rPr lang="en-GB" sz="1000" kern="1200">
                          <a:solidFill>
                            <a:schemeClr val="tx1"/>
                          </a:solidFill>
                          <a:effectLst/>
                          <a:latin typeface="+mn-lt"/>
                          <a:ea typeface="+mn-ea"/>
                          <a:cs typeface="+mn-cs"/>
                        </a:rPr>
                        <a:t>dot arrangement/on fingers/five frames/10 frames/dice</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without counting up to 6</a:t>
                      </a: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9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gridSpan="3">
                  <a:txBody>
                    <a:bodyPr/>
                    <a:lstStyle/>
                    <a:p>
                      <a:pPr algn="ctr" fontAlgn="ctr"/>
                      <a:r>
                        <a:rPr lang="en-GB" sz="1000" kern="1200">
                          <a:solidFill>
                            <a:schemeClr val="tx1"/>
                          </a:solidFill>
                          <a:effectLst/>
                          <a:latin typeface="+mn-lt"/>
                          <a:ea typeface="+mn-ea"/>
                          <a:cs typeface="+mn-cs"/>
                        </a:rPr>
                        <a:t>Represents amounts in different arrangements </a:t>
                      </a:r>
                    </a:p>
                    <a:p>
                      <a:pPr algn="ctr" fontAlgn="ctr"/>
                      <a:r>
                        <a:rPr lang="en-GB" sz="1000" kern="1200">
                          <a:solidFill>
                            <a:schemeClr val="tx1"/>
                          </a:solidFill>
                          <a:effectLst/>
                          <a:latin typeface="+mn-lt"/>
                          <a:ea typeface="+mn-ea"/>
                          <a:cs typeface="+mn-cs"/>
                        </a:rPr>
                        <a:t>e.g.dot arrangement/on fingers/five frames/</a:t>
                      </a:r>
                    </a:p>
                    <a:p>
                      <a:pPr algn="ctr"/>
                      <a:r>
                        <a:rPr lang="en-GB" sz="1000" kern="1200">
                          <a:solidFill>
                            <a:schemeClr val="tx1"/>
                          </a:solidFill>
                          <a:effectLst/>
                          <a:latin typeface="+mn-lt"/>
                          <a:ea typeface="+mn-ea"/>
                          <a:cs typeface="+mn-cs"/>
                        </a:rPr>
                        <a:t>10 frames/dice</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without counting up to 6</a:t>
                      </a: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035456">
                <a:tc vMerge="1">
                  <a:txBody>
                    <a:bodyPr/>
                    <a:lstStyle/>
                    <a:p>
                      <a:endParaRPr lang="en-GB"/>
                    </a:p>
                  </a:txBody>
                  <a:tcPr/>
                </a:tc>
                <a:tc>
                  <a:txBody>
                    <a:bodyPr/>
                    <a:lstStyle/>
                    <a:p>
                      <a:pPr algn="ctr"/>
                      <a:r>
                        <a:rPr lang="en-GB" sz="800" b="1">
                          <a:hlinkClick r:id="" action="ppaction://noaction"/>
                        </a:rPr>
                        <a:t>Counting</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fontAlgn="ctr"/>
                      <a:endParaRPr lang="en-GB" sz="1000" u="none" strike="noStrike">
                        <a:effectLst/>
                        <a:latin typeface="+mn-lt"/>
                      </a:endParaRPr>
                    </a:p>
                    <a:p>
                      <a:pPr algn="ctr" fontAlgn="ctr"/>
                      <a:r>
                        <a:rPr lang="en-GB" sz="1000" u="none" strike="noStrike">
                          <a:effectLst/>
                          <a:latin typeface="+mn-lt"/>
                        </a:rPr>
                        <a:t> </a:t>
                      </a:r>
                      <a:r>
                        <a:rPr lang="en-GB" sz="1000" b="0" i="0" u="none" strike="noStrike">
                          <a:solidFill>
                            <a:schemeClr val="tx1"/>
                          </a:solidFill>
                          <a:effectLst/>
                          <a:latin typeface="+mn-lt"/>
                        </a:rPr>
                        <a:t>When</a:t>
                      </a:r>
                      <a:r>
                        <a:rPr lang="en-GB" sz="1000" b="0" i="0" u="none" strike="noStrike" baseline="0">
                          <a:solidFill>
                            <a:schemeClr val="tx1"/>
                          </a:solidFill>
                          <a:effectLst/>
                          <a:latin typeface="+mn-lt"/>
                        </a:rPr>
                        <a:t> counting objects u</a:t>
                      </a:r>
                      <a:r>
                        <a:rPr lang="en-GB" sz="1000" u="none" strike="noStrike">
                          <a:effectLst/>
                          <a:latin typeface="+mn-lt"/>
                        </a:rPr>
                        <a:t>nderstands the order </a:t>
                      </a:r>
                    </a:p>
                    <a:p>
                      <a:pPr algn="ctr" fontAlgn="ctr"/>
                      <a:r>
                        <a:rPr lang="en-GB" sz="1000" u="none" strike="noStrike">
                          <a:effectLst/>
                          <a:latin typeface="+mn-lt"/>
                        </a:rPr>
                        <a:t>in which</a:t>
                      </a:r>
                      <a:r>
                        <a:rPr lang="en-GB" sz="1000" u="none" strike="noStrike" baseline="0">
                          <a:effectLst/>
                          <a:latin typeface="+mn-lt"/>
                        </a:rPr>
                        <a:t> </a:t>
                      </a:r>
                      <a:r>
                        <a:rPr lang="en-GB" sz="1000" u="none" strike="noStrike">
                          <a:effectLst/>
                          <a:latin typeface="+mn-lt"/>
                        </a:rPr>
                        <a:t>we say </a:t>
                      </a:r>
                    </a:p>
                    <a:p>
                      <a:pPr algn="ctr" fontAlgn="ctr"/>
                      <a:r>
                        <a:rPr lang="en-GB" sz="1000" u="none" strike="noStrike">
                          <a:effectLst/>
                          <a:latin typeface="+mn-lt"/>
                        </a:rPr>
                        <a:t>the numbers </a:t>
                      </a:r>
                    </a:p>
                    <a:p>
                      <a:pPr algn="ctr" fontAlgn="ctr"/>
                      <a:r>
                        <a:rPr lang="en-GB" sz="1000" u="none" strike="noStrike">
                          <a:effectLst/>
                          <a:latin typeface="+mn-lt"/>
                        </a:rPr>
                        <a:t>is always the same</a:t>
                      </a:r>
                    </a:p>
                    <a:p>
                      <a:pPr algn="ctr" fontAlgn="ctr"/>
                      <a:r>
                        <a:rPr lang="en-GB" sz="1000" b="0" i="0" u="none" strike="noStrike">
                          <a:solidFill>
                            <a:srgbClr val="000000"/>
                          </a:solidFill>
                          <a:effectLst/>
                          <a:latin typeface="+mn-lt"/>
                        </a:rPr>
                        <a:t>(stable order)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algn="ctr" fontAlgn="ctr"/>
                      <a:r>
                        <a:rPr lang="en-GB" sz="1000" u="none" strike="noStrike">
                          <a:effectLst/>
                          <a:latin typeface="+mn-lt"/>
                        </a:rPr>
                        <a:t>Touch</a:t>
                      </a:r>
                      <a:r>
                        <a:rPr lang="en-GB" sz="1000" u="none" strike="noStrike" baseline="0">
                          <a:effectLst/>
                          <a:latin typeface="+mn-lt"/>
                        </a:rPr>
                        <a:t> c</a:t>
                      </a:r>
                      <a:r>
                        <a:rPr lang="en-GB" sz="1000" u="none" strike="noStrike">
                          <a:effectLst/>
                          <a:latin typeface="+mn-lt"/>
                        </a:rPr>
                        <a:t>ounts</a:t>
                      </a:r>
                      <a:r>
                        <a:rPr lang="en-GB" sz="1000" u="none" strike="noStrike" baseline="0">
                          <a:effectLst/>
                          <a:latin typeface="+mn-lt"/>
                        </a:rPr>
                        <a:t> one </a:t>
                      </a:r>
                    </a:p>
                    <a:p>
                      <a:pPr algn="ctr" fontAlgn="ctr"/>
                      <a:r>
                        <a:rPr lang="en-GB" sz="1000" u="none" strike="noStrike" baseline="0">
                          <a:effectLst/>
                          <a:latin typeface="+mn-lt"/>
                        </a:rPr>
                        <a:t>item when each </a:t>
                      </a:r>
                    </a:p>
                    <a:p>
                      <a:pPr algn="ctr" fontAlgn="ctr"/>
                      <a:r>
                        <a:rPr lang="en-GB" sz="1000" u="none" strike="noStrike" baseline="0">
                          <a:effectLst/>
                          <a:latin typeface="+mn-lt"/>
                        </a:rPr>
                        <a:t>number word is said</a:t>
                      </a:r>
                      <a:endParaRPr lang="en-GB" sz="1000" u="none" strike="noStrike">
                        <a:effectLst/>
                        <a:latin typeface="+mn-lt"/>
                      </a:endParaRPr>
                    </a:p>
                    <a:p>
                      <a:pPr algn="ctr" fontAlgn="ctr"/>
                      <a:r>
                        <a:rPr lang="en-GB" sz="1000" u="none" strike="noStrike">
                          <a:effectLst/>
                          <a:latin typeface="+mn-lt"/>
                        </a:rPr>
                        <a:t>(1-to-1 correspondence)</a:t>
                      </a:r>
                      <a:endParaRPr lang="en-GB" sz="1000" b="0" i="0" u="none" strike="noStrike">
                        <a:solidFill>
                          <a:srgbClr val="000000"/>
                        </a:solidFill>
                        <a:effectLst/>
                        <a:latin typeface="+mn-lt"/>
                      </a:endParaRPr>
                    </a:p>
                  </a:txBody>
                  <a:tcPr marL="0" marR="0" marT="3987"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c hMerge="1">
                  <a:txBody>
                    <a:bodyPr/>
                    <a:lstStyle/>
                    <a:p>
                      <a:endParaRPr lang="en-GB"/>
                    </a:p>
                  </a:txBody>
                  <a:tcPr/>
                </a:tc>
                <a:tc gridSpan="2">
                  <a:txBody>
                    <a:bodyPr/>
                    <a:lstStyle/>
                    <a:p>
                      <a:pPr algn="ctr" fontAlgn="ctr"/>
                      <a:endParaRPr lang="en-GB" sz="1000" b="0" i="0" u="none" strike="noStrike">
                        <a:solidFill>
                          <a:schemeClr val="tx1"/>
                        </a:solidFill>
                        <a:effectLst/>
                        <a:latin typeface="+mn-lt"/>
                      </a:endParaRPr>
                    </a:p>
                    <a:p>
                      <a:pPr algn="ctr" fontAlgn="ctr"/>
                      <a:r>
                        <a:rPr lang="en-GB" sz="1000" b="0" i="0" u="none" strike="noStrike">
                          <a:solidFill>
                            <a:schemeClr val="tx1"/>
                          </a:solidFill>
                          <a:effectLst/>
                          <a:latin typeface="+mn-lt"/>
                        </a:rPr>
                        <a:t>When</a:t>
                      </a:r>
                      <a:r>
                        <a:rPr lang="en-GB" sz="1000" b="0" i="0" u="none" strike="noStrike" baseline="0">
                          <a:solidFill>
                            <a:schemeClr val="tx1"/>
                          </a:solidFill>
                          <a:effectLst/>
                          <a:latin typeface="+mn-lt"/>
                        </a:rPr>
                        <a:t> counting objects understands that the number name of the last object counted is the name given to the total number of </a:t>
                      </a:r>
                    </a:p>
                    <a:p>
                      <a:pPr algn="ctr" fontAlgn="ctr"/>
                      <a:r>
                        <a:rPr lang="en-GB" sz="1000" b="0" i="0" u="none" strike="noStrike" baseline="0">
                          <a:solidFill>
                            <a:schemeClr val="tx1"/>
                          </a:solidFill>
                          <a:effectLst/>
                          <a:latin typeface="+mn-lt"/>
                        </a:rPr>
                        <a:t>objects in a set </a:t>
                      </a:r>
                    </a:p>
                    <a:p>
                      <a:pPr algn="ctr" fontAlgn="ctr"/>
                      <a:r>
                        <a:rPr lang="en-GB" sz="1000" b="0" i="0" u="none" strike="noStrike" baseline="0">
                          <a:solidFill>
                            <a:schemeClr val="tx1"/>
                          </a:solidFill>
                          <a:effectLst/>
                          <a:latin typeface="+mn-lt"/>
                        </a:rPr>
                        <a:t>(cardinal principle)</a:t>
                      </a: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hMerge="1">
                  <a:txBody>
                    <a:bodyPr/>
                    <a:lstStyle/>
                    <a:p>
                      <a:endParaRPr lang="en-GB"/>
                    </a:p>
                  </a:txBody>
                  <a:tcPr/>
                </a:tc>
                <a:tc grid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chemeClr val="tx1"/>
                          </a:solidFill>
                          <a:effectLst/>
                          <a:latin typeface="+mn-lt"/>
                        </a:rPr>
                        <a:t>When</a:t>
                      </a:r>
                      <a:r>
                        <a:rPr lang="en-GB" sz="1000" b="0" i="0" u="none" strike="noStrike" baseline="0">
                          <a:solidFill>
                            <a:schemeClr val="tx1"/>
                          </a:solidFill>
                          <a:effectLst/>
                          <a:latin typeface="+mn-lt"/>
                        </a:rPr>
                        <a:t> counting objects u</a:t>
                      </a:r>
                      <a:r>
                        <a:rPr lang="en-GB" sz="1000" u="none" strike="noStrike">
                          <a:effectLst/>
                          <a:latin typeface="+mn-lt"/>
                        </a:rPr>
                        <a:t>nderstands that the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number of objects is not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affected by position</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mn-lt"/>
                        </a:rPr>
                        <a:t>(order</a:t>
                      </a:r>
                      <a:r>
                        <a:rPr lang="en-GB" sz="1000" b="0" i="0" u="none" strike="noStrike" baseline="0">
                          <a:solidFill>
                            <a:srgbClr val="000000"/>
                          </a:solidFill>
                          <a:effectLst/>
                          <a:latin typeface="+mn-lt"/>
                        </a:rPr>
                        <a:t> irrelevance)</a:t>
                      </a:r>
                      <a:endParaRPr lang="en-GB" sz="1000" u="none" strike="noStrike">
                        <a:effectLst/>
                        <a:latin typeface="+mn-lt"/>
                      </a:endParaRPr>
                    </a:p>
                    <a:p>
                      <a:pPr algn="ctr" fontAlgn="ct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fontAlgn="ctr"/>
                      <a:endParaRPr lang="en-GB" sz="1000" b="0" i="0" u="none" strike="noStrike">
                        <a:solidFill>
                          <a:srgbClr val="000000"/>
                        </a:solidFill>
                        <a:effectLst/>
                        <a:latin typeface="Calibri"/>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D2EC"/>
                    </a:solidFill>
                  </a:tcPr>
                </a:tc>
                <a:tc hMerge="1">
                  <a:txBody>
                    <a:bodyPr/>
                    <a:lstStyle/>
                    <a:p>
                      <a:endParaRPr lang="en-GB"/>
                    </a:p>
                  </a:txBody>
                  <a:tcPr/>
                </a:tc>
                <a:tc gridSpan="2">
                  <a:txBody>
                    <a:bodyPr/>
                    <a:lstStyle/>
                    <a:p>
                      <a:pPr algn="ctr" fontAlgn="ctr"/>
                      <a:r>
                        <a:rPr lang="en-GB" sz="1000" kern="1200">
                          <a:solidFill>
                            <a:schemeClr val="tx1"/>
                          </a:solidFill>
                          <a:effectLst/>
                          <a:latin typeface="+mn-lt"/>
                          <a:ea typeface="+mn-ea"/>
                          <a:cs typeface="+mn-cs"/>
                        </a:rPr>
                        <a:t>Counts objects</a:t>
                      </a:r>
                    </a:p>
                    <a:p>
                      <a:pPr algn="ctr"/>
                      <a:r>
                        <a:rPr lang="en-GB" sz="1000" kern="1200">
                          <a:solidFill>
                            <a:schemeClr val="tx1"/>
                          </a:solidFill>
                          <a:effectLst/>
                          <a:latin typeface="+mn-lt"/>
                          <a:ea typeface="+mn-ea"/>
                          <a:cs typeface="+mn-cs"/>
                        </a:rPr>
                        <a:t>in a set recognising that the appearance of the objects has no effect on the overall total </a:t>
                      </a:r>
                    </a:p>
                    <a:p>
                      <a:pPr algn="ctr"/>
                      <a:r>
                        <a:rPr lang="en-GB" sz="1000" kern="1200">
                          <a:solidFill>
                            <a:schemeClr val="tx1"/>
                          </a:solidFill>
                          <a:effectLst/>
                          <a:latin typeface="+mn-lt"/>
                          <a:ea typeface="+mn-ea"/>
                          <a:cs typeface="+mn-cs"/>
                        </a:rPr>
                        <a:t>within 0-10 </a:t>
                      </a:r>
                    </a:p>
                    <a:p>
                      <a:pPr algn="ctr"/>
                      <a:r>
                        <a:rPr lang="en-GB" sz="1000" kern="1200">
                          <a:solidFill>
                            <a:schemeClr val="tx1"/>
                          </a:solidFill>
                          <a:effectLst/>
                          <a:latin typeface="+mn-lt"/>
                          <a:ea typeface="+mn-ea"/>
                          <a:cs typeface="+mn-cs"/>
                        </a:rPr>
                        <a:t>(conservation)</a:t>
                      </a:r>
                      <a:endParaRPr lang="en-GB" sz="1000"/>
                    </a:p>
                  </a:txBody>
                  <a:tcPr marL="0" marR="0" marT="3987"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a:txBody>
                    <a:bodyPr/>
                    <a:lstStyle/>
                    <a:p>
                      <a:pPr algn="ctr" fontAlgn="ctr"/>
                      <a:r>
                        <a:rPr lang="en-GB" sz="1000" kern="1200">
                          <a:solidFill>
                            <a:schemeClr val="tx1"/>
                          </a:solidFill>
                          <a:effectLst/>
                          <a:latin typeface="+mn-lt"/>
                          <a:ea typeface="+mn-ea"/>
                          <a:cs typeface="+mn-cs"/>
                        </a:rPr>
                        <a:t>Counts anything e.g. objects at a distance/in a book/sounds/claps </a:t>
                      </a:r>
                    </a:p>
                    <a:p>
                      <a:pPr algn="ctr" fontAlgn="ctr"/>
                      <a:r>
                        <a:rPr lang="en-GB" sz="1000" kern="1200">
                          <a:solidFill>
                            <a:schemeClr val="tx1"/>
                          </a:solidFill>
                          <a:effectLst/>
                          <a:latin typeface="+mn-lt"/>
                          <a:ea typeface="+mn-ea"/>
                          <a:cs typeface="+mn-cs"/>
                        </a:rPr>
                        <a:t>within 0-10 </a:t>
                      </a:r>
                    </a:p>
                    <a:p>
                      <a:pPr algn="ctr"/>
                      <a:r>
                        <a:rPr lang="en-GB" sz="1000" kern="1200">
                          <a:solidFill>
                            <a:schemeClr val="tx1"/>
                          </a:solidFill>
                          <a:effectLst/>
                          <a:latin typeface="+mn-lt"/>
                          <a:ea typeface="+mn-ea"/>
                          <a:cs typeface="+mn-cs"/>
                        </a:rPr>
                        <a:t>(abstract principle)</a:t>
                      </a:r>
                      <a:endParaRPr lang="en-GB" sz="1000"/>
                    </a:p>
                  </a:txBody>
                  <a:tcPr marL="0" marR="0" marT="3987"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479717">
                <a:tc vMerge="1">
                  <a:txBody>
                    <a:bodyPr/>
                    <a:lstStyle/>
                    <a:p>
                      <a:endParaRPr lang="en-GB"/>
                    </a:p>
                  </a:txBody>
                  <a:tcPr/>
                </a:tc>
                <a:tc>
                  <a:txBody>
                    <a:bodyPr/>
                    <a:lstStyle/>
                    <a:p>
                      <a:pPr algn="ctr"/>
                      <a:r>
                        <a:rPr lang="en-GB" sz="800" b="1">
                          <a:hlinkClick r:id="" action="ppaction://noaction"/>
                        </a:rPr>
                        <a:t>Place</a:t>
                      </a:r>
                      <a:r>
                        <a:rPr lang="en-GB" sz="800" b="1" baseline="0">
                          <a:hlinkClick r:id="" action="ppaction://noaction"/>
                        </a:rPr>
                        <a:t> Value</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6">
                  <a:txBody>
                    <a:bodyPr/>
                    <a:lstStyle/>
                    <a:p>
                      <a:pPr algn="ctr"/>
                      <a:r>
                        <a:rPr lang="en-GB" sz="1000">
                          <a:latin typeface="+mn-lt"/>
                        </a:rPr>
                        <a:t>Explains</a:t>
                      </a:r>
                      <a:r>
                        <a:rPr lang="en-GB" sz="1000" baseline="0">
                          <a:latin typeface="+mn-lt"/>
                        </a:rPr>
                        <a:t> that zero means there is none of a particular quantity</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Partitions quantities to 10 into 2 or more parts and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recognises that this does not affect the total e.g. 6 as 3 and</a:t>
                      </a:r>
                      <a:r>
                        <a:rPr lang="en-GB" sz="1000" baseline="0">
                          <a:latin typeface="+mn-lt"/>
                        </a:rPr>
                        <a:t> 3/2 and 2 and 2</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50405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Addition and Subtraction</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700" b="1"/>
                    </a:p>
                  </a:txBody>
                  <a:tcPr anchor="ctr" anchorCtr="1"/>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441704">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Mult</a:t>
                      </a:r>
                      <a:r>
                        <a:rPr lang="en-GB" sz="800" b="1" baseline="0">
                          <a:hlinkClick r:id="" action="ppaction://noaction"/>
                        </a:rPr>
                        <a:t>iplication and Division</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700" b="1"/>
                    </a:p>
                  </a:txBody>
                  <a:tcPr anchor="ctr" anchorCtr="1"/>
                </a:tc>
                <a:tc gridSpan="6">
                  <a:txBody>
                    <a:bodyPr/>
                    <a:lstStyle/>
                    <a:p>
                      <a:pPr algn="ctr"/>
                      <a:r>
                        <a:rPr lang="en-GB" sz="1000" kern="1200">
                          <a:solidFill>
                            <a:schemeClr val="tx1"/>
                          </a:solidFill>
                          <a:effectLst/>
                          <a:latin typeface="+mn-lt"/>
                          <a:ea typeface="+mn-ea"/>
                          <a:cs typeface="+mn-cs"/>
                        </a:rPr>
                        <a:t>Shares out a group of items into 2 equal sets within 0-10.</a:t>
                      </a:r>
                    </a:p>
                    <a:p>
                      <a:pPr algn="ctr"/>
                      <a:r>
                        <a:rPr lang="en-GB" sz="1000" kern="1200">
                          <a:solidFill>
                            <a:schemeClr val="tx1"/>
                          </a:solidFill>
                          <a:effectLst/>
                          <a:latin typeface="+mn-lt"/>
                          <a:ea typeface="+mn-ea"/>
                          <a:cs typeface="+mn-cs"/>
                        </a:rPr>
                        <a:t>Groups objects into matching or</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natural sets of 2 e.g. shoes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Begin to identify halves</a:t>
                      </a:r>
                      <a:r>
                        <a:rPr lang="en-GB" sz="1000" baseline="0">
                          <a:latin typeface="+mn-lt"/>
                        </a:rPr>
                        <a:t> and doubles usi</a:t>
                      </a:r>
                      <a:r>
                        <a:rPr lang="en-GB" sz="1000">
                          <a:latin typeface="+mn-lt"/>
                        </a:rPr>
                        <a:t>ng concrete materials</a:t>
                      </a:r>
                      <a:r>
                        <a:rPr lang="en-GB" sz="1000" baseline="0">
                          <a:latin typeface="+mn-lt"/>
                        </a:rPr>
                        <a:t> </a:t>
                      </a:r>
                      <a:r>
                        <a:rPr lang="en-GB" sz="1000">
                          <a:latin typeface="+mn-lt"/>
                        </a:rPr>
                        <a:t>within</a:t>
                      </a:r>
                      <a:r>
                        <a:rPr lang="en-GB" sz="1000" baseline="0">
                          <a:latin typeface="+mn-lt"/>
                        </a:rPr>
                        <a:t>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r h="44014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Fractions,</a:t>
                      </a:r>
                      <a:r>
                        <a:rPr lang="en-GB" sz="800" b="1" baseline="0">
                          <a:hlinkClick r:id="" action="ppaction://noaction"/>
                        </a:rPr>
                        <a:t> Decimals and %</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GB"/>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Identifies wholes and halves in a social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context and uses appropriate language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e.g. ‘I have eaten half of my banana’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Splits a whole into smaller parts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and explains that equal parts are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same size</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          Understands that a whole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can be shared equally and unequally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extLst>
                  <a:ext uri="{0D108BD9-81ED-4DB2-BD59-A6C34878D82A}">
                    <a16:rowId xmlns:a16="http://schemas.microsoft.com/office/drawing/2014/main" val="10007"/>
                  </a:ext>
                </a:extLst>
              </a:tr>
            </a:tbl>
          </a:graphicData>
        </a:graphic>
      </p:graphicFrame>
      <p:sp>
        <p:nvSpPr>
          <p:cNvPr id="2" name="TextBox 1"/>
          <p:cNvSpPr txBox="1"/>
          <p:nvPr/>
        </p:nvSpPr>
        <p:spPr>
          <a:xfrm>
            <a:off x="0" y="0"/>
            <a:ext cx="9144000" cy="369332"/>
          </a:xfrm>
          <a:prstGeom prst="rect">
            <a:avLst/>
          </a:prstGeom>
          <a:noFill/>
        </p:spPr>
        <p:txBody>
          <a:bodyPr wrap="square" rtlCol="0">
            <a:spAutoFit/>
          </a:bodyPr>
          <a:lstStyle/>
          <a:p>
            <a:pPr algn="ctr"/>
            <a:r>
              <a:rPr lang="en-GB" b="1" u="sng"/>
              <a:t>Early Level Tracker 1</a:t>
            </a:r>
          </a:p>
        </p:txBody>
      </p:sp>
      <p:sp>
        <p:nvSpPr>
          <p:cNvPr id="4" name="Action Button: Back or Previous 3">
            <a:hlinkClick r:id="" action="ppaction://hlinkshowjump?jump=previousslide" highlightClick="1"/>
          </p:cNvPr>
          <p:cNvSpPr/>
          <p:nvPr/>
        </p:nvSpPr>
        <p:spPr>
          <a:xfrm>
            <a:off x="0" y="0"/>
            <a:ext cx="323528" cy="3693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Home 5">
            <a:hlinkClick r:id="rId4" action="ppaction://hlinksldjump" highlightClick="1"/>
          </p:cNvPr>
          <p:cNvSpPr/>
          <p:nvPr/>
        </p:nvSpPr>
        <p:spPr>
          <a:xfrm>
            <a:off x="8775864" y="3"/>
            <a:ext cx="356390" cy="38166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872DB45-61EE-4533-B0B4-79D531A30ADB}"/>
              </a:ext>
            </a:extLst>
          </p:cNvPr>
          <p:cNvSpPr/>
          <p:nvPr/>
        </p:nvSpPr>
        <p:spPr>
          <a:xfrm>
            <a:off x="3272589" y="323613"/>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B624FA2-E9B3-4A0F-9ABD-EBBB589DD70B}"/>
              </a:ext>
            </a:extLst>
          </p:cNvPr>
          <p:cNvSpPr/>
          <p:nvPr/>
        </p:nvSpPr>
        <p:spPr>
          <a:xfrm>
            <a:off x="3318307" y="899173"/>
            <a:ext cx="5813659" cy="544615"/>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BC683C3-25D9-427B-8233-C7A16CA47AEE}"/>
              </a:ext>
            </a:extLst>
          </p:cNvPr>
          <p:cNvSpPr/>
          <p:nvPr/>
        </p:nvSpPr>
        <p:spPr>
          <a:xfrm>
            <a:off x="4981073" y="1484708"/>
            <a:ext cx="4150894" cy="837387"/>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8AE2638-FB30-46C6-88FD-937F11BF4A74}"/>
              </a:ext>
            </a:extLst>
          </p:cNvPr>
          <p:cNvSpPr/>
          <p:nvPr/>
        </p:nvSpPr>
        <p:spPr>
          <a:xfrm>
            <a:off x="3318308" y="2874296"/>
            <a:ext cx="1662766" cy="1227804"/>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16586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836"/>
            <a:ext cx="8229600" cy="1143000"/>
          </a:xfrm>
        </p:spPr>
        <p:txBody>
          <a:bodyPr>
            <a:normAutofit fontScale="90000"/>
          </a:bodyPr>
          <a:lstStyle/>
          <a:p>
            <a:r>
              <a:rPr lang="en-GB" dirty="0"/>
              <a:t>Ordering</a:t>
            </a:r>
            <a:br>
              <a:rPr lang="en-GB" dirty="0"/>
            </a:br>
            <a:r>
              <a:rPr lang="en-GB" sz="3100" dirty="0"/>
              <a:t>Children need an understanding of</a:t>
            </a:r>
            <a:r>
              <a:rPr lang="en-GB" dirty="0"/>
              <a:t>…</a:t>
            </a:r>
          </a:p>
        </p:txBody>
      </p:sp>
      <p:sp>
        <p:nvSpPr>
          <p:cNvPr id="3" name="Content Placeholder 2"/>
          <p:cNvSpPr>
            <a:spLocks noGrp="1"/>
          </p:cNvSpPr>
          <p:nvPr>
            <p:ph idx="1"/>
          </p:nvPr>
        </p:nvSpPr>
        <p:spPr>
          <a:xfrm>
            <a:off x="0" y="1434657"/>
            <a:ext cx="8229600" cy="4678043"/>
          </a:xfrm>
        </p:spPr>
        <p:txBody>
          <a:bodyPr>
            <a:normAutofit/>
          </a:bodyPr>
          <a:lstStyle/>
          <a:p>
            <a:pPr lvl="1">
              <a:buFont typeface="Arial" panose="020B0604020202020204" pitchFamily="34" charset="0"/>
              <a:buChar char="•"/>
            </a:pPr>
            <a:r>
              <a:rPr lang="en-GB" sz="2600" b="1" dirty="0"/>
              <a:t>Cardinal Number </a:t>
            </a:r>
            <a:r>
              <a:rPr lang="en-GB" sz="2600" dirty="0"/>
              <a:t>says how many of something there are </a:t>
            </a:r>
            <a:r>
              <a:rPr lang="en-GB" sz="2600" b="1" dirty="0"/>
              <a:t>in a set.</a:t>
            </a:r>
          </a:p>
          <a:p>
            <a:pPr marL="457200" lvl="1" indent="0">
              <a:buNone/>
            </a:pPr>
            <a:endParaRPr lang="en-GB" sz="2600" b="1" dirty="0"/>
          </a:p>
          <a:p>
            <a:pPr marL="457200" lvl="1" indent="0">
              <a:buNone/>
            </a:pPr>
            <a:endParaRPr lang="en-GB" sz="2600" b="1" dirty="0"/>
          </a:p>
          <a:p>
            <a:pPr marL="457200" lvl="1" indent="0">
              <a:buNone/>
            </a:pPr>
            <a:endParaRPr lang="en-GB" sz="2600" b="1" dirty="0"/>
          </a:p>
          <a:p>
            <a:pPr lvl="1">
              <a:buFont typeface="Arial" panose="020B0604020202020204" pitchFamily="34" charset="0"/>
              <a:buChar char="•"/>
            </a:pPr>
            <a:r>
              <a:rPr lang="en-GB" sz="2600" b="1" dirty="0"/>
              <a:t>Ordinal Number </a:t>
            </a:r>
            <a:r>
              <a:rPr lang="en-GB" sz="2600" dirty="0"/>
              <a:t>tells the </a:t>
            </a:r>
            <a:r>
              <a:rPr lang="en-GB" sz="2600" b="1" dirty="0"/>
              <a:t>position</a:t>
            </a:r>
            <a:r>
              <a:rPr lang="en-GB" sz="2600" dirty="0"/>
              <a:t> e.g. pages in a book, houses in a street, number line.</a:t>
            </a:r>
          </a:p>
          <a:p>
            <a:pPr marL="457200" lvl="1" indent="0">
              <a:buNone/>
            </a:pPr>
            <a:endParaRPr lang="en-GB" sz="2600" dirty="0"/>
          </a:p>
        </p:txBody>
      </p:sp>
      <p:pic>
        <p:nvPicPr>
          <p:cNvPr id="7170" name="Picture 2" descr="Metal Buttons - Snap Buttons Manufacturer from Mumbai">
            <a:extLst>
              <a:ext uri="{FF2B5EF4-FFF2-40B4-BE49-F238E27FC236}">
                <a16:creationId xmlns:a16="http://schemas.microsoft.com/office/drawing/2014/main" id="{7F0FFAD1-2428-4ED6-97F8-05092B5775E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55" t="21000" r="16590" b="16185"/>
          <a:stretch/>
        </p:blipFill>
        <p:spPr bwMode="auto">
          <a:xfrm>
            <a:off x="6626269" y="2363905"/>
            <a:ext cx="1147135" cy="96133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e number 4 Poster • Pixers® • We live to change">
            <a:extLst>
              <a:ext uri="{FF2B5EF4-FFF2-40B4-BE49-F238E27FC236}">
                <a16:creationId xmlns:a16="http://schemas.microsoft.com/office/drawing/2014/main" id="{9518526B-05AF-46E5-9458-A0C4C4D32F5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96" t="7198" r="20397" b="9718"/>
          <a:stretch/>
        </p:blipFill>
        <p:spPr bwMode="auto">
          <a:xfrm>
            <a:off x="5522954" y="2122523"/>
            <a:ext cx="753590" cy="106652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KS1 Ordinal Numbers | First (1st), Second (2nd), Third (3rd)">
            <a:extLst>
              <a:ext uri="{FF2B5EF4-FFF2-40B4-BE49-F238E27FC236}">
                <a16:creationId xmlns:a16="http://schemas.microsoft.com/office/drawing/2014/main" id="{D37D0790-E830-481A-99CE-F3EC9B3748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6269" y="4254483"/>
            <a:ext cx="1427967" cy="116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786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FBFE4A-83E3-4D97-8E6E-AB124764DD0D}"/>
              </a:ext>
            </a:extLst>
          </p:cNvPr>
          <p:cNvSpPr>
            <a:spLocks noGrp="1"/>
          </p:cNvSpPr>
          <p:nvPr>
            <p:ph idx="1"/>
          </p:nvPr>
        </p:nvSpPr>
        <p:spPr>
          <a:xfrm>
            <a:off x="0" y="1021230"/>
            <a:ext cx="8983382" cy="4016829"/>
          </a:xfrm>
        </p:spPr>
        <p:txBody>
          <a:bodyPr/>
          <a:lstStyle/>
          <a:p>
            <a:r>
              <a:rPr lang="en-GB" sz="2600" dirty="0"/>
              <a:t>As children understand the stable order principle, they can be encouraged to think of the next number as one more or one less.</a:t>
            </a:r>
          </a:p>
          <a:p>
            <a:r>
              <a:rPr lang="en-GB" sz="2600" dirty="0"/>
              <a:t>Not just the next number in an order, but ‘one more’ or ‘one less’ than the last number. </a:t>
            </a:r>
          </a:p>
        </p:txBody>
      </p:sp>
      <p:sp>
        <p:nvSpPr>
          <p:cNvPr id="4" name="Title 1">
            <a:extLst>
              <a:ext uri="{FF2B5EF4-FFF2-40B4-BE49-F238E27FC236}">
                <a16:creationId xmlns:a16="http://schemas.microsoft.com/office/drawing/2014/main" id="{6F4D1A3B-E0A8-43AE-A544-003A71A176EE}"/>
              </a:ext>
            </a:extLst>
          </p:cNvPr>
          <p:cNvSpPr>
            <a:spLocks noGrp="1"/>
          </p:cNvSpPr>
          <p:nvPr>
            <p:ph type="title"/>
          </p:nvPr>
        </p:nvSpPr>
        <p:spPr>
          <a:xfrm>
            <a:off x="457200" y="97971"/>
            <a:ext cx="8229600" cy="1143000"/>
          </a:xfrm>
        </p:spPr>
        <p:txBody>
          <a:bodyPr/>
          <a:lstStyle/>
          <a:p>
            <a:r>
              <a:rPr lang="en-GB"/>
              <a:t>Ordering</a:t>
            </a:r>
          </a:p>
        </p:txBody>
      </p:sp>
      <p:pic>
        <p:nvPicPr>
          <p:cNvPr id="2" name="Picture 4">
            <a:extLst>
              <a:ext uri="{FF2B5EF4-FFF2-40B4-BE49-F238E27FC236}">
                <a16:creationId xmlns:a16="http://schemas.microsoft.com/office/drawing/2014/main" id="{E453875E-3E80-887F-F606-CCE908A866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08" r="6132"/>
          <a:stretch/>
        </p:blipFill>
        <p:spPr>
          <a:xfrm>
            <a:off x="4572000" y="2938158"/>
            <a:ext cx="3620995" cy="2562435"/>
          </a:xfrm>
          <a:prstGeom prst="rect">
            <a:avLst/>
          </a:prstGeom>
          <a:ln>
            <a:noFill/>
          </a:ln>
          <a:effectLst>
            <a:softEdge rad="112500"/>
          </a:effectLst>
        </p:spPr>
      </p:pic>
    </p:spTree>
    <p:extLst>
      <p:ext uri="{BB962C8B-B14F-4D97-AF65-F5344CB8AC3E}">
        <p14:creationId xmlns:p14="http://schemas.microsoft.com/office/powerpoint/2010/main" val="3074717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D37102-0CE2-4C70-98C8-A9B24E5B5E18}"/>
              </a:ext>
            </a:extLst>
          </p:cNvPr>
          <p:cNvPicPr>
            <a:picLocks noChangeAspect="1"/>
          </p:cNvPicPr>
          <p:nvPr/>
        </p:nvPicPr>
        <p:blipFill rotWithShape="1">
          <a:blip r:embed="rId2"/>
          <a:srcRect t="13098" r="2" b="26760"/>
          <a:stretch/>
        </p:blipFill>
        <p:spPr>
          <a:xfrm>
            <a:off x="4568266" y="199793"/>
            <a:ext cx="3404960" cy="2406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Content Placeholder 4">
            <a:extLst>
              <a:ext uri="{FF2B5EF4-FFF2-40B4-BE49-F238E27FC236}">
                <a16:creationId xmlns:a16="http://schemas.microsoft.com/office/drawing/2014/main" id="{880126DE-C3E8-4432-BA64-1F717615529B}"/>
              </a:ext>
            </a:extLst>
          </p:cNvPr>
          <p:cNvPicPr>
            <a:picLocks noChangeAspect="1"/>
          </p:cNvPicPr>
          <p:nvPr/>
        </p:nvPicPr>
        <p:blipFill rotWithShape="1">
          <a:blip r:embed="rId3"/>
          <a:srcRect l="26812" r="13255" b="-4"/>
          <a:stretch/>
        </p:blipFill>
        <p:spPr>
          <a:xfrm>
            <a:off x="393701" y="278172"/>
            <a:ext cx="2848488" cy="41113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AE066EF7-EC2D-4D40-B3FC-DE821388ABC9}"/>
              </a:ext>
            </a:extLst>
          </p:cNvPr>
          <p:cNvPicPr>
            <a:picLocks noChangeAspect="1"/>
          </p:cNvPicPr>
          <p:nvPr/>
        </p:nvPicPr>
        <p:blipFill rotWithShape="1">
          <a:blip r:embed="rId4"/>
          <a:srcRect l="31918" r="2918" b="1"/>
          <a:stretch/>
        </p:blipFill>
        <p:spPr>
          <a:xfrm>
            <a:off x="4166201" y="2854950"/>
            <a:ext cx="3804973" cy="26859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9467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8D0E58-63E5-4E33-B41D-8A9C0BED7C0A}"/>
              </a:ext>
            </a:extLst>
          </p:cNvPr>
          <p:cNvPicPr>
            <a:picLocks noChangeAspect="1"/>
          </p:cNvPicPr>
          <p:nvPr/>
        </p:nvPicPr>
        <p:blipFill rotWithShape="1">
          <a:blip r:embed="rId2"/>
          <a:srcRect l="16509" r="-4799" b="7247"/>
          <a:stretch/>
        </p:blipFill>
        <p:spPr>
          <a:xfrm>
            <a:off x="4398409" y="209682"/>
            <a:ext cx="4813224" cy="3416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a:extLst>
              <a:ext uri="{FF2B5EF4-FFF2-40B4-BE49-F238E27FC236}">
                <a16:creationId xmlns:a16="http://schemas.microsoft.com/office/drawing/2014/main" id="{C6C6B2EB-3E4D-48C5-B3CE-F8F7B0B45F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59" r="-2" b="-2"/>
          <a:stretch/>
        </p:blipFill>
        <p:spPr bwMode="auto">
          <a:xfrm>
            <a:off x="568118" y="419458"/>
            <a:ext cx="3222487" cy="2276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2">
            <a:extLst>
              <a:ext uri="{FF2B5EF4-FFF2-40B4-BE49-F238E27FC236}">
                <a16:creationId xmlns:a16="http://schemas.microsoft.com/office/drawing/2014/main" id="{3E22EC04-54ED-4D4E-B738-5D126E9B62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012" y="3141989"/>
            <a:ext cx="3222487" cy="24174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6366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A8370-92CC-4AE8-A1B3-FD1B59051108}"/>
              </a:ext>
            </a:extLst>
          </p:cNvPr>
          <p:cNvSpPr>
            <a:spLocks noGrp="1"/>
          </p:cNvSpPr>
          <p:nvPr>
            <p:ph type="title"/>
          </p:nvPr>
        </p:nvSpPr>
        <p:spPr>
          <a:xfrm>
            <a:off x="457200" y="274638"/>
            <a:ext cx="8229600" cy="1143000"/>
          </a:xfrm>
        </p:spPr>
        <p:txBody>
          <a:bodyPr anchor="ctr">
            <a:normAutofit/>
          </a:bodyPr>
          <a:lstStyle/>
          <a:p>
            <a:r>
              <a:rPr lang="en-GB"/>
              <a:t>Partitioning</a:t>
            </a:r>
          </a:p>
        </p:txBody>
      </p:sp>
      <p:pic>
        <p:nvPicPr>
          <p:cNvPr id="3" name="Picture 3" descr="A picture containing wooden, board, wood&#10;&#10;Description automatically generated">
            <a:extLst>
              <a:ext uri="{FF2B5EF4-FFF2-40B4-BE49-F238E27FC236}">
                <a16:creationId xmlns:a16="http://schemas.microsoft.com/office/drawing/2014/main" id="{98C017AF-BCDB-403F-95CD-B829FC6CDB80}"/>
              </a:ext>
            </a:extLst>
          </p:cNvPr>
          <p:cNvPicPr>
            <a:picLocks noChangeAspect="1"/>
          </p:cNvPicPr>
          <p:nvPr/>
        </p:nvPicPr>
        <p:blipFill>
          <a:blip r:embed="rId2"/>
          <a:stretch>
            <a:fillRect/>
          </a:stretch>
        </p:blipFill>
        <p:spPr>
          <a:xfrm>
            <a:off x="1914307" y="1424354"/>
            <a:ext cx="5464178" cy="40168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417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A4F84-EE67-4E25-BBB3-F6C7B4D50433}"/>
              </a:ext>
            </a:extLst>
          </p:cNvPr>
          <p:cNvSpPr>
            <a:spLocks noGrp="1"/>
          </p:cNvSpPr>
          <p:nvPr>
            <p:ph type="title"/>
          </p:nvPr>
        </p:nvSpPr>
        <p:spPr>
          <a:xfrm>
            <a:off x="440060" y="902544"/>
            <a:ext cx="8229600" cy="1143000"/>
          </a:xfrm>
        </p:spPr>
        <p:txBody>
          <a:bodyPr/>
          <a:lstStyle/>
          <a:p>
            <a:r>
              <a:rPr lang="en-GB"/>
              <a:t>Partitioning readiness:</a:t>
            </a:r>
          </a:p>
        </p:txBody>
      </p:sp>
      <p:sp>
        <p:nvSpPr>
          <p:cNvPr id="3" name="Content Placeholder 2">
            <a:extLst>
              <a:ext uri="{FF2B5EF4-FFF2-40B4-BE49-F238E27FC236}">
                <a16:creationId xmlns:a16="http://schemas.microsoft.com/office/drawing/2014/main" id="{04C48ECB-9C70-451B-B824-AF60E86B2582}"/>
              </a:ext>
            </a:extLst>
          </p:cNvPr>
          <p:cNvSpPr>
            <a:spLocks noGrp="1"/>
          </p:cNvSpPr>
          <p:nvPr>
            <p:ph idx="1"/>
          </p:nvPr>
        </p:nvSpPr>
        <p:spPr>
          <a:xfrm>
            <a:off x="4869" y="2060848"/>
            <a:ext cx="8964488" cy="3921299"/>
          </a:xfrm>
        </p:spPr>
        <p:txBody>
          <a:bodyPr vert="horz" lIns="91440" tIns="45720" rIns="91440" bIns="45720" rtlCol="0" anchor="t">
            <a:normAutofit/>
          </a:bodyPr>
          <a:lstStyle/>
          <a:p>
            <a:pPr marL="0" indent="0">
              <a:buNone/>
            </a:pPr>
            <a:r>
              <a:rPr lang="en-GB"/>
              <a:t>Children are ready to partition within 5 when they:</a:t>
            </a:r>
            <a:endParaRPr lang="en-US"/>
          </a:p>
          <a:p>
            <a:endParaRPr lang="en-GB"/>
          </a:p>
          <a:p>
            <a:pPr marL="718820" indent="-180975"/>
            <a:r>
              <a:rPr lang="en-GB"/>
              <a:t> can count sets within 5</a:t>
            </a:r>
            <a:endParaRPr lang="en-GB">
              <a:cs typeface="Calibri"/>
            </a:endParaRPr>
          </a:p>
          <a:p>
            <a:pPr marL="718820" indent="-180975"/>
            <a:r>
              <a:rPr lang="en-GB"/>
              <a:t> can recognise numerals to 5 </a:t>
            </a:r>
            <a:endParaRPr lang="en-GB">
              <a:cs typeface="Calibri"/>
            </a:endParaRPr>
          </a:p>
          <a:p>
            <a:pPr marL="718820" indent="-180975"/>
            <a:r>
              <a:rPr lang="en-GB"/>
              <a:t> </a:t>
            </a:r>
            <a:r>
              <a:rPr lang="en-GB">
                <a:hlinkClick r:id="rId3"/>
              </a:rPr>
              <a:t>have conservation of number to 5</a:t>
            </a:r>
            <a:endParaRPr lang="en-GB">
              <a:cs typeface="Calibri"/>
            </a:endParaRPr>
          </a:p>
          <a:p>
            <a:endParaRPr lang="en-GB"/>
          </a:p>
        </p:txBody>
      </p:sp>
    </p:spTree>
    <p:extLst>
      <p:ext uri="{BB962C8B-B14F-4D97-AF65-F5344CB8AC3E}">
        <p14:creationId xmlns:p14="http://schemas.microsoft.com/office/powerpoint/2010/main" val="18987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416696"/>
          <a:ext cx="9143022" cy="6511414"/>
        </p:xfrm>
        <a:graphic>
          <a:graphicData uri="http://schemas.openxmlformats.org/drawingml/2006/table">
            <a:tbl>
              <a:tblPr firstRow="1" bandRow="1">
                <a:tableStyleId>{5940675A-B579-460E-94D1-54222C63F5DA}</a:tableStyleId>
              </a:tblPr>
              <a:tblGrid>
                <a:gridCol w="268089">
                  <a:extLst>
                    <a:ext uri="{9D8B030D-6E8A-4147-A177-3AD203B41FA5}">
                      <a16:colId xmlns:a16="http://schemas.microsoft.com/office/drawing/2014/main" val="20000"/>
                    </a:ext>
                  </a:extLst>
                </a:gridCol>
                <a:gridCol w="559494">
                  <a:extLst>
                    <a:ext uri="{9D8B030D-6E8A-4147-A177-3AD203B41FA5}">
                      <a16:colId xmlns:a16="http://schemas.microsoft.com/office/drawing/2014/main" val="20001"/>
                    </a:ext>
                  </a:extLst>
                </a:gridCol>
                <a:gridCol w="1009842">
                  <a:extLst>
                    <a:ext uri="{9D8B030D-6E8A-4147-A177-3AD203B41FA5}">
                      <a16:colId xmlns:a16="http://schemas.microsoft.com/office/drawing/2014/main" val="20002"/>
                    </a:ext>
                  </a:extLst>
                </a:gridCol>
                <a:gridCol w="302240">
                  <a:extLst>
                    <a:ext uri="{9D8B030D-6E8A-4147-A177-3AD203B41FA5}">
                      <a16:colId xmlns:a16="http://schemas.microsoft.com/office/drawing/2014/main" val="20003"/>
                    </a:ext>
                  </a:extLst>
                </a:gridCol>
                <a:gridCol w="805553">
                  <a:extLst>
                    <a:ext uri="{9D8B030D-6E8A-4147-A177-3AD203B41FA5}">
                      <a16:colId xmlns:a16="http://schemas.microsoft.com/office/drawing/2014/main" val="20007"/>
                    </a:ext>
                  </a:extLst>
                </a:gridCol>
                <a:gridCol w="402648">
                  <a:extLst>
                    <a:ext uri="{9D8B030D-6E8A-4147-A177-3AD203B41FA5}">
                      <a16:colId xmlns:a16="http://schemas.microsoft.com/office/drawing/2014/main" val="20009"/>
                    </a:ext>
                  </a:extLst>
                </a:gridCol>
                <a:gridCol w="810066">
                  <a:extLst>
                    <a:ext uri="{9D8B030D-6E8A-4147-A177-3AD203B41FA5}">
                      <a16:colId xmlns:a16="http://schemas.microsoft.com/office/drawing/2014/main" val="20012"/>
                    </a:ext>
                  </a:extLst>
                </a:gridCol>
                <a:gridCol w="814117">
                  <a:extLst>
                    <a:ext uri="{9D8B030D-6E8A-4147-A177-3AD203B41FA5}">
                      <a16:colId xmlns:a16="http://schemas.microsoft.com/office/drawing/2014/main" val="20008"/>
                    </a:ext>
                  </a:extLst>
                </a:gridCol>
                <a:gridCol w="617869">
                  <a:extLst>
                    <a:ext uri="{9D8B030D-6E8A-4147-A177-3AD203B41FA5}">
                      <a16:colId xmlns:a16="http://schemas.microsoft.com/office/drawing/2014/main" val="20010"/>
                    </a:ext>
                  </a:extLst>
                </a:gridCol>
                <a:gridCol w="836760">
                  <a:extLst>
                    <a:ext uri="{9D8B030D-6E8A-4147-A177-3AD203B41FA5}">
                      <a16:colId xmlns:a16="http://schemas.microsoft.com/office/drawing/2014/main" val="20018"/>
                    </a:ext>
                  </a:extLst>
                </a:gridCol>
                <a:gridCol w="101345">
                  <a:extLst>
                    <a:ext uri="{9D8B030D-6E8A-4147-A177-3AD203B41FA5}">
                      <a16:colId xmlns:a16="http://schemas.microsoft.com/office/drawing/2014/main" val="20011"/>
                    </a:ext>
                  </a:extLst>
                </a:gridCol>
                <a:gridCol w="243715">
                  <a:extLst>
                    <a:ext uri="{9D8B030D-6E8A-4147-A177-3AD203B41FA5}">
                      <a16:colId xmlns:a16="http://schemas.microsoft.com/office/drawing/2014/main" val="20013"/>
                    </a:ext>
                  </a:extLst>
                </a:gridCol>
                <a:gridCol w="1247661">
                  <a:extLst>
                    <a:ext uri="{9D8B030D-6E8A-4147-A177-3AD203B41FA5}">
                      <a16:colId xmlns:a16="http://schemas.microsoft.com/office/drawing/2014/main" val="20014"/>
                    </a:ext>
                  </a:extLst>
                </a:gridCol>
                <a:gridCol w="1123623">
                  <a:extLst>
                    <a:ext uri="{9D8B030D-6E8A-4147-A177-3AD203B41FA5}">
                      <a16:colId xmlns:a16="http://schemas.microsoft.com/office/drawing/2014/main" val="20015"/>
                    </a:ext>
                  </a:extLst>
                </a:gridCol>
              </a:tblGrid>
              <a:tr h="4672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Estimation &amp; Rounding</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gridSpan="4">
                  <a:txBody>
                    <a:bodyPr/>
                    <a:lstStyle/>
                    <a:p>
                      <a:pPr algn="ctr"/>
                      <a:r>
                        <a:rPr lang="en-GB" sz="1000"/>
                        <a:t>Knows</a:t>
                      </a:r>
                      <a:r>
                        <a:rPr lang="en-GB" sz="1000" baseline="0"/>
                        <a:t> they can check </a:t>
                      </a:r>
                    </a:p>
                    <a:p>
                      <a:pPr algn="ctr"/>
                      <a:r>
                        <a:rPr lang="en-GB" sz="1000" baseline="0"/>
                        <a:t>estimates by counting within 0-10</a:t>
                      </a:r>
                      <a:endParaRPr lang="en-GB" sz="10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a:r>
                        <a:rPr lang="en-GB" sz="1000"/>
                        <a:t>Can apply subitising skills to estimate </a:t>
                      </a:r>
                    </a:p>
                    <a:p>
                      <a:pPr algn="ctr"/>
                      <a:r>
                        <a:rPr lang="en-GB" sz="1000"/>
                        <a:t>the number of items in a set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gridSpan="3">
                  <a:txBody>
                    <a:bodyPr/>
                    <a:lstStyle/>
                    <a:p>
                      <a:pPr algn="ctr"/>
                      <a:r>
                        <a:rPr lang="en-GB" sz="1000" kern="1200">
                          <a:solidFill>
                            <a:schemeClr val="tx1"/>
                          </a:solidFill>
                          <a:effectLst/>
                          <a:latin typeface="+mn-lt"/>
                          <a:ea typeface="+mn-ea"/>
                          <a:cs typeface="+mn-cs"/>
                        </a:rPr>
                        <a:t>Uses the language of estimation,</a:t>
                      </a:r>
                    </a:p>
                    <a:p>
                      <a:pPr algn="ctr"/>
                      <a:r>
                        <a:rPr lang="en-GB" sz="1000" kern="1200">
                          <a:solidFill>
                            <a:schemeClr val="tx1"/>
                          </a:solidFill>
                          <a:effectLst/>
                          <a:latin typeface="+mn-lt"/>
                          <a:ea typeface="+mn-ea"/>
                          <a:cs typeface="+mn-cs"/>
                        </a:rPr>
                        <a:t> including more than, less than, </a:t>
                      </a:r>
                    </a:p>
                    <a:p>
                      <a:pPr algn="ctr"/>
                      <a:r>
                        <a:rPr lang="en-GB" sz="1000" kern="1200">
                          <a:solidFill>
                            <a:schemeClr val="tx1"/>
                          </a:solidFill>
                          <a:effectLst/>
                          <a:latin typeface="+mn-lt"/>
                          <a:ea typeface="+mn-ea"/>
                          <a:cs typeface="+mn-cs"/>
                        </a:rPr>
                        <a:t>fewer than and the same</a:t>
                      </a:r>
                      <a:endParaRPr lang="en-GB" sz="10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8"/>
                  </a:ext>
                </a:extLst>
              </a:tr>
              <a:tr h="585448">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t>Awareness of Number – Counting, Quantities</a:t>
                      </a:r>
                      <a:r>
                        <a:rPr lang="en-GB" sz="800" b="1" baseline="0"/>
                        <a:t> &amp; Number Structure</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rId3" action="ppaction://hlinksldjump"/>
                        </a:rPr>
                        <a:t>No. word sequences</a:t>
                      </a:r>
                      <a:endParaRPr lang="en-GB" sz="800" b="1"/>
                    </a:p>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4">
                  <a:txBody>
                    <a:bodyPr/>
                    <a:lstStyle/>
                    <a:p>
                      <a:pPr algn="ctr" fontAlgn="ctr"/>
                      <a:r>
                        <a:rPr lang="en-GB" sz="1000" u="none" strike="noStrike">
                          <a:effectLst/>
                          <a:latin typeface="+mn-lt"/>
                        </a:rPr>
                        <a:t>Say short forward </a:t>
                      </a:r>
                    </a:p>
                    <a:p>
                      <a:pPr algn="ctr" fontAlgn="ctr"/>
                      <a:r>
                        <a:rPr lang="en-GB" sz="1000" u="none" strike="noStrike">
                          <a:effectLst/>
                          <a:latin typeface="+mn-lt"/>
                        </a:rPr>
                        <a:t>and backward number </a:t>
                      </a:r>
                    </a:p>
                    <a:p>
                      <a:pPr algn="ctr" fontAlgn="ctr"/>
                      <a:r>
                        <a:rPr lang="en-GB" sz="1000" u="none" strike="noStrike">
                          <a:effectLst/>
                          <a:latin typeface="+mn-lt"/>
                        </a:rPr>
                        <a:t>word sequences </a:t>
                      </a:r>
                      <a:r>
                        <a:rPr lang="en-GB" sz="1000" b="0" i="0" u="none" strike="noStrike" baseline="0">
                          <a:solidFill>
                            <a:srgbClr val="000000"/>
                          </a:solidFill>
                          <a:effectLst/>
                          <a:latin typeface="+mn-lt"/>
                        </a:rPr>
                        <a:t>within 0-10</a:t>
                      </a:r>
                      <a:endParaRPr lang="en-GB" sz="1000" u="none" strike="noStrike">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mn-lt"/>
                        </a:rPr>
                        <a:t>Uses</a:t>
                      </a:r>
                      <a:r>
                        <a:rPr lang="en-GB" sz="1000" b="0" i="0" u="none" strike="noStrike" baseline="0">
                          <a:solidFill>
                            <a:srgbClr val="000000"/>
                          </a:solidFill>
                          <a:effectLst/>
                          <a:latin typeface="+mn-lt"/>
                        </a:rPr>
                        <a:t> ordinal numbers in real life contexts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e.g. I am first/second/third in the line’</a:t>
                      </a: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grid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mn-lt"/>
                        </a:rPr>
                        <a:t>Recalls</a:t>
                      </a:r>
                      <a:r>
                        <a:rPr lang="en-GB" sz="1000" b="0" i="0" u="none" strike="noStrike" baseline="0">
                          <a:solidFill>
                            <a:srgbClr val="000000"/>
                          </a:solidFill>
                          <a:effectLst/>
                          <a:latin typeface="+mn-lt"/>
                        </a:rPr>
                        <a:t> the number sequence forwards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and backwards within 0-10</a:t>
                      </a: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842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Numerals</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Recognise numerals e.g.</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points to the number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from</a:t>
                      </a:r>
                      <a:r>
                        <a:rPr lang="en-GB" sz="1000" baseline="0">
                          <a:latin typeface="+mn-lt"/>
                        </a:rPr>
                        <a:t> 0-10</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Identify (name) numerals </a:t>
                      </a:r>
                      <a:r>
                        <a:rPr lang="en-GB" sz="1000" baseline="0">
                          <a:latin typeface="+mn-lt"/>
                        </a:rPr>
                        <a:t> </a:t>
                      </a:r>
                      <a:r>
                        <a:rPr lang="en-GB" sz="1000">
                          <a:latin typeface="+mn-lt"/>
                        </a:rPr>
                        <a:t>e.g. can respond to question ‘what is that number?’</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from</a:t>
                      </a:r>
                      <a:r>
                        <a:rPr lang="en-GB" sz="1000" baseline="0">
                          <a:latin typeface="+mn-lt"/>
                        </a:rPr>
                        <a:t> 0-10</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Explains  zero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is represented as 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Orders</a:t>
                      </a:r>
                      <a:r>
                        <a:rPr lang="en-GB" sz="1000" baseline="0">
                          <a:latin typeface="+mn-lt"/>
                        </a:rPr>
                        <a:t> </a:t>
                      </a:r>
                      <a:r>
                        <a:rPr lang="en-GB" sz="1000">
                          <a:latin typeface="+mn-lt"/>
                        </a:rPr>
                        <a:t>numerals forwards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and backwards</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within 0-10</a:t>
                      </a:r>
                      <a:endParaRPr lang="en-GB" sz="1000" b="0" i="0" u="none" strike="noStrike">
                        <a:solidFill>
                          <a:srgbClr val="000000"/>
                        </a:solidFill>
                        <a:effectLst/>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gridSpan="3">
                  <a:txBody>
                    <a:bodyPr/>
                    <a:lstStyle/>
                    <a:p>
                      <a:pPr algn="ctr"/>
                      <a:r>
                        <a:rPr lang="en-GB" sz="1000">
                          <a:latin typeface="+mn-lt"/>
                        </a:rPr>
                        <a:t>Identifies number before, after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and missing numbers</a:t>
                      </a:r>
                      <a:r>
                        <a:rPr lang="en-GB" sz="1000" baseline="0">
                          <a:latin typeface="+mn-lt"/>
                        </a:rPr>
                        <a:t> in a sequence </a:t>
                      </a:r>
                      <a:r>
                        <a:rPr lang="en-GB" sz="1000" b="0" i="0" u="none" strike="noStrike" baseline="0">
                          <a:solidFill>
                            <a:srgbClr val="000000"/>
                          </a:solidFill>
                          <a:effectLst/>
                          <a:latin typeface="+mn-lt"/>
                        </a:rPr>
                        <a:t>within 0-10; beginning to use the language before,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after and in-between</a:t>
                      </a:r>
                      <a:endParaRPr lang="en-GB" sz="1000" b="0" i="0" u="none" strike="noStrike">
                        <a:solidFill>
                          <a:srgbClr val="000000"/>
                        </a:solidFill>
                        <a:effectLst/>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601432">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a:txBody>
                    <a:bodyPr/>
                    <a:lstStyle/>
                    <a:p>
                      <a:pPr algn="ctr"/>
                      <a:r>
                        <a:rPr lang="en-GB" sz="800" b="1">
                          <a:hlinkClick r:id="" action="ppaction://noaction"/>
                        </a:rPr>
                        <a:t>Subitising</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4">
                  <a:txBody>
                    <a:bodyPr/>
                    <a:lstStyle/>
                    <a:p>
                      <a:pPr algn="ctr"/>
                      <a:r>
                        <a:rPr lang="en-GB" sz="1000" kern="1200">
                          <a:solidFill>
                            <a:schemeClr val="tx1"/>
                          </a:solidFill>
                          <a:effectLst/>
                          <a:latin typeface="+mn-lt"/>
                          <a:ea typeface="+mn-ea"/>
                          <a:cs typeface="+mn-cs"/>
                        </a:rPr>
                        <a:t>Identifies ‘how many?’ in regular dot patterns e.g. dot arrangement/on fingers/five frames/10 frames/dice</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without counting up to 6</a:t>
                      </a: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a:r>
                        <a:rPr lang="en-GB" sz="1000" kern="1200">
                          <a:solidFill>
                            <a:schemeClr val="tx1"/>
                          </a:solidFill>
                          <a:effectLst/>
                          <a:latin typeface="+mn-lt"/>
                          <a:ea typeface="+mn-ea"/>
                          <a:cs typeface="+mn-cs"/>
                        </a:rPr>
                        <a:t>Identifies ‘how many?’ in irregular dot patterns e.g. </a:t>
                      </a:r>
                    </a:p>
                    <a:p>
                      <a:pPr algn="ctr"/>
                      <a:r>
                        <a:rPr lang="en-GB" sz="1000" kern="1200">
                          <a:solidFill>
                            <a:schemeClr val="tx1"/>
                          </a:solidFill>
                          <a:effectLst/>
                          <a:latin typeface="+mn-lt"/>
                          <a:ea typeface="+mn-ea"/>
                          <a:cs typeface="+mn-cs"/>
                        </a:rPr>
                        <a:t>dot arrangement/on fingers/five frames/10 frames/dice</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without counting up to 6</a:t>
                      </a: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9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gridSpan="3">
                  <a:txBody>
                    <a:bodyPr/>
                    <a:lstStyle/>
                    <a:p>
                      <a:pPr algn="ctr" fontAlgn="ctr"/>
                      <a:r>
                        <a:rPr lang="en-GB" sz="1000" kern="1200">
                          <a:solidFill>
                            <a:schemeClr val="tx1"/>
                          </a:solidFill>
                          <a:effectLst/>
                          <a:latin typeface="+mn-lt"/>
                          <a:ea typeface="+mn-ea"/>
                          <a:cs typeface="+mn-cs"/>
                        </a:rPr>
                        <a:t>Represents amounts in different arrangements </a:t>
                      </a:r>
                    </a:p>
                    <a:p>
                      <a:pPr algn="ctr" fontAlgn="ctr"/>
                      <a:r>
                        <a:rPr lang="en-GB" sz="1000" kern="1200">
                          <a:solidFill>
                            <a:schemeClr val="tx1"/>
                          </a:solidFill>
                          <a:effectLst/>
                          <a:latin typeface="+mn-lt"/>
                          <a:ea typeface="+mn-ea"/>
                          <a:cs typeface="+mn-cs"/>
                        </a:rPr>
                        <a:t>e.g.dot arrangement/on fingers/five frames/</a:t>
                      </a:r>
                    </a:p>
                    <a:p>
                      <a:pPr algn="ctr"/>
                      <a:r>
                        <a:rPr lang="en-GB" sz="1000" kern="1200">
                          <a:solidFill>
                            <a:schemeClr val="tx1"/>
                          </a:solidFill>
                          <a:effectLst/>
                          <a:latin typeface="+mn-lt"/>
                          <a:ea typeface="+mn-ea"/>
                          <a:cs typeface="+mn-cs"/>
                        </a:rPr>
                        <a:t>10 frames/dice</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without counting up to 6</a:t>
                      </a: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035456">
                <a:tc vMerge="1">
                  <a:txBody>
                    <a:bodyPr/>
                    <a:lstStyle/>
                    <a:p>
                      <a:endParaRPr lang="en-GB"/>
                    </a:p>
                  </a:txBody>
                  <a:tcPr/>
                </a:tc>
                <a:tc>
                  <a:txBody>
                    <a:bodyPr/>
                    <a:lstStyle/>
                    <a:p>
                      <a:pPr algn="ctr"/>
                      <a:r>
                        <a:rPr lang="en-GB" sz="800" b="1">
                          <a:hlinkClick r:id="" action="ppaction://noaction"/>
                        </a:rPr>
                        <a:t>Counting</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fontAlgn="ctr"/>
                      <a:endParaRPr lang="en-GB" sz="1000" u="none" strike="noStrike">
                        <a:effectLst/>
                        <a:latin typeface="+mn-lt"/>
                      </a:endParaRPr>
                    </a:p>
                    <a:p>
                      <a:pPr algn="ctr" fontAlgn="ctr"/>
                      <a:r>
                        <a:rPr lang="en-GB" sz="1000" u="none" strike="noStrike">
                          <a:effectLst/>
                          <a:latin typeface="+mn-lt"/>
                        </a:rPr>
                        <a:t> </a:t>
                      </a:r>
                      <a:r>
                        <a:rPr lang="en-GB" sz="1000" b="0" i="0" u="none" strike="noStrike">
                          <a:solidFill>
                            <a:schemeClr val="tx1"/>
                          </a:solidFill>
                          <a:effectLst/>
                          <a:latin typeface="+mn-lt"/>
                        </a:rPr>
                        <a:t>When</a:t>
                      </a:r>
                      <a:r>
                        <a:rPr lang="en-GB" sz="1000" b="0" i="0" u="none" strike="noStrike" baseline="0">
                          <a:solidFill>
                            <a:schemeClr val="tx1"/>
                          </a:solidFill>
                          <a:effectLst/>
                          <a:latin typeface="+mn-lt"/>
                        </a:rPr>
                        <a:t> counting objects u</a:t>
                      </a:r>
                      <a:r>
                        <a:rPr lang="en-GB" sz="1000" u="none" strike="noStrike">
                          <a:effectLst/>
                          <a:latin typeface="+mn-lt"/>
                        </a:rPr>
                        <a:t>nderstands the order </a:t>
                      </a:r>
                    </a:p>
                    <a:p>
                      <a:pPr algn="ctr" fontAlgn="ctr"/>
                      <a:r>
                        <a:rPr lang="en-GB" sz="1000" u="none" strike="noStrike">
                          <a:effectLst/>
                          <a:latin typeface="+mn-lt"/>
                        </a:rPr>
                        <a:t>in which</a:t>
                      </a:r>
                      <a:r>
                        <a:rPr lang="en-GB" sz="1000" u="none" strike="noStrike" baseline="0">
                          <a:effectLst/>
                          <a:latin typeface="+mn-lt"/>
                        </a:rPr>
                        <a:t> </a:t>
                      </a:r>
                      <a:r>
                        <a:rPr lang="en-GB" sz="1000" u="none" strike="noStrike">
                          <a:effectLst/>
                          <a:latin typeface="+mn-lt"/>
                        </a:rPr>
                        <a:t>we say </a:t>
                      </a:r>
                    </a:p>
                    <a:p>
                      <a:pPr algn="ctr" fontAlgn="ctr"/>
                      <a:r>
                        <a:rPr lang="en-GB" sz="1000" u="none" strike="noStrike">
                          <a:effectLst/>
                          <a:latin typeface="+mn-lt"/>
                        </a:rPr>
                        <a:t>the numbers </a:t>
                      </a:r>
                    </a:p>
                    <a:p>
                      <a:pPr algn="ctr" fontAlgn="ctr"/>
                      <a:r>
                        <a:rPr lang="en-GB" sz="1000" u="none" strike="noStrike">
                          <a:effectLst/>
                          <a:latin typeface="+mn-lt"/>
                        </a:rPr>
                        <a:t>is always the same</a:t>
                      </a:r>
                    </a:p>
                    <a:p>
                      <a:pPr algn="ctr" fontAlgn="ctr"/>
                      <a:r>
                        <a:rPr lang="en-GB" sz="1000" b="0" i="0" u="none" strike="noStrike">
                          <a:solidFill>
                            <a:srgbClr val="000000"/>
                          </a:solidFill>
                          <a:effectLst/>
                          <a:latin typeface="+mn-lt"/>
                        </a:rPr>
                        <a:t>(stable order)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algn="ctr" fontAlgn="ctr"/>
                      <a:r>
                        <a:rPr lang="en-GB" sz="1000" u="none" strike="noStrike">
                          <a:effectLst/>
                          <a:latin typeface="+mn-lt"/>
                        </a:rPr>
                        <a:t>Touch</a:t>
                      </a:r>
                      <a:r>
                        <a:rPr lang="en-GB" sz="1000" u="none" strike="noStrike" baseline="0">
                          <a:effectLst/>
                          <a:latin typeface="+mn-lt"/>
                        </a:rPr>
                        <a:t> c</a:t>
                      </a:r>
                      <a:r>
                        <a:rPr lang="en-GB" sz="1000" u="none" strike="noStrike">
                          <a:effectLst/>
                          <a:latin typeface="+mn-lt"/>
                        </a:rPr>
                        <a:t>ounts</a:t>
                      </a:r>
                      <a:r>
                        <a:rPr lang="en-GB" sz="1000" u="none" strike="noStrike" baseline="0">
                          <a:effectLst/>
                          <a:latin typeface="+mn-lt"/>
                        </a:rPr>
                        <a:t> one </a:t>
                      </a:r>
                    </a:p>
                    <a:p>
                      <a:pPr algn="ctr" fontAlgn="ctr"/>
                      <a:r>
                        <a:rPr lang="en-GB" sz="1000" u="none" strike="noStrike" baseline="0">
                          <a:effectLst/>
                          <a:latin typeface="+mn-lt"/>
                        </a:rPr>
                        <a:t>item when each </a:t>
                      </a:r>
                    </a:p>
                    <a:p>
                      <a:pPr algn="ctr" fontAlgn="ctr"/>
                      <a:r>
                        <a:rPr lang="en-GB" sz="1000" u="none" strike="noStrike" baseline="0">
                          <a:effectLst/>
                          <a:latin typeface="+mn-lt"/>
                        </a:rPr>
                        <a:t>number word is said</a:t>
                      </a:r>
                      <a:endParaRPr lang="en-GB" sz="1000" u="none" strike="noStrike">
                        <a:effectLst/>
                        <a:latin typeface="+mn-lt"/>
                      </a:endParaRPr>
                    </a:p>
                    <a:p>
                      <a:pPr algn="ctr" fontAlgn="ctr"/>
                      <a:r>
                        <a:rPr lang="en-GB" sz="1000" u="none" strike="noStrike">
                          <a:effectLst/>
                          <a:latin typeface="+mn-lt"/>
                        </a:rPr>
                        <a:t>(1-to-1 correspondence)</a:t>
                      </a:r>
                      <a:endParaRPr lang="en-GB" sz="1000" b="0" i="0" u="none" strike="noStrike">
                        <a:solidFill>
                          <a:srgbClr val="000000"/>
                        </a:solidFill>
                        <a:effectLst/>
                        <a:latin typeface="+mn-lt"/>
                      </a:endParaRPr>
                    </a:p>
                  </a:txBody>
                  <a:tcPr marL="0" marR="0" marT="3987"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c hMerge="1">
                  <a:txBody>
                    <a:bodyPr/>
                    <a:lstStyle/>
                    <a:p>
                      <a:endParaRPr lang="en-GB"/>
                    </a:p>
                  </a:txBody>
                  <a:tcPr/>
                </a:tc>
                <a:tc gridSpan="2">
                  <a:txBody>
                    <a:bodyPr/>
                    <a:lstStyle/>
                    <a:p>
                      <a:pPr algn="ctr" fontAlgn="ctr"/>
                      <a:endParaRPr lang="en-GB" sz="1000" b="0" i="0" u="none" strike="noStrike">
                        <a:solidFill>
                          <a:schemeClr val="tx1"/>
                        </a:solidFill>
                        <a:effectLst/>
                        <a:latin typeface="+mn-lt"/>
                      </a:endParaRPr>
                    </a:p>
                    <a:p>
                      <a:pPr algn="ctr" fontAlgn="ctr"/>
                      <a:r>
                        <a:rPr lang="en-GB" sz="1000" b="0" i="0" u="none" strike="noStrike">
                          <a:solidFill>
                            <a:schemeClr val="tx1"/>
                          </a:solidFill>
                          <a:effectLst/>
                          <a:latin typeface="+mn-lt"/>
                        </a:rPr>
                        <a:t>When</a:t>
                      </a:r>
                      <a:r>
                        <a:rPr lang="en-GB" sz="1000" b="0" i="0" u="none" strike="noStrike" baseline="0">
                          <a:solidFill>
                            <a:schemeClr val="tx1"/>
                          </a:solidFill>
                          <a:effectLst/>
                          <a:latin typeface="+mn-lt"/>
                        </a:rPr>
                        <a:t> counting objects understands that the number name of the last object counted is the name given to the total number of </a:t>
                      </a:r>
                    </a:p>
                    <a:p>
                      <a:pPr algn="ctr" fontAlgn="ctr"/>
                      <a:r>
                        <a:rPr lang="en-GB" sz="1000" b="0" i="0" u="none" strike="noStrike" baseline="0">
                          <a:solidFill>
                            <a:schemeClr val="tx1"/>
                          </a:solidFill>
                          <a:effectLst/>
                          <a:latin typeface="+mn-lt"/>
                        </a:rPr>
                        <a:t>objects in a set </a:t>
                      </a:r>
                    </a:p>
                    <a:p>
                      <a:pPr algn="ctr" fontAlgn="ctr"/>
                      <a:r>
                        <a:rPr lang="en-GB" sz="1000" b="0" i="0" u="none" strike="noStrike" baseline="0">
                          <a:solidFill>
                            <a:schemeClr val="tx1"/>
                          </a:solidFill>
                          <a:effectLst/>
                          <a:latin typeface="+mn-lt"/>
                        </a:rPr>
                        <a:t>(cardinal principle)</a:t>
                      </a: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hMerge="1">
                  <a:txBody>
                    <a:bodyPr/>
                    <a:lstStyle/>
                    <a:p>
                      <a:endParaRPr lang="en-GB"/>
                    </a:p>
                  </a:txBody>
                  <a:tcPr/>
                </a:tc>
                <a:tc grid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chemeClr val="tx1"/>
                          </a:solidFill>
                          <a:effectLst/>
                          <a:latin typeface="+mn-lt"/>
                        </a:rPr>
                        <a:t>When</a:t>
                      </a:r>
                      <a:r>
                        <a:rPr lang="en-GB" sz="1000" b="0" i="0" u="none" strike="noStrike" baseline="0">
                          <a:solidFill>
                            <a:schemeClr val="tx1"/>
                          </a:solidFill>
                          <a:effectLst/>
                          <a:latin typeface="+mn-lt"/>
                        </a:rPr>
                        <a:t> counting objects u</a:t>
                      </a:r>
                      <a:r>
                        <a:rPr lang="en-GB" sz="1000" u="none" strike="noStrike">
                          <a:effectLst/>
                          <a:latin typeface="+mn-lt"/>
                        </a:rPr>
                        <a:t>nderstands that the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number of objects is not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affected by position</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mn-lt"/>
                        </a:rPr>
                        <a:t>(order</a:t>
                      </a:r>
                      <a:r>
                        <a:rPr lang="en-GB" sz="1000" b="0" i="0" u="none" strike="noStrike" baseline="0">
                          <a:solidFill>
                            <a:srgbClr val="000000"/>
                          </a:solidFill>
                          <a:effectLst/>
                          <a:latin typeface="+mn-lt"/>
                        </a:rPr>
                        <a:t> irrelevance)</a:t>
                      </a:r>
                      <a:endParaRPr lang="en-GB" sz="1000" u="none" strike="noStrike">
                        <a:effectLst/>
                        <a:latin typeface="+mn-lt"/>
                      </a:endParaRPr>
                    </a:p>
                    <a:p>
                      <a:pPr algn="ctr" fontAlgn="ct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fontAlgn="ctr"/>
                      <a:endParaRPr lang="en-GB" sz="1000" b="0" i="0" u="none" strike="noStrike">
                        <a:solidFill>
                          <a:srgbClr val="000000"/>
                        </a:solidFill>
                        <a:effectLst/>
                        <a:latin typeface="Calibri"/>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D2EC"/>
                    </a:solidFill>
                  </a:tcPr>
                </a:tc>
                <a:tc hMerge="1">
                  <a:txBody>
                    <a:bodyPr/>
                    <a:lstStyle/>
                    <a:p>
                      <a:endParaRPr lang="en-GB"/>
                    </a:p>
                  </a:txBody>
                  <a:tcPr/>
                </a:tc>
                <a:tc gridSpan="2">
                  <a:txBody>
                    <a:bodyPr/>
                    <a:lstStyle/>
                    <a:p>
                      <a:pPr algn="ctr" fontAlgn="ctr"/>
                      <a:r>
                        <a:rPr lang="en-GB" sz="1000" kern="1200">
                          <a:solidFill>
                            <a:schemeClr val="tx1"/>
                          </a:solidFill>
                          <a:effectLst/>
                          <a:latin typeface="+mn-lt"/>
                          <a:ea typeface="+mn-ea"/>
                          <a:cs typeface="+mn-cs"/>
                        </a:rPr>
                        <a:t>Counts objects</a:t>
                      </a:r>
                    </a:p>
                    <a:p>
                      <a:pPr algn="ctr"/>
                      <a:r>
                        <a:rPr lang="en-GB" sz="1000" kern="1200">
                          <a:solidFill>
                            <a:schemeClr val="tx1"/>
                          </a:solidFill>
                          <a:effectLst/>
                          <a:latin typeface="+mn-lt"/>
                          <a:ea typeface="+mn-ea"/>
                          <a:cs typeface="+mn-cs"/>
                        </a:rPr>
                        <a:t>in a set recognising that the appearance of the objects has no effect on the overall total </a:t>
                      </a:r>
                    </a:p>
                    <a:p>
                      <a:pPr algn="ctr"/>
                      <a:r>
                        <a:rPr lang="en-GB" sz="1000" kern="1200">
                          <a:solidFill>
                            <a:schemeClr val="tx1"/>
                          </a:solidFill>
                          <a:effectLst/>
                          <a:latin typeface="+mn-lt"/>
                          <a:ea typeface="+mn-ea"/>
                          <a:cs typeface="+mn-cs"/>
                        </a:rPr>
                        <a:t>within 0-10 </a:t>
                      </a:r>
                    </a:p>
                    <a:p>
                      <a:pPr algn="ctr"/>
                      <a:r>
                        <a:rPr lang="en-GB" sz="1000" kern="1200">
                          <a:solidFill>
                            <a:schemeClr val="tx1"/>
                          </a:solidFill>
                          <a:effectLst/>
                          <a:latin typeface="+mn-lt"/>
                          <a:ea typeface="+mn-ea"/>
                          <a:cs typeface="+mn-cs"/>
                        </a:rPr>
                        <a:t>(conservation)</a:t>
                      </a:r>
                      <a:endParaRPr lang="en-GB" sz="1000"/>
                    </a:p>
                  </a:txBody>
                  <a:tcPr marL="0" marR="0" marT="3987"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a:txBody>
                    <a:bodyPr/>
                    <a:lstStyle/>
                    <a:p>
                      <a:pPr algn="ctr" fontAlgn="ctr"/>
                      <a:r>
                        <a:rPr lang="en-GB" sz="1000" kern="1200">
                          <a:solidFill>
                            <a:schemeClr val="tx1"/>
                          </a:solidFill>
                          <a:effectLst/>
                          <a:latin typeface="+mn-lt"/>
                          <a:ea typeface="+mn-ea"/>
                          <a:cs typeface="+mn-cs"/>
                        </a:rPr>
                        <a:t>Counts anything e.g. objects at a distance/in a book/sounds/claps </a:t>
                      </a:r>
                    </a:p>
                    <a:p>
                      <a:pPr algn="ctr" fontAlgn="ctr"/>
                      <a:r>
                        <a:rPr lang="en-GB" sz="1000" kern="1200">
                          <a:solidFill>
                            <a:schemeClr val="tx1"/>
                          </a:solidFill>
                          <a:effectLst/>
                          <a:latin typeface="+mn-lt"/>
                          <a:ea typeface="+mn-ea"/>
                          <a:cs typeface="+mn-cs"/>
                        </a:rPr>
                        <a:t>within 0-10 </a:t>
                      </a:r>
                    </a:p>
                    <a:p>
                      <a:pPr algn="ctr"/>
                      <a:r>
                        <a:rPr lang="en-GB" sz="1000" kern="1200">
                          <a:solidFill>
                            <a:schemeClr val="tx1"/>
                          </a:solidFill>
                          <a:effectLst/>
                          <a:latin typeface="+mn-lt"/>
                          <a:ea typeface="+mn-ea"/>
                          <a:cs typeface="+mn-cs"/>
                        </a:rPr>
                        <a:t>(abstract principle)</a:t>
                      </a:r>
                      <a:endParaRPr lang="en-GB" sz="1000"/>
                    </a:p>
                  </a:txBody>
                  <a:tcPr marL="0" marR="0" marT="3987"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479717">
                <a:tc vMerge="1">
                  <a:txBody>
                    <a:bodyPr/>
                    <a:lstStyle/>
                    <a:p>
                      <a:endParaRPr lang="en-GB"/>
                    </a:p>
                  </a:txBody>
                  <a:tcPr/>
                </a:tc>
                <a:tc>
                  <a:txBody>
                    <a:bodyPr/>
                    <a:lstStyle/>
                    <a:p>
                      <a:pPr algn="ctr"/>
                      <a:r>
                        <a:rPr lang="en-GB" sz="800" b="1">
                          <a:hlinkClick r:id="" action="ppaction://noaction"/>
                        </a:rPr>
                        <a:t>Place</a:t>
                      </a:r>
                      <a:r>
                        <a:rPr lang="en-GB" sz="800" b="1" baseline="0">
                          <a:hlinkClick r:id="" action="ppaction://noaction"/>
                        </a:rPr>
                        <a:t> Value</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6">
                  <a:txBody>
                    <a:bodyPr/>
                    <a:lstStyle/>
                    <a:p>
                      <a:pPr algn="ctr"/>
                      <a:r>
                        <a:rPr lang="en-GB" sz="1000">
                          <a:latin typeface="+mn-lt"/>
                        </a:rPr>
                        <a:t>Explains</a:t>
                      </a:r>
                      <a:r>
                        <a:rPr lang="en-GB" sz="1000" baseline="0">
                          <a:latin typeface="+mn-lt"/>
                        </a:rPr>
                        <a:t> that zero means there is none of a particular quantity</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Partitions quantities to 10 into 2 or more parts and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recognises that this does not affect the total e.g. 6 as 3 and</a:t>
                      </a:r>
                      <a:r>
                        <a:rPr lang="en-GB" sz="1000" baseline="0">
                          <a:latin typeface="+mn-lt"/>
                        </a:rPr>
                        <a:t> 3/2 and 2 and 2</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50405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Addition and Subtraction</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700" b="1"/>
                    </a:p>
                  </a:txBody>
                  <a:tcPr anchor="ctr" anchorCtr="1"/>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441704">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Mult</a:t>
                      </a:r>
                      <a:r>
                        <a:rPr lang="en-GB" sz="800" b="1" baseline="0">
                          <a:hlinkClick r:id="" action="ppaction://noaction"/>
                        </a:rPr>
                        <a:t>iplication and Division</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700" b="1"/>
                    </a:p>
                  </a:txBody>
                  <a:tcPr anchor="ctr" anchorCtr="1"/>
                </a:tc>
                <a:tc gridSpan="6">
                  <a:txBody>
                    <a:bodyPr/>
                    <a:lstStyle/>
                    <a:p>
                      <a:pPr algn="ctr"/>
                      <a:r>
                        <a:rPr lang="en-GB" sz="1000" kern="1200">
                          <a:solidFill>
                            <a:schemeClr val="tx1"/>
                          </a:solidFill>
                          <a:effectLst/>
                          <a:latin typeface="+mn-lt"/>
                          <a:ea typeface="+mn-ea"/>
                          <a:cs typeface="+mn-cs"/>
                        </a:rPr>
                        <a:t>Shares out a group of items into 2 equal sets within 0-10.</a:t>
                      </a:r>
                    </a:p>
                    <a:p>
                      <a:pPr algn="ctr"/>
                      <a:r>
                        <a:rPr lang="en-GB" sz="1000" kern="1200">
                          <a:solidFill>
                            <a:schemeClr val="tx1"/>
                          </a:solidFill>
                          <a:effectLst/>
                          <a:latin typeface="+mn-lt"/>
                          <a:ea typeface="+mn-ea"/>
                          <a:cs typeface="+mn-cs"/>
                        </a:rPr>
                        <a:t>Groups objects into matching or</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natural sets of 2 e.g. shoes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Begin to identify halves</a:t>
                      </a:r>
                      <a:r>
                        <a:rPr lang="en-GB" sz="1000" baseline="0">
                          <a:latin typeface="+mn-lt"/>
                        </a:rPr>
                        <a:t> and doubles usi</a:t>
                      </a:r>
                      <a:r>
                        <a:rPr lang="en-GB" sz="1000">
                          <a:latin typeface="+mn-lt"/>
                        </a:rPr>
                        <a:t>ng concrete materials</a:t>
                      </a:r>
                      <a:r>
                        <a:rPr lang="en-GB" sz="1000" baseline="0">
                          <a:latin typeface="+mn-lt"/>
                        </a:rPr>
                        <a:t> </a:t>
                      </a:r>
                      <a:r>
                        <a:rPr lang="en-GB" sz="1000">
                          <a:latin typeface="+mn-lt"/>
                        </a:rPr>
                        <a:t>within</a:t>
                      </a:r>
                      <a:r>
                        <a:rPr lang="en-GB" sz="1000" baseline="0">
                          <a:latin typeface="+mn-lt"/>
                        </a:rPr>
                        <a:t>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r h="44014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Fractions,</a:t>
                      </a:r>
                      <a:r>
                        <a:rPr lang="en-GB" sz="800" b="1" baseline="0">
                          <a:hlinkClick r:id="" action="ppaction://noaction"/>
                        </a:rPr>
                        <a:t> Decimals and %</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GB"/>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Identifies wholes and halves in a social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context and uses appropriate language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e.g. ‘I have eaten half of my banana’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Splits a whole into smaller parts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and explains that equal parts are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same size</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          Understands that a whole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can be shared equally and unequally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extLst>
                  <a:ext uri="{0D108BD9-81ED-4DB2-BD59-A6C34878D82A}">
                    <a16:rowId xmlns:a16="http://schemas.microsoft.com/office/drawing/2014/main" val="10007"/>
                  </a:ext>
                </a:extLst>
              </a:tr>
            </a:tbl>
          </a:graphicData>
        </a:graphic>
      </p:graphicFrame>
      <p:sp>
        <p:nvSpPr>
          <p:cNvPr id="2" name="TextBox 1"/>
          <p:cNvSpPr txBox="1"/>
          <p:nvPr/>
        </p:nvSpPr>
        <p:spPr>
          <a:xfrm>
            <a:off x="0" y="-152400"/>
            <a:ext cx="9144000" cy="369332"/>
          </a:xfrm>
          <a:prstGeom prst="rect">
            <a:avLst/>
          </a:prstGeom>
          <a:noFill/>
        </p:spPr>
        <p:txBody>
          <a:bodyPr wrap="square" rtlCol="0">
            <a:spAutoFit/>
          </a:bodyPr>
          <a:lstStyle/>
          <a:p>
            <a:pPr algn="ctr"/>
            <a:r>
              <a:rPr lang="en-GB" b="1" u="sng"/>
              <a:t>Early Level Tracker 1</a:t>
            </a:r>
          </a:p>
        </p:txBody>
      </p:sp>
      <p:sp>
        <p:nvSpPr>
          <p:cNvPr id="4" name="Action Button: Back or Previous 3">
            <a:hlinkClick r:id="" action="ppaction://hlinkshowjump?jump=previousslide" highlightClick="1"/>
          </p:cNvPr>
          <p:cNvSpPr/>
          <p:nvPr/>
        </p:nvSpPr>
        <p:spPr>
          <a:xfrm>
            <a:off x="0" y="0"/>
            <a:ext cx="323528" cy="3693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Home 5">
            <a:hlinkClick r:id="rId4" action="ppaction://hlinksldjump" highlightClick="1"/>
          </p:cNvPr>
          <p:cNvSpPr/>
          <p:nvPr/>
        </p:nvSpPr>
        <p:spPr>
          <a:xfrm>
            <a:off x="8775864" y="3"/>
            <a:ext cx="356390" cy="38166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872DB45-61EE-4533-B0B4-79D531A30ADB}"/>
              </a:ext>
            </a:extLst>
          </p:cNvPr>
          <p:cNvSpPr/>
          <p:nvPr/>
        </p:nvSpPr>
        <p:spPr>
          <a:xfrm>
            <a:off x="3272589" y="323613"/>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3641E72-FCD9-4A42-A04F-1D5DD6926E2F}"/>
              </a:ext>
            </a:extLst>
          </p:cNvPr>
          <p:cNvSpPr/>
          <p:nvPr/>
        </p:nvSpPr>
        <p:spPr>
          <a:xfrm>
            <a:off x="6556808" y="2946400"/>
            <a:ext cx="1444192" cy="11337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2B4BE8F-47ED-43D3-8861-D2724DDC7B00}"/>
              </a:ext>
            </a:extLst>
          </p:cNvPr>
          <p:cNvSpPr/>
          <p:nvPr/>
        </p:nvSpPr>
        <p:spPr>
          <a:xfrm>
            <a:off x="4981054" y="4127500"/>
            <a:ext cx="4162946" cy="48260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9970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77614850"/>
              </p:ext>
            </p:extLst>
          </p:nvPr>
        </p:nvGraphicFramePr>
        <p:xfrm>
          <a:off x="1" y="416696"/>
          <a:ext cx="9143022" cy="6511414"/>
        </p:xfrm>
        <a:graphic>
          <a:graphicData uri="http://schemas.openxmlformats.org/drawingml/2006/table">
            <a:tbl>
              <a:tblPr firstRow="1" bandRow="1">
                <a:tableStyleId>{5940675A-B579-460E-94D1-54222C63F5DA}</a:tableStyleId>
              </a:tblPr>
              <a:tblGrid>
                <a:gridCol w="268089">
                  <a:extLst>
                    <a:ext uri="{9D8B030D-6E8A-4147-A177-3AD203B41FA5}">
                      <a16:colId xmlns:a16="http://schemas.microsoft.com/office/drawing/2014/main" val="20000"/>
                    </a:ext>
                  </a:extLst>
                </a:gridCol>
                <a:gridCol w="559494">
                  <a:extLst>
                    <a:ext uri="{9D8B030D-6E8A-4147-A177-3AD203B41FA5}">
                      <a16:colId xmlns:a16="http://schemas.microsoft.com/office/drawing/2014/main" val="20001"/>
                    </a:ext>
                  </a:extLst>
                </a:gridCol>
                <a:gridCol w="1009842">
                  <a:extLst>
                    <a:ext uri="{9D8B030D-6E8A-4147-A177-3AD203B41FA5}">
                      <a16:colId xmlns:a16="http://schemas.microsoft.com/office/drawing/2014/main" val="20002"/>
                    </a:ext>
                  </a:extLst>
                </a:gridCol>
                <a:gridCol w="302240">
                  <a:extLst>
                    <a:ext uri="{9D8B030D-6E8A-4147-A177-3AD203B41FA5}">
                      <a16:colId xmlns:a16="http://schemas.microsoft.com/office/drawing/2014/main" val="20003"/>
                    </a:ext>
                  </a:extLst>
                </a:gridCol>
                <a:gridCol w="805553">
                  <a:extLst>
                    <a:ext uri="{9D8B030D-6E8A-4147-A177-3AD203B41FA5}">
                      <a16:colId xmlns:a16="http://schemas.microsoft.com/office/drawing/2014/main" val="20007"/>
                    </a:ext>
                  </a:extLst>
                </a:gridCol>
                <a:gridCol w="402648">
                  <a:extLst>
                    <a:ext uri="{9D8B030D-6E8A-4147-A177-3AD203B41FA5}">
                      <a16:colId xmlns:a16="http://schemas.microsoft.com/office/drawing/2014/main" val="20009"/>
                    </a:ext>
                  </a:extLst>
                </a:gridCol>
                <a:gridCol w="810066">
                  <a:extLst>
                    <a:ext uri="{9D8B030D-6E8A-4147-A177-3AD203B41FA5}">
                      <a16:colId xmlns:a16="http://schemas.microsoft.com/office/drawing/2014/main" val="20012"/>
                    </a:ext>
                  </a:extLst>
                </a:gridCol>
                <a:gridCol w="814117">
                  <a:extLst>
                    <a:ext uri="{9D8B030D-6E8A-4147-A177-3AD203B41FA5}">
                      <a16:colId xmlns:a16="http://schemas.microsoft.com/office/drawing/2014/main" val="20008"/>
                    </a:ext>
                  </a:extLst>
                </a:gridCol>
                <a:gridCol w="617869">
                  <a:extLst>
                    <a:ext uri="{9D8B030D-6E8A-4147-A177-3AD203B41FA5}">
                      <a16:colId xmlns:a16="http://schemas.microsoft.com/office/drawing/2014/main" val="20010"/>
                    </a:ext>
                  </a:extLst>
                </a:gridCol>
                <a:gridCol w="836760">
                  <a:extLst>
                    <a:ext uri="{9D8B030D-6E8A-4147-A177-3AD203B41FA5}">
                      <a16:colId xmlns:a16="http://schemas.microsoft.com/office/drawing/2014/main" val="20018"/>
                    </a:ext>
                  </a:extLst>
                </a:gridCol>
                <a:gridCol w="101345">
                  <a:extLst>
                    <a:ext uri="{9D8B030D-6E8A-4147-A177-3AD203B41FA5}">
                      <a16:colId xmlns:a16="http://schemas.microsoft.com/office/drawing/2014/main" val="20011"/>
                    </a:ext>
                  </a:extLst>
                </a:gridCol>
                <a:gridCol w="243715">
                  <a:extLst>
                    <a:ext uri="{9D8B030D-6E8A-4147-A177-3AD203B41FA5}">
                      <a16:colId xmlns:a16="http://schemas.microsoft.com/office/drawing/2014/main" val="20013"/>
                    </a:ext>
                  </a:extLst>
                </a:gridCol>
                <a:gridCol w="1247661">
                  <a:extLst>
                    <a:ext uri="{9D8B030D-6E8A-4147-A177-3AD203B41FA5}">
                      <a16:colId xmlns:a16="http://schemas.microsoft.com/office/drawing/2014/main" val="20014"/>
                    </a:ext>
                  </a:extLst>
                </a:gridCol>
                <a:gridCol w="1123623">
                  <a:extLst>
                    <a:ext uri="{9D8B030D-6E8A-4147-A177-3AD203B41FA5}">
                      <a16:colId xmlns:a16="http://schemas.microsoft.com/office/drawing/2014/main" val="20015"/>
                    </a:ext>
                  </a:extLst>
                </a:gridCol>
              </a:tblGrid>
              <a:tr h="4672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Estimation &amp; Rounding</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gridSpan="4">
                  <a:txBody>
                    <a:bodyPr/>
                    <a:lstStyle/>
                    <a:p>
                      <a:pPr algn="ctr"/>
                      <a:r>
                        <a:rPr lang="en-GB" sz="1000"/>
                        <a:t>Knows</a:t>
                      </a:r>
                      <a:r>
                        <a:rPr lang="en-GB" sz="1000" baseline="0"/>
                        <a:t> they can check </a:t>
                      </a:r>
                    </a:p>
                    <a:p>
                      <a:pPr algn="ctr"/>
                      <a:r>
                        <a:rPr lang="en-GB" sz="1000" baseline="0"/>
                        <a:t>estimates by counting within 0-10</a:t>
                      </a:r>
                      <a:endParaRPr lang="en-GB" sz="10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a:r>
                        <a:rPr lang="en-GB" sz="1000"/>
                        <a:t>Can apply subitising skills to estimate </a:t>
                      </a:r>
                    </a:p>
                    <a:p>
                      <a:pPr algn="ctr"/>
                      <a:r>
                        <a:rPr lang="en-GB" sz="1000"/>
                        <a:t>the number of items in a set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gridSpan="3">
                  <a:txBody>
                    <a:bodyPr/>
                    <a:lstStyle/>
                    <a:p>
                      <a:pPr algn="ctr"/>
                      <a:r>
                        <a:rPr lang="en-GB" sz="1000" kern="1200">
                          <a:solidFill>
                            <a:schemeClr val="tx1"/>
                          </a:solidFill>
                          <a:effectLst/>
                          <a:latin typeface="+mn-lt"/>
                          <a:ea typeface="+mn-ea"/>
                          <a:cs typeface="+mn-cs"/>
                        </a:rPr>
                        <a:t>Uses the language of estimation,</a:t>
                      </a:r>
                    </a:p>
                    <a:p>
                      <a:pPr algn="ctr"/>
                      <a:r>
                        <a:rPr lang="en-GB" sz="1000" kern="1200">
                          <a:solidFill>
                            <a:schemeClr val="tx1"/>
                          </a:solidFill>
                          <a:effectLst/>
                          <a:latin typeface="+mn-lt"/>
                          <a:ea typeface="+mn-ea"/>
                          <a:cs typeface="+mn-cs"/>
                        </a:rPr>
                        <a:t> including more than, less than, </a:t>
                      </a:r>
                    </a:p>
                    <a:p>
                      <a:pPr algn="ctr"/>
                      <a:r>
                        <a:rPr lang="en-GB" sz="1000" kern="1200">
                          <a:solidFill>
                            <a:schemeClr val="tx1"/>
                          </a:solidFill>
                          <a:effectLst/>
                          <a:latin typeface="+mn-lt"/>
                          <a:ea typeface="+mn-ea"/>
                          <a:cs typeface="+mn-cs"/>
                        </a:rPr>
                        <a:t>fewer than and the same</a:t>
                      </a:r>
                      <a:endParaRPr lang="en-GB" sz="10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8"/>
                  </a:ext>
                </a:extLst>
              </a:tr>
              <a:tr h="585448">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t>Awareness of Number – Counting, Quantities</a:t>
                      </a:r>
                      <a:r>
                        <a:rPr lang="en-GB" sz="800" b="1" baseline="0"/>
                        <a:t> &amp; Number Structure</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rId3" action="ppaction://hlinksldjump"/>
                        </a:rPr>
                        <a:t>No. word sequences</a:t>
                      </a:r>
                      <a:endParaRPr lang="en-GB" sz="800" b="1"/>
                    </a:p>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4">
                  <a:txBody>
                    <a:bodyPr/>
                    <a:lstStyle/>
                    <a:p>
                      <a:pPr algn="ctr" fontAlgn="ctr"/>
                      <a:r>
                        <a:rPr lang="en-GB" sz="1000" u="none" strike="noStrike">
                          <a:effectLst/>
                          <a:latin typeface="+mn-lt"/>
                        </a:rPr>
                        <a:t>Say short forward </a:t>
                      </a:r>
                    </a:p>
                    <a:p>
                      <a:pPr algn="ctr" fontAlgn="ctr"/>
                      <a:r>
                        <a:rPr lang="en-GB" sz="1000" u="none" strike="noStrike">
                          <a:effectLst/>
                          <a:latin typeface="+mn-lt"/>
                        </a:rPr>
                        <a:t>and backward number </a:t>
                      </a:r>
                    </a:p>
                    <a:p>
                      <a:pPr algn="ctr" fontAlgn="ctr"/>
                      <a:r>
                        <a:rPr lang="en-GB" sz="1000" u="none" strike="noStrike">
                          <a:effectLst/>
                          <a:latin typeface="+mn-lt"/>
                        </a:rPr>
                        <a:t>word sequences </a:t>
                      </a:r>
                      <a:r>
                        <a:rPr lang="en-GB" sz="1000" b="0" i="0" u="none" strike="noStrike" baseline="0">
                          <a:solidFill>
                            <a:srgbClr val="000000"/>
                          </a:solidFill>
                          <a:effectLst/>
                          <a:latin typeface="+mn-lt"/>
                        </a:rPr>
                        <a:t>within 0-10</a:t>
                      </a:r>
                      <a:endParaRPr lang="en-GB" sz="1000" u="none" strike="noStrike">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mn-lt"/>
                        </a:rPr>
                        <a:t>Uses</a:t>
                      </a:r>
                      <a:r>
                        <a:rPr lang="en-GB" sz="1000" b="0" i="0" u="none" strike="noStrike" baseline="0">
                          <a:solidFill>
                            <a:srgbClr val="000000"/>
                          </a:solidFill>
                          <a:effectLst/>
                          <a:latin typeface="+mn-lt"/>
                        </a:rPr>
                        <a:t> ordinal numbers in real life contexts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e.g. I am first/second/third in the line’</a:t>
                      </a: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grid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mn-lt"/>
                        </a:rPr>
                        <a:t>Recalls</a:t>
                      </a:r>
                      <a:r>
                        <a:rPr lang="en-GB" sz="1000" b="0" i="0" u="none" strike="noStrike" baseline="0">
                          <a:solidFill>
                            <a:srgbClr val="000000"/>
                          </a:solidFill>
                          <a:effectLst/>
                          <a:latin typeface="+mn-lt"/>
                        </a:rPr>
                        <a:t> the number sequence forwards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and backwards within 0-10</a:t>
                      </a: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842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Numerals</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Recognise numerals e.g.</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points to the number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from</a:t>
                      </a:r>
                      <a:r>
                        <a:rPr lang="en-GB" sz="1000" baseline="0">
                          <a:latin typeface="+mn-lt"/>
                        </a:rPr>
                        <a:t> 0-10</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Identify (name) numerals </a:t>
                      </a:r>
                      <a:r>
                        <a:rPr lang="en-GB" sz="1000" baseline="0">
                          <a:latin typeface="+mn-lt"/>
                        </a:rPr>
                        <a:t> </a:t>
                      </a:r>
                      <a:r>
                        <a:rPr lang="en-GB" sz="1000">
                          <a:latin typeface="+mn-lt"/>
                        </a:rPr>
                        <a:t>e.g. can respond to question ‘what is that number?’</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from</a:t>
                      </a:r>
                      <a:r>
                        <a:rPr lang="en-GB" sz="1000" baseline="0">
                          <a:latin typeface="+mn-lt"/>
                        </a:rPr>
                        <a:t> 0-10</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Explains  zero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is represented as 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Orders</a:t>
                      </a:r>
                      <a:r>
                        <a:rPr lang="en-GB" sz="1000" baseline="0">
                          <a:latin typeface="+mn-lt"/>
                        </a:rPr>
                        <a:t> </a:t>
                      </a:r>
                      <a:r>
                        <a:rPr lang="en-GB" sz="1000">
                          <a:latin typeface="+mn-lt"/>
                        </a:rPr>
                        <a:t>numerals forwards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and backwards</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within 0-10</a:t>
                      </a:r>
                      <a:endParaRPr lang="en-GB" sz="1000" b="0" i="0" u="none" strike="noStrike">
                        <a:solidFill>
                          <a:srgbClr val="000000"/>
                        </a:solidFill>
                        <a:effectLst/>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gridSpan="3">
                  <a:txBody>
                    <a:bodyPr/>
                    <a:lstStyle/>
                    <a:p>
                      <a:pPr algn="ctr"/>
                      <a:r>
                        <a:rPr lang="en-GB" sz="1000">
                          <a:latin typeface="+mn-lt"/>
                        </a:rPr>
                        <a:t>Identifies number before, after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and missing numbers</a:t>
                      </a:r>
                      <a:r>
                        <a:rPr lang="en-GB" sz="1000" baseline="0">
                          <a:latin typeface="+mn-lt"/>
                        </a:rPr>
                        <a:t> in a sequence </a:t>
                      </a:r>
                      <a:r>
                        <a:rPr lang="en-GB" sz="1000" b="0" i="0" u="none" strike="noStrike" baseline="0">
                          <a:solidFill>
                            <a:srgbClr val="000000"/>
                          </a:solidFill>
                          <a:effectLst/>
                          <a:latin typeface="+mn-lt"/>
                        </a:rPr>
                        <a:t>within 0-10; beginning to use the language before,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after and in-between</a:t>
                      </a:r>
                      <a:endParaRPr lang="en-GB" sz="1000" b="0" i="0" u="none" strike="noStrike">
                        <a:solidFill>
                          <a:srgbClr val="000000"/>
                        </a:solidFill>
                        <a:effectLst/>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601432">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a:txBody>
                    <a:bodyPr/>
                    <a:lstStyle/>
                    <a:p>
                      <a:pPr algn="ctr"/>
                      <a:r>
                        <a:rPr lang="en-GB" sz="800" b="1">
                          <a:hlinkClick r:id="" action="ppaction://noaction"/>
                        </a:rPr>
                        <a:t>Subitising</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4">
                  <a:txBody>
                    <a:bodyPr/>
                    <a:lstStyle/>
                    <a:p>
                      <a:pPr algn="ctr"/>
                      <a:r>
                        <a:rPr lang="en-GB" sz="1000" kern="1200">
                          <a:solidFill>
                            <a:schemeClr val="tx1"/>
                          </a:solidFill>
                          <a:effectLst/>
                          <a:latin typeface="+mn-lt"/>
                          <a:ea typeface="+mn-ea"/>
                          <a:cs typeface="+mn-cs"/>
                        </a:rPr>
                        <a:t>Identifies ‘how many?’ in regular dot patterns e.g. dot arrangement/on fingers/five frames/10 frames/dice</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without counting up to 6</a:t>
                      </a: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a:r>
                        <a:rPr lang="en-GB" sz="1000" kern="1200">
                          <a:solidFill>
                            <a:schemeClr val="tx1"/>
                          </a:solidFill>
                          <a:effectLst/>
                          <a:latin typeface="+mn-lt"/>
                          <a:ea typeface="+mn-ea"/>
                          <a:cs typeface="+mn-cs"/>
                        </a:rPr>
                        <a:t>Identifies ‘how many?’ in irregular dot patterns e.g. </a:t>
                      </a:r>
                    </a:p>
                    <a:p>
                      <a:pPr algn="ctr"/>
                      <a:r>
                        <a:rPr lang="en-GB" sz="1000" kern="1200">
                          <a:solidFill>
                            <a:schemeClr val="tx1"/>
                          </a:solidFill>
                          <a:effectLst/>
                          <a:latin typeface="+mn-lt"/>
                          <a:ea typeface="+mn-ea"/>
                          <a:cs typeface="+mn-cs"/>
                        </a:rPr>
                        <a:t>dot arrangement/on fingers/five frames/10 frames/dice</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without counting up to 6</a:t>
                      </a: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9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gridSpan="3">
                  <a:txBody>
                    <a:bodyPr/>
                    <a:lstStyle/>
                    <a:p>
                      <a:pPr algn="ctr" fontAlgn="ctr"/>
                      <a:r>
                        <a:rPr lang="en-GB" sz="1000" kern="1200">
                          <a:solidFill>
                            <a:schemeClr val="tx1"/>
                          </a:solidFill>
                          <a:effectLst/>
                          <a:latin typeface="+mn-lt"/>
                          <a:ea typeface="+mn-ea"/>
                          <a:cs typeface="+mn-cs"/>
                        </a:rPr>
                        <a:t>Represents amounts in different arrangements </a:t>
                      </a:r>
                    </a:p>
                    <a:p>
                      <a:pPr algn="ctr" fontAlgn="ctr"/>
                      <a:r>
                        <a:rPr lang="en-GB" sz="1000" kern="1200">
                          <a:solidFill>
                            <a:schemeClr val="tx1"/>
                          </a:solidFill>
                          <a:effectLst/>
                          <a:latin typeface="+mn-lt"/>
                          <a:ea typeface="+mn-ea"/>
                          <a:cs typeface="+mn-cs"/>
                        </a:rPr>
                        <a:t>e.g.dot arrangement/on fingers/five frames/</a:t>
                      </a:r>
                    </a:p>
                    <a:p>
                      <a:pPr algn="ctr"/>
                      <a:r>
                        <a:rPr lang="en-GB" sz="1000" kern="1200">
                          <a:solidFill>
                            <a:schemeClr val="tx1"/>
                          </a:solidFill>
                          <a:effectLst/>
                          <a:latin typeface="+mn-lt"/>
                          <a:ea typeface="+mn-ea"/>
                          <a:cs typeface="+mn-cs"/>
                        </a:rPr>
                        <a:t>10 frames/dice</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without counting up to 6</a:t>
                      </a: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035456">
                <a:tc vMerge="1">
                  <a:txBody>
                    <a:bodyPr/>
                    <a:lstStyle/>
                    <a:p>
                      <a:endParaRPr lang="en-GB"/>
                    </a:p>
                  </a:txBody>
                  <a:tcPr/>
                </a:tc>
                <a:tc>
                  <a:txBody>
                    <a:bodyPr/>
                    <a:lstStyle/>
                    <a:p>
                      <a:pPr algn="ctr"/>
                      <a:r>
                        <a:rPr lang="en-GB" sz="800" b="1">
                          <a:hlinkClick r:id="" action="ppaction://noaction"/>
                        </a:rPr>
                        <a:t>Counting</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fontAlgn="ctr"/>
                      <a:endParaRPr lang="en-GB" sz="1000" u="none" strike="noStrike">
                        <a:effectLst/>
                        <a:latin typeface="+mn-lt"/>
                      </a:endParaRPr>
                    </a:p>
                    <a:p>
                      <a:pPr algn="ctr" fontAlgn="ctr"/>
                      <a:r>
                        <a:rPr lang="en-GB" sz="1000" u="none" strike="noStrike">
                          <a:effectLst/>
                          <a:latin typeface="+mn-lt"/>
                        </a:rPr>
                        <a:t> </a:t>
                      </a:r>
                      <a:r>
                        <a:rPr lang="en-GB" sz="1000" b="0" i="0" u="none" strike="noStrike">
                          <a:solidFill>
                            <a:schemeClr val="tx1"/>
                          </a:solidFill>
                          <a:effectLst/>
                          <a:latin typeface="+mn-lt"/>
                        </a:rPr>
                        <a:t>When</a:t>
                      </a:r>
                      <a:r>
                        <a:rPr lang="en-GB" sz="1000" b="0" i="0" u="none" strike="noStrike" baseline="0">
                          <a:solidFill>
                            <a:schemeClr val="tx1"/>
                          </a:solidFill>
                          <a:effectLst/>
                          <a:latin typeface="+mn-lt"/>
                        </a:rPr>
                        <a:t> counting objects u</a:t>
                      </a:r>
                      <a:r>
                        <a:rPr lang="en-GB" sz="1000" u="none" strike="noStrike">
                          <a:effectLst/>
                          <a:latin typeface="+mn-lt"/>
                        </a:rPr>
                        <a:t>nderstands the order </a:t>
                      </a:r>
                    </a:p>
                    <a:p>
                      <a:pPr algn="ctr" fontAlgn="ctr"/>
                      <a:r>
                        <a:rPr lang="en-GB" sz="1000" u="none" strike="noStrike">
                          <a:effectLst/>
                          <a:latin typeface="+mn-lt"/>
                        </a:rPr>
                        <a:t>in which</a:t>
                      </a:r>
                      <a:r>
                        <a:rPr lang="en-GB" sz="1000" u="none" strike="noStrike" baseline="0">
                          <a:effectLst/>
                          <a:latin typeface="+mn-lt"/>
                        </a:rPr>
                        <a:t> </a:t>
                      </a:r>
                      <a:r>
                        <a:rPr lang="en-GB" sz="1000" u="none" strike="noStrike">
                          <a:effectLst/>
                          <a:latin typeface="+mn-lt"/>
                        </a:rPr>
                        <a:t>we say </a:t>
                      </a:r>
                    </a:p>
                    <a:p>
                      <a:pPr algn="ctr" fontAlgn="ctr"/>
                      <a:r>
                        <a:rPr lang="en-GB" sz="1000" u="none" strike="noStrike">
                          <a:effectLst/>
                          <a:latin typeface="+mn-lt"/>
                        </a:rPr>
                        <a:t>the numbers </a:t>
                      </a:r>
                    </a:p>
                    <a:p>
                      <a:pPr algn="ctr" fontAlgn="ctr"/>
                      <a:r>
                        <a:rPr lang="en-GB" sz="1000" u="none" strike="noStrike">
                          <a:effectLst/>
                          <a:latin typeface="+mn-lt"/>
                        </a:rPr>
                        <a:t>is always the same</a:t>
                      </a:r>
                    </a:p>
                    <a:p>
                      <a:pPr algn="ctr" fontAlgn="ctr"/>
                      <a:r>
                        <a:rPr lang="en-GB" sz="1000" b="0" i="0" u="none" strike="noStrike">
                          <a:solidFill>
                            <a:srgbClr val="000000"/>
                          </a:solidFill>
                          <a:effectLst/>
                          <a:latin typeface="+mn-lt"/>
                        </a:rPr>
                        <a:t>(stable order)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algn="ctr" fontAlgn="ctr"/>
                      <a:r>
                        <a:rPr lang="en-GB" sz="1000" u="none" strike="noStrike">
                          <a:effectLst/>
                          <a:latin typeface="+mn-lt"/>
                        </a:rPr>
                        <a:t>Touch</a:t>
                      </a:r>
                      <a:r>
                        <a:rPr lang="en-GB" sz="1000" u="none" strike="noStrike" baseline="0">
                          <a:effectLst/>
                          <a:latin typeface="+mn-lt"/>
                        </a:rPr>
                        <a:t> c</a:t>
                      </a:r>
                      <a:r>
                        <a:rPr lang="en-GB" sz="1000" u="none" strike="noStrike">
                          <a:effectLst/>
                          <a:latin typeface="+mn-lt"/>
                        </a:rPr>
                        <a:t>ounts</a:t>
                      </a:r>
                      <a:r>
                        <a:rPr lang="en-GB" sz="1000" u="none" strike="noStrike" baseline="0">
                          <a:effectLst/>
                          <a:latin typeface="+mn-lt"/>
                        </a:rPr>
                        <a:t> one </a:t>
                      </a:r>
                    </a:p>
                    <a:p>
                      <a:pPr algn="ctr" fontAlgn="ctr"/>
                      <a:r>
                        <a:rPr lang="en-GB" sz="1000" u="none" strike="noStrike" baseline="0">
                          <a:effectLst/>
                          <a:latin typeface="+mn-lt"/>
                        </a:rPr>
                        <a:t>item when each </a:t>
                      </a:r>
                    </a:p>
                    <a:p>
                      <a:pPr algn="ctr" fontAlgn="ctr"/>
                      <a:r>
                        <a:rPr lang="en-GB" sz="1000" u="none" strike="noStrike" baseline="0">
                          <a:effectLst/>
                          <a:latin typeface="+mn-lt"/>
                        </a:rPr>
                        <a:t>number word is said</a:t>
                      </a:r>
                      <a:endParaRPr lang="en-GB" sz="1000" u="none" strike="noStrike">
                        <a:effectLst/>
                        <a:latin typeface="+mn-lt"/>
                      </a:endParaRPr>
                    </a:p>
                    <a:p>
                      <a:pPr algn="ctr" fontAlgn="ctr"/>
                      <a:r>
                        <a:rPr lang="en-GB" sz="1000" u="none" strike="noStrike">
                          <a:effectLst/>
                          <a:latin typeface="+mn-lt"/>
                        </a:rPr>
                        <a:t>(1-to-1 correspondence)</a:t>
                      </a:r>
                      <a:endParaRPr lang="en-GB" sz="1000" b="0" i="0" u="none" strike="noStrike">
                        <a:solidFill>
                          <a:srgbClr val="000000"/>
                        </a:solidFill>
                        <a:effectLst/>
                        <a:latin typeface="+mn-lt"/>
                      </a:endParaRPr>
                    </a:p>
                  </a:txBody>
                  <a:tcPr marL="0" marR="0" marT="3987"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c hMerge="1">
                  <a:txBody>
                    <a:bodyPr/>
                    <a:lstStyle/>
                    <a:p>
                      <a:endParaRPr lang="en-GB"/>
                    </a:p>
                  </a:txBody>
                  <a:tcPr/>
                </a:tc>
                <a:tc gridSpan="2">
                  <a:txBody>
                    <a:bodyPr/>
                    <a:lstStyle/>
                    <a:p>
                      <a:pPr algn="ctr" fontAlgn="ctr"/>
                      <a:endParaRPr lang="en-GB" sz="1000" b="0" i="0" u="none" strike="noStrike">
                        <a:solidFill>
                          <a:schemeClr val="tx1"/>
                        </a:solidFill>
                        <a:effectLst/>
                        <a:latin typeface="+mn-lt"/>
                      </a:endParaRPr>
                    </a:p>
                    <a:p>
                      <a:pPr algn="ctr" fontAlgn="ctr"/>
                      <a:r>
                        <a:rPr lang="en-GB" sz="1000" b="0" i="0" u="none" strike="noStrike">
                          <a:solidFill>
                            <a:schemeClr val="tx1"/>
                          </a:solidFill>
                          <a:effectLst/>
                          <a:latin typeface="+mn-lt"/>
                        </a:rPr>
                        <a:t>When</a:t>
                      </a:r>
                      <a:r>
                        <a:rPr lang="en-GB" sz="1000" b="0" i="0" u="none" strike="noStrike" baseline="0">
                          <a:solidFill>
                            <a:schemeClr val="tx1"/>
                          </a:solidFill>
                          <a:effectLst/>
                          <a:latin typeface="+mn-lt"/>
                        </a:rPr>
                        <a:t> counting objects understands that the number name of the last object counted is the name given to the total number of </a:t>
                      </a:r>
                    </a:p>
                    <a:p>
                      <a:pPr algn="ctr" fontAlgn="ctr"/>
                      <a:r>
                        <a:rPr lang="en-GB" sz="1000" b="0" i="0" u="none" strike="noStrike" baseline="0">
                          <a:solidFill>
                            <a:schemeClr val="tx1"/>
                          </a:solidFill>
                          <a:effectLst/>
                          <a:latin typeface="+mn-lt"/>
                        </a:rPr>
                        <a:t>objects in a set </a:t>
                      </a:r>
                    </a:p>
                    <a:p>
                      <a:pPr algn="ctr" fontAlgn="ctr"/>
                      <a:r>
                        <a:rPr lang="en-GB" sz="1000" b="0" i="0" u="none" strike="noStrike" baseline="0">
                          <a:solidFill>
                            <a:schemeClr val="tx1"/>
                          </a:solidFill>
                          <a:effectLst/>
                          <a:latin typeface="+mn-lt"/>
                        </a:rPr>
                        <a:t>(cardinal principle)</a:t>
                      </a: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hMerge="1">
                  <a:txBody>
                    <a:bodyPr/>
                    <a:lstStyle/>
                    <a:p>
                      <a:endParaRPr lang="en-GB"/>
                    </a:p>
                  </a:txBody>
                  <a:tcPr/>
                </a:tc>
                <a:tc grid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chemeClr val="tx1"/>
                          </a:solidFill>
                          <a:effectLst/>
                          <a:latin typeface="+mn-lt"/>
                        </a:rPr>
                        <a:t>When</a:t>
                      </a:r>
                      <a:r>
                        <a:rPr lang="en-GB" sz="1000" b="0" i="0" u="none" strike="noStrike" baseline="0">
                          <a:solidFill>
                            <a:schemeClr val="tx1"/>
                          </a:solidFill>
                          <a:effectLst/>
                          <a:latin typeface="+mn-lt"/>
                        </a:rPr>
                        <a:t> counting objects u</a:t>
                      </a:r>
                      <a:r>
                        <a:rPr lang="en-GB" sz="1000" u="none" strike="noStrike">
                          <a:effectLst/>
                          <a:latin typeface="+mn-lt"/>
                        </a:rPr>
                        <a:t>nderstands that the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number of objects is not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affected by position</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mn-lt"/>
                        </a:rPr>
                        <a:t>(order</a:t>
                      </a:r>
                      <a:r>
                        <a:rPr lang="en-GB" sz="1000" b="0" i="0" u="none" strike="noStrike" baseline="0">
                          <a:solidFill>
                            <a:srgbClr val="000000"/>
                          </a:solidFill>
                          <a:effectLst/>
                          <a:latin typeface="+mn-lt"/>
                        </a:rPr>
                        <a:t> irrelevance)</a:t>
                      </a:r>
                      <a:endParaRPr lang="en-GB" sz="1000" u="none" strike="noStrike">
                        <a:effectLst/>
                        <a:latin typeface="+mn-lt"/>
                      </a:endParaRPr>
                    </a:p>
                    <a:p>
                      <a:pPr algn="ctr" fontAlgn="ct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fontAlgn="ctr"/>
                      <a:endParaRPr lang="en-GB" sz="1000" b="0" i="0" u="none" strike="noStrike">
                        <a:solidFill>
                          <a:srgbClr val="000000"/>
                        </a:solidFill>
                        <a:effectLst/>
                        <a:latin typeface="Calibri"/>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D2EC"/>
                    </a:solidFill>
                  </a:tcPr>
                </a:tc>
                <a:tc hMerge="1">
                  <a:txBody>
                    <a:bodyPr/>
                    <a:lstStyle/>
                    <a:p>
                      <a:endParaRPr lang="en-GB"/>
                    </a:p>
                  </a:txBody>
                  <a:tcPr/>
                </a:tc>
                <a:tc gridSpan="2">
                  <a:txBody>
                    <a:bodyPr/>
                    <a:lstStyle/>
                    <a:p>
                      <a:pPr algn="ctr" fontAlgn="ctr"/>
                      <a:r>
                        <a:rPr lang="en-GB" sz="1000" kern="1200">
                          <a:solidFill>
                            <a:schemeClr val="tx1"/>
                          </a:solidFill>
                          <a:effectLst/>
                          <a:latin typeface="+mn-lt"/>
                          <a:ea typeface="+mn-ea"/>
                          <a:cs typeface="+mn-cs"/>
                        </a:rPr>
                        <a:t>Counts objects</a:t>
                      </a:r>
                    </a:p>
                    <a:p>
                      <a:pPr algn="ctr"/>
                      <a:r>
                        <a:rPr lang="en-GB" sz="1000" kern="1200">
                          <a:solidFill>
                            <a:schemeClr val="tx1"/>
                          </a:solidFill>
                          <a:effectLst/>
                          <a:latin typeface="+mn-lt"/>
                          <a:ea typeface="+mn-ea"/>
                          <a:cs typeface="+mn-cs"/>
                        </a:rPr>
                        <a:t>in a set recognising that the appearance of the objects has no effect on the overall total </a:t>
                      </a:r>
                    </a:p>
                    <a:p>
                      <a:pPr algn="ctr"/>
                      <a:r>
                        <a:rPr lang="en-GB" sz="1000" kern="1200">
                          <a:solidFill>
                            <a:schemeClr val="tx1"/>
                          </a:solidFill>
                          <a:effectLst/>
                          <a:latin typeface="+mn-lt"/>
                          <a:ea typeface="+mn-ea"/>
                          <a:cs typeface="+mn-cs"/>
                        </a:rPr>
                        <a:t>within 0-10 </a:t>
                      </a:r>
                    </a:p>
                    <a:p>
                      <a:pPr algn="ctr"/>
                      <a:r>
                        <a:rPr lang="en-GB" sz="1000" kern="1200">
                          <a:solidFill>
                            <a:schemeClr val="tx1"/>
                          </a:solidFill>
                          <a:effectLst/>
                          <a:latin typeface="+mn-lt"/>
                          <a:ea typeface="+mn-ea"/>
                          <a:cs typeface="+mn-cs"/>
                        </a:rPr>
                        <a:t>(conservation)</a:t>
                      </a:r>
                      <a:endParaRPr lang="en-GB" sz="1000"/>
                    </a:p>
                  </a:txBody>
                  <a:tcPr marL="0" marR="0" marT="3987"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a:txBody>
                    <a:bodyPr/>
                    <a:lstStyle/>
                    <a:p>
                      <a:pPr algn="ctr" fontAlgn="ctr"/>
                      <a:r>
                        <a:rPr lang="en-GB" sz="1000" kern="1200">
                          <a:solidFill>
                            <a:schemeClr val="tx1"/>
                          </a:solidFill>
                          <a:effectLst/>
                          <a:latin typeface="+mn-lt"/>
                          <a:ea typeface="+mn-ea"/>
                          <a:cs typeface="+mn-cs"/>
                        </a:rPr>
                        <a:t>Counts anything e.g. objects at a distance/in a book/sounds/claps </a:t>
                      </a:r>
                    </a:p>
                    <a:p>
                      <a:pPr algn="ctr" fontAlgn="ctr"/>
                      <a:r>
                        <a:rPr lang="en-GB" sz="1000" kern="1200">
                          <a:solidFill>
                            <a:schemeClr val="tx1"/>
                          </a:solidFill>
                          <a:effectLst/>
                          <a:latin typeface="+mn-lt"/>
                          <a:ea typeface="+mn-ea"/>
                          <a:cs typeface="+mn-cs"/>
                        </a:rPr>
                        <a:t>within 0-10 </a:t>
                      </a:r>
                    </a:p>
                    <a:p>
                      <a:pPr algn="ctr"/>
                      <a:r>
                        <a:rPr lang="en-GB" sz="1000" kern="1200">
                          <a:solidFill>
                            <a:schemeClr val="tx1"/>
                          </a:solidFill>
                          <a:effectLst/>
                          <a:latin typeface="+mn-lt"/>
                          <a:ea typeface="+mn-ea"/>
                          <a:cs typeface="+mn-cs"/>
                        </a:rPr>
                        <a:t>(abstract principle)</a:t>
                      </a:r>
                      <a:endParaRPr lang="en-GB" sz="1000"/>
                    </a:p>
                  </a:txBody>
                  <a:tcPr marL="0" marR="0" marT="3987"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479717">
                <a:tc vMerge="1">
                  <a:txBody>
                    <a:bodyPr/>
                    <a:lstStyle/>
                    <a:p>
                      <a:endParaRPr lang="en-GB"/>
                    </a:p>
                  </a:txBody>
                  <a:tcPr/>
                </a:tc>
                <a:tc>
                  <a:txBody>
                    <a:bodyPr/>
                    <a:lstStyle/>
                    <a:p>
                      <a:pPr algn="ctr"/>
                      <a:r>
                        <a:rPr lang="en-GB" sz="800" b="1">
                          <a:hlinkClick r:id="" action="ppaction://noaction"/>
                        </a:rPr>
                        <a:t>Place</a:t>
                      </a:r>
                      <a:r>
                        <a:rPr lang="en-GB" sz="800" b="1" baseline="0">
                          <a:hlinkClick r:id="" action="ppaction://noaction"/>
                        </a:rPr>
                        <a:t> Value</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6">
                  <a:txBody>
                    <a:bodyPr/>
                    <a:lstStyle/>
                    <a:p>
                      <a:pPr algn="ctr"/>
                      <a:r>
                        <a:rPr lang="en-GB" sz="1000">
                          <a:latin typeface="+mn-lt"/>
                        </a:rPr>
                        <a:t>Explains</a:t>
                      </a:r>
                      <a:r>
                        <a:rPr lang="en-GB" sz="1000" baseline="0">
                          <a:latin typeface="+mn-lt"/>
                        </a:rPr>
                        <a:t> that zero means there is none of a particular quantity</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Partitions quantities to 10 into 2 or more parts and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recognises that this does not affect the total e.g. 6 as 3 and</a:t>
                      </a:r>
                      <a:r>
                        <a:rPr lang="en-GB" sz="1000" baseline="0">
                          <a:latin typeface="+mn-lt"/>
                        </a:rPr>
                        <a:t> 3/2 and 2 and 2</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50405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Addition and Subtraction</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700" b="1"/>
                    </a:p>
                  </a:txBody>
                  <a:tcPr anchor="ctr" anchorCtr="1"/>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441704">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Mult</a:t>
                      </a:r>
                      <a:r>
                        <a:rPr lang="en-GB" sz="800" b="1" baseline="0">
                          <a:hlinkClick r:id="" action="ppaction://noaction"/>
                        </a:rPr>
                        <a:t>iplication and Division</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700" b="1"/>
                    </a:p>
                  </a:txBody>
                  <a:tcPr anchor="ctr" anchorCtr="1"/>
                </a:tc>
                <a:tc gridSpan="6">
                  <a:txBody>
                    <a:bodyPr/>
                    <a:lstStyle/>
                    <a:p>
                      <a:pPr algn="ctr"/>
                      <a:r>
                        <a:rPr lang="en-GB" sz="1000" kern="1200">
                          <a:solidFill>
                            <a:schemeClr val="tx1"/>
                          </a:solidFill>
                          <a:effectLst/>
                          <a:latin typeface="+mn-lt"/>
                          <a:ea typeface="+mn-ea"/>
                          <a:cs typeface="+mn-cs"/>
                        </a:rPr>
                        <a:t>Shares out a group of items into 2 equal sets within 0-10.</a:t>
                      </a:r>
                    </a:p>
                    <a:p>
                      <a:pPr algn="ctr"/>
                      <a:r>
                        <a:rPr lang="en-GB" sz="1000" kern="1200">
                          <a:solidFill>
                            <a:schemeClr val="tx1"/>
                          </a:solidFill>
                          <a:effectLst/>
                          <a:latin typeface="+mn-lt"/>
                          <a:ea typeface="+mn-ea"/>
                          <a:cs typeface="+mn-cs"/>
                        </a:rPr>
                        <a:t>Groups objects into matching or</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natural sets of 2 e.g. shoes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Begin to identify halves</a:t>
                      </a:r>
                      <a:r>
                        <a:rPr lang="en-GB" sz="1000" baseline="0">
                          <a:latin typeface="+mn-lt"/>
                        </a:rPr>
                        <a:t> and doubles usi</a:t>
                      </a:r>
                      <a:r>
                        <a:rPr lang="en-GB" sz="1000">
                          <a:latin typeface="+mn-lt"/>
                        </a:rPr>
                        <a:t>ng concrete materials</a:t>
                      </a:r>
                      <a:r>
                        <a:rPr lang="en-GB" sz="1000" baseline="0">
                          <a:latin typeface="+mn-lt"/>
                        </a:rPr>
                        <a:t> </a:t>
                      </a:r>
                      <a:r>
                        <a:rPr lang="en-GB" sz="1000">
                          <a:latin typeface="+mn-lt"/>
                        </a:rPr>
                        <a:t>within</a:t>
                      </a:r>
                      <a:r>
                        <a:rPr lang="en-GB" sz="1000" baseline="0">
                          <a:latin typeface="+mn-lt"/>
                        </a:rPr>
                        <a:t>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r h="44014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Fractions,</a:t>
                      </a:r>
                      <a:r>
                        <a:rPr lang="en-GB" sz="800" b="1" baseline="0">
                          <a:hlinkClick r:id="" action="ppaction://noaction"/>
                        </a:rPr>
                        <a:t> Decimals and %</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GB"/>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Identifies wholes and halves in a social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context and uses appropriate language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e.g. ‘I have eaten half of my banana’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Splits a whole into smaller parts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and explains that equal parts are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same size</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          Understands that a whole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can be shared equally and unequally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extLst>
                  <a:ext uri="{0D108BD9-81ED-4DB2-BD59-A6C34878D82A}">
                    <a16:rowId xmlns:a16="http://schemas.microsoft.com/office/drawing/2014/main" val="10007"/>
                  </a:ext>
                </a:extLst>
              </a:tr>
            </a:tbl>
          </a:graphicData>
        </a:graphic>
      </p:graphicFrame>
      <p:sp>
        <p:nvSpPr>
          <p:cNvPr id="2" name="TextBox 1"/>
          <p:cNvSpPr txBox="1"/>
          <p:nvPr/>
        </p:nvSpPr>
        <p:spPr>
          <a:xfrm>
            <a:off x="0" y="0"/>
            <a:ext cx="9144000" cy="369332"/>
          </a:xfrm>
          <a:prstGeom prst="rect">
            <a:avLst/>
          </a:prstGeom>
          <a:noFill/>
        </p:spPr>
        <p:txBody>
          <a:bodyPr wrap="square" rtlCol="0">
            <a:spAutoFit/>
          </a:bodyPr>
          <a:lstStyle/>
          <a:p>
            <a:pPr algn="ctr"/>
            <a:r>
              <a:rPr lang="en-GB" b="1" u="sng"/>
              <a:t>Early Level Tracker 1</a:t>
            </a:r>
          </a:p>
        </p:txBody>
      </p:sp>
      <p:sp>
        <p:nvSpPr>
          <p:cNvPr id="4" name="Action Button: Back or Previous 3">
            <a:hlinkClick r:id="" action="ppaction://hlinkshowjump?jump=previousslide" highlightClick="1"/>
          </p:cNvPr>
          <p:cNvSpPr/>
          <p:nvPr/>
        </p:nvSpPr>
        <p:spPr>
          <a:xfrm>
            <a:off x="0" y="0"/>
            <a:ext cx="323528" cy="3693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Home 5">
            <a:hlinkClick r:id="rId4" action="ppaction://hlinksldjump" highlightClick="1"/>
          </p:cNvPr>
          <p:cNvSpPr/>
          <p:nvPr/>
        </p:nvSpPr>
        <p:spPr>
          <a:xfrm>
            <a:off x="8775864" y="3"/>
            <a:ext cx="356390" cy="38166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02B3035-64A6-4B87-8502-CFFE9057CA40}"/>
              </a:ext>
            </a:extLst>
          </p:cNvPr>
          <p:cNvSpPr/>
          <p:nvPr/>
        </p:nvSpPr>
        <p:spPr>
          <a:xfrm>
            <a:off x="830180" y="385010"/>
            <a:ext cx="8301787" cy="44517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F86DFB4-BB27-4B13-A8A5-F88DFAAF2804}"/>
              </a:ext>
            </a:extLst>
          </p:cNvPr>
          <p:cNvSpPr/>
          <p:nvPr/>
        </p:nvSpPr>
        <p:spPr>
          <a:xfrm>
            <a:off x="830180" y="4596062"/>
            <a:ext cx="4776536" cy="105878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872DB45-61EE-4533-B0B4-79D531A30ADB}"/>
              </a:ext>
            </a:extLst>
          </p:cNvPr>
          <p:cNvSpPr/>
          <p:nvPr/>
        </p:nvSpPr>
        <p:spPr>
          <a:xfrm>
            <a:off x="3272589" y="323613"/>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D77FB6-1FCD-41FA-A285-2AEA27E9F282}"/>
              </a:ext>
            </a:extLst>
          </p:cNvPr>
          <p:cNvSpPr/>
          <p:nvPr/>
        </p:nvSpPr>
        <p:spPr>
          <a:xfrm>
            <a:off x="4981073" y="4147554"/>
            <a:ext cx="4150894" cy="409364"/>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B624FA2-E9B3-4A0F-9ABD-EBBB589DD70B}"/>
              </a:ext>
            </a:extLst>
          </p:cNvPr>
          <p:cNvSpPr/>
          <p:nvPr/>
        </p:nvSpPr>
        <p:spPr>
          <a:xfrm>
            <a:off x="3318307" y="899173"/>
            <a:ext cx="5813659" cy="544615"/>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BC683C3-25D9-427B-8233-C7A16CA47AEE}"/>
              </a:ext>
            </a:extLst>
          </p:cNvPr>
          <p:cNvSpPr/>
          <p:nvPr/>
        </p:nvSpPr>
        <p:spPr>
          <a:xfrm>
            <a:off x="4981073" y="1484708"/>
            <a:ext cx="4150894" cy="837387"/>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6856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50F36-A62A-43BE-9353-3FA3F837536F}"/>
              </a:ext>
            </a:extLst>
          </p:cNvPr>
          <p:cNvSpPr>
            <a:spLocks noGrp="1"/>
          </p:cNvSpPr>
          <p:nvPr>
            <p:ph type="title"/>
          </p:nvPr>
        </p:nvSpPr>
        <p:spPr>
          <a:xfrm>
            <a:off x="476500" y="1115941"/>
            <a:ext cx="3845274" cy="1676603"/>
          </a:xfrm>
        </p:spPr>
        <p:txBody>
          <a:bodyPr>
            <a:normAutofit/>
          </a:bodyPr>
          <a:lstStyle/>
          <a:p>
            <a:r>
              <a:rPr lang="en-GB" err="1"/>
              <a:t>Subitising</a:t>
            </a:r>
            <a:r>
              <a:rPr lang="en-GB"/>
              <a:t> and Partitioning</a:t>
            </a:r>
          </a:p>
        </p:txBody>
      </p:sp>
      <p:sp>
        <p:nvSpPr>
          <p:cNvPr id="3" name="Content Placeholder 2">
            <a:extLst>
              <a:ext uri="{FF2B5EF4-FFF2-40B4-BE49-F238E27FC236}">
                <a16:creationId xmlns:a16="http://schemas.microsoft.com/office/drawing/2014/main" id="{E4EEA380-087F-4E1C-80A4-BF137A34F5EE}"/>
              </a:ext>
            </a:extLst>
          </p:cNvPr>
          <p:cNvSpPr>
            <a:spLocks noGrp="1"/>
          </p:cNvSpPr>
          <p:nvPr>
            <p:ph idx="1"/>
          </p:nvPr>
        </p:nvSpPr>
        <p:spPr>
          <a:xfrm>
            <a:off x="479748" y="2852936"/>
            <a:ext cx="3845272" cy="3785419"/>
          </a:xfrm>
        </p:spPr>
        <p:txBody>
          <a:bodyPr>
            <a:normAutofit/>
          </a:bodyPr>
          <a:lstStyle/>
          <a:p>
            <a:r>
              <a:rPr lang="en-GB"/>
              <a:t>How can being a super </a:t>
            </a:r>
            <a:r>
              <a:rPr lang="en-GB" err="1"/>
              <a:t>subitiser</a:t>
            </a:r>
            <a:r>
              <a:rPr lang="en-GB"/>
              <a:t> help me with partitioning?</a:t>
            </a:r>
          </a:p>
        </p:txBody>
      </p:sp>
      <p:pic>
        <p:nvPicPr>
          <p:cNvPr id="4" name="Picture 3">
            <a:extLst>
              <a:ext uri="{FF2B5EF4-FFF2-40B4-BE49-F238E27FC236}">
                <a16:creationId xmlns:a16="http://schemas.microsoft.com/office/drawing/2014/main" id="{9C7C8E92-136E-4B78-80CC-018EC4B955F4}"/>
              </a:ext>
            </a:extLst>
          </p:cNvPr>
          <p:cNvPicPr>
            <a:picLocks noChangeAspect="1"/>
          </p:cNvPicPr>
          <p:nvPr/>
        </p:nvPicPr>
        <p:blipFill rotWithShape="1">
          <a:blip r:embed="rId3"/>
          <a:srcRect l="11404" r="8118" b="3"/>
          <a:stretch/>
        </p:blipFill>
        <p:spPr>
          <a:xfrm>
            <a:off x="5048643" y="272568"/>
            <a:ext cx="3696769" cy="50369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0D60724C-B719-4083-A6EA-9CA1D5D1CF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1257" y="4553258"/>
            <a:ext cx="1381277" cy="1024283"/>
          </a:xfrm>
          <a:prstGeom prst="rect">
            <a:avLst/>
          </a:prstGeom>
        </p:spPr>
      </p:pic>
    </p:spTree>
    <p:extLst>
      <p:ext uri="{BB962C8B-B14F-4D97-AF65-F5344CB8AC3E}">
        <p14:creationId xmlns:p14="http://schemas.microsoft.com/office/powerpoint/2010/main" val="3156953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836712"/>
            <a:ext cx="8229600" cy="1143000"/>
          </a:xfrm>
        </p:spPr>
        <p:txBody>
          <a:bodyPr/>
          <a:lstStyle/>
          <a:p>
            <a:r>
              <a:rPr lang="en-GB" b="1"/>
              <a:t>Partitioning</a:t>
            </a:r>
          </a:p>
        </p:txBody>
      </p:sp>
      <p:sp>
        <p:nvSpPr>
          <p:cNvPr id="3" name="Content Placeholder 2"/>
          <p:cNvSpPr>
            <a:spLocks noGrp="1"/>
          </p:cNvSpPr>
          <p:nvPr>
            <p:ph idx="1"/>
          </p:nvPr>
        </p:nvSpPr>
        <p:spPr>
          <a:xfrm>
            <a:off x="395536" y="1772816"/>
            <a:ext cx="8435280" cy="5141168"/>
          </a:xfrm>
        </p:spPr>
        <p:txBody>
          <a:bodyPr>
            <a:normAutofit/>
          </a:bodyPr>
          <a:lstStyle/>
          <a:p>
            <a:r>
              <a:rPr lang="en-GB" sz="2500"/>
              <a:t>Partitioning offers the opportunity to talk about the changes involved in addition and subtraction</a:t>
            </a:r>
          </a:p>
          <a:p>
            <a:endParaRPr lang="en-GB" sz="2500"/>
          </a:p>
          <a:p>
            <a:pPr marL="0" indent="0">
              <a:buNone/>
            </a:pPr>
            <a:r>
              <a:rPr lang="en-GB" sz="2500"/>
              <a:t>	Subtraction  - Taking away from the whole</a:t>
            </a:r>
          </a:p>
          <a:p>
            <a:pPr marL="0" indent="0">
              <a:buNone/>
            </a:pPr>
            <a:r>
              <a:rPr lang="en-GB" sz="2500"/>
              <a:t>	Addition - Recombining the whole</a:t>
            </a:r>
          </a:p>
          <a:p>
            <a:pPr marL="457200" lvl="1" indent="0">
              <a:buNone/>
            </a:pPr>
            <a:endParaRPr lang="en-GB" sz="2500"/>
          </a:p>
          <a:p>
            <a:pPr marL="457200" lvl="1" indent="0">
              <a:buNone/>
            </a:pPr>
            <a:r>
              <a:rPr lang="en-GB" sz="2500" b="1"/>
              <a:t>At this stage the formal words (addition, subtraction, equals) and especially the symbols (  =  -   + )are not important</a:t>
            </a:r>
          </a:p>
          <a:p>
            <a:pPr lvl="1"/>
            <a:endParaRPr lang="en-GB" sz="2200" b="1"/>
          </a:p>
          <a:p>
            <a:pPr marL="457200" lvl="1" indent="0">
              <a:buNone/>
            </a:pPr>
            <a:endParaRPr lang="en-GB" sz="2200"/>
          </a:p>
          <a:p>
            <a:pPr lvl="1"/>
            <a:endParaRPr lang="en-GB" sz="2200"/>
          </a:p>
          <a:p>
            <a:endParaRPr lang="en-GB"/>
          </a:p>
          <a:p>
            <a:endParaRPr lang="en-GB"/>
          </a:p>
          <a:p>
            <a:endParaRPr lang="en-GB"/>
          </a:p>
          <a:p>
            <a:pPr marL="0" indent="0">
              <a:buNone/>
            </a:pPr>
            <a:endParaRPr lang="en-GB" sz="5000"/>
          </a:p>
        </p:txBody>
      </p:sp>
    </p:spTree>
    <p:extLst>
      <p:ext uri="{BB962C8B-B14F-4D97-AF65-F5344CB8AC3E}">
        <p14:creationId xmlns:p14="http://schemas.microsoft.com/office/powerpoint/2010/main" val="530606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148C-31FF-48F6-9CDC-DF513E9B8D32}"/>
              </a:ext>
            </a:extLst>
          </p:cNvPr>
          <p:cNvSpPr>
            <a:spLocks noGrp="1"/>
          </p:cNvSpPr>
          <p:nvPr>
            <p:ph type="title"/>
          </p:nvPr>
        </p:nvSpPr>
        <p:spPr>
          <a:xfrm>
            <a:off x="457200" y="0"/>
            <a:ext cx="8229600" cy="1143000"/>
          </a:xfrm>
        </p:spPr>
        <p:txBody>
          <a:bodyPr/>
          <a:lstStyle/>
          <a:p>
            <a:r>
              <a:rPr lang="en-GB"/>
              <a:t>Partitioning</a:t>
            </a:r>
          </a:p>
        </p:txBody>
      </p:sp>
      <p:pic>
        <p:nvPicPr>
          <p:cNvPr id="2050" name="Picture 2" descr="Dead birds around a feeder: What to do? - Worms &amp;amp; Germs Blog">
            <a:extLst>
              <a:ext uri="{FF2B5EF4-FFF2-40B4-BE49-F238E27FC236}">
                <a16:creationId xmlns:a16="http://schemas.microsoft.com/office/drawing/2014/main" id="{FE0D87A3-CA9C-477A-A16B-7C31099A29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0603" y="1089059"/>
            <a:ext cx="2711002" cy="4102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How Sports May Help Kids Ward Off Depression – Cleveland Clinic">
            <a:extLst>
              <a:ext uri="{FF2B5EF4-FFF2-40B4-BE49-F238E27FC236}">
                <a16:creationId xmlns:a16="http://schemas.microsoft.com/office/drawing/2014/main" id="{1CB4A214-7C03-4E49-97D1-EB3D5B9D3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773" y="3523228"/>
            <a:ext cx="3095625" cy="2038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50 lambs stolen from a farmers field in Hursley | Daily Echo">
            <a:extLst>
              <a:ext uri="{FF2B5EF4-FFF2-40B4-BE49-F238E27FC236}">
                <a16:creationId xmlns:a16="http://schemas.microsoft.com/office/drawing/2014/main" id="{61A23C76-3E2F-4FF6-B2D5-B1482B4E4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2811" y="1080979"/>
            <a:ext cx="3229189" cy="2151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9789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247D6-D49B-48B5-822D-DF5719563519}"/>
              </a:ext>
            </a:extLst>
          </p:cNvPr>
          <p:cNvSpPr>
            <a:spLocks noGrp="1"/>
          </p:cNvSpPr>
          <p:nvPr>
            <p:ph type="title"/>
          </p:nvPr>
        </p:nvSpPr>
        <p:spPr>
          <a:xfrm>
            <a:off x="457200" y="4105"/>
            <a:ext cx="8229600" cy="1143000"/>
          </a:xfrm>
        </p:spPr>
        <p:txBody>
          <a:bodyPr/>
          <a:lstStyle/>
          <a:p>
            <a:r>
              <a:rPr lang="en-GB">
                <a:cs typeface="Calibri"/>
              </a:rPr>
              <a:t>Part Part Whole Modelling</a:t>
            </a:r>
            <a:endParaRPr lang="en-GB"/>
          </a:p>
        </p:txBody>
      </p:sp>
      <p:pic>
        <p:nvPicPr>
          <p:cNvPr id="5" name="Content Placeholder 3">
            <a:extLst>
              <a:ext uri="{FF2B5EF4-FFF2-40B4-BE49-F238E27FC236}">
                <a16:creationId xmlns:a16="http://schemas.microsoft.com/office/drawing/2014/main" id="{C4A2D9E4-7576-4EE8-932B-A2B1B683839A}"/>
              </a:ext>
            </a:extLst>
          </p:cNvPr>
          <p:cNvPicPr>
            <a:picLocks noChangeAspect="1"/>
          </p:cNvPicPr>
          <p:nvPr/>
        </p:nvPicPr>
        <p:blipFill rotWithShape="1">
          <a:blip r:embed="rId2"/>
          <a:srcRect l="12864" r="1804" b="-3"/>
          <a:stretch/>
        </p:blipFill>
        <p:spPr>
          <a:xfrm>
            <a:off x="630623" y="3333467"/>
            <a:ext cx="2810791" cy="2200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outdoor, tree, road, child&#10;&#10;Description automatically generated">
            <a:extLst>
              <a:ext uri="{FF2B5EF4-FFF2-40B4-BE49-F238E27FC236}">
                <a16:creationId xmlns:a16="http://schemas.microsoft.com/office/drawing/2014/main" id="{B42F0CF2-7C53-4B55-B016-2DBE871A0AD0}"/>
              </a:ext>
            </a:extLst>
          </p:cNvPr>
          <p:cNvPicPr>
            <a:picLocks noChangeAspect="1"/>
          </p:cNvPicPr>
          <p:nvPr/>
        </p:nvPicPr>
        <p:blipFill rotWithShape="1">
          <a:blip r:embed="rId3"/>
          <a:srcRect l="34523" r="5391" b="3"/>
          <a:stretch/>
        </p:blipFill>
        <p:spPr>
          <a:xfrm>
            <a:off x="6026622" y="1158735"/>
            <a:ext cx="2973114" cy="37695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7">
            <a:extLst>
              <a:ext uri="{FF2B5EF4-FFF2-40B4-BE49-F238E27FC236}">
                <a16:creationId xmlns:a16="http://schemas.microsoft.com/office/drawing/2014/main" id="{7D438DC9-8A42-A644-9249-C4483B8367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3672" y="1004675"/>
            <a:ext cx="2704818" cy="20258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6019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598AE-269A-497B-8F63-D4985421E0F9}"/>
              </a:ext>
            </a:extLst>
          </p:cNvPr>
          <p:cNvSpPr>
            <a:spLocks noGrp="1"/>
          </p:cNvSpPr>
          <p:nvPr>
            <p:ph type="title"/>
          </p:nvPr>
        </p:nvSpPr>
        <p:spPr>
          <a:xfrm>
            <a:off x="453371" y="264219"/>
            <a:ext cx="8229600" cy="1143000"/>
          </a:xfrm>
        </p:spPr>
        <p:txBody>
          <a:bodyPr/>
          <a:lstStyle/>
          <a:p>
            <a:r>
              <a:rPr lang="en-GB"/>
              <a:t>Early addition - Augmentation</a:t>
            </a:r>
          </a:p>
        </p:txBody>
      </p:sp>
      <p:pic>
        <p:nvPicPr>
          <p:cNvPr id="3078" name="Picture 6" descr="Finishing A Tower Of Coloured Wooden Blocks Stock Photo, Picture And  Royalty Free Image. Image 16903783.">
            <a:extLst>
              <a:ext uri="{FF2B5EF4-FFF2-40B4-BE49-F238E27FC236}">
                <a16:creationId xmlns:a16="http://schemas.microsoft.com/office/drawing/2014/main" id="{294C523B-4F78-4652-BEC2-6E976DBB1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520" y="1620751"/>
            <a:ext cx="1959313" cy="39186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peech Bubble: Oval 3">
            <a:extLst>
              <a:ext uri="{FF2B5EF4-FFF2-40B4-BE49-F238E27FC236}">
                <a16:creationId xmlns:a16="http://schemas.microsoft.com/office/drawing/2014/main" id="{E6896445-BEC0-4E8F-87BC-61E1913174CB}"/>
              </a:ext>
            </a:extLst>
          </p:cNvPr>
          <p:cNvSpPr/>
          <p:nvPr/>
        </p:nvSpPr>
        <p:spPr>
          <a:xfrm>
            <a:off x="5223833" y="1407219"/>
            <a:ext cx="2299632" cy="1358758"/>
          </a:xfrm>
          <a:prstGeom prst="wedgeEllipseCallout">
            <a:avLst>
              <a:gd name="adj1" fmla="val -62411"/>
              <a:gd name="adj2" fmla="val 54005"/>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There are 6 blocks.</a:t>
            </a:r>
          </a:p>
          <a:p>
            <a:pPr algn="ctr"/>
            <a:r>
              <a:rPr lang="en-GB" dirty="0">
                <a:solidFill>
                  <a:schemeClr val="tx1"/>
                </a:solidFill>
              </a:rPr>
              <a:t>Let’s add 1 more</a:t>
            </a:r>
          </a:p>
        </p:txBody>
      </p:sp>
    </p:spTree>
    <p:extLst>
      <p:ext uri="{BB962C8B-B14F-4D97-AF65-F5344CB8AC3E}">
        <p14:creationId xmlns:p14="http://schemas.microsoft.com/office/powerpoint/2010/main" val="91515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416696"/>
          <a:ext cx="9143022" cy="6511414"/>
        </p:xfrm>
        <a:graphic>
          <a:graphicData uri="http://schemas.openxmlformats.org/drawingml/2006/table">
            <a:tbl>
              <a:tblPr firstRow="1" bandRow="1">
                <a:tableStyleId>{5940675A-B579-460E-94D1-54222C63F5DA}</a:tableStyleId>
              </a:tblPr>
              <a:tblGrid>
                <a:gridCol w="268089">
                  <a:extLst>
                    <a:ext uri="{9D8B030D-6E8A-4147-A177-3AD203B41FA5}">
                      <a16:colId xmlns:a16="http://schemas.microsoft.com/office/drawing/2014/main" val="20000"/>
                    </a:ext>
                  </a:extLst>
                </a:gridCol>
                <a:gridCol w="559494">
                  <a:extLst>
                    <a:ext uri="{9D8B030D-6E8A-4147-A177-3AD203B41FA5}">
                      <a16:colId xmlns:a16="http://schemas.microsoft.com/office/drawing/2014/main" val="20001"/>
                    </a:ext>
                  </a:extLst>
                </a:gridCol>
                <a:gridCol w="1009842">
                  <a:extLst>
                    <a:ext uri="{9D8B030D-6E8A-4147-A177-3AD203B41FA5}">
                      <a16:colId xmlns:a16="http://schemas.microsoft.com/office/drawing/2014/main" val="20002"/>
                    </a:ext>
                  </a:extLst>
                </a:gridCol>
                <a:gridCol w="302240">
                  <a:extLst>
                    <a:ext uri="{9D8B030D-6E8A-4147-A177-3AD203B41FA5}">
                      <a16:colId xmlns:a16="http://schemas.microsoft.com/office/drawing/2014/main" val="20003"/>
                    </a:ext>
                  </a:extLst>
                </a:gridCol>
                <a:gridCol w="805553">
                  <a:extLst>
                    <a:ext uri="{9D8B030D-6E8A-4147-A177-3AD203B41FA5}">
                      <a16:colId xmlns:a16="http://schemas.microsoft.com/office/drawing/2014/main" val="20007"/>
                    </a:ext>
                  </a:extLst>
                </a:gridCol>
                <a:gridCol w="402648">
                  <a:extLst>
                    <a:ext uri="{9D8B030D-6E8A-4147-A177-3AD203B41FA5}">
                      <a16:colId xmlns:a16="http://schemas.microsoft.com/office/drawing/2014/main" val="20009"/>
                    </a:ext>
                  </a:extLst>
                </a:gridCol>
                <a:gridCol w="810066">
                  <a:extLst>
                    <a:ext uri="{9D8B030D-6E8A-4147-A177-3AD203B41FA5}">
                      <a16:colId xmlns:a16="http://schemas.microsoft.com/office/drawing/2014/main" val="20012"/>
                    </a:ext>
                  </a:extLst>
                </a:gridCol>
                <a:gridCol w="814117">
                  <a:extLst>
                    <a:ext uri="{9D8B030D-6E8A-4147-A177-3AD203B41FA5}">
                      <a16:colId xmlns:a16="http://schemas.microsoft.com/office/drawing/2014/main" val="20008"/>
                    </a:ext>
                  </a:extLst>
                </a:gridCol>
                <a:gridCol w="617869">
                  <a:extLst>
                    <a:ext uri="{9D8B030D-6E8A-4147-A177-3AD203B41FA5}">
                      <a16:colId xmlns:a16="http://schemas.microsoft.com/office/drawing/2014/main" val="20010"/>
                    </a:ext>
                  </a:extLst>
                </a:gridCol>
                <a:gridCol w="836760">
                  <a:extLst>
                    <a:ext uri="{9D8B030D-6E8A-4147-A177-3AD203B41FA5}">
                      <a16:colId xmlns:a16="http://schemas.microsoft.com/office/drawing/2014/main" val="20018"/>
                    </a:ext>
                  </a:extLst>
                </a:gridCol>
                <a:gridCol w="101345">
                  <a:extLst>
                    <a:ext uri="{9D8B030D-6E8A-4147-A177-3AD203B41FA5}">
                      <a16:colId xmlns:a16="http://schemas.microsoft.com/office/drawing/2014/main" val="20011"/>
                    </a:ext>
                  </a:extLst>
                </a:gridCol>
                <a:gridCol w="243715">
                  <a:extLst>
                    <a:ext uri="{9D8B030D-6E8A-4147-A177-3AD203B41FA5}">
                      <a16:colId xmlns:a16="http://schemas.microsoft.com/office/drawing/2014/main" val="20013"/>
                    </a:ext>
                  </a:extLst>
                </a:gridCol>
                <a:gridCol w="1247661">
                  <a:extLst>
                    <a:ext uri="{9D8B030D-6E8A-4147-A177-3AD203B41FA5}">
                      <a16:colId xmlns:a16="http://schemas.microsoft.com/office/drawing/2014/main" val="20014"/>
                    </a:ext>
                  </a:extLst>
                </a:gridCol>
                <a:gridCol w="1123623">
                  <a:extLst>
                    <a:ext uri="{9D8B030D-6E8A-4147-A177-3AD203B41FA5}">
                      <a16:colId xmlns:a16="http://schemas.microsoft.com/office/drawing/2014/main" val="20015"/>
                    </a:ext>
                  </a:extLst>
                </a:gridCol>
              </a:tblGrid>
              <a:tr h="4672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Estimation &amp; Rounding</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gridSpan="4">
                  <a:txBody>
                    <a:bodyPr/>
                    <a:lstStyle/>
                    <a:p>
                      <a:pPr algn="ctr"/>
                      <a:r>
                        <a:rPr lang="en-GB" sz="1000"/>
                        <a:t>Knows</a:t>
                      </a:r>
                      <a:r>
                        <a:rPr lang="en-GB" sz="1000" baseline="0"/>
                        <a:t> they can check </a:t>
                      </a:r>
                    </a:p>
                    <a:p>
                      <a:pPr algn="ctr"/>
                      <a:r>
                        <a:rPr lang="en-GB" sz="1000" baseline="0"/>
                        <a:t>estimates by counting within 0-10</a:t>
                      </a:r>
                      <a:endParaRPr lang="en-GB" sz="10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a:r>
                        <a:rPr lang="en-GB" sz="1000"/>
                        <a:t>Can apply subitising skills to estimate </a:t>
                      </a:r>
                    </a:p>
                    <a:p>
                      <a:pPr algn="ctr"/>
                      <a:r>
                        <a:rPr lang="en-GB" sz="1000"/>
                        <a:t>the number of items in a set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gridSpan="3">
                  <a:txBody>
                    <a:bodyPr/>
                    <a:lstStyle/>
                    <a:p>
                      <a:pPr algn="ctr"/>
                      <a:r>
                        <a:rPr lang="en-GB" sz="1000" kern="1200">
                          <a:solidFill>
                            <a:schemeClr val="tx1"/>
                          </a:solidFill>
                          <a:effectLst/>
                          <a:latin typeface="+mn-lt"/>
                          <a:ea typeface="+mn-ea"/>
                          <a:cs typeface="+mn-cs"/>
                        </a:rPr>
                        <a:t>Uses the language of estimation,</a:t>
                      </a:r>
                    </a:p>
                    <a:p>
                      <a:pPr algn="ctr"/>
                      <a:r>
                        <a:rPr lang="en-GB" sz="1000" kern="1200">
                          <a:solidFill>
                            <a:schemeClr val="tx1"/>
                          </a:solidFill>
                          <a:effectLst/>
                          <a:latin typeface="+mn-lt"/>
                          <a:ea typeface="+mn-ea"/>
                          <a:cs typeface="+mn-cs"/>
                        </a:rPr>
                        <a:t> including more than, less than, </a:t>
                      </a:r>
                    </a:p>
                    <a:p>
                      <a:pPr algn="ctr"/>
                      <a:r>
                        <a:rPr lang="en-GB" sz="1000" kern="1200">
                          <a:solidFill>
                            <a:schemeClr val="tx1"/>
                          </a:solidFill>
                          <a:effectLst/>
                          <a:latin typeface="+mn-lt"/>
                          <a:ea typeface="+mn-ea"/>
                          <a:cs typeface="+mn-cs"/>
                        </a:rPr>
                        <a:t>fewer than and the same</a:t>
                      </a:r>
                      <a:endParaRPr lang="en-GB" sz="10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8"/>
                  </a:ext>
                </a:extLst>
              </a:tr>
              <a:tr h="585448">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t>Awareness of Number – Counting, Quantities</a:t>
                      </a:r>
                      <a:r>
                        <a:rPr lang="en-GB" sz="800" b="1" baseline="0"/>
                        <a:t> &amp; Number Structure</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rId3" action="ppaction://hlinksldjump"/>
                        </a:rPr>
                        <a:t>No. word sequences</a:t>
                      </a:r>
                      <a:endParaRPr lang="en-GB" sz="800" b="1"/>
                    </a:p>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4">
                  <a:txBody>
                    <a:bodyPr/>
                    <a:lstStyle/>
                    <a:p>
                      <a:pPr algn="ctr" fontAlgn="ctr"/>
                      <a:r>
                        <a:rPr lang="en-GB" sz="1000" u="none" strike="noStrike">
                          <a:effectLst/>
                          <a:latin typeface="+mn-lt"/>
                        </a:rPr>
                        <a:t>Say short forward </a:t>
                      </a:r>
                    </a:p>
                    <a:p>
                      <a:pPr algn="ctr" fontAlgn="ctr"/>
                      <a:r>
                        <a:rPr lang="en-GB" sz="1000" u="none" strike="noStrike">
                          <a:effectLst/>
                          <a:latin typeface="+mn-lt"/>
                        </a:rPr>
                        <a:t>and backward number </a:t>
                      </a:r>
                    </a:p>
                    <a:p>
                      <a:pPr algn="ctr" fontAlgn="ctr"/>
                      <a:r>
                        <a:rPr lang="en-GB" sz="1000" u="none" strike="noStrike">
                          <a:effectLst/>
                          <a:latin typeface="+mn-lt"/>
                        </a:rPr>
                        <a:t>word sequences </a:t>
                      </a:r>
                      <a:r>
                        <a:rPr lang="en-GB" sz="1000" b="0" i="0" u="none" strike="noStrike" baseline="0">
                          <a:solidFill>
                            <a:srgbClr val="000000"/>
                          </a:solidFill>
                          <a:effectLst/>
                          <a:latin typeface="+mn-lt"/>
                        </a:rPr>
                        <a:t>within 0-10</a:t>
                      </a:r>
                      <a:endParaRPr lang="en-GB" sz="1000" u="none" strike="noStrike">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mn-lt"/>
                        </a:rPr>
                        <a:t>Uses</a:t>
                      </a:r>
                      <a:r>
                        <a:rPr lang="en-GB" sz="1000" b="0" i="0" u="none" strike="noStrike" baseline="0">
                          <a:solidFill>
                            <a:srgbClr val="000000"/>
                          </a:solidFill>
                          <a:effectLst/>
                          <a:latin typeface="+mn-lt"/>
                        </a:rPr>
                        <a:t> ordinal numbers in real life contexts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e.g. I am first/second/third in the line’</a:t>
                      </a: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grid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mn-lt"/>
                        </a:rPr>
                        <a:t>Recalls</a:t>
                      </a:r>
                      <a:r>
                        <a:rPr lang="en-GB" sz="1000" b="0" i="0" u="none" strike="noStrike" baseline="0">
                          <a:solidFill>
                            <a:srgbClr val="000000"/>
                          </a:solidFill>
                          <a:effectLst/>
                          <a:latin typeface="+mn-lt"/>
                        </a:rPr>
                        <a:t> the number sequence forwards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and backwards within 0-10</a:t>
                      </a: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842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Numerals</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Recognise numerals e.g.</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points to the number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from</a:t>
                      </a:r>
                      <a:r>
                        <a:rPr lang="en-GB" sz="1000" baseline="0">
                          <a:latin typeface="+mn-lt"/>
                        </a:rPr>
                        <a:t> 0-10</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Identify (name) numerals </a:t>
                      </a:r>
                      <a:r>
                        <a:rPr lang="en-GB" sz="1000" baseline="0">
                          <a:latin typeface="+mn-lt"/>
                        </a:rPr>
                        <a:t> </a:t>
                      </a:r>
                      <a:r>
                        <a:rPr lang="en-GB" sz="1000">
                          <a:latin typeface="+mn-lt"/>
                        </a:rPr>
                        <a:t>e.g. can respond to question ‘what is that number?’</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from</a:t>
                      </a:r>
                      <a:r>
                        <a:rPr lang="en-GB" sz="1000" baseline="0">
                          <a:latin typeface="+mn-lt"/>
                        </a:rPr>
                        <a:t> 0-10</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Explains  zero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is represented as 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Orders</a:t>
                      </a:r>
                      <a:r>
                        <a:rPr lang="en-GB" sz="1000" baseline="0">
                          <a:latin typeface="+mn-lt"/>
                        </a:rPr>
                        <a:t> </a:t>
                      </a:r>
                      <a:r>
                        <a:rPr lang="en-GB" sz="1000">
                          <a:latin typeface="+mn-lt"/>
                        </a:rPr>
                        <a:t>numerals forwards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and backwards</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within 0-10</a:t>
                      </a:r>
                      <a:endParaRPr lang="en-GB" sz="1000" b="0" i="0" u="none" strike="noStrike">
                        <a:solidFill>
                          <a:srgbClr val="000000"/>
                        </a:solidFill>
                        <a:effectLst/>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gridSpan="3">
                  <a:txBody>
                    <a:bodyPr/>
                    <a:lstStyle/>
                    <a:p>
                      <a:pPr algn="ctr"/>
                      <a:r>
                        <a:rPr lang="en-GB" sz="1000">
                          <a:latin typeface="+mn-lt"/>
                        </a:rPr>
                        <a:t>Identifies number before, after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and missing numbers</a:t>
                      </a:r>
                      <a:r>
                        <a:rPr lang="en-GB" sz="1000" baseline="0">
                          <a:latin typeface="+mn-lt"/>
                        </a:rPr>
                        <a:t> in a sequence </a:t>
                      </a:r>
                      <a:r>
                        <a:rPr lang="en-GB" sz="1000" b="0" i="0" u="none" strike="noStrike" baseline="0">
                          <a:solidFill>
                            <a:srgbClr val="000000"/>
                          </a:solidFill>
                          <a:effectLst/>
                          <a:latin typeface="+mn-lt"/>
                        </a:rPr>
                        <a:t>within 0-10; beginning to use the language before,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after and in-between</a:t>
                      </a:r>
                      <a:endParaRPr lang="en-GB" sz="1000" b="0" i="0" u="none" strike="noStrike">
                        <a:solidFill>
                          <a:srgbClr val="000000"/>
                        </a:solidFill>
                        <a:effectLst/>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601432">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a:txBody>
                    <a:bodyPr/>
                    <a:lstStyle/>
                    <a:p>
                      <a:pPr algn="ctr"/>
                      <a:r>
                        <a:rPr lang="en-GB" sz="800" b="1">
                          <a:hlinkClick r:id="" action="ppaction://noaction"/>
                        </a:rPr>
                        <a:t>Subitising</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4">
                  <a:txBody>
                    <a:bodyPr/>
                    <a:lstStyle/>
                    <a:p>
                      <a:pPr algn="ctr"/>
                      <a:r>
                        <a:rPr lang="en-GB" sz="1000" kern="1200">
                          <a:solidFill>
                            <a:schemeClr val="tx1"/>
                          </a:solidFill>
                          <a:effectLst/>
                          <a:latin typeface="+mn-lt"/>
                          <a:ea typeface="+mn-ea"/>
                          <a:cs typeface="+mn-cs"/>
                        </a:rPr>
                        <a:t>Identifies ‘how many?’ in regular dot patterns e.g. dot arrangement/on fingers/five frames/10 frames/dice</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without counting up to 6</a:t>
                      </a: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a:r>
                        <a:rPr lang="en-GB" sz="1000" kern="1200">
                          <a:solidFill>
                            <a:schemeClr val="tx1"/>
                          </a:solidFill>
                          <a:effectLst/>
                          <a:latin typeface="+mn-lt"/>
                          <a:ea typeface="+mn-ea"/>
                          <a:cs typeface="+mn-cs"/>
                        </a:rPr>
                        <a:t>Identifies ‘how many?’ in irregular dot patterns e.g. </a:t>
                      </a:r>
                    </a:p>
                    <a:p>
                      <a:pPr algn="ctr"/>
                      <a:r>
                        <a:rPr lang="en-GB" sz="1000" kern="1200">
                          <a:solidFill>
                            <a:schemeClr val="tx1"/>
                          </a:solidFill>
                          <a:effectLst/>
                          <a:latin typeface="+mn-lt"/>
                          <a:ea typeface="+mn-ea"/>
                          <a:cs typeface="+mn-cs"/>
                        </a:rPr>
                        <a:t>dot arrangement/on fingers/five frames/10 frames/dice</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without counting up to 6</a:t>
                      </a: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9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gridSpan="3">
                  <a:txBody>
                    <a:bodyPr/>
                    <a:lstStyle/>
                    <a:p>
                      <a:pPr algn="ctr" fontAlgn="ctr"/>
                      <a:r>
                        <a:rPr lang="en-GB" sz="1000" kern="1200">
                          <a:solidFill>
                            <a:schemeClr val="tx1"/>
                          </a:solidFill>
                          <a:effectLst/>
                          <a:latin typeface="+mn-lt"/>
                          <a:ea typeface="+mn-ea"/>
                          <a:cs typeface="+mn-cs"/>
                        </a:rPr>
                        <a:t>Represents amounts in different arrangements </a:t>
                      </a:r>
                    </a:p>
                    <a:p>
                      <a:pPr algn="ctr" fontAlgn="ctr"/>
                      <a:r>
                        <a:rPr lang="en-GB" sz="1000" kern="1200">
                          <a:solidFill>
                            <a:schemeClr val="tx1"/>
                          </a:solidFill>
                          <a:effectLst/>
                          <a:latin typeface="+mn-lt"/>
                          <a:ea typeface="+mn-ea"/>
                          <a:cs typeface="+mn-cs"/>
                        </a:rPr>
                        <a:t>e.g.dot arrangement/on fingers/five frames/</a:t>
                      </a:r>
                    </a:p>
                    <a:p>
                      <a:pPr algn="ctr"/>
                      <a:r>
                        <a:rPr lang="en-GB" sz="1000" kern="1200">
                          <a:solidFill>
                            <a:schemeClr val="tx1"/>
                          </a:solidFill>
                          <a:effectLst/>
                          <a:latin typeface="+mn-lt"/>
                          <a:ea typeface="+mn-ea"/>
                          <a:cs typeface="+mn-cs"/>
                        </a:rPr>
                        <a:t>10 frames/dice</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without counting up to 6</a:t>
                      </a: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035456">
                <a:tc vMerge="1">
                  <a:txBody>
                    <a:bodyPr/>
                    <a:lstStyle/>
                    <a:p>
                      <a:endParaRPr lang="en-GB"/>
                    </a:p>
                  </a:txBody>
                  <a:tcPr/>
                </a:tc>
                <a:tc>
                  <a:txBody>
                    <a:bodyPr/>
                    <a:lstStyle/>
                    <a:p>
                      <a:pPr algn="ctr"/>
                      <a:r>
                        <a:rPr lang="en-GB" sz="800" b="1">
                          <a:hlinkClick r:id="" action="ppaction://noaction"/>
                        </a:rPr>
                        <a:t>Counting</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fontAlgn="ctr"/>
                      <a:endParaRPr lang="en-GB" sz="1000" u="none" strike="noStrike">
                        <a:effectLst/>
                        <a:latin typeface="+mn-lt"/>
                      </a:endParaRPr>
                    </a:p>
                    <a:p>
                      <a:pPr algn="ctr" fontAlgn="ctr"/>
                      <a:r>
                        <a:rPr lang="en-GB" sz="1000" u="none" strike="noStrike">
                          <a:effectLst/>
                          <a:latin typeface="+mn-lt"/>
                        </a:rPr>
                        <a:t> </a:t>
                      </a:r>
                      <a:r>
                        <a:rPr lang="en-GB" sz="1000" b="0" i="0" u="none" strike="noStrike">
                          <a:solidFill>
                            <a:schemeClr val="tx1"/>
                          </a:solidFill>
                          <a:effectLst/>
                          <a:latin typeface="+mn-lt"/>
                        </a:rPr>
                        <a:t>When</a:t>
                      </a:r>
                      <a:r>
                        <a:rPr lang="en-GB" sz="1000" b="0" i="0" u="none" strike="noStrike" baseline="0">
                          <a:solidFill>
                            <a:schemeClr val="tx1"/>
                          </a:solidFill>
                          <a:effectLst/>
                          <a:latin typeface="+mn-lt"/>
                        </a:rPr>
                        <a:t> counting objects u</a:t>
                      </a:r>
                      <a:r>
                        <a:rPr lang="en-GB" sz="1000" u="none" strike="noStrike">
                          <a:effectLst/>
                          <a:latin typeface="+mn-lt"/>
                        </a:rPr>
                        <a:t>nderstands the order </a:t>
                      </a:r>
                    </a:p>
                    <a:p>
                      <a:pPr algn="ctr" fontAlgn="ctr"/>
                      <a:r>
                        <a:rPr lang="en-GB" sz="1000" u="none" strike="noStrike">
                          <a:effectLst/>
                          <a:latin typeface="+mn-lt"/>
                        </a:rPr>
                        <a:t>in which</a:t>
                      </a:r>
                      <a:r>
                        <a:rPr lang="en-GB" sz="1000" u="none" strike="noStrike" baseline="0">
                          <a:effectLst/>
                          <a:latin typeface="+mn-lt"/>
                        </a:rPr>
                        <a:t> </a:t>
                      </a:r>
                      <a:r>
                        <a:rPr lang="en-GB" sz="1000" u="none" strike="noStrike">
                          <a:effectLst/>
                          <a:latin typeface="+mn-lt"/>
                        </a:rPr>
                        <a:t>we say </a:t>
                      </a:r>
                    </a:p>
                    <a:p>
                      <a:pPr algn="ctr" fontAlgn="ctr"/>
                      <a:r>
                        <a:rPr lang="en-GB" sz="1000" u="none" strike="noStrike">
                          <a:effectLst/>
                          <a:latin typeface="+mn-lt"/>
                        </a:rPr>
                        <a:t>the numbers </a:t>
                      </a:r>
                    </a:p>
                    <a:p>
                      <a:pPr algn="ctr" fontAlgn="ctr"/>
                      <a:r>
                        <a:rPr lang="en-GB" sz="1000" u="none" strike="noStrike">
                          <a:effectLst/>
                          <a:latin typeface="+mn-lt"/>
                        </a:rPr>
                        <a:t>is always the same</a:t>
                      </a:r>
                    </a:p>
                    <a:p>
                      <a:pPr algn="ctr" fontAlgn="ctr"/>
                      <a:r>
                        <a:rPr lang="en-GB" sz="1000" b="0" i="0" u="none" strike="noStrike">
                          <a:solidFill>
                            <a:srgbClr val="000000"/>
                          </a:solidFill>
                          <a:effectLst/>
                          <a:latin typeface="+mn-lt"/>
                        </a:rPr>
                        <a:t>(stable order)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algn="ctr" fontAlgn="ctr"/>
                      <a:r>
                        <a:rPr lang="en-GB" sz="1000" u="none" strike="noStrike">
                          <a:effectLst/>
                          <a:latin typeface="+mn-lt"/>
                        </a:rPr>
                        <a:t>Touch</a:t>
                      </a:r>
                      <a:r>
                        <a:rPr lang="en-GB" sz="1000" u="none" strike="noStrike" baseline="0">
                          <a:effectLst/>
                          <a:latin typeface="+mn-lt"/>
                        </a:rPr>
                        <a:t> c</a:t>
                      </a:r>
                      <a:r>
                        <a:rPr lang="en-GB" sz="1000" u="none" strike="noStrike">
                          <a:effectLst/>
                          <a:latin typeface="+mn-lt"/>
                        </a:rPr>
                        <a:t>ounts</a:t>
                      </a:r>
                      <a:r>
                        <a:rPr lang="en-GB" sz="1000" u="none" strike="noStrike" baseline="0">
                          <a:effectLst/>
                          <a:latin typeface="+mn-lt"/>
                        </a:rPr>
                        <a:t> one </a:t>
                      </a:r>
                    </a:p>
                    <a:p>
                      <a:pPr algn="ctr" fontAlgn="ctr"/>
                      <a:r>
                        <a:rPr lang="en-GB" sz="1000" u="none" strike="noStrike" baseline="0">
                          <a:effectLst/>
                          <a:latin typeface="+mn-lt"/>
                        </a:rPr>
                        <a:t>item when each </a:t>
                      </a:r>
                    </a:p>
                    <a:p>
                      <a:pPr algn="ctr" fontAlgn="ctr"/>
                      <a:r>
                        <a:rPr lang="en-GB" sz="1000" u="none" strike="noStrike" baseline="0">
                          <a:effectLst/>
                          <a:latin typeface="+mn-lt"/>
                        </a:rPr>
                        <a:t>number word is said</a:t>
                      </a:r>
                      <a:endParaRPr lang="en-GB" sz="1000" u="none" strike="noStrike">
                        <a:effectLst/>
                        <a:latin typeface="+mn-lt"/>
                      </a:endParaRPr>
                    </a:p>
                    <a:p>
                      <a:pPr algn="ctr" fontAlgn="ctr"/>
                      <a:r>
                        <a:rPr lang="en-GB" sz="1000" u="none" strike="noStrike">
                          <a:effectLst/>
                          <a:latin typeface="+mn-lt"/>
                        </a:rPr>
                        <a:t>(1-to-1 correspondence)</a:t>
                      </a:r>
                      <a:endParaRPr lang="en-GB" sz="1000" b="0" i="0" u="none" strike="noStrike">
                        <a:solidFill>
                          <a:srgbClr val="000000"/>
                        </a:solidFill>
                        <a:effectLst/>
                        <a:latin typeface="+mn-lt"/>
                      </a:endParaRPr>
                    </a:p>
                  </a:txBody>
                  <a:tcPr marL="0" marR="0" marT="3987"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c hMerge="1">
                  <a:txBody>
                    <a:bodyPr/>
                    <a:lstStyle/>
                    <a:p>
                      <a:endParaRPr lang="en-GB"/>
                    </a:p>
                  </a:txBody>
                  <a:tcPr/>
                </a:tc>
                <a:tc gridSpan="2">
                  <a:txBody>
                    <a:bodyPr/>
                    <a:lstStyle/>
                    <a:p>
                      <a:pPr algn="ctr" fontAlgn="ctr"/>
                      <a:endParaRPr lang="en-GB" sz="1000" b="0" i="0" u="none" strike="noStrike">
                        <a:solidFill>
                          <a:schemeClr val="tx1"/>
                        </a:solidFill>
                        <a:effectLst/>
                        <a:latin typeface="+mn-lt"/>
                      </a:endParaRPr>
                    </a:p>
                    <a:p>
                      <a:pPr algn="ctr" fontAlgn="ctr"/>
                      <a:r>
                        <a:rPr lang="en-GB" sz="1000" b="0" i="0" u="none" strike="noStrike">
                          <a:solidFill>
                            <a:schemeClr val="tx1"/>
                          </a:solidFill>
                          <a:effectLst/>
                          <a:latin typeface="+mn-lt"/>
                        </a:rPr>
                        <a:t>When</a:t>
                      </a:r>
                      <a:r>
                        <a:rPr lang="en-GB" sz="1000" b="0" i="0" u="none" strike="noStrike" baseline="0">
                          <a:solidFill>
                            <a:schemeClr val="tx1"/>
                          </a:solidFill>
                          <a:effectLst/>
                          <a:latin typeface="+mn-lt"/>
                        </a:rPr>
                        <a:t> counting objects understands that the number name of the last object counted is the name given to the total number of </a:t>
                      </a:r>
                    </a:p>
                    <a:p>
                      <a:pPr algn="ctr" fontAlgn="ctr"/>
                      <a:r>
                        <a:rPr lang="en-GB" sz="1000" b="0" i="0" u="none" strike="noStrike" baseline="0">
                          <a:solidFill>
                            <a:schemeClr val="tx1"/>
                          </a:solidFill>
                          <a:effectLst/>
                          <a:latin typeface="+mn-lt"/>
                        </a:rPr>
                        <a:t>objects in a set </a:t>
                      </a:r>
                    </a:p>
                    <a:p>
                      <a:pPr algn="ctr" fontAlgn="ctr"/>
                      <a:r>
                        <a:rPr lang="en-GB" sz="1000" b="0" i="0" u="none" strike="noStrike" baseline="0">
                          <a:solidFill>
                            <a:schemeClr val="tx1"/>
                          </a:solidFill>
                          <a:effectLst/>
                          <a:latin typeface="+mn-lt"/>
                        </a:rPr>
                        <a:t>(cardinal principle)</a:t>
                      </a: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hMerge="1">
                  <a:txBody>
                    <a:bodyPr/>
                    <a:lstStyle/>
                    <a:p>
                      <a:endParaRPr lang="en-GB"/>
                    </a:p>
                  </a:txBody>
                  <a:tcPr/>
                </a:tc>
                <a:tc grid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chemeClr val="tx1"/>
                          </a:solidFill>
                          <a:effectLst/>
                          <a:latin typeface="+mn-lt"/>
                        </a:rPr>
                        <a:t>When</a:t>
                      </a:r>
                      <a:r>
                        <a:rPr lang="en-GB" sz="1000" b="0" i="0" u="none" strike="noStrike" baseline="0">
                          <a:solidFill>
                            <a:schemeClr val="tx1"/>
                          </a:solidFill>
                          <a:effectLst/>
                          <a:latin typeface="+mn-lt"/>
                        </a:rPr>
                        <a:t> counting objects u</a:t>
                      </a:r>
                      <a:r>
                        <a:rPr lang="en-GB" sz="1000" u="none" strike="noStrike">
                          <a:effectLst/>
                          <a:latin typeface="+mn-lt"/>
                        </a:rPr>
                        <a:t>nderstands that the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number of objects is not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affected by position</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mn-lt"/>
                        </a:rPr>
                        <a:t>(order</a:t>
                      </a:r>
                      <a:r>
                        <a:rPr lang="en-GB" sz="1000" b="0" i="0" u="none" strike="noStrike" baseline="0">
                          <a:solidFill>
                            <a:srgbClr val="000000"/>
                          </a:solidFill>
                          <a:effectLst/>
                          <a:latin typeface="+mn-lt"/>
                        </a:rPr>
                        <a:t> irrelevance)</a:t>
                      </a:r>
                      <a:endParaRPr lang="en-GB" sz="1000" u="none" strike="noStrike">
                        <a:effectLst/>
                        <a:latin typeface="+mn-lt"/>
                      </a:endParaRPr>
                    </a:p>
                    <a:p>
                      <a:pPr algn="ctr" fontAlgn="ct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fontAlgn="ctr"/>
                      <a:endParaRPr lang="en-GB" sz="1000" b="0" i="0" u="none" strike="noStrike">
                        <a:solidFill>
                          <a:srgbClr val="000000"/>
                        </a:solidFill>
                        <a:effectLst/>
                        <a:latin typeface="Calibri"/>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D2EC"/>
                    </a:solidFill>
                  </a:tcPr>
                </a:tc>
                <a:tc hMerge="1">
                  <a:txBody>
                    <a:bodyPr/>
                    <a:lstStyle/>
                    <a:p>
                      <a:endParaRPr lang="en-GB"/>
                    </a:p>
                  </a:txBody>
                  <a:tcPr/>
                </a:tc>
                <a:tc gridSpan="2">
                  <a:txBody>
                    <a:bodyPr/>
                    <a:lstStyle/>
                    <a:p>
                      <a:pPr algn="ctr" fontAlgn="ctr"/>
                      <a:r>
                        <a:rPr lang="en-GB" sz="1000" kern="1200">
                          <a:solidFill>
                            <a:schemeClr val="tx1"/>
                          </a:solidFill>
                          <a:effectLst/>
                          <a:latin typeface="+mn-lt"/>
                          <a:ea typeface="+mn-ea"/>
                          <a:cs typeface="+mn-cs"/>
                        </a:rPr>
                        <a:t>Counts objects</a:t>
                      </a:r>
                    </a:p>
                    <a:p>
                      <a:pPr algn="ctr"/>
                      <a:r>
                        <a:rPr lang="en-GB" sz="1000" kern="1200">
                          <a:solidFill>
                            <a:schemeClr val="tx1"/>
                          </a:solidFill>
                          <a:effectLst/>
                          <a:latin typeface="+mn-lt"/>
                          <a:ea typeface="+mn-ea"/>
                          <a:cs typeface="+mn-cs"/>
                        </a:rPr>
                        <a:t>in a set recognising that the appearance of the objects has no effect on the overall total </a:t>
                      </a:r>
                    </a:p>
                    <a:p>
                      <a:pPr algn="ctr"/>
                      <a:r>
                        <a:rPr lang="en-GB" sz="1000" kern="1200">
                          <a:solidFill>
                            <a:schemeClr val="tx1"/>
                          </a:solidFill>
                          <a:effectLst/>
                          <a:latin typeface="+mn-lt"/>
                          <a:ea typeface="+mn-ea"/>
                          <a:cs typeface="+mn-cs"/>
                        </a:rPr>
                        <a:t>within 0-10 </a:t>
                      </a:r>
                    </a:p>
                    <a:p>
                      <a:pPr algn="ctr"/>
                      <a:r>
                        <a:rPr lang="en-GB" sz="1000" kern="1200">
                          <a:solidFill>
                            <a:schemeClr val="tx1"/>
                          </a:solidFill>
                          <a:effectLst/>
                          <a:latin typeface="+mn-lt"/>
                          <a:ea typeface="+mn-ea"/>
                          <a:cs typeface="+mn-cs"/>
                        </a:rPr>
                        <a:t>(conservation)</a:t>
                      </a:r>
                      <a:endParaRPr lang="en-GB" sz="1000"/>
                    </a:p>
                  </a:txBody>
                  <a:tcPr marL="0" marR="0" marT="3987"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a:txBody>
                    <a:bodyPr/>
                    <a:lstStyle/>
                    <a:p>
                      <a:pPr algn="ctr" fontAlgn="ctr"/>
                      <a:r>
                        <a:rPr lang="en-GB" sz="1000" kern="1200">
                          <a:solidFill>
                            <a:schemeClr val="tx1"/>
                          </a:solidFill>
                          <a:effectLst/>
                          <a:latin typeface="+mn-lt"/>
                          <a:ea typeface="+mn-ea"/>
                          <a:cs typeface="+mn-cs"/>
                        </a:rPr>
                        <a:t>Counts anything e.g. objects at a distance/in a book/sounds/claps </a:t>
                      </a:r>
                    </a:p>
                    <a:p>
                      <a:pPr algn="ctr" fontAlgn="ctr"/>
                      <a:r>
                        <a:rPr lang="en-GB" sz="1000" kern="1200">
                          <a:solidFill>
                            <a:schemeClr val="tx1"/>
                          </a:solidFill>
                          <a:effectLst/>
                          <a:latin typeface="+mn-lt"/>
                          <a:ea typeface="+mn-ea"/>
                          <a:cs typeface="+mn-cs"/>
                        </a:rPr>
                        <a:t>within 0-10 </a:t>
                      </a:r>
                    </a:p>
                    <a:p>
                      <a:pPr algn="ctr"/>
                      <a:r>
                        <a:rPr lang="en-GB" sz="1000" kern="1200">
                          <a:solidFill>
                            <a:schemeClr val="tx1"/>
                          </a:solidFill>
                          <a:effectLst/>
                          <a:latin typeface="+mn-lt"/>
                          <a:ea typeface="+mn-ea"/>
                          <a:cs typeface="+mn-cs"/>
                        </a:rPr>
                        <a:t>(abstract principle)</a:t>
                      </a:r>
                      <a:endParaRPr lang="en-GB" sz="1000"/>
                    </a:p>
                  </a:txBody>
                  <a:tcPr marL="0" marR="0" marT="3987"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479717">
                <a:tc vMerge="1">
                  <a:txBody>
                    <a:bodyPr/>
                    <a:lstStyle/>
                    <a:p>
                      <a:endParaRPr lang="en-GB"/>
                    </a:p>
                  </a:txBody>
                  <a:tcPr/>
                </a:tc>
                <a:tc>
                  <a:txBody>
                    <a:bodyPr/>
                    <a:lstStyle/>
                    <a:p>
                      <a:pPr algn="ctr"/>
                      <a:r>
                        <a:rPr lang="en-GB" sz="800" b="1">
                          <a:hlinkClick r:id="" action="ppaction://noaction"/>
                        </a:rPr>
                        <a:t>Place</a:t>
                      </a:r>
                      <a:r>
                        <a:rPr lang="en-GB" sz="800" b="1" baseline="0">
                          <a:hlinkClick r:id="" action="ppaction://noaction"/>
                        </a:rPr>
                        <a:t> Value</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6">
                  <a:txBody>
                    <a:bodyPr/>
                    <a:lstStyle/>
                    <a:p>
                      <a:pPr algn="ctr"/>
                      <a:r>
                        <a:rPr lang="en-GB" sz="1000">
                          <a:latin typeface="+mn-lt"/>
                        </a:rPr>
                        <a:t>Explains</a:t>
                      </a:r>
                      <a:r>
                        <a:rPr lang="en-GB" sz="1000" baseline="0">
                          <a:latin typeface="+mn-lt"/>
                        </a:rPr>
                        <a:t> that zero means there is none of a particular quantity</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Partitions quantities to 10 into 2 or more parts and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recognises that this does not affect the total e.g. 6 as 3 and</a:t>
                      </a:r>
                      <a:r>
                        <a:rPr lang="en-GB" sz="1000" baseline="0">
                          <a:latin typeface="+mn-lt"/>
                        </a:rPr>
                        <a:t> 3/2 and 2 and 2</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50405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Addition and Subtraction</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700" b="1"/>
                    </a:p>
                  </a:txBody>
                  <a:tcPr anchor="ctr" anchorCtr="1"/>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441704">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Mult</a:t>
                      </a:r>
                      <a:r>
                        <a:rPr lang="en-GB" sz="800" b="1" baseline="0">
                          <a:hlinkClick r:id="" action="ppaction://noaction"/>
                        </a:rPr>
                        <a:t>iplication and Division</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700" b="1"/>
                    </a:p>
                  </a:txBody>
                  <a:tcPr anchor="ctr" anchorCtr="1"/>
                </a:tc>
                <a:tc gridSpan="6">
                  <a:txBody>
                    <a:bodyPr/>
                    <a:lstStyle/>
                    <a:p>
                      <a:pPr algn="ctr"/>
                      <a:r>
                        <a:rPr lang="en-GB" sz="1000" kern="1200">
                          <a:solidFill>
                            <a:schemeClr val="tx1"/>
                          </a:solidFill>
                          <a:effectLst/>
                          <a:latin typeface="+mn-lt"/>
                          <a:ea typeface="+mn-ea"/>
                          <a:cs typeface="+mn-cs"/>
                        </a:rPr>
                        <a:t>Shares out a group of items into 2 equal sets within 0-10.</a:t>
                      </a:r>
                    </a:p>
                    <a:p>
                      <a:pPr algn="ctr"/>
                      <a:r>
                        <a:rPr lang="en-GB" sz="1000" kern="1200">
                          <a:solidFill>
                            <a:schemeClr val="tx1"/>
                          </a:solidFill>
                          <a:effectLst/>
                          <a:latin typeface="+mn-lt"/>
                          <a:ea typeface="+mn-ea"/>
                          <a:cs typeface="+mn-cs"/>
                        </a:rPr>
                        <a:t>Groups objects into matching or</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natural sets of 2 e.g. shoes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Begin to identify halves</a:t>
                      </a:r>
                      <a:r>
                        <a:rPr lang="en-GB" sz="1000" baseline="0">
                          <a:latin typeface="+mn-lt"/>
                        </a:rPr>
                        <a:t> and doubles usi</a:t>
                      </a:r>
                      <a:r>
                        <a:rPr lang="en-GB" sz="1000">
                          <a:latin typeface="+mn-lt"/>
                        </a:rPr>
                        <a:t>ng concrete materials</a:t>
                      </a:r>
                      <a:r>
                        <a:rPr lang="en-GB" sz="1000" baseline="0">
                          <a:latin typeface="+mn-lt"/>
                        </a:rPr>
                        <a:t> </a:t>
                      </a:r>
                      <a:r>
                        <a:rPr lang="en-GB" sz="1000">
                          <a:latin typeface="+mn-lt"/>
                        </a:rPr>
                        <a:t>within</a:t>
                      </a:r>
                      <a:r>
                        <a:rPr lang="en-GB" sz="1000" baseline="0">
                          <a:latin typeface="+mn-lt"/>
                        </a:rPr>
                        <a:t>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r h="44014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Fractions,</a:t>
                      </a:r>
                      <a:r>
                        <a:rPr lang="en-GB" sz="800" b="1" baseline="0">
                          <a:hlinkClick r:id="" action="ppaction://noaction"/>
                        </a:rPr>
                        <a:t> Decimals and %</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GB"/>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Identifies wholes and halves in a social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context and uses appropriate language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e.g. ‘I have eaten half of my banana’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Splits a whole into smaller parts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and explains that equal parts are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same size</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          Understands that a whole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can be shared equally and unequally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extLst>
                  <a:ext uri="{0D108BD9-81ED-4DB2-BD59-A6C34878D82A}">
                    <a16:rowId xmlns:a16="http://schemas.microsoft.com/office/drawing/2014/main" val="10007"/>
                  </a:ext>
                </a:extLst>
              </a:tr>
            </a:tbl>
          </a:graphicData>
        </a:graphic>
      </p:graphicFrame>
      <p:sp>
        <p:nvSpPr>
          <p:cNvPr id="2" name="TextBox 1"/>
          <p:cNvSpPr txBox="1"/>
          <p:nvPr/>
        </p:nvSpPr>
        <p:spPr>
          <a:xfrm>
            <a:off x="0" y="-152400"/>
            <a:ext cx="9144000" cy="369332"/>
          </a:xfrm>
          <a:prstGeom prst="rect">
            <a:avLst/>
          </a:prstGeom>
          <a:noFill/>
        </p:spPr>
        <p:txBody>
          <a:bodyPr wrap="square" rtlCol="0">
            <a:spAutoFit/>
          </a:bodyPr>
          <a:lstStyle/>
          <a:p>
            <a:pPr algn="ctr"/>
            <a:r>
              <a:rPr lang="en-GB" b="1" u="sng"/>
              <a:t>Early Level Tracker 1</a:t>
            </a:r>
          </a:p>
        </p:txBody>
      </p:sp>
      <p:sp>
        <p:nvSpPr>
          <p:cNvPr id="4" name="Action Button: Back or Previous 3">
            <a:hlinkClick r:id="" action="ppaction://hlinkshowjump?jump=previousslide" highlightClick="1"/>
          </p:cNvPr>
          <p:cNvSpPr/>
          <p:nvPr/>
        </p:nvSpPr>
        <p:spPr>
          <a:xfrm>
            <a:off x="0" y="0"/>
            <a:ext cx="323528" cy="3693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Home 5">
            <a:hlinkClick r:id="rId4" action="ppaction://hlinksldjump" highlightClick="1"/>
          </p:cNvPr>
          <p:cNvSpPr/>
          <p:nvPr/>
        </p:nvSpPr>
        <p:spPr>
          <a:xfrm>
            <a:off x="8775864" y="3"/>
            <a:ext cx="356390" cy="38166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872DB45-61EE-4533-B0B4-79D531A30ADB}"/>
              </a:ext>
            </a:extLst>
          </p:cNvPr>
          <p:cNvSpPr/>
          <p:nvPr/>
        </p:nvSpPr>
        <p:spPr>
          <a:xfrm>
            <a:off x="3272589" y="323613"/>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3641E72-FCD9-4A42-A04F-1D5DD6926E2F}"/>
              </a:ext>
            </a:extLst>
          </p:cNvPr>
          <p:cNvSpPr/>
          <p:nvPr/>
        </p:nvSpPr>
        <p:spPr>
          <a:xfrm>
            <a:off x="2924608" y="4609969"/>
            <a:ext cx="1228292" cy="1041531"/>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0884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598AE-269A-497B-8F63-D4985421E0F9}"/>
              </a:ext>
            </a:extLst>
          </p:cNvPr>
          <p:cNvSpPr>
            <a:spLocks noGrp="1"/>
          </p:cNvSpPr>
          <p:nvPr>
            <p:ph type="title"/>
          </p:nvPr>
        </p:nvSpPr>
        <p:spPr>
          <a:xfrm>
            <a:off x="453371" y="264219"/>
            <a:ext cx="8229600" cy="1143000"/>
          </a:xfrm>
        </p:spPr>
        <p:txBody>
          <a:bodyPr/>
          <a:lstStyle/>
          <a:p>
            <a:r>
              <a:rPr lang="en-GB"/>
              <a:t>Early addition - Augmentation</a:t>
            </a:r>
          </a:p>
        </p:txBody>
      </p:sp>
      <p:sp>
        <p:nvSpPr>
          <p:cNvPr id="3" name="Content Placeholder 2">
            <a:extLst>
              <a:ext uri="{FF2B5EF4-FFF2-40B4-BE49-F238E27FC236}">
                <a16:creationId xmlns:a16="http://schemas.microsoft.com/office/drawing/2014/main" id="{DCBB232A-23AD-4A3B-B16C-CC5F12CC6468}"/>
              </a:ext>
            </a:extLst>
          </p:cNvPr>
          <p:cNvSpPr>
            <a:spLocks noGrp="1"/>
          </p:cNvSpPr>
          <p:nvPr>
            <p:ph idx="1"/>
          </p:nvPr>
        </p:nvSpPr>
        <p:spPr>
          <a:xfrm>
            <a:off x="1647543" y="4058769"/>
            <a:ext cx="8229600" cy="4525963"/>
          </a:xfrm>
        </p:spPr>
        <p:txBody>
          <a:bodyPr vert="horz" lIns="91440" tIns="45720" rIns="91440" bIns="45720" rtlCol="0" anchor="t">
            <a:normAutofit/>
          </a:bodyPr>
          <a:lstStyle/>
          <a:p>
            <a:pPr marL="457200" lvl="1" indent="0">
              <a:buNone/>
            </a:pPr>
            <a:r>
              <a:rPr lang="en-GB" sz="3000"/>
              <a:t>Increasing the amount of a set.</a:t>
            </a:r>
          </a:p>
          <a:p>
            <a:pPr marL="457200" lvl="1" indent="0">
              <a:buNone/>
            </a:pPr>
            <a:r>
              <a:rPr lang="en-GB" sz="3000"/>
              <a:t>Relies on cardinality.</a:t>
            </a:r>
            <a:endParaRPr lang="en-GB" sz="3000">
              <a:cs typeface="Calibri"/>
            </a:endParaRPr>
          </a:p>
          <a:p>
            <a:pPr marL="457200" lvl="1" indent="0">
              <a:buNone/>
            </a:pPr>
            <a:r>
              <a:rPr lang="en-GB" sz="3000"/>
              <a:t>Counting on from a set number.</a:t>
            </a:r>
            <a:endParaRPr lang="en-GB" sz="3000">
              <a:cs typeface="Calibri"/>
            </a:endParaRPr>
          </a:p>
          <a:p>
            <a:pPr marL="457200" lvl="1" indent="0">
              <a:buNone/>
            </a:pPr>
            <a:endParaRPr lang="en-GB"/>
          </a:p>
        </p:txBody>
      </p:sp>
      <p:pic>
        <p:nvPicPr>
          <p:cNvPr id="5" name="Picture 4">
            <a:extLst>
              <a:ext uri="{FF2B5EF4-FFF2-40B4-BE49-F238E27FC236}">
                <a16:creationId xmlns:a16="http://schemas.microsoft.com/office/drawing/2014/main" id="{80D3BBC9-48D6-4271-9E1E-DB8C124922EF}"/>
              </a:ext>
            </a:extLst>
          </p:cNvPr>
          <p:cNvPicPr>
            <a:picLocks noChangeAspect="1"/>
          </p:cNvPicPr>
          <p:nvPr/>
        </p:nvPicPr>
        <p:blipFill>
          <a:blip r:embed="rId3"/>
          <a:stretch>
            <a:fillRect/>
          </a:stretch>
        </p:blipFill>
        <p:spPr>
          <a:xfrm>
            <a:off x="312310" y="1291186"/>
            <a:ext cx="1402316" cy="4225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663" y="1291183"/>
            <a:ext cx="3869517" cy="2545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4" descr="Childhood Beckons: Number Line Fun">
            <a:extLst>
              <a:ext uri="{FF2B5EF4-FFF2-40B4-BE49-F238E27FC236}">
                <a16:creationId xmlns:a16="http://schemas.microsoft.com/office/drawing/2014/main" id="{94E2ADC5-780B-4F25-98D5-25DD2703A9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697" r="6107"/>
          <a:stretch/>
        </p:blipFill>
        <p:spPr bwMode="auto">
          <a:xfrm>
            <a:off x="2098283" y="1291183"/>
            <a:ext cx="2331779" cy="2754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2341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96" y="1004416"/>
            <a:ext cx="8229600" cy="652934"/>
          </a:xfrm>
        </p:spPr>
        <p:txBody>
          <a:bodyPr>
            <a:noAutofit/>
          </a:bodyPr>
          <a:lstStyle/>
          <a:p>
            <a:r>
              <a:rPr lang="en-GB"/>
              <a:t>Early addition - Aggregation</a:t>
            </a:r>
          </a:p>
        </p:txBody>
      </p:sp>
      <p:sp>
        <p:nvSpPr>
          <p:cNvPr id="3" name="Content Placeholder 2"/>
          <p:cNvSpPr>
            <a:spLocks noGrp="1"/>
          </p:cNvSpPr>
          <p:nvPr>
            <p:ph idx="1"/>
          </p:nvPr>
        </p:nvSpPr>
        <p:spPr>
          <a:xfrm>
            <a:off x="436683" y="4478673"/>
            <a:ext cx="8262714" cy="2448272"/>
          </a:xfrm>
        </p:spPr>
        <p:txBody>
          <a:bodyPr>
            <a:normAutofit/>
          </a:bodyPr>
          <a:lstStyle/>
          <a:p>
            <a:pPr marL="457200" lvl="1" indent="0">
              <a:buNone/>
            </a:pPr>
            <a:endParaRPr lang="en-GB" sz="2500"/>
          </a:p>
          <a:p>
            <a:pPr marL="457200" lvl="1" indent="0">
              <a:buNone/>
            </a:pPr>
            <a:r>
              <a:rPr lang="en-GB" sz="3000"/>
              <a:t>Bringing together or combining sets of objects</a:t>
            </a:r>
          </a:p>
          <a:p>
            <a:pPr marL="0" indent="0">
              <a:buNone/>
            </a:pPr>
            <a:endParaRPr lang="en-GB" b="1"/>
          </a:p>
        </p:txBody>
      </p:sp>
      <p:pic>
        <p:nvPicPr>
          <p:cNvPr id="1026" name="Picture 2">
            <a:extLst>
              <a:ext uri="{FF2B5EF4-FFF2-40B4-BE49-F238E27FC236}">
                <a16:creationId xmlns:a16="http://schemas.microsoft.com/office/drawing/2014/main" id="{C685ADAC-0047-4991-8E39-98CE6F936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77" y="2163648"/>
            <a:ext cx="1381843" cy="11311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wo apples a day really do keep the doctor away, research says | UK News |  Sky News">
            <a:extLst>
              <a:ext uri="{FF2B5EF4-FFF2-40B4-BE49-F238E27FC236}">
                <a16:creationId xmlns:a16="http://schemas.microsoft.com/office/drawing/2014/main" id="{DDA13C0B-D45F-4D9A-A3E4-FFA4171E41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2680" y="1845526"/>
            <a:ext cx="1763143" cy="9873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FA26FC0-C731-4657-8091-EE6814A8D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21912"/>
            <a:ext cx="1381843" cy="11311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991927E-B8BE-4B21-ADB6-9B3080F68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843" y="3159391"/>
            <a:ext cx="1381843" cy="11311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419E16A-3AD1-47AB-BF4D-DF2C64114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483" y="1786575"/>
            <a:ext cx="1381843" cy="11311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wo apples a day really do keep the doctor away, research says | UK News |  Sky News">
            <a:extLst>
              <a:ext uri="{FF2B5EF4-FFF2-40B4-BE49-F238E27FC236}">
                <a16:creationId xmlns:a16="http://schemas.microsoft.com/office/drawing/2014/main" id="{CCC56EF1-3C71-4801-8130-E5B15E8139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857" y="3428682"/>
            <a:ext cx="1763143" cy="98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5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1.11111E-6 L 3.33333E-6 0.00023 C 0.01041 -0.00555 0.02031 -0.01227 0.03125 -0.01667 C 0.04323 -0.02199 0.06857 -0.02893 0.06857 -0.0287 C 0.07777 -0.02847 0.08698 -0.02824 0.096 -0.02731 C 0.10139 -0.02639 0.10764 -0.02106 0.11163 -0.01875 C 0.11909 -0.01458 0.11857 -0.01505 0.12552 -0.01273 C 0.12795 -0.00972 0.13021 -0.00671 0.13333 -0.00417 C 0.13507 -0.00301 0.13715 -0.00301 0.13923 -0.00208 C 0.15642 0.00278 0.13871 -0.00301 0.15295 0.00185 C 0.15573 0.00394 0.15781 0.00648 0.16093 0.0081 C 0.16389 0.00995 0.16736 0.01065 0.17066 0.01227 C 0.17326 0.01366 0.17586 0.01505 0.17847 0.01667 C 0.18368 0.01505 0.18923 0.01482 0.19427 0.01227 C 0.1967 0.01111 0.19913 0.00926 0.20191 0.0081 C 0.21527 0.00278 0.20468 0.0088 0.2158 0.00394 C 0.2184 0.00278 0.22083 0.00046 0.22361 -1.11111E-6 C 0.2276 -0.00092 0.23159 -1.11111E-6 0.23559 -1.11111E-6 L 0.22552 -0.00417 " pathEditMode="relative" rAng="0" ptsTypes="AAAAAAAAAAAAAAAAAAA">
                                      <p:cBhvr>
                                        <p:cTn id="6" dur="2000" fill="hold"/>
                                        <p:tgtEl>
                                          <p:spTgt spid="8"/>
                                        </p:tgtEl>
                                        <p:attrNameLst>
                                          <p:attrName>ppt_x</p:attrName>
                                          <p:attrName>ppt_y</p:attrName>
                                        </p:attrNameLst>
                                      </p:cBhvr>
                                      <p:rCtr x="11771" y="-625"/>
                                    </p:animMotion>
                                  </p:childTnLst>
                                </p:cTn>
                              </p:par>
                              <p:par>
                                <p:cTn id="7" presetID="0" presetClass="path" presetSubtype="0" accel="50000" decel="50000" fill="hold" nodeType="withEffect">
                                  <p:stCondLst>
                                    <p:cond delay="0"/>
                                  </p:stCondLst>
                                  <p:childTnLst>
                                    <p:animMotion origin="layout" path="M -2.5E-6 0.02129 L -2.5E-6 0.02199 C 0.00868 0.01898 0.01771 0.0162 0.02709 0.01388 C 0.0382 0.01088 0.04202 0.01157 0.05295 0.00925 C 0.05556 0.00856 0.05816 0.0081 0.06077 0.0074 C 0.06354 0.00694 0.07622 0.00578 0.07847 0.00578 C 0.1191 -0.00348 0.09184 0.00115 0.16216 -0.00116 C 0.16424 -0.00186 0.17448 -0.00348 0.17657 -0.00463 C 0.18073 -0.00695 0.18247 -0.01112 0.18785 -0.01158 C 0.19115 -0.01158 0.19427 -0.01158 0.1974 -0.01227 C 0.19931 -0.01227 0.2007 -0.01274 0.20226 -0.01343 C 0.21459 -0.01436 0.21632 -0.01389 0.22674 -0.01389 L 0.22674 -0.01343 L 0.22674 -0.01389 " pathEditMode="relative" rAng="0" ptsTypes="AAAAAAAAAAAAAA">
                                      <p:cBhvr>
                                        <p:cTn id="8" dur="2000" fill="hold"/>
                                        <p:tgtEl>
                                          <p:spTgt spid="7"/>
                                        </p:tgtEl>
                                        <p:attrNameLst>
                                          <p:attrName>ppt_x</p:attrName>
                                          <p:attrName>ppt_y</p:attrName>
                                        </p:attrNameLst>
                                      </p:cBhvr>
                                      <p:rCtr x="11337" y="-1759"/>
                                    </p:animMotion>
                                  </p:childTnLst>
                                </p:cTn>
                              </p:par>
                              <p:par>
                                <p:cTn id="9" presetID="0" presetClass="path" presetSubtype="0" accel="50000" decel="50000" fill="hold" nodeType="withEffect">
                                  <p:stCondLst>
                                    <p:cond delay="0"/>
                                  </p:stCondLst>
                                  <p:childTnLst>
                                    <p:animMotion origin="layout" path="M 3.33333E-6 -2.96296E-6 L 3.33333E-6 0.00023 C 0.00833 -0.00324 0.0158 -0.0074 0.02517 -0.00995 C 0.04635 -0.01551 0.06163 -0.0162 0.08402 -0.01805 C 0.09305 -0.01805 0.10191 -0.01782 0.11093 -0.01759 C 0.11475 -0.01736 0.11857 -0.01736 0.12205 -0.01666 C 0.12552 -0.01597 0.1283 -0.01458 0.13159 -0.01365 C 0.1335 -0.01319 0.14757 -0.01065 0.14913 -0.01065 C 0.16909 -0.01018 0.18941 -0.01065 0.20955 -0.01065 L 0.20955 -0.01041 " pathEditMode="relative" rAng="0" ptsTypes="AAAAAAAAAA">
                                      <p:cBhvr>
                                        <p:cTn id="10" dur="2000" fill="hold"/>
                                        <p:tgtEl>
                                          <p:spTgt spid="1026"/>
                                        </p:tgtEl>
                                        <p:attrNameLst>
                                          <p:attrName>ppt_x</p:attrName>
                                          <p:attrName>ppt_y</p:attrName>
                                        </p:attrNameLst>
                                      </p:cBhvr>
                                      <p:rCtr x="10469" y="-903"/>
                                    </p:animMotion>
                                  </p:childTnLst>
                                </p:cTn>
                              </p:par>
                              <p:par>
                                <p:cTn id="11" presetID="0" presetClass="path" presetSubtype="0" accel="50000" decel="50000" fill="hold" nodeType="withEffect">
                                  <p:stCondLst>
                                    <p:cond delay="0"/>
                                  </p:stCondLst>
                                  <p:childTnLst>
                                    <p:animMotion origin="layout" path="M -0.00955 0.01875 L -0.00955 0.01875 C -0.02639 0.01366 -0.04809 0.00695 -0.06302 0.00579 C -0.08316 0.0044 -0.1033 0.00718 -0.12344 0.00764 C -0.12483 0.00834 -0.12604 0.00903 -0.12743 0.00949 C -0.13854 0.01297 -0.14063 0.01297 -0.15087 0.01505 L -0.20972 0.01134 C -0.21198 0.01111 -0.21424 0.00949 -0.2165 0.00949 C -0.23351 0.00903 -0.25035 0.00949 -0.26719 0.00949 L -0.26719 0.00949 " pathEditMode="relative" ptsTypes="AAAAAAAAAA">
                                      <p:cBhvr>
                                        <p:cTn id="12" dur="2000" fill="hold"/>
                                        <p:tgtEl>
                                          <p:spTgt spid="1028"/>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2.22222E-6 -0.00255 L -2.22222E-6 -0.00255 C -0.03594 -0.0044 -0.02604 -0.00417 -0.09201 -0.00208 C -0.09635 -0.00185 -0.1 -0.00069 -0.10399 -0.00023 L -0.1585 -0.00069 C -0.1618 -0.00093 -0.16475 -0.00139 -0.16788 -0.00139 C -0.18212 -0.00116 -0.19635 -0.00046 -0.21059 -0.00023 C -0.22552 0.00116 -0.20712 -0.00046 -0.23177 0.00093 C -0.23403 0.00116 -0.23628 0.00139 -0.23837 0.00162 C -0.24323 0.00185 -0.24826 0.00185 -0.25312 0.00232 C -0.25573 0.00232 -0.26094 0.00278 -0.26094 0.00301 L -0.26094 0.00278 " pathEditMode="relative" rAng="0" ptsTypes="AAAAAAAAAAAA">
                                      <p:cBhvr>
                                        <p:cTn id="14" dur="2000" fill="hold"/>
                                        <p:tgtEl>
                                          <p:spTgt spid="9"/>
                                        </p:tgtEl>
                                        <p:attrNameLst>
                                          <p:attrName>ppt_x</p:attrName>
                                          <p:attrName>ppt_y</p:attrName>
                                        </p:attrNameLst>
                                      </p:cBhvr>
                                      <p:rCtr x="-13056" y="208"/>
                                    </p:animMotion>
                                  </p:childTnLst>
                                </p:cTn>
                              </p:par>
                              <p:par>
                                <p:cTn id="15" presetID="0" presetClass="path" presetSubtype="0" accel="50000" decel="50000" fill="hold" nodeType="withEffect">
                                  <p:stCondLst>
                                    <p:cond delay="0"/>
                                  </p:stCondLst>
                                  <p:childTnLst>
                                    <p:animMotion origin="layout" path="M 0.00538 0.01227 L 0.00538 0.01227 C 0.0309 0.01343 0.0566 0.01274 0.08195 0.01575 C 0.0908 0.0169 0.09705 0.02477 0.10399 0.03033 C 0.10938 0.03473 0.11528 0.0382 0.12031 0.04306 C 0.12222 0.04491 0.12379 0.04723 0.12587 0.04862 C 0.12847 0.05047 0.13125 0.05116 0.13403 0.05232 C 0.13715 0.05348 0.14028 0.05579 0.14358 0.05602 C 0.17986 0.05788 0.21771 0.05764 0.25469 0.05764 L 0.25469 0.05764 " pathEditMode="relative" ptsTypes="AAAAAAAAAA">
                                      <p:cBhvr>
                                        <p:cTn id="16"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416696"/>
          <a:ext cx="9143022" cy="6511414"/>
        </p:xfrm>
        <a:graphic>
          <a:graphicData uri="http://schemas.openxmlformats.org/drawingml/2006/table">
            <a:tbl>
              <a:tblPr firstRow="1" bandRow="1">
                <a:tableStyleId>{5940675A-B579-460E-94D1-54222C63F5DA}</a:tableStyleId>
              </a:tblPr>
              <a:tblGrid>
                <a:gridCol w="268089">
                  <a:extLst>
                    <a:ext uri="{9D8B030D-6E8A-4147-A177-3AD203B41FA5}">
                      <a16:colId xmlns:a16="http://schemas.microsoft.com/office/drawing/2014/main" val="20000"/>
                    </a:ext>
                  </a:extLst>
                </a:gridCol>
                <a:gridCol w="559494">
                  <a:extLst>
                    <a:ext uri="{9D8B030D-6E8A-4147-A177-3AD203B41FA5}">
                      <a16:colId xmlns:a16="http://schemas.microsoft.com/office/drawing/2014/main" val="20001"/>
                    </a:ext>
                  </a:extLst>
                </a:gridCol>
                <a:gridCol w="1009842">
                  <a:extLst>
                    <a:ext uri="{9D8B030D-6E8A-4147-A177-3AD203B41FA5}">
                      <a16:colId xmlns:a16="http://schemas.microsoft.com/office/drawing/2014/main" val="20002"/>
                    </a:ext>
                  </a:extLst>
                </a:gridCol>
                <a:gridCol w="302240">
                  <a:extLst>
                    <a:ext uri="{9D8B030D-6E8A-4147-A177-3AD203B41FA5}">
                      <a16:colId xmlns:a16="http://schemas.microsoft.com/office/drawing/2014/main" val="20003"/>
                    </a:ext>
                  </a:extLst>
                </a:gridCol>
                <a:gridCol w="805553">
                  <a:extLst>
                    <a:ext uri="{9D8B030D-6E8A-4147-A177-3AD203B41FA5}">
                      <a16:colId xmlns:a16="http://schemas.microsoft.com/office/drawing/2014/main" val="20007"/>
                    </a:ext>
                  </a:extLst>
                </a:gridCol>
                <a:gridCol w="402648">
                  <a:extLst>
                    <a:ext uri="{9D8B030D-6E8A-4147-A177-3AD203B41FA5}">
                      <a16:colId xmlns:a16="http://schemas.microsoft.com/office/drawing/2014/main" val="20009"/>
                    </a:ext>
                  </a:extLst>
                </a:gridCol>
                <a:gridCol w="810066">
                  <a:extLst>
                    <a:ext uri="{9D8B030D-6E8A-4147-A177-3AD203B41FA5}">
                      <a16:colId xmlns:a16="http://schemas.microsoft.com/office/drawing/2014/main" val="20012"/>
                    </a:ext>
                  </a:extLst>
                </a:gridCol>
                <a:gridCol w="814117">
                  <a:extLst>
                    <a:ext uri="{9D8B030D-6E8A-4147-A177-3AD203B41FA5}">
                      <a16:colId xmlns:a16="http://schemas.microsoft.com/office/drawing/2014/main" val="20008"/>
                    </a:ext>
                  </a:extLst>
                </a:gridCol>
                <a:gridCol w="617869">
                  <a:extLst>
                    <a:ext uri="{9D8B030D-6E8A-4147-A177-3AD203B41FA5}">
                      <a16:colId xmlns:a16="http://schemas.microsoft.com/office/drawing/2014/main" val="20010"/>
                    </a:ext>
                  </a:extLst>
                </a:gridCol>
                <a:gridCol w="836760">
                  <a:extLst>
                    <a:ext uri="{9D8B030D-6E8A-4147-A177-3AD203B41FA5}">
                      <a16:colId xmlns:a16="http://schemas.microsoft.com/office/drawing/2014/main" val="20018"/>
                    </a:ext>
                  </a:extLst>
                </a:gridCol>
                <a:gridCol w="101345">
                  <a:extLst>
                    <a:ext uri="{9D8B030D-6E8A-4147-A177-3AD203B41FA5}">
                      <a16:colId xmlns:a16="http://schemas.microsoft.com/office/drawing/2014/main" val="20011"/>
                    </a:ext>
                  </a:extLst>
                </a:gridCol>
                <a:gridCol w="243715">
                  <a:extLst>
                    <a:ext uri="{9D8B030D-6E8A-4147-A177-3AD203B41FA5}">
                      <a16:colId xmlns:a16="http://schemas.microsoft.com/office/drawing/2014/main" val="20013"/>
                    </a:ext>
                  </a:extLst>
                </a:gridCol>
                <a:gridCol w="1247661">
                  <a:extLst>
                    <a:ext uri="{9D8B030D-6E8A-4147-A177-3AD203B41FA5}">
                      <a16:colId xmlns:a16="http://schemas.microsoft.com/office/drawing/2014/main" val="20014"/>
                    </a:ext>
                  </a:extLst>
                </a:gridCol>
                <a:gridCol w="1123623">
                  <a:extLst>
                    <a:ext uri="{9D8B030D-6E8A-4147-A177-3AD203B41FA5}">
                      <a16:colId xmlns:a16="http://schemas.microsoft.com/office/drawing/2014/main" val="20015"/>
                    </a:ext>
                  </a:extLst>
                </a:gridCol>
              </a:tblGrid>
              <a:tr h="4672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Estimation &amp; Rounding</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gridSpan="4">
                  <a:txBody>
                    <a:bodyPr/>
                    <a:lstStyle/>
                    <a:p>
                      <a:pPr algn="ctr"/>
                      <a:r>
                        <a:rPr lang="en-GB" sz="1000"/>
                        <a:t>Knows</a:t>
                      </a:r>
                      <a:r>
                        <a:rPr lang="en-GB" sz="1000" baseline="0"/>
                        <a:t> they can check </a:t>
                      </a:r>
                    </a:p>
                    <a:p>
                      <a:pPr algn="ctr"/>
                      <a:r>
                        <a:rPr lang="en-GB" sz="1000" baseline="0"/>
                        <a:t>estimates by counting within 0-10</a:t>
                      </a:r>
                      <a:endParaRPr lang="en-GB" sz="10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a:r>
                        <a:rPr lang="en-GB" sz="1000"/>
                        <a:t>Can apply subitising skills to estimate </a:t>
                      </a:r>
                    </a:p>
                    <a:p>
                      <a:pPr algn="ctr"/>
                      <a:r>
                        <a:rPr lang="en-GB" sz="1000"/>
                        <a:t>the number of items in a set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gridSpan="3">
                  <a:txBody>
                    <a:bodyPr/>
                    <a:lstStyle/>
                    <a:p>
                      <a:pPr algn="ctr"/>
                      <a:r>
                        <a:rPr lang="en-GB" sz="1000" kern="1200">
                          <a:solidFill>
                            <a:schemeClr val="tx1"/>
                          </a:solidFill>
                          <a:effectLst/>
                          <a:latin typeface="+mn-lt"/>
                          <a:ea typeface="+mn-ea"/>
                          <a:cs typeface="+mn-cs"/>
                        </a:rPr>
                        <a:t>Uses the language of estimation,</a:t>
                      </a:r>
                    </a:p>
                    <a:p>
                      <a:pPr algn="ctr"/>
                      <a:r>
                        <a:rPr lang="en-GB" sz="1000" kern="1200">
                          <a:solidFill>
                            <a:schemeClr val="tx1"/>
                          </a:solidFill>
                          <a:effectLst/>
                          <a:latin typeface="+mn-lt"/>
                          <a:ea typeface="+mn-ea"/>
                          <a:cs typeface="+mn-cs"/>
                        </a:rPr>
                        <a:t> including more than, less than, </a:t>
                      </a:r>
                    </a:p>
                    <a:p>
                      <a:pPr algn="ctr"/>
                      <a:r>
                        <a:rPr lang="en-GB" sz="1000" kern="1200">
                          <a:solidFill>
                            <a:schemeClr val="tx1"/>
                          </a:solidFill>
                          <a:effectLst/>
                          <a:latin typeface="+mn-lt"/>
                          <a:ea typeface="+mn-ea"/>
                          <a:cs typeface="+mn-cs"/>
                        </a:rPr>
                        <a:t>fewer than and the same</a:t>
                      </a:r>
                      <a:endParaRPr lang="en-GB" sz="10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8"/>
                  </a:ext>
                </a:extLst>
              </a:tr>
              <a:tr h="585448">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t>Awareness of Number – Counting, Quantities</a:t>
                      </a:r>
                      <a:r>
                        <a:rPr lang="en-GB" sz="800" b="1" baseline="0"/>
                        <a:t> &amp; Number Structure</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rId3" action="ppaction://hlinksldjump"/>
                        </a:rPr>
                        <a:t>No. word sequences</a:t>
                      </a:r>
                      <a:endParaRPr lang="en-GB" sz="800" b="1"/>
                    </a:p>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4">
                  <a:txBody>
                    <a:bodyPr/>
                    <a:lstStyle/>
                    <a:p>
                      <a:pPr algn="ctr" fontAlgn="ctr"/>
                      <a:r>
                        <a:rPr lang="en-GB" sz="1000" u="none" strike="noStrike">
                          <a:effectLst/>
                          <a:latin typeface="+mn-lt"/>
                        </a:rPr>
                        <a:t>Say short forward </a:t>
                      </a:r>
                    </a:p>
                    <a:p>
                      <a:pPr algn="ctr" fontAlgn="ctr"/>
                      <a:r>
                        <a:rPr lang="en-GB" sz="1000" u="none" strike="noStrike">
                          <a:effectLst/>
                          <a:latin typeface="+mn-lt"/>
                        </a:rPr>
                        <a:t>and backward number </a:t>
                      </a:r>
                    </a:p>
                    <a:p>
                      <a:pPr algn="ctr" fontAlgn="ctr"/>
                      <a:r>
                        <a:rPr lang="en-GB" sz="1000" u="none" strike="noStrike">
                          <a:effectLst/>
                          <a:latin typeface="+mn-lt"/>
                        </a:rPr>
                        <a:t>word sequences </a:t>
                      </a:r>
                      <a:r>
                        <a:rPr lang="en-GB" sz="1000" b="0" i="0" u="none" strike="noStrike" baseline="0">
                          <a:solidFill>
                            <a:srgbClr val="000000"/>
                          </a:solidFill>
                          <a:effectLst/>
                          <a:latin typeface="+mn-lt"/>
                        </a:rPr>
                        <a:t>within 0-10</a:t>
                      </a:r>
                      <a:endParaRPr lang="en-GB" sz="1000" u="none" strike="noStrike">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mn-lt"/>
                        </a:rPr>
                        <a:t>Uses</a:t>
                      </a:r>
                      <a:r>
                        <a:rPr lang="en-GB" sz="1000" b="0" i="0" u="none" strike="noStrike" baseline="0">
                          <a:solidFill>
                            <a:srgbClr val="000000"/>
                          </a:solidFill>
                          <a:effectLst/>
                          <a:latin typeface="+mn-lt"/>
                        </a:rPr>
                        <a:t> ordinal numbers in real life contexts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e.g. I am first/second/third in the line’</a:t>
                      </a: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grid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mn-lt"/>
                        </a:rPr>
                        <a:t>Recalls</a:t>
                      </a:r>
                      <a:r>
                        <a:rPr lang="en-GB" sz="1000" b="0" i="0" u="none" strike="noStrike" baseline="0">
                          <a:solidFill>
                            <a:srgbClr val="000000"/>
                          </a:solidFill>
                          <a:effectLst/>
                          <a:latin typeface="+mn-lt"/>
                        </a:rPr>
                        <a:t> the number sequence forwards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and backwards within 0-10</a:t>
                      </a: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842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Numerals</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Recognise numerals e.g.</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points to the number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from</a:t>
                      </a:r>
                      <a:r>
                        <a:rPr lang="en-GB" sz="1000" baseline="0">
                          <a:latin typeface="+mn-lt"/>
                        </a:rPr>
                        <a:t> 0-10</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Identify (name) numerals </a:t>
                      </a:r>
                      <a:r>
                        <a:rPr lang="en-GB" sz="1000" baseline="0">
                          <a:latin typeface="+mn-lt"/>
                        </a:rPr>
                        <a:t> </a:t>
                      </a:r>
                      <a:r>
                        <a:rPr lang="en-GB" sz="1000">
                          <a:latin typeface="+mn-lt"/>
                        </a:rPr>
                        <a:t>e.g. can respond to question ‘what is that number?’</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from</a:t>
                      </a:r>
                      <a:r>
                        <a:rPr lang="en-GB" sz="1000" baseline="0">
                          <a:latin typeface="+mn-lt"/>
                        </a:rPr>
                        <a:t> 0-10</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Explains  zero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is represented as 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Orders</a:t>
                      </a:r>
                      <a:r>
                        <a:rPr lang="en-GB" sz="1000" baseline="0">
                          <a:latin typeface="+mn-lt"/>
                        </a:rPr>
                        <a:t> </a:t>
                      </a:r>
                      <a:r>
                        <a:rPr lang="en-GB" sz="1000">
                          <a:latin typeface="+mn-lt"/>
                        </a:rPr>
                        <a:t>numerals forwards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and backwards</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within 0-10</a:t>
                      </a:r>
                      <a:endParaRPr lang="en-GB" sz="1000" b="0" i="0" u="none" strike="noStrike">
                        <a:solidFill>
                          <a:srgbClr val="000000"/>
                        </a:solidFill>
                        <a:effectLst/>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gridSpan="3">
                  <a:txBody>
                    <a:bodyPr/>
                    <a:lstStyle/>
                    <a:p>
                      <a:pPr algn="ctr"/>
                      <a:r>
                        <a:rPr lang="en-GB" sz="1000">
                          <a:latin typeface="+mn-lt"/>
                        </a:rPr>
                        <a:t>Identifies number before, after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and missing numbers</a:t>
                      </a:r>
                      <a:r>
                        <a:rPr lang="en-GB" sz="1000" baseline="0">
                          <a:latin typeface="+mn-lt"/>
                        </a:rPr>
                        <a:t> in a sequence </a:t>
                      </a:r>
                      <a:r>
                        <a:rPr lang="en-GB" sz="1000" b="0" i="0" u="none" strike="noStrike" baseline="0">
                          <a:solidFill>
                            <a:srgbClr val="000000"/>
                          </a:solidFill>
                          <a:effectLst/>
                          <a:latin typeface="+mn-lt"/>
                        </a:rPr>
                        <a:t>within 0-10; beginning to use the language before,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after and in-between</a:t>
                      </a:r>
                      <a:endParaRPr lang="en-GB" sz="1000" b="0" i="0" u="none" strike="noStrike">
                        <a:solidFill>
                          <a:srgbClr val="000000"/>
                        </a:solidFill>
                        <a:effectLst/>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601432">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a:txBody>
                    <a:bodyPr/>
                    <a:lstStyle/>
                    <a:p>
                      <a:pPr algn="ctr"/>
                      <a:r>
                        <a:rPr lang="en-GB" sz="800" b="1">
                          <a:hlinkClick r:id="" action="ppaction://noaction"/>
                        </a:rPr>
                        <a:t>Subitising</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4">
                  <a:txBody>
                    <a:bodyPr/>
                    <a:lstStyle/>
                    <a:p>
                      <a:pPr algn="ctr"/>
                      <a:r>
                        <a:rPr lang="en-GB" sz="1000" kern="1200">
                          <a:solidFill>
                            <a:schemeClr val="tx1"/>
                          </a:solidFill>
                          <a:effectLst/>
                          <a:latin typeface="+mn-lt"/>
                          <a:ea typeface="+mn-ea"/>
                          <a:cs typeface="+mn-cs"/>
                        </a:rPr>
                        <a:t>Identifies ‘how many?’ in regular dot patterns e.g. dot arrangement/on fingers/five frames/10 frames/dice</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without counting up to 6</a:t>
                      </a: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a:r>
                        <a:rPr lang="en-GB" sz="1000" kern="1200">
                          <a:solidFill>
                            <a:schemeClr val="tx1"/>
                          </a:solidFill>
                          <a:effectLst/>
                          <a:latin typeface="+mn-lt"/>
                          <a:ea typeface="+mn-ea"/>
                          <a:cs typeface="+mn-cs"/>
                        </a:rPr>
                        <a:t>Identifies ‘how many?’ in irregular dot patterns e.g. </a:t>
                      </a:r>
                    </a:p>
                    <a:p>
                      <a:pPr algn="ctr"/>
                      <a:r>
                        <a:rPr lang="en-GB" sz="1000" kern="1200">
                          <a:solidFill>
                            <a:schemeClr val="tx1"/>
                          </a:solidFill>
                          <a:effectLst/>
                          <a:latin typeface="+mn-lt"/>
                          <a:ea typeface="+mn-ea"/>
                          <a:cs typeface="+mn-cs"/>
                        </a:rPr>
                        <a:t>dot arrangement/on fingers/five frames/10 frames/dice</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without counting up to 6</a:t>
                      </a: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9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gridSpan="3">
                  <a:txBody>
                    <a:bodyPr/>
                    <a:lstStyle/>
                    <a:p>
                      <a:pPr algn="ctr" fontAlgn="ctr"/>
                      <a:r>
                        <a:rPr lang="en-GB" sz="1000" kern="1200">
                          <a:solidFill>
                            <a:schemeClr val="tx1"/>
                          </a:solidFill>
                          <a:effectLst/>
                          <a:latin typeface="+mn-lt"/>
                          <a:ea typeface="+mn-ea"/>
                          <a:cs typeface="+mn-cs"/>
                        </a:rPr>
                        <a:t>Represents amounts in different arrangements </a:t>
                      </a:r>
                    </a:p>
                    <a:p>
                      <a:pPr algn="ctr" fontAlgn="ctr"/>
                      <a:r>
                        <a:rPr lang="en-GB" sz="1000" kern="1200">
                          <a:solidFill>
                            <a:schemeClr val="tx1"/>
                          </a:solidFill>
                          <a:effectLst/>
                          <a:latin typeface="+mn-lt"/>
                          <a:ea typeface="+mn-ea"/>
                          <a:cs typeface="+mn-cs"/>
                        </a:rPr>
                        <a:t>e.g.dot arrangement/on fingers/five frames/</a:t>
                      </a:r>
                    </a:p>
                    <a:p>
                      <a:pPr algn="ctr"/>
                      <a:r>
                        <a:rPr lang="en-GB" sz="1000" kern="1200">
                          <a:solidFill>
                            <a:schemeClr val="tx1"/>
                          </a:solidFill>
                          <a:effectLst/>
                          <a:latin typeface="+mn-lt"/>
                          <a:ea typeface="+mn-ea"/>
                          <a:cs typeface="+mn-cs"/>
                        </a:rPr>
                        <a:t>10 frames/dice</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without counting up to 6</a:t>
                      </a: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035456">
                <a:tc vMerge="1">
                  <a:txBody>
                    <a:bodyPr/>
                    <a:lstStyle/>
                    <a:p>
                      <a:endParaRPr lang="en-GB"/>
                    </a:p>
                  </a:txBody>
                  <a:tcPr/>
                </a:tc>
                <a:tc>
                  <a:txBody>
                    <a:bodyPr/>
                    <a:lstStyle/>
                    <a:p>
                      <a:pPr algn="ctr"/>
                      <a:r>
                        <a:rPr lang="en-GB" sz="800" b="1">
                          <a:hlinkClick r:id="" action="ppaction://noaction"/>
                        </a:rPr>
                        <a:t>Counting</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fontAlgn="ctr"/>
                      <a:endParaRPr lang="en-GB" sz="1000" u="none" strike="noStrike">
                        <a:effectLst/>
                        <a:latin typeface="+mn-lt"/>
                      </a:endParaRPr>
                    </a:p>
                    <a:p>
                      <a:pPr algn="ctr" fontAlgn="ctr"/>
                      <a:r>
                        <a:rPr lang="en-GB" sz="1000" u="none" strike="noStrike">
                          <a:effectLst/>
                          <a:latin typeface="+mn-lt"/>
                        </a:rPr>
                        <a:t> </a:t>
                      </a:r>
                      <a:r>
                        <a:rPr lang="en-GB" sz="1000" b="0" i="0" u="none" strike="noStrike">
                          <a:solidFill>
                            <a:schemeClr val="tx1"/>
                          </a:solidFill>
                          <a:effectLst/>
                          <a:latin typeface="+mn-lt"/>
                        </a:rPr>
                        <a:t>When</a:t>
                      </a:r>
                      <a:r>
                        <a:rPr lang="en-GB" sz="1000" b="0" i="0" u="none" strike="noStrike" baseline="0">
                          <a:solidFill>
                            <a:schemeClr val="tx1"/>
                          </a:solidFill>
                          <a:effectLst/>
                          <a:latin typeface="+mn-lt"/>
                        </a:rPr>
                        <a:t> counting objects u</a:t>
                      </a:r>
                      <a:r>
                        <a:rPr lang="en-GB" sz="1000" u="none" strike="noStrike">
                          <a:effectLst/>
                          <a:latin typeface="+mn-lt"/>
                        </a:rPr>
                        <a:t>nderstands the order </a:t>
                      </a:r>
                    </a:p>
                    <a:p>
                      <a:pPr algn="ctr" fontAlgn="ctr"/>
                      <a:r>
                        <a:rPr lang="en-GB" sz="1000" u="none" strike="noStrike">
                          <a:effectLst/>
                          <a:latin typeface="+mn-lt"/>
                        </a:rPr>
                        <a:t>in which</a:t>
                      </a:r>
                      <a:r>
                        <a:rPr lang="en-GB" sz="1000" u="none" strike="noStrike" baseline="0">
                          <a:effectLst/>
                          <a:latin typeface="+mn-lt"/>
                        </a:rPr>
                        <a:t> </a:t>
                      </a:r>
                      <a:r>
                        <a:rPr lang="en-GB" sz="1000" u="none" strike="noStrike">
                          <a:effectLst/>
                          <a:latin typeface="+mn-lt"/>
                        </a:rPr>
                        <a:t>we say </a:t>
                      </a:r>
                    </a:p>
                    <a:p>
                      <a:pPr algn="ctr" fontAlgn="ctr"/>
                      <a:r>
                        <a:rPr lang="en-GB" sz="1000" u="none" strike="noStrike">
                          <a:effectLst/>
                          <a:latin typeface="+mn-lt"/>
                        </a:rPr>
                        <a:t>the numbers </a:t>
                      </a:r>
                    </a:p>
                    <a:p>
                      <a:pPr algn="ctr" fontAlgn="ctr"/>
                      <a:r>
                        <a:rPr lang="en-GB" sz="1000" u="none" strike="noStrike">
                          <a:effectLst/>
                          <a:latin typeface="+mn-lt"/>
                        </a:rPr>
                        <a:t>is always the same</a:t>
                      </a:r>
                    </a:p>
                    <a:p>
                      <a:pPr algn="ctr" fontAlgn="ctr"/>
                      <a:r>
                        <a:rPr lang="en-GB" sz="1000" b="0" i="0" u="none" strike="noStrike">
                          <a:solidFill>
                            <a:srgbClr val="000000"/>
                          </a:solidFill>
                          <a:effectLst/>
                          <a:latin typeface="+mn-lt"/>
                        </a:rPr>
                        <a:t>(stable order)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algn="ctr" fontAlgn="ctr"/>
                      <a:r>
                        <a:rPr lang="en-GB" sz="1000" u="none" strike="noStrike">
                          <a:effectLst/>
                          <a:latin typeface="+mn-lt"/>
                        </a:rPr>
                        <a:t>Touch</a:t>
                      </a:r>
                      <a:r>
                        <a:rPr lang="en-GB" sz="1000" u="none" strike="noStrike" baseline="0">
                          <a:effectLst/>
                          <a:latin typeface="+mn-lt"/>
                        </a:rPr>
                        <a:t> c</a:t>
                      </a:r>
                      <a:r>
                        <a:rPr lang="en-GB" sz="1000" u="none" strike="noStrike">
                          <a:effectLst/>
                          <a:latin typeface="+mn-lt"/>
                        </a:rPr>
                        <a:t>ounts</a:t>
                      </a:r>
                      <a:r>
                        <a:rPr lang="en-GB" sz="1000" u="none" strike="noStrike" baseline="0">
                          <a:effectLst/>
                          <a:latin typeface="+mn-lt"/>
                        </a:rPr>
                        <a:t> one </a:t>
                      </a:r>
                    </a:p>
                    <a:p>
                      <a:pPr algn="ctr" fontAlgn="ctr"/>
                      <a:r>
                        <a:rPr lang="en-GB" sz="1000" u="none" strike="noStrike" baseline="0">
                          <a:effectLst/>
                          <a:latin typeface="+mn-lt"/>
                        </a:rPr>
                        <a:t>item when each </a:t>
                      </a:r>
                    </a:p>
                    <a:p>
                      <a:pPr algn="ctr" fontAlgn="ctr"/>
                      <a:r>
                        <a:rPr lang="en-GB" sz="1000" u="none" strike="noStrike" baseline="0">
                          <a:effectLst/>
                          <a:latin typeface="+mn-lt"/>
                        </a:rPr>
                        <a:t>number word is said</a:t>
                      </a:r>
                      <a:endParaRPr lang="en-GB" sz="1000" u="none" strike="noStrike">
                        <a:effectLst/>
                        <a:latin typeface="+mn-lt"/>
                      </a:endParaRPr>
                    </a:p>
                    <a:p>
                      <a:pPr algn="ctr" fontAlgn="ctr"/>
                      <a:r>
                        <a:rPr lang="en-GB" sz="1000" u="none" strike="noStrike">
                          <a:effectLst/>
                          <a:latin typeface="+mn-lt"/>
                        </a:rPr>
                        <a:t>(1-to-1 correspondence)</a:t>
                      </a:r>
                      <a:endParaRPr lang="en-GB" sz="1000" b="0" i="0" u="none" strike="noStrike">
                        <a:solidFill>
                          <a:srgbClr val="000000"/>
                        </a:solidFill>
                        <a:effectLst/>
                        <a:latin typeface="+mn-lt"/>
                      </a:endParaRPr>
                    </a:p>
                  </a:txBody>
                  <a:tcPr marL="0" marR="0" marT="3987"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c hMerge="1">
                  <a:txBody>
                    <a:bodyPr/>
                    <a:lstStyle/>
                    <a:p>
                      <a:endParaRPr lang="en-GB"/>
                    </a:p>
                  </a:txBody>
                  <a:tcPr/>
                </a:tc>
                <a:tc gridSpan="2">
                  <a:txBody>
                    <a:bodyPr/>
                    <a:lstStyle/>
                    <a:p>
                      <a:pPr algn="ctr" fontAlgn="ctr"/>
                      <a:endParaRPr lang="en-GB" sz="1000" b="0" i="0" u="none" strike="noStrike">
                        <a:solidFill>
                          <a:schemeClr val="tx1"/>
                        </a:solidFill>
                        <a:effectLst/>
                        <a:latin typeface="+mn-lt"/>
                      </a:endParaRPr>
                    </a:p>
                    <a:p>
                      <a:pPr algn="ctr" fontAlgn="ctr"/>
                      <a:r>
                        <a:rPr lang="en-GB" sz="1000" b="0" i="0" u="none" strike="noStrike">
                          <a:solidFill>
                            <a:schemeClr val="tx1"/>
                          </a:solidFill>
                          <a:effectLst/>
                          <a:latin typeface="+mn-lt"/>
                        </a:rPr>
                        <a:t>When</a:t>
                      </a:r>
                      <a:r>
                        <a:rPr lang="en-GB" sz="1000" b="0" i="0" u="none" strike="noStrike" baseline="0">
                          <a:solidFill>
                            <a:schemeClr val="tx1"/>
                          </a:solidFill>
                          <a:effectLst/>
                          <a:latin typeface="+mn-lt"/>
                        </a:rPr>
                        <a:t> counting objects understands that the number name of the last object counted is the name given to the total number of </a:t>
                      </a:r>
                    </a:p>
                    <a:p>
                      <a:pPr algn="ctr" fontAlgn="ctr"/>
                      <a:r>
                        <a:rPr lang="en-GB" sz="1000" b="0" i="0" u="none" strike="noStrike" baseline="0">
                          <a:solidFill>
                            <a:schemeClr val="tx1"/>
                          </a:solidFill>
                          <a:effectLst/>
                          <a:latin typeface="+mn-lt"/>
                        </a:rPr>
                        <a:t>objects in a set </a:t>
                      </a:r>
                    </a:p>
                    <a:p>
                      <a:pPr algn="ctr" fontAlgn="ctr"/>
                      <a:r>
                        <a:rPr lang="en-GB" sz="1000" b="0" i="0" u="none" strike="noStrike" baseline="0">
                          <a:solidFill>
                            <a:schemeClr val="tx1"/>
                          </a:solidFill>
                          <a:effectLst/>
                          <a:latin typeface="+mn-lt"/>
                        </a:rPr>
                        <a:t>(cardinal principle)</a:t>
                      </a: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hMerge="1">
                  <a:txBody>
                    <a:bodyPr/>
                    <a:lstStyle/>
                    <a:p>
                      <a:endParaRPr lang="en-GB"/>
                    </a:p>
                  </a:txBody>
                  <a:tcPr/>
                </a:tc>
                <a:tc grid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chemeClr val="tx1"/>
                          </a:solidFill>
                          <a:effectLst/>
                          <a:latin typeface="+mn-lt"/>
                        </a:rPr>
                        <a:t>When</a:t>
                      </a:r>
                      <a:r>
                        <a:rPr lang="en-GB" sz="1000" b="0" i="0" u="none" strike="noStrike" baseline="0">
                          <a:solidFill>
                            <a:schemeClr val="tx1"/>
                          </a:solidFill>
                          <a:effectLst/>
                          <a:latin typeface="+mn-lt"/>
                        </a:rPr>
                        <a:t> counting objects u</a:t>
                      </a:r>
                      <a:r>
                        <a:rPr lang="en-GB" sz="1000" u="none" strike="noStrike">
                          <a:effectLst/>
                          <a:latin typeface="+mn-lt"/>
                        </a:rPr>
                        <a:t>nderstands that the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number of objects is not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affected by position</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mn-lt"/>
                        </a:rPr>
                        <a:t>(order</a:t>
                      </a:r>
                      <a:r>
                        <a:rPr lang="en-GB" sz="1000" b="0" i="0" u="none" strike="noStrike" baseline="0">
                          <a:solidFill>
                            <a:srgbClr val="000000"/>
                          </a:solidFill>
                          <a:effectLst/>
                          <a:latin typeface="+mn-lt"/>
                        </a:rPr>
                        <a:t> irrelevance)</a:t>
                      </a:r>
                      <a:endParaRPr lang="en-GB" sz="1000" u="none" strike="noStrike">
                        <a:effectLst/>
                        <a:latin typeface="+mn-lt"/>
                      </a:endParaRPr>
                    </a:p>
                    <a:p>
                      <a:pPr algn="ctr" fontAlgn="ct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fontAlgn="ctr"/>
                      <a:endParaRPr lang="en-GB" sz="1000" b="0" i="0" u="none" strike="noStrike">
                        <a:solidFill>
                          <a:srgbClr val="000000"/>
                        </a:solidFill>
                        <a:effectLst/>
                        <a:latin typeface="Calibri"/>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D2EC"/>
                    </a:solidFill>
                  </a:tcPr>
                </a:tc>
                <a:tc hMerge="1">
                  <a:txBody>
                    <a:bodyPr/>
                    <a:lstStyle/>
                    <a:p>
                      <a:endParaRPr lang="en-GB"/>
                    </a:p>
                  </a:txBody>
                  <a:tcPr/>
                </a:tc>
                <a:tc gridSpan="2">
                  <a:txBody>
                    <a:bodyPr/>
                    <a:lstStyle/>
                    <a:p>
                      <a:pPr algn="ctr" fontAlgn="ctr"/>
                      <a:r>
                        <a:rPr lang="en-GB" sz="1000" kern="1200">
                          <a:solidFill>
                            <a:schemeClr val="tx1"/>
                          </a:solidFill>
                          <a:effectLst/>
                          <a:latin typeface="+mn-lt"/>
                          <a:ea typeface="+mn-ea"/>
                          <a:cs typeface="+mn-cs"/>
                        </a:rPr>
                        <a:t>Counts objects</a:t>
                      </a:r>
                    </a:p>
                    <a:p>
                      <a:pPr algn="ctr"/>
                      <a:r>
                        <a:rPr lang="en-GB" sz="1000" kern="1200">
                          <a:solidFill>
                            <a:schemeClr val="tx1"/>
                          </a:solidFill>
                          <a:effectLst/>
                          <a:latin typeface="+mn-lt"/>
                          <a:ea typeface="+mn-ea"/>
                          <a:cs typeface="+mn-cs"/>
                        </a:rPr>
                        <a:t>in a set recognising that the appearance of the objects has no effect on the overall total </a:t>
                      </a:r>
                    </a:p>
                    <a:p>
                      <a:pPr algn="ctr"/>
                      <a:r>
                        <a:rPr lang="en-GB" sz="1000" kern="1200">
                          <a:solidFill>
                            <a:schemeClr val="tx1"/>
                          </a:solidFill>
                          <a:effectLst/>
                          <a:latin typeface="+mn-lt"/>
                          <a:ea typeface="+mn-ea"/>
                          <a:cs typeface="+mn-cs"/>
                        </a:rPr>
                        <a:t>within 0-10 </a:t>
                      </a:r>
                    </a:p>
                    <a:p>
                      <a:pPr algn="ctr"/>
                      <a:r>
                        <a:rPr lang="en-GB" sz="1000" kern="1200">
                          <a:solidFill>
                            <a:schemeClr val="tx1"/>
                          </a:solidFill>
                          <a:effectLst/>
                          <a:latin typeface="+mn-lt"/>
                          <a:ea typeface="+mn-ea"/>
                          <a:cs typeface="+mn-cs"/>
                        </a:rPr>
                        <a:t>(conservation)</a:t>
                      </a:r>
                      <a:endParaRPr lang="en-GB" sz="1000"/>
                    </a:p>
                  </a:txBody>
                  <a:tcPr marL="0" marR="0" marT="3987"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a:txBody>
                    <a:bodyPr/>
                    <a:lstStyle/>
                    <a:p>
                      <a:pPr algn="ctr" fontAlgn="ctr"/>
                      <a:r>
                        <a:rPr lang="en-GB" sz="1000" kern="1200">
                          <a:solidFill>
                            <a:schemeClr val="tx1"/>
                          </a:solidFill>
                          <a:effectLst/>
                          <a:latin typeface="+mn-lt"/>
                          <a:ea typeface="+mn-ea"/>
                          <a:cs typeface="+mn-cs"/>
                        </a:rPr>
                        <a:t>Counts anything e.g. objects at a distance/in a book/sounds/claps </a:t>
                      </a:r>
                    </a:p>
                    <a:p>
                      <a:pPr algn="ctr" fontAlgn="ctr"/>
                      <a:r>
                        <a:rPr lang="en-GB" sz="1000" kern="1200">
                          <a:solidFill>
                            <a:schemeClr val="tx1"/>
                          </a:solidFill>
                          <a:effectLst/>
                          <a:latin typeface="+mn-lt"/>
                          <a:ea typeface="+mn-ea"/>
                          <a:cs typeface="+mn-cs"/>
                        </a:rPr>
                        <a:t>within 0-10 </a:t>
                      </a:r>
                    </a:p>
                    <a:p>
                      <a:pPr algn="ctr"/>
                      <a:r>
                        <a:rPr lang="en-GB" sz="1000" kern="1200">
                          <a:solidFill>
                            <a:schemeClr val="tx1"/>
                          </a:solidFill>
                          <a:effectLst/>
                          <a:latin typeface="+mn-lt"/>
                          <a:ea typeface="+mn-ea"/>
                          <a:cs typeface="+mn-cs"/>
                        </a:rPr>
                        <a:t>(abstract principle)</a:t>
                      </a:r>
                      <a:endParaRPr lang="en-GB" sz="1000"/>
                    </a:p>
                  </a:txBody>
                  <a:tcPr marL="0" marR="0" marT="3987"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479717">
                <a:tc vMerge="1">
                  <a:txBody>
                    <a:bodyPr/>
                    <a:lstStyle/>
                    <a:p>
                      <a:endParaRPr lang="en-GB"/>
                    </a:p>
                  </a:txBody>
                  <a:tcPr/>
                </a:tc>
                <a:tc>
                  <a:txBody>
                    <a:bodyPr/>
                    <a:lstStyle/>
                    <a:p>
                      <a:pPr algn="ctr"/>
                      <a:r>
                        <a:rPr lang="en-GB" sz="800" b="1">
                          <a:hlinkClick r:id="" action="ppaction://noaction"/>
                        </a:rPr>
                        <a:t>Place</a:t>
                      </a:r>
                      <a:r>
                        <a:rPr lang="en-GB" sz="800" b="1" baseline="0">
                          <a:hlinkClick r:id="" action="ppaction://noaction"/>
                        </a:rPr>
                        <a:t> Value</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6">
                  <a:txBody>
                    <a:bodyPr/>
                    <a:lstStyle/>
                    <a:p>
                      <a:pPr algn="ctr"/>
                      <a:r>
                        <a:rPr lang="en-GB" sz="1000">
                          <a:latin typeface="+mn-lt"/>
                        </a:rPr>
                        <a:t>Explains</a:t>
                      </a:r>
                      <a:r>
                        <a:rPr lang="en-GB" sz="1000" baseline="0">
                          <a:latin typeface="+mn-lt"/>
                        </a:rPr>
                        <a:t> that zero means there is none of a particular quantity</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Partitions quantities to 10 into 2 or more parts and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recognises that this does not affect the total e.g. 6 as 3 and</a:t>
                      </a:r>
                      <a:r>
                        <a:rPr lang="en-GB" sz="1000" baseline="0">
                          <a:latin typeface="+mn-lt"/>
                        </a:rPr>
                        <a:t> 3/2 and 2 and 2</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50405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Addition and Subtraction</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700" b="1"/>
                    </a:p>
                  </a:txBody>
                  <a:tcPr anchor="ctr" anchorCtr="1"/>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441704">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Mult</a:t>
                      </a:r>
                      <a:r>
                        <a:rPr lang="en-GB" sz="800" b="1" baseline="0">
                          <a:hlinkClick r:id="" action="ppaction://noaction"/>
                        </a:rPr>
                        <a:t>iplication and Division</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700" b="1"/>
                    </a:p>
                  </a:txBody>
                  <a:tcPr anchor="ctr" anchorCtr="1"/>
                </a:tc>
                <a:tc gridSpan="6">
                  <a:txBody>
                    <a:bodyPr/>
                    <a:lstStyle/>
                    <a:p>
                      <a:pPr algn="ctr"/>
                      <a:r>
                        <a:rPr lang="en-GB" sz="1000" kern="1200">
                          <a:solidFill>
                            <a:schemeClr val="tx1"/>
                          </a:solidFill>
                          <a:effectLst/>
                          <a:latin typeface="+mn-lt"/>
                          <a:ea typeface="+mn-ea"/>
                          <a:cs typeface="+mn-cs"/>
                        </a:rPr>
                        <a:t>Shares out a group of items into 2 equal sets within 0-10.</a:t>
                      </a:r>
                    </a:p>
                    <a:p>
                      <a:pPr algn="ctr"/>
                      <a:r>
                        <a:rPr lang="en-GB" sz="1000" kern="1200">
                          <a:solidFill>
                            <a:schemeClr val="tx1"/>
                          </a:solidFill>
                          <a:effectLst/>
                          <a:latin typeface="+mn-lt"/>
                          <a:ea typeface="+mn-ea"/>
                          <a:cs typeface="+mn-cs"/>
                        </a:rPr>
                        <a:t>Groups objects into matching or</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natural sets of 2 e.g. shoes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Begin to identify halves</a:t>
                      </a:r>
                      <a:r>
                        <a:rPr lang="en-GB" sz="1000" baseline="0">
                          <a:latin typeface="+mn-lt"/>
                        </a:rPr>
                        <a:t> and doubles usi</a:t>
                      </a:r>
                      <a:r>
                        <a:rPr lang="en-GB" sz="1000">
                          <a:latin typeface="+mn-lt"/>
                        </a:rPr>
                        <a:t>ng concrete materials</a:t>
                      </a:r>
                      <a:r>
                        <a:rPr lang="en-GB" sz="1000" baseline="0">
                          <a:latin typeface="+mn-lt"/>
                        </a:rPr>
                        <a:t> </a:t>
                      </a:r>
                      <a:r>
                        <a:rPr lang="en-GB" sz="1000">
                          <a:latin typeface="+mn-lt"/>
                        </a:rPr>
                        <a:t>within</a:t>
                      </a:r>
                      <a:r>
                        <a:rPr lang="en-GB" sz="1000" baseline="0">
                          <a:latin typeface="+mn-lt"/>
                        </a:rPr>
                        <a:t>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r h="44014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Fractions,</a:t>
                      </a:r>
                      <a:r>
                        <a:rPr lang="en-GB" sz="800" b="1" baseline="0">
                          <a:hlinkClick r:id="" action="ppaction://noaction"/>
                        </a:rPr>
                        <a:t> Decimals and %</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GB"/>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Identifies wholes and halves in a social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context and uses appropriate language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e.g. ‘I have eaten half of my banana’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Splits a whole into smaller parts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and explains that equal parts are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same size</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          Understands that a whole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can be shared equally and unequally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extLst>
                  <a:ext uri="{0D108BD9-81ED-4DB2-BD59-A6C34878D82A}">
                    <a16:rowId xmlns:a16="http://schemas.microsoft.com/office/drawing/2014/main" val="10007"/>
                  </a:ext>
                </a:extLst>
              </a:tr>
            </a:tbl>
          </a:graphicData>
        </a:graphic>
      </p:graphicFrame>
      <p:sp>
        <p:nvSpPr>
          <p:cNvPr id="2" name="TextBox 1"/>
          <p:cNvSpPr txBox="1"/>
          <p:nvPr/>
        </p:nvSpPr>
        <p:spPr>
          <a:xfrm>
            <a:off x="0" y="-152400"/>
            <a:ext cx="9144000" cy="369332"/>
          </a:xfrm>
          <a:prstGeom prst="rect">
            <a:avLst/>
          </a:prstGeom>
          <a:noFill/>
        </p:spPr>
        <p:txBody>
          <a:bodyPr wrap="square" rtlCol="0">
            <a:spAutoFit/>
          </a:bodyPr>
          <a:lstStyle/>
          <a:p>
            <a:pPr algn="ctr"/>
            <a:r>
              <a:rPr lang="en-GB" b="1" u="sng"/>
              <a:t>Early Level Tracker 1</a:t>
            </a:r>
          </a:p>
        </p:txBody>
      </p:sp>
      <p:sp>
        <p:nvSpPr>
          <p:cNvPr id="4" name="Action Button: Back or Previous 3">
            <a:hlinkClick r:id="" action="ppaction://hlinkshowjump?jump=previousslide" highlightClick="1"/>
          </p:cNvPr>
          <p:cNvSpPr/>
          <p:nvPr/>
        </p:nvSpPr>
        <p:spPr>
          <a:xfrm>
            <a:off x="0" y="0"/>
            <a:ext cx="323528" cy="3693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Home 5">
            <a:hlinkClick r:id="rId4" action="ppaction://hlinksldjump" highlightClick="1"/>
          </p:cNvPr>
          <p:cNvSpPr/>
          <p:nvPr/>
        </p:nvSpPr>
        <p:spPr>
          <a:xfrm>
            <a:off x="8775864" y="3"/>
            <a:ext cx="356390" cy="38166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872DB45-61EE-4533-B0B4-79D531A30ADB}"/>
              </a:ext>
            </a:extLst>
          </p:cNvPr>
          <p:cNvSpPr/>
          <p:nvPr/>
        </p:nvSpPr>
        <p:spPr>
          <a:xfrm>
            <a:off x="3272589" y="323613"/>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3641E72-FCD9-4A42-A04F-1D5DD6926E2F}"/>
              </a:ext>
            </a:extLst>
          </p:cNvPr>
          <p:cNvSpPr/>
          <p:nvPr/>
        </p:nvSpPr>
        <p:spPr>
          <a:xfrm>
            <a:off x="4156508" y="4657464"/>
            <a:ext cx="1444192" cy="9940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33597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B47A0-F14E-23A7-1E69-7EAFEA477F38}"/>
              </a:ext>
            </a:extLst>
          </p:cNvPr>
          <p:cNvSpPr>
            <a:spLocks noGrp="1"/>
          </p:cNvSpPr>
          <p:nvPr>
            <p:ph type="title"/>
          </p:nvPr>
        </p:nvSpPr>
        <p:spPr/>
        <p:txBody>
          <a:bodyPr/>
          <a:lstStyle/>
          <a:p>
            <a:r>
              <a:rPr lang="en-GB" dirty="0"/>
              <a:t>Aggregation</a:t>
            </a:r>
            <a:endParaRPr lang="en-US" dirty="0"/>
          </a:p>
        </p:txBody>
      </p:sp>
      <p:pic>
        <p:nvPicPr>
          <p:cNvPr id="4" name="Picture 4">
            <a:extLst>
              <a:ext uri="{FF2B5EF4-FFF2-40B4-BE49-F238E27FC236}">
                <a16:creationId xmlns:a16="http://schemas.microsoft.com/office/drawing/2014/main" id="{D8833940-2BCC-AF08-1B6C-534FAF2C880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758" y="477929"/>
            <a:ext cx="2259751" cy="2251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6">
            <a:extLst>
              <a:ext uri="{FF2B5EF4-FFF2-40B4-BE49-F238E27FC236}">
                <a16:creationId xmlns:a16="http://schemas.microsoft.com/office/drawing/2014/main" id="{F18B602C-683B-7445-1A3F-4750B4BE06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050793" y="978887"/>
            <a:ext cx="3012265" cy="2259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7">
            <a:extLst>
              <a:ext uri="{FF2B5EF4-FFF2-40B4-BE49-F238E27FC236}">
                <a16:creationId xmlns:a16="http://schemas.microsoft.com/office/drawing/2014/main" id="{D649619C-3878-68ED-C0D9-786090E9F0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3283" y="1466197"/>
            <a:ext cx="3131992" cy="2349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244886C9-FB66-7F75-EC41-BABCAA682B1B}"/>
              </a:ext>
            </a:extLst>
          </p:cNvPr>
          <p:cNvSpPr txBox="1"/>
          <p:nvPr/>
        </p:nvSpPr>
        <p:spPr>
          <a:xfrm>
            <a:off x="457199" y="4456760"/>
            <a:ext cx="7786041" cy="830997"/>
          </a:xfrm>
          <a:prstGeom prst="rect">
            <a:avLst/>
          </a:prstGeom>
          <a:noFill/>
          <a:ln>
            <a:noFill/>
          </a:ln>
        </p:spPr>
        <p:txBody>
          <a:bodyPr wrap="square" rtlCol="0">
            <a:spAutoFit/>
          </a:bodyPr>
          <a:lstStyle/>
          <a:p>
            <a:pPr algn="ctr"/>
            <a:r>
              <a:rPr lang="en-GB" sz="2400" dirty="0"/>
              <a:t>Look for real life opportunities to bring groups of objects (and people) together. </a:t>
            </a:r>
            <a:endParaRPr lang="en-US" sz="2400" dirty="0"/>
          </a:p>
        </p:txBody>
      </p:sp>
    </p:spTree>
    <p:extLst>
      <p:ext uri="{BB962C8B-B14F-4D97-AF65-F5344CB8AC3E}">
        <p14:creationId xmlns:p14="http://schemas.microsoft.com/office/powerpoint/2010/main" val="1681599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descr="Image.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Arial" charset="0"/>
            </a:endParaRPr>
          </a:p>
        </p:txBody>
      </p:sp>
      <p:sp>
        <p:nvSpPr>
          <p:cNvPr id="8" name="TextBox 7">
            <a:extLst>
              <a:ext uri="{FF2B5EF4-FFF2-40B4-BE49-F238E27FC236}">
                <a16:creationId xmlns:a16="http://schemas.microsoft.com/office/drawing/2014/main" id="{67649427-1A63-4250-8E3D-A957C767441C}"/>
              </a:ext>
            </a:extLst>
          </p:cNvPr>
          <p:cNvSpPr txBox="1"/>
          <p:nvPr/>
        </p:nvSpPr>
        <p:spPr>
          <a:xfrm>
            <a:off x="545804" y="182516"/>
            <a:ext cx="8077200" cy="2123658"/>
          </a:xfrm>
          <a:prstGeom prst="rect">
            <a:avLst/>
          </a:prstGeom>
          <a:noFill/>
        </p:spPr>
        <p:txBody>
          <a:bodyPr wrap="square" rtlCol="0">
            <a:spAutoFit/>
          </a:bodyPr>
          <a:lstStyle/>
          <a:p>
            <a:pPr algn="ctr"/>
            <a:r>
              <a:rPr lang="en-GB" sz="6600" u="sng"/>
              <a:t>Early Level Estimating and Rounding</a:t>
            </a:r>
          </a:p>
        </p:txBody>
      </p:sp>
      <p:pic>
        <p:nvPicPr>
          <p:cNvPr id="3" name="Graphic 2" descr="Head with gears">
            <a:extLst>
              <a:ext uri="{FF2B5EF4-FFF2-40B4-BE49-F238E27FC236}">
                <a16:creationId xmlns:a16="http://schemas.microsoft.com/office/drawing/2014/main" id="{8C4DBE9F-3661-4DBA-809F-56E2572B4C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604" y="4572000"/>
            <a:ext cx="914400" cy="914400"/>
          </a:xfrm>
          <a:prstGeom prst="rect">
            <a:avLst/>
          </a:prstGeom>
        </p:spPr>
      </p:pic>
      <p:sp>
        <p:nvSpPr>
          <p:cNvPr id="4" name="TextBox 3">
            <a:extLst>
              <a:ext uri="{FF2B5EF4-FFF2-40B4-BE49-F238E27FC236}">
                <a16:creationId xmlns:a16="http://schemas.microsoft.com/office/drawing/2014/main" id="{FA23873E-705E-4401-80F2-0E4DBEE756B1}"/>
              </a:ext>
            </a:extLst>
          </p:cNvPr>
          <p:cNvSpPr txBox="1"/>
          <p:nvPr/>
        </p:nvSpPr>
        <p:spPr>
          <a:xfrm>
            <a:off x="480253" y="2654257"/>
            <a:ext cx="8509592" cy="1569660"/>
          </a:xfrm>
          <a:prstGeom prst="rect">
            <a:avLst/>
          </a:prstGeom>
          <a:noFill/>
        </p:spPr>
        <p:txBody>
          <a:bodyPr wrap="square" rtlCol="0">
            <a:spAutoFit/>
          </a:bodyPr>
          <a:lstStyle/>
          <a:p>
            <a:r>
              <a:rPr lang="en-GB" sz="2400"/>
              <a:t>“Good estimators are flexible in their thinking and they use a variety of strategies. They demonstrate a deep understanding of numbers and operations and they continually draw upon that understanding” (</a:t>
            </a:r>
            <a:r>
              <a:rPr lang="en-GB" sz="2400" err="1"/>
              <a:t>Sowder</a:t>
            </a:r>
            <a:r>
              <a:rPr lang="en-GB" sz="2400"/>
              <a:t>, 1992 P.381)</a:t>
            </a:r>
          </a:p>
        </p:txBody>
      </p:sp>
    </p:spTree>
    <p:extLst>
      <p:ext uri="{BB962C8B-B14F-4D97-AF65-F5344CB8AC3E}">
        <p14:creationId xmlns:p14="http://schemas.microsoft.com/office/powerpoint/2010/main" val="404275507"/>
      </p:ext>
    </p:extLst>
  </p:cSld>
  <p:clrMapOvr>
    <a:masterClrMapping/>
  </p:clrMapOvr>
  <p:transition spd="slow">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EF298D8-FDAB-1440-AA2C-31BF5FDD31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202" r="-711"/>
          <a:stretch/>
        </p:blipFill>
        <p:spPr>
          <a:xfrm>
            <a:off x="516946" y="138546"/>
            <a:ext cx="8349961" cy="5647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75535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B8E1E1E-C4D5-F24C-A8E1-4F9EAD63F8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02" t="4131" r="939" b="580"/>
          <a:stretch/>
        </p:blipFill>
        <p:spPr>
          <a:xfrm>
            <a:off x="750455" y="147945"/>
            <a:ext cx="7446817" cy="55764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785248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1717F61-1E6A-FF40-9956-B302E04A37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683" r="716"/>
          <a:stretch/>
        </p:blipFill>
        <p:spPr>
          <a:xfrm>
            <a:off x="459221" y="138546"/>
            <a:ext cx="7980506" cy="55667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31228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FC894F8-7FDF-8149-9742-27719500A4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274" r="3158" b="5019"/>
          <a:stretch/>
        </p:blipFill>
        <p:spPr>
          <a:xfrm>
            <a:off x="759403" y="311727"/>
            <a:ext cx="7803862" cy="52416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334323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4E82EE1-AC2D-F045-8E0D-3F0011C49D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19" r="494"/>
          <a:stretch/>
        </p:blipFill>
        <p:spPr>
          <a:xfrm>
            <a:off x="932583" y="230910"/>
            <a:ext cx="7622597" cy="54583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79841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860" y="-27384"/>
            <a:ext cx="8229600" cy="432049"/>
          </a:xfrm>
        </p:spPr>
        <p:txBody>
          <a:bodyPr>
            <a:noAutofit/>
          </a:bodyPr>
          <a:lstStyle/>
          <a:p>
            <a:r>
              <a:rPr lang="en-GB" sz="2000" b="1"/>
              <a:t>Addition and Subtraction: Early Level</a:t>
            </a:r>
          </a:p>
        </p:txBody>
      </p:sp>
      <p:sp>
        <p:nvSpPr>
          <p:cNvPr id="14" name="Rectangle 13"/>
          <p:cNvSpPr/>
          <p:nvPr/>
        </p:nvSpPr>
        <p:spPr>
          <a:xfrm>
            <a:off x="107503" y="404664"/>
            <a:ext cx="7344817" cy="52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u="sng">
                <a:solidFill>
                  <a:schemeClr val="tx1"/>
                </a:solidFill>
              </a:rPr>
              <a:t>Mathematical  Language </a:t>
            </a:r>
            <a:r>
              <a:rPr lang="en-US" sz="1400" b="1" u="sng">
                <a:solidFill>
                  <a:schemeClr val="tx1"/>
                </a:solidFill>
                <a:effectLst>
                  <a:outerShdw blurRad="38100" dist="38100" dir="2700000" algn="tl">
                    <a:srgbClr val="000000">
                      <a:alpha val="43137"/>
                    </a:srgbClr>
                  </a:outerShdw>
                </a:effectLst>
              </a:rPr>
              <a:t>:</a:t>
            </a:r>
            <a:endParaRPr lang="en-GB" sz="1000">
              <a:solidFill>
                <a:schemeClr val="tx1"/>
              </a:solidFill>
            </a:endParaRPr>
          </a:p>
        </p:txBody>
      </p:sp>
      <p:sp>
        <p:nvSpPr>
          <p:cNvPr id="16" name="Rectangle 15"/>
          <p:cNvSpPr/>
          <p:nvPr/>
        </p:nvSpPr>
        <p:spPr>
          <a:xfrm>
            <a:off x="7452320" y="404665"/>
            <a:ext cx="1584176" cy="528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u="sng">
                <a:solidFill>
                  <a:schemeClr val="tx1"/>
                </a:solidFill>
              </a:rPr>
              <a:t>CfE  </a:t>
            </a:r>
            <a:r>
              <a:rPr lang="en-US" sz="1400">
                <a:solidFill>
                  <a:schemeClr val="tx1"/>
                </a:solidFill>
              </a:rPr>
              <a:t>  </a:t>
            </a:r>
            <a:r>
              <a:rPr lang="en-US" sz="1000">
                <a:solidFill>
                  <a:schemeClr val="tx1"/>
                </a:solidFill>
                <a:hlinkClick r:id="rId2" action="ppaction://hlinksldjump"/>
              </a:rPr>
              <a:t>MNU 0-02a</a:t>
            </a:r>
            <a:endParaRPr lang="en-US" sz="1000">
              <a:solidFill>
                <a:schemeClr val="tx1"/>
              </a:solidFill>
            </a:endParaRPr>
          </a:p>
          <a:p>
            <a:r>
              <a:rPr lang="en-US" sz="1000">
                <a:solidFill>
                  <a:schemeClr val="tx1"/>
                </a:solidFill>
              </a:rPr>
              <a:t>             </a:t>
            </a:r>
            <a:r>
              <a:rPr lang="en-US" sz="1000">
                <a:solidFill>
                  <a:schemeClr val="tx1"/>
                </a:solidFill>
                <a:hlinkClick r:id="rId2" action="ppaction://hlinksldjump"/>
              </a:rPr>
              <a:t>MNU0-03a</a:t>
            </a:r>
            <a:r>
              <a:rPr lang="en-GB" sz="1000"/>
              <a:t>	“”</a:t>
            </a:r>
          </a:p>
        </p:txBody>
      </p:sp>
      <p:sp>
        <p:nvSpPr>
          <p:cNvPr id="18" name="Rectangle 17"/>
          <p:cNvSpPr/>
          <p:nvPr/>
        </p:nvSpPr>
        <p:spPr>
          <a:xfrm>
            <a:off x="121980" y="998427"/>
            <a:ext cx="4943316" cy="49506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r>
              <a:rPr lang="en-US" sz="1200" b="1" u="sng">
                <a:solidFill>
                  <a:schemeClr val="tx1"/>
                </a:solidFill>
              </a:rPr>
              <a:t>Strategies and Approaches </a:t>
            </a:r>
          </a:p>
          <a:p>
            <a:pPr fontAlgn="base"/>
            <a:endParaRPr lang="en-GB" sz="1000">
              <a:solidFill>
                <a:schemeClr val="tx1"/>
              </a:solidFill>
            </a:endParaRPr>
          </a:p>
          <a:p>
            <a:pPr fontAlgn="base"/>
            <a:r>
              <a:rPr lang="en-GB" sz="1000" b="1" i="1">
                <a:solidFill>
                  <a:schemeClr val="tx1"/>
                </a:solidFill>
              </a:rPr>
              <a:t>Once children have mastered the cardinal principle and know the last item counted gives the amount in any set, they can begin engage in ordering sets showing an understanding that 1,2,3 or 3,2,1 means an increase or decrease in quantity.  They can begin to engage in early addition and subtraction as a concrete activity by exploring:</a:t>
            </a:r>
          </a:p>
          <a:p>
            <a:pPr fontAlgn="base"/>
            <a:endParaRPr lang="en-GB" sz="1000">
              <a:solidFill>
                <a:schemeClr val="tx1"/>
              </a:solidFill>
            </a:endParaRPr>
          </a:p>
          <a:p>
            <a:pPr fontAlgn="base"/>
            <a:r>
              <a:rPr lang="en-GB" sz="1000" b="1">
                <a:solidFill>
                  <a:schemeClr val="tx1"/>
                </a:solidFill>
                <a:hlinkClick r:id="" action="ppaction://noaction"/>
              </a:rPr>
              <a:t>Early Addition</a:t>
            </a:r>
            <a:endParaRPr lang="en-GB" sz="1000" b="1">
              <a:solidFill>
                <a:schemeClr val="tx1"/>
              </a:solidFill>
            </a:endParaRPr>
          </a:p>
          <a:p>
            <a:pPr marL="266700" indent="-85725" fontAlgn="base">
              <a:buFont typeface="Arial" panose="020B0604020202020204" pitchFamily="34" charset="0"/>
              <a:buChar char="•"/>
            </a:pPr>
            <a:r>
              <a:rPr lang="en-GB" sz="1000">
                <a:solidFill>
                  <a:schemeClr val="tx1"/>
                </a:solidFill>
              </a:rPr>
              <a:t>ways a set can be broken into  smaller sets e.g. 6 can be 4 and 2 - </a:t>
            </a:r>
            <a:r>
              <a:rPr lang="en-GB" sz="1000" b="1">
                <a:solidFill>
                  <a:schemeClr val="tx1"/>
                </a:solidFill>
              </a:rPr>
              <a:t>partitioning</a:t>
            </a:r>
          </a:p>
          <a:p>
            <a:pPr marL="171450" indent="95250" fontAlgn="base">
              <a:buFont typeface="Arial" panose="020B0604020202020204" pitchFamily="34" charset="0"/>
              <a:buChar char="•"/>
            </a:pPr>
            <a:r>
              <a:rPr lang="en-GB" sz="1000">
                <a:solidFill>
                  <a:schemeClr val="tx1"/>
                </a:solidFill>
              </a:rPr>
              <a:t>adding to an existing amount to find a new total – </a:t>
            </a:r>
            <a:r>
              <a:rPr lang="en-GB" sz="1000" b="1">
                <a:solidFill>
                  <a:schemeClr val="tx1"/>
                </a:solidFill>
              </a:rPr>
              <a:t>augmentation</a:t>
            </a:r>
          </a:p>
          <a:p>
            <a:pPr marL="171450" indent="95250" fontAlgn="base">
              <a:buFont typeface="Arial" panose="020B0604020202020204" pitchFamily="34" charset="0"/>
              <a:buChar char="•"/>
            </a:pPr>
            <a:r>
              <a:rPr lang="en-GB" sz="1000">
                <a:solidFill>
                  <a:schemeClr val="tx1"/>
                </a:solidFill>
              </a:rPr>
              <a:t>combining two sets together to find a new total </a:t>
            </a:r>
            <a:r>
              <a:rPr lang="en-GB" sz="1000" b="1">
                <a:solidFill>
                  <a:schemeClr val="tx1"/>
                </a:solidFill>
              </a:rPr>
              <a:t>– aggregation</a:t>
            </a:r>
          </a:p>
          <a:p>
            <a:pPr marL="171450" fontAlgn="base"/>
            <a:endParaRPr lang="en-GB" sz="1000">
              <a:solidFill>
                <a:schemeClr val="tx1"/>
              </a:solidFill>
            </a:endParaRPr>
          </a:p>
          <a:p>
            <a:pPr fontAlgn="base"/>
            <a:r>
              <a:rPr lang="en-GB" sz="1000" b="1">
                <a:solidFill>
                  <a:schemeClr val="tx1"/>
                </a:solidFill>
                <a:hlinkClick r:id="" action="ppaction://noaction"/>
              </a:rPr>
              <a:t>Early Subtraction</a:t>
            </a:r>
            <a:endParaRPr lang="en-GB" sz="1000" b="1">
              <a:solidFill>
                <a:schemeClr val="tx1"/>
              </a:solidFill>
            </a:endParaRPr>
          </a:p>
          <a:p>
            <a:pPr marL="171450" indent="95250" fontAlgn="base">
              <a:buFont typeface="Arial" panose="020B0604020202020204" pitchFamily="34" charset="0"/>
              <a:buChar char="•"/>
            </a:pPr>
            <a:r>
              <a:rPr lang="en-GB" sz="1000">
                <a:solidFill>
                  <a:schemeClr val="tx1"/>
                </a:solidFill>
              </a:rPr>
              <a:t>two sets to think about which has most/fewest - </a:t>
            </a:r>
            <a:r>
              <a:rPr lang="en-GB" sz="1000" b="1">
                <a:solidFill>
                  <a:schemeClr val="tx1"/>
                </a:solidFill>
              </a:rPr>
              <a:t>comparison</a:t>
            </a:r>
          </a:p>
          <a:p>
            <a:pPr marL="171450" indent="95250" fontAlgn="base">
              <a:buFont typeface="Arial" panose="020B0604020202020204" pitchFamily="34" charset="0"/>
              <a:buChar char="•"/>
            </a:pPr>
            <a:r>
              <a:rPr lang="en-GB" sz="1000">
                <a:solidFill>
                  <a:schemeClr val="tx1"/>
                </a:solidFill>
              </a:rPr>
              <a:t>two sets to think about which has more items as a quantity – </a:t>
            </a:r>
            <a:r>
              <a:rPr lang="en-GB" sz="1000" b="1">
                <a:solidFill>
                  <a:schemeClr val="tx1"/>
                </a:solidFill>
              </a:rPr>
              <a:t>find the difference</a:t>
            </a:r>
          </a:p>
          <a:p>
            <a:pPr marL="171450" indent="95250" fontAlgn="base">
              <a:buFont typeface="Arial" panose="020B0604020202020204" pitchFamily="34" charset="0"/>
              <a:buChar char="•"/>
            </a:pPr>
            <a:r>
              <a:rPr lang="en-GB" sz="1000">
                <a:solidFill>
                  <a:schemeClr val="tx1"/>
                </a:solidFill>
              </a:rPr>
              <a:t>taking away items from a set and find a new total – </a:t>
            </a:r>
            <a:r>
              <a:rPr lang="en-GB" sz="1000" b="1">
                <a:solidFill>
                  <a:schemeClr val="tx1"/>
                </a:solidFill>
              </a:rPr>
              <a:t>take away</a:t>
            </a:r>
          </a:p>
          <a:p>
            <a:pPr fontAlgn="base"/>
            <a:endParaRPr lang="en-GB" sz="1000">
              <a:solidFill>
                <a:schemeClr val="tx1"/>
              </a:solidFill>
            </a:endParaRPr>
          </a:p>
          <a:p>
            <a:pPr fontAlgn="base"/>
            <a:r>
              <a:rPr lang="en-GB" sz="1000" b="1">
                <a:solidFill>
                  <a:schemeClr val="tx1"/>
                </a:solidFill>
              </a:rPr>
              <a:t>Small World: </a:t>
            </a:r>
            <a:r>
              <a:rPr lang="en-GB" sz="1000">
                <a:solidFill>
                  <a:schemeClr val="tx1"/>
                </a:solidFill>
              </a:rPr>
              <a:t>children may be working with farm animals as sets.  Sheep or cows may arrive in the field or leave the field so this gives the possibility of working out a new total.  Children might work out how many animals are on the farm altogether by aggregating 2 or more sets together</a:t>
            </a:r>
          </a:p>
          <a:p>
            <a:pPr fontAlgn="base"/>
            <a:endParaRPr lang="en-GB" sz="1000">
              <a:solidFill>
                <a:schemeClr val="tx1"/>
              </a:solidFill>
            </a:endParaRPr>
          </a:p>
          <a:p>
            <a:pPr fontAlgn="base"/>
            <a:r>
              <a:rPr lang="en-GB" sz="1000" b="1">
                <a:solidFill>
                  <a:schemeClr val="tx1"/>
                </a:solidFill>
              </a:rPr>
              <a:t>Board games: </a:t>
            </a:r>
            <a:r>
              <a:rPr lang="en-GB" sz="1000">
                <a:solidFill>
                  <a:schemeClr val="tx1"/>
                </a:solidFill>
              </a:rPr>
              <a:t>games that involve building up a set of items lend themselves to discussion about how many is their set, how many they have now, who has most/fewest.</a:t>
            </a:r>
          </a:p>
          <a:p>
            <a:pPr fontAlgn="base"/>
            <a:endParaRPr lang="en-GB" sz="1000">
              <a:solidFill>
                <a:schemeClr val="tx1"/>
              </a:solidFill>
            </a:endParaRPr>
          </a:p>
          <a:p>
            <a:pPr fontAlgn="base"/>
            <a:r>
              <a:rPr lang="en-GB" sz="1000" b="1">
                <a:solidFill>
                  <a:schemeClr val="tx1"/>
                </a:solidFill>
              </a:rPr>
              <a:t>Outdoors: </a:t>
            </a:r>
            <a:r>
              <a:rPr lang="en-GB" sz="1000">
                <a:solidFill>
                  <a:schemeClr val="tx1"/>
                </a:solidFill>
              </a:rPr>
              <a:t>children might add to existing sets of conkers, twigs, leaves.  They may compare their sets with a friend to work out who has fewest and by how many. They might be building and decide they need more or fewer bricks.  They can compare against their own prediction. They might be monitoring the bird feeder for different types of bird and compare the amounts of each type within the day and over time. They might start to think about this in terms of why certain birds come is it certain food that they like?  </a:t>
            </a:r>
            <a:r>
              <a:rPr lang="en-GB" sz="1000" b="1">
                <a:solidFill>
                  <a:schemeClr val="tx1"/>
                </a:solidFill>
              </a:rPr>
              <a:t>Children have to see early number processes as purposeful and meaningful for them. </a:t>
            </a:r>
          </a:p>
          <a:p>
            <a:pPr fontAlgn="base"/>
            <a:endParaRPr lang="en-GB" sz="1000">
              <a:solidFill>
                <a:schemeClr val="tx1"/>
              </a:solidFill>
            </a:endParaRPr>
          </a:p>
          <a:p>
            <a:pPr fontAlgn="base"/>
            <a:endParaRPr lang="en-GB" sz="1000">
              <a:solidFill>
                <a:schemeClr val="tx1"/>
              </a:solidFill>
            </a:endParaRPr>
          </a:p>
          <a:p>
            <a:pPr fontAlgn="base"/>
            <a:endParaRPr lang="en-GB" sz="1000">
              <a:solidFill>
                <a:schemeClr val="tx1"/>
              </a:solidFill>
            </a:endParaRPr>
          </a:p>
          <a:p>
            <a:pPr fontAlgn="base"/>
            <a:endParaRPr lang="en-GB" sz="1000">
              <a:solidFill>
                <a:schemeClr val="tx1"/>
              </a:solidFill>
            </a:endParaRPr>
          </a:p>
          <a:p>
            <a:pPr fontAlgn="base"/>
            <a:endParaRPr lang="en-GB" sz="1000" b="1">
              <a:solidFill>
                <a:schemeClr val="tx1"/>
              </a:solidFill>
            </a:endParaRPr>
          </a:p>
          <a:p>
            <a:pPr fontAlgn="base"/>
            <a:endParaRPr lang="en-GB" sz="1000" b="1">
              <a:solidFill>
                <a:schemeClr val="tx1"/>
              </a:solidFill>
            </a:endParaRPr>
          </a:p>
          <a:p>
            <a:pPr fontAlgn="base"/>
            <a:endParaRPr lang="en-GB" sz="1000" b="1">
              <a:solidFill>
                <a:schemeClr val="tx1"/>
              </a:solidFill>
            </a:endParaRPr>
          </a:p>
          <a:p>
            <a:pPr fontAlgn="base"/>
            <a:endParaRPr lang="en-GB" sz="1000">
              <a:solidFill>
                <a:schemeClr val="tx1"/>
              </a:solidFill>
            </a:endParaRPr>
          </a:p>
          <a:p>
            <a:pPr fontAlgn="base"/>
            <a:endParaRPr lang="en-GB" sz="1000">
              <a:solidFill>
                <a:schemeClr val="tx1"/>
              </a:solidFill>
            </a:endParaRPr>
          </a:p>
          <a:p>
            <a:pPr fontAlgn="base"/>
            <a:r>
              <a:rPr lang="en-GB" sz="1000" b="1">
                <a:solidFill>
                  <a:schemeClr val="tx1"/>
                </a:solidFill>
              </a:rPr>
              <a:t> </a:t>
            </a:r>
            <a:endParaRPr lang="en-GB" sz="1000">
              <a:solidFill>
                <a:schemeClr val="tx1"/>
              </a:solidFill>
            </a:endParaRPr>
          </a:p>
          <a:p>
            <a:pPr fontAlgn="base"/>
            <a:endParaRPr lang="en-GB" sz="1000">
              <a:solidFill>
                <a:schemeClr val="tx1"/>
              </a:solidFill>
            </a:endParaRPr>
          </a:p>
        </p:txBody>
      </p:sp>
      <p:sp>
        <p:nvSpPr>
          <p:cNvPr id="21" name="Rectangle 20"/>
          <p:cNvSpPr/>
          <p:nvPr/>
        </p:nvSpPr>
        <p:spPr>
          <a:xfrm>
            <a:off x="5217696" y="5823285"/>
            <a:ext cx="3834475" cy="9071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u="sng">
                <a:solidFill>
                  <a:schemeClr val="tx1"/>
                </a:solidFill>
              </a:rPr>
              <a:t>On Track at Transition Statement</a:t>
            </a:r>
            <a:endParaRPr lang="en-GB" sz="1200"/>
          </a:p>
          <a:p>
            <a:pPr marL="171450" indent="-171450" fontAlgn="ctr">
              <a:buFont typeface="Arial" pitchFamily="34" charset="0"/>
              <a:buChar char="•"/>
            </a:pPr>
            <a:r>
              <a:rPr lang="en-GB" sz="1000">
                <a:solidFill>
                  <a:schemeClr val="tx1"/>
                </a:solidFill>
              </a:rPr>
              <a:t>Beginning to compare and find the difference between sets as a quantity  within 0-10</a:t>
            </a:r>
          </a:p>
          <a:p>
            <a:pPr marL="171450" indent="-171450" fontAlgn="ctr">
              <a:buFont typeface="Arial" pitchFamily="34" charset="0"/>
              <a:buChar char="•"/>
            </a:pPr>
            <a:r>
              <a:rPr lang="en-GB" sz="1000">
                <a:solidFill>
                  <a:schemeClr val="tx1"/>
                </a:solidFill>
              </a:rPr>
              <a:t>Beginning to count on and back in ones to add and subtract with objects or number line  within 0-10	</a:t>
            </a:r>
          </a:p>
          <a:p>
            <a:pPr marL="171450" indent="-171450">
              <a:buFont typeface="Arial" pitchFamily="34" charset="0"/>
              <a:buChar char="•"/>
            </a:pPr>
            <a:endParaRPr lang="en-GB" sz="1000">
              <a:solidFill>
                <a:schemeClr val="tx1"/>
              </a:solidFill>
            </a:endParaRPr>
          </a:p>
          <a:p>
            <a:r>
              <a:rPr lang="en-GB" sz="1000">
                <a:solidFill>
                  <a:schemeClr val="tx1"/>
                </a:solidFill>
              </a:rPr>
              <a:t>	</a:t>
            </a:r>
          </a:p>
          <a:p>
            <a:pPr marL="171450" indent="-171450">
              <a:buFont typeface="Arial" pitchFamily="34" charset="0"/>
              <a:buChar char="•"/>
            </a:pPr>
            <a:endParaRPr lang="en-GB" sz="1000">
              <a:solidFill>
                <a:schemeClr val="tx1"/>
              </a:solidFill>
            </a:endParaRPr>
          </a:p>
          <a:p>
            <a:r>
              <a:rPr lang="en-GB" sz="1200">
                <a:solidFill>
                  <a:schemeClr val="tx1"/>
                </a:solidFill>
              </a:rPr>
              <a:t>	</a:t>
            </a:r>
          </a:p>
          <a:p>
            <a:endParaRPr lang="en-US" sz="1200" b="1" u="sng">
              <a:solidFill>
                <a:schemeClr val="tx1"/>
              </a:solidFill>
            </a:endParaRPr>
          </a:p>
        </p:txBody>
      </p:sp>
      <p:sp>
        <p:nvSpPr>
          <p:cNvPr id="23" name="Rectangle 22"/>
          <p:cNvSpPr/>
          <p:nvPr/>
        </p:nvSpPr>
        <p:spPr>
          <a:xfrm>
            <a:off x="5217696" y="4249675"/>
            <a:ext cx="3834475" cy="15100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u="sng">
                <a:solidFill>
                  <a:schemeClr val="tx1"/>
                </a:solidFill>
              </a:rPr>
              <a:t>Barriers to Learning and Misconceptions</a:t>
            </a:r>
          </a:p>
          <a:p>
            <a:pPr marL="171450" indent="-171450">
              <a:buFont typeface="Arial" panose="020B0604020202020204" pitchFamily="34" charset="0"/>
              <a:buChar char="•"/>
            </a:pPr>
            <a:r>
              <a:rPr lang="en-US" sz="1000">
                <a:solidFill>
                  <a:schemeClr val="tx1"/>
                </a:solidFill>
              </a:rPr>
              <a:t>Not fully confident in number recognition and counting.</a:t>
            </a:r>
          </a:p>
          <a:p>
            <a:pPr marL="171450" indent="-171450">
              <a:buFont typeface="Arial" panose="020B0604020202020204" pitchFamily="34" charset="0"/>
              <a:buChar char="•"/>
            </a:pPr>
            <a:r>
              <a:rPr lang="en-US" sz="1000">
                <a:solidFill>
                  <a:schemeClr val="tx1"/>
                </a:solidFill>
              </a:rPr>
              <a:t>Children will require modelling to build their organizational skills e.g. working in rows, combining sets carefully</a:t>
            </a:r>
          </a:p>
          <a:p>
            <a:pPr marL="171450" indent="-171450">
              <a:buFont typeface="Arial" panose="020B0604020202020204" pitchFamily="34" charset="0"/>
              <a:buChar char="•"/>
            </a:pPr>
            <a:r>
              <a:rPr lang="en-US" sz="1000">
                <a:solidFill>
                  <a:schemeClr val="tx1"/>
                </a:solidFill>
              </a:rPr>
              <a:t>Unclear language e.g. a</a:t>
            </a:r>
            <a:r>
              <a:rPr lang="en-US" sz="1000" strike="sngStrike">
                <a:solidFill>
                  <a:schemeClr val="tx1"/>
                </a:solidFill>
              </a:rPr>
              <a:t> few </a:t>
            </a:r>
            <a:r>
              <a:rPr lang="en-US" sz="1000">
                <a:solidFill>
                  <a:schemeClr val="tx1"/>
                </a:solidFill>
              </a:rPr>
              <a:t>more, </a:t>
            </a:r>
            <a:r>
              <a:rPr lang="en-US" sz="1000" strike="sngStrike">
                <a:solidFill>
                  <a:schemeClr val="tx1"/>
                </a:solidFill>
              </a:rPr>
              <a:t>a lot </a:t>
            </a:r>
            <a:r>
              <a:rPr lang="en-US" sz="1000">
                <a:solidFill>
                  <a:schemeClr val="tx1"/>
                </a:solidFill>
              </a:rPr>
              <a:t>less </a:t>
            </a:r>
          </a:p>
          <a:p>
            <a:pPr marL="171450" indent="-171450">
              <a:buFont typeface="Arial" panose="020B0604020202020204" pitchFamily="34" charset="0"/>
              <a:buChar char="•"/>
            </a:pPr>
            <a:r>
              <a:rPr lang="en-US" sz="1000">
                <a:solidFill>
                  <a:schemeClr val="tx1"/>
                </a:solidFill>
              </a:rPr>
              <a:t>Children may be asked to state ‘the most’ very frequently; they  need to also be asked about ‘the fewest’ to build understanding.</a:t>
            </a:r>
          </a:p>
          <a:p>
            <a:pPr marL="171450" indent="-171450">
              <a:buFont typeface="Arial" panose="020B0604020202020204" pitchFamily="34" charset="0"/>
              <a:buChar char="•"/>
            </a:pPr>
            <a:r>
              <a:rPr lang="en-US" sz="1000">
                <a:solidFill>
                  <a:schemeClr val="tx1"/>
                </a:solidFill>
              </a:rPr>
              <a:t>Children need to have meaningful ways to work with sets or they will not have a motivation to work things out. </a:t>
            </a:r>
          </a:p>
          <a:p>
            <a:pPr marL="171450" indent="-171450">
              <a:buFont typeface="Arial" panose="020B0604020202020204" pitchFamily="34" charset="0"/>
              <a:buChar char="•"/>
            </a:pPr>
            <a:endParaRPr lang="en-US" sz="1000">
              <a:solidFill>
                <a:schemeClr val="tx1"/>
              </a:solidFill>
            </a:endParaRPr>
          </a:p>
        </p:txBody>
      </p:sp>
      <p:sp>
        <p:nvSpPr>
          <p:cNvPr id="3" name="TextBox 2"/>
          <p:cNvSpPr txBox="1"/>
          <p:nvPr/>
        </p:nvSpPr>
        <p:spPr>
          <a:xfrm>
            <a:off x="6850690" y="1637731"/>
            <a:ext cx="184666" cy="369332"/>
          </a:xfrm>
          <a:prstGeom prst="rect">
            <a:avLst/>
          </a:prstGeom>
          <a:noFill/>
        </p:spPr>
        <p:txBody>
          <a:bodyPr wrap="none" rtlCol="0">
            <a:spAutoFit/>
          </a:bodyPr>
          <a:lstStyle/>
          <a:p>
            <a:endParaRPr lang="en-US"/>
          </a:p>
        </p:txBody>
      </p:sp>
      <p:sp>
        <p:nvSpPr>
          <p:cNvPr id="30" name="Action Button: Home 29">
            <a:hlinkClick r:id="" action="ppaction://noaction" highlightClick="1"/>
          </p:cNvPr>
          <p:cNvSpPr/>
          <p:nvPr/>
        </p:nvSpPr>
        <p:spPr>
          <a:xfrm>
            <a:off x="8880876" y="0"/>
            <a:ext cx="252028" cy="22163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or Previous 26">
            <a:hlinkClick r:id="rId3" action="ppaction://hlinksldjump" highlightClick="1"/>
          </p:cNvPr>
          <p:cNvSpPr/>
          <p:nvPr/>
        </p:nvSpPr>
        <p:spPr>
          <a:xfrm>
            <a:off x="0" y="0"/>
            <a:ext cx="252028" cy="23833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117067" y="6011973"/>
            <a:ext cx="4943317" cy="7184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r>
              <a:rPr lang="en-US" sz="1200" b="1" u="sng">
                <a:solidFill>
                  <a:schemeClr val="tx1"/>
                </a:solidFill>
              </a:rPr>
              <a:t>Digital Learning: </a:t>
            </a:r>
          </a:p>
          <a:p>
            <a:pPr fontAlgn="base"/>
            <a:endParaRPr lang="en-US" sz="800" b="1" u="sng">
              <a:solidFill>
                <a:schemeClr val="tx1"/>
              </a:solidFill>
              <a:effectLst>
                <a:outerShdw blurRad="38100" dist="38100" dir="2700000" algn="tl">
                  <a:srgbClr val="000000">
                    <a:alpha val="43137"/>
                  </a:srgbClr>
                </a:outerShdw>
              </a:effectLst>
            </a:endParaRPr>
          </a:p>
          <a:p>
            <a:pPr fontAlgn="base"/>
            <a:r>
              <a:rPr lang="en-US" sz="1400"/>
              <a:t>	</a:t>
            </a:r>
            <a:endParaRPr lang="en-US" sz="800" i="1">
              <a:solidFill>
                <a:schemeClr val="tx1"/>
              </a:solidFill>
            </a:endParaRPr>
          </a:p>
        </p:txBody>
      </p:sp>
      <p:sp>
        <p:nvSpPr>
          <p:cNvPr id="29" name="Rounded Rectangle 28">
            <a:hlinkClick r:id="" action="ppaction://noaction"/>
          </p:cNvPr>
          <p:cNvSpPr/>
          <p:nvPr/>
        </p:nvSpPr>
        <p:spPr>
          <a:xfrm>
            <a:off x="3467099" y="6189985"/>
            <a:ext cx="952501" cy="367569"/>
          </a:xfrm>
          <a:prstGeom prst="roundRect">
            <a:avLst/>
          </a:prstGeom>
          <a:solidFill>
            <a:schemeClr val="accent1"/>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400">
                <a:solidFill>
                  <a:schemeClr val="tx1"/>
                </a:solidFill>
                <a:hlinkClick r:id="" action="ppaction://noaction"/>
              </a:rPr>
              <a:t>Resources</a:t>
            </a:r>
            <a:endParaRPr lang="en-GB" sz="1400">
              <a:solidFill>
                <a:schemeClr val="tx1"/>
              </a:solidFill>
            </a:endParaRPr>
          </a:p>
        </p:txBody>
      </p:sp>
      <p:sp>
        <p:nvSpPr>
          <p:cNvPr id="7" name="Rectangle 6">
            <a:extLst>
              <a:ext uri="{FF2B5EF4-FFF2-40B4-BE49-F238E27FC236}">
                <a16:creationId xmlns:a16="http://schemas.microsoft.com/office/drawing/2014/main" id="{E0397BD3-0568-46FA-BE4B-876340A269FE}"/>
              </a:ext>
            </a:extLst>
          </p:cNvPr>
          <p:cNvSpPr/>
          <p:nvPr/>
        </p:nvSpPr>
        <p:spPr>
          <a:xfrm>
            <a:off x="1835696" y="464819"/>
            <a:ext cx="5472608" cy="369332"/>
          </a:xfrm>
          <a:prstGeom prst="rect">
            <a:avLst/>
          </a:prstGeom>
        </p:spPr>
        <p:txBody>
          <a:bodyPr wrap="square">
            <a:spAutoFit/>
          </a:bodyPr>
          <a:lstStyle/>
          <a:p>
            <a:r>
              <a:rPr lang="en-US" sz="900"/>
              <a:t>add, more, make, altogether, total, how many more? How many left?, find the difference, take away, subtract, leave, count on, count back, number sentence, plus, sum, left over, is the same as, equal to.</a:t>
            </a:r>
            <a:endParaRPr lang="en-GB" sz="900"/>
          </a:p>
        </p:txBody>
      </p:sp>
      <p:sp>
        <p:nvSpPr>
          <p:cNvPr id="34" name="AutoShape 2" descr="Image result for animated cupcakes images">
            <a:extLst>
              <a:ext uri="{FF2B5EF4-FFF2-40B4-BE49-F238E27FC236}">
                <a16:creationId xmlns:a16="http://schemas.microsoft.com/office/drawing/2014/main" id="{1210E5D1-4F03-4181-A1FB-D75BFF1DB55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AutoShape 4" descr="Image result for animated cupcakes images">
            <a:extLst>
              <a:ext uri="{FF2B5EF4-FFF2-40B4-BE49-F238E27FC236}">
                <a16:creationId xmlns:a16="http://schemas.microsoft.com/office/drawing/2014/main" id="{CE4C6969-E3BB-4A78-B5FC-890DC0B54429}"/>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Rectangle 19"/>
          <p:cNvSpPr/>
          <p:nvPr/>
        </p:nvSpPr>
        <p:spPr>
          <a:xfrm>
            <a:off x="5217696" y="997062"/>
            <a:ext cx="3834475" cy="32019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u="sng">
                <a:solidFill>
                  <a:schemeClr val="tx1"/>
                </a:solidFill>
              </a:rPr>
              <a:t>Questions to Enable Higher Order Thinking Skills</a:t>
            </a:r>
          </a:p>
          <a:p>
            <a:r>
              <a:rPr lang="en-US" sz="1000">
                <a:solidFill>
                  <a:schemeClr val="tx1"/>
                </a:solidFill>
              </a:rPr>
              <a:t>                       </a:t>
            </a:r>
          </a:p>
          <a:p>
            <a:pPr marL="171450" indent="-171450">
              <a:buFont typeface="Arial" panose="020B0604020202020204" pitchFamily="34" charset="0"/>
              <a:buChar char="•"/>
            </a:pPr>
            <a:r>
              <a:rPr lang="en-GB" sz="1000">
                <a:solidFill>
                  <a:schemeClr val="tx1"/>
                </a:solidFill>
              </a:rPr>
              <a:t>What would happen if 2 more cows came into the field?  How many would there be?</a:t>
            </a:r>
          </a:p>
          <a:p>
            <a:pPr marL="171450" indent="-171450">
              <a:buFont typeface="Arial" panose="020B0604020202020204" pitchFamily="34" charset="0"/>
              <a:buChar char="•"/>
            </a:pPr>
            <a:r>
              <a:rPr lang="en-GB" sz="1000">
                <a:solidFill>
                  <a:schemeClr val="tx1"/>
                </a:solidFill>
              </a:rPr>
              <a:t>How many grapes do you have on your plate?  How many will you have when you eat one?</a:t>
            </a:r>
          </a:p>
          <a:p>
            <a:pPr marL="171450" indent="-171450">
              <a:buFont typeface="Arial" panose="020B0604020202020204" pitchFamily="34" charset="0"/>
              <a:buChar char="•"/>
            </a:pPr>
            <a:r>
              <a:rPr lang="en-US" sz="1000">
                <a:solidFill>
                  <a:schemeClr val="tx1"/>
                </a:solidFill>
              </a:rPr>
              <a:t>Who has the fewest grapes left on their plate?</a:t>
            </a:r>
            <a:endParaRPr lang="en-GB" sz="1000">
              <a:solidFill>
                <a:schemeClr val="tx1"/>
              </a:solidFill>
            </a:endParaRPr>
          </a:p>
          <a:p>
            <a:pPr marL="171450" indent="-171450">
              <a:buFont typeface="Arial" panose="020B0604020202020204" pitchFamily="34" charset="0"/>
              <a:buChar char="•"/>
            </a:pPr>
            <a:r>
              <a:rPr lang="en-GB" sz="1000">
                <a:solidFill>
                  <a:schemeClr val="tx1"/>
                </a:solidFill>
              </a:rPr>
              <a:t>Can you show me different ways to make 6 with your fingers? What if you added one more finger – how many would you have then?</a:t>
            </a:r>
          </a:p>
          <a:p>
            <a:pPr marL="171450" indent="-171450">
              <a:buFont typeface="Arial" panose="020B0604020202020204" pitchFamily="34" charset="0"/>
              <a:buChar char="•"/>
            </a:pPr>
            <a:r>
              <a:rPr lang="en-US" sz="1000">
                <a:solidFill>
                  <a:schemeClr val="tx1"/>
                </a:solidFill>
              </a:rPr>
              <a:t>The birds have all left the bird feeder – how many are there now?  How many starlings do you think will come tomorrow?</a:t>
            </a:r>
          </a:p>
          <a:p>
            <a:pPr marL="171450" indent="-171450">
              <a:buFont typeface="Arial" panose="020B0604020202020204" pitchFamily="34" charset="0"/>
              <a:buChar char="•"/>
            </a:pPr>
            <a:r>
              <a:rPr lang="en-US" sz="1000">
                <a:solidFill>
                  <a:schemeClr val="tx1"/>
                </a:solidFill>
              </a:rPr>
              <a:t>Which is the most popular fruit for snack? How many more like apples than grapes?</a:t>
            </a:r>
          </a:p>
          <a:p>
            <a:pPr marL="171450" indent="-171450">
              <a:buFont typeface="Arial" panose="020B0604020202020204" pitchFamily="34" charset="0"/>
              <a:buChar char="•"/>
            </a:pPr>
            <a:r>
              <a:rPr lang="en-US" sz="1000">
                <a:solidFill>
                  <a:schemeClr val="tx1"/>
                </a:solidFill>
              </a:rPr>
              <a:t>If I take away 2 cartons of milk how many will we have?  Will we have enough for everyone?</a:t>
            </a:r>
          </a:p>
          <a:p>
            <a:pPr marL="171450" indent="-171450">
              <a:buFont typeface="Arial" panose="020B0604020202020204" pitchFamily="34" charset="0"/>
              <a:buChar char="•"/>
            </a:pPr>
            <a:r>
              <a:rPr lang="en-US" sz="1000">
                <a:solidFill>
                  <a:schemeClr val="tx1"/>
                </a:solidFill>
              </a:rPr>
              <a:t>If all the people in these 2 cars got on the bus, how many people would be on the bus?</a:t>
            </a:r>
          </a:p>
          <a:p>
            <a:pPr marL="171450" indent="-171450">
              <a:buFont typeface="Arial" panose="020B0604020202020204" pitchFamily="34" charset="0"/>
              <a:buChar char="•"/>
            </a:pPr>
            <a:r>
              <a:rPr lang="en-US" sz="1000">
                <a:solidFill>
                  <a:schemeClr val="tx1"/>
                </a:solidFill>
              </a:rPr>
              <a:t>How many different ways can you show me 6 using these items in the circles?</a:t>
            </a:r>
          </a:p>
          <a:p>
            <a:pPr marL="171450" indent="-171450">
              <a:buFont typeface="Arial" panose="020B0604020202020204" pitchFamily="34" charset="0"/>
              <a:buChar char="•"/>
            </a:pPr>
            <a:endParaRPr lang="en-US" sz="1000">
              <a:solidFill>
                <a:schemeClr val="tx1"/>
              </a:solidFill>
            </a:endParaRPr>
          </a:p>
        </p:txBody>
      </p:sp>
    </p:spTree>
    <p:extLst>
      <p:ext uri="{BB962C8B-B14F-4D97-AF65-F5344CB8AC3E}">
        <p14:creationId xmlns:p14="http://schemas.microsoft.com/office/powerpoint/2010/main" val="22887462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itle 1">
            <a:extLst>
              <a:ext uri="{FF2B5EF4-FFF2-40B4-BE49-F238E27FC236}">
                <a16:creationId xmlns:a16="http://schemas.microsoft.com/office/drawing/2014/main" id="{A736DC54-C9F8-4CBF-833E-BB5778963270}"/>
              </a:ext>
            </a:extLst>
          </p:cNvPr>
          <p:cNvSpPr>
            <a:spLocks noGrp="1"/>
          </p:cNvSpPr>
          <p:nvPr>
            <p:ph type="title"/>
          </p:nvPr>
        </p:nvSpPr>
        <p:spPr>
          <a:xfrm>
            <a:off x="457200" y="274638"/>
            <a:ext cx="8229600" cy="1143000"/>
          </a:xfrm>
        </p:spPr>
        <p:txBody>
          <a:bodyPr anchor="ctr">
            <a:normAutofit/>
          </a:bodyPr>
          <a:lstStyle/>
          <a:p>
            <a:r>
              <a:rPr lang="en-US" dirty="0"/>
              <a:t>Concrete, real life examples!</a:t>
            </a:r>
          </a:p>
        </p:txBody>
      </p:sp>
      <p:pic>
        <p:nvPicPr>
          <p:cNvPr id="4098" name="Picture 2" descr="Mixcloud">
            <a:extLst>
              <a:ext uri="{FF2B5EF4-FFF2-40B4-BE49-F238E27FC236}">
                <a16:creationId xmlns:a16="http://schemas.microsoft.com/office/drawing/2014/main" id="{0B8C852B-8124-4F5D-8825-C14E97D082E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9249" y="1232897"/>
            <a:ext cx="3533587" cy="353358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EE1AC13-F2AF-427C-BF52-AC23AFD78ECA}"/>
              </a:ext>
            </a:extLst>
          </p:cNvPr>
          <p:cNvSpPr>
            <a:spLocks noGrp="1"/>
          </p:cNvSpPr>
          <p:nvPr>
            <p:ph sz="half" idx="2"/>
          </p:nvPr>
        </p:nvSpPr>
        <p:spPr>
          <a:xfrm>
            <a:off x="3692836" y="1600200"/>
            <a:ext cx="4993964" cy="4040579"/>
          </a:xfrm>
        </p:spPr>
        <p:txBody>
          <a:bodyPr>
            <a:normAutofit/>
          </a:bodyPr>
          <a:lstStyle/>
          <a:p>
            <a:pPr marL="0" indent="0">
              <a:lnSpc>
                <a:spcPct val="90000"/>
              </a:lnSpc>
              <a:buNone/>
            </a:pPr>
            <a:r>
              <a:rPr lang="en-GB" sz="2400" b="1" dirty="0"/>
              <a:t>At this stage the formal words (addition, subtraction, equals) and especially the symbols (  =  -   + )are not important.</a:t>
            </a:r>
          </a:p>
          <a:p>
            <a:pPr marL="0" indent="0">
              <a:lnSpc>
                <a:spcPct val="90000"/>
              </a:lnSpc>
              <a:buNone/>
            </a:pPr>
            <a:endParaRPr lang="en-GB" sz="2400" b="1" dirty="0"/>
          </a:p>
          <a:p>
            <a:pPr marL="0" indent="0">
              <a:lnSpc>
                <a:spcPct val="90000"/>
              </a:lnSpc>
              <a:buNone/>
            </a:pPr>
            <a:r>
              <a:rPr lang="en-GB" sz="2400" b="1" dirty="0"/>
              <a:t>Children might be aware of these symbols but there should not be the expectation that they use them.</a:t>
            </a:r>
          </a:p>
          <a:p>
            <a:pPr marL="0" indent="0">
              <a:lnSpc>
                <a:spcPct val="90000"/>
              </a:lnSpc>
              <a:buNone/>
            </a:pPr>
            <a:endParaRPr lang="en-GB" sz="2400" dirty="0"/>
          </a:p>
        </p:txBody>
      </p:sp>
    </p:spTree>
    <p:extLst>
      <p:ext uri="{BB962C8B-B14F-4D97-AF65-F5344CB8AC3E}">
        <p14:creationId xmlns:p14="http://schemas.microsoft.com/office/powerpoint/2010/main" val="35412262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nterview Questions You Should Ask - DEV Community">
            <a:extLst>
              <a:ext uri="{FF2B5EF4-FFF2-40B4-BE49-F238E27FC236}">
                <a16:creationId xmlns:a16="http://schemas.microsoft.com/office/drawing/2014/main" id="{9BB6CECA-BA45-44EF-A598-1C09E58B9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013" y="1140432"/>
            <a:ext cx="6641510" cy="371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731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74AC-61DA-3F95-04D8-F2BC5E257C20}"/>
              </a:ext>
            </a:extLst>
          </p:cNvPr>
          <p:cNvSpPr>
            <a:spLocks noGrp="1"/>
          </p:cNvSpPr>
          <p:nvPr>
            <p:ph type="title"/>
          </p:nvPr>
        </p:nvSpPr>
        <p:spPr>
          <a:xfrm>
            <a:off x="241540" y="1468"/>
            <a:ext cx="8229600" cy="1143000"/>
          </a:xfrm>
        </p:spPr>
        <p:txBody>
          <a:bodyPr anchor="ctr">
            <a:normAutofit/>
          </a:bodyPr>
          <a:lstStyle/>
          <a:p>
            <a:r>
              <a:rPr lang="en-GB"/>
              <a:t>Aims</a:t>
            </a:r>
            <a:endParaRPr lang="en-GB" dirty="0"/>
          </a:p>
        </p:txBody>
      </p:sp>
      <p:graphicFrame>
        <p:nvGraphicFramePr>
          <p:cNvPr id="5" name="Content Placeholder 2">
            <a:extLst>
              <a:ext uri="{FF2B5EF4-FFF2-40B4-BE49-F238E27FC236}">
                <a16:creationId xmlns:a16="http://schemas.microsoft.com/office/drawing/2014/main" id="{C4760CA5-B89C-F40B-1B87-8D00A963E81C}"/>
              </a:ext>
            </a:extLst>
          </p:cNvPr>
          <p:cNvGraphicFramePr>
            <a:graphicFrameLocks noGrp="1"/>
          </p:cNvGraphicFramePr>
          <p:nvPr>
            <p:ph type="tbl" idx="1"/>
          </p:nvPr>
        </p:nvGraphicFramePr>
        <p:xfrm>
          <a:off x="529087" y="910087"/>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419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353D2-5824-FD8A-7357-4E38CA66BD2D}"/>
              </a:ext>
            </a:extLst>
          </p:cNvPr>
          <p:cNvSpPr>
            <a:spLocks noGrp="1"/>
          </p:cNvSpPr>
          <p:nvPr>
            <p:ph type="title"/>
          </p:nvPr>
        </p:nvSpPr>
        <p:spPr>
          <a:xfrm>
            <a:off x="457200" y="274638"/>
            <a:ext cx="8229600" cy="1143000"/>
          </a:xfrm>
        </p:spPr>
        <p:txBody>
          <a:bodyPr anchor="ctr">
            <a:normAutofit/>
          </a:bodyPr>
          <a:lstStyle/>
          <a:p>
            <a:r>
              <a:rPr lang="en-GB"/>
              <a:t>Problem Solving</a:t>
            </a:r>
            <a:endParaRPr lang="en-GB" dirty="0"/>
          </a:p>
        </p:txBody>
      </p:sp>
      <p:pic>
        <p:nvPicPr>
          <p:cNvPr id="5" name="Picture 5" descr="A picture containing text, blackboard, person&#10;&#10;Description automatically generated">
            <a:extLst>
              <a:ext uri="{FF2B5EF4-FFF2-40B4-BE49-F238E27FC236}">
                <a16:creationId xmlns:a16="http://schemas.microsoft.com/office/drawing/2014/main" id="{2B7E6ED0-89A0-3E7C-3233-A1897D0F57BE}"/>
              </a:ext>
            </a:extLst>
          </p:cNvPr>
          <p:cNvPicPr>
            <a:picLocks noChangeAspect="1"/>
          </p:cNvPicPr>
          <p:nvPr/>
        </p:nvPicPr>
        <p:blipFill rotWithShape="1">
          <a:blip r:embed="rId3"/>
          <a:srcRect t="14710" r="1" b="10054"/>
          <a:stretch/>
        </p:blipFill>
        <p:spPr>
          <a:xfrm>
            <a:off x="457200" y="1600200"/>
            <a:ext cx="8229600" cy="4016829"/>
          </a:xfrm>
          <a:prstGeom prst="rect">
            <a:avLst/>
          </a:prstGeom>
          <a:noFill/>
        </p:spPr>
      </p:pic>
    </p:spTree>
    <p:extLst>
      <p:ext uri="{BB962C8B-B14F-4D97-AF65-F5344CB8AC3E}">
        <p14:creationId xmlns:p14="http://schemas.microsoft.com/office/powerpoint/2010/main" val="1664824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416696"/>
          <a:ext cx="9143022" cy="6511414"/>
        </p:xfrm>
        <a:graphic>
          <a:graphicData uri="http://schemas.openxmlformats.org/drawingml/2006/table">
            <a:tbl>
              <a:tblPr firstRow="1" bandRow="1">
                <a:tableStyleId>{5940675A-B579-460E-94D1-54222C63F5DA}</a:tableStyleId>
              </a:tblPr>
              <a:tblGrid>
                <a:gridCol w="268089">
                  <a:extLst>
                    <a:ext uri="{9D8B030D-6E8A-4147-A177-3AD203B41FA5}">
                      <a16:colId xmlns:a16="http://schemas.microsoft.com/office/drawing/2014/main" val="20000"/>
                    </a:ext>
                  </a:extLst>
                </a:gridCol>
                <a:gridCol w="559494">
                  <a:extLst>
                    <a:ext uri="{9D8B030D-6E8A-4147-A177-3AD203B41FA5}">
                      <a16:colId xmlns:a16="http://schemas.microsoft.com/office/drawing/2014/main" val="20001"/>
                    </a:ext>
                  </a:extLst>
                </a:gridCol>
                <a:gridCol w="1009842">
                  <a:extLst>
                    <a:ext uri="{9D8B030D-6E8A-4147-A177-3AD203B41FA5}">
                      <a16:colId xmlns:a16="http://schemas.microsoft.com/office/drawing/2014/main" val="20002"/>
                    </a:ext>
                  </a:extLst>
                </a:gridCol>
                <a:gridCol w="302240">
                  <a:extLst>
                    <a:ext uri="{9D8B030D-6E8A-4147-A177-3AD203B41FA5}">
                      <a16:colId xmlns:a16="http://schemas.microsoft.com/office/drawing/2014/main" val="20003"/>
                    </a:ext>
                  </a:extLst>
                </a:gridCol>
                <a:gridCol w="805553">
                  <a:extLst>
                    <a:ext uri="{9D8B030D-6E8A-4147-A177-3AD203B41FA5}">
                      <a16:colId xmlns:a16="http://schemas.microsoft.com/office/drawing/2014/main" val="20007"/>
                    </a:ext>
                  </a:extLst>
                </a:gridCol>
                <a:gridCol w="402648">
                  <a:extLst>
                    <a:ext uri="{9D8B030D-6E8A-4147-A177-3AD203B41FA5}">
                      <a16:colId xmlns:a16="http://schemas.microsoft.com/office/drawing/2014/main" val="20009"/>
                    </a:ext>
                  </a:extLst>
                </a:gridCol>
                <a:gridCol w="810066">
                  <a:extLst>
                    <a:ext uri="{9D8B030D-6E8A-4147-A177-3AD203B41FA5}">
                      <a16:colId xmlns:a16="http://schemas.microsoft.com/office/drawing/2014/main" val="20012"/>
                    </a:ext>
                  </a:extLst>
                </a:gridCol>
                <a:gridCol w="814117">
                  <a:extLst>
                    <a:ext uri="{9D8B030D-6E8A-4147-A177-3AD203B41FA5}">
                      <a16:colId xmlns:a16="http://schemas.microsoft.com/office/drawing/2014/main" val="20008"/>
                    </a:ext>
                  </a:extLst>
                </a:gridCol>
                <a:gridCol w="617869">
                  <a:extLst>
                    <a:ext uri="{9D8B030D-6E8A-4147-A177-3AD203B41FA5}">
                      <a16:colId xmlns:a16="http://schemas.microsoft.com/office/drawing/2014/main" val="20010"/>
                    </a:ext>
                  </a:extLst>
                </a:gridCol>
                <a:gridCol w="836760">
                  <a:extLst>
                    <a:ext uri="{9D8B030D-6E8A-4147-A177-3AD203B41FA5}">
                      <a16:colId xmlns:a16="http://schemas.microsoft.com/office/drawing/2014/main" val="20018"/>
                    </a:ext>
                  </a:extLst>
                </a:gridCol>
                <a:gridCol w="101345">
                  <a:extLst>
                    <a:ext uri="{9D8B030D-6E8A-4147-A177-3AD203B41FA5}">
                      <a16:colId xmlns:a16="http://schemas.microsoft.com/office/drawing/2014/main" val="20011"/>
                    </a:ext>
                  </a:extLst>
                </a:gridCol>
                <a:gridCol w="243715">
                  <a:extLst>
                    <a:ext uri="{9D8B030D-6E8A-4147-A177-3AD203B41FA5}">
                      <a16:colId xmlns:a16="http://schemas.microsoft.com/office/drawing/2014/main" val="20013"/>
                    </a:ext>
                  </a:extLst>
                </a:gridCol>
                <a:gridCol w="1247661">
                  <a:extLst>
                    <a:ext uri="{9D8B030D-6E8A-4147-A177-3AD203B41FA5}">
                      <a16:colId xmlns:a16="http://schemas.microsoft.com/office/drawing/2014/main" val="20014"/>
                    </a:ext>
                  </a:extLst>
                </a:gridCol>
                <a:gridCol w="1123623">
                  <a:extLst>
                    <a:ext uri="{9D8B030D-6E8A-4147-A177-3AD203B41FA5}">
                      <a16:colId xmlns:a16="http://schemas.microsoft.com/office/drawing/2014/main" val="20015"/>
                    </a:ext>
                  </a:extLst>
                </a:gridCol>
              </a:tblGrid>
              <a:tr h="4672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Estimation &amp; Rounding</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gridSpan="4">
                  <a:txBody>
                    <a:bodyPr/>
                    <a:lstStyle/>
                    <a:p>
                      <a:pPr algn="ctr"/>
                      <a:r>
                        <a:rPr lang="en-GB" sz="1000"/>
                        <a:t>Knows</a:t>
                      </a:r>
                      <a:r>
                        <a:rPr lang="en-GB" sz="1000" baseline="0"/>
                        <a:t> they can check </a:t>
                      </a:r>
                    </a:p>
                    <a:p>
                      <a:pPr algn="ctr"/>
                      <a:r>
                        <a:rPr lang="en-GB" sz="1000" baseline="0"/>
                        <a:t>estimates by counting within 0-10</a:t>
                      </a:r>
                      <a:endParaRPr lang="en-GB" sz="10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a:r>
                        <a:rPr lang="en-GB" sz="1000"/>
                        <a:t>Can apply subitising skills to estimate </a:t>
                      </a:r>
                    </a:p>
                    <a:p>
                      <a:pPr algn="ctr"/>
                      <a:r>
                        <a:rPr lang="en-GB" sz="1000"/>
                        <a:t>the number of items in a set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gridSpan="3">
                  <a:txBody>
                    <a:bodyPr/>
                    <a:lstStyle/>
                    <a:p>
                      <a:pPr algn="ctr"/>
                      <a:r>
                        <a:rPr lang="en-GB" sz="1000" kern="1200">
                          <a:solidFill>
                            <a:schemeClr val="tx1"/>
                          </a:solidFill>
                          <a:effectLst/>
                          <a:latin typeface="+mn-lt"/>
                          <a:ea typeface="+mn-ea"/>
                          <a:cs typeface="+mn-cs"/>
                        </a:rPr>
                        <a:t>Uses the language of estimation,</a:t>
                      </a:r>
                    </a:p>
                    <a:p>
                      <a:pPr algn="ctr"/>
                      <a:r>
                        <a:rPr lang="en-GB" sz="1000" kern="1200">
                          <a:solidFill>
                            <a:schemeClr val="tx1"/>
                          </a:solidFill>
                          <a:effectLst/>
                          <a:latin typeface="+mn-lt"/>
                          <a:ea typeface="+mn-ea"/>
                          <a:cs typeface="+mn-cs"/>
                        </a:rPr>
                        <a:t> including more than, less than, </a:t>
                      </a:r>
                    </a:p>
                    <a:p>
                      <a:pPr algn="ctr"/>
                      <a:r>
                        <a:rPr lang="en-GB" sz="1000" kern="1200">
                          <a:solidFill>
                            <a:schemeClr val="tx1"/>
                          </a:solidFill>
                          <a:effectLst/>
                          <a:latin typeface="+mn-lt"/>
                          <a:ea typeface="+mn-ea"/>
                          <a:cs typeface="+mn-cs"/>
                        </a:rPr>
                        <a:t>fewer than and the same</a:t>
                      </a:r>
                      <a:endParaRPr lang="en-GB" sz="10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8"/>
                  </a:ext>
                </a:extLst>
              </a:tr>
              <a:tr h="585448">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t>Awareness of Number – Counting, Quantities</a:t>
                      </a:r>
                      <a:r>
                        <a:rPr lang="en-GB" sz="800" b="1" baseline="0"/>
                        <a:t> &amp; Number Structure</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rId3" action="ppaction://hlinksldjump"/>
                        </a:rPr>
                        <a:t>No. word sequences</a:t>
                      </a:r>
                      <a:endParaRPr lang="en-GB" sz="800" b="1"/>
                    </a:p>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4">
                  <a:txBody>
                    <a:bodyPr/>
                    <a:lstStyle/>
                    <a:p>
                      <a:pPr algn="ctr" fontAlgn="ctr"/>
                      <a:r>
                        <a:rPr lang="en-GB" sz="1000" u="none" strike="noStrike">
                          <a:effectLst/>
                          <a:latin typeface="+mn-lt"/>
                        </a:rPr>
                        <a:t>Say short forward </a:t>
                      </a:r>
                    </a:p>
                    <a:p>
                      <a:pPr algn="ctr" fontAlgn="ctr"/>
                      <a:r>
                        <a:rPr lang="en-GB" sz="1000" u="none" strike="noStrike">
                          <a:effectLst/>
                          <a:latin typeface="+mn-lt"/>
                        </a:rPr>
                        <a:t>and backward number </a:t>
                      </a:r>
                    </a:p>
                    <a:p>
                      <a:pPr algn="ctr" fontAlgn="ctr"/>
                      <a:r>
                        <a:rPr lang="en-GB" sz="1000" u="none" strike="noStrike">
                          <a:effectLst/>
                          <a:latin typeface="+mn-lt"/>
                        </a:rPr>
                        <a:t>word sequences </a:t>
                      </a:r>
                      <a:r>
                        <a:rPr lang="en-GB" sz="1000" b="0" i="0" u="none" strike="noStrike" baseline="0">
                          <a:solidFill>
                            <a:srgbClr val="000000"/>
                          </a:solidFill>
                          <a:effectLst/>
                          <a:latin typeface="+mn-lt"/>
                        </a:rPr>
                        <a:t>within 0-10</a:t>
                      </a:r>
                      <a:endParaRPr lang="en-GB" sz="1000" u="none" strike="noStrike">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mn-lt"/>
                        </a:rPr>
                        <a:t>Uses</a:t>
                      </a:r>
                      <a:r>
                        <a:rPr lang="en-GB" sz="1000" b="0" i="0" u="none" strike="noStrike" baseline="0">
                          <a:solidFill>
                            <a:srgbClr val="000000"/>
                          </a:solidFill>
                          <a:effectLst/>
                          <a:latin typeface="+mn-lt"/>
                        </a:rPr>
                        <a:t> ordinal numbers in real life contexts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e.g. I am first/second/third in the line’</a:t>
                      </a: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grid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mn-lt"/>
                        </a:rPr>
                        <a:t>Recalls</a:t>
                      </a:r>
                      <a:r>
                        <a:rPr lang="en-GB" sz="1000" b="0" i="0" u="none" strike="noStrike" baseline="0">
                          <a:solidFill>
                            <a:srgbClr val="000000"/>
                          </a:solidFill>
                          <a:effectLst/>
                          <a:latin typeface="+mn-lt"/>
                        </a:rPr>
                        <a:t> the number sequence forwards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and backwards within 0-10</a:t>
                      </a: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842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Numerals</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Recognise numerals e.g.</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points to the number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from</a:t>
                      </a:r>
                      <a:r>
                        <a:rPr lang="en-GB" sz="1000" baseline="0">
                          <a:latin typeface="+mn-lt"/>
                        </a:rPr>
                        <a:t> 0-10</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Identify (name) numerals </a:t>
                      </a:r>
                      <a:r>
                        <a:rPr lang="en-GB" sz="1000" baseline="0">
                          <a:latin typeface="+mn-lt"/>
                        </a:rPr>
                        <a:t> </a:t>
                      </a:r>
                      <a:r>
                        <a:rPr lang="en-GB" sz="1000">
                          <a:latin typeface="+mn-lt"/>
                        </a:rPr>
                        <a:t>e.g. can respond to question ‘what is that number?’</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from</a:t>
                      </a:r>
                      <a:r>
                        <a:rPr lang="en-GB" sz="1000" baseline="0">
                          <a:latin typeface="+mn-lt"/>
                        </a:rPr>
                        <a:t> 0-10</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Explains  zero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is represented as 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Orders</a:t>
                      </a:r>
                      <a:r>
                        <a:rPr lang="en-GB" sz="1000" baseline="0">
                          <a:latin typeface="+mn-lt"/>
                        </a:rPr>
                        <a:t> </a:t>
                      </a:r>
                      <a:r>
                        <a:rPr lang="en-GB" sz="1000">
                          <a:latin typeface="+mn-lt"/>
                        </a:rPr>
                        <a:t>numerals forwards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and backwards</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within 0-10</a:t>
                      </a:r>
                      <a:endParaRPr lang="en-GB" sz="1000" b="0" i="0" u="none" strike="noStrike">
                        <a:solidFill>
                          <a:srgbClr val="000000"/>
                        </a:solidFill>
                        <a:effectLst/>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gridSpan="3">
                  <a:txBody>
                    <a:bodyPr/>
                    <a:lstStyle/>
                    <a:p>
                      <a:pPr algn="ctr"/>
                      <a:r>
                        <a:rPr lang="en-GB" sz="1000">
                          <a:latin typeface="+mn-lt"/>
                        </a:rPr>
                        <a:t>Identifies number before, after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and missing numbers</a:t>
                      </a:r>
                      <a:r>
                        <a:rPr lang="en-GB" sz="1000" baseline="0">
                          <a:latin typeface="+mn-lt"/>
                        </a:rPr>
                        <a:t> in a sequence </a:t>
                      </a:r>
                      <a:r>
                        <a:rPr lang="en-GB" sz="1000" b="0" i="0" u="none" strike="noStrike" baseline="0">
                          <a:solidFill>
                            <a:srgbClr val="000000"/>
                          </a:solidFill>
                          <a:effectLst/>
                          <a:latin typeface="+mn-lt"/>
                        </a:rPr>
                        <a:t>within 0-10; beginning to use the language before,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b="0" i="0" u="none" strike="noStrike" baseline="0">
                          <a:solidFill>
                            <a:srgbClr val="000000"/>
                          </a:solidFill>
                          <a:effectLst/>
                          <a:latin typeface="+mn-lt"/>
                        </a:rPr>
                        <a:t>after and in-between</a:t>
                      </a:r>
                      <a:endParaRPr lang="en-GB" sz="1000" b="0" i="0" u="none" strike="noStrike">
                        <a:solidFill>
                          <a:srgbClr val="000000"/>
                        </a:solidFill>
                        <a:effectLst/>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601432">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a:txBody>
                    <a:bodyPr/>
                    <a:lstStyle/>
                    <a:p>
                      <a:pPr algn="ctr"/>
                      <a:r>
                        <a:rPr lang="en-GB" sz="800" b="1">
                          <a:hlinkClick r:id="" action="ppaction://noaction"/>
                        </a:rPr>
                        <a:t>Subitising</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4">
                  <a:txBody>
                    <a:bodyPr/>
                    <a:lstStyle/>
                    <a:p>
                      <a:pPr algn="ctr"/>
                      <a:r>
                        <a:rPr lang="en-GB" sz="1000" kern="1200">
                          <a:solidFill>
                            <a:schemeClr val="tx1"/>
                          </a:solidFill>
                          <a:effectLst/>
                          <a:latin typeface="+mn-lt"/>
                          <a:ea typeface="+mn-ea"/>
                          <a:cs typeface="+mn-cs"/>
                        </a:rPr>
                        <a:t>Identifies ‘how many?’ in regular dot patterns e.g. dot arrangement/on fingers/five frames/10 frames/dice</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without counting up to 6</a:t>
                      </a: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a:r>
                        <a:rPr lang="en-GB" sz="1000" kern="1200">
                          <a:solidFill>
                            <a:schemeClr val="tx1"/>
                          </a:solidFill>
                          <a:effectLst/>
                          <a:latin typeface="+mn-lt"/>
                          <a:ea typeface="+mn-ea"/>
                          <a:cs typeface="+mn-cs"/>
                        </a:rPr>
                        <a:t>Identifies ‘how many?’ in irregular dot patterns e.g. </a:t>
                      </a:r>
                    </a:p>
                    <a:p>
                      <a:pPr algn="ctr"/>
                      <a:r>
                        <a:rPr lang="en-GB" sz="1000" kern="1200">
                          <a:solidFill>
                            <a:schemeClr val="tx1"/>
                          </a:solidFill>
                          <a:effectLst/>
                          <a:latin typeface="+mn-lt"/>
                          <a:ea typeface="+mn-ea"/>
                          <a:cs typeface="+mn-cs"/>
                        </a:rPr>
                        <a:t>dot arrangement/on fingers/five frames/10 frames/dice</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without counting up to 6</a:t>
                      </a: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9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gridSpan="3">
                  <a:txBody>
                    <a:bodyPr/>
                    <a:lstStyle/>
                    <a:p>
                      <a:pPr algn="ctr" fontAlgn="ctr"/>
                      <a:r>
                        <a:rPr lang="en-GB" sz="1000" kern="1200">
                          <a:solidFill>
                            <a:schemeClr val="tx1"/>
                          </a:solidFill>
                          <a:effectLst/>
                          <a:latin typeface="+mn-lt"/>
                          <a:ea typeface="+mn-ea"/>
                          <a:cs typeface="+mn-cs"/>
                        </a:rPr>
                        <a:t>Represents amounts in different arrangements </a:t>
                      </a:r>
                    </a:p>
                    <a:p>
                      <a:pPr algn="ctr" fontAlgn="ctr"/>
                      <a:r>
                        <a:rPr lang="en-GB" sz="1000" kern="1200">
                          <a:solidFill>
                            <a:schemeClr val="tx1"/>
                          </a:solidFill>
                          <a:effectLst/>
                          <a:latin typeface="+mn-lt"/>
                          <a:ea typeface="+mn-ea"/>
                          <a:cs typeface="+mn-cs"/>
                        </a:rPr>
                        <a:t>e.g.dot arrangement/on fingers/five frames/</a:t>
                      </a:r>
                    </a:p>
                    <a:p>
                      <a:pPr algn="ctr"/>
                      <a:r>
                        <a:rPr lang="en-GB" sz="1000" kern="1200">
                          <a:solidFill>
                            <a:schemeClr val="tx1"/>
                          </a:solidFill>
                          <a:effectLst/>
                          <a:latin typeface="+mn-lt"/>
                          <a:ea typeface="+mn-ea"/>
                          <a:cs typeface="+mn-cs"/>
                        </a:rPr>
                        <a:t>10 frames/dice</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without counting up to 6</a:t>
                      </a: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035456">
                <a:tc vMerge="1">
                  <a:txBody>
                    <a:bodyPr/>
                    <a:lstStyle/>
                    <a:p>
                      <a:endParaRPr lang="en-GB"/>
                    </a:p>
                  </a:txBody>
                  <a:tcPr/>
                </a:tc>
                <a:tc>
                  <a:txBody>
                    <a:bodyPr/>
                    <a:lstStyle/>
                    <a:p>
                      <a:pPr algn="ctr"/>
                      <a:r>
                        <a:rPr lang="en-GB" sz="800" b="1">
                          <a:hlinkClick r:id="" action="ppaction://noaction"/>
                        </a:rPr>
                        <a:t>Counting</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fontAlgn="ctr"/>
                      <a:endParaRPr lang="en-GB" sz="1000" u="none" strike="noStrike">
                        <a:effectLst/>
                        <a:latin typeface="+mn-lt"/>
                      </a:endParaRPr>
                    </a:p>
                    <a:p>
                      <a:pPr algn="ctr" fontAlgn="ctr"/>
                      <a:r>
                        <a:rPr lang="en-GB" sz="1000" u="none" strike="noStrike">
                          <a:effectLst/>
                          <a:latin typeface="+mn-lt"/>
                        </a:rPr>
                        <a:t> </a:t>
                      </a:r>
                      <a:r>
                        <a:rPr lang="en-GB" sz="1000" b="0" i="0" u="none" strike="noStrike">
                          <a:solidFill>
                            <a:schemeClr val="tx1"/>
                          </a:solidFill>
                          <a:effectLst/>
                          <a:latin typeface="+mn-lt"/>
                        </a:rPr>
                        <a:t>When</a:t>
                      </a:r>
                      <a:r>
                        <a:rPr lang="en-GB" sz="1000" b="0" i="0" u="none" strike="noStrike" baseline="0">
                          <a:solidFill>
                            <a:schemeClr val="tx1"/>
                          </a:solidFill>
                          <a:effectLst/>
                          <a:latin typeface="+mn-lt"/>
                        </a:rPr>
                        <a:t> counting objects u</a:t>
                      </a:r>
                      <a:r>
                        <a:rPr lang="en-GB" sz="1000" u="none" strike="noStrike">
                          <a:effectLst/>
                          <a:latin typeface="+mn-lt"/>
                        </a:rPr>
                        <a:t>nderstands the order </a:t>
                      </a:r>
                    </a:p>
                    <a:p>
                      <a:pPr algn="ctr" fontAlgn="ctr"/>
                      <a:r>
                        <a:rPr lang="en-GB" sz="1000" u="none" strike="noStrike">
                          <a:effectLst/>
                          <a:latin typeface="+mn-lt"/>
                        </a:rPr>
                        <a:t>in which</a:t>
                      </a:r>
                      <a:r>
                        <a:rPr lang="en-GB" sz="1000" u="none" strike="noStrike" baseline="0">
                          <a:effectLst/>
                          <a:latin typeface="+mn-lt"/>
                        </a:rPr>
                        <a:t> </a:t>
                      </a:r>
                      <a:r>
                        <a:rPr lang="en-GB" sz="1000" u="none" strike="noStrike">
                          <a:effectLst/>
                          <a:latin typeface="+mn-lt"/>
                        </a:rPr>
                        <a:t>we say </a:t>
                      </a:r>
                    </a:p>
                    <a:p>
                      <a:pPr algn="ctr" fontAlgn="ctr"/>
                      <a:r>
                        <a:rPr lang="en-GB" sz="1000" u="none" strike="noStrike">
                          <a:effectLst/>
                          <a:latin typeface="+mn-lt"/>
                        </a:rPr>
                        <a:t>the numbers </a:t>
                      </a:r>
                    </a:p>
                    <a:p>
                      <a:pPr algn="ctr" fontAlgn="ctr"/>
                      <a:r>
                        <a:rPr lang="en-GB" sz="1000" u="none" strike="noStrike">
                          <a:effectLst/>
                          <a:latin typeface="+mn-lt"/>
                        </a:rPr>
                        <a:t>is always the same</a:t>
                      </a:r>
                    </a:p>
                    <a:p>
                      <a:pPr algn="ctr" fontAlgn="ctr"/>
                      <a:r>
                        <a:rPr lang="en-GB" sz="1000" b="0" i="0" u="none" strike="noStrike">
                          <a:solidFill>
                            <a:srgbClr val="000000"/>
                          </a:solidFill>
                          <a:effectLst/>
                          <a:latin typeface="+mn-lt"/>
                        </a:rPr>
                        <a:t>(stable order)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algn="ctr" fontAlgn="ctr"/>
                      <a:r>
                        <a:rPr lang="en-GB" sz="1000" u="none" strike="noStrike">
                          <a:effectLst/>
                          <a:latin typeface="+mn-lt"/>
                        </a:rPr>
                        <a:t>Touch</a:t>
                      </a:r>
                      <a:r>
                        <a:rPr lang="en-GB" sz="1000" u="none" strike="noStrike" baseline="0">
                          <a:effectLst/>
                          <a:latin typeface="+mn-lt"/>
                        </a:rPr>
                        <a:t> c</a:t>
                      </a:r>
                      <a:r>
                        <a:rPr lang="en-GB" sz="1000" u="none" strike="noStrike">
                          <a:effectLst/>
                          <a:latin typeface="+mn-lt"/>
                        </a:rPr>
                        <a:t>ounts</a:t>
                      </a:r>
                      <a:r>
                        <a:rPr lang="en-GB" sz="1000" u="none" strike="noStrike" baseline="0">
                          <a:effectLst/>
                          <a:latin typeface="+mn-lt"/>
                        </a:rPr>
                        <a:t> one </a:t>
                      </a:r>
                    </a:p>
                    <a:p>
                      <a:pPr algn="ctr" fontAlgn="ctr"/>
                      <a:r>
                        <a:rPr lang="en-GB" sz="1000" u="none" strike="noStrike" baseline="0">
                          <a:effectLst/>
                          <a:latin typeface="+mn-lt"/>
                        </a:rPr>
                        <a:t>item when each </a:t>
                      </a:r>
                    </a:p>
                    <a:p>
                      <a:pPr algn="ctr" fontAlgn="ctr"/>
                      <a:r>
                        <a:rPr lang="en-GB" sz="1000" u="none" strike="noStrike" baseline="0">
                          <a:effectLst/>
                          <a:latin typeface="+mn-lt"/>
                        </a:rPr>
                        <a:t>number word is said</a:t>
                      </a:r>
                      <a:endParaRPr lang="en-GB" sz="1000" u="none" strike="noStrike">
                        <a:effectLst/>
                        <a:latin typeface="+mn-lt"/>
                      </a:endParaRPr>
                    </a:p>
                    <a:p>
                      <a:pPr algn="ctr" fontAlgn="ctr"/>
                      <a:r>
                        <a:rPr lang="en-GB" sz="1000" u="none" strike="noStrike">
                          <a:effectLst/>
                          <a:latin typeface="+mn-lt"/>
                        </a:rPr>
                        <a:t>(1-to-1 correspondence)</a:t>
                      </a:r>
                      <a:endParaRPr lang="en-GB" sz="1000" b="0" i="0" u="none" strike="noStrike">
                        <a:solidFill>
                          <a:srgbClr val="000000"/>
                        </a:solidFill>
                        <a:effectLst/>
                        <a:latin typeface="+mn-lt"/>
                      </a:endParaRPr>
                    </a:p>
                  </a:txBody>
                  <a:tcPr marL="0" marR="0" marT="3987"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c hMerge="1">
                  <a:txBody>
                    <a:bodyPr/>
                    <a:lstStyle/>
                    <a:p>
                      <a:endParaRPr lang="en-GB"/>
                    </a:p>
                  </a:txBody>
                  <a:tcPr/>
                </a:tc>
                <a:tc gridSpan="2">
                  <a:txBody>
                    <a:bodyPr/>
                    <a:lstStyle/>
                    <a:p>
                      <a:pPr algn="ctr" fontAlgn="ctr"/>
                      <a:endParaRPr lang="en-GB" sz="1000" b="0" i="0" u="none" strike="noStrike">
                        <a:solidFill>
                          <a:schemeClr val="tx1"/>
                        </a:solidFill>
                        <a:effectLst/>
                        <a:latin typeface="+mn-lt"/>
                      </a:endParaRPr>
                    </a:p>
                    <a:p>
                      <a:pPr algn="ctr" fontAlgn="ctr"/>
                      <a:r>
                        <a:rPr lang="en-GB" sz="1000" b="0" i="0" u="none" strike="noStrike">
                          <a:solidFill>
                            <a:schemeClr val="tx1"/>
                          </a:solidFill>
                          <a:effectLst/>
                          <a:latin typeface="+mn-lt"/>
                        </a:rPr>
                        <a:t>When</a:t>
                      </a:r>
                      <a:r>
                        <a:rPr lang="en-GB" sz="1000" b="0" i="0" u="none" strike="noStrike" baseline="0">
                          <a:solidFill>
                            <a:schemeClr val="tx1"/>
                          </a:solidFill>
                          <a:effectLst/>
                          <a:latin typeface="+mn-lt"/>
                        </a:rPr>
                        <a:t> counting objects understands that the number name of the last object counted is the name given to the total number of </a:t>
                      </a:r>
                    </a:p>
                    <a:p>
                      <a:pPr algn="ctr" fontAlgn="ctr"/>
                      <a:r>
                        <a:rPr lang="en-GB" sz="1000" b="0" i="0" u="none" strike="noStrike" baseline="0">
                          <a:solidFill>
                            <a:schemeClr val="tx1"/>
                          </a:solidFill>
                          <a:effectLst/>
                          <a:latin typeface="+mn-lt"/>
                        </a:rPr>
                        <a:t>objects in a set </a:t>
                      </a:r>
                    </a:p>
                    <a:p>
                      <a:pPr algn="ctr" fontAlgn="ctr"/>
                      <a:r>
                        <a:rPr lang="en-GB" sz="1000" b="0" i="0" u="none" strike="noStrike" baseline="0">
                          <a:solidFill>
                            <a:schemeClr val="tx1"/>
                          </a:solidFill>
                          <a:effectLst/>
                          <a:latin typeface="+mn-lt"/>
                        </a:rPr>
                        <a:t>(cardinal principle)</a:t>
                      </a: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hMerge="1">
                  <a:txBody>
                    <a:bodyPr/>
                    <a:lstStyle/>
                    <a:p>
                      <a:endParaRPr lang="en-GB"/>
                    </a:p>
                  </a:txBody>
                  <a:tcPr/>
                </a:tc>
                <a:tc grid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chemeClr val="tx1"/>
                          </a:solidFill>
                          <a:effectLst/>
                          <a:latin typeface="+mn-lt"/>
                        </a:rPr>
                        <a:t>When</a:t>
                      </a:r>
                      <a:r>
                        <a:rPr lang="en-GB" sz="1000" b="0" i="0" u="none" strike="noStrike" baseline="0">
                          <a:solidFill>
                            <a:schemeClr val="tx1"/>
                          </a:solidFill>
                          <a:effectLst/>
                          <a:latin typeface="+mn-lt"/>
                        </a:rPr>
                        <a:t> counting objects u</a:t>
                      </a:r>
                      <a:r>
                        <a:rPr lang="en-GB" sz="1000" u="none" strike="noStrike">
                          <a:effectLst/>
                          <a:latin typeface="+mn-lt"/>
                        </a:rPr>
                        <a:t>nderstands that the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number of objects is not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affected by position</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mn-lt"/>
                        </a:rPr>
                        <a:t>(order</a:t>
                      </a:r>
                      <a:r>
                        <a:rPr lang="en-GB" sz="1000" b="0" i="0" u="none" strike="noStrike" baseline="0">
                          <a:solidFill>
                            <a:srgbClr val="000000"/>
                          </a:solidFill>
                          <a:effectLst/>
                          <a:latin typeface="+mn-lt"/>
                        </a:rPr>
                        <a:t> irrelevance)</a:t>
                      </a:r>
                      <a:endParaRPr lang="en-GB" sz="1000" u="none" strike="noStrike">
                        <a:effectLst/>
                        <a:latin typeface="+mn-lt"/>
                      </a:endParaRPr>
                    </a:p>
                    <a:p>
                      <a:pPr algn="ctr" fontAlgn="ctr"/>
                      <a:endParaRPr lang="en-GB" sz="1000" b="0" i="0" u="none" strike="noStrike">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fontAlgn="ctr"/>
                      <a:endParaRPr lang="en-GB" sz="1000" b="0" i="0" u="none" strike="noStrike">
                        <a:solidFill>
                          <a:srgbClr val="000000"/>
                        </a:solidFill>
                        <a:effectLst/>
                        <a:latin typeface="Calibri"/>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D2EC"/>
                    </a:solidFill>
                  </a:tcPr>
                </a:tc>
                <a:tc hMerge="1">
                  <a:txBody>
                    <a:bodyPr/>
                    <a:lstStyle/>
                    <a:p>
                      <a:endParaRPr lang="en-GB"/>
                    </a:p>
                  </a:txBody>
                  <a:tcPr/>
                </a:tc>
                <a:tc gridSpan="2">
                  <a:txBody>
                    <a:bodyPr/>
                    <a:lstStyle/>
                    <a:p>
                      <a:pPr algn="ctr" fontAlgn="ctr"/>
                      <a:r>
                        <a:rPr lang="en-GB" sz="1000" kern="1200">
                          <a:solidFill>
                            <a:schemeClr val="tx1"/>
                          </a:solidFill>
                          <a:effectLst/>
                          <a:latin typeface="+mn-lt"/>
                          <a:ea typeface="+mn-ea"/>
                          <a:cs typeface="+mn-cs"/>
                        </a:rPr>
                        <a:t>Counts objects</a:t>
                      </a:r>
                    </a:p>
                    <a:p>
                      <a:pPr algn="ctr"/>
                      <a:r>
                        <a:rPr lang="en-GB" sz="1000" kern="1200">
                          <a:solidFill>
                            <a:schemeClr val="tx1"/>
                          </a:solidFill>
                          <a:effectLst/>
                          <a:latin typeface="+mn-lt"/>
                          <a:ea typeface="+mn-ea"/>
                          <a:cs typeface="+mn-cs"/>
                        </a:rPr>
                        <a:t>in a set recognising that the appearance of the objects has no effect on the overall total </a:t>
                      </a:r>
                    </a:p>
                    <a:p>
                      <a:pPr algn="ctr"/>
                      <a:r>
                        <a:rPr lang="en-GB" sz="1000" kern="1200">
                          <a:solidFill>
                            <a:schemeClr val="tx1"/>
                          </a:solidFill>
                          <a:effectLst/>
                          <a:latin typeface="+mn-lt"/>
                          <a:ea typeface="+mn-ea"/>
                          <a:cs typeface="+mn-cs"/>
                        </a:rPr>
                        <a:t>within 0-10 </a:t>
                      </a:r>
                    </a:p>
                    <a:p>
                      <a:pPr algn="ctr"/>
                      <a:r>
                        <a:rPr lang="en-GB" sz="1000" kern="1200">
                          <a:solidFill>
                            <a:schemeClr val="tx1"/>
                          </a:solidFill>
                          <a:effectLst/>
                          <a:latin typeface="+mn-lt"/>
                          <a:ea typeface="+mn-ea"/>
                          <a:cs typeface="+mn-cs"/>
                        </a:rPr>
                        <a:t>(conservation)</a:t>
                      </a:r>
                      <a:endParaRPr lang="en-GB" sz="1000"/>
                    </a:p>
                  </a:txBody>
                  <a:tcPr marL="0" marR="0" marT="3987"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a:txBody>
                    <a:bodyPr/>
                    <a:lstStyle/>
                    <a:p>
                      <a:pPr algn="ctr" fontAlgn="ctr"/>
                      <a:r>
                        <a:rPr lang="en-GB" sz="1000" kern="1200">
                          <a:solidFill>
                            <a:schemeClr val="tx1"/>
                          </a:solidFill>
                          <a:effectLst/>
                          <a:latin typeface="+mn-lt"/>
                          <a:ea typeface="+mn-ea"/>
                          <a:cs typeface="+mn-cs"/>
                        </a:rPr>
                        <a:t>Counts anything e.g. objects at a distance/in a book/sounds/claps </a:t>
                      </a:r>
                    </a:p>
                    <a:p>
                      <a:pPr algn="ctr" fontAlgn="ctr"/>
                      <a:r>
                        <a:rPr lang="en-GB" sz="1000" kern="1200">
                          <a:solidFill>
                            <a:schemeClr val="tx1"/>
                          </a:solidFill>
                          <a:effectLst/>
                          <a:latin typeface="+mn-lt"/>
                          <a:ea typeface="+mn-ea"/>
                          <a:cs typeface="+mn-cs"/>
                        </a:rPr>
                        <a:t>within 0-10 </a:t>
                      </a:r>
                    </a:p>
                    <a:p>
                      <a:pPr algn="ctr"/>
                      <a:r>
                        <a:rPr lang="en-GB" sz="1000" kern="1200">
                          <a:solidFill>
                            <a:schemeClr val="tx1"/>
                          </a:solidFill>
                          <a:effectLst/>
                          <a:latin typeface="+mn-lt"/>
                          <a:ea typeface="+mn-ea"/>
                          <a:cs typeface="+mn-cs"/>
                        </a:rPr>
                        <a:t>(abstract principle)</a:t>
                      </a:r>
                      <a:endParaRPr lang="en-GB" sz="1000"/>
                    </a:p>
                  </a:txBody>
                  <a:tcPr marL="0" marR="0" marT="3987"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479717">
                <a:tc vMerge="1">
                  <a:txBody>
                    <a:bodyPr/>
                    <a:lstStyle/>
                    <a:p>
                      <a:endParaRPr lang="en-GB"/>
                    </a:p>
                  </a:txBody>
                  <a:tcPr/>
                </a:tc>
                <a:tc>
                  <a:txBody>
                    <a:bodyPr/>
                    <a:lstStyle/>
                    <a:p>
                      <a:pPr algn="ctr"/>
                      <a:r>
                        <a:rPr lang="en-GB" sz="800" b="1">
                          <a:hlinkClick r:id="" action="ppaction://noaction"/>
                        </a:rPr>
                        <a:t>Place</a:t>
                      </a:r>
                      <a:r>
                        <a:rPr lang="en-GB" sz="800" b="1" baseline="0">
                          <a:hlinkClick r:id="" action="ppaction://noaction"/>
                        </a:rPr>
                        <a:t> Value</a:t>
                      </a: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6">
                  <a:txBody>
                    <a:bodyPr/>
                    <a:lstStyle/>
                    <a:p>
                      <a:pPr algn="ctr"/>
                      <a:r>
                        <a:rPr lang="en-GB" sz="1000">
                          <a:latin typeface="+mn-lt"/>
                        </a:rPr>
                        <a:t>Explains</a:t>
                      </a:r>
                      <a:r>
                        <a:rPr lang="en-GB" sz="1000" baseline="0">
                          <a:latin typeface="+mn-lt"/>
                        </a:rPr>
                        <a:t> that zero means there is none of a particular quantity</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Partitions quantities to 10 into 2 or more parts and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recognises that this does not affect the total e.g. 6 as 3 and</a:t>
                      </a:r>
                      <a:r>
                        <a:rPr lang="en-GB" sz="1000" baseline="0">
                          <a:latin typeface="+mn-lt"/>
                        </a:rPr>
                        <a:t> 3/2 and 2 and 2</a:t>
                      </a: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50405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Addition and Subtraction</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700" b="1"/>
                    </a:p>
                  </a:txBody>
                  <a:tcPr anchor="ctr" anchorCtr="1"/>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441704">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Mult</a:t>
                      </a:r>
                      <a:r>
                        <a:rPr lang="en-GB" sz="800" b="1" baseline="0">
                          <a:hlinkClick r:id="" action="ppaction://noaction"/>
                        </a:rPr>
                        <a:t>iplication and Division</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700" b="1"/>
                    </a:p>
                  </a:txBody>
                  <a:tcPr anchor="ctr" anchorCtr="1"/>
                </a:tc>
                <a:tc gridSpan="6">
                  <a:txBody>
                    <a:bodyPr/>
                    <a:lstStyle/>
                    <a:p>
                      <a:pPr algn="ctr"/>
                      <a:r>
                        <a:rPr lang="en-GB" sz="1000" kern="1200">
                          <a:solidFill>
                            <a:schemeClr val="tx1"/>
                          </a:solidFill>
                          <a:effectLst/>
                          <a:latin typeface="+mn-lt"/>
                          <a:ea typeface="+mn-ea"/>
                          <a:cs typeface="+mn-cs"/>
                        </a:rPr>
                        <a:t>Shares out a group of items into 2 equal sets within 0-10.</a:t>
                      </a:r>
                    </a:p>
                    <a:p>
                      <a:pPr algn="ctr"/>
                      <a:r>
                        <a:rPr lang="en-GB" sz="1000" kern="1200">
                          <a:solidFill>
                            <a:schemeClr val="tx1"/>
                          </a:solidFill>
                          <a:effectLst/>
                          <a:latin typeface="+mn-lt"/>
                          <a:ea typeface="+mn-ea"/>
                          <a:cs typeface="+mn-cs"/>
                        </a:rPr>
                        <a:t>Groups objects into matching or</a:t>
                      </a:r>
                      <a:r>
                        <a:rPr lang="en-GB" sz="1000" kern="1200" baseline="0">
                          <a:solidFill>
                            <a:schemeClr val="tx1"/>
                          </a:solidFill>
                          <a:effectLst/>
                          <a:latin typeface="+mn-lt"/>
                          <a:ea typeface="+mn-ea"/>
                          <a:cs typeface="+mn-cs"/>
                        </a:rPr>
                        <a:t> </a:t>
                      </a:r>
                      <a:r>
                        <a:rPr lang="en-GB" sz="1000" kern="1200">
                          <a:solidFill>
                            <a:schemeClr val="tx1"/>
                          </a:solidFill>
                          <a:effectLst/>
                          <a:latin typeface="+mn-lt"/>
                          <a:ea typeface="+mn-ea"/>
                          <a:cs typeface="+mn-cs"/>
                        </a:rPr>
                        <a:t>natural sets of 2 e.g. shoes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0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a:latin typeface="+mn-lt"/>
                        </a:rPr>
                        <a:t>Begin to identify halves</a:t>
                      </a:r>
                      <a:r>
                        <a:rPr lang="en-GB" sz="1000" baseline="0">
                          <a:latin typeface="+mn-lt"/>
                        </a:rPr>
                        <a:t> and doubles usi</a:t>
                      </a:r>
                      <a:r>
                        <a:rPr lang="en-GB" sz="1000">
                          <a:latin typeface="+mn-lt"/>
                        </a:rPr>
                        <a:t>ng concrete materials</a:t>
                      </a:r>
                      <a:r>
                        <a:rPr lang="en-GB" sz="1000" baseline="0">
                          <a:latin typeface="+mn-lt"/>
                        </a:rPr>
                        <a:t> </a:t>
                      </a:r>
                      <a:r>
                        <a:rPr lang="en-GB" sz="1000">
                          <a:latin typeface="+mn-lt"/>
                        </a:rPr>
                        <a:t>within</a:t>
                      </a:r>
                      <a:r>
                        <a:rPr lang="en-GB" sz="1000" baseline="0">
                          <a:latin typeface="+mn-lt"/>
                        </a:rPr>
                        <a:t>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r h="44014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a:hlinkClick r:id="" action="ppaction://noaction"/>
                        </a:rPr>
                        <a:t>Fractions,</a:t>
                      </a:r>
                      <a:r>
                        <a:rPr lang="en-GB" sz="800" b="1" baseline="0">
                          <a:hlinkClick r:id="" action="ppaction://noaction"/>
                        </a:rPr>
                        <a:t> Decimals and %</a:t>
                      </a: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GB"/>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Identifies wholes and halves in a social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context and uses appropriate language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e.g. ‘I have eaten half of my banana’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Splits a whole into smaller parts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and explains that equal parts are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same size</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          Understands that a whole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n-lt"/>
                          <a:ea typeface="+mn-ea"/>
                          <a:cs typeface="+mn-cs"/>
                        </a:rPr>
                        <a:t>can be shared equally and unequally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00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extLst>
                  <a:ext uri="{0D108BD9-81ED-4DB2-BD59-A6C34878D82A}">
                    <a16:rowId xmlns:a16="http://schemas.microsoft.com/office/drawing/2014/main" val="10007"/>
                  </a:ext>
                </a:extLst>
              </a:tr>
            </a:tbl>
          </a:graphicData>
        </a:graphic>
      </p:graphicFrame>
      <p:sp>
        <p:nvSpPr>
          <p:cNvPr id="2" name="TextBox 1"/>
          <p:cNvSpPr txBox="1"/>
          <p:nvPr/>
        </p:nvSpPr>
        <p:spPr>
          <a:xfrm>
            <a:off x="0" y="0"/>
            <a:ext cx="9144000" cy="369332"/>
          </a:xfrm>
          <a:prstGeom prst="rect">
            <a:avLst/>
          </a:prstGeom>
          <a:noFill/>
        </p:spPr>
        <p:txBody>
          <a:bodyPr wrap="square" rtlCol="0">
            <a:spAutoFit/>
          </a:bodyPr>
          <a:lstStyle/>
          <a:p>
            <a:pPr algn="ctr"/>
            <a:r>
              <a:rPr lang="en-GB" b="1" u="sng"/>
              <a:t>Early Level Tracker 1</a:t>
            </a:r>
          </a:p>
        </p:txBody>
      </p:sp>
      <p:sp>
        <p:nvSpPr>
          <p:cNvPr id="4" name="Action Button: Back or Previous 3">
            <a:hlinkClick r:id="" action="ppaction://hlinkshowjump?jump=previousslide" highlightClick="1"/>
          </p:cNvPr>
          <p:cNvSpPr/>
          <p:nvPr/>
        </p:nvSpPr>
        <p:spPr>
          <a:xfrm>
            <a:off x="0" y="0"/>
            <a:ext cx="323528" cy="3693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Home 5">
            <a:hlinkClick r:id="rId4" action="ppaction://hlinksldjump" highlightClick="1"/>
          </p:cNvPr>
          <p:cNvSpPr/>
          <p:nvPr/>
        </p:nvSpPr>
        <p:spPr>
          <a:xfrm>
            <a:off x="8775864" y="3"/>
            <a:ext cx="356390" cy="38166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02B3035-64A6-4B87-8502-CFFE9057CA40}"/>
              </a:ext>
            </a:extLst>
          </p:cNvPr>
          <p:cNvSpPr/>
          <p:nvPr/>
        </p:nvSpPr>
        <p:spPr>
          <a:xfrm>
            <a:off x="830180" y="385010"/>
            <a:ext cx="8301787" cy="44517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872DB45-61EE-4533-B0B4-79D531A30ADB}"/>
              </a:ext>
            </a:extLst>
          </p:cNvPr>
          <p:cNvSpPr/>
          <p:nvPr/>
        </p:nvSpPr>
        <p:spPr>
          <a:xfrm>
            <a:off x="3272589" y="323613"/>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71157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404664"/>
          <a:ext cx="9143022" cy="6511414"/>
        </p:xfrm>
        <a:graphic>
          <a:graphicData uri="http://schemas.openxmlformats.org/drawingml/2006/table">
            <a:tbl>
              <a:tblPr firstRow="1" bandRow="1">
                <a:tableStyleId>{5940675A-B579-460E-94D1-54222C63F5DA}</a:tableStyleId>
              </a:tblPr>
              <a:tblGrid>
                <a:gridCol w="268089">
                  <a:extLst>
                    <a:ext uri="{9D8B030D-6E8A-4147-A177-3AD203B41FA5}">
                      <a16:colId xmlns:a16="http://schemas.microsoft.com/office/drawing/2014/main" val="20000"/>
                    </a:ext>
                  </a:extLst>
                </a:gridCol>
                <a:gridCol w="559494">
                  <a:extLst>
                    <a:ext uri="{9D8B030D-6E8A-4147-A177-3AD203B41FA5}">
                      <a16:colId xmlns:a16="http://schemas.microsoft.com/office/drawing/2014/main" val="20001"/>
                    </a:ext>
                  </a:extLst>
                </a:gridCol>
                <a:gridCol w="1009842">
                  <a:extLst>
                    <a:ext uri="{9D8B030D-6E8A-4147-A177-3AD203B41FA5}">
                      <a16:colId xmlns:a16="http://schemas.microsoft.com/office/drawing/2014/main" val="20002"/>
                    </a:ext>
                  </a:extLst>
                </a:gridCol>
                <a:gridCol w="302240">
                  <a:extLst>
                    <a:ext uri="{9D8B030D-6E8A-4147-A177-3AD203B41FA5}">
                      <a16:colId xmlns:a16="http://schemas.microsoft.com/office/drawing/2014/main" val="20003"/>
                    </a:ext>
                  </a:extLst>
                </a:gridCol>
                <a:gridCol w="805553">
                  <a:extLst>
                    <a:ext uri="{9D8B030D-6E8A-4147-A177-3AD203B41FA5}">
                      <a16:colId xmlns:a16="http://schemas.microsoft.com/office/drawing/2014/main" val="20007"/>
                    </a:ext>
                  </a:extLst>
                </a:gridCol>
                <a:gridCol w="402648">
                  <a:extLst>
                    <a:ext uri="{9D8B030D-6E8A-4147-A177-3AD203B41FA5}">
                      <a16:colId xmlns:a16="http://schemas.microsoft.com/office/drawing/2014/main" val="20009"/>
                    </a:ext>
                  </a:extLst>
                </a:gridCol>
                <a:gridCol w="810066">
                  <a:extLst>
                    <a:ext uri="{9D8B030D-6E8A-4147-A177-3AD203B41FA5}">
                      <a16:colId xmlns:a16="http://schemas.microsoft.com/office/drawing/2014/main" val="20012"/>
                    </a:ext>
                  </a:extLst>
                </a:gridCol>
                <a:gridCol w="814117">
                  <a:extLst>
                    <a:ext uri="{9D8B030D-6E8A-4147-A177-3AD203B41FA5}">
                      <a16:colId xmlns:a16="http://schemas.microsoft.com/office/drawing/2014/main" val="20008"/>
                    </a:ext>
                  </a:extLst>
                </a:gridCol>
                <a:gridCol w="617869">
                  <a:extLst>
                    <a:ext uri="{9D8B030D-6E8A-4147-A177-3AD203B41FA5}">
                      <a16:colId xmlns:a16="http://schemas.microsoft.com/office/drawing/2014/main" val="20010"/>
                    </a:ext>
                  </a:extLst>
                </a:gridCol>
                <a:gridCol w="836760">
                  <a:extLst>
                    <a:ext uri="{9D8B030D-6E8A-4147-A177-3AD203B41FA5}">
                      <a16:colId xmlns:a16="http://schemas.microsoft.com/office/drawing/2014/main" val="20018"/>
                    </a:ext>
                  </a:extLst>
                </a:gridCol>
                <a:gridCol w="101345">
                  <a:extLst>
                    <a:ext uri="{9D8B030D-6E8A-4147-A177-3AD203B41FA5}">
                      <a16:colId xmlns:a16="http://schemas.microsoft.com/office/drawing/2014/main" val="20011"/>
                    </a:ext>
                  </a:extLst>
                </a:gridCol>
                <a:gridCol w="243715">
                  <a:extLst>
                    <a:ext uri="{9D8B030D-6E8A-4147-A177-3AD203B41FA5}">
                      <a16:colId xmlns:a16="http://schemas.microsoft.com/office/drawing/2014/main" val="20013"/>
                    </a:ext>
                  </a:extLst>
                </a:gridCol>
                <a:gridCol w="1247661">
                  <a:extLst>
                    <a:ext uri="{9D8B030D-6E8A-4147-A177-3AD203B41FA5}">
                      <a16:colId xmlns:a16="http://schemas.microsoft.com/office/drawing/2014/main" val="20014"/>
                    </a:ext>
                  </a:extLst>
                </a:gridCol>
                <a:gridCol w="1123623">
                  <a:extLst>
                    <a:ext uri="{9D8B030D-6E8A-4147-A177-3AD203B41FA5}">
                      <a16:colId xmlns:a16="http://schemas.microsoft.com/office/drawing/2014/main" val="20015"/>
                    </a:ext>
                  </a:extLst>
                </a:gridCol>
              </a:tblGrid>
              <a:tr h="4672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rId3" action="ppaction://hlinksldjump"/>
                        </a:rPr>
                        <a:t>Estimation &amp; Rounding</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dirty="0"/>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gridSpan="4">
                  <a:txBody>
                    <a:bodyPr/>
                    <a:lstStyle/>
                    <a:p>
                      <a:pPr algn="ctr"/>
                      <a:r>
                        <a:rPr lang="en-GB" sz="1000" dirty="0"/>
                        <a:t>Knows</a:t>
                      </a:r>
                      <a:r>
                        <a:rPr lang="en-GB" sz="1000" baseline="0" dirty="0"/>
                        <a:t> they can check </a:t>
                      </a:r>
                    </a:p>
                    <a:p>
                      <a:pPr algn="ctr"/>
                      <a:r>
                        <a:rPr lang="en-GB" sz="1000" baseline="0" dirty="0"/>
                        <a:t>estimates by counting within 0-10</a:t>
                      </a:r>
                      <a:endParaRPr lang="en-GB" sz="10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a:r>
                        <a:rPr lang="en-GB" sz="1000" dirty="0"/>
                        <a:t>Can apply subitising skills to estimate </a:t>
                      </a:r>
                    </a:p>
                    <a:p>
                      <a:pPr algn="ctr"/>
                      <a:r>
                        <a:rPr lang="en-GB" sz="1000" dirty="0"/>
                        <a:t>the number of items in a set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GB" sz="1000" b="0" i="0" u="none" strike="noStrike" dirty="0">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gridSpan="3">
                  <a:txBody>
                    <a:bodyPr/>
                    <a:lstStyle/>
                    <a:p>
                      <a:pPr algn="ctr"/>
                      <a:r>
                        <a:rPr lang="en-GB" sz="1000" kern="1200" dirty="0">
                          <a:solidFill>
                            <a:schemeClr val="tx1"/>
                          </a:solidFill>
                          <a:effectLst/>
                          <a:latin typeface="+mn-lt"/>
                          <a:ea typeface="+mn-ea"/>
                          <a:cs typeface="+mn-cs"/>
                        </a:rPr>
                        <a:t>Uses the language of estimation,</a:t>
                      </a:r>
                    </a:p>
                    <a:p>
                      <a:pPr algn="ctr"/>
                      <a:r>
                        <a:rPr lang="en-GB" sz="1000" kern="1200" dirty="0">
                          <a:solidFill>
                            <a:schemeClr val="tx1"/>
                          </a:solidFill>
                          <a:effectLst/>
                          <a:latin typeface="+mn-lt"/>
                          <a:ea typeface="+mn-ea"/>
                          <a:cs typeface="+mn-cs"/>
                        </a:rPr>
                        <a:t> including more than, less than, </a:t>
                      </a:r>
                    </a:p>
                    <a:p>
                      <a:pPr algn="ctr"/>
                      <a:r>
                        <a:rPr lang="en-GB" sz="1000" kern="1200" dirty="0">
                          <a:solidFill>
                            <a:schemeClr val="tx1"/>
                          </a:solidFill>
                          <a:effectLst/>
                          <a:latin typeface="+mn-lt"/>
                          <a:ea typeface="+mn-ea"/>
                          <a:cs typeface="+mn-cs"/>
                        </a:rPr>
                        <a:t>fewer than and the same</a:t>
                      </a:r>
                      <a:endParaRPr lang="en-GB" sz="10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8"/>
                  </a:ext>
                </a:extLst>
              </a:tr>
              <a:tr h="585448">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t>Awareness of Number – Counting, Quantities</a:t>
                      </a:r>
                      <a:r>
                        <a:rPr lang="en-GB" sz="800" b="1" baseline="0" dirty="0"/>
                        <a:t> &amp; Number Structure</a:t>
                      </a:r>
                      <a:endParaRPr lang="en-GB" sz="800" b="1" dirty="0"/>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rId4" action="ppaction://hlinksldjump"/>
                        </a:rPr>
                        <a:t>No. word sequences</a:t>
                      </a:r>
                      <a:endParaRPr lang="en-GB" sz="800" b="1" dirty="0"/>
                    </a:p>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dirty="0"/>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4">
                  <a:txBody>
                    <a:bodyPr/>
                    <a:lstStyle/>
                    <a:p>
                      <a:pPr algn="ctr" fontAlgn="ctr"/>
                      <a:r>
                        <a:rPr lang="en-GB" sz="1000" u="none" strike="noStrike" dirty="0">
                          <a:effectLst/>
                          <a:latin typeface="+mn-lt"/>
                        </a:rPr>
                        <a:t>Say short forward </a:t>
                      </a:r>
                    </a:p>
                    <a:p>
                      <a:pPr algn="ctr" fontAlgn="ctr"/>
                      <a:r>
                        <a:rPr lang="en-GB" sz="1000" u="none" strike="noStrike" dirty="0">
                          <a:effectLst/>
                          <a:latin typeface="+mn-lt"/>
                        </a:rPr>
                        <a:t>and backward number </a:t>
                      </a:r>
                    </a:p>
                    <a:p>
                      <a:pPr algn="ctr" fontAlgn="ctr"/>
                      <a:r>
                        <a:rPr lang="en-GB" sz="1000" u="none" strike="noStrike" dirty="0">
                          <a:effectLst/>
                          <a:latin typeface="+mn-lt"/>
                        </a:rPr>
                        <a:t>word sequences </a:t>
                      </a:r>
                      <a:r>
                        <a:rPr lang="en-GB" sz="1000" b="0" i="0" u="none" strike="noStrike" baseline="0" dirty="0">
                          <a:solidFill>
                            <a:srgbClr val="000000"/>
                          </a:solidFill>
                          <a:effectLst/>
                          <a:latin typeface="+mn-lt"/>
                        </a:rPr>
                        <a:t>within 0-10</a:t>
                      </a:r>
                      <a:endParaRPr lang="en-GB" sz="1000" u="none" strike="noStrike" dirty="0">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mn-lt"/>
                        </a:rPr>
                        <a:t>Uses</a:t>
                      </a:r>
                      <a:r>
                        <a:rPr lang="en-GB" sz="1000" b="0" i="0" u="none" strike="noStrike" baseline="0" dirty="0">
                          <a:solidFill>
                            <a:srgbClr val="000000"/>
                          </a:solidFill>
                          <a:effectLst/>
                          <a:latin typeface="+mn-lt"/>
                        </a:rPr>
                        <a:t> ordinal numbers in real life contexts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dirty="0">
                          <a:solidFill>
                            <a:srgbClr val="000000"/>
                          </a:solidFill>
                          <a:effectLst/>
                          <a:latin typeface="+mn-lt"/>
                        </a:rPr>
                        <a:t>e.g. I am first/second/third in the line’</a:t>
                      </a:r>
                      <a:endParaRPr lang="en-GB" sz="1000" b="0" i="0" u="none" strike="noStrike" dirty="0">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GB" sz="1000" b="0" i="0" u="none" strike="noStrike" dirty="0">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grid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mn-lt"/>
                        </a:rPr>
                        <a:t>Recalls</a:t>
                      </a:r>
                      <a:r>
                        <a:rPr lang="en-GB" sz="1000" b="0" i="0" u="none" strike="noStrike" baseline="0" dirty="0">
                          <a:solidFill>
                            <a:srgbClr val="000000"/>
                          </a:solidFill>
                          <a:effectLst/>
                          <a:latin typeface="+mn-lt"/>
                        </a:rPr>
                        <a:t> the number sequence forwards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dirty="0">
                          <a:solidFill>
                            <a:srgbClr val="000000"/>
                          </a:solidFill>
                          <a:effectLst/>
                          <a:latin typeface="+mn-lt"/>
                        </a:rPr>
                        <a:t>and backwards within 0-10</a:t>
                      </a:r>
                      <a:endParaRPr lang="en-GB" sz="1000" b="0" i="0" u="none" strike="noStrike" dirty="0">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842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Numerals</a:t>
                      </a:r>
                      <a:endParaRPr lang="en-GB" sz="800" b="1" dirty="0"/>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n-lt"/>
                        </a:rPr>
                        <a:t>Recognise numerals e.g.</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n-lt"/>
                        </a:rPr>
                        <a:t>points to the number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n-lt"/>
                        </a:rPr>
                        <a:t>from</a:t>
                      </a:r>
                      <a:r>
                        <a:rPr lang="en-GB" sz="1000" baseline="0" dirty="0">
                          <a:latin typeface="+mn-lt"/>
                        </a:rPr>
                        <a:t> 0-10</a:t>
                      </a:r>
                      <a:endParaRPr lang="en-GB" sz="1000" dirty="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n-lt"/>
                        </a:rPr>
                        <a:t>Identify (name) numerals </a:t>
                      </a:r>
                      <a:r>
                        <a:rPr lang="en-GB" sz="1000" baseline="0" dirty="0">
                          <a:latin typeface="+mn-lt"/>
                        </a:rPr>
                        <a:t> </a:t>
                      </a:r>
                      <a:r>
                        <a:rPr lang="en-GB" sz="1000" dirty="0">
                          <a:latin typeface="+mn-lt"/>
                        </a:rPr>
                        <a:t>e.g. can respond to question ‘what is that number?’</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n-lt"/>
                        </a:rPr>
                        <a:t>from</a:t>
                      </a:r>
                      <a:r>
                        <a:rPr lang="en-GB" sz="1000" baseline="0" dirty="0">
                          <a:latin typeface="+mn-lt"/>
                        </a:rPr>
                        <a:t> 0-10</a:t>
                      </a:r>
                      <a:endParaRPr lang="en-GB" sz="1000" dirty="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n-lt"/>
                        </a:rPr>
                        <a:t>Explains  zero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n-lt"/>
                        </a:rPr>
                        <a:t>is represented as 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n-lt"/>
                        </a:rPr>
                        <a:t>Orders</a:t>
                      </a:r>
                      <a:r>
                        <a:rPr lang="en-GB" sz="1000" baseline="0" dirty="0">
                          <a:latin typeface="+mn-lt"/>
                        </a:rPr>
                        <a:t> </a:t>
                      </a:r>
                      <a:r>
                        <a:rPr lang="en-GB" sz="1000" dirty="0">
                          <a:latin typeface="+mn-lt"/>
                        </a:rPr>
                        <a:t>numerals forwards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n-lt"/>
                        </a:rPr>
                        <a:t>and backwards</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baseline="0" dirty="0">
                          <a:solidFill>
                            <a:srgbClr val="000000"/>
                          </a:solidFill>
                          <a:effectLst/>
                          <a:latin typeface="+mn-lt"/>
                        </a:rPr>
                        <a:t>within 0-10</a:t>
                      </a:r>
                      <a:endParaRPr lang="en-GB" sz="1000" b="0" i="0" u="none" strike="noStrike" dirty="0">
                        <a:solidFill>
                          <a:srgbClr val="000000"/>
                        </a:solidFill>
                        <a:effectLst/>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gridSpan="3">
                  <a:txBody>
                    <a:bodyPr/>
                    <a:lstStyle/>
                    <a:p>
                      <a:pPr algn="ctr"/>
                      <a:r>
                        <a:rPr lang="en-GB" sz="1000" dirty="0">
                          <a:latin typeface="+mn-lt"/>
                        </a:rPr>
                        <a:t>Identifies number before, after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n-lt"/>
                        </a:rPr>
                        <a:t>and missing numbers</a:t>
                      </a:r>
                      <a:r>
                        <a:rPr lang="en-GB" sz="1000" baseline="0" dirty="0">
                          <a:latin typeface="+mn-lt"/>
                        </a:rPr>
                        <a:t> in a sequence </a:t>
                      </a:r>
                      <a:r>
                        <a:rPr lang="en-GB" sz="1000" b="0" i="0" u="none" strike="noStrike" baseline="0" dirty="0">
                          <a:solidFill>
                            <a:srgbClr val="000000"/>
                          </a:solidFill>
                          <a:effectLst/>
                          <a:latin typeface="+mn-lt"/>
                        </a:rPr>
                        <a:t>within 0-10; beginning to use the language before,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b="0" i="0" u="none" strike="noStrike" baseline="0" dirty="0">
                          <a:solidFill>
                            <a:srgbClr val="000000"/>
                          </a:solidFill>
                          <a:effectLst/>
                          <a:latin typeface="+mn-lt"/>
                        </a:rPr>
                        <a:t>after and in-between</a:t>
                      </a:r>
                      <a:endParaRPr lang="en-GB" sz="1000" b="0" i="0" u="none" strike="noStrike" dirty="0">
                        <a:solidFill>
                          <a:srgbClr val="000000"/>
                        </a:solidFill>
                        <a:effectLst/>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601432">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20000">
                          <a:schemeClr val="bg1">
                            <a:lumMod val="85000"/>
                            <a:shade val="30000"/>
                            <a:satMod val="115000"/>
                          </a:schemeClr>
                        </a:gs>
                        <a:gs pos="62000">
                          <a:schemeClr val="bg1">
                            <a:lumMod val="85000"/>
                            <a:shade val="67500"/>
                            <a:satMod val="115000"/>
                          </a:schemeClr>
                        </a:gs>
                        <a:gs pos="100000">
                          <a:schemeClr val="bg1">
                            <a:lumMod val="85000"/>
                            <a:shade val="100000"/>
                            <a:satMod val="115000"/>
                          </a:schemeClr>
                        </a:gs>
                      </a:gsLst>
                      <a:lin ang="2700000" scaled="1"/>
                      <a:tileRect/>
                    </a:gradFill>
                  </a:tcPr>
                </a:tc>
                <a:tc>
                  <a:txBody>
                    <a:bodyPr/>
                    <a:lstStyle/>
                    <a:p>
                      <a:pPr algn="ctr"/>
                      <a:r>
                        <a:rPr lang="en-GB" sz="800" b="1" dirty="0">
                          <a:hlinkClick r:id="" action="ppaction://noaction"/>
                        </a:rPr>
                        <a:t>Subitising</a:t>
                      </a:r>
                      <a:endParaRPr lang="en-GB" sz="800" b="1" dirty="0"/>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4">
                  <a:txBody>
                    <a:bodyPr/>
                    <a:lstStyle/>
                    <a:p>
                      <a:pPr algn="ctr"/>
                      <a:r>
                        <a:rPr lang="en-GB" sz="1000" kern="1200" dirty="0">
                          <a:solidFill>
                            <a:schemeClr val="tx1"/>
                          </a:solidFill>
                          <a:effectLst/>
                          <a:latin typeface="+mn-lt"/>
                          <a:ea typeface="+mn-ea"/>
                          <a:cs typeface="+mn-cs"/>
                        </a:rPr>
                        <a:t>Identifies ‘how many?’ in regular dot patterns e.g. dot arrangement/on fingers/five frames/10 frames/dice</a:t>
                      </a:r>
                      <a:r>
                        <a:rPr lang="en-GB" sz="1000" kern="1200" baseline="0" dirty="0">
                          <a:solidFill>
                            <a:schemeClr val="tx1"/>
                          </a:solidFill>
                          <a:effectLst/>
                          <a:latin typeface="+mn-lt"/>
                          <a:ea typeface="+mn-ea"/>
                          <a:cs typeface="+mn-cs"/>
                        </a:rPr>
                        <a:t> </a:t>
                      </a:r>
                      <a:r>
                        <a:rPr lang="en-GB" sz="1000" kern="1200" dirty="0">
                          <a:solidFill>
                            <a:schemeClr val="tx1"/>
                          </a:solidFill>
                          <a:effectLst/>
                          <a:latin typeface="+mn-lt"/>
                          <a:ea typeface="+mn-ea"/>
                          <a:cs typeface="+mn-cs"/>
                        </a:rPr>
                        <a:t>without counting up to 6</a:t>
                      </a:r>
                      <a:endParaRPr lang="en-GB" sz="1000" dirty="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a:r>
                        <a:rPr lang="en-GB" sz="1000" kern="1200" dirty="0">
                          <a:solidFill>
                            <a:schemeClr val="tx1"/>
                          </a:solidFill>
                          <a:effectLst/>
                          <a:latin typeface="+mn-lt"/>
                          <a:ea typeface="+mn-ea"/>
                          <a:cs typeface="+mn-cs"/>
                        </a:rPr>
                        <a:t>Identifies ‘how many?’ in irregular dot patterns e.g. </a:t>
                      </a:r>
                    </a:p>
                    <a:p>
                      <a:pPr algn="ctr"/>
                      <a:r>
                        <a:rPr lang="en-GB" sz="1000" kern="1200" dirty="0">
                          <a:solidFill>
                            <a:schemeClr val="tx1"/>
                          </a:solidFill>
                          <a:effectLst/>
                          <a:latin typeface="+mn-lt"/>
                          <a:ea typeface="+mn-ea"/>
                          <a:cs typeface="+mn-cs"/>
                        </a:rPr>
                        <a:t>dot arrangement/on fingers/five frames/10 frames/dice</a:t>
                      </a:r>
                      <a:r>
                        <a:rPr lang="en-GB" sz="1000" kern="1200" baseline="0" dirty="0">
                          <a:solidFill>
                            <a:schemeClr val="tx1"/>
                          </a:solidFill>
                          <a:effectLst/>
                          <a:latin typeface="+mn-lt"/>
                          <a:ea typeface="+mn-ea"/>
                          <a:cs typeface="+mn-cs"/>
                        </a:rPr>
                        <a:t> </a:t>
                      </a:r>
                      <a:r>
                        <a:rPr lang="en-GB" sz="1000" kern="1200" dirty="0">
                          <a:solidFill>
                            <a:schemeClr val="tx1"/>
                          </a:solidFill>
                          <a:effectLst/>
                          <a:latin typeface="+mn-lt"/>
                          <a:ea typeface="+mn-ea"/>
                          <a:cs typeface="+mn-cs"/>
                        </a:rPr>
                        <a:t>without counting up to 6</a:t>
                      </a:r>
                      <a:endParaRPr lang="en-GB" sz="1000" dirty="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90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gridSpan="3">
                  <a:txBody>
                    <a:bodyPr/>
                    <a:lstStyle/>
                    <a:p>
                      <a:pPr algn="ctr" fontAlgn="ctr"/>
                      <a:r>
                        <a:rPr lang="en-GB" sz="1000" kern="1200" dirty="0">
                          <a:solidFill>
                            <a:schemeClr val="tx1"/>
                          </a:solidFill>
                          <a:effectLst/>
                          <a:latin typeface="+mn-lt"/>
                          <a:ea typeface="+mn-ea"/>
                          <a:cs typeface="+mn-cs"/>
                        </a:rPr>
                        <a:t>Represents amounts in different arrangements </a:t>
                      </a:r>
                    </a:p>
                    <a:p>
                      <a:pPr algn="ctr" fontAlgn="ctr"/>
                      <a:r>
                        <a:rPr lang="en-GB" sz="1000" kern="1200" dirty="0">
                          <a:solidFill>
                            <a:schemeClr val="tx1"/>
                          </a:solidFill>
                          <a:effectLst/>
                          <a:latin typeface="+mn-lt"/>
                          <a:ea typeface="+mn-ea"/>
                          <a:cs typeface="+mn-cs"/>
                        </a:rPr>
                        <a:t>e.g.dot arrangement/on fingers/five frames/</a:t>
                      </a:r>
                    </a:p>
                    <a:p>
                      <a:pPr algn="ctr"/>
                      <a:r>
                        <a:rPr lang="en-GB" sz="1000" kern="1200" dirty="0">
                          <a:solidFill>
                            <a:schemeClr val="tx1"/>
                          </a:solidFill>
                          <a:effectLst/>
                          <a:latin typeface="+mn-lt"/>
                          <a:ea typeface="+mn-ea"/>
                          <a:cs typeface="+mn-cs"/>
                        </a:rPr>
                        <a:t>10 frames/dice</a:t>
                      </a:r>
                      <a:r>
                        <a:rPr lang="en-GB" sz="1000" kern="1200" baseline="0" dirty="0">
                          <a:solidFill>
                            <a:schemeClr val="tx1"/>
                          </a:solidFill>
                          <a:effectLst/>
                          <a:latin typeface="+mn-lt"/>
                          <a:ea typeface="+mn-ea"/>
                          <a:cs typeface="+mn-cs"/>
                        </a:rPr>
                        <a:t> </a:t>
                      </a:r>
                      <a:r>
                        <a:rPr lang="en-GB" sz="1000" kern="1200" dirty="0">
                          <a:solidFill>
                            <a:schemeClr val="tx1"/>
                          </a:solidFill>
                          <a:effectLst/>
                          <a:latin typeface="+mn-lt"/>
                          <a:ea typeface="+mn-ea"/>
                          <a:cs typeface="+mn-cs"/>
                        </a:rPr>
                        <a:t>without counting up to 6</a:t>
                      </a:r>
                      <a:endParaRPr lang="en-GB" sz="1000" dirty="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035456">
                <a:tc vMerge="1">
                  <a:txBody>
                    <a:bodyPr/>
                    <a:lstStyle/>
                    <a:p>
                      <a:endParaRPr lang="en-GB"/>
                    </a:p>
                  </a:txBody>
                  <a:tcPr/>
                </a:tc>
                <a:tc>
                  <a:txBody>
                    <a:bodyPr/>
                    <a:lstStyle/>
                    <a:p>
                      <a:pPr algn="ctr"/>
                      <a:r>
                        <a:rPr lang="en-GB" sz="800" b="1" dirty="0">
                          <a:hlinkClick r:id="" action="ppaction://noaction"/>
                        </a:rPr>
                        <a:t>Counting</a:t>
                      </a:r>
                      <a:endParaRPr lang="en-GB" sz="800" b="1" dirty="0"/>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fontAlgn="ctr"/>
                      <a:endParaRPr lang="en-GB" sz="1000" u="none" strike="noStrike" dirty="0">
                        <a:effectLst/>
                        <a:latin typeface="+mn-lt"/>
                      </a:endParaRPr>
                    </a:p>
                    <a:p>
                      <a:pPr algn="ctr" fontAlgn="ctr"/>
                      <a:r>
                        <a:rPr lang="en-GB" sz="1000" u="none" strike="noStrike" dirty="0">
                          <a:effectLst/>
                          <a:latin typeface="+mn-lt"/>
                        </a:rPr>
                        <a:t> </a:t>
                      </a:r>
                      <a:r>
                        <a:rPr lang="en-GB" sz="1000" b="0" i="0" u="none" strike="noStrike" dirty="0">
                          <a:solidFill>
                            <a:schemeClr val="tx1"/>
                          </a:solidFill>
                          <a:effectLst/>
                          <a:latin typeface="+mn-lt"/>
                        </a:rPr>
                        <a:t>When</a:t>
                      </a:r>
                      <a:r>
                        <a:rPr lang="en-GB" sz="1000" b="0" i="0" u="none" strike="noStrike" baseline="0" dirty="0">
                          <a:solidFill>
                            <a:schemeClr val="tx1"/>
                          </a:solidFill>
                          <a:effectLst/>
                          <a:latin typeface="+mn-lt"/>
                        </a:rPr>
                        <a:t> counting objects u</a:t>
                      </a:r>
                      <a:r>
                        <a:rPr lang="en-GB" sz="1000" u="none" strike="noStrike" dirty="0">
                          <a:effectLst/>
                          <a:latin typeface="+mn-lt"/>
                        </a:rPr>
                        <a:t>nderstands the order </a:t>
                      </a:r>
                    </a:p>
                    <a:p>
                      <a:pPr algn="ctr" fontAlgn="ctr"/>
                      <a:r>
                        <a:rPr lang="en-GB" sz="1000" u="none" strike="noStrike" dirty="0">
                          <a:effectLst/>
                          <a:latin typeface="+mn-lt"/>
                        </a:rPr>
                        <a:t>in which</a:t>
                      </a:r>
                      <a:r>
                        <a:rPr lang="en-GB" sz="1000" u="none" strike="noStrike" baseline="0" dirty="0">
                          <a:effectLst/>
                          <a:latin typeface="+mn-lt"/>
                        </a:rPr>
                        <a:t> </a:t>
                      </a:r>
                      <a:r>
                        <a:rPr lang="en-GB" sz="1000" u="none" strike="noStrike" dirty="0">
                          <a:effectLst/>
                          <a:latin typeface="+mn-lt"/>
                        </a:rPr>
                        <a:t>we say </a:t>
                      </a:r>
                    </a:p>
                    <a:p>
                      <a:pPr algn="ctr" fontAlgn="ctr"/>
                      <a:r>
                        <a:rPr lang="en-GB" sz="1000" u="none" strike="noStrike" dirty="0">
                          <a:effectLst/>
                          <a:latin typeface="+mn-lt"/>
                        </a:rPr>
                        <a:t>the numbers </a:t>
                      </a:r>
                    </a:p>
                    <a:p>
                      <a:pPr algn="ctr" fontAlgn="ctr"/>
                      <a:r>
                        <a:rPr lang="en-GB" sz="1000" u="none" strike="noStrike" dirty="0">
                          <a:effectLst/>
                          <a:latin typeface="+mn-lt"/>
                        </a:rPr>
                        <a:t>is always the same</a:t>
                      </a:r>
                    </a:p>
                    <a:p>
                      <a:pPr algn="ctr" fontAlgn="ctr"/>
                      <a:r>
                        <a:rPr lang="en-GB" sz="1000" b="0" i="0" u="none" strike="noStrike" dirty="0">
                          <a:solidFill>
                            <a:srgbClr val="000000"/>
                          </a:solidFill>
                          <a:effectLst/>
                          <a:latin typeface="+mn-lt"/>
                        </a:rPr>
                        <a:t>(stable order)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algn="ctr" fontAlgn="ctr"/>
                      <a:r>
                        <a:rPr lang="en-GB" sz="1000" u="none" strike="noStrike" dirty="0">
                          <a:effectLst/>
                          <a:latin typeface="+mn-lt"/>
                        </a:rPr>
                        <a:t>Touch</a:t>
                      </a:r>
                      <a:r>
                        <a:rPr lang="en-GB" sz="1000" u="none" strike="noStrike" baseline="0" dirty="0">
                          <a:effectLst/>
                          <a:latin typeface="+mn-lt"/>
                        </a:rPr>
                        <a:t> c</a:t>
                      </a:r>
                      <a:r>
                        <a:rPr lang="en-GB" sz="1000" u="none" strike="noStrike" dirty="0">
                          <a:effectLst/>
                          <a:latin typeface="+mn-lt"/>
                        </a:rPr>
                        <a:t>ounts</a:t>
                      </a:r>
                      <a:r>
                        <a:rPr lang="en-GB" sz="1000" u="none" strike="noStrike" baseline="0" dirty="0">
                          <a:effectLst/>
                          <a:latin typeface="+mn-lt"/>
                        </a:rPr>
                        <a:t> one </a:t>
                      </a:r>
                    </a:p>
                    <a:p>
                      <a:pPr algn="ctr" fontAlgn="ctr"/>
                      <a:r>
                        <a:rPr lang="en-GB" sz="1000" u="none" strike="noStrike" baseline="0" dirty="0">
                          <a:effectLst/>
                          <a:latin typeface="+mn-lt"/>
                        </a:rPr>
                        <a:t>item when each </a:t>
                      </a:r>
                    </a:p>
                    <a:p>
                      <a:pPr algn="ctr" fontAlgn="ctr"/>
                      <a:r>
                        <a:rPr lang="en-GB" sz="1000" u="none" strike="noStrike" baseline="0" dirty="0">
                          <a:effectLst/>
                          <a:latin typeface="+mn-lt"/>
                        </a:rPr>
                        <a:t>number word is said</a:t>
                      </a:r>
                      <a:endParaRPr lang="en-GB" sz="1000" u="none" strike="noStrike" dirty="0">
                        <a:effectLst/>
                        <a:latin typeface="+mn-lt"/>
                      </a:endParaRPr>
                    </a:p>
                    <a:p>
                      <a:pPr algn="ctr" fontAlgn="ctr"/>
                      <a:r>
                        <a:rPr lang="en-GB" sz="1000" u="none" strike="noStrike" dirty="0">
                          <a:effectLst/>
                          <a:latin typeface="+mn-lt"/>
                        </a:rPr>
                        <a:t>(1-to-1 correspondence)</a:t>
                      </a:r>
                      <a:endParaRPr lang="en-GB" sz="1000" b="0" i="0" u="none" strike="noStrike" dirty="0">
                        <a:solidFill>
                          <a:srgbClr val="000000"/>
                        </a:solidFill>
                        <a:effectLst/>
                        <a:latin typeface="+mn-lt"/>
                      </a:endParaRPr>
                    </a:p>
                  </a:txBody>
                  <a:tcPr marL="0" marR="0" marT="3987"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c hMerge="1">
                  <a:txBody>
                    <a:bodyPr/>
                    <a:lstStyle/>
                    <a:p>
                      <a:endParaRPr lang="en-GB"/>
                    </a:p>
                  </a:txBody>
                  <a:tcPr/>
                </a:tc>
                <a:tc gridSpan="2">
                  <a:txBody>
                    <a:bodyPr/>
                    <a:lstStyle/>
                    <a:p>
                      <a:pPr algn="ctr" fontAlgn="ctr"/>
                      <a:endParaRPr lang="en-GB" sz="1000" b="0" i="0" u="none" strike="noStrike" dirty="0">
                        <a:solidFill>
                          <a:schemeClr val="tx1"/>
                        </a:solidFill>
                        <a:effectLst/>
                        <a:latin typeface="+mn-lt"/>
                      </a:endParaRPr>
                    </a:p>
                    <a:p>
                      <a:pPr algn="ctr" fontAlgn="ctr"/>
                      <a:r>
                        <a:rPr lang="en-GB" sz="1000" b="0" i="0" u="none" strike="noStrike" dirty="0">
                          <a:solidFill>
                            <a:schemeClr val="tx1"/>
                          </a:solidFill>
                          <a:effectLst/>
                          <a:latin typeface="+mn-lt"/>
                        </a:rPr>
                        <a:t>When</a:t>
                      </a:r>
                      <a:r>
                        <a:rPr lang="en-GB" sz="1000" b="0" i="0" u="none" strike="noStrike" baseline="0" dirty="0">
                          <a:solidFill>
                            <a:schemeClr val="tx1"/>
                          </a:solidFill>
                          <a:effectLst/>
                          <a:latin typeface="+mn-lt"/>
                        </a:rPr>
                        <a:t> counting objects understands that the number name of the last object counted is the name given to the total number of </a:t>
                      </a:r>
                    </a:p>
                    <a:p>
                      <a:pPr algn="ctr" fontAlgn="ctr"/>
                      <a:r>
                        <a:rPr lang="en-GB" sz="1000" b="0" i="0" u="none" strike="noStrike" baseline="0" dirty="0">
                          <a:solidFill>
                            <a:schemeClr val="tx1"/>
                          </a:solidFill>
                          <a:effectLst/>
                          <a:latin typeface="+mn-lt"/>
                        </a:rPr>
                        <a:t>objects in a set </a:t>
                      </a:r>
                    </a:p>
                    <a:p>
                      <a:pPr algn="ctr" fontAlgn="ctr"/>
                      <a:r>
                        <a:rPr lang="en-GB" sz="1000" b="0" i="0" u="none" strike="noStrike" baseline="0" dirty="0">
                          <a:solidFill>
                            <a:schemeClr val="tx1"/>
                          </a:solidFill>
                          <a:effectLst/>
                          <a:latin typeface="+mn-lt"/>
                        </a:rPr>
                        <a:t>(cardinal principle)</a:t>
                      </a:r>
                      <a:endParaRPr lang="en-GB" sz="1000" b="0" i="0" u="none" strike="noStrike" dirty="0">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hMerge="1">
                  <a:txBody>
                    <a:bodyPr/>
                    <a:lstStyle/>
                    <a:p>
                      <a:endParaRPr lang="en-GB"/>
                    </a:p>
                  </a:txBody>
                  <a:tcPr/>
                </a:tc>
                <a:tc grid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dirty="0">
                          <a:effectLst/>
                          <a:latin typeface="+mn-lt"/>
                        </a:rPr>
                        <a:t>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dirty="0">
                          <a:solidFill>
                            <a:schemeClr val="tx1"/>
                          </a:solidFill>
                          <a:effectLst/>
                          <a:latin typeface="+mn-lt"/>
                        </a:rPr>
                        <a:t>When</a:t>
                      </a:r>
                      <a:r>
                        <a:rPr lang="en-GB" sz="1000" b="0" i="0" u="none" strike="noStrike" baseline="0" dirty="0">
                          <a:solidFill>
                            <a:schemeClr val="tx1"/>
                          </a:solidFill>
                          <a:effectLst/>
                          <a:latin typeface="+mn-lt"/>
                        </a:rPr>
                        <a:t> counting objects u</a:t>
                      </a:r>
                      <a:r>
                        <a:rPr lang="en-GB" sz="1000" u="none" strike="noStrike" dirty="0">
                          <a:effectLst/>
                          <a:latin typeface="+mn-lt"/>
                        </a:rPr>
                        <a:t>nderstands that the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dirty="0">
                          <a:effectLst/>
                          <a:latin typeface="+mn-lt"/>
                        </a:rPr>
                        <a:t>number of objects is not </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u="none" strike="noStrike" dirty="0">
                          <a:effectLst/>
                          <a:latin typeface="+mn-lt"/>
                        </a:rPr>
                        <a:t>affected by position</a:t>
                      </a:r>
                    </a:p>
                    <a:p>
                      <a:pPr marL="0" marR="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mn-lt"/>
                        </a:rPr>
                        <a:t>(order</a:t>
                      </a:r>
                      <a:r>
                        <a:rPr lang="en-GB" sz="1000" b="0" i="0" u="none" strike="noStrike" baseline="0" dirty="0">
                          <a:solidFill>
                            <a:srgbClr val="000000"/>
                          </a:solidFill>
                          <a:effectLst/>
                          <a:latin typeface="+mn-lt"/>
                        </a:rPr>
                        <a:t> irrelevance)</a:t>
                      </a:r>
                      <a:endParaRPr lang="en-GB" sz="1000" u="none" strike="noStrike" dirty="0">
                        <a:effectLst/>
                        <a:latin typeface="+mn-lt"/>
                      </a:endParaRPr>
                    </a:p>
                    <a:p>
                      <a:pPr algn="ctr" fontAlgn="ctr"/>
                      <a:endParaRPr lang="en-GB" sz="1000" b="0" i="0" u="none" strike="noStrike" dirty="0">
                        <a:solidFill>
                          <a:srgbClr val="000000"/>
                        </a:solidFill>
                        <a:effectLst/>
                        <a:latin typeface="+mn-lt"/>
                      </a:endParaRPr>
                    </a:p>
                  </a:txBody>
                  <a:tcPr marL="0" marR="0" marT="398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fontAlgn="ctr"/>
                      <a:endParaRPr lang="en-GB" sz="1000" b="0" i="0" u="none" strike="noStrike">
                        <a:solidFill>
                          <a:srgbClr val="000000"/>
                        </a:solidFill>
                        <a:effectLst/>
                        <a:latin typeface="Calibri"/>
                      </a:endParaRPr>
                    </a:p>
                  </a:txBody>
                  <a:tcPr marL="0" marR="0" marT="3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D2EC"/>
                    </a:solidFill>
                  </a:tcPr>
                </a:tc>
                <a:tc hMerge="1">
                  <a:txBody>
                    <a:bodyPr/>
                    <a:lstStyle/>
                    <a:p>
                      <a:endParaRPr lang="en-GB"/>
                    </a:p>
                  </a:txBody>
                  <a:tcPr/>
                </a:tc>
                <a:tc gridSpan="2">
                  <a:txBody>
                    <a:bodyPr/>
                    <a:lstStyle/>
                    <a:p>
                      <a:pPr algn="ctr" fontAlgn="ctr"/>
                      <a:r>
                        <a:rPr lang="en-GB" sz="1000" kern="1200" dirty="0">
                          <a:solidFill>
                            <a:schemeClr val="tx1"/>
                          </a:solidFill>
                          <a:effectLst/>
                          <a:latin typeface="+mn-lt"/>
                          <a:ea typeface="+mn-ea"/>
                          <a:cs typeface="+mn-cs"/>
                        </a:rPr>
                        <a:t>Counts objects</a:t>
                      </a:r>
                    </a:p>
                    <a:p>
                      <a:pPr algn="ctr"/>
                      <a:r>
                        <a:rPr lang="en-GB" sz="1000" kern="1200" dirty="0">
                          <a:solidFill>
                            <a:schemeClr val="tx1"/>
                          </a:solidFill>
                          <a:effectLst/>
                          <a:latin typeface="+mn-lt"/>
                          <a:ea typeface="+mn-ea"/>
                          <a:cs typeface="+mn-cs"/>
                        </a:rPr>
                        <a:t>in a set recognising that the appearance of the objects has no effect on the overall total </a:t>
                      </a:r>
                    </a:p>
                    <a:p>
                      <a:pPr algn="ctr"/>
                      <a:r>
                        <a:rPr lang="en-GB" sz="1000" kern="1200" dirty="0">
                          <a:solidFill>
                            <a:schemeClr val="tx1"/>
                          </a:solidFill>
                          <a:effectLst/>
                          <a:latin typeface="+mn-lt"/>
                          <a:ea typeface="+mn-ea"/>
                          <a:cs typeface="+mn-cs"/>
                        </a:rPr>
                        <a:t>within 0-10 </a:t>
                      </a:r>
                    </a:p>
                    <a:p>
                      <a:pPr algn="ctr"/>
                      <a:r>
                        <a:rPr lang="en-GB" sz="1000" kern="1200" dirty="0">
                          <a:solidFill>
                            <a:schemeClr val="tx1"/>
                          </a:solidFill>
                          <a:effectLst/>
                          <a:latin typeface="+mn-lt"/>
                          <a:ea typeface="+mn-ea"/>
                          <a:cs typeface="+mn-cs"/>
                        </a:rPr>
                        <a:t>(conservation)</a:t>
                      </a:r>
                      <a:endParaRPr lang="en-GB" sz="1000" dirty="0"/>
                    </a:p>
                  </a:txBody>
                  <a:tcPr marL="0" marR="0" marT="3987"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a:txBody>
                    <a:bodyPr/>
                    <a:lstStyle/>
                    <a:p>
                      <a:pPr algn="ctr" fontAlgn="ctr"/>
                      <a:r>
                        <a:rPr lang="en-GB" sz="1000" kern="1200" dirty="0">
                          <a:solidFill>
                            <a:schemeClr val="tx1"/>
                          </a:solidFill>
                          <a:effectLst/>
                          <a:latin typeface="+mn-lt"/>
                          <a:ea typeface="+mn-ea"/>
                          <a:cs typeface="+mn-cs"/>
                        </a:rPr>
                        <a:t>Counts anything e.g. objects at a distance/in a book/sounds/claps </a:t>
                      </a:r>
                    </a:p>
                    <a:p>
                      <a:pPr algn="ctr" fontAlgn="ctr"/>
                      <a:r>
                        <a:rPr lang="en-GB" sz="1000" kern="1200" dirty="0">
                          <a:solidFill>
                            <a:schemeClr val="tx1"/>
                          </a:solidFill>
                          <a:effectLst/>
                          <a:latin typeface="+mn-lt"/>
                          <a:ea typeface="+mn-ea"/>
                          <a:cs typeface="+mn-cs"/>
                        </a:rPr>
                        <a:t>within 0-10 </a:t>
                      </a:r>
                    </a:p>
                    <a:p>
                      <a:pPr algn="ctr"/>
                      <a:r>
                        <a:rPr lang="en-GB" sz="1000" kern="1200" dirty="0">
                          <a:solidFill>
                            <a:schemeClr val="tx1"/>
                          </a:solidFill>
                          <a:effectLst/>
                          <a:latin typeface="+mn-lt"/>
                          <a:ea typeface="+mn-ea"/>
                          <a:cs typeface="+mn-cs"/>
                        </a:rPr>
                        <a:t>(abstract principle)</a:t>
                      </a:r>
                      <a:endParaRPr lang="en-GB" sz="1000" dirty="0"/>
                    </a:p>
                  </a:txBody>
                  <a:tcPr marL="0" marR="0" marT="3987"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479717">
                <a:tc vMerge="1">
                  <a:txBody>
                    <a:bodyPr/>
                    <a:lstStyle/>
                    <a:p>
                      <a:endParaRPr lang="en-GB"/>
                    </a:p>
                  </a:txBody>
                  <a:tcPr/>
                </a:tc>
                <a:tc>
                  <a:txBody>
                    <a:bodyPr/>
                    <a:lstStyle/>
                    <a:p>
                      <a:pPr algn="ctr"/>
                      <a:r>
                        <a:rPr lang="en-GB" sz="800" b="1" dirty="0">
                          <a:hlinkClick r:id="" action="ppaction://noaction"/>
                        </a:rPr>
                        <a:t>Place</a:t>
                      </a:r>
                      <a:r>
                        <a:rPr lang="en-GB" sz="800" b="1" baseline="0" dirty="0">
                          <a:hlinkClick r:id="" action="ppaction://noaction"/>
                        </a:rPr>
                        <a:t> Value</a:t>
                      </a:r>
                      <a:endParaRPr lang="en-GB" sz="800" b="1" dirty="0"/>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6">
                  <a:txBody>
                    <a:bodyPr/>
                    <a:lstStyle/>
                    <a:p>
                      <a:pPr algn="ctr"/>
                      <a:r>
                        <a:rPr lang="en-GB" sz="1000" dirty="0">
                          <a:latin typeface="+mn-lt"/>
                        </a:rPr>
                        <a:t>Explains</a:t>
                      </a:r>
                      <a:r>
                        <a:rPr lang="en-GB" sz="1000" baseline="0" dirty="0">
                          <a:latin typeface="+mn-lt"/>
                        </a:rPr>
                        <a:t> that zero means there is none of a particular quantity</a:t>
                      </a:r>
                      <a:endParaRPr lang="en-GB" sz="1000" dirty="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n-lt"/>
                        </a:rPr>
                        <a:t>Partitions quantities to 10 into 2 or more parts and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n-lt"/>
                        </a:rPr>
                        <a:t>recognises that this does not affect the total e.g. 6 as 3 and</a:t>
                      </a:r>
                      <a:r>
                        <a:rPr lang="en-GB" sz="1000" baseline="0" dirty="0">
                          <a:latin typeface="+mn-lt"/>
                        </a:rPr>
                        <a:t> 3/2 and 2 and 2</a:t>
                      </a:r>
                      <a:endParaRPr lang="en-GB" sz="1000" dirty="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000" dirty="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50405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Addition and Subtraction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700" b="1"/>
                    </a:p>
                  </a:txBody>
                  <a:tcPr anchor="ctr" anchorCtr="1"/>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441704">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Mult</a:t>
                      </a:r>
                      <a:r>
                        <a:rPr lang="en-GB" sz="800" b="1" baseline="0" dirty="0">
                          <a:hlinkClick r:id="" action="ppaction://noaction"/>
                        </a:rPr>
                        <a:t>iplication and Division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700" b="1"/>
                    </a:p>
                  </a:txBody>
                  <a:tcPr anchor="ctr" anchorCtr="1"/>
                </a:tc>
                <a:tc gridSpan="6">
                  <a:txBody>
                    <a:bodyPr/>
                    <a:lstStyle/>
                    <a:p>
                      <a:pPr algn="ctr"/>
                      <a:r>
                        <a:rPr lang="en-GB" sz="1000" kern="1200" dirty="0">
                          <a:solidFill>
                            <a:schemeClr val="tx1"/>
                          </a:solidFill>
                          <a:effectLst/>
                          <a:latin typeface="+mn-lt"/>
                          <a:ea typeface="+mn-ea"/>
                          <a:cs typeface="+mn-cs"/>
                        </a:rPr>
                        <a:t>Shares out a group of items into 2 equal sets within 0-10.</a:t>
                      </a:r>
                    </a:p>
                    <a:p>
                      <a:pPr algn="ctr"/>
                      <a:r>
                        <a:rPr lang="en-GB" sz="1000" kern="1200" dirty="0">
                          <a:solidFill>
                            <a:schemeClr val="tx1"/>
                          </a:solidFill>
                          <a:effectLst/>
                          <a:latin typeface="+mn-lt"/>
                          <a:ea typeface="+mn-ea"/>
                          <a:cs typeface="+mn-cs"/>
                        </a:rPr>
                        <a:t>Groups objects into matching or</a:t>
                      </a:r>
                      <a:r>
                        <a:rPr lang="en-GB" sz="1000" kern="1200" baseline="0" dirty="0">
                          <a:solidFill>
                            <a:schemeClr val="tx1"/>
                          </a:solidFill>
                          <a:effectLst/>
                          <a:latin typeface="+mn-lt"/>
                          <a:ea typeface="+mn-ea"/>
                          <a:cs typeface="+mn-cs"/>
                        </a:rPr>
                        <a:t> </a:t>
                      </a:r>
                      <a:r>
                        <a:rPr lang="en-GB" sz="1000" kern="1200" dirty="0">
                          <a:solidFill>
                            <a:schemeClr val="tx1"/>
                          </a:solidFill>
                          <a:effectLst/>
                          <a:latin typeface="+mn-lt"/>
                          <a:ea typeface="+mn-ea"/>
                          <a:cs typeface="+mn-cs"/>
                        </a:rPr>
                        <a:t>natural sets of 2 e.g. shoes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000" dirty="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n-lt"/>
                        </a:rPr>
                        <a:t>Begin to identify halves</a:t>
                      </a:r>
                      <a:r>
                        <a:rPr lang="en-GB" sz="1000" baseline="0" dirty="0">
                          <a:latin typeface="+mn-lt"/>
                        </a:rPr>
                        <a:t> and doubles usi</a:t>
                      </a:r>
                      <a:r>
                        <a:rPr lang="en-GB" sz="1000" dirty="0">
                          <a:latin typeface="+mn-lt"/>
                        </a:rPr>
                        <a:t>ng concrete materials</a:t>
                      </a:r>
                      <a:r>
                        <a:rPr lang="en-GB" sz="1000" baseline="0" dirty="0">
                          <a:latin typeface="+mn-lt"/>
                        </a:rPr>
                        <a:t> </a:t>
                      </a:r>
                      <a:r>
                        <a:rPr lang="en-GB" sz="1000" dirty="0">
                          <a:latin typeface="+mn-lt"/>
                        </a:rPr>
                        <a:t>within</a:t>
                      </a:r>
                      <a:r>
                        <a:rPr lang="en-GB" sz="1000" baseline="0" dirty="0">
                          <a:latin typeface="+mn-lt"/>
                        </a:rPr>
                        <a:t>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dirty="0"/>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r h="44014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Fractions,</a:t>
                      </a:r>
                      <a:r>
                        <a:rPr lang="en-GB" sz="800" b="1" baseline="0" dirty="0">
                          <a:hlinkClick r:id="" action="ppaction://noaction"/>
                        </a:rPr>
                        <a:t> Decimals and %</a:t>
                      </a:r>
                      <a:endParaRPr lang="en-GB" sz="800" b="1" baseline="0" dirty="0"/>
                    </a:p>
                    <a:p>
                      <a:pPr marL="0" marR="0" indent="0" algn="ctr" defTabSz="914400" rtl="0" eaLnBrk="1" fontAlgn="auto" latinLnBrk="0" hangingPunct="1">
                        <a:lnSpc>
                          <a:spcPct val="100000"/>
                        </a:lnSpc>
                        <a:spcBef>
                          <a:spcPts val="0"/>
                        </a:spcBef>
                        <a:spcAft>
                          <a:spcPts val="0"/>
                        </a:spcAft>
                        <a:buClrTx/>
                        <a:buSzTx/>
                        <a:buFontTx/>
                        <a:buNone/>
                        <a:tabLst/>
                        <a:defRPr/>
                      </a:pP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GB"/>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Identifies wholes and halves in a social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context and uses appropriate language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e.g. ‘I have eaten half of my banana’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Splits a whole into smaller parts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and explains that equal parts are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same size</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          Understands that a whole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can be shared equally and unequally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000" dirty="0">
                        <a:latin typeface="+mn-lt"/>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GB"/>
                    </a:p>
                  </a:txBody>
                  <a:tcPr/>
                </a:tc>
                <a:extLst>
                  <a:ext uri="{0D108BD9-81ED-4DB2-BD59-A6C34878D82A}">
                    <a16:rowId xmlns:a16="http://schemas.microsoft.com/office/drawing/2014/main" val="10007"/>
                  </a:ext>
                </a:extLst>
              </a:tr>
            </a:tbl>
          </a:graphicData>
        </a:graphic>
      </p:graphicFrame>
      <p:sp>
        <p:nvSpPr>
          <p:cNvPr id="2" name="TextBox 1"/>
          <p:cNvSpPr txBox="1"/>
          <p:nvPr/>
        </p:nvSpPr>
        <p:spPr>
          <a:xfrm>
            <a:off x="0" y="0"/>
            <a:ext cx="9144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alibri"/>
                <a:ea typeface="+mn-ea"/>
                <a:cs typeface="+mn-cs"/>
              </a:rPr>
              <a:t>Early Level Tracker 1</a:t>
            </a:r>
          </a:p>
        </p:txBody>
      </p:sp>
      <p:sp>
        <p:nvSpPr>
          <p:cNvPr id="4" name="Action Button: Back or Previous 3">
            <a:hlinkClick r:id="" action="ppaction://hlinkshowjump?jump=previousslide" highlightClick="1"/>
          </p:cNvPr>
          <p:cNvSpPr/>
          <p:nvPr/>
        </p:nvSpPr>
        <p:spPr>
          <a:xfrm>
            <a:off x="0" y="0"/>
            <a:ext cx="323528" cy="3693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Action Button: Home 5">
            <a:hlinkClick r:id="rId5" action="ppaction://hlinksldjump" highlightClick="1"/>
          </p:cNvPr>
          <p:cNvSpPr/>
          <p:nvPr/>
        </p:nvSpPr>
        <p:spPr>
          <a:xfrm>
            <a:off x="8775864" y="3"/>
            <a:ext cx="356390" cy="38166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ight Arrow 2"/>
          <p:cNvSpPr/>
          <p:nvPr/>
        </p:nvSpPr>
        <p:spPr>
          <a:xfrm>
            <a:off x="161764" y="5199072"/>
            <a:ext cx="44979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ight Arrow 6"/>
          <p:cNvSpPr/>
          <p:nvPr/>
        </p:nvSpPr>
        <p:spPr>
          <a:xfrm>
            <a:off x="164378" y="6569968"/>
            <a:ext cx="44979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Arrow 7"/>
          <p:cNvSpPr/>
          <p:nvPr/>
        </p:nvSpPr>
        <p:spPr>
          <a:xfrm>
            <a:off x="161764" y="5907216"/>
            <a:ext cx="44979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D60AF5B8-D9E7-4282-9AC4-7C07F8660B10}"/>
              </a:ext>
            </a:extLst>
          </p:cNvPr>
          <p:cNvSpPr/>
          <p:nvPr/>
        </p:nvSpPr>
        <p:spPr>
          <a:xfrm>
            <a:off x="35496" y="4643830"/>
            <a:ext cx="9073008" cy="2214167"/>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3377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028" y="188640"/>
            <a:ext cx="8784468" cy="49244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alibri"/>
                <a:ea typeface="+mn-ea"/>
                <a:cs typeface="+mn-cs"/>
              </a:rPr>
              <a:t> The CPA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00B05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00B05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00B05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What is the CPA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a:ea typeface="+mn-ea"/>
                <a:cs typeface="+mn-cs"/>
              </a:rPr>
              <a:t>CPA stands for concrete, pictorial, abstract. This approach to teaching maths is based on the work of Jerome Bruner in 1980. Children’s conceptual understanding of a skill will develop from being actively engaged in their learning progressing through these three stages.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p:nvPr/>
        </p:nvPicPr>
        <p:blipFill>
          <a:blip r:embed="rId3"/>
          <a:stretch>
            <a:fillRect/>
          </a:stretch>
        </p:blipFill>
        <p:spPr>
          <a:xfrm>
            <a:off x="4644262" y="188640"/>
            <a:ext cx="3024082" cy="1088140"/>
          </a:xfrm>
          <a:prstGeom prst="rect">
            <a:avLst/>
          </a:prstGeom>
        </p:spPr>
      </p:pic>
    </p:spTree>
    <p:extLst>
      <p:ext uri="{BB962C8B-B14F-4D97-AF65-F5344CB8AC3E}">
        <p14:creationId xmlns:p14="http://schemas.microsoft.com/office/powerpoint/2010/main" val="9137080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624D3A-7ADE-4725-B785-F1BBDA5F2154}"/>
              </a:ext>
            </a:extLst>
          </p:cNvPr>
          <p:cNvSpPr txBox="1"/>
          <p:nvPr/>
        </p:nvSpPr>
        <p:spPr>
          <a:xfrm>
            <a:off x="539552" y="764704"/>
            <a:ext cx="7992888" cy="255454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prstClr val="black"/>
                </a:solidFill>
                <a:effectLst/>
                <a:uLnTx/>
                <a:uFillTx/>
                <a:latin typeface="Calibri"/>
                <a:ea typeface="+mn-ea"/>
                <a:cs typeface="+mn-cs"/>
              </a:rPr>
              <a:t>Early Addition and Subtraction</a:t>
            </a:r>
          </a:p>
        </p:txBody>
      </p:sp>
      <p:sp>
        <p:nvSpPr>
          <p:cNvPr id="3" name="Plus Sign 2">
            <a:extLst>
              <a:ext uri="{FF2B5EF4-FFF2-40B4-BE49-F238E27FC236}">
                <a16:creationId xmlns:a16="http://schemas.microsoft.com/office/drawing/2014/main" id="{A8FC0B1C-7712-48FF-8514-6AEABB657E09}"/>
              </a:ext>
            </a:extLst>
          </p:cNvPr>
          <p:cNvSpPr/>
          <p:nvPr/>
        </p:nvSpPr>
        <p:spPr>
          <a:xfrm>
            <a:off x="2339752" y="3538752"/>
            <a:ext cx="1944216" cy="194421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Minus Sign 3">
            <a:extLst>
              <a:ext uri="{FF2B5EF4-FFF2-40B4-BE49-F238E27FC236}">
                <a16:creationId xmlns:a16="http://schemas.microsoft.com/office/drawing/2014/main" id="{EBD825D3-0A87-40CB-88DE-1919F3836AE2}"/>
              </a:ext>
            </a:extLst>
          </p:cNvPr>
          <p:cNvSpPr/>
          <p:nvPr/>
        </p:nvSpPr>
        <p:spPr>
          <a:xfrm>
            <a:off x="4848202" y="3538752"/>
            <a:ext cx="2088232" cy="1944216"/>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434968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45A1B5-5E9B-46DB-A69A-9C780B6F20E3}"/>
              </a:ext>
            </a:extLst>
          </p:cNvPr>
          <p:cNvPicPr>
            <a:picLocks noChangeAspect="1"/>
          </p:cNvPicPr>
          <p:nvPr/>
        </p:nvPicPr>
        <p:blipFill>
          <a:blip r:embed="rId3"/>
          <a:stretch>
            <a:fillRect/>
          </a:stretch>
        </p:blipFill>
        <p:spPr>
          <a:xfrm>
            <a:off x="166687" y="114300"/>
            <a:ext cx="8810625" cy="6629400"/>
          </a:xfrm>
          <a:prstGeom prst="rect">
            <a:avLst/>
          </a:prstGeom>
        </p:spPr>
      </p:pic>
      <p:sp>
        <p:nvSpPr>
          <p:cNvPr id="9" name="Oval 8">
            <a:extLst>
              <a:ext uri="{FF2B5EF4-FFF2-40B4-BE49-F238E27FC236}">
                <a16:creationId xmlns:a16="http://schemas.microsoft.com/office/drawing/2014/main" id="{5C0D9EAE-7290-4970-AA06-1178AC8CAF1A}"/>
              </a:ext>
            </a:extLst>
          </p:cNvPr>
          <p:cNvSpPr/>
          <p:nvPr/>
        </p:nvSpPr>
        <p:spPr>
          <a:xfrm>
            <a:off x="175567" y="332656"/>
            <a:ext cx="7776864" cy="864096"/>
          </a:xfrm>
          <a:prstGeom prst="ellipse">
            <a:avLst/>
          </a:prstGeom>
          <a:noFill/>
          <a:ln w="571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6183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0816"/>
            <a:ext cx="8229600" cy="562074"/>
          </a:xfrm>
        </p:spPr>
        <p:txBody>
          <a:bodyPr>
            <a:normAutofit/>
          </a:bodyPr>
          <a:lstStyle/>
          <a:p>
            <a:r>
              <a:rPr lang="en-GB" sz="2000" b="1" dirty="0"/>
              <a:t>Resources – Addition and Subtraction</a:t>
            </a:r>
          </a:p>
        </p:txBody>
      </p:sp>
      <p:sp>
        <p:nvSpPr>
          <p:cNvPr id="5" name="Rectangle 4"/>
          <p:cNvSpPr/>
          <p:nvPr/>
        </p:nvSpPr>
        <p:spPr>
          <a:xfrm>
            <a:off x="4355270" y="779395"/>
            <a:ext cx="4525606" cy="2677656"/>
          </a:xfrm>
          <a:prstGeom prst="rect">
            <a:avLst/>
          </a:prstGeom>
          <a:ln w="25400">
            <a:solidFill>
              <a:schemeClr val="tx1"/>
            </a:solidFill>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Online Resources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199736" y="763646"/>
            <a:ext cx="4104456" cy="59708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Common Learning Resources</a:t>
            </a: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a:t>
            </a: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a:t>
            </a:r>
            <a:endParaRPr kumimoji="0" lang="en-GB"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	</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			</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8" name="Action Button: Back or Previous 17">
            <a:hlinkClick r:id="" action="ppaction://hlinkshowjump?jump=lastslideviewed" highlightClick="1"/>
          </p:cNvPr>
          <p:cNvSpPr/>
          <p:nvPr/>
        </p:nvSpPr>
        <p:spPr>
          <a:xfrm>
            <a:off x="0" y="0"/>
            <a:ext cx="252028" cy="23833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ction Button: Home 20">
            <a:hlinkClick r:id="" action="ppaction://noaction" highlightClick="1"/>
          </p:cNvPr>
          <p:cNvSpPr/>
          <p:nvPr/>
        </p:nvSpPr>
        <p:spPr>
          <a:xfrm>
            <a:off x="8880876" y="0"/>
            <a:ext cx="252028" cy="22163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hlinkClick r:id="rId2"/>
          </p:cNvPr>
          <p:cNvSpPr txBox="1"/>
          <p:nvPr/>
        </p:nvSpPr>
        <p:spPr>
          <a:xfrm>
            <a:off x="4366109" y="3599675"/>
            <a:ext cx="4503927" cy="3108543"/>
          </a:xfrm>
          <a:prstGeom prst="rect">
            <a:avLst/>
          </a:prstGeom>
          <a:no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a:ea typeface="+mn-ea"/>
                <a:cs typeface="+mn-cs"/>
              </a:rPr>
              <a:t>Stories</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0" i="1"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The Country Bunny and the Little Gold Shoes</a:t>
            </a:r>
            <a:r>
              <a:rPr kumimoji="0" lang="en-GB" sz="1200" b="0" i="1"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a:ln>
                  <a:noFill/>
                </a:ln>
                <a:solidFill>
                  <a:prstClr val="black"/>
                </a:solidFill>
                <a:effectLst/>
                <a:uLnTx/>
                <a:uFillTx/>
                <a:latin typeface="Calibri"/>
                <a:ea typeface="+mn-ea"/>
                <a:cs typeface="+mn-cs"/>
              </a:rPr>
              <a:t>by Rick Walton</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The Crayon Counting Book</a:t>
            </a:r>
            <a:r>
              <a:rPr kumimoji="0" lang="en-GB" sz="1200" b="0" i="1"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a:ln>
                  <a:noFill/>
                </a:ln>
                <a:solidFill>
                  <a:prstClr val="black"/>
                </a:solidFill>
                <a:effectLst/>
                <a:uLnTx/>
                <a:uFillTx/>
                <a:latin typeface="Calibri"/>
                <a:ea typeface="+mn-ea"/>
                <a:cs typeface="+mn-cs"/>
              </a:rPr>
              <a:t>by  Pam Munoz Ryan and Jerry Pallotta</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Fat Frogs On a Skinny Log</a:t>
            </a:r>
            <a:r>
              <a:rPr kumimoji="0" lang="en-GB" sz="1200" b="0" i="1"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a:ln>
                  <a:noFill/>
                </a:ln>
                <a:solidFill>
                  <a:prstClr val="black"/>
                </a:solidFill>
                <a:effectLst/>
                <a:uLnTx/>
                <a:uFillTx/>
                <a:latin typeface="Calibri"/>
                <a:ea typeface="+mn-ea"/>
                <a:cs typeface="+mn-cs"/>
              </a:rPr>
              <a:t>by Sara Riches</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The Icky Bug Counting Book</a:t>
            </a:r>
            <a:r>
              <a:rPr kumimoji="0" lang="en-GB" sz="1200" b="0" i="1"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a:ln>
                  <a:noFill/>
                </a:ln>
                <a:solidFill>
                  <a:prstClr val="black"/>
                </a:solidFill>
                <a:effectLst/>
                <a:uLnTx/>
                <a:uFillTx/>
                <a:latin typeface="Calibri"/>
                <a:ea typeface="+mn-ea"/>
                <a:cs typeface="+mn-cs"/>
              </a:rPr>
              <a:t>by Jerry Pallotta</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Ten Terrible Dinosaurs</a:t>
            </a:r>
            <a:r>
              <a:rPr kumimoji="0" lang="en-GB" sz="1200" b="0" i="1"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a:ln>
                  <a:noFill/>
                </a:ln>
                <a:solidFill>
                  <a:prstClr val="black"/>
                </a:solidFill>
                <a:effectLst/>
                <a:uLnTx/>
                <a:uFillTx/>
                <a:latin typeface="Calibri"/>
                <a:ea typeface="+mn-ea"/>
                <a:cs typeface="+mn-cs"/>
              </a:rPr>
              <a:t>by Paul Stickland</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Ten Sly Piranhas</a:t>
            </a:r>
            <a:r>
              <a:rPr kumimoji="0" lang="en-GB" sz="1200" b="0" i="1"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a:ln>
                  <a:noFill/>
                </a:ln>
                <a:solidFill>
                  <a:prstClr val="black"/>
                </a:solidFill>
                <a:effectLst/>
                <a:uLnTx/>
                <a:uFillTx/>
                <a:latin typeface="Calibri"/>
                <a:ea typeface="+mn-ea"/>
                <a:cs typeface="+mn-cs"/>
              </a:rPr>
              <a:t>by William Wise</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Five Little Ducks </a:t>
            </a:r>
            <a:r>
              <a:rPr kumimoji="0" lang="en-US" sz="1200" b="0" i="0" u="none" strike="noStrike" kern="1200" cap="none" spc="0" normalizeH="0" baseline="0" noProof="0" dirty="0">
                <a:ln>
                  <a:noFill/>
                </a:ln>
                <a:solidFill>
                  <a:prstClr val="black"/>
                </a:solidFill>
                <a:effectLst/>
                <a:uLnTx/>
                <a:uFillTx/>
                <a:latin typeface="Calibri"/>
                <a:ea typeface="+mn-ea"/>
                <a:cs typeface="+mn-cs"/>
              </a:rPr>
              <a:t>by Pam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Paparone</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Construction Countdown</a:t>
            </a:r>
            <a:r>
              <a:rPr kumimoji="0" lang="en-GB" sz="1200" b="0" i="1"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a:ln>
                  <a:noFill/>
                </a:ln>
                <a:solidFill>
                  <a:prstClr val="black"/>
                </a:solidFill>
                <a:effectLst/>
                <a:uLnTx/>
                <a:uFillTx/>
                <a:latin typeface="Calibri"/>
                <a:ea typeface="+mn-ea"/>
                <a:cs typeface="+mn-cs"/>
              </a:rPr>
              <a:t>by K.C. Olsen</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The Very Hungry Caterpillar </a:t>
            </a:r>
            <a:r>
              <a:rPr kumimoji="0" lang="en-US" sz="1200" b="0" i="0" u="none" strike="noStrike" kern="1200" cap="none" spc="0" normalizeH="0" baseline="0" noProof="0" dirty="0">
                <a:ln>
                  <a:noFill/>
                </a:ln>
                <a:solidFill>
                  <a:prstClr val="black"/>
                </a:solidFill>
                <a:effectLst/>
                <a:uLnTx/>
                <a:uFillTx/>
                <a:latin typeface="Calibri"/>
                <a:ea typeface="+mn-ea"/>
                <a:cs typeface="+mn-cs"/>
              </a:rPr>
              <a:t>by Eric Carle</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Five little monkeys go shopping</a:t>
            </a:r>
            <a:r>
              <a:rPr kumimoji="0" lang="en-US" sz="1200" b="0" i="0" u="none" strike="noStrike" kern="1200" cap="none" spc="0" normalizeH="0" baseline="0" noProof="0" dirty="0">
                <a:ln>
                  <a:noFill/>
                </a:ln>
                <a:solidFill>
                  <a:prstClr val="black"/>
                </a:solidFill>
                <a:effectLst/>
                <a:uLnTx/>
                <a:uFillTx/>
                <a:latin typeface="Calibri"/>
                <a:ea typeface="+mn-ea"/>
                <a:cs typeface="+mn-cs"/>
              </a:rPr>
              <a:t> by Eileen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Christelow</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Ten Little Beasties</a:t>
            </a:r>
            <a:r>
              <a:rPr kumimoji="0" lang="en-US" sz="1200" b="0" i="0" u="none" strike="noStrike" kern="1200" cap="none" spc="0" normalizeH="0" baseline="0" noProof="0" dirty="0">
                <a:ln>
                  <a:noFill/>
                </a:ln>
                <a:solidFill>
                  <a:prstClr val="black"/>
                </a:solidFill>
                <a:effectLst/>
                <a:uLnTx/>
                <a:uFillTx/>
                <a:latin typeface="Calibri"/>
                <a:ea typeface="+mn-ea"/>
                <a:cs typeface="+mn-cs"/>
              </a:rPr>
              <a:t> by Rebecca Emberley </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1" u="none" strike="noStrike" kern="1200" cap="none" spc="0" normalizeH="0" baseline="0" noProof="0" dirty="0" err="1">
                <a:ln>
                  <a:noFill/>
                </a:ln>
                <a:solidFill>
                  <a:prstClr val="black"/>
                </a:solidFill>
                <a:effectLst/>
                <a:uLnTx/>
                <a:uFillTx/>
                <a:latin typeface="Calibri"/>
                <a:ea typeface="+mn-ea"/>
                <a:cs typeface="+mn-cs"/>
              </a:rPr>
              <a:t>Wibbly</a:t>
            </a:r>
            <a:r>
              <a:rPr kumimoji="0" lang="en-US" sz="1200" b="0" i="1" u="none" strike="noStrike" kern="1200" cap="none" spc="0" normalizeH="0" baseline="0" noProof="0" dirty="0">
                <a:ln>
                  <a:noFill/>
                </a:ln>
                <a:solidFill>
                  <a:prstClr val="black"/>
                </a:solidFill>
                <a:effectLst/>
                <a:uLnTx/>
                <a:uFillTx/>
                <a:latin typeface="Calibri"/>
                <a:ea typeface="+mn-ea"/>
                <a:cs typeface="+mn-cs"/>
              </a:rPr>
              <a:t> Pig has 10 balloons</a:t>
            </a:r>
            <a:r>
              <a:rPr kumimoji="0" lang="en-US" sz="1200" b="0" i="0" u="none" strike="noStrike" kern="1200" cap="none" spc="0" normalizeH="0" baseline="0" noProof="0" dirty="0">
                <a:ln>
                  <a:noFill/>
                </a:ln>
                <a:solidFill>
                  <a:prstClr val="black"/>
                </a:solidFill>
                <a:effectLst/>
                <a:uLnTx/>
                <a:uFillTx/>
                <a:latin typeface="Calibri"/>
                <a:ea typeface="+mn-ea"/>
                <a:cs typeface="+mn-cs"/>
              </a:rPr>
              <a:t> by Mick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Inkpen</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One less fish</a:t>
            </a:r>
            <a:r>
              <a:rPr kumimoji="0" lang="en-US" sz="1200" b="0" i="0" u="none" strike="noStrike" kern="1200" cap="none" spc="0" normalizeH="0" baseline="0" noProof="0" dirty="0">
                <a:ln>
                  <a:noFill/>
                </a:ln>
                <a:solidFill>
                  <a:prstClr val="black"/>
                </a:solidFill>
                <a:effectLst/>
                <a:uLnTx/>
                <a:uFillTx/>
                <a:latin typeface="Calibri"/>
                <a:ea typeface="+mn-ea"/>
                <a:cs typeface="+mn-cs"/>
              </a:rPr>
              <a:t> by Kim Michelle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Toft</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Magic Numbers</a:t>
            </a:r>
            <a:r>
              <a:rPr kumimoji="0" lang="en-US" sz="1200" b="0" i="0" u="none" strike="noStrike" kern="1200" cap="none" spc="0" normalizeH="0" baseline="0" noProof="0" dirty="0">
                <a:ln>
                  <a:noFill/>
                </a:ln>
                <a:solidFill>
                  <a:prstClr val="black"/>
                </a:solidFill>
                <a:effectLst/>
                <a:uLnTx/>
                <a:uFillTx/>
                <a:latin typeface="Calibri"/>
                <a:ea typeface="+mn-ea"/>
                <a:cs typeface="+mn-cs"/>
              </a:rPr>
              <a:t> by Patrick George</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Rectangle 30"/>
          <p:cNvSpPr/>
          <p:nvPr/>
        </p:nvSpPr>
        <p:spPr>
          <a:xfrm>
            <a:off x="4466828" y="4971879"/>
            <a:ext cx="441404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194" name="Picture 2" descr="C:\Users\MD00124207\AppData\Local\Microsoft\Windows\Temporary Internet Files\Content.IE5\YN3TJHWL\excel_10frame_final[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64" y="1755397"/>
            <a:ext cx="1360375" cy="46475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flipH="1">
            <a:off x="1543097" y="2655999"/>
            <a:ext cx="113693" cy="18466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TextBox 33"/>
          <p:cNvSpPr txBox="1"/>
          <p:nvPr/>
        </p:nvSpPr>
        <p:spPr>
          <a:xfrm>
            <a:off x="457883" y="1352899"/>
            <a:ext cx="147303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Five and Ten Frames</a:t>
            </a:r>
          </a:p>
        </p:txBody>
      </p:sp>
      <p:sp>
        <p:nvSpPr>
          <p:cNvPr id="39" name="TextBox 38"/>
          <p:cNvSpPr txBox="1"/>
          <p:nvPr/>
        </p:nvSpPr>
        <p:spPr>
          <a:xfrm>
            <a:off x="1194399" y="2563666"/>
            <a:ext cx="92365" cy="18466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04" y="2337049"/>
            <a:ext cx="1785691" cy="1546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61" y="4344683"/>
            <a:ext cx="1778373" cy="1146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501260" y="4067684"/>
            <a:ext cx="157100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Sets to bring together</a:t>
            </a:r>
          </a:p>
        </p:txBody>
      </p:sp>
      <p:pic>
        <p:nvPicPr>
          <p:cNvPr id="122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1253" y="1779669"/>
            <a:ext cx="140017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2832508" y="1363932"/>
            <a:ext cx="101053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Board games</a:t>
            </a:r>
          </a:p>
        </p:txBody>
      </p:sp>
      <p:pic>
        <p:nvPicPr>
          <p:cNvPr id="1229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8850" y="3683145"/>
            <a:ext cx="607316" cy="183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54647" y="3732964"/>
            <a:ext cx="959258" cy="1541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2628624" y="3110140"/>
            <a:ext cx="134543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Height charts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number lines</a:t>
            </a:r>
          </a:p>
        </p:txBody>
      </p:sp>
      <p:pic>
        <p:nvPicPr>
          <p:cNvPr id="1229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8624" y="5724023"/>
            <a:ext cx="1537600" cy="89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654865" y="5790984"/>
            <a:ext cx="157023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Sets of manmade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 natural objects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 to add to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take away from </a:t>
            </a:r>
          </a:p>
        </p:txBody>
      </p:sp>
      <p:pic>
        <p:nvPicPr>
          <p:cNvPr id="12298" name="Picture 10">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66828" y="1263659"/>
            <a:ext cx="2005224" cy="1297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9" name="Picture 11">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79090" y="1263659"/>
            <a:ext cx="1801679" cy="1300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75130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Action Button: Back or Previous 48">
            <a:hlinkClick r:id="" action="ppaction://hlinkshowjump?jump=lastslideviewed" highlightClick="1"/>
          </p:cNvPr>
          <p:cNvSpPr/>
          <p:nvPr/>
        </p:nvSpPr>
        <p:spPr>
          <a:xfrm>
            <a:off x="0" y="0"/>
            <a:ext cx="252028" cy="23833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TextBox 22"/>
          <p:cNvSpPr txBox="1"/>
          <p:nvPr/>
        </p:nvSpPr>
        <p:spPr>
          <a:xfrm>
            <a:off x="115366" y="2769209"/>
            <a:ext cx="42418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TextBox 26"/>
          <p:cNvSpPr txBox="1"/>
          <p:nvPr/>
        </p:nvSpPr>
        <p:spPr>
          <a:xfrm>
            <a:off x="519071" y="2769209"/>
            <a:ext cx="59654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A0B1AB61-30CB-41D5-97CD-AB255797D867}"/>
              </a:ext>
            </a:extLst>
          </p:cNvPr>
          <p:cNvSpPr/>
          <p:nvPr/>
        </p:nvSpPr>
        <p:spPr>
          <a:xfrm>
            <a:off x="4627293" y="528313"/>
            <a:ext cx="411959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16" name="TextBox 15"/>
          <p:cNvSpPr txBox="1"/>
          <p:nvPr/>
        </p:nvSpPr>
        <p:spPr>
          <a:xfrm>
            <a:off x="395536" y="3557906"/>
            <a:ext cx="189875" cy="650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6" name="Picture 35">
            <a:extLst>
              <a:ext uri="{FF2B5EF4-FFF2-40B4-BE49-F238E27FC236}">
                <a16:creationId xmlns:a16="http://schemas.microsoft.com/office/drawing/2014/main" id="{1080E1B6-5D94-4592-9430-1A3D873FAA20}"/>
              </a:ext>
            </a:extLst>
          </p:cNvPr>
          <p:cNvPicPr>
            <a:picLocks noChangeAspect="1"/>
          </p:cNvPicPr>
          <p:nvPr/>
        </p:nvPicPr>
        <p:blipFill>
          <a:blip r:embed="rId3"/>
          <a:stretch>
            <a:fillRect/>
          </a:stretch>
        </p:blipFill>
        <p:spPr>
          <a:xfrm>
            <a:off x="126014" y="800543"/>
            <a:ext cx="4149103" cy="2925034"/>
          </a:xfrm>
          <a:prstGeom prst="rect">
            <a:avLst/>
          </a:prstGeom>
          <a:ln w="38100">
            <a:solidFill>
              <a:srgbClr val="FF33CC"/>
            </a:solidFill>
          </a:ln>
        </p:spPr>
      </p:pic>
      <p:sp>
        <p:nvSpPr>
          <p:cNvPr id="43" name="TextBox 42"/>
          <p:cNvSpPr txBox="1"/>
          <p:nvPr/>
        </p:nvSpPr>
        <p:spPr>
          <a:xfrm>
            <a:off x="162288" y="800543"/>
            <a:ext cx="38312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Aggregation  - Bringing 2 sets together</a:t>
            </a:r>
          </a:p>
        </p:txBody>
      </p:sp>
      <p:sp>
        <p:nvSpPr>
          <p:cNvPr id="6" name="TextBox 5"/>
          <p:cNvSpPr txBox="1"/>
          <p:nvPr/>
        </p:nvSpPr>
        <p:spPr>
          <a:xfrm>
            <a:off x="4409547" y="800542"/>
            <a:ext cx="4555085" cy="2923877"/>
          </a:xfrm>
          <a:prstGeom prst="rect">
            <a:avLst/>
          </a:prstGeom>
          <a:noFill/>
          <a:ln w="44450" cmpd="sng">
            <a:solidFill>
              <a:srgbClr val="FF33CC"/>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Augmentation – Adding more to an existing amount</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3719736" y="18250"/>
            <a:ext cx="4572000" cy="646331"/>
          </a:xfrm>
          <a:prstGeom prst="rect">
            <a:avLst/>
          </a:prstGeom>
        </p:spPr>
        <p:txBody>
          <a:bodyP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Early Addition</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3523318" y="3956853"/>
            <a:ext cx="1812356" cy="369332"/>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Early Subtraction</a:t>
            </a: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342" y="4895684"/>
            <a:ext cx="2794943" cy="1585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252029" y="4326185"/>
            <a:ext cx="4023088" cy="2308324"/>
          </a:xfrm>
          <a:prstGeom prst="rect">
            <a:avLst/>
          </a:prstGeom>
          <a:noFill/>
          <a:ln w="44450" cmpd="sng">
            <a:solidFill>
              <a:srgbClr val="FF33CC"/>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Finding the difference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TextBox 31"/>
          <p:cNvSpPr txBox="1"/>
          <p:nvPr/>
        </p:nvSpPr>
        <p:spPr>
          <a:xfrm>
            <a:off x="4389599" y="4335436"/>
            <a:ext cx="4594982" cy="2308324"/>
          </a:xfrm>
          <a:prstGeom prst="rect">
            <a:avLst/>
          </a:prstGeom>
          <a:noFill/>
          <a:ln w="44450" cmpd="sng">
            <a:solidFill>
              <a:srgbClr val="FF33CC"/>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Reduction - Take away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2247" y="4925257"/>
            <a:ext cx="1196888" cy="125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3" name="Straight Arrow Connector 32"/>
          <p:cNvCxnSpPr/>
          <p:nvPr/>
        </p:nvCxnSpPr>
        <p:spPr>
          <a:xfrm>
            <a:off x="5819135" y="5551065"/>
            <a:ext cx="661377"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pic>
        <p:nvPicPr>
          <p:cNvPr id="112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9453" y="5009209"/>
            <a:ext cx="591359" cy="108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6052" y="5047429"/>
            <a:ext cx="1011368" cy="1045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Straight Arrow Connector 36"/>
          <p:cNvCxnSpPr/>
          <p:nvPr/>
        </p:nvCxnSpPr>
        <p:spPr>
          <a:xfrm>
            <a:off x="7060812" y="5566616"/>
            <a:ext cx="661377"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pic>
        <p:nvPicPr>
          <p:cNvPr id="2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1327" y="1461043"/>
            <a:ext cx="721278" cy="2178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765131" y="2037329"/>
            <a:ext cx="19817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You have increased  from number 5 to number 7 on the height chart.</a:t>
            </a:r>
          </a:p>
        </p:txBody>
      </p:sp>
      <p:cxnSp>
        <p:nvCxnSpPr>
          <p:cNvPr id="34" name="Straight Arrow Connector 33"/>
          <p:cNvCxnSpPr/>
          <p:nvPr/>
        </p:nvCxnSpPr>
        <p:spPr>
          <a:xfrm flipH="1">
            <a:off x="5455523" y="2135338"/>
            <a:ext cx="1309609"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35" name="Straight Arrow Connector 34"/>
          <p:cNvCxnSpPr/>
          <p:nvPr/>
        </p:nvCxnSpPr>
        <p:spPr>
          <a:xfrm flipH="1">
            <a:off x="5495018" y="2637493"/>
            <a:ext cx="1309609"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9603700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598AE-269A-497B-8F63-D4985421E0F9}"/>
              </a:ext>
            </a:extLst>
          </p:cNvPr>
          <p:cNvSpPr>
            <a:spLocks noGrp="1"/>
          </p:cNvSpPr>
          <p:nvPr>
            <p:ph type="title"/>
          </p:nvPr>
        </p:nvSpPr>
        <p:spPr>
          <a:xfrm>
            <a:off x="453371" y="264219"/>
            <a:ext cx="8229600" cy="1143000"/>
          </a:xfrm>
        </p:spPr>
        <p:txBody>
          <a:bodyPr/>
          <a:lstStyle/>
          <a:p>
            <a:r>
              <a:rPr lang="en-GB"/>
              <a:t>Early addition - Augmentation</a:t>
            </a:r>
          </a:p>
        </p:txBody>
      </p:sp>
      <p:sp>
        <p:nvSpPr>
          <p:cNvPr id="3" name="Content Placeholder 2">
            <a:extLst>
              <a:ext uri="{FF2B5EF4-FFF2-40B4-BE49-F238E27FC236}">
                <a16:creationId xmlns:a16="http://schemas.microsoft.com/office/drawing/2014/main" id="{DCBB232A-23AD-4A3B-B16C-CC5F12CC6468}"/>
              </a:ext>
            </a:extLst>
          </p:cNvPr>
          <p:cNvSpPr>
            <a:spLocks noGrp="1"/>
          </p:cNvSpPr>
          <p:nvPr>
            <p:ph idx="1"/>
          </p:nvPr>
        </p:nvSpPr>
        <p:spPr>
          <a:xfrm>
            <a:off x="1647543" y="4058769"/>
            <a:ext cx="8229600" cy="4525963"/>
          </a:xfrm>
        </p:spPr>
        <p:txBody>
          <a:bodyPr vert="horz" lIns="91440" tIns="45720" rIns="91440" bIns="45720" rtlCol="0" anchor="t">
            <a:normAutofit/>
          </a:bodyPr>
          <a:lstStyle/>
          <a:p>
            <a:pPr marL="457200" lvl="1" indent="0">
              <a:buNone/>
            </a:pPr>
            <a:r>
              <a:rPr lang="en-GB" sz="3000"/>
              <a:t>Increasing the amount of a set.</a:t>
            </a:r>
          </a:p>
          <a:p>
            <a:pPr marL="457200" lvl="1" indent="0">
              <a:buNone/>
            </a:pPr>
            <a:r>
              <a:rPr lang="en-GB" sz="3000"/>
              <a:t>Relies on cardinality.</a:t>
            </a:r>
            <a:endParaRPr lang="en-GB" sz="3000">
              <a:cs typeface="Calibri"/>
            </a:endParaRPr>
          </a:p>
          <a:p>
            <a:pPr marL="457200" lvl="1" indent="0">
              <a:buNone/>
            </a:pPr>
            <a:r>
              <a:rPr lang="en-GB" sz="3000"/>
              <a:t>Counting on from a set number.</a:t>
            </a:r>
            <a:endParaRPr lang="en-GB" sz="3000">
              <a:cs typeface="Calibri"/>
            </a:endParaRPr>
          </a:p>
          <a:p>
            <a:pPr marL="457200" lvl="1" indent="0">
              <a:buNone/>
            </a:pPr>
            <a:endParaRPr lang="en-GB"/>
          </a:p>
        </p:txBody>
      </p:sp>
      <p:pic>
        <p:nvPicPr>
          <p:cNvPr id="5" name="Picture 4">
            <a:extLst>
              <a:ext uri="{FF2B5EF4-FFF2-40B4-BE49-F238E27FC236}">
                <a16:creationId xmlns:a16="http://schemas.microsoft.com/office/drawing/2014/main" id="{80D3BBC9-48D6-4271-9E1E-DB8C124922EF}"/>
              </a:ext>
            </a:extLst>
          </p:cNvPr>
          <p:cNvPicPr>
            <a:picLocks noChangeAspect="1"/>
          </p:cNvPicPr>
          <p:nvPr/>
        </p:nvPicPr>
        <p:blipFill>
          <a:blip r:embed="rId3"/>
          <a:stretch>
            <a:fillRect/>
          </a:stretch>
        </p:blipFill>
        <p:spPr>
          <a:xfrm>
            <a:off x="312310" y="1291186"/>
            <a:ext cx="1402316" cy="4225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663" y="1291183"/>
            <a:ext cx="3869517" cy="2545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4" descr="Childhood Beckons: Number Line Fun">
            <a:extLst>
              <a:ext uri="{FF2B5EF4-FFF2-40B4-BE49-F238E27FC236}">
                <a16:creationId xmlns:a16="http://schemas.microsoft.com/office/drawing/2014/main" id="{94E2ADC5-780B-4F25-98D5-25DD2703A9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697" r="6107"/>
          <a:stretch/>
        </p:blipFill>
        <p:spPr bwMode="auto">
          <a:xfrm>
            <a:off x="2098283" y="1291183"/>
            <a:ext cx="2331779" cy="2754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1373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683" y="403751"/>
            <a:ext cx="8229600" cy="652934"/>
          </a:xfrm>
          <a:ln w="38100">
            <a:solidFill>
              <a:schemeClr val="tx1"/>
            </a:solidFill>
          </a:ln>
        </p:spPr>
        <p:txBody>
          <a:bodyPr>
            <a:noAutofit/>
          </a:bodyPr>
          <a:lstStyle/>
          <a:p>
            <a:r>
              <a:rPr lang="en-GB" dirty="0"/>
              <a:t>Early addition - Aggregation</a:t>
            </a:r>
          </a:p>
        </p:txBody>
      </p:sp>
      <p:sp>
        <p:nvSpPr>
          <p:cNvPr id="3" name="Content Placeholder 2"/>
          <p:cNvSpPr>
            <a:spLocks noGrp="1"/>
          </p:cNvSpPr>
          <p:nvPr>
            <p:ph idx="1"/>
          </p:nvPr>
        </p:nvSpPr>
        <p:spPr>
          <a:xfrm>
            <a:off x="436683" y="4478673"/>
            <a:ext cx="8262714" cy="2448272"/>
          </a:xfrm>
        </p:spPr>
        <p:txBody>
          <a:bodyPr>
            <a:normAutofit/>
          </a:bodyPr>
          <a:lstStyle/>
          <a:p>
            <a:pPr marL="457200" lvl="1" indent="0">
              <a:buNone/>
            </a:pPr>
            <a:endParaRPr lang="en-GB" sz="2500"/>
          </a:p>
          <a:p>
            <a:pPr marL="457200" lvl="1" indent="0">
              <a:buNone/>
            </a:pPr>
            <a:r>
              <a:rPr lang="en-GB" sz="3000"/>
              <a:t>Bringing together or combining sets of objects</a:t>
            </a:r>
          </a:p>
          <a:p>
            <a:pPr marL="0" indent="0">
              <a:buNone/>
            </a:pPr>
            <a:endParaRPr lang="en-GB" b="1"/>
          </a:p>
        </p:txBody>
      </p:sp>
      <p:pic>
        <p:nvPicPr>
          <p:cNvPr id="1026" name="Picture 2">
            <a:extLst>
              <a:ext uri="{FF2B5EF4-FFF2-40B4-BE49-F238E27FC236}">
                <a16:creationId xmlns:a16="http://schemas.microsoft.com/office/drawing/2014/main" id="{C685ADAC-0047-4991-8E39-98CE6F936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77" y="2163648"/>
            <a:ext cx="1381843" cy="11311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wo apples a day really do keep the doctor away, research says | UK News |  Sky News">
            <a:extLst>
              <a:ext uri="{FF2B5EF4-FFF2-40B4-BE49-F238E27FC236}">
                <a16:creationId xmlns:a16="http://schemas.microsoft.com/office/drawing/2014/main" id="{DDA13C0B-D45F-4D9A-A3E4-FFA4171E41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2680" y="1845526"/>
            <a:ext cx="1763143" cy="9873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FA26FC0-C731-4657-8091-EE6814A8D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21912"/>
            <a:ext cx="1381843" cy="11311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991927E-B8BE-4B21-ADB6-9B3080F68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843" y="3159391"/>
            <a:ext cx="1381843" cy="11311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419E16A-3AD1-47AB-BF4D-DF2C64114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483" y="1786575"/>
            <a:ext cx="1381843" cy="11311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wo apples a day really do keep the doctor away, research says | UK News |  Sky News">
            <a:extLst>
              <a:ext uri="{FF2B5EF4-FFF2-40B4-BE49-F238E27FC236}">
                <a16:creationId xmlns:a16="http://schemas.microsoft.com/office/drawing/2014/main" id="{CCC56EF1-3C71-4801-8130-E5B15E8139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857" y="3428682"/>
            <a:ext cx="1763143" cy="98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79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1.11111E-6 L 3.33333E-6 0.00023 C 0.01041 -0.00555 0.02031 -0.01227 0.03125 -0.01667 C 0.04323 -0.02199 0.06857 -0.02893 0.06857 -0.0287 C 0.07777 -0.02847 0.08698 -0.02824 0.096 -0.02731 C 0.10139 -0.02639 0.10764 -0.02106 0.11163 -0.01875 C 0.11909 -0.01458 0.11857 -0.01505 0.12552 -0.01273 C 0.12795 -0.00972 0.13021 -0.00671 0.13333 -0.00417 C 0.13507 -0.00301 0.13715 -0.00301 0.13923 -0.00208 C 0.15642 0.00278 0.13871 -0.00301 0.15295 0.00185 C 0.15573 0.00394 0.15781 0.00648 0.16093 0.0081 C 0.16389 0.00995 0.16736 0.01065 0.17066 0.01227 C 0.17326 0.01366 0.17586 0.01505 0.17847 0.01667 C 0.18368 0.01505 0.18923 0.01482 0.19427 0.01227 C 0.1967 0.01111 0.19913 0.00926 0.20191 0.0081 C 0.21527 0.00278 0.20468 0.0088 0.2158 0.00394 C 0.2184 0.00278 0.22083 0.00046 0.22361 -1.11111E-6 C 0.2276 -0.00092 0.23159 -1.11111E-6 0.23559 -1.11111E-6 L 0.22552 -0.00417 " pathEditMode="relative" rAng="0" ptsTypes="AAAAAAAAAAAAAAAAAAA">
                                      <p:cBhvr>
                                        <p:cTn id="6" dur="2000" fill="hold"/>
                                        <p:tgtEl>
                                          <p:spTgt spid="8"/>
                                        </p:tgtEl>
                                        <p:attrNameLst>
                                          <p:attrName>ppt_x</p:attrName>
                                          <p:attrName>ppt_y</p:attrName>
                                        </p:attrNameLst>
                                      </p:cBhvr>
                                      <p:rCtr x="11771" y="-625"/>
                                    </p:animMotion>
                                  </p:childTnLst>
                                </p:cTn>
                              </p:par>
                              <p:par>
                                <p:cTn id="7" presetID="0" presetClass="path" presetSubtype="0" accel="50000" decel="50000" fill="hold" nodeType="withEffect">
                                  <p:stCondLst>
                                    <p:cond delay="0"/>
                                  </p:stCondLst>
                                  <p:childTnLst>
                                    <p:animMotion origin="layout" path="M -2.5E-6 0.02129 L -2.5E-6 0.02199 C 0.00868 0.01898 0.01771 0.0162 0.02709 0.01388 C 0.0382 0.01088 0.04202 0.01157 0.05295 0.00925 C 0.05556 0.00856 0.05816 0.0081 0.06077 0.0074 C 0.06354 0.00694 0.07622 0.00578 0.07847 0.00578 C 0.1191 -0.00348 0.09184 0.00115 0.16216 -0.00116 C 0.16424 -0.00186 0.17448 -0.00348 0.17657 -0.00463 C 0.18073 -0.00695 0.18247 -0.01112 0.18785 -0.01158 C 0.19115 -0.01158 0.19427 -0.01158 0.1974 -0.01227 C 0.19931 -0.01227 0.2007 -0.01274 0.20226 -0.01343 C 0.21459 -0.01436 0.21632 -0.01389 0.22674 -0.01389 L 0.22674 -0.01343 L 0.22674 -0.01389 " pathEditMode="relative" rAng="0" ptsTypes="AAAAAAAAAAAAAA">
                                      <p:cBhvr>
                                        <p:cTn id="8" dur="2000" fill="hold"/>
                                        <p:tgtEl>
                                          <p:spTgt spid="7"/>
                                        </p:tgtEl>
                                        <p:attrNameLst>
                                          <p:attrName>ppt_x</p:attrName>
                                          <p:attrName>ppt_y</p:attrName>
                                        </p:attrNameLst>
                                      </p:cBhvr>
                                      <p:rCtr x="11337" y="-1759"/>
                                    </p:animMotion>
                                  </p:childTnLst>
                                </p:cTn>
                              </p:par>
                              <p:par>
                                <p:cTn id="9" presetID="0" presetClass="path" presetSubtype="0" accel="50000" decel="50000" fill="hold" nodeType="withEffect">
                                  <p:stCondLst>
                                    <p:cond delay="0"/>
                                  </p:stCondLst>
                                  <p:childTnLst>
                                    <p:animMotion origin="layout" path="M 3.33333E-6 -2.96296E-6 L 3.33333E-6 0.00023 C 0.00833 -0.00324 0.0158 -0.0074 0.02517 -0.00995 C 0.04635 -0.01551 0.06163 -0.0162 0.08402 -0.01805 C 0.09305 -0.01805 0.10191 -0.01782 0.11093 -0.01759 C 0.11475 -0.01736 0.11857 -0.01736 0.12205 -0.01666 C 0.12552 -0.01597 0.1283 -0.01458 0.13159 -0.01365 C 0.1335 -0.01319 0.14757 -0.01065 0.14913 -0.01065 C 0.16909 -0.01018 0.18941 -0.01065 0.20955 -0.01065 L 0.20955 -0.01041 " pathEditMode="relative" rAng="0" ptsTypes="AAAAAAAAAA">
                                      <p:cBhvr>
                                        <p:cTn id="10" dur="2000" fill="hold"/>
                                        <p:tgtEl>
                                          <p:spTgt spid="1026"/>
                                        </p:tgtEl>
                                        <p:attrNameLst>
                                          <p:attrName>ppt_x</p:attrName>
                                          <p:attrName>ppt_y</p:attrName>
                                        </p:attrNameLst>
                                      </p:cBhvr>
                                      <p:rCtr x="10469" y="-903"/>
                                    </p:animMotion>
                                  </p:childTnLst>
                                </p:cTn>
                              </p:par>
                              <p:par>
                                <p:cTn id="11" presetID="0" presetClass="path" presetSubtype="0" accel="50000" decel="50000" fill="hold" nodeType="withEffect">
                                  <p:stCondLst>
                                    <p:cond delay="0"/>
                                  </p:stCondLst>
                                  <p:childTnLst>
                                    <p:animMotion origin="layout" path="M -0.00955 0.01875 L -0.00955 0.01875 C -0.02639 0.01366 -0.04809 0.00695 -0.06302 0.00579 C -0.08316 0.0044 -0.1033 0.00718 -0.12344 0.00764 C -0.12483 0.00834 -0.12604 0.00903 -0.12743 0.00949 C -0.13854 0.01297 -0.14063 0.01297 -0.15087 0.01505 L -0.20972 0.01134 C -0.21198 0.01111 -0.21424 0.00949 -0.2165 0.00949 C -0.23351 0.00903 -0.25035 0.00949 -0.26719 0.00949 L -0.26719 0.00949 " pathEditMode="relative" ptsTypes="AAAAAAAAAA">
                                      <p:cBhvr>
                                        <p:cTn id="12" dur="2000" fill="hold"/>
                                        <p:tgtEl>
                                          <p:spTgt spid="1028"/>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2.22222E-6 -0.00255 L -2.22222E-6 -0.00255 C -0.03594 -0.0044 -0.02604 -0.00417 -0.09201 -0.00208 C -0.09635 -0.00185 -0.1 -0.00069 -0.10399 -0.00023 L -0.1585 -0.00069 C -0.1618 -0.00093 -0.16475 -0.00139 -0.16788 -0.00139 C -0.18212 -0.00116 -0.19635 -0.00046 -0.21059 -0.00023 C -0.22552 0.00116 -0.20712 -0.00046 -0.23177 0.00093 C -0.23403 0.00116 -0.23628 0.00139 -0.23837 0.00162 C -0.24323 0.00185 -0.24826 0.00185 -0.25312 0.00232 C -0.25573 0.00232 -0.26094 0.00278 -0.26094 0.00301 L -0.26094 0.00278 " pathEditMode="relative" rAng="0" ptsTypes="AAAAAAAAAAAA">
                                      <p:cBhvr>
                                        <p:cTn id="14" dur="2000" fill="hold"/>
                                        <p:tgtEl>
                                          <p:spTgt spid="9"/>
                                        </p:tgtEl>
                                        <p:attrNameLst>
                                          <p:attrName>ppt_x</p:attrName>
                                          <p:attrName>ppt_y</p:attrName>
                                        </p:attrNameLst>
                                      </p:cBhvr>
                                      <p:rCtr x="-13056" y="208"/>
                                    </p:animMotion>
                                  </p:childTnLst>
                                </p:cTn>
                              </p:par>
                              <p:par>
                                <p:cTn id="15" presetID="0" presetClass="path" presetSubtype="0" accel="50000" decel="50000" fill="hold" nodeType="withEffect">
                                  <p:stCondLst>
                                    <p:cond delay="0"/>
                                  </p:stCondLst>
                                  <p:childTnLst>
                                    <p:animMotion origin="layout" path="M 0.00538 0.01227 L 0.00538 0.01227 C 0.0309 0.01343 0.0566 0.01274 0.08195 0.01575 C 0.0908 0.0169 0.09705 0.02477 0.10399 0.03033 C 0.10938 0.03473 0.11528 0.0382 0.12031 0.04306 C 0.12222 0.04491 0.12379 0.04723 0.12587 0.04862 C 0.12847 0.05047 0.13125 0.05116 0.13403 0.05232 C 0.13715 0.05348 0.14028 0.05579 0.14358 0.05602 C 0.17986 0.05788 0.21771 0.05764 0.25469 0.05764 L 0.25469 0.05764 " pathEditMode="relative" ptsTypes="AAAAAAAAAA">
                                      <p:cBhvr>
                                        <p:cTn id="16"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088" y="33164"/>
            <a:ext cx="8229600" cy="1143000"/>
          </a:xfrm>
        </p:spPr>
        <p:txBody>
          <a:bodyPr>
            <a:normAutofit/>
          </a:bodyPr>
          <a:lstStyle/>
          <a:p>
            <a:r>
              <a:rPr lang="en-GB" dirty="0"/>
              <a:t>Early subtraction</a:t>
            </a:r>
          </a:p>
        </p:txBody>
      </p:sp>
      <p:sp>
        <p:nvSpPr>
          <p:cNvPr id="3" name="Content Placeholder 2"/>
          <p:cNvSpPr>
            <a:spLocks noGrp="1"/>
          </p:cNvSpPr>
          <p:nvPr>
            <p:ph idx="1"/>
          </p:nvPr>
        </p:nvSpPr>
        <p:spPr>
          <a:xfrm>
            <a:off x="323528" y="1504354"/>
            <a:ext cx="8229600" cy="3849291"/>
          </a:xfrm>
        </p:spPr>
        <p:txBody>
          <a:bodyPr/>
          <a:lstStyle/>
          <a:p>
            <a:r>
              <a:rPr lang="en-GB" b="1" dirty="0"/>
              <a:t>Take away</a:t>
            </a:r>
          </a:p>
          <a:p>
            <a:pPr lvl="1"/>
            <a:r>
              <a:rPr lang="en-GB" dirty="0"/>
              <a:t>Common understanding of early subtraction as ‘take away’ </a:t>
            </a:r>
          </a:p>
          <a:p>
            <a:pPr lvl="1"/>
            <a:r>
              <a:rPr lang="en-GB" dirty="0"/>
              <a:t>Easy to model by physically taking away objects from a set</a:t>
            </a:r>
          </a:p>
          <a:p>
            <a:pPr lvl="1"/>
            <a:r>
              <a:rPr lang="en-GB" dirty="0"/>
              <a:t>Counting back    </a:t>
            </a:r>
          </a:p>
        </p:txBody>
      </p:sp>
    </p:spTree>
    <p:extLst>
      <p:ext uri="{BB962C8B-B14F-4D97-AF65-F5344CB8AC3E}">
        <p14:creationId xmlns:p14="http://schemas.microsoft.com/office/powerpoint/2010/main" val="585283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2345"/>
            <a:ext cx="8229600" cy="1143000"/>
          </a:xfrm>
        </p:spPr>
        <p:txBody>
          <a:bodyPr>
            <a:normAutofit/>
          </a:bodyPr>
          <a:lstStyle/>
          <a:p>
            <a:r>
              <a:rPr lang="en-GB" dirty="0"/>
              <a:t>Early subtraction</a:t>
            </a:r>
          </a:p>
        </p:txBody>
      </p:sp>
      <p:sp>
        <p:nvSpPr>
          <p:cNvPr id="3" name="Content Placeholder 2"/>
          <p:cNvSpPr>
            <a:spLocks noGrp="1"/>
          </p:cNvSpPr>
          <p:nvPr>
            <p:ph idx="1"/>
          </p:nvPr>
        </p:nvSpPr>
        <p:spPr>
          <a:xfrm>
            <a:off x="457200" y="1700808"/>
            <a:ext cx="8229600" cy="3777283"/>
          </a:xfrm>
        </p:spPr>
        <p:txBody>
          <a:bodyPr>
            <a:normAutofit lnSpcReduction="10000"/>
          </a:bodyPr>
          <a:lstStyle/>
          <a:p>
            <a:r>
              <a:rPr lang="en-GB" b="1" dirty="0"/>
              <a:t>Finding the difference</a:t>
            </a:r>
          </a:p>
          <a:p>
            <a:pPr lvl="1"/>
            <a:r>
              <a:rPr lang="en-GB" dirty="0"/>
              <a:t>Subtraction is also used to find the difference between two numbers or sets of objects</a:t>
            </a:r>
          </a:p>
          <a:p>
            <a:pPr lvl="1"/>
            <a:r>
              <a:rPr lang="en-GB" dirty="0"/>
              <a:t>The two sets are compared to find the difference; nothing is taken away</a:t>
            </a:r>
          </a:p>
          <a:p>
            <a:pPr lvl="1"/>
            <a:r>
              <a:rPr lang="en-GB" dirty="0"/>
              <a:t>Key aspect is introducing the children to the language – ‘finding the difference’</a:t>
            </a:r>
          </a:p>
          <a:p>
            <a:pPr lvl="1"/>
            <a:r>
              <a:rPr lang="en-GB" dirty="0"/>
              <a:t>Links to </a:t>
            </a:r>
            <a:r>
              <a:rPr lang="en-GB" b="1" dirty="0"/>
              <a:t>comparison </a:t>
            </a:r>
            <a:r>
              <a:rPr lang="en-GB" dirty="0"/>
              <a:t>of sets</a:t>
            </a:r>
          </a:p>
        </p:txBody>
      </p:sp>
    </p:spTree>
    <p:extLst>
      <p:ext uri="{BB962C8B-B14F-4D97-AF65-F5344CB8AC3E}">
        <p14:creationId xmlns:p14="http://schemas.microsoft.com/office/powerpoint/2010/main" val="837534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descr="Image.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Arial" charset="0"/>
            </a:endParaRPr>
          </a:p>
        </p:txBody>
      </p:sp>
      <p:pic>
        <p:nvPicPr>
          <p:cNvPr id="12" name="Picture 11">
            <a:extLst>
              <a:ext uri="{FF2B5EF4-FFF2-40B4-BE49-F238E27FC236}">
                <a16:creationId xmlns:a16="http://schemas.microsoft.com/office/drawing/2014/main" id="{6B361534-14A9-436E-A29D-7930B4C524AF}"/>
              </a:ext>
            </a:extLst>
          </p:cNvPr>
          <p:cNvPicPr>
            <a:picLocks noChangeAspect="1"/>
          </p:cNvPicPr>
          <p:nvPr/>
        </p:nvPicPr>
        <p:blipFill rotWithShape="1">
          <a:blip r:embed="rId3"/>
          <a:srcRect l="9185" r="62634"/>
          <a:stretch/>
        </p:blipFill>
        <p:spPr>
          <a:xfrm>
            <a:off x="1778869" y="1617022"/>
            <a:ext cx="5611071" cy="1313969"/>
          </a:xfrm>
          <a:prstGeom prst="rect">
            <a:avLst/>
          </a:prstGeom>
        </p:spPr>
      </p:pic>
      <p:sp>
        <p:nvSpPr>
          <p:cNvPr id="13" name="TextBox 12">
            <a:extLst>
              <a:ext uri="{FF2B5EF4-FFF2-40B4-BE49-F238E27FC236}">
                <a16:creationId xmlns:a16="http://schemas.microsoft.com/office/drawing/2014/main" id="{E0407C5B-2B95-42CC-8FFA-184A6BA5F93D}"/>
              </a:ext>
            </a:extLst>
          </p:cNvPr>
          <p:cNvSpPr txBox="1"/>
          <p:nvPr/>
        </p:nvSpPr>
        <p:spPr>
          <a:xfrm>
            <a:off x="545804" y="182516"/>
            <a:ext cx="8077200" cy="523220"/>
          </a:xfrm>
          <a:prstGeom prst="rect">
            <a:avLst/>
          </a:prstGeom>
          <a:noFill/>
        </p:spPr>
        <p:txBody>
          <a:bodyPr wrap="square" rtlCol="0">
            <a:spAutoFit/>
          </a:bodyPr>
          <a:lstStyle/>
          <a:p>
            <a:pPr algn="ctr"/>
            <a:r>
              <a:rPr lang="en-GB" sz="2800" u="sng"/>
              <a:t>Early Level Estimating and Rounding</a:t>
            </a:r>
          </a:p>
        </p:txBody>
      </p:sp>
      <p:pic>
        <p:nvPicPr>
          <p:cNvPr id="14" name="Picture 13">
            <a:extLst>
              <a:ext uri="{FF2B5EF4-FFF2-40B4-BE49-F238E27FC236}">
                <a16:creationId xmlns:a16="http://schemas.microsoft.com/office/drawing/2014/main" id="{EC8EC9CA-7F1F-42B7-9541-382BA7DA29AD}"/>
              </a:ext>
            </a:extLst>
          </p:cNvPr>
          <p:cNvPicPr>
            <a:picLocks noChangeAspect="1"/>
          </p:cNvPicPr>
          <p:nvPr/>
        </p:nvPicPr>
        <p:blipFill rotWithShape="1">
          <a:blip r:embed="rId3"/>
          <a:srcRect l="36666" r="28452"/>
          <a:stretch/>
        </p:blipFill>
        <p:spPr>
          <a:xfrm>
            <a:off x="1778869" y="3205577"/>
            <a:ext cx="5611071" cy="1061533"/>
          </a:xfrm>
          <a:prstGeom prst="rect">
            <a:avLst/>
          </a:prstGeom>
        </p:spPr>
      </p:pic>
      <p:pic>
        <p:nvPicPr>
          <p:cNvPr id="15" name="Picture 14">
            <a:extLst>
              <a:ext uri="{FF2B5EF4-FFF2-40B4-BE49-F238E27FC236}">
                <a16:creationId xmlns:a16="http://schemas.microsoft.com/office/drawing/2014/main" id="{4A33229E-E155-4611-A406-52BEA917F4F0}"/>
              </a:ext>
            </a:extLst>
          </p:cNvPr>
          <p:cNvPicPr>
            <a:picLocks noChangeAspect="1"/>
          </p:cNvPicPr>
          <p:nvPr/>
        </p:nvPicPr>
        <p:blipFill rotWithShape="1">
          <a:blip r:embed="rId3"/>
          <a:srcRect l="70698" t="12181"/>
          <a:stretch/>
        </p:blipFill>
        <p:spPr>
          <a:xfrm>
            <a:off x="1778870" y="4577008"/>
            <a:ext cx="5611070" cy="1109718"/>
          </a:xfrm>
          <a:prstGeom prst="rect">
            <a:avLst/>
          </a:prstGeom>
        </p:spPr>
      </p:pic>
      <p:sp>
        <p:nvSpPr>
          <p:cNvPr id="16" name="TextBox 15">
            <a:extLst>
              <a:ext uri="{FF2B5EF4-FFF2-40B4-BE49-F238E27FC236}">
                <a16:creationId xmlns:a16="http://schemas.microsoft.com/office/drawing/2014/main" id="{43A7034D-D050-44DC-B7CD-407961D74B5C}"/>
              </a:ext>
            </a:extLst>
          </p:cNvPr>
          <p:cNvSpPr txBox="1"/>
          <p:nvPr/>
        </p:nvSpPr>
        <p:spPr>
          <a:xfrm>
            <a:off x="12405" y="988566"/>
            <a:ext cx="9144000" cy="523220"/>
          </a:xfrm>
          <a:prstGeom prst="rect">
            <a:avLst/>
          </a:prstGeom>
          <a:noFill/>
        </p:spPr>
        <p:txBody>
          <a:bodyPr wrap="square" rtlCol="0">
            <a:spAutoFit/>
          </a:bodyPr>
          <a:lstStyle/>
          <a:p>
            <a:pPr algn="ctr"/>
            <a:r>
              <a:rPr lang="en-GB" sz="2800" b="1" u="sng"/>
              <a:t>Early Level Tracker 1</a:t>
            </a:r>
          </a:p>
        </p:txBody>
      </p:sp>
    </p:spTree>
    <p:extLst>
      <p:ext uri="{BB962C8B-B14F-4D97-AF65-F5344CB8AC3E}">
        <p14:creationId xmlns:p14="http://schemas.microsoft.com/office/powerpoint/2010/main" val="25653224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052736"/>
            <a:ext cx="8229600" cy="1152128"/>
          </a:xfrm>
        </p:spPr>
        <p:txBody>
          <a:bodyPr>
            <a:normAutofit fontScale="90000"/>
          </a:bodyPr>
          <a:lstStyle/>
          <a:p>
            <a:r>
              <a:rPr lang="en-GB" u="sng" dirty="0"/>
              <a:t>Early addition/subtraction</a:t>
            </a:r>
            <a:br>
              <a:rPr lang="en-GB" dirty="0"/>
            </a:br>
            <a:r>
              <a:rPr lang="en-GB" dirty="0"/>
              <a:t>What materials would be helpful for children to build an understanding of addition/subtraction?</a:t>
            </a:r>
            <a:br>
              <a:rPr lang="en-GB" dirty="0"/>
            </a:br>
            <a:endParaRPr lang="en-GB" dirty="0"/>
          </a:p>
        </p:txBody>
      </p:sp>
      <p:sp>
        <p:nvSpPr>
          <p:cNvPr id="3" name="Content Placeholder 2"/>
          <p:cNvSpPr>
            <a:spLocks noGrp="1"/>
          </p:cNvSpPr>
          <p:nvPr>
            <p:ph idx="1"/>
          </p:nvPr>
        </p:nvSpPr>
        <p:spPr>
          <a:xfrm>
            <a:off x="446856" y="1950863"/>
            <a:ext cx="8229600" cy="3705275"/>
          </a:xfrm>
        </p:spPr>
        <p:txBody>
          <a:bodyPr>
            <a:normAutofit fontScale="92500" lnSpcReduction="10000"/>
          </a:bodyPr>
          <a:lstStyle/>
          <a:p>
            <a:pPr marL="0" indent="0">
              <a:buNone/>
            </a:pPr>
            <a:endParaRPr lang="en-GB" dirty="0"/>
          </a:p>
          <a:p>
            <a:r>
              <a:rPr lang="en-GB" dirty="0"/>
              <a:t>Measuring tape</a:t>
            </a:r>
          </a:p>
          <a:p>
            <a:r>
              <a:rPr lang="en-GB" dirty="0"/>
              <a:t>Height Chart</a:t>
            </a:r>
          </a:p>
          <a:p>
            <a:r>
              <a:rPr lang="en-GB" dirty="0"/>
              <a:t>Number line/number track </a:t>
            </a:r>
          </a:p>
          <a:p>
            <a:r>
              <a:rPr lang="en-GB" dirty="0"/>
              <a:t>Sets of objects </a:t>
            </a:r>
          </a:p>
          <a:p>
            <a:r>
              <a:rPr lang="en-GB" dirty="0"/>
              <a:t>5 frame/10 frame</a:t>
            </a:r>
          </a:p>
          <a:p>
            <a:r>
              <a:rPr lang="en-GB" dirty="0"/>
              <a:t>Part, part, whole models</a:t>
            </a:r>
          </a:p>
          <a:p>
            <a:pPr marL="0" indent="0">
              <a:buNone/>
            </a:pPr>
            <a:endParaRPr lang="en-GB" dirty="0"/>
          </a:p>
        </p:txBody>
      </p:sp>
      <p:pic>
        <p:nvPicPr>
          <p:cNvPr id="4" name="Picture 3">
            <a:extLst>
              <a:ext uri="{FF2B5EF4-FFF2-40B4-BE49-F238E27FC236}">
                <a16:creationId xmlns:a16="http://schemas.microsoft.com/office/drawing/2014/main" id="{0D60724C-B719-4083-A6EA-9CA1D5D1C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3717032"/>
            <a:ext cx="2187804" cy="1638741"/>
          </a:xfrm>
          <a:prstGeom prst="rect">
            <a:avLst/>
          </a:prstGeom>
        </p:spPr>
      </p:pic>
    </p:spTree>
    <p:extLst>
      <p:ext uri="{BB962C8B-B14F-4D97-AF65-F5344CB8AC3E}">
        <p14:creationId xmlns:p14="http://schemas.microsoft.com/office/powerpoint/2010/main" val="195816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3CB310C3-FED9-4B8D-8F30-162030EC6990}"/>
              </a:ext>
            </a:extLst>
          </p:cNvPr>
          <p:cNvSpPr/>
          <p:nvPr/>
        </p:nvSpPr>
        <p:spPr>
          <a:xfrm>
            <a:off x="2617697" y="4043382"/>
            <a:ext cx="1128700" cy="10058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Oval 25">
            <a:extLst>
              <a:ext uri="{FF2B5EF4-FFF2-40B4-BE49-F238E27FC236}">
                <a16:creationId xmlns:a16="http://schemas.microsoft.com/office/drawing/2014/main" id="{58389CAB-23FD-42B2-A4DE-D153348B0EA6}"/>
              </a:ext>
            </a:extLst>
          </p:cNvPr>
          <p:cNvSpPr/>
          <p:nvPr/>
        </p:nvSpPr>
        <p:spPr>
          <a:xfrm>
            <a:off x="299295" y="4077072"/>
            <a:ext cx="1128700" cy="10058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476548" y="73770"/>
            <a:ext cx="8229600" cy="1152128"/>
          </a:xfrm>
        </p:spPr>
        <p:txBody>
          <a:bodyPr>
            <a:normAutofit/>
          </a:bodyPr>
          <a:lstStyle/>
          <a:p>
            <a:r>
              <a:rPr lang="en-GB" dirty="0"/>
              <a:t>Early addition</a:t>
            </a:r>
          </a:p>
        </p:txBody>
      </p:sp>
      <p:graphicFrame>
        <p:nvGraphicFramePr>
          <p:cNvPr id="5" name="Table 4">
            <a:extLst>
              <a:ext uri="{FF2B5EF4-FFF2-40B4-BE49-F238E27FC236}">
                <a16:creationId xmlns:a16="http://schemas.microsoft.com/office/drawing/2014/main" id="{E5E75CEF-53CD-49A4-B25D-104A6B2B0A5A}"/>
              </a:ext>
            </a:extLst>
          </p:cNvPr>
          <p:cNvGraphicFramePr>
            <a:graphicFrameLocks noGrp="1"/>
          </p:cNvGraphicFramePr>
          <p:nvPr/>
        </p:nvGraphicFramePr>
        <p:xfrm>
          <a:off x="-31070" y="1052736"/>
          <a:ext cx="9143022" cy="10058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1365774094"/>
                    </a:ext>
                  </a:extLst>
                </a:gridCol>
                <a:gridCol w="1009842">
                  <a:extLst>
                    <a:ext uri="{9D8B030D-6E8A-4147-A177-3AD203B41FA5}">
                      <a16:colId xmlns:a16="http://schemas.microsoft.com/office/drawing/2014/main" val="28226761"/>
                    </a:ext>
                  </a:extLst>
                </a:gridCol>
                <a:gridCol w="1107793">
                  <a:extLst>
                    <a:ext uri="{9D8B030D-6E8A-4147-A177-3AD203B41FA5}">
                      <a16:colId xmlns:a16="http://schemas.microsoft.com/office/drawing/2014/main" val="1084628476"/>
                    </a:ext>
                  </a:extLst>
                </a:gridCol>
                <a:gridCol w="1212714">
                  <a:extLst>
                    <a:ext uri="{9D8B030D-6E8A-4147-A177-3AD203B41FA5}">
                      <a16:colId xmlns:a16="http://schemas.microsoft.com/office/drawing/2014/main" val="1960970515"/>
                    </a:ext>
                  </a:extLst>
                </a:gridCol>
                <a:gridCol w="1431986">
                  <a:extLst>
                    <a:ext uri="{9D8B030D-6E8A-4147-A177-3AD203B41FA5}">
                      <a16:colId xmlns:a16="http://schemas.microsoft.com/office/drawing/2014/main" val="3180187530"/>
                    </a:ext>
                  </a:extLst>
                </a:gridCol>
                <a:gridCol w="1181820">
                  <a:extLst>
                    <a:ext uri="{9D8B030D-6E8A-4147-A177-3AD203B41FA5}">
                      <a16:colId xmlns:a16="http://schemas.microsoft.com/office/drawing/2014/main" val="1380770901"/>
                    </a:ext>
                  </a:extLst>
                </a:gridCol>
                <a:gridCol w="1247661">
                  <a:extLst>
                    <a:ext uri="{9D8B030D-6E8A-4147-A177-3AD203B41FA5}">
                      <a16:colId xmlns:a16="http://schemas.microsoft.com/office/drawing/2014/main" val="425408030"/>
                    </a:ext>
                  </a:extLst>
                </a:gridCol>
                <a:gridCol w="1123623">
                  <a:extLst>
                    <a:ext uri="{9D8B030D-6E8A-4147-A177-3AD203B41FA5}">
                      <a16:colId xmlns:a16="http://schemas.microsoft.com/office/drawing/2014/main" val="749847057"/>
                    </a:ext>
                  </a:extLst>
                </a:gridCol>
              </a:tblGrid>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Addition and Subtraction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8246687"/>
                  </a:ext>
                </a:extLst>
              </a:tr>
            </a:tbl>
          </a:graphicData>
        </a:graphic>
      </p:graphicFrame>
      <p:sp>
        <p:nvSpPr>
          <p:cNvPr id="7" name="Rectangle 6">
            <a:extLst>
              <a:ext uri="{FF2B5EF4-FFF2-40B4-BE49-F238E27FC236}">
                <a16:creationId xmlns:a16="http://schemas.microsoft.com/office/drawing/2014/main" id="{4CE0B2BC-8320-49EE-83B9-CAD611392D06}"/>
              </a:ext>
            </a:extLst>
          </p:cNvPr>
          <p:cNvSpPr/>
          <p:nvPr/>
        </p:nvSpPr>
        <p:spPr>
          <a:xfrm>
            <a:off x="755576" y="1052736"/>
            <a:ext cx="1080120" cy="9940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D3776E4A-D0EF-499D-9B33-A95316386C73}"/>
              </a:ext>
            </a:extLst>
          </p:cNvPr>
          <p:cNvCxnSpPr>
            <a:cxnSpLocks/>
          </p:cNvCxnSpPr>
          <p:nvPr/>
        </p:nvCxnSpPr>
        <p:spPr>
          <a:xfrm flipH="1">
            <a:off x="1018993" y="3037542"/>
            <a:ext cx="803190" cy="115535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C73707AA-225D-4D77-B746-260DF0F79DAD}"/>
              </a:ext>
            </a:extLst>
          </p:cNvPr>
          <p:cNvCxnSpPr>
            <a:cxnSpLocks/>
          </p:cNvCxnSpPr>
          <p:nvPr/>
        </p:nvCxnSpPr>
        <p:spPr>
          <a:xfrm>
            <a:off x="2401845" y="3037542"/>
            <a:ext cx="827902" cy="1155357"/>
          </a:xfrm>
          <a:prstGeom prst="line">
            <a:avLst/>
          </a:prstGeom>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0E9653E9-E66A-42CD-8B8B-20F8CAA1ACC7}"/>
              </a:ext>
            </a:extLst>
          </p:cNvPr>
          <p:cNvSpPr/>
          <p:nvPr/>
        </p:nvSpPr>
        <p:spPr>
          <a:xfrm>
            <a:off x="1547664" y="2423160"/>
            <a:ext cx="1128700" cy="10058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AED9C435-CDB3-47E8-B940-F7B48ECFED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46" t="16170" r="16356" b="16569"/>
          <a:stretch/>
        </p:blipFill>
        <p:spPr>
          <a:xfrm>
            <a:off x="1831162" y="2656346"/>
            <a:ext cx="236619" cy="233366"/>
          </a:xfrm>
          <a:prstGeom prst="rect">
            <a:avLst/>
          </a:prstGeom>
        </p:spPr>
      </p:pic>
      <p:pic>
        <p:nvPicPr>
          <p:cNvPr id="21" name="Picture 20">
            <a:extLst>
              <a:ext uri="{FF2B5EF4-FFF2-40B4-BE49-F238E27FC236}">
                <a16:creationId xmlns:a16="http://schemas.microsoft.com/office/drawing/2014/main" id="{879A717E-51AD-4B0C-80E1-59BF6EDDDB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46" t="16170" r="16356" b="16569"/>
          <a:stretch/>
        </p:blipFill>
        <p:spPr>
          <a:xfrm>
            <a:off x="2078559" y="2674581"/>
            <a:ext cx="236619" cy="233366"/>
          </a:xfrm>
          <a:prstGeom prst="rect">
            <a:avLst/>
          </a:prstGeom>
        </p:spPr>
      </p:pic>
      <p:pic>
        <p:nvPicPr>
          <p:cNvPr id="22" name="Picture 21">
            <a:extLst>
              <a:ext uri="{FF2B5EF4-FFF2-40B4-BE49-F238E27FC236}">
                <a16:creationId xmlns:a16="http://schemas.microsoft.com/office/drawing/2014/main" id="{56560485-8A74-470C-BFDB-468975C575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46" t="16170" r="16356" b="16569"/>
          <a:stretch/>
        </p:blipFill>
        <p:spPr>
          <a:xfrm>
            <a:off x="1990742" y="2904299"/>
            <a:ext cx="236619" cy="233366"/>
          </a:xfrm>
          <a:prstGeom prst="rect">
            <a:avLst/>
          </a:prstGeom>
        </p:spPr>
      </p:pic>
      <p:pic>
        <p:nvPicPr>
          <p:cNvPr id="23" name="Picture 22">
            <a:extLst>
              <a:ext uri="{FF2B5EF4-FFF2-40B4-BE49-F238E27FC236}">
                <a16:creationId xmlns:a16="http://schemas.microsoft.com/office/drawing/2014/main" id="{B902E59C-8AE8-4B5B-8AA1-4DE1658190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46" t="16170" r="16356" b="16569"/>
          <a:stretch/>
        </p:blipFill>
        <p:spPr>
          <a:xfrm>
            <a:off x="2339509" y="2674581"/>
            <a:ext cx="236619" cy="233366"/>
          </a:xfrm>
          <a:prstGeom prst="rect">
            <a:avLst/>
          </a:prstGeom>
        </p:spPr>
      </p:pic>
      <p:pic>
        <p:nvPicPr>
          <p:cNvPr id="24" name="Picture 23">
            <a:extLst>
              <a:ext uri="{FF2B5EF4-FFF2-40B4-BE49-F238E27FC236}">
                <a16:creationId xmlns:a16="http://schemas.microsoft.com/office/drawing/2014/main" id="{64BD2231-625E-4D51-9CB6-929908151A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46" t="16170" r="16356" b="16569"/>
          <a:stretch/>
        </p:blipFill>
        <p:spPr>
          <a:xfrm>
            <a:off x="2279410" y="2909055"/>
            <a:ext cx="236619" cy="233366"/>
          </a:xfrm>
          <a:prstGeom prst="rect">
            <a:avLst/>
          </a:prstGeom>
        </p:spPr>
      </p:pic>
      <p:pic>
        <p:nvPicPr>
          <p:cNvPr id="25" name="Picture 24">
            <a:extLst>
              <a:ext uri="{FF2B5EF4-FFF2-40B4-BE49-F238E27FC236}">
                <a16:creationId xmlns:a16="http://schemas.microsoft.com/office/drawing/2014/main" id="{6BEA484A-D5F0-4A92-9F63-4E542A6075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46" t="16170" r="16356" b="16569"/>
          <a:stretch/>
        </p:blipFill>
        <p:spPr>
          <a:xfrm>
            <a:off x="1702074" y="2889712"/>
            <a:ext cx="236619" cy="233366"/>
          </a:xfrm>
          <a:prstGeom prst="rect">
            <a:avLst/>
          </a:prstGeom>
        </p:spPr>
      </p:pic>
      <p:pic>
        <p:nvPicPr>
          <p:cNvPr id="31" name="Picture 30">
            <a:extLst>
              <a:ext uri="{FF2B5EF4-FFF2-40B4-BE49-F238E27FC236}">
                <a16:creationId xmlns:a16="http://schemas.microsoft.com/office/drawing/2014/main" id="{D4A8E298-62F4-4C3A-BA7E-838216D082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38" b="91905" l="8787" r="89540">
                        <a14:foregroundMark x1="51464" y1="9048" x2="51464" y2="9048"/>
                        <a14:foregroundMark x1="53138" y1="91905" x2="53138" y2="91905"/>
                        <a14:foregroundMark x1="42259" y1="12381" x2="42259" y2="12381"/>
                        <a14:foregroundMark x1="58577" y1="11429" x2="58577" y2="11429"/>
                        <a14:foregroundMark x1="65690" y1="8095" x2="60669" y2="15714"/>
                        <a14:foregroundMark x1="38912" y1="14762" x2="39749" y2="15714"/>
                        <a14:foregroundMark x1="32636" y1="5238" x2="38912" y2="16667"/>
                      </a14:backgroundRemoval>
                    </a14:imgEffect>
                  </a14:imgLayer>
                </a14:imgProps>
              </a:ext>
              <a:ext uri="{28A0092B-C50C-407E-A947-70E740481C1C}">
                <a14:useLocalDpi xmlns:a14="http://schemas.microsoft.com/office/drawing/2010/main" val="0"/>
              </a:ext>
            </a:extLst>
          </a:blip>
          <a:srcRect l="10676" r="10245"/>
          <a:stretch/>
        </p:blipFill>
        <p:spPr>
          <a:xfrm>
            <a:off x="5105346" y="2315098"/>
            <a:ext cx="2520280" cy="2800350"/>
          </a:xfrm>
          <a:prstGeom prst="rect">
            <a:avLst/>
          </a:prstGeom>
        </p:spPr>
      </p:pic>
      <p:sp>
        <p:nvSpPr>
          <p:cNvPr id="32" name="Oval 31">
            <a:extLst>
              <a:ext uri="{FF2B5EF4-FFF2-40B4-BE49-F238E27FC236}">
                <a16:creationId xmlns:a16="http://schemas.microsoft.com/office/drawing/2014/main" id="{7F30AE46-6ED7-4D40-902B-460E231F7C3F}"/>
              </a:ext>
            </a:extLst>
          </p:cNvPr>
          <p:cNvSpPr/>
          <p:nvPr/>
        </p:nvSpPr>
        <p:spPr>
          <a:xfrm>
            <a:off x="7625626" y="2564904"/>
            <a:ext cx="330750" cy="3393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61677E39-1267-47A6-9F34-C10B4DDCC3D0}"/>
              </a:ext>
            </a:extLst>
          </p:cNvPr>
          <p:cNvSpPr/>
          <p:nvPr/>
        </p:nvSpPr>
        <p:spPr>
          <a:xfrm>
            <a:off x="8028384" y="2541886"/>
            <a:ext cx="330750" cy="3393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40D7185B-9BA1-474F-B817-01A680E71630}"/>
              </a:ext>
            </a:extLst>
          </p:cNvPr>
          <p:cNvSpPr/>
          <p:nvPr/>
        </p:nvSpPr>
        <p:spPr>
          <a:xfrm>
            <a:off x="7658304" y="2967967"/>
            <a:ext cx="330750" cy="3393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a:extLst>
              <a:ext uri="{FF2B5EF4-FFF2-40B4-BE49-F238E27FC236}">
                <a16:creationId xmlns:a16="http://schemas.microsoft.com/office/drawing/2014/main" id="{A8B69900-0F59-4ECA-8392-5BE6991C28AD}"/>
              </a:ext>
            </a:extLst>
          </p:cNvPr>
          <p:cNvSpPr/>
          <p:nvPr/>
        </p:nvSpPr>
        <p:spPr>
          <a:xfrm>
            <a:off x="8033456" y="2967967"/>
            <a:ext cx="330750" cy="3393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a:extLst>
              <a:ext uri="{FF2B5EF4-FFF2-40B4-BE49-F238E27FC236}">
                <a16:creationId xmlns:a16="http://schemas.microsoft.com/office/drawing/2014/main" id="{11D21B46-4BE6-42F6-B8A4-3F74848135C1}"/>
              </a:ext>
            </a:extLst>
          </p:cNvPr>
          <p:cNvSpPr/>
          <p:nvPr/>
        </p:nvSpPr>
        <p:spPr>
          <a:xfrm>
            <a:off x="7653232" y="3404375"/>
            <a:ext cx="330750" cy="3393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Oval 36">
            <a:extLst>
              <a:ext uri="{FF2B5EF4-FFF2-40B4-BE49-F238E27FC236}">
                <a16:creationId xmlns:a16="http://schemas.microsoft.com/office/drawing/2014/main" id="{570834C9-0460-401E-BE5C-48061AB399C3}"/>
              </a:ext>
            </a:extLst>
          </p:cNvPr>
          <p:cNvSpPr/>
          <p:nvPr/>
        </p:nvSpPr>
        <p:spPr>
          <a:xfrm>
            <a:off x="8028384" y="3404375"/>
            <a:ext cx="330750" cy="3393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4806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par>
                                <p:cTn id="32" presetID="6" presetClass="entr" presetSubtype="16"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heel(1)">
                                      <p:cBhvr>
                                        <p:cTn id="39" dur="2000"/>
                                        <p:tgtEl>
                                          <p:spTgt spid="26"/>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heel(1)">
                                      <p:cBhvr>
                                        <p:cTn id="42" dur="20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44444E-6 3.33333E-6 L -0.11475 0.2324 " pathEditMode="relative" rAng="0" ptsTypes="AA">
                                      <p:cBhvr>
                                        <p:cTn id="46" dur="2000" fill="hold"/>
                                        <p:tgtEl>
                                          <p:spTgt spid="20"/>
                                        </p:tgtEl>
                                        <p:attrNameLst>
                                          <p:attrName>ppt_x</p:attrName>
                                          <p:attrName>ppt_y</p:attrName>
                                        </p:attrNameLst>
                                      </p:cBhvr>
                                      <p:rCtr x="-5747" y="11620"/>
                                    </p:animMotion>
                                  </p:childTnLst>
                                </p:cTn>
                              </p:par>
                              <p:par>
                                <p:cTn id="47" presetID="42" presetClass="path" presetSubtype="0" accel="50000" decel="50000" fill="hold" nodeType="withEffect">
                                  <p:stCondLst>
                                    <p:cond delay="0"/>
                                  </p:stCondLst>
                                  <p:childTnLst>
                                    <p:animMotion origin="layout" path="M -4.16667E-6 -4.44444E-6 L -0.11024 0.26112 " pathEditMode="relative" rAng="0" ptsTypes="AA">
                                      <p:cBhvr>
                                        <p:cTn id="48" dur="2000" fill="hold"/>
                                        <p:tgtEl>
                                          <p:spTgt spid="21"/>
                                        </p:tgtEl>
                                        <p:attrNameLst>
                                          <p:attrName>ppt_x</p:attrName>
                                          <p:attrName>ppt_y</p:attrName>
                                        </p:attrNameLst>
                                      </p:cBhvr>
                                      <p:rCtr x="-5521" y="13056"/>
                                    </p:animMotion>
                                  </p:childTnLst>
                                </p:cTn>
                              </p:par>
                              <p:par>
                                <p:cTn id="49" presetID="42" presetClass="path" presetSubtype="0" accel="50000" decel="50000" fill="hold" nodeType="withEffect">
                                  <p:stCondLst>
                                    <p:cond delay="0"/>
                                  </p:stCondLst>
                                  <p:childTnLst>
                                    <p:animMotion origin="layout" path="M 4.44444E-6 2.22222E-6 L -0.14011 0.25949 " pathEditMode="relative" rAng="0" ptsTypes="AA">
                                      <p:cBhvr>
                                        <p:cTn id="50" dur="2000" fill="hold"/>
                                        <p:tgtEl>
                                          <p:spTgt spid="22"/>
                                        </p:tgtEl>
                                        <p:attrNameLst>
                                          <p:attrName>ppt_x</p:attrName>
                                          <p:attrName>ppt_y</p:attrName>
                                        </p:attrNameLst>
                                      </p:cBhvr>
                                      <p:rCtr x="-7014" y="12963"/>
                                    </p:animMotion>
                                  </p:childTnLst>
                                </p:cTn>
                              </p:par>
                              <p:par>
                                <p:cTn id="51" presetID="42" presetClass="path" presetSubtype="0" accel="50000" decel="50000" fill="hold" nodeType="withEffect">
                                  <p:stCondLst>
                                    <p:cond delay="0"/>
                                  </p:stCondLst>
                                  <p:childTnLst>
                                    <p:animMotion origin="layout" path="M 1.66667E-6 -4.44444E-6 L -0.13663 0.22987 " pathEditMode="relative" rAng="0" ptsTypes="AA">
                                      <p:cBhvr>
                                        <p:cTn id="52" dur="2000" fill="hold"/>
                                        <p:tgtEl>
                                          <p:spTgt spid="25"/>
                                        </p:tgtEl>
                                        <p:attrNameLst>
                                          <p:attrName>ppt_x</p:attrName>
                                          <p:attrName>ppt_y</p:attrName>
                                        </p:attrNameLst>
                                      </p:cBhvr>
                                      <p:rCtr x="-6840" y="11481"/>
                                    </p:animMotion>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0 -4.44444E-6 L 0.08733 0.22963 " pathEditMode="relative" rAng="0" ptsTypes="AA">
                                      <p:cBhvr>
                                        <p:cTn id="56" dur="2000" fill="hold"/>
                                        <p:tgtEl>
                                          <p:spTgt spid="23"/>
                                        </p:tgtEl>
                                        <p:attrNameLst>
                                          <p:attrName>ppt_x</p:attrName>
                                          <p:attrName>ppt_y</p:attrName>
                                        </p:attrNameLst>
                                      </p:cBhvr>
                                      <p:rCtr x="4358" y="11481"/>
                                    </p:animMotion>
                                  </p:childTnLst>
                                </p:cTn>
                              </p:par>
                              <p:par>
                                <p:cTn id="57" presetID="42" presetClass="path" presetSubtype="0" accel="50000" decel="50000" fill="hold" nodeType="withEffect">
                                  <p:stCondLst>
                                    <p:cond delay="0"/>
                                  </p:stCondLst>
                                  <p:childTnLst>
                                    <p:animMotion origin="layout" path="M -2.77778E-6 -2.22222E-6 L 0.07639 0.24792 " pathEditMode="relative" rAng="0" ptsTypes="AA">
                                      <p:cBhvr>
                                        <p:cTn id="58" dur="2000" fill="hold"/>
                                        <p:tgtEl>
                                          <p:spTgt spid="24"/>
                                        </p:tgtEl>
                                        <p:attrNameLst>
                                          <p:attrName>ppt_x</p:attrName>
                                          <p:attrName>ppt_y</p:attrName>
                                        </p:attrNameLst>
                                      </p:cBhvr>
                                      <p:rCtr x="3819" y="12384"/>
                                    </p:animMotion>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additive="base">
                                        <p:cTn id="63" dur="500" fill="hold"/>
                                        <p:tgtEl>
                                          <p:spTgt spid="31"/>
                                        </p:tgtEl>
                                        <p:attrNameLst>
                                          <p:attrName>ppt_x</p:attrName>
                                        </p:attrNameLst>
                                      </p:cBhvr>
                                      <p:tavLst>
                                        <p:tav tm="0">
                                          <p:val>
                                            <p:strVal val="#ppt_x"/>
                                          </p:val>
                                        </p:tav>
                                        <p:tav tm="100000">
                                          <p:val>
                                            <p:strVal val="#ppt_x"/>
                                          </p:val>
                                        </p:tav>
                                      </p:tavLst>
                                    </p:anim>
                                    <p:anim calcmode="lin" valueType="num">
                                      <p:cBhvr additive="base">
                                        <p:cTn id="6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1"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0" nodeType="clickEffect">
                                  <p:stCondLst>
                                    <p:cond delay="0"/>
                                  </p:stCondLst>
                                  <p:childTnLst>
                                    <p:animMotion origin="layout" path="M -3.33333E-6 -1.11111E-6 L -0.1967 0.08357 " pathEditMode="relative" rAng="0" ptsTypes="AA">
                                      <p:cBhvr>
                                        <p:cTn id="82" dur="2000" fill="hold"/>
                                        <p:tgtEl>
                                          <p:spTgt spid="32"/>
                                        </p:tgtEl>
                                        <p:attrNameLst>
                                          <p:attrName>ppt_x</p:attrName>
                                          <p:attrName>ppt_y</p:attrName>
                                        </p:attrNameLst>
                                      </p:cBhvr>
                                      <p:rCtr x="-9844" y="4167"/>
                                    </p:animMotion>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0" nodeType="clickEffect">
                                  <p:stCondLst>
                                    <p:cond delay="0"/>
                                  </p:stCondLst>
                                  <p:childTnLst>
                                    <p:animMotion origin="layout" path="M 3.05556E-6 -3.7037E-7 L -0.26216 0.15046 " pathEditMode="relative" rAng="0" ptsTypes="AA">
                                      <p:cBhvr>
                                        <p:cTn id="86" dur="2000" fill="hold"/>
                                        <p:tgtEl>
                                          <p:spTgt spid="33"/>
                                        </p:tgtEl>
                                        <p:attrNameLst>
                                          <p:attrName>ppt_x</p:attrName>
                                          <p:attrName>ppt_y</p:attrName>
                                        </p:attrNameLst>
                                      </p:cBhvr>
                                      <p:rCtr x="-13108" y="7523"/>
                                    </p:animMotion>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grpId="0" nodeType="clickEffect">
                                  <p:stCondLst>
                                    <p:cond delay="0"/>
                                  </p:stCondLst>
                                  <p:childTnLst>
                                    <p:animMotion origin="layout" path="M 4.44444E-6 2.59259E-6 L -0.20973 0.15393 " pathEditMode="relative" rAng="0" ptsTypes="AA">
                                      <p:cBhvr>
                                        <p:cTn id="90" dur="2000" fill="hold"/>
                                        <p:tgtEl>
                                          <p:spTgt spid="34"/>
                                        </p:tgtEl>
                                        <p:attrNameLst>
                                          <p:attrName>ppt_x</p:attrName>
                                          <p:attrName>ppt_y</p:attrName>
                                        </p:attrNameLst>
                                      </p:cBhvr>
                                      <p:rCtr x="-10486" y="7685"/>
                                    </p:animMotion>
                                  </p:child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grpId="0" nodeType="clickEffect">
                                  <p:stCondLst>
                                    <p:cond delay="0"/>
                                  </p:stCondLst>
                                  <p:childTnLst>
                                    <p:animMotion origin="layout" path="M 2.22222E-6 2.59259E-6 L -0.23108 0.22106 " pathEditMode="relative" rAng="0" ptsTypes="AA">
                                      <p:cBhvr>
                                        <p:cTn id="94" dur="2000" fill="hold"/>
                                        <p:tgtEl>
                                          <p:spTgt spid="35"/>
                                        </p:tgtEl>
                                        <p:attrNameLst>
                                          <p:attrName>ppt_x</p:attrName>
                                          <p:attrName>ppt_y</p:attrName>
                                        </p:attrNameLst>
                                      </p:cBhvr>
                                      <p:rCtr x="-11563" y="11042"/>
                                    </p:animMotion>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grpId="0" nodeType="clickEffect">
                                  <p:stCondLst>
                                    <p:cond delay="0"/>
                                  </p:stCondLst>
                                  <p:childTnLst>
                                    <p:animMotion origin="layout" path="M -4.72222E-6 -4.81481E-6 L -0.11875 -0.00138 " pathEditMode="relative" rAng="0" ptsTypes="AA">
                                      <p:cBhvr>
                                        <p:cTn id="98" dur="2000" fill="hold"/>
                                        <p:tgtEl>
                                          <p:spTgt spid="36"/>
                                        </p:tgtEl>
                                        <p:attrNameLst>
                                          <p:attrName>ppt_x</p:attrName>
                                          <p:attrName>ppt_y</p:attrName>
                                        </p:attrNameLst>
                                      </p:cBhvr>
                                      <p:rCtr x="-5937" y="-69"/>
                                    </p:animMotion>
                                  </p:childTnLst>
                                </p:cTn>
                              </p:par>
                            </p:childTnLst>
                          </p:cTn>
                        </p:par>
                      </p:childTnLst>
                    </p:cTn>
                  </p:par>
                  <p:par>
                    <p:cTn id="99" fill="hold">
                      <p:stCondLst>
                        <p:cond delay="indefinite"/>
                      </p:stCondLst>
                      <p:childTnLst>
                        <p:par>
                          <p:cTn id="100" fill="hold">
                            <p:stCondLst>
                              <p:cond delay="0"/>
                            </p:stCondLst>
                            <p:childTnLst>
                              <p:par>
                                <p:cTn id="101" presetID="42" presetClass="path" presetSubtype="0" accel="50000" decel="50000" fill="hold" grpId="0" nodeType="clickEffect">
                                  <p:stCondLst>
                                    <p:cond delay="0"/>
                                  </p:stCondLst>
                                  <p:childTnLst>
                                    <p:animMotion origin="layout" path="M 3.05556E-6 -4.81481E-6 L -0.15191 0.07338 " pathEditMode="relative" rAng="0" ptsTypes="AA">
                                      <p:cBhvr>
                                        <p:cTn id="102" dur="2000" fill="hold"/>
                                        <p:tgtEl>
                                          <p:spTgt spid="37"/>
                                        </p:tgtEl>
                                        <p:attrNameLst>
                                          <p:attrName>ppt_x</p:attrName>
                                          <p:attrName>ppt_y</p:attrName>
                                        </p:attrNameLst>
                                      </p:cBhvr>
                                      <p:rCtr x="-7604" y="36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7" grpId="0" animBg="1"/>
      <p:bldP spid="8" grpId="0"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48" y="73770"/>
            <a:ext cx="8229600" cy="1152128"/>
          </a:xfrm>
        </p:spPr>
        <p:txBody>
          <a:bodyPr>
            <a:normAutofit/>
          </a:bodyPr>
          <a:lstStyle/>
          <a:p>
            <a:r>
              <a:rPr lang="en-GB" dirty="0"/>
              <a:t>Early addition</a:t>
            </a:r>
          </a:p>
        </p:txBody>
      </p:sp>
      <p:graphicFrame>
        <p:nvGraphicFramePr>
          <p:cNvPr id="5" name="Table 4">
            <a:extLst>
              <a:ext uri="{FF2B5EF4-FFF2-40B4-BE49-F238E27FC236}">
                <a16:creationId xmlns:a16="http://schemas.microsoft.com/office/drawing/2014/main" id="{E5E75CEF-53CD-49A4-B25D-104A6B2B0A5A}"/>
              </a:ext>
            </a:extLst>
          </p:cNvPr>
          <p:cNvGraphicFramePr>
            <a:graphicFrameLocks noGrp="1"/>
          </p:cNvGraphicFramePr>
          <p:nvPr/>
        </p:nvGraphicFramePr>
        <p:xfrm>
          <a:off x="-31070" y="1052736"/>
          <a:ext cx="9143022" cy="10058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1365774094"/>
                    </a:ext>
                  </a:extLst>
                </a:gridCol>
                <a:gridCol w="1009842">
                  <a:extLst>
                    <a:ext uri="{9D8B030D-6E8A-4147-A177-3AD203B41FA5}">
                      <a16:colId xmlns:a16="http://schemas.microsoft.com/office/drawing/2014/main" val="28226761"/>
                    </a:ext>
                  </a:extLst>
                </a:gridCol>
                <a:gridCol w="1107793">
                  <a:extLst>
                    <a:ext uri="{9D8B030D-6E8A-4147-A177-3AD203B41FA5}">
                      <a16:colId xmlns:a16="http://schemas.microsoft.com/office/drawing/2014/main" val="1084628476"/>
                    </a:ext>
                  </a:extLst>
                </a:gridCol>
                <a:gridCol w="1212714">
                  <a:extLst>
                    <a:ext uri="{9D8B030D-6E8A-4147-A177-3AD203B41FA5}">
                      <a16:colId xmlns:a16="http://schemas.microsoft.com/office/drawing/2014/main" val="1960970515"/>
                    </a:ext>
                  </a:extLst>
                </a:gridCol>
                <a:gridCol w="1431986">
                  <a:extLst>
                    <a:ext uri="{9D8B030D-6E8A-4147-A177-3AD203B41FA5}">
                      <a16:colId xmlns:a16="http://schemas.microsoft.com/office/drawing/2014/main" val="3180187530"/>
                    </a:ext>
                  </a:extLst>
                </a:gridCol>
                <a:gridCol w="1181820">
                  <a:extLst>
                    <a:ext uri="{9D8B030D-6E8A-4147-A177-3AD203B41FA5}">
                      <a16:colId xmlns:a16="http://schemas.microsoft.com/office/drawing/2014/main" val="1380770901"/>
                    </a:ext>
                  </a:extLst>
                </a:gridCol>
                <a:gridCol w="1247661">
                  <a:extLst>
                    <a:ext uri="{9D8B030D-6E8A-4147-A177-3AD203B41FA5}">
                      <a16:colId xmlns:a16="http://schemas.microsoft.com/office/drawing/2014/main" val="425408030"/>
                    </a:ext>
                  </a:extLst>
                </a:gridCol>
                <a:gridCol w="1123623">
                  <a:extLst>
                    <a:ext uri="{9D8B030D-6E8A-4147-A177-3AD203B41FA5}">
                      <a16:colId xmlns:a16="http://schemas.microsoft.com/office/drawing/2014/main" val="749847057"/>
                    </a:ext>
                  </a:extLst>
                </a:gridCol>
              </a:tblGrid>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Addition and Subtraction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8246687"/>
                  </a:ext>
                </a:extLst>
              </a:tr>
            </a:tbl>
          </a:graphicData>
        </a:graphic>
      </p:graphicFrame>
      <p:sp>
        <p:nvSpPr>
          <p:cNvPr id="7" name="Rectangle 6">
            <a:extLst>
              <a:ext uri="{FF2B5EF4-FFF2-40B4-BE49-F238E27FC236}">
                <a16:creationId xmlns:a16="http://schemas.microsoft.com/office/drawing/2014/main" id="{4CE0B2BC-8320-49EE-83B9-CAD611392D06}"/>
              </a:ext>
            </a:extLst>
          </p:cNvPr>
          <p:cNvSpPr/>
          <p:nvPr/>
        </p:nvSpPr>
        <p:spPr>
          <a:xfrm>
            <a:off x="755576" y="1052736"/>
            <a:ext cx="1080120" cy="9940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6516490F-B327-4615-9B12-86E0F714E6E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3549948" y="2564904"/>
            <a:ext cx="576064" cy="599107"/>
          </a:xfrm>
          <a:prstGeom prst="rect">
            <a:avLst/>
          </a:prstGeom>
        </p:spPr>
      </p:pic>
      <p:pic>
        <p:nvPicPr>
          <p:cNvPr id="38" name="Picture 37">
            <a:extLst>
              <a:ext uri="{FF2B5EF4-FFF2-40B4-BE49-F238E27FC236}">
                <a16:creationId xmlns:a16="http://schemas.microsoft.com/office/drawing/2014/main" id="{16C9DE29-2825-42ED-BEA8-33A3D0A3E13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4283968" y="2564904"/>
            <a:ext cx="576064" cy="599107"/>
          </a:xfrm>
          <a:prstGeom prst="rect">
            <a:avLst/>
          </a:prstGeom>
        </p:spPr>
      </p:pic>
      <p:pic>
        <p:nvPicPr>
          <p:cNvPr id="39" name="Picture 38">
            <a:extLst>
              <a:ext uri="{FF2B5EF4-FFF2-40B4-BE49-F238E27FC236}">
                <a16:creationId xmlns:a16="http://schemas.microsoft.com/office/drawing/2014/main" id="{AFA25C0E-3DBE-46F8-B834-9425F79EE38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5017988" y="2564904"/>
            <a:ext cx="576064" cy="599107"/>
          </a:xfrm>
          <a:prstGeom prst="rect">
            <a:avLst/>
          </a:prstGeom>
        </p:spPr>
      </p:pic>
      <p:pic>
        <p:nvPicPr>
          <p:cNvPr id="40" name="Picture 39">
            <a:extLst>
              <a:ext uri="{FF2B5EF4-FFF2-40B4-BE49-F238E27FC236}">
                <a16:creationId xmlns:a16="http://schemas.microsoft.com/office/drawing/2014/main" id="{A7610207-5D17-4A4E-80BB-48092B2EE91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5708352" y="2554446"/>
            <a:ext cx="576064" cy="599107"/>
          </a:xfrm>
          <a:prstGeom prst="rect">
            <a:avLst/>
          </a:prstGeom>
        </p:spPr>
      </p:pic>
      <p:pic>
        <p:nvPicPr>
          <p:cNvPr id="41" name="Picture 40">
            <a:extLst>
              <a:ext uri="{FF2B5EF4-FFF2-40B4-BE49-F238E27FC236}">
                <a16:creationId xmlns:a16="http://schemas.microsoft.com/office/drawing/2014/main" id="{40250E0A-4344-48BD-AD26-2766749C73E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6442372" y="2554446"/>
            <a:ext cx="576064" cy="599107"/>
          </a:xfrm>
          <a:prstGeom prst="rect">
            <a:avLst/>
          </a:prstGeom>
        </p:spPr>
      </p:pic>
      <p:pic>
        <p:nvPicPr>
          <p:cNvPr id="42" name="Picture 41">
            <a:extLst>
              <a:ext uri="{FF2B5EF4-FFF2-40B4-BE49-F238E27FC236}">
                <a16:creationId xmlns:a16="http://schemas.microsoft.com/office/drawing/2014/main" id="{0F17603D-AB0A-4421-A1A4-5698711FF43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7176392" y="2554446"/>
            <a:ext cx="576064" cy="599107"/>
          </a:xfrm>
          <a:prstGeom prst="rect">
            <a:avLst/>
          </a:prstGeom>
        </p:spPr>
      </p:pic>
      <p:pic>
        <p:nvPicPr>
          <p:cNvPr id="43" name="Picture 42">
            <a:extLst>
              <a:ext uri="{FF2B5EF4-FFF2-40B4-BE49-F238E27FC236}">
                <a16:creationId xmlns:a16="http://schemas.microsoft.com/office/drawing/2014/main" id="{760C99ED-C38E-478D-9E27-63DCFE71EE0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1347888" y="2564904"/>
            <a:ext cx="576064" cy="599107"/>
          </a:xfrm>
          <a:prstGeom prst="rect">
            <a:avLst/>
          </a:prstGeom>
        </p:spPr>
      </p:pic>
      <p:pic>
        <p:nvPicPr>
          <p:cNvPr id="44" name="Picture 43">
            <a:extLst>
              <a:ext uri="{FF2B5EF4-FFF2-40B4-BE49-F238E27FC236}">
                <a16:creationId xmlns:a16="http://schemas.microsoft.com/office/drawing/2014/main" id="{6B8C4477-A9B2-49BE-B02B-9F8416A3E93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2081908" y="2564904"/>
            <a:ext cx="576064" cy="599107"/>
          </a:xfrm>
          <a:prstGeom prst="rect">
            <a:avLst/>
          </a:prstGeom>
        </p:spPr>
      </p:pic>
      <p:pic>
        <p:nvPicPr>
          <p:cNvPr id="45" name="Picture 44">
            <a:extLst>
              <a:ext uri="{FF2B5EF4-FFF2-40B4-BE49-F238E27FC236}">
                <a16:creationId xmlns:a16="http://schemas.microsoft.com/office/drawing/2014/main" id="{82E4EFA2-3B9E-4B6A-8132-350FC7AE364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2815928" y="2564904"/>
            <a:ext cx="576064" cy="599107"/>
          </a:xfrm>
          <a:prstGeom prst="rect">
            <a:avLst/>
          </a:prstGeom>
        </p:spPr>
      </p:pic>
      <p:pic>
        <p:nvPicPr>
          <p:cNvPr id="3" name="Picture 5" descr="A picture containing toy, doll, clipart&#10;&#10;Description automatically generated">
            <a:extLst>
              <a:ext uri="{FF2B5EF4-FFF2-40B4-BE49-F238E27FC236}">
                <a16:creationId xmlns:a16="http://schemas.microsoft.com/office/drawing/2014/main" id="{FC836068-F653-7679-B7CE-8310CFEC2662}"/>
              </a:ext>
            </a:extLst>
          </p:cNvPr>
          <p:cNvPicPr>
            <a:picLocks noChangeAspect="1"/>
          </p:cNvPicPr>
          <p:nvPr/>
        </p:nvPicPr>
        <p:blipFill rotWithShape="1">
          <a:blip r:embed="rId5"/>
          <a:srcRect l="23729" t="145" r="28249" b="4252"/>
          <a:stretch/>
        </p:blipFill>
        <p:spPr>
          <a:xfrm>
            <a:off x="397895" y="3363550"/>
            <a:ext cx="1029187" cy="2048893"/>
          </a:xfrm>
          <a:prstGeom prst="rect">
            <a:avLst/>
          </a:prstGeom>
        </p:spPr>
      </p:pic>
      <p:pic>
        <p:nvPicPr>
          <p:cNvPr id="6" name="Picture 7" descr="A picture containing toy, doll, vector graphics&#10;&#10;Description automatically generated">
            <a:extLst>
              <a:ext uri="{FF2B5EF4-FFF2-40B4-BE49-F238E27FC236}">
                <a16:creationId xmlns:a16="http://schemas.microsoft.com/office/drawing/2014/main" id="{FCE25093-A79A-BAB2-9366-A99EEED4177F}"/>
              </a:ext>
            </a:extLst>
          </p:cNvPr>
          <p:cNvPicPr>
            <a:picLocks noChangeAspect="1"/>
          </p:cNvPicPr>
          <p:nvPr/>
        </p:nvPicPr>
        <p:blipFill rotWithShape="1">
          <a:blip r:embed="rId6"/>
          <a:srcRect l="-87225" t="-26549" r="138023" b="43862"/>
          <a:stretch/>
        </p:blipFill>
        <p:spPr>
          <a:xfrm>
            <a:off x="6550781" y="3424162"/>
            <a:ext cx="1349696" cy="2268250"/>
          </a:xfrm>
          <a:prstGeom prst="rect">
            <a:avLst/>
          </a:prstGeom>
        </p:spPr>
      </p:pic>
      <p:pic>
        <p:nvPicPr>
          <p:cNvPr id="8" name="Picture 8" descr="A picture containing toy, doll, vector graphics&#10;&#10;Description automatically generated">
            <a:extLst>
              <a:ext uri="{FF2B5EF4-FFF2-40B4-BE49-F238E27FC236}">
                <a16:creationId xmlns:a16="http://schemas.microsoft.com/office/drawing/2014/main" id="{22F83109-7F05-0191-FB63-5231B5BCA2B4}"/>
              </a:ext>
            </a:extLst>
          </p:cNvPr>
          <p:cNvPicPr>
            <a:picLocks noChangeAspect="1"/>
          </p:cNvPicPr>
          <p:nvPr/>
        </p:nvPicPr>
        <p:blipFill rotWithShape="1">
          <a:blip r:embed="rId6"/>
          <a:srcRect l="28436" t="9470" r="36967" b="11037"/>
          <a:stretch/>
        </p:blipFill>
        <p:spPr>
          <a:xfrm>
            <a:off x="6441924" y="3404587"/>
            <a:ext cx="880507" cy="2011624"/>
          </a:xfrm>
          <a:prstGeom prst="rect">
            <a:avLst/>
          </a:prstGeom>
        </p:spPr>
      </p:pic>
      <p:pic>
        <p:nvPicPr>
          <p:cNvPr id="9" name="Picture 9">
            <a:extLst>
              <a:ext uri="{FF2B5EF4-FFF2-40B4-BE49-F238E27FC236}">
                <a16:creationId xmlns:a16="http://schemas.microsoft.com/office/drawing/2014/main" id="{00422E45-7DD8-3602-9A05-AED3FE24706A}"/>
              </a:ext>
            </a:extLst>
          </p:cNvPr>
          <p:cNvPicPr>
            <a:picLocks noChangeAspect="1"/>
          </p:cNvPicPr>
          <p:nvPr/>
        </p:nvPicPr>
        <p:blipFill rotWithShape="1">
          <a:blip r:embed="rId7"/>
          <a:srcRect l="27790" t="9480" r="25484" b="12121"/>
          <a:stretch/>
        </p:blipFill>
        <p:spPr>
          <a:xfrm>
            <a:off x="3370140" y="3398214"/>
            <a:ext cx="1189601" cy="2005475"/>
          </a:xfrm>
          <a:prstGeom prst="rect">
            <a:avLst/>
          </a:prstGeom>
        </p:spPr>
      </p:pic>
    </p:spTree>
    <p:extLst>
      <p:ext uri="{BB962C8B-B14F-4D97-AF65-F5344CB8AC3E}">
        <p14:creationId xmlns:p14="http://schemas.microsoft.com/office/powerpoint/2010/main" val="234186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5.55556E-7 -2.59259E-6 L 0.02187 0.34491 " pathEditMode="relative" rAng="0" ptsTypes="AA">
                                      <p:cBhvr>
                                        <p:cTn id="31" dur="2000" fill="hold"/>
                                        <p:tgtEl>
                                          <p:spTgt spid="43"/>
                                        </p:tgtEl>
                                        <p:attrNameLst>
                                          <p:attrName>ppt_x</p:attrName>
                                          <p:attrName>ppt_y</p:attrName>
                                        </p:attrNameLst>
                                      </p:cBhvr>
                                      <p:rCtr x="1094" y="17245"/>
                                    </p:animMotion>
                                  </p:childTnLst>
                                </p:cTn>
                              </p:par>
                              <p:par>
                                <p:cTn id="32" presetID="42" presetClass="path" presetSubtype="0" accel="50000" decel="50000" fill="hold" nodeType="withEffect">
                                  <p:stCondLst>
                                    <p:cond delay="0"/>
                                  </p:stCondLst>
                                  <p:childTnLst>
                                    <p:animMotion origin="layout" path="M 2.22222E-6 -2.59259E-6 L 0.3118 0.34491 " pathEditMode="relative" rAng="0" ptsTypes="AA">
                                      <p:cBhvr>
                                        <p:cTn id="33" dur="2000" fill="hold"/>
                                        <p:tgtEl>
                                          <p:spTgt spid="44"/>
                                        </p:tgtEl>
                                        <p:attrNameLst>
                                          <p:attrName>ppt_x</p:attrName>
                                          <p:attrName>ppt_y</p:attrName>
                                        </p:attrNameLst>
                                      </p:cBhvr>
                                      <p:rCtr x="15590" y="17245"/>
                                    </p:animMotion>
                                  </p:childTnLst>
                                </p:cTn>
                              </p:par>
                              <p:par>
                                <p:cTn id="34" presetID="42" presetClass="path" presetSubtype="0" accel="50000" decel="50000" fill="hold" nodeType="withEffect">
                                  <p:stCondLst>
                                    <p:cond delay="0"/>
                                  </p:stCondLst>
                                  <p:childTnLst>
                                    <p:animMotion origin="layout" path="M 2.77778E-7 -2.59259E-6 L 0.56215 0.34491 " pathEditMode="relative" rAng="0" ptsTypes="AA">
                                      <p:cBhvr>
                                        <p:cTn id="35" dur="2000" fill="hold"/>
                                        <p:tgtEl>
                                          <p:spTgt spid="45"/>
                                        </p:tgtEl>
                                        <p:attrNameLst>
                                          <p:attrName>ppt_x</p:attrName>
                                          <p:attrName>ppt_y</p:attrName>
                                        </p:attrNameLst>
                                      </p:cBhvr>
                                      <p:rCtr x="28108" y="17245"/>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1.94444E-6 -2.59259E-6 L -0.18715 0.25047 " pathEditMode="relative" rAng="0" ptsTypes="AA">
                                      <p:cBhvr>
                                        <p:cTn id="39" dur="2000" fill="hold"/>
                                        <p:tgtEl>
                                          <p:spTgt spid="13"/>
                                        </p:tgtEl>
                                        <p:attrNameLst>
                                          <p:attrName>ppt_x</p:attrName>
                                          <p:attrName>ppt_y</p:attrName>
                                        </p:attrNameLst>
                                      </p:cBhvr>
                                      <p:rCtr x="-9358" y="12523"/>
                                    </p:animMotion>
                                  </p:childTnLst>
                                </p:cTn>
                              </p:par>
                              <p:par>
                                <p:cTn id="40" presetID="42" presetClass="path" presetSubtype="0" accel="50000" decel="50000" fill="hold" nodeType="withEffect">
                                  <p:stCondLst>
                                    <p:cond delay="0"/>
                                  </p:stCondLst>
                                  <p:childTnLst>
                                    <p:animMotion origin="layout" path="M 0 -2.59259E-6 L 0.08628 0.22963 " pathEditMode="relative" rAng="0" ptsTypes="AA">
                                      <p:cBhvr>
                                        <p:cTn id="41" dur="2000" fill="hold"/>
                                        <p:tgtEl>
                                          <p:spTgt spid="38"/>
                                        </p:tgtEl>
                                        <p:attrNameLst>
                                          <p:attrName>ppt_x</p:attrName>
                                          <p:attrName>ppt_y</p:attrName>
                                        </p:attrNameLst>
                                      </p:cBhvr>
                                      <p:rCtr x="4306" y="11481"/>
                                    </p:animMotion>
                                  </p:childTnLst>
                                </p:cTn>
                              </p:par>
                              <p:par>
                                <p:cTn id="42" presetID="42" presetClass="path" presetSubtype="0" accel="50000" decel="50000" fill="hold" nodeType="withEffect">
                                  <p:stCondLst>
                                    <p:cond delay="0"/>
                                  </p:stCondLst>
                                  <p:childTnLst>
                                    <p:animMotion origin="layout" path="M 1.66667E-6 -2.59259E-6 L 0.32934 0.25047 " pathEditMode="relative" rAng="0" ptsTypes="AA">
                                      <p:cBhvr>
                                        <p:cTn id="43" dur="2000" fill="hold"/>
                                        <p:tgtEl>
                                          <p:spTgt spid="39"/>
                                        </p:tgtEl>
                                        <p:attrNameLst>
                                          <p:attrName>ppt_x</p:attrName>
                                          <p:attrName>ppt_y</p:attrName>
                                        </p:attrNameLst>
                                      </p:cBhvr>
                                      <p:rCtr x="16458" y="12523"/>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8.33333E-7 -2.22222E-6 L -0.37622 0.33148 " pathEditMode="relative" rAng="0" ptsTypes="AA">
                                      <p:cBhvr>
                                        <p:cTn id="47" dur="2000" fill="hold"/>
                                        <p:tgtEl>
                                          <p:spTgt spid="40"/>
                                        </p:tgtEl>
                                        <p:attrNameLst>
                                          <p:attrName>ppt_x</p:attrName>
                                          <p:attrName>ppt_y</p:attrName>
                                        </p:attrNameLst>
                                      </p:cBhvr>
                                      <p:rCtr x="-18819" y="16574"/>
                                    </p:animMotion>
                                  </p:childTnLst>
                                </p:cTn>
                              </p:par>
                              <p:par>
                                <p:cTn id="48" presetID="42" presetClass="path" presetSubtype="0" accel="50000" decel="50000" fill="hold" nodeType="withEffect">
                                  <p:stCondLst>
                                    <p:cond delay="0"/>
                                  </p:stCondLst>
                                  <p:childTnLst>
                                    <p:animMotion origin="layout" path="M 2.5E-6 -2.22222E-6 L -0.08629 0.2838 " pathEditMode="relative" rAng="0" ptsTypes="AA">
                                      <p:cBhvr>
                                        <p:cTn id="49" dur="2000" fill="hold"/>
                                        <p:tgtEl>
                                          <p:spTgt spid="41"/>
                                        </p:tgtEl>
                                        <p:attrNameLst>
                                          <p:attrName>ppt_x</p:attrName>
                                          <p:attrName>ppt_y</p:attrName>
                                        </p:attrNameLst>
                                      </p:cBhvr>
                                      <p:rCtr x="-4323" y="14190"/>
                                    </p:animMotion>
                                  </p:childTnLst>
                                </p:cTn>
                              </p:par>
                              <p:par>
                                <p:cTn id="50" presetID="42" presetClass="path" presetSubtype="0" accel="50000" decel="50000" fill="hold" nodeType="withEffect">
                                  <p:stCondLst>
                                    <p:cond delay="0"/>
                                  </p:stCondLst>
                                  <p:childTnLst>
                                    <p:animMotion origin="layout" path="M 5.55556E-7 -2.22222E-6 L 0.14861 0.30463 " pathEditMode="relative" rAng="0" ptsTypes="AA">
                                      <p:cBhvr>
                                        <p:cTn id="51" dur="2000" fill="hold"/>
                                        <p:tgtEl>
                                          <p:spTgt spid="42"/>
                                        </p:tgtEl>
                                        <p:attrNameLst>
                                          <p:attrName>ppt_x</p:attrName>
                                          <p:attrName>ppt_y</p:attrName>
                                        </p:attrNameLst>
                                      </p:cBhvr>
                                      <p:rCtr x="7431" y="15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7BB1F-DCCB-4523-96C9-1271090E26FA}"/>
              </a:ext>
            </a:extLst>
          </p:cNvPr>
          <p:cNvPicPr>
            <a:picLocks noChangeAspect="1"/>
          </p:cNvPicPr>
          <p:nvPr/>
        </p:nvPicPr>
        <p:blipFill>
          <a:blip r:embed="rId2"/>
          <a:stretch>
            <a:fillRect/>
          </a:stretch>
        </p:blipFill>
        <p:spPr>
          <a:xfrm>
            <a:off x="22071" y="0"/>
            <a:ext cx="9099857" cy="6858000"/>
          </a:xfrm>
          <a:prstGeom prst="rect">
            <a:avLst/>
          </a:prstGeom>
        </p:spPr>
      </p:pic>
    </p:spTree>
    <p:extLst>
      <p:ext uri="{BB962C8B-B14F-4D97-AF65-F5344CB8AC3E}">
        <p14:creationId xmlns:p14="http://schemas.microsoft.com/office/powerpoint/2010/main" val="37574266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48" y="73770"/>
            <a:ext cx="8229600" cy="1152128"/>
          </a:xfrm>
        </p:spPr>
        <p:txBody>
          <a:bodyPr>
            <a:normAutofit/>
          </a:bodyPr>
          <a:lstStyle/>
          <a:p>
            <a:r>
              <a:rPr lang="en-GB" dirty="0"/>
              <a:t>Early addition</a:t>
            </a:r>
          </a:p>
        </p:txBody>
      </p:sp>
      <p:graphicFrame>
        <p:nvGraphicFramePr>
          <p:cNvPr id="5" name="Table 4">
            <a:extLst>
              <a:ext uri="{FF2B5EF4-FFF2-40B4-BE49-F238E27FC236}">
                <a16:creationId xmlns:a16="http://schemas.microsoft.com/office/drawing/2014/main" id="{E5E75CEF-53CD-49A4-B25D-104A6B2B0A5A}"/>
              </a:ext>
            </a:extLst>
          </p:cNvPr>
          <p:cNvGraphicFramePr>
            <a:graphicFrameLocks noGrp="1"/>
          </p:cNvGraphicFramePr>
          <p:nvPr/>
        </p:nvGraphicFramePr>
        <p:xfrm>
          <a:off x="-31070" y="1052736"/>
          <a:ext cx="9143022" cy="10058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1365774094"/>
                    </a:ext>
                  </a:extLst>
                </a:gridCol>
                <a:gridCol w="1009842">
                  <a:extLst>
                    <a:ext uri="{9D8B030D-6E8A-4147-A177-3AD203B41FA5}">
                      <a16:colId xmlns:a16="http://schemas.microsoft.com/office/drawing/2014/main" val="28226761"/>
                    </a:ext>
                  </a:extLst>
                </a:gridCol>
                <a:gridCol w="1107793">
                  <a:extLst>
                    <a:ext uri="{9D8B030D-6E8A-4147-A177-3AD203B41FA5}">
                      <a16:colId xmlns:a16="http://schemas.microsoft.com/office/drawing/2014/main" val="1084628476"/>
                    </a:ext>
                  </a:extLst>
                </a:gridCol>
                <a:gridCol w="1212714">
                  <a:extLst>
                    <a:ext uri="{9D8B030D-6E8A-4147-A177-3AD203B41FA5}">
                      <a16:colId xmlns:a16="http://schemas.microsoft.com/office/drawing/2014/main" val="1960970515"/>
                    </a:ext>
                  </a:extLst>
                </a:gridCol>
                <a:gridCol w="1431986">
                  <a:extLst>
                    <a:ext uri="{9D8B030D-6E8A-4147-A177-3AD203B41FA5}">
                      <a16:colId xmlns:a16="http://schemas.microsoft.com/office/drawing/2014/main" val="3180187530"/>
                    </a:ext>
                  </a:extLst>
                </a:gridCol>
                <a:gridCol w="1181820">
                  <a:extLst>
                    <a:ext uri="{9D8B030D-6E8A-4147-A177-3AD203B41FA5}">
                      <a16:colId xmlns:a16="http://schemas.microsoft.com/office/drawing/2014/main" val="1380770901"/>
                    </a:ext>
                  </a:extLst>
                </a:gridCol>
                <a:gridCol w="1247661">
                  <a:extLst>
                    <a:ext uri="{9D8B030D-6E8A-4147-A177-3AD203B41FA5}">
                      <a16:colId xmlns:a16="http://schemas.microsoft.com/office/drawing/2014/main" val="425408030"/>
                    </a:ext>
                  </a:extLst>
                </a:gridCol>
                <a:gridCol w="1123623">
                  <a:extLst>
                    <a:ext uri="{9D8B030D-6E8A-4147-A177-3AD203B41FA5}">
                      <a16:colId xmlns:a16="http://schemas.microsoft.com/office/drawing/2014/main" val="749847057"/>
                    </a:ext>
                  </a:extLst>
                </a:gridCol>
              </a:tblGrid>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Addition and Subtraction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8246687"/>
                  </a:ext>
                </a:extLst>
              </a:tr>
            </a:tbl>
          </a:graphicData>
        </a:graphic>
      </p:graphicFrame>
      <p:sp>
        <p:nvSpPr>
          <p:cNvPr id="7" name="Rectangle 6">
            <a:extLst>
              <a:ext uri="{FF2B5EF4-FFF2-40B4-BE49-F238E27FC236}">
                <a16:creationId xmlns:a16="http://schemas.microsoft.com/office/drawing/2014/main" id="{4CE0B2BC-8320-49EE-83B9-CAD611392D06}"/>
              </a:ext>
            </a:extLst>
          </p:cNvPr>
          <p:cNvSpPr/>
          <p:nvPr/>
        </p:nvSpPr>
        <p:spPr>
          <a:xfrm>
            <a:off x="1835696" y="1052736"/>
            <a:ext cx="1080120" cy="9940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28" name="Picture 4">
            <a:extLst>
              <a:ext uri="{FF2B5EF4-FFF2-40B4-BE49-F238E27FC236}">
                <a16:creationId xmlns:a16="http://schemas.microsoft.com/office/drawing/2014/main" id="{26B182B4-C539-49C6-B843-7BBC57D94F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376696"/>
            <a:ext cx="3906183" cy="1660128"/>
          </a:xfrm>
          <a:prstGeom prst="rect">
            <a:avLst/>
          </a:prstGeom>
        </p:spPr>
      </p:pic>
      <p:grpSp>
        <p:nvGrpSpPr>
          <p:cNvPr id="3" name="Group 2">
            <a:extLst>
              <a:ext uri="{FF2B5EF4-FFF2-40B4-BE49-F238E27FC236}">
                <a16:creationId xmlns:a16="http://schemas.microsoft.com/office/drawing/2014/main" id="{26AB35E5-8AF8-4989-BA48-7386FE171711}"/>
              </a:ext>
            </a:extLst>
          </p:cNvPr>
          <p:cNvGrpSpPr/>
          <p:nvPr/>
        </p:nvGrpSpPr>
        <p:grpSpPr>
          <a:xfrm>
            <a:off x="4591348" y="2679243"/>
            <a:ext cx="2214207" cy="1055033"/>
            <a:chOff x="5949879" y="2898465"/>
            <a:chExt cx="2214207" cy="1055033"/>
          </a:xfrm>
        </p:grpSpPr>
        <p:pic>
          <p:nvPicPr>
            <p:cNvPr id="29" name="Picture 28">
              <a:extLst>
                <a:ext uri="{FF2B5EF4-FFF2-40B4-BE49-F238E27FC236}">
                  <a16:creationId xmlns:a16="http://schemas.microsoft.com/office/drawing/2014/main" id="{5583CDC8-CBA3-4F56-B598-DD8A5AD5DC9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7162091" y="3349869"/>
              <a:ext cx="576064" cy="599107"/>
            </a:xfrm>
            <a:prstGeom prst="rect">
              <a:avLst/>
            </a:prstGeom>
          </p:spPr>
        </p:pic>
        <p:pic>
          <p:nvPicPr>
            <p:cNvPr id="30" name="Picture 29">
              <a:extLst>
                <a:ext uri="{FF2B5EF4-FFF2-40B4-BE49-F238E27FC236}">
                  <a16:creationId xmlns:a16="http://schemas.microsoft.com/office/drawing/2014/main" id="{E45C7FCF-414F-4455-BC0F-E48B3743E70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7588022" y="3349869"/>
              <a:ext cx="576064" cy="599107"/>
            </a:xfrm>
            <a:prstGeom prst="rect">
              <a:avLst/>
            </a:prstGeom>
          </p:spPr>
        </p:pic>
        <p:pic>
          <p:nvPicPr>
            <p:cNvPr id="38" name="Picture 37">
              <a:extLst>
                <a:ext uri="{FF2B5EF4-FFF2-40B4-BE49-F238E27FC236}">
                  <a16:creationId xmlns:a16="http://schemas.microsoft.com/office/drawing/2014/main" id="{2760D33F-7146-47B2-AD4D-8E01887B399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6237528" y="2898465"/>
              <a:ext cx="576064" cy="599107"/>
            </a:xfrm>
            <a:prstGeom prst="rect">
              <a:avLst/>
            </a:prstGeom>
          </p:spPr>
        </p:pic>
        <p:pic>
          <p:nvPicPr>
            <p:cNvPr id="39" name="Picture 38">
              <a:extLst>
                <a:ext uri="{FF2B5EF4-FFF2-40B4-BE49-F238E27FC236}">
                  <a16:creationId xmlns:a16="http://schemas.microsoft.com/office/drawing/2014/main" id="{4F630C4C-46CF-4B1F-8271-032F50FB4D4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6600994" y="2907206"/>
              <a:ext cx="576064" cy="599107"/>
            </a:xfrm>
            <a:prstGeom prst="rect">
              <a:avLst/>
            </a:prstGeom>
          </p:spPr>
        </p:pic>
        <p:pic>
          <p:nvPicPr>
            <p:cNvPr id="40" name="Picture 39">
              <a:extLst>
                <a:ext uri="{FF2B5EF4-FFF2-40B4-BE49-F238E27FC236}">
                  <a16:creationId xmlns:a16="http://schemas.microsoft.com/office/drawing/2014/main" id="{7FAD9B67-611B-4A9E-B40E-A02732BE3DE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7054126" y="2898466"/>
              <a:ext cx="576064" cy="599107"/>
            </a:xfrm>
            <a:prstGeom prst="rect">
              <a:avLst/>
            </a:prstGeom>
          </p:spPr>
        </p:pic>
        <p:pic>
          <p:nvPicPr>
            <p:cNvPr id="41" name="Picture 40">
              <a:extLst>
                <a:ext uri="{FF2B5EF4-FFF2-40B4-BE49-F238E27FC236}">
                  <a16:creationId xmlns:a16="http://schemas.microsoft.com/office/drawing/2014/main" id="{9CF605D6-90F4-44D8-848D-14EFC46EBAB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7465090" y="2902988"/>
              <a:ext cx="576064" cy="599107"/>
            </a:xfrm>
            <a:prstGeom prst="rect">
              <a:avLst/>
            </a:prstGeom>
          </p:spPr>
        </p:pic>
        <p:pic>
          <p:nvPicPr>
            <p:cNvPr id="42" name="Picture 41">
              <a:extLst>
                <a:ext uri="{FF2B5EF4-FFF2-40B4-BE49-F238E27FC236}">
                  <a16:creationId xmlns:a16="http://schemas.microsoft.com/office/drawing/2014/main" id="{B801C141-92CB-4AFC-9601-A23CBF35790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5949879" y="3124167"/>
              <a:ext cx="576064" cy="599107"/>
            </a:xfrm>
            <a:prstGeom prst="rect">
              <a:avLst/>
            </a:prstGeom>
          </p:spPr>
        </p:pic>
        <p:pic>
          <p:nvPicPr>
            <p:cNvPr id="43" name="Picture 42">
              <a:extLst>
                <a:ext uri="{FF2B5EF4-FFF2-40B4-BE49-F238E27FC236}">
                  <a16:creationId xmlns:a16="http://schemas.microsoft.com/office/drawing/2014/main" id="{3D066D9A-4641-4285-BF10-4E2B60E3502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6270115" y="3349869"/>
              <a:ext cx="576064" cy="599107"/>
            </a:xfrm>
            <a:prstGeom prst="rect">
              <a:avLst/>
            </a:prstGeom>
          </p:spPr>
        </p:pic>
        <p:pic>
          <p:nvPicPr>
            <p:cNvPr id="44" name="Picture 43">
              <a:extLst>
                <a:ext uri="{FF2B5EF4-FFF2-40B4-BE49-F238E27FC236}">
                  <a16:creationId xmlns:a16="http://schemas.microsoft.com/office/drawing/2014/main" id="{6D6B33A9-389F-4737-9C5E-2968EE78960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6696046" y="3354391"/>
              <a:ext cx="576064" cy="599107"/>
            </a:xfrm>
            <a:prstGeom prst="rect">
              <a:avLst/>
            </a:prstGeom>
          </p:spPr>
        </p:pic>
      </p:grpSp>
      <p:grpSp>
        <p:nvGrpSpPr>
          <p:cNvPr id="4" name="Group 3">
            <a:extLst>
              <a:ext uri="{FF2B5EF4-FFF2-40B4-BE49-F238E27FC236}">
                <a16:creationId xmlns:a16="http://schemas.microsoft.com/office/drawing/2014/main" id="{9DDC4533-C5B3-4083-BB43-B82037041CE2}"/>
              </a:ext>
            </a:extLst>
          </p:cNvPr>
          <p:cNvGrpSpPr/>
          <p:nvPr/>
        </p:nvGrpSpPr>
        <p:grpSpPr>
          <a:xfrm>
            <a:off x="7527387" y="2679243"/>
            <a:ext cx="1365093" cy="1050510"/>
            <a:chOff x="7186696" y="3920764"/>
            <a:chExt cx="1365093" cy="1050510"/>
          </a:xfrm>
        </p:grpSpPr>
        <p:pic>
          <p:nvPicPr>
            <p:cNvPr id="46" name="Picture 45">
              <a:extLst>
                <a:ext uri="{FF2B5EF4-FFF2-40B4-BE49-F238E27FC236}">
                  <a16:creationId xmlns:a16="http://schemas.microsoft.com/office/drawing/2014/main" id="{9ED7FD5E-C72F-43CA-8AB5-09075E6C2AF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7549794" y="4372167"/>
              <a:ext cx="576064" cy="599107"/>
            </a:xfrm>
            <a:prstGeom prst="rect">
              <a:avLst/>
            </a:prstGeom>
          </p:spPr>
        </p:pic>
        <p:pic>
          <p:nvPicPr>
            <p:cNvPr id="47" name="Picture 46">
              <a:extLst>
                <a:ext uri="{FF2B5EF4-FFF2-40B4-BE49-F238E27FC236}">
                  <a16:creationId xmlns:a16="http://schemas.microsoft.com/office/drawing/2014/main" id="{95FA84A8-AE03-4B76-80FD-6942667E025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7975725" y="4372167"/>
              <a:ext cx="576064" cy="599107"/>
            </a:xfrm>
            <a:prstGeom prst="rect">
              <a:avLst/>
            </a:prstGeom>
          </p:spPr>
        </p:pic>
        <p:pic>
          <p:nvPicPr>
            <p:cNvPr id="50" name="Picture 49">
              <a:extLst>
                <a:ext uri="{FF2B5EF4-FFF2-40B4-BE49-F238E27FC236}">
                  <a16:creationId xmlns:a16="http://schemas.microsoft.com/office/drawing/2014/main" id="{932471CB-2F9C-4643-A728-D34318E4B23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7441829" y="3920764"/>
              <a:ext cx="576064" cy="599107"/>
            </a:xfrm>
            <a:prstGeom prst="rect">
              <a:avLst/>
            </a:prstGeom>
          </p:spPr>
        </p:pic>
        <p:pic>
          <p:nvPicPr>
            <p:cNvPr id="51" name="Picture 50">
              <a:extLst>
                <a:ext uri="{FF2B5EF4-FFF2-40B4-BE49-F238E27FC236}">
                  <a16:creationId xmlns:a16="http://schemas.microsoft.com/office/drawing/2014/main" id="{90055D43-90A0-4870-845C-95A035C38CA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7852793" y="3925286"/>
              <a:ext cx="576064" cy="599107"/>
            </a:xfrm>
            <a:prstGeom prst="rect">
              <a:avLst/>
            </a:prstGeom>
          </p:spPr>
        </p:pic>
        <p:pic>
          <p:nvPicPr>
            <p:cNvPr id="54" name="Picture 53">
              <a:extLst>
                <a:ext uri="{FF2B5EF4-FFF2-40B4-BE49-F238E27FC236}">
                  <a16:creationId xmlns:a16="http://schemas.microsoft.com/office/drawing/2014/main" id="{AFAA86A5-92D6-478D-90B7-C21BC7765E5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43" b="95714" l="15238" r="54048">
                          <a14:foregroundMark x1="30952" y1="52857" x2="45714" y2="52143"/>
                          <a14:foregroundMark x1="45714" y1="52143" x2="28810" y2="52857"/>
                          <a14:foregroundMark x1="15476" y1="72143" x2="16190" y2="84524"/>
                          <a14:foregroundMark x1="16190" y1="84524" x2="25238" y2="93571"/>
                          <a14:foregroundMark x1="25238" y1="93571" x2="39762" y2="92143"/>
                          <a14:foregroundMark x1="39762" y1="92143" x2="51429" y2="84762"/>
                          <a14:foregroundMark x1="51429" y1="84762" x2="54048" y2="72619"/>
                          <a14:foregroundMark x1="54048" y1="72619" x2="52143" y2="63571"/>
                          <a14:foregroundMark x1="15476" y1="85952" x2="16429" y2="75714"/>
                          <a14:foregroundMark x1="20714" y1="93810" x2="32619" y2="95714"/>
                          <a14:foregroundMark x1="32619" y1="95714" x2="28333" y2="94048"/>
                        </a14:backgroundRemoval>
                      </a14:imgEffect>
                    </a14:imgLayer>
                  </a14:imgProps>
                </a:ext>
                <a:ext uri="{28A0092B-C50C-407E-A947-70E740481C1C}">
                  <a14:useLocalDpi xmlns:a14="http://schemas.microsoft.com/office/drawing/2010/main" val="0"/>
                </a:ext>
              </a:extLst>
            </a:blip>
            <a:srcRect l="12200" t="50000" r="42800" b="3201"/>
            <a:stretch/>
          </p:blipFill>
          <p:spPr>
            <a:xfrm>
              <a:off x="7186696" y="4185738"/>
              <a:ext cx="576064" cy="599107"/>
            </a:xfrm>
            <a:prstGeom prst="rect">
              <a:avLst/>
            </a:prstGeom>
          </p:spPr>
        </p:pic>
      </p:grpSp>
      <p:pic>
        <p:nvPicPr>
          <p:cNvPr id="11" name="Picture 10">
            <a:extLst>
              <a:ext uri="{FF2B5EF4-FFF2-40B4-BE49-F238E27FC236}">
                <a16:creationId xmlns:a16="http://schemas.microsoft.com/office/drawing/2014/main" id="{01CD6B1D-3DA2-4C7F-8EF1-BFE880F3C9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441" y="4435505"/>
            <a:ext cx="2009602" cy="1639646"/>
          </a:xfrm>
          <a:prstGeom prst="rect">
            <a:avLst/>
          </a:prstGeom>
        </p:spPr>
      </p:pic>
      <p:pic>
        <p:nvPicPr>
          <p:cNvPr id="55" name="Picture 54">
            <a:extLst>
              <a:ext uri="{FF2B5EF4-FFF2-40B4-BE49-F238E27FC236}">
                <a16:creationId xmlns:a16="http://schemas.microsoft.com/office/drawing/2014/main" id="{85EDF41B-E58D-4D19-8E90-E2229E4DCC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142" r="30192"/>
          <a:stretch/>
        </p:blipFill>
        <p:spPr>
          <a:xfrm>
            <a:off x="3347864" y="4426633"/>
            <a:ext cx="576064" cy="1639646"/>
          </a:xfrm>
          <a:prstGeom prst="rect">
            <a:avLst/>
          </a:prstGeom>
        </p:spPr>
      </p:pic>
    </p:spTree>
    <p:extLst>
      <p:ext uri="{BB962C8B-B14F-4D97-AF65-F5344CB8AC3E}">
        <p14:creationId xmlns:p14="http://schemas.microsoft.com/office/powerpoint/2010/main" val="151768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BE2EAA-301F-4DCD-9A64-ECE6C7C09815}"/>
              </a:ext>
            </a:extLst>
          </p:cNvPr>
          <p:cNvPicPr>
            <a:picLocks noChangeAspect="1"/>
          </p:cNvPicPr>
          <p:nvPr/>
        </p:nvPicPr>
        <p:blipFill>
          <a:blip r:embed="rId2"/>
          <a:stretch>
            <a:fillRect/>
          </a:stretch>
        </p:blipFill>
        <p:spPr>
          <a:xfrm>
            <a:off x="15787" y="0"/>
            <a:ext cx="9112425" cy="6858000"/>
          </a:xfrm>
          <a:prstGeom prst="rect">
            <a:avLst/>
          </a:prstGeom>
        </p:spPr>
      </p:pic>
    </p:spTree>
    <p:extLst>
      <p:ext uri="{BB962C8B-B14F-4D97-AF65-F5344CB8AC3E}">
        <p14:creationId xmlns:p14="http://schemas.microsoft.com/office/powerpoint/2010/main" val="2497657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48" y="73770"/>
            <a:ext cx="8229600" cy="1152128"/>
          </a:xfrm>
        </p:spPr>
        <p:txBody>
          <a:bodyPr>
            <a:normAutofit/>
          </a:bodyPr>
          <a:lstStyle/>
          <a:p>
            <a:r>
              <a:rPr lang="en-GB" dirty="0"/>
              <a:t>Early addition/subtraction</a:t>
            </a:r>
          </a:p>
        </p:txBody>
      </p:sp>
      <p:graphicFrame>
        <p:nvGraphicFramePr>
          <p:cNvPr id="5" name="Table 4">
            <a:extLst>
              <a:ext uri="{FF2B5EF4-FFF2-40B4-BE49-F238E27FC236}">
                <a16:creationId xmlns:a16="http://schemas.microsoft.com/office/drawing/2014/main" id="{E5E75CEF-53CD-49A4-B25D-104A6B2B0A5A}"/>
              </a:ext>
            </a:extLst>
          </p:cNvPr>
          <p:cNvGraphicFramePr>
            <a:graphicFrameLocks noGrp="1"/>
          </p:cNvGraphicFramePr>
          <p:nvPr/>
        </p:nvGraphicFramePr>
        <p:xfrm>
          <a:off x="-31070" y="1052736"/>
          <a:ext cx="9143022" cy="10058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1365774094"/>
                    </a:ext>
                  </a:extLst>
                </a:gridCol>
                <a:gridCol w="1009842">
                  <a:extLst>
                    <a:ext uri="{9D8B030D-6E8A-4147-A177-3AD203B41FA5}">
                      <a16:colId xmlns:a16="http://schemas.microsoft.com/office/drawing/2014/main" val="28226761"/>
                    </a:ext>
                  </a:extLst>
                </a:gridCol>
                <a:gridCol w="1107793">
                  <a:extLst>
                    <a:ext uri="{9D8B030D-6E8A-4147-A177-3AD203B41FA5}">
                      <a16:colId xmlns:a16="http://schemas.microsoft.com/office/drawing/2014/main" val="1084628476"/>
                    </a:ext>
                  </a:extLst>
                </a:gridCol>
                <a:gridCol w="1212714">
                  <a:extLst>
                    <a:ext uri="{9D8B030D-6E8A-4147-A177-3AD203B41FA5}">
                      <a16:colId xmlns:a16="http://schemas.microsoft.com/office/drawing/2014/main" val="1960970515"/>
                    </a:ext>
                  </a:extLst>
                </a:gridCol>
                <a:gridCol w="1431986">
                  <a:extLst>
                    <a:ext uri="{9D8B030D-6E8A-4147-A177-3AD203B41FA5}">
                      <a16:colId xmlns:a16="http://schemas.microsoft.com/office/drawing/2014/main" val="3180187530"/>
                    </a:ext>
                  </a:extLst>
                </a:gridCol>
                <a:gridCol w="1181820">
                  <a:extLst>
                    <a:ext uri="{9D8B030D-6E8A-4147-A177-3AD203B41FA5}">
                      <a16:colId xmlns:a16="http://schemas.microsoft.com/office/drawing/2014/main" val="1380770901"/>
                    </a:ext>
                  </a:extLst>
                </a:gridCol>
                <a:gridCol w="1247661">
                  <a:extLst>
                    <a:ext uri="{9D8B030D-6E8A-4147-A177-3AD203B41FA5}">
                      <a16:colId xmlns:a16="http://schemas.microsoft.com/office/drawing/2014/main" val="425408030"/>
                    </a:ext>
                  </a:extLst>
                </a:gridCol>
                <a:gridCol w="1123623">
                  <a:extLst>
                    <a:ext uri="{9D8B030D-6E8A-4147-A177-3AD203B41FA5}">
                      <a16:colId xmlns:a16="http://schemas.microsoft.com/office/drawing/2014/main" val="749847057"/>
                    </a:ext>
                  </a:extLst>
                </a:gridCol>
              </a:tblGrid>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Addition and Subtraction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8246687"/>
                  </a:ext>
                </a:extLst>
              </a:tr>
            </a:tbl>
          </a:graphicData>
        </a:graphic>
      </p:graphicFrame>
      <p:sp>
        <p:nvSpPr>
          <p:cNvPr id="7" name="Rectangle 6">
            <a:extLst>
              <a:ext uri="{FF2B5EF4-FFF2-40B4-BE49-F238E27FC236}">
                <a16:creationId xmlns:a16="http://schemas.microsoft.com/office/drawing/2014/main" id="{4CE0B2BC-8320-49EE-83B9-CAD611392D06}"/>
              </a:ext>
            </a:extLst>
          </p:cNvPr>
          <p:cNvSpPr/>
          <p:nvPr/>
        </p:nvSpPr>
        <p:spPr>
          <a:xfrm>
            <a:off x="2915816" y="1052736"/>
            <a:ext cx="1224136" cy="9940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E54F697A-E370-4CE3-A5B3-FC07327499FA}"/>
              </a:ext>
            </a:extLst>
          </p:cNvPr>
          <p:cNvSpPr txBox="1"/>
          <p:nvPr/>
        </p:nvSpPr>
        <p:spPr>
          <a:xfrm>
            <a:off x="568660" y="2627829"/>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First </a:t>
            </a:r>
          </a:p>
        </p:txBody>
      </p:sp>
      <p:pic>
        <p:nvPicPr>
          <p:cNvPr id="6" name="Picture 5">
            <a:extLst>
              <a:ext uri="{FF2B5EF4-FFF2-40B4-BE49-F238E27FC236}">
                <a16:creationId xmlns:a16="http://schemas.microsoft.com/office/drawing/2014/main" id="{12723FFD-2CD5-4DAF-8F6D-02D359B0E3BB}"/>
              </a:ext>
            </a:extLst>
          </p:cNvPr>
          <p:cNvPicPr>
            <a:picLocks noChangeAspect="1"/>
          </p:cNvPicPr>
          <p:nvPr/>
        </p:nvPicPr>
        <p:blipFill rotWithShape="1">
          <a:blip r:embed="rId3">
            <a:extLst>
              <a:ext uri="{28A0092B-C50C-407E-A947-70E740481C1C}">
                <a14:useLocalDpi xmlns:a14="http://schemas.microsoft.com/office/drawing/2010/main" val="0"/>
              </a:ext>
            </a:extLst>
          </a:blip>
          <a:srcRect l="13798" t="12201" r="13798" b="20300"/>
          <a:stretch/>
        </p:blipFill>
        <p:spPr>
          <a:xfrm>
            <a:off x="0" y="3023665"/>
            <a:ext cx="2051720" cy="1508618"/>
          </a:xfrm>
          <a:prstGeom prst="rect">
            <a:avLst/>
          </a:prstGeom>
        </p:spPr>
      </p:pic>
      <p:sp>
        <p:nvSpPr>
          <p:cNvPr id="8" name="TextBox 7">
            <a:extLst>
              <a:ext uri="{FF2B5EF4-FFF2-40B4-BE49-F238E27FC236}">
                <a16:creationId xmlns:a16="http://schemas.microsoft.com/office/drawing/2014/main" id="{EBB4350C-D4D1-4C56-BA8E-12BDFDBF43EC}"/>
              </a:ext>
            </a:extLst>
          </p:cNvPr>
          <p:cNvSpPr txBox="1"/>
          <p:nvPr/>
        </p:nvSpPr>
        <p:spPr>
          <a:xfrm>
            <a:off x="3166939" y="2627829"/>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Then </a:t>
            </a:r>
          </a:p>
        </p:txBody>
      </p:sp>
      <p:pic>
        <p:nvPicPr>
          <p:cNvPr id="10" name="Picture 9">
            <a:extLst>
              <a:ext uri="{FF2B5EF4-FFF2-40B4-BE49-F238E27FC236}">
                <a16:creationId xmlns:a16="http://schemas.microsoft.com/office/drawing/2014/main" id="{DA4E143C-0F8F-42AB-9B4E-0A2850C14413}"/>
              </a:ext>
            </a:extLst>
          </p:cNvPr>
          <p:cNvPicPr>
            <a:picLocks noChangeAspect="1"/>
          </p:cNvPicPr>
          <p:nvPr/>
        </p:nvPicPr>
        <p:blipFill rotWithShape="1">
          <a:blip r:embed="rId4">
            <a:extLst>
              <a:ext uri="{28A0092B-C50C-407E-A947-70E740481C1C}">
                <a14:useLocalDpi xmlns:a14="http://schemas.microsoft.com/office/drawing/2010/main" val="0"/>
              </a:ext>
            </a:extLst>
          </a:blip>
          <a:srcRect l="44608" t="-3302" b="901"/>
          <a:stretch/>
        </p:blipFill>
        <p:spPr>
          <a:xfrm>
            <a:off x="3222036" y="3088161"/>
            <a:ext cx="909989" cy="1363509"/>
          </a:xfrm>
          <a:prstGeom prst="rect">
            <a:avLst/>
          </a:prstGeom>
        </p:spPr>
      </p:pic>
      <p:sp>
        <p:nvSpPr>
          <p:cNvPr id="11" name="TextBox 10">
            <a:extLst>
              <a:ext uri="{FF2B5EF4-FFF2-40B4-BE49-F238E27FC236}">
                <a16:creationId xmlns:a16="http://schemas.microsoft.com/office/drawing/2014/main" id="{09B88B83-65EA-4052-8459-5AAEE848D396}"/>
              </a:ext>
            </a:extLst>
          </p:cNvPr>
          <p:cNvSpPr txBox="1"/>
          <p:nvPr/>
        </p:nvSpPr>
        <p:spPr>
          <a:xfrm>
            <a:off x="6810333" y="2565649"/>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Now </a:t>
            </a:r>
          </a:p>
        </p:txBody>
      </p:sp>
      <p:pic>
        <p:nvPicPr>
          <p:cNvPr id="13" name="Picture 12">
            <a:extLst>
              <a:ext uri="{FF2B5EF4-FFF2-40B4-BE49-F238E27FC236}">
                <a16:creationId xmlns:a16="http://schemas.microsoft.com/office/drawing/2014/main" id="{4B4A8AF5-BABA-4843-BBE1-8E356A8F52F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299" b="99675" l="0" r="98158">
                        <a14:foregroundMark x1="23421" y1="87662" x2="23421" y2="87662"/>
                        <a14:foregroundMark x1="24474" y1="96429" x2="24474" y2="96429"/>
                        <a14:foregroundMark x1="10263" y1="43831" x2="10263" y2="43831"/>
                        <a14:foregroundMark x1="789" y1="33766" x2="789" y2="33766"/>
                        <a14:foregroundMark x1="23947" y1="14610" x2="23947" y2="14610"/>
                        <a14:foregroundMark x1="25000" y1="10065" x2="25000" y2="10065"/>
                        <a14:foregroundMark x1="23947" y1="3247" x2="23947" y2="3247"/>
                        <a14:foregroundMark x1="31316" y1="25649" x2="31316" y2="25649"/>
                        <a14:foregroundMark x1="20789" y1="25000" x2="20789" y2="25000"/>
                        <a14:foregroundMark x1="27368" y1="40584" x2="27368" y2="40584"/>
                        <a14:foregroundMark x1="27368" y1="34416" x2="27368" y2="34416"/>
                        <a14:foregroundMark x1="22368" y1="35065" x2="22368" y2="35065"/>
                        <a14:foregroundMark x1="40526" y1="65909" x2="40526" y2="65909"/>
                        <a14:foregroundMark x1="30526" y1="62987" x2="30526" y2="62987"/>
                        <a14:foregroundMark x1="29474" y1="54221" x2="29474" y2="54221"/>
                        <a14:foregroundMark x1="31316" y1="77273" x2="31316" y2="77273"/>
                        <a14:foregroundMark x1="27368" y1="62338" x2="27368" y2="62338"/>
                        <a14:foregroundMark x1="27368" y1="62338" x2="27368" y2="62338"/>
                        <a14:foregroundMark x1="26316" y1="62338" x2="26316" y2="62338"/>
                        <a14:foregroundMark x1="16316" y1="48052" x2="16316" y2="48052"/>
                        <a14:foregroundMark x1="36579" y1="90909" x2="36579" y2="90909"/>
                        <a14:foregroundMark x1="22632" y1="61364" x2="22632" y2="61364"/>
                        <a14:foregroundMark x1="20789" y1="67532" x2="20789" y2="67532"/>
                        <a14:foregroundMark x1="22632" y1="50325" x2="22632" y2="50325"/>
                        <a14:foregroundMark x1="17895" y1="48377" x2="17895" y2="48377"/>
                        <a14:foregroundMark x1="17368" y1="46104" x2="17368" y2="46104"/>
                        <a14:foregroundMark x1="27895" y1="47403" x2="27895" y2="47403"/>
                        <a14:foregroundMark x1="26053" y1="47727" x2="26053" y2="47727"/>
                        <a14:foregroundMark x1="24211" y1="8766" x2="24211" y2="8766"/>
                        <a14:foregroundMark x1="29474" y1="60714" x2="29474" y2="60714"/>
                        <a14:foregroundMark x1="28684" y1="60390" x2="28158" y2="60065"/>
                        <a14:foregroundMark x1="29211" y1="59416" x2="39474" y2="87987"/>
                        <a14:foregroundMark x1="39474" y1="87987" x2="21316" y2="67857"/>
                        <a14:foregroundMark x1="21316" y1="67857" x2="23158" y2="63961"/>
                        <a14:foregroundMark x1="30526" y1="8766" x2="24211" y2="1299"/>
                        <a14:foregroundMark x1="26316" y1="58442" x2="26053" y2="59091"/>
                        <a14:foregroundMark x1="26053" y1="59416" x2="26579" y2="62662"/>
                        <a14:foregroundMark x1="24737" y1="62662" x2="25263" y2="61688"/>
                        <a14:foregroundMark x1="23947" y1="60390" x2="22105" y2="62338"/>
                        <a14:foregroundMark x1="20000" y1="61039" x2="22105" y2="62013"/>
                        <a14:foregroundMark x1="18684" y1="95455" x2="18684" y2="95455"/>
                        <a14:foregroundMark x1="21316" y1="92532" x2="21316" y2="92532"/>
                        <a14:foregroundMark x1="42632" y1="94805" x2="42632" y2="94805"/>
                        <a14:foregroundMark x1="70000" y1="25325" x2="70000" y2="25325"/>
                        <a14:foregroundMark x1="67895" y1="24351" x2="67895" y2="24351"/>
                        <a14:foregroundMark x1="69737" y1="24351" x2="69737" y2="24351"/>
                        <a14:foregroundMark x1="68421" y1="28247" x2="66579" y2="21429"/>
                        <a14:foregroundMark x1="79737" y1="28896" x2="81053" y2="26948"/>
                        <a14:foregroundMark x1="75526" y1="34740" x2="75526" y2="34740"/>
                        <a14:foregroundMark x1="94211" y1="35714" x2="94474" y2="36364"/>
                        <a14:foregroundMark x1="98684" y1="34091" x2="98684" y2="34091"/>
                        <a14:foregroundMark x1="98684" y1="30844" x2="98684" y2="30844"/>
                        <a14:foregroundMark x1="35000" y1="54545" x2="35000" y2="54545"/>
                        <a14:foregroundMark x1="54737" y1="11039" x2="54737" y2="11039"/>
                        <a14:foregroundMark x1="63158" y1="90260" x2="63158" y2="90260"/>
                        <a14:foregroundMark x1="61842" y1="86364" x2="63158" y2="90260"/>
                        <a14:foregroundMark x1="72368" y1="86688" x2="72368" y2="88312"/>
                        <a14:foregroundMark x1="74474" y1="89286" x2="75000" y2="95455"/>
                        <a14:foregroundMark x1="79737" y1="95455" x2="79737" y2="95455"/>
                        <a14:foregroundMark x1="60263" y1="96753" x2="60263" y2="96753"/>
                        <a14:foregroundMark x1="40789" y1="97078" x2="40789" y2="97078"/>
                        <a14:foregroundMark x1="79211" y1="93182" x2="79211" y2="93182"/>
                        <a14:foregroundMark x1="82895" y1="99026" x2="82895" y2="99026"/>
                        <a14:foregroundMark x1="75789" y1="98701" x2="75789" y2="98701"/>
                        <a14:foregroundMark x1="61842" y1="98052" x2="61842" y2="98052"/>
                        <a14:foregroundMark x1="58158" y1="99675" x2="58158" y2="99675"/>
                        <a14:foregroundMark x1="81053" y1="99351" x2="81053" y2="99351"/>
                      </a14:backgroundRemoval>
                    </a14:imgEffect>
                  </a14:imgLayer>
                </a14:imgProps>
              </a:ext>
              <a:ext uri="{28A0092B-C50C-407E-A947-70E740481C1C}">
                <a14:useLocalDpi xmlns:a14="http://schemas.microsoft.com/office/drawing/2010/main" val="0"/>
              </a:ext>
            </a:extLst>
          </a:blip>
          <a:srcRect l="46104" t="-1465" r="-278" b="658"/>
          <a:stretch/>
        </p:blipFill>
        <p:spPr>
          <a:xfrm>
            <a:off x="8126295" y="3028601"/>
            <a:ext cx="1003528" cy="1513552"/>
          </a:xfrm>
          <a:prstGeom prst="rect">
            <a:avLst/>
          </a:prstGeom>
        </p:spPr>
      </p:pic>
      <p:pic>
        <p:nvPicPr>
          <p:cNvPr id="12" name="Picture 11">
            <a:extLst>
              <a:ext uri="{FF2B5EF4-FFF2-40B4-BE49-F238E27FC236}">
                <a16:creationId xmlns:a16="http://schemas.microsoft.com/office/drawing/2014/main" id="{60040CDC-DA9C-4122-A845-395433A4B5D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8929" b="75357" l="17465" r="80282">
                        <a14:foregroundMark x1="29014" y1="38571" x2="29014" y2="38571"/>
                        <a14:foregroundMark x1="28732" y1="47143" x2="28732" y2="47143"/>
                        <a14:foregroundMark x1="29577" y1="62500" x2="29577" y2="62500"/>
                        <a14:foregroundMark x1="25070" y1="67500" x2="25070" y2="67500"/>
                        <a14:foregroundMark x1="23662" y1="76071" x2="23662" y2="76071"/>
                        <a14:foregroundMark x1="30141" y1="75000" x2="30141" y2="75000"/>
                        <a14:foregroundMark x1="29577" y1="71786" x2="29577" y2="71786"/>
                        <a14:foregroundMark x1="24789" y1="70714" x2="24789" y2="70714"/>
                        <a14:foregroundMark x1="22817" y1="69643" x2="29296" y2="70714"/>
                        <a14:foregroundMark x1="34366" y1="58929" x2="34366" y2="59286"/>
                        <a14:foregroundMark x1="34648" y1="59643" x2="34930" y2="58929"/>
                        <a14:foregroundMark x1="17465" y1="59286" x2="17465" y2="59286"/>
                        <a14:foregroundMark x1="26761" y1="18929" x2="26761" y2="18929"/>
                        <a14:foregroundMark x1="23099" y1="73929" x2="23099" y2="73929"/>
                        <a14:foregroundMark x1="46479" y1="19286" x2="46479" y2="19286"/>
                        <a14:foregroundMark x1="50704" y1="73929" x2="50704" y2="73929"/>
                        <a14:foregroundMark x1="69296" y1="75000" x2="69296" y2="75000"/>
                        <a14:foregroundMark x1="75211" y1="75714" x2="75211" y2="75714"/>
                        <a14:foregroundMark x1="74648" y1="69643" x2="74648" y2="69643"/>
                        <a14:foregroundMark x1="52113" y1="72143" x2="52113" y2="72143"/>
                        <a14:foregroundMark x1="73239" y1="51071" x2="73239" y2="51071"/>
                        <a14:foregroundMark x1="80282" y1="51786" x2="80282" y2="51786"/>
                        <a14:foregroundMark x1="79155" y1="30357" x2="79155" y2="30357"/>
                        <a14:foregroundMark x1="75211" y1="49643" x2="75211" y2="49643"/>
                        <a14:foregroundMark x1="70423" y1="70714" x2="70423" y2="70714"/>
                        <a14:foregroundMark x1="76056" y1="69643" x2="76056" y2="69643"/>
                        <a14:foregroundMark x1="29014" y1="47143" x2="29014" y2="47143"/>
                        <a14:foregroundMark x1="27887" y1="47143" x2="27887" y2="47143"/>
                      </a14:backgroundRemoval>
                    </a14:imgEffect>
                  </a14:imgLayer>
                </a14:imgProps>
              </a:ext>
              <a:ext uri="{28A0092B-C50C-407E-A947-70E740481C1C}">
                <a14:useLocalDpi xmlns:a14="http://schemas.microsoft.com/office/drawing/2010/main" val="0"/>
              </a:ext>
            </a:extLst>
          </a:blip>
          <a:srcRect l="13798" t="12201" r="13798" b="20300"/>
          <a:stretch/>
        </p:blipFill>
        <p:spPr>
          <a:xfrm>
            <a:off x="6036936" y="3020030"/>
            <a:ext cx="2232248" cy="1641359"/>
          </a:xfrm>
          <a:prstGeom prst="rect">
            <a:avLst/>
          </a:prstGeom>
        </p:spPr>
      </p:pic>
      <p:sp>
        <p:nvSpPr>
          <p:cNvPr id="14" name="TextBox 13">
            <a:extLst>
              <a:ext uri="{FF2B5EF4-FFF2-40B4-BE49-F238E27FC236}">
                <a16:creationId xmlns:a16="http://schemas.microsoft.com/office/drawing/2014/main" id="{5BD51FBB-021A-479B-A0AD-30E407241464}"/>
              </a:ext>
            </a:extLst>
          </p:cNvPr>
          <p:cNvSpPr txBox="1"/>
          <p:nvPr/>
        </p:nvSpPr>
        <p:spPr>
          <a:xfrm>
            <a:off x="568660" y="4605489"/>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3 </a:t>
            </a:r>
          </a:p>
        </p:txBody>
      </p:sp>
      <p:sp>
        <p:nvSpPr>
          <p:cNvPr id="15" name="TextBox 14">
            <a:extLst>
              <a:ext uri="{FF2B5EF4-FFF2-40B4-BE49-F238E27FC236}">
                <a16:creationId xmlns:a16="http://schemas.microsoft.com/office/drawing/2014/main" id="{71BB9397-E8C9-45A9-B281-05165A01BBCB}"/>
              </a:ext>
            </a:extLst>
          </p:cNvPr>
          <p:cNvSpPr txBox="1"/>
          <p:nvPr/>
        </p:nvSpPr>
        <p:spPr>
          <a:xfrm>
            <a:off x="3166939" y="4579418"/>
            <a:ext cx="914400"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Calibri"/>
              </a:rPr>
              <a:t>1</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94762A15-A7C9-4516-83A0-7033D199933C}"/>
              </a:ext>
            </a:extLst>
          </p:cNvPr>
          <p:cNvSpPr txBox="1"/>
          <p:nvPr/>
        </p:nvSpPr>
        <p:spPr>
          <a:xfrm>
            <a:off x="6810333" y="4583417"/>
            <a:ext cx="914400"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Calibri"/>
              </a:rPr>
              <a:t>4</a:t>
            </a:r>
          </a:p>
        </p:txBody>
      </p:sp>
    </p:spTree>
    <p:extLst>
      <p:ext uri="{BB962C8B-B14F-4D97-AF65-F5344CB8AC3E}">
        <p14:creationId xmlns:p14="http://schemas.microsoft.com/office/powerpoint/2010/main" val="82734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8" grpId="0"/>
      <p:bldP spid="11" grpId="0"/>
      <p:bldP spid="14" grpId="0"/>
      <p:bldP spid="15" grpId="0"/>
      <p:bldP spid="1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48" y="73770"/>
            <a:ext cx="8229600" cy="1152128"/>
          </a:xfrm>
        </p:spPr>
        <p:txBody>
          <a:bodyPr>
            <a:normAutofit/>
          </a:bodyPr>
          <a:lstStyle/>
          <a:p>
            <a:r>
              <a:rPr lang="en-GB" dirty="0"/>
              <a:t>Early addition/subtraction</a:t>
            </a:r>
          </a:p>
        </p:txBody>
      </p:sp>
      <p:graphicFrame>
        <p:nvGraphicFramePr>
          <p:cNvPr id="5" name="Table 4">
            <a:extLst>
              <a:ext uri="{FF2B5EF4-FFF2-40B4-BE49-F238E27FC236}">
                <a16:creationId xmlns:a16="http://schemas.microsoft.com/office/drawing/2014/main" id="{E5E75CEF-53CD-49A4-B25D-104A6B2B0A5A}"/>
              </a:ext>
            </a:extLst>
          </p:cNvPr>
          <p:cNvGraphicFramePr>
            <a:graphicFrameLocks noGrp="1"/>
          </p:cNvGraphicFramePr>
          <p:nvPr/>
        </p:nvGraphicFramePr>
        <p:xfrm>
          <a:off x="-31070" y="1052736"/>
          <a:ext cx="9143022" cy="10058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1365774094"/>
                    </a:ext>
                  </a:extLst>
                </a:gridCol>
                <a:gridCol w="1009842">
                  <a:extLst>
                    <a:ext uri="{9D8B030D-6E8A-4147-A177-3AD203B41FA5}">
                      <a16:colId xmlns:a16="http://schemas.microsoft.com/office/drawing/2014/main" val="28226761"/>
                    </a:ext>
                  </a:extLst>
                </a:gridCol>
                <a:gridCol w="1107793">
                  <a:extLst>
                    <a:ext uri="{9D8B030D-6E8A-4147-A177-3AD203B41FA5}">
                      <a16:colId xmlns:a16="http://schemas.microsoft.com/office/drawing/2014/main" val="1084628476"/>
                    </a:ext>
                  </a:extLst>
                </a:gridCol>
                <a:gridCol w="1212714">
                  <a:extLst>
                    <a:ext uri="{9D8B030D-6E8A-4147-A177-3AD203B41FA5}">
                      <a16:colId xmlns:a16="http://schemas.microsoft.com/office/drawing/2014/main" val="1960970515"/>
                    </a:ext>
                  </a:extLst>
                </a:gridCol>
                <a:gridCol w="1431986">
                  <a:extLst>
                    <a:ext uri="{9D8B030D-6E8A-4147-A177-3AD203B41FA5}">
                      <a16:colId xmlns:a16="http://schemas.microsoft.com/office/drawing/2014/main" val="3180187530"/>
                    </a:ext>
                  </a:extLst>
                </a:gridCol>
                <a:gridCol w="1181820">
                  <a:extLst>
                    <a:ext uri="{9D8B030D-6E8A-4147-A177-3AD203B41FA5}">
                      <a16:colId xmlns:a16="http://schemas.microsoft.com/office/drawing/2014/main" val="1380770901"/>
                    </a:ext>
                  </a:extLst>
                </a:gridCol>
                <a:gridCol w="1247661">
                  <a:extLst>
                    <a:ext uri="{9D8B030D-6E8A-4147-A177-3AD203B41FA5}">
                      <a16:colId xmlns:a16="http://schemas.microsoft.com/office/drawing/2014/main" val="425408030"/>
                    </a:ext>
                  </a:extLst>
                </a:gridCol>
                <a:gridCol w="1123623">
                  <a:extLst>
                    <a:ext uri="{9D8B030D-6E8A-4147-A177-3AD203B41FA5}">
                      <a16:colId xmlns:a16="http://schemas.microsoft.com/office/drawing/2014/main" val="749847057"/>
                    </a:ext>
                  </a:extLst>
                </a:gridCol>
              </a:tblGrid>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Addition and Subtraction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8246687"/>
                  </a:ext>
                </a:extLst>
              </a:tr>
            </a:tbl>
          </a:graphicData>
        </a:graphic>
      </p:graphicFrame>
      <p:sp>
        <p:nvSpPr>
          <p:cNvPr id="7" name="Rectangle 6">
            <a:extLst>
              <a:ext uri="{FF2B5EF4-FFF2-40B4-BE49-F238E27FC236}">
                <a16:creationId xmlns:a16="http://schemas.microsoft.com/office/drawing/2014/main" id="{4CE0B2BC-8320-49EE-83B9-CAD611392D06}"/>
              </a:ext>
            </a:extLst>
          </p:cNvPr>
          <p:cNvSpPr/>
          <p:nvPr/>
        </p:nvSpPr>
        <p:spPr>
          <a:xfrm>
            <a:off x="5516767" y="1052736"/>
            <a:ext cx="1224136" cy="9940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90D0CFC1-F9AF-4FB1-AB4B-0777AFF41BD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299" b="99675" l="0" r="98158">
                        <a14:foregroundMark x1="23421" y1="87662" x2="23421" y2="87662"/>
                        <a14:foregroundMark x1="24474" y1="96429" x2="24474" y2="96429"/>
                        <a14:foregroundMark x1="10263" y1="43831" x2="10263" y2="43831"/>
                        <a14:foregroundMark x1="789" y1="33766" x2="789" y2="33766"/>
                        <a14:foregroundMark x1="23947" y1="14610" x2="23947" y2="14610"/>
                        <a14:foregroundMark x1="25000" y1="10065" x2="25000" y2="10065"/>
                        <a14:foregroundMark x1="23947" y1="3247" x2="23947" y2="3247"/>
                        <a14:foregroundMark x1="31316" y1="25649" x2="31316" y2="25649"/>
                        <a14:foregroundMark x1="20789" y1="25000" x2="20789" y2="25000"/>
                        <a14:foregroundMark x1="27368" y1="40584" x2="27368" y2="40584"/>
                        <a14:foregroundMark x1="27368" y1="34416" x2="27368" y2="34416"/>
                        <a14:foregroundMark x1="22368" y1="35065" x2="22368" y2="35065"/>
                        <a14:foregroundMark x1="40526" y1="65909" x2="40526" y2="65909"/>
                        <a14:foregroundMark x1="30526" y1="62987" x2="30526" y2="62987"/>
                        <a14:foregroundMark x1="29474" y1="54221" x2="29474" y2="54221"/>
                        <a14:foregroundMark x1="31316" y1="77273" x2="31316" y2="77273"/>
                        <a14:foregroundMark x1="27368" y1="62338" x2="27368" y2="62338"/>
                        <a14:foregroundMark x1="27368" y1="62338" x2="27368" y2="62338"/>
                        <a14:foregroundMark x1="26316" y1="62338" x2="26316" y2="62338"/>
                        <a14:foregroundMark x1="16316" y1="48052" x2="16316" y2="48052"/>
                        <a14:foregroundMark x1="36579" y1="90909" x2="36579" y2="90909"/>
                        <a14:foregroundMark x1="22632" y1="61364" x2="22632" y2="61364"/>
                        <a14:foregroundMark x1="20789" y1="67532" x2="20789" y2="67532"/>
                        <a14:foregroundMark x1="22632" y1="50325" x2="22632" y2="50325"/>
                        <a14:foregroundMark x1="17895" y1="48377" x2="17895" y2="48377"/>
                        <a14:foregroundMark x1="17368" y1="46104" x2="17368" y2="46104"/>
                        <a14:foregroundMark x1="27895" y1="47403" x2="27895" y2="47403"/>
                        <a14:foregroundMark x1="26053" y1="47727" x2="26053" y2="47727"/>
                        <a14:foregroundMark x1="24211" y1="8766" x2="24211" y2="8766"/>
                        <a14:foregroundMark x1="29474" y1="60714" x2="29474" y2="60714"/>
                        <a14:foregroundMark x1="28684" y1="60390" x2="28158" y2="60065"/>
                        <a14:foregroundMark x1="29211" y1="59416" x2="39474" y2="87987"/>
                        <a14:foregroundMark x1="39474" y1="87987" x2="21316" y2="67857"/>
                        <a14:foregroundMark x1="21316" y1="67857" x2="23158" y2="63961"/>
                        <a14:foregroundMark x1="30526" y1="8766" x2="24211" y2="1299"/>
                        <a14:foregroundMark x1="26316" y1="58442" x2="26053" y2="59091"/>
                        <a14:foregroundMark x1="26053" y1="59416" x2="26579" y2="62662"/>
                        <a14:foregroundMark x1="24737" y1="62662" x2="25263" y2="61688"/>
                        <a14:foregroundMark x1="23947" y1="60390" x2="22105" y2="62338"/>
                        <a14:foregroundMark x1="20000" y1="61039" x2="22105" y2="62013"/>
                        <a14:foregroundMark x1="18684" y1="95455" x2="18684" y2="95455"/>
                        <a14:foregroundMark x1="21316" y1="92532" x2="21316" y2="92532"/>
                        <a14:foregroundMark x1="42632" y1="94805" x2="42632" y2="94805"/>
                        <a14:foregroundMark x1="70000" y1="25325" x2="70000" y2="25325"/>
                        <a14:foregroundMark x1="67895" y1="24351" x2="67895" y2="24351"/>
                        <a14:foregroundMark x1="69737" y1="24351" x2="69737" y2="24351"/>
                        <a14:foregroundMark x1="68421" y1="28247" x2="66579" y2="21429"/>
                        <a14:foregroundMark x1="79737" y1="28896" x2="81053" y2="26948"/>
                        <a14:foregroundMark x1="75526" y1="34740" x2="75526" y2="34740"/>
                        <a14:foregroundMark x1="94211" y1="35714" x2="94474" y2="36364"/>
                        <a14:foregroundMark x1="98684" y1="34091" x2="98684" y2="34091"/>
                        <a14:foregroundMark x1="98684" y1="30844" x2="98684" y2="30844"/>
                        <a14:foregroundMark x1="35000" y1="54545" x2="35000" y2="54545"/>
                        <a14:foregroundMark x1="54737" y1="11039" x2="54737" y2="11039"/>
                        <a14:foregroundMark x1="63158" y1="90260" x2="63158" y2="90260"/>
                        <a14:foregroundMark x1="61842" y1="86364" x2="63158" y2="90260"/>
                        <a14:foregroundMark x1="72368" y1="86688" x2="72368" y2="88312"/>
                        <a14:foregroundMark x1="74474" y1="89286" x2="75000" y2="95455"/>
                        <a14:foregroundMark x1="79737" y1="95455" x2="79737" y2="95455"/>
                        <a14:foregroundMark x1="60263" y1="96753" x2="60263" y2="96753"/>
                        <a14:foregroundMark x1="40789" y1="97078" x2="40789" y2="97078"/>
                        <a14:foregroundMark x1="79211" y1="93182" x2="79211" y2="93182"/>
                        <a14:foregroundMark x1="82895" y1="99026" x2="82895" y2="99026"/>
                        <a14:foregroundMark x1="75789" y1="98701" x2="75789" y2="98701"/>
                        <a14:foregroundMark x1="61842" y1="98052" x2="61842" y2="98052"/>
                        <a14:foregroundMark x1="58158" y1="99675" x2="58158" y2="99675"/>
                        <a14:foregroundMark x1="81053" y1="99351" x2="81053" y2="99351"/>
                      </a14:backgroundRemoval>
                    </a14:imgEffect>
                  </a14:imgLayer>
                </a14:imgProps>
              </a:ext>
              <a:ext uri="{28A0092B-C50C-407E-A947-70E740481C1C}">
                <a14:useLocalDpi xmlns:a14="http://schemas.microsoft.com/office/drawing/2010/main" val="0"/>
              </a:ext>
            </a:extLst>
          </a:blip>
          <a:stretch>
            <a:fillRect/>
          </a:stretch>
        </p:blipFill>
        <p:spPr>
          <a:xfrm>
            <a:off x="1536132" y="3602541"/>
            <a:ext cx="1088783" cy="882487"/>
          </a:xfrm>
          <a:prstGeom prst="rect">
            <a:avLst/>
          </a:prstGeom>
        </p:spPr>
      </p:pic>
      <p:pic>
        <p:nvPicPr>
          <p:cNvPr id="18" name="Picture 17">
            <a:extLst>
              <a:ext uri="{FF2B5EF4-FFF2-40B4-BE49-F238E27FC236}">
                <a16:creationId xmlns:a16="http://schemas.microsoft.com/office/drawing/2014/main" id="{2607F12C-6457-4BC4-A97A-971AE057768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929" b="75357" l="17465" r="80282">
                        <a14:foregroundMark x1="29014" y1="38571" x2="29014" y2="38571"/>
                        <a14:foregroundMark x1="28732" y1="47143" x2="28732" y2="47143"/>
                        <a14:foregroundMark x1="29577" y1="62500" x2="29577" y2="62500"/>
                        <a14:foregroundMark x1="25070" y1="67500" x2="25070" y2="67500"/>
                        <a14:foregroundMark x1="23662" y1="76071" x2="23662" y2="76071"/>
                        <a14:foregroundMark x1="30141" y1="75000" x2="30141" y2="75000"/>
                        <a14:foregroundMark x1="29577" y1="71786" x2="29577" y2="71786"/>
                        <a14:foregroundMark x1="24789" y1="70714" x2="24789" y2="70714"/>
                        <a14:foregroundMark x1="22817" y1="69643" x2="29296" y2="70714"/>
                        <a14:foregroundMark x1="34366" y1="58929" x2="34366" y2="59286"/>
                        <a14:foregroundMark x1="34648" y1="59643" x2="34930" y2="58929"/>
                        <a14:foregroundMark x1="17465" y1="59286" x2="17465" y2="59286"/>
                        <a14:foregroundMark x1="26761" y1="18929" x2="26761" y2="18929"/>
                        <a14:foregroundMark x1="23099" y1="73929" x2="23099" y2="73929"/>
                        <a14:foregroundMark x1="46479" y1="19286" x2="46479" y2="19286"/>
                        <a14:foregroundMark x1="50704" y1="73929" x2="50704" y2="73929"/>
                        <a14:foregroundMark x1="69296" y1="75000" x2="69296" y2="75000"/>
                        <a14:foregroundMark x1="75211" y1="75714" x2="75211" y2="75714"/>
                        <a14:foregroundMark x1="74648" y1="69643" x2="74648" y2="69643"/>
                        <a14:foregroundMark x1="52113" y1="72143" x2="52113" y2="72143"/>
                        <a14:foregroundMark x1="73239" y1="51071" x2="73239" y2="51071"/>
                        <a14:foregroundMark x1="80282" y1="51786" x2="80282" y2="51786"/>
                        <a14:foregroundMark x1="79155" y1="30357" x2="79155" y2="30357"/>
                        <a14:foregroundMark x1="75211" y1="49643" x2="75211" y2="49643"/>
                        <a14:foregroundMark x1="70423" y1="70714" x2="70423" y2="70714"/>
                        <a14:foregroundMark x1="76056" y1="69643" x2="76056" y2="69643"/>
                        <a14:foregroundMark x1="29014" y1="47143" x2="29014" y2="47143"/>
                        <a14:foregroundMark x1="27887" y1="47143" x2="27887" y2="47143"/>
                      </a14:backgroundRemoval>
                    </a14:imgEffect>
                  </a14:imgLayer>
                </a14:imgProps>
              </a:ext>
              <a:ext uri="{28A0092B-C50C-407E-A947-70E740481C1C}">
                <a14:useLocalDpi xmlns:a14="http://schemas.microsoft.com/office/drawing/2010/main" val="0"/>
              </a:ext>
            </a:extLst>
          </a:blip>
          <a:srcRect l="13798" t="12201" r="13798" b="20300"/>
          <a:stretch/>
        </p:blipFill>
        <p:spPr>
          <a:xfrm>
            <a:off x="270474" y="3517874"/>
            <a:ext cx="1312026" cy="964725"/>
          </a:xfrm>
          <a:prstGeom prst="rect">
            <a:avLst/>
          </a:prstGeom>
        </p:spPr>
      </p:pic>
      <p:sp>
        <p:nvSpPr>
          <p:cNvPr id="19" name="TextBox 18">
            <a:extLst>
              <a:ext uri="{FF2B5EF4-FFF2-40B4-BE49-F238E27FC236}">
                <a16:creationId xmlns:a16="http://schemas.microsoft.com/office/drawing/2014/main" id="{50B9AD0C-46D0-4910-B11C-807C53F0AEF3}"/>
              </a:ext>
            </a:extLst>
          </p:cNvPr>
          <p:cNvSpPr txBox="1"/>
          <p:nvPr/>
        </p:nvSpPr>
        <p:spPr>
          <a:xfrm>
            <a:off x="1231648" y="4809993"/>
            <a:ext cx="3044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5 </a:t>
            </a:r>
          </a:p>
        </p:txBody>
      </p:sp>
      <p:sp>
        <p:nvSpPr>
          <p:cNvPr id="20" name="TextBox 19">
            <a:extLst>
              <a:ext uri="{FF2B5EF4-FFF2-40B4-BE49-F238E27FC236}">
                <a16:creationId xmlns:a16="http://schemas.microsoft.com/office/drawing/2014/main" id="{D4FD1AC3-50D4-40E2-8E3D-2641CE563DBF}"/>
              </a:ext>
            </a:extLst>
          </p:cNvPr>
          <p:cNvSpPr txBox="1"/>
          <p:nvPr/>
        </p:nvSpPr>
        <p:spPr>
          <a:xfrm>
            <a:off x="928965" y="3144916"/>
            <a:ext cx="78997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First </a:t>
            </a:r>
          </a:p>
        </p:txBody>
      </p:sp>
      <p:sp>
        <p:nvSpPr>
          <p:cNvPr id="21" name="TextBox 20">
            <a:extLst>
              <a:ext uri="{FF2B5EF4-FFF2-40B4-BE49-F238E27FC236}">
                <a16:creationId xmlns:a16="http://schemas.microsoft.com/office/drawing/2014/main" id="{3AA86A94-44C5-4E84-9463-F268C0E948E6}"/>
              </a:ext>
            </a:extLst>
          </p:cNvPr>
          <p:cNvSpPr txBox="1"/>
          <p:nvPr/>
        </p:nvSpPr>
        <p:spPr>
          <a:xfrm>
            <a:off x="3685121" y="3242822"/>
            <a:ext cx="6537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Then </a:t>
            </a:r>
          </a:p>
        </p:txBody>
      </p:sp>
      <p:pic>
        <p:nvPicPr>
          <p:cNvPr id="22" name="Picture 21">
            <a:extLst>
              <a:ext uri="{FF2B5EF4-FFF2-40B4-BE49-F238E27FC236}">
                <a16:creationId xmlns:a16="http://schemas.microsoft.com/office/drawing/2014/main" id="{AD5A7642-2D1E-4A6B-85DB-0FABDED579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8671" y="3655416"/>
            <a:ext cx="965579" cy="782627"/>
          </a:xfrm>
          <a:prstGeom prst="rect">
            <a:avLst/>
          </a:prstGeom>
        </p:spPr>
      </p:pic>
      <p:sp>
        <p:nvSpPr>
          <p:cNvPr id="23" name="TextBox 22">
            <a:extLst>
              <a:ext uri="{FF2B5EF4-FFF2-40B4-BE49-F238E27FC236}">
                <a16:creationId xmlns:a16="http://schemas.microsoft.com/office/drawing/2014/main" id="{373548CE-C443-4A3E-BD37-4F71AF7662F6}"/>
              </a:ext>
            </a:extLst>
          </p:cNvPr>
          <p:cNvSpPr txBox="1"/>
          <p:nvPr/>
        </p:nvSpPr>
        <p:spPr>
          <a:xfrm>
            <a:off x="3869218" y="4811940"/>
            <a:ext cx="3044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2 </a:t>
            </a:r>
          </a:p>
        </p:txBody>
      </p:sp>
      <p:pic>
        <p:nvPicPr>
          <p:cNvPr id="24" name="Picture 23">
            <a:extLst>
              <a:ext uri="{FF2B5EF4-FFF2-40B4-BE49-F238E27FC236}">
                <a16:creationId xmlns:a16="http://schemas.microsoft.com/office/drawing/2014/main" id="{4BCBF4D4-F3E8-49BB-A18F-7EF1D95AA03B}"/>
              </a:ext>
            </a:extLst>
          </p:cNvPr>
          <p:cNvPicPr>
            <a:picLocks noChangeAspect="1"/>
          </p:cNvPicPr>
          <p:nvPr/>
        </p:nvPicPr>
        <p:blipFill rotWithShape="1">
          <a:blip r:embed="rId8">
            <a:extLst>
              <a:ext uri="{28A0092B-C50C-407E-A947-70E740481C1C}">
                <a14:useLocalDpi xmlns:a14="http://schemas.microsoft.com/office/drawing/2010/main" val="0"/>
              </a:ext>
            </a:extLst>
          </a:blip>
          <a:srcRect l="13798" t="12201" r="13798" b="20300"/>
          <a:stretch/>
        </p:blipFill>
        <p:spPr>
          <a:xfrm>
            <a:off x="6293092" y="3602541"/>
            <a:ext cx="1205919" cy="886705"/>
          </a:xfrm>
          <a:prstGeom prst="rect">
            <a:avLst/>
          </a:prstGeom>
        </p:spPr>
      </p:pic>
      <p:sp>
        <p:nvSpPr>
          <p:cNvPr id="25" name="TextBox 24">
            <a:extLst>
              <a:ext uri="{FF2B5EF4-FFF2-40B4-BE49-F238E27FC236}">
                <a16:creationId xmlns:a16="http://schemas.microsoft.com/office/drawing/2014/main" id="{EFCDD721-5912-45A8-9F09-89AA24BBD28C}"/>
              </a:ext>
            </a:extLst>
          </p:cNvPr>
          <p:cNvSpPr txBox="1"/>
          <p:nvPr/>
        </p:nvSpPr>
        <p:spPr>
          <a:xfrm>
            <a:off x="6561326" y="3144915"/>
            <a:ext cx="65374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Now </a:t>
            </a:r>
          </a:p>
        </p:txBody>
      </p:sp>
      <p:sp>
        <p:nvSpPr>
          <p:cNvPr id="26" name="TextBox 25">
            <a:extLst>
              <a:ext uri="{FF2B5EF4-FFF2-40B4-BE49-F238E27FC236}">
                <a16:creationId xmlns:a16="http://schemas.microsoft.com/office/drawing/2014/main" id="{1BE11128-436F-4384-8A66-BB388025207F}"/>
              </a:ext>
            </a:extLst>
          </p:cNvPr>
          <p:cNvSpPr txBox="1"/>
          <p:nvPr/>
        </p:nvSpPr>
        <p:spPr>
          <a:xfrm>
            <a:off x="6812495" y="4756140"/>
            <a:ext cx="3044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3 </a:t>
            </a:r>
          </a:p>
        </p:txBody>
      </p:sp>
    </p:spTree>
    <p:extLst>
      <p:ext uri="{BB962C8B-B14F-4D97-AF65-F5344CB8AC3E}">
        <p14:creationId xmlns:p14="http://schemas.microsoft.com/office/powerpoint/2010/main" val="300615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P spid="20" grpId="0"/>
      <p:bldP spid="21" grpId="0"/>
      <p:bldP spid="23" grpId="0"/>
      <p:bldP spid="25" grpId="0"/>
      <p:bldP spid="2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48" y="73770"/>
            <a:ext cx="8229600" cy="1152128"/>
          </a:xfrm>
        </p:spPr>
        <p:txBody>
          <a:bodyPr>
            <a:normAutofit/>
          </a:bodyPr>
          <a:lstStyle/>
          <a:p>
            <a:r>
              <a:rPr lang="en-GB" dirty="0"/>
              <a:t>Early addition/subtraction </a:t>
            </a:r>
          </a:p>
        </p:txBody>
      </p:sp>
      <p:graphicFrame>
        <p:nvGraphicFramePr>
          <p:cNvPr id="5" name="Table 4">
            <a:extLst>
              <a:ext uri="{FF2B5EF4-FFF2-40B4-BE49-F238E27FC236}">
                <a16:creationId xmlns:a16="http://schemas.microsoft.com/office/drawing/2014/main" id="{E5E75CEF-53CD-49A4-B25D-104A6B2B0A5A}"/>
              </a:ext>
            </a:extLst>
          </p:cNvPr>
          <p:cNvGraphicFramePr>
            <a:graphicFrameLocks noGrp="1"/>
          </p:cNvGraphicFramePr>
          <p:nvPr/>
        </p:nvGraphicFramePr>
        <p:xfrm>
          <a:off x="-31070" y="1052736"/>
          <a:ext cx="9143022" cy="10058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1365774094"/>
                    </a:ext>
                  </a:extLst>
                </a:gridCol>
                <a:gridCol w="1009842">
                  <a:extLst>
                    <a:ext uri="{9D8B030D-6E8A-4147-A177-3AD203B41FA5}">
                      <a16:colId xmlns:a16="http://schemas.microsoft.com/office/drawing/2014/main" val="28226761"/>
                    </a:ext>
                  </a:extLst>
                </a:gridCol>
                <a:gridCol w="1107793">
                  <a:extLst>
                    <a:ext uri="{9D8B030D-6E8A-4147-A177-3AD203B41FA5}">
                      <a16:colId xmlns:a16="http://schemas.microsoft.com/office/drawing/2014/main" val="1084628476"/>
                    </a:ext>
                  </a:extLst>
                </a:gridCol>
                <a:gridCol w="1212714">
                  <a:extLst>
                    <a:ext uri="{9D8B030D-6E8A-4147-A177-3AD203B41FA5}">
                      <a16:colId xmlns:a16="http://schemas.microsoft.com/office/drawing/2014/main" val="1960970515"/>
                    </a:ext>
                  </a:extLst>
                </a:gridCol>
                <a:gridCol w="1431986">
                  <a:extLst>
                    <a:ext uri="{9D8B030D-6E8A-4147-A177-3AD203B41FA5}">
                      <a16:colId xmlns:a16="http://schemas.microsoft.com/office/drawing/2014/main" val="3180187530"/>
                    </a:ext>
                  </a:extLst>
                </a:gridCol>
                <a:gridCol w="1181820">
                  <a:extLst>
                    <a:ext uri="{9D8B030D-6E8A-4147-A177-3AD203B41FA5}">
                      <a16:colId xmlns:a16="http://schemas.microsoft.com/office/drawing/2014/main" val="1380770901"/>
                    </a:ext>
                  </a:extLst>
                </a:gridCol>
                <a:gridCol w="1247661">
                  <a:extLst>
                    <a:ext uri="{9D8B030D-6E8A-4147-A177-3AD203B41FA5}">
                      <a16:colId xmlns:a16="http://schemas.microsoft.com/office/drawing/2014/main" val="425408030"/>
                    </a:ext>
                  </a:extLst>
                </a:gridCol>
                <a:gridCol w="1123623">
                  <a:extLst>
                    <a:ext uri="{9D8B030D-6E8A-4147-A177-3AD203B41FA5}">
                      <a16:colId xmlns:a16="http://schemas.microsoft.com/office/drawing/2014/main" val="749847057"/>
                    </a:ext>
                  </a:extLst>
                </a:gridCol>
              </a:tblGrid>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Addition and Subtraction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8246687"/>
                  </a:ext>
                </a:extLst>
              </a:tr>
            </a:tbl>
          </a:graphicData>
        </a:graphic>
      </p:graphicFrame>
      <p:sp>
        <p:nvSpPr>
          <p:cNvPr id="7" name="Rectangle 6">
            <a:extLst>
              <a:ext uri="{FF2B5EF4-FFF2-40B4-BE49-F238E27FC236}">
                <a16:creationId xmlns:a16="http://schemas.microsoft.com/office/drawing/2014/main" id="{4CE0B2BC-8320-49EE-83B9-CAD611392D06}"/>
              </a:ext>
            </a:extLst>
          </p:cNvPr>
          <p:cNvSpPr/>
          <p:nvPr/>
        </p:nvSpPr>
        <p:spPr>
          <a:xfrm>
            <a:off x="2915816" y="1052736"/>
            <a:ext cx="1224136" cy="9940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E54F697A-E370-4CE3-A5B3-FC07327499FA}"/>
              </a:ext>
            </a:extLst>
          </p:cNvPr>
          <p:cNvSpPr txBox="1"/>
          <p:nvPr/>
        </p:nvSpPr>
        <p:spPr>
          <a:xfrm>
            <a:off x="568660" y="2627829"/>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First </a:t>
            </a:r>
          </a:p>
        </p:txBody>
      </p:sp>
      <p:sp>
        <p:nvSpPr>
          <p:cNvPr id="8" name="TextBox 7">
            <a:extLst>
              <a:ext uri="{FF2B5EF4-FFF2-40B4-BE49-F238E27FC236}">
                <a16:creationId xmlns:a16="http://schemas.microsoft.com/office/drawing/2014/main" id="{EBB4350C-D4D1-4C56-BA8E-12BDFDBF43EC}"/>
              </a:ext>
            </a:extLst>
          </p:cNvPr>
          <p:cNvSpPr txBox="1"/>
          <p:nvPr/>
        </p:nvSpPr>
        <p:spPr>
          <a:xfrm>
            <a:off x="3166939" y="2627829"/>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Then </a:t>
            </a:r>
          </a:p>
        </p:txBody>
      </p:sp>
      <p:sp>
        <p:nvSpPr>
          <p:cNvPr id="11" name="TextBox 10">
            <a:extLst>
              <a:ext uri="{FF2B5EF4-FFF2-40B4-BE49-F238E27FC236}">
                <a16:creationId xmlns:a16="http://schemas.microsoft.com/office/drawing/2014/main" id="{09B88B83-65EA-4052-8459-5AAEE848D396}"/>
              </a:ext>
            </a:extLst>
          </p:cNvPr>
          <p:cNvSpPr txBox="1"/>
          <p:nvPr/>
        </p:nvSpPr>
        <p:spPr>
          <a:xfrm>
            <a:off x="6810333" y="2565649"/>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Now </a:t>
            </a:r>
          </a:p>
        </p:txBody>
      </p:sp>
      <p:sp>
        <p:nvSpPr>
          <p:cNvPr id="14" name="TextBox 13">
            <a:extLst>
              <a:ext uri="{FF2B5EF4-FFF2-40B4-BE49-F238E27FC236}">
                <a16:creationId xmlns:a16="http://schemas.microsoft.com/office/drawing/2014/main" id="{5BD51FBB-021A-479B-A0AD-30E407241464}"/>
              </a:ext>
            </a:extLst>
          </p:cNvPr>
          <p:cNvSpPr txBox="1"/>
          <p:nvPr/>
        </p:nvSpPr>
        <p:spPr>
          <a:xfrm>
            <a:off x="568660" y="4605489"/>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3 </a:t>
            </a:r>
          </a:p>
        </p:txBody>
      </p:sp>
      <p:sp>
        <p:nvSpPr>
          <p:cNvPr id="15" name="TextBox 14">
            <a:extLst>
              <a:ext uri="{FF2B5EF4-FFF2-40B4-BE49-F238E27FC236}">
                <a16:creationId xmlns:a16="http://schemas.microsoft.com/office/drawing/2014/main" id="{71BB9397-E8C9-45A9-B281-05165A01BBCB}"/>
              </a:ext>
            </a:extLst>
          </p:cNvPr>
          <p:cNvSpPr txBox="1"/>
          <p:nvPr/>
        </p:nvSpPr>
        <p:spPr>
          <a:xfrm>
            <a:off x="3166939" y="4579418"/>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2 </a:t>
            </a:r>
          </a:p>
        </p:txBody>
      </p:sp>
      <p:sp>
        <p:nvSpPr>
          <p:cNvPr id="16" name="TextBox 15">
            <a:extLst>
              <a:ext uri="{FF2B5EF4-FFF2-40B4-BE49-F238E27FC236}">
                <a16:creationId xmlns:a16="http://schemas.microsoft.com/office/drawing/2014/main" id="{94762A15-A7C9-4516-83A0-7033D199933C}"/>
              </a:ext>
            </a:extLst>
          </p:cNvPr>
          <p:cNvSpPr txBox="1"/>
          <p:nvPr/>
        </p:nvSpPr>
        <p:spPr>
          <a:xfrm>
            <a:off x="6810333" y="4583417"/>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5 </a:t>
            </a:r>
          </a:p>
        </p:txBody>
      </p:sp>
      <p:pic>
        <p:nvPicPr>
          <p:cNvPr id="9" name="Picture 8">
            <a:extLst>
              <a:ext uri="{FF2B5EF4-FFF2-40B4-BE49-F238E27FC236}">
                <a16:creationId xmlns:a16="http://schemas.microsoft.com/office/drawing/2014/main" id="{7B2750AD-9AFA-4386-933E-17182B9806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529" y="3021177"/>
            <a:ext cx="1329159" cy="1329159"/>
          </a:xfrm>
          <a:prstGeom prst="rect">
            <a:avLst/>
          </a:prstGeom>
        </p:spPr>
      </p:pic>
      <p:pic>
        <p:nvPicPr>
          <p:cNvPr id="17" name="Picture 16">
            <a:extLst>
              <a:ext uri="{FF2B5EF4-FFF2-40B4-BE49-F238E27FC236}">
                <a16:creationId xmlns:a16="http://schemas.microsoft.com/office/drawing/2014/main" id="{347FE730-E57E-460D-A940-1E963BCF67A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52" b="90000" l="10000" r="90952">
                        <a14:foregroundMark x1="38571" y1="23333" x2="38571" y2="23333"/>
                        <a14:foregroundMark x1="19286" y1="16429" x2="19286" y2="16429"/>
                        <a14:foregroundMark x1="13810" y1="23333" x2="13810" y2="23333"/>
                        <a14:foregroundMark x1="35952" y1="6190" x2="35952" y2="6190"/>
                        <a14:foregroundMark x1="90952" y1="55000" x2="90952" y2="55000"/>
                      </a14:backgroundRemoval>
                    </a14:imgEffect>
                  </a14:imgLayer>
                </a14:imgProps>
              </a:ext>
              <a:ext uri="{28A0092B-C50C-407E-A947-70E740481C1C}">
                <a14:useLocalDpi xmlns:a14="http://schemas.microsoft.com/office/drawing/2010/main" val="0"/>
              </a:ext>
            </a:extLst>
          </a:blip>
          <a:stretch>
            <a:fillRect/>
          </a:stretch>
        </p:blipFill>
        <p:spPr>
          <a:xfrm>
            <a:off x="2819953" y="3196260"/>
            <a:ext cx="1329159" cy="1329159"/>
          </a:xfrm>
          <a:prstGeom prst="rect">
            <a:avLst/>
          </a:prstGeom>
        </p:spPr>
      </p:pic>
      <p:pic>
        <p:nvPicPr>
          <p:cNvPr id="18" name="Picture 17">
            <a:extLst>
              <a:ext uri="{FF2B5EF4-FFF2-40B4-BE49-F238E27FC236}">
                <a16:creationId xmlns:a16="http://schemas.microsoft.com/office/drawing/2014/main" id="{0E7E0E94-84FC-4A33-9D18-9B27F12ACE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9111" y="2934981"/>
            <a:ext cx="1329159" cy="1329159"/>
          </a:xfrm>
          <a:prstGeom prst="rect">
            <a:avLst/>
          </a:prstGeom>
        </p:spPr>
      </p:pic>
      <p:pic>
        <p:nvPicPr>
          <p:cNvPr id="19" name="Picture 18">
            <a:extLst>
              <a:ext uri="{FF2B5EF4-FFF2-40B4-BE49-F238E27FC236}">
                <a16:creationId xmlns:a16="http://schemas.microsoft.com/office/drawing/2014/main" id="{1E62ACAD-58BF-4A55-9970-B0CE6A2E5D9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52" b="90000" l="10000" r="90952">
                        <a14:foregroundMark x1="38571" y1="23333" x2="38571" y2="23333"/>
                        <a14:foregroundMark x1="19286" y1="16429" x2="19286" y2="16429"/>
                        <a14:foregroundMark x1="13810" y1="23333" x2="13810" y2="23333"/>
                        <a14:foregroundMark x1="35952" y1="6190" x2="35952" y2="6190"/>
                        <a14:foregroundMark x1="90952" y1="55000" x2="90952" y2="55000"/>
                      </a14:backgroundRemoval>
                    </a14:imgEffect>
                  </a14:imgLayer>
                </a14:imgProps>
              </a:ext>
              <a:ext uri="{28A0092B-C50C-407E-A947-70E740481C1C}">
                <a14:useLocalDpi xmlns:a14="http://schemas.microsoft.com/office/drawing/2010/main" val="0"/>
              </a:ext>
            </a:extLst>
          </a:blip>
          <a:stretch>
            <a:fillRect/>
          </a:stretch>
        </p:blipFill>
        <p:spPr>
          <a:xfrm>
            <a:off x="7470022" y="3081116"/>
            <a:ext cx="1329159" cy="1329159"/>
          </a:xfrm>
          <a:prstGeom prst="rect">
            <a:avLst/>
          </a:prstGeom>
        </p:spPr>
      </p:pic>
    </p:spTree>
    <p:extLst>
      <p:ext uri="{BB962C8B-B14F-4D97-AF65-F5344CB8AC3E}">
        <p14:creationId xmlns:p14="http://schemas.microsoft.com/office/powerpoint/2010/main" val="227108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8" grpId="0"/>
      <p:bldP spid="11" grpId="0"/>
      <p:bldP spid="14" grpId="0"/>
      <p:bldP spid="15" grpId="0"/>
      <p:bldP spid="1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48" y="73770"/>
            <a:ext cx="8229600" cy="1152128"/>
          </a:xfrm>
        </p:spPr>
        <p:txBody>
          <a:bodyPr>
            <a:normAutofit/>
          </a:bodyPr>
          <a:lstStyle/>
          <a:p>
            <a:r>
              <a:rPr lang="en-GB" dirty="0"/>
              <a:t>Early addition/subtraction </a:t>
            </a:r>
          </a:p>
        </p:txBody>
      </p:sp>
      <p:graphicFrame>
        <p:nvGraphicFramePr>
          <p:cNvPr id="5" name="Table 4">
            <a:extLst>
              <a:ext uri="{FF2B5EF4-FFF2-40B4-BE49-F238E27FC236}">
                <a16:creationId xmlns:a16="http://schemas.microsoft.com/office/drawing/2014/main" id="{E5E75CEF-53CD-49A4-B25D-104A6B2B0A5A}"/>
              </a:ext>
            </a:extLst>
          </p:cNvPr>
          <p:cNvGraphicFramePr>
            <a:graphicFrameLocks noGrp="1"/>
          </p:cNvGraphicFramePr>
          <p:nvPr/>
        </p:nvGraphicFramePr>
        <p:xfrm>
          <a:off x="-31070" y="1052736"/>
          <a:ext cx="9143022" cy="10058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1365774094"/>
                    </a:ext>
                  </a:extLst>
                </a:gridCol>
                <a:gridCol w="1009842">
                  <a:extLst>
                    <a:ext uri="{9D8B030D-6E8A-4147-A177-3AD203B41FA5}">
                      <a16:colId xmlns:a16="http://schemas.microsoft.com/office/drawing/2014/main" val="28226761"/>
                    </a:ext>
                  </a:extLst>
                </a:gridCol>
                <a:gridCol w="1109461">
                  <a:extLst>
                    <a:ext uri="{9D8B030D-6E8A-4147-A177-3AD203B41FA5}">
                      <a16:colId xmlns:a16="http://schemas.microsoft.com/office/drawing/2014/main" val="1084628476"/>
                    </a:ext>
                  </a:extLst>
                </a:gridCol>
                <a:gridCol w="1211046">
                  <a:extLst>
                    <a:ext uri="{9D8B030D-6E8A-4147-A177-3AD203B41FA5}">
                      <a16:colId xmlns:a16="http://schemas.microsoft.com/office/drawing/2014/main" val="1960970515"/>
                    </a:ext>
                  </a:extLst>
                </a:gridCol>
                <a:gridCol w="1431986">
                  <a:extLst>
                    <a:ext uri="{9D8B030D-6E8A-4147-A177-3AD203B41FA5}">
                      <a16:colId xmlns:a16="http://schemas.microsoft.com/office/drawing/2014/main" val="3180187530"/>
                    </a:ext>
                  </a:extLst>
                </a:gridCol>
                <a:gridCol w="1181820">
                  <a:extLst>
                    <a:ext uri="{9D8B030D-6E8A-4147-A177-3AD203B41FA5}">
                      <a16:colId xmlns:a16="http://schemas.microsoft.com/office/drawing/2014/main" val="1380770901"/>
                    </a:ext>
                  </a:extLst>
                </a:gridCol>
                <a:gridCol w="1247661">
                  <a:extLst>
                    <a:ext uri="{9D8B030D-6E8A-4147-A177-3AD203B41FA5}">
                      <a16:colId xmlns:a16="http://schemas.microsoft.com/office/drawing/2014/main" val="425408030"/>
                    </a:ext>
                  </a:extLst>
                </a:gridCol>
                <a:gridCol w="1123623">
                  <a:extLst>
                    <a:ext uri="{9D8B030D-6E8A-4147-A177-3AD203B41FA5}">
                      <a16:colId xmlns:a16="http://schemas.microsoft.com/office/drawing/2014/main" val="749847057"/>
                    </a:ext>
                  </a:extLst>
                </a:gridCol>
              </a:tblGrid>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Addition and Subtraction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8246687"/>
                  </a:ext>
                </a:extLst>
              </a:tr>
            </a:tbl>
          </a:graphicData>
        </a:graphic>
      </p:graphicFrame>
      <p:sp>
        <p:nvSpPr>
          <p:cNvPr id="7" name="Rectangle 6">
            <a:extLst>
              <a:ext uri="{FF2B5EF4-FFF2-40B4-BE49-F238E27FC236}">
                <a16:creationId xmlns:a16="http://schemas.microsoft.com/office/drawing/2014/main" id="{4CE0B2BC-8320-49EE-83B9-CAD611392D06}"/>
              </a:ext>
            </a:extLst>
          </p:cNvPr>
          <p:cNvSpPr/>
          <p:nvPr/>
        </p:nvSpPr>
        <p:spPr>
          <a:xfrm>
            <a:off x="5507043" y="1031996"/>
            <a:ext cx="1224136" cy="9940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E54F697A-E370-4CE3-A5B3-FC07327499FA}"/>
              </a:ext>
            </a:extLst>
          </p:cNvPr>
          <p:cNvSpPr txBox="1"/>
          <p:nvPr/>
        </p:nvSpPr>
        <p:spPr>
          <a:xfrm>
            <a:off x="550957" y="2266633"/>
            <a:ext cx="77993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First </a:t>
            </a:r>
          </a:p>
        </p:txBody>
      </p:sp>
      <p:sp>
        <p:nvSpPr>
          <p:cNvPr id="8" name="TextBox 7">
            <a:extLst>
              <a:ext uri="{FF2B5EF4-FFF2-40B4-BE49-F238E27FC236}">
                <a16:creationId xmlns:a16="http://schemas.microsoft.com/office/drawing/2014/main" id="{EBB4350C-D4D1-4C56-BA8E-12BDFDBF43EC}"/>
              </a:ext>
            </a:extLst>
          </p:cNvPr>
          <p:cNvSpPr txBox="1"/>
          <p:nvPr/>
        </p:nvSpPr>
        <p:spPr>
          <a:xfrm>
            <a:off x="3172905" y="2249745"/>
            <a:ext cx="70087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Then </a:t>
            </a:r>
          </a:p>
        </p:txBody>
      </p:sp>
      <p:sp>
        <p:nvSpPr>
          <p:cNvPr id="11" name="TextBox 10">
            <a:extLst>
              <a:ext uri="{FF2B5EF4-FFF2-40B4-BE49-F238E27FC236}">
                <a16:creationId xmlns:a16="http://schemas.microsoft.com/office/drawing/2014/main" id="{09B88B83-65EA-4052-8459-5AAEE848D396}"/>
              </a:ext>
            </a:extLst>
          </p:cNvPr>
          <p:cNvSpPr txBox="1"/>
          <p:nvPr/>
        </p:nvSpPr>
        <p:spPr>
          <a:xfrm>
            <a:off x="6792630" y="2204453"/>
            <a:ext cx="70087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Now </a:t>
            </a:r>
          </a:p>
        </p:txBody>
      </p:sp>
      <p:sp>
        <p:nvSpPr>
          <p:cNvPr id="14" name="TextBox 13">
            <a:extLst>
              <a:ext uri="{FF2B5EF4-FFF2-40B4-BE49-F238E27FC236}">
                <a16:creationId xmlns:a16="http://schemas.microsoft.com/office/drawing/2014/main" id="{5BD51FBB-021A-479B-A0AD-30E407241464}"/>
              </a:ext>
            </a:extLst>
          </p:cNvPr>
          <p:cNvSpPr txBox="1"/>
          <p:nvPr/>
        </p:nvSpPr>
        <p:spPr>
          <a:xfrm>
            <a:off x="867709" y="3514733"/>
            <a:ext cx="3841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3 </a:t>
            </a:r>
          </a:p>
        </p:txBody>
      </p:sp>
      <p:sp>
        <p:nvSpPr>
          <p:cNvPr id="15" name="TextBox 14">
            <a:extLst>
              <a:ext uri="{FF2B5EF4-FFF2-40B4-BE49-F238E27FC236}">
                <a16:creationId xmlns:a16="http://schemas.microsoft.com/office/drawing/2014/main" id="{71BB9397-E8C9-45A9-B281-05165A01BBCB}"/>
              </a:ext>
            </a:extLst>
          </p:cNvPr>
          <p:cNvSpPr txBox="1"/>
          <p:nvPr/>
        </p:nvSpPr>
        <p:spPr>
          <a:xfrm>
            <a:off x="3489657" y="3471774"/>
            <a:ext cx="3841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2 </a:t>
            </a:r>
          </a:p>
        </p:txBody>
      </p:sp>
      <p:sp>
        <p:nvSpPr>
          <p:cNvPr id="16" name="TextBox 15">
            <a:extLst>
              <a:ext uri="{FF2B5EF4-FFF2-40B4-BE49-F238E27FC236}">
                <a16:creationId xmlns:a16="http://schemas.microsoft.com/office/drawing/2014/main" id="{94762A15-A7C9-4516-83A0-7033D199933C}"/>
              </a:ext>
            </a:extLst>
          </p:cNvPr>
          <p:cNvSpPr txBox="1"/>
          <p:nvPr/>
        </p:nvSpPr>
        <p:spPr>
          <a:xfrm>
            <a:off x="7109382" y="3492661"/>
            <a:ext cx="3841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5 </a:t>
            </a:r>
          </a:p>
        </p:txBody>
      </p:sp>
      <p:pic>
        <p:nvPicPr>
          <p:cNvPr id="9" name="Picture 8">
            <a:extLst>
              <a:ext uri="{FF2B5EF4-FFF2-40B4-BE49-F238E27FC236}">
                <a16:creationId xmlns:a16="http://schemas.microsoft.com/office/drawing/2014/main" id="{7B2750AD-9AFA-4386-933E-17182B9806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277" y="2649068"/>
            <a:ext cx="779932" cy="779932"/>
          </a:xfrm>
          <a:prstGeom prst="rect">
            <a:avLst/>
          </a:prstGeom>
        </p:spPr>
      </p:pic>
      <p:pic>
        <p:nvPicPr>
          <p:cNvPr id="17" name="Picture 16">
            <a:extLst>
              <a:ext uri="{FF2B5EF4-FFF2-40B4-BE49-F238E27FC236}">
                <a16:creationId xmlns:a16="http://schemas.microsoft.com/office/drawing/2014/main" id="{347FE730-E57E-460D-A940-1E963BCF67A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52" b="90000" l="10000" r="90952">
                        <a14:foregroundMark x1="38571" y1="23333" x2="38571" y2="23333"/>
                        <a14:foregroundMark x1="19286" y1="16429" x2="19286" y2="16429"/>
                        <a14:foregroundMark x1="13810" y1="23333" x2="13810" y2="23333"/>
                        <a14:foregroundMark x1="35952" y1="6190" x2="35952" y2="6190"/>
                        <a14:foregroundMark x1="90952" y1="55000" x2="90952" y2="55000"/>
                      </a14:backgroundRemoval>
                    </a14:imgEffect>
                  </a14:imgLayer>
                </a14:imgProps>
              </a:ext>
              <a:ext uri="{28A0092B-C50C-407E-A947-70E740481C1C}">
                <a14:useLocalDpi xmlns:a14="http://schemas.microsoft.com/office/drawing/2010/main" val="0"/>
              </a:ext>
            </a:extLst>
          </a:blip>
          <a:stretch>
            <a:fillRect/>
          </a:stretch>
        </p:blipFill>
        <p:spPr>
          <a:xfrm>
            <a:off x="3164722" y="2734801"/>
            <a:ext cx="779932" cy="779932"/>
          </a:xfrm>
          <a:prstGeom prst="rect">
            <a:avLst/>
          </a:prstGeom>
        </p:spPr>
      </p:pic>
      <p:pic>
        <p:nvPicPr>
          <p:cNvPr id="18" name="Picture 17">
            <a:extLst>
              <a:ext uri="{FF2B5EF4-FFF2-40B4-BE49-F238E27FC236}">
                <a16:creationId xmlns:a16="http://schemas.microsoft.com/office/drawing/2014/main" id="{0E7E0E94-84FC-4A33-9D18-9B27F12ACE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216" y="2615032"/>
            <a:ext cx="779932" cy="779932"/>
          </a:xfrm>
          <a:prstGeom prst="rect">
            <a:avLst/>
          </a:prstGeom>
        </p:spPr>
      </p:pic>
      <p:pic>
        <p:nvPicPr>
          <p:cNvPr id="19" name="Picture 18">
            <a:extLst>
              <a:ext uri="{FF2B5EF4-FFF2-40B4-BE49-F238E27FC236}">
                <a16:creationId xmlns:a16="http://schemas.microsoft.com/office/drawing/2014/main" id="{1E62ACAD-58BF-4A55-9970-B0CE6A2E5D9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52" b="90000" l="10000" r="90952">
                        <a14:foregroundMark x1="38571" y1="23333" x2="38571" y2="23333"/>
                        <a14:foregroundMark x1="19286" y1="16429" x2="19286" y2="16429"/>
                        <a14:foregroundMark x1="13810" y1="23333" x2="13810" y2="23333"/>
                        <a14:foregroundMark x1="35952" y1="6190" x2="35952" y2="6190"/>
                        <a14:foregroundMark x1="90952" y1="55000" x2="90952" y2="55000"/>
                      </a14:backgroundRemoval>
                    </a14:imgEffect>
                  </a14:imgLayer>
                </a14:imgProps>
              </a:ext>
              <a:ext uri="{28A0092B-C50C-407E-A947-70E740481C1C}">
                <a14:useLocalDpi xmlns:a14="http://schemas.microsoft.com/office/drawing/2010/main" val="0"/>
              </a:ext>
            </a:extLst>
          </a:blip>
          <a:stretch>
            <a:fillRect/>
          </a:stretch>
        </p:blipFill>
        <p:spPr>
          <a:xfrm>
            <a:off x="7273266" y="2679614"/>
            <a:ext cx="779932" cy="779932"/>
          </a:xfrm>
          <a:prstGeom prst="rect">
            <a:avLst/>
          </a:prstGeom>
        </p:spPr>
      </p:pic>
      <p:sp>
        <p:nvSpPr>
          <p:cNvPr id="20" name="TextBox 19">
            <a:extLst>
              <a:ext uri="{FF2B5EF4-FFF2-40B4-BE49-F238E27FC236}">
                <a16:creationId xmlns:a16="http://schemas.microsoft.com/office/drawing/2014/main" id="{CA378C14-5608-414C-B45C-324BB4348525}"/>
              </a:ext>
            </a:extLst>
          </p:cNvPr>
          <p:cNvSpPr txBox="1"/>
          <p:nvPr/>
        </p:nvSpPr>
        <p:spPr>
          <a:xfrm>
            <a:off x="571750" y="4149080"/>
            <a:ext cx="77993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First </a:t>
            </a:r>
          </a:p>
        </p:txBody>
      </p:sp>
      <p:sp>
        <p:nvSpPr>
          <p:cNvPr id="21" name="TextBox 20">
            <a:extLst>
              <a:ext uri="{FF2B5EF4-FFF2-40B4-BE49-F238E27FC236}">
                <a16:creationId xmlns:a16="http://schemas.microsoft.com/office/drawing/2014/main" id="{17C58F5E-2297-415A-BF31-A825536DF8DF}"/>
              </a:ext>
            </a:extLst>
          </p:cNvPr>
          <p:cNvSpPr txBox="1"/>
          <p:nvPr/>
        </p:nvSpPr>
        <p:spPr>
          <a:xfrm>
            <a:off x="773477" y="5335129"/>
            <a:ext cx="3841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5 </a:t>
            </a:r>
          </a:p>
        </p:txBody>
      </p:sp>
      <p:pic>
        <p:nvPicPr>
          <p:cNvPr id="22" name="Picture 21">
            <a:extLst>
              <a:ext uri="{FF2B5EF4-FFF2-40B4-BE49-F238E27FC236}">
                <a16:creationId xmlns:a16="http://schemas.microsoft.com/office/drawing/2014/main" id="{495D09B3-A237-4BF3-9490-056632ED88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311" y="4457500"/>
            <a:ext cx="779932" cy="779932"/>
          </a:xfrm>
          <a:prstGeom prst="rect">
            <a:avLst/>
          </a:prstGeom>
        </p:spPr>
      </p:pic>
      <p:pic>
        <p:nvPicPr>
          <p:cNvPr id="23" name="Picture 22">
            <a:extLst>
              <a:ext uri="{FF2B5EF4-FFF2-40B4-BE49-F238E27FC236}">
                <a16:creationId xmlns:a16="http://schemas.microsoft.com/office/drawing/2014/main" id="{5D7E89C9-BE43-4AF8-BBE1-A20A32F9CA2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52" b="90000" l="10000" r="90952">
                        <a14:foregroundMark x1="38571" y1="23333" x2="38571" y2="23333"/>
                        <a14:foregroundMark x1="19286" y1="16429" x2="19286" y2="16429"/>
                        <a14:foregroundMark x1="13810" y1="23333" x2="13810" y2="23333"/>
                        <a14:foregroundMark x1="35952" y1="6190" x2="35952" y2="6190"/>
                        <a14:foregroundMark x1="90952" y1="55000" x2="90952" y2="55000"/>
                      </a14:backgroundRemoval>
                    </a14:imgEffect>
                  </a14:imgLayer>
                </a14:imgProps>
              </a:ext>
              <a:ext uri="{28A0092B-C50C-407E-A947-70E740481C1C}">
                <a14:useLocalDpi xmlns:a14="http://schemas.microsoft.com/office/drawing/2010/main" val="0"/>
              </a:ext>
            </a:extLst>
          </a:blip>
          <a:stretch>
            <a:fillRect/>
          </a:stretch>
        </p:blipFill>
        <p:spPr>
          <a:xfrm>
            <a:off x="937361" y="4522082"/>
            <a:ext cx="779932" cy="779932"/>
          </a:xfrm>
          <a:prstGeom prst="rect">
            <a:avLst/>
          </a:prstGeom>
        </p:spPr>
      </p:pic>
      <p:sp>
        <p:nvSpPr>
          <p:cNvPr id="24" name="TextBox 23">
            <a:extLst>
              <a:ext uri="{FF2B5EF4-FFF2-40B4-BE49-F238E27FC236}">
                <a16:creationId xmlns:a16="http://schemas.microsoft.com/office/drawing/2014/main" id="{21F7A3D9-8974-4080-BEAD-925A30089545}"/>
              </a:ext>
            </a:extLst>
          </p:cNvPr>
          <p:cNvSpPr txBox="1"/>
          <p:nvPr/>
        </p:nvSpPr>
        <p:spPr>
          <a:xfrm>
            <a:off x="3183812" y="4185642"/>
            <a:ext cx="70087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Then </a:t>
            </a:r>
          </a:p>
        </p:txBody>
      </p:sp>
      <p:sp>
        <p:nvSpPr>
          <p:cNvPr id="25" name="TextBox 24">
            <a:extLst>
              <a:ext uri="{FF2B5EF4-FFF2-40B4-BE49-F238E27FC236}">
                <a16:creationId xmlns:a16="http://schemas.microsoft.com/office/drawing/2014/main" id="{51F64071-282A-49EC-95A6-1D5A6D3CE87A}"/>
              </a:ext>
            </a:extLst>
          </p:cNvPr>
          <p:cNvSpPr txBox="1"/>
          <p:nvPr/>
        </p:nvSpPr>
        <p:spPr>
          <a:xfrm>
            <a:off x="3500564" y="5407671"/>
            <a:ext cx="3841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2 </a:t>
            </a:r>
          </a:p>
        </p:txBody>
      </p:sp>
      <p:pic>
        <p:nvPicPr>
          <p:cNvPr id="26" name="Picture 25">
            <a:extLst>
              <a:ext uri="{FF2B5EF4-FFF2-40B4-BE49-F238E27FC236}">
                <a16:creationId xmlns:a16="http://schemas.microsoft.com/office/drawing/2014/main" id="{394CB8F7-D808-4CC2-9F97-93D89DA61D7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52" b="90000" l="10000" r="90952">
                        <a14:foregroundMark x1="38571" y1="23333" x2="38571" y2="23333"/>
                        <a14:foregroundMark x1="19286" y1="16429" x2="19286" y2="16429"/>
                        <a14:foregroundMark x1="13810" y1="23333" x2="13810" y2="23333"/>
                        <a14:foregroundMark x1="35952" y1="6190" x2="35952" y2="6190"/>
                        <a14:foregroundMark x1="90952" y1="55000" x2="90952" y2="55000"/>
                      </a14:backgroundRemoval>
                    </a14:imgEffect>
                  </a14:imgLayer>
                </a14:imgProps>
              </a:ext>
              <a:ext uri="{28A0092B-C50C-407E-A947-70E740481C1C}">
                <a14:useLocalDpi xmlns:a14="http://schemas.microsoft.com/office/drawing/2010/main" val="0"/>
              </a:ext>
            </a:extLst>
          </a:blip>
          <a:stretch>
            <a:fillRect/>
          </a:stretch>
        </p:blipFill>
        <p:spPr>
          <a:xfrm>
            <a:off x="3175629" y="4670698"/>
            <a:ext cx="779932" cy="779932"/>
          </a:xfrm>
          <a:prstGeom prst="rect">
            <a:avLst/>
          </a:prstGeom>
        </p:spPr>
      </p:pic>
      <p:sp>
        <p:nvSpPr>
          <p:cNvPr id="27" name="TextBox 26">
            <a:extLst>
              <a:ext uri="{FF2B5EF4-FFF2-40B4-BE49-F238E27FC236}">
                <a16:creationId xmlns:a16="http://schemas.microsoft.com/office/drawing/2014/main" id="{32AA61DD-EEF1-4181-98E9-052BF044DCA6}"/>
              </a:ext>
            </a:extLst>
          </p:cNvPr>
          <p:cNvSpPr txBox="1"/>
          <p:nvPr/>
        </p:nvSpPr>
        <p:spPr>
          <a:xfrm>
            <a:off x="5889235" y="4075065"/>
            <a:ext cx="77993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Now </a:t>
            </a:r>
          </a:p>
        </p:txBody>
      </p:sp>
      <p:sp>
        <p:nvSpPr>
          <p:cNvPr id="28" name="TextBox 27">
            <a:extLst>
              <a:ext uri="{FF2B5EF4-FFF2-40B4-BE49-F238E27FC236}">
                <a16:creationId xmlns:a16="http://schemas.microsoft.com/office/drawing/2014/main" id="{64158489-F9D0-4C42-82AF-0DC460FC90EB}"/>
              </a:ext>
            </a:extLst>
          </p:cNvPr>
          <p:cNvSpPr txBox="1"/>
          <p:nvPr/>
        </p:nvSpPr>
        <p:spPr>
          <a:xfrm>
            <a:off x="6205987" y="5323165"/>
            <a:ext cx="3841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3 </a:t>
            </a:r>
          </a:p>
        </p:txBody>
      </p:sp>
      <p:pic>
        <p:nvPicPr>
          <p:cNvPr id="29" name="Picture 28">
            <a:extLst>
              <a:ext uri="{FF2B5EF4-FFF2-40B4-BE49-F238E27FC236}">
                <a16:creationId xmlns:a16="http://schemas.microsoft.com/office/drawing/2014/main" id="{6131E578-D1E3-4ABD-8E76-58A0E38DD5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555" y="4457500"/>
            <a:ext cx="779932" cy="779932"/>
          </a:xfrm>
          <a:prstGeom prst="rect">
            <a:avLst/>
          </a:prstGeom>
        </p:spPr>
      </p:pic>
    </p:spTree>
    <p:extLst>
      <p:ext uri="{BB962C8B-B14F-4D97-AF65-F5344CB8AC3E}">
        <p14:creationId xmlns:p14="http://schemas.microsoft.com/office/powerpoint/2010/main" val="173286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p:bldP spid="21" grpId="0"/>
      <p:bldP spid="24" grpId="0"/>
      <p:bldP spid="25" grpId="0"/>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id="{89DFA224-AA16-4C64-8D6D-8593DD3B11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7" t="5133" r="2497" b="5636"/>
          <a:stretch/>
        </p:blipFill>
        <p:spPr>
          <a:xfrm>
            <a:off x="4572000" y="3009900"/>
            <a:ext cx="3084025" cy="3810000"/>
          </a:xfrm>
          <a:prstGeom prst="rect">
            <a:avLst/>
          </a:prstGeom>
        </p:spPr>
      </p:pic>
      <p:pic>
        <p:nvPicPr>
          <p:cNvPr id="8" name="Picture 4">
            <a:extLst>
              <a:ext uri="{FF2B5EF4-FFF2-40B4-BE49-F238E27FC236}">
                <a16:creationId xmlns:a16="http://schemas.microsoft.com/office/drawing/2014/main" id="{8CFA678E-CE85-4AAE-9C7A-D835A702BA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2290" r="-1" b="-1236"/>
          <a:stretch/>
        </p:blipFill>
        <p:spPr>
          <a:xfrm>
            <a:off x="1358900" y="2601019"/>
            <a:ext cx="3175000" cy="4256981"/>
          </a:xfrm>
          <a:prstGeom prst="rect">
            <a:avLst/>
          </a:prstGeom>
        </p:spPr>
      </p:pic>
      <p:pic>
        <p:nvPicPr>
          <p:cNvPr id="9" name="Picture 3">
            <a:extLst>
              <a:ext uri="{FF2B5EF4-FFF2-40B4-BE49-F238E27FC236}">
                <a16:creationId xmlns:a16="http://schemas.microsoft.com/office/drawing/2014/main" id="{B4FB10D2-93AF-4546-A215-2373F2BD47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862" r="7792" b="10101"/>
          <a:stretch/>
        </p:blipFill>
        <p:spPr>
          <a:xfrm>
            <a:off x="4572000" y="193170"/>
            <a:ext cx="3084025" cy="3242918"/>
          </a:xfrm>
          <a:prstGeom prst="rect">
            <a:avLst/>
          </a:prstGeom>
        </p:spPr>
      </p:pic>
      <p:pic>
        <p:nvPicPr>
          <p:cNvPr id="12" name="Picture 2">
            <a:extLst>
              <a:ext uri="{FF2B5EF4-FFF2-40B4-BE49-F238E27FC236}">
                <a16:creationId xmlns:a16="http://schemas.microsoft.com/office/drawing/2014/main" id="{B8F93F42-88BE-4AAF-9CD9-03BD1EAF13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4" t="10139" r="-406" b="12474"/>
          <a:stretch/>
        </p:blipFill>
        <p:spPr>
          <a:xfrm>
            <a:off x="1362965" y="193170"/>
            <a:ext cx="3196335" cy="3242918"/>
          </a:xfrm>
          <a:prstGeom prst="rect">
            <a:avLst/>
          </a:prstGeom>
        </p:spPr>
      </p:pic>
      <p:sp>
        <p:nvSpPr>
          <p:cNvPr id="3" name="TextBox 2">
            <a:extLst>
              <a:ext uri="{FF2B5EF4-FFF2-40B4-BE49-F238E27FC236}">
                <a16:creationId xmlns:a16="http://schemas.microsoft.com/office/drawing/2014/main" id="{6C64F9F8-06A8-4C4D-88C4-45FCFA41FFF5}"/>
              </a:ext>
            </a:extLst>
          </p:cNvPr>
          <p:cNvSpPr txBox="1"/>
          <p:nvPr/>
        </p:nvSpPr>
        <p:spPr>
          <a:xfrm>
            <a:off x="1362965" y="2967335"/>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Estimate</a:t>
            </a:r>
          </a:p>
        </p:txBody>
      </p:sp>
      <p:sp>
        <p:nvSpPr>
          <p:cNvPr id="14" name="TextBox 13">
            <a:extLst>
              <a:ext uri="{FF2B5EF4-FFF2-40B4-BE49-F238E27FC236}">
                <a16:creationId xmlns:a16="http://schemas.microsoft.com/office/drawing/2014/main" id="{D5D5E331-40B6-4499-B792-D5A4C5AE1F3F}"/>
              </a:ext>
            </a:extLst>
          </p:cNvPr>
          <p:cNvSpPr txBox="1"/>
          <p:nvPr/>
        </p:nvSpPr>
        <p:spPr>
          <a:xfrm>
            <a:off x="4583274" y="2967334"/>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Estimate</a:t>
            </a:r>
          </a:p>
        </p:txBody>
      </p:sp>
      <p:sp>
        <p:nvSpPr>
          <p:cNvPr id="15" name="TextBox 14">
            <a:extLst>
              <a:ext uri="{FF2B5EF4-FFF2-40B4-BE49-F238E27FC236}">
                <a16:creationId xmlns:a16="http://schemas.microsoft.com/office/drawing/2014/main" id="{AFBACB1A-126A-42E0-BF2F-A052A3B9B17E}"/>
              </a:ext>
            </a:extLst>
          </p:cNvPr>
          <p:cNvSpPr txBox="1"/>
          <p:nvPr/>
        </p:nvSpPr>
        <p:spPr>
          <a:xfrm>
            <a:off x="1362964" y="6292064"/>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Estimate</a:t>
            </a:r>
          </a:p>
        </p:txBody>
      </p:sp>
      <p:sp>
        <p:nvSpPr>
          <p:cNvPr id="16" name="TextBox 15">
            <a:extLst>
              <a:ext uri="{FF2B5EF4-FFF2-40B4-BE49-F238E27FC236}">
                <a16:creationId xmlns:a16="http://schemas.microsoft.com/office/drawing/2014/main" id="{CC4C4CA8-5A97-40C6-94DD-53A93041C7C5}"/>
              </a:ext>
            </a:extLst>
          </p:cNvPr>
          <p:cNvSpPr txBox="1"/>
          <p:nvPr/>
        </p:nvSpPr>
        <p:spPr>
          <a:xfrm>
            <a:off x="4597399" y="6292064"/>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Estimate</a:t>
            </a:r>
          </a:p>
        </p:txBody>
      </p:sp>
      <p:sp>
        <p:nvSpPr>
          <p:cNvPr id="17" name="TextBox 16">
            <a:extLst>
              <a:ext uri="{FF2B5EF4-FFF2-40B4-BE49-F238E27FC236}">
                <a16:creationId xmlns:a16="http://schemas.microsoft.com/office/drawing/2014/main" id="{7270181B-1FAD-4AFB-B31B-169E7CB358AE}"/>
              </a:ext>
            </a:extLst>
          </p:cNvPr>
          <p:cNvSpPr txBox="1"/>
          <p:nvPr/>
        </p:nvSpPr>
        <p:spPr>
          <a:xfrm>
            <a:off x="1362963" y="2977967"/>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5</a:t>
            </a:r>
          </a:p>
        </p:txBody>
      </p:sp>
      <p:sp>
        <p:nvSpPr>
          <p:cNvPr id="18" name="TextBox 17">
            <a:extLst>
              <a:ext uri="{FF2B5EF4-FFF2-40B4-BE49-F238E27FC236}">
                <a16:creationId xmlns:a16="http://schemas.microsoft.com/office/drawing/2014/main" id="{2FB94294-AF38-4ADA-87B4-35EF6E61C25A}"/>
              </a:ext>
            </a:extLst>
          </p:cNvPr>
          <p:cNvSpPr txBox="1"/>
          <p:nvPr/>
        </p:nvSpPr>
        <p:spPr>
          <a:xfrm>
            <a:off x="4583273" y="2977967"/>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7</a:t>
            </a:r>
          </a:p>
        </p:txBody>
      </p:sp>
      <p:sp>
        <p:nvSpPr>
          <p:cNvPr id="19" name="TextBox 18">
            <a:extLst>
              <a:ext uri="{FF2B5EF4-FFF2-40B4-BE49-F238E27FC236}">
                <a16:creationId xmlns:a16="http://schemas.microsoft.com/office/drawing/2014/main" id="{C9DC3811-074E-4298-B166-FA01BDD5B5F6}"/>
              </a:ext>
            </a:extLst>
          </p:cNvPr>
          <p:cNvSpPr txBox="1"/>
          <p:nvPr/>
        </p:nvSpPr>
        <p:spPr>
          <a:xfrm>
            <a:off x="1371600" y="6281432"/>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8</a:t>
            </a:r>
          </a:p>
        </p:txBody>
      </p:sp>
      <p:sp>
        <p:nvSpPr>
          <p:cNvPr id="20" name="TextBox 19">
            <a:extLst>
              <a:ext uri="{FF2B5EF4-FFF2-40B4-BE49-F238E27FC236}">
                <a16:creationId xmlns:a16="http://schemas.microsoft.com/office/drawing/2014/main" id="{6F622F24-9AC3-430B-AECE-E06E18DC598F}"/>
              </a:ext>
            </a:extLst>
          </p:cNvPr>
          <p:cNvSpPr txBox="1"/>
          <p:nvPr/>
        </p:nvSpPr>
        <p:spPr>
          <a:xfrm>
            <a:off x="4597399" y="6292063"/>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4</a:t>
            </a:r>
          </a:p>
        </p:txBody>
      </p:sp>
      <p:sp>
        <p:nvSpPr>
          <p:cNvPr id="22" name="Rounded Rectangular Callout 4">
            <a:extLst>
              <a:ext uri="{FF2B5EF4-FFF2-40B4-BE49-F238E27FC236}">
                <a16:creationId xmlns:a16="http://schemas.microsoft.com/office/drawing/2014/main" id="{94CAFDC2-104E-4A4A-99EA-9EA71E7442F0}"/>
              </a:ext>
            </a:extLst>
          </p:cNvPr>
          <p:cNvSpPr/>
          <p:nvPr/>
        </p:nvSpPr>
        <p:spPr>
          <a:xfrm>
            <a:off x="77980" y="193170"/>
            <a:ext cx="1272285" cy="873630"/>
          </a:xfrm>
          <a:prstGeom prst="wedgeRoundRectCallout">
            <a:avLst>
              <a:gd name="adj1" fmla="val 72307"/>
              <a:gd name="adj2" fmla="val 4372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rPr>
              <a:t>How many figures are in the cup?</a:t>
            </a:r>
          </a:p>
        </p:txBody>
      </p:sp>
    </p:spTree>
    <p:extLst>
      <p:ext uri="{BB962C8B-B14F-4D97-AF65-F5344CB8AC3E}">
        <p14:creationId xmlns:p14="http://schemas.microsoft.com/office/powerpoint/2010/main" val="21910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1" nodeType="clickEffect">
                                  <p:stCondLst>
                                    <p:cond delay="0"/>
                                  </p:stCondLst>
                                  <p:childTnLst>
                                    <p:animEffect transition="out" filter="dissolv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grpId="1" nodeType="clickEffect">
                                  <p:stCondLst>
                                    <p:cond delay="0"/>
                                  </p:stCondLst>
                                  <p:childTnLst>
                                    <p:animEffect transition="out" filter="dissolv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dissolv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9" presetClass="exit" presetSubtype="0" fill="hold" grpId="1" nodeType="clickEffect">
                                  <p:stCondLst>
                                    <p:cond delay="0"/>
                                  </p:stCondLst>
                                  <p:childTnLst>
                                    <p:animEffect transition="out" filter="dissolv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dissolve">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9" presetClass="exit" presetSubtype="0" fill="hold" grpId="1" nodeType="clickEffect">
                                  <p:stCondLst>
                                    <p:cond delay="0"/>
                                  </p:stCondLst>
                                  <p:childTnLst>
                                    <p:animEffect transition="out" filter="dissolv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dissolv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P spid="14" grpId="1" animBg="1"/>
      <p:bldP spid="15" grpId="0" animBg="1"/>
      <p:bldP spid="15" grpId="1" animBg="1"/>
      <p:bldP spid="16" grpId="0" animBg="1"/>
      <p:bldP spid="16" grpId="1" animBg="1"/>
      <p:bldP spid="17" grpId="0" animBg="1"/>
      <p:bldP spid="18" grpId="0" animBg="1"/>
      <p:bldP spid="19" grpId="0" animBg="1"/>
      <p:bldP spid="20" grpId="0" animBg="1"/>
      <p:bldP spid="2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48" y="73770"/>
            <a:ext cx="8229600" cy="1152128"/>
          </a:xfrm>
        </p:spPr>
        <p:txBody>
          <a:bodyPr>
            <a:normAutofit/>
          </a:bodyPr>
          <a:lstStyle/>
          <a:p>
            <a:r>
              <a:rPr lang="en-GB" dirty="0"/>
              <a:t>Early addition/subtraction</a:t>
            </a:r>
          </a:p>
        </p:txBody>
      </p:sp>
      <p:graphicFrame>
        <p:nvGraphicFramePr>
          <p:cNvPr id="5" name="Table 4">
            <a:extLst>
              <a:ext uri="{FF2B5EF4-FFF2-40B4-BE49-F238E27FC236}">
                <a16:creationId xmlns:a16="http://schemas.microsoft.com/office/drawing/2014/main" id="{E5E75CEF-53CD-49A4-B25D-104A6B2B0A5A}"/>
              </a:ext>
            </a:extLst>
          </p:cNvPr>
          <p:cNvGraphicFramePr>
            <a:graphicFrameLocks noGrp="1"/>
          </p:cNvGraphicFramePr>
          <p:nvPr/>
        </p:nvGraphicFramePr>
        <p:xfrm>
          <a:off x="-31070" y="1052736"/>
          <a:ext cx="9143022" cy="10058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1365774094"/>
                    </a:ext>
                  </a:extLst>
                </a:gridCol>
                <a:gridCol w="1009842">
                  <a:extLst>
                    <a:ext uri="{9D8B030D-6E8A-4147-A177-3AD203B41FA5}">
                      <a16:colId xmlns:a16="http://schemas.microsoft.com/office/drawing/2014/main" val="28226761"/>
                    </a:ext>
                  </a:extLst>
                </a:gridCol>
                <a:gridCol w="1107793">
                  <a:extLst>
                    <a:ext uri="{9D8B030D-6E8A-4147-A177-3AD203B41FA5}">
                      <a16:colId xmlns:a16="http://schemas.microsoft.com/office/drawing/2014/main" val="1084628476"/>
                    </a:ext>
                  </a:extLst>
                </a:gridCol>
                <a:gridCol w="1212714">
                  <a:extLst>
                    <a:ext uri="{9D8B030D-6E8A-4147-A177-3AD203B41FA5}">
                      <a16:colId xmlns:a16="http://schemas.microsoft.com/office/drawing/2014/main" val="1960970515"/>
                    </a:ext>
                  </a:extLst>
                </a:gridCol>
                <a:gridCol w="1431986">
                  <a:extLst>
                    <a:ext uri="{9D8B030D-6E8A-4147-A177-3AD203B41FA5}">
                      <a16:colId xmlns:a16="http://schemas.microsoft.com/office/drawing/2014/main" val="3180187530"/>
                    </a:ext>
                  </a:extLst>
                </a:gridCol>
                <a:gridCol w="1181820">
                  <a:extLst>
                    <a:ext uri="{9D8B030D-6E8A-4147-A177-3AD203B41FA5}">
                      <a16:colId xmlns:a16="http://schemas.microsoft.com/office/drawing/2014/main" val="1380770901"/>
                    </a:ext>
                  </a:extLst>
                </a:gridCol>
                <a:gridCol w="1247661">
                  <a:extLst>
                    <a:ext uri="{9D8B030D-6E8A-4147-A177-3AD203B41FA5}">
                      <a16:colId xmlns:a16="http://schemas.microsoft.com/office/drawing/2014/main" val="425408030"/>
                    </a:ext>
                  </a:extLst>
                </a:gridCol>
                <a:gridCol w="1123623">
                  <a:extLst>
                    <a:ext uri="{9D8B030D-6E8A-4147-A177-3AD203B41FA5}">
                      <a16:colId xmlns:a16="http://schemas.microsoft.com/office/drawing/2014/main" val="749847057"/>
                    </a:ext>
                  </a:extLst>
                </a:gridCol>
              </a:tblGrid>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Addition and Subtraction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8246687"/>
                  </a:ext>
                </a:extLst>
              </a:tr>
            </a:tbl>
          </a:graphicData>
        </a:graphic>
      </p:graphicFrame>
      <p:sp>
        <p:nvSpPr>
          <p:cNvPr id="7" name="Rectangle 6">
            <a:extLst>
              <a:ext uri="{FF2B5EF4-FFF2-40B4-BE49-F238E27FC236}">
                <a16:creationId xmlns:a16="http://schemas.microsoft.com/office/drawing/2014/main" id="{4CE0B2BC-8320-49EE-83B9-CAD611392D06}"/>
              </a:ext>
            </a:extLst>
          </p:cNvPr>
          <p:cNvSpPr/>
          <p:nvPr/>
        </p:nvSpPr>
        <p:spPr>
          <a:xfrm>
            <a:off x="2915816" y="1052736"/>
            <a:ext cx="1224136" cy="9940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E54F697A-E370-4CE3-A5B3-FC07327499FA}"/>
              </a:ext>
            </a:extLst>
          </p:cNvPr>
          <p:cNvSpPr txBox="1"/>
          <p:nvPr/>
        </p:nvSpPr>
        <p:spPr>
          <a:xfrm>
            <a:off x="580188" y="2299582"/>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First </a:t>
            </a:r>
          </a:p>
        </p:txBody>
      </p:sp>
      <p:sp>
        <p:nvSpPr>
          <p:cNvPr id="8" name="TextBox 7">
            <a:extLst>
              <a:ext uri="{FF2B5EF4-FFF2-40B4-BE49-F238E27FC236}">
                <a16:creationId xmlns:a16="http://schemas.microsoft.com/office/drawing/2014/main" id="{EBB4350C-D4D1-4C56-BA8E-12BDFDBF43EC}"/>
              </a:ext>
            </a:extLst>
          </p:cNvPr>
          <p:cNvSpPr txBox="1"/>
          <p:nvPr/>
        </p:nvSpPr>
        <p:spPr>
          <a:xfrm>
            <a:off x="3166939" y="2315420"/>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Then </a:t>
            </a:r>
          </a:p>
        </p:txBody>
      </p:sp>
      <p:sp>
        <p:nvSpPr>
          <p:cNvPr id="11" name="TextBox 10">
            <a:extLst>
              <a:ext uri="{FF2B5EF4-FFF2-40B4-BE49-F238E27FC236}">
                <a16:creationId xmlns:a16="http://schemas.microsoft.com/office/drawing/2014/main" id="{09B88B83-65EA-4052-8459-5AAEE848D396}"/>
              </a:ext>
            </a:extLst>
          </p:cNvPr>
          <p:cNvSpPr txBox="1"/>
          <p:nvPr/>
        </p:nvSpPr>
        <p:spPr>
          <a:xfrm>
            <a:off x="6810333" y="2315420"/>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Now </a:t>
            </a:r>
          </a:p>
        </p:txBody>
      </p:sp>
      <p:sp>
        <p:nvSpPr>
          <p:cNvPr id="14" name="TextBox 13">
            <a:extLst>
              <a:ext uri="{FF2B5EF4-FFF2-40B4-BE49-F238E27FC236}">
                <a16:creationId xmlns:a16="http://schemas.microsoft.com/office/drawing/2014/main" id="{5BD51FBB-021A-479B-A0AD-30E407241464}"/>
              </a:ext>
            </a:extLst>
          </p:cNvPr>
          <p:cNvSpPr txBox="1"/>
          <p:nvPr/>
        </p:nvSpPr>
        <p:spPr>
          <a:xfrm>
            <a:off x="599572" y="5335489"/>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4 </a:t>
            </a:r>
          </a:p>
        </p:txBody>
      </p:sp>
      <p:sp>
        <p:nvSpPr>
          <p:cNvPr id="15" name="TextBox 14">
            <a:extLst>
              <a:ext uri="{FF2B5EF4-FFF2-40B4-BE49-F238E27FC236}">
                <a16:creationId xmlns:a16="http://schemas.microsoft.com/office/drawing/2014/main" id="{71BB9397-E8C9-45A9-B281-05165A01BBCB}"/>
              </a:ext>
            </a:extLst>
          </p:cNvPr>
          <p:cNvSpPr txBox="1"/>
          <p:nvPr/>
        </p:nvSpPr>
        <p:spPr>
          <a:xfrm>
            <a:off x="3185617" y="5335489"/>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2 </a:t>
            </a:r>
          </a:p>
        </p:txBody>
      </p:sp>
      <p:sp>
        <p:nvSpPr>
          <p:cNvPr id="16" name="TextBox 15">
            <a:extLst>
              <a:ext uri="{FF2B5EF4-FFF2-40B4-BE49-F238E27FC236}">
                <a16:creationId xmlns:a16="http://schemas.microsoft.com/office/drawing/2014/main" id="{94762A15-A7C9-4516-83A0-7033D199933C}"/>
              </a:ext>
            </a:extLst>
          </p:cNvPr>
          <p:cNvSpPr txBox="1"/>
          <p:nvPr/>
        </p:nvSpPr>
        <p:spPr>
          <a:xfrm>
            <a:off x="6810333" y="5335489"/>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6 </a:t>
            </a:r>
          </a:p>
        </p:txBody>
      </p:sp>
      <p:graphicFrame>
        <p:nvGraphicFramePr>
          <p:cNvPr id="4" name="Table 3">
            <a:extLst>
              <a:ext uri="{FF2B5EF4-FFF2-40B4-BE49-F238E27FC236}">
                <a16:creationId xmlns:a16="http://schemas.microsoft.com/office/drawing/2014/main" id="{83621B7D-DB36-433E-9C2E-EB6CFA126711}"/>
              </a:ext>
            </a:extLst>
          </p:cNvPr>
          <p:cNvGraphicFramePr>
            <a:graphicFrameLocks noGrp="1"/>
          </p:cNvGraphicFramePr>
          <p:nvPr/>
        </p:nvGraphicFramePr>
        <p:xfrm>
          <a:off x="549356" y="2850148"/>
          <a:ext cx="1152128" cy="2262955"/>
        </p:xfrm>
        <a:graphic>
          <a:graphicData uri="http://schemas.openxmlformats.org/drawingml/2006/table">
            <a:tbl>
              <a:tblPr firstRow="1" bandRow="1">
                <a:tableStyleId>{5C22544A-7EE6-4342-B048-85BDC9FD1C3A}</a:tableStyleId>
              </a:tblPr>
              <a:tblGrid>
                <a:gridCol w="576064">
                  <a:extLst>
                    <a:ext uri="{9D8B030D-6E8A-4147-A177-3AD203B41FA5}">
                      <a16:colId xmlns:a16="http://schemas.microsoft.com/office/drawing/2014/main" val="2390840303"/>
                    </a:ext>
                  </a:extLst>
                </a:gridCol>
                <a:gridCol w="576064">
                  <a:extLst>
                    <a:ext uri="{9D8B030D-6E8A-4147-A177-3AD203B41FA5}">
                      <a16:colId xmlns:a16="http://schemas.microsoft.com/office/drawing/2014/main" val="2406279324"/>
                    </a:ext>
                  </a:extLst>
                </a:gridCol>
              </a:tblGrid>
              <a:tr h="452591">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8169901"/>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3793561"/>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7666740"/>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999885"/>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4239471"/>
                  </a:ext>
                </a:extLst>
              </a:tr>
            </a:tbl>
          </a:graphicData>
        </a:graphic>
      </p:graphicFrame>
      <p:sp>
        <p:nvSpPr>
          <p:cNvPr id="6" name="Oval 5">
            <a:extLst>
              <a:ext uri="{FF2B5EF4-FFF2-40B4-BE49-F238E27FC236}">
                <a16:creationId xmlns:a16="http://schemas.microsoft.com/office/drawing/2014/main" id="{47884B90-BB92-4318-A3CB-8AC6C72F465F}"/>
              </a:ext>
            </a:extLst>
          </p:cNvPr>
          <p:cNvSpPr/>
          <p:nvPr/>
        </p:nvSpPr>
        <p:spPr>
          <a:xfrm>
            <a:off x="631628" y="2883890"/>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838EAB24-8551-4DA3-8AC0-1B6439A09A9C}"/>
              </a:ext>
            </a:extLst>
          </p:cNvPr>
          <p:cNvSpPr/>
          <p:nvPr/>
        </p:nvSpPr>
        <p:spPr>
          <a:xfrm>
            <a:off x="631628" y="3356992"/>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84226672-4405-49B7-B077-1B823C0FCE76}"/>
              </a:ext>
            </a:extLst>
          </p:cNvPr>
          <p:cNvSpPr/>
          <p:nvPr/>
        </p:nvSpPr>
        <p:spPr>
          <a:xfrm>
            <a:off x="631628" y="3796959"/>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05834E7E-BB03-4D86-BC9A-8E6CB633264B}"/>
              </a:ext>
            </a:extLst>
          </p:cNvPr>
          <p:cNvSpPr/>
          <p:nvPr/>
        </p:nvSpPr>
        <p:spPr>
          <a:xfrm>
            <a:off x="631628" y="4270365"/>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3" name="Table 22">
            <a:extLst>
              <a:ext uri="{FF2B5EF4-FFF2-40B4-BE49-F238E27FC236}">
                <a16:creationId xmlns:a16="http://schemas.microsoft.com/office/drawing/2014/main" id="{D56DAF5A-9997-46B3-9173-66C20552570B}"/>
              </a:ext>
            </a:extLst>
          </p:cNvPr>
          <p:cNvGraphicFramePr>
            <a:graphicFrameLocks noGrp="1"/>
          </p:cNvGraphicFramePr>
          <p:nvPr/>
        </p:nvGraphicFramePr>
        <p:xfrm>
          <a:off x="3103780" y="2850148"/>
          <a:ext cx="1152128" cy="2262955"/>
        </p:xfrm>
        <a:graphic>
          <a:graphicData uri="http://schemas.openxmlformats.org/drawingml/2006/table">
            <a:tbl>
              <a:tblPr firstRow="1" bandRow="1">
                <a:tableStyleId>{5C22544A-7EE6-4342-B048-85BDC9FD1C3A}</a:tableStyleId>
              </a:tblPr>
              <a:tblGrid>
                <a:gridCol w="576064">
                  <a:extLst>
                    <a:ext uri="{9D8B030D-6E8A-4147-A177-3AD203B41FA5}">
                      <a16:colId xmlns:a16="http://schemas.microsoft.com/office/drawing/2014/main" val="2390840303"/>
                    </a:ext>
                  </a:extLst>
                </a:gridCol>
                <a:gridCol w="576064">
                  <a:extLst>
                    <a:ext uri="{9D8B030D-6E8A-4147-A177-3AD203B41FA5}">
                      <a16:colId xmlns:a16="http://schemas.microsoft.com/office/drawing/2014/main" val="2406279324"/>
                    </a:ext>
                  </a:extLst>
                </a:gridCol>
              </a:tblGrid>
              <a:tr h="452591">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8169901"/>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3793561"/>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7666740"/>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999885"/>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4239471"/>
                  </a:ext>
                </a:extLst>
              </a:tr>
            </a:tbl>
          </a:graphicData>
        </a:graphic>
      </p:graphicFrame>
      <p:sp>
        <p:nvSpPr>
          <p:cNvPr id="24" name="Oval 23">
            <a:extLst>
              <a:ext uri="{FF2B5EF4-FFF2-40B4-BE49-F238E27FC236}">
                <a16:creationId xmlns:a16="http://schemas.microsoft.com/office/drawing/2014/main" id="{BB0A7F5E-E775-4289-B425-3A4E2C27A7D8}"/>
              </a:ext>
            </a:extLst>
          </p:cNvPr>
          <p:cNvSpPr/>
          <p:nvPr/>
        </p:nvSpPr>
        <p:spPr>
          <a:xfrm>
            <a:off x="3186052" y="2883890"/>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A504125C-8FB5-4FDC-A4CC-600934A91E05}"/>
              </a:ext>
            </a:extLst>
          </p:cNvPr>
          <p:cNvSpPr/>
          <p:nvPr/>
        </p:nvSpPr>
        <p:spPr>
          <a:xfrm>
            <a:off x="3186052" y="3356992"/>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AC51A333-3C45-48D9-A138-2582FBEAAC49}"/>
              </a:ext>
            </a:extLst>
          </p:cNvPr>
          <p:cNvSpPr/>
          <p:nvPr/>
        </p:nvSpPr>
        <p:spPr>
          <a:xfrm>
            <a:off x="3186052" y="3796959"/>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4AD0A163-2F28-4920-9841-11F7F993B888}"/>
              </a:ext>
            </a:extLst>
          </p:cNvPr>
          <p:cNvSpPr/>
          <p:nvPr/>
        </p:nvSpPr>
        <p:spPr>
          <a:xfrm>
            <a:off x="3186052" y="4270365"/>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04B2C1DD-6834-400D-8CBA-8FC522216D5C}"/>
              </a:ext>
            </a:extLst>
          </p:cNvPr>
          <p:cNvSpPr/>
          <p:nvPr/>
        </p:nvSpPr>
        <p:spPr>
          <a:xfrm>
            <a:off x="3186052" y="4688549"/>
            <a:ext cx="361660" cy="3693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85CCA941-C86A-4095-89BC-5BE234784AC2}"/>
              </a:ext>
            </a:extLst>
          </p:cNvPr>
          <p:cNvSpPr/>
          <p:nvPr/>
        </p:nvSpPr>
        <p:spPr>
          <a:xfrm>
            <a:off x="3763654" y="2883890"/>
            <a:ext cx="361660" cy="3693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0" name="Table 29">
            <a:extLst>
              <a:ext uri="{FF2B5EF4-FFF2-40B4-BE49-F238E27FC236}">
                <a16:creationId xmlns:a16="http://schemas.microsoft.com/office/drawing/2014/main" id="{2190D1BE-CF46-4ADD-91DA-03A9F66194E0}"/>
              </a:ext>
            </a:extLst>
          </p:cNvPr>
          <p:cNvGraphicFramePr>
            <a:graphicFrameLocks noGrp="1"/>
          </p:cNvGraphicFramePr>
          <p:nvPr/>
        </p:nvGraphicFramePr>
        <p:xfrm>
          <a:off x="6750249" y="2957985"/>
          <a:ext cx="1152128" cy="2262955"/>
        </p:xfrm>
        <a:graphic>
          <a:graphicData uri="http://schemas.openxmlformats.org/drawingml/2006/table">
            <a:tbl>
              <a:tblPr firstRow="1" bandRow="1">
                <a:tableStyleId>{5C22544A-7EE6-4342-B048-85BDC9FD1C3A}</a:tableStyleId>
              </a:tblPr>
              <a:tblGrid>
                <a:gridCol w="576064">
                  <a:extLst>
                    <a:ext uri="{9D8B030D-6E8A-4147-A177-3AD203B41FA5}">
                      <a16:colId xmlns:a16="http://schemas.microsoft.com/office/drawing/2014/main" val="2390840303"/>
                    </a:ext>
                  </a:extLst>
                </a:gridCol>
                <a:gridCol w="576064">
                  <a:extLst>
                    <a:ext uri="{9D8B030D-6E8A-4147-A177-3AD203B41FA5}">
                      <a16:colId xmlns:a16="http://schemas.microsoft.com/office/drawing/2014/main" val="2406279324"/>
                    </a:ext>
                  </a:extLst>
                </a:gridCol>
              </a:tblGrid>
              <a:tr h="452591">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8169901"/>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3793561"/>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7666740"/>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999885"/>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4239471"/>
                  </a:ext>
                </a:extLst>
              </a:tr>
            </a:tbl>
          </a:graphicData>
        </a:graphic>
      </p:graphicFrame>
      <p:sp>
        <p:nvSpPr>
          <p:cNvPr id="31" name="Oval 30">
            <a:extLst>
              <a:ext uri="{FF2B5EF4-FFF2-40B4-BE49-F238E27FC236}">
                <a16:creationId xmlns:a16="http://schemas.microsoft.com/office/drawing/2014/main" id="{9B37E2A9-10B4-4A06-9B4E-0FAEBAC2D2B2}"/>
              </a:ext>
            </a:extLst>
          </p:cNvPr>
          <p:cNvSpPr/>
          <p:nvPr/>
        </p:nvSpPr>
        <p:spPr>
          <a:xfrm>
            <a:off x="6832521" y="2991727"/>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Oval 31">
            <a:extLst>
              <a:ext uri="{FF2B5EF4-FFF2-40B4-BE49-F238E27FC236}">
                <a16:creationId xmlns:a16="http://schemas.microsoft.com/office/drawing/2014/main" id="{CFB6FCD6-7B3C-45CD-91F2-9EF1E65FC9AA}"/>
              </a:ext>
            </a:extLst>
          </p:cNvPr>
          <p:cNvSpPr/>
          <p:nvPr/>
        </p:nvSpPr>
        <p:spPr>
          <a:xfrm>
            <a:off x="6832521" y="3464829"/>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A35253E0-BAF6-4E1D-92BE-473EF8BEFE9B}"/>
              </a:ext>
            </a:extLst>
          </p:cNvPr>
          <p:cNvSpPr/>
          <p:nvPr/>
        </p:nvSpPr>
        <p:spPr>
          <a:xfrm>
            <a:off x="6832521" y="3904796"/>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D7A7B6EB-CF1C-440C-8638-02FB3EB3C1D5}"/>
              </a:ext>
            </a:extLst>
          </p:cNvPr>
          <p:cNvSpPr/>
          <p:nvPr/>
        </p:nvSpPr>
        <p:spPr>
          <a:xfrm>
            <a:off x="6832521" y="4378202"/>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a:extLst>
              <a:ext uri="{FF2B5EF4-FFF2-40B4-BE49-F238E27FC236}">
                <a16:creationId xmlns:a16="http://schemas.microsoft.com/office/drawing/2014/main" id="{B65E85DF-0340-4410-858F-778EA69568F4}"/>
              </a:ext>
            </a:extLst>
          </p:cNvPr>
          <p:cNvSpPr/>
          <p:nvPr/>
        </p:nvSpPr>
        <p:spPr>
          <a:xfrm>
            <a:off x="6832521" y="4796386"/>
            <a:ext cx="361660" cy="3693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a:extLst>
              <a:ext uri="{FF2B5EF4-FFF2-40B4-BE49-F238E27FC236}">
                <a16:creationId xmlns:a16="http://schemas.microsoft.com/office/drawing/2014/main" id="{3FE26AE0-FF7B-4C66-974F-D13F59FC3113}"/>
              </a:ext>
            </a:extLst>
          </p:cNvPr>
          <p:cNvSpPr/>
          <p:nvPr/>
        </p:nvSpPr>
        <p:spPr>
          <a:xfrm>
            <a:off x="7410123" y="2991727"/>
            <a:ext cx="361660" cy="3693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6197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8" grpId="0"/>
      <p:bldP spid="11" grpId="0"/>
      <p:bldP spid="14" grpId="0"/>
      <p:bldP spid="15" grpId="0"/>
      <p:bldP spid="16" grpId="0"/>
      <p:bldP spid="6" grpId="0" animBg="1"/>
      <p:bldP spid="20" grpId="0" animBg="1"/>
      <p:bldP spid="21" grpId="0" animBg="1"/>
      <p:bldP spid="22" grpId="0" animBg="1"/>
      <p:bldP spid="24" grpId="0" animBg="1"/>
      <p:bldP spid="25" grpId="0" animBg="1"/>
      <p:bldP spid="26" grpId="0" animBg="1"/>
      <p:bldP spid="27" grpId="0" animBg="1"/>
      <p:bldP spid="28" grpId="0" animBg="1"/>
      <p:bldP spid="29" grpId="0" animBg="1"/>
      <p:bldP spid="31" grpId="0" animBg="1"/>
      <p:bldP spid="32" grpId="0" animBg="1"/>
      <p:bldP spid="33" grpId="0" animBg="1"/>
      <p:bldP spid="34" grpId="0" animBg="1"/>
      <p:bldP spid="35" grpId="0" animBg="1"/>
      <p:bldP spid="3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48" y="73770"/>
            <a:ext cx="8229600" cy="1152128"/>
          </a:xfrm>
        </p:spPr>
        <p:txBody>
          <a:bodyPr>
            <a:normAutofit/>
          </a:bodyPr>
          <a:lstStyle/>
          <a:p>
            <a:r>
              <a:rPr lang="en-GB" dirty="0"/>
              <a:t>Early addition/subtraction</a:t>
            </a:r>
          </a:p>
        </p:txBody>
      </p:sp>
      <p:graphicFrame>
        <p:nvGraphicFramePr>
          <p:cNvPr id="5" name="Table 4">
            <a:extLst>
              <a:ext uri="{FF2B5EF4-FFF2-40B4-BE49-F238E27FC236}">
                <a16:creationId xmlns:a16="http://schemas.microsoft.com/office/drawing/2014/main" id="{E5E75CEF-53CD-49A4-B25D-104A6B2B0A5A}"/>
              </a:ext>
            </a:extLst>
          </p:cNvPr>
          <p:cNvGraphicFramePr>
            <a:graphicFrameLocks noGrp="1"/>
          </p:cNvGraphicFramePr>
          <p:nvPr/>
        </p:nvGraphicFramePr>
        <p:xfrm>
          <a:off x="-31070" y="1052736"/>
          <a:ext cx="9143022" cy="10058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1365774094"/>
                    </a:ext>
                  </a:extLst>
                </a:gridCol>
                <a:gridCol w="1009842">
                  <a:extLst>
                    <a:ext uri="{9D8B030D-6E8A-4147-A177-3AD203B41FA5}">
                      <a16:colId xmlns:a16="http://schemas.microsoft.com/office/drawing/2014/main" val="28226761"/>
                    </a:ext>
                  </a:extLst>
                </a:gridCol>
                <a:gridCol w="1107793">
                  <a:extLst>
                    <a:ext uri="{9D8B030D-6E8A-4147-A177-3AD203B41FA5}">
                      <a16:colId xmlns:a16="http://schemas.microsoft.com/office/drawing/2014/main" val="1084628476"/>
                    </a:ext>
                  </a:extLst>
                </a:gridCol>
                <a:gridCol w="1212714">
                  <a:extLst>
                    <a:ext uri="{9D8B030D-6E8A-4147-A177-3AD203B41FA5}">
                      <a16:colId xmlns:a16="http://schemas.microsoft.com/office/drawing/2014/main" val="1960970515"/>
                    </a:ext>
                  </a:extLst>
                </a:gridCol>
                <a:gridCol w="1431986">
                  <a:extLst>
                    <a:ext uri="{9D8B030D-6E8A-4147-A177-3AD203B41FA5}">
                      <a16:colId xmlns:a16="http://schemas.microsoft.com/office/drawing/2014/main" val="3180187530"/>
                    </a:ext>
                  </a:extLst>
                </a:gridCol>
                <a:gridCol w="1181820">
                  <a:extLst>
                    <a:ext uri="{9D8B030D-6E8A-4147-A177-3AD203B41FA5}">
                      <a16:colId xmlns:a16="http://schemas.microsoft.com/office/drawing/2014/main" val="1380770901"/>
                    </a:ext>
                  </a:extLst>
                </a:gridCol>
                <a:gridCol w="1247661">
                  <a:extLst>
                    <a:ext uri="{9D8B030D-6E8A-4147-A177-3AD203B41FA5}">
                      <a16:colId xmlns:a16="http://schemas.microsoft.com/office/drawing/2014/main" val="425408030"/>
                    </a:ext>
                  </a:extLst>
                </a:gridCol>
                <a:gridCol w="1123623">
                  <a:extLst>
                    <a:ext uri="{9D8B030D-6E8A-4147-A177-3AD203B41FA5}">
                      <a16:colId xmlns:a16="http://schemas.microsoft.com/office/drawing/2014/main" val="749847057"/>
                    </a:ext>
                  </a:extLst>
                </a:gridCol>
              </a:tblGrid>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Addition and Subtraction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8246687"/>
                  </a:ext>
                </a:extLst>
              </a:tr>
            </a:tbl>
          </a:graphicData>
        </a:graphic>
      </p:graphicFrame>
      <p:sp>
        <p:nvSpPr>
          <p:cNvPr id="7" name="Rectangle 6">
            <a:extLst>
              <a:ext uri="{FF2B5EF4-FFF2-40B4-BE49-F238E27FC236}">
                <a16:creationId xmlns:a16="http://schemas.microsoft.com/office/drawing/2014/main" id="{4CE0B2BC-8320-49EE-83B9-CAD611392D06}"/>
              </a:ext>
            </a:extLst>
          </p:cNvPr>
          <p:cNvSpPr/>
          <p:nvPr/>
        </p:nvSpPr>
        <p:spPr>
          <a:xfrm>
            <a:off x="5568819" y="1064540"/>
            <a:ext cx="1224136" cy="9940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E54F697A-E370-4CE3-A5B3-FC07327499FA}"/>
              </a:ext>
            </a:extLst>
          </p:cNvPr>
          <p:cNvSpPr txBox="1"/>
          <p:nvPr/>
        </p:nvSpPr>
        <p:spPr>
          <a:xfrm>
            <a:off x="580188" y="2299582"/>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First </a:t>
            </a:r>
          </a:p>
        </p:txBody>
      </p:sp>
      <p:sp>
        <p:nvSpPr>
          <p:cNvPr id="8" name="TextBox 7">
            <a:extLst>
              <a:ext uri="{FF2B5EF4-FFF2-40B4-BE49-F238E27FC236}">
                <a16:creationId xmlns:a16="http://schemas.microsoft.com/office/drawing/2014/main" id="{EBB4350C-D4D1-4C56-BA8E-12BDFDBF43EC}"/>
              </a:ext>
            </a:extLst>
          </p:cNvPr>
          <p:cNvSpPr txBox="1"/>
          <p:nvPr/>
        </p:nvSpPr>
        <p:spPr>
          <a:xfrm>
            <a:off x="3873172" y="2315420"/>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Then </a:t>
            </a:r>
          </a:p>
        </p:txBody>
      </p:sp>
      <p:sp>
        <p:nvSpPr>
          <p:cNvPr id="11" name="TextBox 10">
            <a:extLst>
              <a:ext uri="{FF2B5EF4-FFF2-40B4-BE49-F238E27FC236}">
                <a16:creationId xmlns:a16="http://schemas.microsoft.com/office/drawing/2014/main" id="{09B88B83-65EA-4052-8459-5AAEE848D396}"/>
              </a:ext>
            </a:extLst>
          </p:cNvPr>
          <p:cNvSpPr txBox="1"/>
          <p:nvPr/>
        </p:nvSpPr>
        <p:spPr>
          <a:xfrm>
            <a:off x="6810333" y="2315420"/>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Now </a:t>
            </a:r>
          </a:p>
        </p:txBody>
      </p:sp>
      <p:sp>
        <p:nvSpPr>
          <p:cNvPr id="14" name="TextBox 13">
            <a:extLst>
              <a:ext uri="{FF2B5EF4-FFF2-40B4-BE49-F238E27FC236}">
                <a16:creationId xmlns:a16="http://schemas.microsoft.com/office/drawing/2014/main" id="{5BD51FBB-021A-479B-A0AD-30E407241464}"/>
              </a:ext>
            </a:extLst>
          </p:cNvPr>
          <p:cNvSpPr txBox="1"/>
          <p:nvPr/>
        </p:nvSpPr>
        <p:spPr>
          <a:xfrm>
            <a:off x="6839497" y="5280267"/>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4 </a:t>
            </a:r>
          </a:p>
        </p:txBody>
      </p:sp>
      <p:sp>
        <p:nvSpPr>
          <p:cNvPr id="15" name="TextBox 14">
            <a:extLst>
              <a:ext uri="{FF2B5EF4-FFF2-40B4-BE49-F238E27FC236}">
                <a16:creationId xmlns:a16="http://schemas.microsoft.com/office/drawing/2014/main" id="{71BB9397-E8C9-45A9-B281-05165A01BBCB}"/>
              </a:ext>
            </a:extLst>
          </p:cNvPr>
          <p:cNvSpPr txBox="1"/>
          <p:nvPr/>
        </p:nvSpPr>
        <p:spPr>
          <a:xfrm>
            <a:off x="3907314" y="5345905"/>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2 </a:t>
            </a:r>
          </a:p>
        </p:txBody>
      </p:sp>
      <p:sp>
        <p:nvSpPr>
          <p:cNvPr id="16" name="TextBox 15">
            <a:extLst>
              <a:ext uri="{FF2B5EF4-FFF2-40B4-BE49-F238E27FC236}">
                <a16:creationId xmlns:a16="http://schemas.microsoft.com/office/drawing/2014/main" id="{94762A15-A7C9-4516-83A0-7033D199933C}"/>
              </a:ext>
            </a:extLst>
          </p:cNvPr>
          <p:cNvSpPr txBox="1"/>
          <p:nvPr/>
        </p:nvSpPr>
        <p:spPr>
          <a:xfrm>
            <a:off x="693898" y="5218853"/>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6 </a:t>
            </a:r>
          </a:p>
        </p:txBody>
      </p:sp>
      <p:graphicFrame>
        <p:nvGraphicFramePr>
          <p:cNvPr id="4" name="Table 3">
            <a:extLst>
              <a:ext uri="{FF2B5EF4-FFF2-40B4-BE49-F238E27FC236}">
                <a16:creationId xmlns:a16="http://schemas.microsoft.com/office/drawing/2014/main" id="{83621B7D-DB36-433E-9C2E-EB6CFA126711}"/>
              </a:ext>
            </a:extLst>
          </p:cNvPr>
          <p:cNvGraphicFramePr>
            <a:graphicFrameLocks noGrp="1"/>
          </p:cNvGraphicFramePr>
          <p:nvPr/>
        </p:nvGraphicFramePr>
        <p:xfrm>
          <a:off x="6789281" y="2794926"/>
          <a:ext cx="1152128" cy="2262955"/>
        </p:xfrm>
        <a:graphic>
          <a:graphicData uri="http://schemas.openxmlformats.org/drawingml/2006/table">
            <a:tbl>
              <a:tblPr firstRow="1" bandRow="1">
                <a:tableStyleId>{5C22544A-7EE6-4342-B048-85BDC9FD1C3A}</a:tableStyleId>
              </a:tblPr>
              <a:tblGrid>
                <a:gridCol w="576064">
                  <a:extLst>
                    <a:ext uri="{9D8B030D-6E8A-4147-A177-3AD203B41FA5}">
                      <a16:colId xmlns:a16="http://schemas.microsoft.com/office/drawing/2014/main" val="2390840303"/>
                    </a:ext>
                  </a:extLst>
                </a:gridCol>
                <a:gridCol w="576064">
                  <a:extLst>
                    <a:ext uri="{9D8B030D-6E8A-4147-A177-3AD203B41FA5}">
                      <a16:colId xmlns:a16="http://schemas.microsoft.com/office/drawing/2014/main" val="2406279324"/>
                    </a:ext>
                  </a:extLst>
                </a:gridCol>
              </a:tblGrid>
              <a:tr h="452591">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8169901"/>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3793561"/>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7666740"/>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999885"/>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4239471"/>
                  </a:ext>
                </a:extLst>
              </a:tr>
            </a:tbl>
          </a:graphicData>
        </a:graphic>
      </p:graphicFrame>
      <p:sp>
        <p:nvSpPr>
          <p:cNvPr id="6" name="Oval 5">
            <a:extLst>
              <a:ext uri="{FF2B5EF4-FFF2-40B4-BE49-F238E27FC236}">
                <a16:creationId xmlns:a16="http://schemas.microsoft.com/office/drawing/2014/main" id="{47884B90-BB92-4318-A3CB-8AC6C72F465F}"/>
              </a:ext>
            </a:extLst>
          </p:cNvPr>
          <p:cNvSpPr/>
          <p:nvPr/>
        </p:nvSpPr>
        <p:spPr>
          <a:xfrm>
            <a:off x="6871553" y="2828668"/>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838EAB24-8551-4DA3-8AC0-1B6439A09A9C}"/>
              </a:ext>
            </a:extLst>
          </p:cNvPr>
          <p:cNvSpPr/>
          <p:nvPr/>
        </p:nvSpPr>
        <p:spPr>
          <a:xfrm>
            <a:off x="6871553" y="3301770"/>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84226672-4405-49B7-B077-1B823C0FCE76}"/>
              </a:ext>
            </a:extLst>
          </p:cNvPr>
          <p:cNvSpPr/>
          <p:nvPr/>
        </p:nvSpPr>
        <p:spPr>
          <a:xfrm>
            <a:off x="6871553" y="3741737"/>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05834E7E-BB03-4D86-BC9A-8E6CB633264B}"/>
              </a:ext>
            </a:extLst>
          </p:cNvPr>
          <p:cNvSpPr/>
          <p:nvPr/>
        </p:nvSpPr>
        <p:spPr>
          <a:xfrm>
            <a:off x="6871553" y="4215143"/>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3" name="Table 22">
            <a:extLst>
              <a:ext uri="{FF2B5EF4-FFF2-40B4-BE49-F238E27FC236}">
                <a16:creationId xmlns:a16="http://schemas.microsoft.com/office/drawing/2014/main" id="{D56DAF5A-9997-46B3-9173-66C20552570B}"/>
              </a:ext>
            </a:extLst>
          </p:cNvPr>
          <p:cNvGraphicFramePr>
            <a:graphicFrameLocks noGrp="1"/>
          </p:cNvGraphicFramePr>
          <p:nvPr/>
        </p:nvGraphicFramePr>
        <p:xfrm>
          <a:off x="3825477" y="2860564"/>
          <a:ext cx="1152128" cy="2262955"/>
        </p:xfrm>
        <a:graphic>
          <a:graphicData uri="http://schemas.openxmlformats.org/drawingml/2006/table">
            <a:tbl>
              <a:tblPr firstRow="1" bandRow="1">
                <a:tableStyleId>{5C22544A-7EE6-4342-B048-85BDC9FD1C3A}</a:tableStyleId>
              </a:tblPr>
              <a:tblGrid>
                <a:gridCol w="576064">
                  <a:extLst>
                    <a:ext uri="{9D8B030D-6E8A-4147-A177-3AD203B41FA5}">
                      <a16:colId xmlns:a16="http://schemas.microsoft.com/office/drawing/2014/main" val="2390840303"/>
                    </a:ext>
                  </a:extLst>
                </a:gridCol>
                <a:gridCol w="576064">
                  <a:extLst>
                    <a:ext uri="{9D8B030D-6E8A-4147-A177-3AD203B41FA5}">
                      <a16:colId xmlns:a16="http://schemas.microsoft.com/office/drawing/2014/main" val="2406279324"/>
                    </a:ext>
                  </a:extLst>
                </a:gridCol>
              </a:tblGrid>
              <a:tr h="452591">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8169901"/>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3793561"/>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7666740"/>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999885"/>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4239471"/>
                  </a:ext>
                </a:extLst>
              </a:tr>
            </a:tbl>
          </a:graphicData>
        </a:graphic>
      </p:graphicFrame>
      <p:sp>
        <p:nvSpPr>
          <p:cNvPr id="24" name="Oval 23">
            <a:extLst>
              <a:ext uri="{FF2B5EF4-FFF2-40B4-BE49-F238E27FC236}">
                <a16:creationId xmlns:a16="http://schemas.microsoft.com/office/drawing/2014/main" id="{BB0A7F5E-E775-4289-B425-3A4E2C27A7D8}"/>
              </a:ext>
            </a:extLst>
          </p:cNvPr>
          <p:cNvSpPr/>
          <p:nvPr/>
        </p:nvSpPr>
        <p:spPr>
          <a:xfrm>
            <a:off x="3907749" y="2894306"/>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A504125C-8FB5-4FDC-A4CC-600934A91E05}"/>
              </a:ext>
            </a:extLst>
          </p:cNvPr>
          <p:cNvSpPr/>
          <p:nvPr/>
        </p:nvSpPr>
        <p:spPr>
          <a:xfrm>
            <a:off x="3907749" y="3367408"/>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AC51A333-3C45-48D9-A138-2582FBEAAC49}"/>
              </a:ext>
            </a:extLst>
          </p:cNvPr>
          <p:cNvSpPr/>
          <p:nvPr/>
        </p:nvSpPr>
        <p:spPr>
          <a:xfrm>
            <a:off x="3907749" y="3807375"/>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4AD0A163-2F28-4920-9841-11F7F993B888}"/>
              </a:ext>
            </a:extLst>
          </p:cNvPr>
          <p:cNvSpPr/>
          <p:nvPr/>
        </p:nvSpPr>
        <p:spPr>
          <a:xfrm>
            <a:off x="3907749" y="4280781"/>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04B2C1DD-6834-400D-8CBA-8FC522216D5C}"/>
              </a:ext>
            </a:extLst>
          </p:cNvPr>
          <p:cNvSpPr/>
          <p:nvPr/>
        </p:nvSpPr>
        <p:spPr>
          <a:xfrm>
            <a:off x="3907749" y="4698965"/>
            <a:ext cx="361660" cy="3693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85CCA941-C86A-4095-89BC-5BE234784AC2}"/>
              </a:ext>
            </a:extLst>
          </p:cNvPr>
          <p:cNvSpPr/>
          <p:nvPr/>
        </p:nvSpPr>
        <p:spPr>
          <a:xfrm>
            <a:off x="4485351" y="2894306"/>
            <a:ext cx="361660" cy="3693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0" name="Table 29">
            <a:extLst>
              <a:ext uri="{FF2B5EF4-FFF2-40B4-BE49-F238E27FC236}">
                <a16:creationId xmlns:a16="http://schemas.microsoft.com/office/drawing/2014/main" id="{2190D1BE-CF46-4ADD-91DA-03A9F66194E0}"/>
              </a:ext>
            </a:extLst>
          </p:cNvPr>
          <p:cNvGraphicFramePr>
            <a:graphicFrameLocks noGrp="1"/>
          </p:cNvGraphicFramePr>
          <p:nvPr/>
        </p:nvGraphicFramePr>
        <p:xfrm>
          <a:off x="633814" y="2841349"/>
          <a:ext cx="1152128" cy="2262955"/>
        </p:xfrm>
        <a:graphic>
          <a:graphicData uri="http://schemas.openxmlformats.org/drawingml/2006/table">
            <a:tbl>
              <a:tblPr firstRow="1" bandRow="1">
                <a:tableStyleId>{5C22544A-7EE6-4342-B048-85BDC9FD1C3A}</a:tableStyleId>
              </a:tblPr>
              <a:tblGrid>
                <a:gridCol w="576064">
                  <a:extLst>
                    <a:ext uri="{9D8B030D-6E8A-4147-A177-3AD203B41FA5}">
                      <a16:colId xmlns:a16="http://schemas.microsoft.com/office/drawing/2014/main" val="2390840303"/>
                    </a:ext>
                  </a:extLst>
                </a:gridCol>
                <a:gridCol w="576064">
                  <a:extLst>
                    <a:ext uri="{9D8B030D-6E8A-4147-A177-3AD203B41FA5}">
                      <a16:colId xmlns:a16="http://schemas.microsoft.com/office/drawing/2014/main" val="2406279324"/>
                    </a:ext>
                  </a:extLst>
                </a:gridCol>
              </a:tblGrid>
              <a:tr h="452591">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8169901"/>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3793561"/>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7666740"/>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999885"/>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4239471"/>
                  </a:ext>
                </a:extLst>
              </a:tr>
            </a:tbl>
          </a:graphicData>
        </a:graphic>
      </p:graphicFrame>
      <p:sp>
        <p:nvSpPr>
          <p:cNvPr id="31" name="Oval 30">
            <a:extLst>
              <a:ext uri="{FF2B5EF4-FFF2-40B4-BE49-F238E27FC236}">
                <a16:creationId xmlns:a16="http://schemas.microsoft.com/office/drawing/2014/main" id="{9B37E2A9-10B4-4A06-9B4E-0FAEBAC2D2B2}"/>
              </a:ext>
            </a:extLst>
          </p:cNvPr>
          <p:cNvSpPr/>
          <p:nvPr/>
        </p:nvSpPr>
        <p:spPr>
          <a:xfrm>
            <a:off x="716086" y="2875091"/>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Oval 31">
            <a:extLst>
              <a:ext uri="{FF2B5EF4-FFF2-40B4-BE49-F238E27FC236}">
                <a16:creationId xmlns:a16="http://schemas.microsoft.com/office/drawing/2014/main" id="{CFB6FCD6-7B3C-45CD-91F2-9EF1E65FC9AA}"/>
              </a:ext>
            </a:extLst>
          </p:cNvPr>
          <p:cNvSpPr/>
          <p:nvPr/>
        </p:nvSpPr>
        <p:spPr>
          <a:xfrm>
            <a:off x="716086" y="3348193"/>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A35253E0-BAF6-4E1D-92BE-473EF8BEFE9B}"/>
              </a:ext>
            </a:extLst>
          </p:cNvPr>
          <p:cNvSpPr/>
          <p:nvPr/>
        </p:nvSpPr>
        <p:spPr>
          <a:xfrm>
            <a:off x="716086" y="3788160"/>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D7A7B6EB-CF1C-440C-8638-02FB3EB3C1D5}"/>
              </a:ext>
            </a:extLst>
          </p:cNvPr>
          <p:cNvSpPr/>
          <p:nvPr/>
        </p:nvSpPr>
        <p:spPr>
          <a:xfrm>
            <a:off x="716086" y="4261566"/>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a:extLst>
              <a:ext uri="{FF2B5EF4-FFF2-40B4-BE49-F238E27FC236}">
                <a16:creationId xmlns:a16="http://schemas.microsoft.com/office/drawing/2014/main" id="{B65E85DF-0340-4410-858F-778EA69568F4}"/>
              </a:ext>
            </a:extLst>
          </p:cNvPr>
          <p:cNvSpPr/>
          <p:nvPr/>
        </p:nvSpPr>
        <p:spPr>
          <a:xfrm>
            <a:off x="716086" y="4679750"/>
            <a:ext cx="361660" cy="3693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a:extLst>
              <a:ext uri="{FF2B5EF4-FFF2-40B4-BE49-F238E27FC236}">
                <a16:creationId xmlns:a16="http://schemas.microsoft.com/office/drawing/2014/main" id="{3FE26AE0-FF7B-4C66-974F-D13F59FC3113}"/>
              </a:ext>
            </a:extLst>
          </p:cNvPr>
          <p:cNvSpPr/>
          <p:nvPr/>
        </p:nvSpPr>
        <p:spPr>
          <a:xfrm>
            <a:off x="1293688" y="2875091"/>
            <a:ext cx="361660" cy="3693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6615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grpId="1" nodeType="clickEffect">
                                  <p:stCondLst>
                                    <p:cond delay="0"/>
                                  </p:stCondLst>
                                  <p:childTnLst>
                                    <p:animEffect transition="out" filter="fade">
                                      <p:cBhvr>
                                        <p:cTn id="51" dur="500" tmFilter="0, 0; .2, .5; .8, .5; 1, 0"/>
                                        <p:tgtEl>
                                          <p:spTgt spid="28"/>
                                        </p:tgtEl>
                                      </p:cBhvr>
                                    </p:animEffect>
                                    <p:animScale>
                                      <p:cBhvr>
                                        <p:cTn id="52" dur="250" autoRev="1" fill="hold"/>
                                        <p:tgtEl>
                                          <p:spTgt spid="28"/>
                                        </p:tgtEl>
                                      </p:cBhvr>
                                      <p:by x="105000" y="105000"/>
                                    </p:animScale>
                                  </p:childTnLst>
                                </p:cTn>
                              </p:par>
                              <p:par>
                                <p:cTn id="53" presetID="26" presetClass="emph" presetSubtype="0" fill="hold" grpId="1" nodeType="withEffect">
                                  <p:stCondLst>
                                    <p:cond delay="0"/>
                                  </p:stCondLst>
                                  <p:childTnLst>
                                    <p:animEffect transition="out" filter="fade">
                                      <p:cBhvr>
                                        <p:cTn id="54" dur="500" tmFilter="0, 0; .2, .5; .8, .5; 1, 0"/>
                                        <p:tgtEl>
                                          <p:spTgt spid="29"/>
                                        </p:tgtEl>
                                      </p:cBhvr>
                                    </p:animEffect>
                                    <p:animScale>
                                      <p:cBhvr>
                                        <p:cTn id="55" dur="250" autoRev="1" fill="hold"/>
                                        <p:tgtEl>
                                          <p:spTgt spid="29"/>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grpId="2" nodeType="clickEffect">
                                  <p:stCondLst>
                                    <p:cond delay="0"/>
                                  </p:stCondLst>
                                  <p:childTnLst>
                                    <p:anim calcmode="lin" valueType="num">
                                      <p:cBhvr additive="base">
                                        <p:cTn id="59" dur="500"/>
                                        <p:tgtEl>
                                          <p:spTgt spid="28"/>
                                        </p:tgtEl>
                                        <p:attrNameLst>
                                          <p:attrName>ppt_x</p:attrName>
                                        </p:attrNameLst>
                                      </p:cBhvr>
                                      <p:tavLst>
                                        <p:tav tm="0">
                                          <p:val>
                                            <p:strVal val="ppt_x"/>
                                          </p:val>
                                        </p:tav>
                                        <p:tav tm="100000">
                                          <p:val>
                                            <p:strVal val="ppt_x"/>
                                          </p:val>
                                        </p:tav>
                                      </p:tavLst>
                                    </p:anim>
                                    <p:anim calcmode="lin" valueType="num">
                                      <p:cBhvr additive="base">
                                        <p:cTn id="60" dur="500"/>
                                        <p:tgtEl>
                                          <p:spTgt spid="28"/>
                                        </p:tgtEl>
                                        <p:attrNameLst>
                                          <p:attrName>ppt_y</p:attrName>
                                        </p:attrNameLst>
                                      </p:cBhvr>
                                      <p:tavLst>
                                        <p:tav tm="0">
                                          <p:val>
                                            <p:strVal val="ppt_y"/>
                                          </p:val>
                                        </p:tav>
                                        <p:tav tm="100000">
                                          <p:val>
                                            <p:strVal val="1+ppt_h/2"/>
                                          </p:val>
                                        </p:tav>
                                      </p:tavLst>
                                    </p:anim>
                                    <p:set>
                                      <p:cBhvr>
                                        <p:cTn id="61" dur="1" fill="hold">
                                          <p:stCondLst>
                                            <p:cond delay="499"/>
                                          </p:stCondLst>
                                        </p:cTn>
                                        <p:tgtEl>
                                          <p:spTgt spid="28"/>
                                        </p:tgtEl>
                                        <p:attrNameLst>
                                          <p:attrName>style.visibility</p:attrName>
                                        </p:attrNameLst>
                                      </p:cBhvr>
                                      <p:to>
                                        <p:strVal val="hidden"/>
                                      </p:to>
                                    </p:set>
                                  </p:childTnLst>
                                </p:cTn>
                              </p:par>
                              <p:par>
                                <p:cTn id="62" presetID="2" presetClass="exit" presetSubtype="4" fill="hold" grpId="2" nodeType="withEffect">
                                  <p:stCondLst>
                                    <p:cond delay="0"/>
                                  </p:stCondLst>
                                  <p:childTnLst>
                                    <p:anim calcmode="lin" valueType="num">
                                      <p:cBhvr additive="base">
                                        <p:cTn id="63" dur="500"/>
                                        <p:tgtEl>
                                          <p:spTgt spid="29"/>
                                        </p:tgtEl>
                                        <p:attrNameLst>
                                          <p:attrName>ppt_x</p:attrName>
                                        </p:attrNameLst>
                                      </p:cBhvr>
                                      <p:tavLst>
                                        <p:tav tm="0">
                                          <p:val>
                                            <p:strVal val="ppt_x"/>
                                          </p:val>
                                        </p:tav>
                                        <p:tav tm="100000">
                                          <p:val>
                                            <p:strVal val="ppt_x"/>
                                          </p:val>
                                        </p:tav>
                                      </p:tavLst>
                                    </p:anim>
                                    <p:anim calcmode="lin" valueType="num">
                                      <p:cBhvr additive="base">
                                        <p:cTn id="64" dur="500"/>
                                        <p:tgtEl>
                                          <p:spTgt spid="29"/>
                                        </p:tgtEl>
                                        <p:attrNameLst>
                                          <p:attrName>ppt_y</p:attrName>
                                        </p:attrNameLst>
                                      </p:cBhvr>
                                      <p:tavLst>
                                        <p:tav tm="0">
                                          <p:val>
                                            <p:strVal val="ppt_y"/>
                                          </p:val>
                                        </p:tav>
                                        <p:tav tm="100000">
                                          <p:val>
                                            <p:strVal val="1+ppt_h/2"/>
                                          </p:val>
                                        </p:tav>
                                      </p:tavLst>
                                    </p:anim>
                                    <p:set>
                                      <p:cBhvr>
                                        <p:cTn id="65" dur="1" fill="hold">
                                          <p:stCondLst>
                                            <p:cond delay="499"/>
                                          </p:stCondLst>
                                        </p:cTn>
                                        <p:tgtEl>
                                          <p:spTgt spid="2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4"/>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6"/>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8" grpId="0"/>
      <p:bldP spid="11" grpId="0"/>
      <p:bldP spid="14" grpId="0"/>
      <p:bldP spid="15" grpId="0"/>
      <p:bldP spid="16" grpId="0"/>
      <p:bldP spid="6" grpId="0" animBg="1"/>
      <p:bldP spid="20" grpId="0" animBg="1"/>
      <p:bldP spid="21" grpId="0" animBg="1"/>
      <p:bldP spid="22" grpId="0" animBg="1"/>
      <p:bldP spid="24" grpId="0" animBg="1"/>
      <p:bldP spid="25" grpId="0" animBg="1"/>
      <p:bldP spid="26" grpId="0" animBg="1"/>
      <p:bldP spid="27" grpId="0" animBg="1"/>
      <p:bldP spid="28" grpId="0" animBg="1"/>
      <p:bldP spid="28" grpId="1" animBg="1"/>
      <p:bldP spid="28" grpId="2" animBg="1"/>
      <p:bldP spid="29" grpId="0" animBg="1"/>
      <p:bldP spid="29" grpId="1" animBg="1"/>
      <p:bldP spid="29" grpId="2" animBg="1"/>
      <p:bldP spid="31" grpId="0" animBg="1"/>
      <p:bldP spid="32" grpId="0" animBg="1"/>
      <p:bldP spid="33" grpId="0" animBg="1"/>
      <p:bldP spid="34" grpId="0" animBg="1"/>
      <p:bldP spid="35" grpId="0" animBg="1"/>
      <p:bldP spid="3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C0B70-ABE4-4649-8593-10F39AD26006}"/>
              </a:ext>
            </a:extLst>
          </p:cNvPr>
          <p:cNvPicPr>
            <a:picLocks noChangeAspect="1"/>
          </p:cNvPicPr>
          <p:nvPr/>
        </p:nvPicPr>
        <p:blipFill>
          <a:blip r:embed="rId3"/>
          <a:stretch>
            <a:fillRect/>
          </a:stretch>
        </p:blipFill>
        <p:spPr>
          <a:xfrm>
            <a:off x="0" y="65145"/>
            <a:ext cx="9252520" cy="6807554"/>
          </a:xfrm>
          <a:prstGeom prst="rect">
            <a:avLst/>
          </a:prstGeom>
        </p:spPr>
      </p:pic>
    </p:spTree>
    <p:extLst>
      <p:ext uri="{BB962C8B-B14F-4D97-AF65-F5344CB8AC3E}">
        <p14:creationId xmlns:p14="http://schemas.microsoft.com/office/powerpoint/2010/main" val="16357876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796A9-44C2-4ADA-8A4C-AEB471786F33}"/>
              </a:ext>
            </a:extLst>
          </p:cNvPr>
          <p:cNvPicPr>
            <a:picLocks noChangeAspect="1"/>
          </p:cNvPicPr>
          <p:nvPr/>
        </p:nvPicPr>
        <p:blipFill>
          <a:blip r:embed="rId3"/>
          <a:stretch>
            <a:fillRect/>
          </a:stretch>
        </p:blipFill>
        <p:spPr>
          <a:xfrm>
            <a:off x="6289" y="0"/>
            <a:ext cx="9131422" cy="6858000"/>
          </a:xfrm>
          <a:prstGeom prst="rect">
            <a:avLst/>
          </a:prstGeom>
        </p:spPr>
      </p:pic>
    </p:spTree>
    <p:extLst>
      <p:ext uri="{BB962C8B-B14F-4D97-AF65-F5344CB8AC3E}">
        <p14:creationId xmlns:p14="http://schemas.microsoft.com/office/powerpoint/2010/main" val="40588745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575D31-90F0-44AB-91BD-803312AA26E2}"/>
              </a:ext>
            </a:extLst>
          </p:cNvPr>
          <p:cNvPicPr>
            <a:picLocks noChangeAspect="1"/>
          </p:cNvPicPr>
          <p:nvPr/>
        </p:nvPicPr>
        <p:blipFill>
          <a:blip r:embed="rId3"/>
          <a:stretch>
            <a:fillRect/>
          </a:stretch>
        </p:blipFill>
        <p:spPr>
          <a:xfrm>
            <a:off x="17270" y="0"/>
            <a:ext cx="9109459" cy="6858000"/>
          </a:xfrm>
          <a:prstGeom prst="rect">
            <a:avLst/>
          </a:prstGeom>
        </p:spPr>
      </p:pic>
    </p:spTree>
    <p:extLst>
      <p:ext uri="{BB962C8B-B14F-4D97-AF65-F5344CB8AC3E}">
        <p14:creationId xmlns:p14="http://schemas.microsoft.com/office/powerpoint/2010/main" val="20889297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48" y="73770"/>
            <a:ext cx="8229600" cy="1152128"/>
          </a:xfrm>
        </p:spPr>
        <p:txBody>
          <a:bodyPr>
            <a:normAutofit/>
          </a:bodyPr>
          <a:lstStyle/>
          <a:p>
            <a:r>
              <a:rPr lang="en-GB" dirty="0"/>
              <a:t>Early addition/subtraction </a:t>
            </a:r>
          </a:p>
        </p:txBody>
      </p:sp>
      <p:graphicFrame>
        <p:nvGraphicFramePr>
          <p:cNvPr id="5" name="Table 4">
            <a:extLst>
              <a:ext uri="{FF2B5EF4-FFF2-40B4-BE49-F238E27FC236}">
                <a16:creationId xmlns:a16="http://schemas.microsoft.com/office/drawing/2014/main" id="{E5E75CEF-53CD-49A4-B25D-104A6B2B0A5A}"/>
              </a:ext>
            </a:extLst>
          </p:cNvPr>
          <p:cNvGraphicFramePr>
            <a:graphicFrameLocks noGrp="1"/>
          </p:cNvGraphicFramePr>
          <p:nvPr/>
        </p:nvGraphicFramePr>
        <p:xfrm>
          <a:off x="-31070" y="1052736"/>
          <a:ext cx="9143022" cy="10058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1365774094"/>
                    </a:ext>
                  </a:extLst>
                </a:gridCol>
                <a:gridCol w="1009842">
                  <a:extLst>
                    <a:ext uri="{9D8B030D-6E8A-4147-A177-3AD203B41FA5}">
                      <a16:colId xmlns:a16="http://schemas.microsoft.com/office/drawing/2014/main" val="28226761"/>
                    </a:ext>
                  </a:extLst>
                </a:gridCol>
                <a:gridCol w="1107793">
                  <a:extLst>
                    <a:ext uri="{9D8B030D-6E8A-4147-A177-3AD203B41FA5}">
                      <a16:colId xmlns:a16="http://schemas.microsoft.com/office/drawing/2014/main" val="1084628476"/>
                    </a:ext>
                  </a:extLst>
                </a:gridCol>
                <a:gridCol w="1212714">
                  <a:extLst>
                    <a:ext uri="{9D8B030D-6E8A-4147-A177-3AD203B41FA5}">
                      <a16:colId xmlns:a16="http://schemas.microsoft.com/office/drawing/2014/main" val="1960970515"/>
                    </a:ext>
                  </a:extLst>
                </a:gridCol>
                <a:gridCol w="1431986">
                  <a:extLst>
                    <a:ext uri="{9D8B030D-6E8A-4147-A177-3AD203B41FA5}">
                      <a16:colId xmlns:a16="http://schemas.microsoft.com/office/drawing/2014/main" val="3180187530"/>
                    </a:ext>
                  </a:extLst>
                </a:gridCol>
                <a:gridCol w="1181820">
                  <a:extLst>
                    <a:ext uri="{9D8B030D-6E8A-4147-A177-3AD203B41FA5}">
                      <a16:colId xmlns:a16="http://schemas.microsoft.com/office/drawing/2014/main" val="1380770901"/>
                    </a:ext>
                  </a:extLst>
                </a:gridCol>
                <a:gridCol w="1247661">
                  <a:extLst>
                    <a:ext uri="{9D8B030D-6E8A-4147-A177-3AD203B41FA5}">
                      <a16:colId xmlns:a16="http://schemas.microsoft.com/office/drawing/2014/main" val="425408030"/>
                    </a:ext>
                  </a:extLst>
                </a:gridCol>
                <a:gridCol w="1123623">
                  <a:extLst>
                    <a:ext uri="{9D8B030D-6E8A-4147-A177-3AD203B41FA5}">
                      <a16:colId xmlns:a16="http://schemas.microsoft.com/office/drawing/2014/main" val="749847057"/>
                    </a:ext>
                  </a:extLst>
                </a:gridCol>
              </a:tblGrid>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Addition and Subtraction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8246687"/>
                  </a:ext>
                </a:extLst>
              </a:tr>
            </a:tbl>
          </a:graphicData>
        </a:graphic>
      </p:graphicFrame>
      <p:sp>
        <p:nvSpPr>
          <p:cNvPr id="7" name="Rectangle 6">
            <a:extLst>
              <a:ext uri="{FF2B5EF4-FFF2-40B4-BE49-F238E27FC236}">
                <a16:creationId xmlns:a16="http://schemas.microsoft.com/office/drawing/2014/main" id="{4CE0B2BC-8320-49EE-83B9-CAD611392D06}"/>
              </a:ext>
            </a:extLst>
          </p:cNvPr>
          <p:cNvSpPr/>
          <p:nvPr/>
        </p:nvSpPr>
        <p:spPr>
          <a:xfrm>
            <a:off x="4139952" y="1048639"/>
            <a:ext cx="1440160" cy="9940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Oval 2">
            <a:extLst>
              <a:ext uri="{FF2B5EF4-FFF2-40B4-BE49-F238E27FC236}">
                <a16:creationId xmlns:a16="http://schemas.microsoft.com/office/drawing/2014/main" id="{475C833D-C191-4E7E-9D0B-9EFBE5A9F537}"/>
              </a:ext>
            </a:extLst>
          </p:cNvPr>
          <p:cNvSpPr/>
          <p:nvPr/>
        </p:nvSpPr>
        <p:spPr>
          <a:xfrm>
            <a:off x="179512" y="2428095"/>
            <a:ext cx="2736304" cy="230652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F1BB8237-FD07-40D5-9529-45CADBA05E2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82" b="81075" l="17544" r="91053">
                        <a14:foregroundMark x1="21930" y1="41822" x2="21930" y2="41822"/>
                        <a14:foregroundMark x1="21228" y1="64953" x2="21228" y2="64953"/>
                        <a14:foregroundMark x1="45263" y1="75467" x2="45263" y2="75467"/>
                        <a14:foregroundMark x1="21053" y1="50000" x2="21053" y2="50000"/>
                        <a14:foregroundMark x1="17544" y1="69626" x2="17544" y2="69626"/>
                        <a14:foregroundMark x1="46140" y1="81308" x2="46140" y2="81308"/>
                        <a14:foregroundMark x1="91053" y1="32243" x2="91053" y2="32243"/>
                        <a14:foregroundMark x1="71930" y1="11682" x2="71930" y2="11682"/>
                      </a14:backgroundRemoval>
                    </a14:imgEffect>
                  </a14:imgLayer>
                </a14:imgProps>
              </a:ext>
              <a:ext uri="{28A0092B-C50C-407E-A947-70E740481C1C}">
                <a14:useLocalDpi xmlns:a14="http://schemas.microsoft.com/office/drawing/2010/main" val="0"/>
              </a:ext>
            </a:extLst>
          </a:blip>
          <a:srcRect l="16486" t="7580" r="5262" b="18234"/>
          <a:stretch/>
        </p:blipFill>
        <p:spPr>
          <a:xfrm>
            <a:off x="611560" y="2648508"/>
            <a:ext cx="815650" cy="580632"/>
          </a:xfrm>
          <a:prstGeom prst="rect">
            <a:avLst/>
          </a:prstGeom>
        </p:spPr>
      </p:pic>
      <p:pic>
        <p:nvPicPr>
          <p:cNvPr id="8" name="Picture 7">
            <a:extLst>
              <a:ext uri="{FF2B5EF4-FFF2-40B4-BE49-F238E27FC236}">
                <a16:creationId xmlns:a16="http://schemas.microsoft.com/office/drawing/2014/main" id="{81837B1A-119F-4D8C-BFAE-DC7A534C124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82" b="81075" l="17544" r="91053">
                        <a14:foregroundMark x1="21930" y1="41822" x2="21930" y2="41822"/>
                        <a14:foregroundMark x1="21228" y1="64953" x2="21228" y2="64953"/>
                        <a14:foregroundMark x1="45263" y1="75467" x2="45263" y2="75467"/>
                        <a14:foregroundMark x1="21053" y1="50000" x2="21053" y2="50000"/>
                        <a14:foregroundMark x1="17544" y1="69626" x2="17544" y2="69626"/>
                        <a14:foregroundMark x1="46140" y1="81308" x2="46140" y2="81308"/>
                        <a14:foregroundMark x1="91053" y1="32243" x2="91053" y2="32243"/>
                        <a14:foregroundMark x1="71930" y1="11682" x2="71930" y2="11682"/>
                      </a14:backgroundRemoval>
                    </a14:imgEffect>
                  </a14:imgLayer>
                </a14:imgProps>
              </a:ext>
              <a:ext uri="{28A0092B-C50C-407E-A947-70E740481C1C}">
                <a14:useLocalDpi xmlns:a14="http://schemas.microsoft.com/office/drawing/2010/main" val="0"/>
              </a:ext>
            </a:extLst>
          </a:blip>
          <a:srcRect l="16486" t="7580" r="5262" b="18234"/>
          <a:stretch/>
        </p:blipFill>
        <p:spPr>
          <a:xfrm>
            <a:off x="1691680" y="2792523"/>
            <a:ext cx="815650" cy="580632"/>
          </a:xfrm>
          <a:prstGeom prst="rect">
            <a:avLst/>
          </a:prstGeom>
        </p:spPr>
      </p:pic>
      <p:pic>
        <p:nvPicPr>
          <p:cNvPr id="9" name="Picture 8">
            <a:extLst>
              <a:ext uri="{FF2B5EF4-FFF2-40B4-BE49-F238E27FC236}">
                <a16:creationId xmlns:a16="http://schemas.microsoft.com/office/drawing/2014/main" id="{7EDD0107-EA79-4FC3-9169-443699B8F8E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82" b="81075" l="17544" r="91053">
                        <a14:foregroundMark x1="21930" y1="41822" x2="21930" y2="41822"/>
                        <a14:foregroundMark x1="21228" y1="64953" x2="21228" y2="64953"/>
                        <a14:foregroundMark x1="45263" y1="75467" x2="45263" y2="75467"/>
                        <a14:foregroundMark x1="21053" y1="50000" x2="21053" y2="50000"/>
                        <a14:foregroundMark x1="17544" y1="69626" x2="17544" y2="69626"/>
                        <a14:foregroundMark x1="46140" y1="81308" x2="46140" y2="81308"/>
                        <a14:foregroundMark x1="91053" y1="32243" x2="91053" y2="32243"/>
                        <a14:foregroundMark x1="71930" y1="11682" x2="71930" y2="11682"/>
                      </a14:backgroundRemoval>
                    </a14:imgEffect>
                  </a14:imgLayer>
                </a14:imgProps>
              </a:ext>
              <a:ext uri="{28A0092B-C50C-407E-A947-70E740481C1C}">
                <a14:useLocalDpi xmlns:a14="http://schemas.microsoft.com/office/drawing/2010/main" val="0"/>
              </a:ext>
            </a:extLst>
          </a:blip>
          <a:srcRect l="16486" t="7580" r="5262" b="18234"/>
          <a:stretch/>
        </p:blipFill>
        <p:spPr>
          <a:xfrm>
            <a:off x="527771" y="3373155"/>
            <a:ext cx="815650" cy="580632"/>
          </a:xfrm>
          <a:prstGeom prst="rect">
            <a:avLst/>
          </a:prstGeom>
        </p:spPr>
      </p:pic>
      <p:pic>
        <p:nvPicPr>
          <p:cNvPr id="10" name="Picture 9">
            <a:extLst>
              <a:ext uri="{FF2B5EF4-FFF2-40B4-BE49-F238E27FC236}">
                <a16:creationId xmlns:a16="http://schemas.microsoft.com/office/drawing/2014/main" id="{0F3C17A8-93B4-42F9-958D-050DB5D5C62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82" b="81075" l="17544" r="91053">
                        <a14:foregroundMark x1="21930" y1="41822" x2="21930" y2="41822"/>
                        <a14:foregroundMark x1="21228" y1="64953" x2="21228" y2="64953"/>
                        <a14:foregroundMark x1="45263" y1="75467" x2="45263" y2="75467"/>
                        <a14:foregroundMark x1="21053" y1="50000" x2="21053" y2="50000"/>
                        <a14:foregroundMark x1="17544" y1="69626" x2="17544" y2="69626"/>
                        <a14:foregroundMark x1="46140" y1="81308" x2="46140" y2="81308"/>
                        <a14:foregroundMark x1="91053" y1="32243" x2="91053" y2="32243"/>
                        <a14:foregroundMark x1="71930" y1="11682" x2="71930" y2="11682"/>
                      </a14:backgroundRemoval>
                    </a14:imgEffect>
                  </a14:imgLayer>
                </a14:imgProps>
              </a:ext>
              <a:ext uri="{28A0092B-C50C-407E-A947-70E740481C1C}">
                <a14:useLocalDpi xmlns:a14="http://schemas.microsoft.com/office/drawing/2010/main" val="0"/>
              </a:ext>
            </a:extLst>
          </a:blip>
          <a:srcRect l="16486" t="7580" r="5262" b="18234"/>
          <a:stretch/>
        </p:blipFill>
        <p:spPr>
          <a:xfrm>
            <a:off x="1547664" y="3547185"/>
            <a:ext cx="815650" cy="580632"/>
          </a:xfrm>
          <a:prstGeom prst="rect">
            <a:avLst/>
          </a:prstGeom>
        </p:spPr>
      </p:pic>
      <p:sp>
        <p:nvSpPr>
          <p:cNvPr id="11" name="Oval 10">
            <a:extLst>
              <a:ext uri="{FF2B5EF4-FFF2-40B4-BE49-F238E27FC236}">
                <a16:creationId xmlns:a16="http://schemas.microsoft.com/office/drawing/2014/main" id="{83082AB3-2E95-4F42-9A02-189C5791FC67}"/>
              </a:ext>
            </a:extLst>
          </p:cNvPr>
          <p:cNvSpPr/>
          <p:nvPr/>
        </p:nvSpPr>
        <p:spPr>
          <a:xfrm>
            <a:off x="3059832" y="2416466"/>
            <a:ext cx="2736304" cy="230652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3A77F325-07AC-46A6-8246-5FCE86539809}"/>
              </a:ext>
            </a:extLst>
          </p:cNvPr>
          <p:cNvSpPr txBox="1"/>
          <p:nvPr/>
        </p:nvSpPr>
        <p:spPr>
          <a:xfrm>
            <a:off x="1137085" y="4847153"/>
            <a:ext cx="7803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4</a:t>
            </a:r>
          </a:p>
        </p:txBody>
      </p:sp>
      <p:pic>
        <p:nvPicPr>
          <p:cNvPr id="14" name="Picture 13">
            <a:extLst>
              <a:ext uri="{FF2B5EF4-FFF2-40B4-BE49-F238E27FC236}">
                <a16:creationId xmlns:a16="http://schemas.microsoft.com/office/drawing/2014/main" id="{CA8E0F10-AD6B-4503-A135-43EE2B37D52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82" b="81075" l="17544" r="91053">
                        <a14:foregroundMark x1="21930" y1="41822" x2="21930" y2="41822"/>
                        <a14:foregroundMark x1="21228" y1="64953" x2="21228" y2="64953"/>
                        <a14:foregroundMark x1="45263" y1="75467" x2="45263" y2="75467"/>
                        <a14:foregroundMark x1="21053" y1="50000" x2="21053" y2="50000"/>
                        <a14:foregroundMark x1="17544" y1="69626" x2="17544" y2="69626"/>
                        <a14:foregroundMark x1="46140" y1="81308" x2="46140" y2="81308"/>
                        <a14:foregroundMark x1="91053" y1="32243" x2="91053" y2="32243"/>
                        <a14:foregroundMark x1="71930" y1="11682" x2="71930" y2="11682"/>
                      </a14:backgroundRemoval>
                    </a14:imgEffect>
                  </a14:imgLayer>
                </a14:imgProps>
              </a:ext>
              <a:ext uri="{28A0092B-C50C-407E-A947-70E740481C1C}">
                <a14:useLocalDpi xmlns:a14="http://schemas.microsoft.com/office/drawing/2010/main" val="0"/>
              </a:ext>
            </a:extLst>
          </a:blip>
          <a:srcRect l="16486" t="7580" r="5262" b="18234"/>
          <a:stretch/>
        </p:blipFill>
        <p:spPr>
          <a:xfrm>
            <a:off x="4620446" y="2806113"/>
            <a:ext cx="815650" cy="580632"/>
          </a:xfrm>
          <a:prstGeom prst="rect">
            <a:avLst/>
          </a:prstGeom>
        </p:spPr>
      </p:pic>
      <p:pic>
        <p:nvPicPr>
          <p:cNvPr id="15" name="Picture 14">
            <a:extLst>
              <a:ext uri="{FF2B5EF4-FFF2-40B4-BE49-F238E27FC236}">
                <a16:creationId xmlns:a16="http://schemas.microsoft.com/office/drawing/2014/main" id="{4D03D6A9-8A1E-4B72-902B-6B04791FB6E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82" b="81075" l="17544" r="91053">
                        <a14:foregroundMark x1="21930" y1="41822" x2="21930" y2="41822"/>
                        <a14:foregroundMark x1="21228" y1="64953" x2="21228" y2="64953"/>
                        <a14:foregroundMark x1="45263" y1="75467" x2="45263" y2="75467"/>
                        <a14:foregroundMark x1="21053" y1="50000" x2="21053" y2="50000"/>
                        <a14:foregroundMark x1="17544" y1="69626" x2="17544" y2="69626"/>
                        <a14:foregroundMark x1="46140" y1="81308" x2="46140" y2="81308"/>
                        <a14:foregroundMark x1="91053" y1="32243" x2="91053" y2="32243"/>
                        <a14:foregroundMark x1="71930" y1="11682" x2="71930" y2="11682"/>
                      </a14:backgroundRemoval>
                    </a14:imgEffect>
                  </a14:imgLayer>
                </a14:imgProps>
              </a:ext>
              <a:ext uri="{28A0092B-C50C-407E-A947-70E740481C1C}">
                <a14:useLocalDpi xmlns:a14="http://schemas.microsoft.com/office/drawing/2010/main" val="0"/>
              </a:ext>
            </a:extLst>
          </a:blip>
          <a:srcRect l="16486" t="7580" r="5262" b="18234"/>
          <a:stretch/>
        </p:blipFill>
        <p:spPr>
          <a:xfrm>
            <a:off x="3456537" y="3386745"/>
            <a:ext cx="815650" cy="580632"/>
          </a:xfrm>
          <a:prstGeom prst="rect">
            <a:avLst/>
          </a:prstGeom>
        </p:spPr>
      </p:pic>
      <p:pic>
        <p:nvPicPr>
          <p:cNvPr id="16" name="Picture 15">
            <a:extLst>
              <a:ext uri="{FF2B5EF4-FFF2-40B4-BE49-F238E27FC236}">
                <a16:creationId xmlns:a16="http://schemas.microsoft.com/office/drawing/2014/main" id="{17302240-24B7-4D7D-B266-3288F371395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82" b="81075" l="17544" r="91053">
                        <a14:foregroundMark x1="21930" y1="41822" x2="21930" y2="41822"/>
                        <a14:foregroundMark x1="21228" y1="64953" x2="21228" y2="64953"/>
                        <a14:foregroundMark x1="45263" y1="75467" x2="45263" y2="75467"/>
                        <a14:foregroundMark x1="21053" y1="50000" x2="21053" y2="50000"/>
                        <a14:foregroundMark x1="17544" y1="69626" x2="17544" y2="69626"/>
                        <a14:foregroundMark x1="46140" y1="81308" x2="46140" y2="81308"/>
                        <a14:foregroundMark x1="91053" y1="32243" x2="91053" y2="32243"/>
                        <a14:foregroundMark x1="71930" y1="11682" x2="71930" y2="11682"/>
                      </a14:backgroundRemoval>
                    </a14:imgEffect>
                  </a14:imgLayer>
                </a14:imgProps>
              </a:ext>
              <a:ext uri="{28A0092B-C50C-407E-A947-70E740481C1C}">
                <a14:useLocalDpi xmlns:a14="http://schemas.microsoft.com/office/drawing/2010/main" val="0"/>
              </a:ext>
            </a:extLst>
          </a:blip>
          <a:srcRect l="16486" t="7580" r="5262" b="18234"/>
          <a:stretch/>
        </p:blipFill>
        <p:spPr>
          <a:xfrm>
            <a:off x="4476430" y="3569731"/>
            <a:ext cx="815650" cy="580632"/>
          </a:xfrm>
          <a:prstGeom prst="rect">
            <a:avLst/>
          </a:prstGeom>
        </p:spPr>
      </p:pic>
      <p:sp>
        <p:nvSpPr>
          <p:cNvPr id="17" name="TextBox 16">
            <a:extLst>
              <a:ext uri="{FF2B5EF4-FFF2-40B4-BE49-F238E27FC236}">
                <a16:creationId xmlns:a16="http://schemas.microsoft.com/office/drawing/2014/main" id="{AAFBB18C-9474-422B-A580-E061B889363A}"/>
              </a:ext>
            </a:extLst>
          </p:cNvPr>
          <p:cNvSpPr txBox="1"/>
          <p:nvPr/>
        </p:nvSpPr>
        <p:spPr>
          <a:xfrm>
            <a:off x="4086276" y="4806344"/>
            <a:ext cx="7803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3</a:t>
            </a:r>
          </a:p>
        </p:txBody>
      </p:sp>
      <p:sp>
        <p:nvSpPr>
          <p:cNvPr id="18" name="Oval 17">
            <a:extLst>
              <a:ext uri="{FF2B5EF4-FFF2-40B4-BE49-F238E27FC236}">
                <a16:creationId xmlns:a16="http://schemas.microsoft.com/office/drawing/2014/main" id="{AFBD0338-9FB3-4CE9-9F40-42ABD88D611A}"/>
              </a:ext>
            </a:extLst>
          </p:cNvPr>
          <p:cNvSpPr/>
          <p:nvPr/>
        </p:nvSpPr>
        <p:spPr>
          <a:xfrm>
            <a:off x="6000379" y="2276872"/>
            <a:ext cx="3027784" cy="277969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71024D67-059F-4F3A-A256-F98D297EACDA}"/>
              </a:ext>
            </a:extLst>
          </p:cNvPr>
          <p:cNvSpPr txBox="1"/>
          <p:nvPr/>
        </p:nvSpPr>
        <p:spPr>
          <a:xfrm>
            <a:off x="7019010" y="5098731"/>
            <a:ext cx="13414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7</a:t>
            </a:r>
          </a:p>
        </p:txBody>
      </p:sp>
    </p:spTree>
    <p:extLst>
      <p:ext uri="{BB962C8B-B14F-4D97-AF65-F5344CB8AC3E}">
        <p14:creationId xmlns:p14="http://schemas.microsoft.com/office/powerpoint/2010/main" val="217693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heel(1)">
                                      <p:cBhvr>
                                        <p:cTn id="48" dur="20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1.11111E-6 -7.40741E-7 L 0.57743 -0.06574 " pathEditMode="relative" rAng="0" ptsTypes="AA">
                                      <p:cBhvr>
                                        <p:cTn id="52" dur="2000" fill="hold"/>
                                        <p:tgtEl>
                                          <p:spTgt spid="10"/>
                                        </p:tgtEl>
                                        <p:attrNameLst>
                                          <p:attrName>ppt_x</p:attrName>
                                          <p:attrName>ppt_y</p:attrName>
                                        </p:attrNameLst>
                                      </p:cBhvr>
                                      <p:rCtr x="28872" y="-3287"/>
                                    </p:animMotion>
                                  </p:childTnLst>
                                </p:cTn>
                              </p:par>
                              <p:par>
                                <p:cTn id="53" presetID="63" presetClass="path" presetSubtype="0" accel="50000" decel="50000" fill="hold" nodeType="withEffect">
                                  <p:stCondLst>
                                    <p:cond delay="0"/>
                                  </p:stCondLst>
                                  <p:childTnLst>
                                    <p:animMotion origin="layout" path="M -3.88889E-6 2.96296E-6 L 0.5698 -0.0588 " pathEditMode="relative" rAng="0" ptsTypes="AA">
                                      <p:cBhvr>
                                        <p:cTn id="54" dur="2000" fill="hold"/>
                                        <p:tgtEl>
                                          <p:spTgt spid="8"/>
                                        </p:tgtEl>
                                        <p:attrNameLst>
                                          <p:attrName>ppt_x</p:attrName>
                                          <p:attrName>ppt_y</p:attrName>
                                        </p:attrNameLst>
                                      </p:cBhvr>
                                      <p:rCtr x="28490" y="-2940"/>
                                    </p:animMotion>
                                  </p:childTnLst>
                                </p:cTn>
                              </p:par>
                              <p:par>
                                <p:cTn id="55" presetID="63" presetClass="path" presetSubtype="0" accel="50000" decel="50000" fill="hold" nodeType="withEffect">
                                  <p:stCondLst>
                                    <p:cond delay="0"/>
                                  </p:stCondLst>
                                  <p:childTnLst>
                                    <p:animMotion origin="layout" path="M 1.66667E-6 -2.22222E-6 L 0.70347 0.26019 " pathEditMode="relative" rAng="0" ptsTypes="AA">
                                      <p:cBhvr>
                                        <p:cTn id="56" dur="2000" fill="hold"/>
                                        <p:tgtEl>
                                          <p:spTgt spid="6"/>
                                        </p:tgtEl>
                                        <p:attrNameLst>
                                          <p:attrName>ppt_x</p:attrName>
                                          <p:attrName>ppt_y</p:attrName>
                                        </p:attrNameLst>
                                      </p:cBhvr>
                                      <p:rCtr x="35174" y="13009"/>
                                    </p:animMotion>
                                  </p:childTnLst>
                                </p:cTn>
                              </p:par>
                              <p:par>
                                <p:cTn id="57" presetID="63" presetClass="path" presetSubtype="0" accel="50000" decel="50000" fill="hold" nodeType="withEffect">
                                  <p:stCondLst>
                                    <p:cond delay="0"/>
                                  </p:stCondLst>
                                  <p:childTnLst>
                                    <p:animMotion origin="layout" path="M 3.05556E-6 7.40741E-7 L 0.68125 0.06065 " pathEditMode="relative" rAng="0" ptsTypes="AA">
                                      <p:cBhvr>
                                        <p:cTn id="58" dur="2000" fill="hold"/>
                                        <p:tgtEl>
                                          <p:spTgt spid="9"/>
                                        </p:tgtEl>
                                        <p:attrNameLst>
                                          <p:attrName>ppt_x</p:attrName>
                                          <p:attrName>ppt_y</p:attrName>
                                        </p:attrNameLst>
                                      </p:cBhvr>
                                      <p:rCtr x="34062" y="3032"/>
                                    </p:animMotion>
                                  </p:childTnLst>
                                </p:cTn>
                              </p:par>
                              <p:par>
                                <p:cTn id="59" presetID="63" presetClass="path" presetSubtype="0" accel="50000" decel="50000" fill="hold" nodeType="withEffect">
                                  <p:stCondLst>
                                    <p:cond delay="0"/>
                                  </p:stCondLst>
                                  <p:childTnLst>
                                    <p:animMotion origin="layout" path="M -1.38889E-6 -1.48148E-6 L 0.39097 -0.03704 " pathEditMode="relative" rAng="0" ptsTypes="AA">
                                      <p:cBhvr>
                                        <p:cTn id="60" dur="2000" fill="hold"/>
                                        <p:tgtEl>
                                          <p:spTgt spid="16"/>
                                        </p:tgtEl>
                                        <p:attrNameLst>
                                          <p:attrName>ppt_x</p:attrName>
                                          <p:attrName>ppt_y</p:attrName>
                                        </p:attrNameLst>
                                      </p:cBhvr>
                                      <p:rCtr x="19549" y="-1852"/>
                                    </p:animMotion>
                                  </p:childTnLst>
                                </p:cTn>
                              </p:par>
                              <p:par>
                                <p:cTn id="61" presetID="63" presetClass="path" presetSubtype="0" accel="50000" decel="50000" fill="hold" nodeType="withEffect">
                                  <p:stCondLst>
                                    <p:cond delay="0"/>
                                  </p:stCondLst>
                                  <p:childTnLst>
                                    <p:animMotion origin="layout" path="M 3.61111E-6 1.11111E-6 L 0.34392 -0.01435 " pathEditMode="relative" rAng="0" ptsTypes="AA">
                                      <p:cBhvr>
                                        <p:cTn id="62" dur="2000" fill="hold"/>
                                        <p:tgtEl>
                                          <p:spTgt spid="14"/>
                                        </p:tgtEl>
                                        <p:attrNameLst>
                                          <p:attrName>ppt_x</p:attrName>
                                          <p:attrName>ppt_y</p:attrName>
                                        </p:attrNameLst>
                                      </p:cBhvr>
                                      <p:rCtr x="17188" y="-718"/>
                                    </p:animMotion>
                                  </p:childTnLst>
                                </p:cTn>
                              </p:par>
                              <p:par>
                                <p:cTn id="63" presetID="63" presetClass="path" presetSubtype="0" accel="50000" decel="50000" fill="hold" nodeType="withEffect">
                                  <p:stCondLst>
                                    <p:cond delay="0"/>
                                  </p:stCondLst>
                                  <p:childTnLst>
                                    <p:animMotion origin="layout" path="M 5.55556E-7 -1.11111E-6 L 0.48698 0.08472 " pathEditMode="relative" rAng="0" ptsTypes="AA">
                                      <p:cBhvr>
                                        <p:cTn id="64" dur="2000" fill="hold"/>
                                        <p:tgtEl>
                                          <p:spTgt spid="15"/>
                                        </p:tgtEl>
                                        <p:attrNameLst>
                                          <p:attrName>ppt_x</p:attrName>
                                          <p:attrName>ppt_y</p:attrName>
                                        </p:attrNameLst>
                                      </p:cBhvr>
                                      <p:rCtr x="24340" y="4236"/>
                                    </p:animMotion>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11" grpId="0" animBg="1"/>
      <p:bldP spid="13" grpId="0"/>
      <p:bldP spid="17" grpId="0"/>
      <p:bldP spid="18" grpId="0" animBg="1"/>
      <p:bldP spid="19" grpId="0"/>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6548" y="73770"/>
            <a:ext cx="8229600" cy="1152128"/>
          </a:xfrm>
        </p:spPr>
        <p:txBody>
          <a:bodyPr>
            <a:normAutofit/>
          </a:bodyPr>
          <a:lstStyle/>
          <a:p>
            <a:r>
              <a:rPr lang="en-GB" dirty="0"/>
              <a:t>Early addition/subtraction </a:t>
            </a:r>
          </a:p>
        </p:txBody>
      </p:sp>
      <p:graphicFrame>
        <p:nvGraphicFramePr>
          <p:cNvPr id="5" name="Table 4">
            <a:extLst>
              <a:ext uri="{FF2B5EF4-FFF2-40B4-BE49-F238E27FC236}">
                <a16:creationId xmlns:a16="http://schemas.microsoft.com/office/drawing/2014/main" id="{E5E75CEF-53CD-49A4-B25D-104A6B2B0A5A}"/>
              </a:ext>
            </a:extLst>
          </p:cNvPr>
          <p:cNvGraphicFramePr>
            <a:graphicFrameLocks noGrp="1"/>
          </p:cNvGraphicFramePr>
          <p:nvPr/>
        </p:nvGraphicFramePr>
        <p:xfrm>
          <a:off x="-31070" y="1052736"/>
          <a:ext cx="9143022" cy="10058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1365774094"/>
                    </a:ext>
                  </a:extLst>
                </a:gridCol>
                <a:gridCol w="1009842">
                  <a:extLst>
                    <a:ext uri="{9D8B030D-6E8A-4147-A177-3AD203B41FA5}">
                      <a16:colId xmlns:a16="http://schemas.microsoft.com/office/drawing/2014/main" val="28226761"/>
                    </a:ext>
                  </a:extLst>
                </a:gridCol>
                <a:gridCol w="1107793">
                  <a:extLst>
                    <a:ext uri="{9D8B030D-6E8A-4147-A177-3AD203B41FA5}">
                      <a16:colId xmlns:a16="http://schemas.microsoft.com/office/drawing/2014/main" val="1084628476"/>
                    </a:ext>
                  </a:extLst>
                </a:gridCol>
                <a:gridCol w="1212714">
                  <a:extLst>
                    <a:ext uri="{9D8B030D-6E8A-4147-A177-3AD203B41FA5}">
                      <a16:colId xmlns:a16="http://schemas.microsoft.com/office/drawing/2014/main" val="1960970515"/>
                    </a:ext>
                  </a:extLst>
                </a:gridCol>
                <a:gridCol w="1431986">
                  <a:extLst>
                    <a:ext uri="{9D8B030D-6E8A-4147-A177-3AD203B41FA5}">
                      <a16:colId xmlns:a16="http://schemas.microsoft.com/office/drawing/2014/main" val="3180187530"/>
                    </a:ext>
                  </a:extLst>
                </a:gridCol>
                <a:gridCol w="1181820">
                  <a:extLst>
                    <a:ext uri="{9D8B030D-6E8A-4147-A177-3AD203B41FA5}">
                      <a16:colId xmlns:a16="http://schemas.microsoft.com/office/drawing/2014/main" val="1380770901"/>
                    </a:ext>
                  </a:extLst>
                </a:gridCol>
                <a:gridCol w="1247661">
                  <a:extLst>
                    <a:ext uri="{9D8B030D-6E8A-4147-A177-3AD203B41FA5}">
                      <a16:colId xmlns:a16="http://schemas.microsoft.com/office/drawing/2014/main" val="425408030"/>
                    </a:ext>
                  </a:extLst>
                </a:gridCol>
                <a:gridCol w="1123623">
                  <a:extLst>
                    <a:ext uri="{9D8B030D-6E8A-4147-A177-3AD203B41FA5}">
                      <a16:colId xmlns:a16="http://schemas.microsoft.com/office/drawing/2014/main" val="749847057"/>
                    </a:ext>
                  </a:extLst>
                </a:gridCol>
              </a:tblGrid>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Addition and Subtraction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8246687"/>
                  </a:ext>
                </a:extLst>
              </a:tr>
            </a:tbl>
          </a:graphicData>
        </a:graphic>
      </p:graphicFrame>
      <p:sp>
        <p:nvSpPr>
          <p:cNvPr id="7" name="Rectangle 6">
            <a:extLst>
              <a:ext uri="{FF2B5EF4-FFF2-40B4-BE49-F238E27FC236}">
                <a16:creationId xmlns:a16="http://schemas.microsoft.com/office/drawing/2014/main" id="{4CE0B2BC-8320-49EE-83B9-CAD611392D06}"/>
              </a:ext>
            </a:extLst>
          </p:cNvPr>
          <p:cNvSpPr/>
          <p:nvPr/>
        </p:nvSpPr>
        <p:spPr>
          <a:xfrm>
            <a:off x="5578850" y="1052736"/>
            <a:ext cx="1153390" cy="9940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83082AB3-2E95-4F42-9A02-189C5791FC67}"/>
              </a:ext>
            </a:extLst>
          </p:cNvPr>
          <p:cNvSpPr/>
          <p:nvPr/>
        </p:nvSpPr>
        <p:spPr>
          <a:xfrm>
            <a:off x="3528590" y="2492896"/>
            <a:ext cx="2736304" cy="230652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3A77F325-07AC-46A6-8246-5FCE86539809}"/>
              </a:ext>
            </a:extLst>
          </p:cNvPr>
          <p:cNvSpPr txBox="1"/>
          <p:nvPr/>
        </p:nvSpPr>
        <p:spPr>
          <a:xfrm>
            <a:off x="1578120" y="5017777"/>
            <a:ext cx="7803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4</a:t>
            </a:r>
          </a:p>
        </p:txBody>
      </p:sp>
      <p:sp>
        <p:nvSpPr>
          <p:cNvPr id="17" name="TextBox 16">
            <a:extLst>
              <a:ext uri="{FF2B5EF4-FFF2-40B4-BE49-F238E27FC236}">
                <a16:creationId xmlns:a16="http://schemas.microsoft.com/office/drawing/2014/main" id="{AAFBB18C-9474-422B-A580-E061B889363A}"/>
              </a:ext>
            </a:extLst>
          </p:cNvPr>
          <p:cNvSpPr txBox="1"/>
          <p:nvPr/>
        </p:nvSpPr>
        <p:spPr>
          <a:xfrm>
            <a:off x="4616305" y="5100374"/>
            <a:ext cx="7803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3</a:t>
            </a:r>
          </a:p>
        </p:txBody>
      </p:sp>
      <p:sp>
        <p:nvSpPr>
          <p:cNvPr id="18" name="Oval 17">
            <a:extLst>
              <a:ext uri="{FF2B5EF4-FFF2-40B4-BE49-F238E27FC236}">
                <a16:creationId xmlns:a16="http://schemas.microsoft.com/office/drawing/2014/main" id="{AFBD0338-9FB3-4CE9-9F40-42ABD88D611A}"/>
              </a:ext>
            </a:extLst>
          </p:cNvPr>
          <p:cNvSpPr/>
          <p:nvPr/>
        </p:nvSpPr>
        <p:spPr>
          <a:xfrm>
            <a:off x="296563" y="2204864"/>
            <a:ext cx="3027784" cy="277969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71024D67-059F-4F3A-A256-F98D297EACDA}"/>
              </a:ext>
            </a:extLst>
          </p:cNvPr>
          <p:cNvSpPr txBox="1"/>
          <p:nvPr/>
        </p:nvSpPr>
        <p:spPr>
          <a:xfrm>
            <a:off x="2350364" y="4997968"/>
            <a:ext cx="13414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7</a:t>
            </a:r>
          </a:p>
        </p:txBody>
      </p:sp>
      <p:pic>
        <p:nvPicPr>
          <p:cNvPr id="20" name="Picture 19">
            <a:extLst>
              <a:ext uri="{FF2B5EF4-FFF2-40B4-BE49-F238E27FC236}">
                <a16:creationId xmlns:a16="http://schemas.microsoft.com/office/drawing/2014/main" id="{D96E6479-1CA6-49B9-BD1F-6602A323106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82" b="81075" l="17544" r="91053">
                        <a14:foregroundMark x1="21930" y1="41822" x2="21930" y2="41822"/>
                        <a14:foregroundMark x1="21228" y1="64953" x2="21228" y2="64953"/>
                        <a14:foregroundMark x1="45263" y1="75467" x2="45263" y2="75467"/>
                        <a14:foregroundMark x1="21053" y1="50000" x2="21053" y2="50000"/>
                        <a14:foregroundMark x1="17544" y1="69626" x2="17544" y2="69626"/>
                        <a14:foregroundMark x1="46140" y1="81308" x2="46140" y2="81308"/>
                        <a14:foregroundMark x1="91053" y1="32243" x2="91053" y2="32243"/>
                        <a14:foregroundMark x1="71930" y1="11682" x2="71930" y2="11682"/>
                      </a14:backgroundRemoval>
                    </a14:imgEffect>
                  </a14:imgLayer>
                </a14:imgProps>
              </a:ext>
              <a:ext uri="{28A0092B-C50C-407E-A947-70E740481C1C}">
                <a14:useLocalDpi xmlns:a14="http://schemas.microsoft.com/office/drawing/2010/main" val="0"/>
              </a:ext>
            </a:extLst>
          </a:blip>
          <a:srcRect l="16486" t="7580" r="5262" b="18234"/>
          <a:stretch/>
        </p:blipFill>
        <p:spPr>
          <a:xfrm>
            <a:off x="2462874" y="3236192"/>
            <a:ext cx="815650" cy="580632"/>
          </a:xfrm>
          <a:prstGeom prst="rect">
            <a:avLst/>
          </a:prstGeom>
        </p:spPr>
      </p:pic>
      <p:pic>
        <p:nvPicPr>
          <p:cNvPr id="21" name="Picture 20">
            <a:extLst>
              <a:ext uri="{FF2B5EF4-FFF2-40B4-BE49-F238E27FC236}">
                <a16:creationId xmlns:a16="http://schemas.microsoft.com/office/drawing/2014/main" id="{0AB2366D-AEA1-4FC0-BB58-BA8B2A03817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82" b="81075" l="17544" r="91053">
                        <a14:foregroundMark x1="21930" y1="41822" x2="21930" y2="41822"/>
                        <a14:foregroundMark x1="21228" y1="64953" x2="21228" y2="64953"/>
                        <a14:foregroundMark x1="45263" y1="75467" x2="45263" y2="75467"/>
                        <a14:foregroundMark x1="21053" y1="50000" x2="21053" y2="50000"/>
                        <a14:foregroundMark x1="17544" y1="69626" x2="17544" y2="69626"/>
                        <a14:foregroundMark x1="46140" y1="81308" x2="46140" y2="81308"/>
                        <a14:foregroundMark x1="91053" y1="32243" x2="91053" y2="32243"/>
                        <a14:foregroundMark x1="71930" y1="11682" x2="71930" y2="11682"/>
                      </a14:backgroundRemoval>
                    </a14:imgEffect>
                  </a14:imgLayer>
                </a14:imgProps>
              </a:ext>
              <a:ext uri="{28A0092B-C50C-407E-A947-70E740481C1C}">
                <a14:useLocalDpi xmlns:a14="http://schemas.microsoft.com/office/drawing/2010/main" val="0"/>
              </a:ext>
            </a:extLst>
          </a:blip>
          <a:srcRect l="16486" t="7580" r="5262" b="18234"/>
          <a:stretch/>
        </p:blipFill>
        <p:spPr>
          <a:xfrm>
            <a:off x="1053308" y="3783632"/>
            <a:ext cx="815650" cy="580632"/>
          </a:xfrm>
          <a:prstGeom prst="rect">
            <a:avLst/>
          </a:prstGeom>
        </p:spPr>
      </p:pic>
      <p:pic>
        <p:nvPicPr>
          <p:cNvPr id="22" name="Picture 21">
            <a:extLst>
              <a:ext uri="{FF2B5EF4-FFF2-40B4-BE49-F238E27FC236}">
                <a16:creationId xmlns:a16="http://schemas.microsoft.com/office/drawing/2014/main" id="{5E469D66-918E-48A5-8868-8961F75DEB5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82" b="81075" l="17544" r="91053">
                        <a14:foregroundMark x1="21930" y1="41822" x2="21930" y2="41822"/>
                        <a14:foregroundMark x1="21228" y1="64953" x2="21228" y2="64953"/>
                        <a14:foregroundMark x1="45263" y1="75467" x2="45263" y2="75467"/>
                        <a14:foregroundMark x1="21053" y1="50000" x2="21053" y2="50000"/>
                        <a14:foregroundMark x1="17544" y1="69626" x2="17544" y2="69626"/>
                        <a14:foregroundMark x1="46140" y1="81308" x2="46140" y2="81308"/>
                        <a14:foregroundMark x1="91053" y1="32243" x2="91053" y2="32243"/>
                        <a14:foregroundMark x1="71930" y1="11682" x2="71930" y2="11682"/>
                      </a14:backgroundRemoval>
                    </a14:imgEffect>
                  </a14:imgLayer>
                </a14:imgProps>
              </a:ext>
              <a:ext uri="{28A0092B-C50C-407E-A947-70E740481C1C}">
                <a14:useLocalDpi xmlns:a14="http://schemas.microsoft.com/office/drawing/2010/main" val="0"/>
              </a:ext>
            </a:extLst>
          </a:blip>
          <a:srcRect l="16486" t="7580" r="5262" b="18234"/>
          <a:stretch/>
        </p:blipFill>
        <p:spPr>
          <a:xfrm>
            <a:off x="2073201" y="3966618"/>
            <a:ext cx="815650" cy="580632"/>
          </a:xfrm>
          <a:prstGeom prst="rect">
            <a:avLst/>
          </a:prstGeom>
        </p:spPr>
      </p:pic>
      <p:pic>
        <p:nvPicPr>
          <p:cNvPr id="23" name="Picture 22">
            <a:extLst>
              <a:ext uri="{FF2B5EF4-FFF2-40B4-BE49-F238E27FC236}">
                <a16:creationId xmlns:a16="http://schemas.microsoft.com/office/drawing/2014/main" id="{AFDFA6FC-896D-4296-8B29-8835E13B7D4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82" b="81075" l="17544" r="91053">
                        <a14:foregroundMark x1="21930" y1="41822" x2="21930" y2="41822"/>
                        <a14:foregroundMark x1="21228" y1="64953" x2="21228" y2="64953"/>
                        <a14:foregroundMark x1="45263" y1="75467" x2="45263" y2="75467"/>
                        <a14:foregroundMark x1="21053" y1="50000" x2="21053" y2="50000"/>
                        <a14:foregroundMark x1="17544" y1="69626" x2="17544" y2="69626"/>
                        <a14:foregroundMark x1="46140" y1="81308" x2="46140" y2="81308"/>
                        <a14:foregroundMark x1="91053" y1="32243" x2="91053" y2="32243"/>
                        <a14:foregroundMark x1="71930" y1="11682" x2="71930" y2="11682"/>
                      </a14:backgroundRemoval>
                    </a14:imgEffect>
                  </a14:imgLayer>
                </a14:imgProps>
              </a:ext>
              <a:ext uri="{28A0092B-C50C-407E-A947-70E740481C1C}">
                <a14:useLocalDpi xmlns:a14="http://schemas.microsoft.com/office/drawing/2010/main" val="0"/>
              </a:ext>
            </a:extLst>
          </a:blip>
          <a:srcRect l="16486" t="7580" r="5262" b="18234"/>
          <a:stretch/>
        </p:blipFill>
        <p:spPr>
          <a:xfrm>
            <a:off x="1586997" y="2365244"/>
            <a:ext cx="815650" cy="580632"/>
          </a:xfrm>
          <a:prstGeom prst="rect">
            <a:avLst/>
          </a:prstGeom>
        </p:spPr>
      </p:pic>
      <p:pic>
        <p:nvPicPr>
          <p:cNvPr id="24" name="Picture 23">
            <a:extLst>
              <a:ext uri="{FF2B5EF4-FFF2-40B4-BE49-F238E27FC236}">
                <a16:creationId xmlns:a16="http://schemas.microsoft.com/office/drawing/2014/main" id="{114ADFE0-A71C-49DC-A9DC-27697BE567D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82" b="81075" l="17544" r="91053">
                        <a14:foregroundMark x1="21930" y1="41822" x2="21930" y2="41822"/>
                        <a14:foregroundMark x1="21228" y1="64953" x2="21228" y2="64953"/>
                        <a14:foregroundMark x1="45263" y1="75467" x2="45263" y2="75467"/>
                        <a14:foregroundMark x1="21053" y1="50000" x2="21053" y2="50000"/>
                        <a14:foregroundMark x1="17544" y1="69626" x2="17544" y2="69626"/>
                        <a14:foregroundMark x1="46140" y1="81308" x2="46140" y2="81308"/>
                        <a14:foregroundMark x1="91053" y1="32243" x2="91053" y2="32243"/>
                        <a14:foregroundMark x1="71930" y1="11682" x2="71930" y2="11682"/>
                      </a14:backgroundRemoval>
                    </a14:imgEffect>
                  </a14:imgLayer>
                </a14:imgProps>
              </a:ext>
              <a:ext uri="{28A0092B-C50C-407E-A947-70E740481C1C}">
                <a14:useLocalDpi xmlns:a14="http://schemas.microsoft.com/office/drawing/2010/main" val="0"/>
              </a:ext>
            </a:extLst>
          </a:blip>
          <a:srcRect l="16486" t="7580" r="5262" b="18234"/>
          <a:stretch/>
        </p:blipFill>
        <p:spPr>
          <a:xfrm>
            <a:off x="604810" y="2652190"/>
            <a:ext cx="815650" cy="580632"/>
          </a:xfrm>
          <a:prstGeom prst="rect">
            <a:avLst/>
          </a:prstGeom>
        </p:spPr>
      </p:pic>
      <p:pic>
        <p:nvPicPr>
          <p:cNvPr id="25" name="Picture 24">
            <a:extLst>
              <a:ext uri="{FF2B5EF4-FFF2-40B4-BE49-F238E27FC236}">
                <a16:creationId xmlns:a16="http://schemas.microsoft.com/office/drawing/2014/main" id="{E25BBECF-8C0B-445D-BF6E-C9694366FA1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82" b="81075" l="17544" r="91053">
                        <a14:foregroundMark x1="21930" y1="41822" x2="21930" y2="41822"/>
                        <a14:foregroundMark x1="21228" y1="64953" x2="21228" y2="64953"/>
                        <a14:foregroundMark x1="45263" y1="75467" x2="45263" y2="75467"/>
                        <a14:foregroundMark x1="21053" y1="50000" x2="21053" y2="50000"/>
                        <a14:foregroundMark x1="17544" y1="69626" x2="17544" y2="69626"/>
                        <a14:foregroundMark x1="46140" y1="81308" x2="46140" y2="81308"/>
                        <a14:foregroundMark x1="91053" y1="32243" x2="91053" y2="32243"/>
                        <a14:foregroundMark x1="71930" y1="11682" x2="71930" y2="11682"/>
                      </a14:backgroundRemoval>
                    </a14:imgEffect>
                  </a14:imgLayer>
                </a14:imgProps>
              </a:ext>
              <a:ext uri="{28A0092B-C50C-407E-A947-70E740481C1C}">
                <a14:useLocalDpi xmlns:a14="http://schemas.microsoft.com/office/drawing/2010/main" val="0"/>
              </a:ext>
            </a:extLst>
          </a:blip>
          <a:srcRect l="16486" t="7580" r="5262" b="18234"/>
          <a:stretch/>
        </p:blipFill>
        <p:spPr>
          <a:xfrm>
            <a:off x="1442981" y="3128862"/>
            <a:ext cx="815650" cy="580632"/>
          </a:xfrm>
          <a:prstGeom prst="rect">
            <a:avLst/>
          </a:prstGeom>
        </p:spPr>
      </p:pic>
      <p:pic>
        <p:nvPicPr>
          <p:cNvPr id="26" name="Picture 25">
            <a:extLst>
              <a:ext uri="{FF2B5EF4-FFF2-40B4-BE49-F238E27FC236}">
                <a16:creationId xmlns:a16="http://schemas.microsoft.com/office/drawing/2014/main" id="{1A50BE8C-B78B-4A3F-9833-CCD61BD20E8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82" b="81075" l="17544" r="91053">
                        <a14:foregroundMark x1="21930" y1="41822" x2="21930" y2="41822"/>
                        <a14:foregroundMark x1="21228" y1="64953" x2="21228" y2="64953"/>
                        <a14:foregroundMark x1="45263" y1="75467" x2="45263" y2="75467"/>
                        <a14:foregroundMark x1="21053" y1="50000" x2="21053" y2="50000"/>
                        <a14:foregroundMark x1="17544" y1="69626" x2="17544" y2="69626"/>
                        <a14:foregroundMark x1="46140" y1="81308" x2="46140" y2="81308"/>
                        <a14:foregroundMark x1="91053" y1="32243" x2="91053" y2="32243"/>
                        <a14:foregroundMark x1="71930" y1="11682" x2="71930" y2="11682"/>
                      </a14:backgroundRemoval>
                    </a14:imgEffect>
                  </a14:imgLayer>
                </a14:imgProps>
              </a:ext>
              <a:ext uri="{28A0092B-C50C-407E-A947-70E740481C1C}">
                <a14:useLocalDpi xmlns:a14="http://schemas.microsoft.com/office/drawing/2010/main" val="0"/>
              </a:ext>
            </a:extLst>
          </a:blip>
          <a:srcRect l="16486" t="7580" r="5262" b="18234"/>
          <a:stretch/>
        </p:blipFill>
        <p:spPr>
          <a:xfrm>
            <a:off x="465016" y="3282194"/>
            <a:ext cx="815650" cy="580632"/>
          </a:xfrm>
          <a:prstGeom prst="rect">
            <a:avLst/>
          </a:prstGeom>
        </p:spPr>
      </p:pic>
    </p:spTree>
    <p:extLst>
      <p:ext uri="{BB962C8B-B14F-4D97-AF65-F5344CB8AC3E}">
        <p14:creationId xmlns:p14="http://schemas.microsoft.com/office/powerpoint/2010/main" val="96513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 0 L 0.25 0 E" pathEditMode="relative" ptsTypes="">
                                      <p:cBhvr>
                                        <p:cTn id="37" dur="2000" fill="hold"/>
                                        <p:tgtEl>
                                          <p:spTgt spid="20"/>
                                        </p:tgtEl>
                                        <p:attrNameLst>
                                          <p:attrName>ppt_x</p:attrName>
                                          <p:attrName>ppt_y</p:attrName>
                                        </p:attrNameLst>
                                      </p:cBhvr>
                                    </p:animMotion>
                                  </p:childTnLst>
                                </p:cTn>
                              </p:par>
                              <p:par>
                                <p:cTn id="38" presetID="63" presetClass="path" presetSubtype="0" accel="50000" decel="50000" fill="hold" nodeType="withEffect">
                                  <p:stCondLst>
                                    <p:cond delay="0"/>
                                  </p:stCondLst>
                                  <p:childTnLst>
                                    <p:animMotion origin="layout" path="M 0 0 L 0.25 0 E" pathEditMode="relative" ptsTypes="">
                                      <p:cBhvr>
                                        <p:cTn id="39" dur="2000" fill="hold"/>
                                        <p:tgtEl>
                                          <p:spTgt spid="22"/>
                                        </p:tgtEl>
                                        <p:attrNameLst>
                                          <p:attrName>ppt_x</p:attrName>
                                          <p:attrName>ppt_y</p:attrName>
                                        </p:attrNameLst>
                                      </p:cBhvr>
                                    </p:animMotion>
                                  </p:childTnLst>
                                </p:cTn>
                              </p:par>
                              <p:par>
                                <p:cTn id="40" presetID="63" presetClass="path" presetSubtype="0" accel="50000" decel="50000" fill="hold" nodeType="withEffect">
                                  <p:stCondLst>
                                    <p:cond delay="0"/>
                                  </p:stCondLst>
                                  <p:childTnLst>
                                    <p:animMotion origin="layout" path="M 0 0 L 0.25 0 E" pathEditMode="relative" ptsTypes="">
                                      <p:cBhvr>
                                        <p:cTn id="41" dur="2000" fill="hold"/>
                                        <p:tgtEl>
                                          <p:spTgt spid="25"/>
                                        </p:tgtEl>
                                        <p:attrNameLst>
                                          <p:attrName>ppt_x</p:attrName>
                                          <p:attrName>ppt_y</p:attrName>
                                        </p:attrNameLst>
                                      </p:cBhvr>
                                    </p:animMotion>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grpId="1" nodeType="clickEffect">
                                  <p:stCondLst>
                                    <p:cond delay="0"/>
                                  </p:stCondLst>
                                  <p:childTnLst>
                                    <p:animEffect transition="out" filter="dissolv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dissolv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p:bldP spid="17" grpId="0"/>
      <p:bldP spid="18" grpId="0" animBg="1"/>
      <p:bldP spid="19" grpId="0"/>
      <p:bldP spid="19"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9E4F746-19B1-4694-AD5C-2A4EBCB2A52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70" b="89943" l="9770" r="90805">
                        <a14:foregroundMark x1="10057" y1="25575" x2="10057" y2="25575"/>
                        <a14:foregroundMark x1="90805" y1="31034" x2="90805" y2="31034"/>
                        <a14:foregroundMark x1="83046" y1="44253" x2="83046" y2="44253"/>
                        <a14:foregroundMark x1="86494" y1="37644" x2="86494" y2="37644"/>
                        <a14:foregroundMark x1="70402" y1="72989" x2="70402" y2="72989"/>
                        <a14:backgroundMark x1="72414" y1="70977" x2="72414" y2="70977"/>
                        <a14:backgroundMark x1="66379" y1="80172" x2="66379" y2="80172"/>
                      </a14:backgroundRemoval>
                    </a14:imgEffect>
                  </a14:imgLayer>
                </a14:imgProps>
              </a:ext>
              <a:ext uri="{28A0092B-C50C-407E-A947-70E740481C1C}">
                <a14:useLocalDpi xmlns:a14="http://schemas.microsoft.com/office/drawing/2010/main" val="0"/>
              </a:ext>
            </a:extLst>
          </a:blip>
          <a:srcRect l="48585" t="15755" r="16657" b="16833"/>
          <a:stretch/>
        </p:blipFill>
        <p:spPr>
          <a:xfrm rot="21330774">
            <a:off x="3727429" y="2311739"/>
            <a:ext cx="1152128" cy="2234521"/>
          </a:xfrm>
          <a:prstGeom prst="rect">
            <a:avLst/>
          </a:prstGeom>
        </p:spPr>
      </p:pic>
      <p:pic>
        <p:nvPicPr>
          <p:cNvPr id="22" name="Picture 21">
            <a:extLst>
              <a:ext uri="{FF2B5EF4-FFF2-40B4-BE49-F238E27FC236}">
                <a16:creationId xmlns:a16="http://schemas.microsoft.com/office/drawing/2014/main" id="{D94D9B12-D934-4783-A8A4-DD603060891D}"/>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770" b="89943" l="9770" r="90805">
                        <a14:foregroundMark x1="10057" y1="25575" x2="10057" y2="25575"/>
                        <a14:foregroundMark x1="90805" y1="31034" x2="90805" y2="31034"/>
                        <a14:foregroundMark x1="83046" y1="44253" x2="83046" y2="44253"/>
                        <a14:foregroundMark x1="86494" y1="37644" x2="86494" y2="37644"/>
                        <a14:foregroundMark x1="70402" y1="72989" x2="70402" y2="72989"/>
                      </a14:backgroundRemoval>
                    </a14:imgEffect>
                  </a14:imgLayer>
                </a14:imgProps>
              </a:ext>
              <a:ext uri="{28A0092B-C50C-407E-A947-70E740481C1C}">
                <a14:useLocalDpi xmlns:a14="http://schemas.microsoft.com/office/drawing/2010/main" val="0"/>
              </a:ext>
            </a:extLst>
          </a:blip>
          <a:srcRect r="50000"/>
          <a:stretch/>
        </p:blipFill>
        <p:spPr>
          <a:xfrm>
            <a:off x="287379" y="1877570"/>
            <a:ext cx="1551430" cy="3102859"/>
          </a:xfrm>
          <a:prstGeom prst="rect">
            <a:avLst/>
          </a:prstGeom>
        </p:spPr>
      </p:pic>
      <p:sp>
        <p:nvSpPr>
          <p:cNvPr id="2" name="Title 1"/>
          <p:cNvSpPr>
            <a:spLocks noGrp="1"/>
          </p:cNvSpPr>
          <p:nvPr>
            <p:ph type="title"/>
          </p:nvPr>
        </p:nvSpPr>
        <p:spPr>
          <a:xfrm>
            <a:off x="476548" y="73770"/>
            <a:ext cx="8229600" cy="1152128"/>
          </a:xfrm>
        </p:spPr>
        <p:txBody>
          <a:bodyPr>
            <a:normAutofit/>
          </a:bodyPr>
          <a:lstStyle/>
          <a:p>
            <a:r>
              <a:rPr lang="en-GB" dirty="0"/>
              <a:t>Early addition/subtraction </a:t>
            </a:r>
          </a:p>
        </p:txBody>
      </p:sp>
      <p:graphicFrame>
        <p:nvGraphicFramePr>
          <p:cNvPr id="5" name="Table 4">
            <a:extLst>
              <a:ext uri="{FF2B5EF4-FFF2-40B4-BE49-F238E27FC236}">
                <a16:creationId xmlns:a16="http://schemas.microsoft.com/office/drawing/2014/main" id="{E5E75CEF-53CD-49A4-B25D-104A6B2B0A5A}"/>
              </a:ext>
            </a:extLst>
          </p:cNvPr>
          <p:cNvGraphicFramePr>
            <a:graphicFrameLocks noGrp="1"/>
          </p:cNvGraphicFramePr>
          <p:nvPr/>
        </p:nvGraphicFramePr>
        <p:xfrm>
          <a:off x="-31070" y="1052736"/>
          <a:ext cx="9143022" cy="10058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1365774094"/>
                    </a:ext>
                  </a:extLst>
                </a:gridCol>
                <a:gridCol w="1009842">
                  <a:extLst>
                    <a:ext uri="{9D8B030D-6E8A-4147-A177-3AD203B41FA5}">
                      <a16:colId xmlns:a16="http://schemas.microsoft.com/office/drawing/2014/main" val="28226761"/>
                    </a:ext>
                  </a:extLst>
                </a:gridCol>
                <a:gridCol w="1107793">
                  <a:extLst>
                    <a:ext uri="{9D8B030D-6E8A-4147-A177-3AD203B41FA5}">
                      <a16:colId xmlns:a16="http://schemas.microsoft.com/office/drawing/2014/main" val="1084628476"/>
                    </a:ext>
                  </a:extLst>
                </a:gridCol>
                <a:gridCol w="1212714">
                  <a:extLst>
                    <a:ext uri="{9D8B030D-6E8A-4147-A177-3AD203B41FA5}">
                      <a16:colId xmlns:a16="http://schemas.microsoft.com/office/drawing/2014/main" val="1960970515"/>
                    </a:ext>
                  </a:extLst>
                </a:gridCol>
                <a:gridCol w="1431986">
                  <a:extLst>
                    <a:ext uri="{9D8B030D-6E8A-4147-A177-3AD203B41FA5}">
                      <a16:colId xmlns:a16="http://schemas.microsoft.com/office/drawing/2014/main" val="3180187530"/>
                    </a:ext>
                  </a:extLst>
                </a:gridCol>
                <a:gridCol w="1181820">
                  <a:extLst>
                    <a:ext uri="{9D8B030D-6E8A-4147-A177-3AD203B41FA5}">
                      <a16:colId xmlns:a16="http://schemas.microsoft.com/office/drawing/2014/main" val="1380770901"/>
                    </a:ext>
                  </a:extLst>
                </a:gridCol>
                <a:gridCol w="1247661">
                  <a:extLst>
                    <a:ext uri="{9D8B030D-6E8A-4147-A177-3AD203B41FA5}">
                      <a16:colId xmlns:a16="http://schemas.microsoft.com/office/drawing/2014/main" val="425408030"/>
                    </a:ext>
                  </a:extLst>
                </a:gridCol>
                <a:gridCol w="1123623">
                  <a:extLst>
                    <a:ext uri="{9D8B030D-6E8A-4147-A177-3AD203B41FA5}">
                      <a16:colId xmlns:a16="http://schemas.microsoft.com/office/drawing/2014/main" val="749847057"/>
                    </a:ext>
                  </a:extLst>
                </a:gridCol>
              </a:tblGrid>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Addition and Subtraction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8246687"/>
                  </a:ext>
                </a:extLst>
              </a:tr>
            </a:tbl>
          </a:graphicData>
        </a:graphic>
      </p:graphicFrame>
      <p:sp>
        <p:nvSpPr>
          <p:cNvPr id="7" name="Rectangle 6">
            <a:extLst>
              <a:ext uri="{FF2B5EF4-FFF2-40B4-BE49-F238E27FC236}">
                <a16:creationId xmlns:a16="http://schemas.microsoft.com/office/drawing/2014/main" id="{4CE0B2BC-8320-49EE-83B9-CAD611392D06}"/>
              </a:ext>
            </a:extLst>
          </p:cNvPr>
          <p:cNvSpPr/>
          <p:nvPr/>
        </p:nvSpPr>
        <p:spPr>
          <a:xfrm>
            <a:off x="4139952" y="1048639"/>
            <a:ext cx="1440160" cy="9940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rapezoid 3">
            <a:extLst>
              <a:ext uri="{FF2B5EF4-FFF2-40B4-BE49-F238E27FC236}">
                <a16:creationId xmlns:a16="http://schemas.microsoft.com/office/drawing/2014/main" id="{2A78779A-DF36-461D-BEB9-D13E2D349574}"/>
              </a:ext>
            </a:extLst>
          </p:cNvPr>
          <p:cNvSpPr/>
          <p:nvPr/>
        </p:nvSpPr>
        <p:spPr>
          <a:xfrm rot="10800000">
            <a:off x="476548" y="3284984"/>
            <a:ext cx="1944216" cy="1800200"/>
          </a:xfrm>
          <a:prstGeom prst="trapezoid">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rapezoid 19">
            <a:extLst>
              <a:ext uri="{FF2B5EF4-FFF2-40B4-BE49-F238E27FC236}">
                <a16:creationId xmlns:a16="http://schemas.microsoft.com/office/drawing/2014/main" id="{816888B1-2F7F-4CBB-A3D5-95739F44CE88}"/>
              </a:ext>
            </a:extLst>
          </p:cNvPr>
          <p:cNvSpPr/>
          <p:nvPr/>
        </p:nvSpPr>
        <p:spPr>
          <a:xfrm rot="10800000">
            <a:off x="3059832" y="3284984"/>
            <a:ext cx="1944216" cy="1800200"/>
          </a:xfrm>
          <a:prstGeom prst="trapezoid">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rapezoid 20">
            <a:extLst>
              <a:ext uri="{FF2B5EF4-FFF2-40B4-BE49-F238E27FC236}">
                <a16:creationId xmlns:a16="http://schemas.microsoft.com/office/drawing/2014/main" id="{9CC054E1-1F48-4F07-B61C-68051F5C9873}"/>
              </a:ext>
            </a:extLst>
          </p:cNvPr>
          <p:cNvSpPr/>
          <p:nvPr/>
        </p:nvSpPr>
        <p:spPr>
          <a:xfrm rot="10800000">
            <a:off x="6156176" y="3284984"/>
            <a:ext cx="1944216" cy="1800200"/>
          </a:xfrm>
          <a:prstGeom prst="trapezoid">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252636F6-09C9-4778-B6B1-5A01DA411F30}"/>
              </a:ext>
            </a:extLst>
          </p:cNvPr>
          <p:cNvSpPr txBox="1"/>
          <p:nvPr/>
        </p:nvSpPr>
        <p:spPr>
          <a:xfrm>
            <a:off x="1058502" y="5152232"/>
            <a:ext cx="7803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4</a:t>
            </a:r>
          </a:p>
        </p:txBody>
      </p:sp>
      <p:sp>
        <p:nvSpPr>
          <p:cNvPr id="25" name="TextBox 24">
            <a:extLst>
              <a:ext uri="{FF2B5EF4-FFF2-40B4-BE49-F238E27FC236}">
                <a16:creationId xmlns:a16="http://schemas.microsoft.com/office/drawing/2014/main" id="{208DF1D9-DDEE-46B6-9DF2-BBCBA81F0CB3}"/>
              </a:ext>
            </a:extLst>
          </p:cNvPr>
          <p:cNvSpPr txBox="1"/>
          <p:nvPr/>
        </p:nvSpPr>
        <p:spPr>
          <a:xfrm>
            <a:off x="3641785" y="5137883"/>
            <a:ext cx="7803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3</a:t>
            </a:r>
          </a:p>
        </p:txBody>
      </p:sp>
      <p:sp>
        <p:nvSpPr>
          <p:cNvPr id="26" name="TextBox 25">
            <a:extLst>
              <a:ext uri="{FF2B5EF4-FFF2-40B4-BE49-F238E27FC236}">
                <a16:creationId xmlns:a16="http://schemas.microsoft.com/office/drawing/2014/main" id="{23BCCFB1-8286-4DEC-B300-4B7F3B920644}"/>
              </a:ext>
            </a:extLst>
          </p:cNvPr>
          <p:cNvSpPr txBox="1"/>
          <p:nvPr/>
        </p:nvSpPr>
        <p:spPr>
          <a:xfrm>
            <a:off x="6741526" y="5085184"/>
            <a:ext cx="7803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7</a:t>
            </a:r>
          </a:p>
        </p:txBody>
      </p:sp>
    </p:spTree>
    <p:extLst>
      <p:ext uri="{BB962C8B-B14F-4D97-AF65-F5344CB8AC3E}">
        <p14:creationId xmlns:p14="http://schemas.microsoft.com/office/powerpoint/2010/main" val="406349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4.16667E-6 0 L 0.59652 0 " pathEditMode="relative" rAng="0" ptsTypes="AA">
                                      <p:cBhvr>
                                        <p:cTn id="31" dur="2000" fill="hold"/>
                                        <p:tgtEl>
                                          <p:spTgt spid="22"/>
                                        </p:tgtEl>
                                        <p:attrNameLst>
                                          <p:attrName>ppt_x</p:attrName>
                                          <p:attrName>ppt_y</p:attrName>
                                        </p:attrNameLst>
                                      </p:cBhvr>
                                      <p:rCtr x="29826" y="0"/>
                                    </p:animMotion>
                                  </p:childTnLst>
                                </p:cTn>
                              </p:par>
                              <p:par>
                                <p:cTn id="32" presetID="63" presetClass="path" presetSubtype="0" accel="50000" decel="50000" fill="hold" nodeType="withEffect">
                                  <p:stCondLst>
                                    <p:cond delay="0"/>
                                  </p:stCondLst>
                                  <p:childTnLst>
                                    <p:animMotion origin="layout" path="M 2.77778E-7 0 L 0.37587 0 " pathEditMode="relative" rAng="0" ptsTypes="AA">
                                      <p:cBhvr>
                                        <p:cTn id="33" dur="2000" fill="hold"/>
                                        <p:tgtEl>
                                          <p:spTgt spid="23"/>
                                        </p:tgtEl>
                                        <p:attrNameLst>
                                          <p:attrName>ppt_x</p:attrName>
                                          <p:attrName>ppt_y</p:attrName>
                                        </p:attrNameLst>
                                      </p:cBhvr>
                                      <p:rCtr x="18785" y="0"/>
                                    </p:animMotion>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20" grpId="0" animBg="1"/>
      <p:bldP spid="21" grpId="0" animBg="1"/>
      <p:bldP spid="24" grpId="0"/>
      <p:bldP spid="25" grpId="0"/>
      <p:bldP spid="2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767322-1F40-4356-8224-5FB4595DF0D8}"/>
              </a:ext>
            </a:extLst>
          </p:cNvPr>
          <p:cNvPicPr>
            <a:picLocks noChangeAspect="1"/>
          </p:cNvPicPr>
          <p:nvPr/>
        </p:nvPicPr>
        <p:blipFill>
          <a:blip r:embed="rId2"/>
          <a:stretch>
            <a:fillRect/>
          </a:stretch>
        </p:blipFill>
        <p:spPr>
          <a:xfrm>
            <a:off x="36111" y="0"/>
            <a:ext cx="9071777" cy="6858000"/>
          </a:xfrm>
          <a:prstGeom prst="rect">
            <a:avLst/>
          </a:prstGeom>
        </p:spPr>
      </p:pic>
    </p:spTree>
    <p:extLst>
      <p:ext uri="{BB962C8B-B14F-4D97-AF65-F5344CB8AC3E}">
        <p14:creationId xmlns:p14="http://schemas.microsoft.com/office/powerpoint/2010/main" val="31572904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372CABA-EF0D-4511-BA88-B2A40CB94E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70" b="89943" l="9770" r="90805">
                        <a14:foregroundMark x1="10057" y1="25575" x2="10057" y2="25575"/>
                        <a14:foregroundMark x1="90805" y1="31034" x2="90805" y2="31034"/>
                        <a14:foregroundMark x1="83046" y1="44253" x2="83046" y2="44253"/>
                        <a14:foregroundMark x1="86494" y1="37644" x2="86494" y2="37644"/>
                        <a14:foregroundMark x1="70402" y1="72989" x2="70402" y2="72989"/>
                        <a14:backgroundMark x1="33046" y1="69828" x2="33046" y2="69828"/>
                        <a14:backgroundMark x1="33333" y1="68678" x2="33333" y2="68678"/>
                        <a14:backgroundMark x1="34195" y1="77586" x2="34195" y2="77586"/>
                        <a14:backgroundMark x1="11207" y1="31897" x2="11207" y2="31897"/>
                      </a14:backgroundRemoval>
                    </a14:imgEffect>
                  </a14:imgLayer>
                </a14:imgProps>
              </a:ext>
              <a:ext uri="{28A0092B-C50C-407E-A947-70E740481C1C}">
                <a14:useLocalDpi xmlns:a14="http://schemas.microsoft.com/office/drawing/2010/main" val="0"/>
              </a:ext>
            </a:extLst>
          </a:blip>
          <a:srcRect l="27877" r="59241"/>
          <a:stretch/>
        </p:blipFill>
        <p:spPr>
          <a:xfrm>
            <a:off x="1065040" y="1679121"/>
            <a:ext cx="399694" cy="3102859"/>
          </a:xfrm>
          <a:prstGeom prst="rect">
            <a:avLst/>
          </a:prstGeom>
        </p:spPr>
      </p:pic>
      <p:pic>
        <p:nvPicPr>
          <p:cNvPr id="13" name="Picture 12">
            <a:extLst>
              <a:ext uri="{FF2B5EF4-FFF2-40B4-BE49-F238E27FC236}">
                <a16:creationId xmlns:a16="http://schemas.microsoft.com/office/drawing/2014/main" id="{B0098905-E2BA-443A-8AA7-F48F4530412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70" b="89943" l="9770" r="90805">
                        <a14:foregroundMark x1="10057" y1="25575" x2="10057" y2="25575"/>
                        <a14:foregroundMark x1="90805" y1="31034" x2="90805" y2="31034"/>
                        <a14:foregroundMark x1="83046" y1="44253" x2="83046" y2="44253"/>
                        <a14:foregroundMark x1="86494" y1="37644" x2="86494" y2="37644"/>
                        <a14:foregroundMark x1="70402" y1="72989" x2="70402" y2="72989"/>
                        <a14:backgroundMark x1="33046" y1="69828" x2="33046" y2="69828"/>
                        <a14:backgroundMark x1="33333" y1="68678" x2="33333" y2="68678"/>
                        <a14:backgroundMark x1="34195" y1="77586" x2="34195" y2="77586"/>
                        <a14:backgroundMark x1="11207" y1="31897" x2="11207" y2="31897"/>
                      </a14:backgroundRemoval>
                    </a14:imgEffect>
                  </a14:imgLayer>
                </a14:imgProps>
              </a:ext>
              <a:ext uri="{28A0092B-C50C-407E-A947-70E740481C1C}">
                <a14:useLocalDpi xmlns:a14="http://schemas.microsoft.com/office/drawing/2010/main" val="0"/>
              </a:ext>
            </a:extLst>
          </a:blip>
          <a:srcRect l="41688" r="50000"/>
          <a:stretch/>
        </p:blipFill>
        <p:spPr>
          <a:xfrm>
            <a:off x="1501526" y="1733553"/>
            <a:ext cx="257912" cy="3102859"/>
          </a:xfrm>
          <a:prstGeom prst="rect">
            <a:avLst/>
          </a:prstGeom>
        </p:spPr>
      </p:pic>
      <p:pic>
        <p:nvPicPr>
          <p:cNvPr id="23" name="Picture 22">
            <a:extLst>
              <a:ext uri="{FF2B5EF4-FFF2-40B4-BE49-F238E27FC236}">
                <a16:creationId xmlns:a16="http://schemas.microsoft.com/office/drawing/2014/main" id="{19E4F746-19B1-4694-AD5C-2A4EBCB2A523}"/>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770" b="89943" l="9770" r="90805">
                        <a14:foregroundMark x1="10057" y1="25575" x2="10057" y2="25575"/>
                        <a14:foregroundMark x1="90805" y1="31034" x2="90805" y2="31034"/>
                        <a14:foregroundMark x1="83046" y1="44253" x2="83046" y2="44253"/>
                        <a14:foregroundMark x1="86494" y1="37644" x2="86494" y2="37644"/>
                        <a14:foregroundMark x1="70402" y1="72989" x2="70402" y2="72989"/>
                        <a14:backgroundMark x1="72414" y1="70977" x2="72414" y2="70977"/>
                        <a14:backgroundMark x1="66379" y1="80172" x2="66379" y2="80172"/>
                      </a14:backgroundRemoval>
                    </a14:imgEffect>
                  </a14:imgLayer>
                </a14:imgProps>
              </a:ext>
              <a:ext uri="{28A0092B-C50C-407E-A947-70E740481C1C}">
                <a14:useLocalDpi xmlns:a14="http://schemas.microsoft.com/office/drawing/2010/main" val="0"/>
              </a:ext>
            </a:extLst>
          </a:blip>
          <a:srcRect l="48585" t="15755" r="16657" b="16833"/>
          <a:stretch/>
        </p:blipFill>
        <p:spPr>
          <a:xfrm rot="21330774">
            <a:off x="1686509" y="2167723"/>
            <a:ext cx="1152128" cy="2234521"/>
          </a:xfrm>
          <a:prstGeom prst="rect">
            <a:avLst/>
          </a:prstGeom>
        </p:spPr>
      </p:pic>
      <p:pic>
        <p:nvPicPr>
          <p:cNvPr id="22" name="Picture 21">
            <a:extLst>
              <a:ext uri="{FF2B5EF4-FFF2-40B4-BE49-F238E27FC236}">
                <a16:creationId xmlns:a16="http://schemas.microsoft.com/office/drawing/2014/main" id="{D94D9B12-D934-4783-A8A4-DD603060891D}"/>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9770" b="89943" l="9770" r="90805">
                        <a14:foregroundMark x1="10057" y1="25575" x2="10057" y2="25575"/>
                        <a14:foregroundMark x1="90805" y1="31034" x2="90805" y2="31034"/>
                        <a14:foregroundMark x1="83046" y1="44253" x2="83046" y2="44253"/>
                        <a14:foregroundMark x1="86494" y1="37644" x2="86494" y2="37644"/>
                        <a14:foregroundMark x1="70402" y1="72989" x2="70402" y2="72989"/>
                        <a14:backgroundMark x1="33621" y1="37356" x2="33621" y2="37356"/>
                      </a14:backgroundRemoval>
                    </a14:imgEffect>
                  </a14:imgLayer>
                </a14:imgProps>
              </a:ext>
              <a:ext uri="{28A0092B-C50C-407E-A947-70E740481C1C}">
                <a14:useLocalDpi xmlns:a14="http://schemas.microsoft.com/office/drawing/2010/main" val="0"/>
              </a:ext>
            </a:extLst>
          </a:blip>
          <a:srcRect l="1" r="64427"/>
          <a:stretch/>
        </p:blipFill>
        <p:spPr>
          <a:xfrm>
            <a:off x="206587" y="1679122"/>
            <a:ext cx="1103755" cy="3102859"/>
          </a:xfrm>
          <a:prstGeom prst="rect">
            <a:avLst/>
          </a:prstGeom>
        </p:spPr>
      </p:pic>
      <p:sp>
        <p:nvSpPr>
          <p:cNvPr id="2" name="Title 1"/>
          <p:cNvSpPr>
            <a:spLocks noGrp="1"/>
          </p:cNvSpPr>
          <p:nvPr>
            <p:ph type="title"/>
          </p:nvPr>
        </p:nvSpPr>
        <p:spPr>
          <a:xfrm>
            <a:off x="476548" y="73770"/>
            <a:ext cx="8229600" cy="1152128"/>
          </a:xfrm>
        </p:spPr>
        <p:txBody>
          <a:bodyPr>
            <a:normAutofit/>
          </a:bodyPr>
          <a:lstStyle/>
          <a:p>
            <a:r>
              <a:rPr lang="en-GB" dirty="0"/>
              <a:t>Early addition/subtraction </a:t>
            </a:r>
          </a:p>
        </p:txBody>
      </p:sp>
      <p:graphicFrame>
        <p:nvGraphicFramePr>
          <p:cNvPr id="5" name="Table 4">
            <a:extLst>
              <a:ext uri="{FF2B5EF4-FFF2-40B4-BE49-F238E27FC236}">
                <a16:creationId xmlns:a16="http://schemas.microsoft.com/office/drawing/2014/main" id="{E5E75CEF-53CD-49A4-B25D-104A6B2B0A5A}"/>
              </a:ext>
            </a:extLst>
          </p:cNvPr>
          <p:cNvGraphicFramePr>
            <a:graphicFrameLocks noGrp="1"/>
          </p:cNvGraphicFramePr>
          <p:nvPr/>
        </p:nvGraphicFramePr>
        <p:xfrm>
          <a:off x="-31070" y="1052736"/>
          <a:ext cx="9143022" cy="10058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1365774094"/>
                    </a:ext>
                  </a:extLst>
                </a:gridCol>
                <a:gridCol w="1009842">
                  <a:extLst>
                    <a:ext uri="{9D8B030D-6E8A-4147-A177-3AD203B41FA5}">
                      <a16:colId xmlns:a16="http://schemas.microsoft.com/office/drawing/2014/main" val="28226761"/>
                    </a:ext>
                  </a:extLst>
                </a:gridCol>
                <a:gridCol w="1107793">
                  <a:extLst>
                    <a:ext uri="{9D8B030D-6E8A-4147-A177-3AD203B41FA5}">
                      <a16:colId xmlns:a16="http://schemas.microsoft.com/office/drawing/2014/main" val="1084628476"/>
                    </a:ext>
                  </a:extLst>
                </a:gridCol>
                <a:gridCol w="1212714">
                  <a:extLst>
                    <a:ext uri="{9D8B030D-6E8A-4147-A177-3AD203B41FA5}">
                      <a16:colId xmlns:a16="http://schemas.microsoft.com/office/drawing/2014/main" val="1960970515"/>
                    </a:ext>
                  </a:extLst>
                </a:gridCol>
                <a:gridCol w="1431986">
                  <a:extLst>
                    <a:ext uri="{9D8B030D-6E8A-4147-A177-3AD203B41FA5}">
                      <a16:colId xmlns:a16="http://schemas.microsoft.com/office/drawing/2014/main" val="3180187530"/>
                    </a:ext>
                  </a:extLst>
                </a:gridCol>
                <a:gridCol w="1181820">
                  <a:extLst>
                    <a:ext uri="{9D8B030D-6E8A-4147-A177-3AD203B41FA5}">
                      <a16:colId xmlns:a16="http://schemas.microsoft.com/office/drawing/2014/main" val="1380770901"/>
                    </a:ext>
                  </a:extLst>
                </a:gridCol>
                <a:gridCol w="1247661">
                  <a:extLst>
                    <a:ext uri="{9D8B030D-6E8A-4147-A177-3AD203B41FA5}">
                      <a16:colId xmlns:a16="http://schemas.microsoft.com/office/drawing/2014/main" val="425408030"/>
                    </a:ext>
                  </a:extLst>
                </a:gridCol>
                <a:gridCol w="1123623">
                  <a:extLst>
                    <a:ext uri="{9D8B030D-6E8A-4147-A177-3AD203B41FA5}">
                      <a16:colId xmlns:a16="http://schemas.microsoft.com/office/drawing/2014/main" val="749847057"/>
                    </a:ext>
                  </a:extLst>
                </a:gridCol>
              </a:tblGrid>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Addition and Subtraction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8246687"/>
                  </a:ext>
                </a:extLst>
              </a:tr>
            </a:tbl>
          </a:graphicData>
        </a:graphic>
      </p:graphicFrame>
      <p:sp>
        <p:nvSpPr>
          <p:cNvPr id="7" name="Rectangle 6">
            <a:extLst>
              <a:ext uri="{FF2B5EF4-FFF2-40B4-BE49-F238E27FC236}">
                <a16:creationId xmlns:a16="http://schemas.microsoft.com/office/drawing/2014/main" id="{4CE0B2BC-8320-49EE-83B9-CAD611392D06}"/>
              </a:ext>
            </a:extLst>
          </p:cNvPr>
          <p:cNvSpPr/>
          <p:nvPr/>
        </p:nvSpPr>
        <p:spPr>
          <a:xfrm>
            <a:off x="5580112" y="1064540"/>
            <a:ext cx="1161414" cy="9940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rapezoid 3">
            <a:extLst>
              <a:ext uri="{FF2B5EF4-FFF2-40B4-BE49-F238E27FC236}">
                <a16:creationId xmlns:a16="http://schemas.microsoft.com/office/drawing/2014/main" id="{2A78779A-DF36-461D-BEB9-D13E2D349574}"/>
              </a:ext>
            </a:extLst>
          </p:cNvPr>
          <p:cNvSpPr/>
          <p:nvPr/>
        </p:nvSpPr>
        <p:spPr>
          <a:xfrm rot="10800000">
            <a:off x="6589241" y="3258380"/>
            <a:ext cx="1944216" cy="1800200"/>
          </a:xfrm>
          <a:prstGeom prst="trapezoid">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rapezoid 19">
            <a:extLst>
              <a:ext uri="{FF2B5EF4-FFF2-40B4-BE49-F238E27FC236}">
                <a16:creationId xmlns:a16="http://schemas.microsoft.com/office/drawing/2014/main" id="{816888B1-2F7F-4CBB-A3D5-95739F44CE88}"/>
              </a:ext>
            </a:extLst>
          </p:cNvPr>
          <p:cNvSpPr/>
          <p:nvPr/>
        </p:nvSpPr>
        <p:spPr>
          <a:xfrm rot="10800000">
            <a:off x="3669085" y="3267540"/>
            <a:ext cx="1944216" cy="1800200"/>
          </a:xfrm>
          <a:prstGeom prst="trapezoid">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rapezoid 20">
            <a:extLst>
              <a:ext uri="{FF2B5EF4-FFF2-40B4-BE49-F238E27FC236}">
                <a16:creationId xmlns:a16="http://schemas.microsoft.com/office/drawing/2014/main" id="{9CC054E1-1F48-4F07-B61C-68051F5C9873}"/>
              </a:ext>
            </a:extLst>
          </p:cNvPr>
          <p:cNvSpPr/>
          <p:nvPr/>
        </p:nvSpPr>
        <p:spPr>
          <a:xfrm rot="10800000">
            <a:off x="628759" y="3267540"/>
            <a:ext cx="1944216" cy="1800200"/>
          </a:xfrm>
          <a:prstGeom prst="trapezoid">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252636F6-09C9-4778-B6B1-5A01DA411F30}"/>
              </a:ext>
            </a:extLst>
          </p:cNvPr>
          <p:cNvSpPr txBox="1"/>
          <p:nvPr/>
        </p:nvSpPr>
        <p:spPr>
          <a:xfrm>
            <a:off x="7171195" y="5125628"/>
            <a:ext cx="7803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4</a:t>
            </a:r>
          </a:p>
        </p:txBody>
      </p:sp>
      <p:sp>
        <p:nvSpPr>
          <p:cNvPr id="25" name="TextBox 24">
            <a:extLst>
              <a:ext uri="{FF2B5EF4-FFF2-40B4-BE49-F238E27FC236}">
                <a16:creationId xmlns:a16="http://schemas.microsoft.com/office/drawing/2014/main" id="{208DF1D9-DDEE-46B6-9DF2-BBCBA81F0CB3}"/>
              </a:ext>
            </a:extLst>
          </p:cNvPr>
          <p:cNvSpPr txBox="1"/>
          <p:nvPr/>
        </p:nvSpPr>
        <p:spPr>
          <a:xfrm>
            <a:off x="4251038" y="5120439"/>
            <a:ext cx="7803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3</a:t>
            </a:r>
          </a:p>
        </p:txBody>
      </p:sp>
      <p:sp>
        <p:nvSpPr>
          <p:cNvPr id="26" name="TextBox 25">
            <a:extLst>
              <a:ext uri="{FF2B5EF4-FFF2-40B4-BE49-F238E27FC236}">
                <a16:creationId xmlns:a16="http://schemas.microsoft.com/office/drawing/2014/main" id="{23BCCFB1-8286-4DEC-B300-4B7F3B920644}"/>
              </a:ext>
            </a:extLst>
          </p:cNvPr>
          <p:cNvSpPr txBox="1"/>
          <p:nvPr/>
        </p:nvSpPr>
        <p:spPr>
          <a:xfrm>
            <a:off x="1214109" y="5067740"/>
            <a:ext cx="7803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7</a:t>
            </a:r>
          </a:p>
        </p:txBody>
      </p:sp>
    </p:spTree>
    <p:extLst>
      <p:ext uri="{BB962C8B-B14F-4D97-AF65-F5344CB8AC3E}">
        <p14:creationId xmlns:p14="http://schemas.microsoft.com/office/powerpoint/2010/main" val="194570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1.94444E-6 -4.81481E-6 L 0.39305 0.02894 " pathEditMode="relative" rAng="0" ptsTypes="AA">
                                      <p:cBhvr>
                                        <p:cTn id="31" dur="2000" fill="hold"/>
                                        <p:tgtEl>
                                          <p:spTgt spid="14"/>
                                        </p:tgtEl>
                                        <p:attrNameLst>
                                          <p:attrName>ppt_x</p:attrName>
                                          <p:attrName>ppt_y</p:attrName>
                                        </p:attrNameLst>
                                      </p:cBhvr>
                                      <p:rCtr x="19653" y="1435"/>
                                    </p:animMotion>
                                  </p:childTnLst>
                                </p:cTn>
                              </p:par>
                              <p:par>
                                <p:cTn id="32" presetID="63" presetClass="path" presetSubtype="0" accel="50000" decel="50000" fill="hold" nodeType="withEffect">
                                  <p:stCondLst>
                                    <p:cond delay="0"/>
                                  </p:stCondLst>
                                  <p:childTnLst>
                                    <p:animMotion origin="layout" path="M -2.5E-6 -4.81481E-6 L 0.38212 0.01852 " pathEditMode="relative" rAng="0" ptsTypes="AA">
                                      <p:cBhvr>
                                        <p:cTn id="33" dur="2000" fill="hold"/>
                                        <p:tgtEl>
                                          <p:spTgt spid="22"/>
                                        </p:tgtEl>
                                        <p:attrNameLst>
                                          <p:attrName>ppt_x</p:attrName>
                                          <p:attrName>ppt_y</p:attrName>
                                        </p:attrNameLst>
                                      </p:cBhvr>
                                      <p:rCtr x="19097" y="926"/>
                                    </p:animMotion>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63" presetClass="path" presetSubtype="0" accel="50000" decel="50000" fill="hold" nodeType="clickEffect">
                                  <p:stCondLst>
                                    <p:cond delay="0"/>
                                  </p:stCondLst>
                                  <p:childTnLst>
                                    <p:animMotion origin="layout" path="M 1.38889E-6 4.81481E-6 L 0.62101 0.02106 " pathEditMode="relative" rAng="0" ptsTypes="AA">
                                      <p:cBhvr>
                                        <p:cTn id="41" dur="2000" fill="hold"/>
                                        <p:tgtEl>
                                          <p:spTgt spid="13"/>
                                        </p:tgtEl>
                                        <p:attrNameLst>
                                          <p:attrName>ppt_x</p:attrName>
                                          <p:attrName>ppt_y</p:attrName>
                                        </p:attrNameLst>
                                      </p:cBhvr>
                                      <p:rCtr x="31042" y="1042"/>
                                    </p:animMotion>
                                  </p:childTnLst>
                                </p:cTn>
                              </p:par>
                              <p:par>
                                <p:cTn id="42" presetID="63" presetClass="path" presetSubtype="0" accel="50000" decel="50000" fill="hold" nodeType="withEffect">
                                  <p:stCondLst>
                                    <p:cond delay="0"/>
                                  </p:stCondLst>
                                  <p:childTnLst>
                                    <p:animMotion origin="layout" path="M 4.16667E-6 4.81481E-6 L 0.63611 0.02106 " pathEditMode="relative" rAng="0" ptsTypes="AA">
                                      <p:cBhvr>
                                        <p:cTn id="43" dur="2000" fill="hold"/>
                                        <p:tgtEl>
                                          <p:spTgt spid="23"/>
                                        </p:tgtEl>
                                        <p:attrNameLst>
                                          <p:attrName>ppt_x</p:attrName>
                                          <p:attrName>ppt_y</p:attrName>
                                        </p:attrNameLst>
                                      </p:cBhvr>
                                      <p:rCtr x="31806" y="1042"/>
                                    </p:animMotion>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20" grpId="0" animBg="1"/>
      <p:bldP spid="21" grpId="0" animBg="1"/>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0501872D-B87B-49D3-80B4-FB88CE47C3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16558" r="-1" b="2483"/>
          <a:stretch/>
        </p:blipFill>
        <p:spPr>
          <a:xfrm>
            <a:off x="1600200" y="233240"/>
            <a:ext cx="2819401" cy="3043361"/>
          </a:xfrm>
          <a:prstGeom prst="rect">
            <a:avLst/>
          </a:prstGeom>
        </p:spPr>
      </p:pic>
      <p:pic>
        <p:nvPicPr>
          <p:cNvPr id="4" name="Picture 4">
            <a:extLst>
              <a:ext uri="{FF2B5EF4-FFF2-40B4-BE49-F238E27FC236}">
                <a16:creationId xmlns:a16="http://schemas.microsoft.com/office/drawing/2014/main" id="{69E31FF8-52C5-4389-8299-AAF44AF2FC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0" t="8500" r="942" b="10543"/>
          <a:stretch/>
        </p:blipFill>
        <p:spPr>
          <a:xfrm>
            <a:off x="4699000" y="233240"/>
            <a:ext cx="2819400" cy="3043360"/>
          </a:xfrm>
          <a:prstGeom prst="rect">
            <a:avLst/>
          </a:prstGeom>
        </p:spPr>
      </p:pic>
      <p:pic>
        <p:nvPicPr>
          <p:cNvPr id="5" name="Picture 2">
            <a:extLst>
              <a:ext uri="{FF2B5EF4-FFF2-40B4-BE49-F238E27FC236}">
                <a16:creationId xmlns:a16="http://schemas.microsoft.com/office/drawing/2014/main" id="{B29C04D2-CEF5-4456-A036-90F4B2E85E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69" t="13926" r="868" b="12883"/>
          <a:stretch/>
        </p:blipFill>
        <p:spPr>
          <a:xfrm>
            <a:off x="4699000" y="3581400"/>
            <a:ext cx="2949009" cy="3043360"/>
          </a:xfrm>
          <a:prstGeom prst="rect">
            <a:avLst/>
          </a:prstGeom>
        </p:spPr>
      </p:pic>
      <p:pic>
        <p:nvPicPr>
          <p:cNvPr id="2" name="Picture 3">
            <a:extLst>
              <a:ext uri="{FF2B5EF4-FFF2-40B4-BE49-F238E27FC236}">
                <a16:creationId xmlns:a16="http://schemas.microsoft.com/office/drawing/2014/main" id="{648BB2D2-7FDD-403C-ACFD-045C47F09D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3880" r="-1" b="5161"/>
          <a:stretch/>
        </p:blipFill>
        <p:spPr>
          <a:xfrm>
            <a:off x="1636224" y="3555999"/>
            <a:ext cx="2819401" cy="3043361"/>
          </a:xfrm>
          <a:prstGeom prst="rect">
            <a:avLst/>
          </a:prstGeom>
        </p:spPr>
      </p:pic>
      <p:sp>
        <p:nvSpPr>
          <p:cNvPr id="6" name="TextBox 5">
            <a:extLst>
              <a:ext uri="{FF2B5EF4-FFF2-40B4-BE49-F238E27FC236}">
                <a16:creationId xmlns:a16="http://schemas.microsoft.com/office/drawing/2014/main" id="{05C759AD-3EEC-4E84-A317-1ADFF3B79EDA}"/>
              </a:ext>
            </a:extLst>
          </p:cNvPr>
          <p:cNvSpPr txBox="1"/>
          <p:nvPr/>
        </p:nvSpPr>
        <p:spPr>
          <a:xfrm>
            <a:off x="1636224" y="2723803"/>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Estimate</a:t>
            </a:r>
          </a:p>
        </p:txBody>
      </p:sp>
      <p:sp>
        <p:nvSpPr>
          <p:cNvPr id="7" name="TextBox 6">
            <a:extLst>
              <a:ext uri="{FF2B5EF4-FFF2-40B4-BE49-F238E27FC236}">
                <a16:creationId xmlns:a16="http://schemas.microsoft.com/office/drawing/2014/main" id="{0DA83B60-645B-4D26-9841-738115F09A7A}"/>
              </a:ext>
            </a:extLst>
          </p:cNvPr>
          <p:cNvSpPr txBox="1"/>
          <p:nvPr/>
        </p:nvSpPr>
        <p:spPr>
          <a:xfrm>
            <a:off x="4800600" y="2723802"/>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Estimate</a:t>
            </a:r>
          </a:p>
        </p:txBody>
      </p:sp>
      <p:sp>
        <p:nvSpPr>
          <p:cNvPr id="9" name="TextBox 8">
            <a:extLst>
              <a:ext uri="{FF2B5EF4-FFF2-40B4-BE49-F238E27FC236}">
                <a16:creationId xmlns:a16="http://schemas.microsoft.com/office/drawing/2014/main" id="{F63402AC-8481-4207-A5A8-4CA1E919BC59}"/>
              </a:ext>
            </a:extLst>
          </p:cNvPr>
          <p:cNvSpPr txBox="1"/>
          <p:nvPr/>
        </p:nvSpPr>
        <p:spPr>
          <a:xfrm>
            <a:off x="1636224" y="6019801"/>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Estimate</a:t>
            </a:r>
          </a:p>
        </p:txBody>
      </p:sp>
      <p:sp>
        <p:nvSpPr>
          <p:cNvPr id="10" name="TextBox 9">
            <a:extLst>
              <a:ext uri="{FF2B5EF4-FFF2-40B4-BE49-F238E27FC236}">
                <a16:creationId xmlns:a16="http://schemas.microsoft.com/office/drawing/2014/main" id="{E4FA3A36-C4E1-4C31-B910-3C1596A68791}"/>
              </a:ext>
            </a:extLst>
          </p:cNvPr>
          <p:cNvSpPr txBox="1"/>
          <p:nvPr/>
        </p:nvSpPr>
        <p:spPr>
          <a:xfrm>
            <a:off x="4800600" y="6019800"/>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Estimate</a:t>
            </a:r>
          </a:p>
        </p:txBody>
      </p:sp>
      <p:sp>
        <p:nvSpPr>
          <p:cNvPr id="11" name="TextBox 10">
            <a:extLst>
              <a:ext uri="{FF2B5EF4-FFF2-40B4-BE49-F238E27FC236}">
                <a16:creationId xmlns:a16="http://schemas.microsoft.com/office/drawing/2014/main" id="{C53F307E-4633-412C-A51B-C2A9677E30DE}"/>
              </a:ext>
            </a:extLst>
          </p:cNvPr>
          <p:cNvSpPr txBox="1"/>
          <p:nvPr/>
        </p:nvSpPr>
        <p:spPr>
          <a:xfrm>
            <a:off x="1640350" y="2723801"/>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4</a:t>
            </a:r>
          </a:p>
        </p:txBody>
      </p:sp>
      <p:sp>
        <p:nvSpPr>
          <p:cNvPr id="12" name="TextBox 11">
            <a:extLst>
              <a:ext uri="{FF2B5EF4-FFF2-40B4-BE49-F238E27FC236}">
                <a16:creationId xmlns:a16="http://schemas.microsoft.com/office/drawing/2014/main" id="{F35B9726-8B0D-42CF-9205-1447129378A3}"/>
              </a:ext>
            </a:extLst>
          </p:cNvPr>
          <p:cNvSpPr txBox="1"/>
          <p:nvPr/>
        </p:nvSpPr>
        <p:spPr>
          <a:xfrm>
            <a:off x="4800600" y="2723802"/>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6</a:t>
            </a:r>
          </a:p>
        </p:txBody>
      </p:sp>
      <p:sp>
        <p:nvSpPr>
          <p:cNvPr id="13" name="TextBox 12">
            <a:extLst>
              <a:ext uri="{FF2B5EF4-FFF2-40B4-BE49-F238E27FC236}">
                <a16:creationId xmlns:a16="http://schemas.microsoft.com/office/drawing/2014/main" id="{932C7CC5-6500-4A8F-BF2C-2269DB640ACE}"/>
              </a:ext>
            </a:extLst>
          </p:cNvPr>
          <p:cNvSpPr txBox="1"/>
          <p:nvPr/>
        </p:nvSpPr>
        <p:spPr>
          <a:xfrm>
            <a:off x="1663865" y="6019800"/>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7</a:t>
            </a:r>
          </a:p>
        </p:txBody>
      </p:sp>
      <p:sp>
        <p:nvSpPr>
          <p:cNvPr id="14" name="TextBox 13">
            <a:extLst>
              <a:ext uri="{FF2B5EF4-FFF2-40B4-BE49-F238E27FC236}">
                <a16:creationId xmlns:a16="http://schemas.microsoft.com/office/drawing/2014/main" id="{3067BD52-D94D-4026-A952-E4DC87DCE5E9}"/>
              </a:ext>
            </a:extLst>
          </p:cNvPr>
          <p:cNvSpPr txBox="1"/>
          <p:nvPr/>
        </p:nvSpPr>
        <p:spPr>
          <a:xfrm>
            <a:off x="4818670" y="6019800"/>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9</a:t>
            </a:r>
          </a:p>
        </p:txBody>
      </p:sp>
      <p:sp>
        <p:nvSpPr>
          <p:cNvPr id="15" name="Rounded Rectangular Callout 4">
            <a:extLst>
              <a:ext uri="{FF2B5EF4-FFF2-40B4-BE49-F238E27FC236}">
                <a16:creationId xmlns:a16="http://schemas.microsoft.com/office/drawing/2014/main" id="{3E31E783-3707-472B-9C36-AD67C29ED381}"/>
              </a:ext>
            </a:extLst>
          </p:cNvPr>
          <p:cNvSpPr/>
          <p:nvPr/>
        </p:nvSpPr>
        <p:spPr>
          <a:xfrm>
            <a:off x="77980" y="193170"/>
            <a:ext cx="1272285" cy="873630"/>
          </a:xfrm>
          <a:prstGeom prst="wedgeRoundRectCallout">
            <a:avLst>
              <a:gd name="adj1" fmla="val 72307"/>
              <a:gd name="adj2" fmla="val 4372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rPr>
              <a:t>How many cubes are in the cup?</a:t>
            </a:r>
          </a:p>
        </p:txBody>
      </p:sp>
    </p:spTree>
    <p:extLst>
      <p:ext uri="{BB962C8B-B14F-4D97-AF65-F5344CB8AC3E}">
        <p14:creationId xmlns:p14="http://schemas.microsoft.com/office/powerpoint/2010/main" val="250538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1" nodeType="clickEffect">
                                  <p:stCondLst>
                                    <p:cond delay="0"/>
                                  </p:stCondLst>
                                  <p:childTnLst>
                                    <p:animEffect transition="out" filter="dissolv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grpId="1" nodeType="clickEffect">
                                  <p:stCondLst>
                                    <p:cond delay="0"/>
                                  </p:stCondLst>
                                  <p:childTnLst>
                                    <p:animEffect transition="out" filter="dissolv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9" presetClass="exit" presetSubtype="0" fill="hold" grpId="1" nodeType="clickEffect">
                                  <p:stCondLst>
                                    <p:cond delay="0"/>
                                  </p:stCondLst>
                                  <p:childTnLst>
                                    <p:animEffect transition="out" filter="dissolv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dissolv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9" presetClass="exit" presetSubtype="0" fill="hold" grpId="1" nodeType="clickEffect">
                                  <p:stCondLst>
                                    <p:cond delay="0"/>
                                  </p:stCondLst>
                                  <p:childTnLst>
                                    <p:animEffect transition="out" filter="dissolv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dissolve">
                                      <p:cBhvr>
                                        <p:cTn id="7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P spid="10" grpId="0" animBg="1"/>
      <p:bldP spid="10" grpId="1" animBg="1"/>
      <p:bldP spid="11" grpId="0" animBg="1"/>
      <p:bldP spid="12" grpId="0" animBg="1"/>
      <p:bldP spid="13" grpId="0" animBg="1"/>
      <p:bldP spid="14" grpId="0" animBg="1"/>
      <p:bldP spid="1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9E4F746-19B1-4694-AD5C-2A4EBCB2A52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70" b="89943" l="9770" r="90805">
                        <a14:foregroundMark x1="10057" y1="25575" x2="10057" y2="25575"/>
                        <a14:foregroundMark x1="90805" y1="31034" x2="90805" y2="31034"/>
                        <a14:foregroundMark x1="83046" y1="44253" x2="83046" y2="44253"/>
                        <a14:foregroundMark x1="86494" y1="37644" x2="86494" y2="37644"/>
                        <a14:foregroundMark x1="70402" y1="72989" x2="70402" y2="72989"/>
                        <a14:backgroundMark x1="72414" y1="70977" x2="72414" y2="70977"/>
                        <a14:backgroundMark x1="66379" y1="80172" x2="66379" y2="80172"/>
                      </a14:backgroundRemoval>
                    </a14:imgEffect>
                  </a14:imgLayer>
                </a14:imgProps>
              </a:ext>
              <a:ext uri="{28A0092B-C50C-407E-A947-70E740481C1C}">
                <a14:useLocalDpi xmlns:a14="http://schemas.microsoft.com/office/drawing/2010/main" val="0"/>
              </a:ext>
            </a:extLst>
          </a:blip>
          <a:srcRect l="48585" t="15755" r="16657" b="16833"/>
          <a:stretch/>
        </p:blipFill>
        <p:spPr>
          <a:xfrm rot="21330774">
            <a:off x="5441397" y="2239731"/>
            <a:ext cx="1152128" cy="2234521"/>
          </a:xfrm>
          <a:prstGeom prst="rect">
            <a:avLst/>
          </a:prstGeom>
        </p:spPr>
      </p:pic>
      <p:pic>
        <p:nvPicPr>
          <p:cNvPr id="22" name="Picture 21">
            <a:extLst>
              <a:ext uri="{FF2B5EF4-FFF2-40B4-BE49-F238E27FC236}">
                <a16:creationId xmlns:a16="http://schemas.microsoft.com/office/drawing/2014/main" id="{D94D9B12-D934-4783-A8A4-DD603060891D}"/>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770" b="89943" l="9770" r="90805">
                        <a14:foregroundMark x1="10057" y1="25575" x2="10057" y2="25575"/>
                        <a14:foregroundMark x1="90805" y1="31034" x2="90805" y2="31034"/>
                        <a14:foregroundMark x1="83046" y1="44253" x2="83046" y2="44253"/>
                        <a14:foregroundMark x1="86494" y1="37644" x2="86494" y2="37644"/>
                        <a14:foregroundMark x1="70402" y1="72989" x2="70402" y2="72989"/>
                      </a14:backgroundRemoval>
                    </a14:imgEffect>
                  </a14:imgLayer>
                </a14:imgProps>
              </a:ext>
              <a:ext uri="{28A0092B-C50C-407E-A947-70E740481C1C}">
                <a14:useLocalDpi xmlns:a14="http://schemas.microsoft.com/office/drawing/2010/main" val="0"/>
              </a:ext>
            </a:extLst>
          </a:blip>
          <a:srcRect r="50000"/>
          <a:stretch/>
        </p:blipFill>
        <p:spPr>
          <a:xfrm>
            <a:off x="2001347" y="1805562"/>
            <a:ext cx="1551430" cy="3102859"/>
          </a:xfrm>
          <a:prstGeom prst="rect">
            <a:avLst/>
          </a:prstGeom>
        </p:spPr>
      </p:pic>
      <p:sp>
        <p:nvSpPr>
          <p:cNvPr id="2" name="Title 1"/>
          <p:cNvSpPr>
            <a:spLocks noGrp="1"/>
          </p:cNvSpPr>
          <p:nvPr>
            <p:ph type="title"/>
          </p:nvPr>
        </p:nvSpPr>
        <p:spPr>
          <a:xfrm>
            <a:off x="476548" y="73770"/>
            <a:ext cx="8229600" cy="1152128"/>
          </a:xfrm>
        </p:spPr>
        <p:txBody>
          <a:bodyPr>
            <a:normAutofit/>
          </a:bodyPr>
          <a:lstStyle/>
          <a:p>
            <a:r>
              <a:rPr lang="en-GB" dirty="0"/>
              <a:t>Early addition/subtraction </a:t>
            </a:r>
          </a:p>
        </p:txBody>
      </p:sp>
      <p:graphicFrame>
        <p:nvGraphicFramePr>
          <p:cNvPr id="5" name="Table 4">
            <a:extLst>
              <a:ext uri="{FF2B5EF4-FFF2-40B4-BE49-F238E27FC236}">
                <a16:creationId xmlns:a16="http://schemas.microsoft.com/office/drawing/2014/main" id="{E5E75CEF-53CD-49A4-B25D-104A6B2B0A5A}"/>
              </a:ext>
            </a:extLst>
          </p:cNvPr>
          <p:cNvGraphicFramePr>
            <a:graphicFrameLocks noGrp="1"/>
          </p:cNvGraphicFramePr>
          <p:nvPr/>
        </p:nvGraphicFramePr>
        <p:xfrm>
          <a:off x="-31070" y="1052736"/>
          <a:ext cx="9143022" cy="10058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1365774094"/>
                    </a:ext>
                  </a:extLst>
                </a:gridCol>
                <a:gridCol w="1009842">
                  <a:extLst>
                    <a:ext uri="{9D8B030D-6E8A-4147-A177-3AD203B41FA5}">
                      <a16:colId xmlns:a16="http://schemas.microsoft.com/office/drawing/2014/main" val="28226761"/>
                    </a:ext>
                  </a:extLst>
                </a:gridCol>
                <a:gridCol w="1107793">
                  <a:extLst>
                    <a:ext uri="{9D8B030D-6E8A-4147-A177-3AD203B41FA5}">
                      <a16:colId xmlns:a16="http://schemas.microsoft.com/office/drawing/2014/main" val="1084628476"/>
                    </a:ext>
                  </a:extLst>
                </a:gridCol>
                <a:gridCol w="1212714">
                  <a:extLst>
                    <a:ext uri="{9D8B030D-6E8A-4147-A177-3AD203B41FA5}">
                      <a16:colId xmlns:a16="http://schemas.microsoft.com/office/drawing/2014/main" val="1960970515"/>
                    </a:ext>
                  </a:extLst>
                </a:gridCol>
                <a:gridCol w="1431986">
                  <a:extLst>
                    <a:ext uri="{9D8B030D-6E8A-4147-A177-3AD203B41FA5}">
                      <a16:colId xmlns:a16="http://schemas.microsoft.com/office/drawing/2014/main" val="3180187530"/>
                    </a:ext>
                  </a:extLst>
                </a:gridCol>
                <a:gridCol w="1181820">
                  <a:extLst>
                    <a:ext uri="{9D8B030D-6E8A-4147-A177-3AD203B41FA5}">
                      <a16:colId xmlns:a16="http://schemas.microsoft.com/office/drawing/2014/main" val="1380770901"/>
                    </a:ext>
                  </a:extLst>
                </a:gridCol>
                <a:gridCol w="1247661">
                  <a:extLst>
                    <a:ext uri="{9D8B030D-6E8A-4147-A177-3AD203B41FA5}">
                      <a16:colId xmlns:a16="http://schemas.microsoft.com/office/drawing/2014/main" val="425408030"/>
                    </a:ext>
                  </a:extLst>
                </a:gridCol>
                <a:gridCol w="1123623">
                  <a:extLst>
                    <a:ext uri="{9D8B030D-6E8A-4147-A177-3AD203B41FA5}">
                      <a16:colId xmlns:a16="http://schemas.microsoft.com/office/drawing/2014/main" val="749847057"/>
                    </a:ext>
                  </a:extLst>
                </a:gridCol>
              </a:tblGrid>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Addition and Subtraction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8246687"/>
                  </a:ext>
                </a:extLst>
              </a:tr>
            </a:tbl>
          </a:graphicData>
        </a:graphic>
      </p:graphicFrame>
      <p:sp>
        <p:nvSpPr>
          <p:cNvPr id="7" name="Rectangle 6">
            <a:extLst>
              <a:ext uri="{FF2B5EF4-FFF2-40B4-BE49-F238E27FC236}">
                <a16:creationId xmlns:a16="http://schemas.microsoft.com/office/drawing/2014/main" id="{4CE0B2BC-8320-49EE-83B9-CAD611392D06}"/>
              </a:ext>
            </a:extLst>
          </p:cNvPr>
          <p:cNvSpPr/>
          <p:nvPr/>
        </p:nvSpPr>
        <p:spPr>
          <a:xfrm>
            <a:off x="6748810" y="1021268"/>
            <a:ext cx="1279574" cy="9940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rapezoid 3">
            <a:extLst>
              <a:ext uri="{FF2B5EF4-FFF2-40B4-BE49-F238E27FC236}">
                <a16:creationId xmlns:a16="http://schemas.microsoft.com/office/drawing/2014/main" id="{2A78779A-DF36-461D-BEB9-D13E2D349574}"/>
              </a:ext>
            </a:extLst>
          </p:cNvPr>
          <p:cNvSpPr/>
          <p:nvPr/>
        </p:nvSpPr>
        <p:spPr>
          <a:xfrm rot="10800000">
            <a:off x="2190516" y="3212976"/>
            <a:ext cx="1944216" cy="1800200"/>
          </a:xfrm>
          <a:prstGeom prst="trapezoid">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rapezoid 19">
            <a:extLst>
              <a:ext uri="{FF2B5EF4-FFF2-40B4-BE49-F238E27FC236}">
                <a16:creationId xmlns:a16="http://schemas.microsoft.com/office/drawing/2014/main" id="{816888B1-2F7F-4CBB-A3D5-95739F44CE88}"/>
              </a:ext>
            </a:extLst>
          </p:cNvPr>
          <p:cNvSpPr/>
          <p:nvPr/>
        </p:nvSpPr>
        <p:spPr>
          <a:xfrm rot="10800000">
            <a:off x="4773800" y="3212976"/>
            <a:ext cx="1944216" cy="1800200"/>
          </a:xfrm>
          <a:prstGeom prst="trapezoid">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252636F6-09C9-4778-B6B1-5A01DA411F30}"/>
              </a:ext>
            </a:extLst>
          </p:cNvPr>
          <p:cNvSpPr txBox="1"/>
          <p:nvPr/>
        </p:nvSpPr>
        <p:spPr>
          <a:xfrm>
            <a:off x="2772470" y="5080224"/>
            <a:ext cx="7803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4</a:t>
            </a:r>
          </a:p>
        </p:txBody>
      </p:sp>
      <p:sp>
        <p:nvSpPr>
          <p:cNvPr id="25" name="TextBox 24">
            <a:extLst>
              <a:ext uri="{FF2B5EF4-FFF2-40B4-BE49-F238E27FC236}">
                <a16:creationId xmlns:a16="http://schemas.microsoft.com/office/drawing/2014/main" id="{208DF1D9-DDEE-46B6-9DF2-BBCBA81F0CB3}"/>
              </a:ext>
            </a:extLst>
          </p:cNvPr>
          <p:cNvSpPr txBox="1"/>
          <p:nvPr/>
        </p:nvSpPr>
        <p:spPr>
          <a:xfrm>
            <a:off x="5355753" y="5065875"/>
            <a:ext cx="7803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3</a:t>
            </a:r>
          </a:p>
        </p:txBody>
      </p:sp>
    </p:spTree>
    <p:extLst>
      <p:ext uri="{BB962C8B-B14F-4D97-AF65-F5344CB8AC3E}">
        <p14:creationId xmlns:p14="http://schemas.microsoft.com/office/powerpoint/2010/main" val="400181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48" y="73770"/>
            <a:ext cx="8229600" cy="1152128"/>
          </a:xfrm>
        </p:spPr>
        <p:txBody>
          <a:bodyPr>
            <a:normAutofit/>
          </a:bodyPr>
          <a:lstStyle/>
          <a:p>
            <a:r>
              <a:rPr lang="en-GB" dirty="0"/>
              <a:t>Early addition/subtraction</a:t>
            </a:r>
          </a:p>
        </p:txBody>
      </p:sp>
      <p:graphicFrame>
        <p:nvGraphicFramePr>
          <p:cNvPr id="5" name="Table 4">
            <a:extLst>
              <a:ext uri="{FF2B5EF4-FFF2-40B4-BE49-F238E27FC236}">
                <a16:creationId xmlns:a16="http://schemas.microsoft.com/office/drawing/2014/main" id="{E5E75CEF-53CD-49A4-B25D-104A6B2B0A5A}"/>
              </a:ext>
            </a:extLst>
          </p:cNvPr>
          <p:cNvGraphicFramePr>
            <a:graphicFrameLocks noGrp="1"/>
          </p:cNvGraphicFramePr>
          <p:nvPr/>
        </p:nvGraphicFramePr>
        <p:xfrm>
          <a:off x="-31070" y="1052736"/>
          <a:ext cx="9143022" cy="10058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1365774094"/>
                    </a:ext>
                  </a:extLst>
                </a:gridCol>
                <a:gridCol w="1009842">
                  <a:extLst>
                    <a:ext uri="{9D8B030D-6E8A-4147-A177-3AD203B41FA5}">
                      <a16:colId xmlns:a16="http://schemas.microsoft.com/office/drawing/2014/main" val="28226761"/>
                    </a:ext>
                  </a:extLst>
                </a:gridCol>
                <a:gridCol w="1107793">
                  <a:extLst>
                    <a:ext uri="{9D8B030D-6E8A-4147-A177-3AD203B41FA5}">
                      <a16:colId xmlns:a16="http://schemas.microsoft.com/office/drawing/2014/main" val="1084628476"/>
                    </a:ext>
                  </a:extLst>
                </a:gridCol>
                <a:gridCol w="1212714">
                  <a:extLst>
                    <a:ext uri="{9D8B030D-6E8A-4147-A177-3AD203B41FA5}">
                      <a16:colId xmlns:a16="http://schemas.microsoft.com/office/drawing/2014/main" val="1960970515"/>
                    </a:ext>
                  </a:extLst>
                </a:gridCol>
                <a:gridCol w="1431986">
                  <a:extLst>
                    <a:ext uri="{9D8B030D-6E8A-4147-A177-3AD203B41FA5}">
                      <a16:colId xmlns:a16="http://schemas.microsoft.com/office/drawing/2014/main" val="3180187530"/>
                    </a:ext>
                  </a:extLst>
                </a:gridCol>
                <a:gridCol w="1181820">
                  <a:extLst>
                    <a:ext uri="{9D8B030D-6E8A-4147-A177-3AD203B41FA5}">
                      <a16:colId xmlns:a16="http://schemas.microsoft.com/office/drawing/2014/main" val="1380770901"/>
                    </a:ext>
                  </a:extLst>
                </a:gridCol>
                <a:gridCol w="1247661">
                  <a:extLst>
                    <a:ext uri="{9D8B030D-6E8A-4147-A177-3AD203B41FA5}">
                      <a16:colId xmlns:a16="http://schemas.microsoft.com/office/drawing/2014/main" val="425408030"/>
                    </a:ext>
                  </a:extLst>
                </a:gridCol>
                <a:gridCol w="1123623">
                  <a:extLst>
                    <a:ext uri="{9D8B030D-6E8A-4147-A177-3AD203B41FA5}">
                      <a16:colId xmlns:a16="http://schemas.microsoft.com/office/drawing/2014/main" val="749847057"/>
                    </a:ext>
                  </a:extLst>
                </a:gridCol>
              </a:tblGrid>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Addition and Subtraction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8246687"/>
                  </a:ext>
                </a:extLst>
              </a:tr>
            </a:tbl>
          </a:graphicData>
        </a:graphic>
      </p:graphicFrame>
      <p:sp>
        <p:nvSpPr>
          <p:cNvPr id="7" name="Rectangle 6">
            <a:extLst>
              <a:ext uri="{FF2B5EF4-FFF2-40B4-BE49-F238E27FC236}">
                <a16:creationId xmlns:a16="http://schemas.microsoft.com/office/drawing/2014/main" id="{4CE0B2BC-8320-49EE-83B9-CAD611392D06}"/>
              </a:ext>
            </a:extLst>
          </p:cNvPr>
          <p:cNvSpPr/>
          <p:nvPr/>
        </p:nvSpPr>
        <p:spPr>
          <a:xfrm>
            <a:off x="6717273" y="1048596"/>
            <a:ext cx="1224136" cy="9940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71BB9397-E8C9-45A9-B281-05165A01BBCB}"/>
              </a:ext>
            </a:extLst>
          </p:cNvPr>
          <p:cNvSpPr txBox="1"/>
          <p:nvPr/>
        </p:nvSpPr>
        <p:spPr>
          <a:xfrm>
            <a:off x="5301909" y="5122253"/>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8 </a:t>
            </a:r>
          </a:p>
        </p:txBody>
      </p:sp>
      <p:sp>
        <p:nvSpPr>
          <p:cNvPr id="16" name="TextBox 15">
            <a:extLst>
              <a:ext uri="{FF2B5EF4-FFF2-40B4-BE49-F238E27FC236}">
                <a16:creationId xmlns:a16="http://schemas.microsoft.com/office/drawing/2014/main" id="{94762A15-A7C9-4516-83A0-7033D199933C}"/>
              </a:ext>
            </a:extLst>
          </p:cNvPr>
          <p:cNvSpPr txBox="1"/>
          <p:nvPr/>
        </p:nvSpPr>
        <p:spPr>
          <a:xfrm>
            <a:off x="2088493" y="4995201"/>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5 </a:t>
            </a:r>
          </a:p>
        </p:txBody>
      </p:sp>
      <p:graphicFrame>
        <p:nvGraphicFramePr>
          <p:cNvPr id="23" name="Table 22">
            <a:extLst>
              <a:ext uri="{FF2B5EF4-FFF2-40B4-BE49-F238E27FC236}">
                <a16:creationId xmlns:a16="http://schemas.microsoft.com/office/drawing/2014/main" id="{D56DAF5A-9997-46B3-9173-66C20552570B}"/>
              </a:ext>
            </a:extLst>
          </p:cNvPr>
          <p:cNvGraphicFramePr>
            <a:graphicFrameLocks noGrp="1"/>
          </p:cNvGraphicFramePr>
          <p:nvPr/>
        </p:nvGraphicFramePr>
        <p:xfrm>
          <a:off x="5220072" y="2636912"/>
          <a:ext cx="1152128" cy="2262955"/>
        </p:xfrm>
        <a:graphic>
          <a:graphicData uri="http://schemas.openxmlformats.org/drawingml/2006/table">
            <a:tbl>
              <a:tblPr firstRow="1" bandRow="1">
                <a:tableStyleId>{5C22544A-7EE6-4342-B048-85BDC9FD1C3A}</a:tableStyleId>
              </a:tblPr>
              <a:tblGrid>
                <a:gridCol w="576064">
                  <a:extLst>
                    <a:ext uri="{9D8B030D-6E8A-4147-A177-3AD203B41FA5}">
                      <a16:colId xmlns:a16="http://schemas.microsoft.com/office/drawing/2014/main" val="2390840303"/>
                    </a:ext>
                  </a:extLst>
                </a:gridCol>
                <a:gridCol w="576064">
                  <a:extLst>
                    <a:ext uri="{9D8B030D-6E8A-4147-A177-3AD203B41FA5}">
                      <a16:colId xmlns:a16="http://schemas.microsoft.com/office/drawing/2014/main" val="2406279324"/>
                    </a:ext>
                  </a:extLst>
                </a:gridCol>
              </a:tblGrid>
              <a:tr h="452591">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8169901"/>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3793561"/>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7666740"/>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999885"/>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4239471"/>
                  </a:ext>
                </a:extLst>
              </a:tr>
            </a:tbl>
          </a:graphicData>
        </a:graphic>
      </p:graphicFrame>
      <p:sp>
        <p:nvSpPr>
          <p:cNvPr id="24" name="Oval 23">
            <a:extLst>
              <a:ext uri="{FF2B5EF4-FFF2-40B4-BE49-F238E27FC236}">
                <a16:creationId xmlns:a16="http://schemas.microsoft.com/office/drawing/2014/main" id="{BB0A7F5E-E775-4289-B425-3A4E2C27A7D8}"/>
              </a:ext>
            </a:extLst>
          </p:cNvPr>
          <p:cNvSpPr/>
          <p:nvPr/>
        </p:nvSpPr>
        <p:spPr>
          <a:xfrm>
            <a:off x="5302344" y="2670654"/>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A504125C-8FB5-4FDC-A4CC-600934A91E05}"/>
              </a:ext>
            </a:extLst>
          </p:cNvPr>
          <p:cNvSpPr/>
          <p:nvPr/>
        </p:nvSpPr>
        <p:spPr>
          <a:xfrm>
            <a:off x="5302344" y="3143756"/>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AC51A333-3C45-48D9-A138-2582FBEAAC49}"/>
              </a:ext>
            </a:extLst>
          </p:cNvPr>
          <p:cNvSpPr/>
          <p:nvPr/>
        </p:nvSpPr>
        <p:spPr>
          <a:xfrm>
            <a:off x="5302344" y="3583723"/>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4AD0A163-2F28-4920-9841-11F7F993B888}"/>
              </a:ext>
            </a:extLst>
          </p:cNvPr>
          <p:cNvSpPr/>
          <p:nvPr/>
        </p:nvSpPr>
        <p:spPr>
          <a:xfrm>
            <a:off x="5302344" y="4057129"/>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04B2C1DD-6834-400D-8CBA-8FC522216D5C}"/>
              </a:ext>
            </a:extLst>
          </p:cNvPr>
          <p:cNvSpPr/>
          <p:nvPr/>
        </p:nvSpPr>
        <p:spPr>
          <a:xfrm>
            <a:off x="5302344" y="4475313"/>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85CCA941-C86A-4095-89BC-5BE234784AC2}"/>
              </a:ext>
            </a:extLst>
          </p:cNvPr>
          <p:cNvSpPr/>
          <p:nvPr/>
        </p:nvSpPr>
        <p:spPr>
          <a:xfrm>
            <a:off x="5879946" y="2670654"/>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0" name="Table 29">
            <a:extLst>
              <a:ext uri="{FF2B5EF4-FFF2-40B4-BE49-F238E27FC236}">
                <a16:creationId xmlns:a16="http://schemas.microsoft.com/office/drawing/2014/main" id="{2190D1BE-CF46-4ADD-91DA-03A9F66194E0}"/>
              </a:ext>
            </a:extLst>
          </p:cNvPr>
          <p:cNvGraphicFramePr>
            <a:graphicFrameLocks noGrp="1"/>
          </p:cNvGraphicFramePr>
          <p:nvPr/>
        </p:nvGraphicFramePr>
        <p:xfrm>
          <a:off x="2028409" y="2617697"/>
          <a:ext cx="1152128" cy="2262955"/>
        </p:xfrm>
        <a:graphic>
          <a:graphicData uri="http://schemas.openxmlformats.org/drawingml/2006/table">
            <a:tbl>
              <a:tblPr firstRow="1" bandRow="1">
                <a:tableStyleId>{5C22544A-7EE6-4342-B048-85BDC9FD1C3A}</a:tableStyleId>
              </a:tblPr>
              <a:tblGrid>
                <a:gridCol w="576064">
                  <a:extLst>
                    <a:ext uri="{9D8B030D-6E8A-4147-A177-3AD203B41FA5}">
                      <a16:colId xmlns:a16="http://schemas.microsoft.com/office/drawing/2014/main" val="2390840303"/>
                    </a:ext>
                  </a:extLst>
                </a:gridCol>
                <a:gridCol w="576064">
                  <a:extLst>
                    <a:ext uri="{9D8B030D-6E8A-4147-A177-3AD203B41FA5}">
                      <a16:colId xmlns:a16="http://schemas.microsoft.com/office/drawing/2014/main" val="2406279324"/>
                    </a:ext>
                  </a:extLst>
                </a:gridCol>
              </a:tblGrid>
              <a:tr h="452591">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8169901"/>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3793561"/>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7666740"/>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999885"/>
                  </a:ext>
                </a:extLst>
              </a:tr>
              <a:tr h="45259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4239471"/>
                  </a:ext>
                </a:extLst>
              </a:tr>
            </a:tbl>
          </a:graphicData>
        </a:graphic>
      </p:graphicFrame>
      <p:sp>
        <p:nvSpPr>
          <p:cNvPr id="31" name="Oval 30">
            <a:extLst>
              <a:ext uri="{FF2B5EF4-FFF2-40B4-BE49-F238E27FC236}">
                <a16:creationId xmlns:a16="http://schemas.microsoft.com/office/drawing/2014/main" id="{9B37E2A9-10B4-4A06-9B4E-0FAEBAC2D2B2}"/>
              </a:ext>
            </a:extLst>
          </p:cNvPr>
          <p:cNvSpPr/>
          <p:nvPr/>
        </p:nvSpPr>
        <p:spPr>
          <a:xfrm>
            <a:off x="2110681" y="2651439"/>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Oval 31">
            <a:extLst>
              <a:ext uri="{FF2B5EF4-FFF2-40B4-BE49-F238E27FC236}">
                <a16:creationId xmlns:a16="http://schemas.microsoft.com/office/drawing/2014/main" id="{CFB6FCD6-7B3C-45CD-91F2-9EF1E65FC9AA}"/>
              </a:ext>
            </a:extLst>
          </p:cNvPr>
          <p:cNvSpPr/>
          <p:nvPr/>
        </p:nvSpPr>
        <p:spPr>
          <a:xfrm>
            <a:off x="2110681" y="3124541"/>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A35253E0-BAF6-4E1D-92BE-473EF8BEFE9B}"/>
              </a:ext>
            </a:extLst>
          </p:cNvPr>
          <p:cNvSpPr/>
          <p:nvPr/>
        </p:nvSpPr>
        <p:spPr>
          <a:xfrm>
            <a:off x="2110681" y="3564508"/>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D7A7B6EB-CF1C-440C-8638-02FB3EB3C1D5}"/>
              </a:ext>
            </a:extLst>
          </p:cNvPr>
          <p:cNvSpPr/>
          <p:nvPr/>
        </p:nvSpPr>
        <p:spPr>
          <a:xfrm>
            <a:off x="2110681" y="4037914"/>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Oval 36">
            <a:extLst>
              <a:ext uri="{FF2B5EF4-FFF2-40B4-BE49-F238E27FC236}">
                <a16:creationId xmlns:a16="http://schemas.microsoft.com/office/drawing/2014/main" id="{EF4F36EB-0706-4E4C-B754-BE9FD6D4DC9E}"/>
              </a:ext>
            </a:extLst>
          </p:cNvPr>
          <p:cNvSpPr/>
          <p:nvPr/>
        </p:nvSpPr>
        <p:spPr>
          <a:xfrm>
            <a:off x="2126901" y="4475313"/>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Oval 37">
            <a:extLst>
              <a:ext uri="{FF2B5EF4-FFF2-40B4-BE49-F238E27FC236}">
                <a16:creationId xmlns:a16="http://schemas.microsoft.com/office/drawing/2014/main" id="{153595F1-1A69-4AA4-B134-14D78D0C894F}"/>
              </a:ext>
            </a:extLst>
          </p:cNvPr>
          <p:cNvSpPr/>
          <p:nvPr/>
        </p:nvSpPr>
        <p:spPr>
          <a:xfrm>
            <a:off x="5916538" y="3143756"/>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a:extLst>
              <a:ext uri="{FF2B5EF4-FFF2-40B4-BE49-F238E27FC236}">
                <a16:creationId xmlns:a16="http://schemas.microsoft.com/office/drawing/2014/main" id="{ABD1B012-54F4-4991-9321-2EB9B04BED8B}"/>
              </a:ext>
            </a:extLst>
          </p:cNvPr>
          <p:cNvSpPr/>
          <p:nvPr/>
        </p:nvSpPr>
        <p:spPr>
          <a:xfrm>
            <a:off x="5916538" y="3583723"/>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0204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P spid="31" grpId="0" animBg="1"/>
      <p:bldP spid="32" grpId="0" animBg="1"/>
      <p:bldP spid="33" grpId="0" animBg="1"/>
      <p:bldP spid="34" grpId="0" animBg="1"/>
      <p:bldP spid="3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70208B-63AF-4641-8F8D-563F12F6C0CE}"/>
              </a:ext>
            </a:extLst>
          </p:cNvPr>
          <p:cNvPicPr>
            <a:picLocks noChangeAspect="1"/>
          </p:cNvPicPr>
          <p:nvPr/>
        </p:nvPicPr>
        <p:blipFill>
          <a:blip r:embed="rId2"/>
          <a:stretch>
            <a:fillRect/>
          </a:stretch>
        </p:blipFill>
        <p:spPr>
          <a:xfrm>
            <a:off x="15722" y="0"/>
            <a:ext cx="9112556" cy="6858000"/>
          </a:xfrm>
          <a:prstGeom prst="rect">
            <a:avLst/>
          </a:prstGeom>
        </p:spPr>
      </p:pic>
    </p:spTree>
    <p:extLst>
      <p:ext uri="{BB962C8B-B14F-4D97-AF65-F5344CB8AC3E}">
        <p14:creationId xmlns:p14="http://schemas.microsoft.com/office/powerpoint/2010/main" val="13538678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48" y="73770"/>
            <a:ext cx="8229600" cy="1152128"/>
          </a:xfrm>
        </p:spPr>
        <p:txBody>
          <a:bodyPr>
            <a:normAutofit/>
          </a:bodyPr>
          <a:lstStyle/>
          <a:p>
            <a:r>
              <a:rPr lang="en-GB" dirty="0"/>
              <a:t>Early addition/subtraction</a:t>
            </a:r>
          </a:p>
        </p:txBody>
      </p:sp>
      <p:graphicFrame>
        <p:nvGraphicFramePr>
          <p:cNvPr id="5" name="Table 4">
            <a:extLst>
              <a:ext uri="{FF2B5EF4-FFF2-40B4-BE49-F238E27FC236}">
                <a16:creationId xmlns:a16="http://schemas.microsoft.com/office/drawing/2014/main" id="{E5E75CEF-53CD-49A4-B25D-104A6B2B0A5A}"/>
              </a:ext>
            </a:extLst>
          </p:cNvPr>
          <p:cNvGraphicFramePr>
            <a:graphicFrameLocks noGrp="1"/>
          </p:cNvGraphicFramePr>
          <p:nvPr/>
        </p:nvGraphicFramePr>
        <p:xfrm>
          <a:off x="-31070" y="1052736"/>
          <a:ext cx="9143022" cy="10058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1365774094"/>
                    </a:ext>
                  </a:extLst>
                </a:gridCol>
                <a:gridCol w="1009842">
                  <a:extLst>
                    <a:ext uri="{9D8B030D-6E8A-4147-A177-3AD203B41FA5}">
                      <a16:colId xmlns:a16="http://schemas.microsoft.com/office/drawing/2014/main" val="28226761"/>
                    </a:ext>
                  </a:extLst>
                </a:gridCol>
                <a:gridCol w="1107793">
                  <a:extLst>
                    <a:ext uri="{9D8B030D-6E8A-4147-A177-3AD203B41FA5}">
                      <a16:colId xmlns:a16="http://schemas.microsoft.com/office/drawing/2014/main" val="1084628476"/>
                    </a:ext>
                  </a:extLst>
                </a:gridCol>
                <a:gridCol w="1212714">
                  <a:extLst>
                    <a:ext uri="{9D8B030D-6E8A-4147-A177-3AD203B41FA5}">
                      <a16:colId xmlns:a16="http://schemas.microsoft.com/office/drawing/2014/main" val="1960970515"/>
                    </a:ext>
                  </a:extLst>
                </a:gridCol>
                <a:gridCol w="1431986">
                  <a:extLst>
                    <a:ext uri="{9D8B030D-6E8A-4147-A177-3AD203B41FA5}">
                      <a16:colId xmlns:a16="http://schemas.microsoft.com/office/drawing/2014/main" val="3180187530"/>
                    </a:ext>
                  </a:extLst>
                </a:gridCol>
                <a:gridCol w="1181820">
                  <a:extLst>
                    <a:ext uri="{9D8B030D-6E8A-4147-A177-3AD203B41FA5}">
                      <a16:colId xmlns:a16="http://schemas.microsoft.com/office/drawing/2014/main" val="1380770901"/>
                    </a:ext>
                  </a:extLst>
                </a:gridCol>
                <a:gridCol w="1247661">
                  <a:extLst>
                    <a:ext uri="{9D8B030D-6E8A-4147-A177-3AD203B41FA5}">
                      <a16:colId xmlns:a16="http://schemas.microsoft.com/office/drawing/2014/main" val="425408030"/>
                    </a:ext>
                  </a:extLst>
                </a:gridCol>
                <a:gridCol w="1123623">
                  <a:extLst>
                    <a:ext uri="{9D8B030D-6E8A-4147-A177-3AD203B41FA5}">
                      <a16:colId xmlns:a16="http://schemas.microsoft.com/office/drawing/2014/main" val="749847057"/>
                    </a:ext>
                  </a:extLst>
                </a:gridCol>
              </a:tblGrid>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Addition and Subtraction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8246687"/>
                  </a:ext>
                </a:extLst>
              </a:tr>
            </a:tbl>
          </a:graphicData>
        </a:graphic>
      </p:graphicFrame>
      <p:sp>
        <p:nvSpPr>
          <p:cNvPr id="7" name="Rectangle 6">
            <a:extLst>
              <a:ext uri="{FF2B5EF4-FFF2-40B4-BE49-F238E27FC236}">
                <a16:creationId xmlns:a16="http://schemas.microsoft.com/office/drawing/2014/main" id="{4CE0B2BC-8320-49EE-83B9-CAD611392D06}"/>
              </a:ext>
            </a:extLst>
          </p:cNvPr>
          <p:cNvSpPr/>
          <p:nvPr/>
        </p:nvSpPr>
        <p:spPr>
          <a:xfrm>
            <a:off x="7989630" y="1058638"/>
            <a:ext cx="1154370" cy="9940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ube 2">
            <a:extLst>
              <a:ext uri="{FF2B5EF4-FFF2-40B4-BE49-F238E27FC236}">
                <a16:creationId xmlns:a16="http://schemas.microsoft.com/office/drawing/2014/main" id="{9C8DB409-D5C1-4546-AC78-9A59DDACF842}"/>
              </a:ext>
            </a:extLst>
          </p:cNvPr>
          <p:cNvSpPr/>
          <p:nvPr/>
        </p:nvSpPr>
        <p:spPr>
          <a:xfrm>
            <a:off x="1835696" y="2996952"/>
            <a:ext cx="864096" cy="864096"/>
          </a:xfrm>
          <a:prstGeom prst="cube">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Cube 16">
            <a:extLst>
              <a:ext uri="{FF2B5EF4-FFF2-40B4-BE49-F238E27FC236}">
                <a16:creationId xmlns:a16="http://schemas.microsoft.com/office/drawing/2014/main" id="{018472CE-7B3B-49FC-B9E8-3197FD74ED30}"/>
              </a:ext>
            </a:extLst>
          </p:cNvPr>
          <p:cNvSpPr/>
          <p:nvPr/>
        </p:nvSpPr>
        <p:spPr>
          <a:xfrm>
            <a:off x="2915816" y="2933452"/>
            <a:ext cx="864096" cy="864096"/>
          </a:xfrm>
          <a:prstGeom prst="cube">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Cube 17">
            <a:extLst>
              <a:ext uri="{FF2B5EF4-FFF2-40B4-BE49-F238E27FC236}">
                <a16:creationId xmlns:a16="http://schemas.microsoft.com/office/drawing/2014/main" id="{39A17F8B-F2E2-4D20-A96A-44BC913AB7B6}"/>
              </a:ext>
            </a:extLst>
          </p:cNvPr>
          <p:cNvSpPr/>
          <p:nvPr/>
        </p:nvSpPr>
        <p:spPr>
          <a:xfrm>
            <a:off x="4024536" y="2925068"/>
            <a:ext cx="864096" cy="864096"/>
          </a:xfrm>
          <a:prstGeom prst="cube">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Cube 18">
            <a:extLst>
              <a:ext uri="{FF2B5EF4-FFF2-40B4-BE49-F238E27FC236}">
                <a16:creationId xmlns:a16="http://schemas.microsoft.com/office/drawing/2014/main" id="{580455A9-32F6-4409-B9CA-D86F438EE567}"/>
              </a:ext>
            </a:extLst>
          </p:cNvPr>
          <p:cNvSpPr/>
          <p:nvPr/>
        </p:nvSpPr>
        <p:spPr>
          <a:xfrm>
            <a:off x="5104656" y="2861568"/>
            <a:ext cx="864096" cy="864096"/>
          </a:xfrm>
          <a:prstGeom prst="cube">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Cube 19">
            <a:extLst>
              <a:ext uri="{FF2B5EF4-FFF2-40B4-BE49-F238E27FC236}">
                <a16:creationId xmlns:a16="http://schemas.microsoft.com/office/drawing/2014/main" id="{60A72A4F-148B-4EF3-821E-6A4F90F3CDE3}"/>
              </a:ext>
            </a:extLst>
          </p:cNvPr>
          <p:cNvSpPr/>
          <p:nvPr/>
        </p:nvSpPr>
        <p:spPr>
          <a:xfrm>
            <a:off x="6204868" y="2861568"/>
            <a:ext cx="864096" cy="864096"/>
          </a:xfrm>
          <a:prstGeom prst="cube">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ube 20">
            <a:extLst>
              <a:ext uri="{FF2B5EF4-FFF2-40B4-BE49-F238E27FC236}">
                <a16:creationId xmlns:a16="http://schemas.microsoft.com/office/drawing/2014/main" id="{70590355-BF47-4673-860B-43DD89AFDF7F}"/>
              </a:ext>
            </a:extLst>
          </p:cNvPr>
          <p:cNvSpPr/>
          <p:nvPr/>
        </p:nvSpPr>
        <p:spPr>
          <a:xfrm>
            <a:off x="7344298" y="2861568"/>
            <a:ext cx="864096" cy="864096"/>
          </a:xfrm>
          <a:prstGeom prst="cube">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C61155DF-B74D-4DD0-B862-1FAD86E32D70}"/>
              </a:ext>
            </a:extLst>
          </p:cNvPr>
          <p:cNvSpPr txBox="1"/>
          <p:nvPr/>
        </p:nvSpPr>
        <p:spPr>
          <a:xfrm>
            <a:off x="1785392" y="4005064"/>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1 </a:t>
            </a:r>
          </a:p>
        </p:txBody>
      </p:sp>
      <p:sp>
        <p:nvSpPr>
          <p:cNvPr id="23" name="TextBox 22">
            <a:extLst>
              <a:ext uri="{FF2B5EF4-FFF2-40B4-BE49-F238E27FC236}">
                <a16:creationId xmlns:a16="http://schemas.microsoft.com/office/drawing/2014/main" id="{E82A14DD-84EE-4C3A-9A91-397BD05FA9BC}"/>
              </a:ext>
            </a:extLst>
          </p:cNvPr>
          <p:cNvSpPr txBox="1"/>
          <p:nvPr/>
        </p:nvSpPr>
        <p:spPr>
          <a:xfrm>
            <a:off x="2834308" y="3968368"/>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2 </a:t>
            </a:r>
          </a:p>
        </p:txBody>
      </p:sp>
      <p:sp>
        <p:nvSpPr>
          <p:cNvPr id="24" name="TextBox 23">
            <a:extLst>
              <a:ext uri="{FF2B5EF4-FFF2-40B4-BE49-F238E27FC236}">
                <a16:creationId xmlns:a16="http://schemas.microsoft.com/office/drawing/2014/main" id="{939DCB31-5F01-4E56-8D3F-AEBF1761F25C}"/>
              </a:ext>
            </a:extLst>
          </p:cNvPr>
          <p:cNvSpPr txBox="1"/>
          <p:nvPr/>
        </p:nvSpPr>
        <p:spPr>
          <a:xfrm>
            <a:off x="3999384" y="3968368"/>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3 </a:t>
            </a:r>
          </a:p>
        </p:txBody>
      </p:sp>
      <p:sp>
        <p:nvSpPr>
          <p:cNvPr id="25" name="TextBox 24">
            <a:extLst>
              <a:ext uri="{FF2B5EF4-FFF2-40B4-BE49-F238E27FC236}">
                <a16:creationId xmlns:a16="http://schemas.microsoft.com/office/drawing/2014/main" id="{40C75601-9BFD-4FD9-8BA0-D74AC14E2CA0}"/>
              </a:ext>
            </a:extLst>
          </p:cNvPr>
          <p:cNvSpPr txBox="1"/>
          <p:nvPr/>
        </p:nvSpPr>
        <p:spPr>
          <a:xfrm>
            <a:off x="5044010" y="4005064"/>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4 </a:t>
            </a:r>
          </a:p>
        </p:txBody>
      </p:sp>
      <p:sp>
        <p:nvSpPr>
          <p:cNvPr id="26" name="TextBox 25">
            <a:extLst>
              <a:ext uri="{FF2B5EF4-FFF2-40B4-BE49-F238E27FC236}">
                <a16:creationId xmlns:a16="http://schemas.microsoft.com/office/drawing/2014/main" id="{147091FE-52FA-4C53-AA5B-99768CD5B2D6}"/>
              </a:ext>
            </a:extLst>
          </p:cNvPr>
          <p:cNvSpPr txBox="1"/>
          <p:nvPr/>
        </p:nvSpPr>
        <p:spPr>
          <a:xfrm>
            <a:off x="6179716" y="4005064"/>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5 </a:t>
            </a:r>
          </a:p>
        </p:txBody>
      </p:sp>
      <p:sp>
        <p:nvSpPr>
          <p:cNvPr id="27" name="TextBox 26">
            <a:extLst>
              <a:ext uri="{FF2B5EF4-FFF2-40B4-BE49-F238E27FC236}">
                <a16:creationId xmlns:a16="http://schemas.microsoft.com/office/drawing/2014/main" id="{E39BCC82-F671-4DCA-A159-3B77B401C6FE}"/>
              </a:ext>
            </a:extLst>
          </p:cNvPr>
          <p:cNvSpPr txBox="1"/>
          <p:nvPr/>
        </p:nvSpPr>
        <p:spPr>
          <a:xfrm>
            <a:off x="7293994" y="4005064"/>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6 </a:t>
            </a:r>
          </a:p>
        </p:txBody>
      </p:sp>
      <p:sp>
        <p:nvSpPr>
          <p:cNvPr id="29" name="TextBox 28">
            <a:extLst>
              <a:ext uri="{FF2B5EF4-FFF2-40B4-BE49-F238E27FC236}">
                <a16:creationId xmlns:a16="http://schemas.microsoft.com/office/drawing/2014/main" id="{ADB80E8D-E680-4C96-B96C-28A900A5E758}"/>
              </a:ext>
            </a:extLst>
          </p:cNvPr>
          <p:cNvSpPr txBox="1"/>
          <p:nvPr/>
        </p:nvSpPr>
        <p:spPr>
          <a:xfrm>
            <a:off x="606376" y="3999364"/>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0 </a:t>
            </a:r>
          </a:p>
        </p:txBody>
      </p:sp>
    </p:spTree>
    <p:extLst>
      <p:ext uri="{BB962C8B-B14F-4D97-AF65-F5344CB8AC3E}">
        <p14:creationId xmlns:p14="http://schemas.microsoft.com/office/powerpoint/2010/main" val="412703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grpId="1" nodeType="clickEffect">
                                  <p:stCondLst>
                                    <p:cond delay="0"/>
                                  </p:stCondLst>
                                  <p:childTnLst>
                                    <p:anim calcmode="lin" valueType="num">
                                      <p:cBhvr additive="base">
                                        <p:cTn id="51" dur="500"/>
                                        <p:tgtEl>
                                          <p:spTgt spid="21"/>
                                        </p:tgtEl>
                                        <p:attrNameLst>
                                          <p:attrName>ppt_x</p:attrName>
                                        </p:attrNameLst>
                                      </p:cBhvr>
                                      <p:tavLst>
                                        <p:tav tm="0">
                                          <p:val>
                                            <p:strVal val="ppt_x"/>
                                          </p:val>
                                        </p:tav>
                                        <p:tav tm="100000">
                                          <p:val>
                                            <p:strVal val="ppt_x"/>
                                          </p:val>
                                        </p:tav>
                                      </p:tavLst>
                                    </p:anim>
                                    <p:anim calcmode="lin" valueType="num">
                                      <p:cBhvr additive="base">
                                        <p:cTn id="52" dur="500"/>
                                        <p:tgtEl>
                                          <p:spTgt spid="21"/>
                                        </p:tgtEl>
                                        <p:attrNameLst>
                                          <p:attrName>ppt_y</p:attrName>
                                        </p:attrNameLst>
                                      </p:cBhvr>
                                      <p:tavLst>
                                        <p:tav tm="0">
                                          <p:val>
                                            <p:strVal val="ppt_y"/>
                                          </p:val>
                                        </p:tav>
                                        <p:tav tm="100000">
                                          <p:val>
                                            <p:strVal val="1+ppt_h/2"/>
                                          </p:val>
                                        </p:tav>
                                      </p:tavLst>
                                    </p:anim>
                                    <p:set>
                                      <p:cBhvr>
                                        <p:cTn id="53" dur="1" fill="hold">
                                          <p:stCondLst>
                                            <p:cond delay="499"/>
                                          </p:stCondLst>
                                        </p:cTn>
                                        <p:tgtEl>
                                          <p:spTgt spid="21"/>
                                        </p:tgtEl>
                                        <p:attrNameLst>
                                          <p:attrName>style.visibility</p:attrName>
                                        </p:attrNameLst>
                                      </p:cBhvr>
                                      <p:to>
                                        <p:strVal val="hidden"/>
                                      </p:to>
                                    </p:set>
                                  </p:childTnLst>
                                </p:cTn>
                              </p:par>
                              <p:par>
                                <p:cTn id="54" presetID="2" presetClass="exit" presetSubtype="4" fill="hold" grpId="1" nodeType="withEffect">
                                  <p:stCondLst>
                                    <p:cond delay="0"/>
                                  </p:stCondLst>
                                  <p:childTnLst>
                                    <p:anim calcmode="lin" valueType="num">
                                      <p:cBhvr additive="base">
                                        <p:cTn id="55" dur="500"/>
                                        <p:tgtEl>
                                          <p:spTgt spid="27"/>
                                        </p:tgtEl>
                                        <p:attrNameLst>
                                          <p:attrName>ppt_x</p:attrName>
                                        </p:attrNameLst>
                                      </p:cBhvr>
                                      <p:tavLst>
                                        <p:tav tm="0">
                                          <p:val>
                                            <p:strVal val="ppt_x"/>
                                          </p:val>
                                        </p:tav>
                                        <p:tav tm="100000">
                                          <p:val>
                                            <p:strVal val="ppt_x"/>
                                          </p:val>
                                        </p:tav>
                                      </p:tavLst>
                                    </p:anim>
                                    <p:anim calcmode="lin" valueType="num">
                                      <p:cBhvr additive="base">
                                        <p:cTn id="56" dur="500"/>
                                        <p:tgtEl>
                                          <p:spTgt spid="27"/>
                                        </p:tgtEl>
                                        <p:attrNameLst>
                                          <p:attrName>ppt_y</p:attrName>
                                        </p:attrNameLst>
                                      </p:cBhvr>
                                      <p:tavLst>
                                        <p:tav tm="0">
                                          <p:val>
                                            <p:strVal val="ppt_y"/>
                                          </p:val>
                                        </p:tav>
                                        <p:tav tm="100000">
                                          <p:val>
                                            <p:strVal val="1+ppt_h/2"/>
                                          </p:val>
                                        </p:tav>
                                      </p:tavLst>
                                    </p:anim>
                                    <p:set>
                                      <p:cBhvr>
                                        <p:cTn id="57" dur="1" fill="hold">
                                          <p:stCondLst>
                                            <p:cond delay="499"/>
                                          </p:stCondLst>
                                        </p:cTn>
                                        <p:tgtEl>
                                          <p:spTgt spid="2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20"/>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6"/>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 presetClass="exit" presetSubtype="4" fill="hold" grpId="1" nodeType="clickEffect">
                                  <p:stCondLst>
                                    <p:cond delay="0"/>
                                  </p:stCondLst>
                                  <p:childTnLst>
                                    <p:anim calcmode="lin" valueType="num">
                                      <p:cBhvr additive="base">
                                        <p:cTn id="67" dur="500"/>
                                        <p:tgtEl>
                                          <p:spTgt spid="19"/>
                                        </p:tgtEl>
                                        <p:attrNameLst>
                                          <p:attrName>ppt_x</p:attrName>
                                        </p:attrNameLst>
                                      </p:cBhvr>
                                      <p:tavLst>
                                        <p:tav tm="0">
                                          <p:val>
                                            <p:strVal val="ppt_x"/>
                                          </p:val>
                                        </p:tav>
                                        <p:tav tm="100000">
                                          <p:val>
                                            <p:strVal val="ppt_x"/>
                                          </p:val>
                                        </p:tav>
                                      </p:tavLst>
                                    </p:anim>
                                    <p:anim calcmode="lin" valueType="num">
                                      <p:cBhvr additive="base">
                                        <p:cTn id="68" dur="500"/>
                                        <p:tgtEl>
                                          <p:spTgt spid="19"/>
                                        </p:tgtEl>
                                        <p:attrNameLst>
                                          <p:attrName>ppt_y</p:attrName>
                                        </p:attrNameLst>
                                      </p:cBhvr>
                                      <p:tavLst>
                                        <p:tav tm="0">
                                          <p:val>
                                            <p:strVal val="ppt_y"/>
                                          </p:val>
                                        </p:tav>
                                        <p:tav tm="100000">
                                          <p:val>
                                            <p:strVal val="1+ppt_h/2"/>
                                          </p:val>
                                        </p:tav>
                                      </p:tavLst>
                                    </p:anim>
                                    <p:set>
                                      <p:cBhvr>
                                        <p:cTn id="69" dur="1" fill="hold">
                                          <p:stCondLst>
                                            <p:cond delay="499"/>
                                          </p:stCondLst>
                                        </p:cTn>
                                        <p:tgtEl>
                                          <p:spTgt spid="19"/>
                                        </p:tgtEl>
                                        <p:attrNameLst>
                                          <p:attrName>style.visibility</p:attrName>
                                        </p:attrNameLst>
                                      </p:cBhvr>
                                      <p:to>
                                        <p:strVal val="hidden"/>
                                      </p:to>
                                    </p:set>
                                  </p:childTnLst>
                                </p:cTn>
                              </p:par>
                              <p:par>
                                <p:cTn id="70" presetID="2" presetClass="exit" presetSubtype="4" fill="hold" grpId="1" nodeType="withEffect">
                                  <p:stCondLst>
                                    <p:cond delay="0"/>
                                  </p:stCondLst>
                                  <p:childTnLst>
                                    <p:anim calcmode="lin" valueType="num">
                                      <p:cBhvr additive="base">
                                        <p:cTn id="71" dur="500"/>
                                        <p:tgtEl>
                                          <p:spTgt spid="25"/>
                                        </p:tgtEl>
                                        <p:attrNameLst>
                                          <p:attrName>ppt_x</p:attrName>
                                        </p:attrNameLst>
                                      </p:cBhvr>
                                      <p:tavLst>
                                        <p:tav tm="0">
                                          <p:val>
                                            <p:strVal val="ppt_x"/>
                                          </p:val>
                                        </p:tav>
                                        <p:tav tm="100000">
                                          <p:val>
                                            <p:strVal val="ppt_x"/>
                                          </p:val>
                                        </p:tav>
                                      </p:tavLst>
                                    </p:anim>
                                    <p:anim calcmode="lin" valueType="num">
                                      <p:cBhvr additive="base">
                                        <p:cTn id="72" dur="500"/>
                                        <p:tgtEl>
                                          <p:spTgt spid="25"/>
                                        </p:tgtEl>
                                        <p:attrNameLst>
                                          <p:attrName>ppt_y</p:attrName>
                                        </p:attrNameLst>
                                      </p:cBhvr>
                                      <p:tavLst>
                                        <p:tav tm="0">
                                          <p:val>
                                            <p:strVal val="ppt_y"/>
                                          </p:val>
                                        </p:tav>
                                        <p:tav tm="100000">
                                          <p:val>
                                            <p:strVal val="1+ppt_h/2"/>
                                          </p:val>
                                        </p:tav>
                                      </p:tavLst>
                                    </p:anim>
                                    <p:set>
                                      <p:cBhvr>
                                        <p:cTn id="73" dur="1" fill="hold">
                                          <p:stCondLst>
                                            <p:cond delay="499"/>
                                          </p:stCondLst>
                                        </p:cTn>
                                        <p:tgtEl>
                                          <p:spTgt spid="25"/>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 presetClass="exit" presetSubtype="4" fill="hold" grpId="1" nodeType="clickEffect">
                                  <p:stCondLst>
                                    <p:cond delay="0"/>
                                  </p:stCondLst>
                                  <p:childTnLst>
                                    <p:anim calcmode="lin" valueType="num">
                                      <p:cBhvr additive="base">
                                        <p:cTn id="77" dur="500"/>
                                        <p:tgtEl>
                                          <p:spTgt spid="18"/>
                                        </p:tgtEl>
                                        <p:attrNameLst>
                                          <p:attrName>ppt_x</p:attrName>
                                        </p:attrNameLst>
                                      </p:cBhvr>
                                      <p:tavLst>
                                        <p:tav tm="0">
                                          <p:val>
                                            <p:strVal val="ppt_x"/>
                                          </p:val>
                                        </p:tav>
                                        <p:tav tm="100000">
                                          <p:val>
                                            <p:strVal val="ppt_x"/>
                                          </p:val>
                                        </p:tav>
                                      </p:tavLst>
                                    </p:anim>
                                    <p:anim calcmode="lin" valueType="num">
                                      <p:cBhvr additive="base">
                                        <p:cTn id="78" dur="500"/>
                                        <p:tgtEl>
                                          <p:spTgt spid="18"/>
                                        </p:tgtEl>
                                        <p:attrNameLst>
                                          <p:attrName>ppt_y</p:attrName>
                                        </p:attrNameLst>
                                      </p:cBhvr>
                                      <p:tavLst>
                                        <p:tav tm="0">
                                          <p:val>
                                            <p:strVal val="ppt_y"/>
                                          </p:val>
                                        </p:tav>
                                        <p:tav tm="100000">
                                          <p:val>
                                            <p:strVal val="1+ppt_h/2"/>
                                          </p:val>
                                        </p:tav>
                                      </p:tavLst>
                                    </p:anim>
                                    <p:set>
                                      <p:cBhvr>
                                        <p:cTn id="79" dur="1" fill="hold">
                                          <p:stCondLst>
                                            <p:cond delay="499"/>
                                          </p:stCondLst>
                                        </p:cTn>
                                        <p:tgtEl>
                                          <p:spTgt spid="18"/>
                                        </p:tgtEl>
                                        <p:attrNameLst>
                                          <p:attrName>style.visibility</p:attrName>
                                        </p:attrNameLst>
                                      </p:cBhvr>
                                      <p:to>
                                        <p:strVal val="hidden"/>
                                      </p:to>
                                    </p:set>
                                  </p:childTnLst>
                                </p:cTn>
                              </p:par>
                              <p:par>
                                <p:cTn id="80" presetID="2" presetClass="exit" presetSubtype="4" fill="hold" grpId="1" nodeType="withEffect">
                                  <p:stCondLst>
                                    <p:cond delay="0"/>
                                  </p:stCondLst>
                                  <p:childTnLst>
                                    <p:anim calcmode="lin" valueType="num">
                                      <p:cBhvr additive="base">
                                        <p:cTn id="81" dur="500"/>
                                        <p:tgtEl>
                                          <p:spTgt spid="24"/>
                                        </p:tgtEl>
                                        <p:attrNameLst>
                                          <p:attrName>ppt_x</p:attrName>
                                        </p:attrNameLst>
                                      </p:cBhvr>
                                      <p:tavLst>
                                        <p:tav tm="0">
                                          <p:val>
                                            <p:strVal val="ppt_x"/>
                                          </p:val>
                                        </p:tav>
                                        <p:tav tm="100000">
                                          <p:val>
                                            <p:strVal val="ppt_x"/>
                                          </p:val>
                                        </p:tav>
                                      </p:tavLst>
                                    </p:anim>
                                    <p:anim calcmode="lin" valueType="num">
                                      <p:cBhvr additive="base">
                                        <p:cTn id="82" dur="500"/>
                                        <p:tgtEl>
                                          <p:spTgt spid="24"/>
                                        </p:tgtEl>
                                        <p:attrNameLst>
                                          <p:attrName>ppt_y</p:attrName>
                                        </p:attrNameLst>
                                      </p:cBhvr>
                                      <p:tavLst>
                                        <p:tav tm="0">
                                          <p:val>
                                            <p:strVal val="ppt_y"/>
                                          </p:val>
                                        </p:tav>
                                        <p:tav tm="100000">
                                          <p:val>
                                            <p:strVal val="1+ppt_h/2"/>
                                          </p:val>
                                        </p:tav>
                                      </p:tavLst>
                                    </p:anim>
                                    <p:set>
                                      <p:cBhvr>
                                        <p:cTn id="83" dur="1" fill="hold">
                                          <p:stCondLst>
                                            <p:cond delay="499"/>
                                          </p:stCondLst>
                                        </p:cTn>
                                        <p:tgtEl>
                                          <p:spTgt spid="2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grpId="1" nodeType="clickEffect">
                                  <p:stCondLst>
                                    <p:cond delay="0"/>
                                  </p:stCondLst>
                                  <p:childTnLst>
                                    <p:anim calcmode="lin" valueType="num">
                                      <p:cBhvr additive="base">
                                        <p:cTn id="87" dur="500"/>
                                        <p:tgtEl>
                                          <p:spTgt spid="17"/>
                                        </p:tgtEl>
                                        <p:attrNameLst>
                                          <p:attrName>ppt_x</p:attrName>
                                        </p:attrNameLst>
                                      </p:cBhvr>
                                      <p:tavLst>
                                        <p:tav tm="0">
                                          <p:val>
                                            <p:strVal val="ppt_x"/>
                                          </p:val>
                                        </p:tav>
                                        <p:tav tm="100000">
                                          <p:val>
                                            <p:strVal val="ppt_x"/>
                                          </p:val>
                                        </p:tav>
                                      </p:tavLst>
                                    </p:anim>
                                    <p:anim calcmode="lin" valueType="num">
                                      <p:cBhvr additive="base">
                                        <p:cTn id="88" dur="500"/>
                                        <p:tgtEl>
                                          <p:spTgt spid="17"/>
                                        </p:tgtEl>
                                        <p:attrNameLst>
                                          <p:attrName>ppt_y</p:attrName>
                                        </p:attrNameLst>
                                      </p:cBhvr>
                                      <p:tavLst>
                                        <p:tav tm="0">
                                          <p:val>
                                            <p:strVal val="ppt_y"/>
                                          </p:val>
                                        </p:tav>
                                        <p:tav tm="100000">
                                          <p:val>
                                            <p:strVal val="1+ppt_h/2"/>
                                          </p:val>
                                        </p:tav>
                                      </p:tavLst>
                                    </p:anim>
                                    <p:set>
                                      <p:cBhvr>
                                        <p:cTn id="89" dur="1" fill="hold">
                                          <p:stCondLst>
                                            <p:cond delay="499"/>
                                          </p:stCondLst>
                                        </p:cTn>
                                        <p:tgtEl>
                                          <p:spTgt spid="17"/>
                                        </p:tgtEl>
                                        <p:attrNameLst>
                                          <p:attrName>style.visibility</p:attrName>
                                        </p:attrNameLst>
                                      </p:cBhvr>
                                      <p:to>
                                        <p:strVal val="hidden"/>
                                      </p:to>
                                    </p:set>
                                  </p:childTnLst>
                                </p:cTn>
                              </p:par>
                              <p:par>
                                <p:cTn id="90" presetID="2" presetClass="exit" presetSubtype="4" fill="hold" grpId="1" nodeType="withEffect">
                                  <p:stCondLst>
                                    <p:cond delay="0"/>
                                  </p:stCondLst>
                                  <p:childTnLst>
                                    <p:anim calcmode="lin" valueType="num">
                                      <p:cBhvr additive="base">
                                        <p:cTn id="91" dur="500"/>
                                        <p:tgtEl>
                                          <p:spTgt spid="23"/>
                                        </p:tgtEl>
                                        <p:attrNameLst>
                                          <p:attrName>ppt_x</p:attrName>
                                        </p:attrNameLst>
                                      </p:cBhvr>
                                      <p:tavLst>
                                        <p:tav tm="0">
                                          <p:val>
                                            <p:strVal val="ppt_x"/>
                                          </p:val>
                                        </p:tav>
                                        <p:tav tm="100000">
                                          <p:val>
                                            <p:strVal val="ppt_x"/>
                                          </p:val>
                                        </p:tav>
                                      </p:tavLst>
                                    </p:anim>
                                    <p:anim calcmode="lin" valueType="num">
                                      <p:cBhvr additive="base">
                                        <p:cTn id="92" dur="500"/>
                                        <p:tgtEl>
                                          <p:spTgt spid="23"/>
                                        </p:tgtEl>
                                        <p:attrNameLst>
                                          <p:attrName>ppt_y</p:attrName>
                                        </p:attrNameLst>
                                      </p:cBhvr>
                                      <p:tavLst>
                                        <p:tav tm="0">
                                          <p:val>
                                            <p:strVal val="ppt_y"/>
                                          </p:val>
                                        </p:tav>
                                        <p:tav tm="100000">
                                          <p:val>
                                            <p:strVal val="1+ppt_h/2"/>
                                          </p:val>
                                        </p:tav>
                                      </p:tavLst>
                                    </p:anim>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 presetClass="exit" presetSubtype="4" fill="hold" grpId="1" nodeType="clickEffect">
                                  <p:stCondLst>
                                    <p:cond delay="0"/>
                                  </p:stCondLst>
                                  <p:childTnLst>
                                    <p:anim calcmode="lin" valueType="num">
                                      <p:cBhvr additive="base">
                                        <p:cTn id="97" dur="500"/>
                                        <p:tgtEl>
                                          <p:spTgt spid="3"/>
                                        </p:tgtEl>
                                        <p:attrNameLst>
                                          <p:attrName>ppt_x</p:attrName>
                                        </p:attrNameLst>
                                      </p:cBhvr>
                                      <p:tavLst>
                                        <p:tav tm="0">
                                          <p:val>
                                            <p:strVal val="ppt_x"/>
                                          </p:val>
                                        </p:tav>
                                        <p:tav tm="100000">
                                          <p:val>
                                            <p:strVal val="ppt_x"/>
                                          </p:val>
                                        </p:tav>
                                      </p:tavLst>
                                    </p:anim>
                                    <p:anim calcmode="lin" valueType="num">
                                      <p:cBhvr additive="base">
                                        <p:cTn id="98" dur="500"/>
                                        <p:tgtEl>
                                          <p:spTgt spid="3"/>
                                        </p:tgtEl>
                                        <p:attrNameLst>
                                          <p:attrName>ppt_y</p:attrName>
                                        </p:attrNameLst>
                                      </p:cBhvr>
                                      <p:tavLst>
                                        <p:tav tm="0">
                                          <p:val>
                                            <p:strVal val="ppt_y"/>
                                          </p:val>
                                        </p:tav>
                                        <p:tav tm="100000">
                                          <p:val>
                                            <p:strVal val="1+ppt_h/2"/>
                                          </p:val>
                                        </p:tav>
                                      </p:tavLst>
                                    </p:anim>
                                    <p:set>
                                      <p:cBhvr>
                                        <p:cTn id="99" dur="1" fill="hold">
                                          <p:stCondLst>
                                            <p:cond delay="499"/>
                                          </p:stCondLst>
                                        </p:cTn>
                                        <p:tgtEl>
                                          <p:spTgt spid="3"/>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22"/>
                                        </p:tgtEl>
                                        <p:attrNameLst>
                                          <p:attrName>ppt_x</p:attrName>
                                        </p:attrNameLst>
                                      </p:cBhvr>
                                      <p:tavLst>
                                        <p:tav tm="0">
                                          <p:val>
                                            <p:strVal val="ppt_x"/>
                                          </p:val>
                                        </p:tav>
                                        <p:tav tm="100000">
                                          <p:val>
                                            <p:strVal val="ppt_x"/>
                                          </p:val>
                                        </p:tav>
                                      </p:tavLst>
                                    </p:anim>
                                    <p:anim calcmode="lin" valueType="num">
                                      <p:cBhvr additive="base">
                                        <p:cTn id="102" dur="500"/>
                                        <p:tgtEl>
                                          <p:spTgt spid="22"/>
                                        </p:tgtEl>
                                        <p:attrNameLst>
                                          <p:attrName>ppt_y</p:attrName>
                                        </p:attrNameLst>
                                      </p:cBhvr>
                                      <p:tavLst>
                                        <p:tav tm="0">
                                          <p:val>
                                            <p:strVal val="ppt_y"/>
                                          </p:val>
                                        </p:tav>
                                        <p:tav tm="100000">
                                          <p:val>
                                            <p:strVal val="1+ppt_h/2"/>
                                          </p:val>
                                        </p:tav>
                                      </p:tavLst>
                                    </p:anim>
                                    <p:set>
                                      <p:cBhvr>
                                        <p:cTn id="103"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3"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p:bldP spid="22" grpId="1"/>
      <p:bldP spid="23" grpId="0"/>
      <p:bldP spid="23" grpId="1"/>
      <p:bldP spid="24" grpId="0"/>
      <p:bldP spid="24" grpId="1"/>
      <p:bldP spid="25" grpId="0"/>
      <p:bldP spid="25" grpId="1"/>
      <p:bldP spid="26" grpId="0"/>
      <p:bldP spid="26" grpId="1"/>
      <p:bldP spid="27" grpId="0"/>
      <p:bldP spid="27" grpId="1"/>
      <p:bldP spid="2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48" y="73770"/>
            <a:ext cx="8229600" cy="1152128"/>
          </a:xfrm>
        </p:spPr>
        <p:txBody>
          <a:bodyPr>
            <a:normAutofit/>
          </a:bodyPr>
          <a:lstStyle/>
          <a:p>
            <a:r>
              <a:rPr lang="en-GB" dirty="0"/>
              <a:t>Early addition/subtraction</a:t>
            </a:r>
          </a:p>
        </p:txBody>
      </p:sp>
      <p:graphicFrame>
        <p:nvGraphicFramePr>
          <p:cNvPr id="5" name="Table 4">
            <a:extLst>
              <a:ext uri="{FF2B5EF4-FFF2-40B4-BE49-F238E27FC236}">
                <a16:creationId xmlns:a16="http://schemas.microsoft.com/office/drawing/2014/main" id="{E5E75CEF-53CD-49A4-B25D-104A6B2B0A5A}"/>
              </a:ext>
            </a:extLst>
          </p:cNvPr>
          <p:cNvGraphicFramePr>
            <a:graphicFrameLocks noGrp="1"/>
          </p:cNvGraphicFramePr>
          <p:nvPr/>
        </p:nvGraphicFramePr>
        <p:xfrm>
          <a:off x="-31070" y="1052736"/>
          <a:ext cx="9143022" cy="10058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1365774094"/>
                    </a:ext>
                  </a:extLst>
                </a:gridCol>
                <a:gridCol w="1009842">
                  <a:extLst>
                    <a:ext uri="{9D8B030D-6E8A-4147-A177-3AD203B41FA5}">
                      <a16:colId xmlns:a16="http://schemas.microsoft.com/office/drawing/2014/main" val="28226761"/>
                    </a:ext>
                  </a:extLst>
                </a:gridCol>
                <a:gridCol w="1107793">
                  <a:extLst>
                    <a:ext uri="{9D8B030D-6E8A-4147-A177-3AD203B41FA5}">
                      <a16:colId xmlns:a16="http://schemas.microsoft.com/office/drawing/2014/main" val="1084628476"/>
                    </a:ext>
                  </a:extLst>
                </a:gridCol>
                <a:gridCol w="1212714">
                  <a:extLst>
                    <a:ext uri="{9D8B030D-6E8A-4147-A177-3AD203B41FA5}">
                      <a16:colId xmlns:a16="http://schemas.microsoft.com/office/drawing/2014/main" val="1960970515"/>
                    </a:ext>
                  </a:extLst>
                </a:gridCol>
                <a:gridCol w="1431986">
                  <a:extLst>
                    <a:ext uri="{9D8B030D-6E8A-4147-A177-3AD203B41FA5}">
                      <a16:colId xmlns:a16="http://schemas.microsoft.com/office/drawing/2014/main" val="3180187530"/>
                    </a:ext>
                  </a:extLst>
                </a:gridCol>
                <a:gridCol w="1181820">
                  <a:extLst>
                    <a:ext uri="{9D8B030D-6E8A-4147-A177-3AD203B41FA5}">
                      <a16:colId xmlns:a16="http://schemas.microsoft.com/office/drawing/2014/main" val="1380770901"/>
                    </a:ext>
                  </a:extLst>
                </a:gridCol>
                <a:gridCol w="1247661">
                  <a:extLst>
                    <a:ext uri="{9D8B030D-6E8A-4147-A177-3AD203B41FA5}">
                      <a16:colId xmlns:a16="http://schemas.microsoft.com/office/drawing/2014/main" val="425408030"/>
                    </a:ext>
                  </a:extLst>
                </a:gridCol>
                <a:gridCol w="1123623">
                  <a:extLst>
                    <a:ext uri="{9D8B030D-6E8A-4147-A177-3AD203B41FA5}">
                      <a16:colId xmlns:a16="http://schemas.microsoft.com/office/drawing/2014/main" val="749847057"/>
                    </a:ext>
                  </a:extLst>
                </a:gridCol>
              </a:tblGrid>
              <a:tr h="5063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Addition and Subtraction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8246687"/>
                  </a:ext>
                </a:extLst>
              </a:tr>
            </a:tbl>
          </a:graphicData>
        </a:graphic>
      </p:graphicFrame>
      <p:sp>
        <p:nvSpPr>
          <p:cNvPr id="7" name="Rectangle 6">
            <a:extLst>
              <a:ext uri="{FF2B5EF4-FFF2-40B4-BE49-F238E27FC236}">
                <a16:creationId xmlns:a16="http://schemas.microsoft.com/office/drawing/2014/main" id="{4CE0B2BC-8320-49EE-83B9-CAD611392D06}"/>
              </a:ext>
            </a:extLst>
          </p:cNvPr>
          <p:cNvSpPr/>
          <p:nvPr/>
        </p:nvSpPr>
        <p:spPr>
          <a:xfrm>
            <a:off x="7989630" y="1058638"/>
            <a:ext cx="1154370" cy="9940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94AD31DA-2894-4F36-978E-2377BB879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3" y="2568668"/>
            <a:ext cx="9052409" cy="2201165"/>
          </a:xfrm>
          <a:prstGeom prst="rect">
            <a:avLst/>
          </a:prstGeom>
        </p:spPr>
      </p:pic>
    </p:spTree>
    <p:extLst>
      <p:ext uri="{BB962C8B-B14F-4D97-AF65-F5344CB8AC3E}">
        <p14:creationId xmlns:p14="http://schemas.microsoft.com/office/powerpoint/2010/main" val="415680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48" y="73770"/>
            <a:ext cx="8229600" cy="1152128"/>
          </a:xfrm>
        </p:spPr>
        <p:txBody>
          <a:bodyPr>
            <a:normAutofit/>
          </a:bodyPr>
          <a:lstStyle/>
          <a:p>
            <a:r>
              <a:rPr lang="en-GB" dirty="0"/>
              <a:t>Early addition/subtraction</a:t>
            </a:r>
          </a:p>
        </p:txBody>
      </p:sp>
      <p:graphicFrame>
        <p:nvGraphicFramePr>
          <p:cNvPr id="5" name="Table 4">
            <a:extLst>
              <a:ext uri="{FF2B5EF4-FFF2-40B4-BE49-F238E27FC236}">
                <a16:creationId xmlns:a16="http://schemas.microsoft.com/office/drawing/2014/main" id="{E5E75CEF-53CD-49A4-B25D-104A6B2B0A5A}"/>
              </a:ext>
            </a:extLst>
          </p:cNvPr>
          <p:cNvGraphicFramePr>
            <a:graphicFrameLocks noGrp="1"/>
          </p:cNvGraphicFramePr>
          <p:nvPr/>
        </p:nvGraphicFramePr>
        <p:xfrm>
          <a:off x="-31070" y="1052736"/>
          <a:ext cx="9143022" cy="10058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1365774094"/>
                    </a:ext>
                  </a:extLst>
                </a:gridCol>
                <a:gridCol w="1009842">
                  <a:extLst>
                    <a:ext uri="{9D8B030D-6E8A-4147-A177-3AD203B41FA5}">
                      <a16:colId xmlns:a16="http://schemas.microsoft.com/office/drawing/2014/main" val="28226761"/>
                    </a:ext>
                  </a:extLst>
                </a:gridCol>
                <a:gridCol w="1107793">
                  <a:extLst>
                    <a:ext uri="{9D8B030D-6E8A-4147-A177-3AD203B41FA5}">
                      <a16:colId xmlns:a16="http://schemas.microsoft.com/office/drawing/2014/main" val="1084628476"/>
                    </a:ext>
                  </a:extLst>
                </a:gridCol>
                <a:gridCol w="1212714">
                  <a:extLst>
                    <a:ext uri="{9D8B030D-6E8A-4147-A177-3AD203B41FA5}">
                      <a16:colId xmlns:a16="http://schemas.microsoft.com/office/drawing/2014/main" val="1960970515"/>
                    </a:ext>
                  </a:extLst>
                </a:gridCol>
                <a:gridCol w="1431986">
                  <a:extLst>
                    <a:ext uri="{9D8B030D-6E8A-4147-A177-3AD203B41FA5}">
                      <a16:colId xmlns:a16="http://schemas.microsoft.com/office/drawing/2014/main" val="3180187530"/>
                    </a:ext>
                  </a:extLst>
                </a:gridCol>
                <a:gridCol w="1181820">
                  <a:extLst>
                    <a:ext uri="{9D8B030D-6E8A-4147-A177-3AD203B41FA5}">
                      <a16:colId xmlns:a16="http://schemas.microsoft.com/office/drawing/2014/main" val="1380770901"/>
                    </a:ext>
                  </a:extLst>
                </a:gridCol>
                <a:gridCol w="1247661">
                  <a:extLst>
                    <a:ext uri="{9D8B030D-6E8A-4147-A177-3AD203B41FA5}">
                      <a16:colId xmlns:a16="http://schemas.microsoft.com/office/drawing/2014/main" val="425408030"/>
                    </a:ext>
                  </a:extLst>
                </a:gridCol>
                <a:gridCol w="1123623">
                  <a:extLst>
                    <a:ext uri="{9D8B030D-6E8A-4147-A177-3AD203B41FA5}">
                      <a16:colId xmlns:a16="http://schemas.microsoft.com/office/drawing/2014/main" val="749847057"/>
                    </a:ext>
                  </a:extLst>
                </a:gridCol>
              </a:tblGrid>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Addition and Subtraction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8246687"/>
                  </a:ext>
                </a:extLst>
              </a:tr>
            </a:tbl>
          </a:graphicData>
        </a:graphic>
      </p:graphicFrame>
      <p:sp>
        <p:nvSpPr>
          <p:cNvPr id="7" name="Rectangle 6">
            <a:extLst>
              <a:ext uri="{FF2B5EF4-FFF2-40B4-BE49-F238E27FC236}">
                <a16:creationId xmlns:a16="http://schemas.microsoft.com/office/drawing/2014/main" id="{4CE0B2BC-8320-49EE-83B9-CAD611392D06}"/>
              </a:ext>
            </a:extLst>
          </p:cNvPr>
          <p:cNvSpPr/>
          <p:nvPr/>
        </p:nvSpPr>
        <p:spPr>
          <a:xfrm>
            <a:off x="7989630" y="1058638"/>
            <a:ext cx="1154370" cy="9940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706A15AD-EAA3-45A8-A6EA-CA889439E950}"/>
              </a:ext>
            </a:extLst>
          </p:cNvPr>
          <p:cNvCxnSpPr>
            <a:cxnSpLocks/>
          </p:cNvCxnSpPr>
          <p:nvPr/>
        </p:nvCxnSpPr>
        <p:spPr>
          <a:xfrm>
            <a:off x="323528" y="3429000"/>
            <a:ext cx="8243287"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975F4931-E0A8-4568-8AB2-C71CD8BF7391}"/>
              </a:ext>
            </a:extLst>
          </p:cNvPr>
          <p:cNvSpPr/>
          <p:nvPr/>
        </p:nvSpPr>
        <p:spPr>
          <a:xfrm>
            <a:off x="476548" y="3140976"/>
            <a:ext cx="576064" cy="576048"/>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a:extLst>
              <a:ext uri="{FF2B5EF4-FFF2-40B4-BE49-F238E27FC236}">
                <a16:creationId xmlns:a16="http://schemas.microsoft.com/office/drawing/2014/main" id="{52C72EEB-9018-4C1E-99AC-D372D2C1A713}"/>
              </a:ext>
            </a:extLst>
          </p:cNvPr>
          <p:cNvSpPr/>
          <p:nvPr/>
        </p:nvSpPr>
        <p:spPr>
          <a:xfrm>
            <a:off x="1116396" y="3140976"/>
            <a:ext cx="576064" cy="576048"/>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a:extLst>
              <a:ext uri="{FF2B5EF4-FFF2-40B4-BE49-F238E27FC236}">
                <a16:creationId xmlns:a16="http://schemas.microsoft.com/office/drawing/2014/main" id="{B3938656-8AFF-47F8-9380-1F9E82B2BCD8}"/>
              </a:ext>
            </a:extLst>
          </p:cNvPr>
          <p:cNvSpPr/>
          <p:nvPr/>
        </p:nvSpPr>
        <p:spPr>
          <a:xfrm>
            <a:off x="1756244" y="3140976"/>
            <a:ext cx="576064" cy="576048"/>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a:extLst>
              <a:ext uri="{FF2B5EF4-FFF2-40B4-BE49-F238E27FC236}">
                <a16:creationId xmlns:a16="http://schemas.microsoft.com/office/drawing/2014/main" id="{CAF6BF83-067F-453D-A6C9-C4D1F875C06B}"/>
              </a:ext>
            </a:extLst>
          </p:cNvPr>
          <p:cNvSpPr/>
          <p:nvPr/>
        </p:nvSpPr>
        <p:spPr>
          <a:xfrm>
            <a:off x="2419984" y="3140976"/>
            <a:ext cx="576064" cy="576048"/>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a:extLst>
              <a:ext uri="{FF2B5EF4-FFF2-40B4-BE49-F238E27FC236}">
                <a16:creationId xmlns:a16="http://schemas.microsoft.com/office/drawing/2014/main" id="{F1CFD0BF-C6BC-4394-98AF-47E400B6B0DA}"/>
              </a:ext>
            </a:extLst>
          </p:cNvPr>
          <p:cNvSpPr/>
          <p:nvPr/>
        </p:nvSpPr>
        <p:spPr>
          <a:xfrm>
            <a:off x="3059832" y="3140976"/>
            <a:ext cx="576064" cy="576048"/>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Oval 41">
            <a:extLst>
              <a:ext uri="{FF2B5EF4-FFF2-40B4-BE49-F238E27FC236}">
                <a16:creationId xmlns:a16="http://schemas.microsoft.com/office/drawing/2014/main" id="{5F974338-8FEF-4CF8-B67B-9BD53945A143}"/>
              </a:ext>
            </a:extLst>
          </p:cNvPr>
          <p:cNvSpPr/>
          <p:nvPr/>
        </p:nvSpPr>
        <p:spPr>
          <a:xfrm>
            <a:off x="3699680" y="3140976"/>
            <a:ext cx="576064" cy="576048"/>
          </a:xfrm>
          <a:prstGeom prst="ellipse">
            <a:avLst/>
          </a:prstGeom>
          <a:solidFill>
            <a:srgbClr val="FFFFFF"/>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Oval 42">
            <a:extLst>
              <a:ext uri="{FF2B5EF4-FFF2-40B4-BE49-F238E27FC236}">
                <a16:creationId xmlns:a16="http://schemas.microsoft.com/office/drawing/2014/main" id="{5C7EDD53-615C-47CE-995F-230DA775E3D6}"/>
              </a:ext>
            </a:extLst>
          </p:cNvPr>
          <p:cNvSpPr/>
          <p:nvPr/>
        </p:nvSpPr>
        <p:spPr>
          <a:xfrm>
            <a:off x="4334428" y="3140976"/>
            <a:ext cx="576064" cy="576048"/>
          </a:xfrm>
          <a:prstGeom prst="ellipse">
            <a:avLst/>
          </a:prstGeom>
          <a:solidFill>
            <a:srgbClr val="FFFFFF"/>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Oval 43">
            <a:extLst>
              <a:ext uri="{FF2B5EF4-FFF2-40B4-BE49-F238E27FC236}">
                <a16:creationId xmlns:a16="http://schemas.microsoft.com/office/drawing/2014/main" id="{C45C5D29-5EBB-4745-8C92-9E7B2814D0C3}"/>
              </a:ext>
            </a:extLst>
          </p:cNvPr>
          <p:cNvSpPr/>
          <p:nvPr/>
        </p:nvSpPr>
        <p:spPr>
          <a:xfrm>
            <a:off x="4974276" y="3140976"/>
            <a:ext cx="576064" cy="576048"/>
          </a:xfrm>
          <a:prstGeom prst="ellipse">
            <a:avLst/>
          </a:prstGeom>
          <a:solidFill>
            <a:srgbClr val="FFFFFF"/>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Oval 44">
            <a:extLst>
              <a:ext uri="{FF2B5EF4-FFF2-40B4-BE49-F238E27FC236}">
                <a16:creationId xmlns:a16="http://schemas.microsoft.com/office/drawing/2014/main" id="{E91526AA-C342-430D-8138-E089F135E2B3}"/>
              </a:ext>
            </a:extLst>
          </p:cNvPr>
          <p:cNvSpPr/>
          <p:nvPr/>
        </p:nvSpPr>
        <p:spPr>
          <a:xfrm>
            <a:off x="5614124" y="3140976"/>
            <a:ext cx="576064" cy="576048"/>
          </a:xfrm>
          <a:prstGeom prst="ellipse">
            <a:avLst/>
          </a:prstGeom>
          <a:solidFill>
            <a:srgbClr val="FFFFFF"/>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Oval 45">
            <a:extLst>
              <a:ext uri="{FF2B5EF4-FFF2-40B4-BE49-F238E27FC236}">
                <a16:creationId xmlns:a16="http://schemas.microsoft.com/office/drawing/2014/main" id="{98A84EC2-CBDE-415F-B94E-9450BD979C5B}"/>
              </a:ext>
            </a:extLst>
          </p:cNvPr>
          <p:cNvSpPr/>
          <p:nvPr/>
        </p:nvSpPr>
        <p:spPr>
          <a:xfrm>
            <a:off x="6253972" y="3140976"/>
            <a:ext cx="576064" cy="576048"/>
          </a:xfrm>
          <a:prstGeom prst="ellipse">
            <a:avLst/>
          </a:prstGeom>
          <a:solidFill>
            <a:srgbClr val="FFFFFF"/>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5547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grpId="1" nodeType="clickEffect">
                                  <p:stCondLst>
                                    <p:cond delay="0"/>
                                  </p:stCondLst>
                                  <p:childTnLst>
                                    <p:animMotion origin="layout" path="M -1.38889E-6 0 L 0.17049 0 " pathEditMode="relative" rAng="0" ptsTypes="AA">
                                      <p:cBhvr>
                                        <p:cTn id="35" dur="2000" fill="hold"/>
                                        <p:tgtEl>
                                          <p:spTgt spid="46"/>
                                        </p:tgtEl>
                                        <p:attrNameLst>
                                          <p:attrName>ppt_x</p:attrName>
                                          <p:attrName>ppt_y</p:attrName>
                                        </p:attrNameLst>
                                      </p:cBhvr>
                                      <p:rCtr x="8524" y="0"/>
                                    </p:animMotion>
                                  </p:childTnLst>
                                </p:cTn>
                              </p:par>
                            </p:childTnLst>
                          </p:cTn>
                        </p:par>
                      </p:childTnLst>
                    </p:cTn>
                  </p:par>
                  <p:par>
                    <p:cTn id="36" fill="hold">
                      <p:stCondLst>
                        <p:cond delay="indefinite"/>
                      </p:stCondLst>
                      <p:childTnLst>
                        <p:par>
                          <p:cTn id="37" fill="hold">
                            <p:stCondLst>
                              <p:cond delay="0"/>
                            </p:stCondLst>
                            <p:childTnLst>
                              <p:par>
                                <p:cTn id="38" presetID="63" presetClass="path" presetSubtype="0" accel="50000" decel="50000" fill="hold" grpId="1" nodeType="clickEffect">
                                  <p:stCondLst>
                                    <p:cond delay="0"/>
                                  </p:stCondLst>
                                  <p:childTnLst>
                                    <p:animMotion origin="layout" path="M -2.5E-6 0 L 0.16962 0 " pathEditMode="relative" rAng="0" ptsTypes="AA">
                                      <p:cBhvr>
                                        <p:cTn id="39" dur="2000" fill="hold"/>
                                        <p:tgtEl>
                                          <p:spTgt spid="45"/>
                                        </p:tgtEl>
                                        <p:attrNameLst>
                                          <p:attrName>ppt_x</p:attrName>
                                          <p:attrName>ppt_y</p:attrName>
                                        </p:attrNameLst>
                                      </p:cBhvr>
                                      <p:rCtr x="8472" y="0"/>
                                    </p:animMotion>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grpId="1" nodeType="clickEffect">
                                  <p:stCondLst>
                                    <p:cond delay="0"/>
                                  </p:stCondLst>
                                  <p:childTnLst>
                                    <p:animMotion origin="layout" path="M 2.77778E-6 0 L 0.14011 0 " pathEditMode="relative" rAng="0" ptsTypes="AA">
                                      <p:cBhvr>
                                        <p:cTn id="43" dur="2000" fill="hold"/>
                                        <p:tgtEl>
                                          <p:spTgt spid="44"/>
                                        </p:tgtEl>
                                        <p:attrNameLst>
                                          <p:attrName>ppt_x</p:attrName>
                                          <p:attrName>ppt_y</p:attrName>
                                        </p:attrNameLst>
                                      </p:cBhvr>
                                      <p:rCtr x="857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35" grpId="0" animBg="1"/>
      <p:bldP spid="36" grpId="0" animBg="1"/>
      <p:bldP spid="40" grpId="0" animBg="1"/>
      <p:bldP spid="41" grpId="0" animBg="1"/>
      <p:bldP spid="42" grpId="0" animBg="1"/>
      <p:bldP spid="43" grpId="0" animBg="1"/>
      <p:bldP spid="44" grpId="0" animBg="1"/>
      <p:bldP spid="44" grpId="1" animBg="1"/>
      <p:bldP spid="45" grpId="0" animBg="1"/>
      <p:bldP spid="45" grpId="1" animBg="1"/>
      <p:bldP spid="46" grpId="0" animBg="1"/>
      <p:bldP spid="46"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48" y="73770"/>
            <a:ext cx="8229600" cy="1152128"/>
          </a:xfrm>
        </p:spPr>
        <p:txBody>
          <a:bodyPr>
            <a:normAutofit/>
          </a:bodyPr>
          <a:lstStyle/>
          <a:p>
            <a:r>
              <a:rPr lang="en-GB" dirty="0"/>
              <a:t>Early addition/subtraction</a:t>
            </a:r>
          </a:p>
        </p:txBody>
      </p:sp>
      <p:graphicFrame>
        <p:nvGraphicFramePr>
          <p:cNvPr id="5" name="Table 4">
            <a:extLst>
              <a:ext uri="{FF2B5EF4-FFF2-40B4-BE49-F238E27FC236}">
                <a16:creationId xmlns:a16="http://schemas.microsoft.com/office/drawing/2014/main" id="{E5E75CEF-53CD-49A4-B25D-104A6B2B0A5A}"/>
              </a:ext>
            </a:extLst>
          </p:cNvPr>
          <p:cNvGraphicFramePr>
            <a:graphicFrameLocks noGrp="1"/>
          </p:cNvGraphicFramePr>
          <p:nvPr/>
        </p:nvGraphicFramePr>
        <p:xfrm>
          <a:off x="-31070" y="1052736"/>
          <a:ext cx="9143022" cy="1005840"/>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1365774094"/>
                    </a:ext>
                  </a:extLst>
                </a:gridCol>
                <a:gridCol w="1009842">
                  <a:extLst>
                    <a:ext uri="{9D8B030D-6E8A-4147-A177-3AD203B41FA5}">
                      <a16:colId xmlns:a16="http://schemas.microsoft.com/office/drawing/2014/main" val="28226761"/>
                    </a:ext>
                  </a:extLst>
                </a:gridCol>
                <a:gridCol w="1107793">
                  <a:extLst>
                    <a:ext uri="{9D8B030D-6E8A-4147-A177-3AD203B41FA5}">
                      <a16:colId xmlns:a16="http://schemas.microsoft.com/office/drawing/2014/main" val="1084628476"/>
                    </a:ext>
                  </a:extLst>
                </a:gridCol>
                <a:gridCol w="1212714">
                  <a:extLst>
                    <a:ext uri="{9D8B030D-6E8A-4147-A177-3AD203B41FA5}">
                      <a16:colId xmlns:a16="http://schemas.microsoft.com/office/drawing/2014/main" val="1960970515"/>
                    </a:ext>
                  </a:extLst>
                </a:gridCol>
                <a:gridCol w="1431986">
                  <a:extLst>
                    <a:ext uri="{9D8B030D-6E8A-4147-A177-3AD203B41FA5}">
                      <a16:colId xmlns:a16="http://schemas.microsoft.com/office/drawing/2014/main" val="3180187530"/>
                    </a:ext>
                  </a:extLst>
                </a:gridCol>
                <a:gridCol w="1181820">
                  <a:extLst>
                    <a:ext uri="{9D8B030D-6E8A-4147-A177-3AD203B41FA5}">
                      <a16:colId xmlns:a16="http://schemas.microsoft.com/office/drawing/2014/main" val="1380770901"/>
                    </a:ext>
                  </a:extLst>
                </a:gridCol>
                <a:gridCol w="1247661">
                  <a:extLst>
                    <a:ext uri="{9D8B030D-6E8A-4147-A177-3AD203B41FA5}">
                      <a16:colId xmlns:a16="http://schemas.microsoft.com/office/drawing/2014/main" val="425408030"/>
                    </a:ext>
                  </a:extLst>
                </a:gridCol>
                <a:gridCol w="1123623">
                  <a:extLst>
                    <a:ext uri="{9D8B030D-6E8A-4147-A177-3AD203B41FA5}">
                      <a16:colId xmlns:a16="http://schemas.microsoft.com/office/drawing/2014/main" val="749847057"/>
                    </a:ext>
                  </a:extLst>
                </a:gridCol>
              </a:tblGrid>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 action="ppaction://noaction"/>
                        </a:rPr>
                        <a:t>Addition and Subtraction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Sorts &amp; classifies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objects using quantity as an attribute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e.g. sets of 1,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2 sets to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decide which has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the fewest/most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1,2 or 3 is added to an existing amount e.g. a number line or height chart (augmentation)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the total when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2 sets are added together within 0-10 (aggregation)</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Finds out how many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left when 1 or 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are taken away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Compares to find the difference between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sets as a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quantity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Beginning to count on and back in ones to add and subtract with objects or number line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8246687"/>
                  </a:ext>
                </a:extLst>
              </a:tr>
            </a:tbl>
          </a:graphicData>
        </a:graphic>
      </p:graphicFrame>
      <p:sp>
        <p:nvSpPr>
          <p:cNvPr id="7" name="Rectangle 6">
            <a:extLst>
              <a:ext uri="{FF2B5EF4-FFF2-40B4-BE49-F238E27FC236}">
                <a16:creationId xmlns:a16="http://schemas.microsoft.com/office/drawing/2014/main" id="{4CE0B2BC-8320-49EE-83B9-CAD611392D06}"/>
              </a:ext>
            </a:extLst>
          </p:cNvPr>
          <p:cNvSpPr/>
          <p:nvPr/>
        </p:nvSpPr>
        <p:spPr>
          <a:xfrm>
            <a:off x="7989630" y="1058638"/>
            <a:ext cx="1154370" cy="9940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AD483AE-BED1-4976-9A1C-D8D41C1C541D}"/>
              </a:ext>
            </a:extLst>
          </p:cNvPr>
          <p:cNvSpPr/>
          <p:nvPr/>
        </p:nvSpPr>
        <p:spPr>
          <a:xfrm>
            <a:off x="818194" y="3204345"/>
            <a:ext cx="709488" cy="71661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ysClr val="windowText" lastClr="000000"/>
                </a:solidFill>
                <a:effectLst/>
                <a:uLnTx/>
                <a:uFillTx/>
                <a:latin typeface="Calibri"/>
                <a:ea typeface="+mn-ea"/>
                <a:cs typeface="+mn-cs"/>
              </a:rPr>
              <a:t>1</a:t>
            </a:r>
          </a:p>
        </p:txBody>
      </p:sp>
      <p:sp>
        <p:nvSpPr>
          <p:cNvPr id="17" name="Rectangle 16">
            <a:extLst>
              <a:ext uri="{FF2B5EF4-FFF2-40B4-BE49-F238E27FC236}">
                <a16:creationId xmlns:a16="http://schemas.microsoft.com/office/drawing/2014/main" id="{46CDE776-09AE-4358-8364-DAC48E1FEACB}"/>
              </a:ext>
            </a:extLst>
          </p:cNvPr>
          <p:cNvSpPr/>
          <p:nvPr/>
        </p:nvSpPr>
        <p:spPr>
          <a:xfrm>
            <a:off x="1626418" y="3212977"/>
            <a:ext cx="709488" cy="71661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ysClr val="windowText" lastClr="000000"/>
                </a:solidFill>
                <a:effectLst/>
                <a:uLnTx/>
                <a:uFillTx/>
                <a:latin typeface="Calibri"/>
                <a:ea typeface="+mn-ea"/>
                <a:cs typeface="+mn-cs"/>
              </a:rPr>
              <a:t>2</a:t>
            </a:r>
          </a:p>
        </p:txBody>
      </p:sp>
      <p:sp>
        <p:nvSpPr>
          <p:cNvPr id="18" name="Rectangle 17">
            <a:extLst>
              <a:ext uri="{FF2B5EF4-FFF2-40B4-BE49-F238E27FC236}">
                <a16:creationId xmlns:a16="http://schemas.microsoft.com/office/drawing/2014/main" id="{FE373507-4E4E-4DBF-AEE7-7CD7205E37C6}"/>
              </a:ext>
            </a:extLst>
          </p:cNvPr>
          <p:cNvSpPr/>
          <p:nvPr/>
        </p:nvSpPr>
        <p:spPr>
          <a:xfrm>
            <a:off x="2457386" y="3212977"/>
            <a:ext cx="709488" cy="71661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ysClr val="windowText" lastClr="000000"/>
                </a:solidFill>
                <a:effectLst/>
                <a:uLnTx/>
                <a:uFillTx/>
                <a:latin typeface="Calibri"/>
                <a:ea typeface="+mn-ea"/>
                <a:cs typeface="+mn-cs"/>
              </a:rPr>
              <a:t>3</a:t>
            </a:r>
          </a:p>
        </p:txBody>
      </p:sp>
      <p:sp>
        <p:nvSpPr>
          <p:cNvPr id="19" name="Rectangle 18">
            <a:extLst>
              <a:ext uri="{FF2B5EF4-FFF2-40B4-BE49-F238E27FC236}">
                <a16:creationId xmlns:a16="http://schemas.microsoft.com/office/drawing/2014/main" id="{1FEA9E0F-5D1F-4C74-A1AC-62CE64C95BC0}"/>
              </a:ext>
            </a:extLst>
          </p:cNvPr>
          <p:cNvSpPr/>
          <p:nvPr/>
        </p:nvSpPr>
        <p:spPr>
          <a:xfrm>
            <a:off x="3299152" y="3212976"/>
            <a:ext cx="709488" cy="71661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ysClr val="windowText" lastClr="000000"/>
                </a:solidFill>
                <a:effectLst/>
                <a:uLnTx/>
                <a:uFillTx/>
                <a:latin typeface="Calibri"/>
                <a:ea typeface="+mn-ea"/>
                <a:cs typeface="+mn-cs"/>
              </a:rPr>
              <a:t>4</a:t>
            </a:r>
          </a:p>
        </p:txBody>
      </p:sp>
      <p:sp>
        <p:nvSpPr>
          <p:cNvPr id="20" name="Rectangle 19">
            <a:extLst>
              <a:ext uri="{FF2B5EF4-FFF2-40B4-BE49-F238E27FC236}">
                <a16:creationId xmlns:a16="http://schemas.microsoft.com/office/drawing/2014/main" id="{ECA51B98-925E-4F85-A982-FACCCA0CF1AA}"/>
              </a:ext>
            </a:extLst>
          </p:cNvPr>
          <p:cNvSpPr/>
          <p:nvPr/>
        </p:nvSpPr>
        <p:spPr>
          <a:xfrm>
            <a:off x="4130120" y="3193856"/>
            <a:ext cx="709488" cy="71661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ysClr val="windowText" lastClr="000000"/>
                </a:solidFill>
                <a:effectLst/>
                <a:uLnTx/>
                <a:uFillTx/>
                <a:latin typeface="Calibri"/>
                <a:ea typeface="+mn-ea"/>
                <a:cs typeface="+mn-cs"/>
              </a:rPr>
              <a:t>5</a:t>
            </a:r>
          </a:p>
        </p:txBody>
      </p:sp>
      <p:sp>
        <p:nvSpPr>
          <p:cNvPr id="21" name="Rectangle 20">
            <a:extLst>
              <a:ext uri="{FF2B5EF4-FFF2-40B4-BE49-F238E27FC236}">
                <a16:creationId xmlns:a16="http://schemas.microsoft.com/office/drawing/2014/main" id="{246AAB08-6D96-42B9-8510-26E5B5233FFE}"/>
              </a:ext>
            </a:extLst>
          </p:cNvPr>
          <p:cNvSpPr/>
          <p:nvPr/>
        </p:nvSpPr>
        <p:spPr>
          <a:xfrm>
            <a:off x="5809390" y="3212976"/>
            <a:ext cx="709488" cy="71661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ysClr val="windowText" lastClr="000000"/>
                </a:solidFill>
                <a:effectLst/>
                <a:uLnTx/>
                <a:uFillTx/>
                <a:latin typeface="Calibri"/>
                <a:ea typeface="+mn-ea"/>
                <a:cs typeface="+mn-cs"/>
              </a:rPr>
              <a:t>7</a:t>
            </a:r>
          </a:p>
        </p:txBody>
      </p:sp>
      <p:sp>
        <p:nvSpPr>
          <p:cNvPr id="22" name="Rectangle 21">
            <a:extLst>
              <a:ext uri="{FF2B5EF4-FFF2-40B4-BE49-F238E27FC236}">
                <a16:creationId xmlns:a16="http://schemas.microsoft.com/office/drawing/2014/main" id="{DC1B6E6D-9047-445F-916E-B057751F8DFF}"/>
              </a:ext>
            </a:extLst>
          </p:cNvPr>
          <p:cNvSpPr/>
          <p:nvPr/>
        </p:nvSpPr>
        <p:spPr>
          <a:xfrm>
            <a:off x="6651197" y="3193855"/>
            <a:ext cx="709488" cy="71661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ysClr val="windowText" lastClr="000000"/>
                </a:solidFill>
                <a:effectLst/>
                <a:uLnTx/>
                <a:uFillTx/>
                <a:latin typeface="Calibri"/>
                <a:ea typeface="+mn-ea"/>
                <a:cs typeface="+mn-cs"/>
              </a:rPr>
              <a:t>8</a:t>
            </a:r>
          </a:p>
        </p:txBody>
      </p:sp>
      <p:sp>
        <p:nvSpPr>
          <p:cNvPr id="23" name="Rectangle 22">
            <a:extLst>
              <a:ext uri="{FF2B5EF4-FFF2-40B4-BE49-F238E27FC236}">
                <a16:creationId xmlns:a16="http://schemas.microsoft.com/office/drawing/2014/main" id="{063E0488-3820-4B74-B484-4F3E665B2EEC}"/>
              </a:ext>
            </a:extLst>
          </p:cNvPr>
          <p:cNvSpPr/>
          <p:nvPr/>
        </p:nvSpPr>
        <p:spPr>
          <a:xfrm>
            <a:off x="7522833" y="3197709"/>
            <a:ext cx="709488" cy="71661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ysClr val="windowText" lastClr="000000"/>
                </a:solidFill>
                <a:effectLst/>
                <a:uLnTx/>
                <a:uFillTx/>
                <a:latin typeface="Calibri"/>
                <a:ea typeface="+mn-ea"/>
                <a:cs typeface="+mn-cs"/>
              </a:rPr>
              <a:t>9</a:t>
            </a:r>
          </a:p>
        </p:txBody>
      </p:sp>
      <p:sp>
        <p:nvSpPr>
          <p:cNvPr id="24" name="Rectangle 23">
            <a:extLst>
              <a:ext uri="{FF2B5EF4-FFF2-40B4-BE49-F238E27FC236}">
                <a16:creationId xmlns:a16="http://schemas.microsoft.com/office/drawing/2014/main" id="{CBBE1C71-1680-46F0-A2D0-F52C0A5B1344}"/>
              </a:ext>
            </a:extLst>
          </p:cNvPr>
          <p:cNvSpPr/>
          <p:nvPr/>
        </p:nvSpPr>
        <p:spPr>
          <a:xfrm>
            <a:off x="8330467" y="3212976"/>
            <a:ext cx="709488" cy="71661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ysClr val="windowText" lastClr="000000"/>
                </a:solidFill>
                <a:effectLst/>
                <a:uLnTx/>
                <a:uFillTx/>
                <a:latin typeface="Calibri"/>
                <a:ea typeface="+mn-ea"/>
                <a:cs typeface="+mn-cs"/>
              </a:rPr>
              <a:t>10</a:t>
            </a:r>
            <a:endParaRPr kumimoji="0" lang="en-GB" sz="4400" b="1"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15504044-59B0-47B0-98EB-FF45F46E6BA6}"/>
              </a:ext>
            </a:extLst>
          </p:cNvPr>
          <p:cNvSpPr/>
          <p:nvPr/>
        </p:nvSpPr>
        <p:spPr>
          <a:xfrm>
            <a:off x="4961088" y="3202133"/>
            <a:ext cx="709488" cy="71661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ysClr val="windowText" lastClr="000000"/>
                </a:solidFill>
                <a:effectLst/>
                <a:uLnTx/>
                <a:uFillTx/>
                <a:latin typeface="Calibri"/>
                <a:ea typeface="+mn-ea"/>
                <a:cs typeface="+mn-cs"/>
              </a:rPr>
              <a:t>6</a:t>
            </a:r>
          </a:p>
        </p:txBody>
      </p:sp>
      <p:sp>
        <p:nvSpPr>
          <p:cNvPr id="26" name="Rectangle 25">
            <a:extLst>
              <a:ext uri="{FF2B5EF4-FFF2-40B4-BE49-F238E27FC236}">
                <a16:creationId xmlns:a16="http://schemas.microsoft.com/office/drawing/2014/main" id="{AEBE96F3-3FC0-460C-AD83-07FCB88B14AB}"/>
              </a:ext>
            </a:extLst>
          </p:cNvPr>
          <p:cNvSpPr/>
          <p:nvPr/>
        </p:nvSpPr>
        <p:spPr>
          <a:xfrm>
            <a:off x="27632" y="3202133"/>
            <a:ext cx="709488" cy="71661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ysClr val="windowText" lastClr="000000"/>
                </a:solidFill>
                <a:effectLst/>
                <a:uLnTx/>
                <a:uFillTx/>
                <a:latin typeface="Calibri"/>
                <a:ea typeface="+mn-ea"/>
                <a:cs typeface="+mn-cs"/>
              </a:rPr>
              <a:t>0</a:t>
            </a:r>
          </a:p>
        </p:txBody>
      </p:sp>
      <p:sp>
        <p:nvSpPr>
          <p:cNvPr id="27" name="Oval 26">
            <a:extLst>
              <a:ext uri="{FF2B5EF4-FFF2-40B4-BE49-F238E27FC236}">
                <a16:creationId xmlns:a16="http://schemas.microsoft.com/office/drawing/2014/main" id="{BB5E7B18-1C33-4AD6-8BA8-2D5B30AD9355}"/>
              </a:ext>
            </a:extLst>
          </p:cNvPr>
          <p:cNvSpPr/>
          <p:nvPr/>
        </p:nvSpPr>
        <p:spPr>
          <a:xfrm>
            <a:off x="5126583" y="4165445"/>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9F71F0DA-559A-435A-9B96-E94552538354}"/>
              </a:ext>
            </a:extLst>
          </p:cNvPr>
          <p:cNvSpPr/>
          <p:nvPr/>
        </p:nvSpPr>
        <p:spPr>
          <a:xfrm>
            <a:off x="5126583" y="3780873"/>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643862DF-7105-4690-B30F-D0827487C867}"/>
              </a:ext>
            </a:extLst>
          </p:cNvPr>
          <p:cNvSpPr/>
          <p:nvPr/>
        </p:nvSpPr>
        <p:spPr>
          <a:xfrm>
            <a:off x="5126583" y="3396301"/>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a:extLst>
              <a:ext uri="{FF2B5EF4-FFF2-40B4-BE49-F238E27FC236}">
                <a16:creationId xmlns:a16="http://schemas.microsoft.com/office/drawing/2014/main" id="{4294707A-0D4E-466E-8C8B-040F09A5C581}"/>
              </a:ext>
            </a:extLst>
          </p:cNvPr>
          <p:cNvSpPr/>
          <p:nvPr/>
        </p:nvSpPr>
        <p:spPr>
          <a:xfrm>
            <a:off x="5126583" y="3009189"/>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a:extLst>
              <a:ext uri="{FF2B5EF4-FFF2-40B4-BE49-F238E27FC236}">
                <a16:creationId xmlns:a16="http://schemas.microsoft.com/office/drawing/2014/main" id="{8794A0CC-9D59-4A16-8798-180E619F1AF7}"/>
              </a:ext>
            </a:extLst>
          </p:cNvPr>
          <p:cNvSpPr/>
          <p:nvPr/>
        </p:nvSpPr>
        <p:spPr>
          <a:xfrm>
            <a:off x="5126583" y="2624617"/>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Oval 31">
            <a:extLst>
              <a:ext uri="{FF2B5EF4-FFF2-40B4-BE49-F238E27FC236}">
                <a16:creationId xmlns:a16="http://schemas.microsoft.com/office/drawing/2014/main" id="{78FE83E4-83C3-40D1-98E0-42C3A9B1D20E}"/>
              </a:ext>
            </a:extLst>
          </p:cNvPr>
          <p:cNvSpPr/>
          <p:nvPr/>
        </p:nvSpPr>
        <p:spPr>
          <a:xfrm>
            <a:off x="5126583" y="2240045"/>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AA2E6BAF-F933-4598-A67D-034B77D486FE}"/>
              </a:ext>
            </a:extLst>
          </p:cNvPr>
          <p:cNvSpPr/>
          <p:nvPr/>
        </p:nvSpPr>
        <p:spPr>
          <a:xfrm>
            <a:off x="3469531" y="4163659"/>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2CDC9E82-16CB-45A4-AA77-A450B14A690E}"/>
              </a:ext>
            </a:extLst>
          </p:cNvPr>
          <p:cNvSpPr/>
          <p:nvPr/>
        </p:nvSpPr>
        <p:spPr>
          <a:xfrm>
            <a:off x="3469531" y="3763846"/>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Oval 36">
            <a:extLst>
              <a:ext uri="{FF2B5EF4-FFF2-40B4-BE49-F238E27FC236}">
                <a16:creationId xmlns:a16="http://schemas.microsoft.com/office/drawing/2014/main" id="{F96CA964-CF4E-4B96-B090-1A203A5BDF5C}"/>
              </a:ext>
            </a:extLst>
          </p:cNvPr>
          <p:cNvSpPr/>
          <p:nvPr/>
        </p:nvSpPr>
        <p:spPr>
          <a:xfrm>
            <a:off x="3469531" y="3378521"/>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Oval 37">
            <a:extLst>
              <a:ext uri="{FF2B5EF4-FFF2-40B4-BE49-F238E27FC236}">
                <a16:creationId xmlns:a16="http://schemas.microsoft.com/office/drawing/2014/main" id="{EAC96D9D-B5C0-4520-8B9A-8DEE32CA9D10}"/>
              </a:ext>
            </a:extLst>
          </p:cNvPr>
          <p:cNvSpPr/>
          <p:nvPr/>
        </p:nvSpPr>
        <p:spPr>
          <a:xfrm>
            <a:off x="3469531" y="2993949"/>
            <a:ext cx="361660" cy="369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7199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1" nodeType="clickEffect">
                                  <p:stCondLst>
                                    <p:cond delay="0"/>
                                  </p:stCondLst>
                                  <p:childTnLst>
                                    <p:animMotion origin="layout" path="M 0 0 L 0 0.25 E" pathEditMode="relative" ptsTypes="">
                                      <p:cBhvr>
                                        <p:cTn id="55" dur="2000" fill="hold"/>
                                        <p:tgtEl>
                                          <p:spTgt spid="26"/>
                                        </p:tgtEl>
                                        <p:attrNameLst>
                                          <p:attrName>ppt_x</p:attrName>
                                          <p:attrName>ppt_y</p:attrName>
                                        </p:attrNameLst>
                                      </p:cBhvr>
                                    </p:animMotion>
                                  </p:childTnLst>
                                </p:cTn>
                              </p:par>
                              <p:par>
                                <p:cTn id="56" presetID="42" presetClass="path" presetSubtype="0" accel="50000" decel="50000" fill="hold" grpId="1" nodeType="withEffect">
                                  <p:stCondLst>
                                    <p:cond delay="0"/>
                                  </p:stCondLst>
                                  <p:childTnLst>
                                    <p:animMotion origin="layout" path="M 0 0 L 0 0.25 E" pathEditMode="relative" ptsTypes="">
                                      <p:cBhvr>
                                        <p:cTn id="57" dur="2000" fill="hold"/>
                                        <p:tgtEl>
                                          <p:spTgt spid="3"/>
                                        </p:tgtEl>
                                        <p:attrNameLst>
                                          <p:attrName>ppt_x</p:attrName>
                                          <p:attrName>ppt_y</p:attrName>
                                        </p:attrNameLst>
                                      </p:cBhvr>
                                    </p:animMotion>
                                  </p:childTnLst>
                                </p:cTn>
                              </p:par>
                              <p:par>
                                <p:cTn id="58" presetID="42" presetClass="path" presetSubtype="0" accel="50000" decel="50000" fill="hold" grpId="1" nodeType="withEffect">
                                  <p:stCondLst>
                                    <p:cond delay="0"/>
                                  </p:stCondLst>
                                  <p:childTnLst>
                                    <p:animMotion origin="layout" path="M 0 0 L 0 0.25 E" pathEditMode="relative" ptsTypes="">
                                      <p:cBhvr>
                                        <p:cTn id="59" dur="2000" fill="hold"/>
                                        <p:tgtEl>
                                          <p:spTgt spid="17"/>
                                        </p:tgtEl>
                                        <p:attrNameLst>
                                          <p:attrName>ppt_x</p:attrName>
                                          <p:attrName>ppt_y</p:attrName>
                                        </p:attrNameLst>
                                      </p:cBhvr>
                                    </p:animMotion>
                                  </p:childTnLst>
                                </p:cTn>
                              </p:par>
                              <p:par>
                                <p:cTn id="60" presetID="42" presetClass="path" presetSubtype="0" accel="50000" decel="50000" fill="hold" grpId="1" nodeType="withEffect">
                                  <p:stCondLst>
                                    <p:cond delay="0"/>
                                  </p:stCondLst>
                                  <p:childTnLst>
                                    <p:animMotion origin="layout" path="M 0 0 L 0 0.25 E" pathEditMode="relative" ptsTypes="">
                                      <p:cBhvr>
                                        <p:cTn id="61" dur="2000" fill="hold"/>
                                        <p:tgtEl>
                                          <p:spTgt spid="18"/>
                                        </p:tgtEl>
                                        <p:attrNameLst>
                                          <p:attrName>ppt_x</p:attrName>
                                          <p:attrName>ppt_y</p:attrName>
                                        </p:attrNameLst>
                                      </p:cBhvr>
                                    </p:animMotion>
                                  </p:childTnLst>
                                </p:cTn>
                              </p:par>
                              <p:par>
                                <p:cTn id="62" presetID="42" presetClass="path" presetSubtype="0" accel="50000" decel="50000" fill="hold" grpId="1" nodeType="withEffect">
                                  <p:stCondLst>
                                    <p:cond delay="0"/>
                                  </p:stCondLst>
                                  <p:childTnLst>
                                    <p:animMotion origin="layout" path="M 0 0 L 0 0.25 E" pathEditMode="relative" ptsTypes="">
                                      <p:cBhvr>
                                        <p:cTn id="63" dur="2000" fill="hold"/>
                                        <p:tgtEl>
                                          <p:spTgt spid="19"/>
                                        </p:tgtEl>
                                        <p:attrNameLst>
                                          <p:attrName>ppt_x</p:attrName>
                                          <p:attrName>ppt_y</p:attrName>
                                        </p:attrNameLst>
                                      </p:cBhvr>
                                    </p:animMotion>
                                  </p:childTnLst>
                                </p:cTn>
                              </p:par>
                              <p:par>
                                <p:cTn id="64" presetID="42" presetClass="path" presetSubtype="0" accel="50000" decel="50000" fill="hold" grpId="1" nodeType="withEffect">
                                  <p:stCondLst>
                                    <p:cond delay="0"/>
                                  </p:stCondLst>
                                  <p:childTnLst>
                                    <p:animMotion origin="layout" path="M 0 0 L 0 0.25 E" pathEditMode="relative" ptsTypes="">
                                      <p:cBhvr>
                                        <p:cTn id="65" dur="2000" fill="hold"/>
                                        <p:tgtEl>
                                          <p:spTgt spid="20"/>
                                        </p:tgtEl>
                                        <p:attrNameLst>
                                          <p:attrName>ppt_x</p:attrName>
                                          <p:attrName>ppt_y</p:attrName>
                                        </p:attrNameLst>
                                      </p:cBhvr>
                                    </p:animMotion>
                                  </p:childTnLst>
                                </p:cTn>
                              </p:par>
                              <p:par>
                                <p:cTn id="66" presetID="42" presetClass="path" presetSubtype="0" accel="50000" decel="50000" fill="hold" grpId="1" nodeType="withEffect">
                                  <p:stCondLst>
                                    <p:cond delay="0"/>
                                  </p:stCondLst>
                                  <p:childTnLst>
                                    <p:animMotion origin="layout" path="M 0 0 L 0 0.25 E" pathEditMode="relative" ptsTypes="">
                                      <p:cBhvr>
                                        <p:cTn id="67" dur="2000" fill="hold"/>
                                        <p:tgtEl>
                                          <p:spTgt spid="25"/>
                                        </p:tgtEl>
                                        <p:attrNameLst>
                                          <p:attrName>ppt_x</p:attrName>
                                          <p:attrName>ppt_y</p:attrName>
                                        </p:attrNameLst>
                                      </p:cBhvr>
                                    </p:animMotion>
                                  </p:childTnLst>
                                </p:cTn>
                              </p:par>
                              <p:par>
                                <p:cTn id="68" presetID="42" presetClass="path" presetSubtype="0" accel="50000" decel="50000" fill="hold" grpId="1" nodeType="withEffect">
                                  <p:stCondLst>
                                    <p:cond delay="0"/>
                                  </p:stCondLst>
                                  <p:childTnLst>
                                    <p:animMotion origin="layout" path="M 0 0 L 0 0.25 E" pathEditMode="relative" ptsTypes="">
                                      <p:cBhvr>
                                        <p:cTn id="69" dur="2000" fill="hold"/>
                                        <p:tgtEl>
                                          <p:spTgt spid="21"/>
                                        </p:tgtEl>
                                        <p:attrNameLst>
                                          <p:attrName>ppt_x</p:attrName>
                                          <p:attrName>ppt_y</p:attrName>
                                        </p:attrNameLst>
                                      </p:cBhvr>
                                    </p:animMotion>
                                  </p:childTnLst>
                                </p:cTn>
                              </p:par>
                              <p:par>
                                <p:cTn id="70" presetID="42" presetClass="path" presetSubtype="0" accel="50000" decel="50000" fill="hold" grpId="1" nodeType="withEffect">
                                  <p:stCondLst>
                                    <p:cond delay="0"/>
                                  </p:stCondLst>
                                  <p:childTnLst>
                                    <p:animMotion origin="layout" path="M 0 0 L 0 0.25 E" pathEditMode="relative" ptsTypes="">
                                      <p:cBhvr>
                                        <p:cTn id="71" dur="2000" fill="hold"/>
                                        <p:tgtEl>
                                          <p:spTgt spid="22"/>
                                        </p:tgtEl>
                                        <p:attrNameLst>
                                          <p:attrName>ppt_x</p:attrName>
                                          <p:attrName>ppt_y</p:attrName>
                                        </p:attrNameLst>
                                      </p:cBhvr>
                                    </p:animMotion>
                                  </p:childTnLst>
                                </p:cTn>
                              </p:par>
                              <p:par>
                                <p:cTn id="72" presetID="42" presetClass="path" presetSubtype="0" accel="50000" decel="50000" fill="hold" grpId="1" nodeType="withEffect">
                                  <p:stCondLst>
                                    <p:cond delay="0"/>
                                  </p:stCondLst>
                                  <p:childTnLst>
                                    <p:animMotion origin="layout" path="M 0 0 L 0 0.25 E" pathEditMode="relative" ptsTypes="">
                                      <p:cBhvr>
                                        <p:cTn id="73" dur="2000" fill="hold"/>
                                        <p:tgtEl>
                                          <p:spTgt spid="23"/>
                                        </p:tgtEl>
                                        <p:attrNameLst>
                                          <p:attrName>ppt_x</p:attrName>
                                          <p:attrName>ppt_y</p:attrName>
                                        </p:attrNameLst>
                                      </p:cBhvr>
                                    </p:animMotion>
                                  </p:childTnLst>
                                </p:cTn>
                              </p:par>
                              <p:par>
                                <p:cTn id="74" presetID="42" presetClass="path" presetSubtype="0" accel="50000" decel="50000" fill="hold" grpId="1" nodeType="withEffect">
                                  <p:stCondLst>
                                    <p:cond delay="0"/>
                                  </p:stCondLst>
                                  <p:childTnLst>
                                    <p:animMotion origin="layout" path="M 0 0 L 0 0.25 E" pathEditMode="relative" ptsTypes="">
                                      <p:cBhvr>
                                        <p:cTn id="75" dur="2000" fill="hold"/>
                                        <p:tgtEl>
                                          <p:spTgt spid="24"/>
                                        </p:tgtEl>
                                        <p:attrNameLst>
                                          <p:attrName>ppt_x</p:attrName>
                                          <p:attrName>ppt_y</p:attrName>
                                        </p:attrNameLst>
                                      </p:cBhvr>
                                    </p:animMotion>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30"/>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31"/>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32"/>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3"/>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34"/>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37"/>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3"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P spid="29" grpId="0" animBg="1"/>
      <p:bldP spid="30" grpId="0" animBg="1"/>
      <p:bldP spid="31" grpId="0" animBg="1"/>
      <p:bldP spid="32" grpId="0" animBg="1"/>
      <p:bldP spid="33" grpId="0" animBg="1"/>
      <p:bldP spid="34" grpId="0" animBg="1"/>
      <p:bldP spid="37" grpId="0" animBg="1"/>
      <p:bldP spid="3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B05B68-14E5-4704-BF57-7E074A6A2CB7}"/>
              </a:ext>
            </a:extLst>
          </p:cNvPr>
          <p:cNvPicPr>
            <a:picLocks noChangeAspect="1"/>
          </p:cNvPicPr>
          <p:nvPr/>
        </p:nvPicPr>
        <p:blipFill>
          <a:blip r:embed="rId2"/>
          <a:stretch>
            <a:fillRect/>
          </a:stretch>
        </p:blipFill>
        <p:spPr>
          <a:xfrm>
            <a:off x="1578" y="0"/>
            <a:ext cx="9140843" cy="6858000"/>
          </a:xfrm>
          <a:prstGeom prst="rect">
            <a:avLst/>
          </a:prstGeom>
        </p:spPr>
      </p:pic>
    </p:spTree>
    <p:extLst>
      <p:ext uri="{BB962C8B-B14F-4D97-AF65-F5344CB8AC3E}">
        <p14:creationId xmlns:p14="http://schemas.microsoft.com/office/powerpoint/2010/main" val="11553844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41D988-5A10-4B29-BB27-EEE08D169B90}"/>
              </a:ext>
            </a:extLst>
          </p:cNvPr>
          <p:cNvPicPr>
            <a:picLocks noChangeAspect="1"/>
          </p:cNvPicPr>
          <p:nvPr/>
        </p:nvPicPr>
        <p:blipFill>
          <a:blip r:embed="rId2"/>
          <a:stretch>
            <a:fillRect/>
          </a:stretch>
        </p:blipFill>
        <p:spPr>
          <a:xfrm>
            <a:off x="0" y="5910"/>
            <a:ext cx="9144000" cy="6846180"/>
          </a:xfrm>
          <a:prstGeom prst="rect">
            <a:avLst/>
          </a:prstGeom>
        </p:spPr>
      </p:pic>
    </p:spTree>
    <p:extLst>
      <p:ext uri="{BB962C8B-B14F-4D97-AF65-F5344CB8AC3E}">
        <p14:creationId xmlns:p14="http://schemas.microsoft.com/office/powerpoint/2010/main" val="15179588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456A3F-ECAA-4CCF-AE2C-E2C58515D598}"/>
              </a:ext>
            </a:extLst>
          </p:cNvPr>
          <p:cNvPicPr>
            <a:picLocks noChangeAspect="1"/>
          </p:cNvPicPr>
          <p:nvPr/>
        </p:nvPicPr>
        <p:blipFill>
          <a:blip r:embed="rId2"/>
          <a:stretch>
            <a:fillRect/>
          </a:stretch>
        </p:blipFill>
        <p:spPr>
          <a:xfrm>
            <a:off x="7883" y="0"/>
            <a:ext cx="9128234" cy="6858000"/>
          </a:xfrm>
          <a:prstGeom prst="rect">
            <a:avLst/>
          </a:prstGeom>
        </p:spPr>
      </p:pic>
    </p:spTree>
    <p:extLst>
      <p:ext uri="{BB962C8B-B14F-4D97-AF65-F5344CB8AC3E}">
        <p14:creationId xmlns:p14="http://schemas.microsoft.com/office/powerpoint/2010/main" val="90986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681D8058-2C9C-4F29-B650-90FD75EA25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60" t="24727" r="8657" b="8756"/>
          <a:stretch/>
        </p:blipFill>
        <p:spPr>
          <a:xfrm>
            <a:off x="1524001" y="224568"/>
            <a:ext cx="3005469" cy="3158856"/>
          </a:xfrm>
          <a:prstGeom prst="rect">
            <a:avLst/>
          </a:prstGeom>
        </p:spPr>
      </p:pic>
      <p:pic>
        <p:nvPicPr>
          <p:cNvPr id="3" name="Picture 2">
            <a:extLst>
              <a:ext uri="{FF2B5EF4-FFF2-40B4-BE49-F238E27FC236}">
                <a16:creationId xmlns:a16="http://schemas.microsoft.com/office/drawing/2014/main" id="{8E2E9841-E5D1-440A-B17A-3513A87087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94" t="12638" r="5822" b="13885"/>
          <a:stretch/>
        </p:blipFill>
        <p:spPr>
          <a:xfrm>
            <a:off x="1524001" y="3532801"/>
            <a:ext cx="2971799" cy="3196956"/>
          </a:xfrm>
          <a:prstGeom prst="rect">
            <a:avLst/>
          </a:prstGeom>
        </p:spPr>
      </p:pic>
      <p:pic>
        <p:nvPicPr>
          <p:cNvPr id="4" name="Picture 3">
            <a:extLst>
              <a:ext uri="{FF2B5EF4-FFF2-40B4-BE49-F238E27FC236}">
                <a16:creationId xmlns:a16="http://schemas.microsoft.com/office/drawing/2014/main" id="{1C161D75-A832-48C5-890C-023A525703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03" t="16577" r="10108" b="9945"/>
          <a:stretch/>
        </p:blipFill>
        <p:spPr>
          <a:xfrm>
            <a:off x="4828953" y="3518624"/>
            <a:ext cx="2971799" cy="3196956"/>
          </a:xfrm>
          <a:prstGeom prst="rect">
            <a:avLst/>
          </a:prstGeom>
        </p:spPr>
      </p:pic>
      <p:pic>
        <p:nvPicPr>
          <p:cNvPr id="5" name="Picture 4">
            <a:extLst>
              <a:ext uri="{FF2B5EF4-FFF2-40B4-BE49-F238E27FC236}">
                <a16:creationId xmlns:a16="http://schemas.microsoft.com/office/drawing/2014/main" id="{093B58B7-D550-476F-880C-8BF3DAB7D8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64" t="21216" r="13707" b="7435"/>
          <a:stretch/>
        </p:blipFill>
        <p:spPr>
          <a:xfrm>
            <a:off x="4800600" y="178993"/>
            <a:ext cx="2971799" cy="3250007"/>
          </a:xfrm>
          <a:prstGeom prst="rect">
            <a:avLst/>
          </a:prstGeom>
        </p:spPr>
      </p:pic>
      <p:sp>
        <p:nvSpPr>
          <p:cNvPr id="7" name="TextBox 6">
            <a:extLst>
              <a:ext uri="{FF2B5EF4-FFF2-40B4-BE49-F238E27FC236}">
                <a16:creationId xmlns:a16="http://schemas.microsoft.com/office/drawing/2014/main" id="{F429E56E-4110-430F-8B05-3EB7A94C9A2F}"/>
              </a:ext>
            </a:extLst>
          </p:cNvPr>
          <p:cNvSpPr txBox="1"/>
          <p:nvPr/>
        </p:nvSpPr>
        <p:spPr>
          <a:xfrm>
            <a:off x="1600782" y="2801057"/>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Estimate</a:t>
            </a:r>
          </a:p>
        </p:txBody>
      </p:sp>
      <p:sp>
        <p:nvSpPr>
          <p:cNvPr id="8" name="TextBox 7">
            <a:extLst>
              <a:ext uri="{FF2B5EF4-FFF2-40B4-BE49-F238E27FC236}">
                <a16:creationId xmlns:a16="http://schemas.microsoft.com/office/drawing/2014/main" id="{355B8C2C-2B9E-436F-989E-4AEA2EB1C7D1}"/>
              </a:ext>
            </a:extLst>
          </p:cNvPr>
          <p:cNvSpPr txBox="1"/>
          <p:nvPr/>
        </p:nvSpPr>
        <p:spPr>
          <a:xfrm>
            <a:off x="4869936" y="2801056"/>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Estimate</a:t>
            </a:r>
          </a:p>
        </p:txBody>
      </p:sp>
      <p:sp>
        <p:nvSpPr>
          <p:cNvPr id="9" name="TextBox 8">
            <a:extLst>
              <a:ext uri="{FF2B5EF4-FFF2-40B4-BE49-F238E27FC236}">
                <a16:creationId xmlns:a16="http://schemas.microsoft.com/office/drawing/2014/main" id="{A7435827-3B26-49C4-A706-E77B0AC1BBD3}"/>
              </a:ext>
            </a:extLst>
          </p:cNvPr>
          <p:cNvSpPr txBox="1"/>
          <p:nvPr/>
        </p:nvSpPr>
        <p:spPr>
          <a:xfrm>
            <a:off x="1603439" y="6171767"/>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Estimate</a:t>
            </a:r>
          </a:p>
        </p:txBody>
      </p:sp>
      <p:sp>
        <p:nvSpPr>
          <p:cNvPr id="10" name="TextBox 9">
            <a:extLst>
              <a:ext uri="{FF2B5EF4-FFF2-40B4-BE49-F238E27FC236}">
                <a16:creationId xmlns:a16="http://schemas.microsoft.com/office/drawing/2014/main" id="{BFB41308-3F2C-482D-BEA7-0B253F254474}"/>
              </a:ext>
            </a:extLst>
          </p:cNvPr>
          <p:cNvSpPr txBox="1"/>
          <p:nvPr/>
        </p:nvSpPr>
        <p:spPr>
          <a:xfrm>
            <a:off x="4881455" y="6171766"/>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Estimate</a:t>
            </a:r>
          </a:p>
        </p:txBody>
      </p:sp>
      <p:sp>
        <p:nvSpPr>
          <p:cNvPr id="11" name="TextBox 10">
            <a:extLst>
              <a:ext uri="{FF2B5EF4-FFF2-40B4-BE49-F238E27FC236}">
                <a16:creationId xmlns:a16="http://schemas.microsoft.com/office/drawing/2014/main" id="{3B95F26A-01E7-4C43-8C50-09097E13417F}"/>
              </a:ext>
            </a:extLst>
          </p:cNvPr>
          <p:cNvSpPr txBox="1"/>
          <p:nvPr/>
        </p:nvSpPr>
        <p:spPr>
          <a:xfrm>
            <a:off x="1600781" y="2801056"/>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5</a:t>
            </a:r>
          </a:p>
        </p:txBody>
      </p:sp>
      <p:sp>
        <p:nvSpPr>
          <p:cNvPr id="12" name="TextBox 11">
            <a:extLst>
              <a:ext uri="{FF2B5EF4-FFF2-40B4-BE49-F238E27FC236}">
                <a16:creationId xmlns:a16="http://schemas.microsoft.com/office/drawing/2014/main" id="{69058B5D-7478-498D-9F1B-08A14F10A076}"/>
              </a:ext>
            </a:extLst>
          </p:cNvPr>
          <p:cNvSpPr txBox="1"/>
          <p:nvPr/>
        </p:nvSpPr>
        <p:spPr>
          <a:xfrm>
            <a:off x="4880569" y="2802966"/>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7</a:t>
            </a:r>
          </a:p>
        </p:txBody>
      </p:sp>
      <p:sp>
        <p:nvSpPr>
          <p:cNvPr id="13" name="TextBox 12">
            <a:extLst>
              <a:ext uri="{FF2B5EF4-FFF2-40B4-BE49-F238E27FC236}">
                <a16:creationId xmlns:a16="http://schemas.microsoft.com/office/drawing/2014/main" id="{76C6EE7F-D73A-43C0-B516-FF3AC49910A5}"/>
              </a:ext>
            </a:extLst>
          </p:cNvPr>
          <p:cNvSpPr txBox="1"/>
          <p:nvPr/>
        </p:nvSpPr>
        <p:spPr>
          <a:xfrm>
            <a:off x="1600780" y="6171766"/>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10</a:t>
            </a:r>
          </a:p>
        </p:txBody>
      </p:sp>
      <p:sp>
        <p:nvSpPr>
          <p:cNvPr id="14" name="TextBox 13">
            <a:extLst>
              <a:ext uri="{FF2B5EF4-FFF2-40B4-BE49-F238E27FC236}">
                <a16:creationId xmlns:a16="http://schemas.microsoft.com/office/drawing/2014/main" id="{14D18C77-EAC3-4681-A665-80603B2A194B}"/>
              </a:ext>
            </a:extLst>
          </p:cNvPr>
          <p:cNvSpPr txBox="1"/>
          <p:nvPr/>
        </p:nvSpPr>
        <p:spPr>
          <a:xfrm>
            <a:off x="4880569" y="6171765"/>
            <a:ext cx="1456435" cy="461665"/>
          </a:xfrm>
          <a:prstGeom prst="rect">
            <a:avLst/>
          </a:prstGeom>
          <a:solidFill>
            <a:schemeClr val="accent1">
              <a:lumMod val="60000"/>
              <a:lumOff val="40000"/>
            </a:schemeClr>
          </a:solidFill>
          <a:ln>
            <a:solidFill>
              <a:schemeClr val="tx2"/>
            </a:solidFill>
          </a:ln>
          <a:effectLst/>
        </p:spPr>
        <p:txBody>
          <a:bodyPr wrap="square" rtlCol="0">
            <a:spAutoFit/>
          </a:bodyPr>
          <a:lstStyle/>
          <a:p>
            <a:r>
              <a:rPr lang="en-GB" sz="2400"/>
              <a:t>8</a:t>
            </a:r>
          </a:p>
        </p:txBody>
      </p:sp>
      <p:sp>
        <p:nvSpPr>
          <p:cNvPr id="15" name="Rounded Rectangular Callout 4">
            <a:extLst>
              <a:ext uri="{FF2B5EF4-FFF2-40B4-BE49-F238E27FC236}">
                <a16:creationId xmlns:a16="http://schemas.microsoft.com/office/drawing/2014/main" id="{ACFA021A-3B27-46AE-9B86-E5C463323AE2}"/>
              </a:ext>
            </a:extLst>
          </p:cNvPr>
          <p:cNvSpPr/>
          <p:nvPr/>
        </p:nvSpPr>
        <p:spPr>
          <a:xfrm>
            <a:off x="77980" y="193170"/>
            <a:ext cx="1272285" cy="873630"/>
          </a:xfrm>
          <a:prstGeom prst="wedgeRoundRectCallout">
            <a:avLst>
              <a:gd name="adj1" fmla="val 72307"/>
              <a:gd name="adj2" fmla="val 4372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rPr>
              <a:t>How many sticks are in the cup?</a:t>
            </a:r>
          </a:p>
        </p:txBody>
      </p:sp>
    </p:spTree>
    <p:extLst>
      <p:ext uri="{BB962C8B-B14F-4D97-AF65-F5344CB8AC3E}">
        <p14:creationId xmlns:p14="http://schemas.microsoft.com/office/powerpoint/2010/main" val="80643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1" nodeType="clickEffect">
                                  <p:stCondLst>
                                    <p:cond delay="0"/>
                                  </p:stCondLst>
                                  <p:childTnLst>
                                    <p:animEffect transition="out" filter="dissolv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grpId="1" nodeType="clickEffect">
                                  <p:stCondLst>
                                    <p:cond delay="0"/>
                                  </p:stCondLst>
                                  <p:childTnLst>
                                    <p:animEffect transition="out" filter="dissolv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9" presetClass="exit" presetSubtype="0" fill="hold" grpId="1" nodeType="clickEffect">
                                  <p:stCondLst>
                                    <p:cond delay="0"/>
                                  </p:stCondLst>
                                  <p:childTnLst>
                                    <p:animEffect transition="out" filter="dissolv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dissolv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9" presetClass="exit" presetSubtype="0" fill="hold" grpId="1" nodeType="clickEffect">
                                  <p:stCondLst>
                                    <p:cond delay="0"/>
                                  </p:stCondLst>
                                  <p:childTnLst>
                                    <p:animEffect transition="out" filter="dissolv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dissolve">
                                      <p:cBhvr>
                                        <p:cTn id="7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3" grpId="0" animBg="1"/>
      <p:bldP spid="14" grpId="0" animBg="1"/>
      <p:bldP spid="1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624D3A-7ADE-4725-B785-F1BBDA5F2154}"/>
              </a:ext>
            </a:extLst>
          </p:cNvPr>
          <p:cNvSpPr txBox="1"/>
          <p:nvPr/>
        </p:nvSpPr>
        <p:spPr>
          <a:xfrm>
            <a:off x="539552" y="764704"/>
            <a:ext cx="7992888"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black"/>
                </a:solidFill>
                <a:effectLst/>
                <a:uLnTx/>
                <a:uFillTx/>
                <a:latin typeface="Calibri"/>
                <a:ea typeface="+mn-ea"/>
                <a:cs typeface="+mn-cs"/>
              </a:rPr>
              <a:t>Early Multiplication and Division</a:t>
            </a:r>
          </a:p>
        </p:txBody>
      </p:sp>
      <p:sp>
        <p:nvSpPr>
          <p:cNvPr id="5" name="Multiplication Sign 4">
            <a:extLst>
              <a:ext uri="{FF2B5EF4-FFF2-40B4-BE49-F238E27FC236}">
                <a16:creationId xmlns:a16="http://schemas.microsoft.com/office/drawing/2014/main" id="{10663B99-61EB-4D60-B5DD-CA19181C1CB1}"/>
              </a:ext>
            </a:extLst>
          </p:cNvPr>
          <p:cNvSpPr/>
          <p:nvPr/>
        </p:nvSpPr>
        <p:spPr>
          <a:xfrm>
            <a:off x="1907704" y="3352924"/>
            <a:ext cx="2520280" cy="208823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ivision Sign 5">
            <a:extLst>
              <a:ext uri="{FF2B5EF4-FFF2-40B4-BE49-F238E27FC236}">
                <a16:creationId xmlns:a16="http://schemas.microsoft.com/office/drawing/2014/main" id="{B914EFE2-793E-406D-878D-1CBE92C968BF}"/>
              </a:ext>
            </a:extLst>
          </p:cNvPr>
          <p:cNvSpPr/>
          <p:nvPr/>
        </p:nvSpPr>
        <p:spPr>
          <a:xfrm>
            <a:off x="5004048" y="3496940"/>
            <a:ext cx="2520280" cy="1944216"/>
          </a:xfrm>
          <a:prstGeom prst="mathDivid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044360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C9F14-4F1B-4452-9E38-CFCD4C3955F6}"/>
              </a:ext>
            </a:extLst>
          </p:cNvPr>
          <p:cNvSpPr>
            <a:spLocks noGrp="1"/>
          </p:cNvSpPr>
          <p:nvPr>
            <p:ph type="title"/>
          </p:nvPr>
        </p:nvSpPr>
        <p:spPr>
          <a:xfrm>
            <a:off x="461268" y="332656"/>
            <a:ext cx="8229600" cy="1143000"/>
          </a:xfrm>
        </p:spPr>
        <p:txBody>
          <a:bodyPr/>
          <a:lstStyle/>
          <a:p>
            <a:r>
              <a:rPr lang="en-GB" dirty="0"/>
              <a:t>Early Multiplication and Division</a:t>
            </a:r>
          </a:p>
        </p:txBody>
      </p:sp>
      <p:sp>
        <p:nvSpPr>
          <p:cNvPr id="3" name="Content Placeholder 2">
            <a:extLst>
              <a:ext uri="{FF2B5EF4-FFF2-40B4-BE49-F238E27FC236}">
                <a16:creationId xmlns:a16="http://schemas.microsoft.com/office/drawing/2014/main" id="{0AD8A065-131F-43EC-93CA-1539F1657586}"/>
              </a:ext>
            </a:extLst>
          </p:cNvPr>
          <p:cNvSpPr>
            <a:spLocks noGrp="1"/>
          </p:cNvSpPr>
          <p:nvPr>
            <p:ph idx="1"/>
          </p:nvPr>
        </p:nvSpPr>
        <p:spPr>
          <a:xfrm>
            <a:off x="457200" y="1772816"/>
            <a:ext cx="8229600" cy="3993307"/>
          </a:xfrm>
        </p:spPr>
        <p:txBody>
          <a:bodyPr/>
          <a:lstStyle/>
          <a:p>
            <a:r>
              <a:rPr lang="en-GB" dirty="0"/>
              <a:t>What opportunities have you engaged children with to either share or group items?</a:t>
            </a:r>
          </a:p>
          <a:p>
            <a:pPr marL="0" indent="0">
              <a:buNone/>
            </a:pPr>
            <a:endParaRPr lang="en-GB" dirty="0"/>
          </a:p>
          <a:p>
            <a:r>
              <a:rPr lang="en-GB" dirty="0"/>
              <a:t>What aspects of your environment allow children to explore  sharing or grouping items?</a:t>
            </a:r>
          </a:p>
          <a:p>
            <a:endParaRPr lang="en-GB" dirty="0"/>
          </a:p>
        </p:txBody>
      </p:sp>
      <p:pic>
        <p:nvPicPr>
          <p:cNvPr id="4" name="Picture 3">
            <a:extLst>
              <a:ext uri="{FF2B5EF4-FFF2-40B4-BE49-F238E27FC236}">
                <a16:creationId xmlns:a16="http://schemas.microsoft.com/office/drawing/2014/main" id="{0D60724C-B719-4083-A6EA-9CA1D5D1C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4869160"/>
            <a:ext cx="1584176" cy="1186602"/>
          </a:xfrm>
          <a:prstGeom prst="rect">
            <a:avLst/>
          </a:prstGeom>
        </p:spPr>
      </p:pic>
    </p:spTree>
    <p:extLst>
      <p:ext uri="{BB962C8B-B14F-4D97-AF65-F5344CB8AC3E}">
        <p14:creationId xmlns:p14="http://schemas.microsoft.com/office/powerpoint/2010/main" val="37801206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860" y="-27384"/>
            <a:ext cx="8229600" cy="432049"/>
          </a:xfrm>
        </p:spPr>
        <p:txBody>
          <a:bodyPr>
            <a:noAutofit/>
          </a:bodyPr>
          <a:lstStyle/>
          <a:p>
            <a:r>
              <a:rPr lang="en-GB" sz="2000" b="1" dirty="0"/>
              <a:t>Multiplication and Division: Early Level</a:t>
            </a:r>
          </a:p>
        </p:txBody>
      </p:sp>
      <p:sp>
        <p:nvSpPr>
          <p:cNvPr id="14" name="Rectangle 13"/>
          <p:cNvSpPr/>
          <p:nvPr/>
        </p:nvSpPr>
        <p:spPr>
          <a:xfrm>
            <a:off x="107503" y="404664"/>
            <a:ext cx="7344817" cy="52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Mathematical  Language </a:t>
            </a:r>
            <a:r>
              <a:rPr kumimoji="0" lang="en-US"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endParaRPr kumimoji="0" lang="en-GB"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15"/>
          <p:cNvSpPr/>
          <p:nvPr/>
        </p:nvSpPr>
        <p:spPr>
          <a:xfrm>
            <a:off x="7452320" y="404665"/>
            <a:ext cx="1584176" cy="528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CfE  </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3" action="ppaction://hlinksldjump"/>
              </a:rPr>
              <a:t>MNU 0-02a</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             </a:t>
            </a: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3" action="ppaction://hlinksldjump"/>
              </a:rPr>
              <a:t>MNU0-03a</a:t>
            </a:r>
            <a:r>
              <a:rPr kumimoji="0" lang="en-GB" sz="10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18" name="Rectangle 17"/>
          <p:cNvSpPr/>
          <p:nvPr/>
        </p:nvSpPr>
        <p:spPr>
          <a:xfrm>
            <a:off x="121979" y="998427"/>
            <a:ext cx="4974754" cy="47812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Strategies and Approaches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prstClr val="black"/>
                </a:solidFill>
                <a:effectLst/>
                <a:uLnTx/>
                <a:uFillTx/>
                <a:latin typeface="Calibri"/>
                <a:ea typeface="+mn-ea"/>
                <a:cs typeface="+mn-cs"/>
              </a:rPr>
              <a:t>Once children have mastered the cardinal principle and know the last item counted gives the amount in any set, they can begin to engage in early division as a concrete activity by exploring sharing and grouping.  Children can observe halves and doubles naturally as part of the sharing and grouping process. Early multiplication may also be explored as skip counting e.g. I say number 1 quietly, number 2 loudly, number 3 quietly, number 4 loudly etc.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hlinkClick r:id="" action="ppaction://noaction"/>
              </a:rPr>
              <a:t>Sharing</a:t>
            </a:r>
            <a:r>
              <a:rPr kumimoji="0" lang="en-GB" sz="1100" b="1" i="0" u="none" strike="noStrike" kern="1200" cap="none" spc="0" normalizeH="0" baseline="0" noProof="0" dirty="0">
                <a:ln>
                  <a:noFill/>
                </a:ln>
                <a:solidFill>
                  <a:prstClr val="black"/>
                </a:solidFill>
                <a:effectLst/>
                <a:uLnTx/>
                <a:uFillTx/>
                <a:latin typeface="Calibri"/>
                <a:ea typeface="+mn-ea"/>
                <a:cs typeface="+mn-cs"/>
              </a:rPr>
              <a:t>  - </a:t>
            </a:r>
            <a:r>
              <a:rPr kumimoji="0" lang="en-GB" sz="1100" b="0" i="0" u="none" strike="noStrike" kern="1200" cap="none" spc="0" normalizeH="0" baseline="0" noProof="0" dirty="0">
                <a:ln>
                  <a:noFill/>
                </a:ln>
                <a:solidFill>
                  <a:prstClr val="black"/>
                </a:solidFill>
                <a:effectLst/>
                <a:uLnTx/>
                <a:uFillTx/>
                <a:latin typeface="Calibri"/>
                <a:ea typeface="+mn-ea"/>
                <a:cs typeface="+mn-cs"/>
              </a:rPr>
              <a:t>dividing a set between 2 or more people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a:p>
            <a:pPr marL="625475"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strawberries, grapes or tangerine pieces at snack time</a:t>
            </a:r>
          </a:p>
          <a:p>
            <a:pPr marL="446088" marR="0" lvl="0" indent="1905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toys equally with a partner</a:t>
            </a:r>
          </a:p>
          <a:p>
            <a:pPr marL="446088" marR="0" lvl="0" indent="1905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cookies equally between 2 teddies</a:t>
            </a:r>
          </a:p>
          <a:p>
            <a:pPr marL="446088" marR="0" lvl="0" indent="1905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playing cards</a:t>
            </a:r>
          </a:p>
          <a:p>
            <a:pPr marL="446088" marR="0" lvl="0" indent="1905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playdoh</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hlinkClick r:id="" action="ppaction://noaction"/>
              </a:rPr>
              <a:t>Grouping</a:t>
            </a:r>
            <a:r>
              <a:rPr kumimoji="0" lang="en-GB" sz="1100" b="1" i="0" u="none" strike="noStrike" kern="1200" cap="none" spc="0" normalizeH="0" baseline="0" noProof="0" dirty="0">
                <a:ln>
                  <a:noFill/>
                </a:ln>
                <a:solidFill>
                  <a:prstClr val="black"/>
                </a:solidFill>
                <a:effectLst/>
                <a:uLnTx/>
                <a:uFillTx/>
                <a:latin typeface="Calibri"/>
                <a:ea typeface="+mn-ea"/>
                <a:cs typeface="+mn-cs"/>
              </a:rPr>
              <a:t> - </a:t>
            </a:r>
            <a:r>
              <a:rPr kumimoji="0" lang="en-GB" sz="1100" b="0" i="0" u="none" strike="noStrike" kern="1200" cap="none" spc="0" normalizeH="0" baseline="0" noProof="0" dirty="0">
                <a:ln>
                  <a:noFill/>
                </a:ln>
                <a:solidFill>
                  <a:prstClr val="black"/>
                </a:solidFill>
                <a:effectLst/>
                <a:uLnTx/>
                <a:uFillTx/>
                <a:latin typeface="Calibri"/>
                <a:ea typeface="+mn-ea"/>
                <a:cs typeface="+mn-cs"/>
              </a:rPr>
              <a:t>creating groups of items from a bigger existing set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Calibri"/>
              <a:ea typeface="+mn-ea"/>
              <a:cs typeface="+mn-cs"/>
            </a:endParaRPr>
          </a:p>
          <a:p>
            <a:pPr marL="531813" marR="0" lvl="0" indent="-17621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Pairs of shoes</a:t>
            </a:r>
          </a:p>
          <a:p>
            <a:pPr marL="531813" marR="0" lvl="0" indent="-17621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Pairs of socks – have a box of socks, washing line and pegs</a:t>
            </a:r>
          </a:p>
          <a:p>
            <a:pPr marL="531813" marR="0" lvl="0" indent="-17621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Finding matching items e.g. ties</a:t>
            </a:r>
          </a:p>
          <a:p>
            <a:pPr marL="531813" marR="0" lvl="0" indent="-17621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Grouping colours together from a bag of sweets</a:t>
            </a:r>
          </a:p>
          <a:p>
            <a:pPr marL="531813" marR="0" lvl="0" indent="-17621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Putting animals into 2s or 3s</a:t>
            </a:r>
          </a:p>
          <a:p>
            <a:pPr marL="531813" marR="0" lvl="0" indent="-17621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Lining up in 2s or 3s</a:t>
            </a:r>
          </a:p>
          <a:p>
            <a:pPr marL="531813" marR="0" lvl="0" indent="-17621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Playing games outside where we get into groups of 2, 3, 4</a:t>
            </a:r>
          </a:p>
          <a:p>
            <a:pPr marL="531813" marR="0" lvl="0" indent="-17621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Grouping objects found e.g. conkers into groups of 3</a:t>
            </a:r>
          </a:p>
          <a:p>
            <a:pPr marL="355600" marR="0" lvl="0" indent="0" algn="l" defTabSz="914400" rtl="0" eaLnBrk="1" fontAlgn="base"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a:p>
            <a:pPr marL="355600" marR="0" lvl="0" indent="0" algn="l" defTabSz="914400" rtl="0" eaLnBrk="1" fontAlgn="base"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5224916" y="5693127"/>
            <a:ext cx="3802017" cy="10403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prstClr val="black"/>
                </a:solidFill>
                <a:effectLst/>
                <a:uLnTx/>
                <a:uFillTx/>
                <a:latin typeface="Calibri"/>
                <a:ea typeface="+mn-ea"/>
                <a:cs typeface="+mn-cs"/>
              </a:rPr>
              <a:t>On Track at Transition Statement</a:t>
            </a:r>
            <a:endParaRPr kumimoji="0" lang="en-US" sz="12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171450" marR="0" lvl="0" indent="-171450" algn="l" defTabSz="914400" rtl="0" eaLnBrk="1" fontAlgn="ctr" latinLnBrk="0" hangingPunct="1">
              <a:lnSpc>
                <a:spcPct val="100000"/>
              </a:lnSpc>
              <a:spcBef>
                <a:spcPts val="0"/>
              </a:spcBef>
              <a:spcAft>
                <a:spcPts val="0"/>
              </a:spcAft>
              <a:buClrTx/>
              <a:buSzTx/>
              <a:buFont typeface="Arial" pitchFamily="34" charset="0"/>
              <a:buChar char="•"/>
              <a:tabLst/>
              <a:defRPr/>
            </a:pPr>
            <a:r>
              <a:rPr kumimoji="0" lang="en-GB" sz="900" b="0" i="0" u="none" strike="noStrike" kern="1200" cap="none" spc="0" normalizeH="0" baseline="0" noProof="0" dirty="0">
                <a:ln>
                  <a:noFill/>
                </a:ln>
                <a:solidFill>
                  <a:srgbClr val="000000"/>
                </a:solidFill>
                <a:effectLst/>
                <a:uLnTx/>
                <a:uFillTx/>
                <a:latin typeface="Calibri"/>
                <a:ea typeface="+mn-ea"/>
                <a:cs typeface="+mn-cs"/>
              </a:rPr>
              <a:t>Shares out a group of items into 2 equal sets within 0-10.</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a:p>
            <a:pPr marL="171450" marR="0" lvl="0" indent="-171450" algn="l" defTabSz="914400" rtl="0" eaLnBrk="1" fontAlgn="ctr" latinLnBrk="0" hangingPunct="1">
              <a:lnSpc>
                <a:spcPct val="100000"/>
              </a:lnSpc>
              <a:spcBef>
                <a:spcPts val="0"/>
              </a:spcBef>
              <a:spcAft>
                <a:spcPts val="0"/>
              </a:spcAft>
              <a:buClrTx/>
              <a:buSzTx/>
              <a:buFont typeface="Arial" pitchFamily="34" charset="0"/>
              <a:buChar char="•"/>
              <a:tabLst/>
              <a:defRPr/>
            </a:pPr>
            <a:r>
              <a:rPr kumimoji="0" lang="en-GB" sz="900" b="0" i="0" u="none" strike="noStrike" kern="1200" cap="none" spc="0" normalizeH="0" baseline="0" noProof="0" dirty="0">
                <a:ln>
                  <a:noFill/>
                </a:ln>
                <a:solidFill>
                  <a:srgbClr val="000000"/>
                </a:solidFill>
                <a:effectLst/>
                <a:uLnTx/>
                <a:uFillTx/>
                <a:latin typeface="Calibri"/>
                <a:ea typeface="+mn-ea"/>
                <a:cs typeface="+mn-cs"/>
              </a:rPr>
              <a:t>Groups objects into matching or</a:t>
            </a:r>
            <a:r>
              <a:rPr kumimoji="0" lang="en-GB" sz="1800" b="0" i="0" u="none" strike="noStrike" kern="1200" cap="none" spc="0" normalizeH="0" baseline="0" noProof="0" dirty="0">
                <a:ln>
                  <a:noFill/>
                </a:ln>
                <a:solidFill>
                  <a:prstClr val="white"/>
                </a:solidFill>
                <a:effectLst/>
                <a:uLnTx/>
                <a:uFillTx/>
                <a:latin typeface="Arial"/>
                <a:ea typeface="+mn-ea"/>
                <a:cs typeface="+mn-cs"/>
              </a:rPr>
              <a:t> </a:t>
            </a:r>
            <a:r>
              <a:rPr kumimoji="0" lang="en-GB" sz="900" b="0" i="0" u="none" strike="noStrike" kern="1200" cap="none" spc="0" normalizeH="0" baseline="0" noProof="0" dirty="0">
                <a:ln>
                  <a:noFill/>
                </a:ln>
                <a:solidFill>
                  <a:srgbClr val="000000"/>
                </a:solidFill>
                <a:effectLst/>
                <a:uLnTx/>
                <a:uFillTx/>
                <a:latin typeface="Calibri"/>
                <a:ea typeface="+mn-ea"/>
                <a:cs typeface="+mn-cs"/>
              </a:rPr>
              <a:t>natural sets of 2 e.g. shoes within 0-10</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900" b="0" i="0" u="none" strike="noStrike" kern="1200" cap="none" spc="0" normalizeH="0" baseline="0" noProof="0" dirty="0">
                <a:ln>
                  <a:noFill/>
                </a:ln>
                <a:solidFill>
                  <a:srgbClr val="000000"/>
                </a:solidFill>
                <a:effectLst/>
                <a:uLnTx/>
                <a:uFillTx/>
                <a:latin typeface="Calibri"/>
                <a:ea typeface="+mn-ea"/>
                <a:cs typeface="+mn-cs"/>
              </a:rPr>
              <a:t>Begin to identify halves and doubles using concrete materials within 0-10</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GB" sz="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23" name="Rectangle 22"/>
          <p:cNvSpPr/>
          <p:nvPr/>
        </p:nvSpPr>
        <p:spPr>
          <a:xfrm>
            <a:off x="5225321" y="3468539"/>
            <a:ext cx="3802017" cy="20659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Barriers to Learning and Misconceptions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It is essential that children are given sufficient thinking time and time to reflect.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Learners might distribute one item to each group in turn. Alternatively they might use a less systematic sharing strategy, for example, distributing more than one item at a time, to one or more groups.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Pay close attention to what the child says and does in order to determine the strategy used. Learners may have to count the number in each group from one or be able to subitise. It is important that children can identify that each group has the same number.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Action Button: Home 29">
            <a:hlinkClick r:id="rId4" action="ppaction://hlinksldjump" highlightClick="1"/>
          </p:cNvPr>
          <p:cNvSpPr/>
          <p:nvPr/>
        </p:nvSpPr>
        <p:spPr>
          <a:xfrm>
            <a:off x="8880876" y="0"/>
            <a:ext cx="252028" cy="22163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Action Button: Back or Previous 26">
            <a:hlinkClick r:id="rId5" action="ppaction://hlinksldjump" highlightClick="1"/>
          </p:cNvPr>
          <p:cNvSpPr/>
          <p:nvPr/>
        </p:nvSpPr>
        <p:spPr>
          <a:xfrm>
            <a:off x="0" y="0"/>
            <a:ext cx="252028" cy="23833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ectangle 27"/>
          <p:cNvSpPr/>
          <p:nvPr/>
        </p:nvSpPr>
        <p:spPr>
          <a:xfrm>
            <a:off x="117068" y="5851761"/>
            <a:ext cx="4974754" cy="8820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Digital Learning: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	</a:t>
            </a:r>
            <a:endParaRPr kumimoji="0" lang="en-US" sz="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9" name="Rounded Rectangle 28"/>
          <p:cNvSpPr/>
          <p:nvPr/>
        </p:nvSpPr>
        <p:spPr>
          <a:xfrm>
            <a:off x="2594818" y="5986442"/>
            <a:ext cx="1026476" cy="513704"/>
          </a:xfrm>
          <a:prstGeom prst="roundRect">
            <a:avLst/>
          </a:prstGeom>
          <a:solidFill>
            <a:schemeClr val="accent1"/>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hlinkClick r:id="" action="ppaction://noaction"/>
              </a:rPr>
              <a:t>Resources</a:t>
            </a: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56AB8D38-862E-4DD9-8AD9-A30AC7EAB437}"/>
              </a:ext>
            </a:extLst>
          </p:cNvPr>
          <p:cNvSpPr/>
          <p:nvPr/>
        </p:nvSpPr>
        <p:spPr>
          <a:xfrm>
            <a:off x="5430234" y="6243294"/>
            <a:ext cx="354998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1"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C62A3745-81E4-4966-A659-2F83AF196DA5}"/>
              </a:ext>
            </a:extLst>
          </p:cNvPr>
          <p:cNvSpPr/>
          <p:nvPr/>
        </p:nvSpPr>
        <p:spPr>
          <a:xfrm>
            <a:off x="173310" y="1340768"/>
            <a:ext cx="4974754" cy="430887"/>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AutoShape 2" descr="Image result for animated cupcakes images">
            <a:extLst>
              <a:ext uri="{FF2B5EF4-FFF2-40B4-BE49-F238E27FC236}">
                <a16:creationId xmlns:a16="http://schemas.microsoft.com/office/drawing/2014/main" id="{1210E5D1-4F03-4181-A1FB-D75BFF1DB55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AutoShape 4" descr="Image result for animated cupcakes images">
            <a:extLst>
              <a:ext uri="{FF2B5EF4-FFF2-40B4-BE49-F238E27FC236}">
                <a16:creationId xmlns:a16="http://schemas.microsoft.com/office/drawing/2014/main" id="{CE4C6969-E3BB-4A78-B5FC-890DC0B54429}"/>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Rectangle 19"/>
          <p:cNvSpPr/>
          <p:nvPr/>
        </p:nvSpPr>
        <p:spPr>
          <a:xfrm>
            <a:off x="5225321" y="1005966"/>
            <a:ext cx="3811175" cy="23039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prstClr val="black"/>
                </a:solidFill>
                <a:effectLst/>
                <a:uLnTx/>
                <a:uFillTx/>
                <a:latin typeface="Calibri"/>
                <a:ea typeface="+mn-ea"/>
                <a:cs typeface="+mn-cs"/>
              </a:rPr>
              <a:t>Questions to Enable Higher Order Thinking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How many groups of strawberries can you make?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How can you share these between you and Katie?</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How many plates are there? How many cookies are there on each plate?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Here is some fruit. Can you sort the fruit for me? What can you tell me about the number of each type of fruit?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Can you share out these crayons with your partner. How many do you have each?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Can you share these cookies between the teddies? How many cookies do they get each?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Lets line up with a partner.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Can you find all the matching socks in the box?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1925162" y="439109"/>
            <a:ext cx="4572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Share(s), group(s), pairs, twos, threes, fours, etc. odd, even, array.</a:t>
            </a:r>
          </a:p>
        </p:txBody>
      </p:sp>
      <p:pic>
        <p:nvPicPr>
          <p:cNvPr id="6147" name="Picture 3" descr="C:\Users\MD00124207\AppData\Local\Microsoft\Windows\Temporary Internet Files\Content.IE5\YN3TJHWL\blockpage[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8188" y="3300413"/>
            <a:ext cx="19050"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0588" y="3452813"/>
            <a:ext cx="19050"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a:extLst>
              <a:ext uri="{FF2B5EF4-FFF2-40B4-BE49-F238E27FC236}">
                <a16:creationId xmlns:a16="http://schemas.microsoft.com/office/drawing/2014/main" id="{BCE35480-B40F-4879-98B6-048487E2B3EF}"/>
              </a:ext>
            </a:extLst>
          </p:cNvPr>
          <p:cNvSpPr/>
          <p:nvPr/>
        </p:nvSpPr>
        <p:spPr>
          <a:xfrm>
            <a:off x="123676" y="243099"/>
            <a:ext cx="7776864" cy="864096"/>
          </a:xfrm>
          <a:prstGeom prst="ellipse">
            <a:avLst/>
          </a:prstGeom>
          <a:noFill/>
          <a:ln w="571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9480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Action Button: Back or Previous 48">
            <a:hlinkClick r:id="" action="ppaction://hlinkshowjump?jump=lastslideviewed" highlightClick="1"/>
          </p:cNvPr>
          <p:cNvSpPr/>
          <p:nvPr/>
        </p:nvSpPr>
        <p:spPr>
          <a:xfrm>
            <a:off x="0" y="0"/>
            <a:ext cx="252028" cy="23833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TextBox 22"/>
          <p:cNvSpPr txBox="1"/>
          <p:nvPr/>
        </p:nvSpPr>
        <p:spPr>
          <a:xfrm>
            <a:off x="115366" y="2769209"/>
            <a:ext cx="42418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4839675" y="3213799"/>
            <a:ext cx="184731"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TextBox 26"/>
          <p:cNvSpPr txBox="1"/>
          <p:nvPr/>
        </p:nvSpPr>
        <p:spPr>
          <a:xfrm>
            <a:off x="519071" y="2769209"/>
            <a:ext cx="59654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A0B1AB61-30CB-41D5-97CD-AB255797D867}"/>
              </a:ext>
            </a:extLst>
          </p:cNvPr>
          <p:cNvSpPr/>
          <p:nvPr/>
        </p:nvSpPr>
        <p:spPr>
          <a:xfrm>
            <a:off x="4627293" y="528313"/>
            <a:ext cx="411959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16" name="TextBox 15"/>
          <p:cNvSpPr txBox="1"/>
          <p:nvPr/>
        </p:nvSpPr>
        <p:spPr>
          <a:xfrm>
            <a:off x="395536" y="3557906"/>
            <a:ext cx="189875" cy="650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3090955" y="248491"/>
            <a:ext cx="3439660" cy="1107996"/>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a:ln>
                  <a:prstDash val="solid"/>
                </a:ln>
                <a:gradFill rotWithShape="1">
                  <a:gsLst>
                    <a:gs pos="0">
                      <a:srgbClr val="8064A2">
                        <a:tint val="70000"/>
                        <a:satMod val="200000"/>
                      </a:srgbClr>
                    </a:gs>
                    <a:gs pos="40000">
                      <a:srgbClr val="8064A2">
                        <a:tint val="90000"/>
                        <a:satMod val="130000"/>
                      </a:srgbClr>
                    </a:gs>
                    <a:gs pos="50000">
                      <a:srgbClr val="8064A2">
                        <a:tint val="90000"/>
                        <a:satMod val="130000"/>
                      </a:srgbClr>
                    </a:gs>
                    <a:gs pos="68000">
                      <a:srgbClr val="8064A2">
                        <a:tint val="90000"/>
                        <a:satMod val="130000"/>
                      </a:srgbClr>
                    </a:gs>
                    <a:gs pos="100000">
                      <a:srgbClr val="8064A2">
                        <a:tint val="70000"/>
                        <a:satMod val="200000"/>
                      </a:srgbClr>
                    </a:gs>
                  </a:gsLst>
                  <a:lin ang="5400000"/>
                </a:gradFill>
                <a:effectLst/>
                <a:uLnTx/>
                <a:uFillTx/>
                <a:latin typeface="Calibri"/>
                <a:ea typeface="+mn-ea"/>
                <a:cs typeface="+mn-cs"/>
              </a:rPr>
              <a:t>Grouping</a:t>
            </a:r>
          </a:p>
        </p:txBody>
      </p:sp>
      <p:sp>
        <p:nvSpPr>
          <p:cNvPr id="57" name="Speech Bubble: Rectangle with Corners Rounded 1"/>
          <p:cNvSpPr/>
          <p:nvPr/>
        </p:nvSpPr>
        <p:spPr>
          <a:xfrm>
            <a:off x="407201" y="3412947"/>
            <a:ext cx="2262199" cy="1586716"/>
          </a:xfrm>
          <a:prstGeom prst="wedgeRoundRectCallout">
            <a:avLst>
              <a:gd name="adj1" fmla="val 23555"/>
              <a:gd name="adj2" fmla="val -8145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Grouping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prstClr val="black"/>
                </a:solidFill>
                <a:effectLst/>
                <a:uLnTx/>
                <a:uFillTx/>
                <a:latin typeface="Calibri"/>
                <a:ea typeface="+mn-ea"/>
                <a:cs typeface="+mn-cs"/>
              </a:rPr>
              <a:t>“15 biscuits are to be put into 3 packets. How many will there be in each packet?”</a:t>
            </a:r>
          </a:p>
        </p:txBody>
      </p:sp>
      <p:grpSp>
        <p:nvGrpSpPr>
          <p:cNvPr id="59" name="Group 58">
            <a:extLst>
              <a:ext uri="{FF2B5EF4-FFF2-40B4-BE49-F238E27FC236}">
                <a16:creationId xmlns:a16="http://schemas.microsoft.com/office/drawing/2014/main" id="{E5A509DD-60D6-44AB-9824-DAD16513E050}"/>
              </a:ext>
            </a:extLst>
          </p:cNvPr>
          <p:cNvGrpSpPr/>
          <p:nvPr/>
        </p:nvGrpSpPr>
        <p:grpSpPr>
          <a:xfrm>
            <a:off x="491295" y="1627220"/>
            <a:ext cx="4419956" cy="830704"/>
            <a:chOff x="102541" y="1034085"/>
            <a:chExt cx="10261870" cy="1722255"/>
          </a:xfrm>
        </p:grpSpPr>
        <p:grpSp>
          <p:nvGrpSpPr>
            <p:cNvPr id="60" name="Group 59">
              <a:extLst>
                <a:ext uri="{FF2B5EF4-FFF2-40B4-BE49-F238E27FC236}">
                  <a16:creationId xmlns:a16="http://schemas.microsoft.com/office/drawing/2014/main" id="{FC0F0AFA-36C3-4B81-B50C-6C7DFF4F2FA7}"/>
                </a:ext>
              </a:extLst>
            </p:cNvPr>
            <p:cNvGrpSpPr/>
            <p:nvPr/>
          </p:nvGrpSpPr>
          <p:grpSpPr>
            <a:xfrm>
              <a:off x="4219763" y="1034085"/>
              <a:ext cx="1988128" cy="1676400"/>
              <a:chOff x="221672" y="1048409"/>
              <a:chExt cx="1988128" cy="1676400"/>
            </a:xfrm>
          </p:grpSpPr>
          <p:sp>
            <p:nvSpPr>
              <p:cNvPr id="81" name="Oval 80">
                <a:extLst>
                  <a:ext uri="{FF2B5EF4-FFF2-40B4-BE49-F238E27FC236}">
                    <a16:creationId xmlns:a16="http://schemas.microsoft.com/office/drawing/2014/main" id="{ACD9C8A2-2196-4808-BF14-F9AEA739C7E2}"/>
                  </a:ext>
                </a:extLst>
              </p:cNvPr>
              <p:cNvSpPr/>
              <p:nvPr/>
            </p:nvSpPr>
            <p:spPr>
              <a:xfrm>
                <a:off x="221672" y="1048409"/>
                <a:ext cx="1988128" cy="1676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2" name="Picture 81">
                <a:extLst>
                  <a:ext uri="{FF2B5EF4-FFF2-40B4-BE49-F238E27FC236}">
                    <a16:creationId xmlns:a16="http://schemas.microsoft.com/office/drawing/2014/main" id="{2FFC4D7C-CC34-4C88-AA5B-4A96A3172EF2}"/>
                  </a:ext>
                </a:extLst>
              </p:cNvPr>
              <p:cNvPicPr>
                <a:picLocks noChangeAspect="1"/>
              </p:cNvPicPr>
              <p:nvPr/>
            </p:nvPicPr>
            <p:blipFill>
              <a:blip r:embed="rId3"/>
              <a:stretch>
                <a:fillRect/>
              </a:stretch>
            </p:blipFill>
            <p:spPr>
              <a:xfrm>
                <a:off x="667407" y="1232978"/>
                <a:ext cx="582043" cy="582043"/>
              </a:xfrm>
              <a:prstGeom prst="rect">
                <a:avLst/>
              </a:prstGeom>
            </p:spPr>
          </p:pic>
          <p:pic>
            <p:nvPicPr>
              <p:cNvPr id="83" name="Picture 82">
                <a:extLst>
                  <a:ext uri="{FF2B5EF4-FFF2-40B4-BE49-F238E27FC236}">
                    <a16:creationId xmlns:a16="http://schemas.microsoft.com/office/drawing/2014/main" id="{00BA26CF-1F15-4438-8EA2-FF247FFE5706}"/>
                  </a:ext>
                </a:extLst>
              </p:cNvPr>
              <p:cNvPicPr>
                <a:picLocks noChangeAspect="1"/>
              </p:cNvPicPr>
              <p:nvPr/>
            </p:nvPicPr>
            <p:blipFill>
              <a:blip r:embed="rId3"/>
              <a:stretch>
                <a:fillRect/>
              </a:stretch>
            </p:blipFill>
            <p:spPr>
              <a:xfrm>
                <a:off x="1371600" y="1374835"/>
                <a:ext cx="582043" cy="582043"/>
              </a:xfrm>
              <a:prstGeom prst="rect">
                <a:avLst/>
              </a:prstGeom>
            </p:spPr>
          </p:pic>
          <p:pic>
            <p:nvPicPr>
              <p:cNvPr id="84" name="Picture 83">
                <a:extLst>
                  <a:ext uri="{FF2B5EF4-FFF2-40B4-BE49-F238E27FC236}">
                    <a16:creationId xmlns:a16="http://schemas.microsoft.com/office/drawing/2014/main" id="{BB3D5BBF-F198-4749-9002-F94767C30D52}"/>
                  </a:ext>
                </a:extLst>
              </p:cNvPr>
              <p:cNvPicPr>
                <a:picLocks noChangeAspect="1"/>
              </p:cNvPicPr>
              <p:nvPr/>
            </p:nvPicPr>
            <p:blipFill>
              <a:blip r:embed="rId3"/>
              <a:stretch>
                <a:fillRect/>
              </a:stretch>
            </p:blipFill>
            <p:spPr>
              <a:xfrm>
                <a:off x="839867" y="1956878"/>
                <a:ext cx="582043" cy="582043"/>
              </a:xfrm>
              <a:prstGeom prst="rect">
                <a:avLst/>
              </a:prstGeom>
            </p:spPr>
          </p:pic>
        </p:grpSp>
        <p:grpSp>
          <p:nvGrpSpPr>
            <p:cNvPr id="61" name="Group 60">
              <a:extLst>
                <a:ext uri="{FF2B5EF4-FFF2-40B4-BE49-F238E27FC236}">
                  <a16:creationId xmlns:a16="http://schemas.microsoft.com/office/drawing/2014/main" id="{19458D42-F5EE-434E-B7D2-209C4DE4257F}"/>
                </a:ext>
              </a:extLst>
            </p:cNvPr>
            <p:cNvGrpSpPr/>
            <p:nvPr/>
          </p:nvGrpSpPr>
          <p:grpSpPr>
            <a:xfrm>
              <a:off x="2161150" y="1034085"/>
              <a:ext cx="1988128" cy="1676399"/>
              <a:chOff x="221670" y="1048409"/>
              <a:chExt cx="1988128" cy="1676399"/>
            </a:xfrm>
          </p:grpSpPr>
          <p:sp>
            <p:nvSpPr>
              <p:cNvPr id="77" name="Oval 76">
                <a:extLst>
                  <a:ext uri="{FF2B5EF4-FFF2-40B4-BE49-F238E27FC236}">
                    <a16:creationId xmlns:a16="http://schemas.microsoft.com/office/drawing/2014/main" id="{6DAD45E5-6B0A-4F7B-9C47-8F73378FB496}"/>
                  </a:ext>
                </a:extLst>
              </p:cNvPr>
              <p:cNvSpPr/>
              <p:nvPr/>
            </p:nvSpPr>
            <p:spPr>
              <a:xfrm>
                <a:off x="221670" y="1048409"/>
                <a:ext cx="1988128" cy="16763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8" name="Picture 77">
                <a:extLst>
                  <a:ext uri="{FF2B5EF4-FFF2-40B4-BE49-F238E27FC236}">
                    <a16:creationId xmlns:a16="http://schemas.microsoft.com/office/drawing/2014/main" id="{4759F93C-96F7-402F-8768-C6D16433C404}"/>
                  </a:ext>
                </a:extLst>
              </p:cNvPr>
              <p:cNvPicPr>
                <a:picLocks noChangeAspect="1"/>
              </p:cNvPicPr>
              <p:nvPr/>
            </p:nvPicPr>
            <p:blipFill>
              <a:blip r:embed="rId3"/>
              <a:stretch>
                <a:fillRect/>
              </a:stretch>
            </p:blipFill>
            <p:spPr>
              <a:xfrm>
                <a:off x="667407" y="1232978"/>
                <a:ext cx="582043" cy="582043"/>
              </a:xfrm>
              <a:prstGeom prst="rect">
                <a:avLst/>
              </a:prstGeom>
            </p:spPr>
          </p:pic>
          <p:pic>
            <p:nvPicPr>
              <p:cNvPr id="79" name="Picture 78">
                <a:extLst>
                  <a:ext uri="{FF2B5EF4-FFF2-40B4-BE49-F238E27FC236}">
                    <a16:creationId xmlns:a16="http://schemas.microsoft.com/office/drawing/2014/main" id="{D4E4A9A8-3BCE-419A-99BE-397E841D4E8B}"/>
                  </a:ext>
                </a:extLst>
              </p:cNvPr>
              <p:cNvPicPr>
                <a:picLocks noChangeAspect="1"/>
              </p:cNvPicPr>
              <p:nvPr/>
            </p:nvPicPr>
            <p:blipFill>
              <a:blip r:embed="rId3"/>
              <a:stretch>
                <a:fillRect/>
              </a:stretch>
            </p:blipFill>
            <p:spPr>
              <a:xfrm>
                <a:off x="1371600" y="1374835"/>
                <a:ext cx="582043" cy="582043"/>
              </a:xfrm>
              <a:prstGeom prst="rect">
                <a:avLst/>
              </a:prstGeom>
            </p:spPr>
          </p:pic>
          <p:pic>
            <p:nvPicPr>
              <p:cNvPr id="80" name="Picture 79">
                <a:extLst>
                  <a:ext uri="{FF2B5EF4-FFF2-40B4-BE49-F238E27FC236}">
                    <a16:creationId xmlns:a16="http://schemas.microsoft.com/office/drawing/2014/main" id="{454DAA60-50C7-48EE-B6B3-0C2265F1BC07}"/>
                  </a:ext>
                </a:extLst>
              </p:cNvPr>
              <p:cNvPicPr>
                <a:picLocks noChangeAspect="1"/>
              </p:cNvPicPr>
              <p:nvPr/>
            </p:nvPicPr>
            <p:blipFill>
              <a:blip r:embed="rId3"/>
              <a:stretch>
                <a:fillRect/>
              </a:stretch>
            </p:blipFill>
            <p:spPr>
              <a:xfrm>
                <a:off x="839867" y="1956878"/>
                <a:ext cx="582043" cy="582043"/>
              </a:xfrm>
              <a:prstGeom prst="rect">
                <a:avLst/>
              </a:prstGeom>
            </p:spPr>
          </p:pic>
        </p:grpSp>
        <p:grpSp>
          <p:nvGrpSpPr>
            <p:cNvPr id="62" name="Group 61">
              <a:extLst>
                <a:ext uri="{FF2B5EF4-FFF2-40B4-BE49-F238E27FC236}">
                  <a16:creationId xmlns:a16="http://schemas.microsoft.com/office/drawing/2014/main" id="{7BFB1000-6F07-4C35-8E53-78F6085B9B32}"/>
                </a:ext>
              </a:extLst>
            </p:cNvPr>
            <p:cNvGrpSpPr/>
            <p:nvPr/>
          </p:nvGrpSpPr>
          <p:grpSpPr>
            <a:xfrm>
              <a:off x="102541" y="1079940"/>
              <a:ext cx="1988128" cy="1676400"/>
              <a:chOff x="221672" y="1048409"/>
              <a:chExt cx="1988128" cy="1676400"/>
            </a:xfrm>
          </p:grpSpPr>
          <p:sp>
            <p:nvSpPr>
              <p:cNvPr id="73" name="Oval 72">
                <a:extLst>
                  <a:ext uri="{FF2B5EF4-FFF2-40B4-BE49-F238E27FC236}">
                    <a16:creationId xmlns:a16="http://schemas.microsoft.com/office/drawing/2014/main" id="{7C98AB26-9DD3-4A4E-ADEA-93B2A3067292}"/>
                  </a:ext>
                </a:extLst>
              </p:cNvPr>
              <p:cNvSpPr/>
              <p:nvPr/>
            </p:nvSpPr>
            <p:spPr>
              <a:xfrm>
                <a:off x="221672" y="1048409"/>
                <a:ext cx="1988128" cy="1676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4" name="Picture 73">
                <a:extLst>
                  <a:ext uri="{FF2B5EF4-FFF2-40B4-BE49-F238E27FC236}">
                    <a16:creationId xmlns:a16="http://schemas.microsoft.com/office/drawing/2014/main" id="{8B3607E8-EA1F-4FD5-8708-C5D93EB6C33D}"/>
                  </a:ext>
                </a:extLst>
              </p:cNvPr>
              <p:cNvPicPr>
                <a:picLocks noChangeAspect="1"/>
              </p:cNvPicPr>
              <p:nvPr/>
            </p:nvPicPr>
            <p:blipFill>
              <a:blip r:embed="rId3"/>
              <a:stretch>
                <a:fillRect/>
              </a:stretch>
            </p:blipFill>
            <p:spPr>
              <a:xfrm>
                <a:off x="667407" y="1232978"/>
                <a:ext cx="582043" cy="582043"/>
              </a:xfrm>
              <a:prstGeom prst="rect">
                <a:avLst/>
              </a:prstGeom>
            </p:spPr>
          </p:pic>
          <p:pic>
            <p:nvPicPr>
              <p:cNvPr id="75" name="Picture 74">
                <a:extLst>
                  <a:ext uri="{FF2B5EF4-FFF2-40B4-BE49-F238E27FC236}">
                    <a16:creationId xmlns:a16="http://schemas.microsoft.com/office/drawing/2014/main" id="{354CBEEA-30F2-431C-98F0-A2AF3B086CF0}"/>
                  </a:ext>
                </a:extLst>
              </p:cNvPr>
              <p:cNvPicPr>
                <a:picLocks noChangeAspect="1"/>
              </p:cNvPicPr>
              <p:nvPr/>
            </p:nvPicPr>
            <p:blipFill>
              <a:blip r:embed="rId3"/>
              <a:stretch>
                <a:fillRect/>
              </a:stretch>
            </p:blipFill>
            <p:spPr>
              <a:xfrm>
                <a:off x="1371600" y="1374835"/>
                <a:ext cx="582043" cy="582043"/>
              </a:xfrm>
              <a:prstGeom prst="rect">
                <a:avLst/>
              </a:prstGeom>
            </p:spPr>
          </p:pic>
          <p:pic>
            <p:nvPicPr>
              <p:cNvPr id="76" name="Picture 75">
                <a:extLst>
                  <a:ext uri="{FF2B5EF4-FFF2-40B4-BE49-F238E27FC236}">
                    <a16:creationId xmlns:a16="http://schemas.microsoft.com/office/drawing/2014/main" id="{2A67BB71-652D-4E88-8924-D189A8B73E85}"/>
                  </a:ext>
                </a:extLst>
              </p:cNvPr>
              <p:cNvPicPr>
                <a:picLocks noChangeAspect="1"/>
              </p:cNvPicPr>
              <p:nvPr/>
            </p:nvPicPr>
            <p:blipFill>
              <a:blip r:embed="rId3"/>
              <a:stretch>
                <a:fillRect/>
              </a:stretch>
            </p:blipFill>
            <p:spPr>
              <a:xfrm>
                <a:off x="839867" y="1956878"/>
                <a:ext cx="582043" cy="582043"/>
              </a:xfrm>
              <a:prstGeom prst="rect">
                <a:avLst/>
              </a:prstGeom>
            </p:spPr>
          </p:pic>
        </p:grpSp>
        <p:grpSp>
          <p:nvGrpSpPr>
            <p:cNvPr id="63" name="Group 62">
              <a:extLst>
                <a:ext uri="{FF2B5EF4-FFF2-40B4-BE49-F238E27FC236}">
                  <a16:creationId xmlns:a16="http://schemas.microsoft.com/office/drawing/2014/main" id="{E2980710-F6F9-481A-AE9B-3800C4808031}"/>
                </a:ext>
              </a:extLst>
            </p:cNvPr>
            <p:cNvGrpSpPr/>
            <p:nvPr/>
          </p:nvGrpSpPr>
          <p:grpSpPr>
            <a:xfrm>
              <a:off x="6317672" y="1079940"/>
              <a:ext cx="1988128" cy="1676400"/>
              <a:chOff x="221672" y="1048409"/>
              <a:chExt cx="1988128" cy="1676400"/>
            </a:xfrm>
          </p:grpSpPr>
          <p:sp>
            <p:nvSpPr>
              <p:cNvPr id="69" name="Oval 68">
                <a:extLst>
                  <a:ext uri="{FF2B5EF4-FFF2-40B4-BE49-F238E27FC236}">
                    <a16:creationId xmlns:a16="http://schemas.microsoft.com/office/drawing/2014/main" id="{4302586D-096C-41BF-9F1A-74AE560D7362}"/>
                  </a:ext>
                </a:extLst>
              </p:cNvPr>
              <p:cNvSpPr/>
              <p:nvPr/>
            </p:nvSpPr>
            <p:spPr>
              <a:xfrm>
                <a:off x="221672" y="1048409"/>
                <a:ext cx="1988128" cy="1676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0" name="Picture 69">
                <a:extLst>
                  <a:ext uri="{FF2B5EF4-FFF2-40B4-BE49-F238E27FC236}">
                    <a16:creationId xmlns:a16="http://schemas.microsoft.com/office/drawing/2014/main" id="{CF3595BF-8A64-459B-B9D5-11F2E5889593}"/>
                  </a:ext>
                </a:extLst>
              </p:cNvPr>
              <p:cNvPicPr>
                <a:picLocks noChangeAspect="1"/>
              </p:cNvPicPr>
              <p:nvPr/>
            </p:nvPicPr>
            <p:blipFill>
              <a:blip r:embed="rId3"/>
              <a:stretch>
                <a:fillRect/>
              </a:stretch>
            </p:blipFill>
            <p:spPr>
              <a:xfrm>
                <a:off x="667407" y="1232978"/>
                <a:ext cx="582043" cy="582043"/>
              </a:xfrm>
              <a:prstGeom prst="rect">
                <a:avLst/>
              </a:prstGeom>
            </p:spPr>
          </p:pic>
          <p:pic>
            <p:nvPicPr>
              <p:cNvPr id="71" name="Picture 70">
                <a:extLst>
                  <a:ext uri="{FF2B5EF4-FFF2-40B4-BE49-F238E27FC236}">
                    <a16:creationId xmlns:a16="http://schemas.microsoft.com/office/drawing/2014/main" id="{8DA32DD7-AA91-4C53-8D6B-B17631BF173A}"/>
                  </a:ext>
                </a:extLst>
              </p:cNvPr>
              <p:cNvPicPr>
                <a:picLocks noChangeAspect="1"/>
              </p:cNvPicPr>
              <p:nvPr/>
            </p:nvPicPr>
            <p:blipFill>
              <a:blip r:embed="rId3"/>
              <a:stretch>
                <a:fillRect/>
              </a:stretch>
            </p:blipFill>
            <p:spPr>
              <a:xfrm>
                <a:off x="1371600" y="1374835"/>
                <a:ext cx="582043" cy="582043"/>
              </a:xfrm>
              <a:prstGeom prst="rect">
                <a:avLst/>
              </a:prstGeom>
            </p:spPr>
          </p:pic>
          <p:pic>
            <p:nvPicPr>
              <p:cNvPr id="72" name="Picture 71">
                <a:extLst>
                  <a:ext uri="{FF2B5EF4-FFF2-40B4-BE49-F238E27FC236}">
                    <a16:creationId xmlns:a16="http://schemas.microsoft.com/office/drawing/2014/main" id="{F90E24F7-40F8-4239-9D5F-FF615E6D5108}"/>
                  </a:ext>
                </a:extLst>
              </p:cNvPr>
              <p:cNvPicPr>
                <a:picLocks noChangeAspect="1"/>
              </p:cNvPicPr>
              <p:nvPr/>
            </p:nvPicPr>
            <p:blipFill>
              <a:blip r:embed="rId3"/>
              <a:stretch>
                <a:fillRect/>
              </a:stretch>
            </p:blipFill>
            <p:spPr>
              <a:xfrm>
                <a:off x="839867" y="1956878"/>
                <a:ext cx="582043" cy="582043"/>
              </a:xfrm>
              <a:prstGeom prst="rect">
                <a:avLst/>
              </a:prstGeom>
            </p:spPr>
          </p:pic>
        </p:grpSp>
        <p:grpSp>
          <p:nvGrpSpPr>
            <p:cNvPr id="64" name="Group 63">
              <a:extLst>
                <a:ext uri="{FF2B5EF4-FFF2-40B4-BE49-F238E27FC236}">
                  <a16:creationId xmlns:a16="http://schemas.microsoft.com/office/drawing/2014/main" id="{CEE7EF9E-01F8-43D9-8784-9AD8A4FB9056}"/>
                </a:ext>
              </a:extLst>
            </p:cNvPr>
            <p:cNvGrpSpPr/>
            <p:nvPr/>
          </p:nvGrpSpPr>
          <p:grpSpPr>
            <a:xfrm>
              <a:off x="8376283" y="1034085"/>
              <a:ext cx="1988128" cy="1676400"/>
              <a:chOff x="221672" y="1048409"/>
              <a:chExt cx="1988128" cy="1676400"/>
            </a:xfrm>
          </p:grpSpPr>
          <p:sp>
            <p:nvSpPr>
              <p:cNvPr id="65" name="Oval 64">
                <a:extLst>
                  <a:ext uri="{FF2B5EF4-FFF2-40B4-BE49-F238E27FC236}">
                    <a16:creationId xmlns:a16="http://schemas.microsoft.com/office/drawing/2014/main" id="{58883F1D-0884-47FF-9A17-60BDEAF948D5}"/>
                  </a:ext>
                </a:extLst>
              </p:cNvPr>
              <p:cNvSpPr/>
              <p:nvPr/>
            </p:nvSpPr>
            <p:spPr>
              <a:xfrm>
                <a:off x="221672" y="1048409"/>
                <a:ext cx="1988128" cy="1676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6" name="Picture 65">
                <a:extLst>
                  <a:ext uri="{FF2B5EF4-FFF2-40B4-BE49-F238E27FC236}">
                    <a16:creationId xmlns:a16="http://schemas.microsoft.com/office/drawing/2014/main" id="{E375A2B7-46F5-472C-A63D-680864C805E5}"/>
                  </a:ext>
                </a:extLst>
              </p:cNvPr>
              <p:cNvPicPr>
                <a:picLocks noChangeAspect="1"/>
              </p:cNvPicPr>
              <p:nvPr/>
            </p:nvPicPr>
            <p:blipFill>
              <a:blip r:embed="rId3"/>
              <a:stretch>
                <a:fillRect/>
              </a:stretch>
            </p:blipFill>
            <p:spPr>
              <a:xfrm>
                <a:off x="667407" y="1232978"/>
                <a:ext cx="582043" cy="582043"/>
              </a:xfrm>
              <a:prstGeom prst="rect">
                <a:avLst/>
              </a:prstGeom>
            </p:spPr>
          </p:pic>
          <p:pic>
            <p:nvPicPr>
              <p:cNvPr id="67" name="Picture 66">
                <a:extLst>
                  <a:ext uri="{FF2B5EF4-FFF2-40B4-BE49-F238E27FC236}">
                    <a16:creationId xmlns:a16="http://schemas.microsoft.com/office/drawing/2014/main" id="{6C0FFE42-614C-4790-AEB1-E1307433EEA6}"/>
                  </a:ext>
                </a:extLst>
              </p:cNvPr>
              <p:cNvPicPr>
                <a:picLocks noChangeAspect="1"/>
              </p:cNvPicPr>
              <p:nvPr/>
            </p:nvPicPr>
            <p:blipFill>
              <a:blip r:embed="rId3"/>
              <a:stretch>
                <a:fillRect/>
              </a:stretch>
            </p:blipFill>
            <p:spPr>
              <a:xfrm>
                <a:off x="1371600" y="1374835"/>
                <a:ext cx="582043" cy="582043"/>
              </a:xfrm>
              <a:prstGeom prst="rect">
                <a:avLst/>
              </a:prstGeom>
            </p:spPr>
          </p:pic>
          <p:pic>
            <p:nvPicPr>
              <p:cNvPr id="68" name="Picture 67">
                <a:extLst>
                  <a:ext uri="{FF2B5EF4-FFF2-40B4-BE49-F238E27FC236}">
                    <a16:creationId xmlns:a16="http://schemas.microsoft.com/office/drawing/2014/main" id="{B76F5807-5962-4019-B7EB-37DF0A8DBDD1}"/>
                  </a:ext>
                </a:extLst>
              </p:cNvPr>
              <p:cNvPicPr>
                <a:picLocks noChangeAspect="1"/>
              </p:cNvPicPr>
              <p:nvPr/>
            </p:nvPicPr>
            <p:blipFill>
              <a:blip r:embed="rId3"/>
              <a:stretch>
                <a:fillRect/>
              </a:stretch>
            </p:blipFill>
            <p:spPr>
              <a:xfrm>
                <a:off x="839867" y="1956878"/>
                <a:ext cx="582043" cy="582043"/>
              </a:xfrm>
              <a:prstGeom prst="rect">
                <a:avLst/>
              </a:prstGeom>
            </p:spPr>
          </p:pic>
        </p:grpSp>
      </p:grpSp>
      <p:sp>
        <p:nvSpPr>
          <p:cNvPr id="45" name="Speech Bubble: Rectangle with Corners Rounded 1"/>
          <p:cNvSpPr/>
          <p:nvPr/>
        </p:nvSpPr>
        <p:spPr>
          <a:xfrm>
            <a:off x="6297850" y="4996923"/>
            <a:ext cx="2262199" cy="1586716"/>
          </a:xfrm>
          <a:prstGeom prst="wedgeRoundRectCallout">
            <a:avLst>
              <a:gd name="adj1" fmla="val -65057"/>
              <a:gd name="adj2" fmla="val -2646"/>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Grouping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Calibri"/>
                <a:ea typeface="+mn-ea"/>
                <a:cs typeface="+mn-cs"/>
              </a:rPr>
              <a:t>“How many groups of 2 or pairs can we make from this pile of wellies</a:t>
            </a:r>
            <a:endParaRPr kumimoji="0" lang="en-GB" sz="1400" b="1" i="1" u="none" strike="noStrike" kern="1200" cap="none" spc="0" normalizeH="0" baseline="0" noProof="0" dirty="0">
              <a:ln>
                <a:noFill/>
              </a:ln>
              <a:solidFill>
                <a:prstClr val="black"/>
              </a:solidFill>
              <a:effectLst/>
              <a:uLnTx/>
              <a:uFillTx/>
              <a:latin typeface="Calibri"/>
              <a:ea typeface="+mn-ea"/>
              <a:cs typeface="+mn-cs"/>
            </a:endParaRPr>
          </a:p>
        </p:txBody>
      </p:sp>
      <p:sp>
        <p:nvSpPr>
          <p:cNvPr id="46" name="Speech Bubble: Rectangle with Corners Rounded 1"/>
          <p:cNvSpPr/>
          <p:nvPr/>
        </p:nvSpPr>
        <p:spPr>
          <a:xfrm>
            <a:off x="6530615" y="2308269"/>
            <a:ext cx="2262199" cy="1586716"/>
          </a:xfrm>
          <a:prstGeom prst="wedgeRoundRectCallout">
            <a:avLst>
              <a:gd name="adj1" fmla="val -65057"/>
              <a:gd name="adj2" fmla="val -2646"/>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Grouping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Calibri"/>
                <a:ea typeface="+mn-ea"/>
                <a:cs typeface="+mn-cs"/>
              </a:rPr>
              <a:t>“Can we line up in lines of 2…3….4?”</a:t>
            </a:r>
            <a:endParaRPr kumimoji="0" lang="en-GB" sz="14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5091" y="4492601"/>
            <a:ext cx="2433431" cy="2091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5825" y="2870499"/>
            <a:ext cx="2474008" cy="1504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40675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Action Button: Back or Previous 48">
            <a:hlinkClick r:id="" action="ppaction://hlinkshowjump?jump=lastslideviewed" highlightClick="1"/>
          </p:cNvPr>
          <p:cNvSpPr/>
          <p:nvPr/>
        </p:nvSpPr>
        <p:spPr>
          <a:xfrm>
            <a:off x="0" y="0"/>
            <a:ext cx="252028" cy="23833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TextBox 22"/>
          <p:cNvSpPr txBox="1"/>
          <p:nvPr/>
        </p:nvSpPr>
        <p:spPr>
          <a:xfrm>
            <a:off x="115366" y="2769209"/>
            <a:ext cx="42418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4839675" y="3213799"/>
            <a:ext cx="184731"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TextBox 26"/>
          <p:cNvSpPr txBox="1"/>
          <p:nvPr/>
        </p:nvSpPr>
        <p:spPr>
          <a:xfrm>
            <a:off x="519071" y="2769209"/>
            <a:ext cx="59654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A0B1AB61-30CB-41D5-97CD-AB255797D867}"/>
              </a:ext>
            </a:extLst>
          </p:cNvPr>
          <p:cNvSpPr/>
          <p:nvPr/>
        </p:nvSpPr>
        <p:spPr>
          <a:xfrm>
            <a:off x="4627293" y="528313"/>
            <a:ext cx="411959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16" name="TextBox 15"/>
          <p:cNvSpPr txBox="1"/>
          <p:nvPr/>
        </p:nvSpPr>
        <p:spPr>
          <a:xfrm>
            <a:off x="395536" y="3557906"/>
            <a:ext cx="189875" cy="650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3076700" y="89374"/>
            <a:ext cx="2961990" cy="110799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a:ln/>
                <a:solidFill>
                  <a:srgbClr val="9BBB59"/>
                </a:solidFill>
                <a:effectLst/>
                <a:uLnTx/>
                <a:uFillTx/>
                <a:latin typeface="Calibri"/>
                <a:ea typeface="+mn-ea"/>
                <a:cs typeface="+mn-cs"/>
              </a:rPr>
              <a:t>Sharing</a:t>
            </a:r>
          </a:p>
        </p:txBody>
      </p:sp>
      <p:sp>
        <p:nvSpPr>
          <p:cNvPr id="13" name="Speech Bubble: Rectangle with Corners Rounded 1"/>
          <p:cNvSpPr/>
          <p:nvPr/>
        </p:nvSpPr>
        <p:spPr>
          <a:xfrm>
            <a:off x="407201" y="3398465"/>
            <a:ext cx="2262199" cy="1586716"/>
          </a:xfrm>
          <a:prstGeom prst="wedgeRoundRectCallout">
            <a:avLst>
              <a:gd name="adj1" fmla="val 23555"/>
              <a:gd name="adj2" fmla="val -8145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Sharing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prstClr val="black"/>
                </a:solidFill>
                <a:effectLst/>
                <a:uLnTx/>
                <a:uFillTx/>
                <a:latin typeface="Calibri"/>
                <a:ea typeface="+mn-ea"/>
                <a:cs typeface="+mn-cs"/>
              </a:rPr>
              <a:t>“We have 6 bananas how can we share them equally between 2 monkeys?”</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942" y="2041959"/>
            <a:ext cx="4095750"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489" y="1019974"/>
            <a:ext cx="2684488" cy="174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Speech Bubble: Rectangle with Corners Rounded 1"/>
          <p:cNvSpPr/>
          <p:nvPr/>
        </p:nvSpPr>
        <p:spPr>
          <a:xfrm>
            <a:off x="1945600" y="5152063"/>
            <a:ext cx="2262199" cy="1586716"/>
          </a:xfrm>
          <a:prstGeom prst="wedgeRoundRectCallout">
            <a:avLst>
              <a:gd name="adj1" fmla="val -76710"/>
              <a:gd name="adj2" fmla="val -4370"/>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Sharing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prstClr val="black"/>
                </a:solidFill>
                <a:effectLst/>
                <a:uLnTx/>
                <a:uFillTx/>
                <a:latin typeface="Calibri"/>
                <a:ea typeface="+mn-ea"/>
                <a:cs typeface="+mn-cs"/>
              </a:rPr>
              <a:t>“We can give the monkeys 3 bananas each - this way it is fair and they have the same to eat”</a:t>
            </a:r>
          </a:p>
        </p:txBody>
      </p:sp>
      <p:pic>
        <p:nvPicPr>
          <p:cNvPr id="1229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2846" y="5364575"/>
            <a:ext cx="1121113" cy="77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8544" y="1994715"/>
            <a:ext cx="1116013"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9788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0816"/>
            <a:ext cx="8229600" cy="562074"/>
          </a:xfrm>
        </p:spPr>
        <p:txBody>
          <a:bodyPr>
            <a:normAutofit/>
          </a:bodyPr>
          <a:lstStyle/>
          <a:p>
            <a:r>
              <a:rPr lang="en-GB" sz="2000" b="1" dirty="0"/>
              <a:t>Resources – Multiplication and Division</a:t>
            </a:r>
          </a:p>
        </p:txBody>
      </p:sp>
      <p:sp>
        <p:nvSpPr>
          <p:cNvPr id="5" name="Rectangle 4"/>
          <p:cNvSpPr/>
          <p:nvPr/>
        </p:nvSpPr>
        <p:spPr>
          <a:xfrm>
            <a:off x="4355270" y="779395"/>
            <a:ext cx="4525606" cy="3108543"/>
          </a:xfrm>
          <a:prstGeom prst="rect">
            <a:avLst/>
          </a:prstGeom>
          <a:ln w="25400">
            <a:solidFill>
              <a:schemeClr val="tx1"/>
            </a:solidFill>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a:ea typeface="+mn-ea"/>
                <a:cs typeface="+mn-cs"/>
              </a:rPr>
              <a:t>Online Resources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199736" y="763646"/>
            <a:ext cx="4104456" cy="59708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Common Learning Resources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	</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Action Button: Back or Previous 17">
            <a:hlinkClick r:id="" action="ppaction://hlinkshowjump?jump=lastslideviewed" highlightClick="1"/>
          </p:cNvPr>
          <p:cNvSpPr/>
          <p:nvPr/>
        </p:nvSpPr>
        <p:spPr>
          <a:xfrm>
            <a:off x="0" y="0"/>
            <a:ext cx="252028" cy="23833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ction Button: Home 20">
            <a:hlinkClick r:id="" action="ppaction://noaction" highlightClick="1"/>
          </p:cNvPr>
          <p:cNvSpPr/>
          <p:nvPr/>
        </p:nvSpPr>
        <p:spPr>
          <a:xfrm>
            <a:off x="8880876" y="0"/>
            <a:ext cx="252028" cy="22163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hlinkClick r:id="rId2"/>
          </p:cNvPr>
          <p:cNvSpPr txBox="1"/>
          <p:nvPr/>
        </p:nvSpPr>
        <p:spPr>
          <a:xfrm>
            <a:off x="4355270" y="4090856"/>
            <a:ext cx="4503927" cy="2616101"/>
          </a:xfrm>
          <a:prstGeom prst="rect">
            <a:avLst/>
          </a:prstGeom>
          <a:no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a:ea typeface="+mn-ea"/>
                <a:cs typeface="+mn-cs"/>
              </a:rPr>
              <a:t>Stories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1" u="none" strike="noStrike" kern="1200" cap="none" spc="0" normalizeH="0" baseline="0" noProof="0" dirty="0">
                <a:ln>
                  <a:noFill/>
                </a:ln>
                <a:solidFill>
                  <a:prstClr val="black"/>
                </a:solidFill>
                <a:effectLst/>
                <a:uLnTx/>
                <a:uFillTx/>
                <a:latin typeface="Calibri"/>
                <a:ea typeface="+mn-ea"/>
                <a:cs typeface="+mn-cs"/>
              </a:rPr>
              <a:t>The Doorbell Rang  </a:t>
            </a:r>
            <a:r>
              <a:rPr kumimoji="0" lang="en-GB" sz="1200" b="0" i="0" u="none" strike="noStrike" kern="1200" cap="none" spc="0" normalizeH="0" baseline="0" noProof="0" dirty="0">
                <a:ln>
                  <a:noFill/>
                </a:ln>
                <a:solidFill>
                  <a:prstClr val="black"/>
                </a:solidFill>
                <a:effectLst/>
                <a:uLnTx/>
                <a:uFillTx/>
                <a:latin typeface="Calibri"/>
                <a:ea typeface="+mn-ea"/>
                <a:cs typeface="+mn-cs"/>
              </a:rPr>
              <a:t>by Pat Hutchins</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1" u="none" strike="noStrike" kern="1200" cap="none" spc="0" normalizeH="0" baseline="0" noProof="0" dirty="0">
                <a:ln>
                  <a:noFill/>
                </a:ln>
                <a:solidFill>
                  <a:prstClr val="black"/>
                </a:solidFill>
                <a:effectLst/>
                <a:uLnTx/>
                <a:uFillTx/>
                <a:latin typeface="Calibri"/>
                <a:ea typeface="+mn-ea"/>
                <a:cs typeface="+mn-cs"/>
              </a:rPr>
              <a:t>Equal Shmequal </a:t>
            </a:r>
            <a:r>
              <a:rPr kumimoji="0" lang="en-GB" sz="1200" b="0" i="0" u="none" strike="noStrike" kern="1200" cap="none" spc="0" normalizeH="0" baseline="0" noProof="0" dirty="0">
                <a:ln>
                  <a:noFill/>
                </a:ln>
                <a:solidFill>
                  <a:prstClr val="black"/>
                </a:solidFill>
                <a:effectLst/>
                <a:uLnTx/>
                <a:uFillTx/>
                <a:latin typeface="Calibri"/>
                <a:ea typeface="+mn-ea"/>
                <a:cs typeface="+mn-cs"/>
              </a:rPr>
              <a:t>by Virginia Croll</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1" u="none" strike="noStrike" kern="1200" cap="none" spc="0" normalizeH="0" baseline="0" noProof="0" dirty="0">
                <a:ln>
                  <a:noFill/>
                </a:ln>
                <a:solidFill>
                  <a:prstClr val="black"/>
                </a:solidFill>
                <a:effectLst/>
                <a:uLnTx/>
                <a:uFillTx/>
                <a:latin typeface="Calibri"/>
                <a:ea typeface="+mn-ea"/>
                <a:cs typeface="+mn-cs"/>
              </a:rPr>
              <a:t>A Fair Bear Share </a:t>
            </a:r>
            <a:r>
              <a:rPr kumimoji="0" lang="en-GB" sz="1200" b="0" i="0" u="none" strike="noStrike" kern="1200" cap="none" spc="0" normalizeH="0" baseline="0" noProof="0" dirty="0">
                <a:ln>
                  <a:noFill/>
                </a:ln>
                <a:solidFill>
                  <a:prstClr val="black"/>
                </a:solidFill>
                <a:effectLst/>
                <a:uLnTx/>
                <a:uFillTx/>
                <a:latin typeface="Calibri"/>
                <a:ea typeface="+mn-ea"/>
                <a:cs typeface="+mn-cs"/>
              </a:rPr>
              <a:t>by Stuart J Murphy</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1" u="none" strike="noStrike" kern="1200" cap="none" spc="0" normalizeH="0" baseline="0" noProof="0" dirty="0">
                <a:ln>
                  <a:noFill/>
                </a:ln>
                <a:solidFill>
                  <a:prstClr val="black"/>
                </a:solidFill>
                <a:effectLst/>
                <a:uLnTx/>
                <a:uFillTx/>
                <a:latin typeface="Calibri"/>
                <a:ea typeface="+mn-ea"/>
                <a:cs typeface="+mn-cs"/>
              </a:rPr>
              <a:t>One Hundred Angry Ants </a:t>
            </a:r>
            <a:r>
              <a:rPr kumimoji="0" lang="en-GB" sz="1200" b="0" i="0" u="none" strike="noStrike" kern="1200" cap="none" spc="0" normalizeH="0" baseline="0" noProof="0" dirty="0">
                <a:ln>
                  <a:noFill/>
                </a:ln>
                <a:solidFill>
                  <a:prstClr val="black"/>
                </a:solidFill>
                <a:effectLst/>
                <a:uLnTx/>
                <a:uFillTx/>
                <a:latin typeface="Calibri"/>
                <a:ea typeface="+mn-ea"/>
                <a:cs typeface="+mn-cs"/>
              </a:rPr>
              <a:t>By Elinor J Pinczes</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1" u="none" strike="noStrike" kern="1200" cap="none" spc="0" normalizeH="0" baseline="0" noProof="0" dirty="0">
                <a:ln>
                  <a:noFill/>
                </a:ln>
                <a:solidFill>
                  <a:prstClr val="black"/>
                </a:solidFill>
                <a:effectLst/>
                <a:uLnTx/>
                <a:uFillTx/>
                <a:latin typeface="Calibri"/>
                <a:ea typeface="+mn-ea"/>
                <a:cs typeface="+mn-cs"/>
              </a:rPr>
              <a:t>One Thing </a:t>
            </a:r>
            <a:r>
              <a:rPr kumimoji="0" lang="en-GB" sz="1200" b="0" i="0" u="none" strike="noStrike" kern="1200" cap="none" spc="0" normalizeH="0" baseline="0" noProof="0" dirty="0">
                <a:ln>
                  <a:noFill/>
                </a:ln>
                <a:solidFill>
                  <a:prstClr val="black"/>
                </a:solidFill>
                <a:effectLst/>
                <a:uLnTx/>
                <a:uFillTx/>
                <a:latin typeface="Calibri"/>
                <a:ea typeface="+mn-ea"/>
                <a:cs typeface="+mn-cs"/>
              </a:rPr>
              <a:t>by Lauren Child</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1" u="none" strike="noStrike" kern="1200" cap="none" spc="0" normalizeH="0" baseline="0" noProof="0" dirty="0">
                <a:ln>
                  <a:noFill/>
                </a:ln>
                <a:solidFill>
                  <a:prstClr val="black"/>
                </a:solidFill>
                <a:effectLst/>
                <a:uLnTx/>
                <a:uFillTx/>
                <a:latin typeface="Calibri"/>
                <a:ea typeface="+mn-ea"/>
                <a:cs typeface="+mn-cs"/>
              </a:rPr>
              <a:t>Each Orange had 8 Slices </a:t>
            </a:r>
            <a:r>
              <a:rPr kumimoji="0" lang="en-GB" sz="1200" b="0" i="0" u="none" strike="noStrike" kern="1200" cap="none" spc="0" normalizeH="0" baseline="0" noProof="0" dirty="0">
                <a:ln>
                  <a:noFill/>
                </a:ln>
                <a:solidFill>
                  <a:prstClr val="black"/>
                </a:solidFill>
                <a:effectLst/>
                <a:uLnTx/>
                <a:uFillTx/>
                <a:latin typeface="Calibri"/>
                <a:ea typeface="+mn-ea"/>
                <a:cs typeface="+mn-cs"/>
              </a:rPr>
              <a:t>by Paul Giganti</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1" u="none" strike="noStrike" kern="1200" cap="none" spc="0" normalizeH="0" baseline="0" noProof="0" dirty="0">
                <a:ln>
                  <a:noFill/>
                </a:ln>
                <a:solidFill>
                  <a:prstClr val="black"/>
                </a:solidFill>
                <a:effectLst/>
                <a:uLnTx/>
                <a:uFillTx/>
                <a:latin typeface="Calibri"/>
                <a:ea typeface="+mn-ea"/>
                <a:cs typeface="+mn-cs"/>
              </a:rPr>
              <a:t>Where’s The Pair? </a:t>
            </a:r>
            <a:r>
              <a:rPr kumimoji="0" lang="en-GB" sz="1200" b="0" i="0" u="none" strike="noStrike" kern="1200" cap="none" spc="0" normalizeH="0" baseline="0" noProof="0" dirty="0">
                <a:ln>
                  <a:noFill/>
                </a:ln>
                <a:solidFill>
                  <a:prstClr val="black"/>
                </a:solidFill>
                <a:effectLst/>
                <a:uLnTx/>
                <a:uFillTx/>
                <a:latin typeface="Calibri"/>
                <a:ea typeface="+mn-ea"/>
                <a:cs typeface="+mn-cs"/>
              </a:rPr>
              <a:t>by Britta Teckentrup</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Rectangle 30"/>
          <p:cNvSpPr/>
          <p:nvPr/>
        </p:nvSpPr>
        <p:spPr>
          <a:xfrm>
            <a:off x="4466828" y="4941301"/>
            <a:ext cx="441404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p:cNvSpPr txBox="1"/>
          <p:nvPr/>
        </p:nvSpPr>
        <p:spPr>
          <a:xfrm flipH="1">
            <a:off x="1543097" y="2655999"/>
            <a:ext cx="113693" cy="18466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TextBox 38"/>
          <p:cNvSpPr txBox="1"/>
          <p:nvPr/>
        </p:nvSpPr>
        <p:spPr>
          <a:xfrm>
            <a:off x="1194399" y="2563666"/>
            <a:ext cx="92365" cy="18466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153" name="Picture 9" descr="C:\Users\MD00124207\AppData\Local\Microsoft\Windows\Temporary Internet Files\Content.IE5\YN3TJHWL\blockpage[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Users\MD00124207\AppData\Local\Microsoft\Windows\Temporary Internet Files\Content.IE5\51OUKCCP\blockpage[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475" y="1518061"/>
            <a:ext cx="4213390" cy="1034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6828" y="2552429"/>
            <a:ext cx="4309037" cy="1057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5670" y="1246909"/>
            <a:ext cx="908486" cy="95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1479373" y="1518060"/>
            <a:ext cx="196509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Snack/lunch time food that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can be grouped and shared</a:t>
            </a:r>
          </a:p>
        </p:txBody>
      </p:sp>
      <p:pic>
        <p:nvPicPr>
          <p:cNvPr id="1433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968" y="2457851"/>
            <a:ext cx="1589226" cy="1036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2096800" y="2644029"/>
            <a:ext cx="179812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Box of socks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a washing line for sorting</a:t>
            </a:r>
          </a:p>
        </p:txBody>
      </p:sp>
      <p:pic>
        <p:nvPicPr>
          <p:cNvPr id="1434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5968" y="3765334"/>
            <a:ext cx="1676701" cy="1175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2228467" y="3984526"/>
            <a:ext cx="184512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Everyday objects that can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be sorted into groups</a:t>
            </a:r>
          </a:p>
        </p:txBody>
      </p:sp>
      <p:pic>
        <p:nvPicPr>
          <p:cNvPr id="14341"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621" y="5308270"/>
            <a:ext cx="1723212" cy="1251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2400061" y="5703280"/>
            <a:ext cx="150195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Toys that can be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grouped and shared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e.g. animals </a:t>
            </a:r>
          </a:p>
        </p:txBody>
      </p:sp>
    </p:spTree>
    <p:extLst>
      <p:ext uri="{BB962C8B-B14F-4D97-AF65-F5344CB8AC3E}">
        <p14:creationId xmlns:p14="http://schemas.microsoft.com/office/powerpoint/2010/main" val="8614363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2066E5-3A27-4E75-B340-3C5909CC94DC}"/>
              </a:ext>
            </a:extLst>
          </p:cNvPr>
          <p:cNvSpPr>
            <a:spLocks noGrp="1"/>
          </p:cNvSpPr>
          <p:nvPr>
            <p:ph idx="1"/>
          </p:nvPr>
        </p:nvSpPr>
        <p:spPr>
          <a:xfrm>
            <a:off x="472976" y="1484784"/>
            <a:ext cx="8229600" cy="4525963"/>
          </a:xfrm>
        </p:spPr>
        <p:txBody>
          <a:bodyPr/>
          <a:lstStyle/>
          <a:p>
            <a:r>
              <a:rPr lang="en-GB" b="1" dirty="0"/>
              <a:t>Sharing</a:t>
            </a:r>
          </a:p>
          <a:p>
            <a:pPr lvl="1"/>
            <a:r>
              <a:rPr lang="en-GB" dirty="0"/>
              <a:t>Sharing a set out so each have smaller amounts</a:t>
            </a:r>
          </a:p>
          <a:p>
            <a:pPr lvl="1"/>
            <a:r>
              <a:rPr lang="en-GB" dirty="0"/>
              <a:t>Sharing can be </a:t>
            </a:r>
            <a:r>
              <a:rPr lang="en-GB" b="1" dirty="0"/>
              <a:t>equal</a:t>
            </a:r>
            <a:r>
              <a:rPr lang="en-GB" dirty="0"/>
              <a:t> and </a:t>
            </a:r>
            <a:r>
              <a:rPr lang="en-GB" b="1" dirty="0"/>
              <a:t>unequal</a:t>
            </a:r>
          </a:p>
          <a:p>
            <a:pPr lvl="1"/>
            <a:r>
              <a:rPr lang="en-GB" dirty="0"/>
              <a:t>There may be a social reason to be unequal</a:t>
            </a:r>
          </a:p>
          <a:p>
            <a:pPr lvl="1"/>
            <a:r>
              <a:rPr lang="en-GB" dirty="0"/>
              <a:t>Children will be quite interested in equal shares</a:t>
            </a:r>
          </a:p>
          <a:p>
            <a:pPr lvl="1"/>
            <a:r>
              <a:rPr lang="en-GB" dirty="0"/>
              <a:t>Links to </a:t>
            </a:r>
            <a:r>
              <a:rPr lang="en-GB" b="1" dirty="0"/>
              <a:t>partitioning</a:t>
            </a:r>
            <a:r>
              <a:rPr lang="en-GB" dirty="0"/>
              <a:t> of a set</a:t>
            </a:r>
          </a:p>
          <a:p>
            <a:pPr lvl="1"/>
            <a:endParaRPr lang="en-GB" dirty="0"/>
          </a:p>
        </p:txBody>
      </p:sp>
      <p:sp>
        <p:nvSpPr>
          <p:cNvPr id="6" name="Title 1">
            <a:extLst>
              <a:ext uri="{FF2B5EF4-FFF2-40B4-BE49-F238E27FC236}">
                <a16:creationId xmlns:a16="http://schemas.microsoft.com/office/drawing/2014/main" id="{38DFFD06-DF7D-45DB-AE6C-701BB83A8E8C}"/>
              </a:ext>
            </a:extLst>
          </p:cNvPr>
          <p:cNvSpPr txBox="1">
            <a:spLocks/>
          </p:cNvSpPr>
          <p:nvPr/>
        </p:nvSpPr>
        <p:spPr>
          <a:xfrm>
            <a:off x="457200" y="19776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a:ea typeface="+mj-ea"/>
                <a:cs typeface="+mj-cs"/>
              </a:rPr>
              <a:t>Early Multiplication and Division</a:t>
            </a:r>
          </a:p>
        </p:txBody>
      </p:sp>
    </p:spTree>
    <p:extLst>
      <p:ext uri="{BB962C8B-B14F-4D97-AF65-F5344CB8AC3E}">
        <p14:creationId xmlns:p14="http://schemas.microsoft.com/office/powerpoint/2010/main" val="192691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2066E5-3A27-4E75-B340-3C5909CC94DC}"/>
              </a:ext>
            </a:extLst>
          </p:cNvPr>
          <p:cNvSpPr>
            <a:spLocks noGrp="1"/>
          </p:cNvSpPr>
          <p:nvPr>
            <p:ph idx="1"/>
          </p:nvPr>
        </p:nvSpPr>
        <p:spPr>
          <a:xfrm>
            <a:off x="457200" y="1340768"/>
            <a:ext cx="8229600" cy="4525963"/>
          </a:xfrm>
        </p:spPr>
        <p:txBody>
          <a:bodyPr/>
          <a:lstStyle/>
          <a:p>
            <a:r>
              <a:rPr lang="en-GB" b="1" dirty="0"/>
              <a:t>Grouping or repeated subtraction</a:t>
            </a:r>
          </a:p>
          <a:p>
            <a:pPr lvl="1"/>
            <a:r>
              <a:rPr lang="en-GB" dirty="0"/>
              <a:t>Less common in early years than sharing as there are fewer natural opportunities</a:t>
            </a:r>
          </a:p>
          <a:p>
            <a:pPr lvl="1"/>
            <a:r>
              <a:rPr lang="en-GB" dirty="0"/>
              <a:t>Wellies, socks, games in groups of 2 or 3</a:t>
            </a:r>
          </a:p>
          <a:p>
            <a:pPr lvl="1"/>
            <a:r>
              <a:rPr lang="en-GB" dirty="0"/>
              <a:t>10 fat sausages; one goes pop and one goes bang</a:t>
            </a:r>
          </a:p>
          <a:p>
            <a:pPr lvl="1"/>
            <a:r>
              <a:rPr lang="en-GB" dirty="0"/>
              <a:t>Links to </a:t>
            </a:r>
            <a:r>
              <a:rPr lang="en-GB" b="1" dirty="0"/>
              <a:t>partitioning</a:t>
            </a:r>
            <a:r>
              <a:rPr lang="en-GB" dirty="0"/>
              <a:t> of a set and </a:t>
            </a:r>
            <a:r>
              <a:rPr lang="en-GB" b="1" dirty="0"/>
              <a:t>ordering</a:t>
            </a:r>
          </a:p>
          <a:p>
            <a:pPr lvl="1"/>
            <a:endParaRPr lang="en-GB" dirty="0"/>
          </a:p>
          <a:p>
            <a:pPr lvl="1"/>
            <a:endParaRPr lang="en-GB" dirty="0"/>
          </a:p>
        </p:txBody>
      </p:sp>
      <p:sp>
        <p:nvSpPr>
          <p:cNvPr id="6" name="Title 1">
            <a:extLst>
              <a:ext uri="{FF2B5EF4-FFF2-40B4-BE49-F238E27FC236}">
                <a16:creationId xmlns:a16="http://schemas.microsoft.com/office/drawing/2014/main" id="{40CD8752-50FD-4C4D-9265-FC984F8A66E3}"/>
              </a:ext>
            </a:extLst>
          </p:cNvPr>
          <p:cNvSpPr txBox="1">
            <a:spLocks/>
          </p:cNvSpPr>
          <p:nvPr/>
        </p:nvSpPr>
        <p:spPr>
          <a:xfrm>
            <a:off x="457200" y="19776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a:ea typeface="+mj-ea"/>
                <a:cs typeface="+mj-cs"/>
              </a:rPr>
              <a:t>Early Multiplication and Division</a:t>
            </a:r>
          </a:p>
        </p:txBody>
      </p:sp>
    </p:spTree>
    <p:extLst>
      <p:ext uri="{BB962C8B-B14F-4D97-AF65-F5344CB8AC3E}">
        <p14:creationId xmlns:p14="http://schemas.microsoft.com/office/powerpoint/2010/main" val="182010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11A3E4E-66F2-401E-A169-01099DBC26B4}"/>
              </a:ext>
            </a:extLst>
          </p:cNvPr>
          <p:cNvGraphicFramePr>
            <a:graphicFrameLocks noGrp="1"/>
          </p:cNvGraphicFramePr>
          <p:nvPr/>
        </p:nvGraphicFramePr>
        <p:xfrm>
          <a:off x="978" y="1360984"/>
          <a:ext cx="9143022" cy="441704"/>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4287280330"/>
                    </a:ext>
                  </a:extLst>
                </a:gridCol>
                <a:gridCol w="4144466">
                  <a:extLst>
                    <a:ext uri="{9D8B030D-6E8A-4147-A177-3AD203B41FA5}">
                      <a16:colId xmlns:a16="http://schemas.microsoft.com/office/drawing/2014/main" val="196422268"/>
                    </a:ext>
                  </a:extLst>
                </a:gridCol>
                <a:gridCol w="4170973">
                  <a:extLst>
                    <a:ext uri="{9D8B030D-6E8A-4147-A177-3AD203B41FA5}">
                      <a16:colId xmlns:a16="http://schemas.microsoft.com/office/drawing/2014/main" val="3434763678"/>
                    </a:ext>
                  </a:extLst>
                </a:gridCol>
              </a:tblGrid>
              <a:tr h="4417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rId3" action="ppaction://hlinksldjump"/>
                        </a:rPr>
                        <a:t>Mult</a:t>
                      </a:r>
                      <a:r>
                        <a:rPr lang="en-GB" sz="800" b="1" baseline="0" dirty="0">
                          <a:hlinkClick r:id="rId3" action="ppaction://hlinksldjump"/>
                        </a:rPr>
                        <a:t>iplication and Division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000" kern="1200" dirty="0">
                          <a:solidFill>
                            <a:schemeClr val="tx1"/>
                          </a:solidFill>
                          <a:effectLst/>
                          <a:latin typeface="+mn-lt"/>
                          <a:ea typeface="+mn-ea"/>
                          <a:cs typeface="+mn-cs"/>
                        </a:rPr>
                        <a:t>Shares out a group of items into 2 equal sets within 0-10.</a:t>
                      </a:r>
                    </a:p>
                    <a:p>
                      <a:pPr algn="ctr"/>
                      <a:r>
                        <a:rPr lang="en-GB" sz="1000" kern="1200" dirty="0">
                          <a:solidFill>
                            <a:schemeClr val="tx1"/>
                          </a:solidFill>
                          <a:effectLst/>
                          <a:latin typeface="+mn-lt"/>
                          <a:ea typeface="+mn-ea"/>
                          <a:cs typeface="+mn-cs"/>
                        </a:rPr>
                        <a:t>Groups objects into matching or</a:t>
                      </a:r>
                      <a:r>
                        <a:rPr lang="en-GB" sz="1000" kern="1200" baseline="0" dirty="0">
                          <a:solidFill>
                            <a:schemeClr val="tx1"/>
                          </a:solidFill>
                          <a:effectLst/>
                          <a:latin typeface="+mn-lt"/>
                          <a:ea typeface="+mn-ea"/>
                          <a:cs typeface="+mn-cs"/>
                        </a:rPr>
                        <a:t> </a:t>
                      </a:r>
                      <a:r>
                        <a:rPr lang="en-GB" sz="1000" kern="1200" dirty="0">
                          <a:solidFill>
                            <a:schemeClr val="tx1"/>
                          </a:solidFill>
                          <a:effectLst/>
                          <a:latin typeface="+mn-lt"/>
                          <a:ea typeface="+mn-ea"/>
                          <a:cs typeface="+mn-cs"/>
                        </a:rPr>
                        <a:t>natural sets of 2 e.g. shoes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n-lt"/>
                        </a:rPr>
                        <a:t>Begin to identify halves</a:t>
                      </a:r>
                      <a:r>
                        <a:rPr lang="en-GB" sz="1000" baseline="0" dirty="0">
                          <a:latin typeface="+mn-lt"/>
                        </a:rPr>
                        <a:t> and doubles usi</a:t>
                      </a:r>
                      <a:r>
                        <a:rPr lang="en-GB" sz="1000" dirty="0">
                          <a:latin typeface="+mn-lt"/>
                        </a:rPr>
                        <a:t>ng concrete materials</a:t>
                      </a:r>
                      <a:r>
                        <a:rPr lang="en-GB" sz="1000" baseline="0" dirty="0">
                          <a:latin typeface="+mn-lt"/>
                        </a:rPr>
                        <a:t> </a:t>
                      </a:r>
                      <a:r>
                        <a:rPr lang="en-GB" sz="1000" dirty="0">
                          <a:latin typeface="+mn-lt"/>
                        </a:rPr>
                        <a:t>within</a:t>
                      </a:r>
                      <a:r>
                        <a:rPr lang="en-GB" sz="1000" baseline="0" dirty="0">
                          <a:latin typeface="+mn-lt"/>
                        </a:rPr>
                        <a:t>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65683023"/>
                  </a:ext>
                </a:extLst>
              </a:tr>
            </a:tbl>
          </a:graphicData>
        </a:graphic>
      </p:graphicFrame>
      <p:sp>
        <p:nvSpPr>
          <p:cNvPr id="3" name="Title 1">
            <a:extLst>
              <a:ext uri="{FF2B5EF4-FFF2-40B4-BE49-F238E27FC236}">
                <a16:creationId xmlns:a16="http://schemas.microsoft.com/office/drawing/2014/main" id="{FD6EFE88-85A1-48EF-B529-C62CA352893F}"/>
              </a:ext>
            </a:extLst>
          </p:cNvPr>
          <p:cNvSpPr txBox="1">
            <a:spLocks/>
          </p:cNvSpPr>
          <p:nvPr/>
        </p:nvSpPr>
        <p:spPr>
          <a:xfrm>
            <a:off x="457200" y="19776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a:ea typeface="+mj-ea"/>
                <a:cs typeface="+mj-cs"/>
              </a:rPr>
              <a:t>Early Multiplication and Division</a:t>
            </a:r>
          </a:p>
        </p:txBody>
      </p:sp>
      <p:sp>
        <p:nvSpPr>
          <p:cNvPr id="4" name="Rectangle 3">
            <a:extLst>
              <a:ext uri="{FF2B5EF4-FFF2-40B4-BE49-F238E27FC236}">
                <a16:creationId xmlns:a16="http://schemas.microsoft.com/office/drawing/2014/main" id="{22CD91FC-0604-4AE7-AF68-EE640C6293F2}"/>
              </a:ext>
            </a:extLst>
          </p:cNvPr>
          <p:cNvSpPr/>
          <p:nvPr/>
        </p:nvSpPr>
        <p:spPr>
          <a:xfrm>
            <a:off x="794420" y="1360984"/>
            <a:ext cx="4176464" cy="441704"/>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02BE7C11-E930-42CF-B23B-486312E7CB76}"/>
              </a:ext>
            </a:extLst>
          </p:cNvPr>
          <p:cNvSpPr txBox="1"/>
          <p:nvPr/>
        </p:nvSpPr>
        <p:spPr>
          <a:xfrm>
            <a:off x="2539264" y="5069728"/>
            <a:ext cx="7803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3</a:t>
            </a:r>
          </a:p>
        </p:txBody>
      </p:sp>
      <p:sp>
        <p:nvSpPr>
          <p:cNvPr id="6" name="Oval 5">
            <a:extLst>
              <a:ext uri="{FF2B5EF4-FFF2-40B4-BE49-F238E27FC236}">
                <a16:creationId xmlns:a16="http://schemas.microsoft.com/office/drawing/2014/main" id="{1533F67E-F2E7-4C8A-AC15-FB028BDF06C1}"/>
              </a:ext>
            </a:extLst>
          </p:cNvPr>
          <p:cNvSpPr/>
          <p:nvPr/>
        </p:nvSpPr>
        <p:spPr>
          <a:xfrm>
            <a:off x="1778882" y="3216374"/>
            <a:ext cx="2207540" cy="181257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81394301-DE0F-4B15-9350-B47CEDC7FE0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682" b="81075" l="17544" r="91053">
                        <a14:foregroundMark x1="21930" y1="41822" x2="21930" y2="41822"/>
                        <a14:foregroundMark x1="21228" y1="64953" x2="21228" y2="64953"/>
                        <a14:foregroundMark x1="45263" y1="75467" x2="45263" y2="75467"/>
                        <a14:foregroundMark x1="21053" y1="50000" x2="21053" y2="50000"/>
                        <a14:foregroundMark x1="17544" y1="69626" x2="17544" y2="69626"/>
                        <a14:foregroundMark x1="46140" y1="81308" x2="46140" y2="81308"/>
                        <a14:foregroundMark x1="91053" y1="32243" x2="91053" y2="32243"/>
                        <a14:foregroundMark x1="71930" y1="11682" x2="71930" y2="11682"/>
                      </a14:backgroundRemoval>
                    </a14:imgEffect>
                  </a14:imgLayer>
                </a14:imgProps>
              </a:ext>
              <a:ext uri="{28A0092B-C50C-407E-A947-70E740481C1C}">
                <a14:useLocalDpi xmlns:a14="http://schemas.microsoft.com/office/drawing/2010/main" val="0"/>
              </a:ext>
            </a:extLst>
          </a:blip>
          <a:srcRect l="16486" t="7580" r="5262" b="18234"/>
          <a:stretch/>
        </p:blipFill>
        <p:spPr>
          <a:xfrm>
            <a:off x="3286283" y="2302574"/>
            <a:ext cx="815650" cy="580632"/>
          </a:xfrm>
          <a:prstGeom prst="rect">
            <a:avLst/>
          </a:prstGeom>
        </p:spPr>
      </p:pic>
      <p:pic>
        <p:nvPicPr>
          <p:cNvPr id="9" name="Picture 8">
            <a:extLst>
              <a:ext uri="{FF2B5EF4-FFF2-40B4-BE49-F238E27FC236}">
                <a16:creationId xmlns:a16="http://schemas.microsoft.com/office/drawing/2014/main" id="{40C29F1C-DC37-4771-A53B-7EEF9D52296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682" b="81075" l="17544" r="91053">
                        <a14:foregroundMark x1="21930" y1="41822" x2="21930" y2="41822"/>
                        <a14:foregroundMark x1="21228" y1="64953" x2="21228" y2="64953"/>
                        <a14:foregroundMark x1="45263" y1="75467" x2="45263" y2="75467"/>
                        <a14:foregroundMark x1="21053" y1="50000" x2="21053" y2="50000"/>
                        <a14:foregroundMark x1="17544" y1="69626" x2="17544" y2="69626"/>
                        <a14:foregroundMark x1="46140" y1="81308" x2="46140" y2="81308"/>
                        <a14:foregroundMark x1="91053" y1="32243" x2="91053" y2="32243"/>
                        <a14:foregroundMark x1="71930" y1="11682" x2="71930" y2="11682"/>
                      </a14:backgroundRemoval>
                    </a14:imgEffect>
                  </a14:imgLayer>
                </a14:imgProps>
              </a:ext>
              <a:ext uri="{28A0092B-C50C-407E-A947-70E740481C1C}">
                <a14:useLocalDpi xmlns:a14="http://schemas.microsoft.com/office/drawing/2010/main" val="0"/>
              </a:ext>
            </a:extLst>
          </a:blip>
          <a:srcRect l="16486" t="7580" r="5262" b="18234"/>
          <a:stretch/>
        </p:blipFill>
        <p:spPr>
          <a:xfrm>
            <a:off x="5117047" y="2277900"/>
            <a:ext cx="815650" cy="580632"/>
          </a:xfrm>
          <a:prstGeom prst="rect">
            <a:avLst/>
          </a:prstGeom>
        </p:spPr>
      </p:pic>
      <p:pic>
        <p:nvPicPr>
          <p:cNvPr id="11" name="Picture 10">
            <a:extLst>
              <a:ext uri="{FF2B5EF4-FFF2-40B4-BE49-F238E27FC236}">
                <a16:creationId xmlns:a16="http://schemas.microsoft.com/office/drawing/2014/main" id="{FEEE5A4E-A405-4660-AC07-DFAE808809D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682" b="81075" l="17544" r="91053">
                        <a14:foregroundMark x1="21930" y1="41822" x2="21930" y2="41822"/>
                        <a14:foregroundMark x1="21228" y1="64953" x2="21228" y2="64953"/>
                        <a14:foregroundMark x1="45263" y1="75467" x2="45263" y2="75467"/>
                        <a14:foregroundMark x1="21053" y1="50000" x2="21053" y2="50000"/>
                        <a14:foregroundMark x1="17544" y1="69626" x2="17544" y2="69626"/>
                        <a14:foregroundMark x1="46140" y1="81308" x2="46140" y2="81308"/>
                        <a14:foregroundMark x1="91053" y1="32243" x2="91053" y2="32243"/>
                        <a14:foregroundMark x1="71930" y1="11682" x2="71930" y2="11682"/>
                      </a14:backgroundRemoval>
                    </a14:imgEffect>
                  </a14:imgLayer>
                </a14:imgProps>
              </a:ext>
              <a:ext uri="{28A0092B-C50C-407E-A947-70E740481C1C}">
                <a14:useLocalDpi xmlns:a14="http://schemas.microsoft.com/office/drawing/2010/main" val="0"/>
              </a:ext>
            </a:extLst>
          </a:blip>
          <a:srcRect l="16486" t="7580" r="5262" b="18234"/>
          <a:stretch/>
        </p:blipFill>
        <p:spPr>
          <a:xfrm>
            <a:off x="1455519" y="2341400"/>
            <a:ext cx="815650" cy="580632"/>
          </a:xfrm>
          <a:prstGeom prst="rect">
            <a:avLst/>
          </a:prstGeom>
        </p:spPr>
      </p:pic>
      <p:pic>
        <p:nvPicPr>
          <p:cNvPr id="12" name="Picture 11">
            <a:extLst>
              <a:ext uri="{FF2B5EF4-FFF2-40B4-BE49-F238E27FC236}">
                <a16:creationId xmlns:a16="http://schemas.microsoft.com/office/drawing/2014/main" id="{C25C48F3-7386-43B7-AB97-CE8A8C948C6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682" b="81075" l="17544" r="91053">
                        <a14:foregroundMark x1="21930" y1="41822" x2="21930" y2="41822"/>
                        <a14:foregroundMark x1="21228" y1="64953" x2="21228" y2="64953"/>
                        <a14:foregroundMark x1="45263" y1="75467" x2="45263" y2="75467"/>
                        <a14:foregroundMark x1="21053" y1="50000" x2="21053" y2="50000"/>
                        <a14:foregroundMark x1="17544" y1="69626" x2="17544" y2="69626"/>
                        <a14:foregroundMark x1="46140" y1="81308" x2="46140" y2="81308"/>
                        <a14:foregroundMark x1="91053" y1="32243" x2="91053" y2="32243"/>
                        <a14:foregroundMark x1="71930" y1="11682" x2="71930" y2="11682"/>
                      </a14:backgroundRemoval>
                    </a14:imgEffect>
                  </a14:imgLayer>
                </a14:imgProps>
              </a:ext>
              <a:ext uri="{28A0092B-C50C-407E-A947-70E740481C1C}">
                <a14:useLocalDpi xmlns:a14="http://schemas.microsoft.com/office/drawing/2010/main" val="0"/>
              </a:ext>
            </a:extLst>
          </a:blip>
          <a:srcRect l="16486" t="7580" r="5262" b="18234"/>
          <a:stretch/>
        </p:blipFill>
        <p:spPr>
          <a:xfrm>
            <a:off x="2357085" y="2311464"/>
            <a:ext cx="815650" cy="580632"/>
          </a:xfrm>
          <a:prstGeom prst="rect">
            <a:avLst/>
          </a:prstGeom>
        </p:spPr>
      </p:pic>
      <p:pic>
        <p:nvPicPr>
          <p:cNvPr id="13" name="Picture 12">
            <a:extLst>
              <a:ext uri="{FF2B5EF4-FFF2-40B4-BE49-F238E27FC236}">
                <a16:creationId xmlns:a16="http://schemas.microsoft.com/office/drawing/2014/main" id="{BB46D9EB-7F14-4254-9656-3EF45F1FB30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682" b="81075" l="17544" r="91053">
                        <a14:foregroundMark x1="21930" y1="41822" x2="21930" y2="41822"/>
                        <a14:foregroundMark x1="21228" y1="64953" x2="21228" y2="64953"/>
                        <a14:foregroundMark x1="45263" y1="75467" x2="45263" y2="75467"/>
                        <a14:foregroundMark x1="21053" y1="50000" x2="21053" y2="50000"/>
                        <a14:foregroundMark x1="17544" y1="69626" x2="17544" y2="69626"/>
                        <a14:foregroundMark x1="46140" y1="81308" x2="46140" y2="81308"/>
                        <a14:foregroundMark x1="91053" y1="32243" x2="91053" y2="32243"/>
                        <a14:foregroundMark x1="71930" y1="11682" x2="71930" y2="11682"/>
                      </a14:backgroundRemoval>
                    </a14:imgEffect>
                  </a14:imgLayer>
                </a14:imgProps>
              </a:ext>
              <a:ext uri="{28A0092B-C50C-407E-A947-70E740481C1C}">
                <a14:useLocalDpi xmlns:a14="http://schemas.microsoft.com/office/drawing/2010/main" val="0"/>
              </a:ext>
            </a:extLst>
          </a:blip>
          <a:srcRect l="16486" t="7580" r="5262" b="18234"/>
          <a:stretch/>
        </p:blipFill>
        <p:spPr>
          <a:xfrm>
            <a:off x="4201665" y="2277900"/>
            <a:ext cx="815650" cy="580632"/>
          </a:xfrm>
          <a:prstGeom prst="rect">
            <a:avLst/>
          </a:prstGeom>
        </p:spPr>
      </p:pic>
      <p:pic>
        <p:nvPicPr>
          <p:cNvPr id="14" name="Picture 13">
            <a:extLst>
              <a:ext uri="{FF2B5EF4-FFF2-40B4-BE49-F238E27FC236}">
                <a16:creationId xmlns:a16="http://schemas.microsoft.com/office/drawing/2014/main" id="{F48A92F9-B8CA-4685-B7E7-73D874B9276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682" b="81075" l="17544" r="91053">
                        <a14:foregroundMark x1="21930" y1="41822" x2="21930" y2="41822"/>
                        <a14:foregroundMark x1="21228" y1="64953" x2="21228" y2="64953"/>
                        <a14:foregroundMark x1="45263" y1="75467" x2="45263" y2="75467"/>
                        <a14:foregroundMark x1="21053" y1="50000" x2="21053" y2="50000"/>
                        <a14:foregroundMark x1="17544" y1="69626" x2="17544" y2="69626"/>
                        <a14:foregroundMark x1="46140" y1="81308" x2="46140" y2="81308"/>
                        <a14:foregroundMark x1="91053" y1="32243" x2="91053" y2="32243"/>
                        <a14:foregroundMark x1="71930" y1="11682" x2="71930" y2="11682"/>
                      </a14:backgroundRemoval>
                    </a14:imgEffect>
                  </a14:imgLayer>
                </a14:imgProps>
              </a:ext>
              <a:ext uri="{28A0092B-C50C-407E-A947-70E740481C1C}">
                <a14:useLocalDpi xmlns:a14="http://schemas.microsoft.com/office/drawing/2010/main" val="0"/>
              </a:ext>
            </a:extLst>
          </a:blip>
          <a:srcRect l="16486" t="7580" r="5262" b="18234"/>
          <a:stretch/>
        </p:blipFill>
        <p:spPr>
          <a:xfrm>
            <a:off x="6105296" y="2302574"/>
            <a:ext cx="815650" cy="580632"/>
          </a:xfrm>
          <a:prstGeom prst="rect">
            <a:avLst/>
          </a:prstGeom>
        </p:spPr>
      </p:pic>
      <p:sp>
        <p:nvSpPr>
          <p:cNvPr id="15" name="Oval 14">
            <a:extLst>
              <a:ext uri="{FF2B5EF4-FFF2-40B4-BE49-F238E27FC236}">
                <a16:creationId xmlns:a16="http://schemas.microsoft.com/office/drawing/2014/main" id="{3E80DC67-43EF-409C-957F-4040BF41830F}"/>
              </a:ext>
            </a:extLst>
          </p:cNvPr>
          <p:cNvSpPr/>
          <p:nvPr/>
        </p:nvSpPr>
        <p:spPr>
          <a:xfrm>
            <a:off x="4685674" y="3191718"/>
            <a:ext cx="2207540" cy="181257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7C8FC564-86B3-449D-A40E-4B28DF5E6E3B}"/>
              </a:ext>
            </a:extLst>
          </p:cNvPr>
          <p:cNvSpPr txBox="1"/>
          <p:nvPr/>
        </p:nvSpPr>
        <p:spPr>
          <a:xfrm>
            <a:off x="5542543" y="5004292"/>
            <a:ext cx="7803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3</a:t>
            </a:r>
          </a:p>
        </p:txBody>
      </p:sp>
    </p:spTree>
    <p:extLst>
      <p:ext uri="{BB962C8B-B14F-4D97-AF65-F5344CB8AC3E}">
        <p14:creationId xmlns:p14="http://schemas.microsoft.com/office/powerpoint/2010/main" val="378828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heel(1)">
                                      <p:cBhvr>
                                        <p:cTn id="26" dur="2000"/>
                                        <p:tgtEl>
                                          <p:spTgt spid="6"/>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heel(1)">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5.55556E-7 3.7037E-6 L 0.05538 0.16875 " pathEditMode="relative" rAng="0" ptsTypes="AA">
                                      <p:cBhvr>
                                        <p:cTn id="33" dur="2000" fill="hold"/>
                                        <p:tgtEl>
                                          <p:spTgt spid="11"/>
                                        </p:tgtEl>
                                        <p:attrNameLst>
                                          <p:attrName>ppt_x</p:attrName>
                                          <p:attrName>ppt_y</p:attrName>
                                        </p:attrNameLst>
                                      </p:cBhvr>
                                      <p:rCtr x="2760" y="8426"/>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5.55556E-7 1.85185E-6 L 0.29201 0.15208 " pathEditMode="relative" rAng="0" ptsTypes="AA">
                                      <p:cBhvr>
                                        <p:cTn id="37" dur="2000" fill="hold"/>
                                        <p:tgtEl>
                                          <p:spTgt spid="12"/>
                                        </p:tgtEl>
                                        <p:attrNameLst>
                                          <p:attrName>ppt_x</p:attrName>
                                          <p:attrName>ppt_y</p:attrName>
                                        </p:attrNameLst>
                                      </p:cBhvr>
                                      <p:rCtr x="14601" y="7593"/>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3.05556E-6 7.40741E-7 L -0.04461 0.18843 " pathEditMode="relative" rAng="0" ptsTypes="AA">
                                      <p:cBhvr>
                                        <p:cTn id="41" dur="2000" fill="hold"/>
                                        <p:tgtEl>
                                          <p:spTgt spid="8"/>
                                        </p:tgtEl>
                                        <p:attrNameLst>
                                          <p:attrName>ppt_x</p:attrName>
                                          <p:attrName>ppt_y</p:attrName>
                                        </p:attrNameLst>
                                      </p:cBhvr>
                                      <p:rCtr x="-2240" y="9421"/>
                                    </p:animMotion>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3.33333E-6 2.96296E-6 L 0.18489 0.17801 " pathEditMode="relative" rAng="0" ptsTypes="AA">
                                      <p:cBhvr>
                                        <p:cTn id="45" dur="2000" fill="hold"/>
                                        <p:tgtEl>
                                          <p:spTgt spid="13"/>
                                        </p:tgtEl>
                                        <p:attrNameLst>
                                          <p:attrName>ppt_x</p:attrName>
                                          <p:attrName>ppt_y</p:attrName>
                                        </p:attrNameLst>
                                      </p:cBhvr>
                                      <p:rCtr x="9236" y="8889"/>
                                    </p:animMotion>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3.33333E-6 2.96296E-6 L -0.27934 0.28287 " pathEditMode="relative" rAng="0" ptsTypes="AA">
                                      <p:cBhvr>
                                        <p:cTn id="49" dur="2000" fill="hold"/>
                                        <p:tgtEl>
                                          <p:spTgt spid="9"/>
                                        </p:tgtEl>
                                        <p:attrNameLst>
                                          <p:attrName>ppt_x</p:attrName>
                                          <p:attrName>ppt_y</p:attrName>
                                        </p:attrNameLst>
                                      </p:cBhvr>
                                      <p:rCtr x="-13976" y="14144"/>
                                    </p:animMotion>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3.61111E-6 7.40741E-7 L -0.06355 0.29005 " pathEditMode="relative" rAng="0" ptsTypes="AA">
                                      <p:cBhvr>
                                        <p:cTn id="53" dur="2000" fill="hold"/>
                                        <p:tgtEl>
                                          <p:spTgt spid="14"/>
                                        </p:tgtEl>
                                        <p:attrNameLst>
                                          <p:attrName>ppt_x</p:attrName>
                                          <p:attrName>ppt_y</p:attrName>
                                        </p:attrNameLst>
                                      </p:cBhvr>
                                      <p:rCtr x="-3177" y="14491"/>
                                    </p:animMotion>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5" grpId="0" animBg="1"/>
      <p:bldP spid="1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11A3E4E-66F2-401E-A169-01099DBC26B4}"/>
              </a:ext>
            </a:extLst>
          </p:cNvPr>
          <p:cNvGraphicFramePr>
            <a:graphicFrameLocks noGrp="1"/>
          </p:cNvGraphicFramePr>
          <p:nvPr/>
        </p:nvGraphicFramePr>
        <p:xfrm>
          <a:off x="978" y="1360984"/>
          <a:ext cx="9143022" cy="441704"/>
        </p:xfrm>
        <a:graphic>
          <a:graphicData uri="http://schemas.openxmlformats.org/drawingml/2006/table">
            <a:tbl>
              <a:tblPr firstRow="1" bandRow="1">
                <a:tableStyleId>{5940675A-B579-460E-94D1-54222C63F5DA}</a:tableStyleId>
              </a:tblPr>
              <a:tblGrid>
                <a:gridCol w="827583">
                  <a:extLst>
                    <a:ext uri="{9D8B030D-6E8A-4147-A177-3AD203B41FA5}">
                      <a16:colId xmlns:a16="http://schemas.microsoft.com/office/drawing/2014/main" val="4287280330"/>
                    </a:ext>
                  </a:extLst>
                </a:gridCol>
                <a:gridCol w="4144466">
                  <a:extLst>
                    <a:ext uri="{9D8B030D-6E8A-4147-A177-3AD203B41FA5}">
                      <a16:colId xmlns:a16="http://schemas.microsoft.com/office/drawing/2014/main" val="196422268"/>
                    </a:ext>
                  </a:extLst>
                </a:gridCol>
                <a:gridCol w="4170973">
                  <a:extLst>
                    <a:ext uri="{9D8B030D-6E8A-4147-A177-3AD203B41FA5}">
                      <a16:colId xmlns:a16="http://schemas.microsoft.com/office/drawing/2014/main" val="3434763678"/>
                    </a:ext>
                  </a:extLst>
                </a:gridCol>
              </a:tblGrid>
              <a:tr h="4417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hlinkClick r:id="rId3" action="ppaction://hlinksldjump"/>
                        </a:rPr>
                        <a:t>Mult</a:t>
                      </a:r>
                      <a:r>
                        <a:rPr lang="en-GB" sz="800" b="1" baseline="0" dirty="0">
                          <a:hlinkClick r:id="rId3" action="ppaction://hlinksldjump"/>
                        </a:rPr>
                        <a:t>iplication and Division</a:t>
                      </a:r>
                      <a:endParaRPr lang="en-GB" sz="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000" kern="1200" dirty="0">
                          <a:solidFill>
                            <a:schemeClr val="tx1"/>
                          </a:solidFill>
                          <a:effectLst/>
                          <a:latin typeface="+mn-lt"/>
                          <a:ea typeface="+mn-ea"/>
                          <a:cs typeface="+mn-cs"/>
                        </a:rPr>
                        <a:t>Shares out a group of items into 2 equal sets within 0-10.</a:t>
                      </a:r>
                    </a:p>
                    <a:p>
                      <a:pPr algn="ctr"/>
                      <a:r>
                        <a:rPr lang="en-GB" sz="1000" kern="1200" dirty="0">
                          <a:solidFill>
                            <a:schemeClr val="tx1"/>
                          </a:solidFill>
                          <a:effectLst/>
                          <a:latin typeface="+mn-lt"/>
                          <a:ea typeface="+mn-ea"/>
                          <a:cs typeface="+mn-cs"/>
                        </a:rPr>
                        <a:t>Groups objects into matching or</a:t>
                      </a:r>
                      <a:r>
                        <a:rPr lang="en-GB" sz="1000" kern="1200" baseline="0" dirty="0">
                          <a:solidFill>
                            <a:schemeClr val="tx1"/>
                          </a:solidFill>
                          <a:effectLst/>
                          <a:latin typeface="+mn-lt"/>
                          <a:ea typeface="+mn-ea"/>
                          <a:cs typeface="+mn-cs"/>
                        </a:rPr>
                        <a:t> </a:t>
                      </a:r>
                      <a:r>
                        <a:rPr lang="en-GB" sz="1000" kern="1200" dirty="0">
                          <a:solidFill>
                            <a:schemeClr val="tx1"/>
                          </a:solidFill>
                          <a:effectLst/>
                          <a:latin typeface="+mn-lt"/>
                          <a:ea typeface="+mn-ea"/>
                          <a:cs typeface="+mn-cs"/>
                        </a:rPr>
                        <a:t>natural sets of 2 e.g. shoes within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n-lt"/>
                        </a:rPr>
                        <a:t>Begin to identify halves</a:t>
                      </a:r>
                      <a:r>
                        <a:rPr lang="en-GB" sz="1000" baseline="0" dirty="0">
                          <a:latin typeface="+mn-lt"/>
                        </a:rPr>
                        <a:t> and doubles usi</a:t>
                      </a:r>
                      <a:r>
                        <a:rPr lang="en-GB" sz="1000" dirty="0">
                          <a:latin typeface="+mn-lt"/>
                        </a:rPr>
                        <a:t>ng concrete materials</a:t>
                      </a:r>
                      <a:r>
                        <a:rPr lang="en-GB" sz="1000" baseline="0" dirty="0">
                          <a:latin typeface="+mn-lt"/>
                        </a:rPr>
                        <a:t> </a:t>
                      </a:r>
                      <a:r>
                        <a:rPr lang="en-GB" sz="1000" dirty="0">
                          <a:latin typeface="+mn-lt"/>
                        </a:rPr>
                        <a:t>within</a:t>
                      </a:r>
                      <a:r>
                        <a:rPr lang="en-GB" sz="1000" baseline="0" dirty="0">
                          <a:latin typeface="+mn-lt"/>
                        </a:rPr>
                        <a:t> 0-10</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65683023"/>
                  </a:ext>
                </a:extLst>
              </a:tr>
            </a:tbl>
          </a:graphicData>
        </a:graphic>
      </p:graphicFrame>
      <p:sp>
        <p:nvSpPr>
          <p:cNvPr id="3" name="Title 1">
            <a:extLst>
              <a:ext uri="{FF2B5EF4-FFF2-40B4-BE49-F238E27FC236}">
                <a16:creationId xmlns:a16="http://schemas.microsoft.com/office/drawing/2014/main" id="{FD6EFE88-85A1-48EF-B529-C62CA352893F}"/>
              </a:ext>
            </a:extLst>
          </p:cNvPr>
          <p:cNvSpPr txBox="1">
            <a:spLocks/>
          </p:cNvSpPr>
          <p:nvPr/>
        </p:nvSpPr>
        <p:spPr>
          <a:xfrm>
            <a:off x="457200" y="19776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a:ea typeface="+mj-ea"/>
                <a:cs typeface="+mj-cs"/>
              </a:rPr>
              <a:t>Early Multiplication and Division</a:t>
            </a:r>
          </a:p>
        </p:txBody>
      </p:sp>
      <p:sp>
        <p:nvSpPr>
          <p:cNvPr id="4" name="Rectangle 3">
            <a:extLst>
              <a:ext uri="{FF2B5EF4-FFF2-40B4-BE49-F238E27FC236}">
                <a16:creationId xmlns:a16="http://schemas.microsoft.com/office/drawing/2014/main" id="{22CD91FC-0604-4AE7-AF68-EE640C6293F2}"/>
              </a:ext>
            </a:extLst>
          </p:cNvPr>
          <p:cNvSpPr/>
          <p:nvPr/>
        </p:nvSpPr>
        <p:spPr>
          <a:xfrm>
            <a:off x="794420" y="1360984"/>
            <a:ext cx="4176464" cy="441704"/>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7C8FC564-86B3-449D-A40E-4B28DF5E6E3B}"/>
              </a:ext>
            </a:extLst>
          </p:cNvPr>
          <p:cNvSpPr txBox="1"/>
          <p:nvPr/>
        </p:nvSpPr>
        <p:spPr>
          <a:xfrm>
            <a:off x="247436" y="3307463"/>
            <a:ext cx="7803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4</a:t>
            </a:r>
          </a:p>
        </p:txBody>
      </p:sp>
      <p:pic>
        <p:nvPicPr>
          <p:cNvPr id="10" name="Graphic 9" descr="Brontosaurus">
            <a:extLst>
              <a:ext uri="{FF2B5EF4-FFF2-40B4-BE49-F238E27FC236}">
                <a16:creationId xmlns:a16="http://schemas.microsoft.com/office/drawing/2014/main" id="{13E30691-106A-422B-8B86-BEA9D0236E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1600" y="2023506"/>
            <a:ext cx="914400" cy="914400"/>
          </a:xfrm>
          <a:prstGeom prst="rect">
            <a:avLst/>
          </a:prstGeom>
        </p:spPr>
      </p:pic>
      <p:pic>
        <p:nvPicPr>
          <p:cNvPr id="17" name="Graphic 16" descr="Brontosaurus">
            <a:extLst>
              <a:ext uri="{FF2B5EF4-FFF2-40B4-BE49-F238E27FC236}">
                <a16:creationId xmlns:a16="http://schemas.microsoft.com/office/drawing/2014/main" id="{9458373B-42E4-4E23-95EF-60806CF281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86000" y="2023506"/>
            <a:ext cx="914400" cy="914400"/>
          </a:xfrm>
          <a:prstGeom prst="rect">
            <a:avLst/>
          </a:prstGeom>
        </p:spPr>
      </p:pic>
      <p:pic>
        <p:nvPicPr>
          <p:cNvPr id="18" name="Graphic 17" descr="Brontosaurus">
            <a:extLst>
              <a:ext uri="{FF2B5EF4-FFF2-40B4-BE49-F238E27FC236}">
                <a16:creationId xmlns:a16="http://schemas.microsoft.com/office/drawing/2014/main" id="{9833FC83-0E7F-4CF8-ACD7-E2C26CD3FB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5868" y="2023506"/>
            <a:ext cx="914400" cy="914400"/>
          </a:xfrm>
          <a:prstGeom prst="rect">
            <a:avLst/>
          </a:prstGeom>
        </p:spPr>
      </p:pic>
      <p:pic>
        <p:nvPicPr>
          <p:cNvPr id="19" name="Graphic 18" descr="Brontosaurus">
            <a:extLst>
              <a:ext uri="{FF2B5EF4-FFF2-40B4-BE49-F238E27FC236}">
                <a16:creationId xmlns:a16="http://schemas.microsoft.com/office/drawing/2014/main" id="{010BBBC2-D276-4607-B12C-83D24F6734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90268" y="2023506"/>
            <a:ext cx="914400" cy="914400"/>
          </a:xfrm>
          <a:prstGeom prst="rect">
            <a:avLst/>
          </a:prstGeom>
        </p:spPr>
      </p:pic>
      <p:pic>
        <p:nvPicPr>
          <p:cNvPr id="20" name="Graphic 19" descr="Brontosaurus">
            <a:extLst>
              <a:ext uri="{FF2B5EF4-FFF2-40B4-BE49-F238E27FC236}">
                <a16:creationId xmlns:a16="http://schemas.microsoft.com/office/drawing/2014/main" id="{5D5C2D36-1797-4AA5-9A4B-77EAD28936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28143" y="2031890"/>
            <a:ext cx="914400" cy="914400"/>
          </a:xfrm>
          <a:prstGeom prst="rect">
            <a:avLst/>
          </a:prstGeom>
        </p:spPr>
      </p:pic>
      <p:pic>
        <p:nvPicPr>
          <p:cNvPr id="21" name="Graphic 20" descr="Brontosaurus">
            <a:extLst>
              <a:ext uri="{FF2B5EF4-FFF2-40B4-BE49-F238E27FC236}">
                <a16:creationId xmlns:a16="http://schemas.microsoft.com/office/drawing/2014/main" id="{5FD12771-8768-4609-A364-D4317E2BE1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42543" y="2031890"/>
            <a:ext cx="914400" cy="914400"/>
          </a:xfrm>
          <a:prstGeom prst="rect">
            <a:avLst/>
          </a:prstGeom>
        </p:spPr>
      </p:pic>
      <p:pic>
        <p:nvPicPr>
          <p:cNvPr id="22" name="Graphic 21" descr="Brontosaurus">
            <a:extLst>
              <a:ext uri="{FF2B5EF4-FFF2-40B4-BE49-F238E27FC236}">
                <a16:creationId xmlns:a16="http://schemas.microsoft.com/office/drawing/2014/main" id="{FB31749D-60A6-4502-8EC5-48F642D672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55886" y="2031890"/>
            <a:ext cx="914400" cy="914400"/>
          </a:xfrm>
          <a:prstGeom prst="rect">
            <a:avLst/>
          </a:prstGeom>
        </p:spPr>
      </p:pic>
      <p:pic>
        <p:nvPicPr>
          <p:cNvPr id="23" name="Graphic 22" descr="Brontosaurus">
            <a:extLst>
              <a:ext uri="{FF2B5EF4-FFF2-40B4-BE49-F238E27FC236}">
                <a16:creationId xmlns:a16="http://schemas.microsoft.com/office/drawing/2014/main" id="{2A270B24-C808-4DB6-A5C9-80E5D7581C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70286" y="2031890"/>
            <a:ext cx="914400" cy="914400"/>
          </a:xfrm>
          <a:prstGeom prst="rect">
            <a:avLst/>
          </a:prstGeom>
        </p:spPr>
      </p:pic>
      <p:pic>
        <p:nvPicPr>
          <p:cNvPr id="26" name="Picture 25">
            <a:extLst>
              <a:ext uri="{FF2B5EF4-FFF2-40B4-BE49-F238E27FC236}">
                <a16:creationId xmlns:a16="http://schemas.microsoft.com/office/drawing/2014/main" id="{D5974332-6A65-4F8B-81DE-9FD8F096998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299" b="99675" l="0" r="98158">
                        <a14:foregroundMark x1="23421" y1="87662" x2="23421" y2="87662"/>
                        <a14:foregroundMark x1="24474" y1="96429" x2="24474" y2="96429"/>
                        <a14:foregroundMark x1="10263" y1="43831" x2="10263" y2="43831"/>
                        <a14:foregroundMark x1="789" y1="33766" x2="789" y2="33766"/>
                        <a14:foregroundMark x1="23947" y1="14610" x2="23947" y2="14610"/>
                        <a14:foregroundMark x1="25000" y1="10065" x2="25000" y2="10065"/>
                        <a14:foregroundMark x1="23947" y1="3247" x2="23947" y2="3247"/>
                        <a14:foregroundMark x1="31316" y1="25649" x2="31316" y2="25649"/>
                        <a14:foregroundMark x1="20789" y1="25000" x2="20789" y2="25000"/>
                        <a14:foregroundMark x1="27368" y1="40584" x2="27368" y2="40584"/>
                        <a14:foregroundMark x1="27368" y1="34416" x2="27368" y2="34416"/>
                        <a14:foregroundMark x1="22368" y1="35065" x2="22368" y2="35065"/>
                        <a14:foregroundMark x1="40526" y1="65909" x2="40526" y2="65909"/>
                        <a14:foregroundMark x1="30526" y1="62987" x2="30526" y2="62987"/>
                        <a14:foregroundMark x1="29474" y1="54221" x2="29474" y2="54221"/>
                        <a14:foregroundMark x1="31316" y1="77273" x2="31316" y2="77273"/>
                        <a14:foregroundMark x1="27368" y1="62338" x2="27368" y2="62338"/>
                        <a14:foregroundMark x1="27368" y1="62338" x2="27368" y2="62338"/>
                        <a14:foregroundMark x1="26316" y1="62338" x2="26316" y2="62338"/>
                        <a14:foregroundMark x1="16316" y1="48052" x2="16316" y2="48052"/>
                        <a14:foregroundMark x1="36579" y1="90909" x2="36579" y2="90909"/>
                        <a14:foregroundMark x1="22632" y1="61364" x2="22632" y2="61364"/>
                        <a14:foregroundMark x1="20789" y1="67532" x2="20789" y2="67532"/>
                        <a14:foregroundMark x1="22632" y1="50325" x2="22632" y2="50325"/>
                        <a14:foregroundMark x1="17895" y1="48377" x2="17895" y2="48377"/>
                        <a14:foregroundMark x1="17368" y1="46104" x2="17368" y2="46104"/>
                        <a14:foregroundMark x1="27895" y1="47403" x2="27895" y2="47403"/>
                        <a14:foregroundMark x1="26053" y1="47727" x2="26053" y2="47727"/>
                        <a14:foregroundMark x1="24211" y1="8766" x2="24211" y2="8766"/>
                        <a14:foregroundMark x1="29474" y1="60714" x2="29474" y2="60714"/>
                        <a14:foregroundMark x1="28684" y1="60390" x2="28158" y2="60065"/>
                        <a14:foregroundMark x1="29211" y1="59416" x2="39474" y2="87987"/>
                        <a14:foregroundMark x1="39474" y1="87987" x2="21316" y2="67857"/>
                        <a14:foregroundMark x1="21316" y1="67857" x2="23158" y2="63961"/>
                        <a14:foregroundMark x1="30526" y1="8766" x2="24211" y2="1299"/>
                        <a14:foregroundMark x1="26316" y1="58442" x2="26053" y2="59091"/>
                        <a14:foregroundMark x1="26053" y1="59416" x2="26579" y2="62662"/>
                        <a14:foregroundMark x1="24737" y1="62662" x2="25263" y2="61688"/>
                        <a14:foregroundMark x1="23947" y1="60390" x2="22105" y2="62338"/>
                        <a14:foregroundMark x1="20000" y1="61039" x2="22105" y2="62013"/>
                        <a14:foregroundMark x1="18684" y1="95455" x2="18684" y2="95455"/>
                        <a14:foregroundMark x1="21316" y1="92532" x2="21316" y2="92532"/>
                        <a14:foregroundMark x1="42632" y1="94805" x2="42632" y2="94805"/>
                        <a14:foregroundMark x1="70000" y1="25325" x2="70000" y2="25325"/>
                        <a14:foregroundMark x1="67895" y1="24351" x2="67895" y2="24351"/>
                        <a14:foregroundMark x1="69737" y1="24351" x2="69737" y2="24351"/>
                        <a14:foregroundMark x1="68421" y1="28247" x2="66579" y2="21429"/>
                        <a14:foregroundMark x1="79737" y1="28896" x2="81053" y2="26948"/>
                        <a14:foregroundMark x1="75526" y1="34740" x2="75526" y2="34740"/>
                        <a14:foregroundMark x1="94211" y1="35714" x2="94474" y2="36364"/>
                        <a14:foregroundMark x1="98684" y1="34091" x2="98684" y2="34091"/>
                        <a14:foregroundMark x1="98684" y1="30844" x2="98684" y2="30844"/>
                        <a14:foregroundMark x1="35000" y1="54545" x2="35000" y2="54545"/>
                        <a14:foregroundMark x1="54737" y1="11039" x2="54737" y2="11039"/>
                        <a14:foregroundMark x1="63158" y1="90260" x2="63158" y2="90260"/>
                        <a14:foregroundMark x1="61842" y1="86364" x2="63158" y2="90260"/>
                        <a14:foregroundMark x1="72368" y1="86688" x2="72368" y2="88312"/>
                        <a14:foregroundMark x1="74474" y1="89286" x2="75000" y2="95455"/>
                        <a14:foregroundMark x1="79737" y1="95455" x2="79737" y2="95455"/>
                        <a14:foregroundMark x1="60263" y1="96753" x2="60263" y2="96753"/>
                        <a14:foregroundMark x1="40789" y1="97078" x2="40789" y2="97078"/>
                        <a14:foregroundMark x1="79211" y1="93182" x2="79211" y2="93182"/>
                        <a14:foregroundMark x1="82895" y1="99026" x2="82895" y2="99026"/>
                        <a14:foregroundMark x1="75789" y1="98701" x2="75789" y2="98701"/>
                        <a14:foregroundMark x1="61842" y1="98052" x2="61842" y2="98052"/>
                        <a14:foregroundMark x1="58158" y1="99675" x2="58158" y2="99675"/>
                        <a14:foregroundMark x1="81053" y1="99351" x2="81053" y2="99351"/>
                      </a14:backgroundRemoval>
                    </a14:imgEffect>
                  </a14:imgLayer>
                </a14:imgProps>
              </a:ext>
              <a:ext uri="{28A0092B-C50C-407E-A947-70E740481C1C}">
                <a14:useLocalDpi xmlns:a14="http://schemas.microsoft.com/office/drawing/2010/main" val="0"/>
              </a:ext>
            </a:extLst>
          </a:blip>
          <a:stretch>
            <a:fillRect/>
          </a:stretch>
        </p:blipFill>
        <p:spPr>
          <a:xfrm>
            <a:off x="3171340" y="3158724"/>
            <a:ext cx="2777691" cy="2268160"/>
          </a:xfrm>
          <a:prstGeom prst="rect">
            <a:avLst/>
          </a:prstGeom>
        </p:spPr>
      </p:pic>
      <p:sp>
        <p:nvSpPr>
          <p:cNvPr id="27" name="TextBox 26">
            <a:extLst>
              <a:ext uri="{FF2B5EF4-FFF2-40B4-BE49-F238E27FC236}">
                <a16:creationId xmlns:a16="http://schemas.microsoft.com/office/drawing/2014/main" id="{FEA3195D-4B20-4C60-8E19-6BD8B4205FC2}"/>
              </a:ext>
            </a:extLst>
          </p:cNvPr>
          <p:cNvSpPr txBox="1"/>
          <p:nvPr/>
        </p:nvSpPr>
        <p:spPr>
          <a:xfrm>
            <a:off x="7870929" y="3307464"/>
            <a:ext cx="7803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4</a:t>
            </a:r>
          </a:p>
        </p:txBody>
      </p:sp>
    </p:spTree>
    <p:extLst>
      <p:ext uri="{BB962C8B-B14F-4D97-AF65-F5344CB8AC3E}">
        <p14:creationId xmlns:p14="http://schemas.microsoft.com/office/powerpoint/2010/main" val="348462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2.77556E-17 4.44444E-6 L 0.18802 0.33078 " pathEditMode="relative" rAng="0" ptsTypes="AA">
                                      <p:cBhvr>
                                        <p:cTn id="57" dur="2000" fill="hold"/>
                                        <p:tgtEl>
                                          <p:spTgt spid="10"/>
                                        </p:tgtEl>
                                        <p:attrNameLst>
                                          <p:attrName>ppt_x</p:attrName>
                                          <p:attrName>ppt_y</p:attrName>
                                        </p:attrNameLst>
                                      </p:cBhvr>
                                      <p:rCtr x="9392" y="16528"/>
                                    </p:animMotion>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5.55112E-17 4.44444E-6 L 0.41701 0.33078 " pathEditMode="relative" rAng="0" ptsTypes="AA">
                                      <p:cBhvr>
                                        <p:cTn id="61" dur="2000" fill="hold"/>
                                        <p:tgtEl>
                                          <p:spTgt spid="17"/>
                                        </p:tgtEl>
                                        <p:attrNameLst>
                                          <p:attrName>ppt_x</p:attrName>
                                          <p:attrName>ppt_y</p:attrName>
                                        </p:attrNameLst>
                                      </p:cBhvr>
                                      <p:rCtr x="20851" y="16528"/>
                                    </p:animMotion>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4.16667E-6 4.44444E-6 L -0.1448 0.33078 " pathEditMode="relative" rAng="0" ptsTypes="AA">
                                      <p:cBhvr>
                                        <p:cTn id="65" dur="2000" fill="hold"/>
                                        <p:tgtEl>
                                          <p:spTgt spid="18"/>
                                        </p:tgtEl>
                                        <p:attrNameLst>
                                          <p:attrName>ppt_x</p:attrName>
                                          <p:attrName>ppt_y</p:attrName>
                                        </p:attrNameLst>
                                      </p:cBhvr>
                                      <p:rCtr x="-7240" y="16528"/>
                                    </p:animMotion>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nodeType="clickEffect">
                                  <p:stCondLst>
                                    <p:cond delay="0"/>
                                  </p:stCondLst>
                                  <p:childTnLst>
                                    <p:animMotion origin="layout" path="M 4.16667E-6 4.44444E-6 L 0.32204 0.33078 " pathEditMode="relative" rAng="0" ptsTypes="AA">
                                      <p:cBhvr>
                                        <p:cTn id="69" dur="2000" fill="hold"/>
                                        <p:tgtEl>
                                          <p:spTgt spid="19"/>
                                        </p:tgtEl>
                                        <p:attrNameLst>
                                          <p:attrName>ppt_x</p:attrName>
                                          <p:attrName>ppt_y</p:attrName>
                                        </p:attrNameLst>
                                      </p:cBhvr>
                                      <p:rCtr x="16094" y="16528"/>
                                    </p:animMotion>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3.61111E-6 -2.96296E-6 L -0.44983 0.33079 " pathEditMode="relative" rAng="0" ptsTypes="AA">
                                      <p:cBhvr>
                                        <p:cTn id="73" dur="2000" fill="hold"/>
                                        <p:tgtEl>
                                          <p:spTgt spid="20"/>
                                        </p:tgtEl>
                                        <p:attrNameLst>
                                          <p:attrName>ppt_x</p:attrName>
                                          <p:attrName>ppt_y</p:attrName>
                                        </p:attrNameLst>
                                      </p:cBhvr>
                                      <p:rCtr x="-22500" y="16528"/>
                                    </p:animMotion>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nodeType="clickEffect">
                                  <p:stCondLst>
                                    <p:cond delay="0"/>
                                  </p:stCondLst>
                                  <p:childTnLst>
                                    <p:animMotion origin="layout" path="M 3.61111E-6 -2.96296E-6 L 0.22187 0.33079 " pathEditMode="relative" rAng="0" ptsTypes="AA">
                                      <p:cBhvr>
                                        <p:cTn id="77" dur="2000" fill="hold"/>
                                        <p:tgtEl>
                                          <p:spTgt spid="21"/>
                                        </p:tgtEl>
                                        <p:attrNameLst>
                                          <p:attrName>ppt_x</p:attrName>
                                          <p:attrName>ppt_y</p:attrName>
                                        </p:attrNameLst>
                                      </p:cBhvr>
                                      <p:rCtr x="11094" y="16528"/>
                                    </p:animMotion>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3.61111E-6 -2.96296E-6 L -0.48438 0.20741 " pathEditMode="relative" rAng="0" ptsTypes="AA">
                                      <p:cBhvr>
                                        <p:cTn id="81" dur="2000" fill="hold"/>
                                        <p:tgtEl>
                                          <p:spTgt spid="22"/>
                                        </p:tgtEl>
                                        <p:attrNameLst>
                                          <p:attrName>ppt_x</p:attrName>
                                          <p:attrName>ppt_y</p:attrName>
                                        </p:attrNameLst>
                                      </p:cBhvr>
                                      <p:rCtr x="-24219" y="10370"/>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nodeType="clickEffect">
                                  <p:stCondLst>
                                    <p:cond delay="0"/>
                                  </p:stCondLst>
                                  <p:childTnLst>
                                    <p:animMotion origin="layout" path="M 3.61111E-6 -2.96296E-6 L -0.08039 0.20741 " pathEditMode="relative" rAng="0" ptsTypes="AA">
                                      <p:cBhvr>
                                        <p:cTn id="85" dur="2000" fill="hold"/>
                                        <p:tgtEl>
                                          <p:spTgt spid="23"/>
                                        </p:tgtEl>
                                        <p:attrNameLst>
                                          <p:attrName>ppt_x</p:attrName>
                                          <p:attrName>ppt_y</p:attrName>
                                        </p:attrNameLst>
                                      </p:cBhvr>
                                      <p:rCtr x="-4028" y="10370"/>
                                    </p:animMotion>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27" grpId="0"/>
    </p:bldLst>
  </p:timing>
</p:sld>
</file>

<file path=ppt/theme/theme1.xml><?xml version="1.0" encoding="utf-8"?>
<a:theme xmlns:a="http://schemas.openxmlformats.org/drawingml/2006/main" name="GIC Presentation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inal Presentation Layout G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IC Presentation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c9060ba-d823-4cc7-9181-5690a0bdcf7f">
      <UserInfo>
        <DisplayName>Audrey Hutchinson</DisplayName>
        <AccountId>17</AccountId>
        <AccountType/>
      </UserInfo>
      <UserInfo>
        <DisplayName>Miss Maun</DisplayName>
        <AccountId>113</AccountId>
        <AccountType/>
      </UserInfo>
      <UserInfo>
        <DisplayName>Anastasia Gould</DisplayName>
        <AccountId>131</AccountId>
        <AccountType/>
      </UserInfo>
    </SharedWithUsers>
    <TaxCatchAll xmlns="3c9060ba-d823-4cc7-9181-5690a0bdcf7f" xsi:nil="true"/>
    <lcf76f155ced4ddcb4097134ff3c332f xmlns="feea639f-b974-445c-9abb-df0a545d0a7d">
      <Terms xmlns="http://schemas.microsoft.com/office/infopath/2007/PartnerControls"/>
    </lcf76f155ced4ddcb4097134ff3c332f>
    <Notes xmlns="feea639f-b974-445c-9abb-df0a545d0a7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6246E662D69BC45A679DB3E80645212" ma:contentTypeVersion="18" ma:contentTypeDescription="Create a new document." ma:contentTypeScope="" ma:versionID="97d7af8224992dac36e0454c2e3a75a0">
  <xsd:schema xmlns:xsd="http://www.w3.org/2001/XMLSchema" xmlns:xs="http://www.w3.org/2001/XMLSchema" xmlns:p="http://schemas.microsoft.com/office/2006/metadata/properties" xmlns:ns2="feea639f-b974-445c-9abb-df0a545d0a7d" xmlns:ns3="3c9060ba-d823-4cc7-9181-5690a0bdcf7f" targetNamespace="http://schemas.microsoft.com/office/2006/metadata/properties" ma:root="true" ma:fieldsID="4f17de2d75006490330290966837279c" ns2:_="" ns3:_="">
    <xsd:import namespace="feea639f-b974-445c-9abb-df0a545d0a7d"/>
    <xsd:import namespace="3c9060ba-d823-4cc7-9181-5690a0bdc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ea639f-b974-445c-9abb-df0a545d0a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a8110b4-7946-418e-8ab0-d3d0ec8bffd7" ma:termSetId="09814cd3-568e-fe90-9814-8d621ff8fb84" ma:anchorId="fba54fb3-c3e1-fe81-a776-ca4b69148c4d" ma:open="true" ma:isKeyword="false">
      <xsd:complexType>
        <xsd:sequence>
          <xsd:element ref="pc:Terms" minOccurs="0" maxOccurs="1"/>
        </xsd:sequence>
      </xsd:complex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9060ba-d823-4cc7-9181-5690a0bdc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c1342b6-7071-42ea-8775-81d634b5b389}" ma:internalName="TaxCatchAll" ma:showField="CatchAllData" ma:web="3c9060ba-d823-4cc7-9181-5690a0bdcf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4550AE-424A-4404-BDFC-0D9F94EA44ED}">
  <ds:schemaRefs>
    <ds:schemaRef ds:uri="http://schemas.microsoft.com/office/2006/metadata/properties"/>
    <ds:schemaRef ds:uri="http://www.w3.org/2000/xmlns/"/>
    <ds:schemaRef ds:uri="3c9060ba-d823-4cc7-9181-5690a0bdcf7f"/>
    <ds:schemaRef ds:uri="http://www.w3.org/2001/XMLSchema-instance"/>
    <ds:schemaRef ds:uri="feea639f-b974-445c-9abb-df0a545d0a7d"/>
    <ds:schemaRef ds:uri="http://schemas.microsoft.com/office/infopath/2007/PartnerControls"/>
  </ds:schemaRefs>
</ds:datastoreItem>
</file>

<file path=customXml/itemProps2.xml><?xml version="1.0" encoding="utf-8"?>
<ds:datastoreItem xmlns:ds="http://schemas.openxmlformats.org/officeDocument/2006/customXml" ds:itemID="{115BFE7E-8AE2-4912-A324-C177254397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ea639f-b974-445c-9abb-df0a545d0a7d"/>
    <ds:schemaRef ds:uri="3c9060ba-d823-4cc7-9181-5690a0bdc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710AD0-3C32-4A61-90FA-3F1B8CAFBE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GIC Presentation Theme.thmx</Template>
  <TotalTime>291</TotalTime>
  <Words>13199</Words>
  <Application>Microsoft Office PowerPoint</Application>
  <PresentationFormat>On-screen Show (4:3)</PresentationFormat>
  <Paragraphs>2245</Paragraphs>
  <Slides>129</Slides>
  <Notes>86</Notes>
  <HiddenSlides>2</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129</vt:i4>
      </vt:variant>
    </vt:vector>
  </HeadingPairs>
  <TitlesOfParts>
    <vt:vector size="136" baseType="lpstr">
      <vt:lpstr>Arial</vt:lpstr>
      <vt:lpstr>Calibri</vt:lpstr>
      <vt:lpstr>Cambria Math</vt:lpstr>
      <vt:lpstr>GIC Presentation Theme</vt:lpstr>
      <vt:lpstr>Final Presentation Layout GIC</vt:lpstr>
      <vt:lpstr>GIC Presentation Theme</vt:lpstr>
      <vt:lpstr>Office Theme</vt:lpstr>
      <vt:lpstr>Calculating and Problem Solving  Twilight 23-24      4:30-6:00pm</vt:lpstr>
      <vt:lpstr>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order to calculate children need…</vt:lpstr>
      <vt:lpstr>Comparison</vt:lpstr>
      <vt:lpstr>Comparison</vt:lpstr>
      <vt:lpstr>PowerPoint Presentation</vt:lpstr>
      <vt:lpstr>The power of sets</vt:lpstr>
      <vt:lpstr>The power of sets</vt:lpstr>
      <vt:lpstr>Comparison</vt:lpstr>
      <vt:lpstr>PowerPoint Presentation</vt:lpstr>
      <vt:lpstr>Language of Comparison</vt:lpstr>
      <vt:lpstr>Ordering</vt:lpstr>
      <vt:lpstr>PowerPoint Presentation</vt:lpstr>
      <vt:lpstr>Ordering Children need an understanding of…</vt:lpstr>
      <vt:lpstr>Ordering</vt:lpstr>
      <vt:lpstr>PowerPoint Presentation</vt:lpstr>
      <vt:lpstr>PowerPoint Presentation</vt:lpstr>
      <vt:lpstr>Partitioning</vt:lpstr>
      <vt:lpstr>Partitioning readiness:</vt:lpstr>
      <vt:lpstr>PowerPoint Presentation</vt:lpstr>
      <vt:lpstr>Subitising and Partitioning</vt:lpstr>
      <vt:lpstr>Partitioning</vt:lpstr>
      <vt:lpstr>Partitioning</vt:lpstr>
      <vt:lpstr>Part Part Whole Modelling</vt:lpstr>
      <vt:lpstr>Early addition - Augmentation</vt:lpstr>
      <vt:lpstr>PowerPoint Presentation</vt:lpstr>
      <vt:lpstr>Early addition - Augmentation</vt:lpstr>
      <vt:lpstr>Early addition - Aggregation</vt:lpstr>
      <vt:lpstr>PowerPoint Presentation</vt:lpstr>
      <vt:lpstr>Aggregation</vt:lpstr>
      <vt:lpstr>PowerPoint Presentation</vt:lpstr>
      <vt:lpstr>PowerPoint Presentation</vt:lpstr>
      <vt:lpstr>PowerPoint Presentation</vt:lpstr>
      <vt:lpstr>PowerPoint Presentation</vt:lpstr>
      <vt:lpstr>PowerPoint Presentation</vt:lpstr>
      <vt:lpstr>Addition and Subtraction: Early Level</vt:lpstr>
      <vt:lpstr>Concrete, real life examples!</vt:lpstr>
      <vt:lpstr>PowerPoint Presentation</vt:lpstr>
      <vt:lpstr>Aims</vt:lpstr>
      <vt:lpstr>Problem Solving</vt:lpstr>
      <vt:lpstr>PowerPoint Presentation</vt:lpstr>
      <vt:lpstr>PowerPoint Presentation</vt:lpstr>
      <vt:lpstr>PowerPoint Presentation</vt:lpstr>
      <vt:lpstr>PowerPoint Presentation</vt:lpstr>
      <vt:lpstr>Resources – Addition and Subtraction</vt:lpstr>
      <vt:lpstr>PowerPoint Presentation</vt:lpstr>
      <vt:lpstr>Early addition - Augmentation</vt:lpstr>
      <vt:lpstr>Early addition - Aggregation</vt:lpstr>
      <vt:lpstr>Early subtraction</vt:lpstr>
      <vt:lpstr>Early subtraction</vt:lpstr>
      <vt:lpstr>Early addition/subtraction What materials would be helpful for children to build an understanding of addition/subtraction? </vt:lpstr>
      <vt:lpstr>Early addition</vt:lpstr>
      <vt:lpstr>Early addition</vt:lpstr>
      <vt:lpstr>PowerPoint Presentation</vt:lpstr>
      <vt:lpstr>Early addition</vt:lpstr>
      <vt:lpstr>PowerPoint Presentation</vt:lpstr>
      <vt:lpstr>Early addition/subtraction</vt:lpstr>
      <vt:lpstr>Early addition/subtraction</vt:lpstr>
      <vt:lpstr>Early addition/subtraction </vt:lpstr>
      <vt:lpstr>Early addition/subtraction </vt:lpstr>
      <vt:lpstr>Early addition/subtraction</vt:lpstr>
      <vt:lpstr>Early addition/subtraction</vt:lpstr>
      <vt:lpstr>PowerPoint Presentation</vt:lpstr>
      <vt:lpstr>PowerPoint Presentation</vt:lpstr>
      <vt:lpstr>PowerPoint Presentation</vt:lpstr>
      <vt:lpstr>Early addition/subtraction </vt:lpstr>
      <vt:lpstr>Early addition/subtraction </vt:lpstr>
      <vt:lpstr>Early addition/subtraction </vt:lpstr>
      <vt:lpstr>PowerPoint Presentation</vt:lpstr>
      <vt:lpstr>Early addition/subtraction </vt:lpstr>
      <vt:lpstr>Early addition/subtraction </vt:lpstr>
      <vt:lpstr>Early addition/subtraction</vt:lpstr>
      <vt:lpstr>PowerPoint Presentation</vt:lpstr>
      <vt:lpstr>Early addition/subtraction</vt:lpstr>
      <vt:lpstr>Early addition/subtraction</vt:lpstr>
      <vt:lpstr>Early addition/subtraction</vt:lpstr>
      <vt:lpstr>Early addition/subtraction</vt:lpstr>
      <vt:lpstr>PowerPoint Presentation</vt:lpstr>
      <vt:lpstr>PowerPoint Presentation</vt:lpstr>
      <vt:lpstr>PowerPoint Presentation</vt:lpstr>
      <vt:lpstr>PowerPoint Presentation</vt:lpstr>
      <vt:lpstr>Early Multiplication and Division</vt:lpstr>
      <vt:lpstr>Multiplication and Division: Early Level</vt:lpstr>
      <vt:lpstr>PowerPoint Presentation</vt:lpstr>
      <vt:lpstr>PowerPoint Presentation</vt:lpstr>
      <vt:lpstr>Resources – Multiplication and Division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Early Fractions</vt:lpstr>
      <vt:lpstr>Fractions, Decimals and % : Early Level</vt:lpstr>
      <vt:lpstr>Resources – Fractions, Decimals and %</vt:lpstr>
      <vt:lpstr>PowerPoint Presentation</vt:lpstr>
      <vt:lpstr>Early Fractions</vt:lpstr>
      <vt:lpstr>A whole, halves, quarters </vt:lpstr>
      <vt:lpstr>Whole set, half a set, quarter of a 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 solving</vt:lpstr>
      <vt:lpstr>Problem solving</vt:lpstr>
      <vt:lpstr>Some Practical Tips for Problem Solving....</vt:lpstr>
      <vt:lpstr>Problem solving</vt:lpstr>
      <vt:lpstr>Calculating and Problem Solving Twilight 23-24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Interim Task Discussion</dc:title>
  <dc:creator>Jemima Anderson</dc:creator>
  <cp:lastModifiedBy>carolanne dorrian</cp:lastModifiedBy>
  <cp:revision>16</cp:revision>
  <dcterms:created xsi:type="dcterms:W3CDTF">2018-11-29T13:47:11Z</dcterms:created>
  <dcterms:modified xsi:type="dcterms:W3CDTF">2023-10-04T17:06:21Z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0x01010006246E662D69BC45A679DB3E80645212</vt:lpwstr>
  </property>
  <property fmtid="{D5CDD505-2E9C-101B-9397-08002B2CF9AE}" pid="3" name="Order">
    <vt:r8>1032500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y fmtid="{D5CDD505-2E9C-101B-9397-08002B2CF9AE}" pid="9" name="ComplianceAssetId">
    <vt:lpwstr/>
  </property>
  <property fmtid="{D5CDD505-2E9C-101B-9397-08002B2CF9AE}" pid="10" name="_ExtendedDescription">
    <vt:lpwstr/>
  </property>
  <property fmtid="{D5CDD505-2E9C-101B-9397-08002B2CF9AE}" pid="11" name="MediaServiceImageTags">
    <vt:lpwstr/>
  </property>
</Properties>
</file>