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31"/>
  </p:notesMasterIdLst>
  <p:sldIdLst>
    <p:sldId id="258" r:id="rId3"/>
    <p:sldId id="259" r:id="rId4"/>
    <p:sldId id="260" r:id="rId5"/>
    <p:sldId id="261" r:id="rId6"/>
    <p:sldId id="262" r:id="rId7"/>
    <p:sldId id="285" r:id="rId8"/>
    <p:sldId id="286" r:id="rId9"/>
    <p:sldId id="283" r:id="rId10"/>
    <p:sldId id="263" r:id="rId11"/>
    <p:sldId id="267" r:id="rId12"/>
    <p:sldId id="287" r:id="rId13"/>
    <p:sldId id="270" r:id="rId14"/>
    <p:sldId id="264" r:id="rId15"/>
    <p:sldId id="265" r:id="rId16"/>
    <p:sldId id="266" r:id="rId17"/>
    <p:sldId id="271" r:id="rId18"/>
    <p:sldId id="272" r:id="rId19"/>
    <p:sldId id="268" r:id="rId20"/>
    <p:sldId id="273" r:id="rId21"/>
    <p:sldId id="274" r:id="rId22"/>
    <p:sldId id="277" r:id="rId23"/>
    <p:sldId id="275" r:id="rId24"/>
    <p:sldId id="282" r:id="rId25"/>
    <p:sldId id="278" r:id="rId26"/>
    <p:sldId id="276" r:id="rId27"/>
    <p:sldId id="281" r:id="rId28"/>
    <p:sldId id="284" r:id="rId29"/>
    <p:sldId id="28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431" autoAdjust="0"/>
  </p:normalViewPr>
  <p:slideViewPr>
    <p:cSldViewPr snapToGrid="0">
      <p:cViewPr varScale="1">
        <p:scale>
          <a:sx n="68" d="100"/>
          <a:sy n="68" d="100"/>
        </p:scale>
        <p:origin x="81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C0EA78-BE03-44F0-84AB-B080BDD42EA8}" type="datetimeFigureOut">
              <a:rPr lang="en-GB" smtClean="0"/>
              <a:t>09/06/2023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3F49DE-2168-4744-9F03-4D3D7A35E202}" type="slidenum">
              <a:rPr lang="en-GB" smtClean="0"/>
              <a:t>‹#›</a:t>
            </a:fld>
            <a:endParaRPr lang="en-GB"/>
          </a:p>
        </p:txBody>
      </p:sp>
    </p:spTree>
    <p:extLst>
      <p:ext uri="{BB962C8B-B14F-4D97-AF65-F5344CB8AC3E}">
        <p14:creationId xmlns:p14="http://schemas.microsoft.com/office/powerpoint/2010/main" val="25196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westpartnership.co.uk/assessment-and-moderation-roadmap-and-toolkit/"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westpartnership.co.uk/assessment-moderation-resource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westpartnership.co.uk/assessment-moderation-resource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westpartnership.co.uk/assessment-and-moderation-roadmap-and-toolkit/"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custDataLst>
              <p:tags r:id="rId1"/>
            </p:custDataLst>
          </p:nvPr>
        </p:nvSpPr>
        <p:spPr>
          <a:xfrm>
            <a:off x="0" y="0"/>
            <a:ext cx="6669088" cy="49363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OFFICIAL</a:t>
            </a:r>
          </a:p>
        </p:txBody>
      </p:sp>
      <p:sp>
        <p:nvSpPr>
          <p:cNvPr id="5" name="Footer Placeholder 4"/>
          <p:cNvSpPr>
            <a:spLocks noGrp="1"/>
          </p:cNvSpPr>
          <p:nvPr>
            <p:ph type="ftr" sz="quarter" idx="4"/>
            <p:custDataLst>
              <p:tags r:id="rId2"/>
            </p:custDataLst>
          </p:nvPr>
        </p:nvSpPr>
        <p:spPr>
          <a:xfrm>
            <a:off x="0" y="9377316"/>
            <a:ext cx="6669088" cy="49363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OFFICIAL</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BFE892-05BD-444E-AFFF-0953902CD1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30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Assessment and Moderation Roadmap and Toolkit – The West Partnership</a:t>
            </a:r>
            <a:endParaRPr lang="en-GB" dirty="0"/>
          </a:p>
        </p:txBody>
      </p:sp>
      <p:sp>
        <p:nvSpPr>
          <p:cNvPr id="4" name="Slide Number Placeholder 3"/>
          <p:cNvSpPr>
            <a:spLocks noGrp="1"/>
          </p:cNvSpPr>
          <p:nvPr>
            <p:ph type="sldNum" sz="quarter" idx="10"/>
          </p:nvPr>
        </p:nvSpPr>
        <p:spPr/>
        <p:txBody>
          <a:bodyPr/>
          <a:lstStyle/>
          <a:p>
            <a:fld id="{C73F49DE-2168-4744-9F03-4D3D7A35E202}" type="slidenum">
              <a:rPr lang="en-GB" smtClean="0"/>
              <a:t>6</a:t>
            </a:fld>
            <a:endParaRPr lang="en-GB"/>
          </a:p>
        </p:txBody>
      </p:sp>
    </p:spTree>
    <p:extLst>
      <p:ext uri="{BB962C8B-B14F-4D97-AF65-F5344CB8AC3E}">
        <p14:creationId xmlns:p14="http://schemas.microsoft.com/office/powerpoint/2010/main" val="2732989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Assessment &amp; Moderation Resources – The West Partnership</a:t>
            </a:r>
            <a:endParaRPr lang="en-GB" dirty="0"/>
          </a:p>
        </p:txBody>
      </p:sp>
      <p:sp>
        <p:nvSpPr>
          <p:cNvPr id="4" name="Slide Number Placeholder 3"/>
          <p:cNvSpPr>
            <a:spLocks noGrp="1"/>
          </p:cNvSpPr>
          <p:nvPr>
            <p:ph type="sldNum" sz="quarter" idx="10"/>
          </p:nvPr>
        </p:nvSpPr>
        <p:spPr/>
        <p:txBody>
          <a:bodyPr/>
          <a:lstStyle/>
          <a:p>
            <a:fld id="{C73F49DE-2168-4744-9F03-4D3D7A35E202}" type="slidenum">
              <a:rPr lang="en-GB" smtClean="0"/>
              <a:t>7</a:t>
            </a:fld>
            <a:endParaRPr lang="en-GB"/>
          </a:p>
        </p:txBody>
      </p:sp>
    </p:spTree>
    <p:extLst>
      <p:ext uri="{BB962C8B-B14F-4D97-AF65-F5344CB8AC3E}">
        <p14:creationId xmlns:p14="http://schemas.microsoft.com/office/powerpoint/2010/main" val="907169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Assessment &amp; Moderation Resources – The West Partnership</a:t>
            </a:r>
            <a:r>
              <a:rPr lang="en-GB" dirty="0" smtClean="0"/>
              <a:t> –</a:t>
            </a:r>
            <a:r>
              <a:rPr lang="en-GB" baseline="0" dirty="0" smtClean="0"/>
              <a:t> take 5 minutes to explore this page and it’s resources. Is there anything here that interests you/you’d like to read or your staff to read?</a:t>
            </a:r>
            <a:endParaRPr lang="en-GB" dirty="0"/>
          </a:p>
        </p:txBody>
      </p:sp>
      <p:sp>
        <p:nvSpPr>
          <p:cNvPr id="4" name="Slide Number Placeholder 3"/>
          <p:cNvSpPr>
            <a:spLocks noGrp="1"/>
          </p:cNvSpPr>
          <p:nvPr>
            <p:ph type="sldNum" sz="quarter" idx="10"/>
          </p:nvPr>
        </p:nvSpPr>
        <p:spPr/>
        <p:txBody>
          <a:bodyPr/>
          <a:lstStyle/>
          <a:p>
            <a:fld id="{C73F49DE-2168-4744-9F03-4D3D7A35E202}" type="slidenum">
              <a:rPr lang="en-GB" smtClean="0"/>
              <a:t>8</a:t>
            </a:fld>
            <a:endParaRPr lang="en-GB"/>
          </a:p>
        </p:txBody>
      </p:sp>
    </p:spTree>
    <p:extLst>
      <p:ext uri="{BB962C8B-B14F-4D97-AF65-F5344CB8AC3E}">
        <p14:creationId xmlns:p14="http://schemas.microsoft.com/office/powerpoint/2010/main" val="3136830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Assessment and Moderation Roadmap and Toolkit – The West Partnership</a:t>
            </a:r>
            <a:endParaRPr lang="en-GB" dirty="0"/>
          </a:p>
        </p:txBody>
      </p:sp>
      <p:sp>
        <p:nvSpPr>
          <p:cNvPr id="4" name="Slide Number Placeholder 3"/>
          <p:cNvSpPr>
            <a:spLocks noGrp="1"/>
          </p:cNvSpPr>
          <p:nvPr>
            <p:ph type="sldNum" sz="quarter" idx="10"/>
          </p:nvPr>
        </p:nvSpPr>
        <p:spPr/>
        <p:txBody>
          <a:bodyPr/>
          <a:lstStyle/>
          <a:p>
            <a:fld id="{C73F49DE-2168-4744-9F03-4D3D7A35E202}" type="slidenum">
              <a:rPr lang="en-GB" smtClean="0"/>
              <a:t>11</a:t>
            </a:fld>
            <a:endParaRPr lang="en-GB"/>
          </a:p>
        </p:txBody>
      </p:sp>
    </p:spTree>
    <p:extLst>
      <p:ext uri="{BB962C8B-B14F-4D97-AF65-F5344CB8AC3E}">
        <p14:creationId xmlns:p14="http://schemas.microsoft.com/office/powerpoint/2010/main" val="1525086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3F49DE-2168-4744-9F03-4D3D7A35E202}" type="slidenum">
              <a:rPr lang="en-GB" smtClean="0"/>
              <a:t>15</a:t>
            </a:fld>
            <a:endParaRPr lang="en-GB"/>
          </a:p>
        </p:txBody>
      </p:sp>
    </p:spTree>
    <p:extLst>
      <p:ext uri="{BB962C8B-B14F-4D97-AF65-F5344CB8AC3E}">
        <p14:creationId xmlns:p14="http://schemas.microsoft.com/office/powerpoint/2010/main" val="1432859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3F49DE-2168-4744-9F03-4D3D7A35E202}" type="slidenum">
              <a:rPr lang="en-GB" smtClean="0"/>
              <a:t>21</a:t>
            </a:fld>
            <a:endParaRPr lang="en-GB"/>
          </a:p>
        </p:txBody>
      </p:sp>
    </p:spTree>
    <p:extLst>
      <p:ext uri="{BB962C8B-B14F-4D97-AF65-F5344CB8AC3E}">
        <p14:creationId xmlns:p14="http://schemas.microsoft.com/office/powerpoint/2010/main" val="1993896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https://forms.office.com/e/nHujqdPbVp</a:t>
            </a:r>
            <a:endParaRPr lang="en-GB" dirty="0"/>
          </a:p>
        </p:txBody>
      </p:sp>
      <p:sp>
        <p:nvSpPr>
          <p:cNvPr id="4" name="Slide Number Placeholder 3"/>
          <p:cNvSpPr>
            <a:spLocks noGrp="1"/>
          </p:cNvSpPr>
          <p:nvPr>
            <p:ph type="sldNum" sz="quarter" idx="10"/>
          </p:nvPr>
        </p:nvSpPr>
        <p:spPr/>
        <p:txBody>
          <a:bodyPr/>
          <a:lstStyle/>
          <a:p>
            <a:fld id="{C73F49DE-2168-4744-9F03-4D3D7A35E202}" type="slidenum">
              <a:rPr lang="en-GB" smtClean="0"/>
              <a:t>27</a:t>
            </a:fld>
            <a:endParaRPr lang="en-GB"/>
          </a:p>
        </p:txBody>
      </p:sp>
    </p:spTree>
    <p:extLst>
      <p:ext uri="{BB962C8B-B14F-4D97-AF65-F5344CB8AC3E}">
        <p14:creationId xmlns:p14="http://schemas.microsoft.com/office/powerpoint/2010/main" val="4251824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custDataLst>
              <p:tags r:id="rId1"/>
            </p:custDataLst>
          </p:nvPr>
        </p:nvSpPr>
        <p:spPr>
          <a:xfrm>
            <a:off x="0" y="0"/>
            <a:ext cx="6797675" cy="498056"/>
          </a:xfrm>
        </p:spPr>
        <p:txBody>
          <a:bodyPr/>
          <a:lstStyle/>
          <a:p>
            <a:r>
              <a:rPr lang="en-GB"/>
              <a:t>OFFICIAL</a:t>
            </a:r>
          </a:p>
        </p:txBody>
      </p:sp>
      <p:sp>
        <p:nvSpPr>
          <p:cNvPr id="5" name="Footer Placeholder 4"/>
          <p:cNvSpPr>
            <a:spLocks noGrp="1"/>
          </p:cNvSpPr>
          <p:nvPr>
            <p:ph type="ftr" sz="quarter" idx="4"/>
            <p:custDataLst>
              <p:tags r:id="rId2"/>
            </p:custDataLst>
          </p:nvPr>
        </p:nvSpPr>
        <p:spPr>
          <a:xfrm>
            <a:off x="0" y="9428585"/>
            <a:ext cx="6797675" cy="498055"/>
          </a:xfrm>
        </p:spPr>
        <p:txBody>
          <a:bodyPr/>
          <a:lstStyle/>
          <a:p>
            <a:r>
              <a:rPr lang="en-GB"/>
              <a:t>OFFICIAL</a:t>
            </a:r>
          </a:p>
        </p:txBody>
      </p:sp>
      <p:sp>
        <p:nvSpPr>
          <p:cNvPr id="6" name="Slide Number Placeholder 5"/>
          <p:cNvSpPr>
            <a:spLocks noGrp="1"/>
          </p:cNvSpPr>
          <p:nvPr>
            <p:ph type="sldNum" sz="quarter" idx="5"/>
          </p:nvPr>
        </p:nvSpPr>
        <p:spPr/>
        <p:txBody>
          <a:bodyPr/>
          <a:lstStyle/>
          <a:p>
            <a:fld id="{2A938D25-0ABE-49A4-AF3F-F75CC7B8EFCC}" type="slidenum">
              <a:rPr lang="en-GB" smtClean="0"/>
              <a:t>28</a:t>
            </a:fld>
            <a:endParaRPr lang="en-GB"/>
          </a:p>
        </p:txBody>
      </p:sp>
    </p:spTree>
    <p:extLst>
      <p:ext uri="{BB962C8B-B14F-4D97-AF65-F5344CB8AC3E}">
        <p14:creationId xmlns:p14="http://schemas.microsoft.com/office/powerpoint/2010/main" val="643739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5627" y="2130426"/>
            <a:ext cx="8737645" cy="1470025"/>
          </a:xfrm>
        </p:spPr>
        <p:txBody>
          <a:bodyPr/>
          <a:lstStyle>
            <a:lvl1pPr algn="ctr">
              <a:defRPr>
                <a:solidFill>
                  <a:schemeClr val="bg1"/>
                </a:solidFill>
              </a:defRPr>
            </a:lvl1pPr>
          </a:lstStyle>
          <a:p>
            <a:r>
              <a:rPr lang="en-GB" dirty="0"/>
              <a:t>Click to edit Master </a:t>
            </a:r>
            <a:br>
              <a:rPr lang="en-GB" dirty="0"/>
            </a:br>
            <a:r>
              <a:rPr lang="en-GB" dirty="0"/>
              <a:t>title style</a:t>
            </a:r>
            <a:endParaRPr lang="en-US" dirty="0"/>
          </a:p>
        </p:txBody>
      </p:sp>
      <p:sp>
        <p:nvSpPr>
          <p:cNvPr id="3" name="Subtitle 2"/>
          <p:cNvSpPr>
            <a:spLocks noGrp="1"/>
          </p:cNvSpPr>
          <p:nvPr>
            <p:ph type="subTitle" idx="1"/>
          </p:nvPr>
        </p:nvSpPr>
        <p:spPr>
          <a:xfrm>
            <a:off x="1047432" y="3886200"/>
            <a:ext cx="7294035" cy="1752600"/>
          </a:xfrm>
        </p:spPr>
        <p:txBody>
          <a:bodyPr/>
          <a:lstStyle>
            <a:lvl1pPr marL="0" indent="0" algn="ct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7979248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78193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Tree>
    <p:extLst>
      <p:ext uri="{BB962C8B-B14F-4D97-AF65-F5344CB8AC3E}">
        <p14:creationId xmlns:p14="http://schemas.microsoft.com/office/powerpoint/2010/main" val="30014143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Tree>
    <p:extLst>
      <p:ext uri="{BB962C8B-B14F-4D97-AF65-F5344CB8AC3E}">
        <p14:creationId xmlns:p14="http://schemas.microsoft.com/office/powerpoint/2010/main" val="634729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41706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97601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5627" y="2130426"/>
            <a:ext cx="8737645" cy="1470025"/>
          </a:xfrm>
        </p:spPr>
        <p:txBody>
          <a:bodyPr/>
          <a:lstStyle>
            <a:lvl1pPr algn="ctr">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047432" y="3886200"/>
            <a:ext cx="7294035" cy="1752600"/>
          </a:xfrm>
        </p:spPr>
        <p:txBody>
          <a:bodyPr/>
          <a:lstStyle>
            <a:lvl1pPr marL="0" indent="0" algn="ct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650505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D49522F-E724-D44F-971C-659593D6E6BA}"/>
              </a:ext>
            </a:extLst>
          </p:cNvPr>
          <p:cNvSpPr txBox="1">
            <a:spLocks noChangeArrowheads="1"/>
          </p:cNvSpPr>
          <p:nvPr userDrawn="1"/>
        </p:nvSpPr>
        <p:spPr bwMode="auto">
          <a:xfrm>
            <a:off x="1" y="6610351"/>
            <a:ext cx="733001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altLang="en-US" sz="1200" b="1" i="1">
                <a:solidFill>
                  <a:schemeClr val="bg1"/>
                </a:solidFill>
              </a:rPr>
              <a:t>Equity, Excellence and Empowerment</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31027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Welcom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6384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we connec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608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ighligh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66224" y="1255000"/>
            <a:ext cx="7467699" cy="4349602"/>
          </a:xfrm>
          <a:prstGeom prst="rect">
            <a:avLst/>
          </a:prstGeom>
        </p:spPr>
        <p:txBody>
          <a:bodyPr rtlCol="0">
            <a:normAutofit/>
          </a:bodyPr>
          <a:lstStyle/>
          <a:p>
            <a:r>
              <a:rPr lang="en-US"/>
              <a:t>Click to edit Master title style</a:t>
            </a:r>
            <a:endParaRPr lang="en-US" dirty="0"/>
          </a:p>
        </p:txBody>
      </p:sp>
    </p:spTree>
    <p:extLst>
      <p:ext uri="{BB962C8B-B14F-4D97-AF65-F5344CB8AC3E}">
        <p14:creationId xmlns:p14="http://schemas.microsoft.com/office/powerpoint/2010/main" val="3355563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8979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942269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26540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91258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47875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6329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0984505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939659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01380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17594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7893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Welcome">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8917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we connect">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5603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ighligh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hasCustomPrompt="1"/>
          </p:nvPr>
        </p:nvSpPr>
        <p:spPr>
          <a:xfrm>
            <a:off x="2366224" y="1255000"/>
            <a:ext cx="7467699" cy="4349602"/>
          </a:xfrm>
          <a:prstGeom prst="rect">
            <a:avLst/>
          </a:prstGeom>
        </p:spPr>
        <p:txBody>
          <a:bodyPr vert="horz" lIns="91440" tIns="45720" rIns="91440" bIns="45720" rtlCol="0" anchor="ctr">
            <a:normAutofit/>
          </a:bodyPr>
          <a:lstStyle/>
          <a:p>
            <a:r>
              <a:rPr lang="en-GB" dirty="0"/>
              <a:t>Click to edit quotation </a:t>
            </a:r>
            <a:br>
              <a:rPr lang="en-GB" dirty="0"/>
            </a:br>
            <a:r>
              <a:rPr lang="en-GB" dirty="0"/>
              <a:t>or impact text</a:t>
            </a:r>
            <a:endParaRPr lang="en-US" dirty="0"/>
          </a:p>
        </p:txBody>
      </p:sp>
    </p:spTree>
    <p:extLst>
      <p:ext uri="{BB962C8B-B14F-4D97-AF65-F5344CB8AC3E}">
        <p14:creationId xmlns:p14="http://schemas.microsoft.com/office/powerpoint/2010/main" val="24366438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Tree>
    <p:extLst>
      <p:ext uri="{BB962C8B-B14F-4D97-AF65-F5344CB8AC3E}">
        <p14:creationId xmlns:p14="http://schemas.microsoft.com/office/powerpoint/2010/main" val="4852436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56543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45108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917771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1.jpeg"/><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08743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32770" name="Title Placeholder 1">
            <a:extLst>
              <a:ext uri="{FF2B5EF4-FFF2-40B4-BE49-F238E27FC236}">
                <a16:creationId xmlns:a16="http://schemas.microsoft.com/office/drawing/2014/main" id="{2BD37ABC-3630-8F4C-BC3C-CA10C5B1A1F7}"/>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2771" name="Text Placeholder 2">
            <a:extLst>
              <a:ext uri="{FF2B5EF4-FFF2-40B4-BE49-F238E27FC236}">
                <a16:creationId xmlns:a16="http://schemas.microsoft.com/office/drawing/2014/main" id="{F6414FF2-EDE7-FF43-97C6-9721636139FE}"/>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7310802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Lst>
  <p:txStyles>
    <p:title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anose="020F0502020204030204" pitchFamily="34" charset="0"/>
        </a:defRPr>
      </a:lvl2pPr>
      <a:lvl3pPr algn="ctr" defTabSz="457200" rtl="0" eaLnBrk="1" fontAlgn="base" hangingPunct="1">
        <a:spcBef>
          <a:spcPct val="0"/>
        </a:spcBef>
        <a:spcAft>
          <a:spcPct val="0"/>
        </a:spcAft>
        <a:defRPr sz="4400">
          <a:solidFill>
            <a:schemeClr val="tx1"/>
          </a:solidFill>
          <a:latin typeface="Calibri" panose="020F0502020204030204" pitchFamily="34" charset="0"/>
        </a:defRPr>
      </a:lvl3pPr>
      <a:lvl4pPr algn="ctr" defTabSz="457200" rtl="0" eaLnBrk="1" fontAlgn="base" hangingPunct="1">
        <a:spcBef>
          <a:spcPct val="0"/>
        </a:spcBef>
        <a:spcAft>
          <a:spcPct val="0"/>
        </a:spcAft>
        <a:defRPr sz="4400">
          <a:solidFill>
            <a:schemeClr val="tx1"/>
          </a:solidFill>
          <a:latin typeface="Calibri" panose="020F0502020204030204" pitchFamily="34" charset="0"/>
        </a:defRPr>
      </a:lvl4pPr>
      <a:lvl5pPr algn="ctr" defTabSz="457200" rtl="0" eaLnBrk="1" fontAlgn="base" hangingPunct="1">
        <a:spcBef>
          <a:spcPct val="0"/>
        </a:spcBef>
        <a:spcAft>
          <a:spcPct val="0"/>
        </a:spcAft>
        <a:defRPr sz="4400">
          <a:solidFill>
            <a:schemeClr val="tx1"/>
          </a:solidFill>
          <a:latin typeface="Calibri" panose="020F0502020204030204" pitchFamily="34" charset="0"/>
        </a:defRPr>
      </a:lvl5pPr>
      <a:lvl6pPr marL="457200" algn="ctr" defTabSz="457200" rtl="0" eaLnBrk="1" fontAlgn="base" hangingPunct="1">
        <a:spcBef>
          <a:spcPct val="0"/>
        </a:spcBef>
        <a:spcAft>
          <a:spcPct val="0"/>
        </a:spcAft>
        <a:defRPr sz="4400">
          <a:solidFill>
            <a:schemeClr val="tx1"/>
          </a:solidFill>
          <a:latin typeface="Calibri" panose="020F0502020204030204" pitchFamily="34" charset="0"/>
        </a:defRPr>
      </a:lvl6pPr>
      <a:lvl7pPr marL="914400" algn="ctr" defTabSz="457200" rtl="0" eaLnBrk="1" fontAlgn="base" hangingPunct="1">
        <a:spcBef>
          <a:spcPct val="0"/>
        </a:spcBef>
        <a:spcAft>
          <a:spcPct val="0"/>
        </a:spcAft>
        <a:defRPr sz="4400">
          <a:solidFill>
            <a:schemeClr val="tx1"/>
          </a:solidFill>
          <a:latin typeface="Calibri" panose="020F0502020204030204" pitchFamily="34" charset="0"/>
        </a:defRPr>
      </a:lvl7pPr>
      <a:lvl8pPr marL="1371600" algn="ctr" defTabSz="457200" rtl="0" eaLnBrk="1" fontAlgn="base" hangingPunct="1">
        <a:spcBef>
          <a:spcPct val="0"/>
        </a:spcBef>
        <a:spcAft>
          <a:spcPct val="0"/>
        </a:spcAft>
        <a:defRPr sz="4400">
          <a:solidFill>
            <a:schemeClr val="tx1"/>
          </a:solidFill>
          <a:latin typeface="Calibri" panose="020F0502020204030204" pitchFamily="34" charset="0"/>
        </a:defRPr>
      </a:lvl8pPr>
      <a:lvl9pPr marL="1828800" algn="ctr" defTabSz="457200"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7.png"/><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7.png"/><Relationship Id="rId5" Type="http://schemas.openxmlformats.org/officeDocument/2006/relationships/image" Target="../media/image23.png"/><Relationship Id="rId4"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7.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7.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7.png"/><Relationship Id="rId4" Type="http://schemas.openxmlformats.org/officeDocument/2006/relationships/hyperlink" Target="https://www.westpartnership.co.uk/assessment-and-moderation-roadmap-and-toolkit/"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7.png"/><Relationship Id="rId5" Type="http://schemas.openxmlformats.org/officeDocument/2006/relationships/image" Target="../media/image26.png"/><Relationship Id="rId4"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7.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hyperlink" Target="mailto:sharon.mcgeever@glasgow.gov.uk" TargetMode="External"/><Relationship Id="rId5" Type="http://schemas.openxmlformats.org/officeDocument/2006/relationships/hyperlink" Target="mailto:Shona.mcarthur@eastrenfrewshire.gov.uk" TargetMode="External"/><Relationship Id="rId4"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hyperlink" Target="https://www.westpartnership.co.uk/assessment-and-moderation-roadmap-and-toolkit/"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6.xml"/><Relationship Id="rId7" Type="http://schemas.openxmlformats.org/officeDocument/2006/relationships/image" Target="../media/image1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png"/><Relationship Id="rId5" Type="http://schemas.openxmlformats.org/officeDocument/2006/relationships/hyperlink" Target="https://www.westpartnership.co.uk/assessment-moderation-resources/" TargetMode="External"/><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hyperlink" Target="https://www.thinglink.com/card/162365865442934784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smtClean="0"/>
              <a:t>Assessment and Moderation</a:t>
            </a:r>
            <a:br>
              <a:rPr lang="en-GB" b="1" dirty="0" smtClean="0"/>
            </a:br>
            <a:r>
              <a:rPr lang="en-GB" b="1" dirty="0" smtClean="0"/>
              <a:t>Roadmap and Self-Evaluation Toolkit</a:t>
            </a:r>
            <a:endParaRPr lang="en-US" dirty="0"/>
          </a:p>
        </p:txBody>
      </p:sp>
      <p:sp>
        <p:nvSpPr>
          <p:cNvPr id="3" name="Subtitle 2"/>
          <p:cNvSpPr>
            <a:spLocks noGrp="1"/>
          </p:cNvSpPr>
          <p:nvPr>
            <p:ph type="subTitle" idx="1"/>
          </p:nvPr>
        </p:nvSpPr>
        <p:spPr/>
        <p:txBody>
          <a:bodyPr/>
          <a:lstStyle/>
          <a:p>
            <a:r>
              <a:rPr lang="en-US" dirty="0" smtClean="0"/>
              <a:t>Shona McArthur</a:t>
            </a:r>
          </a:p>
          <a:p>
            <a:r>
              <a:rPr lang="en-US" dirty="0" smtClean="0">
                <a:solidFill>
                  <a:srgbClr val="00B0F0"/>
                </a:solidFill>
              </a:rPr>
              <a:t>@</a:t>
            </a:r>
            <a:r>
              <a:rPr lang="en-US" dirty="0" err="1" smtClean="0">
                <a:solidFill>
                  <a:srgbClr val="00B0F0"/>
                </a:solidFill>
              </a:rPr>
              <a:t>WPshonamcarthur</a:t>
            </a:r>
            <a:endParaRPr lang="en-US" dirty="0" smtClean="0">
              <a:solidFill>
                <a:srgbClr val="00B0F0"/>
              </a:solidFill>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6249" y="5994009"/>
            <a:ext cx="609600" cy="609600"/>
          </a:xfrm>
          <a:prstGeom prst="rect">
            <a:avLst/>
          </a:prstGeom>
        </p:spPr>
      </p:pic>
    </p:spTree>
    <p:extLst>
      <p:ext uri="{BB962C8B-B14F-4D97-AF65-F5344CB8AC3E}">
        <p14:creationId xmlns:p14="http://schemas.microsoft.com/office/powerpoint/2010/main" val="28367689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5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8378"/>
            <a:ext cx="10972800" cy="888273"/>
          </a:xfrm>
        </p:spPr>
        <p:txBody>
          <a:bodyPr/>
          <a:lstStyle/>
          <a:p>
            <a:r>
              <a:rPr lang="en-GB" dirty="0" smtClean="0"/>
              <a:t>How it works</a:t>
            </a:r>
            <a:endParaRPr lang="en-GB" dirty="0"/>
          </a:p>
        </p:txBody>
      </p:sp>
      <p:sp>
        <p:nvSpPr>
          <p:cNvPr id="3" name="Content Placeholder 2"/>
          <p:cNvSpPr>
            <a:spLocks noGrp="1"/>
          </p:cNvSpPr>
          <p:nvPr>
            <p:ph idx="1"/>
          </p:nvPr>
        </p:nvSpPr>
        <p:spPr>
          <a:xfrm>
            <a:off x="609600" y="1221378"/>
            <a:ext cx="10972800" cy="5140233"/>
          </a:xfrm>
        </p:spPr>
        <p:txBody>
          <a:bodyPr/>
          <a:lstStyle/>
          <a:p>
            <a:r>
              <a:rPr lang="en-GB" sz="2600" dirty="0" smtClean="0"/>
              <a:t>Like the roadmap there are 5 key stages</a:t>
            </a:r>
          </a:p>
          <a:p>
            <a:r>
              <a:rPr lang="en-GB" sz="2600" dirty="0" smtClean="0"/>
              <a:t>The first sheet has information on how the toolkit works.</a:t>
            </a:r>
          </a:p>
          <a:p>
            <a:r>
              <a:rPr lang="en-GB" sz="2600" dirty="0" smtClean="0"/>
              <a:t>Each stage is on a separate sheet, and has statements down the left hand side</a:t>
            </a:r>
          </a:p>
          <a:p>
            <a:r>
              <a:rPr lang="en-GB" sz="2600" dirty="0" smtClean="0"/>
              <a:t>Each statement should be evaluated using this key</a:t>
            </a:r>
          </a:p>
          <a:p>
            <a:endParaRPr lang="en-GB" sz="2600" dirty="0" smtClean="0"/>
          </a:p>
          <a:p>
            <a:pPr marL="0" indent="0">
              <a:buNone/>
            </a:pPr>
            <a:endParaRPr lang="en-GB" sz="2600" dirty="0"/>
          </a:p>
          <a:p>
            <a:r>
              <a:rPr lang="en-GB" sz="2600" dirty="0" smtClean="0"/>
              <a:t>Once all statements have been evaluated the toolkit will then identify if you are ‘Red’, ‘Amber’ or ‘Green’ for each stage, both within the stage and also on the front page</a:t>
            </a:r>
          </a:p>
          <a:p>
            <a:r>
              <a:rPr lang="en-GB" sz="2600" dirty="0" smtClean="0"/>
              <a:t>Whilst the toolkit will be filled out by one practitioner, </a:t>
            </a:r>
            <a:r>
              <a:rPr lang="en-GB" sz="2600" b="1" dirty="0" smtClean="0"/>
              <a:t>this should be used collaboratively</a:t>
            </a:r>
          </a:p>
          <a:p>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1393839338"/>
              </p:ext>
            </p:extLst>
          </p:nvPr>
        </p:nvGraphicFramePr>
        <p:xfrm>
          <a:off x="8129450" y="2609147"/>
          <a:ext cx="3148150" cy="1560554"/>
        </p:xfrm>
        <a:graphic>
          <a:graphicData uri="http://schemas.openxmlformats.org/drawingml/2006/table">
            <a:tbl>
              <a:tblPr firstRow="1" bandRow="1">
                <a:tableStyleId>{5C22544A-7EE6-4342-B048-85BDC9FD1C3A}</a:tableStyleId>
              </a:tblPr>
              <a:tblGrid>
                <a:gridCol w="1574075">
                  <a:extLst>
                    <a:ext uri="{9D8B030D-6E8A-4147-A177-3AD203B41FA5}">
                      <a16:colId xmlns:a16="http://schemas.microsoft.com/office/drawing/2014/main" val="3406789594"/>
                    </a:ext>
                  </a:extLst>
                </a:gridCol>
                <a:gridCol w="1574075">
                  <a:extLst>
                    <a:ext uri="{9D8B030D-6E8A-4147-A177-3AD203B41FA5}">
                      <a16:colId xmlns:a16="http://schemas.microsoft.com/office/drawing/2014/main" val="4136031795"/>
                    </a:ext>
                  </a:extLst>
                </a:gridCol>
              </a:tblGrid>
              <a:tr h="264728">
                <a:tc>
                  <a:txBody>
                    <a:bodyPr/>
                    <a:lstStyle/>
                    <a:p>
                      <a:r>
                        <a:rPr lang="en-GB" dirty="0" smtClean="0"/>
                        <a:t>Key</a:t>
                      </a:r>
                      <a:endParaRPr lang="en-GB" dirty="0"/>
                    </a:p>
                  </a:txBody>
                  <a:tcPr/>
                </a:tc>
                <a:tc>
                  <a:txBody>
                    <a:bodyPr/>
                    <a:lstStyle/>
                    <a:p>
                      <a:r>
                        <a:rPr lang="en-GB" dirty="0" smtClean="0"/>
                        <a:t>Percentage</a:t>
                      </a:r>
                      <a:endParaRPr lang="en-GB" dirty="0"/>
                    </a:p>
                  </a:txBody>
                  <a:tcPr/>
                </a:tc>
                <a:extLst>
                  <a:ext uri="{0D108BD9-81ED-4DB2-BD59-A6C34878D82A}">
                    <a16:rowId xmlns:a16="http://schemas.microsoft.com/office/drawing/2014/main" val="3188005558"/>
                  </a:ext>
                </a:extLst>
              </a:tr>
              <a:tr h="264728">
                <a:tc>
                  <a:txBody>
                    <a:bodyPr/>
                    <a:lstStyle/>
                    <a:p>
                      <a:r>
                        <a:rPr lang="en-GB" dirty="0" smtClean="0"/>
                        <a:t>Most</a:t>
                      </a:r>
                      <a:endParaRPr lang="en-GB" dirty="0"/>
                    </a:p>
                  </a:txBody>
                  <a:tcPr>
                    <a:solidFill>
                      <a:srgbClr val="00B050"/>
                    </a:solidFill>
                  </a:tcPr>
                </a:tc>
                <a:tc>
                  <a:txBody>
                    <a:bodyPr/>
                    <a:lstStyle/>
                    <a:p>
                      <a:r>
                        <a:rPr lang="en-GB" dirty="0" smtClean="0"/>
                        <a:t>75%+</a:t>
                      </a:r>
                      <a:endParaRPr lang="en-GB" dirty="0"/>
                    </a:p>
                  </a:txBody>
                  <a:tcPr>
                    <a:solidFill>
                      <a:srgbClr val="00B050"/>
                    </a:solidFill>
                  </a:tcPr>
                </a:tc>
                <a:extLst>
                  <a:ext uri="{0D108BD9-81ED-4DB2-BD59-A6C34878D82A}">
                    <a16:rowId xmlns:a16="http://schemas.microsoft.com/office/drawing/2014/main" val="3424129711"/>
                  </a:ext>
                </a:extLst>
              </a:tr>
              <a:tr h="264728">
                <a:tc>
                  <a:txBody>
                    <a:bodyPr/>
                    <a:lstStyle/>
                    <a:p>
                      <a:r>
                        <a:rPr lang="en-GB" dirty="0" smtClean="0"/>
                        <a:t>Majority</a:t>
                      </a:r>
                      <a:endParaRPr lang="en-GB" dirty="0"/>
                    </a:p>
                  </a:txBody>
                  <a:tcPr>
                    <a:solidFill>
                      <a:srgbClr val="FFC000"/>
                    </a:solidFill>
                  </a:tcPr>
                </a:tc>
                <a:tc>
                  <a:txBody>
                    <a:bodyPr/>
                    <a:lstStyle/>
                    <a:p>
                      <a:r>
                        <a:rPr lang="en-GB" dirty="0" smtClean="0"/>
                        <a:t>50-74%</a:t>
                      </a:r>
                      <a:endParaRPr lang="en-GB" dirty="0"/>
                    </a:p>
                  </a:txBody>
                  <a:tcPr>
                    <a:solidFill>
                      <a:srgbClr val="FFC000"/>
                    </a:solidFill>
                  </a:tcPr>
                </a:tc>
                <a:extLst>
                  <a:ext uri="{0D108BD9-81ED-4DB2-BD59-A6C34878D82A}">
                    <a16:rowId xmlns:a16="http://schemas.microsoft.com/office/drawing/2014/main" val="4097411056"/>
                  </a:ext>
                </a:extLst>
              </a:tr>
              <a:tr h="463274">
                <a:tc>
                  <a:txBody>
                    <a:bodyPr/>
                    <a:lstStyle/>
                    <a:p>
                      <a:r>
                        <a:rPr lang="en-GB" dirty="0" smtClean="0"/>
                        <a:t>Less than Half</a:t>
                      </a:r>
                      <a:endParaRPr lang="en-GB" dirty="0"/>
                    </a:p>
                  </a:txBody>
                  <a:tcPr>
                    <a:solidFill>
                      <a:srgbClr val="FF0000"/>
                    </a:solidFill>
                  </a:tcPr>
                </a:tc>
                <a:tc>
                  <a:txBody>
                    <a:bodyPr/>
                    <a:lstStyle/>
                    <a:p>
                      <a:r>
                        <a:rPr lang="en-GB" dirty="0" smtClean="0"/>
                        <a:t>0-49%</a:t>
                      </a:r>
                      <a:endParaRPr lang="en-GB" dirty="0"/>
                    </a:p>
                  </a:txBody>
                  <a:tcPr>
                    <a:solidFill>
                      <a:srgbClr val="FF0000"/>
                    </a:solidFill>
                  </a:tcPr>
                </a:tc>
                <a:extLst>
                  <a:ext uri="{0D108BD9-81ED-4DB2-BD59-A6C34878D82A}">
                    <a16:rowId xmlns:a16="http://schemas.microsoft.com/office/drawing/2014/main" val="1721398762"/>
                  </a:ext>
                </a:extLst>
              </a:tr>
            </a:tbl>
          </a:graphicData>
        </a:graphic>
      </p:graphicFrame>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04800" y="5752011"/>
            <a:ext cx="609600" cy="609600"/>
          </a:xfrm>
          <a:prstGeom prst="rect">
            <a:avLst/>
          </a:prstGeom>
        </p:spPr>
      </p:pic>
    </p:spTree>
    <p:extLst>
      <p:ext uri="{BB962C8B-B14F-4D97-AF65-F5344CB8AC3E}">
        <p14:creationId xmlns:p14="http://schemas.microsoft.com/office/powerpoint/2010/main" val="10545455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a:blip r:embed="rId5"/>
          <a:stretch>
            <a:fillRect/>
          </a:stretch>
        </p:blipFill>
        <p:spPr>
          <a:xfrm>
            <a:off x="1856935" y="112542"/>
            <a:ext cx="8356210" cy="6300787"/>
          </a:xfrm>
          <a:prstGeom prst="rect">
            <a:avLst/>
          </a:prstGeom>
        </p:spPr>
      </p:pic>
      <p:cxnSp>
        <p:nvCxnSpPr>
          <p:cNvPr id="5" name="Straight Arrow Connector 4"/>
          <p:cNvCxnSpPr/>
          <p:nvPr/>
        </p:nvCxnSpPr>
        <p:spPr>
          <a:xfrm flipH="1">
            <a:off x="9608233" y="3756074"/>
            <a:ext cx="1772530" cy="221534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9317" y="5361820"/>
            <a:ext cx="609600" cy="609600"/>
          </a:xfrm>
          <a:prstGeom prst="rect">
            <a:avLst/>
          </a:prstGeom>
        </p:spPr>
      </p:pic>
    </p:spTree>
    <p:extLst>
      <p:ext uri="{BB962C8B-B14F-4D97-AF65-F5344CB8AC3E}">
        <p14:creationId xmlns:p14="http://schemas.microsoft.com/office/powerpoint/2010/main" val="8282240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6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83102" y="209006"/>
            <a:ext cx="11264464" cy="6239831"/>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85566" y="5364480"/>
            <a:ext cx="609600" cy="609600"/>
          </a:xfrm>
          <a:prstGeom prst="rect">
            <a:avLst/>
          </a:prstGeom>
        </p:spPr>
      </p:pic>
    </p:spTree>
    <p:extLst>
      <p:ext uri="{BB962C8B-B14F-4D97-AF65-F5344CB8AC3E}">
        <p14:creationId xmlns:p14="http://schemas.microsoft.com/office/powerpoint/2010/main" val="14343270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9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Stage 1 – Engaging with the Learning, Teaching and Assessment Cycle</a:t>
            </a:r>
            <a:endParaRPr lang="en-GB" dirty="0"/>
          </a:p>
        </p:txBody>
      </p:sp>
      <p:sp>
        <p:nvSpPr>
          <p:cNvPr id="3" name="Content Placeholder 2"/>
          <p:cNvSpPr>
            <a:spLocks noGrp="1"/>
          </p:cNvSpPr>
          <p:nvPr>
            <p:ph idx="1"/>
          </p:nvPr>
        </p:nvSpPr>
        <p:spPr/>
        <p:txBody>
          <a:bodyPr/>
          <a:lstStyle/>
          <a:p>
            <a:r>
              <a:rPr lang="en-GB" dirty="0" smtClean="0"/>
              <a:t>I would </a:t>
            </a:r>
            <a:r>
              <a:rPr lang="en-GB" dirty="0" smtClean="0"/>
              <a:t>envisage </a:t>
            </a:r>
            <a:r>
              <a:rPr lang="en-GB" dirty="0" smtClean="0"/>
              <a:t>this stage is done first and on an annual basis, perhaps at the start of the new term/on an Inset Day</a:t>
            </a:r>
          </a:p>
          <a:p>
            <a:endParaRPr lang="en-GB" dirty="0"/>
          </a:p>
          <a:p>
            <a:r>
              <a:rPr lang="en-GB" dirty="0" smtClean="0"/>
              <a:t>It would begin with an audit of the L, T and A cycle</a:t>
            </a:r>
          </a:p>
          <a:p>
            <a:r>
              <a:rPr lang="en-GB" dirty="0" smtClean="0"/>
              <a:t>In Primary establishments the SLT or QAMSO member would RAG where they feel the school is for each stage of the cycle.</a:t>
            </a:r>
          </a:p>
          <a:p>
            <a:r>
              <a:rPr lang="en-GB" dirty="0" smtClean="0"/>
              <a:t>In Secondary establishments this would be done at Department/Faculty level</a:t>
            </a:r>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72800" y="5516564"/>
            <a:ext cx="609600" cy="609600"/>
          </a:xfrm>
          <a:prstGeom prst="rect">
            <a:avLst/>
          </a:prstGeom>
        </p:spPr>
      </p:pic>
    </p:spTree>
    <p:extLst>
      <p:ext uri="{BB962C8B-B14F-4D97-AF65-F5344CB8AC3E}">
        <p14:creationId xmlns:p14="http://schemas.microsoft.com/office/powerpoint/2010/main" val="3080492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3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Stage 1 – Engaging with the Learning, Teaching and Assessment Cycle</a:t>
            </a:r>
            <a:endParaRPr lang="en-GB" dirty="0"/>
          </a:p>
        </p:txBody>
      </p:sp>
      <p:sp>
        <p:nvSpPr>
          <p:cNvPr id="3" name="Content Placeholder 2"/>
          <p:cNvSpPr>
            <a:spLocks noGrp="1"/>
          </p:cNvSpPr>
          <p:nvPr>
            <p:ph idx="1"/>
          </p:nvPr>
        </p:nvSpPr>
        <p:spPr/>
        <p:txBody>
          <a:bodyPr/>
          <a:lstStyle/>
          <a:p>
            <a:r>
              <a:rPr lang="en-GB" dirty="0" smtClean="0"/>
              <a:t>After this, each individual practitioner would RAG the cycle with where they feel they are as an individual.</a:t>
            </a:r>
          </a:p>
          <a:p>
            <a:r>
              <a:rPr lang="en-GB" dirty="0" smtClean="0"/>
              <a:t>This information can then be collated – did the original judgement mirror the general results? Are there specific gaps that need to be addressed?</a:t>
            </a:r>
          </a:p>
          <a:p>
            <a:r>
              <a:rPr lang="en-GB" dirty="0" smtClean="0"/>
              <a:t>Does this create a CLPL plan for practitioners, as groups or as individuals for the year ahead?</a:t>
            </a:r>
          </a:p>
          <a:p>
            <a:r>
              <a:rPr lang="en-GB" dirty="0" smtClean="0"/>
              <a:t>Greens could also match with Reds to collaborate or lead CLPL</a:t>
            </a:r>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04800" y="5821364"/>
            <a:ext cx="609600" cy="609600"/>
          </a:xfrm>
          <a:prstGeom prst="rect">
            <a:avLst/>
          </a:prstGeom>
        </p:spPr>
      </p:pic>
    </p:spTree>
    <p:extLst>
      <p:ext uri="{BB962C8B-B14F-4D97-AF65-F5344CB8AC3E}">
        <p14:creationId xmlns:p14="http://schemas.microsoft.com/office/powerpoint/2010/main" val="761422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Stage 1 – Engaging with the Learning, Teaching and Assessment Cycle</a:t>
            </a:r>
            <a:endParaRPr lang="en-GB" dirty="0"/>
          </a:p>
        </p:txBody>
      </p:sp>
      <p:sp>
        <p:nvSpPr>
          <p:cNvPr id="3" name="Content Placeholder 2"/>
          <p:cNvSpPr>
            <a:spLocks noGrp="1"/>
          </p:cNvSpPr>
          <p:nvPr>
            <p:ph idx="1"/>
          </p:nvPr>
        </p:nvSpPr>
        <p:spPr/>
        <p:txBody>
          <a:bodyPr/>
          <a:lstStyle/>
          <a:p>
            <a:r>
              <a:rPr lang="en-GB" dirty="0" smtClean="0"/>
              <a:t>There is an expectation that practitioners engage with the cycle when planning, both as an individual and collaboratively. </a:t>
            </a:r>
          </a:p>
          <a:p>
            <a:endParaRPr lang="en-GB" dirty="0"/>
          </a:p>
          <a:p>
            <a:r>
              <a:rPr lang="en-GB" dirty="0" smtClean="0"/>
              <a:t>The cycle should also be used as a basis for observations, tracking conversations </a:t>
            </a:r>
            <a:r>
              <a:rPr lang="en-GB" dirty="0" err="1" smtClean="0"/>
              <a:t>etc</a:t>
            </a:r>
            <a:endParaRPr lang="en-GB" dirty="0" smtClean="0"/>
          </a:p>
          <a:p>
            <a:endParaRPr lang="en-GB"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6926" y="3863182"/>
            <a:ext cx="3681100" cy="215873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 y="5699127"/>
            <a:ext cx="609600" cy="609600"/>
          </a:xfrm>
          <a:prstGeom prst="rect">
            <a:avLst/>
          </a:prstGeom>
        </p:spPr>
      </p:pic>
    </p:spTree>
    <p:extLst>
      <p:ext uri="{BB962C8B-B14F-4D97-AF65-F5344CB8AC3E}">
        <p14:creationId xmlns:p14="http://schemas.microsoft.com/office/powerpoint/2010/main" val="11885742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0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609600" y="1620113"/>
            <a:ext cx="10972800" cy="4525963"/>
          </a:xfrm>
        </p:spPr>
        <p:txBody>
          <a:bodyPr/>
          <a:lstStyle/>
          <a:p>
            <a:r>
              <a:rPr lang="en-GB" dirty="0" smtClean="0"/>
              <a:t>Screenshot stage 1</a:t>
            </a:r>
            <a:endParaRPr lang="en-GB" dirty="0"/>
          </a:p>
        </p:txBody>
      </p:sp>
      <p:pic>
        <p:nvPicPr>
          <p:cNvPr id="4" name="Picture 3"/>
          <p:cNvPicPr>
            <a:picLocks noChangeAspect="1"/>
          </p:cNvPicPr>
          <p:nvPr/>
        </p:nvPicPr>
        <p:blipFill>
          <a:blip r:embed="rId4"/>
          <a:stretch>
            <a:fillRect/>
          </a:stretch>
        </p:blipFill>
        <p:spPr>
          <a:xfrm>
            <a:off x="222069" y="71847"/>
            <a:ext cx="11360331" cy="5219274"/>
          </a:xfrm>
          <a:prstGeom prst="rect">
            <a:avLst/>
          </a:prstGeom>
        </p:spPr>
      </p:pic>
      <p:pic>
        <p:nvPicPr>
          <p:cNvPr id="5" name="Picture 4"/>
          <p:cNvPicPr>
            <a:picLocks noChangeAspect="1"/>
          </p:cNvPicPr>
          <p:nvPr/>
        </p:nvPicPr>
        <p:blipFill>
          <a:blip r:embed="rId5"/>
          <a:stretch>
            <a:fillRect/>
          </a:stretch>
        </p:blipFill>
        <p:spPr>
          <a:xfrm>
            <a:off x="222069" y="5291121"/>
            <a:ext cx="11360331" cy="1466850"/>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 y="6043751"/>
            <a:ext cx="609600" cy="609600"/>
          </a:xfrm>
          <a:prstGeom prst="rect">
            <a:avLst/>
          </a:prstGeom>
        </p:spPr>
      </p:pic>
    </p:spTree>
    <p:extLst>
      <p:ext uri="{BB962C8B-B14F-4D97-AF65-F5344CB8AC3E}">
        <p14:creationId xmlns:p14="http://schemas.microsoft.com/office/powerpoint/2010/main" val="25671138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86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Stage 2 – Evaluating Approaches to Assessment </a:t>
            </a:r>
            <a:endParaRPr lang="en-GB" dirty="0"/>
          </a:p>
        </p:txBody>
      </p:sp>
      <p:sp>
        <p:nvSpPr>
          <p:cNvPr id="3" name="Content Placeholder 2"/>
          <p:cNvSpPr>
            <a:spLocks noGrp="1"/>
          </p:cNvSpPr>
          <p:nvPr>
            <p:ph idx="1"/>
          </p:nvPr>
        </p:nvSpPr>
        <p:spPr/>
        <p:txBody>
          <a:bodyPr/>
          <a:lstStyle/>
          <a:p>
            <a:r>
              <a:rPr lang="en-GB" dirty="0" smtClean="0"/>
              <a:t>This stage focusses on the range of assessments being used across the </a:t>
            </a:r>
            <a:r>
              <a:rPr lang="en-GB" dirty="0" smtClean="0"/>
              <a:t>establishment/faculty/department </a:t>
            </a:r>
            <a:r>
              <a:rPr lang="en-GB" dirty="0" smtClean="0"/>
              <a:t>to ensure learners are being assessed in a variety of ways to demonstrate their knowledge and understanding, skills, attributes and capabilities</a:t>
            </a:r>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9600" y="5516564"/>
            <a:ext cx="609600" cy="609600"/>
          </a:xfrm>
          <a:prstGeom prst="rect">
            <a:avLst/>
          </a:prstGeom>
        </p:spPr>
      </p:pic>
    </p:spTree>
    <p:extLst>
      <p:ext uri="{BB962C8B-B14F-4D97-AF65-F5344CB8AC3E}">
        <p14:creationId xmlns:p14="http://schemas.microsoft.com/office/powerpoint/2010/main" val="35444960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6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545846" y="254197"/>
            <a:ext cx="10949468" cy="5794724"/>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1046" y="5977220"/>
            <a:ext cx="609600" cy="609600"/>
          </a:xfrm>
          <a:prstGeom prst="rect">
            <a:avLst/>
          </a:prstGeom>
        </p:spPr>
      </p:pic>
    </p:spTree>
    <p:extLst>
      <p:ext uri="{BB962C8B-B14F-4D97-AF65-F5344CB8AC3E}">
        <p14:creationId xmlns:p14="http://schemas.microsoft.com/office/powerpoint/2010/main" val="17673235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5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Stage 3 – Framework for Assessment</a:t>
            </a:r>
            <a:endParaRPr lang="en-GB" dirty="0"/>
          </a:p>
        </p:txBody>
      </p:sp>
      <p:sp>
        <p:nvSpPr>
          <p:cNvPr id="3" name="Content Placeholder 2"/>
          <p:cNvSpPr>
            <a:spLocks noGrp="1"/>
          </p:cNvSpPr>
          <p:nvPr>
            <p:ph idx="1"/>
          </p:nvPr>
        </p:nvSpPr>
        <p:spPr/>
        <p:txBody>
          <a:bodyPr/>
          <a:lstStyle/>
          <a:p>
            <a:r>
              <a:rPr lang="en-GB" dirty="0" smtClean="0"/>
              <a:t>Stage 3 builds on Stage 2. </a:t>
            </a:r>
          </a:p>
          <a:p>
            <a:r>
              <a:rPr lang="en-GB" dirty="0" smtClean="0"/>
              <a:t>Stage 2 focusses on that range of assessment, and Stage 3 brings attention to an assessment framework.</a:t>
            </a:r>
          </a:p>
          <a:p>
            <a:r>
              <a:rPr lang="en-GB" dirty="0" smtClean="0"/>
              <a:t>Are there key check points showing a range of assessments? Are those assessments providing reliable data? Can we use that data to report to parents and carers?</a:t>
            </a:r>
          </a:p>
          <a:p>
            <a:endParaRPr lang="en-GB" dirty="0"/>
          </a:p>
          <a:p>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04800" y="5699127"/>
            <a:ext cx="609600" cy="609600"/>
          </a:xfrm>
          <a:prstGeom prst="rect">
            <a:avLst/>
          </a:prstGeom>
        </p:spPr>
      </p:pic>
    </p:spTree>
    <p:extLst>
      <p:ext uri="{BB962C8B-B14F-4D97-AF65-F5344CB8AC3E}">
        <p14:creationId xmlns:p14="http://schemas.microsoft.com/office/powerpoint/2010/main" val="9698496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48512"/>
            <a:ext cx="10972800" cy="1143000"/>
          </a:xfrm>
        </p:spPr>
        <p:txBody>
          <a:bodyPr/>
          <a:lstStyle/>
          <a:p>
            <a:r>
              <a:rPr lang="en-GB" sz="7200" dirty="0"/>
              <a:t>Aims</a:t>
            </a:r>
          </a:p>
        </p:txBody>
      </p:sp>
      <p:sp>
        <p:nvSpPr>
          <p:cNvPr id="3" name="Rectangle 3"/>
          <p:cNvSpPr txBox="1">
            <a:spLocks/>
          </p:cNvSpPr>
          <p:nvPr/>
        </p:nvSpPr>
        <p:spPr>
          <a:xfrm>
            <a:off x="609601" y="1254332"/>
            <a:ext cx="10324010" cy="550696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20000"/>
              </a:spcBef>
              <a:spcAft>
                <a:spcPts val="0"/>
              </a:spcAft>
              <a:buClrTx/>
              <a:buSzTx/>
              <a:buFont typeface="Arial" panose="020B0604020202020204" pitchFamily="34" charset="0"/>
              <a:buNone/>
              <a:tabLst/>
              <a:defRPr/>
            </a:pPr>
            <a:endParaRPr kumimoji="0" lang="en-NZ" altLang="en-US" sz="3200" b="0" i="0" u="none" strike="noStrike" kern="1200" cap="none" spc="0" normalizeH="0" baseline="0" noProof="0" dirty="0">
              <a:ln>
                <a:noFill/>
              </a:ln>
              <a:solidFill>
                <a:prstClr val="black"/>
              </a:solidFill>
              <a:effectLst/>
              <a:uLnTx/>
              <a:uFillTx/>
              <a:latin typeface="Calibri"/>
              <a:ea typeface="+mn-ea"/>
              <a:cs typeface="Arial" charset="0"/>
            </a:endParaRPr>
          </a:p>
          <a:p>
            <a:pPr marL="0" marR="0" lvl="0" indent="0" algn="l" defTabSz="914400" rtl="0" eaLnBrk="1" fontAlgn="auto" latinLnBrk="0" hangingPunct="1">
              <a:lnSpc>
                <a:spcPct val="90000"/>
              </a:lnSpc>
              <a:spcBef>
                <a:spcPct val="20000"/>
              </a:spcBef>
              <a:spcAft>
                <a:spcPts val="0"/>
              </a:spcAft>
              <a:buClrTx/>
              <a:buSzTx/>
              <a:buFont typeface="Arial" panose="020B0604020202020204" pitchFamily="34" charset="0"/>
              <a:buNone/>
              <a:tabLst/>
              <a:defRPr/>
            </a:pPr>
            <a:endParaRPr kumimoji="0" lang="en-NZ" altLang="en-US" sz="2400" b="0" i="0" u="none" strike="noStrike" kern="1200" cap="none" spc="0" normalizeH="0" baseline="0" noProof="0" dirty="0">
              <a:ln>
                <a:noFill/>
              </a:ln>
              <a:solidFill>
                <a:prstClr val="black"/>
              </a:solidFill>
              <a:effectLst/>
              <a:uLnTx/>
              <a:uFillTx/>
              <a:latin typeface="Calibri"/>
              <a:ea typeface="+mn-ea"/>
              <a:cs typeface="Arial" charset="0"/>
            </a:endParaRPr>
          </a:p>
          <a:p>
            <a:pPr marL="0" marR="0" lvl="0" indent="0" algn="l" defTabSz="914400" rtl="0" eaLnBrk="1" fontAlgn="auto" latinLnBrk="0" hangingPunct="1">
              <a:lnSpc>
                <a:spcPct val="90000"/>
              </a:lnSpc>
              <a:spcBef>
                <a:spcPct val="20000"/>
              </a:spcBef>
              <a:spcAft>
                <a:spcPts val="0"/>
              </a:spcAft>
              <a:buClrTx/>
              <a:buSzTx/>
              <a:buFont typeface="Arial" panose="020B0604020202020204" pitchFamily="34" charset="0"/>
              <a:buNone/>
              <a:tabLst/>
              <a:defRPr/>
            </a:pPr>
            <a:endParaRPr kumimoji="0" lang="en-NZ" altLang="en-US" sz="2800" b="0" i="0" u="none" strike="noStrike" kern="1200" cap="none" spc="0" normalizeH="0" baseline="0" noProof="0" dirty="0">
              <a:ln>
                <a:noFill/>
              </a:ln>
              <a:solidFill>
                <a:prstClr val="black"/>
              </a:solidFill>
              <a:effectLst/>
              <a:uLnTx/>
              <a:uFillTx/>
              <a:latin typeface="Calibri"/>
              <a:ea typeface="+mn-ea"/>
              <a:cs typeface="Arial" charset="0"/>
            </a:endParaRPr>
          </a:p>
          <a:p>
            <a:pPr marL="342900" marR="0" lvl="0" indent="-34290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endParaRPr kumimoji="0" lang="en-NZ" altLang="en-US" sz="2800" b="0" i="0" u="none" strike="noStrike" kern="1200" cap="none" spc="0" normalizeH="0" baseline="0" noProof="0" dirty="0">
              <a:ln>
                <a:noFill/>
              </a:ln>
              <a:solidFill>
                <a:prstClr val="black"/>
              </a:solidFill>
              <a:effectLst/>
              <a:uLnTx/>
              <a:uFillTx/>
              <a:latin typeface="Calibri"/>
              <a:ea typeface="+mn-ea"/>
              <a:cs typeface="Arial" charset="0"/>
            </a:endParaRPr>
          </a:p>
        </p:txBody>
      </p:sp>
      <p:pic>
        <p:nvPicPr>
          <p:cNvPr id="4" name="Graphic 4" descr="Bullseye with solid fill">
            <a:extLst>
              <a:ext uri="{FF2B5EF4-FFF2-40B4-BE49-F238E27FC236}">
                <a16:creationId xmlns:a16="http://schemas.microsoft.com/office/drawing/2014/main" id="{5E3430C7-4D26-42D6-9D4B-5A7114B0D79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482146" y="74230"/>
            <a:ext cx="1340695" cy="1340695"/>
          </a:xfrm>
          <a:prstGeom prst="rect">
            <a:avLst/>
          </a:prstGeom>
        </p:spPr>
      </p:pic>
      <p:sp>
        <p:nvSpPr>
          <p:cNvPr id="6" name="Rectangle 5"/>
          <p:cNvSpPr/>
          <p:nvPr/>
        </p:nvSpPr>
        <p:spPr>
          <a:xfrm>
            <a:off x="444615" y="2001360"/>
            <a:ext cx="11137785" cy="37856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dirty="0" smtClean="0">
                <a:solidFill>
                  <a:srgbClr val="000000"/>
                </a:solidFill>
                <a:latin typeface="Calibri"/>
              </a:rPr>
              <a:t>Introduce the Assessment and Moderation Roadmap and Self-Evaluation toolkit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srgbClr val="000000"/>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4000" noProof="0" dirty="0" smtClean="0">
                <a:solidFill>
                  <a:srgbClr val="000000"/>
                </a:solidFill>
                <a:latin typeface="Calibri"/>
              </a:rPr>
              <a:t>QAMSOs, Middle Leadership Teams and Senior Leadership Teams confident in how to make use of the resources </a:t>
            </a:r>
            <a:r>
              <a:rPr kumimoji="0" lang="en-GB" sz="4000" b="0" i="0" u="none" strike="noStrike" kern="1200" cap="none" spc="0" normalizeH="0" baseline="0" noProof="0" dirty="0">
                <a:ln>
                  <a:noFill/>
                </a:ln>
                <a:solidFill>
                  <a:prstClr val="black"/>
                </a:solidFill>
                <a:effectLst/>
                <a:uLnTx/>
                <a:uFillTx/>
                <a:latin typeface="Calibri"/>
              </a:rPr>
              <a:t> </a:t>
            </a: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2308" y="5763847"/>
            <a:ext cx="609600" cy="609600"/>
          </a:xfrm>
          <a:prstGeom prst="rect">
            <a:avLst/>
          </a:prstGeom>
        </p:spPr>
      </p:pic>
    </p:spTree>
    <p:extLst>
      <p:ext uri="{BB962C8B-B14F-4D97-AF65-F5344CB8AC3E}">
        <p14:creationId xmlns:p14="http://schemas.microsoft.com/office/powerpoint/2010/main" val="31734572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94"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Stage 3 – Framework for Assessment</a:t>
            </a:r>
          </a:p>
        </p:txBody>
      </p:sp>
      <p:pic>
        <p:nvPicPr>
          <p:cNvPr id="4" name="Picture 3"/>
          <p:cNvPicPr>
            <a:picLocks noChangeAspect="1"/>
          </p:cNvPicPr>
          <p:nvPr/>
        </p:nvPicPr>
        <p:blipFill>
          <a:blip r:embed="rId4"/>
          <a:stretch>
            <a:fillRect/>
          </a:stretch>
        </p:blipFill>
        <p:spPr>
          <a:xfrm>
            <a:off x="2284968" y="1252792"/>
            <a:ext cx="9907032" cy="2579116"/>
          </a:xfrm>
          <a:prstGeom prst="rect">
            <a:avLst/>
          </a:prstGeom>
        </p:spPr>
      </p:pic>
      <p:pic>
        <p:nvPicPr>
          <p:cNvPr id="6" name="Picture 5"/>
          <p:cNvPicPr>
            <a:picLocks noChangeAspect="1"/>
          </p:cNvPicPr>
          <p:nvPr/>
        </p:nvPicPr>
        <p:blipFill>
          <a:blip r:embed="rId5"/>
          <a:stretch>
            <a:fillRect/>
          </a:stretch>
        </p:blipFill>
        <p:spPr>
          <a:xfrm>
            <a:off x="287382" y="3947945"/>
            <a:ext cx="8618861" cy="2620663"/>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7600" y="5615940"/>
            <a:ext cx="609600" cy="609600"/>
          </a:xfrm>
          <a:prstGeom prst="rect">
            <a:avLst/>
          </a:prstGeom>
        </p:spPr>
      </p:pic>
    </p:spTree>
    <p:extLst>
      <p:ext uri="{BB962C8B-B14F-4D97-AF65-F5344CB8AC3E}">
        <p14:creationId xmlns:p14="http://schemas.microsoft.com/office/powerpoint/2010/main" val="40361930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79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117567" y="184229"/>
            <a:ext cx="12099142" cy="6085942"/>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3380" y="5965371"/>
            <a:ext cx="609600" cy="609600"/>
          </a:xfrm>
          <a:prstGeom prst="rect">
            <a:avLst/>
          </a:prstGeom>
        </p:spPr>
      </p:pic>
    </p:spTree>
    <p:extLst>
      <p:ext uri="{BB962C8B-B14F-4D97-AF65-F5344CB8AC3E}">
        <p14:creationId xmlns:p14="http://schemas.microsoft.com/office/powerpoint/2010/main" val="25093311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3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Stage 4 – Moderation within Establishments</a:t>
            </a:r>
            <a:endParaRPr lang="en-GB" dirty="0"/>
          </a:p>
        </p:txBody>
      </p:sp>
      <p:sp>
        <p:nvSpPr>
          <p:cNvPr id="3" name="Content Placeholder 2"/>
          <p:cNvSpPr>
            <a:spLocks noGrp="1"/>
          </p:cNvSpPr>
          <p:nvPr>
            <p:ph idx="1"/>
          </p:nvPr>
        </p:nvSpPr>
        <p:spPr/>
        <p:txBody>
          <a:bodyPr/>
          <a:lstStyle/>
          <a:p>
            <a:r>
              <a:rPr lang="en-GB" dirty="0" smtClean="0"/>
              <a:t>This stage allows the </a:t>
            </a:r>
            <a:r>
              <a:rPr lang="en-GB" dirty="0" smtClean="0"/>
              <a:t>establishment/faculty/department </a:t>
            </a:r>
            <a:r>
              <a:rPr lang="en-GB" dirty="0" smtClean="0"/>
              <a:t>to reflect on whether there are </a:t>
            </a:r>
            <a:r>
              <a:rPr lang="en-GB" dirty="0"/>
              <a:t>shared expectations for standards to be achieved, and </a:t>
            </a:r>
            <a:r>
              <a:rPr lang="en-GB" dirty="0" smtClean="0"/>
              <a:t>if there are robust </a:t>
            </a:r>
            <a:r>
              <a:rPr lang="en-GB" dirty="0"/>
              <a:t>arrangements for moderation across </a:t>
            </a:r>
            <a:r>
              <a:rPr lang="en-GB" dirty="0" smtClean="0"/>
              <a:t>stages </a:t>
            </a:r>
            <a:r>
              <a:rPr lang="en-GB" dirty="0"/>
              <a:t>and across the curriculum. </a:t>
            </a:r>
            <a:endParaRPr lang="en-GB" dirty="0" smtClean="0"/>
          </a:p>
          <a:p>
            <a:endParaRPr lang="en-GB" dirty="0"/>
          </a:p>
          <a:p>
            <a:r>
              <a:rPr lang="en-GB" dirty="0" smtClean="0"/>
              <a:t>This may not only mean moderating Literacy and Numeracy, but moderating a range of curricular areas.</a:t>
            </a:r>
          </a:p>
          <a:p>
            <a:r>
              <a:rPr lang="en-GB" dirty="0" smtClean="0"/>
              <a:t>It could also mean moderating progression</a:t>
            </a:r>
            <a:endParaRPr lang="en-GB"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33760" y="5699127"/>
            <a:ext cx="609600" cy="609600"/>
          </a:xfrm>
          <a:prstGeom prst="rect">
            <a:avLst/>
          </a:prstGeom>
        </p:spPr>
      </p:pic>
    </p:spTree>
    <p:extLst>
      <p:ext uri="{BB962C8B-B14F-4D97-AF65-F5344CB8AC3E}">
        <p14:creationId xmlns:p14="http://schemas.microsoft.com/office/powerpoint/2010/main" val="35420297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8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4"/>
          <a:stretch>
            <a:fillRect/>
          </a:stretch>
        </p:blipFill>
        <p:spPr>
          <a:xfrm>
            <a:off x="609600" y="425311"/>
            <a:ext cx="10874188" cy="6249249"/>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5844540"/>
            <a:ext cx="609600" cy="609600"/>
          </a:xfrm>
          <a:prstGeom prst="rect">
            <a:avLst/>
          </a:prstGeom>
        </p:spPr>
      </p:pic>
    </p:spTree>
    <p:extLst>
      <p:ext uri="{BB962C8B-B14F-4D97-AF65-F5344CB8AC3E}">
        <p14:creationId xmlns:p14="http://schemas.microsoft.com/office/powerpoint/2010/main" val="380453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4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Stage 5 – Moderation </a:t>
            </a:r>
            <a:r>
              <a:rPr lang="en-GB" dirty="0" smtClean="0"/>
              <a:t>across </a:t>
            </a:r>
            <a:r>
              <a:rPr lang="en-GB" dirty="0" smtClean="0"/>
              <a:t>Establishments</a:t>
            </a:r>
            <a:endParaRPr lang="en-GB" dirty="0"/>
          </a:p>
        </p:txBody>
      </p:sp>
      <p:sp>
        <p:nvSpPr>
          <p:cNvPr id="3" name="Content Placeholder 2"/>
          <p:cNvSpPr>
            <a:spLocks noGrp="1"/>
          </p:cNvSpPr>
          <p:nvPr>
            <p:ph idx="1"/>
          </p:nvPr>
        </p:nvSpPr>
        <p:spPr/>
        <p:txBody>
          <a:bodyPr/>
          <a:lstStyle/>
          <a:p>
            <a:r>
              <a:rPr lang="en-GB" dirty="0" smtClean="0"/>
              <a:t>This stage allows the </a:t>
            </a:r>
            <a:r>
              <a:rPr lang="en-GB" dirty="0" smtClean="0"/>
              <a:t>establishment/faculty/department </a:t>
            </a:r>
            <a:r>
              <a:rPr lang="en-GB" dirty="0" smtClean="0"/>
              <a:t>to reflect on moderation practice with other establishments. </a:t>
            </a:r>
            <a:endParaRPr lang="en-GB" dirty="0"/>
          </a:p>
          <a:p>
            <a:r>
              <a:rPr lang="en-GB" dirty="0" smtClean="0"/>
              <a:t>This could be in learning communities, their local authority, the RIC or nationally.</a:t>
            </a:r>
          </a:p>
          <a:p>
            <a:r>
              <a:rPr lang="en-GB" dirty="0" smtClean="0"/>
              <a:t>This doesn’t have to be done in person – Education Scotland have a video showing how to do this on Teams using the PLC notebook</a:t>
            </a:r>
          </a:p>
          <a:p>
            <a:r>
              <a:rPr lang="en-GB" dirty="0" smtClean="0"/>
              <a:t>Looking inward, </a:t>
            </a:r>
            <a:r>
              <a:rPr lang="en-GB" b="1" dirty="0" smtClean="0"/>
              <a:t>looking outward</a:t>
            </a:r>
            <a:r>
              <a:rPr lang="en-GB" dirty="0" smtClean="0"/>
              <a:t>, looking forward</a:t>
            </a:r>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72800" y="5516564"/>
            <a:ext cx="609600" cy="609600"/>
          </a:xfrm>
          <a:prstGeom prst="rect">
            <a:avLst/>
          </a:prstGeom>
        </p:spPr>
      </p:pic>
    </p:spTree>
    <p:extLst>
      <p:ext uri="{BB962C8B-B14F-4D97-AF65-F5344CB8AC3E}">
        <p14:creationId xmlns:p14="http://schemas.microsoft.com/office/powerpoint/2010/main" val="5052209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6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568607" y="524435"/>
            <a:ext cx="11197569" cy="5884159"/>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9140" y="5798994"/>
            <a:ext cx="609600" cy="609600"/>
          </a:xfrm>
          <a:prstGeom prst="rect">
            <a:avLst/>
          </a:prstGeom>
        </p:spPr>
      </p:pic>
    </p:spTree>
    <p:extLst>
      <p:ext uri="{BB962C8B-B14F-4D97-AF65-F5344CB8AC3E}">
        <p14:creationId xmlns:p14="http://schemas.microsoft.com/office/powerpoint/2010/main" val="27004770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Recap</a:t>
            </a:r>
            <a:endParaRPr lang="en-GB" dirty="0"/>
          </a:p>
        </p:txBody>
      </p:sp>
      <p:sp>
        <p:nvSpPr>
          <p:cNvPr id="3" name="Content Placeholder 2"/>
          <p:cNvSpPr>
            <a:spLocks noGrp="1"/>
          </p:cNvSpPr>
          <p:nvPr>
            <p:ph idx="1"/>
          </p:nvPr>
        </p:nvSpPr>
        <p:spPr/>
        <p:txBody>
          <a:bodyPr/>
          <a:lstStyle/>
          <a:p>
            <a:r>
              <a:rPr lang="en-GB" dirty="0" smtClean="0"/>
              <a:t>All resources can be found here –  </a:t>
            </a:r>
            <a:r>
              <a:rPr lang="en-GB" dirty="0">
                <a:hlinkClick r:id="rId4"/>
              </a:rPr>
              <a:t>Assessment and Moderation Roadmap and Toolkit – The West </a:t>
            </a:r>
            <a:r>
              <a:rPr lang="en-GB" dirty="0" smtClean="0">
                <a:hlinkClick r:id="rId4"/>
              </a:rPr>
              <a:t>Partnership</a:t>
            </a:r>
            <a:endParaRPr lang="en-GB" dirty="0" smtClean="0"/>
          </a:p>
          <a:p>
            <a:endParaRPr lang="en-GB" dirty="0"/>
          </a:p>
          <a:p>
            <a:r>
              <a:rPr lang="en-GB" dirty="0" smtClean="0"/>
              <a:t>The purpose of this is to continue to drive improvement of Learning, Teaching and Assessment (HGIOS 2.3)</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5516564"/>
            <a:ext cx="609600" cy="609600"/>
          </a:xfrm>
          <a:prstGeom prst="rect">
            <a:avLst/>
          </a:prstGeom>
        </p:spPr>
      </p:pic>
    </p:spTree>
    <p:extLst>
      <p:ext uri="{BB962C8B-B14F-4D97-AF65-F5344CB8AC3E}">
        <p14:creationId xmlns:p14="http://schemas.microsoft.com/office/powerpoint/2010/main" val="38503063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8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Feedback</a:t>
            </a:r>
            <a:endParaRPr lang="en-GB" dirty="0"/>
          </a:p>
        </p:txBody>
      </p:sp>
      <p:pic>
        <p:nvPicPr>
          <p:cNvPr id="4" name="Content Placeholder 3"/>
          <p:cNvPicPr>
            <a:picLocks noGrp="1" noChangeAspect="1"/>
          </p:cNvPicPr>
          <p:nvPr>
            <p:ph idx="1"/>
          </p:nvPr>
        </p:nvPicPr>
        <p:blipFill>
          <a:blip r:embed="rId5"/>
          <a:stretch>
            <a:fillRect/>
          </a:stretch>
        </p:blipFill>
        <p:spPr>
          <a:xfrm>
            <a:off x="3568337" y="1323114"/>
            <a:ext cx="5055325" cy="5076302"/>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4799" y="5789816"/>
            <a:ext cx="609600" cy="609600"/>
          </a:xfrm>
          <a:prstGeom prst="rect">
            <a:avLst/>
          </a:prstGeom>
        </p:spPr>
      </p:pic>
    </p:spTree>
    <p:extLst>
      <p:ext uri="{BB962C8B-B14F-4D97-AF65-F5344CB8AC3E}">
        <p14:creationId xmlns:p14="http://schemas.microsoft.com/office/powerpoint/2010/main" val="35486851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8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6F45F-53E8-4B70-A5D3-61A50D144A51}"/>
              </a:ext>
            </a:extLst>
          </p:cNvPr>
          <p:cNvSpPr>
            <a:spLocks noGrp="1"/>
          </p:cNvSpPr>
          <p:nvPr>
            <p:ph type="title"/>
          </p:nvPr>
        </p:nvSpPr>
        <p:spPr/>
        <p:txBody>
          <a:bodyPr>
            <a:normAutofit fontScale="90000"/>
          </a:bodyPr>
          <a:lstStyle/>
          <a:p>
            <a:pPr algn="ctr"/>
            <a:r>
              <a:rPr lang="en-GB" sz="7300" b="1" dirty="0"/>
              <a:t/>
            </a:r>
            <a:br>
              <a:rPr lang="en-GB" sz="7300" b="1" dirty="0"/>
            </a:br>
            <a:r>
              <a:rPr lang="en-GB" sz="7300" b="1" i="1" dirty="0"/>
              <a:t>Thank you!</a:t>
            </a:r>
            <a:r>
              <a:rPr lang="en-GB" i="1" dirty="0"/>
              <a:t/>
            </a:r>
            <a:br>
              <a:rPr lang="en-GB" i="1" dirty="0"/>
            </a:br>
            <a:endParaRPr lang="en-GB" i="1" dirty="0"/>
          </a:p>
        </p:txBody>
      </p:sp>
      <p:sp>
        <p:nvSpPr>
          <p:cNvPr id="3" name="Content Placeholder 2">
            <a:extLst>
              <a:ext uri="{FF2B5EF4-FFF2-40B4-BE49-F238E27FC236}">
                <a16:creationId xmlns:a16="http://schemas.microsoft.com/office/drawing/2014/main" id="{03ECC524-2760-4CF2-855D-269B217DD4BC}"/>
              </a:ext>
            </a:extLst>
          </p:cNvPr>
          <p:cNvSpPr>
            <a:spLocks noGrp="1"/>
          </p:cNvSpPr>
          <p:nvPr>
            <p:ph idx="1"/>
          </p:nvPr>
        </p:nvSpPr>
        <p:spPr>
          <a:xfrm>
            <a:off x="802382" y="528117"/>
            <a:ext cx="10515600" cy="5284853"/>
          </a:xfrm>
        </p:spPr>
        <p:txBody>
          <a:bodyPr>
            <a:normAutofit fontScale="92500" lnSpcReduction="10000"/>
          </a:bodyPr>
          <a:lstStyle/>
          <a:p>
            <a:pPr marL="0" indent="0" algn="ctr">
              <a:buNone/>
            </a:pPr>
            <a:endParaRPr lang="en-GB" dirty="0"/>
          </a:p>
          <a:p>
            <a:pPr marL="0" indent="0" algn="ctr">
              <a:buNone/>
            </a:pPr>
            <a:endParaRPr lang="en-GB" dirty="0"/>
          </a:p>
          <a:p>
            <a:pPr marL="0" indent="0" algn="ctr">
              <a:buNone/>
            </a:pPr>
            <a:endParaRPr lang="en-GB" dirty="0"/>
          </a:p>
          <a:p>
            <a:pPr marL="0" indent="0" algn="ctr">
              <a:buNone/>
            </a:pPr>
            <a:r>
              <a:rPr lang="en-GB" sz="4400" i="1" dirty="0"/>
              <a:t>  </a:t>
            </a:r>
            <a:r>
              <a:rPr lang="en-GB" sz="4400" i="1" dirty="0" smtClean="0"/>
              <a:t>Any </a:t>
            </a:r>
            <a:r>
              <a:rPr lang="en-GB" sz="4400" i="1" dirty="0"/>
              <a:t>Questions</a:t>
            </a:r>
            <a:r>
              <a:rPr lang="en-GB" sz="4400" i="1" dirty="0" smtClean="0"/>
              <a:t>?</a:t>
            </a:r>
          </a:p>
          <a:p>
            <a:pPr marL="0" indent="0" algn="ctr">
              <a:buNone/>
            </a:pPr>
            <a:endParaRPr lang="en-GB" sz="4400" i="1" dirty="0" smtClean="0"/>
          </a:p>
          <a:p>
            <a:pPr marL="0" indent="0" algn="ctr">
              <a:buNone/>
            </a:pPr>
            <a:endParaRPr lang="en-GB" sz="4400" i="1" dirty="0"/>
          </a:p>
          <a:p>
            <a:pPr marL="0" indent="0" algn="ctr">
              <a:buNone/>
            </a:pPr>
            <a:r>
              <a:rPr lang="en-GB" sz="4400" i="1" dirty="0" smtClean="0">
                <a:solidFill>
                  <a:srgbClr val="00B0F0"/>
                </a:solidFill>
              </a:rPr>
              <a:t>@</a:t>
            </a:r>
            <a:r>
              <a:rPr lang="en-GB" sz="4400" i="1" dirty="0" err="1" smtClean="0">
                <a:solidFill>
                  <a:srgbClr val="00B0F0"/>
                </a:solidFill>
              </a:rPr>
              <a:t>WPshonamcarthur</a:t>
            </a:r>
            <a:endParaRPr lang="en-GB" sz="4400" i="1" dirty="0" smtClean="0">
              <a:solidFill>
                <a:srgbClr val="00B0F0"/>
              </a:solidFill>
            </a:endParaRPr>
          </a:p>
          <a:p>
            <a:pPr marL="0" indent="0" algn="ctr">
              <a:buNone/>
            </a:pPr>
            <a:r>
              <a:rPr lang="en-GB" sz="4400" i="1" dirty="0" smtClean="0">
                <a:hlinkClick r:id="rId5"/>
              </a:rPr>
              <a:t>Shona.mcarthur@eastrenfrewshire.gov.uk</a:t>
            </a:r>
            <a:endParaRPr lang="en-GB" sz="4400" i="1" dirty="0" smtClean="0"/>
          </a:p>
          <a:p>
            <a:pPr marL="0" indent="0" algn="ctr">
              <a:buNone/>
            </a:pPr>
            <a:endParaRPr lang="en-GB" sz="4400" i="1" dirty="0" smtClean="0"/>
          </a:p>
          <a:p>
            <a:pPr marL="0" indent="0" algn="ctr">
              <a:buNone/>
            </a:pPr>
            <a:endParaRPr lang="en-GB" sz="4400" i="1" dirty="0"/>
          </a:p>
          <a:p>
            <a:pPr marL="0" indent="0" algn="ctr">
              <a:buNone/>
            </a:pPr>
            <a:endParaRPr lang="en-GB" sz="4400" dirty="0"/>
          </a:p>
          <a:p>
            <a:pPr marL="0" indent="0" algn="ctr">
              <a:buNone/>
            </a:pPr>
            <a:endParaRPr lang="en-GB" sz="4400" dirty="0">
              <a:hlinkClick r:id="rId6"/>
            </a:endParaRPr>
          </a:p>
          <a:p>
            <a:pPr marL="0" indent="0" algn="ctr">
              <a:buNone/>
            </a:pPr>
            <a:endParaRPr lang="en-GB" sz="4400" dirty="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202013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3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Assessment and Moderation</a:t>
            </a:r>
            <a:endParaRPr lang="en-GB" dirty="0"/>
          </a:p>
        </p:txBody>
      </p:sp>
      <p:sp>
        <p:nvSpPr>
          <p:cNvPr id="3" name="Content Placeholder 2"/>
          <p:cNvSpPr>
            <a:spLocks noGrp="1"/>
          </p:cNvSpPr>
          <p:nvPr>
            <p:ph idx="1"/>
          </p:nvPr>
        </p:nvSpPr>
        <p:spPr/>
        <p:txBody>
          <a:bodyPr/>
          <a:lstStyle/>
          <a:p>
            <a:pPr marL="0" indent="0">
              <a:buNone/>
            </a:pPr>
            <a:r>
              <a:rPr lang="en-GB" dirty="0" smtClean="0"/>
              <a:t>Improving attainment is a regular feature in School Improvement Plans, and is a key stretch aim across the RIC, and therefore improving our assessment and moderation practice is vital in achieving this.</a:t>
            </a:r>
            <a:endParaRPr lang="en-GB" dirty="0"/>
          </a:p>
        </p:txBody>
      </p:sp>
      <p:pic>
        <p:nvPicPr>
          <p:cNvPr id="5" name="Picture 4"/>
          <p:cNvPicPr>
            <a:picLocks noChangeAspect="1"/>
          </p:cNvPicPr>
          <p:nvPr/>
        </p:nvPicPr>
        <p:blipFill>
          <a:blip r:embed="rId4"/>
          <a:stretch>
            <a:fillRect/>
          </a:stretch>
        </p:blipFill>
        <p:spPr>
          <a:xfrm>
            <a:off x="6309360" y="3511806"/>
            <a:ext cx="5064306" cy="2378910"/>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5516564"/>
            <a:ext cx="609600" cy="609600"/>
          </a:xfrm>
          <a:prstGeom prst="rect">
            <a:avLst/>
          </a:prstGeom>
        </p:spPr>
      </p:pic>
    </p:spTree>
    <p:extLst>
      <p:ext uri="{BB962C8B-B14F-4D97-AF65-F5344CB8AC3E}">
        <p14:creationId xmlns:p14="http://schemas.microsoft.com/office/powerpoint/2010/main" val="27434074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6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 have we introduced this?</a:t>
            </a:r>
            <a:endParaRPr lang="en-GB" dirty="0"/>
          </a:p>
        </p:txBody>
      </p:sp>
      <p:sp>
        <p:nvSpPr>
          <p:cNvPr id="3" name="Content Placeholder 2"/>
          <p:cNvSpPr>
            <a:spLocks noGrp="1"/>
          </p:cNvSpPr>
          <p:nvPr>
            <p:ph idx="1"/>
          </p:nvPr>
        </p:nvSpPr>
        <p:spPr>
          <a:xfrm>
            <a:off x="609600" y="1561011"/>
            <a:ext cx="10972800" cy="4525963"/>
          </a:xfrm>
        </p:spPr>
        <p:txBody>
          <a:bodyPr/>
          <a:lstStyle/>
          <a:p>
            <a:pPr marL="0" indent="0">
              <a:buNone/>
            </a:pPr>
            <a:r>
              <a:rPr lang="en-GB" sz="3600" dirty="0" smtClean="0"/>
              <a:t>From delivering training, hosting moderation </a:t>
            </a:r>
            <a:r>
              <a:rPr lang="en-GB" sz="3600" dirty="0" smtClean="0"/>
              <a:t>events</a:t>
            </a:r>
            <a:r>
              <a:rPr lang="en-GB" sz="3600" dirty="0" smtClean="0"/>
              <a:t> </a:t>
            </a:r>
            <a:r>
              <a:rPr lang="en-GB" sz="3600" dirty="0" smtClean="0"/>
              <a:t>and developing materials across the RIC it is clear there is a need for establishments to begin identifying their key </a:t>
            </a:r>
            <a:r>
              <a:rPr lang="en-GB" sz="3600" dirty="0" smtClean="0">
                <a:solidFill>
                  <a:srgbClr val="00B050"/>
                </a:solidFill>
              </a:rPr>
              <a:t>strengths</a:t>
            </a:r>
            <a:r>
              <a:rPr lang="en-GB" sz="3600" dirty="0" smtClean="0"/>
              <a:t> and </a:t>
            </a:r>
            <a:r>
              <a:rPr lang="en-GB" sz="3600" dirty="0" smtClean="0">
                <a:solidFill>
                  <a:schemeClr val="accent6">
                    <a:lumMod val="75000"/>
                  </a:schemeClr>
                </a:solidFill>
              </a:rPr>
              <a:t>areas for development </a:t>
            </a:r>
            <a:r>
              <a:rPr lang="en-GB" sz="3600" dirty="0" smtClean="0"/>
              <a:t>in regards to assessment and moderation in order to continue to drive forward improvement.</a:t>
            </a:r>
            <a:endParaRPr lang="en-GB" sz="3600" dirty="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9600" y="5620747"/>
            <a:ext cx="609600" cy="609600"/>
          </a:xfrm>
          <a:prstGeom prst="rect">
            <a:avLst/>
          </a:prstGeom>
        </p:spPr>
      </p:pic>
    </p:spTree>
    <p:extLst>
      <p:ext uri="{BB962C8B-B14F-4D97-AF65-F5344CB8AC3E}">
        <p14:creationId xmlns:p14="http://schemas.microsoft.com/office/powerpoint/2010/main" val="6292001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5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Journey</a:t>
            </a:r>
            <a:endParaRPr lang="en-GB" dirty="0"/>
          </a:p>
        </p:txBody>
      </p:sp>
      <p:sp>
        <p:nvSpPr>
          <p:cNvPr id="3" name="Content Placeholder 2"/>
          <p:cNvSpPr>
            <a:spLocks noGrp="1"/>
          </p:cNvSpPr>
          <p:nvPr>
            <p:ph idx="1"/>
          </p:nvPr>
        </p:nvSpPr>
        <p:spPr/>
        <p:txBody>
          <a:bodyPr/>
          <a:lstStyle/>
          <a:p>
            <a:pPr marL="0" indent="0">
              <a:buNone/>
            </a:pPr>
            <a:r>
              <a:rPr lang="en-GB" dirty="0" smtClean="0"/>
              <a:t>South Lanarkshire QAMSO group and West Partnership collaborated to create the Assessment and Moderation Roadmap.</a:t>
            </a:r>
          </a:p>
          <a:p>
            <a:pPr marL="0" indent="0">
              <a:buNone/>
            </a:pPr>
            <a:r>
              <a:rPr lang="en-GB" dirty="0" smtClean="0"/>
              <a:t>This was to allow establishments to identify where they are, and where they want to be. Included in the roadmap were key challenge questions and resources.</a:t>
            </a:r>
          </a:p>
          <a:p>
            <a:pPr marL="0" indent="0">
              <a:buNone/>
            </a:pPr>
            <a:endParaRPr lang="en-GB" dirty="0"/>
          </a:p>
        </p:txBody>
      </p:sp>
      <p:pic>
        <p:nvPicPr>
          <p:cNvPr id="4" name="Picture 3">
            <a:hlinkClick r:id="rId4"/>
          </p:cNvPr>
          <p:cNvPicPr>
            <a:picLocks noChangeAspect="1"/>
          </p:cNvPicPr>
          <p:nvPr/>
        </p:nvPicPr>
        <p:blipFill>
          <a:blip r:embed="rId5"/>
          <a:stretch>
            <a:fillRect/>
          </a:stretch>
        </p:blipFill>
        <p:spPr>
          <a:xfrm>
            <a:off x="3172846" y="4823050"/>
            <a:ext cx="5846308" cy="1485677"/>
          </a:xfrm>
          <a:prstGeom prst="rect">
            <a:avLst/>
          </a:prstGeom>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4800" y="5821364"/>
            <a:ext cx="609600" cy="609600"/>
          </a:xfrm>
          <a:prstGeom prst="rect">
            <a:avLst/>
          </a:prstGeom>
        </p:spPr>
      </p:pic>
    </p:spTree>
    <p:extLst>
      <p:ext uri="{BB962C8B-B14F-4D97-AF65-F5344CB8AC3E}">
        <p14:creationId xmlns:p14="http://schemas.microsoft.com/office/powerpoint/2010/main" val="9677319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216"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rotWithShape="1">
          <a:blip r:embed="rId5"/>
          <a:srcRect l="13271" r="17167"/>
          <a:stretch/>
        </p:blipFill>
        <p:spPr>
          <a:xfrm>
            <a:off x="1575581" y="274638"/>
            <a:ext cx="8553157" cy="6248400"/>
          </a:xfrm>
          <a:prstGeom prst="rect">
            <a:avLst/>
          </a:prstGeom>
        </p:spPr>
      </p:pic>
      <p:cxnSp>
        <p:nvCxnSpPr>
          <p:cNvPr id="6" name="Straight Arrow Connector 5"/>
          <p:cNvCxnSpPr/>
          <p:nvPr/>
        </p:nvCxnSpPr>
        <p:spPr>
          <a:xfrm>
            <a:off x="1575581" y="3812345"/>
            <a:ext cx="1041009" cy="142083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1" name="Straight Arrow Connector 10"/>
          <p:cNvCxnSpPr/>
          <p:nvPr/>
        </p:nvCxnSpPr>
        <p:spPr>
          <a:xfrm flipH="1">
            <a:off x="9369084" y="3812345"/>
            <a:ext cx="759654" cy="142083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2991" y="5684520"/>
            <a:ext cx="609600" cy="609600"/>
          </a:xfrm>
          <a:prstGeom prst="rect">
            <a:avLst/>
          </a:prstGeom>
        </p:spPr>
      </p:pic>
    </p:spTree>
    <p:extLst>
      <p:ext uri="{BB962C8B-B14F-4D97-AF65-F5344CB8AC3E}">
        <p14:creationId xmlns:p14="http://schemas.microsoft.com/office/powerpoint/2010/main" val="22872768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4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a:blip r:embed="rId5"/>
          <a:stretch>
            <a:fillRect/>
          </a:stretch>
        </p:blipFill>
        <p:spPr>
          <a:xfrm>
            <a:off x="1856935" y="112542"/>
            <a:ext cx="8356210" cy="6300787"/>
          </a:xfrm>
          <a:prstGeom prst="rect">
            <a:avLst/>
          </a:prstGeom>
        </p:spPr>
      </p:pic>
      <p:cxnSp>
        <p:nvCxnSpPr>
          <p:cNvPr id="5" name="Straight Arrow Connector 4"/>
          <p:cNvCxnSpPr/>
          <p:nvPr/>
        </p:nvCxnSpPr>
        <p:spPr>
          <a:xfrm>
            <a:off x="243840" y="4754880"/>
            <a:ext cx="2260208" cy="137128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8468" y="3558382"/>
            <a:ext cx="609600" cy="609600"/>
          </a:xfrm>
          <a:prstGeom prst="rect">
            <a:avLst/>
          </a:prstGeom>
        </p:spPr>
      </p:pic>
    </p:spTree>
    <p:extLst>
      <p:ext uri="{BB962C8B-B14F-4D97-AF65-F5344CB8AC3E}">
        <p14:creationId xmlns:p14="http://schemas.microsoft.com/office/powerpoint/2010/main" val="2366608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9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Resources</a:t>
            </a:r>
            <a:endParaRPr lang="en-GB" dirty="0"/>
          </a:p>
        </p:txBody>
      </p:sp>
      <p:pic>
        <p:nvPicPr>
          <p:cNvPr id="4" name="Content Placeholder 3">
            <a:hlinkClick r:id="rId5"/>
          </p:cNvPr>
          <p:cNvPicPr>
            <a:picLocks noGrp="1" noChangeAspect="1"/>
          </p:cNvPicPr>
          <p:nvPr>
            <p:ph idx="1"/>
          </p:nvPr>
        </p:nvPicPr>
        <p:blipFill>
          <a:blip r:embed="rId6"/>
          <a:stretch>
            <a:fillRect/>
          </a:stretch>
        </p:blipFill>
        <p:spPr>
          <a:xfrm>
            <a:off x="0" y="1417638"/>
            <a:ext cx="8104546" cy="3644218"/>
          </a:xfrm>
          <a:prstGeom prst="rect">
            <a:avLst/>
          </a:prstGeom>
        </p:spPr>
      </p:pic>
      <p:pic>
        <p:nvPicPr>
          <p:cNvPr id="5" name="Picture 4"/>
          <p:cNvPicPr>
            <a:picLocks noChangeAspect="1"/>
          </p:cNvPicPr>
          <p:nvPr/>
        </p:nvPicPr>
        <p:blipFill>
          <a:blip r:embed="rId7"/>
          <a:stretch>
            <a:fillRect/>
          </a:stretch>
        </p:blipFill>
        <p:spPr>
          <a:xfrm>
            <a:off x="2468880" y="3762883"/>
            <a:ext cx="9723120" cy="3095117"/>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04800" y="5900056"/>
            <a:ext cx="609600" cy="609600"/>
          </a:xfrm>
          <a:prstGeom prst="rect">
            <a:avLst/>
          </a:prstGeom>
        </p:spPr>
      </p:pic>
    </p:spTree>
    <p:extLst>
      <p:ext uri="{BB962C8B-B14F-4D97-AF65-F5344CB8AC3E}">
        <p14:creationId xmlns:p14="http://schemas.microsoft.com/office/powerpoint/2010/main" val="23521021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2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Self-Evaluation Toolkit</a:t>
            </a:r>
            <a:endParaRPr lang="en-GB" dirty="0"/>
          </a:p>
        </p:txBody>
      </p:sp>
      <p:sp>
        <p:nvSpPr>
          <p:cNvPr id="3" name="Content Placeholder 2"/>
          <p:cNvSpPr>
            <a:spLocks noGrp="1"/>
          </p:cNvSpPr>
          <p:nvPr>
            <p:ph idx="1"/>
          </p:nvPr>
        </p:nvSpPr>
        <p:spPr/>
        <p:txBody>
          <a:bodyPr/>
          <a:lstStyle/>
          <a:p>
            <a:r>
              <a:rPr lang="en-GB" dirty="0" smtClean="0"/>
              <a:t>Forth Valley and West Lothian RIC created a fantastic Self-Evaluation Toolkit on Attendance – </a:t>
            </a:r>
            <a:r>
              <a:rPr lang="en-GB" dirty="0" err="1" smtClean="0">
                <a:hlinkClick r:id="rId4"/>
              </a:rPr>
              <a:t>ThingLink</a:t>
            </a:r>
            <a:r>
              <a:rPr lang="en-GB" dirty="0" smtClean="0"/>
              <a:t> </a:t>
            </a:r>
          </a:p>
          <a:p>
            <a:r>
              <a:rPr lang="en-GB" dirty="0" smtClean="0"/>
              <a:t>We used the formula to create a toolkit on Assessment and Moderation</a:t>
            </a:r>
          </a:p>
          <a:p>
            <a:endParaRPr lang="en-GB" dirty="0"/>
          </a:p>
          <a:p>
            <a:endParaRPr lang="en-GB" dirty="0"/>
          </a:p>
        </p:txBody>
      </p:sp>
      <p:pic>
        <p:nvPicPr>
          <p:cNvPr id="4" name="Picture 3"/>
          <p:cNvPicPr>
            <a:picLocks noChangeAspect="1"/>
          </p:cNvPicPr>
          <p:nvPr/>
        </p:nvPicPr>
        <p:blipFill>
          <a:blip r:embed="rId5"/>
          <a:stretch>
            <a:fillRect/>
          </a:stretch>
        </p:blipFill>
        <p:spPr>
          <a:xfrm>
            <a:off x="4846320" y="3372384"/>
            <a:ext cx="4944699" cy="275378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4800" y="5505668"/>
            <a:ext cx="609600" cy="609600"/>
          </a:xfrm>
          <a:prstGeom prst="rect">
            <a:avLst/>
          </a:prstGeom>
        </p:spPr>
      </p:pic>
    </p:spTree>
    <p:extLst>
      <p:ext uri="{BB962C8B-B14F-4D97-AF65-F5344CB8AC3E}">
        <p14:creationId xmlns:p14="http://schemas.microsoft.com/office/powerpoint/2010/main" val="14250065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2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2.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3.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4.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CR Education PPT Presentation [Read-Only]" id="{24B5D88C-85CD-4133-B23A-28834333C8BD}" vid="{E297CF7C-314E-485D-8510-FCDF27B9525F}"/>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estPartnership.thmx [Read-Only]" id="{CCB50C04-F679-4D7B-B922-27F5C20AC725}" vid="{6E842BFC-90DD-4DF0-81A1-5EDB619BACE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6470</TotalTime>
  <Words>919</Words>
  <Application>Microsoft Office PowerPoint</Application>
  <PresentationFormat>Widescreen</PresentationFormat>
  <Paragraphs>105</Paragraphs>
  <Slides>28</Slides>
  <Notes>9</Notes>
  <HiddenSlides>0</HiddenSlides>
  <MMClips>28</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28</vt:i4>
      </vt:variant>
    </vt:vector>
  </HeadingPairs>
  <TitlesOfParts>
    <vt:vector size="32" baseType="lpstr">
      <vt:lpstr>Arial</vt:lpstr>
      <vt:lpstr>Calibri</vt:lpstr>
      <vt:lpstr>1_Office Theme</vt:lpstr>
      <vt:lpstr>3_Office Theme</vt:lpstr>
      <vt:lpstr>Assessment and Moderation Roadmap and Self-Evaluation Toolkit</vt:lpstr>
      <vt:lpstr>Aims</vt:lpstr>
      <vt:lpstr>Assessment and Moderation</vt:lpstr>
      <vt:lpstr>Why have we introduced this?</vt:lpstr>
      <vt:lpstr>The Journey</vt:lpstr>
      <vt:lpstr>PowerPoint Presentation</vt:lpstr>
      <vt:lpstr>PowerPoint Presentation</vt:lpstr>
      <vt:lpstr>Resources</vt:lpstr>
      <vt:lpstr>Self-Evaluation Toolkit</vt:lpstr>
      <vt:lpstr>How it works</vt:lpstr>
      <vt:lpstr>PowerPoint Presentation</vt:lpstr>
      <vt:lpstr>PowerPoint Presentation</vt:lpstr>
      <vt:lpstr>Stage 1 – Engaging with the Learning, Teaching and Assessment Cycle</vt:lpstr>
      <vt:lpstr>Stage 1 – Engaging with the Learning, Teaching and Assessment Cycle</vt:lpstr>
      <vt:lpstr>Stage 1 – Engaging with the Learning, Teaching and Assessment Cycle</vt:lpstr>
      <vt:lpstr>PowerPoint Presentation</vt:lpstr>
      <vt:lpstr>Stage 2 – Evaluating Approaches to Assessment </vt:lpstr>
      <vt:lpstr>PowerPoint Presentation</vt:lpstr>
      <vt:lpstr>Stage 3 – Framework for Assessment</vt:lpstr>
      <vt:lpstr>Stage 3 – Framework for Assessment</vt:lpstr>
      <vt:lpstr>PowerPoint Presentation</vt:lpstr>
      <vt:lpstr>Stage 4 – Moderation within Establishments</vt:lpstr>
      <vt:lpstr>PowerPoint Presentation</vt:lpstr>
      <vt:lpstr>Stage 5 – Moderation across Establishments</vt:lpstr>
      <vt:lpstr>PowerPoint Presentation</vt:lpstr>
      <vt:lpstr>Recap</vt:lpstr>
      <vt:lpstr>Feedback</vt:lpstr>
      <vt:lpstr> Thank you! </vt:lpstr>
    </vt:vector>
  </TitlesOfParts>
  <Company>East Renfrewshire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 and Moderation Roadmap and Self-Evaluation Toolkit</dc:title>
  <dc:creator>McArthur, Shona</dc:creator>
  <cp:lastModifiedBy>McArthur, Shona</cp:lastModifiedBy>
  <cp:revision>39</cp:revision>
  <dcterms:created xsi:type="dcterms:W3CDTF">2023-03-22T10:36:44Z</dcterms:created>
  <dcterms:modified xsi:type="dcterms:W3CDTF">2023-06-13T14:59:41Z</dcterms:modified>
</cp:coreProperties>
</file>