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8"/>
  </p:notesMasterIdLst>
  <p:sldIdLst>
    <p:sldId id="281" r:id="rId2"/>
    <p:sldId id="267" r:id="rId3"/>
    <p:sldId id="283" r:id="rId4"/>
    <p:sldId id="260" r:id="rId5"/>
    <p:sldId id="323" r:id="rId6"/>
    <p:sldId id="322" r:id="rId7"/>
    <p:sldId id="259" r:id="rId8"/>
    <p:sldId id="293" r:id="rId9"/>
    <p:sldId id="324" r:id="rId10"/>
    <p:sldId id="263" r:id="rId11"/>
    <p:sldId id="285" r:id="rId12"/>
    <p:sldId id="286" r:id="rId13"/>
    <p:sldId id="277" r:id="rId14"/>
    <p:sldId id="284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93379-A7CD-3973-BAF4-B2DA1231F5DC}" v="23" dt="2025-12-09T15:30:01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0F63A-18C6-45EE-9FD4-4EE30F784B59}" type="doc">
      <dgm:prSet loTypeId="urn:microsoft.com/office/officeart/2005/8/layout/vProcess5" loCatId="process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A04528-E17D-4ADD-8341-B332C3DDE5E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ea typeface="+mn-ea"/>
              <a:cs typeface="+mn-cs"/>
            </a:rPr>
            <a:t>4</a:t>
          </a:r>
          <a:r>
            <a:rPr lang="en-GB" baseline="30000" dirty="0">
              <a:ea typeface="+mn-ea"/>
              <a:cs typeface="+mn-cs"/>
            </a:rPr>
            <a:t>th</a:t>
          </a:r>
          <a:r>
            <a:rPr lang="en-GB" dirty="0">
              <a:ea typeface="+mn-ea"/>
              <a:cs typeface="+mn-cs"/>
            </a:rPr>
            <a:t> December S3 reports and tracking data issued</a:t>
          </a:r>
          <a:endParaRPr lang="en-US" dirty="0">
            <a:ea typeface="+mn-ea"/>
            <a:cs typeface="+mn-cs"/>
          </a:endParaRPr>
        </a:p>
      </dgm:t>
    </dgm:pt>
    <dgm:pt modelId="{5CCD496F-DB33-4D87-993E-EE71F975A23C}" type="parTrans" cxnId="{CFCE5351-840A-4E49-8C1E-B0054FED3D91}">
      <dgm:prSet/>
      <dgm:spPr/>
      <dgm:t>
        <a:bodyPr/>
        <a:lstStyle/>
        <a:p>
          <a:endParaRPr lang="en-US"/>
        </a:p>
      </dgm:t>
    </dgm:pt>
    <dgm:pt modelId="{24149B6B-ABF1-4196-8E25-997237916252}" type="sibTrans" cxnId="{CFCE5351-840A-4E49-8C1E-B0054FED3D91}">
      <dgm:prSet/>
      <dgm:spPr/>
      <dgm:t>
        <a:bodyPr/>
        <a:lstStyle/>
        <a:p>
          <a:endParaRPr lang="en-US"/>
        </a:p>
      </dgm:t>
    </dgm:pt>
    <dgm:pt modelId="{AF25430A-8632-416F-9E9E-B7A0AB66AD6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ea typeface="+mn-ea"/>
              <a:cs typeface="+mn-cs"/>
            </a:rPr>
            <a:t>12</a:t>
          </a:r>
          <a:r>
            <a:rPr lang="en-GB" baseline="30000" dirty="0">
              <a:ea typeface="+mn-ea"/>
              <a:cs typeface="+mn-cs"/>
            </a:rPr>
            <a:t>th</a:t>
          </a:r>
          <a:r>
            <a:rPr lang="en-GB" dirty="0">
              <a:ea typeface="+mn-ea"/>
              <a:cs typeface="+mn-cs"/>
            </a:rPr>
            <a:t> – 21</a:t>
          </a:r>
          <a:r>
            <a:rPr lang="en-GB" baseline="30000" dirty="0">
              <a:ea typeface="+mn-ea"/>
              <a:cs typeface="+mn-cs"/>
            </a:rPr>
            <a:t>st</a:t>
          </a:r>
          <a:r>
            <a:rPr lang="en-GB" dirty="0">
              <a:ea typeface="+mn-ea"/>
              <a:cs typeface="+mn-cs"/>
            </a:rPr>
            <a:t> January course choice interviews with PTPC</a:t>
          </a:r>
          <a:endParaRPr lang="en-US" dirty="0">
            <a:ea typeface="+mn-ea"/>
            <a:cs typeface="+mn-cs"/>
          </a:endParaRPr>
        </a:p>
      </dgm:t>
    </dgm:pt>
    <dgm:pt modelId="{E6A56EB3-A2E6-4B35-A22C-A9045C0D35B0}" type="parTrans" cxnId="{25A2476E-6838-453A-AD68-6D33738AD4A3}">
      <dgm:prSet/>
      <dgm:spPr/>
      <dgm:t>
        <a:bodyPr/>
        <a:lstStyle/>
        <a:p>
          <a:endParaRPr lang="en-US"/>
        </a:p>
      </dgm:t>
    </dgm:pt>
    <dgm:pt modelId="{67EB7405-FFDE-45D1-8FD1-2CF69C9E04AF}" type="sibTrans" cxnId="{25A2476E-6838-453A-AD68-6D33738AD4A3}">
      <dgm:prSet/>
      <dgm:spPr/>
      <dgm:t>
        <a:bodyPr/>
        <a:lstStyle/>
        <a:p>
          <a:endParaRPr lang="en-US"/>
        </a:p>
      </dgm:t>
    </dgm:pt>
    <dgm:pt modelId="{98F0F2F4-A7AA-4C32-996D-5225FAEDAE0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ea typeface="+mn-ea"/>
              <a:cs typeface="+mn-cs"/>
            </a:rPr>
            <a:t>Pupils begin to follow their new timetable during June 2026. </a:t>
          </a:r>
          <a:endParaRPr lang="en-US" dirty="0">
            <a:ea typeface="+mn-ea"/>
            <a:cs typeface="+mn-cs"/>
          </a:endParaRPr>
        </a:p>
      </dgm:t>
    </dgm:pt>
    <dgm:pt modelId="{7C68D94E-68FA-4908-96FB-33AA2A697A52}" type="parTrans" cxnId="{9D0D2D83-08BA-4D8E-881E-A03F9D1511DD}">
      <dgm:prSet/>
      <dgm:spPr/>
      <dgm:t>
        <a:bodyPr/>
        <a:lstStyle/>
        <a:p>
          <a:endParaRPr lang="en-US"/>
        </a:p>
      </dgm:t>
    </dgm:pt>
    <dgm:pt modelId="{0EC21368-C1B8-4BB1-A021-DC68E73381A8}" type="sibTrans" cxnId="{9D0D2D83-08BA-4D8E-881E-A03F9D1511DD}">
      <dgm:prSet/>
      <dgm:spPr/>
      <dgm:t>
        <a:bodyPr/>
        <a:lstStyle/>
        <a:p>
          <a:endParaRPr lang="en-US"/>
        </a:p>
      </dgm:t>
    </dgm:pt>
    <dgm:pt modelId="{FEFF737A-8D4A-4042-811D-7D018A99785E}" type="pres">
      <dgm:prSet presAssocID="{7990F63A-18C6-45EE-9FD4-4EE30F784B59}" presName="outerComposite" presStyleCnt="0">
        <dgm:presLayoutVars>
          <dgm:chMax val="5"/>
          <dgm:dir/>
          <dgm:resizeHandles val="exact"/>
        </dgm:presLayoutVars>
      </dgm:prSet>
      <dgm:spPr/>
    </dgm:pt>
    <dgm:pt modelId="{C9223F77-3A3F-456F-B770-69FE746F791F}" type="pres">
      <dgm:prSet presAssocID="{7990F63A-18C6-45EE-9FD4-4EE30F784B59}" presName="dummyMaxCanvas" presStyleCnt="0">
        <dgm:presLayoutVars/>
      </dgm:prSet>
      <dgm:spPr/>
    </dgm:pt>
    <dgm:pt modelId="{82E989EB-BD01-42AB-AFBD-4A7CA883BEBD}" type="pres">
      <dgm:prSet presAssocID="{7990F63A-18C6-45EE-9FD4-4EE30F784B59}" presName="ThreeNodes_1" presStyleLbl="node1" presStyleIdx="0" presStyleCnt="3">
        <dgm:presLayoutVars>
          <dgm:bulletEnabled val="1"/>
        </dgm:presLayoutVars>
      </dgm:prSet>
      <dgm:spPr/>
    </dgm:pt>
    <dgm:pt modelId="{68CB9744-AEA0-4EA8-9864-2B9EFCC17D2A}" type="pres">
      <dgm:prSet presAssocID="{7990F63A-18C6-45EE-9FD4-4EE30F784B59}" presName="ThreeNodes_2" presStyleLbl="node1" presStyleIdx="1" presStyleCnt="3">
        <dgm:presLayoutVars>
          <dgm:bulletEnabled val="1"/>
        </dgm:presLayoutVars>
      </dgm:prSet>
      <dgm:spPr/>
    </dgm:pt>
    <dgm:pt modelId="{0861652A-2382-4B76-98F3-9479DDEF6E2E}" type="pres">
      <dgm:prSet presAssocID="{7990F63A-18C6-45EE-9FD4-4EE30F784B59}" presName="ThreeNodes_3" presStyleLbl="node1" presStyleIdx="2" presStyleCnt="3">
        <dgm:presLayoutVars>
          <dgm:bulletEnabled val="1"/>
        </dgm:presLayoutVars>
      </dgm:prSet>
      <dgm:spPr/>
    </dgm:pt>
    <dgm:pt modelId="{D0E8560A-5DB8-42B1-8923-7383E0E6F2CA}" type="pres">
      <dgm:prSet presAssocID="{7990F63A-18C6-45EE-9FD4-4EE30F784B59}" presName="ThreeConn_1-2" presStyleLbl="fgAccFollowNode1" presStyleIdx="0" presStyleCnt="2">
        <dgm:presLayoutVars>
          <dgm:bulletEnabled val="1"/>
        </dgm:presLayoutVars>
      </dgm:prSet>
      <dgm:spPr/>
    </dgm:pt>
    <dgm:pt modelId="{573BDD46-CCC1-4D93-9619-C46B98BADE3C}" type="pres">
      <dgm:prSet presAssocID="{7990F63A-18C6-45EE-9FD4-4EE30F784B59}" presName="ThreeConn_2-3" presStyleLbl="fgAccFollowNode1" presStyleIdx="1" presStyleCnt="2">
        <dgm:presLayoutVars>
          <dgm:bulletEnabled val="1"/>
        </dgm:presLayoutVars>
      </dgm:prSet>
      <dgm:spPr/>
    </dgm:pt>
    <dgm:pt modelId="{9A40227C-AF37-4A4B-BF76-298DC5FCDB8F}" type="pres">
      <dgm:prSet presAssocID="{7990F63A-18C6-45EE-9FD4-4EE30F784B59}" presName="ThreeNodes_1_text" presStyleLbl="node1" presStyleIdx="2" presStyleCnt="3">
        <dgm:presLayoutVars>
          <dgm:bulletEnabled val="1"/>
        </dgm:presLayoutVars>
      </dgm:prSet>
      <dgm:spPr/>
    </dgm:pt>
    <dgm:pt modelId="{1D4EA768-1C8A-419C-9DA5-674362A85E75}" type="pres">
      <dgm:prSet presAssocID="{7990F63A-18C6-45EE-9FD4-4EE30F784B59}" presName="ThreeNodes_2_text" presStyleLbl="node1" presStyleIdx="2" presStyleCnt="3">
        <dgm:presLayoutVars>
          <dgm:bulletEnabled val="1"/>
        </dgm:presLayoutVars>
      </dgm:prSet>
      <dgm:spPr/>
    </dgm:pt>
    <dgm:pt modelId="{F59C2981-45EE-4B77-8BF4-E74DA4CCF42D}" type="pres">
      <dgm:prSet presAssocID="{7990F63A-18C6-45EE-9FD4-4EE30F784B5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9C4208-4887-4CB6-9F3C-EC5B3F8C9D3D}" type="presOf" srcId="{98F0F2F4-A7AA-4C32-996D-5225FAEDAE0D}" destId="{0861652A-2382-4B76-98F3-9479DDEF6E2E}" srcOrd="0" destOrd="0" presId="urn:microsoft.com/office/officeart/2005/8/layout/vProcess5"/>
    <dgm:cxn modelId="{9C01AB12-7F8F-43B2-B9B3-A56560DE4B32}" type="presOf" srcId="{98F0F2F4-A7AA-4C32-996D-5225FAEDAE0D}" destId="{F59C2981-45EE-4B77-8BF4-E74DA4CCF42D}" srcOrd="1" destOrd="0" presId="urn:microsoft.com/office/officeart/2005/8/layout/vProcess5"/>
    <dgm:cxn modelId="{A12A5142-5A0D-4DA2-A623-EFA201D97767}" type="presOf" srcId="{AF25430A-8632-416F-9E9E-B7A0AB66AD62}" destId="{1D4EA768-1C8A-419C-9DA5-674362A85E75}" srcOrd="1" destOrd="0" presId="urn:microsoft.com/office/officeart/2005/8/layout/vProcess5"/>
    <dgm:cxn modelId="{D7F3EC69-152C-4796-A571-DCDC484836F3}" type="presOf" srcId="{7990F63A-18C6-45EE-9FD4-4EE30F784B59}" destId="{FEFF737A-8D4A-4042-811D-7D018A99785E}" srcOrd="0" destOrd="0" presId="urn:microsoft.com/office/officeart/2005/8/layout/vProcess5"/>
    <dgm:cxn modelId="{672D936A-8CAC-4B43-A4BD-4CA2D9C4AE17}" type="presOf" srcId="{91A04528-E17D-4ADD-8341-B332C3DDE5E2}" destId="{9A40227C-AF37-4A4B-BF76-298DC5FCDB8F}" srcOrd="1" destOrd="0" presId="urn:microsoft.com/office/officeart/2005/8/layout/vProcess5"/>
    <dgm:cxn modelId="{25A2476E-6838-453A-AD68-6D33738AD4A3}" srcId="{7990F63A-18C6-45EE-9FD4-4EE30F784B59}" destId="{AF25430A-8632-416F-9E9E-B7A0AB66AD62}" srcOrd="1" destOrd="0" parTransId="{E6A56EB3-A2E6-4B35-A22C-A9045C0D35B0}" sibTransId="{67EB7405-FFDE-45D1-8FD1-2CF69C9E04AF}"/>
    <dgm:cxn modelId="{CFCE5351-840A-4E49-8C1E-B0054FED3D91}" srcId="{7990F63A-18C6-45EE-9FD4-4EE30F784B59}" destId="{91A04528-E17D-4ADD-8341-B332C3DDE5E2}" srcOrd="0" destOrd="0" parTransId="{5CCD496F-DB33-4D87-993E-EE71F975A23C}" sibTransId="{24149B6B-ABF1-4196-8E25-997237916252}"/>
    <dgm:cxn modelId="{72788351-23B8-48F8-B575-B527BE3AEA1F}" type="presOf" srcId="{91A04528-E17D-4ADD-8341-B332C3DDE5E2}" destId="{82E989EB-BD01-42AB-AFBD-4A7CA883BEBD}" srcOrd="0" destOrd="0" presId="urn:microsoft.com/office/officeart/2005/8/layout/vProcess5"/>
    <dgm:cxn modelId="{9D0D2D83-08BA-4D8E-881E-A03F9D1511DD}" srcId="{7990F63A-18C6-45EE-9FD4-4EE30F784B59}" destId="{98F0F2F4-A7AA-4C32-996D-5225FAEDAE0D}" srcOrd="2" destOrd="0" parTransId="{7C68D94E-68FA-4908-96FB-33AA2A697A52}" sibTransId="{0EC21368-C1B8-4BB1-A021-DC68E73381A8}"/>
    <dgm:cxn modelId="{3F405CC2-9367-4A06-A459-1EC8E42846D9}" type="presOf" srcId="{67EB7405-FFDE-45D1-8FD1-2CF69C9E04AF}" destId="{573BDD46-CCC1-4D93-9619-C46B98BADE3C}" srcOrd="0" destOrd="0" presId="urn:microsoft.com/office/officeart/2005/8/layout/vProcess5"/>
    <dgm:cxn modelId="{DE6941D9-4E41-4F61-AEA0-602DB50FF94F}" type="presOf" srcId="{24149B6B-ABF1-4196-8E25-997237916252}" destId="{D0E8560A-5DB8-42B1-8923-7383E0E6F2CA}" srcOrd="0" destOrd="0" presId="urn:microsoft.com/office/officeart/2005/8/layout/vProcess5"/>
    <dgm:cxn modelId="{8A152DFF-B583-4BC1-AD0C-F6D71C882DA8}" type="presOf" srcId="{AF25430A-8632-416F-9E9E-B7A0AB66AD62}" destId="{68CB9744-AEA0-4EA8-9864-2B9EFCC17D2A}" srcOrd="0" destOrd="0" presId="urn:microsoft.com/office/officeart/2005/8/layout/vProcess5"/>
    <dgm:cxn modelId="{095ADBCA-CF25-406E-A5DF-E74100D2A4FA}" type="presParOf" srcId="{FEFF737A-8D4A-4042-811D-7D018A99785E}" destId="{C9223F77-3A3F-456F-B770-69FE746F791F}" srcOrd="0" destOrd="0" presId="urn:microsoft.com/office/officeart/2005/8/layout/vProcess5"/>
    <dgm:cxn modelId="{0BBC1C12-7F30-442E-B6A5-831B92B42CF1}" type="presParOf" srcId="{FEFF737A-8D4A-4042-811D-7D018A99785E}" destId="{82E989EB-BD01-42AB-AFBD-4A7CA883BEBD}" srcOrd="1" destOrd="0" presId="urn:microsoft.com/office/officeart/2005/8/layout/vProcess5"/>
    <dgm:cxn modelId="{0E622E75-C635-42EA-BE2E-28CC3FC72717}" type="presParOf" srcId="{FEFF737A-8D4A-4042-811D-7D018A99785E}" destId="{68CB9744-AEA0-4EA8-9864-2B9EFCC17D2A}" srcOrd="2" destOrd="0" presId="urn:microsoft.com/office/officeart/2005/8/layout/vProcess5"/>
    <dgm:cxn modelId="{F6B5820A-6871-4C83-A2C7-391D9DA9D612}" type="presParOf" srcId="{FEFF737A-8D4A-4042-811D-7D018A99785E}" destId="{0861652A-2382-4B76-98F3-9479DDEF6E2E}" srcOrd="3" destOrd="0" presId="urn:microsoft.com/office/officeart/2005/8/layout/vProcess5"/>
    <dgm:cxn modelId="{310E02BE-ACA1-417D-9516-51A0B2BE132A}" type="presParOf" srcId="{FEFF737A-8D4A-4042-811D-7D018A99785E}" destId="{D0E8560A-5DB8-42B1-8923-7383E0E6F2CA}" srcOrd="4" destOrd="0" presId="urn:microsoft.com/office/officeart/2005/8/layout/vProcess5"/>
    <dgm:cxn modelId="{9F241B97-2C1E-4DF1-B516-B64C339AE7CF}" type="presParOf" srcId="{FEFF737A-8D4A-4042-811D-7D018A99785E}" destId="{573BDD46-CCC1-4D93-9619-C46B98BADE3C}" srcOrd="5" destOrd="0" presId="urn:microsoft.com/office/officeart/2005/8/layout/vProcess5"/>
    <dgm:cxn modelId="{04C4E93F-F779-42AB-A960-FCF5E941F76A}" type="presParOf" srcId="{FEFF737A-8D4A-4042-811D-7D018A99785E}" destId="{9A40227C-AF37-4A4B-BF76-298DC5FCDB8F}" srcOrd="6" destOrd="0" presId="urn:microsoft.com/office/officeart/2005/8/layout/vProcess5"/>
    <dgm:cxn modelId="{AA10171F-47AD-41E0-A8FE-516121D7132F}" type="presParOf" srcId="{FEFF737A-8D4A-4042-811D-7D018A99785E}" destId="{1D4EA768-1C8A-419C-9DA5-674362A85E75}" srcOrd="7" destOrd="0" presId="urn:microsoft.com/office/officeart/2005/8/layout/vProcess5"/>
    <dgm:cxn modelId="{1C77D0D4-116E-48B4-9B85-A77F402AC9A3}" type="presParOf" srcId="{FEFF737A-8D4A-4042-811D-7D018A99785E}" destId="{F59C2981-45EE-4B77-8BF4-E74DA4CCF42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0F63A-18C6-45EE-9FD4-4EE30F784B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A04528-E17D-4ADD-8341-B332C3DDE5E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ea typeface="+mn-ea"/>
              <a:cs typeface="+mn-cs"/>
            </a:rPr>
            <a:t>Consider your child’s recent tracking levels.  Which subjects are their strongest?  These are the subjects they are most likely to achieve best in.</a:t>
          </a:r>
          <a:endParaRPr lang="en-US" dirty="0">
            <a:ea typeface="+mn-ea"/>
            <a:cs typeface="+mn-cs"/>
          </a:endParaRPr>
        </a:p>
      </dgm:t>
    </dgm:pt>
    <dgm:pt modelId="{5CCD496F-DB33-4D87-993E-EE71F975A23C}" type="parTrans" cxnId="{CFCE5351-840A-4E49-8C1E-B0054FED3D91}">
      <dgm:prSet/>
      <dgm:spPr/>
      <dgm:t>
        <a:bodyPr/>
        <a:lstStyle/>
        <a:p>
          <a:endParaRPr lang="en-US"/>
        </a:p>
      </dgm:t>
    </dgm:pt>
    <dgm:pt modelId="{24149B6B-ABF1-4196-8E25-997237916252}" type="sibTrans" cxnId="{CFCE5351-840A-4E49-8C1E-B0054FED3D91}">
      <dgm:prSet/>
      <dgm:spPr/>
      <dgm:t>
        <a:bodyPr/>
        <a:lstStyle/>
        <a:p>
          <a:endParaRPr lang="en-US"/>
        </a:p>
      </dgm:t>
    </dgm:pt>
    <dgm:pt modelId="{AF25430A-8632-416F-9E9E-B7A0AB66AD6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ea typeface="+mn-ea"/>
              <a:cs typeface="+mn-cs"/>
            </a:rPr>
            <a:t>What subjects does your child enjoy studying within school?</a:t>
          </a:r>
          <a:endParaRPr lang="en-US" dirty="0">
            <a:ea typeface="+mn-ea"/>
            <a:cs typeface="+mn-cs"/>
          </a:endParaRPr>
        </a:p>
      </dgm:t>
    </dgm:pt>
    <dgm:pt modelId="{E6A56EB3-A2E6-4B35-A22C-A9045C0D35B0}" type="parTrans" cxnId="{25A2476E-6838-453A-AD68-6D33738AD4A3}">
      <dgm:prSet/>
      <dgm:spPr/>
      <dgm:t>
        <a:bodyPr/>
        <a:lstStyle/>
        <a:p>
          <a:endParaRPr lang="en-US"/>
        </a:p>
      </dgm:t>
    </dgm:pt>
    <dgm:pt modelId="{67EB7405-FFDE-45D1-8FD1-2CF69C9E04AF}" type="sibTrans" cxnId="{25A2476E-6838-453A-AD68-6D33738AD4A3}">
      <dgm:prSet/>
      <dgm:spPr/>
      <dgm:t>
        <a:bodyPr/>
        <a:lstStyle/>
        <a:p>
          <a:endParaRPr lang="en-US"/>
        </a:p>
      </dgm:t>
    </dgm:pt>
    <dgm:pt modelId="{98F0F2F4-A7AA-4C32-996D-5225FAEDAE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a typeface="+mn-ea"/>
              <a:cs typeface="+mn-cs"/>
            </a:rPr>
            <a:t>Does your child have any career aspirations yet?</a:t>
          </a:r>
        </a:p>
      </dgm:t>
    </dgm:pt>
    <dgm:pt modelId="{7C68D94E-68FA-4908-96FB-33AA2A697A52}" type="parTrans" cxnId="{9D0D2D83-08BA-4D8E-881E-A03F9D1511DD}">
      <dgm:prSet/>
      <dgm:spPr/>
      <dgm:t>
        <a:bodyPr/>
        <a:lstStyle/>
        <a:p>
          <a:endParaRPr lang="en-US"/>
        </a:p>
      </dgm:t>
    </dgm:pt>
    <dgm:pt modelId="{0EC21368-C1B8-4BB1-A021-DC68E73381A8}" type="sibTrans" cxnId="{9D0D2D83-08BA-4D8E-881E-A03F9D1511DD}">
      <dgm:prSet/>
      <dgm:spPr/>
      <dgm:t>
        <a:bodyPr/>
        <a:lstStyle/>
        <a:p>
          <a:endParaRPr lang="en-US"/>
        </a:p>
      </dgm:t>
    </dgm:pt>
    <dgm:pt modelId="{A096A08D-FFDF-4800-A978-A06B58433DF4}" type="pres">
      <dgm:prSet presAssocID="{7990F63A-18C6-45EE-9FD4-4EE30F784B59}" presName="root" presStyleCnt="0">
        <dgm:presLayoutVars>
          <dgm:dir/>
          <dgm:resizeHandles val="exact"/>
        </dgm:presLayoutVars>
      </dgm:prSet>
      <dgm:spPr/>
    </dgm:pt>
    <dgm:pt modelId="{E7154A58-E825-44A7-B5DE-9E93880A6DA5}" type="pres">
      <dgm:prSet presAssocID="{91A04528-E17D-4ADD-8341-B332C3DDE5E2}" presName="compNode" presStyleCnt="0"/>
      <dgm:spPr/>
    </dgm:pt>
    <dgm:pt modelId="{F1588B5A-1D88-44CE-8B89-5E1870BDA135}" type="pres">
      <dgm:prSet presAssocID="{91A04528-E17D-4ADD-8341-B332C3DDE5E2}" presName="bgRect" presStyleLbl="bgShp" presStyleIdx="0" presStyleCnt="3"/>
      <dgm:spPr/>
    </dgm:pt>
    <dgm:pt modelId="{0E75FC6E-D4CB-495F-AEF9-89444145F0DB}" type="pres">
      <dgm:prSet presAssocID="{91A04528-E17D-4ADD-8341-B332C3DDE5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DA0D1E40-94FE-4FB0-883A-03F4D0881F55}" type="pres">
      <dgm:prSet presAssocID="{91A04528-E17D-4ADD-8341-B332C3DDE5E2}" presName="spaceRect" presStyleCnt="0"/>
      <dgm:spPr/>
    </dgm:pt>
    <dgm:pt modelId="{71B185BB-105C-494A-AD16-C57D8F93917D}" type="pres">
      <dgm:prSet presAssocID="{91A04528-E17D-4ADD-8341-B332C3DDE5E2}" presName="parTx" presStyleLbl="revTx" presStyleIdx="0" presStyleCnt="3">
        <dgm:presLayoutVars>
          <dgm:chMax val="0"/>
          <dgm:chPref val="0"/>
        </dgm:presLayoutVars>
      </dgm:prSet>
      <dgm:spPr/>
    </dgm:pt>
    <dgm:pt modelId="{FC779A62-8EB4-43B6-97F4-038D917915C1}" type="pres">
      <dgm:prSet presAssocID="{24149B6B-ABF1-4196-8E25-997237916252}" presName="sibTrans" presStyleCnt="0"/>
      <dgm:spPr/>
    </dgm:pt>
    <dgm:pt modelId="{38CF109E-726B-45B3-9075-32FC50256C50}" type="pres">
      <dgm:prSet presAssocID="{AF25430A-8632-416F-9E9E-B7A0AB66AD62}" presName="compNode" presStyleCnt="0"/>
      <dgm:spPr/>
    </dgm:pt>
    <dgm:pt modelId="{164BC7EC-410E-49C4-AEC6-6A7163786A89}" type="pres">
      <dgm:prSet presAssocID="{AF25430A-8632-416F-9E9E-B7A0AB66AD62}" presName="bgRect" presStyleLbl="bgShp" presStyleIdx="1" presStyleCnt="3"/>
      <dgm:spPr/>
    </dgm:pt>
    <dgm:pt modelId="{A8965F26-ED6D-429F-9010-01C9A4EA55D9}" type="pres">
      <dgm:prSet presAssocID="{AF25430A-8632-416F-9E9E-B7A0AB66AD6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8432A145-90D3-441E-8018-509CE385A6F6}" type="pres">
      <dgm:prSet presAssocID="{AF25430A-8632-416F-9E9E-B7A0AB66AD62}" presName="spaceRect" presStyleCnt="0"/>
      <dgm:spPr/>
    </dgm:pt>
    <dgm:pt modelId="{9075578E-14BA-4F9F-A298-F01ED780FC2A}" type="pres">
      <dgm:prSet presAssocID="{AF25430A-8632-416F-9E9E-B7A0AB66AD62}" presName="parTx" presStyleLbl="revTx" presStyleIdx="1" presStyleCnt="3">
        <dgm:presLayoutVars>
          <dgm:chMax val="0"/>
          <dgm:chPref val="0"/>
        </dgm:presLayoutVars>
      </dgm:prSet>
      <dgm:spPr/>
    </dgm:pt>
    <dgm:pt modelId="{F740357D-1E00-4CC7-8A78-33AA425C5401}" type="pres">
      <dgm:prSet presAssocID="{67EB7405-FFDE-45D1-8FD1-2CF69C9E04AF}" presName="sibTrans" presStyleCnt="0"/>
      <dgm:spPr/>
    </dgm:pt>
    <dgm:pt modelId="{9ABCA227-9EC9-4D9B-A746-E5F85D983C61}" type="pres">
      <dgm:prSet presAssocID="{98F0F2F4-A7AA-4C32-996D-5225FAEDAE0D}" presName="compNode" presStyleCnt="0"/>
      <dgm:spPr/>
    </dgm:pt>
    <dgm:pt modelId="{C7DB5A47-7415-4C6D-B5EA-95F5C5ADB80D}" type="pres">
      <dgm:prSet presAssocID="{98F0F2F4-A7AA-4C32-996D-5225FAEDAE0D}" presName="bgRect" presStyleLbl="bgShp" presStyleIdx="2" presStyleCnt="3"/>
      <dgm:spPr/>
    </dgm:pt>
    <dgm:pt modelId="{53923308-4525-4FCB-ACD9-33C95F293790}" type="pres">
      <dgm:prSet presAssocID="{98F0F2F4-A7AA-4C32-996D-5225FAEDAE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9DC4D40F-3766-408E-8603-81D1AD89B361}" type="pres">
      <dgm:prSet presAssocID="{98F0F2F4-A7AA-4C32-996D-5225FAEDAE0D}" presName="spaceRect" presStyleCnt="0"/>
      <dgm:spPr/>
    </dgm:pt>
    <dgm:pt modelId="{39BCDD26-4420-4990-8702-3B20E9B52ADE}" type="pres">
      <dgm:prSet presAssocID="{98F0F2F4-A7AA-4C32-996D-5225FAEDAE0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737901B-5EB7-4D52-BD29-0BCBE9A07222}" type="presOf" srcId="{7990F63A-18C6-45EE-9FD4-4EE30F784B59}" destId="{A096A08D-FFDF-4800-A978-A06B58433DF4}" srcOrd="0" destOrd="0" presId="urn:microsoft.com/office/officeart/2018/2/layout/IconVerticalSolidList"/>
    <dgm:cxn modelId="{C5CFDD45-7940-46DB-8809-234319AC3302}" type="presOf" srcId="{98F0F2F4-A7AA-4C32-996D-5225FAEDAE0D}" destId="{39BCDD26-4420-4990-8702-3B20E9B52ADE}" srcOrd="0" destOrd="0" presId="urn:microsoft.com/office/officeart/2018/2/layout/IconVerticalSolidList"/>
    <dgm:cxn modelId="{25A2476E-6838-453A-AD68-6D33738AD4A3}" srcId="{7990F63A-18C6-45EE-9FD4-4EE30F784B59}" destId="{AF25430A-8632-416F-9E9E-B7A0AB66AD62}" srcOrd="1" destOrd="0" parTransId="{E6A56EB3-A2E6-4B35-A22C-A9045C0D35B0}" sibTransId="{67EB7405-FFDE-45D1-8FD1-2CF69C9E04AF}"/>
    <dgm:cxn modelId="{CFCE5351-840A-4E49-8C1E-B0054FED3D91}" srcId="{7990F63A-18C6-45EE-9FD4-4EE30F784B59}" destId="{91A04528-E17D-4ADD-8341-B332C3DDE5E2}" srcOrd="0" destOrd="0" parTransId="{5CCD496F-DB33-4D87-993E-EE71F975A23C}" sibTransId="{24149B6B-ABF1-4196-8E25-997237916252}"/>
    <dgm:cxn modelId="{9D0D2D83-08BA-4D8E-881E-A03F9D1511DD}" srcId="{7990F63A-18C6-45EE-9FD4-4EE30F784B59}" destId="{98F0F2F4-A7AA-4C32-996D-5225FAEDAE0D}" srcOrd="2" destOrd="0" parTransId="{7C68D94E-68FA-4908-96FB-33AA2A697A52}" sibTransId="{0EC21368-C1B8-4BB1-A021-DC68E73381A8}"/>
    <dgm:cxn modelId="{8A1606AF-99C3-4A8B-A4F1-5A510A40C87D}" type="presOf" srcId="{91A04528-E17D-4ADD-8341-B332C3DDE5E2}" destId="{71B185BB-105C-494A-AD16-C57D8F93917D}" srcOrd="0" destOrd="0" presId="urn:microsoft.com/office/officeart/2018/2/layout/IconVerticalSolidList"/>
    <dgm:cxn modelId="{DC653FDD-3CCB-4560-B57F-5EF09ADEF93F}" type="presOf" srcId="{AF25430A-8632-416F-9E9E-B7A0AB66AD62}" destId="{9075578E-14BA-4F9F-A298-F01ED780FC2A}" srcOrd="0" destOrd="0" presId="urn:microsoft.com/office/officeart/2018/2/layout/IconVerticalSolidList"/>
    <dgm:cxn modelId="{F69921D0-F5D3-477D-B6EB-2FB211DDF6C2}" type="presParOf" srcId="{A096A08D-FFDF-4800-A978-A06B58433DF4}" destId="{E7154A58-E825-44A7-B5DE-9E93880A6DA5}" srcOrd="0" destOrd="0" presId="urn:microsoft.com/office/officeart/2018/2/layout/IconVerticalSolidList"/>
    <dgm:cxn modelId="{AE7AE7D0-4A1B-4D3A-A23D-EB6CF42A0BAC}" type="presParOf" srcId="{E7154A58-E825-44A7-B5DE-9E93880A6DA5}" destId="{F1588B5A-1D88-44CE-8B89-5E1870BDA135}" srcOrd="0" destOrd="0" presId="urn:microsoft.com/office/officeart/2018/2/layout/IconVerticalSolidList"/>
    <dgm:cxn modelId="{146D7D58-C51B-4CCB-8414-F3994B4E26DE}" type="presParOf" srcId="{E7154A58-E825-44A7-B5DE-9E93880A6DA5}" destId="{0E75FC6E-D4CB-495F-AEF9-89444145F0DB}" srcOrd="1" destOrd="0" presId="urn:microsoft.com/office/officeart/2018/2/layout/IconVerticalSolidList"/>
    <dgm:cxn modelId="{F75FF77B-38AA-467D-8EBD-46A7DDD00492}" type="presParOf" srcId="{E7154A58-E825-44A7-B5DE-9E93880A6DA5}" destId="{DA0D1E40-94FE-4FB0-883A-03F4D0881F55}" srcOrd="2" destOrd="0" presId="urn:microsoft.com/office/officeart/2018/2/layout/IconVerticalSolidList"/>
    <dgm:cxn modelId="{AC2746D2-09BF-4416-A3FD-04D18B074C24}" type="presParOf" srcId="{E7154A58-E825-44A7-B5DE-9E93880A6DA5}" destId="{71B185BB-105C-494A-AD16-C57D8F93917D}" srcOrd="3" destOrd="0" presId="urn:microsoft.com/office/officeart/2018/2/layout/IconVerticalSolidList"/>
    <dgm:cxn modelId="{3DDABA01-6571-458F-B418-27C5EA1EA9C0}" type="presParOf" srcId="{A096A08D-FFDF-4800-A978-A06B58433DF4}" destId="{FC779A62-8EB4-43B6-97F4-038D917915C1}" srcOrd="1" destOrd="0" presId="urn:microsoft.com/office/officeart/2018/2/layout/IconVerticalSolidList"/>
    <dgm:cxn modelId="{8B8FE6D8-ABBC-4EE4-9351-5D3821305519}" type="presParOf" srcId="{A096A08D-FFDF-4800-A978-A06B58433DF4}" destId="{38CF109E-726B-45B3-9075-32FC50256C50}" srcOrd="2" destOrd="0" presId="urn:microsoft.com/office/officeart/2018/2/layout/IconVerticalSolidList"/>
    <dgm:cxn modelId="{0371CD7B-BC24-43CC-B0EC-F3D6C5FA388C}" type="presParOf" srcId="{38CF109E-726B-45B3-9075-32FC50256C50}" destId="{164BC7EC-410E-49C4-AEC6-6A7163786A89}" srcOrd="0" destOrd="0" presId="urn:microsoft.com/office/officeart/2018/2/layout/IconVerticalSolidList"/>
    <dgm:cxn modelId="{B54D5DD0-7D70-4017-9F81-830628335A3A}" type="presParOf" srcId="{38CF109E-726B-45B3-9075-32FC50256C50}" destId="{A8965F26-ED6D-429F-9010-01C9A4EA55D9}" srcOrd="1" destOrd="0" presId="urn:microsoft.com/office/officeart/2018/2/layout/IconVerticalSolidList"/>
    <dgm:cxn modelId="{18B15A95-FC42-4BEC-B238-E3B48BC02886}" type="presParOf" srcId="{38CF109E-726B-45B3-9075-32FC50256C50}" destId="{8432A145-90D3-441E-8018-509CE385A6F6}" srcOrd="2" destOrd="0" presId="urn:microsoft.com/office/officeart/2018/2/layout/IconVerticalSolidList"/>
    <dgm:cxn modelId="{68EF0AB0-AC3F-4506-9A12-A44B2C571552}" type="presParOf" srcId="{38CF109E-726B-45B3-9075-32FC50256C50}" destId="{9075578E-14BA-4F9F-A298-F01ED780FC2A}" srcOrd="3" destOrd="0" presId="urn:microsoft.com/office/officeart/2018/2/layout/IconVerticalSolidList"/>
    <dgm:cxn modelId="{3B05C61A-12D7-446F-A0E6-403D12B5982C}" type="presParOf" srcId="{A096A08D-FFDF-4800-A978-A06B58433DF4}" destId="{F740357D-1E00-4CC7-8A78-33AA425C5401}" srcOrd="3" destOrd="0" presId="urn:microsoft.com/office/officeart/2018/2/layout/IconVerticalSolidList"/>
    <dgm:cxn modelId="{5C1E3537-1D6F-4191-AAD9-6E1BB5041232}" type="presParOf" srcId="{A096A08D-FFDF-4800-A978-A06B58433DF4}" destId="{9ABCA227-9EC9-4D9B-A746-E5F85D983C61}" srcOrd="4" destOrd="0" presId="urn:microsoft.com/office/officeart/2018/2/layout/IconVerticalSolidList"/>
    <dgm:cxn modelId="{0C648842-547C-44F9-A0CE-4308F9D41EC1}" type="presParOf" srcId="{9ABCA227-9EC9-4D9B-A746-E5F85D983C61}" destId="{C7DB5A47-7415-4C6D-B5EA-95F5C5ADB80D}" srcOrd="0" destOrd="0" presId="urn:microsoft.com/office/officeart/2018/2/layout/IconVerticalSolidList"/>
    <dgm:cxn modelId="{2D86523A-9438-453B-A923-3E47AA222677}" type="presParOf" srcId="{9ABCA227-9EC9-4D9B-A746-E5F85D983C61}" destId="{53923308-4525-4FCB-ACD9-33C95F293790}" srcOrd="1" destOrd="0" presId="urn:microsoft.com/office/officeart/2018/2/layout/IconVerticalSolidList"/>
    <dgm:cxn modelId="{1D6F7926-38B6-449A-9610-A12897B9718F}" type="presParOf" srcId="{9ABCA227-9EC9-4D9B-A746-E5F85D983C61}" destId="{9DC4D40F-3766-408E-8603-81D1AD89B361}" srcOrd="2" destOrd="0" presId="urn:microsoft.com/office/officeart/2018/2/layout/IconVerticalSolidList"/>
    <dgm:cxn modelId="{BE4BE465-4D9A-4BAC-AC85-E143FBA5C0A0}" type="presParOf" srcId="{9ABCA227-9EC9-4D9B-A746-E5F85D983C61}" destId="{39BCDD26-4420-4990-8702-3B20E9B52A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989EB-BD01-42AB-AFBD-4A7CA883BEBD}">
      <dsp:nvSpPr>
        <dsp:cNvPr id="0" name=""/>
        <dsp:cNvSpPr/>
      </dsp:nvSpPr>
      <dsp:spPr>
        <a:xfrm>
          <a:off x="0" y="0"/>
          <a:ext cx="5321935" cy="16735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ea typeface="+mn-ea"/>
              <a:cs typeface="+mn-cs"/>
            </a:rPr>
            <a:t>4</a:t>
          </a:r>
          <a:r>
            <a:rPr lang="en-GB" sz="2800" kern="1200" baseline="30000" dirty="0">
              <a:ea typeface="+mn-ea"/>
              <a:cs typeface="+mn-cs"/>
            </a:rPr>
            <a:t>th</a:t>
          </a:r>
          <a:r>
            <a:rPr lang="en-GB" sz="2800" kern="1200" dirty="0">
              <a:ea typeface="+mn-ea"/>
              <a:cs typeface="+mn-cs"/>
            </a:rPr>
            <a:t> December S3 reports and tracking data issued</a:t>
          </a:r>
          <a:endParaRPr lang="en-US" sz="2800" kern="1200" dirty="0">
            <a:ea typeface="+mn-ea"/>
            <a:cs typeface="+mn-cs"/>
          </a:endParaRPr>
        </a:p>
      </dsp:txBody>
      <dsp:txXfrm>
        <a:off x="49016" y="49016"/>
        <a:ext cx="3516052" cy="1575510"/>
      </dsp:txXfrm>
    </dsp:sp>
    <dsp:sp modelId="{68CB9744-AEA0-4EA8-9864-2B9EFCC17D2A}">
      <dsp:nvSpPr>
        <dsp:cNvPr id="0" name=""/>
        <dsp:cNvSpPr/>
      </dsp:nvSpPr>
      <dsp:spPr>
        <a:xfrm>
          <a:off x="469582" y="1952466"/>
          <a:ext cx="5321935" cy="1673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ea typeface="+mn-ea"/>
              <a:cs typeface="+mn-cs"/>
            </a:rPr>
            <a:t>12</a:t>
          </a:r>
          <a:r>
            <a:rPr lang="en-GB" sz="2800" kern="1200" baseline="30000" dirty="0">
              <a:ea typeface="+mn-ea"/>
              <a:cs typeface="+mn-cs"/>
            </a:rPr>
            <a:t>th</a:t>
          </a:r>
          <a:r>
            <a:rPr lang="en-GB" sz="2800" kern="1200" dirty="0">
              <a:ea typeface="+mn-ea"/>
              <a:cs typeface="+mn-cs"/>
            </a:rPr>
            <a:t> – 21</a:t>
          </a:r>
          <a:r>
            <a:rPr lang="en-GB" sz="2800" kern="1200" baseline="30000" dirty="0">
              <a:ea typeface="+mn-ea"/>
              <a:cs typeface="+mn-cs"/>
            </a:rPr>
            <a:t>st</a:t>
          </a:r>
          <a:r>
            <a:rPr lang="en-GB" sz="2800" kern="1200" dirty="0">
              <a:ea typeface="+mn-ea"/>
              <a:cs typeface="+mn-cs"/>
            </a:rPr>
            <a:t> January course choice interviews with PTPC</a:t>
          </a:r>
          <a:endParaRPr lang="en-US" sz="2800" kern="1200" dirty="0">
            <a:ea typeface="+mn-ea"/>
            <a:cs typeface="+mn-cs"/>
          </a:endParaRPr>
        </a:p>
      </dsp:txBody>
      <dsp:txXfrm>
        <a:off x="518598" y="2001482"/>
        <a:ext cx="3666517" cy="1575510"/>
      </dsp:txXfrm>
    </dsp:sp>
    <dsp:sp modelId="{0861652A-2382-4B76-98F3-9479DDEF6E2E}">
      <dsp:nvSpPr>
        <dsp:cNvPr id="0" name=""/>
        <dsp:cNvSpPr/>
      </dsp:nvSpPr>
      <dsp:spPr>
        <a:xfrm>
          <a:off x="939164" y="3904932"/>
          <a:ext cx="5321935" cy="16735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ea typeface="+mn-ea"/>
              <a:cs typeface="+mn-cs"/>
            </a:rPr>
            <a:t>Pupils begin to follow their new timetable during June 2026. </a:t>
          </a:r>
          <a:endParaRPr lang="en-US" sz="2800" kern="1200" dirty="0">
            <a:ea typeface="+mn-ea"/>
            <a:cs typeface="+mn-cs"/>
          </a:endParaRPr>
        </a:p>
      </dsp:txBody>
      <dsp:txXfrm>
        <a:off x="988180" y="3953948"/>
        <a:ext cx="3666517" cy="1575510"/>
      </dsp:txXfrm>
    </dsp:sp>
    <dsp:sp modelId="{D0E8560A-5DB8-42B1-8923-7383E0E6F2CA}">
      <dsp:nvSpPr>
        <dsp:cNvPr id="0" name=""/>
        <dsp:cNvSpPr/>
      </dsp:nvSpPr>
      <dsp:spPr>
        <a:xfrm>
          <a:off x="4234132" y="1269103"/>
          <a:ext cx="1087802" cy="1087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78887" y="1269103"/>
        <a:ext cx="598292" cy="818571"/>
      </dsp:txXfrm>
    </dsp:sp>
    <dsp:sp modelId="{573BDD46-CCC1-4D93-9619-C46B98BADE3C}">
      <dsp:nvSpPr>
        <dsp:cNvPr id="0" name=""/>
        <dsp:cNvSpPr/>
      </dsp:nvSpPr>
      <dsp:spPr>
        <a:xfrm>
          <a:off x="4703714" y="3210412"/>
          <a:ext cx="1087802" cy="1087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48469" y="3210412"/>
        <a:ext cx="598292" cy="818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88B5A-1D88-44CE-8B89-5E1870BDA135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5FC6E-D4CB-495F-AEF9-89444145F0DB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185BB-105C-494A-AD16-C57D8F93917D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ea typeface="+mn-ea"/>
              <a:cs typeface="+mn-cs"/>
            </a:rPr>
            <a:t>Consider your child’s recent tracking levels.  Which subjects are their strongest?  These are the subjects they are most likely to achieve best in.</a:t>
          </a:r>
          <a:endParaRPr lang="en-US" sz="1700" kern="1200" dirty="0">
            <a:ea typeface="+mn-ea"/>
            <a:cs typeface="+mn-cs"/>
          </a:endParaRPr>
        </a:p>
      </dsp:txBody>
      <dsp:txXfrm>
        <a:off x="1840447" y="680"/>
        <a:ext cx="4420652" cy="1593460"/>
      </dsp:txXfrm>
    </dsp:sp>
    <dsp:sp modelId="{164BC7EC-410E-49C4-AEC6-6A7163786A89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65F26-ED6D-429F-9010-01C9A4EA55D9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5578E-14BA-4F9F-A298-F01ED780FC2A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ea typeface="+mn-ea"/>
              <a:cs typeface="+mn-cs"/>
            </a:rPr>
            <a:t>What subjects does your child enjoy studying within school?</a:t>
          </a:r>
          <a:endParaRPr lang="en-US" sz="1700" kern="1200" dirty="0">
            <a:ea typeface="+mn-ea"/>
            <a:cs typeface="+mn-cs"/>
          </a:endParaRPr>
        </a:p>
      </dsp:txBody>
      <dsp:txXfrm>
        <a:off x="1840447" y="1992507"/>
        <a:ext cx="4420652" cy="1593460"/>
      </dsp:txXfrm>
    </dsp:sp>
    <dsp:sp modelId="{C7DB5A47-7415-4C6D-B5EA-95F5C5ADB80D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23308-4525-4FCB-ACD9-33C95F293790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CDD26-4420-4990-8702-3B20E9B52ADE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a typeface="+mn-ea"/>
              <a:cs typeface="+mn-cs"/>
            </a:rPr>
            <a:t>Does your child have any career aspirations yet?</a:t>
          </a:r>
        </a:p>
      </dsp:txBody>
      <dsp:txXfrm>
        <a:off x="1840447" y="3984333"/>
        <a:ext cx="4420652" cy="159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075A-8126-49C8-B288-7A657055E98A}" type="datetimeFigureOut">
              <a:t>1/8/2026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906AD-CA66-46AF-82D3-1A46E2E1E8A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68AB-9060-4CEC-885D-1BEBBE97746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4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9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31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6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2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3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7779-C2A9-4410-8C48-8B10804C888E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4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25" y="746840"/>
            <a:ext cx="7433615" cy="30834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200" dirty="0">
                <a:cs typeface="Calibri Light"/>
              </a:rPr>
              <a:t>S3 into S4 options evening   </a:t>
            </a:r>
            <a:endParaRPr lang="en-GB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25" y="3425899"/>
            <a:ext cx="5185297" cy="230973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Tuesday 9</a:t>
            </a:r>
            <a:r>
              <a:rPr lang="en-GB" baseline="30000" dirty="0">
                <a:cs typeface="Calibri"/>
              </a:rPr>
              <a:t>th</a:t>
            </a:r>
            <a:r>
              <a:rPr lang="en-GB" dirty="0">
                <a:cs typeface="Calibri"/>
              </a:rPr>
              <a:t> December 2025</a:t>
            </a:r>
            <a:endParaRPr lang="en-GB" dirty="0"/>
          </a:p>
        </p:txBody>
      </p:sp>
      <p:pic>
        <p:nvPicPr>
          <p:cNvPr id="1026" name="Picture 2" descr="Drumchapel High (@drumchapelhigh) / Posts / X">
            <a:extLst>
              <a:ext uri="{FF2B5EF4-FFF2-40B4-BE49-F238E27FC236}">
                <a16:creationId xmlns:a16="http://schemas.microsoft.com/office/drawing/2014/main" id="{B8C04473-51F1-FA40-1DDD-C7428FA9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894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9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5095-FCAD-46D0-90B1-82ECE8D1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31B9BC0-FB52-4024-B226-927548D00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" y="-5399"/>
            <a:ext cx="12182740" cy="6767215"/>
          </a:xfrm>
        </p:spPr>
      </p:pic>
    </p:spTree>
    <p:extLst>
      <p:ext uri="{BB962C8B-B14F-4D97-AF65-F5344CB8AC3E}">
        <p14:creationId xmlns:p14="http://schemas.microsoft.com/office/powerpoint/2010/main" val="161125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93F83-674A-E41B-6C8B-8BD09C106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8313-6C68-921F-16BF-71BDC692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GB" sz="4400" dirty="0"/>
              <a:t>Timeline for S4 options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E4B891-ABD8-61B7-0F50-8C472687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78491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rumchapel High (@drumchapelhigh) / Posts / X">
            <a:extLst>
              <a:ext uri="{FF2B5EF4-FFF2-40B4-BE49-F238E27FC236}">
                <a16:creationId xmlns:a16="http://schemas.microsoft.com/office/drawing/2014/main" id="{4554245E-CD42-CC81-B5D9-BF07A0B9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" y="4946650"/>
            <a:ext cx="191135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7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9A5F5-84A5-A5D0-D130-F061D394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13A4-3C57-ADDE-9BC4-FE2483A1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 fontScale="90000"/>
          </a:bodyPr>
          <a:lstStyle/>
          <a:p>
            <a:pPr algn="r"/>
            <a:r>
              <a:rPr lang="en-GB" sz="4400" dirty="0"/>
              <a:t>How do I support my child with their options choices?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F95139-4B73-C0C1-48E7-448BD08D0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019058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rumchapel High (@drumchapelhigh) / Posts / X">
            <a:extLst>
              <a:ext uri="{FF2B5EF4-FFF2-40B4-BE49-F238E27FC236}">
                <a16:creationId xmlns:a16="http://schemas.microsoft.com/office/drawing/2014/main" id="{A39837EC-BDC1-15E1-25EF-BCEFC1F0A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660"/>
            <a:ext cx="1831340" cy="18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9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4848F-4CB7-F070-2213-852676E0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11314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Tracking levels explained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224D96-100D-2F1E-75C3-E2AEE99E4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956661"/>
              </p:ext>
            </p:extLst>
          </p:nvPr>
        </p:nvGraphicFramePr>
        <p:xfrm>
          <a:off x="1897818" y="1122966"/>
          <a:ext cx="7191746" cy="3367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2142">
                  <a:extLst>
                    <a:ext uri="{9D8B030D-6E8A-4147-A177-3AD203B41FA5}">
                      <a16:colId xmlns:a16="http://schemas.microsoft.com/office/drawing/2014/main" val="3176843054"/>
                    </a:ext>
                  </a:extLst>
                </a:gridCol>
                <a:gridCol w="3609604">
                  <a:extLst>
                    <a:ext uri="{9D8B030D-6E8A-4147-A177-3AD203B41FA5}">
                      <a16:colId xmlns:a16="http://schemas.microsoft.com/office/drawing/2014/main" val="2863616363"/>
                    </a:ext>
                  </a:extLst>
                </a:gridCol>
              </a:tblGrid>
              <a:tr h="28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Level 3 – Expected level S2 – S3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91" marR="79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Level 4 – Exceeding level in S3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091" marR="79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05191"/>
                  </a:ext>
                </a:extLst>
              </a:tr>
              <a:tr h="1026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3.1=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SOME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the benchmarks they have experienced from their learning at level 3</a:t>
                      </a:r>
                    </a:p>
                  </a:txBody>
                  <a:tcPr marL="79091" marR="79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4.1=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SOME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the benchmarks they have experienced from their learning at level 4</a:t>
                      </a:r>
                    </a:p>
                  </a:txBody>
                  <a:tcPr marL="79091" marR="79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83211"/>
                  </a:ext>
                </a:extLst>
              </a:tr>
              <a:tr h="1026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 =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MOST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the benchmarks they have experienced from their learning level 3</a:t>
                      </a:r>
                    </a:p>
                  </a:txBody>
                  <a:tcPr marL="79091" marR="79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 =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MOST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the benchmarks they have experienced from their learning level 4</a:t>
                      </a:r>
                    </a:p>
                  </a:txBody>
                  <a:tcPr marL="79091" marR="79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584391"/>
                  </a:ext>
                </a:extLst>
              </a:tr>
              <a:tr h="1026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3.3= 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ALMOST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ALL of the benchmarks they have experienced from their learning at level 3</a:t>
                      </a:r>
                    </a:p>
                  </a:txBody>
                  <a:tcPr marL="79091" marR="79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4.3= 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ALMOST ALL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the benchmarks they have experienced from their learning at level 4</a:t>
                      </a:r>
                    </a:p>
                  </a:txBody>
                  <a:tcPr marL="79091" marR="79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244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927055-DD59-50A6-04F0-61C7C7300C94}"/>
              </a:ext>
            </a:extLst>
          </p:cNvPr>
          <p:cNvSpPr txBox="1"/>
          <p:nvPr/>
        </p:nvSpPr>
        <p:spPr>
          <a:xfrm>
            <a:off x="165971" y="4546178"/>
            <a:ext cx="11544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Learners who have achieved level 3 by the end of S3 are likely to be presented for National 5 at the end of S4. 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2" descr="Drumchapel High (@drumchapelhigh) / Posts / X">
            <a:extLst>
              <a:ext uri="{FF2B5EF4-FFF2-40B4-BE49-F238E27FC236}">
                <a16:creationId xmlns:a16="http://schemas.microsoft.com/office/drawing/2014/main" id="{90C30CBE-FDEA-237E-1D0E-6C52E60C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028" y="49644"/>
            <a:ext cx="1499870" cy="14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2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4C6F88-1B49-4F55-B882-8922FEAB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pathways and progress </a:t>
            </a:r>
          </a:p>
        </p:txBody>
      </p:sp>
      <p:pic>
        <p:nvPicPr>
          <p:cNvPr id="2" name="Picture 2" descr="Drumchapel High (@drumchapelhigh) / Posts / X">
            <a:extLst>
              <a:ext uri="{FF2B5EF4-FFF2-40B4-BE49-F238E27FC236}">
                <a16:creationId xmlns:a16="http://schemas.microsoft.com/office/drawing/2014/main" id="{C511ABF0-E464-9E3C-955D-3949184F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82" y="379589"/>
            <a:ext cx="1957284" cy="1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chart&#10;&#10;AI-generated content may be incorrect.">
            <a:extLst>
              <a:ext uri="{FF2B5EF4-FFF2-40B4-BE49-F238E27FC236}">
                <a16:creationId xmlns:a16="http://schemas.microsoft.com/office/drawing/2014/main" id="{F1239280-F6AF-7F34-A42C-75DB6195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54" y="2342504"/>
            <a:ext cx="8493393" cy="42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6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CC84-03C3-DF74-E756-827AE9A7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role as a parent/carer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713B26-96E1-8ED8-E9C9-D4F9E2FB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Discuss your child's options with them at home.</a:t>
            </a:r>
          </a:p>
          <a:p>
            <a:endParaRPr lang="en-GB" dirty="0"/>
          </a:p>
          <a:p>
            <a:r>
              <a:rPr lang="en-GB" dirty="0"/>
              <a:t>PTPC will email home a copy of your child's option choices after their meeting.</a:t>
            </a:r>
          </a:p>
          <a:p>
            <a:endParaRPr lang="en-GB" dirty="0"/>
          </a:p>
          <a:p>
            <a:r>
              <a:rPr lang="en-GB" dirty="0"/>
              <a:t>Contact PTPC or DHT if you would like to discuss further.</a:t>
            </a:r>
          </a:p>
        </p:txBody>
      </p:sp>
      <p:pic>
        <p:nvPicPr>
          <p:cNvPr id="8" name="Picture 2" descr="Drumchapel High (@drumchapelhigh) / Posts / X">
            <a:extLst>
              <a:ext uri="{FF2B5EF4-FFF2-40B4-BE49-F238E27FC236}">
                <a16:creationId xmlns:a16="http://schemas.microsoft.com/office/drawing/2014/main" id="{AE0789D7-04A8-D90F-9C1A-E92081B9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82" y="379589"/>
            <a:ext cx="1957284" cy="1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65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CDAFEF-A860-C9DF-3F59-5A97D91DB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FE6DBF9-94F5-4877-B532-D859966E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EBA155-CB71-48F7-8A85-0B293C773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A9A3980-304B-4116-B0FB-155B054B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24FA7CC-8015-40C6-9D92-644E30DCC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46040E-7E20-4B05-9660-47E254E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EEBB0-9BB3-5B64-144D-18BCF285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Any questions?</a:t>
            </a:r>
          </a:p>
        </p:txBody>
      </p:sp>
      <p:pic>
        <p:nvPicPr>
          <p:cNvPr id="8" name="Picture 2" descr="Drumchapel High (@drumchapelhigh) / Posts / X">
            <a:extLst>
              <a:ext uri="{FF2B5EF4-FFF2-40B4-BE49-F238E27FC236}">
                <a16:creationId xmlns:a16="http://schemas.microsoft.com/office/drawing/2014/main" id="{9E2EBD9C-A15B-3BB5-86B5-296E271F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091" y="1749761"/>
            <a:ext cx="3358478" cy="335847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1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8DB5-59F1-4734-A7EF-8694D5D4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Message from the Head Teacher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02E752-775A-4FA1-A75D-8F77F9C6F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7160658" cy="359931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The work here at DHS is excellent in terms of supporting learners into positive destinations and developing young people who will successfully contribute to society.</a:t>
            </a:r>
          </a:p>
          <a:p>
            <a:pPr>
              <a:buClr>
                <a:srgbClr val="B17575"/>
              </a:buClr>
            </a:pPr>
            <a:r>
              <a:rPr lang="en-US" sz="2000" b="1" dirty="0"/>
              <a:t>Ambition is one of our School Values and we work very hard to ensure that all young people have ambition for their future.</a:t>
            </a:r>
          </a:p>
          <a:p>
            <a:pPr>
              <a:buClr>
                <a:srgbClr val="B17575"/>
              </a:buClr>
            </a:pPr>
            <a:r>
              <a:rPr lang="en-US" sz="2000" b="1" dirty="0"/>
              <a:t>We work to ensure the highest level of achievement and attainment for all learners.</a:t>
            </a:r>
          </a:p>
          <a:p>
            <a:pPr>
              <a:buClr>
                <a:srgbClr val="B17575"/>
              </a:buClr>
            </a:pPr>
            <a:r>
              <a:rPr lang="en-US" sz="2000" b="1" dirty="0"/>
              <a:t>We work with partners and universities to support learners into the next stage of their lives.</a:t>
            </a:r>
          </a:p>
          <a:p>
            <a:pPr>
              <a:buClr>
                <a:srgbClr val="B17575"/>
              </a:buClr>
            </a:pPr>
            <a:r>
              <a:rPr lang="en-US" sz="2000" b="1" dirty="0"/>
              <a:t>We are extremely proud of the young people who leave DHS and of their success after leaving school. </a:t>
            </a:r>
          </a:p>
          <a:p>
            <a:pPr>
              <a:buClr>
                <a:srgbClr val="B17575"/>
              </a:buClr>
            </a:pPr>
            <a:endParaRPr lang="en-US" sz="2000" b="1" dirty="0"/>
          </a:p>
        </p:txBody>
      </p:sp>
      <p:pic>
        <p:nvPicPr>
          <p:cNvPr id="12" name="Graphic 11" descr="Classroom">
            <a:extLst>
              <a:ext uri="{FF2B5EF4-FFF2-40B4-BE49-F238E27FC236}">
                <a16:creationId xmlns:a16="http://schemas.microsoft.com/office/drawing/2014/main" id="{933C8174-894F-FB0A-91AA-67AE2C9C7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5136" y="2505909"/>
            <a:ext cx="3598863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3" name="Picture 2" descr="Drumchapel High (@drumchapelhigh) / Posts / X">
            <a:extLst>
              <a:ext uri="{FF2B5EF4-FFF2-40B4-BE49-F238E27FC236}">
                <a16:creationId xmlns:a16="http://schemas.microsoft.com/office/drawing/2014/main" id="{00DB8EE6-68A2-E510-638B-1A08CC6A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40" y="407278"/>
            <a:ext cx="1762760" cy="17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7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CC29-C7EA-42C4-B647-EFE6274C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Overview of this evening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5E3D-9D92-4114-9C5E-1DB47C03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98" y="1930473"/>
            <a:ext cx="5183268" cy="3599316"/>
          </a:xfrm>
        </p:spPr>
        <p:txBody>
          <a:bodyPr>
            <a:noAutofit/>
          </a:bodyPr>
          <a:lstStyle/>
          <a:p>
            <a:r>
              <a:rPr lang="en-GB" sz="2800" dirty="0"/>
              <a:t>Purpose of S3 options and S4 curriculum</a:t>
            </a:r>
          </a:p>
          <a:p>
            <a:endParaRPr lang="en-GB" sz="2800" dirty="0"/>
          </a:p>
          <a:p>
            <a:r>
              <a:rPr lang="en-GB" sz="2800" dirty="0"/>
              <a:t>Timeline for S4 options </a:t>
            </a:r>
          </a:p>
          <a:p>
            <a:endParaRPr lang="en-GB" sz="2800" dirty="0"/>
          </a:p>
          <a:p>
            <a:r>
              <a:rPr lang="en-GB" sz="2800" dirty="0"/>
              <a:t>Pathways into S5</a:t>
            </a:r>
          </a:p>
          <a:p>
            <a:endParaRPr lang="en-GB" sz="2800" dirty="0"/>
          </a:p>
          <a:p>
            <a:r>
              <a:rPr lang="en-GB" sz="2800" dirty="0"/>
              <a:t>Supporting young people in their option choices 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25D488E2-CBB3-4146-F835-BD56B6E5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39" y="2245360"/>
            <a:ext cx="3598863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Picture 2" descr="Drumchapel High (@drumchapelhigh) / Posts / X">
            <a:extLst>
              <a:ext uri="{FF2B5EF4-FFF2-40B4-BE49-F238E27FC236}">
                <a16:creationId xmlns:a16="http://schemas.microsoft.com/office/drawing/2014/main" id="{B1606DAB-30CD-7458-1586-0138CF62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410" y="494173"/>
            <a:ext cx="1545590" cy="15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9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1FDD-D644-4FA1-BE22-74D17A3E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890775"/>
          </a:xfrm>
        </p:spPr>
        <p:txBody>
          <a:bodyPr>
            <a:normAutofit/>
          </a:bodyPr>
          <a:lstStyle/>
          <a:p>
            <a:r>
              <a:rPr lang="en-GB" dirty="0"/>
              <a:t>Our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C99C-6160-495D-9AB0-3BCDD46F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16" y="1944199"/>
            <a:ext cx="5932841" cy="32459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/>
              <a:t>Moving into the Senior Phase we are working to prepare our young people for the world outside of school and the opportunities that await. </a:t>
            </a:r>
            <a:endParaRPr lang="en-US" sz="2000" b="1" dirty="0"/>
          </a:p>
          <a:p>
            <a:pPr>
              <a:lnSpc>
                <a:spcPct val="100000"/>
              </a:lnSpc>
              <a:buClr>
                <a:srgbClr val="B17575"/>
              </a:buClr>
            </a:pPr>
            <a:endParaRPr lang="en-GB" sz="2000" b="1" dirty="0"/>
          </a:p>
          <a:p>
            <a:pPr>
              <a:lnSpc>
                <a:spcPct val="100000"/>
              </a:lnSpc>
              <a:buClr>
                <a:srgbClr val="B17575"/>
              </a:buClr>
            </a:pPr>
            <a:r>
              <a:rPr lang="en-GB" sz="2000" b="1" dirty="0"/>
              <a:t>Equipping them with Skills for Learning Life and Work to enable them to progress to sustained, positive destinations. </a:t>
            </a:r>
          </a:p>
          <a:p>
            <a:pPr>
              <a:lnSpc>
                <a:spcPct val="100000"/>
              </a:lnSpc>
              <a:buClr>
                <a:srgbClr val="B17575"/>
              </a:buClr>
            </a:pPr>
            <a:endParaRPr lang="en-GB" sz="2000" b="1" dirty="0"/>
          </a:p>
          <a:p>
            <a:pPr>
              <a:lnSpc>
                <a:spcPct val="100000"/>
              </a:lnSpc>
              <a:buClr>
                <a:srgbClr val="B17575"/>
              </a:buClr>
            </a:pPr>
            <a:r>
              <a:rPr lang="en-GB" sz="2000" b="1" dirty="0"/>
              <a:t>These sustained positive destinations change the lives of our young people for the better and positively impact them allowing for a successful future </a:t>
            </a:r>
          </a:p>
        </p:txBody>
      </p:sp>
      <p:pic>
        <p:nvPicPr>
          <p:cNvPr id="4" name="Graphic 3" descr="Classroom">
            <a:extLst>
              <a:ext uri="{FF2B5EF4-FFF2-40B4-BE49-F238E27FC236}">
                <a16:creationId xmlns:a16="http://schemas.microsoft.com/office/drawing/2014/main" id="{349860C8-70F6-E15E-43B6-56B0D700B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5136" y="2505909"/>
            <a:ext cx="3598863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34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0011A-4AE4-A67F-49C0-70C4A592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7676-AE56-4632-B217-AE6EE7CB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9062521" cy="890775"/>
          </a:xfrm>
        </p:spPr>
        <p:txBody>
          <a:bodyPr>
            <a:normAutofit/>
          </a:bodyPr>
          <a:lstStyle/>
          <a:p>
            <a:r>
              <a:rPr lang="en-GB" dirty="0"/>
              <a:t>S3 vs S4 – 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99001-1173-84EB-14D2-BA07047E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16" y="1944199"/>
            <a:ext cx="8211304" cy="32459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800" b="1" dirty="0"/>
              <a:t>S1 – S3 – Broad General Education – Developing skills and building underlying knowledge and interest across the curricular areas.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dirty="0"/>
              <a:t>S4-S6 - QUALIFICATIONS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dirty="0"/>
              <a:t>Our aim is that as many young people as possible attain </a:t>
            </a:r>
            <a:r>
              <a:rPr lang="en-GB" sz="2800" b="1" u="sng" dirty="0"/>
              <a:t>at least 5 qualifications in S4.</a:t>
            </a:r>
          </a:p>
        </p:txBody>
      </p:sp>
      <p:pic>
        <p:nvPicPr>
          <p:cNvPr id="4" name="Graphic 3" descr="Classroom">
            <a:extLst>
              <a:ext uri="{FF2B5EF4-FFF2-40B4-BE49-F238E27FC236}">
                <a16:creationId xmlns:a16="http://schemas.microsoft.com/office/drawing/2014/main" id="{07C5B2E6-EC9A-2E20-1958-1546DDDD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5136" y="2505909"/>
            <a:ext cx="3598863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74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389" t="23693" r="23278" b="7566"/>
          <a:stretch/>
        </p:blipFill>
        <p:spPr>
          <a:xfrm>
            <a:off x="1524000" y="0"/>
            <a:ext cx="9180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1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9FD28-B574-465C-8A16-A124D558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GB" sz="4400" dirty="0"/>
              <a:t>The S4 curriculum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6B65AE-3DBB-1456-487D-63E511296213}"/>
              </a:ext>
            </a:extLst>
          </p:cNvPr>
          <p:cNvSpPr/>
          <p:nvPr/>
        </p:nvSpPr>
        <p:spPr>
          <a:xfrm>
            <a:off x="4644526" y="568960"/>
            <a:ext cx="7120753" cy="23876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14" descr="Blackboard">
            <a:extLst>
              <a:ext uri="{FF2B5EF4-FFF2-40B4-BE49-F238E27FC236}">
                <a16:creationId xmlns:a16="http://schemas.microsoft.com/office/drawing/2014/main" id="{9D9C2368-5F0D-A955-F0D4-3AC12B965792}"/>
              </a:ext>
            </a:extLst>
          </p:cNvPr>
          <p:cNvSpPr/>
          <p:nvPr/>
        </p:nvSpPr>
        <p:spPr>
          <a:xfrm>
            <a:off x="5753899" y="1338815"/>
            <a:ext cx="876403" cy="87640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886DD1CC-3C78-329F-AED2-0CDE09AF4141}"/>
              </a:ext>
            </a:extLst>
          </p:cNvPr>
          <p:cNvSpPr/>
          <p:nvPr/>
        </p:nvSpPr>
        <p:spPr>
          <a:xfrm>
            <a:off x="6630302" y="1059959"/>
            <a:ext cx="5045218" cy="1593460"/>
          </a:xfrm>
          <a:custGeom>
            <a:avLst/>
            <a:gdLst>
              <a:gd name="csX0" fmla="*/ 0 w 4420652"/>
              <a:gd name="csY0" fmla="*/ 0 h 1593460"/>
              <a:gd name="csX1" fmla="*/ 4420652 w 4420652"/>
              <a:gd name="csY1" fmla="*/ 0 h 1593460"/>
              <a:gd name="csX2" fmla="*/ 4420652 w 4420652"/>
              <a:gd name="csY2" fmla="*/ 1593460 h 1593460"/>
              <a:gd name="csX3" fmla="*/ 0 w 4420652"/>
              <a:gd name="csY3" fmla="*/ 1593460 h 1593460"/>
              <a:gd name="csX4" fmla="*/ 0 w 4420652"/>
              <a:gd name="csY4" fmla="*/ 0 h 15934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420652" h="1593460">
                <a:moveTo>
                  <a:pt x="0" y="0"/>
                </a:moveTo>
                <a:lnTo>
                  <a:pt x="4420652" y="0"/>
                </a:lnTo>
                <a:lnTo>
                  <a:pt x="4420652" y="1593460"/>
                </a:lnTo>
                <a:lnTo>
                  <a:pt x="0" y="15934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641" tIns="168641" rIns="168641" bIns="168641" numCol="1" spcCol="1270" anchor="ctr" anchorCtr="0">
            <a:noAutofit/>
          </a:bodyPr>
          <a:lstStyle/>
          <a:p>
            <a:pPr marL="0" lvl="0" indent="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ea typeface="+mn-ea"/>
                <a:cs typeface="+mn-cs"/>
              </a:rPr>
              <a:t>In S3 young people have studied 8 subjects, including English and Maths, alongside PSE and PE.</a:t>
            </a:r>
            <a:endParaRPr lang="en-US" sz="2800" kern="1200" dirty="0"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59090A-21CD-32DD-876F-1A56A32211B3}"/>
              </a:ext>
            </a:extLst>
          </p:cNvPr>
          <p:cNvSpPr/>
          <p:nvPr/>
        </p:nvSpPr>
        <p:spPr>
          <a:xfrm>
            <a:off x="4644526" y="3241040"/>
            <a:ext cx="7212194" cy="2672033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2400" dirty="0"/>
          </a:p>
        </p:txBody>
      </p:sp>
      <p:sp>
        <p:nvSpPr>
          <p:cNvPr id="20" name="Rectangle 19" descr="Classroom">
            <a:extLst>
              <a:ext uri="{FF2B5EF4-FFF2-40B4-BE49-F238E27FC236}">
                <a16:creationId xmlns:a16="http://schemas.microsoft.com/office/drawing/2014/main" id="{07DE36F1-8BA5-70BA-DB39-C04A0EB77FEF}"/>
              </a:ext>
            </a:extLst>
          </p:cNvPr>
          <p:cNvSpPr/>
          <p:nvPr/>
        </p:nvSpPr>
        <p:spPr>
          <a:xfrm>
            <a:off x="5537479" y="3804329"/>
            <a:ext cx="876403" cy="876403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Free-form: Shape 20">
            <a:extLst>
              <a:ext uri="{FF2B5EF4-FFF2-40B4-BE49-F238E27FC236}">
                <a16:creationId xmlns:a16="http://schemas.microsoft.com/office/drawing/2014/main" id="{BDBAF8BF-161B-BE64-7D73-D23BC4E686CC}"/>
              </a:ext>
            </a:extLst>
          </p:cNvPr>
          <p:cNvSpPr/>
          <p:nvPr/>
        </p:nvSpPr>
        <p:spPr>
          <a:xfrm>
            <a:off x="6228838" y="3726415"/>
            <a:ext cx="5812927" cy="1593460"/>
          </a:xfrm>
          <a:custGeom>
            <a:avLst/>
            <a:gdLst>
              <a:gd name="csX0" fmla="*/ 0 w 4420652"/>
              <a:gd name="csY0" fmla="*/ 0 h 1593460"/>
              <a:gd name="csX1" fmla="*/ 4420652 w 4420652"/>
              <a:gd name="csY1" fmla="*/ 0 h 1593460"/>
              <a:gd name="csX2" fmla="*/ 4420652 w 4420652"/>
              <a:gd name="csY2" fmla="*/ 1593460 h 1593460"/>
              <a:gd name="csX3" fmla="*/ 0 w 4420652"/>
              <a:gd name="csY3" fmla="*/ 1593460 h 1593460"/>
              <a:gd name="csX4" fmla="*/ 0 w 4420652"/>
              <a:gd name="csY4" fmla="*/ 0 h 15934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420652" h="1593460">
                <a:moveTo>
                  <a:pt x="0" y="0"/>
                </a:moveTo>
                <a:lnTo>
                  <a:pt x="4420652" y="0"/>
                </a:lnTo>
                <a:lnTo>
                  <a:pt x="4420652" y="1593460"/>
                </a:lnTo>
                <a:lnTo>
                  <a:pt x="0" y="15934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641" tIns="168641" rIns="168641" bIns="168641" numCol="1" spcCol="1270" anchor="ctr" anchorCtr="0">
            <a:noAutofit/>
          </a:bodyPr>
          <a:lstStyle/>
          <a:p>
            <a:pPr marL="0" lvl="0" indent="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ea typeface="+mn-ea"/>
                <a:cs typeface="+mn-cs"/>
              </a:rPr>
              <a:t>Young people will then take forward 7 of these subjects into S4.  These will be their National Qualifications that they will study at National 3-5 leve</a:t>
            </a:r>
            <a:r>
              <a:rPr lang="en-GB" sz="2400" dirty="0"/>
              <a:t>l. </a:t>
            </a:r>
          </a:p>
          <a:p>
            <a:pPr marL="0" lvl="0" indent="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ea typeface="+mn-ea"/>
                <a:cs typeface="+mn-cs"/>
              </a:rPr>
              <a:t>Pupils will be encouraged to take forward their </a:t>
            </a:r>
            <a:r>
              <a:rPr lang="en-GB" sz="2400" dirty="0"/>
              <a:t>strongest subjects into S4. </a:t>
            </a:r>
            <a:endParaRPr lang="en-US" sz="2400" kern="1200" dirty="0">
              <a:ea typeface="+mn-ea"/>
              <a:cs typeface="+mn-cs"/>
            </a:endParaRPr>
          </a:p>
        </p:txBody>
      </p:sp>
      <p:pic>
        <p:nvPicPr>
          <p:cNvPr id="3" name="Picture 2" descr="Drumchapel High (@drumchapelhigh) / Posts / X">
            <a:extLst>
              <a:ext uri="{FF2B5EF4-FFF2-40B4-BE49-F238E27FC236}">
                <a16:creationId xmlns:a16="http://schemas.microsoft.com/office/drawing/2014/main" id="{AA7675B8-F3F0-BA25-3E6D-A5419E55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8061"/>
            <a:ext cx="2059940" cy="20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3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F6C45-54C2-E3DD-D84A-074A4E75B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0A79-CA10-6CFB-F1C3-84173812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1" y="0"/>
            <a:ext cx="8859919" cy="2661052"/>
          </a:xfrm>
        </p:spPr>
        <p:txBody>
          <a:bodyPr>
            <a:normAutofit/>
          </a:bodyPr>
          <a:lstStyle/>
          <a:p>
            <a:pPr algn="r"/>
            <a:r>
              <a:rPr lang="en-GB" sz="4400" dirty="0"/>
              <a:t>The S4 curriculum at DHS</a:t>
            </a:r>
          </a:p>
        </p:txBody>
      </p:sp>
      <p:pic>
        <p:nvPicPr>
          <p:cNvPr id="3" name="Picture 2" descr="Drumchapel High (@drumchapelhigh) / Posts / X">
            <a:extLst>
              <a:ext uri="{FF2B5EF4-FFF2-40B4-BE49-F238E27FC236}">
                <a16:creationId xmlns:a16="http://schemas.microsoft.com/office/drawing/2014/main" id="{B4D2DBB4-14B2-68A0-B0F1-CA9FD95F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5154297"/>
            <a:ext cx="1703704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D41AA0-E150-3E9E-16EF-6016EF3A3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25437"/>
              </p:ext>
            </p:extLst>
          </p:nvPr>
        </p:nvGraphicFramePr>
        <p:xfrm>
          <a:off x="1930399" y="2316480"/>
          <a:ext cx="9540640" cy="309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320">
                  <a:extLst>
                    <a:ext uri="{9D8B030D-6E8A-4147-A177-3AD203B41FA5}">
                      <a16:colId xmlns:a16="http://schemas.microsoft.com/office/drawing/2014/main" val="1844959937"/>
                    </a:ext>
                  </a:extLst>
                </a:gridCol>
                <a:gridCol w="4770320">
                  <a:extLst>
                    <a:ext uri="{9D8B030D-6E8A-4147-A177-3AD203B41FA5}">
                      <a16:colId xmlns:a16="http://schemas.microsoft.com/office/drawing/2014/main" val="822644220"/>
                    </a:ext>
                  </a:extLst>
                </a:gridCol>
              </a:tblGrid>
              <a:tr h="515257">
                <a:tc>
                  <a:txBody>
                    <a:bodyPr/>
                    <a:lstStyle/>
                    <a:p>
                      <a:r>
                        <a:rPr lang="en-GB" dirty="0"/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periods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53400"/>
                  </a:ext>
                </a:extLst>
              </a:tr>
              <a:tr h="515257">
                <a:tc>
                  <a:txBody>
                    <a:bodyPr/>
                    <a:lstStyle/>
                    <a:p>
                      <a:r>
                        <a:rPr lang="en-GB" dirty="0"/>
                        <a:t>English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35792"/>
                  </a:ext>
                </a:extLst>
              </a:tr>
              <a:tr h="515257">
                <a:tc>
                  <a:txBody>
                    <a:bodyPr/>
                    <a:lstStyle/>
                    <a:p>
                      <a:r>
                        <a:rPr lang="en-GB" dirty="0"/>
                        <a:t>Maths /Maths Apps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670016"/>
                  </a:ext>
                </a:extLst>
              </a:tr>
              <a:tr h="515257">
                <a:tc>
                  <a:txBody>
                    <a:bodyPr/>
                    <a:lstStyle/>
                    <a:p>
                      <a:r>
                        <a:rPr lang="en-GB" dirty="0"/>
                        <a:t>Choice subject 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80416"/>
                  </a:ext>
                </a:extLst>
              </a:tr>
              <a:tr h="515257">
                <a:tc>
                  <a:txBody>
                    <a:bodyPr/>
                    <a:lstStyle/>
                    <a:p>
                      <a:r>
                        <a:rPr lang="en-GB" dirty="0"/>
                        <a:t>Core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61226"/>
                  </a:ext>
                </a:extLst>
              </a:tr>
              <a:tr h="515257">
                <a:tc>
                  <a:txBody>
                    <a:bodyPr/>
                    <a:lstStyle/>
                    <a:p>
                      <a:r>
                        <a:rPr lang="en-GB" dirty="0"/>
                        <a:t>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551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30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DA1B-DB71-8529-F32B-4A8DFAA3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young people expect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28369-8A1F-A84B-E30F-54CD601E7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Appropriate pace and challenge </a:t>
            </a:r>
          </a:p>
          <a:p>
            <a:r>
              <a:rPr lang="en-GB" dirty="0"/>
              <a:t>Some double periods </a:t>
            </a:r>
          </a:p>
          <a:p>
            <a:r>
              <a:rPr lang="en-GB" dirty="0"/>
              <a:t>Increased workload </a:t>
            </a:r>
          </a:p>
          <a:p>
            <a:r>
              <a:rPr lang="en-GB" dirty="0"/>
              <a:t>Homework </a:t>
            </a:r>
          </a:p>
          <a:p>
            <a:r>
              <a:rPr lang="en-GB" dirty="0"/>
              <a:t>Deadlines </a:t>
            </a:r>
          </a:p>
          <a:p>
            <a:r>
              <a:rPr lang="en-GB" dirty="0"/>
              <a:t>Assessment </a:t>
            </a:r>
          </a:p>
          <a:p>
            <a:r>
              <a:rPr lang="en-GB" dirty="0"/>
              <a:t>Prelims Dec 2026</a:t>
            </a:r>
          </a:p>
          <a:p>
            <a:r>
              <a:rPr lang="en-GB" dirty="0"/>
              <a:t>SQA Exam diet - May 2027</a:t>
            </a:r>
          </a:p>
        </p:txBody>
      </p:sp>
      <p:pic>
        <p:nvPicPr>
          <p:cNvPr id="4" name="Picture 3" descr="Drumchapel High (@drumchapelhigh) / Posts / X">
            <a:extLst>
              <a:ext uri="{FF2B5EF4-FFF2-40B4-BE49-F238E27FC236}">
                <a16:creationId xmlns:a16="http://schemas.microsoft.com/office/drawing/2014/main" id="{A299BA26-E0E7-53A2-4591-0EDBDC1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060" y="25580"/>
            <a:ext cx="2059940" cy="20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4407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222</TotalTime>
  <Words>646</Words>
  <Application>Microsoft Office PowerPoint</Application>
  <PresentationFormat>Widescreen</PresentationFormat>
  <Paragraphs>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Berlin</vt:lpstr>
      <vt:lpstr>S3 into S4 options evening   </vt:lpstr>
      <vt:lpstr>Message from the Head Teacher</vt:lpstr>
      <vt:lpstr>Overview of this evening </vt:lpstr>
      <vt:lpstr>Our aim</vt:lpstr>
      <vt:lpstr>S3 vs S4 – what’s the difference?</vt:lpstr>
      <vt:lpstr>PowerPoint Presentation</vt:lpstr>
      <vt:lpstr>The S4 curriculum</vt:lpstr>
      <vt:lpstr>The S4 curriculum at DHS</vt:lpstr>
      <vt:lpstr>What can young people expect </vt:lpstr>
      <vt:lpstr>PowerPoint Presentation</vt:lpstr>
      <vt:lpstr>Timeline for S4 options </vt:lpstr>
      <vt:lpstr>How do I support my child with their options choices?</vt:lpstr>
      <vt:lpstr>Tracking levels explained </vt:lpstr>
      <vt:lpstr>National pathways and progress </vt:lpstr>
      <vt:lpstr>Your role as a parent/carer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SGordon (Drumchapel)</dc:creator>
  <cp:lastModifiedBy>Cleisham, J (Drumchapel)</cp:lastModifiedBy>
  <cp:revision>849</cp:revision>
  <dcterms:created xsi:type="dcterms:W3CDTF">2022-02-24T09:50:49Z</dcterms:created>
  <dcterms:modified xsi:type="dcterms:W3CDTF">2026-01-08T22:08:49Z</dcterms:modified>
</cp:coreProperties>
</file>