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7"/>
  </p:notesMasterIdLst>
  <p:sldIdLst>
    <p:sldId id="281" r:id="rId2"/>
    <p:sldId id="267" r:id="rId3"/>
    <p:sldId id="283" r:id="rId4"/>
    <p:sldId id="290" r:id="rId5"/>
    <p:sldId id="259" r:id="rId6"/>
    <p:sldId id="285" r:id="rId7"/>
    <p:sldId id="286" r:id="rId8"/>
    <p:sldId id="277" r:id="rId9"/>
    <p:sldId id="287" r:id="rId10"/>
    <p:sldId id="288" r:id="rId11"/>
    <p:sldId id="289" r:id="rId12"/>
    <p:sldId id="280" r:id="rId13"/>
    <p:sldId id="284" r:id="rId14"/>
    <p:sldId id="291" r:id="rId15"/>
    <p:sldId id="29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90F63A-18C6-45EE-9FD4-4EE30F784B5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1A04528-E17D-4ADD-8341-B332C3DDE5E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In S1 and S2, our young people experience a broad curriculum across all subject areas. </a:t>
          </a:r>
          <a:endParaRPr lang="en-US" dirty="0">
            <a:ea typeface="+mn-ea"/>
            <a:cs typeface="+mn-cs"/>
          </a:endParaRPr>
        </a:p>
      </dgm:t>
    </dgm:pt>
    <dgm:pt modelId="{5CCD496F-DB33-4D87-993E-EE71F975A23C}" type="parTrans" cxnId="{CFCE5351-840A-4E49-8C1E-B0054FED3D91}">
      <dgm:prSet/>
      <dgm:spPr/>
      <dgm:t>
        <a:bodyPr/>
        <a:lstStyle/>
        <a:p>
          <a:endParaRPr lang="en-US"/>
        </a:p>
      </dgm:t>
    </dgm:pt>
    <dgm:pt modelId="{24149B6B-ABF1-4196-8E25-997237916252}" type="sibTrans" cxnId="{CFCE5351-840A-4E49-8C1E-B0054FED3D91}">
      <dgm:prSet/>
      <dgm:spPr/>
      <dgm:t>
        <a:bodyPr/>
        <a:lstStyle/>
        <a:p>
          <a:endParaRPr lang="en-US"/>
        </a:p>
      </dgm:t>
    </dgm:pt>
    <dgm:pt modelId="{AF25430A-8632-416F-9E9E-B7A0AB66AD6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For S3, young people study 8 subjects (including English and Maths) from a range of </a:t>
          </a:r>
          <a:r>
            <a:rPr lang="en-GB" dirty="0">
              <a:latin typeface="Trebuchet MS" panose="020B0603020202020204"/>
              <a:ea typeface="+mn-ea"/>
              <a:cs typeface="+mn-cs"/>
            </a:rPr>
            <a:t>curricular</a:t>
          </a:r>
          <a:r>
            <a:rPr lang="en-GB" dirty="0">
              <a:ea typeface="+mn-ea"/>
              <a:cs typeface="+mn-cs"/>
            </a:rPr>
            <a:t> areas. They choose 6 of these . They will also study core subjects such as PSE and PE.</a:t>
          </a:r>
          <a:endParaRPr lang="en-US" dirty="0">
            <a:ea typeface="+mn-ea"/>
            <a:cs typeface="+mn-cs"/>
          </a:endParaRPr>
        </a:p>
      </dgm:t>
    </dgm:pt>
    <dgm:pt modelId="{E6A56EB3-A2E6-4B35-A22C-A9045C0D35B0}" type="parTrans" cxnId="{25A2476E-6838-453A-AD68-6D33738AD4A3}">
      <dgm:prSet/>
      <dgm:spPr/>
      <dgm:t>
        <a:bodyPr/>
        <a:lstStyle/>
        <a:p>
          <a:endParaRPr lang="en-US"/>
        </a:p>
      </dgm:t>
    </dgm:pt>
    <dgm:pt modelId="{67EB7405-FFDE-45D1-8FD1-2CF69C9E04AF}" type="sibTrans" cxnId="{25A2476E-6838-453A-AD68-6D33738AD4A3}">
      <dgm:prSet/>
      <dgm:spPr/>
      <dgm:t>
        <a:bodyPr/>
        <a:lstStyle/>
        <a:p>
          <a:endParaRPr lang="en-US"/>
        </a:p>
      </dgm:t>
    </dgm:pt>
    <dgm:pt modelId="{98F0F2F4-A7AA-4C32-996D-5225FAEDAE0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They then progress in these subjects </a:t>
          </a:r>
          <a:r>
            <a:rPr lang="en-GB" dirty="0">
              <a:latin typeface="Trebuchet MS" panose="020B0603020202020204"/>
              <a:ea typeface="+mn-ea"/>
              <a:cs typeface="+mn-cs"/>
            </a:rPr>
            <a:t>throughout</a:t>
          </a:r>
          <a:r>
            <a:rPr lang="en-GB" dirty="0">
              <a:ea typeface="+mn-ea"/>
              <a:cs typeface="+mn-cs"/>
            </a:rPr>
            <a:t> S3 and take 7 of these forward into S4 to study at Senior Phase level  </a:t>
          </a:r>
          <a:endParaRPr lang="en-US" dirty="0">
            <a:ea typeface="+mn-ea"/>
            <a:cs typeface="+mn-cs"/>
          </a:endParaRPr>
        </a:p>
      </dgm:t>
    </dgm:pt>
    <dgm:pt modelId="{7C68D94E-68FA-4908-96FB-33AA2A697A52}" type="parTrans" cxnId="{9D0D2D83-08BA-4D8E-881E-A03F9D1511DD}">
      <dgm:prSet/>
      <dgm:spPr/>
      <dgm:t>
        <a:bodyPr/>
        <a:lstStyle/>
        <a:p>
          <a:endParaRPr lang="en-US"/>
        </a:p>
      </dgm:t>
    </dgm:pt>
    <dgm:pt modelId="{0EC21368-C1B8-4BB1-A021-DC68E73381A8}" type="sibTrans" cxnId="{9D0D2D83-08BA-4D8E-881E-A03F9D1511DD}">
      <dgm:prSet/>
      <dgm:spPr/>
      <dgm:t>
        <a:bodyPr/>
        <a:lstStyle/>
        <a:p>
          <a:endParaRPr lang="en-US"/>
        </a:p>
      </dgm:t>
    </dgm:pt>
    <dgm:pt modelId="{C82A7D5C-0DD4-469A-A489-0183A738AE19}" type="pres">
      <dgm:prSet presAssocID="{7990F63A-18C6-45EE-9FD4-4EE30F784B59}" presName="root" presStyleCnt="0">
        <dgm:presLayoutVars>
          <dgm:dir/>
          <dgm:resizeHandles val="exact"/>
        </dgm:presLayoutVars>
      </dgm:prSet>
      <dgm:spPr/>
    </dgm:pt>
    <dgm:pt modelId="{5FCE660C-B444-4DDD-B336-9FB6316F7048}" type="pres">
      <dgm:prSet presAssocID="{91A04528-E17D-4ADD-8341-B332C3DDE5E2}" presName="compNode" presStyleCnt="0"/>
      <dgm:spPr/>
    </dgm:pt>
    <dgm:pt modelId="{644C1F9D-FB5E-4C2B-9517-2C1C70652A11}" type="pres">
      <dgm:prSet presAssocID="{91A04528-E17D-4ADD-8341-B332C3DDE5E2}" presName="bgRect" presStyleLbl="bgShp" presStyleIdx="0" presStyleCnt="3"/>
      <dgm:spPr/>
    </dgm:pt>
    <dgm:pt modelId="{BA26D855-B3E6-4684-85F9-AA8988164501}" type="pres">
      <dgm:prSet presAssocID="{91A04528-E17D-4ADD-8341-B332C3DDE5E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3D0978F6-FCB7-4FCA-A82A-037212EBCEA6}" type="pres">
      <dgm:prSet presAssocID="{91A04528-E17D-4ADD-8341-B332C3DDE5E2}" presName="spaceRect" presStyleCnt="0"/>
      <dgm:spPr/>
    </dgm:pt>
    <dgm:pt modelId="{B43E699F-F281-49F2-997C-40A09E6DF651}" type="pres">
      <dgm:prSet presAssocID="{91A04528-E17D-4ADD-8341-B332C3DDE5E2}" presName="parTx" presStyleLbl="revTx" presStyleIdx="0" presStyleCnt="3">
        <dgm:presLayoutVars>
          <dgm:chMax val="0"/>
          <dgm:chPref val="0"/>
        </dgm:presLayoutVars>
      </dgm:prSet>
      <dgm:spPr/>
    </dgm:pt>
    <dgm:pt modelId="{056EEC6D-1905-438D-AD9D-4C250B25AD6E}" type="pres">
      <dgm:prSet presAssocID="{24149B6B-ABF1-4196-8E25-997237916252}" presName="sibTrans" presStyleCnt="0"/>
      <dgm:spPr/>
    </dgm:pt>
    <dgm:pt modelId="{E7C74738-A7F2-4760-90E5-7E1BD1277AF2}" type="pres">
      <dgm:prSet presAssocID="{AF25430A-8632-416F-9E9E-B7A0AB66AD62}" presName="compNode" presStyleCnt="0"/>
      <dgm:spPr/>
    </dgm:pt>
    <dgm:pt modelId="{D95CD057-A438-40F6-A21E-BC6DED59681C}" type="pres">
      <dgm:prSet presAssocID="{AF25430A-8632-416F-9E9E-B7A0AB66AD62}" presName="bgRect" presStyleLbl="bgShp" presStyleIdx="1" presStyleCnt="3"/>
      <dgm:spPr/>
    </dgm:pt>
    <dgm:pt modelId="{DB700EB8-6ACA-4344-A8A9-A05ED0129C13}" type="pres">
      <dgm:prSet presAssocID="{AF25430A-8632-416F-9E9E-B7A0AB66AD6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ackboard"/>
        </a:ext>
      </dgm:extLst>
    </dgm:pt>
    <dgm:pt modelId="{8D89E2B4-405B-4942-8091-BE15E399A156}" type="pres">
      <dgm:prSet presAssocID="{AF25430A-8632-416F-9E9E-B7A0AB66AD62}" presName="spaceRect" presStyleCnt="0"/>
      <dgm:spPr/>
    </dgm:pt>
    <dgm:pt modelId="{72801A63-59E4-4CE5-A4F2-FB6831339CDA}" type="pres">
      <dgm:prSet presAssocID="{AF25430A-8632-416F-9E9E-B7A0AB66AD62}" presName="parTx" presStyleLbl="revTx" presStyleIdx="1" presStyleCnt="3">
        <dgm:presLayoutVars>
          <dgm:chMax val="0"/>
          <dgm:chPref val="0"/>
        </dgm:presLayoutVars>
      </dgm:prSet>
      <dgm:spPr/>
    </dgm:pt>
    <dgm:pt modelId="{FE968876-283C-46D6-8732-C4EDF039401C}" type="pres">
      <dgm:prSet presAssocID="{67EB7405-FFDE-45D1-8FD1-2CF69C9E04AF}" presName="sibTrans" presStyleCnt="0"/>
      <dgm:spPr/>
    </dgm:pt>
    <dgm:pt modelId="{8CA21458-F980-4294-88C4-7073B4CEB3A4}" type="pres">
      <dgm:prSet presAssocID="{98F0F2F4-A7AA-4C32-996D-5225FAEDAE0D}" presName="compNode" presStyleCnt="0"/>
      <dgm:spPr/>
    </dgm:pt>
    <dgm:pt modelId="{8439BDD0-BDFD-48EE-9423-165294F6E097}" type="pres">
      <dgm:prSet presAssocID="{98F0F2F4-A7AA-4C32-996D-5225FAEDAE0D}" presName="bgRect" presStyleLbl="bgShp" presStyleIdx="2" presStyleCnt="3"/>
      <dgm:spPr/>
    </dgm:pt>
    <dgm:pt modelId="{3435847B-55FD-4ED6-BFF7-55CC72ADA774}" type="pres">
      <dgm:prSet presAssocID="{98F0F2F4-A7AA-4C32-996D-5225FAEDAE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DDDEBA75-6CDB-47C3-999B-089626D9075D}" type="pres">
      <dgm:prSet presAssocID="{98F0F2F4-A7AA-4C32-996D-5225FAEDAE0D}" presName="spaceRect" presStyleCnt="0"/>
      <dgm:spPr/>
    </dgm:pt>
    <dgm:pt modelId="{945093E0-5BF1-4A41-B0CF-DE116FD0495A}" type="pres">
      <dgm:prSet presAssocID="{98F0F2F4-A7AA-4C32-996D-5225FAEDAE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820B819-66F9-4C45-B5A9-859B47470EBE}" type="presOf" srcId="{AF25430A-8632-416F-9E9E-B7A0AB66AD62}" destId="{72801A63-59E4-4CE5-A4F2-FB6831339CDA}" srcOrd="0" destOrd="0" presId="urn:microsoft.com/office/officeart/2018/2/layout/IconVerticalSolidList"/>
    <dgm:cxn modelId="{27200662-5CE1-47C0-A939-2BA68FE17026}" type="presOf" srcId="{91A04528-E17D-4ADD-8341-B332C3DDE5E2}" destId="{B43E699F-F281-49F2-997C-40A09E6DF651}" srcOrd="0" destOrd="0" presId="urn:microsoft.com/office/officeart/2018/2/layout/IconVerticalSolidList"/>
    <dgm:cxn modelId="{25A2476E-6838-453A-AD68-6D33738AD4A3}" srcId="{7990F63A-18C6-45EE-9FD4-4EE30F784B59}" destId="{AF25430A-8632-416F-9E9E-B7A0AB66AD62}" srcOrd="1" destOrd="0" parTransId="{E6A56EB3-A2E6-4B35-A22C-A9045C0D35B0}" sibTransId="{67EB7405-FFDE-45D1-8FD1-2CF69C9E04AF}"/>
    <dgm:cxn modelId="{CFCE5351-840A-4E49-8C1E-B0054FED3D91}" srcId="{7990F63A-18C6-45EE-9FD4-4EE30F784B59}" destId="{91A04528-E17D-4ADD-8341-B332C3DDE5E2}" srcOrd="0" destOrd="0" parTransId="{5CCD496F-DB33-4D87-993E-EE71F975A23C}" sibTransId="{24149B6B-ABF1-4196-8E25-997237916252}"/>
    <dgm:cxn modelId="{9D0D2D83-08BA-4D8E-881E-A03F9D1511DD}" srcId="{7990F63A-18C6-45EE-9FD4-4EE30F784B59}" destId="{98F0F2F4-A7AA-4C32-996D-5225FAEDAE0D}" srcOrd="2" destOrd="0" parTransId="{7C68D94E-68FA-4908-96FB-33AA2A697A52}" sibTransId="{0EC21368-C1B8-4BB1-A021-DC68E73381A8}"/>
    <dgm:cxn modelId="{879D7D9B-C378-4B08-B311-3F9B430FFE8D}" type="presOf" srcId="{98F0F2F4-A7AA-4C32-996D-5225FAEDAE0D}" destId="{945093E0-5BF1-4A41-B0CF-DE116FD0495A}" srcOrd="0" destOrd="0" presId="urn:microsoft.com/office/officeart/2018/2/layout/IconVerticalSolidList"/>
    <dgm:cxn modelId="{0CD1D9EA-2C23-4D34-A1CD-D789B3F75411}" type="presOf" srcId="{7990F63A-18C6-45EE-9FD4-4EE30F784B59}" destId="{C82A7D5C-0DD4-469A-A489-0183A738AE19}" srcOrd="0" destOrd="0" presId="urn:microsoft.com/office/officeart/2018/2/layout/IconVerticalSolidList"/>
    <dgm:cxn modelId="{36AD1004-4177-4677-9E4C-288E43E21A9B}" type="presParOf" srcId="{C82A7D5C-0DD4-469A-A489-0183A738AE19}" destId="{5FCE660C-B444-4DDD-B336-9FB6316F7048}" srcOrd="0" destOrd="0" presId="urn:microsoft.com/office/officeart/2018/2/layout/IconVerticalSolidList"/>
    <dgm:cxn modelId="{E3D9F154-CBC5-442D-B8FC-48A47C36350E}" type="presParOf" srcId="{5FCE660C-B444-4DDD-B336-9FB6316F7048}" destId="{644C1F9D-FB5E-4C2B-9517-2C1C70652A11}" srcOrd="0" destOrd="0" presId="urn:microsoft.com/office/officeart/2018/2/layout/IconVerticalSolidList"/>
    <dgm:cxn modelId="{415B916E-CD0F-4B0B-A6AA-40E2B7B62D86}" type="presParOf" srcId="{5FCE660C-B444-4DDD-B336-9FB6316F7048}" destId="{BA26D855-B3E6-4684-85F9-AA8988164501}" srcOrd="1" destOrd="0" presId="urn:microsoft.com/office/officeart/2018/2/layout/IconVerticalSolidList"/>
    <dgm:cxn modelId="{93464D54-7783-47C7-809C-A8C30133B14B}" type="presParOf" srcId="{5FCE660C-B444-4DDD-B336-9FB6316F7048}" destId="{3D0978F6-FCB7-4FCA-A82A-037212EBCEA6}" srcOrd="2" destOrd="0" presId="urn:microsoft.com/office/officeart/2018/2/layout/IconVerticalSolidList"/>
    <dgm:cxn modelId="{DC622132-F44D-4B55-8822-F511FF488D1C}" type="presParOf" srcId="{5FCE660C-B444-4DDD-B336-9FB6316F7048}" destId="{B43E699F-F281-49F2-997C-40A09E6DF651}" srcOrd="3" destOrd="0" presId="urn:microsoft.com/office/officeart/2018/2/layout/IconVerticalSolidList"/>
    <dgm:cxn modelId="{76D2E2CC-F5CC-44A8-B4C1-A0E522E56838}" type="presParOf" srcId="{C82A7D5C-0DD4-469A-A489-0183A738AE19}" destId="{056EEC6D-1905-438D-AD9D-4C250B25AD6E}" srcOrd="1" destOrd="0" presId="urn:microsoft.com/office/officeart/2018/2/layout/IconVerticalSolidList"/>
    <dgm:cxn modelId="{FEBADB4A-844C-46B2-AF00-D51D8F7B8D65}" type="presParOf" srcId="{C82A7D5C-0DD4-469A-A489-0183A738AE19}" destId="{E7C74738-A7F2-4760-90E5-7E1BD1277AF2}" srcOrd="2" destOrd="0" presId="urn:microsoft.com/office/officeart/2018/2/layout/IconVerticalSolidList"/>
    <dgm:cxn modelId="{E9DD8264-2915-45E0-9DCE-CD9E7B45C2EC}" type="presParOf" srcId="{E7C74738-A7F2-4760-90E5-7E1BD1277AF2}" destId="{D95CD057-A438-40F6-A21E-BC6DED59681C}" srcOrd="0" destOrd="0" presId="urn:microsoft.com/office/officeart/2018/2/layout/IconVerticalSolidList"/>
    <dgm:cxn modelId="{CD9606CA-7EB1-4C48-BC8D-F0A77CC6E7B3}" type="presParOf" srcId="{E7C74738-A7F2-4760-90E5-7E1BD1277AF2}" destId="{DB700EB8-6ACA-4344-A8A9-A05ED0129C13}" srcOrd="1" destOrd="0" presId="urn:microsoft.com/office/officeart/2018/2/layout/IconVerticalSolidList"/>
    <dgm:cxn modelId="{D16A2001-8537-400D-9E4A-F0C76BEF322E}" type="presParOf" srcId="{E7C74738-A7F2-4760-90E5-7E1BD1277AF2}" destId="{8D89E2B4-405B-4942-8091-BE15E399A156}" srcOrd="2" destOrd="0" presId="urn:microsoft.com/office/officeart/2018/2/layout/IconVerticalSolidList"/>
    <dgm:cxn modelId="{A4137E5E-6937-4209-81C7-7617F04C92B9}" type="presParOf" srcId="{E7C74738-A7F2-4760-90E5-7E1BD1277AF2}" destId="{72801A63-59E4-4CE5-A4F2-FB6831339CDA}" srcOrd="3" destOrd="0" presId="urn:microsoft.com/office/officeart/2018/2/layout/IconVerticalSolidList"/>
    <dgm:cxn modelId="{1B9B39D7-8DBC-4F87-B3F9-C0C626D386F6}" type="presParOf" srcId="{C82A7D5C-0DD4-469A-A489-0183A738AE19}" destId="{FE968876-283C-46D6-8732-C4EDF039401C}" srcOrd="3" destOrd="0" presId="urn:microsoft.com/office/officeart/2018/2/layout/IconVerticalSolidList"/>
    <dgm:cxn modelId="{67A16D14-98D7-4BD0-B489-D6B9F8A737C1}" type="presParOf" srcId="{C82A7D5C-0DD4-469A-A489-0183A738AE19}" destId="{8CA21458-F980-4294-88C4-7073B4CEB3A4}" srcOrd="4" destOrd="0" presId="urn:microsoft.com/office/officeart/2018/2/layout/IconVerticalSolidList"/>
    <dgm:cxn modelId="{FEFD4CA3-946B-48FD-A1A6-3B3A59E4BEA0}" type="presParOf" srcId="{8CA21458-F980-4294-88C4-7073B4CEB3A4}" destId="{8439BDD0-BDFD-48EE-9423-165294F6E097}" srcOrd="0" destOrd="0" presId="urn:microsoft.com/office/officeart/2018/2/layout/IconVerticalSolidList"/>
    <dgm:cxn modelId="{02257B3F-8BA0-4FAA-979F-5F7F9028DBE9}" type="presParOf" srcId="{8CA21458-F980-4294-88C4-7073B4CEB3A4}" destId="{3435847B-55FD-4ED6-BFF7-55CC72ADA774}" srcOrd="1" destOrd="0" presId="urn:microsoft.com/office/officeart/2018/2/layout/IconVerticalSolidList"/>
    <dgm:cxn modelId="{8DAA3829-368B-4DC7-9DE1-4C415E48CFFE}" type="presParOf" srcId="{8CA21458-F980-4294-88C4-7073B4CEB3A4}" destId="{DDDEBA75-6CDB-47C3-999B-089626D9075D}" srcOrd="2" destOrd="0" presId="urn:microsoft.com/office/officeart/2018/2/layout/IconVerticalSolidList"/>
    <dgm:cxn modelId="{C683A9CA-4842-4F94-A896-E5D4E1A2C4E3}" type="presParOf" srcId="{8CA21458-F980-4294-88C4-7073B4CEB3A4}" destId="{945093E0-5BF1-4A41-B0CF-DE116FD049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90F63A-18C6-45EE-9FD4-4EE30F784B59}" type="doc">
      <dgm:prSet loTypeId="urn:microsoft.com/office/officeart/2005/8/layout/vProcess5" loCatId="process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1A04528-E17D-4ADD-8341-B332C3DDE5E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W/B 24</a:t>
          </a:r>
          <a:r>
            <a:rPr lang="en-GB" baseline="30000" dirty="0">
              <a:ea typeface="+mn-ea"/>
              <a:cs typeface="+mn-cs"/>
            </a:rPr>
            <a:t>th</a:t>
          </a:r>
          <a:r>
            <a:rPr lang="en-GB" dirty="0">
              <a:ea typeface="+mn-ea"/>
              <a:cs typeface="+mn-cs"/>
            </a:rPr>
            <a:t> November young people will discuss S3 options during PSE lessons. </a:t>
          </a:r>
          <a:endParaRPr lang="en-US" dirty="0">
            <a:ea typeface="+mn-ea"/>
            <a:cs typeface="+mn-cs"/>
          </a:endParaRPr>
        </a:p>
      </dgm:t>
    </dgm:pt>
    <dgm:pt modelId="{5CCD496F-DB33-4D87-993E-EE71F975A23C}" type="parTrans" cxnId="{CFCE5351-840A-4E49-8C1E-B0054FED3D91}">
      <dgm:prSet/>
      <dgm:spPr/>
      <dgm:t>
        <a:bodyPr/>
        <a:lstStyle/>
        <a:p>
          <a:endParaRPr lang="en-US"/>
        </a:p>
      </dgm:t>
    </dgm:pt>
    <dgm:pt modelId="{24149B6B-ABF1-4196-8E25-997237916252}" type="sibTrans" cxnId="{CFCE5351-840A-4E49-8C1E-B0054FED3D91}">
      <dgm:prSet/>
      <dgm:spPr/>
      <dgm:t>
        <a:bodyPr/>
        <a:lstStyle/>
        <a:p>
          <a:endParaRPr lang="en-US"/>
        </a:p>
      </dgm:t>
    </dgm:pt>
    <dgm:pt modelId="{AF25430A-8632-416F-9E9E-B7A0AB66AD6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W/B 1</a:t>
          </a:r>
          <a:r>
            <a:rPr lang="en-GB" baseline="30000" dirty="0">
              <a:ea typeface="+mn-ea"/>
              <a:cs typeface="+mn-cs"/>
            </a:rPr>
            <a:t>st</a:t>
          </a:r>
          <a:r>
            <a:rPr lang="en-GB" dirty="0">
              <a:ea typeface="+mn-ea"/>
              <a:cs typeface="+mn-cs"/>
            </a:rPr>
            <a:t> and 8</a:t>
          </a:r>
          <a:r>
            <a:rPr lang="en-GB" baseline="30000" dirty="0">
              <a:ea typeface="+mn-ea"/>
              <a:cs typeface="+mn-cs"/>
            </a:rPr>
            <a:t>th</a:t>
          </a:r>
          <a:r>
            <a:rPr lang="en-GB" dirty="0">
              <a:ea typeface="+mn-ea"/>
              <a:cs typeface="+mn-cs"/>
            </a:rPr>
            <a:t> December, young people will choose their subjects during interviews with PTPC.</a:t>
          </a:r>
          <a:endParaRPr lang="en-US" dirty="0">
            <a:ea typeface="+mn-ea"/>
            <a:cs typeface="+mn-cs"/>
          </a:endParaRPr>
        </a:p>
      </dgm:t>
    </dgm:pt>
    <dgm:pt modelId="{E6A56EB3-A2E6-4B35-A22C-A9045C0D35B0}" type="parTrans" cxnId="{25A2476E-6838-453A-AD68-6D33738AD4A3}">
      <dgm:prSet/>
      <dgm:spPr/>
      <dgm:t>
        <a:bodyPr/>
        <a:lstStyle/>
        <a:p>
          <a:endParaRPr lang="en-US"/>
        </a:p>
      </dgm:t>
    </dgm:pt>
    <dgm:pt modelId="{67EB7405-FFDE-45D1-8FD1-2CF69C9E04AF}" type="sibTrans" cxnId="{25A2476E-6838-453A-AD68-6D33738AD4A3}">
      <dgm:prSet/>
      <dgm:spPr/>
      <dgm:t>
        <a:bodyPr/>
        <a:lstStyle/>
        <a:p>
          <a:endParaRPr lang="en-US"/>
        </a:p>
      </dgm:t>
    </dgm:pt>
    <dgm:pt modelId="{98F0F2F4-A7AA-4C32-996D-5225FAEDAE0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Pupils begin to follow their new timetable during May 2026. </a:t>
          </a:r>
          <a:endParaRPr lang="en-US" dirty="0">
            <a:ea typeface="+mn-ea"/>
            <a:cs typeface="+mn-cs"/>
          </a:endParaRPr>
        </a:p>
      </dgm:t>
    </dgm:pt>
    <dgm:pt modelId="{7C68D94E-68FA-4908-96FB-33AA2A697A52}" type="parTrans" cxnId="{9D0D2D83-08BA-4D8E-881E-A03F9D1511DD}">
      <dgm:prSet/>
      <dgm:spPr/>
      <dgm:t>
        <a:bodyPr/>
        <a:lstStyle/>
        <a:p>
          <a:endParaRPr lang="en-US"/>
        </a:p>
      </dgm:t>
    </dgm:pt>
    <dgm:pt modelId="{0EC21368-C1B8-4BB1-A021-DC68E73381A8}" type="sibTrans" cxnId="{9D0D2D83-08BA-4D8E-881E-A03F9D1511DD}">
      <dgm:prSet/>
      <dgm:spPr/>
      <dgm:t>
        <a:bodyPr/>
        <a:lstStyle/>
        <a:p>
          <a:endParaRPr lang="en-US"/>
        </a:p>
      </dgm:t>
    </dgm:pt>
    <dgm:pt modelId="{FEFF737A-8D4A-4042-811D-7D018A99785E}" type="pres">
      <dgm:prSet presAssocID="{7990F63A-18C6-45EE-9FD4-4EE30F784B59}" presName="outerComposite" presStyleCnt="0">
        <dgm:presLayoutVars>
          <dgm:chMax val="5"/>
          <dgm:dir/>
          <dgm:resizeHandles val="exact"/>
        </dgm:presLayoutVars>
      </dgm:prSet>
      <dgm:spPr/>
    </dgm:pt>
    <dgm:pt modelId="{C9223F77-3A3F-456F-B770-69FE746F791F}" type="pres">
      <dgm:prSet presAssocID="{7990F63A-18C6-45EE-9FD4-4EE30F784B59}" presName="dummyMaxCanvas" presStyleCnt="0">
        <dgm:presLayoutVars/>
      </dgm:prSet>
      <dgm:spPr/>
    </dgm:pt>
    <dgm:pt modelId="{82E989EB-BD01-42AB-AFBD-4A7CA883BEBD}" type="pres">
      <dgm:prSet presAssocID="{7990F63A-18C6-45EE-9FD4-4EE30F784B59}" presName="ThreeNodes_1" presStyleLbl="node1" presStyleIdx="0" presStyleCnt="3">
        <dgm:presLayoutVars>
          <dgm:bulletEnabled val="1"/>
        </dgm:presLayoutVars>
      </dgm:prSet>
      <dgm:spPr/>
    </dgm:pt>
    <dgm:pt modelId="{68CB9744-AEA0-4EA8-9864-2B9EFCC17D2A}" type="pres">
      <dgm:prSet presAssocID="{7990F63A-18C6-45EE-9FD4-4EE30F784B59}" presName="ThreeNodes_2" presStyleLbl="node1" presStyleIdx="1" presStyleCnt="3">
        <dgm:presLayoutVars>
          <dgm:bulletEnabled val="1"/>
        </dgm:presLayoutVars>
      </dgm:prSet>
      <dgm:spPr/>
    </dgm:pt>
    <dgm:pt modelId="{0861652A-2382-4B76-98F3-9479DDEF6E2E}" type="pres">
      <dgm:prSet presAssocID="{7990F63A-18C6-45EE-9FD4-4EE30F784B59}" presName="ThreeNodes_3" presStyleLbl="node1" presStyleIdx="2" presStyleCnt="3">
        <dgm:presLayoutVars>
          <dgm:bulletEnabled val="1"/>
        </dgm:presLayoutVars>
      </dgm:prSet>
      <dgm:spPr/>
    </dgm:pt>
    <dgm:pt modelId="{D0E8560A-5DB8-42B1-8923-7383E0E6F2CA}" type="pres">
      <dgm:prSet presAssocID="{7990F63A-18C6-45EE-9FD4-4EE30F784B59}" presName="ThreeConn_1-2" presStyleLbl="fgAccFollowNode1" presStyleIdx="0" presStyleCnt="2">
        <dgm:presLayoutVars>
          <dgm:bulletEnabled val="1"/>
        </dgm:presLayoutVars>
      </dgm:prSet>
      <dgm:spPr/>
    </dgm:pt>
    <dgm:pt modelId="{573BDD46-CCC1-4D93-9619-C46B98BADE3C}" type="pres">
      <dgm:prSet presAssocID="{7990F63A-18C6-45EE-9FD4-4EE30F784B59}" presName="ThreeConn_2-3" presStyleLbl="fgAccFollowNode1" presStyleIdx="1" presStyleCnt="2">
        <dgm:presLayoutVars>
          <dgm:bulletEnabled val="1"/>
        </dgm:presLayoutVars>
      </dgm:prSet>
      <dgm:spPr/>
    </dgm:pt>
    <dgm:pt modelId="{9A40227C-AF37-4A4B-BF76-298DC5FCDB8F}" type="pres">
      <dgm:prSet presAssocID="{7990F63A-18C6-45EE-9FD4-4EE30F784B59}" presName="ThreeNodes_1_text" presStyleLbl="node1" presStyleIdx="2" presStyleCnt="3">
        <dgm:presLayoutVars>
          <dgm:bulletEnabled val="1"/>
        </dgm:presLayoutVars>
      </dgm:prSet>
      <dgm:spPr/>
    </dgm:pt>
    <dgm:pt modelId="{1D4EA768-1C8A-419C-9DA5-674362A85E75}" type="pres">
      <dgm:prSet presAssocID="{7990F63A-18C6-45EE-9FD4-4EE30F784B59}" presName="ThreeNodes_2_text" presStyleLbl="node1" presStyleIdx="2" presStyleCnt="3">
        <dgm:presLayoutVars>
          <dgm:bulletEnabled val="1"/>
        </dgm:presLayoutVars>
      </dgm:prSet>
      <dgm:spPr/>
    </dgm:pt>
    <dgm:pt modelId="{F59C2981-45EE-4B77-8BF4-E74DA4CCF42D}" type="pres">
      <dgm:prSet presAssocID="{7990F63A-18C6-45EE-9FD4-4EE30F784B5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C9C4208-4887-4CB6-9F3C-EC5B3F8C9D3D}" type="presOf" srcId="{98F0F2F4-A7AA-4C32-996D-5225FAEDAE0D}" destId="{0861652A-2382-4B76-98F3-9479DDEF6E2E}" srcOrd="0" destOrd="0" presId="urn:microsoft.com/office/officeart/2005/8/layout/vProcess5"/>
    <dgm:cxn modelId="{9C01AB12-7F8F-43B2-B9B3-A56560DE4B32}" type="presOf" srcId="{98F0F2F4-A7AA-4C32-996D-5225FAEDAE0D}" destId="{F59C2981-45EE-4B77-8BF4-E74DA4CCF42D}" srcOrd="1" destOrd="0" presId="urn:microsoft.com/office/officeart/2005/8/layout/vProcess5"/>
    <dgm:cxn modelId="{A12A5142-5A0D-4DA2-A623-EFA201D97767}" type="presOf" srcId="{AF25430A-8632-416F-9E9E-B7A0AB66AD62}" destId="{1D4EA768-1C8A-419C-9DA5-674362A85E75}" srcOrd="1" destOrd="0" presId="urn:microsoft.com/office/officeart/2005/8/layout/vProcess5"/>
    <dgm:cxn modelId="{D7F3EC69-152C-4796-A571-DCDC484836F3}" type="presOf" srcId="{7990F63A-18C6-45EE-9FD4-4EE30F784B59}" destId="{FEFF737A-8D4A-4042-811D-7D018A99785E}" srcOrd="0" destOrd="0" presId="urn:microsoft.com/office/officeart/2005/8/layout/vProcess5"/>
    <dgm:cxn modelId="{672D936A-8CAC-4B43-A4BD-4CA2D9C4AE17}" type="presOf" srcId="{91A04528-E17D-4ADD-8341-B332C3DDE5E2}" destId="{9A40227C-AF37-4A4B-BF76-298DC5FCDB8F}" srcOrd="1" destOrd="0" presId="urn:microsoft.com/office/officeart/2005/8/layout/vProcess5"/>
    <dgm:cxn modelId="{25A2476E-6838-453A-AD68-6D33738AD4A3}" srcId="{7990F63A-18C6-45EE-9FD4-4EE30F784B59}" destId="{AF25430A-8632-416F-9E9E-B7A0AB66AD62}" srcOrd="1" destOrd="0" parTransId="{E6A56EB3-A2E6-4B35-A22C-A9045C0D35B0}" sibTransId="{67EB7405-FFDE-45D1-8FD1-2CF69C9E04AF}"/>
    <dgm:cxn modelId="{CFCE5351-840A-4E49-8C1E-B0054FED3D91}" srcId="{7990F63A-18C6-45EE-9FD4-4EE30F784B59}" destId="{91A04528-E17D-4ADD-8341-B332C3DDE5E2}" srcOrd="0" destOrd="0" parTransId="{5CCD496F-DB33-4D87-993E-EE71F975A23C}" sibTransId="{24149B6B-ABF1-4196-8E25-997237916252}"/>
    <dgm:cxn modelId="{72788351-23B8-48F8-B575-B527BE3AEA1F}" type="presOf" srcId="{91A04528-E17D-4ADD-8341-B332C3DDE5E2}" destId="{82E989EB-BD01-42AB-AFBD-4A7CA883BEBD}" srcOrd="0" destOrd="0" presId="urn:microsoft.com/office/officeart/2005/8/layout/vProcess5"/>
    <dgm:cxn modelId="{9D0D2D83-08BA-4D8E-881E-A03F9D1511DD}" srcId="{7990F63A-18C6-45EE-9FD4-4EE30F784B59}" destId="{98F0F2F4-A7AA-4C32-996D-5225FAEDAE0D}" srcOrd="2" destOrd="0" parTransId="{7C68D94E-68FA-4908-96FB-33AA2A697A52}" sibTransId="{0EC21368-C1B8-4BB1-A021-DC68E73381A8}"/>
    <dgm:cxn modelId="{3F405CC2-9367-4A06-A459-1EC8E42846D9}" type="presOf" srcId="{67EB7405-FFDE-45D1-8FD1-2CF69C9E04AF}" destId="{573BDD46-CCC1-4D93-9619-C46B98BADE3C}" srcOrd="0" destOrd="0" presId="urn:microsoft.com/office/officeart/2005/8/layout/vProcess5"/>
    <dgm:cxn modelId="{DE6941D9-4E41-4F61-AEA0-602DB50FF94F}" type="presOf" srcId="{24149B6B-ABF1-4196-8E25-997237916252}" destId="{D0E8560A-5DB8-42B1-8923-7383E0E6F2CA}" srcOrd="0" destOrd="0" presId="urn:microsoft.com/office/officeart/2005/8/layout/vProcess5"/>
    <dgm:cxn modelId="{8A152DFF-B583-4BC1-AD0C-F6D71C882DA8}" type="presOf" srcId="{AF25430A-8632-416F-9E9E-B7A0AB66AD62}" destId="{68CB9744-AEA0-4EA8-9864-2B9EFCC17D2A}" srcOrd="0" destOrd="0" presId="urn:microsoft.com/office/officeart/2005/8/layout/vProcess5"/>
    <dgm:cxn modelId="{095ADBCA-CF25-406E-A5DF-E74100D2A4FA}" type="presParOf" srcId="{FEFF737A-8D4A-4042-811D-7D018A99785E}" destId="{C9223F77-3A3F-456F-B770-69FE746F791F}" srcOrd="0" destOrd="0" presId="urn:microsoft.com/office/officeart/2005/8/layout/vProcess5"/>
    <dgm:cxn modelId="{0BBC1C12-7F30-442E-B6A5-831B92B42CF1}" type="presParOf" srcId="{FEFF737A-8D4A-4042-811D-7D018A99785E}" destId="{82E989EB-BD01-42AB-AFBD-4A7CA883BEBD}" srcOrd="1" destOrd="0" presId="urn:microsoft.com/office/officeart/2005/8/layout/vProcess5"/>
    <dgm:cxn modelId="{0E622E75-C635-42EA-BE2E-28CC3FC72717}" type="presParOf" srcId="{FEFF737A-8D4A-4042-811D-7D018A99785E}" destId="{68CB9744-AEA0-4EA8-9864-2B9EFCC17D2A}" srcOrd="2" destOrd="0" presId="urn:microsoft.com/office/officeart/2005/8/layout/vProcess5"/>
    <dgm:cxn modelId="{F6B5820A-6871-4C83-A2C7-391D9DA9D612}" type="presParOf" srcId="{FEFF737A-8D4A-4042-811D-7D018A99785E}" destId="{0861652A-2382-4B76-98F3-9479DDEF6E2E}" srcOrd="3" destOrd="0" presId="urn:microsoft.com/office/officeart/2005/8/layout/vProcess5"/>
    <dgm:cxn modelId="{310E02BE-ACA1-417D-9516-51A0B2BE132A}" type="presParOf" srcId="{FEFF737A-8D4A-4042-811D-7D018A99785E}" destId="{D0E8560A-5DB8-42B1-8923-7383E0E6F2CA}" srcOrd="4" destOrd="0" presId="urn:microsoft.com/office/officeart/2005/8/layout/vProcess5"/>
    <dgm:cxn modelId="{9F241B97-2C1E-4DF1-B516-B64C339AE7CF}" type="presParOf" srcId="{FEFF737A-8D4A-4042-811D-7D018A99785E}" destId="{573BDD46-CCC1-4D93-9619-C46B98BADE3C}" srcOrd="5" destOrd="0" presId="urn:microsoft.com/office/officeart/2005/8/layout/vProcess5"/>
    <dgm:cxn modelId="{04C4E93F-F779-42AB-A960-FCF5E941F76A}" type="presParOf" srcId="{FEFF737A-8D4A-4042-811D-7D018A99785E}" destId="{9A40227C-AF37-4A4B-BF76-298DC5FCDB8F}" srcOrd="6" destOrd="0" presId="urn:microsoft.com/office/officeart/2005/8/layout/vProcess5"/>
    <dgm:cxn modelId="{AA10171F-47AD-41E0-A8FE-516121D7132F}" type="presParOf" srcId="{FEFF737A-8D4A-4042-811D-7D018A99785E}" destId="{1D4EA768-1C8A-419C-9DA5-674362A85E75}" srcOrd="7" destOrd="0" presId="urn:microsoft.com/office/officeart/2005/8/layout/vProcess5"/>
    <dgm:cxn modelId="{1C77D0D4-116E-48B4-9B85-A77F402AC9A3}" type="presParOf" srcId="{FEFF737A-8D4A-4042-811D-7D018A99785E}" destId="{F59C2981-45EE-4B77-8BF4-E74DA4CCF42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90F63A-18C6-45EE-9FD4-4EE30F784B5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1A04528-E17D-4ADD-8341-B332C3DDE5E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Consider your child’s recent tracking levels.  Which subjects are their strongest?  These are the subjects they are most likely to achieve best in.</a:t>
          </a:r>
          <a:endParaRPr lang="en-US" dirty="0">
            <a:ea typeface="+mn-ea"/>
            <a:cs typeface="+mn-cs"/>
          </a:endParaRPr>
        </a:p>
      </dgm:t>
    </dgm:pt>
    <dgm:pt modelId="{5CCD496F-DB33-4D87-993E-EE71F975A23C}" type="parTrans" cxnId="{CFCE5351-840A-4E49-8C1E-B0054FED3D91}">
      <dgm:prSet/>
      <dgm:spPr/>
      <dgm:t>
        <a:bodyPr/>
        <a:lstStyle/>
        <a:p>
          <a:endParaRPr lang="en-US"/>
        </a:p>
      </dgm:t>
    </dgm:pt>
    <dgm:pt modelId="{24149B6B-ABF1-4196-8E25-997237916252}" type="sibTrans" cxnId="{CFCE5351-840A-4E49-8C1E-B0054FED3D91}">
      <dgm:prSet/>
      <dgm:spPr/>
      <dgm:t>
        <a:bodyPr/>
        <a:lstStyle/>
        <a:p>
          <a:endParaRPr lang="en-US"/>
        </a:p>
      </dgm:t>
    </dgm:pt>
    <dgm:pt modelId="{AF25430A-8632-416F-9E9E-B7A0AB66AD6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ea typeface="+mn-ea"/>
              <a:cs typeface="+mn-cs"/>
            </a:rPr>
            <a:t>What subjects does your child enjoy studying within school?</a:t>
          </a:r>
          <a:endParaRPr lang="en-US" dirty="0">
            <a:ea typeface="+mn-ea"/>
            <a:cs typeface="+mn-cs"/>
          </a:endParaRPr>
        </a:p>
      </dgm:t>
    </dgm:pt>
    <dgm:pt modelId="{E6A56EB3-A2E6-4B35-A22C-A9045C0D35B0}" type="parTrans" cxnId="{25A2476E-6838-453A-AD68-6D33738AD4A3}">
      <dgm:prSet/>
      <dgm:spPr/>
      <dgm:t>
        <a:bodyPr/>
        <a:lstStyle/>
        <a:p>
          <a:endParaRPr lang="en-US"/>
        </a:p>
      </dgm:t>
    </dgm:pt>
    <dgm:pt modelId="{67EB7405-FFDE-45D1-8FD1-2CF69C9E04AF}" type="sibTrans" cxnId="{25A2476E-6838-453A-AD68-6D33738AD4A3}">
      <dgm:prSet/>
      <dgm:spPr/>
      <dgm:t>
        <a:bodyPr/>
        <a:lstStyle/>
        <a:p>
          <a:endParaRPr lang="en-US"/>
        </a:p>
      </dgm:t>
    </dgm:pt>
    <dgm:pt modelId="{98F0F2F4-A7AA-4C32-996D-5225FAEDAE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ea typeface="+mn-ea"/>
              <a:cs typeface="+mn-cs"/>
            </a:rPr>
            <a:t>Does your child have any career aspirations yet?</a:t>
          </a:r>
        </a:p>
      </dgm:t>
    </dgm:pt>
    <dgm:pt modelId="{7C68D94E-68FA-4908-96FB-33AA2A697A52}" type="parTrans" cxnId="{9D0D2D83-08BA-4D8E-881E-A03F9D1511DD}">
      <dgm:prSet/>
      <dgm:spPr/>
      <dgm:t>
        <a:bodyPr/>
        <a:lstStyle/>
        <a:p>
          <a:endParaRPr lang="en-US"/>
        </a:p>
      </dgm:t>
    </dgm:pt>
    <dgm:pt modelId="{0EC21368-C1B8-4BB1-A021-DC68E73381A8}" type="sibTrans" cxnId="{9D0D2D83-08BA-4D8E-881E-A03F9D1511DD}">
      <dgm:prSet/>
      <dgm:spPr/>
      <dgm:t>
        <a:bodyPr/>
        <a:lstStyle/>
        <a:p>
          <a:endParaRPr lang="en-US"/>
        </a:p>
      </dgm:t>
    </dgm:pt>
    <dgm:pt modelId="{A096A08D-FFDF-4800-A978-A06B58433DF4}" type="pres">
      <dgm:prSet presAssocID="{7990F63A-18C6-45EE-9FD4-4EE30F784B59}" presName="root" presStyleCnt="0">
        <dgm:presLayoutVars>
          <dgm:dir/>
          <dgm:resizeHandles val="exact"/>
        </dgm:presLayoutVars>
      </dgm:prSet>
      <dgm:spPr/>
    </dgm:pt>
    <dgm:pt modelId="{E7154A58-E825-44A7-B5DE-9E93880A6DA5}" type="pres">
      <dgm:prSet presAssocID="{91A04528-E17D-4ADD-8341-B332C3DDE5E2}" presName="compNode" presStyleCnt="0"/>
      <dgm:spPr/>
    </dgm:pt>
    <dgm:pt modelId="{F1588B5A-1D88-44CE-8B89-5E1870BDA135}" type="pres">
      <dgm:prSet presAssocID="{91A04528-E17D-4ADD-8341-B332C3DDE5E2}" presName="bgRect" presStyleLbl="bgShp" presStyleIdx="0" presStyleCnt="3"/>
      <dgm:spPr/>
    </dgm:pt>
    <dgm:pt modelId="{0E75FC6E-D4CB-495F-AEF9-89444145F0DB}" type="pres">
      <dgm:prSet presAssocID="{91A04528-E17D-4ADD-8341-B332C3DDE5E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boarding"/>
        </a:ext>
      </dgm:extLst>
    </dgm:pt>
    <dgm:pt modelId="{DA0D1E40-94FE-4FB0-883A-03F4D0881F55}" type="pres">
      <dgm:prSet presAssocID="{91A04528-E17D-4ADD-8341-B332C3DDE5E2}" presName="spaceRect" presStyleCnt="0"/>
      <dgm:spPr/>
    </dgm:pt>
    <dgm:pt modelId="{71B185BB-105C-494A-AD16-C57D8F93917D}" type="pres">
      <dgm:prSet presAssocID="{91A04528-E17D-4ADD-8341-B332C3DDE5E2}" presName="parTx" presStyleLbl="revTx" presStyleIdx="0" presStyleCnt="3">
        <dgm:presLayoutVars>
          <dgm:chMax val="0"/>
          <dgm:chPref val="0"/>
        </dgm:presLayoutVars>
      </dgm:prSet>
      <dgm:spPr/>
    </dgm:pt>
    <dgm:pt modelId="{FC779A62-8EB4-43B6-97F4-038D917915C1}" type="pres">
      <dgm:prSet presAssocID="{24149B6B-ABF1-4196-8E25-997237916252}" presName="sibTrans" presStyleCnt="0"/>
      <dgm:spPr/>
    </dgm:pt>
    <dgm:pt modelId="{38CF109E-726B-45B3-9075-32FC50256C50}" type="pres">
      <dgm:prSet presAssocID="{AF25430A-8632-416F-9E9E-B7A0AB66AD62}" presName="compNode" presStyleCnt="0"/>
      <dgm:spPr/>
    </dgm:pt>
    <dgm:pt modelId="{164BC7EC-410E-49C4-AEC6-6A7163786A89}" type="pres">
      <dgm:prSet presAssocID="{AF25430A-8632-416F-9E9E-B7A0AB66AD62}" presName="bgRect" presStyleLbl="bgShp" presStyleIdx="1" presStyleCnt="3"/>
      <dgm:spPr/>
    </dgm:pt>
    <dgm:pt modelId="{A8965F26-ED6D-429F-9010-01C9A4EA55D9}" type="pres">
      <dgm:prSet presAssocID="{AF25430A-8632-416F-9E9E-B7A0AB66AD6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ducation"/>
        </a:ext>
      </dgm:extLst>
    </dgm:pt>
    <dgm:pt modelId="{8432A145-90D3-441E-8018-509CE385A6F6}" type="pres">
      <dgm:prSet presAssocID="{AF25430A-8632-416F-9E9E-B7A0AB66AD62}" presName="spaceRect" presStyleCnt="0"/>
      <dgm:spPr/>
    </dgm:pt>
    <dgm:pt modelId="{9075578E-14BA-4F9F-A298-F01ED780FC2A}" type="pres">
      <dgm:prSet presAssocID="{AF25430A-8632-416F-9E9E-B7A0AB66AD62}" presName="parTx" presStyleLbl="revTx" presStyleIdx="1" presStyleCnt="3">
        <dgm:presLayoutVars>
          <dgm:chMax val="0"/>
          <dgm:chPref val="0"/>
        </dgm:presLayoutVars>
      </dgm:prSet>
      <dgm:spPr/>
    </dgm:pt>
    <dgm:pt modelId="{F740357D-1E00-4CC7-8A78-33AA425C5401}" type="pres">
      <dgm:prSet presAssocID="{67EB7405-FFDE-45D1-8FD1-2CF69C9E04AF}" presName="sibTrans" presStyleCnt="0"/>
      <dgm:spPr/>
    </dgm:pt>
    <dgm:pt modelId="{9ABCA227-9EC9-4D9B-A746-E5F85D983C61}" type="pres">
      <dgm:prSet presAssocID="{98F0F2F4-A7AA-4C32-996D-5225FAEDAE0D}" presName="compNode" presStyleCnt="0"/>
      <dgm:spPr/>
    </dgm:pt>
    <dgm:pt modelId="{C7DB5A47-7415-4C6D-B5EA-95F5C5ADB80D}" type="pres">
      <dgm:prSet presAssocID="{98F0F2F4-A7AA-4C32-996D-5225FAEDAE0D}" presName="bgRect" presStyleLbl="bgShp" presStyleIdx="2" presStyleCnt="3"/>
      <dgm:spPr/>
    </dgm:pt>
    <dgm:pt modelId="{53923308-4525-4FCB-ACD9-33C95F293790}" type="pres">
      <dgm:prSet presAssocID="{98F0F2F4-A7AA-4C32-996D-5225FAEDAE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mily"/>
        </a:ext>
      </dgm:extLst>
    </dgm:pt>
    <dgm:pt modelId="{9DC4D40F-3766-408E-8603-81D1AD89B361}" type="pres">
      <dgm:prSet presAssocID="{98F0F2F4-A7AA-4C32-996D-5225FAEDAE0D}" presName="spaceRect" presStyleCnt="0"/>
      <dgm:spPr/>
    </dgm:pt>
    <dgm:pt modelId="{39BCDD26-4420-4990-8702-3B20E9B52ADE}" type="pres">
      <dgm:prSet presAssocID="{98F0F2F4-A7AA-4C32-996D-5225FAEDAE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737901B-5EB7-4D52-BD29-0BCBE9A07222}" type="presOf" srcId="{7990F63A-18C6-45EE-9FD4-4EE30F784B59}" destId="{A096A08D-FFDF-4800-A978-A06B58433DF4}" srcOrd="0" destOrd="0" presId="urn:microsoft.com/office/officeart/2018/2/layout/IconVerticalSolidList"/>
    <dgm:cxn modelId="{C5CFDD45-7940-46DB-8809-234319AC3302}" type="presOf" srcId="{98F0F2F4-A7AA-4C32-996D-5225FAEDAE0D}" destId="{39BCDD26-4420-4990-8702-3B20E9B52ADE}" srcOrd="0" destOrd="0" presId="urn:microsoft.com/office/officeart/2018/2/layout/IconVerticalSolidList"/>
    <dgm:cxn modelId="{25A2476E-6838-453A-AD68-6D33738AD4A3}" srcId="{7990F63A-18C6-45EE-9FD4-4EE30F784B59}" destId="{AF25430A-8632-416F-9E9E-B7A0AB66AD62}" srcOrd="1" destOrd="0" parTransId="{E6A56EB3-A2E6-4B35-A22C-A9045C0D35B0}" sibTransId="{67EB7405-FFDE-45D1-8FD1-2CF69C9E04AF}"/>
    <dgm:cxn modelId="{CFCE5351-840A-4E49-8C1E-B0054FED3D91}" srcId="{7990F63A-18C6-45EE-9FD4-4EE30F784B59}" destId="{91A04528-E17D-4ADD-8341-B332C3DDE5E2}" srcOrd="0" destOrd="0" parTransId="{5CCD496F-DB33-4D87-993E-EE71F975A23C}" sibTransId="{24149B6B-ABF1-4196-8E25-997237916252}"/>
    <dgm:cxn modelId="{9D0D2D83-08BA-4D8E-881E-A03F9D1511DD}" srcId="{7990F63A-18C6-45EE-9FD4-4EE30F784B59}" destId="{98F0F2F4-A7AA-4C32-996D-5225FAEDAE0D}" srcOrd="2" destOrd="0" parTransId="{7C68D94E-68FA-4908-96FB-33AA2A697A52}" sibTransId="{0EC21368-C1B8-4BB1-A021-DC68E73381A8}"/>
    <dgm:cxn modelId="{8A1606AF-99C3-4A8B-A4F1-5A510A40C87D}" type="presOf" srcId="{91A04528-E17D-4ADD-8341-B332C3DDE5E2}" destId="{71B185BB-105C-494A-AD16-C57D8F93917D}" srcOrd="0" destOrd="0" presId="urn:microsoft.com/office/officeart/2018/2/layout/IconVerticalSolidList"/>
    <dgm:cxn modelId="{DC653FDD-3CCB-4560-B57F-5EF09ADEF93F}" type="presOf" srcId="{AF25430A-8632-416F-9E9E-B7A0AB66AD62}" destId="{9075578E-14BA-4F9F-A298-F01ED780FC2A}" srcOrd="0" destOrd="0" presId="urn:microsoft.com/office/officeart/2018/2/layout/IconVerticalSolidList"/>
    <dgm:cxn modelId="{F69921D0-F5D3-477D-B6EB-2FB211DDF6C2}" type="presParOf" srcId="{A096A08D-FFDF-4800-A978-A06B58433DF4}" destId="{E7154A58-E825-44A7-B5DE-9E93880A6DA5}" srcOrd="0" destOrd="0" presId="urn:microsoft.com/office/officeart/2018/2/layout/IconVerticalSolidList"/>
    <dgm:cxn modelId="{AE7AE7D0-4A1B-4D3A-A23D-EB6CF42A0BAC}" type="presParOf" srcId="{E7154A58-E825-44A7-B5DE-9E93880A6DA5}" destId="{F1588B5A-1D88-44CE-8B89-5E1870BDA135}" srcOrd="0" destOrd="0" presId="urn:microsoft.com/office/officeart/2018/2/layout/IconVerticalSolidList"/>
    <dgm:cxn modelId="{146D7D58-C51B-4CCB-8414-F3994B4E26DE}" type="presParOf" srcId="{E7154A58-E825-44A7-B5DE-9E93880A6DA5}" destId="{0E75FC6E-D4CB-495F-AEF9-89444145F0DB}" srcOrd="1" destOrd="0" presId="urn:microsoft.com/office/officeart/2018/2/layout/IconVerticalSolidList"/>
    <dgm:cxn modelId="{F75FF77B-38AA-467D-8EBD-46A7DDD00492}" type="presParOf" srcId="{E7154A58-E825-44A7-B5DE-9E93880A6DA5}" destId="{DA0D1E40-94FE-4FB0-883A-03F4D0881F55}" srcOrd="2" destOrd="0" presId="urn:microsoft.com/office/officeart/2018/2/layout/IconVerticalSolidList"/>
    <dgm:cxn modelId="{AC2746D2-09BF-4416-A3FD-04D18B074C24}" type="presParOf" srcId="{E7154A58-E825-44A7-B5DE-9E93880A6DA5}" destId="{71B185BB-105C-494A-AD16-C57D8F93917D}" srcOrd="3" destOrd="0" presId="urn:microsoft.com/office/officeart/2018/2/layout/IconVerticalSolidList"/>
    <dgm:cxn modelId="{3DDABA01-6571-458F-B418-27C5EA1EA9C0}" type="presParOf" srcId="{A096A08D-FFDF-4800-A978-A06B58433DF4}" destId="{FC779A62-8EB4-43B6-97F4-038D917915C1}" srcOrd="1" destOrd="0" presId="urn:microsoft.com/office/officeart/2018/2/layout/IconVerticalSolidList"/>
    <dgm:cxn modelId="{8B8FE6D8-ABBC-4EE4-9351-5D3821305519}" type="presParOf" srcId="{A096A08D-FFDF-4800-A978-A06B58433DF4}" destId="{38CF109E-726B-45B3-9075-32FC50256C50}" srcOrd="2" destOrd="0" presId="urn:microsoft.com/office/officeart/2018/2/layout/IconVerticalSolidList"/>
    <dgm:cxn modelId="{0371CD7B-BC24-43CC-B0EC-F3D6C5FA388C}" type="presParOf" srcId="{38CF109E-726B-45B3-9075-32FC50256C50}" destId="{164BC7EC-410E-49C4-AEC6-6A7163786A89}" srcOrd="0" destOrd="0" presId="urn:microsoft.com/office/officeart/2018/2/layout/IconVerticalSolidList"/>
    <dgm:cxn modelId="{B54D5DD0-7D70-4017-9F81-830628335A3A}" type="presParOf" srcId="{38CF109E-726B-45B3-9075-32FC50256C50}" destId="{A8965F26-ED6D-429F-9010-01C9A4EA55D9}" srcOrd="1" destOrd="0" presId="urn:microsoft.com/office/officeart/2018/2/layout/IconVerticalSolidList"/>
    <dgm:cxn modelId="{18B15A95-FC42-4BEC-B238-E3B48BC02886}" type="presParOf" srcId="{38CF109E-726B-45B3-9075-32FC50256C50}" destId="{8432A145-90D3-441E-8018-509CE385A6F6}" srcOrd="2" destOrd="0" presId="urn:microsoft.com/office/officeart/2018/2/layout/IconVerticalSolidList"/>
    <dgm:cxn modelId="{68EF0AB0-AC3F-4506-9A12-A44B2C571552}" type="presParOf" srcId="{38CF109E-726B-45B3-9075-32FC50256C50}" destId="{9075578E-14BA-4F9F-A298-F01ED780FC2A}" srcOrd="3" destOrd="0" presId="urn:microsoft.com/office/officeart/2018/2/layout/IconVerticalSolidList"/>
    <dgm:cxn modelId="{3B05C61A-12D7-446F-A0E6-403D12B5982C}" type="presParOf" srcId="{A096A08D-FFDF-4800-A978-A06B58433DF4}" destId="{F740357D-1E00-4CC7-8A78-33AA425C5401}" srcOrd="3" destOrd="0" presId="urn:microsoft.com/office/officeart/2018/2/layout/IconVerticalSolidList"/>
    <dgm:cxn modelId="{5C1E3537-1D6F-4191-AAD9-6E1BB5041232}" type="presParOf" srcId="{A096A08D-FFDF-4800-A978-A06B58433DF4}" destId="{9ABCA227-9EC9-4D9B-A746-E5F85D983C61}" srcOrd="4" destOrd="0" presId="urn:microsoft.com/office/officeart/2018/2/layout/IconVerticalSolidList"/>
    <dgm:cxn modelId="{0C648842-547C-44F9-A0CE-4308F9D41EC1}" type="presParOf" srcId="{9ABCA227-9EC9-4D9B-A746-E5F85D983C61}" destId="{C7DB5A47-7415-4C6D-B5EA-95F5C5ADB80D}" srcOrd="0" destOrd="0" presId="urn:microsoft.com/office/officeart/2018/2/layout/IconVerticalSolidList"/>
    <dgm:cxn modelId="{2D86523A-9438-453B-A923-3E47AA222677}" type="presParOf" srcId="{9ABCA227-9EC9-4D9B-A746-E5F85D983C61}" destId="{53923308-4525-4FCB-ACD9-33C95F293790}" srcOrd="1" destOrd="0" presId="urn:microsoft.com/office/officeart/2018/2/layout/IconVerticalSolidList"/>
    <dgm:cxn modelId="{1D6F7926-38B6-449A-9610-A12897B9718F}" type="presParOf" srcId="{9ABCA227-9EC9-4D9B-A746-E5F85D983C61}" destId="{9DC4D40F-3766-408E-8603-81D1AD89B361}" srcOrd="2" destOrd="0" presId="urn:microsoft.com/office/officeart/2018/2/layout/IconVerticalSolidList"/>
    <dgm:cxn modelId="{BE4BE465-4D9A-4BAC-AC85-E143FBA5C0A0}" type="presParOf" srcId="{9ABCA227-9EC9-4D9B-A746-E5F85D983C61}" destId="{39BCDD26-4420-4990-8702-3B20E9B52A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C1F9D-FB5E-4C2B-9517-2C1C70652A11}">
      <dsp:nvSpPr>
        <dsp:cNvPr id="0" name=""/>
        <dsp:cNvSpPr/>
      </dsp:nvSpPr>
      <dsp:spPr>
        <a:xfrm>
          <a:off x="0" y="680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26D855-B3E6-4684-85F9-AA8988164501}">
      <dsp:nvSpPr>
        <dsp:cNvPr id="0" name=""/>
        <dsp:cNvSpPr/>
      </dsp:nvSpPr>
      <dsp:spPr>
        <a:xfrm>
          <a:off x="482021" y="359209"/>
          <a:ext cx="876403" cy="8764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E699F-F281-49F2-997C-40A09E6DF651}">
      <dsp:nvSpPr>
        <dsp:cNvPr id="0" name=""/>
        <dsp:cNvSpPr/>
      </dsp:nvSpPr>
      <dsp:spPr>
        <a:xfrm>
          <a:off x="1840447" y="680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ea typeface="+mn-ea"/>
              <a:cs typeface="+mn-cs"/>
            </a:rPr>
            <a:t>In S1 and S2, our young people experience a broad curriculum across all subject areas. </a:t>
          </a:r>
          <a:endParaRPr lang="en-US" sz="1700" kern="1200" dirty="0">
            <a:ea typeface="+mn-ea"/>
            <a:cs typeface="+mn-cs"/>
          </a:endParaRPr>
        </a:p>
      </dsp:txBody>
      <dsp:txXfrm>
        <a:off x="1840447" y="680"/>
        <a:ext cx="4420652" cy="1593460"/>
      </dsp:txXfrm>
    </dsp:sp>
    <dsp:sp modelId="{D95CD057-A438-40F6-A21E-BC6DED59681C}">
      <dsp:nvSpPr>
        <dsp:cNvPr id="0" name=""/>
        <dsp:cNvSpPr/>
      </dsp:nvSpPr>
      <dsp:spPr>
        <a:xfrm>
          <a:off x="0" y="1992507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00EB8-6ACA-4344-A8A9-A05ED0129C13}">
      <dsp:nvSpPr>
        <dsp:cNvPr id="0" name=""/>
        <dsp:cNvSpPr/>
      </dsp:nvSpPr>
      <dsp:spPr>
        <a:xfrm>
          <a:off x="482021" y="2351035"/>
          <a:ext cx="876403" cy="8764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801A63-59E4-4CE5-A4F2-FB6831339CDA}">
      <dsp:nvSpPr>
        <dsp:cNvPr id="0" name=""/>
        <dsp:cNvSpPr/>
      </dsp:nvSpPr>
      <dsp:spPr>
        <a:xfrm>
          <a:off x="1840447" y="1992507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ea typeface="+mn-ea"/>
              <a:cs typeface="+mn-cs"/>
            </a:rPr>
            <a:t>For S3, young people study 8 subjects (including English and Maths) from a range of </a:t>
          </a:r>
          <a:r>
            <a:rPr lang="en-GB" sz="1700" kern="1200" dirty="0">
              <a:latin typeface="Trebuchet MS" panose="020B0603020202020204"/>
              <a:ea typeface="+mn-ea"/>
              <a:cs typeface="+mn-cs"/>
            </a:rPr>
            <a:t>curricular</a:t>
          </a:r>
          <a:r>
            <a:rPr lang="en-GB" sz="1700" kern="1200" dirty="0">
              <a:ea typeface="+mn-ea"/>
              <a:cs typeface="+mn-cs"/>
            </a:rPr>
            <a:t> areas. They choose 6 of these . They will also study core subjects such as PSE and PE.</a:t>
          </a:r>
          <a:endParaRPr lang="en-US" sz="1700" kern="1200" dirty="0">
            <a:ea typeface="+mn-ea"/>
            <a:cs typeface="+mn-cs"/>
          </a:endParaRPr>
        </a:p>
      </dsp:txBody>
      <dsp:txXfrm>
        <a:off x="1840447" y="1992507"/>
        <a:ext cx="4420652" cy="1593460"/>
      </dsp:txXfrm>
    </dsp:sp>
    <dsp:sp modelId="{8439BDD0-BDFD-48EE-9423-165294F6E097}">
      <dsp:nvSpPr>
        <dsp:cNvPr id="0" name=""/>
        <dsp:cNvSpPr/>
      </dsp:nvSpPr>
      <dsp:spPr>
        <a:xfrm>
          <a:off x="0" y="3984333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5847B-55FD-4ED6-BFF7-55CC72ADA774}">
      <dsp:nvSpPr>
        <dsp:cNvPr id="0" name=""/>
        <dsp:cNvSpPr/>
      </dsp:nvSpPr>
      <dsp:spPr>
        <a:xfrm>
          <a:off x="482021" y="4342861"/>
          <a:ext cx="876403" cy="8764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093E0-5BF1-4A41-B0CF-DE116FD0495A}">
      <dsp:nvSpPr>
        <dsp:cNvPr id="0" name=""/>
        <dsp:cNvSpPr/>
      </dsp:nvSpPr>
      <dsp:spPr>
        <a:xfrm>
          <a:off x="1840447" y="3984333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ea typeface="+mn-ea"/>
              <a:cs typeface="+mn-cs"/>
            </a:rPr>
            <a:t>They then progress in these subjects </a:t>
          </a:r>
          <a:r>
            <a:rPr lang="en-GB" sz="1700" kern="1200" dirty="0">
              <a:latin typeface="Trebuchet MS" panose="020B0603020202020204"/>
              <a:ea typeface="+mn-ea"/>
              <a:cs typeface="+mn-cs"/>
            </a:rPr>
            <a:t>throughout</a:t>
          </a:r>
          <a:r>
            <a:rPr lang="en-GB" sz="1700" kern="1200" dirty="0">
              <a:ea typeface="+mn-ea"/>
              <a:cs typeface="+mn-cs"/>
            </a:rPr>
            <a:t> S3 and take 7 of these forward into S4 to study at Senior Phase level  </a:t>
          </a:r>
          <a:endParaRPr lang="en-US" sz="1700" kern="1200" dirty="0">
            <a:ea typeface="+mn-ea"/>
            <a:cs typeface="+mn-cs"/>
          </a:endParaRPr>
        </a:p>
      </dsp:txBody>
      <dsp:txXfrm>
        <a:off x="1840447" y="3984333"/>
        <a:ext cx="4420652" cy="15934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989EB-BD01-42AB-AFBD-4A7CA883BEBD}">
      <dsp:nvSpPr>
        <dsp:cNvPr id="0" name=""/>
        <dsp:cNvSpPr/>
      </dsp:nvSpPr>
      <dsp:spPr>
        <a:xfrm>
          <a:off x="0" y="0"/>
          <a:ext cx="5321935" cy="16735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ea typeface="+mn-ea"/>
              <a:cs typeface="+mn-cs"/>
            </a:rPr>
            <a:t>W/B 24</a:t>
          </a:r>
          <a:r>
            <a:rPr lang="en-GB" sz="2300" kern="1200" baseline="30000" dirty="0">
              <a:ea typeface="+mn-ea"/>
              <a:cs typeface="+mn-cs"/>
            </a:rPr>
            <a:t>th</a:t>
          </a:r>
          <a:r>
            <a:rPr lang="en-GB" sz="2300" kern="1200" dirty="0">
              <a:ea typeface="+mn-ea"/>
              <a:cs typeface="+mn-cs"/>
            </a:rPr>
            <a:t> November young people will discuss S3 options during PSE lessons. </a:t>
          </a:r>
          <a:endParaRPr lang="en-US" sz="2300" kern="1200" dirty="0">
            <a:ea typeface="+mn-ea"/>
            <a:cs typeface="+mn-cs"/>
          </a:endParaRPr>
        </a:p>
      </dsp:txBody>
      <dsp:txXfrm>
        <a:off x="49016" y="49016"/>
        <a:ext cx="3516052" cy="1575510"/>
      </dsp:txXfrm>
    </dsp:sp>
    <dsp:sp modelId="{68CB9744-AEA0-4EA8-9864-2B9EFCC17D2A}">
      <dsp:nvSpPr>
        <dsp:cNvPr id="0" name=""/>
        <dsp:cNvSpPr/>
      </dsp:nvSpPr>
      <dsp:spPr>
        <a:xfrm>
          <a:off x="469582" y="1952466"/>
          <a:ext cx="5321935" cy="16735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ea typeface="+mn-ea"/>
              <a:cs typeface="+mn-cs"/>
            </a:rPr>
            <a:t>W/B 1</a:t>
          </a:r>
          <a:r>
            <a:rPr lang="en-GB" sz="2300" kern="1200" baseline="30000" dirty="0">
              <a:ea typeface="+mn-ea"/>
              <a:cs typeface="+mn-cs"/>
            </a:rPr>
            <a:t>st</a:t>
          </a:r>
          <a:r>
            <a:rPr lang="en-GB" sz="2300" kern="1200" dirty="0">
              <a:ea typeface="+mn-ea"/>
              <a:cs typeface="+mn-cs"/>
            </a:rPr>
            <a:t> and 8</a:t>
          </a:r>
          <a:r>
            <a:rPr lang="en-GB" sz="2300" kern="1200" baseline="30000" dirty="0">
              <a:ea typeface="+mn-ea"/>
              <a:cs typeface="+mn-cs"/>
            </a:rPr>
            <a:t>th</a:t>
          </a:r>
          <a:r>
            <a:rPr lang="en-GB" sz="2300" kern="1200" dirty="0">
              <a:ea typeface="+mn-ea"/>
              <a:cs typeface="+mn-cs"/>
            </a:rPr>
            <a:t> December, young people will choose their subjects during interviews with PTPC.</a:t>
          </a:r>
          <a:endParaRPr lang="en-US" sz="2300" kern="1200" dirty="0">
            <a:ea typeface="+mn-ea"/>
            <a:cs typeface="+mn-cs"/>
          </a:endParaRPr>
        </a:p>
      </dsp:txBody>
      <dsp:txXfrm>
        <a:off x="518598" y="2001482"/>
        <a:ext cx="3666517" cy="1575510"/>
      </dsp:txXfrm>
    </dsp:sp>
    <dsp:sp modelId="{0861652A-2382-4B76-98F3-9479DDEF6E2E}">
      <dsp:nvSpPr>
        <dsp:cNvPr id="0" name=""/>
        <dsp:cNvSpPr/>
      </dsp:nvSpPr>
      <dsp:spPr>
        <a:xfrm>
          <a:off x="939164" y="3904932"/>
          <a:ext cx="5321935" cy="167354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ea typeface="+mn-ea"/>
              <a:cs typeface="+mn-cs"/>
            </a:rPr>
            <a:t>Pupils begin to follow their new timetable during May 2026. </a:t>
          </a:r>
          <a:endParaRPr lang="en-US" sz="2300" kern="1200" dirty="0">
            <a:ea typeface="+mn-ea"/>
            <a:cs typeface="+mn-cs"/>
          </a:endParaRPr>
        </a:p>
      </dsp:txBody>
      <dsp:txXfrm>
        <a:off x="988180" y="3953948"/>
        <a:ext cx="3666517" cy="1575510"/>
      </dsp:txXfrm>
    </dsp:sp>
    <dsp:sp modelId="{D0E8560A-5DB8-42B1-8923-7383E0E6F2CA}">
      <dsp:nvSpPr>
        <dsp:cNvPr id="0" name=""/>
        <dsp:cNvSpPr/>
      </dsp:nvSpPr>
      <dsp:spPr>
        <a:xfrm>
          <a:off x="4234132" y="1269103"/>
          <a:ext cx="1087802" cy="10878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478887" y="1269103"/>
        <a:ext cx="598292" cy="818571"/>
      </dsp:txXfrm>
    </dsp:sp>
    <dsp:sp modelId="{573BDD46-CCC1-4D93-9619-C46B98BADE3C}">
      <dsp:nvSpPr>
        <dsp:cNvPr id="0" name=""/>
        <dsp:cNvSpPr/>
      </dsp:nvSpPr>
      <dsp:spPr>
        <a:xfrm>
          <a:off x="4703714" y="3210412"/>
          <a:ext cx="1087802" cy="108780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948469" y="3210412"/>
        <a:ext cx="598292" cy="8185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88B5A-1D88-44CE-8B89-5E1870BDA135}">
      <dsp:nvSpPr>
        <dsp:cNvPr id="0" name=""/>
        <dsp:cNvSpPr/>
      </dsp:nvSpPr>
      <dsp:spPr>
        <a:xfrm>
          <a:off x="0" y="680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5FC6E-D4CB-495F-AEF9-89444145F0DB}">
      <dsp:nvSpPr>
        <dsp:cNvPr id="0" name=""/>
        <dsp:cNvSpPr/>
      </dsp:nvSpPr>
      <dsp:spPr>
        <a:xfrm>
          <a:off x="482021" y="359209"/>
          <a:ext cx="876403" cy="8764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185BB-105C-494A-AD16-C57D8F93917D}">
      <dsp:nvSpPr>
        <dsp:cNvPr id="0" name=""/>
        <dsp:cNvSpPr/>
      </dsp:nvSpPr>
      <dsp:spPr>
        <a:xfrm>
          <a:off x="1840447" y="680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ea typeface="+mn-ea"/>
              <a:cs typeface="+mn-cs"/>
            </a:rPr>
            <a:t>Consider your child’s recent tracking levels.  Which subjects are their strongest?  These are the subjects they are most likely to achieve best in.</a:t>
          </a:r>
          <a:endParaRPr lang="en-US" sz="1700" kern="1200" dirty="0">
            <a:ea typeface="+mn-ea"/>
            <a:cs typeface="+mn-cs"/>
          </a:endParaRPr>
        </a:p>
      </dsp:txBody>
      <dsp:txXfrm>
        <a:off x="1840447" y="680"/>
        <a:ext cx="4420652" cy="1593460"/>
      </dsp:txXfrm>
    </dsp:sp>
    <dsp:sp modelId="{164BC7EC-410E-49C4-AEC6-6A7163786A89}">
      <dsp:nvSpPr>
        <dsp:cNvPr id="0" name=""/>
        <dsp:cNvSpPr/>
      </dsp:nvSpPr>
      <dsp:spPr>
        <a:xfrm>
          <a:off x="0" y="1992507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65F26-ED6D-429F-9010-01C9A4EA55D9}">
      <dsp:nvSpPr>
        <dsp:cNvPr id="0" name=""/>
        <dsp:cNvSpPr/>
      </dsp:nvSpPr>
      <dsp:spPr>
        <a:xfrm>
          <a:off x="482021" y="2351035"/>
          <a:ext cx="876403" cy="8764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75578E-14BA-4F9F-A298-F01ED780FC2A}">
      <dsp:nvSpPr>
        <dsp:cNvPr id="0" name=""/>
        <dsp:cNvSpPr/>
      </dsp:nvSpPr>
      <dsp:spPr>
        <a:xfrm>
          <a:off x="1840447" y="1992507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ea typeface="+mn-ea"/>
              <a:cs typeface="+mn-cs"/>
            </a:rPr>
            <a:t>What subjects does your child enjoy studying within school?</a:t>
          </a:r>
          <a:endParaRPr lang="en-US" sz="1700" kern="1200" dirty="0">
            <a:ea typeface="+mn-ea"/>
            <a:cs typeface="+mn-cs"/>
          </a:endParaRPr>
        </a:p>
      </dsp:txBody>
      <dsp:txXfrm>
        <a:off x="1840447" y="1992507"/>
        <a:ext cx="4420652" cy="1593460"/>
      </dsp:txXfrm>
    </dsp:sp>
    <dsp:sp modelId="{C7DB5A47-7415-4C6D-B5EA-95F5C5ADB80D}">
      <dsp:nvSpPr>
        <dsp:cNvPr id="0" name=""/>
        <dsp:cNvSpPr/>
      </dsp:nvSpPr>
      <dsp:spPr>
        <a:xfrm>
          <a:off x="0" y="3984333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23308-4525-4FCB-ACD9-33C95F293790}">
      <dsp:nvSpPr>
        <dsp:cNvPr id="0" name=""/>
        <dsp:cNvSpPr/>
      </dsp:nvSpPr>
      <dsp:spPr>
        <a:xfrm>
          <a:off x="482021" y="4342861"/>
          <a:ext cx="876403" cy="8764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CDD26-4420-4990-8702-3B20E9B52ADE}">
      <dsp:nvSpPr>
        <dsp:cNvPr id="0" name=""/>
        <dsp:cNvSpPr/>
      </dsp:nvSpPr>
      <dsp:spPr>
        <a:xfrm>
          <a:off x="1840447" y="3984333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ea typeface="+mn-ea"/>
              <a:cs typeface="+mn-cs"/>
            </a:rPr>
            <a:t>Does your child have any career aspirations yet?</a:t>
          </a:r>
        </a:p>
      </dsp:txBody>
      <dsp:txXfrm>
        <a:off x="1840447" y="3984333"/>
        <a:ext cx="4420652" cy="1593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A075A-8126-49C8-B288-7A657055E98A}" type="datetimeFigureOut">
              <a:t>11/24/2025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906AD-CA66-46AF-82D3-1A46E2E1E8A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9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7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34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198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5315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767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13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77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15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7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5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0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2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2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3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3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8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7779-C2A9-4410-8C48-8B10804C888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B285-F5C0-4FD4-9DCE-477C0DC6B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54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25" y="746840"/>
            <a:ext cx="7433615" cy="30834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200" dirty="0">
                <a:cs typeface="Calibri Light"/>
              </a:rPr>
              <a:t>S2 Parents options evening   </a:t>
            </a:r>
            <a:endParaRPr lang="en-GB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25" y="3425899"/>
            <a:ext cx="5185297" cy="230973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Tuesday 25</a:t>
            </a:r>
            <a:r>
              <a:rPr lang="en-GB" baseline="30000" dirty="0">
                <a:cs typeface="Calibri"/>
              </a:rPr>
              <a:t>th</a:t>
            </a:r>
            <a:r>
              <a:rPr lang="en-GB" dirty="0">
                <a:cs typeface="Calibri"/>
              </a:rPr>
              <a:t> November 2025</a:t>
            </a:r>
            <a:endParaRPr lang="en-GB" dirty="0"/>
          </a:p>
        </p:txBody>
      </p:sp>
      <p:pic>
        <p:nvPicPr>
          <p:cNvPr id="1026" name="Picture 2" descr="Drumchapel High (@drumchapelhigh) / Posts / X">
            <a:extLst>
              <a:ext uri="{FF2B5EF4-FFF2-40B4-BE49-F238E27FC236}">
                <a16:creationId xmlns:a16="http://schemas.microsoft.com/office/drawing/2014/main" id="{B8C04473-51F1-FA40-1DDD-C7428FA99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67894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296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D79253-61E9-0642-A17C-3AAAE12A9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FC52C-0AF9-EA57-C560-D3E0B0D89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Example tracking letter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308473E-445C-6135-1C8C-B41EB887A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963224"/>
              </p:ext>
            </p:extLst>
          </p:nvPr>
        </p:nvGraphicFramePr>
        <p:xfrm>
          <a:off x="1124844" y="2336800"/>
          <a:ext cx="9943031" cy="3598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8180">
                  <a:extLst>
                    <a:ext uri="{9D8B030D-6E8A-4147-A177-3AD203B41FA5}">
                      <a16:colId xmlns:a16="http://schemas.microsoft.com/office/drawing/2014/main" val="3489559076"/>
                    </a:ext>
                  </a:extLst>
                </a:gridCol>
                <a:gridCol w="1202281">
                  <a:extLst>
                    <a:ext uri="{9D8B030D-6E8A-4147-A177-3AD203B41FA5}">
                      <a16:colId xmlns:a16="http://schemas.microsoft.com/office/drawing/2014/main" val="1766790852"/>
                    </a:ext>
                  </a:extLst>
                </a:gridCol>
                <a:gridCol w="603990">
                  <a:extLst>
                    <a:ext uri="{9D8B030D-6E8A-4147-A177-3AD203B41FA5}">
                      <a16:colId xmlns:a16="http://schemas.microsoft.com/office/drawing/2014/main" val="2247283822"/>
                    </a:ext>
                  </a:extLst>
                </a:gridCol>
                <a:gridCol w="3296299">
                  <a:extLst>
                    <a:ext uri="{9D8B030D-6E8A-4147-A177-3AD203B41FA5}">
                      <a16:colId xmlns:a16="http://schemas.microsoft.com/office/drawing/2014/main" val="962555647"/>
                    </a:ext>
                  </a:extLst>
                </a:gridCol>
                <a:gridCol w="1202281">
                  <a:extLst>
                    <a:ext uri="{9D8B030D-6E8A-4147-A177-3AD203B41FA5}">
                      <a16:colId xmlns:a16="http://schemas.microsoft.com/office/drawing/2014/main" val="2319865664"/>
                    </a:ext>
                  </a:extLst>
                </a:gridCol>
              </a:tblGrid>
              <a:tr h="449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Subject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Level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Subject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Level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751506654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Business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1.1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Art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2.2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89584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English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1.2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Drama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3817452748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Modern Languages BGE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2.3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Home Economics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1.1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2532540689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RE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Music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83673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Social Subjects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2.2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Physical Education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1.2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387518761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Mathematics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Technological Studies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2.2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73822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Science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 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3643420952"/>
                  </a:ext>
                </a:extLst>
              </a:tr>
            </a:tbl>
          </a:graphicData>
        </a:graphic>
      </p:graphicFrame>
      <p:pic>
        <p:nvPicPr>
          <p:cNvPr id="7" name="Picture 2" descr="Drumchapel High (@drumchapelhigh) / Posts / X">
            <a:extLst>
              <a:ext uri="{FF2B5EF4-FFF2-40B4-BE49-F238E27FC236}">
                <a16:creationId xmlns:a16="http://schemas.microsoft.com/office/drawing/2014/main" id="{971D8B18-F2CD-58C8-A418-8010E0DC4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0670" y="242713"/>
            <a:ext cx="1842770" cy="184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143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F0FBAC-5B55-8B17-C942-E8E52BF40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6BF0-F3DD-7CE6-225F-35CF8EEA8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Example tracking letter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C8AD28D-28C7-A2A0-41C9-439345061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866754"/>
              </p:ext>
            </p:extLst>
          </p:nvPr>
        </p:nvGraphicFramePr>
        <p:xfrm>
          <a:off x="1124844" y="2336800"/>
          <a:ext cx="9943031" cy="3598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8180">
                  <a:extLst>
                    <a:ext uri="{9D8B030D-6E8A-4147-A177-3AD203B41FA5}">
                      <a16:colId xmlns:a16="http://schemas.microsoft.com/office/drawing/2014/main" val="4174430945"/>
                    </a:ext>
                  </a:extLst>
                </a:gridCol>
                <a:gridCol w="1202281">
                  <a:extLst>
                    <a:ext uri="{9D8B030D-6E8A-4147-A177-3AD203B41FA5}">
                      <a16:colId xmlns:a16="http://schemas.microsoft.com/office/drawing/2014/main" val="771854358"/>
                    </a:ext>
                  </a:extLst>
                </a:gridCol>
                <a:gridCol w="603990">
                  <a:extLst>
                    <a:ext uri="{9D8B030D-6E8A-4147-A177-3AD203B41FA5}">
                      <a16:colId xmlns:a16="http://schemas.microsoft.com/office/drawing/2014/main" val="1260166100"/>
                    </a:ext>
                  </a:extLst>
                </a:gridCol>
                <a:gridCol w="3296299">
                  <a:extLst>
                    <a:ext uri="{9D8B030D-6E8A-4147-A177-3AD203B41FA5}">
                      <a16:colId xmlns:a16="http://schemas.microsoft.com/office/drawing/2014/main" val="1609719804"/>
                    </a:ext>
                  </a:extLst>
                </a:gridCol>
                <a:gridCol w="1202281">
                  <a:extLst>
                    <a:ext uri="{9D8B030D-6E8A-4147-A177-3AD203B41FA5}">
                      <a16:colId xmlns:a16="http://schemas.microsoft.com/office/drawing/2014/main" val="1680358005"/>
                    </a:ext>
                  </a:extLst>
                </a:gridCol>
              </a:tblGrid>
              <a:tr h="449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Subject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Level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Subject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Level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396648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Business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Art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791698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English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Drama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1.2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4165573617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Modern Languages BGE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Home Economics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2.3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517832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RE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Music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2.3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326425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Social Subjects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3.1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Physical Education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3.3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638620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Mathematics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3.1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Technological Studies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2.2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991083327"/>
                  </a:ext>
                </a:extLst>
              </a:tr>
              <a:tr h="449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Science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2.1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>
                          <a:effectLst/>
                        </a:rPr>
                        <a:t> </a:t>
                      </a:r>
                      <a:endParaRPr lang="en-GB" sz="2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200" dirty="0">
                          <a:effectLst/>
                        </a:rPr>
                        <a:t> </a:t>
                      </a:r>
                      <a:endParaRPr lang="en-GB" sz="2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3846" marR="153846" marT="0" marB="0"/>
                </a:tc>
                <a:extLst>
                  <a:ext uri="{0D108BD9-81ED-4DB2-BD59-A6C34878D82A}">
                    <a16:rowId xmlns:a16="http://schemas.microsoft.com/office/drawing/2014/main" val="3863793783"/>
                  </a:ext>
                </a:extLst>
              </a:tr>
            </a:tbl>
          </a:graphicData>
        </a:graphic>
      </p:graphicFrame>
      <p:pic>
        <p:nvPicPr>
          <p:cNvPr id="7" name="Picture 2" descr="Drumchapel High (@drumchapelhigh) / Posts / X">
            <a:extLst>
              <a:ext uri="{FF2B5EF4-FFF2-40B4-BE49-F238E27FC236}">
                <a16:creationId xmlns:a16="http://schemas.microsoft.com/office/drawing/2014/main" id="{B9AE29A8-A205-0BCA-621F-EECC9B69E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5620" y="561542"/>
            <a:ext cx="1516380" cy="151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462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0146E45C-1450-4186-B501-74F221F89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EEDDA48B-BC04-4915-ADA3-A1A9522EB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id="{78C9D07A-5A22-4E55-B18A-47CF07E50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D71E629-0739-4A59-972B-A9E9A450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68A8980-5323-4E32-9817-A14D0B918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C1A37955-21EA-4810-9AED-24CF25E26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" y="0"/>
            <a:ext cx="12192000" cy="6858000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8B79A499-6023-4495-8687-96680A5E9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57357"/>
            <a:ext cx="8978671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6277CFD-7CCD-416C-B7B3-3978FF3E3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908" y="4710483"/>
            <a:ext cx="8133478" cy="940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S3 Options Form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AA1CC66-52B7-4B1A-83B9-4473DABF8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4557357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27A1B02-0BC3-4123-A27E-111F26354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6" y="6210130"/>
            <a:ext cx="8968085" cy="27594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46EBDA5-97CE-4375-BC99-C7365D1CC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6210130"/>
            <a:ext cx="3080285" cy="27594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4D8EC88-DBF8-BDD4-E248-556F30CCC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33126"/>
              </p:ext>
            </p:extLst>
          </p:nvPr>
        </p:nvGraphicFramePr>
        <p:xfrm>
          <a:off x="634277" y="867614"/>
          <a:ext cx="10917648" cy="3154071"/>
        </p:xfrm>
        <a:graphic>
          <a:graphicData uri="http://schemas.openxmlformats.org/drawingml/2006/table">
            <a:tbl>
              <a:tblPr/>
              <a:tblGrid>
                <a:gridCol w="1544550">
                  <a:extLst>
                    <a:ext uri="{9D8B030D-6E8A-4147-A177-3AD203B41FA5}">
                      <a16:colId xmlns:a16="http://schemas.microsoft.com/office/drawing/2014/main" val="1373461651"/>
                    </a:ext>
                  </a:extLst>
                </a:gridCol>
                <a:gridCol w="1544550">
                  <a:extLst>
                    <a:ext uri="{9D8B030D-6E8A-4147-A177-3AD203B41FA5}">
                      <a16:colId xmlns:a16="http://schemas.microsoft.com/office/drawing/2014/main" val="1713051412"/>
                    </a:ext>
                  </a:extLst>
                </a:gridCol>
                <a:gridCol w="1544550">
                  <a:extLst>
                    <a:ext uri="{9D8B030D-6E8A-4147-A177-3AD203B41FA5}">
                      <a16:colId xmlns:a16="http://schemas.microsoft.com/office/drawing/2014/main" val="3336181280"/>
                    </a:ext>
                  </a:extLst>
                </a:gridCol>
                <a:gridCol w="2164357">
                  <a:extLst>
                    <a:ext uri="{9D8B030D-6E8A-4147-A177-3AD203B41FA5}">
                      <a16:colId xmlns:a16="http://schemas.microsoft.com/office/drawing/2014/main" val="324848223"/>
                    </a:ext>
                  </a:extLst>
                </a:gridCol>
                <a:gridCol w="2164357">
                  <a:extLst>
                    <a:ext uri="{9D8B030D-6E8A-4147-A177-3AD203B41FA5}">
                      <a16:colId xmlns:a16="http://schemas.microsoft.com/office/drawing/2014/main" val="1988684599"/>
                    </a:ext>
                  </a:extLst>
                </a:gridCol>
                <a:gridCol w="1955284">
                  <a:extLst>
                    <a:ext uri="{9D8B030D-6E8A-4147-A177-3AD203B41FA5}">
                      <a16:colId xmlns:a16="http://schemas.microsoft.com/office/drawing/2014/main" val="2259424581"/>
                    </a:ext>
                  </a:extLst>
                </a:gridCol>
              </a:tblGrid>
              <a:tr h="298213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You must now select </a:t>
                      </a:r>
                      <a:r>
                        <a:rPr lang="en-GB" sz="1400" b="1" i="0" u="sng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one</a:t>
                      </a:r>
                      <a:r>
                        <a:rPr lang="en-GB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subject from each column below.</a:t>
                      </a:r>
                      <a:endParaRPr lang="en-GB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915" marR="57915" marT="28957" marB="289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708464"/>
                  </a:ext>
                </a:extLst>
              </a:tr>
              <a:tr h="298213"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You have to select at least one of each from Social Studies (blue), Science (pink), Technology (green) and Creative (red).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915" marR="57915" marT="28957" marB="289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872962"/>
                  </a:ext>
                </a:extLst>
              </a:tr>
              <a:tr h="298213"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Your pastoral care teacher will use your tracking to help identify your strongest subjects from each of these areas. </a:t>
                      </a:r>
                      <a:endParaRPr lang="en-GB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915" marR="57915" marT="28957" marB="289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881064"/>
                  </a:ext>
                </a:extLst>
              </a:tr>
              <a:tr h="29821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You then pick you're </a:t>
                      </a:r>
                      <a:r>
                        <a:rPr lang="en-GB" sz="1400" b="1" i="0" u="sng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two</a:t>
                      </a:r>
                      <a:r>
                        <a:rPr lang="en-GB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other strongest subjects from the remaining columns.</a:t>
                      </a:r>
                      <a:endParaRPr lang="en-GB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915" marR="57915" marT="28957" marB="289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519588"/>
                  </a:ext>
                </a:extLst>
              </a:tr>
              <a:tr h="23960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963302"/>
                  </a:ext>
                </a:extLst>
              </a:tr>
              <a:tr h="2207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531111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Management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401440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Chemistry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Graphic Communication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65711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Modern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Drama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&amp; Manufacture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Drama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Practical Woodwork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791752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54839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Chemistry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Practical Woodwork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Management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37194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Modern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&amp; Manufacture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519302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Science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Chemistry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2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517565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Dance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 Studies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French 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Spanish 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762988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899872"/>
                  </a:ext>
                </a:extLst>
              </a:tr>
              <a:tr h="150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22" marR="4022" marT="40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635207"/>
                  </a:ext>
                </a:extLst>
              </a:tr>
            </a:tbl>
          </a:graphicData>
        </a:graphic>
      </p:graphicFrame>
      <p:pic>
        <p:nvPicPr>
          <p:cNvPr id="4" name="Picture 2" descr="Drumchapel High (@drumchapelhigh) / Posts / X">
            <a:extLst>
              <a:ext uri="{FF2B5EF4-FFF2-40B4-BE49-F238E27FC236}">
                <a16:creationId xmlns:a16="http://schemas.microsoft.com/office/drawing/2014/main" id="{72DE5700-9C84-4CFE-E45D-3CD5F8913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104500"/>
            <a:ext cx="1802130" cy="1802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365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4C6F88-1B49-4F55-B882-8922FEAB3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National pathways and progress </a:t>
            </a:r>
          </a:p>
        </p:txBody>
      </p:sp>
      <p:pic>
        <p:nvPicPr>
          <p:cNvPr id="2" name="Picture 2" descr="Drumchapel High (@drumchapelhigh) / Posts / X">
            <a:extLst>
              <a:ext uri="{FF2B5EF4-FFF2-40B4-BE49-F238E27FC236}">
                <a16:creationId xmlns:a16="http://schemas.microsoft.com/office/drawing/2014/main" id="{C511ABF0-E464-9E3C-955D-3949184FF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182" y="379589"/>
            <a:ext cx="1957284" cy="195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4379F5-F0F2-D97F-DF3D-A63E8E4C17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860" y="2207806"/>
            <a:ext cx="6867525" cy="425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526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CCC84-03C3-DF74-E756-827AE9A7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role as a parent/carer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713B26-96E1-8ED8-E9C9-D4F9E2FB0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 your </a:t>
            </a:r>
            <a:r>
              <a:rPr lang="en-GB" dirty="0" err="1"/>
              <a:t>childs</a:t>
            </a:r>
            <a:r>
              <a:rPr lang="en-GB" dirty="0"/>
              <a:t> options with them at home.</a:t>
            </a:r>
          </a:p>
          <a:p>
            <a:endParaRPr lang="en-GB" dirty="0"/>
          </a:p>
          <a:p>
            <a:r>
              <a:rPr lang="en-GB" dirty="0"/>
              <a:t>PTPC will email home a copy of your </a:t>
            </a:r>
            <a:r>
              <a:rPr lang="en-GB" dirty="0" err="1"/>
              <a:t>childs</a:t>
            </a:r>
            <a:r>
              <a:rPr lang="en-GB" dirty="0"/>
              <a:t> option choices after their meeting.</a:t>
            </a:r>
          </a:p>
          <a:p>
            <a:endParaRPr lang="en-GB" dirty="0"/>
          </a:p>
          <a:p>
            <a:r>
              <a:rPr lang="en-GB" dirty="0"/>
              <a:t>Contact PTPC or DHT if you would like to discuss further.</a:t>
            </a:r>
          </a:p>
        </p:txBody>
      </p:sp>
      <p:pic>
        <p:nvPicPr>
          <p:cNvPr id="8" name="Picture 2" descr="Drumchapel High (@drumchapelhigh) / Posts / X">
            <a:extLst>
              <a:ext uri="{FF2B5EF4-FFF2-40B4-BE49-F238E27FC236}">
                <a16:creationId xmlns:a16="http://schemas.microsoft.com/office/drawing/2014/main" id="{AE0789D7-04A8-D90F-9C1A-E92081B93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182" y="379589"/>
            <a:ext cx="1957284" cy="195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765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CDAFEF-A860-C9DF-3F59-5A97D91DB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146E45C-1450-4186-B501-74F221F89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EDDA48B-BC04-4915-ADA3-A1A9522EB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8C9D07A-5A22-4E55-B18A-47CF07E50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D71E629-0739-4A59-972B-A9E9A450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FE6DBF9-94F5-4877-B532-D859966E9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5EBA155-CB71-48F7-8A85-0B293C773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A9A3980-304B-4116-B0FB-155B054B0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24FA7CC-8015-40C6-9D92-644E30DCC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D146040E-7E20-4B05-9660-47E254E1A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FEEBB0-9BB3-5B64-144D-18BCF285E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2733709"/>
            <a:ext cx="6752110" cy="13730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Any questions?</a:t>
            </a:r>
          </a:p>
        </p:txBody>
      </p:sp>
      <p:pic>
        <p:nvPicPr>
          <p:cNvPr id="8" name="Picture 2" descr="Drumchapel High (@drumchapelhigh) / Posts / X">
            <a:extLst>
              <a:ext uri="{FF2B5EF4-FFF2-40B4-BE49-F238E27FC236}">
                <a16:creationId xmlns:a16="http://schemas.microsoft.com/office/drawing/2014/main" id="{9E2EBD9C-A15B-3BB5-86B5-296E271F2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87091" y="1749761"/>
            <a:ext cx="3358478" cy="3358478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61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8DB5-59F1-4734-A7EF-8694D5D43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Message from the Head Teacher</a:t>
            </a:r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02E752-775A-4FA1-A75D-8F77F9C6F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7160658" cy="3599316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000" b="1" dirty="0"/>
              <a:t>The work here at DHS is excellent in terms of supporting learners into positive destinations and developing young people who will successfully contribute to society.</a:t>
            </a:r>
          </a:p>
          <a:p>
            <a:pPr>
              <a:buClr>
                <a:srgbClr val="B17575"/>
              </a:buClr>
            </a:pPr>
            <a:r>
              <a:rPr lang="en-US" sz="2000" b="1" dirty="0"/>
              <a:t>Ambition is one of our School Values and we work very hard to ensure that all young people have ambition for their future.</a:t>
            </a:r>
          </a:p>
          <a:p>
            <a:pPr>
              <a:buClr>
                <a:srgbClr val="B17575"/>
              </a:buClr>
            </a:pPr>
            <a:r>
              <a:rPr lang="en-US" sz="2000" b="1" dirty="0"/>
              <a:t>We work to ensure the highest level of achievement and attainment for all learners.</a:t>
            </a:r>
          </a:p>
          <a:p>
            <a:pPr>
              <a:buClr>
                <a:srgbClr val="B17575"/>
              </a:buClr>
            </a:pPr>
            <a:r>
              <a:rPr lang="en-US" sz="2000" b="1" dirty="0"/>
              <a:t>We work with partners and universities to support learners into the next stage of their lives.</a:t>
            </a:r>
          </a:p>
          <a:p>
            <a:pPr>
              <a:buClr>
                <a:srgbClr val="B17575"/>
              </a:buClr>
            </a:pPr>
            <a:r>
              <a:rPr lang="en-US" sz="2000" b="1" dirty="0"/>
              <a:t>We are extremely proud of the young people who leave DHS and of their success after leaving school. </a:t>
            </a:r>
          </a:p>
          <a:p>
            <a:pPr>
              <a:buClr>
                <a:srgbClr val="B17575"/>
              </a:buClr>
            </a:pPr>
            <a:endParaRPr lang="en-US" sz="2000" b="1" dirty="0"/>
          </a:p>
        </p:txBody>
      </p:sp>
      <p:pic>
        <p:nvPicPr>
          <p:cNvPr id="12" name="Graphic 11" descr="Classroom">
            <a:extLst>
              <a:ext uri="{FF2B5EF4-FFF2-40B4-BE49-F238E27FC236}">
                <a16:creationId xmlns:a16="http://schemas.microsoft.com/office/drawing/2014/main" id="{933C8174-894F-FB0A-91AA-67AE2C9C7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15136" y="2505909"/>
            <a:ext cx="3598863" cy="3598863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3" name="Picture 2" descr="Drumchapel High (@drumchapelhigh) / Posts / X">
            <a:extLst>
              <a:ext uri="{FF2B5EF4-FFF2-40B4-BE49-F238E27FC236}">
                <a16:creationId xmlns:a16="http://schemas.microsoft.com/office/drawing/2014/main" id="{00DB8EE6-68A2-E510-638B-1A08CC6A1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540" y="407278"/>
            <a:ext cx="1762760" cy="176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67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CC29-C7EA-42C4-B647-EFE6274C4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Overview of this evening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65E3D-9D92-4114-9C5E-1DB47C03D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798" y="1930473"/>
            <a:ext cx="5183268" cy="3599316"/>
          </a:xfrm>
        </p:spPr>
        <p:txBody>
          <a:bodyPr>
            <a:noAutofit/>
          </a:bodyPr>
          <a:lstStyle/>
          <a:p>
            <a:r>
              <a:rPr lang="en-GB" sz="2800" dirty="0"/>
              <a:t>Purpose of S3 options and S3 curriculum</a:t>
            </a:r>
          </a:p>
          <a:p>
            <a:endParaRPr lang="en-GB" sz="2800" dirty="0"/>
          </a:p>
          <a:p>
            <a:r>
              <a:rPr lang="en-GB" sz="2800" dirty="0"/>
              <a:t>Timeline for S3 options </a:t>
            </a:r>
          </a:p>
          <a:p>
            <a:endParaRPr lang="en-GB" sz="2800" dirty="0"/>
          </a:p>
          <a:p>
            <a:r>
              <a:rPr lang="en-GB" sz="2800" dirty="0"/>
              <a:t>S3 into S4 moving into Senior Phase </a:t>
            </a:r>
          </a:p>
          <a:p>
            <a:endParaRPr lang="en-GB" sz="2800" dirty="0"/>
          </a:p>
          <a:p>
            <a:r>
              <a:rPr lang="en-GB" sz="2800" dirty="0"/>
              <a:t>Supporting young people in their option choices 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7" name="Graphic 6" descr="Classroom">
            <a:extLst>
              <a:ext uri="{FF2B5EF4-FFF2-40B4-BE49-F238E27FC236}">
                <a16:creationId xmlns:a16="http://schemas.microsoft.com/office/drawing/2014/main" id="{25D488E2-CBB3-4146-F835-BD56B6E5C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2339" y="2245360"/>
            <a:ext cx="3598863" cy="3598863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4" name="Picture 2" descr="Drumchapel High (@drumchapelhigh) / Posts / X">
            <a:extLst>
              <a:ext uri="{FF2B5EF4-FFF2-40B4-BE49-F238E27FC236}">
                <a16:creationId xmlns:a16="http://schemas.microsoft.com/office/drawing/2014/main" id="{B1606DAB-30CD-7458-1586-0138CF626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6410" y="494173"/>
            <a:ext cx="1545590" cy="154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19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>
            <a:extLst>
              <a:ext uri="{FF2B5EF4-FFF2-40B4-BE49-F238E27FC236}">
                <a16:creationId xmlns:a16="http://schemas.microsoft.com/office/drawing/2014/main" id="{C8932AA4-13B9-065E-3ACF-CBEFCC066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3189" y="835026"/>
            <a:ext cx="8229600" cy="7778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Curriculum for Excellence</a:t>
            </a:r>
            <a:br>
              <a:rPr lang="en-GB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GB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Principles of Curriculum Design</a:t>
            </a:r>
          </a:p>
        </p:txBody>
      </p:sp>
      <p:sp>
        <p:nvSpPr>
          <p:cNvPr id="3" name="Free-form: Shape 2">
            <a:extLst>
              <a:ext uri="{FF2B5EF4-FFF2-40B4-BE49-F238E27FC236}">
                <a16:creationId xmlns:a16="http://schemas.microsoft.com/office/drawing/2014/main" id="{39202C7C-B42F-BE23-FAC3-348BC6261B47}"/>
              </a:ext>
            </a:extLst>
          </p:cNvPr>
          <p:cNvSpPr/>
          <p:nvPr/>
        </p:nvSpPr>
        <p:spPr>
          <a:xfrm>
            <a:off x="2774394" y="2350541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 dirty="0"/>
              <a:t>Challenge and Enjoyment</a:t>
            </a:r>
            <a:endParaRPr lang="en-US" sz="2000" kern="1200" dirty="0"/>
          </a:p>
        </p:txBody>
      </p:sp>
      <p:sp>
        <p:nvSpPr>
          <p:cNvPr id="5" name="Free-form: Shape 4">
            <a:extLst>
              <a:ext uri="{FF2B5EF4-FFF2-40B4-BE49-F238E27FC236}">
                <a16:creationId xmlns:a16="http://schemas.microsoft.com/office/drawing/2014/main" id="{FDA86059-6552-95DD-C2FC-A89F0DE3E630}"/>
              </a:ext>
            </a:extLst>
          </p:cNvPr>
          <p:cNvSpPr/>
          <p:nvPr/>
        </p:nvSpPr>
        <p:spPr>
          <a:xfrm>
            <a:off x="5015433" y="2350541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/>
              <a:t>Breadth </a:t>
            </a:r>
            <a:endParaRPr lang="en-US" sz="2000" kern="1200"/>
          </a:p>
        </p:txBody>
      </p:sp>
      <p:sp>
        <p:nvSpPr>
          <p:cNvPr id="6" name="Free-form: Shape 5">
            <a:extLst>
              <a:ext uri="{FF2B5EF4-FFF2-40B4-BE49-F238E27FC236}">
                <a16:creationId xmlns:a16="http://schemas.microsoft.com/office/drawing/2014/main" id="{D02AF4A0-F69C-7808-6BA7-717C23A281D5}"/>
              </a:ext>
            </a:extLst>
          </p:cNvPr>
          <p:cNvSpPr/>
          <p:nvPr/>
        </p:nvSpPr>
        <p:spPr>
          <a:xfrm>
            <a:off x="7256472" y="2350541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i="1" kern="1200"/>
              <a:t>Progression</a:t>
            </a:r>
            <a:endParaRPr lang="en-US" sz="2000" kern="1200"/>
          </a:p>
        </p:txBody>
      </p:sp>
      <p:sp>
        <p:nvSpPr>
          <p:cNvPr id="7" name="Free-form: Shape 6">
            <a:extLst>
              <a:ext uri="{FF2B5EF4-FFF2-40B4-BE49-F238E27FC236}">
                <a16:creationId xmlns:a16="http://schemas.microsoft.com/office/drawing/2014/main" id="{9A180C0B-2453-A029-49C5-20689E3A761C}"/>
              </a:ext>
            </a:extLst>
          </p:cNvPr>
          <p:cNvSpPr/>
          <p:nvPr/>
        </p:nvSpPr>
        <p:spPr>
          <a:xfrm>
            <a:off x="2774394" y="3776657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i="1" kern="1200"/>
              <a:t>Depth</a:t>
            </a:r>
            <a:endParaRPr lang="en-US" sz="2000" kern="1200"/>
          </a:p>
        </p:txBody>
      </p:sp>
      <p:sp>
        <p:nvSpPr>
          <p:cNvPr id="8" name="Free-form: Shape 7">
            <a:extLst>
              <a:ext uri="{FF2B5EF4-FFF2-40B4-BE49-F238E27FC236}">
                <a16:creationId xmlns:a16="http://schemas.microsoft.com/office/drawing/2014/main" id="{3CC7A01D-D5F3-BF67-A0CA-4C93F19D9A97}"/>
              </a:ext>
            </a:extLst>
          </p:cNvPr>
          <p:cNvSpPr/>
          <p:nvPr/>
        </p:nvSpPr>
        <p:spPr>
          <a:xfrm>
            <a:off x="5015433" y="3776657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i="1" kern="1200" dirty="0"/>
              <a:t>Personalisation and Choice</a:t>
            </a:r>
            <a:endParaRPr lang="en-US" sz="2000" kern="1200" dirty="0"/>
          </a:p>
        </p:txBody>
      </p:sp>
      <p:sp>
        <p:nvSpPr>
          <p:cNvPr id="9" name="Free-form: Shape 8">
            <a:extLst>
              <a:ext uri="{FF2B5EF4-FFF2-40B4-BE49-F238E27FC236}">
                <a16:creationId xmlns:a16="http://schemas.microsoft.com/office/drawing/2014/main" id="{E0A7151B-D752-4430-6B7D-0BB5AB140AF8}"/>
              </a:ext>
            </a:extLst>
          </p:cNvPr>
          <p:cNvSpPr/>
          <p:nvPr/>
        </p:nvSpPr>
        <p:spPr>
          <a:xfrm>
            <a:off x="7256472" y="3776657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/>
              <a:t>Coherence </a:t>
            </a:r>
            <a:endParaRPr lang="en-US" sz="2000" kern="1200"/>
          </a:p>
        </p:txBody>
      </p:sp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C9579AED-0054-B8DD-5E9E-72E64F0CB385}"/>
              </a:ext>
            </a:extLst>
          </p:cNvPr>
          <p:cNvSpPr/>
          <p:nvPr/>
        </p:nvSpPr>
        <p:spPr>
          <a:xfrm>
            <a:off x="5015433" y="5202773"/>
            <a:ext cx="2037308" cy="1222384"/>
          </a:xfrm>
          <a:custGeom>
            <a:avLst/>
            <a:gdLst>
              <a:gd name="connsiteX0" fmla="*/ 0 w 2037308"/>
              <a:gd name="connsiteY0" fmla="*/ 0 h 1222384"/>
              <a:gd name="connsiteX1" fmla="*/ 2037308 w 2037308"/>
              <a:gd name="connsiteY1" fmla="*/ 0 h 1222384"/>
              <a:gd name="connsiteX2" fmla="*/ 2037308 w 2037308"/>
              <a:gd name="connsiteY2" fmla="*/ 1222384 h 1222384"/>
              <a:gd name="connsiteX3" fmla="*/ 0 w 2037308"/>
              <a:gd name="connsiteY3" fmla="*/ 1222384 h 1222384"/>
              <a:gd name="connsiteX4" fmla="*/ 0 w 2037308"/>
              <a:gd name="connsiteY4" fmla="*/ 0 h 122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7308" h="1222384">
                <a:moveTo>
                  <a:pt x="0" y="0"/>
                </a:moveTo>
                <a:lnTo>
                  <a:pt x="2037308" y="0"/>
                </a:lnTo>
                <a:lnTo>
                  <a:pt x="2037308" y="1222384"/>
                </a:lnTo>
                <a:lnTo>
                  <a:pt x="0" y="12223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/>
              <a:t>Relevance</a:t>
            </a:r>
            <a:endParaRPr lang="en-US" sz="2000" kern="1200"/>
          </a:p>
        </p:txBody>
      </p:sp>
      <p:pic>
        <p:nvPicPr>
          <p:cNvPr id="11" name="Picture 2" descr="Drumchapel High (@drumchapelhigh) / Posts / X">
            <a:extLst>
              <a:ext uri="{FF2B5EF4-FFF2-40B4-BE49-F238E27FC236}">
                <a16:creationId xmlns:a16="http://schemas.microsoft.com/office/drawing/2014/main" id="{CA83F92F-0ABB-0E1C-C625-DEBE06934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6410" y="494173"/>
            <a:ext cx="1545590" cy="154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9FD28-B574-465C-8A16-A124D558C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GB" sz="4400" dirty="0"/>
              <a:t>The S3 curriculum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14A732-8596-4049-8100-A147EE3CB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566757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" name="Picture 2" descr="Drumchapel High (@drumchapelhigh) / Posts / X">
            <a:extLst>
              <a:ext uri="{FF2B5EF4-FFF2-40B4-BE49-F238E27FC236}">
                <a16:creationId xmlns:a16="http://schemas.microsoft.com/office/drawing/2014/main" id="{AA7675B8-F3F0-BA25-3E6D-A5419E559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" y="4798061"/>
            <a:ext cx="2059940" cy="205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430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93F83-674A-E41B-6C8B-8BD09C106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8313-6C68-921F-16BF-71BDC692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GB" sz="4400" dirty="0"/>
              <a:t>Timeline for S3 options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E4B891-ABD8-61B7-0F50-8C472687F4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309472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Drumchapel High (@drumchapelhigh) / Posts / X">
            <a:extLst>
              <a:ext uri="{FF2B5EF4-FFF2-40B4-BE49-F238E27FC236}">
                <a16:creationId xmlns:a16="http://schemas.microsoft.com/office/drawing/2014/main" id="{4554245E-CD42-CC81-B5D9-BF07A0B992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" y="4946650"/>
            <a:ext cx="191135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172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9A5F5-84A5-A5D0-D130-F061D3948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213A4-3C57-ADDE-9BC4-FE2483A1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 fontScale="90000"/>
          </a:bodyPr>
          <a:lstStyle/>
          <a:p>
            <a:pPr algn="r"/>
            <a:r>
              <a:rPr lang="en-GB" sz="4400" dirty="0"/>
              <a:t>How do I support my child with their options choices?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F95139-4B73-C0C1-48E7-448BD08D07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019058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Drumchapel High (@drumchapelhigh) / Posts / X">
            <a:extLst>
              <a:ext uri="{FF2B5EF4-FFF2-40B4-BE49-F238E27FC236}">
                <a16:creationId xmlns:a16="http://schemas.microsoft.com/office/drawing/2014/main" id="{A39837EC-BDC1-15E1-25EF-BCEFC1F0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6660"/>
            <a:ext cx="1831340" cy="183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69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848F-4CB7-F070-2213-852676E07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11314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Tracking levels explained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2224D96-100D-2F1E-75C3-E2AEE99E4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7116"/>
              </p:ext>
            </p:extLst>
          </p:nvPr>
        </p:nvGraphicFramePr>
        <p:xfrm>
          <a:off x="165971" y="1194086"/>
          <a:ext cx="10830642" cy="3367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8896">
                  <a:extLst>
                    <a:ext uri="{9D8B030D-6E8A-4147-A177-3AD203B41FA5}">
                      <a16:colId xmlns:a16="http://schemas.microsoft.com/office/drawing/2014/main" val="811237438"/>
                    </a:ext>
                  </a:extLst>
                </a:gridCol>
                <a:gridCol w="3582142">
                  <a:extLst>
                    <a:ext uri="{9D8B030D-6E8A-4147-A177-3AD203B41FA5}">
                      <a16:colId xmlns:a16="http://schemas.microsoft.com/office/drawing/2014/main" val="3176843054"/>
                    </a:ext>
                  </a:extLst>
                </a:gridCol>
                <a:gridCol w="3609604">
                  <a:extLst>
                    <a:ext uri="{9D8B030D-6E8A-4147-A177-3AD203B41FA5}">
                      <a16:colId xmlns:a16="http://schemas.microsoft.com/office/drawing/2014/main" val="2863616363"/>
                    </a:ext>
                  </a:extLst>
                </a:gridCol>
              </a:tblGrid>
              <a:tr h="28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Level 2 – Usually between P7-S2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Level 3 – Expected level S2 – S3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Level 4 – Exceeding level in S3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405191"/>
                  </a:ext>
                </a:extLst>
              </a:tr>
              <a:tr h="1026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2.1 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SOME 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the benchmarks they have experienced from their learning at level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SOME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at level 3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SOME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at level 4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283211"/>
                  </a:ext>
                </a:extLst>
              </a:tr>
              <a:tr h="1026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2.2 = 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MOST 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the benchmarks they have experienced from their learning level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 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MOST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level 3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 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MOST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level 4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584391"/>
                  </a:ext>
                </a:extLst>
              </a:tr>
              <a:tr h="1026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2.3 =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ALMOST ALL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at level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3.3= </a:t>
                      </a: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ALMOST</a:t>
                      </a: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ALL of the benchmarks they have experienced from their learning at level 3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4.3=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ALMOST ALL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benchmarks they have experienced from their learning at level 4</a:t>
                      </a:r>
                    </a:p>
                  </a:txBody>
                  <a:tcPr marL="79091" marR="79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244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B927055-DD59-50A6-04F0-61C7C7300C94}"/>
              </a:ext>
            </a:extLst>
          </p:cNvPr>
          <p:cNvSpPr txBox="1"/>
          <p:nvPr/>
        </p:nvSpPr>
        <p:spPr>
          <a:xfrm>
            <a:off x="165971" y="4561587"/>
            <a:ext cx="11544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It is likely that learners who have achieved level 2.3 and above by this stage of S2 will be able to progress to </a:t>
            </a:r>
            <a:r>
              <a:rPr lang="en-GB" sz="2800" b="1" u="sng" dirty="0"/>
              <a:t>National 5 level </a:t>
            </a:r>
            <a:r>
              <a:rPr lang="en-GB" sz="2800" dirty="0"/>
              <a:t>in these subject areas during S4.</a:t>
            </a:r>
          </a:p>
          <a:p>
            <a:r>
              <a:rPr lang="en-GB" sz="2800" dirty="0"/>
              <a:t>Those achieving less than 2.3 at this stage are more likely to be presented for National ¾. </a:t>
            </a:r>
          </a:p>
        </p:txBody>
      </p:sp>
      <p:pic>
        <p:nvPicPr>
          <p:cNvPr id="4" name="Picture 2" descr="Drumchapel High (@drumchapelhigh) / Posts / X">
            <a:extLst>
              <a:ext uri="{FF2B5EF4-FFF2-40B4-BE49-F238E27FC236}">
                <a16:creationId xmlns:a16="http://schemas.microsoft.com/office/drawing/2014/main" id="{90C30CBE-FDEA-237E-1D0E-6C52E60CB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1028" y="49644"/>
            <a:ext cx="1499870" cy="1499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026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CA87A-90C1-D311-976E-DABD2AEBA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tracking letter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683A0E8-2565-3E21-CE44-DB2CA9C6D5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207666"/>
              </p:ext>
            </p:extLst>
          </p:nvPr>
        </p:nvGraphicFramePr>
        <p:xfrm>
          <a:off x="331471" y="2274570"/>
          <a:ext cx="11281409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7693">
                  <a:extLst>
                    <a:ext uri="{9D8B030D-6E8A-4147-A177-3AD203B41FA5}">
                      <a16:colId xmlns:a16="http://schemas.microsoft.com/office/drawing/2014/main" val="2395219906"/>
                    </a:ext>
                  </a:extLst>
                </a:gridCol>
                <a:gridCol w="986409">
                  <a:extLst>
                    <a:ext uri="{9D8B030D-6E8A-4147-A177-3AD203B41FA5}">
                      <a16:colId xmlns:a16="http://schemas.microsoft.com/office/drawing/2014/main" val="2604251838"/>
                    </a:ext>
                  </a:extLst>
                </a:gridCol>
                <a:gridCol w="493205">
                  <a:extLst>
                    <a:ext uri="{9D8B030D-6E8A-4147-A177-3AD203B41FA5}">
                      <a16:colId xmlns:a16="http://schemas.microsoft.com/office/drawing/2014/main" val="2169174822"/>
                    </a:ext>
                  </a:extLst>
                </a:gridCol>
                <a:gridCol w="4407693">
                  <a:extLst>
                    <a:ext uri="{9D8B030D-6E8A-4147-A177-3AD203B41FA5}">
                      <a16:colId xmlns:a16="http://schemas.microsoft.com/office/drawing/2014/main" val="2200657782"/>
                    </a:ext>
                  </a:extLst>
                </a:gridCol>
                <a:gridCol w="986409">
                  <a:extLst>
                    <a:ext uri="{9D8B030D-6E8A-4147-A177-3AD203B41FA5}">
                      <a16:colId xmlns:a16="http://schemas.microsoft.com/office/drawing/2014/main" val="2904712846"/>
                    </a:ext>
                  </a:extLst>
                </a:gridCol>
              </a:tblGrid>
              <a:tr h="497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Subject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Level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Subject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Level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6635978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Business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2.1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Art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3.1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918744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English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2.2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Drama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1.3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766002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Modern Languages BGE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2.1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Home Economics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2.2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119152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RE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Music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2.3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684923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Social Subjects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3.2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Physical Education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2.3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634034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Mathematics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3.1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Technological Studies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2.3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100800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Science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2.2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1010400"/>
                  </a:ext>
                </a:extLst>
              </a:tr>
            </a:tbl>
          </a:graphicData>
        </a:graphic>
      </p:graphicFrame>
      <p:pic>
        <p:nvPicPr>
          <p:cNvPr id="5" name="Picture 2" descr="Drumchapel High (@drumchapelhigh) / Posts / X">
            <a:extLst>
              <a:ext uri="{FF2B5EF4-FFF2-40B4-BE49-F238E27FC236}">
                <a16:creationId xmlns:a16="http://schemas.microsoft.com/office/drawing/2014/main" id="{76753C51-F0D7-F5AC-2E9F-A525403C3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690" y="463058"/>
            <a:ext cx="1591310" cy="1591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0211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146</TotalTime>
  <Words>911</Words>
  <Application>Microsoft Office PowerPoint</Application>
  <PresentationFormat>Widescreen</PresentationFormat>
  <Paragraphs>257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Trebuchet MS</vt:lpstr>
      <vt:lpstr>Berlin</vt:lpstr>
      <vt:lpstr>S2 Parents options evening   </vt:lpstr>
      <vt:lpstr>Message from the Head Teacher</vt:lpstr>
      <vt:lpstr>Overview of this evening </vt:lpstr>
      <vt:lpstr>Curriculum for Excellence Principles of Curriculum Design</vt:lpstr>
      <vt:lpstr>The S3 curriculum</vt:lpstr>
      <vt:lpstr>Timeline for S3 options </vt:lpstr>
      <vt:lpstr>How do I support my child with their options choices?</vt:lpstr>
      <vt:lpstr>Tracking levels explained </vt:lpstr>
      <vt:lpstr>Example tracking letter</vt:lpstr>
      <vt:lpstr>Example tracking letter</vt:lpstr>
      <vt:lpstr>Example tracking letter</vt:lpstr>
      <vt:lpstr>S3 Options Form </vt:lpstr>
      <vt:lpstr>National pathways and progress </vt:lpstr>
      <vt:lpstr>Your role as a parent/carer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SGordon (Drumchapel)</dc:creator>
  <cp:lastModifiedBy>Cleisham, J (Drumchapel)</cp:lastModifiedBy>
  <cp:revision>834</cp:revision>
  <dcterms:created xsi:type="dcterms:W3CDTF">2022-02-24T09:50:49Z</dcterms:created>
  <dcterms:modified xsi:type="dcterms:W3CDTF">2025-11-25T00:17:08Z</dcterms:modified>
</cp:coreProperties>
</file>