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9" r:id="rId4"/>
    <p:sldId id="281" r:id="rId5"/>
    <p:sldId id="296" r:id="rId6"/>
    <p:sldId id="258" r:id="rId7"/>
    <p:sldId id="283" r:id="rId8"/>
    <p:sldId id="261" r:id="rId9"/>
    <p:sldId id="259" r:id="rId10"/>
    <p:sldId id="282" r:id="rId11"/>
    <p:sldId id="294" r:id="rId12"/>
    <p:sldId id="289" r:id="rId13"/>
    <p:sldId id="271" r:id="rId14"/>
    <p:sldId id="264" r:id="rId15"/>
    <p:sldId id="291" r:id="rId16"/>
    <p:sldId id="290" r:id="rId17"/>
    <p:sldId id="292" r:id="rId18"/>
    <p:sldId id="287" r:id="rId19"/>
    <p:sldId id="286" r:id="rId20"/>
    <p:sldId id="265" r:id="rId21"/>
    <p:sldId id="267" r:id="rId22"/>
    <p:sldId id="268" r:id="rId23"/>
    <p:sldId id="269" r:id="rId24"/>
    <p:sldId id="270" r:id="rId25"/>
    <p:sldId id="272" r:id="rId26"/>
    <p:sldId id="273" r:id="rId27"/>
    <p:sldId id="274" r:id="rId28"/>
    <p:sldId id="275" r:id="rId29"/>
    <p:sldId id="276" r:id="rId30"/>
    <p:sldId id="277" r:id="rId31"/>
    <p:sldId id="278" r:id="rId32"/>
    <p:sldId id="284" r:id="rId33"/>
    <p:sldId id="295" r:id="rId34"/>
    <p:sldId id="293" r:id="rId35"/>
    <p:sldId id="28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brochna Futro (student)" initials="DF("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B110E"/>
    <a:srgbClr val="3F3453"/>
    <a:srgbClr val="404040"/>
    <a:srgbClr val="8D9788"/>
    <a:srgbClr val="5D7557"/>
    <a:srgbClr val="BC6F59"/>
    <a:srgbClr val="000000"/>
    <a:srgbClr val="33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0CF4B6-902B-DD48-3700-4EA444958514}" v="443" dt="2019-12-05T01:04:22.2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120" y="-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 Id="rId43" Type="http://schemas.microsoft.com/office/2016/11/relationships/changesInfo" Target="changesInfos/changesInfo1.xml"/><Relationship Id="rId4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brochna Futro (student)" userId="6a5253ee-5eae-4637-9b36-5b252520c174" providerId="ADAL" clId="{86AE2E54-DD41-4F8B-AE70-ECFDAA368F9E}"/>
    <pc:docChg chg="modSld">
      <pc:chgData name="Dobrochna Futro (student)" userId="6a5253ee-5eae-4637-9b36-5b252520c174" providerId="ADAL" clId="{86AE2E54-DD41-4F8B-AE70-ECFDAA368F9E}" dt="2019-10-26T13:40:13.240" v="28" actId="20577"/>
      <pc:docMkLst>
        <pc:docMk/>
      </pc:docMkLst>
      <pc:sldChg chg="modSp">
        <pc:chgData name="Dobrochna Futro (student)" userId="6a5253ee-5eae-4637-9b36-5b252520c174" providerId="ADAL" clId="{86AE2E54-DD41-4F8B-AE70-ECFDAA368F9E}" dt="2019-10-26T13:40:13.240" v="28" actId="20577"/>
        <pc:sldMkLst>
          <pc:docMk/>
          <pc:sldMk cId="1944249328" sldId="293"/>
        </pc:sldMkLst>
        <pc:spChg chg="mod">
          <ac:chgData name="Dobrochna Futro (student)" userId="6a5253ee-5eae-4637-9b36-5b252520c174" providerId="ADAL" clId="{86AE2E54-DD41-4F8B-AE70-ECFDAA368F9E}" dt="2019-10-26T13:40:13.240" v="28" actId="20577"/>
          <ac:spMkLst>
            <pc:docMk/>
            <pc:sldMk cId="1944249328" sldId="293"/>
            <ac:spMk id="3" creationId="{6A12ABDA-F039-4D89-BF78-94F8AB8662F4}"/>
          </ac:spMkLst>
        </pc:spChg>
      </pc:sldChg>
    </pc:docChg>
  </pc:docChgLst>
  <pc:docChgLst>
    <pc:chgData name="Dobrochna Futro (student)" userId="S::2320780f@student.gla.ac.uk::6a5253ee-5eae-4637-9b36-5b252520c174" providerId="AD" clId="Web-{920CF4B6-902B-DD48-3700-4EA444958514}"/>
    <pc:docChg chg="addSld delSld modSld sldOrd">
      <pc:chgData name="Dobrochna Futro (student)" userId="S::2320780f@student.gla.ac.uk::6a5253ee-5eae-4637-9b36-5b252520c174" providerId="AD" clId="Web-{920CF4B6-902B-DD48-3700-4EA444958514}" dt="2019-12-05T01:04:22.262" v="442" actId="1076"/>
      <pc:docMkLst>
        <pc:docMk/>
      </pc:docMkLst>
      <pc:sldChg chg="addSp delSp modSp del">
        <pc:chgData name="Dobrochna Futro (student)" userId="S::2320780f@student.gla.ac.uk::6a5253ee-5eae-4637-9b36-5b252520c174" providerId="AD" clId="Web-{920CF4B6-902B-DD48-3700-4EA444958514}" dt="2019-12-05T01:03:52.074" v="441"/>
        <pc:sldMkLst>
          <pc:docMk/>
          <pc:sldMk cId="1653283055" sldId="260"/>
        </pc:sldMkLst>
        <pc:spChg chg="del">
          <ac:chgData name="Dobrochna Futro (student)" userId="S::2320780f@student.gla.ac.uk::6a5253ee-5eae-4637-9b36-5b252520c174" providerId="AD" clId="Web-{920CF4B6-902B-DD48-3700-4EA444958514}" dt="2019-12-05T00:48:48.311" v="437"/>
          <ac:spMkLst>
            <pc:docMk/>
            <pc:sldMk cId="1653283055" sldId="260"/>
            <ac:spMk id="2" creationId="{38B9A534-9FD2-477F-8C03-614E19A9F373}"/>
          </ac:spMkLst>
        </pc:spChg>
        <pc:spChg chg="mod">
          <ac:chgData name="Dobrochna Futro (student)" userId="S::2320780f@student.gla.ac.uk::6a5253ee-5eae-4637-9b36-5b252520c174" providerId="AD" clId="Web-{920CF4B6-902B-DD48-3700-4EA444958514}" dt="2019-12-05T00:52:21.308" v="438" actId="20577"/>
          <ac:spMkLst>
            <pc:docMk/>
            <pc:sldMk cId="1653283055" sldId="260"/>
            <ac:spMk id="3" creationId="{F8845B6E-DCDD-4CA3-BE3F-4AC7C383E67E}"/>
          </ac:spMkLst>
        </pc:spChg>
        <pc:spChg chg="add mod">
          <ac:chgData name="Dobrochna Futro (student)" userId="S::2320780f@student.gla.ac.uk::6a5253ee-5eae-4637-9b36-5b252520c174" providerId="AD" clId="Web-{920CF4B6-902B-DD48-3700-4EA444958514}" dt="2019-12-05T00:48:48.311" v="437"/>
          <ac:spMkLst>
            <pc:docMk/>
            <pc:sldMk cId="1653283055" sldId="260"/>
            <ac:spMk id="5" creationId="{B5FA8650-F891-474B-B5BA-3D9D0B68D446}"/>
          </ac:spMkLst>
        </pc:spChg>
        <pc:picChg chg="del">
          <ac:chgData name="Dobrochna Futro (student)" userId="S::2320780f@student.gla.ac.uk::6a5253ee-5eae-4637-9b36-5b252520c174" providerId="AD" clId="Web-{920CF4B6-902B-DD48-3700-4EA444958514}" dt="2019-12-05T00:48:44.170" v="436"/>
          <ac:picMkLst>
            <pc:docMk/>
            <pc:sldMk cId="1653283055" sldId="260"/>
            <ac:picMk id="7" creationId="{5BC256A3-4D88-47F6-8685-6D126C8058AF}"/>
          </ac:picMkLst>
        </pc:picChg>
      </pc:sldChg>
      <pc:sldChg chg="modSp">
        <pc:chgData name="Dobrochna Futro (student)" userId="S::2320780f@student.gla.ac.uk::6a5253ee-5eae-4637-9b36-5b252520c174" providerId="AD" clId="Web-{920CF4B6-902B-DD48-3700-4EA444958514}" dt="2019-12-05T00:41:12.120" v="399" actId="20577"/>
        <pc:sldMkLst>
          <pc:docMk/>
          <pc:sldMk cId="1944249328" sldId="293"/>
        </pc:sldMkLst>
        <pc:spChg chg="mod">
          <ac:chgData name="Dobrochna Futro (student)" userId="S::2320780f@student.gla.ac.uk::6a5253ee-5eae-4637-9b36-5b252520c174" providerId="AD" clId="Web-{920CF4B6-902B-DD48-3700-4EA444958514}" dt="2019-12-05T00:41:12.120" v="399" actId="20577"/>
          <ac:spMkLst>
            <pc:docMk/>
            <pc:sldMk cId="1944249328" sldId="293"/>
            <ac:spMk id="3" creationId="{6A12ABDA-F039-4D89-BF78-94F8AB8662F4}"/>
          </ac:spMkLst>
        </pc:spChg>
      </pc:sldChg>
      <pc:sldChg chg="addSp delSp modSp add ord replId">
        <pc:chgData name="Dobrochna Futro (student)" userId="S::2320780f@student.gla.ac.uk::6a5253ee-5eae-4637-9b36-5b252520c174" providerId="AD" clId="Web-{920CF4B6-902B-DD48-3700-4EA444958514}" dt="2019-12-05T01:04:22.262" v="442" actId="1076"/>
        <pc:sldMkLst>
          <pc:docMk/>
          <pc:sldMk cId="1226247091" sldId="295"/>
        </pc:sldMkLst>
        <pc:spChg chg="add del mod">
          <ac:chgData name="Dobrochna Futro (student)" userId="S::2320780f@student.gla.ac.uk::6a5253ee-5eae-4637-9b36-5b252520c174" providerId="AD" clId="Web-{920CF4B6-902B-DD48-3700-4EA444958514}" dt="2019-12-05T01:04:22.262" v="442" actId="1076"/>
          <ac:spMkLst>
            <pc:docMk/>
            <pc:sldMk cId="1226247091" sldId="295"/>
            <ac:spMk id="6" creationId="{4CECB757-728D-4A41-AFC1-089A247F141F}"/>
          </ac:spMkLst>
        </pc:spChg>
        <pc:spChg chg="mod">
          <ac:chgData name="Dobrochna Futro (student)" userId="S::2320780f@student.gla.ac.uk::6a5253ee-5eae-4637-9b36-5b252520c174" providerId="AD" clId="Web-{920CF4B6-902B-DD48-3700-4EA444958514}" dt="2019-12-05T00:42:16.247" v="431" actId="1076"/>
          <ac:spMkLst>
            <pc:docMk/>
            <pc:sldMk cId="1226247091" sldId="295"/>
            <ac:spMk id="8" creationId="{F760AA3E-D77A-44D2-83D1-5BAE0FBB1CDC}"/>
          </ac:spMkLst>
        </pc:spChg>
      </pc:sldChg>
      <pc:sldChg chg="add replId">
        <pc:chgData name="Dobrochna Futro (student)" userId="S::2320780f@student.gla.ac.uk::6a5253ee-5eae-4637-9b36-5b252520c174" providerId="AD" clId="Web-{920CF4B6-902B-DD48-3700-4EA444958514}" dt="2019-12-05T00:48:36.405" v="435"/>
        <pc:sldMkLst>
          <pc:docMk/>
          <pc:sldMk cId="277499963" sldId="29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026829-D7A2-4C4A-8892-E495A79B42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C024EF3-0882-41F3-8C81-3A194A7213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8D83CE8-9B27-4ED6-A559-6A2A17284695}"/>
              </a:ext>
            </a:extLst>
          </p:cNvPr>
          <p:cNvSpPr>
            <a:spLocks noGrp="1"/>
          </p:cNvSpPr>
          <p:nvPr>
            <p:ph type="dt" sz="half" idx="10"/>
          </p:nvPr>
        </p:nvSpPr>
        <p:spPr/>
        <p:txBody>
          <a:bodyPr/>
          <a:lstStyle/>
          <a:p>
            <a:fld id="{18EDF220-84ED-45EB-8C15-C498C252F3F3}" type="datetimeFigureOut">
              <a:rPr lang="en-GB" smtClean="0"/>
              <a:t>21/02/20</a:t>
            </a:fld>
            <a:endParaRPr lang="en-GB"/>
          </a:p>
        </p:txBody>
      </p:sp>
      <p:sp>
        <p:nvSpPr>
          <p:cNvPr id="5" name="Footer Placeholder 4">
            <a:extLst>
              <a:ext uri="{FF2B5EF4-FFF2-40B4-BE49-F238E27FC236}">
                <a16:creationId xmlns:a16="http://schemas.microsoft.com/office/drawing/2014/main" xmlns="" id="{4A207191-2F35-4747-90EC-73E3541447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66B466E-CC4D-410A-9940-1D6FAF027784}"/>
              </a:ext>
            </a:extLst>
          </p:cNvPr>
          <p:cNvSpPr>
            <a:spLocks noGrp="1"/>
          </p:cNvSpPr>
          <p:nvPr>
            <p:ph type="sldNum" sz="quarter" idx="12"/>
          </p:nvPr>
        </p:nvSpPr>
        <p:spPr/>
        <p:txBody>
          <a:bodyPr/>
          <a:lstStyle/>
          <a:p>
            <a:fld id="{B1C1DE65-7779-46C1-A9D0-C12593FD7357}" type="slidenum">
              <a:rPr lang="en-GB" smtClean="0"/>
              <a:t>‹#›</a:t>
            </a:fld>
            <a:endParaRPr lang="en-GB"/>
          </a:p>
        </p:txBody>
      </p:sp>
    </p:spTree>
    <p:extLst>
      <p:ext uri="{BB962C8B-B14F-4D97-AF65-F5344CB8AC3E}">
        <p14:creationId xmlns:p14="http://schemas.microsoft.com/office/powerpoint/2010/main" val="313419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4D0200-8032-412E-8F44-18BD1191E7A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3823760-784C-4A05-AD97-29278C64C2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058755D-918A-481D-97B2-1DFCB9BCD63E}"/>
              </a:ext>
            </a:extLst>
          </p:cNvPr>
          <p:cNvSpPr>
            <a:spLocks noGrp="1"/>
          </p:cNvSpPr>
          <p:nvPr>
            <p:ph type="dt" sz="half" idx="10"/>
          </p:nvPr>
        </p:nvSpPr>
        <p:spPr/>
        <p:txBody>
          <a:bodyPr/>
          <a:lstStyle/>
          <a:p>
            <a:fld id="{18EDF220-84ED-45EB-8C15-C498C252F3F3}" type="datetimeFigureOut">
              <a:rPr lang="en-GB" smtClean="0"/>
              <a:t>21/02/20</a:t>
            </a:fld>
            <a:endParaRPr lang="en-GB"/>
          </a:p>
        </p:txBody>
      </p:sp>
      <p:sp>
        <p:nvSpPr>
          <p:cNvPr id="5" name="Footer Placeholder 4">
            <a:extLst>
              <a:ext uri="{FF2B5EF4-FFF2-40B4-BE49-F238E27FC236}">
                <a16:creationId xmlns:a16="http://schemas.microsoft.com/office/drawing/2014/main" xmlns="" id="{DE9BF4CF-2F27-449F-97F3-9A36F7614E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3DEB79C-4D07-4C9B-8F12-E3056AAC8C80}"/>
              </a:ext>
            </a:extLst>
          </p:cNvPr>
          <p:cNvSpPr>
            <a:spLocks noGrp="1"/>
          </p:cNvSpPr>
          <p:nvPr>
            <p:ph type="sldNum" sz="quarter" idx="12"/>
          </p:nvPr>
        </p:nvSpPr>
        <p:spPr/>
        <p:txBody>
          <a:bodyPr/>
          <a:lstStyle/>
          <a:p>
            <a:fld id="{B1C1DE65-7779-46C1-A9D0-C12593FD7357}" type="slidenum">
              <a:rPr lang="en-GB" smtClean="0"/>
              <a:t>‹#›</a:t>
            </a:fld>
            <a:endParaRPr lang="en-GB"/>
          </a:p>
        </p:txBody>
      </p:sp>
    </p:spTree>
    <p:extLst>
      <p:ext uri="{BB962C8B-B14F-4D97-AF65-F5344CB8AC3E}">
        <p14:creationId xmlns:p14="http://schemas.microsoft.com/office/powerpoint/2010/main" val="243547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6BC02C1-3AEC-4324-8488-2208BAD54E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4CD19C3-5573-4373-BBD3-1440F0BC5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575FE46-46E9-49E9-90A3-996084A1E9C7}"/>
              </a:ext>
            </a:extLst>
          </p:cNvPr>
          <p:cNvSpPr>
            <a:spLocks noGrp="1"/>
          </p:cNvSpPr>
          <p:nvPr>
            <p:ph type="dt" sz="half" idx="10"/>
          </p:nvPr>
        </p:nvSpPr>
        <p:spPr/>
        <p:txBody>
          <a:bodyPr/>
          <a:lstStyle/>
          <a:p>
            <a:fld id="{18EDF220-84ED-45EB-8C15-C498C252F3F3}" type="datetimeFigureOut">
              <a:rPr lang="en-GB" smtClean="0"/>
              <a:t>21/02/20</a:t>
            </a:fld>
            <a:endParaRPr lang="en-GB"/>
          </a:p>
        </p:txBody>
      </p:sp>
      <p:sp>
        <p:nvSpPr>
          <p:cNvPr id="5" name="Footer Placeholder 4">
            <a:extLst>
              <a:ext uri="{FF2B5EF4-FFF2-40B4-BE49-F238E27FC236}">
                <a16:creationId xmlns:a16="http://schemas.microsoft.com/office/drawing/2014/main" xmlns="" id="{C2675D34-06AA-48D6-9614-9313000FAA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C6CA2B7-23C8-45D9-99C4-5DCC6FA41810}"/>
              </a:ext>
            </a:extLst>
          </p:cNvPr>
          <p:cNvSpPr>
            <a:spLocks noGrp="1"/>
          </p:cNvSpPr>
          <p:nvPr>
            <p:ph type="sldNum" sz="quarter" idx="12"/>
          </p:nvPr>
        </p:nvSpPr>
        <p:spPr/>
        <p:txBody>
          <a:bodyPr/>
          <a:lstStyle/>
          <a:p>
            <a:fld id="{B1C1DE65-7779-46C1-A9D0-C12593FD7357}" type="slidenum">
              <a:rPr lang="en-GB" smtClean="0"/>
              <a:t>‹#›</a:t>
            </a:fld>
            <a:endParaRPr lang="en-GB"/>
          </a:p>
        </p:txBody>
      </p:sp>
    </p:spTree>
    <p:extLst>
      <p:ext uri="{BB962C8B-B14F-4D97-AF65-F5344CB8AC3E}">
        <p14:creationId xmlns:p14="http://schemas.microsoft.com/office/powerpoint/2010/main" val="70875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9075DF-F075-47E2-99AA-CCE6A2A0BD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BBE5C50-CC2B-4AAA-9334-88DFB17B29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F09BD79-3E0D-45E6-A06D-B167957446C9}"/>
              </a:ext>
            </a:extLst>
          </p:cNvPr>
          <p:cNvSpPr>
            <a:spLocks noGrp="1"/>
          </p:cNvSpPr>
          <p:nvPr>
            <p:ph type="dt" sz="half" idx="10"/>
          </p:nvPr>
        </p:nvSpPr>
        <p:spPr/>
        <p:txBody>
          <a:bodyPr/>
          <a:lstStyle/>
          <a:p>
            <a:fld id="{18EDF220-84ED-45EB-8C15-C498C252F3F3}" type="datetimeFigureOut">
              <a:rPr lang="en-GB" smtClean="0"/>
              <a:t>21/02/20</a:t>
            </a:fld>
            <a:endParaRPr lang="en-GB"/>
          </a:p>
        </p:txBody>
      </p:sp>
      <p:sp>
        <p:nvSpPr>
          <p:cNvPr id="5" name="Footer Placeholder 4">
            <a:extLst>
              <a:ext uri="{FF2B5EF4-FFF2-40B4-BE49-F238E27FC236}">
                <a16:creationId xmlns:a16="http://schemas.microsoft.com/office/drawing/2014/main" xmlns="" id="{E1F0236D-8B69-4C22-A653-11725A70B1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4900191-2B97-48C0-A927-7BDA13FBFA22}"/>
              </a:ext>
            </a:extLst>
          </p:cNvPr>
          <p:cNvSpPr>
            <a:spLocks noGrp="1"/>
          </p:cNvSpPr>
          <p:nvPr>
            <p:ph type="sldNum" sz="quarter" idx="12"/>
          </p:nvPr>
        </p:nvSpPr>
        <p:spPr/>
        <p:txBody>
          <a:bodyPr/>
          <a:lstStyle/>
          <a:p>
            <a:fld id="{B1C1DE65-7779-46C1-A9D0-C12593FD7357}" type="slidenum">
              <a:rPr lang="en-GB" smtClean="0"/>
              <a:t>‹#›</a:t>
            </a:fld>
            <a:endParaRPr lang="en-GB"/>
          </a:p>
        </p:txBody>
      </p:sp>
    </p:spTree>
    <p:extLst>
      <p:ext uri="{BB962C8B-B14F-4D97-AF65-F5344CB8AC3E}">
        <p14:creationId xmlns:p14="http://schemas.microsoft.com/office/powerpoint/2010/main" val="2671035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FA5C27-339B-430E-B55B-BE88705B4B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7339C52-90DC-438E-BCE7-2737AF44EB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3CF9D30-A300-4A02-8880-0EF819C834D4}"/>
              </a:ext>
            </a:extLst>
          </p:cNvPr>
          <p:cNvSpPr>
            <a:spLocks noGrp="1"/>
          </p:cNvSpPr>
          <p:nvPr>
            <p:ph type="dt" sz="half" idx="10"/>
          </p:nvPr>
        </p:nvSpPr>
        <p:spPr/>
        <p:txBody>
          <a:bodyPr/>
          <a:lstStyle/>
          <a:p>
            <a:fld id="{18EDF220-84ED-45EB-8C15-C498C252F3F3}" type="datetimeFigureOut">
              <a:rPr lang="en-GB" smtClean="0"/>
              <a:t>21/02/20</a:t>
            </a:fld>
            <a:endParaRPr lang="en-GB"/>
          </a:p>
        </p:txBody>
      </p:sp>
      <p:sp>
        <p:nvSpPr>
          <p:cNvPr id="5" name="Footer Placeholder 4">
            <a:extLst>
              <a:ext uri="{FF2B5EF4-FFF2-40B4-BE49-F238E27FC236}">
                <a16:creationId xmlns:a16="http://schemas.microsoft.com/office/drawing/2014/main" xmlns="" id="{1F707F9C-9B2C-4594-A5A0-857A4DB6B6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2E562FF-8AFC-4108-BF3C-8FF9F85C8F2D}"/>
              </a:ext>
            </a:extLst>
          </p:cNvPr>
          <p:cNvSpPr>
            <a:spLocks noGrp="1"/>
          </p:cNvSpPr>
          <p:nvPr>
            <p:ph type="sldNum" sz="quarter" idx="12"/>
          </p:nvPr>
        </p:nvSpPr>
        <p:spPr/>
        <p:txBody>
          <a:bodyPr/>
          <a:lstStyle/>
          <a:p>
            <a:fld id="{B1C1DE65-7779-46C1-A9D0-C12593FD7357}" type="slidenum">
              <a:rPr lang="en-GB" smtClean="0"/>
              <a:t>‹#›</a:t>
            </a:fld>
            <a:endParaRPr lang="en-GB"/>
          </a:p>
        </p:txBody>
      </p:sp>
    </p:spTree>
    <p:extLst>
      <p:ext uri="{BB962C8B-B14F-4D97-AF65-F5344CB8AC3E}">
        <p14:creationId xmlns:p14="http://schemas.microsoft.com/office/powerpoint/2010/main" val="160453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E9D4FC-47C0-4054-B493-B274323422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CC77C39-8DC1-4CE3-8158-DA2D50DDDE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7631747-2499-4DBA-ACE9-1BA3EDDFAD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70A393BF-0E57-4ADB-85B0-E0505C730DA4}"/>
              </a:ext>
            </a:extLst>
          </p:cNvPr>
          <p:cNvSpPr>
            <a:spLocks noGrp="1"/>
          </p:cNvSpPr>
          <p:nvPr>
            <p:ph type="dt" sz="half" idx="10"/>
          </p:nvPr>
        </p:nvSpPr>
        <p:spPr/>
        <p:txBody>
          <a:bodyPr/>
          <a:lstStyle/>
          <a:p>
            <a:fld id="{18EDF220-84ED-45EB-8C15-C498C252F3F3}" type="datetimeFigureOut">
              <a:rPr lang="en-GB" smtClean="0"/>
              <a:t>21/02/20</a:t>
            </a:fld>
            <a:endParaRPr lang="en-GB"/>
          </a:p>
        </p:txBody>
      </p:sp>
      <p:sp>
        <p:nvSpPr>
          <p:cNvPr id="6" name="Footer Placeholder 5">
            <a:extLst>
              <a:ext uri="{FF2B5EF4-FFF2-40B4-BE49-F238E27FC236}">
                <a16:creationId xmlns:a16="http://schemas.microsoft.com/office/drawing/2014/main" xmlns="" id="{96A01E0A-7195-45BF-BE6F-D08B2C4D64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8778755-0DD1-4458-AAA0-B91FD3ADB0E6}"/>
              </a:ext>
            </a:extLst>
          </p:cNvPr>
          <p:cNvSpPr>
            <a:spLocks noGrp="1"/>
          </p:cNvSpPr>
          <p:nvPr>
            <p:ph type="sldNum" sz="quarter" idx="12"/>
          </p:nvPr>
        </p:nvSpPr>
        <p:spPr/>
        <p:txBody>
          <a:bodyPr/>
          <a:lstStyle/>
          <a:p>
            <a:fld id="{B1C1DE65-7779-46C1-A9D0-C12593FD7357}" type="slidenum">
              <a:rPr lang="en-GB" smtClean="0"/>
              <a:t>‹#›</a:t>
            </a:fld>
            <a:endParaRPr lang="en-GB"/>
          </a:p>
        </p:txBody>
      </p:sp>
    </p:spTree>
    <p:extLst>
      <p:ext uri="{BB962C8B-B14F-4D97-AF65-F5344CB8AC3E}">
        <p14:creationId xmlns:p14="http://schemas.microsoft.com/office/powerpoint/2010/main" val="1211481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95D1DC-EF9D-4281-A480-60425D1BD8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6383D60-F2A8-4AAE-8B83-28761EDC6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7D0F862-E462-4660-B022-41A49D454A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F3BA31F7-6325-4164-897E-9CA1D805F2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F618FDD-8BD0-4047-97D7-5A2D97D998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4CD3BA6-58DB-42AB-96CF-45128C91BD99}"/>
              </a:ext>
            </a:extLst>
          </p:cNvPr>
          <p:cNvSpPr>
            <a:spLocks noGrp="1"/>
          </p:cNvSpPr>
          <p:nvPr>
            <p:ph type="dt" sz="half" idx="10"/>
          </p:nvPr>
        </p:nvSpPr>
        <p:spPr/>
        <p:txBody>
          <a:bodyPr/>
          <a:lstStyle/>
          <a:p>
            <a:fld id="{18EDF220-84ED-45EB-8C15-C498C252F3F3}" type="datetimeFigureOut">
              <a:rPr lang="en-GB" smtClean="0"/>
              <a:t>21/02/20</a:t>
            </a:fld>
            <a:endParaRPr lang="en-GB"/>
          </a:p>
        </p:txBody>
      </p:sp>
      <p:sp>
        <p:nvSpPr>
          <p:cNvPr id="8" name="Footer Placeholder 7">
            <a:extLst>
              <a:ext uri="{FF2B5EF4-FFF2-40B4-BE49-F238E27FC236}">
                <a16:creationId xmlns:a16="http://schemas.microsoft.com/office/drawing/2014/main" xmlns="" id="{A892BC8B-74A6-4308-B6B8-2865CC86539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117310E8-03D2-4C40-B194-FB3663D1A737}"/>
              </a:ext>
            </a:extLst>
          </p:cNvPr>
          <p:cNvSpPr>
            <a:spLocks noGrp="1"/>
          </p:cNvSpPr>
          <p:nvPr>
            <p:ph type="sldNum" sz="quarter" idx="12"/>
          </p:nvPr>
        </p:nvSpPr>
        <p:spPr/>
        <p:txBody>
          <a:bodyPr/>
          <a:lstStyle/>
          <a:p>
            <a:fld id="{B1C1DE65-7779-46C1-A9D0-C12593FD7357}" type="slidenum">
              <a:rPr lang="en-GB" smtClean="0"/>
              <a:t>‹#›</a:t>
            </a:fld>
            <a:endParaRPr lang="en-GB"/>
          </a:p>
        </p:txBody>
      </p:sp>
    </p:spTree>
    <p:extLst>
      <p:ext uri="{BB962C8B-B14F-4D97-AF65-F5344CB8AC3E}">
        <p14:creationId xmlns:p14="http://schemas.microsoft.com/office/powerpoint/2010/main" val="127172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1F0E89-4573-446A-8353-2C04449F462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1CA516E1-A13F-4C6A-945B-8DB243EE1B89}"/>
              </a:ext>
            </a:extLst>
          </p:cNvPr>
          <p:cNvSpPr>
            <a:spLocks noGrp="1"/>
          </p:cNvSpPr>
          <p:nvPr>
            <p:ph type="dt" sz="half" idx="10"/>
          </p:nvPr>
        </p:nvSpPr>
        <p:spPr/>
        <p:txBody>
          <a:bodyPr/>
          <a:lstStyle/>
          <a:p>
            <a:fld id="{18EDF220-84ED-45EB-8C15-C498C252F3F3}" type="datetimeFigureOut">
              <a:rPr lang="en-GB" smtClean="0"/>
              <a:t>21/02/20</a:t>
            </a:fld>
            <a:endParaRPr lang="en-GB"/>
          </a:p>
        </p:txBody>
      </p:sp>
      <p:sp>
        <p:nvSpPr>
          <p:cNvPr id="4" name="Footer Placeholder 3">
            <a:extLst>
              <a:ext uri="{FF2B5EF4-FFF2-40B4-BE49-F238E27FC236}">
                <a16:creationId xmlns:a16="http://schemas.microsoft.com/office/drawing/2014/main" xmlns="" id="{0273EF1B-2342-435A-B28D-D64B1C68CB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05B522C-4B5E-409C-90D1-F9CFBCA7D96C}"/>
              </a:ext>
            </a:extLst>
          </p:cNvPr>
          <p:cNvSpPr>
            <a:spLocks noGrp="1"/>
          </p:cNvSpPr>
          <p:nvPr>
            <p:ph type="sldNum" sz="quarter" idx="12"/>
          </p:nvPr>
        </p:nvSpPr>
        <p:spPr/>
        <p:txBody>
          <a:bodyPr/>
          <a:lstStyle/>
          <a:p>
            <a:fld id="{B1C1DE65-7779-46C1-A9D0-C12593FD7357}" type="slidenum">
              <a:rPr lang="en-GB" smtClean="0"/>
              <a:t>‹#›</a:t>
            </a:fld>
            <a:endParaRPr lang="en-GB"/>
          </a:p>
        </p:txBody>
      </p:sp>
    </p:spTree>
    <p:extLst>
      <p:ext uri="{BB962C8B-B14F-4D97-AF65-F5344CB8AC3E}">
        <p14:creationId xmlns:p14="http://schemas.microsoft.com/office/powerpoint/2010/main" val="200544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BB4E9C3-69DC-4A41-978F-CAD83DE82C5A}"/>
              </a:ext>
            </a:extLst>
          </p:cNvPr>
          <p:cNvSpPr>
            <a:spLocks noGrp="1"/>
          </p:cNvSpPr>
          <p:nvPr>
            <p:ph type="dt" sz="half" idx="10"/>
          </p:nvPr>
        </p:nvSpPr>
        <p:spPr/>
        <p:txBody>
          <a:bodyPr/>
          <a:lstStyle/>
          <a:p>
            <a:fld id="{18EDF220-84ED-45EB-8C15-C498C252F3F3}" type="datetimeFigureOut">
              <a:rPr lang="en-GB" smtClean="0"/>
              <a:t>21/02/20</a:t>
            </a:fld>
            <a:endParaRPr lang="en-GB"/>
          </a:p>
        </p:txBody>
      </p:sp>
      <p:sp>
        <p:nvSpPr>
          <p:cNvPr id="3" name="Footer Placeholder 2">
            <a:extLst>
              <a:ext uri="{FF2B5EF4-FFF2-40B4-BE49-F238E27FC236}">
                <a16:creationId xmlns:a16="http://schemas.microsoft.com/office/drawing/2014/main" xmlns="" id="{589DE060-F51A-497A-BC87-FEE85E06CF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D57E52CC-D43D-46D7-B23B-B4178245666F}"/>
              </a:ext>
            </a:extLst>
          </p:cNvPr>
          <p:cNvSpPr>
            <a:spLocks noGrp="1"/>
          </p:cNvSpPr>
          <p:nvPr>
            <p:ph type="sldNum" sz="quarter" idx="12"/>
          </p:nvPr>
        </p:nvSpPr>
        <p:spPr/>
        <p:txBody>
          <a:bodyPr/>
          <a:lstStyle/>
          <a:p>
            <a:fld id="{B1C1DE65-7779-46C1-A9D0-C12593FD7357}" type="slidenum">
              <a:rPr lang="en-GB" smtClean="0"/>
              <a:t>‹#›</a:t>
            </a:fld>
            <a:endParaRPr lang="en-GB"/>
          </a:p>
        </p:txBody>
      </p:sp>
    </p:spTree>
    <p:extLst>
      <p:ext uri="{BB962C8B-B14F-4D97-AF65-F5344CB8AC3E}">
        <p14:creationId xmlns:p14="http://schemas.microsoft.com/office/powerpoint/2010/main" val="128794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4D2396-F684-4861-9CF8-520E07D3D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7FCDE5E-9AE4-48B1-8AE2-2C815CDC4D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D08049C-E3DA-4CCB-904C-DE4E01A44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1BA1662-A415-43D9-BD41-89C688D1CA13}"/>
              </a:ext>
            </a:extLst>
          </p:cNvPr>
          <p:cNvSpPr>
            <a:spLocks noGrp="1"/>
          </p:cNvSpPr>
          <p:nvPr>
            <p:ph type="dt" sz="half" idx="10"/>
          </p:nvPr>
        </p:nvSpPr>
        <p:spPr/>
        <p:txBody>
          <a:bodyPr/>
          <a:lstStyle/>
          <a:p>
            <a:fld id="{18EDF220-84ED-45EB-8C15-C498C252F3F3}" type="datetimeFigureOut">
              <a:rPr lang="en-GB" smtClean="0"/>
              <a:t>21/02/20</a:t>
            </a:fld>
            <a:endParaRPr lang="en-GB"/>
          </a:p>
        </p:txBody>
      </p:sp>
      <p:sp>
        <p:nvSpPr>
          <p:cNvPr id="6" name="Footer Placeholder 5">
            <a:extLst>
              <a:ext uri="{FF2B5EF4-FFF2-40B4-BE49-F238E27FC236}">
                <a16:creationId xmlns:a16="http://schemas.microsoft.com/office/drawing/2014/main" xmlns="" id="{503F8E53-0502-47FB-B72C-B0E28E1D71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1C68E5D-F677-485C-B6EE-CDA7ED2BF31A}"/>
              </a:ext>
            </a:extLst>
          </p:cNvPr>
          <p:cNvSpPr>
            <a:spLocks noGrp="1"/>
          </p:cNvSpPr>
          <p:nvPr>
            <p:ph type="sldNum" sz="quarter" idx="12"/>
          </p:nvPr>
        </p:nvSpPr>
        <p:spPr/>
        <p:txBody>
          <a:bodyPr/>
          <a:lstStyle/>
          <a:p>
            <a:fld id="{B1C1DE65-7779-46C1-A9D0-C12593FD7357}" type="slidenum">
              <a:rPr lang="en-GB" smtClean="0"/>
              <a:t>‹#›</a:t>
            </a:fld>
            <a:endParaRPr lang="en-GB"/>
          </a:p>
        </p:txBody>
      </p:sp>
    </p:spTree>
    <p:extLst>
      <p:ext uri="{BB962C8B-B14F-4D97-AF65-F5344CB8AC3E}">
        <p14:creationId xmlns:p14="http://schemas.microsoft.com/office/powerpoint/2010/main" val="370629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81A935-352E-40A7-BE0E-49163EACB5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92311D9-7B48-4CAE-9348-E16C4035A2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4C0E061A-37A5-4297-AEDA-2E867BB769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3E8FB8D-200D-4989-B990-0C2AAD496263}"/>
              </a:ext>
            </a:extLst>
          </p:cNvPr>
          <p:cNvSpPr>
            <a:spLocks noGrp="1"/>
          </p:cNvSpPr>
          <p:nvPr>
            <p:ph type="dt" sz="half" idx="10"/>
          </p:nvPr>
        </p:nvSpPr>
        <p:spPr/>
        <p:txBody>
          <a:bodyPr/>
          <a:lstStyle/>
          <a:p>
            <a:fld id="{18EDF220-84ED-45EB-8C15-C498C252F3F3}" type="datetimeFigureOut">
              <a:rPr lang="en-GB" smtClean="0"/>
              <a:t>21/02/20</a:t>
            </a:fld>
            <a:endParaRPr lang="en-GB"/>
          </a:p>
        </p:txBody>
      </p:sp>
      <p:sp>
        <p:nvSpPr>
          <p:cNvPr id="6" name="Footer Placeholder 5">
            <a:extLst>
              <a:ext uri="{FF2B5EF4-FFF2-40B4-BE49-F238E27FC236}">
                <a16:creationId xmlns:a16="http://schemas.microsoft.com/office/drawing/2014/main" xmlns="" id="{644175F4-B0AD-4E4B-B5DD-88133CC5D0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CFFCC1D-7071-406C-82EC-D64C93D79CA8}"/>
              </a:ext>
            </a:extLst>
          </p:cNvPr>
          <p:cNvSpPr>
            <a:spLocks noGrp="1"/>
          </p:cNvSpPr>
          <p:nvPr>
            <p:ph type="sldNum" sz="quarter" idx="12"/>
          </p:nvPr>
        </p:nvSpPr>
        <p:spPr/>
        <p:txBody>
          <a:bodyPr/>
          <a:lstStyle/>
          <a:p>
            <a:fld id="{B1C1DE65-7779-46C1-A9D0-C12593FD7357}" type="slidenum">
              <a:rPr lang="en-GB" smtClean="0"/>
              <a:t>‹#›</a:t>
            </a:fld>
            <a:endParaRPr lang="en-GB"/>
          </a:p>
        </p:txBody>
      </p:sp>
    </p:spTree>
    <p:extLst>
      <p:ext uri="{BB962C8B-B14F-4D97-AF65-F5344CB8AC3E}">
        <p14:creationId xmlns:p14="http://schemas.microsoft.com/office/powerpoint/2010/main" val="2182840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E5D03F-9B69-4DB2-A532-B4F93B5F07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5349EB7-3429-4467-9CC3-01789484F7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446E8D3-F68D-43EA-AA30-79B413B8BD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DF220-84ED-45EB-8C15-C498C252F3F3}" type="datetimeFigureOut">
              <a:rPr lang="en-GB" smtClean="0"/>
              <a:t>21/02/20</a:t>
            </a:fld>
            <a:endParaRPr lang="en-GB"/>
          </a:p>
        </p:txBody>
      </p:sp>
      <p:sp>
        <p:nvSpPr>
          <p:cNvPr id="5" name="Footer Placeholder 4">
            <a:extLst>
              <a:ext uri="{FF2B5EF4-FFF2-40B4-BE49-F238E27FC236}">
                <a16:creationId xmlns:a16="http://schemas.microsoft.com/office/drawing/2014/main" xmlns="" id="{1DD85D20-F9DF-4324-B831-41168EA748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5EF95DFC-DF41-4F9D-8798-3D8E2A3FCD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C1DE65-7779-46C1-A9D0-C12593FD7357}" type="slidenum">
              <a:rPr lang="en-GB" smtClean="0"/>
              <a:t>‹#›</a:t>
            </a:fld>
            <a:endParaRPr lang="en-GB"/>
          </a:p>
        </p:txBody>
      </p:sp>
    </p:spTree>
    <p:extLst>
      <p:ext uri="{BB962C8B-B14F-4D97-AF65-F5344CB8AC3E}">
        <p14:creationId xmlns:p14="http://schemas.microsoft.com/office/powerpoint/2010/main" val="979838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hyperlink" Target="http://grammar.yourdictionary.com/style-and-usage/Figurative-Language.html" TargetMode="External"/><Relationship Id="rId4" Type="http://schemas.openxmlformats.org/officeDocument/2006/relationships/hyperlink" Target="https://examples.yourdictionary.com/idioms-for-kids.html"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ted.com/profiles/144511/translato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ted.com/profiles/33348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ted.com/profiles/72607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ted.com/profiles/1176585" TargetMode="External"/><Relationship Id="rId4" Type="http://schemas.openxmlformats.org/officeDocument/2006/relationships/hyperlink" Target="http://www.ted.com/profiles/608660"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ted.com/profiles/715805"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ted.com/profiles/906717"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ted.com/profiles/1530709" TargetMode="External"/><Relationship Id="rId4" Type="http://schemas.openxmlformats.org/officeDocument/2006/relationships/hyperlink" Target="http://www.ted.com/profiles/1751105/translator"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hyperlink" Target="https://www.ted.com/profiles/259035" TargetMode="External"/><Relationship Id="rId4" Type="http://schemas.openxmlformats.org/officeDocument/2006/relationships/hyperlink" Target="http://www.ted.com/profiles/1496921"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ted.com/profiles/154631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s://www.ted.com/profiles/87406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ted.com/profiles/23687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ted.com/profiles/1764168/translator" TargetMode="External"/><Relationship Id="rId4" Type="http://schemas.openxmlformats.org/officeDocument/2006/relationships/hyperlink" Target="http://www.ted.com/profiles/452246/translator"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www.ted.com/profiles/254085/translator"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ted.com/profiles/3894550" TargetMode="External"/><Relationship Id="rId4" Type="http://schemas.openxmlformats.org/officeDocument/2006/relationships/hyperlink" Target="https://blog.ted.com/40-idioms-that-cant-be-translated-literally"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hyperlink" Target="https://examples.yourdictionary.com/idioms-for-kids.html" TargetMode="External"/><Relationship Id="rId4" Type="http://schemas.openxmlformats.org/officeDocument/2006/relationships/hyperlink" Target="https://blog.ted.com/40-idioms-that-cant-be-translated-literally" TargetMode="External"/><Relationship Id="rId5" Type="http://schemas.openxmlformats.org/officeDocument/2006/relationships/hyperlink" Target="http://www.inthisplayground.com/portfolio/fotoplay-at-princeton/" TargetMode="External"/><Relationship Id="rId1" Type="http://schemas.openxmlformats.org/officeDocument/2006/relationships/slideLayout" Target="../slideLayouts/slideLayout7.xml"/><Relationship Id="rId2" Type="http://schemas.openxmlformats.org/officeDocument/2006/relationships/hyperlink" Target="https://academicworks.cuny.edu/kb_pubs/14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grammar.yourdictionary.com/style-and-usage/Figurative-Language.html" TargetMode="External"/><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86197D16-FE75-4A0E-A0C9-28C0F04A43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xmlns="" id="{FA8FCEC6-4B30-4FF2-8B32-504BEAEA3A1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xmlns="" id="{8BCA66FB-87FC-4A8A-B932-55606B36DAD4}"/>
              </a:ext>
            </a:extLst>
          </p:cNvPr>
          <p:cNvSpPr>
            <a:spLocks noGrp="1"/>
          </p:cNvSpPr>
          <p:nvPr>
            <p:ph type="ctrTitle"/>
          </p:nvPr>
        </p:nvSpPr>
        <p:spPr>
          <a:xfrm>
            <a:off x="804484" y="1191796"/>
            <a:ext cx="10021446" cy="2976344"/>
          </a:xfrm>
        </p:spPr>
        <p:txBody>
          <a:bodyPr anchor="ctr">
            <a:normAutofit/>
          </a:bodyPr>
          <a:lstStyle/>
          <a:p>
            <a:pPr algn="l"/>
            <a:r>
              <a:rPr lang="en-GB" sz="6600">
                <a:solidFill>
                  <a:srgbClr val="FFFFFF"/>
                </a:solidFill>
              </a:rPr>
              <a:t>Language </a:t>
            </a:r>
            <a:r>
              <a:rPr lang="en-GB" sz="6600" smtClean="0">
                <a:solidFill>
                  <a:srgbClr val="FFFFFF"/>
                </a:solidFill>
              </a:rPr>
              <a:t>Portraits</a:t>
            </a:r>
            <a:br>
              <a:rPr lang="en-GB" sz="6600" smtClean="0">
                <a:solidFill>
                  <a:srgbClr val="FFFFFF"/>
                </a:solidFill>
              </a:rPr>
            </a:br>
            <a:r>
              <a:rPr lang="en-GB" sz="6600" smtClean="0">
                <a:solidFill>
                  <a:srgbClr val="FFFFFF"/>
                </a:solidFill>
              </a:rPr>
              <a:t>after </a:t>
            </a:r>
            <a:r>
              <a:rPr lang="en-GB" sz="6600" dirty="0">
                <a:solidFill>
                  <a:srgbClr val="FFFFFF"/>
                </a:solidFill>
              </a:rPr>
              <a:t>Marc Chagall</a:t>
            </a:r>
          </a:p>
        </p:txBody>
      </p:sp>
      <p:pic>
        <p:nvPicPr>
          <p:cNvPr id="5" name="Picture 4">
            <a:extLst>
              <a:ext uri="{FF2B5EF4-FFF2-40B4-BE49-F238E27FC236}">
                <a16:creationId xmlns:a16="http://schemas.microsoft.com/office/drawing/2014/main" xmlns="" id="{39EE08C0-33EF-4C97-8510-A50FCB883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2255" y="3356611"/>
            <a:ext cx="2733675" cy="2857500"/>
          </a:xfrm>
          <a:prstGeom prst="rect">
            <a:avLst/>
          </a:prstGeom>
        </p:spPr>
      </p:pic>
    </p:spTree>
    <p:extLst>
      <p:ext uri="{BB962C8B-B14F-4D97-AF65-F5344CB8AC3E}">
        <p14:creationId xmlns:p14="http://schemas.microsoft.com/office/powerpoint/2010/main" val="4121671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60AA3E-D77A-44D2-83D1-5BAE0FBB1CDC}"/>
              </a:ext>
            </a:extLst>
          </p:cNvPr>
          <p:cNvSpPr/>
          <p:nvPr/>
        </p:nvSpPr>
        <p:spPr>
          <a:xfrm>
            <a:off x="7124700" y="2373287"/>
            <a:ext cx="4781465" cy="4119588"/>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FF57F442-E330-4602-9B4B-3027C6E4FF29}"/>
              </a:ext>
            </a:extLst>
          </p:cNvPr>
          <p:cNvSpPr/>
          <p:nvPr/>
        </p:nvSpPr>
        <p:spPr>
          <a:xfrm>
            <a:off x="7124700" y="190499"/>
            <a:ext cx="4781465" cy="1952625"/>
          </a:xfrm>
          <a:prstGeom prst="rect">
            <a:avLst/>
          </a:prstGeom>
          <a:solidFill>
            <a:srgbClr val="5D75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a:extLst>
              <a:ext uri="{FF2B5EF4-FFF2-40B4-BE49-F238E27FC236}">
                <a16:creationId xmlns:a16="http://schemas.microsoft.com/office/drawing/2014/main" xmlns="" id="{A33635B9-BE3D-4EE2-AFAC-27858ADBC2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835" y="190500"/>
            <a:ext cx="6566546" cy="6302375"/>
          </a:xfrm>
          <a:prstGeom prst="rect">
            <a:avLst/>
          </a:prstGeom>
        </p:spPr>
      </p:pic>
      <p:sp>
        <p:nvSpPr>
          <p:cNvPr id="5" name="Title 1">
            <a:extLst>
              <a:ext uri="{FF2B5EF4-FFF2-40B4-BE49-F238E27FC236}">
                <a16:creationId xmlns:a16="http://schemas.microsoft.com/office/drawing/2014/main" xmlns="" id="{B55629FC-4C48-4865-989E-528F47ABF0F3}"/>
              </a:ext>
            </a:extLst>
          </p:cNvPr>
          <p:cNvSpPr>
            <a:spLocks noGrp="1"/>
          </p:cNvSpPr>
          <p:nvPr>
            <p:ph type="title"/>
          </p:nvPr>
        </p:nvSpPr>
        <p:spPr>
          <a:xfrm>
            <a:off x="7581900" y="692905"/>
            <a:ext cx="3771900" cy="1328738"/>
          </a:xfrm>
        </p:spPr>
        <p:txBody>
          <a:bodyPr>
            <a:normAutofit fontScale="90000"/>
          </a:bodyPr>
          <a:lstStyle/>
          <a:p>
            <a:r>
              <a:rPr lang="en-US" sz="4900" b="1" dirty="0">
                <a:solidFill>
                  <a:schemeClr val="bg1"/>
                </a:solidFill>
              </a:rPr>
              <a:t>Marc Chagall: Paris par la </a:t>
            </a:r>
            <a:r>
              <a:rPr lang="en-US" sz="4900" b="1" dirty="0" err="1">
                <a:solidFill>
                  <a:schemeClr val="bg1"/>
                </a:solidFill>
              </a:rPr>
              <a:t>fenêtre</a:t>
            </a:r>
            <a:r>
              <a:rPr lang="en-US" sz="4900" b="1" dirty="0">
                <a:solidFill>
                  <a:schemeClr val="bg1"/>
                </a:solidFill>
              </a:rPr>
              <a:t> (1913)</a:t>
            </a:r>
            <a:r>
              <a:rPr lang="en-US" sz="3100" b="1" dirty="0">
                <a:solidFill>
                  <a:srgbClr val="000000"/>
                </a:solidFill>
              </a:rPr>
              <a:t/>
            </a:r>
            <a:br>
              <a:rPr lang="en-US" sz="3100" b="1" dirty="0">
                <a:solidFill>
                  <a:srgbClr val="000000"/>
                </a:solidFill>
              </a:rPr>
            </a:br>
            <a:endParaRPr lang="en-GB" sz="3100" b="1" dirty="0">
              <a:solidFill>
                <a:srgbClr val="000000"/>
              </a:solidFill>
            </a:endParaRPr>
          </a:p>
        </p:txBody>
      </p:sp>
      <p:sp>
        <p:nvSpPr>
          <p:cNvPr id="6" name="Rectangle 5">
            <a:extLst>
              <a:ext uri="{FF2B5EF4-FFF2-40B4-BE49-F238E27FC236}">
                <a16:creationId xmlns:a16="http://schemas.microsoft.com/office/drawing/2014/main" xmlns="" id="{4CECB757-728D-4A41-AFC1-089A247F141F}"/>
              </a:ext>
            </a:extLst>
          </p:cNvPr>
          <p:cNvSpPr/>
          <p:nvPr/>
        </p:nvSpPr>
        <p:spPr>
          <a:xfrm>
            <a:off x="7467600" y="2998737"/>
            <a:ext cx="4000500" cy="3416320"/>
          </a:xfrm>
          <a:prstGeom prst="rect">
            <a:avLst/>
          </a:prstGeom>
        </p:spPr>
        <p:txBody>
          <a:bodyPr wrap="square">
            <a:spAutoFit/>
          </a:bodyPr>
          <a:lstStyle/>
          <a:p>
            <a:r>
              <a:rPr lang="en-GB" dirty="0">
                <a:solidFill>
                  <a:schemeClr val="bg1"/>
                </a:solidFill>
              </a:rPr>
              <a:t>In Russian one often calls a </a:t>
            </a:r>
            <a:r>
              <a:rPr lang="en-GB" i="1" dirty="0" err="1">
                <a:solidFill>
                  <a:schemeClr val="bg1"/>
                </a:solidFill>
              </a:rPr>
              <a:t>kiska</a:t>
            </a:r>
            <a:r>
              <a:rPr lang="en-GB" dirty="0">
                <a:solidFill>
                  <a:schemeClr val="bg1"/>
                </a:solidFill>
              </a:rPr>
              <a:t>/ ‘kitten’ a dear person - so some critics consider that the cat with a human face symbolises Bella.</a:t>
            </a:r>
          </a:p>
          <a:p>
            <a:endParaRPr lang="en-GB" dirty="0">
              <a:solidFill>
                <a:schemeClr val="bg1"/>
              </a:solidFill>
            </a:endParaRPr>
          </a:p>
          <a:p>
            <a:r>
              <a:rPr lang="en-GB" dirty="0">
                <a:solidFill>
                  <a:schemeClr val="bg1"/>
                </a:solidFill>
              </a:rPr>
              <a:t>Yiddish </a:t>
            </a:r>
            <a:r>
              <a:rPr lang="en-GB" i="1" dirty="0" err="1">
                <a:solidFill>
                  <a:schemeClr val="bg1"/>
                </a:solidFill>
              </a:rPr>
              <a:t>bashiremt</a:t>
            </a:r>
            <a:r>
              <a:rPr lang="en-GB" dirty="0">
                <a:solidFill>
                  <a:schemeClr val="bg1"/>
                </a:solidFill>
              </a:rPr>
              <a:t> / ‘covered with an umbrella’ – means protected by the destiny and here Chagall painted the umbrella as a parachute in the colours of French flag.</a:t>
            </a: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3926698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xmlns="" id="{61E4E38A-2924-4009-9FA4-D390F3ACC6A8}"/>
              </a:ext>
            </a:extLst>
          </p:cNvPr>
          <p:cNvSpPr txBox="1">
            <a:spLocks/>
          </p:cNvSpPr>
          <p:nvPr/>
        </p:nvSpPr>
        <p:spPr>
          <a:xfrm>
            <a:off x="586832" y="1428751"/>
            <a:ext cx="3669161" cy="3542151"/>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tx2">
                    <a:lumMod val="75000"/>
                  </a:schemeClr>
                </a:solidFill>
              </a:rPr>
              <a:t>Idioms</a:t>
            </a:r>
            <a:r>
              <a:rPr lang="en-US" sz="4000" b="1" dirty="0">
                <a:solidFill>
                  <a:srgbClr val="FFFFFF"/>
                </a:solidFill>
              </a:rPr>
              <a:t> are word combinations that have a different </a:t>
            </a:r>
            <a:r>
              <a:rPr lang="en-US" sz="4000" b="1" dirty="0">
                <a:solidFill>
                  <a:schemeClr val="tx2">
                    <a:lumMod val="75000"/>
                  </a:schemeClr>
                </a:solidFill>
              </a:rPr>
              <a:t> </a:t>
            </a:r>
            <a:r>
              <a:rPr lang="en-US" sz="4000" b="1" dirty="0">
                <a:solidFill>
                  <a:schemeClr val="tx2">
                    <a:lumMod val="75000"/>
                  </a:schemeClr>
                </a:solidFill>
                <a:hlinkClick r:id="rId3">
                  <a:extLst>
                    <a:ext uri="{A12FA001-AC4F-418D-AE19-62706E023703}">
                      <ahyp:hlinkClr xmlns:ahyp="http://schemas.microsoft.com/office/drawing/2018/hyperlinkcolor" xmlns="" val="tx"/>
                    </a:ext>
                  </a:extLst>
                </a:hlinkClick>
              </a:rPr>
              <a:t>figurative</a:t>
            </a:r>
            <a:r>
              <a:rPr lang="en-US" sz="4000" b="1" dirty="0">
                <a:solidFill>
                  <a:schemeClr val="tx2">
                    <a:lumMod val="75000"/>
                  </a:schemeClr>
                </a:solidFill>
              </a:rPr>
              <a:t> </a:t>
            </a:r>
            <a:r>
              <a:rPr lang="en-US" sz="4000" b="1" dirty="0">
                <a:solidFill>
                  <a:srgbClr val="FFFFFF"/>
                </a:solidFill>
              </a:rPr>
              <a:t/>
            </a:r>
            <a:br>
              <a:rPr lang="en-US" sz="4000" b="1" dirty="0">
                <a:solidFill>
                  <a:srgbClr val="FFFFFF"/>
                </a:solidFill>
              </a:rPr>
            </a:br>
            <a:r>
              <a:rPr lang="en-US" sz="4000" b="1" dirty="0">
                <a:solidFill>
                  <a:srgbClr val="FFFFFF"/>
                </a:solidFill>
              </a:rPr>
              <a:t>meaning than the </a:t>
            </a:r>
            <a:r>
              <a:rPr lang="en-US" sz="4000" b="1" dirty="0">
                <a:solidFill>
                  <a:schemeClr val="tx2">
                    <a:lumMod val="75000"/>
                  </a:schemeClr>
                </a:solidFill>
              </a:rPr>
              <a:t>literal </a:t>
            </a:r>
            <a:r>
              <a:rPr lang="en-US" sz="4000" b="1" dirty="0">
                <a:solidFill>
                  <a:srgbClr val="FFFFFF"/>
                </a:solidFill>
              </a:rPr>
              <a:t>meanings of each word or phrase. </a:t>
            </a:r>
            <a:br>
              <a:rPr lang="en-US" sz="4000" b="1" dirty="0">
                <a:solidFill>
                  <a:srgbClr val="FFFFFF"/>
                </a:solidFill>
              </a:rPr>
            </a:br>
            <a:r>
              <a:rPr lang="en-US" sz="4000" b="1" dirty="0">
                <a:solidFill>
                  <a:srgbClr val="FFFFFF"/>
                </a:solidFill>
              </a:rPr>
              <a:t/>
            </a:r>
            <a:br>
              <a:rPr lang="en-US" sz="4000" b="1" dirty="0">
                <a:solidFill>
                  <a:srgbClr val="FFFFFF"/>
                </a:solidFill>
              </a:rPr>
            </a:br>
            <a:endParaRPr lang="en-GB" sz="3700" dirty="0">
              <a:solidFill>
                <a:srgbClr val="FFFFFF"/>
              </a:solidFill>
            </a:endParaRPr>
          </a:p>
        </p:txBody>
      </p:sp>
      <p:sp>
        <p:nvSpPr>
          <p:cNvPr id="2" name="Rectangle 1">
            <a:extLst>
              <a:ext uri="{FF2B5EF4-FFF2-40B4-BE49-F238E27FC236}">
                <a16:creationId xmlns:a16="http://schemas.microsoft.com/office/drawing/2014/main" xmlns="" id="{CAB99528-A968-4590-A2D8-0B4D2F2211E9}"/>
              </a:ext>
            </a:extLst>
          </p:cNvPr>
          <p:cNvSpPr/>
          <p:nvPr/>
        </p:nvSpPr>
        <p:spPr>
          <a:xfrm>
            <a:off x="2148161" y="4552129"/>
            <a:ext cx="2417650" cy="523220"/>
          </a:xfrm>
          <a:prstGeom prst="rect">
            <a:avLst/>
          </a:prstGeom>
        </p:spPr>
        <p:txBody>
          <a:bodyPr wrap="none">
            <a:spAutoFit/>
          </a:bodyPr>
          <a:lstStyle/>
          <a:p>
            <a:r>
              <a:rPr lang="en-US" sz="2800" b="1" dirty="0">
                <a:solidFill>
                  <a:srgbClr val="FFFFFF"/>
                </a:solidFill>
              </a:rPr>
              <a:t>English Idioms:</a:t>
            </a:r>
            <a:endParaRPr lang="en-GB" sz="2800" dirty="0"/>
          </a:p>
        </p:txBody>
      </p:sp>
      <p:sp>
        <p:nvSpPr>
          <p:cNvPr id="9" name="Content Placeholder 2">
            <a:extLst>
              <a:ext uri="{FF2B5EF4-FFF2-40B4-BE49-F238E27FC236}">
                <a16:creationId xmlns:a16="http://schemas.microsoft.com/office/drawing/2014/main" xmlns="" id="{4037D6BF-C5AC-4D07-8D42-6CB622DF5C38}"/>
              </a:ext>
            </a:extLst>
          </p:cNvPr>
          <p:cNvSpPr txBox="1">
            <a:spLocks/>
          </p:cNvSpPr>
          <p:nvPr/>
        </p:nvSpPr>
        <p:spPr>
          <a:xfrm>
            <a:off x="6090574" y="314324"/>
            <a:ext cx="5739476" cy="6543675"/>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000000"/>
                </a:solidFill>
              </a:rPr>
              <a:t>In hot water - Be in trouble</a:t>
            </a:r>
          </a:p>
          <a:p>
            <a:r>
              <a:rPr lang="en-US" sz="1800">
                <a:solidFill>
                  <a:srgbClr val="000000"/>
                </a:solidFill>
              </a:rPr>
              <a:t>In the same boat - Be in the same situation</a:t>
            </a:r>
          </a:p>
          <a:p>
            <a:r>
              <a:rPr lang="en-US" sz="1800">
                <a:solidFill>
                  <a:srgbClr val="000000"/>
                </a:solidFill>
              </a:rPr>
              <a:t>Out of the blue - With no warning</a:t>
            </a:r>
          </a:p>
          <a:p>
            <a:r>
              <a:rPr lang="en-US" sz="1800">
                <a:solidFill>
                  <a:srgbClr val="000000"/>
                </a:solidFill>
              </a:rPr>
              <a:t>Piece of cake - Something very easy</a:t>
            </a:r>
          </a:p>
          <a:p>
            <a:r>
              <a:rPr lang="en-US" sz="1800">
                <a:solidFill>
                  <a:srgbClr val="000000"/>
                </a:solidFill>
              </a:rPr>
              <a:t>Read between the lines - Find the hidden meaning</a:t>
            </a:r>
          </a:p>
          <a:p>
            <a:r>
              <a:rPr lang="en-US" sz="1800">
                <a:solidFill>
                  <a:srgbClr val="000000"/>
                </a:solidFill>
              </a:rPr>
              <a:t>The icing on the cake - Something additional that turns good into great</a:t>
            </a:r>
          </a:p>
          <a:p>
            <a:r>
              <a:rPr lang="en-US" sz="1800">
                <a:solidFill>
                  <a:srgbClr val="000000"/>
                </a:solidFill>
              </a:rPr>
              <a:t>Fell on deaf ears - People wouldn't listen to something</a:t>
            </a:r>
          </a:p>
          <a:p>
            <a:r>
              <a:rPr lang="en-US" sz="1800">
                <a:solidFill>
                  <a:srgbClr val="000000"/>
                </a:solidFill>
              </a:rPr>
              <a:t>Get cold feet - Be nervous</a:t>
            </a:r>
          </a:p>
          <a:p>
            <a:r>
              <a:rPr lang="en-US" sz="1800">
                <a:solidFill>
                  <a:srgbClr val="000000"/>
                </a:solidFill>
              </a:rPr>
              <a:t>I'm all ears - You have my full attention</a:t>
            </a:r>
          </a:p>
          <a:p>
            <a:pPr marL="285750"/>
            <a:r>
              <a:rPr lang="en-US" sz="1800">
                <a:solidFill>
                  <a:srgbClr val="000000"/>
                </a:solidFill>
              </a:rPr>
              <a:t>A bull in a china shop - Someone who is very clumsy</a:t>
            </a:r>
          </a:p>
          <a:p>
            <a:pPr marL="285750"/>
            <a:r>
              <a:rPr lang="en-US" sz="1800">
                <a:solidFill>
                  <a:srgbClr val="000000"/>
                </a:solidFill>
              </a:rPr>
              <a:t>Cry crocodile tears - To pretend to be upset</a:t>
            </a:r>
          </a:p>
          <a:p>
            <a:pPr marL="285750"/>
            <a:r>
              <a:rPr lang="en-US" sz="1800">
                <a:solidFill>
                  <a:srgbClr val="000000"/>
                </a:solidFill>
              </a:rPr>
              <a:t>Put a bug in his ear - Make a suggestion</a:t>
            </a:r>
          </a:p>
          <a:p>
            <a:pPr marL="285750"/>
            <a:r>
              <a:rPr lang="en-US" sz="1800">
                <a:solidFill>
                  <a:srgbClr val="000000"/>
                </a:solidFill>
              </a:rPr>
              <a:t>Raining cats and dogs - It is raining very hard</a:t>
            </a:r>
          </a:p>
          <a:p>
            <a:pPr marL="285750"/>
            <a:r>
              <a:rPr lang="en-US" sz="1800">
                <a:solidFill>
                  <a:srgbClr val="000000"/>
                </a:solidFill>
              </a:rPr>
              <a:t>Stir a hornet's nest - To cause a lot of trouble</a:t>
            </a:r>
          </a:p>
          <a:p>
            <a:pPr marL="285750"/>
            <a:r>
              <a:rPr lang="en-US" sz="1800">
                <a:solidFill>
                  <a:srgbClr val="000000"/>
                </a:solidFill>
              </a:rPr>
              <a:t>The world is your oyster - You can achieve whatever/go wherever you want</a:t>
            </a:r>
          </a:p>
          <a:p>
            <a:pPr marL="285750"/>
            <a:r>
              <a:rPr lang="en-US" sz="1800">
                <a:solidFill>
                  <a:srgbClr val="000000"/>
                </a:solidFill>
              </a:rPr>
              <a:t>When pigs fly - To say something is impossible</a:t>
            </a:r>
          </a:p>
          <a:p>
            <a:pPr marL="57150" indent="0">
              <a:buFont typeface="Arial" panose="020B0604020202020204" pitchFamily="34" charset="0"/>
              <a:buNone/>
            </a:pPr>
            <a:r>
              <a:rPr lang="en-US" sz="1800">
                <a:solidFill>
                  <a:srgbClr val="000000"/>
                </a:solidFill>
              </a:rPr>
              <a:t>All examples from:</a:t>
            </a:r>
            <a:r>
              <a:rPr lang="en-GB" sz="1100">
                <a:hlinkClick r:id="rId4"/>
              </a:rPr>
              <a:t>https://examples.yourdictionary.com/idioms-for-kids.html</a:t>
            </a:r>
            <a:endParaRPr lang="en-US" sz="1100" dirty="0">
              <a:solidFill>
                <a:srgbClr val="000000"/>
              </a:solidFill>
            </a:endParaRPr>
          </a:p>
        </p:txBody>
      </p:sp>
    </p:spTree>
    <p:extLst>
      <p:ext uri="{BB962C8B-B14F-4D97-AF65-F5344CB8AC3E}">
        <p14:creationId xmlns:p14="http://schemas.microsoft.com/office/powerpoint/2010/main" val="3858220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xmlns="" id="{8AFBA6BB-0245-4565-998C-F05906CC612D}"/>
              </a:ext>
            </a:extLst>
          </p:cNvPr>
          <p:cNvSpPr>
            <a:spLocks noGrp="1"/>
          </p:cNvSpPr>
          <p:nvPr>
            <p:ph idx="1"/>
          </p:nvPr>
        </p:nvSpPr>
        <p:spPr>
          <a:xfrm>
            <a:off x="6090574" y="801866"/>
            <a:ext cx="5306084" cy="5230634"/>
          </a:xfrm>
        </p:spPr>
        <p:txBody>
          <a:bodyPr anchor="ctr">
            <a:normAutofit fontScale="92500" lnSpcReduction="10000"/>
          </a:bodyPr>
          <a:lstStyle/>
          <a:p>
            <a:r>
              <a:rPr lang="lv-LV" sz="2000" dirty="0">
                <a:solidFill>
                  <a:srgbClr val="000000"/>
                </a:solidFill>
              </a:rPr>
              <a:t>“think of blue almonds”</a:t>
            </a:r>
            <a:r>
              <a:rPr lang="pl-PL" sz="2000" dirty="0">
                <a:solidFill>
                  <a:srgbClr val="000000"/>
                </a:solidFill>
              </a:rPr>
              <a:t> (</a:t>
            </a:r>
            <a:r>
              <a:rPr lang="lv-LV" sz="2000" b="1" dirty="0">
                <a:solidFill>
                  <a:srgbClr val="000000"/>
                </a:solidFill>
              </a:rPr>
              <a:t>myśleć o niebieskich migdałach</a:t>
            </a:r>
            <a:r>
              <a:rPr lang="lv-LV" sz="2000" dirty="0">
                <a:solidFill>
                  <a:srgbClr val="000000"/>
                </a:solidFill>
              </a:rPr>
              <a:t>)</a:t>
            </a:r>
            <a:r>
              <a:rPr lang="en-GB" sz="2000" dirty="0">
                <a:solidFill>
                  <a:srgbClr val="000000"/>
                </a:solidFill>
              </a:rPr>
              <a:t> </a:t>
            </a:r>
            <a:r>
              <a:rPr lang="pl-PL" sz="2000" dirty="0">
                <a:solidFill>
                  <a:srgbClr val="000000"/>
                </a:solidFill>
              </a:rPr>
              <a:t> - </a:t>
            </a:r>
            <a:r>
              <a:rPr lang="lv-LV" sz="2000" dirty="0">
                <a:solidFill>
                  <a:srgbClr val="000000"/>
                </a:solidFill>
              </a:rPr>
              <a:t>daydream</a:t>
            </a:r>
          </a:p>
          <a:p>
            <a:r>
              <a:rPr lang="lv-LV" sz="2000" dirty="0">
                <a:solidFill>
                  <a:srgbClr val="000000"/>
                </a:solidFill>
              </a:rPr>
              <a:t>“tell it straight from the bridge” </a:t>
            </a:r>
            <a:r>
              <a:rPr lang="pl-PL" sz="2000" dirty="0">
                <a:solidFill>
                  <a:srgbClr val="000000"/>
                </a:solidFill>
              </a:rPr>
              <a:t>(</a:t>
            </a:r>
            <a:r>
              <a:rPr lang="lv-LV" sz="2000" b="1" dirty="0">
                <a:solidFill>
                  <a:srgbClr val="000000"/>
                </a:solidFill>
              </a:rPr>
              <a:t>mówić prosto z mostu</a:t>
            </a:r>
            <a:r>
              <a:rPr lang="lv-LV" sz="2000" dirty="0">
                <a:solidFill>
                  <a:srgbClr val="000000"/>
                </a:solidFill>
              </a:rPr>
              <a:t>)</a:t>
            </a:r>
            <a:r>
              <a:rPr lang="en-GB" sz="2000" dirty="0">
                <a:solidFill>
                  <a:srgbClr val="000000"/>
                </a:solidFill>
              </a:rPr>
              <a:t> -</a:t>
            </a:r>
            <a:r>
              <a:rPr lang="lv-LV" sz="2000" dirty="0">
                <a:solidFill>
                  <a:srgbClr val="000000"/>
                </a:solidFill>
              </a:rPr>
              <a:t> speak bluntly</a:t>
            </a:r>
            <a:r>
              <a:rPr lang="en-GB" sz="2000" dirty="0">
                <a:solidFill>
                  <a:srgbClr val="000000"/>
                </a:solidFill>
              </a:rPr>
              <a:t>/ spill the beans</a:t>
            </a:r>
            <a:endParaRPr lang="lv-LV" sz="2000" dirty="0">
              <a:solidFill>
                <a:srgbClr val="000000"/>
              </a:solidFill>
            </a:endParaRPr>
          </a:p>
          <a:p>
            <a:r>
              <a:rPr lang="lv-LV" sz="2000" dirty="0">
                <a:solidFill>
                  <a:srgbClr val="000000"/>
                </a:solidFill>
              </a:rPr>
              <a:t>“fell from the Christmas tree</a:t>
            </a:r>
            <a:r>
              <a:rPr lang="en-GB" sz="2000" dirty="0">
                <a:solidFill>
                  <a:srgbClr val="000000"/>
                </a:solidFill>
              </a:rPr>
              <a:t>/</a:t>
            </a:r>
            <a:r>
              <a:rPr lang="pl-PL" sz="2000" dirty="0">
                <a:solidFill>
                  <a:srgbClr val="000000"/>
                </a:solidFill>
              </a:rPr>
              <a:t> from</a:t>
            </a:r>
            <a:r>
              <a:rPr lang="en-GB" sz="2000" dirty="0">
                <a:solidFill>
                  <a:srgbClr val="000000"/>
                </a:solidFill>
              </a:rPr>
              <a:t> the moon</a:t>
            </a:r>
            <a:r>
              <a:rPr lang="lv-LV" sz="2000" dirty="0">
                <a:solidFill>
                  <a:srgbClr val="000000"/>
                </a:solidFill>
              </a:rPr>
              <a:t>” (</a:t>
            </a:r>
            <a:r>
              <a:rPr lang="lv-LV" sz="2000" b="1" dirty="0">
                <a:solidFill>
                  <a:srgbClr val="000000"/>
                </a:solidFill>
              </a:rPr>
              <a:t>urwać się z choinki</a:t>
            </a:r>
            <a:r>
              <a:rPr lang="en-GB" sz="2000" b="1" dirty="0">
                <a:solidFill>
                  <a:srgbClr val="000000"/>
                </a:solidFill>
              </a:rPr>
              <a:t>/ </a:t>
            </a:r>
            <a:r>
              <a:rPr lang="pl-PL" sz="2000" b="1" dirty="0">
                <a:solidFill>
                  <a:srgbClr val="000000"/>
                </a:solidFill>
              </a:rPr>
              <a:t>spaść z </a:t>
            </a:r>
            <a:r>
              <a:rPr lang="en-GB" sz="2000" b="1" dirty="0" err="1">
                <a:solidFill>
                  <a:srgbClr val="000000"/>
                </a:solidFill>
              </a:rPr>
              <a:t>ksi</a:t>
            </a:r>
            <a:r>
              <a:rPr lang="pl-PL" sz="2000" b="1" dirty="0">
                <a:solidFill>
                  <a:srgbClr val="000000"/>
                </a:solidFill>
              </a:rPr>
              <a:t>ężyca</a:t>
            </a:r>
            <a:r>
              <a:rPr lang="lv-LV" sz="2000" dirty="0">
                <a:solidFill>
                  <a:srgbClr val="000000"/>
                </a:solidFill>
              </a:rPr>
              <a:t>)</a:t>
            </a:r>
            <a:r>
              <a:rPr lang="en-GB" sz="2000" dirty="0">
                <a:solidFill>
                  <a:srgbClr val="000000"/>
                </a:solidFill>
              </a:rPr>
              <a:t> – be uninformed</a:t>
            </a:r>
            <a:endParaRPr lang="pl-PL" sz="2000" dirty="0">
              <a:solidFill>
                <a:srgbClr val="000000"/>
              </a:solidFill>
            </a:endParaRPr>
          </a:p>
          <a:p>
            <a:r>
              <a:rPr lang="lv-LV" sz="2000" dirty="0">
                <a:solidFill>
                  <a:srgbClr val="000000"/>
                </a:solidFill>
              </a:rPr>
              <a:t>“run where the pepper grows” (</a:t>
            </a:r>
            <a:r>
              <a:rPr lang="lv-LV" sz="2000" b="1" dirty="0">
                <a:solidFill>
                  <a:srgbClr val="000000"/>
                </a:solidFill>
              </a:rPr>
              <a:t>uciekać gdzie pieprz rośnie</a:t>
            </a:r>
            <a:r>
              <a:rPr lang="lv-LV" sz="2000" dirty="0">
                <a:solidFill>
                  <a:srgbClr val="000000"/>
                </a:solidFill>
              </a:rPr>
              <a:t>) or “where the devil says goodnight” (</a:t>
            </a:r>
            <a:r>
              <a:rPr lang="lv-LV" sz="2000" b="1" dirty="0">
                <a:solidFill>
                  <a:srgbClr val="000000"/>
                </a:solidFill>
              </a:rPr>
              <a:t>gdzie diabeł mówi dobranoc</a:t>
            </a:r>
            <a:r>
              <a:rPr lang="lv-LV" sz="2000" dirty="0">
                <a:solidFill>
                  <a:srgbClr val="000000"/>
                </a:solidFill>
              </a:rPr>
              <a:t>)</a:t>
            </a:r>
            <a:r>
              <a:rPr lang="pl-PL" sz="2000" dirty="0">
                <a:solidFill>
                  <a:srgbClr val="000000"/>
                </a:solidFill>
              </a:rPr>
              <a:t> – run like hell</a:t>
            </a:r>
          </a:p>
          <a:p>
            <a:r>
              <a:rPr lang="pl-PL" sz="2000" dirty="0">
                <a:solidFill>
                  <a:srgbClr val="000000"/>
                </a:solidFill>
              </a:rPr>
              <a:t>„promise </a:t>
            </a:r>
            <a:r>
              <a:rPr lang="en-US" sz="2000" dirty="0">
                <a:solidFill>
                  <a:srgbClr val="000000"/>
                </a:solidFill>
              </a:rPr>
              <a:t>pears on a willow” (</a:t>
            </a:r>
            <a:r>
              <a:rPr lang="pl-PL" sz="2000" b="1" dirty="0">
                <a:solidFill>
                  <a:srgbClr val="000000"/>
                </a:solidFill>
              </a:rPr>
              <a:t>obiecywać </a:t>
            </a:r>
            <a:r>
              <a:rPr lang="en-US" sz="2000" b="1" dirty="0" err="1">
                <a:solidFill>
                  <a:srgbClr val="000000"/>
                </a:solidFill>
              </a:rPr>
              <a:t>gruszki</a:t>
            </a:r>
            <a:r>
              <a:rPr lang="en-US" sz="2000" b="1" dirty="0">
                <a:solidFill>
                  <a:srgbClr val="000000"/>
                </a:solidFill>
              </a:rPr>
              <a:t> </a:t>
            </a:r>
            <a:r>
              <a:rPr lang="en-US" sz="2000" b="1" dirty="0" err="1">
                <a:solidFill>
                  <a:srgbClr val="000000"/>
                </a:solidFill>
              </a:rPr>
              <a:t>na</a:t>
            </a:r>
            <a:r>
              <a:rPr lang="en-US" sz="2000" b="1" dirty="0">
                <a:solidFill>
                  <a:srgbClr val="000000"/>
                </a:solidFill>
              </a:rPr>
              <a:t> </a:t>
            </a:r>
            <a:r>
              <a:rPr lang="en-US" sz="2000" b="1" dirty="0" err="1">
                <a:solidFill>
                  <a:srgbClr val="000000"/>
                </a:solidFill>
              </a:rPr>
              <a:t>wierzbie</a:t>
            </a:r>
            <a:r>
              <a:rPr lang="en-US" sz="2000" dirty="0">
                <a:solidFill>
                  <a:srgbClr val="000000"/>
                </a:solidFill>
              </a:rPr>
              <a:t>)</a:t>
            </a:r>
            <a:r>
              <a:rPr lang="pl-PL" sz="2000" dirty="0">
                <a:solidFill>
                  <a:srgbClr val="000000"/>
                </a:solidFill>
              </a:rPr>
              <a:t> – promise the world</a:t>
            </a:r>
          </a:p>
          <a:p>
            <a:r>
              <a:rPr lang="en-US" sz="2000" dirty="0">
                <a:solidFill>
                  <a:srgbClr val="000000"/>
                </a:solidFill>
              </a:rPr>
              <a:t>tell you to “stuff yourself with hay” (</a:t>
            </a:r>
            <a:r>
              <a:rPr lang="en-US" sz="2000" b="1" dirty="0" err="1">
                <a:solidFill>
                  <a:srgbClr val="000000"/>
                </a:solidFill>
              </a:rPr>
              <a:t>wypchać</a:t>
            </a:r>
            <a:r>
              <a:rPr lang="en-US" sz="2000" b="1" dirty="0">
                <a:solidFill>
                  <a:srgbClr val="000000"/>
                </a:solidFill>
              </a:rPr>
              <a:t> </a:t>
            </a:r>
            <a:r>
              <a:rPr lang="en-US" sz="2000" b="1" dirty="0" err="1">
                <a:solidFill>
                  <a:srgbClr val="000000"/>
                </a:solidFill>
              </a:rPr>
              <a:t>się</a:t>
            </a:r>
            <a:r>
              <a:rPr lang="en-US" sz="2000" b="1" dirty="0">
                <a:solidFill>
                  <a:srgbClr val="000000"/>
                </a:solidFill>
              </a:rPr>
              <a:t> </a:t>
            </a:r>
            <a:r>
              <a:rPr lang="en-US" sz="2000" b="1" dirty="0" err="1">
                <a:solidFill>
                  <a:srgbClr val="000000"/>
                </a:solidFill>
              </a:rPr>
              <a:t>sianem</a:t>
            </a:r>
            <a:r>
              <a:rPr lang="en-US" sz="2000" dirty="0">
                <a:solidFill>
                  <a:srgbClr val="000000"/>
                </a:solidFill>
              </a:rPr>
              <a:t>)</a:t>
            </a:r>
            <a:r>
              <a:rPr lang="pl-PL" sz="2000" dirty="0">
                <a:solidFill>
                  <a:srgbClr val="000000"/>
                </a:solidFill>
              </a:rPr>
              <a:t> - </a:t>
            </a:r>
            <a:r>
              <a:rPr lang="en-US" sz="2000" dirty="0">
                <a:solidFill>
                  <a:srgbClr val="000000"/>
                </a:solidFill>
              </a:rPr>
              <a:t>tell you to get lost</a:t>
            </a:r>
            <a:endParaRPr lang="pl-PL" sz="2000" dirty="0">
              <a:solidFill>
                <a:srgbClr val="000000"/>
              </a:solidFill>
            </a:endParaRPr>
          </a:p>
          <a:p>
            <a:r>
              <a:rPr lang="en-US" sz="2000" dirty="0">
                <a:solidFill>
                  <a:srgbClr val="000000"/>
                </a:solidFill>
              </a:rPr>
              <a:t>“</a:t>
            </a:r>
            <a:r>
              <a:rPr lang="pl-PL" sz="2000" dirty="0">
                <a:solidFill>
                  <a:srgbClr val="000000"/>
                </a:solidFill>
              </a:rPr>
              <a:t>It’s n</a:t>
            </a:r>
            <a:r>
              <a:rPr lang="en-US" sz="2000" dirty="0" err="1">
                <a:solidFill>
                  <a:srgbClr val="000000"/>
                </a:solidFill>
              </a:rPr>
              <a:t>ot</a:t>
            </a:r>
            <a:r>
              <a:rPr lang="en-US" sz="2000" dirty="0">
                <a:solidFill>
                  <a:srgbClr val="000000"/>
                </a:solidFill>
              </a:rPr>
              <a:t> my circus, not my monkeys”</a:t>
            </a:r>
            <a:r>
              <a:rPr lang="pl-PL" sz="2000" dirty="0">
                <a:solidFill>
                  <a:srgbClr val="000000"/>
                </a:solidFill>
              </a:rPr>
              <a:t> (</a:t>
            </a:r>
            <a:r>
              <a:rPr lang="pl-PL" sz="2000" b="1" dirty="0">
                <a:solidFill>
                  <a:srgbClr val="000000"/>
                </a:solidFill>
              </a:rPr>
              <a:t>to nie mój cyrk, nie moje małpy</a:t>
            </a:r>
            <a:r>
              <a:rPr lang="pl-PL" sz="2000" dirty="0">
                <a:solidFill>
                  <a:srgbClr val="000000"/>
                </a:solidFill>
              </a:rPr>
              <a:t>) </a:t>
            </a:r>
            <a:r>
              <a:rPr lang="en-US" sz="2000" dirty="0">
                <a:solidFill>
                  <a:srgbClr val="000000"/>
                </a:solidFill>
              </a:rPr>
              <a:t> – it’s not my problem.</a:t>
            </a:r>
            <a:endParaRPr lang="lv-LV" sz="2000" dirty="0">
              <a:solidFill>
                <a:srgbClr val="000000"/>
              </a:solidFill>
            </a:endParaRPr>
          </a:p>
        </p:txBody>
      </p:sp>
      <p:sp>
        <p:nvSpPr>
          <p:cNvPr id="8" name="Title 1">
            <a:extLst>
              <a:ext uri="{FF2B5EF4-FFF2-40B4-BE49-F238E27FC236}">
                <a16:creationId xmlns:a16="http://schemas.microsoft.com/office/drawing/2014/main" xmlns="" id="{61E4E38A-2924-4009-9FA4-D390F3ACC6A8}"/>
              </a:ext>
            </a:extLst>
          </p:cNvPr>
          <p:cNvSpPr txBox="1">
            <a:spLocks/>
          </p:cNvSpPr>
          <p:nvPr/>
        </p:nvSpPr>
        <p:spPr>
          <a:xfrm>
            <a:off x="640079" y="2053641"/>
            <a:ext cx="3669161" cy="2760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700" b="1" dirty="0">
                <a:solidFill>
                  <a:srgbClr val="FFFFFF"/>
                </a:solidFill>
              </a:rPr>
              <a:t>Polish idioms:</a:t>
            </a:r>
            <a:r>
              <a:rPr lang="lv-LV" sz="3700" b="1" dirty="0">
                <a:solidFill>
                  <a:srgbClr val="FFFFFF"/>
                </a:solidFill>
              </a:rPr>
              <a:t/>
            </a:r>
            <a:br>
              <a:rPr lang="lv-LV" sz="3700" b="1" dirty="0">
                <a:solidFill>
                  <a:srgbClr val="FFFFFF"/>
                </a:solidFill>
              </a:rPr>
            </a:br>
            <a:endParaRPr lang="en-GB" sz="3700" dirty="0">
              <a:solidFill>
                <a:srgbClr val="FFFFFF"/>
              </a:solidFill>
            </a:endParaRPr>
          </a:p>
        </p:txBody>
      </p:sp>
    </p:spTree>
    <p:extLst>
      <p:ext uri="{BB962C8B-B14F-4D97-AF65-F5344CB8AC3E}">
        <p14:creationId xmlns:p14="http://schemas.microsoft.com/office/powerpoint/2010/main" val="707090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19B261A-DC4C-4D59-88F1-CEBE2A69807D}"/>
              </a:ext>
            </a:extLst>
          </p:cNvPr>
          <p:cNvSpPr>
            <a:spLocks noGrp="1"/>
          </p:cNvSpPr>
          <p:nvPr>
            <p:ph type="title"/>
          </p:nvPr>
        </p:nvSpPr>
        <p:spPr>
          <a:xfrm>
            <a:off x="640079" y="2053641"/>
            <a:ext cx="3669161" cy="2760098"/>
          </a:xfrm>
        </p:spPr>
        <p:txBody>
          <a:bodyPr>
            <a:normAutofit/>
          </a:bodyPr>
          <a:lstStyle/>
          <a:p>
            <a:r>
              <a:rPr lang="lv-LV" sz="3700" b="1" dirty="0">
                <a:solidFill>
                  <a:srgbClr val="FFFFFF"/>
                </a:solidFill>
              </a:rPr>
              <a:t>From Polish translator </a:t>
            </a:r>
            <a:r>
              <a:rPr lang="lv-LV" sz="3700" b="1" u="sng" dirty="0">
                <a:solidFill>
                  <a:srgbClr val="FFFFFF"/>
                </a:solidFill>
                <a:hlinkClick r:id="rId3"/>
              </a:rPr>
              <a:t>Kinga Skorupska</a:t>
            </a:r>
            <a:r>
              <a:rPr lang="lv-LV" sz="3700" b="1" dirty="0">
                <a:solidFill>
                  <a:srgbClr val="FFFFFF"/>
                </a:solidFill>
              </a:rPr>
              <a:t>:</a:t>
            </a:r>
            <a:br>
              <a:rPr lang="lv-LV" sz="3700" b="1" dirty="0">
                <a:solidFill>
                  <a:srgbClr val="FFFFFF"/>
                </a:solidFill>
              </a:rPr>
            </a:br>
            <a:endParaRPr lang="en-GB" sz="3700" dirty="0">
              <a:solidFill>
                <a:srgbClr val="FFFFFF"/>
              </a:solidFill>
            </a:endParaRPr>
          </a:p>
        </p:txBody>
      </p:sp>
      <p:sp>
        <p:nvSpPr>
          <p:cNvPr id="3" name="Content Placeholder 2">
            <a:extLst>
              <a:ext uri="{FF2B5EF4-FFF2-40B4-BE49-F238E27FC236}">
                <a16:creationId xmlns:a16="http://schemas.microsoft.com/office/drawing/2014/main" xmlns="" id="{8AFBA6BB-0245-4565-998C-F05906CC612D}"/>
              </a:ext>
            </a:extLst>
          </p:cNvPr>
          <p:cNvSpPr>
            <a:spLocks noGrp="1"/>
          </p:cNvSpPr>
          <p:nvPr>
            <p:ph idx="1"/>
          </p:nvPr>
        </p:nvSpPr>
        <p:spPr>
          <a:xfrm>
            <a:off x="6090574" y="801866"/>
            <a:ext cx="5306084" cy="5230634"/>
          </a:xfrm>
        </p:spPr>
        <p:txBody>
          <a:bodyPr anchor="ctr">
            <a:normAutofit fontScale="92500" lnSpcReduction="10000"/>
          </a:bodyPr>
          <a:lstStyle/>
          <a:p>
            <a:r>
              <a:rPr lang="lv-LV" sz="2000" b="1" dirty="0">
                <a:solidFill>
                  <a:srgbClr val="000000"/>
                </a:solidFill>
              </a:rPr>
              <a:t>The idiom: Słoń nastąpił ci na ucho?</a:t>
            </a:r>
            <a:br>
              <a:rPr lang="lv-LV" sz="2000" b="1" dirty="0">
                <a:solidFill>
                  <a:srgbClr val="000000"/>
                </a:solidFill>
              </a:rPr>
            </a:br>
            <a:r>
              <a:rPr lang="lv-LV" sz="2000" b="1" dirty="0">
                <a:solidFill>
                  <a:srgbClr val="000000"/>
                </a:solidFill>
              </a:rPr>
              <a:t>Literal translation</a:t>
            </a:r>
            <a:r>
              <a:rPr lang="lv-LV" sz="2000" dirty="0">
                <a:solidFill>
                  <a:srgbClr val="000000"/>
                </a:solidFill>
              </a:rPr>
              <a:t>: “Did an elephant stomp on your ear?”</a:t>
            </a:r>
            <a:br>
              <a:rPr lang="lv-LV" sz="2000" dirty="0">
                <a:solidFill>
                  <a:srgbClr val="000000"/>
                </a:solidFill>
              </a:rPr>
            </a:br>
            <a:r>
              <a:rPr lang="lv-LV" sz="2000" b="1" dirty="0">
                <a:solidFill>
                  <a:srgbClr val="000000"/>
                </a:solidFill>
              </a:rPr>
              <a:t>What it means</a:t>
            </a:r>
            <a:r>
              <a:rPr lang="lv-LV" sz="2000" dirty="0">
                <a:solidFill>
                  <a:srgbClr val="000000"/>
                </a:solidFill>
              </a:rPr>
              <a:t>: “You have no ear for music.”</a:t>
            </a:r>
            <a:br>
              <a:rPr lang="lv-LV" sz="2000" dirty="0">
                <a:solidFill>
                  <a:srgbClr val="000000"/>
                </a:solidFill>
              </a:rPr>
            </a:br>
            <a:r>
              <a:rPr lang="lv-LV" sz="2000" b="1" dirty="0">
                <a:solidFill>
                  <a:srgbClr val="000000"/>
                </a:solidFill>
              </a:rPr>
              <a:t>Other languages this idiom exists in</a:t>
            </a:r>
            <a:r>
              <a:rPr lang="lv-LV" sz="2000" dirty="0">
                <a:solidFill>
                  <a:srgbClr val="000000"/>
                </a:solidFill>
              </a:rPr>
              <a:t>: Our translators tell us that in Croatian, there’s also a connection made between elephants and musical ability in the phrase, “You sing like an elephant farted in your ear (Pjevaš kao da ti je slon prdnuo u uho.).” But in the Latvian version, it’s a bear who stomps on your ear.</a:t>
            </a:r>
          </a:p>
          <a:p>
            <a:r>
              <a:rPr lang="lv-LV" sz="2000" b="1" dirty="0">
                <a:solidFill>
                  <a:srgbClr val="000000"/>
                </a:solidFill>
              </a:rPr>
              <a:t>The idiom: Bułka z masłem.</a:t>
            </a:r>
            <a:br>
              <a:rPr lang="lv-LV" sz="2000" b="1" dirty="0">
                <a:solidFill>
                  <a:srgbClr val="000000"/>
                </a:solidFill>
              </a:rPr>
            </a:br>
            <a:r>
              <a:rPr lang="lv-LV" sz="2000" b="1" dirty="0">
                <a:solidFill>
                  <a:srgbClr val="000000"/>
                </a:solidFill>
              </a:rPr>
              <a:t>Literal translation</a:t>
            </a:r>
            <a:r>
              <a:rPr lang="lv-LV" sz="2000" dirty="0">
                <a:solidFill>
                  <a:srgbClr val="000000"/>
                </a:solidFill>
              </a:rPr>
              <a:t>: “It’s a roll with butter.”</a:t>
            </a:r>
            <a:br>
              <a:rPr lang="lv-LV" sz="2000" dirty="0">
                <a:solidFill>
                  <a:srgbClr val="000000"/>
                </a:solidFill>
              </a:rPr>
            </a:br>
            <a:r>
              <a:rPr lang="lv-LV" sz="2000" b="1" dirty="0">
                <a:solidFill>
                  <a:srgbClr val="000000"/>
                </a:solidFill>
              </a:rPr>
              <a:t>What it means</a:t>
            </a:r>
            <a:r>
              <a:rPr lang="lv-LV" sz="2000" dirty="0">
                <a:solidFill>
                  <a:srgbClr val="000000"/>
                </a:solidFill>
              </a:rPr>
              <a:t>: “It’s really easy.”</a:t>
            </a:r>
          </a:p>
          <a:p>
            <a:r>
              <a:rPr lang="lv-LV" sz="2000" b="1" dirty="0">
                <a:solidFill>
                  <a:srgbClr val="000000"/>
                </a:solidFill>
              </a:rPr>
              <a:t>The idiom: Z choinki się urwałaś?</a:t>
            </a:r>
            <a:br>
              <a:rPr lang="lv-LV" sz="2000" b="1" dirty="0">
                <a:solidFill>
                  <a:srgbClr val="000000"/>
                </a:solidFill>
              </a:rPr>
            </a:br>
            <a:r>
              <a:rPr lang="lv-LV" sz="2000" b="1" dirty="0">
                <a:solidFill>
                  <a:srgbClr val="000000"/>
                </a:solidFill>
              </a:rPr>
              <a:t>Literal translation</a:t>
            </a:r>
            <a:r>
              <a:rPr lang="lv-LV" sz="2000" dirty="0">
                <a:solidFill>
                  <a:srgbClr val="000000"/>
                </a:solidFill>
              </a:rPr>
              <a:t>: “Did you fall from a Christmas tree?”</a:t>
            </a:r>
            <a:br>
              <a:rPr lang="lv-LV" sz="2000" dirty="0">
                <a:solidFill>
                  <a:srgbClr val="000000"/>
                </a:solidFill>
              </a:rPr>
            </a:br>
            <a:r>
              <a:rPr lang="lv-LV" sz="2000" b="1" dirty="0">
                <a:solidFill>
                  <a:srgbClr val="000000"/>
                </a:solidFill>
              </a:rPr>
              <a:t>What it means</a:t>
            </a:r>
            <a:r>
              <a:rPr lang="lv-LV" sz="2000" dirty="0">
                <a:solidFill>
                  <a:srgbClr val="000000"/>
                </a:solidFill>
              </a:rPr>
              <a:t>: “You are not well informed, and it shows.”</a:t>
            </a:r>
          </a:p>
        </p:txBody>
      </p:sp>
    </p:spTree>
    <p:extLst>
      <p:ext uri="{BB962C8B-B14F-4D97-AF65-F5344CB8AC3E}">
        <p14:creationId xmlns:p14="http://schemas.microsoft.com/office/powerpoint/2010/main" val="3272966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1CF600D-AAC4-4D4C-9F57-CED827BE490F}"/>
              </a:ext>
            </a:extLst>
          </p:cNvPr>
          <p:cNvSpPr>
            <a:spLocks noGrp="1"/>
          </p:cNvSpPr>
          <p:nvPr>
            <p:ph type="title"/>
          </p:nvPr>
        </p:nvSpPr>
        <p:spPr>
          <a:xfrm>
            <a:off x="640079" y="2053641"/>
            <a:ext cx="3669161" cy="2760098"/>
          </a:xfrm>
        </p:spPr>
        <p:txBody>
          <a:bodyPr>
            <a:normAutofit/>
          </a:bodyPr>
          <a:lstStyle/>
          <a:p>
            <a:r>
              <a:rPr lang="en-GB" sz="3700" b="1" dirty="0">
                <a:solidFill>
                  <a:srgbClr val="FFFFFF"/>
                </a:solidFill>
              </a:rPr>
              <a:t>Urdu idioms:</a:t>
            </a:r>
            <a:r>
              <a:rPr lang="lv-LV" sz="3700" b="1" dirty="0">
                <a:solidFill>
                  <a:srgbClr val="FFFFFF"/>
                </a:solidFill>
              </a:rPr>
              <a:t/>
            </a:r>
            <a:br>
              <a:rPr lang="lv-LV" sz="3700" b="1" dirty="0">
                <a:solidFill>
                  <a:srgbClr val="FFFFFF"/>
                </a:solidFill>
              </a:rPr>
            </a:br>
            <a:endParaRPr lang="en-GB" sz="3700" dirty="0">
              <a:solidFill>
                <a:srgbClr val="FFFFFF"/>
              </a:solidFill>
            </a:endParaRPr>
          </a:p>
        </p:txBody>
      </p:sp>
      <p:sp>
        <p:nvSpPr>
          <p:cNvPr id="3" name="Content Placeholder 2">
            <a:extLst>
              <a:ext uri="{FF2B5EF4-FFF2-40B4-BE49-F238E27FC236}">
                <a16:creationId xmlns:a16="http://schemas.microsoft.com/office/drawing/2014/main" xmlns="" id="{2D901FE8-0805-4A29-AE03-1C3E5BBBA958}"/>
              </a:ext>
            </a:extLst>
          </p:cNvPr>
          <p:cNvSpPr>
            <a:spLocks noGrp="1"/>
          </p:cNvSpPr>
          <p:nvPr>
            <p:ph idx="1"/>
          </p:nvPr>
        </p:nvSpPr>
        <p:spPr>
          <a:xfrm>
            <a:off x="6090574" y="801866"/>
            <a:ext cx="5306084" cy="5230634"/>
          </a:xfrm>
        </p:spPr>
        <p:txBody>
          <a:bodyPr anchor="ctr">
            <a:normAutofit/>
          </a:bodyPr>
          <a:lstStyle/>
          <a:p>
            <a:r>
              <a:rPr lang="lv-LV" sz="1900" b="1" dirty="0">
                <a:solidFill>
                  <a:srgbClr val="000000"/>
                </a:solidFill>
              </a:rPr>
              <a:t>The idiom: </a:t>
            </a:r>
            <a:r>
              <a:rPr lang="ar-AE" sz="1900" b="1" dirty="0"/>
              <a:t>گل کھال وا </a:t>
            </a:r>
            <a:r>
              <a:rPr lang="en-GB" sz="1900" b="1" dirty="0"/>
              <a:t> gull </a:t>
            </a:r>
            <a:r>
              <a:rPr lang="en-GB" sz="1900" b="1" dirty="0" err="1"/>
              <a:t>khilana</a:t>
            </a:r>
            <a:r>
              <a:rPr lang="en-GB" sz="1900" b="1" dirty="0"/>
              <a:t>                            </a:t>
            </a:r>
            <a:r>
              <a:rPr lang="lv-LV" sz="1900" b="1" dirty="0">
                <a:solidFill>
                  <a:srgbClr val="000000"/>
                </a:solidFill>
              </a:rPr>
              <a:t>Literal translation</a:t>
            </a:r>
            <a:r>
              <a:rPr lang="lv-LV" sz="1900" dirty="0">
                <a:solidFill>
                  <a:srgbClr val="000000"/>
                </a:solidFill>
              </a:rPr>
              <a:t>: </a:t>
            </a:r>
            <a:r>
              <a:rPr lang="en-GB" sz="1900" dirty="0"/>
              <a:t>To blossom a flower</a:t>
            </a:r>
            <a:r>
              <a:rPr lang="lv-LV" sz="1900" dirty="0">
                <a:solidFill>
                  <a:srgbClr val="000000"/>
                </a:solidFill>
              </a:rPr>
              <a:t>.</a:t>
            </a:r>
            <a:br>
              <a:rPr lang="lv-LV" sz="1900" dirty="0">
                <a:solidFill>
                  <a:srgbClr val="000000"/>
                </a:solidFill>
              </a:rPr>
            </a:br>
            <a:r>
              <a:rPr lang="lv-LV" sz="1900" b="1" dirty="0">
                <a:solidFill>
                  <a:srgbClr val="000000"/>
                </a:solidFill>
              </a:rPr>
              <a:t>What it means</a:t>
            </a:r>
            <a:r>
              <a:rPr lang="lv-LV" sz="1900" dirty="0">
                <a:solidFill>
                  <a:srgbClr val="000000"/>
                </a:solidFill>
              </a:rPr>
              <a:t>: “</a:t>
            </a:r>
            <a:r>
              <a:rPr lang="en-GB" sz="1900" dirty="0"/>
              <a:t>to create problem”</a:t>
            </a:r>
            <a:endParaRPr lang="lv-LV" sz="1900" dirty="0">
              <a:solidFill>
                <a:srgbClr val="000000"/>
              </a:solidFill>
            </a:endParaRPr>
          </a:p>
          <a:p>
            <a:r>
              <a:rPr lang="lv-LV" sz="1900" b="1" dirty="0">
                <a:solidFill>
                  <a:srgbClr val="000000"/>
                </a:solidFill>
              </a:rPr>
              <a:t>The idiom: </a:t>
            </a:r>
            <a:r>
              <a:rPr lang="ar-AE" sz="1900" b="1" dirty="0"/>
              <a:t>گووا ے ر تا </a:t>
            </a:r>
            <a:r>
              <a:rPr lang="en-GB" sz="1900" b="1" dirty="0"/>
              <a:t> </a:t>
            </a:r>
            <a:r>
              <a:rPr lang="en-GB" sz="1900" b="1" dirty="0" err="1"/>
              <a:t>taaray</a:t>
            </a:r>
            <a:r>
              <a:rPr lang="en-GB" sz="1900" b="1" dirty="0"/>
              <a:t> gin-</a:t>
            </a:r>
            <a:r>
              <a:rPr lang="en-GB" sz="1900" b="1" dirty="0" err="1"/>
              <a:t>naa</a:t>
            </a:r>
            <a:r>
              <a:rPr lang="lv-LV" sz="1900" b="1" dirty="0">
                <a:solidFill>
                  <a:srgbClr val="000000"/>
                </a:solidFill>
              </a:rPr>
              <a:t/>
            </a:r>
            <a:br>
              <a:rPr lang="lv-LV" sz="1900" b="1" dirty="0">
                <a:solidFill>
                  <a:srgbClr val="000000"/>
                </a:solidFill>
              </a:rPr>
            </a:br>
            <a:r>
              <a:rPr lang="lv-LV" sz="1900" b="1" dirty="0">
                <a:solidFill>
                  <a:srgbClr val="000000"/>
                </a:solidFill>
              </a:rPr>
              <a:t>Literal translation</a:t>
            </a:r>
            <a:r>
              <a:rPr lang="lv-LV" sz="1900" dirty="0">
                <a:solidFill>
                  <a:srgbClr val="000000"/>
                </a:solidFill>
              </a:rPr>
              <a:t>: </a:t>
            </a:r>
            <a:r>
              <a:rPr lang="en-GB" sz="1900" dirty="0"/>
              <a:t>To count the stars</a:t>
            </a:r>
            <a:r>
              <a:rPr lang="lv-LV" sz="1900" dirty="0">
                <a:solidFill>
                  <a:srgbClr val="000000"/>
                </a:solidFill>
              </a:rPr>
              <a:t/>
            </a:r>
            <a:br>
              <a:rPr lang="lv-LV" sz="1900" dirty="0">
                <a:solidFill>
                  <a:srgbClr val="000000"/>
                </a:solidFill>
              </a:rPr>
            </a:br>
            <a:r>
              <a:rPr lang="lv-LV" sz="1900" b="1" dirty="0">
                <a:solidFill>
                  <a:srgbClr val="000000"/>
                </a:solidFill>
              </a:rPr>
              <a:t>What it means</a:t>
            </a:r>
            <a:r>
              <a:rPr lang="lv-LV" sz="1900" dirty="0">
                <a:solidFill>
                  <a:srgbClr val="000000"/>
                </a:solidFill>
              </a:rPr>
              <a:t>: “</a:t>
            </a:r>
            <a:r>
              <a:rPr lang="en-GB" sz="1900" dirty="0"/>
              <a:t>to wake in night</a:t>
            </a:r>
            <a:r>
              <a:rPr lang="en-GB" sz="1900" dirty="0">
                <a:solidFill>
                  <a:srgbClr val="000000"/>
                </a:solidFill>
              </a:rPr>
              <a:t>”</a:t>
            </a:r>
            <a:endParaRPr lang="lv-LV" sz="1900" dirty="0">
              <a:solidFill>
                <a:srgbClr val="000000"/>
              </a:solidFill>
            </a:endParaRPr>
          </a:p>
          <a:p>
            <a:r>
              <a:rPr lang="lv-LV" sz="1900" b="1" dirty="0">
                <a:solidFill>
                  <a:srgbClr val="000000"/>
                </a:solidFill>
              </a:rPr>
              <a:t>The idiom: </a:t>
            </a:r>
            <a:r>
              <a:rPr lang="ar-AE" sz="1900" b="1" dirty="0"/>
              <a:t>ا پہ ں و ر وگا ا </a:t>
            </a:r>
            <a:r>
              <a:rPr lang="en-GB" sz="1900" b="1" dirty="0"/>
              <a:t> </a:t>
            </a:r>
            <a:r>
              <a:rPr lang="en-GB" sz="1900" b="1" dirty="0" err="1"/>
              <a:t>angaroon</a:t>
            </a:r>
            <a:r>
              <a:rPr lang="en-GB" sz="1900" b="1" dirty="0"/>
              <a:t> pe </a:t>
            </a:r>
            <a:r>
              <a:rPr lang="en-GB" sz="1900" b="1" dirty="0" err="1"/>
              <a:t>lautna</a:t>
            </a:r>
            <a:r>
              <a:rPr lang="lv-LV" sz="1900" b="1" dirty="0">
                <a:solidFill>
                  <a:srgbClr val="000000"/>
                </a:solidFill>
              </a:rPr>
              <a:t/>
            </a:r>
            <a:br>
              <a:rPr lang="lv-LV" sz="1900" b="1" dirty="0">
                <a:solidFill>
                  <a:srgbClr val="000000"/>
                </a:solidFill>
              </a:rPr>
            </a:br>
            <a:r>
              <a:rPr lang="lv-LV" sz="1900" b="1" dirty="0">
                <a:solidFill>
                  <a:srgbClr val="000000"/>
                </a:solidFill>
              </a:rPr>
              <a:t>Literal translation</a:t>
            </a:r>
            <a:r>
              <a:rPr lang="lv-LV" sz="1900" dirty="0">
                <a:solidFill>
                  <a:srgbClr val="000000"/>
                </a:solidFill>
              </a:rPr>
              <a:t>: </a:t>
            </a:r>
            <a:r>
              <a:rPr lang="en-GB" sz="1900" dirty="0"/>
              <a:t>To walk on burning coals</a:t>
            </a:r>
            <a:r>
              <a:rPr lang="lv-LV" sz="1900" dirty="0">
                <a:solidFill>
                  <a:srgbClr val="000000"/>
                </a:solidFill>
              </a:rPr>
              <a:t/>
            </a:r>
            <a:br>
              <a:rPr lang="lv-LV" sz="1900" dirty="0">
                <a:solidFill>
                  <a:srgbClr val="000000"/>
                </a:solidFill>
              </a:rPr>
            </a:br>
            <a:r>
              <a:rPr lang="lv-LV" sz="1900" b="1" dirty="0">
                <a:solidFill>
                  <a:srgbClr val="000000"/>
                </a:solidFill>
              </a:rPr>
              <a:t>What it means</a:t>
            </a:r>
            <a:r>
              <a:rPr lang="lv-LV" sz="1900" dirty="0">
                <a:solidFill>
                  <a:srgbClr val="000000"/>
                </a:solidFill>
              </a:rPr>
              <a:t>: “</a:t>
            </a:r>
            <a:r>
              <a:rPr lang="en-GB" sz="1900" dirty="0"/>
              <a:t>To be in serious trouble”</a:t>
            </a:r>
            <a:endParaRPr lang="lv-LV" sz="1900" dirty="0">
              <a:solidFill>
                <a:srgbClr val="000000"/>
              </a:solidFill>
            </a:endParaRPr>
          </a:p>
          <a:p>
            <a:endParaRPr lang="en-GB" sz="1700" dirty="0">
              <a:solidFill>
                <a:srgbClr val="000000"/>
              </a:solidFill>
            </a:endParaRPr>
          </a:p>
        </p:txBody>
      </p:sp>
    </p:spTree>
    <p:extLst>
      <p:ext uri="{BB962C8B-B14F-4D97-AF65-F5344CB8AC3E}">
        <p14:creationId xmlns:p14="http://schemas.microsoft.com/office/powerpoint/2010/main" val="2999923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1CF600D-AAC4-4D4C-9F57-CED827BE490F}"/>
              </a:ext>
            </a:extLst>
          </p:cNvPr>
          <p:cNvSpPr>
            <a:spLocks noGrp="1"/>
          </p:cNvSpPr>
          <p:nvPr>
            <p:ph type="title"/>
          </p:nvPr>
        </p:nvSpPr>
        <p:spPr>
          <a:xfrm>
            <a:off x="640079" y="2053641"/>
            <a:ext cx="3669161" cy="2760098"/>
          </a:xfrm>
        </p:spPr>
        <p:txBody>
          <a:bodyPr>
            <a:normAutofit/>
          </a:bodyPr>
          <a:lstStyle/>
          <a:p>
            <a:r>
              <a:rPr lang="en-GB" sz="3700" b="1" dirty="0">
                <a:solidFill>
                  <a:srgbClr val="FFFFFF"/>
                </a:solidFill>
              </a:rPr>
              <a:t>Czech idioms:</a:t>
            </a:r>
            <a:r>
              <a:rPr lang="lv-LV" sz="3700" b="1" dirty="0">
                <a:solidFill>
                  <a:srgbClr val="FFFFFF"/>
                </a:solidFill>
              </a:rPr>
              <a:t/>
            </a:r>
            <a:br>
              <a:rPr lang="lv-LV" sz="3700" b="1" dirty="0">
                <a:solidFill>
                  <a:srgbClr val="FFFFFF"/>
                </a:solidFill>
              </a:rPr>
            </a:br>
            <a:endParaRPr lang="en-GB" sz="3700" dirty="0">
              <a:solidFill>
                <a:srgbClr val="FFFFFF"/>
              </a:solidFill>
            </a:endParaRPr>
          </a:p>
        </p:txBody>
      </p:sp>
      <p:sp>
        <p:nvSpPr>
          <p:cNvPr id="3" name="Content Placeholder 2">
            <a:extLst>
              <a:ext uri="{FF2B5EF4-FFF2-40B4-BE49-F238E27FC236}">
                <a16:creationId xmlns:a16="http://schemas.microsoft.com/office/drawing/2014/main" xmlns="" id="{2D901FE8-0805-4A29-AE03-1C3E5BBBA958}"/>
              </a:ext>
            </a:extLst>
          </p:cNvPr>
          <p:cNvSpPr>
            <a:spLocks noGrp="1"/>
          </p:cNvSpPr>
          <p:nvPr>
            <p:ph idx="1"/>
          </p:nvPr>
        </p:nvSpPr>
        <p:spPr>
          <a:xfrm>
            <a:off x="6090574" y="801866"/>
            <a:ext cx="5306084" cy="5230634"/>
          </a:xfrm>
        </p:spPr>
        <p:txBody>
          <a:bodyPr anchor="ctr">
            <a:normAutofit/>
          </a:bodyPr>
          <a:lstStyle/>
          <a:p>
            <a:r>
              <a:rPr lang="lv-LV" sz="1900" b="1" dirty="0">
                <a:solidFill>
                  <a:srgbClr val="000000"/>
                </a:solidFill>
              </a:rPr>
              <a:t>The idiom: </a:t>
            </a:r>
            <a:r>
              <a:rPr lang="en-US" sz="1900" b="1" dirty="0" err="1"/>
              <a:t>Padají</a:t>
            </a:r>
            <a:r>
              <a:rPr lang="en-US" sz="1900" b="1" dirty="0"/>
              <a:t> </a:t>
            </a:r>
            <a:r>
              <a:rPr lang="en-US" sz="1900" b="1" dirty="0" err="1"/>
              <a:t>trakaře</a:t>
            </a:r>
            <a:r>
              <a:rPr lang="en-US" sz="1900" b="1" dirty="0"/>
              <a:t> ("it's raining wheelbarrows") </a:t>
            </a:r>
            <a:r>
              <a:rPr lang="en-US" sz="1900" dirty="0">
                <a:solidFill>
                  <a:srgbClr val="000000"/>
                </a:solidFill>
              </a:rPr>
              <a:t>Meaning: i</a:t>
            </a:r>
            <a:r>
              <a:rPr lang="en-US" sz="1900" dirty="0"/>
              <a:t>t’s raining a lot</a:t>
            </a:r>
            <a:endParaRPr lang="en-US" sz="1900" b="1" dirty="0"/>
          </a:p>
          <a:p>
            <a:r>
              <a:rPr lang="en-US" sz="1900" b="1" dirty="0">
                <a:solidFill>
                  <a:srgbClr val="000000"/>
                </a:solidFill>
              </a:rPr>
              <a:t>The idiom: </a:t>
            </a:r>
            <a:r>
              <a:rPr lang="en-US" sz="1900" b="1" dirty="0" err="1">
                <a:solidFill>
                  <a:srgbClr val="000000"/>
                </a:solidFill>
              </a:rPr>
              <a:t>Bouře</a:t>
            </a:r>
            <a:r>
              <a:rPr lang="en-US" sz="1900" b="1" dirty="0">
                <a:solidFill>
                  <a:srgbClr val="000000"/>
                </a:solidFill>
              </a:rPr>
              <a:t> </a:t>
            </a:r>
            <a:r>
              <a:rPr lang="en-US" sz="1900" b="1" dirty="0" err="1">
                <a:solidFill>
                  <a:srgbClr val="000000"/>
                </a:solidFill>
              </a:rPr>
              <a:t>ve</a:t>
            </a:r>
            <a:r>
              <a:rPr lang="en-US" sz="1900" b="1" dirty="0">
                <a:solidFill>
                  <a:srgbClr val="000000"/>
                </a:solidFill>
              </a:rPr>
              <a:t> </a:t>
            </a:r>
            <a:r>
              <a:rPr lang="en-US" sz="1900" b="1" dirty="0" err="1">
                <a:solidFill>
                  <a:srgbClr val="000000"/>
                </a:solidFill>
              </a:rPr>
              <a:t>sklenici</a:t>
            </a:r>
            <a:r>
              <a:rPr lang="en-US" sz="1900" b="1" dirty="0">
                <a:solidFill>
                  <a:srgbClr val="000000"/>
                </a:solidFill>
              </a:rPr>
              <a:t> </a:t>
            </a:r>
            <a:r>
              <a:rPr lang="en-US" sz="1900" b="1" dirty="0" err="1">
                <a:solidFill>
                  <a:srgbClr val="000000"/>
                </a:solidFill>
              </a:rPr>
              <a:t>vody</a:t>
            </a:r>
            <a:r>
              <a:rPr lang="en-US" sz="1900" b="1" dirty="0">
                <a:solidFill>
                  <a:srgbClr val="000000"/>
                </a:solidFill>
              </a:rPr>
              <a:t>. (A storm in a glass of water)</a:t>
            </a:r>
            <a:r>
              <a:rPr lang="pl-PL" sz="1900" b="1" dirty="0">
                <a:solidFill>
                  <a:srgbClr val="000000"/>
                </a:solidFill>
              </a:rPr>
              <a:t> </a:t>
            </a:r>
            <a:r>
              <a:rPr lang="pl-PL" sz="1900" dirty="0">
                <a:solidFill>
                  <a:srgbClr val="000000"/>
                </a:solidFill>
              </a:rPr>
              <a:t>Meaning:</a:t>
            </a:r>
            <a:r>
              <a:rPr lang="en-US" sz="1900" dirty="0">
                <a:solidFill>
                  <a:srgbClr val="000000"/>
                </a:solidFill>
              </a:rPr>
              <a:t> a small event that has been exaggerated out of proportion</a:t>
            </a:r>
          </a:p>
          <a:p>
            <a:r>
              <a:rPr lang="lv-LV" sz="1900" b="1" dirty="0">
                <a:solidFill>
                  <a:srgbClr val="000000"/>
                </a:solidFill>
              </a:rPr>
              <a:t>The idiom</a:t>
            </a:r>
            <a:r>
              <a:rPr lang="pl-PL" sz="1900" b="1" dirty="0">
                <a:solidFill>
                  <a:srgbClr val="000000"/>
                </a:solidFill>
              </a:rPr>
              <a:t>: </a:t>
            </a:r>
            <a:r>
              <a:rPr lang="en-US" sz="1900" b="1" dirty="0" err="1">
                <a:solidFill>
                  <a:srgbClr val="000000"/>
                </a:solidFill>
              </a:rPr>
              <a:t>Lepší</a:t>
            </a:r>
            <a:r>
              <a:rPr lang="en-US" sz="1900" b="1" dirty="0">
                <a:solidFill>
                  <a:srgbClr val="000000"/>
                </a:solidFill>
              </a:rPr>
              <a:t> </a:t>
            </a:r>
            <a:r>
              <a:rPr lang="en-US" sz="1900" b="1" dirty="0" err="1">
                <a:solidFill>
                  <a:srgbClr val="000000"/>
                </a:solidFill>
              </a:rPr>
              <a:t>vrabec</a:t>
            </a:r>
            <a:r>
              <a:rPr lang="en-US" sz="1900" b="1" dirty="0">
                <a:solidFill>
                  <a:srgbClr val="000000"/>
                </a:solidFill>
              </a:rPr>
              <a:t> v </a:t>
            </a:r>
            <a:r>
              <a:rPr lang="en-US" sz="1900" b="1" dirty="0" err="1">
                <a:solidFill>
                  <a:srgbClr val="000000"/>
                </a:solidFill>
              </a:rPr>
              <a:t>hrsti</a:t>
            </a:r>
            <a:r>
              <a:rPr lang="en-US" sz="1900" b="1" dirty="0">
                <a:solidFill>
                  <a:srgbClr val="000000"/>
                </a:solidFill>
              </a:rPr>
              <a:t> </a:t>
            </a:r>
            <a:r>
              <a:rPr lang="en-US" sz="1900" b="1" dirty="0" err="1">
                <a:solidFill>
                  <a:srgbClr val="000000"/>
                </a:solidFill>
              </a:rPr>
              <a:t>nežli</a:t>
            </a:r>
            <a:r>
              <a:rPr lang="en-US" sz="1900" b="1" dirty="0">
                <a:solidFill>
                  <a:srgbClr val="000000"/>
                </a:solidFill>
              </a:rPr>
              <a:t> </a:t>
            </a:r>
            <a:r>
              <a:rPr lang="en-US" sz="1900" b="1" dirty="0" err="1">
                <a:solidFill>
                  <a:srgbClr val="000000"/>
                </a:solidFill>
              </a:rPr>
              <a:t>holub</a:t>
            </a:r>
            <a:r>
              <a:rPr lang="en-US" sz="1900" b="1" dirty="0">
                <a:solidFill>
                  <a:srgbClr val="000000"/>
                </a:solidFill>
              </a:rPr>
              <a:t> </a:t>
            </a:r>
            <a:r>
              <a:rPr lang="en-US" sz="1900" b="1" dirty="0" err="1">
                <a:solidFill>
                  <a:srgbClr val="000000"/>
                </a:solidFill>
              </a:rPr>
              <a:t>na</a:t>
            </a:r>
            <a:r>
              <a:rPr lang="en-US" sz="1900" b="1" dirty="0">
                <a:solidFill>
                  <a:srgbClr val="000000"/>
                </a:solidFill>
              </a:rPr>
              <a:t> </a:t>
            </a:r>
            <a:r>
              <a:rPr lang="en-US" sz="1900" b="1" dirty="0" err="1">
                <a:solidFill>
                  <a:srgbClr val="000000"/>
                </a:solidFill>
              </a:rPr>
              <a:t>střeše</a:t>
            </a:r>
            <a:r>
              <a:rPr lang="pl-PL" sz="1900" b="1" dirty="0">
                <a:solidFill>
                  <a:srgbClr val="000000"/>
                </a:solidFill>
              </a:rPr>
              <a:t> (</a:t>
            </a:r>
            <a:r>
              <a:rPr lang="en-US" sz="1900" b="1" dirty="0">
                <a:solidFill>
                  <a:srgbClr val="000000"/>
                </a:solidFill>
              </a:rPr>
              <a:t>Better a sparrow in the hand than a pigeon on the roof</a:t>
            </a:r>
            <a:r>
              <a:rPr lang="pl-PL" sz="1900" b="1" dirty="0">
                <a:solidFill>
                  <a:srgbClr val="000000"/>
                </a:solidFill>
              </a:rPr>
              <a:t>)</a:t>
            </a:r>
            <a:r>
              <a:rPr lang="en-US" sz="1900" b="1" dirty="0">
                <a:solidFill>
                  <a:srgbClr val="000000"/>
                </a:solidFill>
              </a:rPr>
              <a:t>. </a:t>
            </a:r>
            <a:r>
              <a:rPr lang="pl-PL" sz="1900" dirty="0">
                <a:solidFill>
                  <a:srgbClr val="000000"/>
                </a:solidFill>
              </a:rPr>
              <a:t>Meaning:</a:t>
            </a:r>
            <a:r>
              <a:rPr lang="en-US" sz="1900" dirty="0">
                <a:solidFill>
                  <a:srgbClr val="000000"/>
                </a:solidFill>
              </a:rPr>
              <a:t>a small thing you have for sure is better than hoping for a big thing</a:t>
            </a:r>
            <a:endParaRPr lang="en-GB" sz="1700" dirty="0">
              <a:solidFill>
                <a:srgbClr val="000000"/>
              </a:solidFill>
            </a:endParaRPr>
          </a:p>
        </p:txBody>
      </p:sp>
    </p:spTree>
    <p:extLst>
      <p:ext uri="{BB962C8B-B14F-4D97-AF65-F5344CB8AC3E}">
        <p14:creationId xmlns:p14="http://schemas.microsoft.com/office/powerpoint/2010/main" val="2912165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1CF600D-AAC4-4D4C-9F57-CED827BE490F}"/>
              </a:ext>
            </a:extLst>
          </p:cNvPr>
          <p:cNvSpPr>
            <a:spLocks noGrp="1"/>
          </p:cNvSpPr>
          <p:nvPr>
            <p:ph type="title"/>
          </p:nvPr>
        </p:nvSpPr>
        <p:spPr>
          <a:xfrm>
            <a:off x="640079" y="2053641"/>
            <a:ext cx="3669161" cy="2760098"/>
          </a:xfrm>
        </p:spPr>
        <p:txBody>
          <a:bodyPr>
            <a:normAutofit/>
          </a:bodyPr>
          <a:lstStyle/>
          <a:p>
            <a:r>
              <a:rPr lang="pl-PL" sz="3700" b="1" dirty="0">
                <a:solidFill>
                  <a:srgbClr val="FFFFFF"/>
                </a:solidFill>
              </a:rPr>
              <a:t>Arabic</a:t>
            </a:r>
            <a:r>
              <a:rPr lang="en-GB" sz="3700" b="1" dirty="0">
                <a:solidFill>
                  <a:srgbClr val="FFFFFF"/>
                </a:solidFill>
              </a:rPr>
              <a:t> idioms:</a:t>
            </a:r>
            <a:r>
              <a:rPr lang="lv-LV" sz="3700" b="1" dirty="0">
                <a:solidFill>
                  <a:srgbClr val="FFFFFF"/>
                </a:solidFill>
              </a:rPr>
              <a:t/>
            </a:r>
            <a:br>
              <a:rPr lang="lv-LV" sz="3700" b="1" dirty="0">
                <a:solidFill>
                  <a:srgbClr val="FFFFFF"/>
                </a:solidFill>
              </a:rPr>
            </a:br>
            <a:endParaRPr lang="en-GB" sz="3700" dirty="0">
              <a:solidFill>
                <a:srgbClr val="FFFFFF"/>
              </a:solidFill>
            </a:endParaRPr>
          </a:p>
        </p:txBody>
      </p:sp>
      <p:sp>
        <p:nvSpPr>
          <p:cNvPr id="3" name="Content Placeholder 2">
            <a:extLst>
              <a:ext uri="{FF2B5EF4-FFF2-40B4-BE49-F238E27FC236}">
                <a16:creationId xmlns:a16="http://schemas.microsoft.com/office/drawing/2014/main" xmlns="" id="{2D901FE8-0805-4A29-AE03-1C3E5BBBA958}"/>
              </a:ext>
            </a:extLst>
          </p:cNvPr>
          <p:cNvSpPr>
            <a:spLocks noGrp="1"/>
          </p:cNvSpPr>
          <p:nvPr>
            <p:ph idx="1"/>
          </p:nvPr>
        </p:nvSpPr>
        <p:spPr>
          <a:xfrm>
            <a:off x="6090574" y="801866"/>
            <a:ext cx="5306084" cy="5230634"/>
          </a:xfrm>
        </p:spPr>
        <p:txBody>
          <a:bodyPr anchor="ctr">
            <a:normAutofit/>
          </a:bodyPr>
          <a:lstStyle/>
          <a:p>
            <a:r>
              <a:rPr lang="lv-LV" sz="1900" b="1" dirty="0">
                <a:solidFill>
                  <a:srgbClr val="000000"/>
                </a:solidFill>
              </a:rPr>
              <a:t>The idiom:</a:t>
            </a:r>
            <a:r>
              <a:rPr lang="pl-PL" sz="1900" b="1" dirty="0">
                <a:solidFill>
                  <a:srgbClr val="000000"/>
                </a:solidFill>
              </a:rPr>
              <a:t> </a:t>
            </a:r>
            <a:r>
              <a:rPr lang="en-GB" sz="1900" b="1" dirty="0"/>
              <a:t> </a:t>
            </a:r>
            <a:r>
              <a:rPr lang="en-GB" sz="1900" b="1" dirty="0" err="1"/>
              <a:t>Odrob</a:t>
            </a:r>
            <a:r>
              <a:rPr lang="en-GB" sz="1900" b="1" dirty="0"/>
              <a:t> el </a:t>
            </a:r>
            <a:r>
              <a:rPr lang="en-GB" sz="1900" b="1" dirty="0" err="1"/>
              <a:t>haddid</a:t>
            </a:r>
            <a:r>
              <a:rPr lang="en-GB" sz="1900" b="1" dirty="0"/>
              <a:t> </a:t>
            </a:r>
            <a:r>
              <a:rPr lang="en-GB" sz="1900" b="1" dirty="0" err="1"/>
              <a:t>wa</a:t>
            </a:r>
            <a:r>
              <a:rPr lang="en-GB" sz="1900" b="1" dirty="0"/>
              <a:t> </a:t>
            </a:r>
            <a:r>
              <a:rPr lang="en-GB" sz="1900" b="1" dirty="0" err="1"/>
              <a:t>howa</a:t>
            </a:r>
            <a:r>
              <a:rPr lang="en-GB" sz="1900" b="1" dirty="0"/>
              <a:t> </a:t>
            </a:r>
            <a:r>
              <a:rPr lang="en-GB" sz="1900" b="1" dirty="0" err="1"/>
              <a:t>hami</a:t>
            </a:r>
            <a:r>
              <a:rPr lang="pl-PL" sz="1900" b="1" dirty="0"/>
              <a:t> /  </a:t>
            </a:r>
            <a:r>
              <a:rPr lang="ar-AE" sz="1900" b="1" dirty="0"/>
              <a:t>اضرب الحديد وهو حامي </a:t>
            </a:r>
            <a:r>
              <a:rPr lang="pl-PL" sz="1900" b="1" dirty="0"/>
              <a:t>  </a:t>
            </a:r>
            <a:r>
              <a:rPr lang="en-GB" sz="1900" dirty="0"/>
              <a:t>Literal meaning: Hit the iron while it’s hot. Actual meaning: Don’t postpone the issue; do not procrastinate.</a:t>
            </a:r>
            <a:endParaRPr lang="pl-PL" sz="1900" dirty="0"/>
          </a:p>
          <a:p>
            <a:r>
              <a:rPr lang="lv-LV" sz="1900" b="1" dirty="0">
                <a:solidFill>
                  <a:srgbClr val="000000"/>
                </a:solidFill>
              </a:rPr>
              <a:t>The idiom</a:t>
            </a:r>
            <a:r>
              <a:rPr lang="en-GB" sz="1900" b="1" dirty="0">
                <a:solidFill>
                  <a:srgbClr val="000000"/>
                </a:solidFill>
              </a:rPr>
              <a:t>: </a:t>
            </a:r>
            <a:r>
              <a:rPr lang="lv-LV" sz="1900" b="1" dirty="0">
                <a:solidFill>
                  <a:srgbClr val="000000"/>
                </a:solidFill>
              </a:rPr>
              <a:t>Eid wahda matsa’afsh</a:t>
            </a:r>
            <a:r>
              <a:rPr lang="en-GB" sz="1900" b="1" dirty="0">
                <a:solidFill>
                  <a:srgbClr val="000000"/>
                </a:solidFill>
              </a:rPr>
              <a:t> /</a:t>
            </a:r>
            <a:r>
              <a:rPr lang="lv-LV" sz="1900" b="1" dirty="0">
                <a:solidFill>
                  <a:srgbClr val="000000"/>
                </a:solidFill>
              </a:rPr>
              <a:t> </a:t>
            </a:r>
            <a:r>
              <a:rPr lang="ar-AE" sz="1900" b="1" dirty="0">
                <a:solidFill>
                  <a:srgbClr val="000000"/>
                </a:solidFill>
              </a:rPr>
              <a:t>يد واحدة ماتسقفش </a:t>
            </a:r>
            <a:r>
              <a:rPr lang="en-GB" sz="1900" b="1" dirty="0">
                <a:solidFill>
                  <a:srgbClr val="000000"/>
                </a:solidFill>
              </a:rPr>
              <a:t>  </a:t>
            </a:r>
            <a:r>
              <a:rPr lang="en-GB" sz="1900" dirty="0">
                <a:solidFill>
                  <a:srgbClr val="000000"/>
                </a:solidFill>
              </a:rPr>
              <a:t>L</a:t>
            </a:r>
            <a:r>
              <a:rPr lang="lv-LV" sz="1900" dirty="0">
                <a:solidFill>
                  <a:srgbClr val="000000"/>
                </a:solidFill>
              </a:rPr>
              <a:t>iteral meaning: One hand doesn’t clap. </a:t>
            </a:r>
            <a:r>
              <a:rPr lang="en-GB" sz="1900" dirty="0">
                <a:solidFill>
                  <a:srgbClr val="000000"/>
                </a:solidFill>
              </a:rPr>
              <a:t>Actual meaning: </a:t>
            </a:r>
            <a:r>
              <a:rPr lang="lv-LV" sz="1900" dirty="0">
                <a:solidFill>
                  <a:srgbClr val="000000"/>
                </a:solidFill>
              </a:rPr>
              <a:t>if something is to work, cooperation from all parties is necessary, usually said to encourage teamwork</a:t>
            </a:r>
            <a:r>
              <a:rPr lang="en-GB" sz="1900" dirty="0">
                <a:solidFill>
                  <a:srgbClr val="000000"/>
                </a:solidFill>
              </a:rPr>
              <a:t>.</a:t>
            </a:r>
            <a:endParaRPr lang="lv-LV" sz="1900" dirty="0">
              <a:solidFill>
                <a:srgbClr val="000000"/>
              </a:solidFill>
            </a:endParaRPr>
          </a:p>
          <a:p>
            <a:r>
              <a:rPr lang="lv-LV" sz="1900" b="1" dirty="0">
                <a:solidFill>
                  <a:srgbClr val="000000"/>
                </a:solidFill>
              </a:rPr>
              <a:t>The idiom:</a:t>
            </a:r>
            <a:r>
              <a:rPr lang="en-GB" sz="1900" b="1" dirty="0">
                <a:solidFill>
                  <a:srgbClr val="000000"/>
                </a:solidFill>
              </a:rPr>
              <a:t> </a:t>
            </a:r>
            <a:r>
              <a:rPr lang="ar-AE" sz="1900" b="1" dirty="0">
                <a:solidFill>
                  <a:srgbClr val="000000"/>
                </a:solidFill>
              </a:rPr>
              <a:t>لبس لي فيها ناقة ولا جمل </a:t>
            </a:r>
            <a:r>
              <a:rPr lang="en-GB" sz="1900" b="1" dirty="0">
                <a:solidFill>
                  <a:srgbClr val="000000"/>
                </a:solidFill>
              </a:rPr>
              <a:t>  / </a:t>
            </a:r>
            <a:r>
              <a:rPr lang="lv-LV" sz="1900" b="1" dirty="0">
                <a:solidFill>
                  <a:srgbClr val="000000"/>
                </a:solidFill>
              </a:rPr>
              <a:t>laisa lii fiiha naqa wa la jamal</a:t>
            </a:r>
            <a:r>
              <a:rPr lang="en-GB" sz="1900" b="1" dirty="0">
                <a:solidFill>
                  <a:srgbClr val="000000"/>
                </a:solidFill>
              </a:rPr>
              <a:t>. </a:t>
            </a:r>
            <a:r>
              <a:rPr lang="en-GB" sz="1900" dirty="0">
                <a:solidFill>
                  <a:srgbClr val="000000"/>
                </a:solidFill>
              </a:rPr>
              <a:t>Literal meaning: </a:t>
            </a:r>
            <a:r>
              <a:rPr lang="lv-LV" sz="1900" dirty="0">
                <a:solidFill>
                  <a:srgbClr val="000000"/>
                </a:solidFill>
              </a:rPr>
              <a:t>I don’t have a camel in the caravan</a:t>
            </a:r>
            <a:r>
              <a:rPr lang="en-GB" sz="1900" dirty="0">
                <a:solidFill>
                  <a:srgbClr val="000000"/>
                </a:solidFill>
              </a:rPr>
              <a:t>. Actual m</a:t>
            </a:r>
            <a:r>
              <a:rPr lang="lv-LV" sz="1900" dirty="0">
                <a:solidFill>
                  <a:srgbClr val="000000"/>
                </a:solidFill>
              </a:rPr>
              <a:t>eaning: this matter doesn’t concern me</a:t>
            </a:r>
            <a:r>
              <a:rPr lang="en-GB" sz="1900" dirty="0">
                <a:solidFill>
                  <a:srgbClr val="000000"/>
                </a:solidFill>
              </a:rPr>
              <a:t>.</a:t>
            </a:r>
            <a:endParaRPr lang="lv-LV" sz="1900" dirty="0">
              <a:solidFill>
                <a:srgbClr val="000000"/>
              </a:solidFill>
            </a:endParaRPr>
          </a:p>
          <a:p>
            <a:r>
              <a:rPr lang="lv-LV" sz="1900" dirty="0">
                <a:solidFill>
                  <a:srgbClr val="000000"/>
                </a:solidFill>
              </a:rPr>
              <a:t>Example (translated): “If Tom didn’t have a camel in the caravan, he would rarely pay any attention to the matter.”.</a:t>
            </a:r>
            <a:endParaRPr lang="en-GB" sz="1700" dirty="0">
              <a:solidFill>
                <a:srgbClr val="000000"/>
              </a:solidFill>
            </a:endParaRPr>
          </a:p>
        </p:txBody>
      </p:sp>
    </p:spTree>
    <p:extLst>
      <p:ext uri="{BB962C8B-B14F-4D97-AF65-F5344CB8AC3E}">
        <p14:creationId xmlns:p14="http://schemas.microsoft.com/office/powerpoint/2010/main" val="324111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17853E2-AC08-4426-A125-AD888BCC490C}"/>
              </a:ext>
            </a:extLst>
          </p:cNvPr>
          <p:cNvSpPr>
            <a:spLocks noGrp="1"/>
          </p:cNvSpPr>
          <p:nvPr>
            <p:ph type="title"/>
          </p:nvPr>
        </p:nvSpPr>
        <p:spPr>
          <a:xfrm>
            <a:off x="795342" y="2682291"/>
            <a:ext cx="3669161" cy="2760098"/>
          </a:xfrm>
        </p:spPr>
        <p:txBody>
          <a:bodyPr>
            <a:normAutofit/>
          </a:bodyPr>
          <a:lstStyle/>
          <a:p>
            <a:r>
              <a:rPr lang="en-GB" sz="3400" b="1" dirty="0">
                <a:solidFill>
                  <a:srgbClr val="FFFFFF"/>
                </a:solidFill>
              </a:rPr>
              <a:t>Thai idioms</a:t>
            </a:r>
            <a:r>
              <a:rPr lang="lv-LV" sz="3400" b="1" dirty="0">
                <a:solidFill>
                  <a:srgbClr val="FFFFFF"/>
                </a:solidFill>
              </a:rPr>
              <a:t>:</a:t>
            </a:r>
            <a:r>
              <a:rPr lang="en-GB" sz="3400" b="1" dirty="0">
                <a:solidFill>
                  <a:srgbClr val="FFFFFF"/>
                </a:solidFill>
              </a:rPr>
              <a:t/>
            </a:r>
            <a:br>
              <a:rPr lang="en-GB" sz="3400" b="1" dirty="0">
                <a:solidFill>
                  <a:srgbClr val="FFFFFF"/>
                </a:solidFill>
              </a:rPr>
            </a:br>
            <a:r>
              <a:rPr lang="en-GB" sz="3400" b="1" dirty="0">
                <a:solidFill>
                  <a:srgbClr val="FFFFFF"/>
                </a:solidFill>
              </a:rPr>
              <a:t/>
            </a:r>
            <a:br>
              <a:rPr lang="en-GB" sz="3400" b="1" dirty="0">
                <a:solidFill>
                  <a:srgbClr val="FFFFFF"/>
                </a:solidFill>
              </a:rPr>
            </a:br>
            <a:r>
              <a:rPr lang="lv-LV" sz="3400" b="1" dirty="0">
                <a:solidFill>
                  <a:srgbClr val="FFFFFF"/>
                </a:solidFill>
              </a:rPr>
              <a:t/>
            </a:r>
            <a:br>
              <a:rPr lang="lv-LV" sz="3400" b="1" dirty="0">
                <a:solidFill>
                  <a:srgbClr val="FFFFFF"/>
                </a:solidFill>
              </a:rPr>
            </a:br>
            <a:endParaRPr lang="en-GB" sz="3400" dirty="0">
              <a:solidFill>
                <a:srgbClr val="FFFFFF"/>
              </a:solidFill>
            </a:endParaRPr>
          </a:p>
        </p:txBody>
      </p:sp>
      <p:sp>
        <p:nvSpPr>
          <p:cNvPr id="3" name="Content Placeholder 2">
            <a:extLst>
              <a:ext uri="{FF2B5EF4-FFF2-40B4-BE49-F238E27FC236}">
                <a16:creationId xmlns:a16="http://schemas.microsoft.com/office/drawing/2014/main" xmlns="" id="{CFEB63B5-7C01-4C70-A5E8-7C583C561AD6}"/>
              </a:ext>
            </a:extLst>
          </p:cNvPr>
          <p:cNvSpPr>
            <a:spLocks noGrp="1"/>
          </p:cNvSpPr>
          <p:nvPr>
            <p:ph idx="1"/>
          </p:nvPr>
        </p:nvSpPr>
        <p:spPr>
          <a:xfrm>
            <a:off x="6090574" y="801866"/>
            <a:ext cx="5306084" cy="5230634"/>
          </a:xfrm>
        </p:spPr>
        <p:txBody>
          <a:bodyPr anchor="ctr">
            <a:normAutofit/>
          </a:bodyPr>
          <a:lstStyle/>
          <a:p>
            <a:r>
              <a:rPr lang="th-TH" b="1" dirty="0"/>
              <a:t>หนีเสือปะจระเข้ </a:t>
            </a:r>
            <a:r>
              <a:rPr lang="th-TH" sz="1900" dirty="0"/>
              <a:t>(</a:t>
            </a:r>
            <a:r>
              <a:rPr lang="en-GB" sz="1900" dirty="0"/>
              <a:t>Nee </a:t>
            </a:r>
            <a:r>
              <a:rPr lang="en-GB" sz="1900" dirty="0" err="1"/>
              <a:t>seua</a:t>
            </a:r>
            <a:r>
              <a:rPr lang="en-GB" sz="1900" dirty="0"/>
              <a:t>, pa </a:t>
            </a:r>
            <a:r>
              <a:rPr lang="en-GB" sz="1900" dirty="0" err="1"/>
              <a:t>jarakay</a:t>
            </a:r>
            <a:r>
              <a:rPr lang="en-GB" sz="1900" dirty="0"/>
              <a:t> ) Literal meaning: “E</a:t>
            </a:r>
            <a:r>
              <a:rPr lang="en-US" sz="1900" dirty="0"/>
              <a:t>scape the tiger only to meet a crocodile”. Actual meaning: When you get out of one problem but find yourself in a worse situation.</a:t>
            </a:r>
          </a:p>
          <a:p>
            <a:r>
              <a:rPr lang="en-GB" dirty="0"/>
              <a:t> </a:t>
            </a:r>
            <a:r>
              <a:rPr lang="th-TH" b="1" dirty="0"/>
              <a:t>รู้อย่างเป็ด </a:t>
            </a:r>
            <a:r>
              <a:rPr lang="th-TH" dirty="0"/>
              <a:t>(</a:t>
            </a:r>
            <a:r>
              <a:rPr lang="en-GB" sz="1900" dirty="0" err="1"/>
              <a:t>roo</a:t>
            </a:r>
            <a:r>
              <a:rPr lang="en-GB" sz="1900" dirty="0"/>
              <a:t> yang </a:t>
            </a:r>
            <a:r>
              <a:rPr lang="en-GB" sz="1900" dirty="0" err="1"/>
              <a:t>bpet</a:t>
            </a:r>
            <a:r>
              <a:rPr lang="en-GB" sz="1900" dirty="0"/>
              <a:t>) Literal meaning: </a:t>
            </a:r>
            <a:r>
              <a:rPr lang="en-US" sz="1900" dirty="0"/>
              <a:t>“To know in the manner of a duck”. Actual meaning: to be familiar with many things but a master of none.  </a:t>
            </a:r>
          </a:p>
          <a:p>
            <a:endParaRPr lang="en-GB" sz="1900" dirty="0">
              <a:solidFill>
                <a:srgbClr val="000000"/>
              </a:solidFill>
            </a:endParaRPr>
          </a:p>
        </p:txBody>
      </p:sp>
    </p:spTree>
    <p:extLst>
      <p:ext uri="{BB962C8B-B14F-4D97-AF65-F5344CB8AC3E}">
        <p14:creationId xmlns:p14="http://schemas.microsoft.com/office/powerpoint/2010/main" val="383980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1CF600D-AAC4-4D4C-9F57-CED827BE490F}"/>
              </a:ext>
            </a:extLst>
          </p:cNvPr>
          <p:cNvSpPr>
            <a:spLocks noGrp="1"/>
          </p:cNvSpPr>
          <p:nvPr>
            <p:ph type="title"/>
          </p:nvPr>
        </p:nvSpPr>
        <p:spPr>
          <a:xfrm>
            <a:off x="640079" y="2053641"/>
            <a:ext cx="3669161" cy="2760098"/>
          </a:xfrm>
        </p:spPr>
        <p:txBody>
          <a:bodyPr>
            <a:normAutofit/>
          </a:bodyPr>
          <a:lstStyle/>
          <a:p>
            <a:r>
              <a:rPr lang="en-GB" sz="3700" b="1" dirty="0">
                <a:solidFill>
                  <a:srgbClr val="FFFFFF"/>
                </a:solidFill>
              </a:rPr>
              <a:t>Hindi idioms</a:t>
            </a:r>
            <a:endParaRPr lang="en-GB" sz="3700" dirty="0">
              <a:solidFill>
                <a:srgbClr val="FFFFFF"/>
              </a:solidFill>
            </a:endParaRPr>
          </a:p>
        </p:txBody>
      </p:sp>
      <p:sp>
        <p:nvSpPr>
          <p:cNvPr id="3" name="Content Placeholder 2">
            <a:extLst>
              <a:ext uri="{FF2B5EF4-FFF2-40B4-BE49-F238E27FC236}">
                <a16:creationId xmlns:a16="http://schemas.microsoft.com/office/drawing/2014/main" xmlns="" id="{2D901FE8-0805-4A29-AE03-1C3E5BBBA958}"/>
              </a:ext>
            </a:extLst>
          </p:cNvPr>
          <p:cNvSpPr>
            <a:spLocks noGrp="1"/>
          </p:cNvSpPr>
          <p:nvPr>
            <p:ph idx="1"/>
          </p:nvPr>
        </p:nvSpPr>
        <p:spPr>
          <a:xfrm>
            <a:off x="6090574" y="801866"/>
            <a:ext cx="5306084" cy="5230634"/>
          </a:xfrm>
        </p:spPr>
        <p:txBody>
          <a:bodyPr anchor="ctr">
            <a:normAutofit fontScale="92500" lnSpcReduction="10000"/>
          </a:bodyPr>
          <a:lstStyle/>
          <a:p>
            <a:r>
              <a:rPr lang="lv-LV" sz="1700" b="1" dirty="0">
                <a:solidFill>
                  <a:srgbClr val="000000"/>
                </a:solidFill>
              </a:rPr>
              <a:t>The idiom:</a:t>
            </a:r>
            <a:r>
              <a:rPr lang="x-none" sz="1700" b="1" dirty="0">
                <a:solidFill>
                  <a:srgbClr val="000000"/>
                </a:solidFill>
              </a:rPr>
              <a:t>मक्खियाँ मारना [</a:t>
            </a:r>
            <a:r>
              <a:rPr lang="lv-LV" sz="1700" b="1" dirty="0">
                <a:solidFill>
                  <a:srgbClr val="000000"/>
                </a:solidFill>
              </a:rPr>
              <a:t>muhk-khih-yahn mahr-nah Literal translation</a:t>
            </a:r>
            <a:r>
              <a:rPr lang="lv-LV" sz="1700" dirty="0">
                <a:solidFill>
                  <a:srgbClr val="000000"/>
                </a:solidFill>
              </a:rPr>
              <a:t>: </a:t>
            </a:r>
            <a:r>
              <a:rPr lang="en-GB" sz="1700" dirty="0">
                <a:solidFill>
                  <a:srgbClr val="000000"/>
                </a:solidFill>
              </a:rPr>
              <a:t>“</a:t>
            </a:r>
            <a:r>
              <a:rPr lang="en-US" sz="1700" dirty="0"/>
              <a:t>to kill flies”</a:t>
            </a:r>
            <a:r>
              <a:rPr lang="lv-LV" sz="1700" dirty="0">
                <a:solidFill>
                  <a:srgbClr val="000000"/>
                </a:solidFill>
              </a:rPr>
              <a:t/>
            </a:r>
            <a:br>
              <a:rPr lang="lv-LV" sz="1700" dirty="0">
                <a:solidFill>
                  <a:srgbClr val="000000"/>
                </a:solidFill>
              </a:rPr>
            </a:br>
            <a:r>
              <a:rPr lang="lv-LV" sz="1700" b="1" dirty="0">
                <a:solidFill>
                  <a:srgbClr val="000000"/>
                </a:solidFill>
              </a:rPr>
              <a:t>What it means</a:t>
            </a:r>
            <a:r>
              <a:rPr lang="lv-LV" sz="1700" dirty="0">
                <a:solidFill>
                  <a:srgbClr val="000000"/>
                </a:solidFill>
              </a:rPr>
              <a:t>: “</a:t>
            </a:r>
            <a:r>
              <a:rPr lang="en-US" sz="1700" dirty="0"/>
              <a:t>'to do nothing', sitting idle</a:t>
            </a:r>
            <a:r>
              <a:rPr lang="lv-LV" sz="1700" dirty="0">
                <a:solidFill>
                  <a:srgbClr val="000000"/>
                </a:solidFill>
              </a:rPr>
              <a:t>”</a:t>
            </a:r>
          </a:p>
          <a:p>
            <a:r>
              <a:rPr lang="lv-LV" sz="1700" b="1" dirty="0">
                <a:solidFill>
                  <a:srgbClr val="000000"/>
                </a:solidFill>
              </a:rPr>
              <a:t>The idiom: </a:t>
            </a:r>
            <a:r>
              <a:rPr lang="en-US" sz="1700" b="1" dirty="0" err="1">
                <a:solidFill>
                  <a:srgbClr val="000000"/>
                </a:solidFill>
              </a:rPr>
              <a:t>आसमान</a:t>
            </a:r>
            <a:r>
              <a:rPr lang="en-US" sz="1700" b="1" dirty="0">
                <a:solidFill>
                  <a:srgbClr val="000000"/>
                </a:solidFill>
              </a:rPr>
              <a:t> </a:t>
            </a:r>
            <a:r>
              <a:rPr lang="en-US" sz="1700" b="1" dirty="0" err="1">
                <a:solidFill>
                  <a:srgbClr val="000000"/>
                </a:solidFill>
              </a:rPr>
              <a:t>सिर</a:t>
            </a:r>
            <a:r>
              <a:rPr lang="en-US" sz="1700" b="1" dirty="0">
                <a:solidFill>
                  <a:srgbClr val="000000"/>
                </a:solidFill>
              </a:rPr>
              <a:t> </a:t>
            </a:r>
            <a:r>
              <a:rPr lang="en-US" sz="1700" b="1" dirty="0" err="1">
                <a:solidFill>
                  <a:srgbClr val="000000"/>
                </a:solidFill>
              </a:rPr>
              <a:t>पर</a:t>
            </a:r>
            <a:r>
              <a:rPr lang="en-US" sz="1700" b="1" dirty="0">
                <a:solidFill>
                  <a:srgbClr val="000000"/>
                </a:solidFill>
              </a:rPr>
              <a:t> </a:t>
            </a:r>
            <a:r>
              <a:rPr lang="en-US" sz="1700" b="1" dirty="0" err="1">
                <a:solidFill>
                  <a:srgbClr val="000000"/>
                </a:solidFill>
              </a:rPr>
              <a:t>उठाना</a:t>
            </a:r>
            <a:r>
              <a:rPr lang="en-US" sz="1700" b="1" dirty="0">
                <a:solidFill>
                  <a:srgbClr val="000000"/>
                </a:solidFill>
              </a:rPr>
              <a:t> [ahs-</a:t>
            </a:r>
            <a:r>
              <a:rPr lang="en-US" sz="1700" b="1" dirty="0" err="1">
                <a:solidFill>
                  <a:srgbClr val="000000"/>
                </a:solidFill>
              </a:rPr>
              <a:t>mahn</a:t>
            </a:r>
            <a:r>
              <a:rPr lang="en-US" sz="1700" b="1" dirty="0">
                <a:solidFill>
                  <a:srgbClr val="000000"/>
                </a:solidFill>
              </a:rPr>
              <a:t> </a:t>
            </a:r>
            <a:r>
              <a:rPr lang="en-US" sz="1700" b="1" dirty="0" err="1">
                <a:solidFill>
                  <a:srgbClr val="000000"/>
                </a:solidFill>
              </a:rPr>
              <a:t>sihr</a:t>
            </a:r>
            <a:r>
              <a:rPr lang="en-US" sz="1700" b="1" dirty="0">
                <a:solidFill>
                  <a:srgbClr val="000000"/>
                </a:solidFill>
              </a:rPr>
              <a:t> </a:t>
            </a:r>
            <a:r>
              <a:rPr lang="en-US" sz="1700" b="1" dirty="0" err="1">
                <a:solidFill>
                  <a:srgbClr val="000000"/>
                </a:solidFill>
              </a:rPr>
              <a:t>puhr</a:t>
            </a:r>
            <a:r>
              <a:rPr lang="en-US" sz="1700" b="1" dirty="0">
                <a:solidFill>
                  <a:srgbClr val="000000"/>
                </a:solidFill>
              </a:rPr>
              <a:t> </a:t>
            </a:r>
            <a:r>
              <a:rPr lang="en-US" sz="1700" b="1" dirty="0" err="1">
                <a:solidFill>
                  <a:srgbClr val="000000"/>
                </a:solidFill>
              </a:rPr>
              <a:t>uthah</a:t>
            </a:r>
            <a:r>
              <a:rPr lang="en-US" sz="1700" b="1" dirty="0">
                <a:solidFill>
                  <a:srgbClr val="000000"/>
                </a:solidFill>
              </a:rPr>
              <a:t>-nah]</a:t>
            </a:r>
            <a:r>
              <a:rPr lang="lv-LV" sz="1700" b="1" dirty="0">
                <a:solidFill>
                  <a:srgbClr val="000000"/>
                </a:solidFill>
              </a:rPr>
              <a:t/>
            </a:r>
            <a:br>
              <a:rPr lang="lv-LV" sz="1700" b="1" dirty="0">
                <a:solidFill>
                  <a:srgbClr val="000000"/>
                </a:solidFill>
              </a:rPr>
            </a:br>
            <a:r>
              <a:rPr lang="lv-LV" sz="1700" b="1" dirty="0">
                <a:solidFill>
                  <a:srgbClr val="000000"/>
                </a:solidFill>
              </a:rPr>
              <a:t>Literal translation</a:t>
            </a:r>
            <a:r>
              <a:rPr lang="lv-LV" sz="1700" dirty="0">
                <a:solidFill>
                  <a:srgbClr val="000000"/>
                </a:solidFill>
              </a:rPr>
              <a:t>: “</a:t>
            </a:r>
            <a:r>
              <a:rPr lang="en-US" sz="1700" dirty="0">
                <a:solidFill>
                  <a:srgbClr val="000000"/>
                </a:solidFill>
              </a:rPr>
              <a:t>to keep the sky on your head</a:t>
            </a:r>
            <a:r>
              <a:rPr lang="lv-LV" sz="1700" dirty="0">
                <a:solidFill>
                  <a:srgbClr val="000000"/>
                </a:solidFill>
              </a:rPr>
              <a:t>”</a:t>
            </a:r>
            <a:br>
              <a:rPr lang="lv-LV" sz="1700" dirty="0">
                <a:solidFill>
                  <a:srgbClr val="000000"/>
                </a:solidFill>
              </a:rPr>
            </a:br>
            <a:r>
              <a:rPr lang="lv-LV" sz="1700" b="1" dirty="0">
                <a:solidFill>
                  <a:srgbClr val="000000"/>
                </a:solidFill>
              </a:rPr>
              <a:t>What it means</a:t>
            </a:r>
            <a:r>
              <a:rPr lang="lv-LV" sz="1700" dirty="0">
                <a:solidFill>
                  <a:srgbClr val="000000"/>
                </a:solidFill>
              </a:rPr>
              <a:t>: “</a:t>
            </a:r>
            <a:r>
              <a:rPr lang="en-US" sz="1700" dirty="0">
                <a:solidFill>
                  <a:srgbClr val="000000"/>
                </a:solidFill>
              </a:rPr>
              <a:t>to make a lot of noise', but its literal translation says </a:t>
            </a:r>
            <a:r>
              <a:rPr lang="lv-LV" sz="1700" dirty="0">
                <a:solidFill>
                  <a:srgbClr val="000000"/>
                </a:solidFill>
              </a:rPr>
              <a:t>”</a:t>
            </a:r>
            <a:endParaRPr lang="en-GB" sz="1700" dirty="0">
              <a:solidFill>
                <a:srgbClr val="000000"/>
              </a:solidFill>
            </a:endParaRPr>
          </a:p>
          <a:p>
            <a:r>
              <a:rPr lang="lv-LV" sz="1700" b="1" dirty="0">
                <a:solidFill>
                  <a:srgbClr val="000000"/>
                </a:solidFill>
              </a:rPr>
              <a:t>The idiom: </a:t>
            </a:r>
            <a:r>
              <a:rPr lang="en-US" sz="1700" b="1" dirty="0" err="1">
                <a:solidFill>
                  <a:srgbClr val="000000"/>
                </a:solidFill>
              </a:rPr>
              <a:t>उल्लू</a:t>
            </a:r>
            <a:r>
              <a:rPr lang="en-US" sz="1700" b="1" dirty="0">
                <a:solidFill>
                  <a:srgbClr val="000000"/>
                </a:solidFill>
              </a:rPr>
              <a:t> </a:t>
            </a:r>
            <a:r>
              <a:rPr lang="en-US" sz="1700" b="1" dirty="0" err="1">
                <a:solidFill>
                  <a:srgbClr val="000000"/>
                </a:solidFill>
              </a:rPr>
              <a:t>बनाना</a:t>
            </a:r>
            <a:r>
              <a:rPr lang="en-US" sz="1700" b="1" dirty="0">
                <a:solidFill>
                  <a:srgbClr val="000000"/>
                </a:solidFill>
              </a:rPr>
              <a:t> [</a:t>
            </a:r>
            <a:r>
              <a:rPr lang="en-US" sz="1700" b="1" dirty="0" err="1">
                <a:solidFill>
                  <a:srgbClr val="000000"/>
                </a:solidFill>
              </a:rPr>
              <a:t>uhlloo</a:t>
            </a:r>
            <a:r>
              <a:rPr lang="en-US" sz="1700" b="1" dirty="0">
                <a:solidFill>
                  <a:srgbClr val="000000"/>
                </a:solidFill>
              </a:rPr>
              <a:t> </a:t>
            </a:r>
            <a:r>
              <a:rPr lang="en-US" sz="1700" b="1" dirty="0" err="1">
                <a:solidFill>
                  <a:srgbClr val="000000"/>
                </a:solidFill>
              </a:rPr>
              <a:t>buh</a:t>
            </a:r>
            <a:r>
              <a:rPr lang="en-US" sz="1700" b="1" dirty="0">
                <a:solidFill>
                  <a:srgbClr val="000000"/>
                </a:solidFill>
              </a:rPr>
              <a:t>-nah-nah]</a:t>
            </a:r>
            <a:r>
              <a:rPr lang="lv-LV" sz="1700" b="1" dirty="0">
                <a:solidFill>
                  <a:srgbClr val="000000"/>
                </a:solidFill>
              </a:rPr>
              <a:t/>
            </a:r>
            <a:br>
              <a:rPr lang="lv-LV" sz="1700" b="1" dirty="0">
                <a:solidFill>
                  <a:srgbClr val="000000"/>
                </a:solidFill>
              </a:rPr>
            </a:br>
            <a:r>
              <a:rPr lang="lv-LV" sz="1700" b="1" dirty="0">
                <a:solidFill>
                  <a:srgbClr val="000000"/>
                </a:solidFill>
              </a:rPr>
              <a:t>Literal translation</a:t>
            </a:r>
            <a:r>
              <a:rPr lang="lv-LV" sz="1700" dirty="0">
                <a:solidFill>
                  <a:srgbClr val="000000"/>
                </a:solidFill>
              </a:rPr>
              <a:t>: “</a:t>
            </a:r>
            <a:r>
              <a:rPr lang="en-US" sz="1700" dirty="0">
                <a:solidFill>
                  <a:srgbClr val="000000"/>
                </a:solidFill>
              </a:rPr>
              <a:t>to make someone an owl”</a:t>
            </a:r>
            <a:r>
              <a:rPr lang="lv-LV" sz="1700" dirty="0">
                <a:solidFill>
                  <a:srgbClr val="000000"/>
                </a:solidFill>
              </a:rPr>
              <a:t/>
            </a:r>
            <a:br>
              <a:rPr lang="lv-LV" sz="1700" dirty="0">
                <a:solidFill>
                  <a:srgbClr val="000000"/>
                </a:solidFill>
              </a:rPr>
            </a:br>
            <a:r>
              <a:rPr lang="lv-LV" sz="1700" b="1" dirty="0">
                <a:solidFill>
                  <a:srgbClr val="000000"/>
                </a:solidFill>
              </a:rPr>
              <a:t>What it means</a:t>
            </a:r>
            <a:r>
              <a:rPr lang="lv-LV" sz="1700" dirty="0">
                <a:solidFill>
                  <a:srgbClr val="000000"/>
                </a:solidFill>
              </a:rPr>
              <a:t>: </a:t>
            </a:r>
            <a:r>
              <a:rPr lang="en-US" sz="1700" dirty="0">
                <a:solidFill>
                  <a:srgbClr val="000000"/>
                </a:solidFill>
              </a:rPr>
              <a:t>It means 'to prank someone, playing a practical joke on someone</a:t>
            </a:r>
            <a:r>
              <a:rPr lang="lv-LV" sz="1700" dirty="0">
                <a:solidFill>
                  <a:srgbClr val="000000"/>
                </a:solidFill>
              </a:rPr>
              <a:t>”</a:t>
            </a:r>
            <a:endParaRPr lang="en-GB" sz="1700" dirty="0">
              <a:solidFill>
                <a:srgbClr val="000000"/>
              </a:solidFill>
            </a:endParaRPr>
          </a:p>
          <a:p>
            <a:r>
              <a:rPr lang="lv-LV" sz="1700" b="1" dirty="0">
                <a:solidFill>
                  <a:srgbClr val="000000"/>
                </a:solidFill>
              </a:rPr>
              <a:t>The idiom: </a:t>
            </a:r>
            <a:r>
              <a:rPr lang="en-US" sz="1700" b="1" dirty="0" err="1">
                <a:solidFill>
                  <a:srgbClr val="000000"/>
                </a:solidFill>
              </a:rPr>
              <a:t>हवा</a:t>
            </a:r>
            <a:r>
              <a:rPr lang="en-US" sz="1700" b="1" dirty="0">
                <a:solidFill>
                  <a:srgbClr val="000000"/>
                </a:solidFill>
              </a:rPr>
              <a:t> </a:t>
            </a:r>
            <a:r>
              <a:rPr lang="en-US" sz="1700" b="1" dirty="0" err="1">
                <a:solidFill>
                  <a:srgbClr val="000000"/>
                </a:solidFill>
              </a:rPr>
              <a:t>से</a:t>
            </a:r>
            <a:r>
              <a:rPr lang="en-US" sz="1700" b="1" dirty="0">
                <a:solidFill>
                  <a:srgbClr val="000000"/>
                </a:solidFill>
              </a:rPr>
              <a:t> </a:t>
            </a:r>
            <a:r>
              <a:rPr lang="en-US" sz="1700" b="1" dirty="0" err="1">
                <a:solidFill>
                  <a:srgbClr val="000000"/>
                </a:solidFill>
              </a:rPr>
              <a:t>बातें</a:t>
            </a:r>
            <a:r>
              <a:rPr lang="en-US" sz="1700" b="1" dirty="0">
                <a:solidFill>
                  <a:srgbClr val="000000"/>
                </a:solidFill>
              </a:rPr>
              <a:t> </a:t>
            </a:r>
            <a:r>
              <a:rPr lang="en-US" sz="1700" b="1" dirty="0" err="1">
                <a:solidFill>
                  <a:srgbClr val="000000"/>
                </a:solidFill>
              </a:rPr>
              <a:t>करना</a:t>
            </a:r>
            <a:r>
              <a:rPr lang="en-US" sz="1700" b="1" dirty="0">
                <a:solidFill>
                  <a:srgbClr val="000000"/>
                </a:solidFill>
              </a:rPr>
              <a:t> [huh-</a:t>
            </a:r>
            <a:r>
              <a:rPr lang="en-US" sz="1700" b="1" dirty="0" err="1">
                <a:solidFill>
                  <a:srgbClr val="000000"/>
                </a:solidFill>
              </a:rPr>
              <a:t>vah</a:t>
            </a:r>
            <a:r>
              <a:rPr lang="en-US" sz="1700" b="1" dirty="0">
                <a:solidFill>
                  <a:srgbClr val="000000"/>
                </a:solidFill>
              </a:rPr>
              <a:t> </a:t>
            </a:r>
            <a:r>
              <a:rPr lang="en-US" sz="1700" b="1" dirty="0" err="1">
                <a:solidFill>
                  <a:srgbClr val="000000"/>
                </a:solidFill>
              </a:rPr>
              <a:t>sey</a:t>
            </a:r>
            <a:r>
              <a:rPr lang="en-US" sz="1700" b="1" dirty="0">
                <a:solidFill>
                  <a:srgbClr val="000000"/>
                </a:solidFill>
              </a:rPr>
              <a:t> bah-</a:t>
            </a:r>
            <a:r>
              <a:rPr lang="en-US" sz="1700" b="1" dirty="0" err="1">
                <a:solidFill>
                  <a:srgbClr val="000000"/>
                </a:solidFill>
              </a:rPr>
              <a:t>teyn</a:t>
            </a:r>
            <a:r>
              <a:rPr lang="en-US" sz="1700" b="1" dirty="0">
                <a:solidFill>
                  <a:srgbClr val="000000"/>
                </a:solidFill>
              </a:rPr>
              <a:t> </a:t>
            </a:r>
            <a:r>
              <a:rPr lang="en-US" sz="1700" b="1" dirty="0" err="1">
                <a:solidFill>
                  <a:srgbClr val="000000"/>
                </a:solidFill>
              </a:rPr>
              <a:t>kuhr</a:t>
            </a:r>
            <a:r>
              <a:rPr lang="en-US" sz="1700" b="1" dirty="0">
                <a:solidFill>
                  <a:srgbClr val="000000"/>
                </a:solidFill>
              </a:rPr>
              <a:t>-nah]</a:t>
            </a:r>
            <a:r>
              <a:rPr lang="lv-LV" sz="1700" b="1" dirty="0">
                <a:solidFill>
                  <a:srgbClr val="000000"/>
                </a:solidFill>
              </a:rPr>
              <a:t/>
            </a:r>
            <a:br>
              <a:rPr lang="lv-LV" sz="1700" b="1" dirty="0">
                <a:solidFill>
                  <a:srgbClr val="000000"/>
                </a:solidFill>
              </a:rPr>
            </a:br>
            <a:r>
              <a:rPr lang="lv-LV" sz="1700" b="1" dirty="0">
                <a:solidFill>
                  <a:srgbClr val="000000"/>
                </a:solidFill>
              </a:rPr>
              <a:t>Literal translation</a:t>
            </a:r>
            <a:r>
              <a:rPr lang="lv-LV" sz="1700" dirty="0">
                <a:solidFill>
                  <a:srgbClr val="000000"/>
                </a:solidFill>
              </a:rPr>
              <a:t>: “</a:t>
            </a:r>
            <a:r>
              <a:rPr lang="en-US" sz="1700" dirty="0">
                <a:solidFill>
                  <a:srgbClr val="000000"/>
                </a:solidFill>
              </a:rPr>
              <a:t>'to talk with air</a:t>
            </a:r>
            <a:r>
              <a:rPr lang="lv-LV" sz="1700" dirty="0">
                <a:solidFill>
                  <a:srgbClr val="000000"/>
                </a:solidFill>
              </a:rPr>
              <a:t>”</a:t>
            </a:r>
            <a:br>
              <a:rPr lang="lv-LV" sz="1700" dirty="0">
                <a:solidFill>
                  <a:srgbClr val="000000"/>
                </a:solidFill>
              </a:rPr>
            </a:br>
            <a:r>
              <a:rPr lang="lv-LV" sz="1700" b="1" dirty="0">
                <a:solidFill>
                  <a:srgbClr val="000000"/>
                </a:solidFill>
              </a:rPr>
              <a:t>What it means</a:t>
            </a:r>
            <a:r>
              <a:rPr lang="lv-LV" sz="1700" dirty="0">
                <a:solidFill>
                  <a:srgbClr val="000000"/>
                </a:solidFill>
              </a:rPr>
              <a:t>: </a:t>
            </a:r>
            <a:r>
              <a:rPr lang="en-US" sz="1700" dirty="0">
                <a:solidFill>
                  <a:srgbClr val="000000"/>
                </a:solidFill>
              </a:rPr>
              <a:t>'to run/walk very fast'. It's similar to saying 'Run like the wind' in English, but can also be used for other occasions when you are travelling fast like riding a motorcycle or driving a car </a:t>
            </a:r>
          </a:p>
          <a:p>
            <a:r>
              <a:rPr lang="lv-LV" sz="1700" b="1" dirty="0">
                <a:solidFill>
                  <a:srgbClr val="000000"/>
                </a:solidFill>
              </a:rPr>
              <a:t>The idiom: </a:t>
            </a:r>
            <a:r>
              <a:rPr lang="en-US" sz="1700" b="1" dirty="0" err="1">
                <a:solidFill>
                  <a:srgbClr val="000000"/>
                </a:solidFill>
              </a:rPr>
              <a:t>अँगुली</a:t>
            </a:r>
            <a:r>
              <a:rPr lang="en-US" sz="1700" b="1" dirty="0">
                <a:solidFill>
                  <a:srgbClr val="000000"/>
                </a:solidFill>
              </a:rPr>
              <a:t> </a:t>
            </a:r>
            <a:r>
              <a:rPr lang="en-US" sz="1700" b="1" dirty="0" err="1">
                <a:solidFill>
                  <a:srgbClr val="000000"/>
                </a:solidFill>
              </a:rPr>
              <a:t>पर</a:t>
            </a:r>
            <a:r>
              <a:rPr lang="en-US" sz="1700" b="1" dirty="0">
                <a:solidFill>
                  <a:srgbClr val="000000"/>
                </a:solidFill>
              </a:rPr>
              <a:t> </a:t>
            </a:r>
            <a:r>
              <a:rPr lang="en-US" sz="1700" b="1" dirty="0" err="1">
                <a:solidFill>
                  <a:srgbClr val="000000"/>
                </a:solidFill>
              </a:rPr>
              <a:t>नचाना</a:t>
            </a:r>
            <a:r>
              <a:rPr lang="en-US" sz="1700" b="1" dirty="0">
                <a:solidFill>
                  <a:srgbClr val="000000"/>
                </a:solidFill>
              </a:rPr>
              <a:t> [</a:t>
            </a:r>
            <a:r>
              <a:rPr lang="en-US" sz="1700" b="1" dirty="0" err="1">
                <a:solidFill>
                  <a:srgbClr val="000000"/>
                </a:solidFill>
              </a:rPr>
              <a:t>uhn</a:t>
            </a:r>
            <a:r>
              <a:rPr lang="en-US" sz="1700" b="1" dirty="0">
                <a:solidFill>
                  <a:srgbClr val="000000"/>
                </a:solidFill>
              </a:rPr>
              <a:t>-</a:t>
            </a:r>
            <a:r>
              <a:rPr lang="en-US" sz="1700" b="1" dirty="0" err="1">
                <a:solidFill>
                  <a:srgbClr val="000000"/>
                </a:solidFill>
              </a:rPr>
              <a:t>gu</a:t>
            </a:r>
            <a:r>
              <a:rPr lang="en-US" sz="1700" b="1" dirty="0">
                <a:solidFill>
                  <a:srgbClr val="000000"/>
                </a:solidFill>
              </a:rPr>
              <a:t>-lee </a:t>
            </a:r>
            <a:r>
              <a:rPr lang="en-US" sz="1700" b="1" dirty="0" err="1">
                <a:solidFill>
                  <a:srgbClr val="000000"/>
                </a:solidFill>
              </a:rPr>
              <a:t>puhr</a:t>
            </a:r>
            <a:r>
              <a:rPr lang="en-US" sz="1700" b="1" dirty="0">
                <a:solidFill>
                  <a:srgbClr val="000000"/>
                </a:solidFill>
              </a:rPr>
              <a:t> </a:t>
            </a:r>
            <a:r>
              <a:rPr lang="en-US" sz="1700" b="1" dirty="0" err="1">
                <a:solidFill>
                  <a:srgbClr val="000000"/>
                </a:solidFill>
              </a:rPr>
              <a:t>nuh</a:t>
            </a:r>
            <a:r>
              <a:rPr lang="en-US" sz="1700" b="1" dirty="0">
                <a:solidFill>
                  <a:srgbClr val="000000"/>
                </a:solidFill>
              </a:rPr>
              <a:t>-</a:t>
            </a:r>
            <a:r>
              <a:rPr lang="en-US" sz="1700" b="1" dirty="0" err="1">
                <a:solidFill>
                  <a:srgbClr val="000000"/>
                </a:solidFill>
              </a:rPr>
              <a:t>chah</a:t>
            </a:r>
            <a:r>
              <a:rPr lang="en-US" sz="1700" b="1" dirty="0">
                <a:solidFill>
                  <a:srgbClr val="000000"/>
                </a:solidFill>
              </a:rPr>
              <a:t>-nah]</a:t>
            </a:r>
            <a:r>
              <a:rPr lang="en-US" sz="1700" dirty="0">
                <a:solidFill>
                  <a:srgbClr val="000000"/>
                </a:solidFill>
              </a:rPr>
              <a:t> Literal translation : 'to dance on one's (the person who makes the other do what he/she wants) finger’. It means 'to make some one do exactly what you want'</a:t>
            </a:r>
          </a:p>
        </p:txBody>
      </p:sp>
    </p:spTree>
    <p:extLst>
      <p:ext uri="{BB962C8B-B14F-4D97-AF65-F5344CB8AC3E}">
        <p14:creationId xmlns:p14="http://schemas.microsoft.com/office/powerpoint/2010/main" val="2304135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6">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B1CF600D-AAC4-4D4C-9F57-CED827BE490F}"/>
              </a:ext>
            </a:extLst>
          </p:cNvPr>
          <p:cNvSpPr>
            <a:spLocks noGrp="1"/>
          </p:cNvSpPr>
          <p:nvPr>
            <p:ph type="title"/>
          </p:nvPr>
        </p:nvSpPr>
        <p:spPr>
          <a:xfrm>
            <a:off x="640079" y="2053641"/>
            <a:ext cx="3669161" cy="2760098"/>
          </a:xfrm>
        </p:spPr>
        <p:txBody>
          <a:bodyPr>
            <a:normAutofit/>
          </a:bodyPr>
          <a:lstStyle/>
          <a:p>
            <a:r>
              <a:rPr lang="lv-LV" sz="3700" b="1" dirty="0">
                <a:solidFill>
                  <a:srgbClr val="FFFFFF"/>
                </a:solidFill>
              </a:rPr>
              <a:t>From German translator </a:t>
            </a:r>
            <a:r>
              <a:rPr lang="lv-LV" sz="3700" b="1" u="sng" dirty="0">
                <a:solidFill>
                  <a:srgbClr val="FFFFFF"/>
                </a:solidFill>
                <a:hlinkClick r:id="rId3"/>
              </a:rPr>
              <a:t>Johanna Pichler</a:t>
            </a:r>
            <a:r>
              <a:rPr lang="lv-LV" sz="3700" b="1" dirty="0">
                <a:solidFill>
                  <a:srgbClr val="FFFFFF"/>
                </a:solidFill>
              </a:rPr>
              <a:t>:</a:t>
            </a:r>
            <a:br>
              <a:rPr lang="lv-LV" sz="3700" b="1" dirty="0">
                <a:solidFill>
                  <a:srgbClr val="FFFFFF"/>
                </a:solidFill>
              </a:rPr>
            </a:br>
            <a:endParaRPr lang="en-GB" sz="3700" dirty="0">
              <a:solidFill>
                <a:srgbClr val="FFFFFF"/>
              </a:solidFill>
            </a:endParaRPr>
          </a:p>
        </p:txBody>
      </p:sp>
      <p:sp>
        <p:nvSpPr>
          <p:cNvPr id="3" name="Content Placeholder 2">
            <a:extLst>
              <a:ext uri="{FF2B5EF4-FFF2-40B4-BE49-F238E27FC236}">
                <a16:creationId xmlns:a16="http://schemas.microsoft.com/office/drawing/2014/main" xmlns="" id="{2D901FE8-0805-4A29-AE03-1C3E5BBBA958}"/>
              </a:ext>
            </a:extLst>
          </p:cNvPr>
          <p:cNvSpPr>
            <a:spLocks noGrp="1"/>
          </p:cNvSpPr>
          <p:nvPr>
            <p:ph idx="1"/>
          </p:nvPr>
        </p:nvSpPr>
        <p:spPr>
          <a:xfrm>
            <a:off x="6090574" y="801866"/>
            <a:ext cx="5306084" cy="5230634"/>
          </a:xfrm>
        </p:spPr>
        <p:txBody>
          <a:bodyPr anchor="ctr">
            <a:normAutofit lnSpcReduction="10000"/>
          </a:bodyPr>
          <a:lstStyle/>
          <a:p>
            <a:r>
              <a:rPr lang="lv-LV" sz="1700" b="1" dirty="0">
                <a:solidFill>
                  <a:srgbClr val="000000"/>
                </a:solidFill>
              </a:rPr>
              <a:t>The idiom: Tomaten auf den Augen haben.</a:t>
            </a:r>
            <a:br>
              <a:rPr lang="lv-LV" sz="1700" b="1" dirty="0">
                <a:solidFill>
                  <a:srgbClr val="000000"/>
                </a:solidFill>
              </a:rPr>
            </a:br>
            <a:r>
              <a:rPr lang="lv-LV" sz="1700" b="1" dirty="0">
                <a:solidFill>
                  <a:srgbClr val="000000"/>
                </a:solidFill>
              </a:rPr>
              <a:t>Literal translation</a:t>
            </a:r>
            <a:r>
              <a:rPr lang="lv-LV" sz="1700" dirty="0">
                <a:solidFill>
                  <a:srgbClr val="000000"/>
                </a:solidFill>
              </a:rPr>
              <a:t>: “You have tomatoes on your eyes.”</a:t>
            </a:r>
            <a:br>
              <a:rPr lang="lv-LV" sz="1700" dirty="0">
                <a:solidFill>
                  <a:srgbClr val="000000"/>
                </a:solidFill>
              </a:rPr>
            </a:br>
            <a:r>
              <a:rPr lang="lv-LV" sz="1700" b="1" dirty="0">
                <a:solidFill>
                  <a:srgbClr val="000000"/>
                </a:solidFill>
              </a:rPr>
              <a:t>What it means</a:t>
            </a:r>
            <a:r>
              <a:rPr lang="lv-LV" sz="1700" dirty="0">
                <a:solidFill>
                  <a:srgbClr val="000000"/>
                </a:solidFill>
              </a:rPr>
              <a:t>: “You are not seeing what everyone else can see.</a:t>
            </a:r>
            <a:r>
              <a:rPr lang="en-GB" sz="1700" dirty="0">
                <a:solidFill>
                  <a:srgbClr val="000000"/>
                </a:solidFill>
              </a:rPr>
              <a:t>”</a:t>
            </a:r>
            <a:r>
              <a:rPr lang="lv-LV" sz="1700" dirty="0">
                <a:solidFill>
                  <a:srgbClr val="000000"/>
                </a:solidFill>
              </a:rPr>
              <a:t> It refers to real objects, though — not abstract meanings.</a:t>
            </a:r>
          </a:p>
          <a:p>
            <a:r>
              <a:rPr lang="lv-LV" sz="1700" b="1" dirty="0">
                <a:solidFill>
                  <a:srgbClr val="000000"/>
                </a:solidFill>
              </a:rPr>
              <a:t>The idiom: Ich verstehe nur Bahnhof.</a:t>
            </a:r>
            <a:br>
              <a:rPr lang="lv-LV" sz="1700" b="1" dirty="0">
                <a:solidFill>
                  <a:srgbClr val="000000"/>
                </a:solidFill>
              </a:rPr>
            </a:br>
            <a:r>
              <a:rPr lang="lv-LV" sz="1700" b="1" dirty="0">
                <a:solidFill>
                  <a:srgbClr val="000000"/>
                </a:solidFill>
              </a:rPr>
              <a:t>Literal translation</a:t>
            </a:r>
            <a:r>
              <a:rPr lang="lv-LV" sz="1700" dirty="0">
                <a:solidFill>
                  <a:srgbClr val="000000"/>
                </a:solidFill>
              </a:rPr>
              <a:t>: “I only understand the train station.”</a:t>
            </a:r>
            <a:br>
              <a:rPr lang="lv-LV" sz="1700" dirty="0">
                <a:solidFill>
                  <a:srgbClr val="000000"/>
                </a:solidFill>
              </a:rPr>
            </a:br>
            <a:r>
              <a:rPr lang="lv-LV" sz="1700" b="1" dirty="0">
                <a:solidFill>
                  <a:srgbClr val="000000"/>
                </a:solidFill>
              </a:rPr>
              <a:t>What it means</a:t>
            </a:r>
            <a:r>
              <a:rPr lang="lv-LV" sz="1700" dirty="0">
                <a:solidFill>
                  <a:srgbClr val="000000"/>
                </a:solidFill>
              </a:rPr>
              <a:t>: “I don’t understand a thing about what that person is saying.’”</a:t>
            </a:r>
          </a:p>
          <a:p>
            <a:r>
              <a:rPr lang="lv-LV" sz="1700" b="1" dirty="0">
                <a:solidFill>
                  <a:srgbClr val="000000"/>
                </a:solidFill>
              </a:rPr>
              <a:t>The idiom: Die Katze im Sack kaufen.</a:t>
            </a:r>
            <a:br>
              <a:rPr lang="lv-LV" sz="1700" b="1" dirty="0">
                <a:solidFill>
                  <a:srgbClr val="000000"/>
                </a:solidFill>
              </a:rPr>
            </a:br>
            <a:r>
              <a:rPr lang="lv-LV" sz="1700" b="1" dirty="0">
                <a:solidFill>
                  <a:srgbClr val="000000"/>
                </a:solidFill>
              </a:rPr>
              <a:t>Literal translation</a:t>
            </a:r>
            <a:r>
              <a:rPr lang="lv-LV" sz="1700" dirty="0">
                <a:solidFill>
                  <a:srgbClr val="000000"/>
                </a:solidFill>
              </a:rPr>
              <a:t>: “To buy a cat in a sack.”</a:t>
            </a:r>
            <a:br>
              <a:rPr lang="lv-LV" sz="1700" dirty="0">
                <a:solidFill>
                  <a:srgbClr val="000000"/>
                </a:solidFill>
              </a:rPr>
            </a:br>
            <a:r>
              <a:rPr lang="lv-LV" sz="1700" b="1" dirty="0">
                <a:solidFill>
                  <a:srgbClr val="000000"/>
                </a:solidFill>
              </a:rPr>
              <a:t>What it means</a:t>
            </a:r>
            <a:r>
              <a:rPr lang="lv-LV" sz="1700" dirty="0">
                <a:solidFill>
                  <a:srgbClr val="000000"/>
                </a:solidFill>
              </a:rPr>
              <a:t>: That a buyer purchased something without inspecting it first.</a:t>
            </a:r>
            <a:endParaRPr lang="en-GB" sz="1700" dirty="0">
              <a:solidFill>
                <a:srgbClr val="000000"/>
              </a:solidFill>
            </a:endParaRPr>
          </a:p>
          <a:p>
            <a:pPr marL="0" indent="0">
              <a:buNone/>
            </a:pPr>
            <a:r>
              <a:rPr lang="lv-LV" sz="1700" dirty="0">
                <a:solidFill>
                  <a:srgbClr val="000000"/>
                </a:solidFill>
              </a:rPr>
              <a:t/>
            </a:r>
            <a:br>
              <a:rPr lang="lv-LV" sz="1700" dirty="0">
                <a:solidFill>
                  <a:srgbClr val="000000"/>
                </a:solidFill>
              </a:rPr>
            </a:br>
            <a:r>
              <a:rPr lang="lv-LV" sz="1700" b="1" dirty="0">
                <a:solidFill>
                  <a:srgbClr val="000000"/>
                </a:solidFill>
              </a:rPr>
              <a:t>Other languages this idiom exists in</a:t>
            </a:r>
            <a:r>
              <a:rPr lang="lv-LV" sz="1700" dirty="0">
                <a:solidFill>
                  <a:srgbClr val="000000"/>
                </a:solidFill>
              </a:rPr>
              <a:t>: We hear from translators that this is an idiom in Swedish, Polish, Latvian and Norwegian. In English, the phrase is “buying a pig in poke,” but English speakers do also  “let the cat out of the bag,” which means to reveal something that’s supposed to be secret.</a:t>
            </a:r>
          </a:p>
          <a:p>
            <a:endParaRPr lang="en-GB" sz="1700" dirty="0">
              <a:solidFill>
                <a:srgbClr val="000000"/>
              </a:solidFill>
            </a:endParaRPr>
          </a:p>
        </p:txBody>
      </p:sp>
    </p:spTree>
    <p:extLst>
      <p:ext uri="{BB962C8B-B14F-4D97-AF65-F5344CB8AC3E}">
        <p14:creationId xmlns:p14="http://schemas.microsoft.com/office/powerpoint/2010/main" val="6596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E18FAED-F06B-440A-A27A-07C55ED13C16}"/>
              </a:ext>
            </a:extLst>
          </p:cNvPr>
          <p:cNvPicPr>
            <a:picLocks noChangeAspect="1"/>
          </p:cNvPicPr>
          <p:nvPr/>
        </p:nvPicPr>
        <p:blipFill rotWithShape="1">
          <a:blip r:embed="rId2">
            <a:extLst>
              <a:ext uri="{28A0092B-C50C-407E-A947-70E740481C1C}">
                <a14:useLocalDpi xmlns:a14="http://schemas.microsoft.com/office/drawing/2010/main" val="0"/>
              </a:ext>
            </a:extLst>
          </a:blip>
          <a:srcRect r="-1" b="16776"/>
          <a:stretch/>
        </p:blipFill>
        <p:spPr>
          <a:xfrm>
            <a:off x="-11909" y="10"/>
            <a:ext cx="6324601" cy="6857990"/>
          </a:xfrm>
          <a:prstGeom prst="rect">
            <a:avLst/>
          </a:prstGeom>
        </p:spPr>
      </p:pic>
      <p:pic>
        <p:nvPicPr>
          <p:cNvPr id="15" name="Picture 14">
            <a:extLst>
              <a:ext uri="{FF2B5EF4-FFF2-40B4-BE49-F238E27FC236}">
                <a16:creationId xmlns:a16="http://schemas.microsoft.com/office/drawing/2014/main" xmlns="" id="{19AE98B8-B73A-4724-B639-017087F923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E9155B7-EE2C-47FA-BD8A-5A0641A12B2A}"/>
              </a:ext>
            </a:extLst>
          </p:cNvPr>
          <p:cNvSpPr>
            <a:spLocks noGrp="1"/>
          </p:cNvSpPr>
          <p:nvPr>
            <p:ph type="title"/>
          </p:nvPr>
        </p:nvSpPr>
        <p:spPr>
          <a:xfrm>
            <a:off x="7714994" y="481611"/>
            <a:ext cx="4869179" cy="1325563"/>
          </a:xfrm>
        </p:spPr>
        <p:txBody>
          <a:bodyPr>
            <a:normAutofit/>
          </a:bodyPr>
          <a:lstStyle/>
          <a:p>
            <a:r>
              <a:rPr lang="en-GB" b="1" dirty="0">
                <a:solidFill>
                  <a:srgbClr val="0B110E"/>
                </a:solidFill>
              </a:rPr>
              <a:t>Marc Chagall</a:t>
            </a:r>
          </a:p>
        </p:txBody>
      </p:sp>
      <p:sp>
        <p:nvSpPr>
          <p:cNvPr id="9" name="Content Placeholder 2">
            <a:extLst>
              <a:ext uri="{FF2B5EF4-FFF2-40B4-BE49-F238E27FC236}">
                <a16:creationId xmlns:a16="http://schemas.microsoft.com/office/drawing/2014/main" xmlns="" id="{BDCFB21F-CC88-4CB8-AA9B-8C39F106C093}"/>
              </a:ext>
            </a:extLst>
          </p:cNvPr>
          <p:cNvSpPr txBox="1">
            <a:spLocks/>
          </p:cNvSpPr>
          <p:nvPr/>
        </p:nvSpPr>
        <p:spPr>
          <a:xfrm>
            <a:off x="7714994" y="1807174"/>
            <a:ext cx="3757869" cy="485236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dirty="0">
                <a:solidFill>
                  <a:srgbClr val="0B110E"/>
                </a:solidFill>
              </a:rPr>
              <a:t>Marc </a:t>
            </a:r>
            <a:r>
              <a:rPr lang="en-GB" sz="2500" dirty="0" err="1">
                <a:solidFill>
                  <a:srgbClr val="0B110E"/>
                </a:solidFill>
              </a:rPr>
              <a:t>Zakharovich</a:t>
            </a:r>
            <a:r>
              <a:rPr lang="en-GB" sz="2500" dirty="0">
                <a:solidFill>
                  <a:srgbClr val="0B110E"/>
                </a:solidFill>
              </a:rPr>
              <a:t> Chagall (</a:t>
            </a:r>
            <a:r>
              <a:rPr lang="en-GB" sz="2500" dirty="0" err="1">
                <a:solidFill>
                  <a:srgbClr val="0B110E"/>
                </a:solidFill>
              </a:rPr>
              <a:t>Moish</a:t>
            </a:r>
            <a:r>
              <a:rPr lang="en-GB" sz="2500" dirty="0">
                <a:solidFill>
                  <a:srgbClr val="0B110E"/>
                </a:solidFill>
              </a:rPr>
              <a:t> </a:t>
            </a:r>
            <a:r>
              <a:rPr lang="en-GB" sz="2500" dirty="0" err="1">
                <a:solidFill>
                  <a:srgbClr val="0B110E"/>
                </a:solidFill>
              </a:rPr>
              <a:t>Zakharovich</a:t>
            </a:r>
            <a:r>
              <a:rPr lang="en-GB" sz="2500" dirty="0">
                <a:solidFill>
                  <a:srgbClr val="0B110E"/>
                </a:solidFill>
              </a:rPr>
              <a:t> </a:t>
            </a:r>
            <a:r>
              <a:rPr lang="en-GB" sz="2500" dirty="0" err="1">
                <a:solidFill>
                  <a:srgbClr val="0B110E"/>
                </a:solidFill>
              </a:rPr>
              <a:t>Shagal</a:t>
            </a:r>
            <a:r>
              <a:rPr lang="en-GB" sz="2500" dirty="0">
                <a:solidFill>
                  <a:srgbClr val="0B110E"/>
                </a:solidFill>
              </a:rPr>
              <a:t>) was born on 6 July 1887 in Vitebsk (then part of the Russian Empire) and died on 28 March 1985 in Paris. </a:t>
            </a:r>
          </a:p>
          <a:p>
            <a:endParaRPr lang="en-GB" sz="2000" dirty="0">
              <a:solidFill>
                <a:srgbClr val="0B110E"/>
              </a:solidFill>
            </a:endParaRPr>
          </a:p>
        </p:txBody>
      </p:sp>
    </p:spTree>
    <p:extLst>
      <p:ext uri="{BB962C8B-B14F-4D97-AF65-F5344CB8AC3E}">
        <p14:creationId xmlns:p14="http://schemas.microsoft.com/office/powerpoint/2010/main" val="511916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72E9AA7-98D9-42BC-BE83-39E789995793}"/>
              </a:ext>
            </a:extLst>
          </p:cNvPr>
          <p:cNvSpPr>
            <a:spLocks noGrp="1"/>
          </p:cNvSpPr>
          <p:nvPr>
            <p:ph type="title"/>
          </p:nvPr>
        </p:nvSpPr>
        <p:spPr>
          <a:xfrm>
            <a:off x="640079" y="2053641"/>
            <a:ext cx="3669161" cy="2760098"/>
          </a:xfrm>
        </p:spPr>
        <p:txBody>
          <a:bodyPr>
            <a:normAutofit/>
          </a:bodyPr>
          <a:lstStyle/>
          <a:p>
            <a:r>
              <a:rPr lang="lv-LV" sz="3700" b="1" dirty="0">
                <a:solidFill>
                  <a:srgbClr val="FFFFFF"/>
                </a:solidFill>
              </a:rPr>
              <a:t>From Swedish translator </a:t>
            </a:r>
            <a:r>
              <a:rPr lang="lv-LV" sz="3700" b="1" u="sng" dirty="0">
                <a:solidFill>
                  <a:srgbClr val="FFFFFF"/>
                </a:solidFill>
                <a:hlinkClick r:id="rId3"/>
              </a:rPr>
              <a:t>Matti Jääro</a:t>
            </a:r>
            <a:r>
              <a:rPr lang="lv-LV" sz="3700" b="1" dirty="0">
                <a:solidFill>
                  <a:srgbClr val="FFFFFF"/>
                </a:solidFill>
              </a:rPr>
              <a:t>:</a:t>
            </a:r>
            <a:br>
              <a:rPr lang="lv-LV" sz="3700" b="1" dirty="0">
                <a:solidFill>
                  <a:srgbClr val="FFFFFF"/>
                </a:solidFill>
              </a:rPr>
            </a:br>
            <a:endParaRPr lang="en-GB" sz="3700" dirty="0">
              <a:solidFill>
                <a:srgbClr val="FFFFFF"/>
              </a:solidFill>
            </a:endParaRPr>
          </a:p>
        </p:txBody>
      </p:sp>
      <p:sp>
        <p:nvSpPr>
          <p:cNvPr id="3" name="Content Placeholder 2">
            <a:extLst>
              <a:ext uri="{FF2B5EF4-FFF2-40B4-BE49-F238E27FC236}">
                <a16:creationId xmlns:a16="http://schemas.microsoft.com/office/drawing/2014/main" xmlns="" id="{3D320C7A-738D-4EA8-8E15-8F1D7A47EABF}"/>
              </a:ext>
            </a:extLst>
          </p:cNvPr>
          <p:cNvSpPr>
            <a:spLocks noGrp="1"/>
          </p:cNvSpPr>
          <p:nvPr>
            <p:ph idx="1"/>
          </p:nvPr>
        </p:nvSpPr>
        <p:spPr>
          <a:xfrm>
            <a:off x="6090574" y="801866"/>
            <a:ext cx="5306084" cy="5230634"/>
          </a:xfrm>
        </p:spPr>
        <p:txBody>
          <a:bodyPr anchor="ctr">
            <a:normAutofit/>
          </a:bodyPr>
          <a:lstStyle/>
          <a:p>
            <a:r>
              <a:rPr lang="lv-LV" sz="1900" b="1" dirty="0">
                <a:solidFill>
                  <a:srgbClr val="000000"/>
                </a:solidFill>
              </a:rPr>
              <a:t>The idiom: Det är ingen ko på isen</a:t>
            </a:r>
            <a:br>
              <a:rPr lang="lv-LV" sz="1900" b="1" dirty="0">
                <a:solidFill>
                  <a:srgbClr val="000000"/>
                </a:solidFill>
              </a:rPr>
            </a:br>
            <a:r>
              <a:rPr lang="lv-LV" sz="1900" b="1" dirty="0">
                <a:solidFill>
                  <a:srgbClr val="000000"/>
                </a:solidFill>
              </a:rPr>
              <a:t>Literal translation</a:t>
            </a:r>
            <a:r>
              <a:rPr lang="lv-LV" sz="1900" dirty="0">
                <a:solidFill>
                  <a:srgbClr val="000000"/>
                </a:solidFill>
              </a:rPr>
              <a:t>: “There’s no cow on the ice.”</a:t>
            </a:r>
            <a:br>
              <a:rPr lang="lv-LV" sz="1900" dirty="0">
                <a:solidFill>
                  <a:srgbClr val="000000"/>
                </a:solidFill>
              </a:rPr>
            </a:br>
            <a:r>
              <a:rPr lang="lv-LV" sz="1900" b="1" dirty="0">
                <a:solidFill>
                  <a:srgbClr val="000000"/>
                </a:solidFill>
              </a:rPr>
              <a:t>What it means</a:t>
            </a:r>
            <a:r>
              <a:rPr lang="lv-LV" sz="1900" dirty="0">
                <a:solidFill>
                  <a:srgbClr val="000000"/>
                </a:solidFill>
              </a:rPr>
              <a:t>: “There’s no need to worry. We also use ‘Det är ingen fara på taket,’ or ‘There’s no danger on the roof,’ to mean the same thing.”</a:t>
            </a:r>
          </a:p>
          <a:p>
            <a:r>
              <a:rPr lang="lv-LV" sz="1900" b="1" dirty="0">
                <a:solidFill>
                  <a:srgbClr val="000000"/>
                </a:solidFill>
              </a:rPr>
              <a:t>The idiom: Att glida in på en räkmacka</a:t>
            </a:r>
            <a:br>
              <a:rPr lang="lv-LV" sz="1900" b="1" dirty="0">
                <a:solidFill>
                  <a:srgbClr val="000000"/>
                </a:solidFill>
              </a:rPr>
            </a:br>
            <a:r>
              <a:rPr lang="lv-LV" sz="1900" b="1" dirty="0">
                <a:solidFill>
                  <a:srgbClr val="000000"/>
                </a:solidFill>
              </a:rPr>
              <a:t>Literal translation</a:t>
            </a:r>
            <a:r>
              <a:rPr lang="lv-LV" sz="1900" dirty="0">
                <a:solidFill>
                  <a:srgbClr val="000000"/>
                </a:solidFill>
              </a:rPr>
              <a:t>: “To slide in on a shrimp sandwich.”</a:t>
            </a:r>
            <a:br>
              <a:rPr lang="lv-LV" sz="1900" dirty="0">
                <a:solidFill>
                  <a:srgbClr val="000000"/>
                </a:solidFill>
              </a:rPr>
            </a:br>
            <a:r>
              <a:rPr lang="lv-LV" sz="1900" b="1" dirty="0">
                <a:solidFill>
                  <a:srgbClr val="000000"/>
                </a:solidFill>
              </a:rPr>
              <a:t>What it means</a:t>
            </a:r>
            <a:r>
              <a:rPr lang="lv-LV" sz="1900" dirty="0">
                <a:solidFill>
                  <a:srgbClr val="000000"/>
                </a:solidFill>
              </a:rPr>
              <a:t>: “It refers to somebody who didn’t have to work to get where they are.”</a:t>
            </a:r>
          </a:p>
          <a:p>
            <a:r>
              <a:rPr lang="lv-LV" sz="1900" b="1" dirty="0">
                <a:solidFill>
                  <a:srgbClr val="000000"/>
                </a:solidFill>
              </a:rPr>
              <a:t>The idiom: Det föll mellan stolarna</a:t>
            </a:r>
            <a:br>
              <a:rPr lang="lv-LV" sz="1900" b="1" dirty="0">
                <a:solidFill>
                  <a:srgbClr val="000000"/>
                </a:solidFill>
              </a:rPr>
            </a:br>
            <a:r>
              <a:rPr lang="lv-LV" sz="1900" b="1" dirty="0">
                <a:solidFill>
                  <a:srgbClr val="000000"/>
                </a:solidFill>
              </a:rPr>
              <a:t>Literal translation</a:t>
            </a:r>
            <a:r>
              <a:rPr lang="lv-LV" sz="1900" dirty="0">
                <a:solidFill>
                  <a:srgbClr val="000000"/>
                </a:solidFill>
              </a:rPr>
              <a:t>: “It fell between chairs.”</a:t>
            </a:r>
            <a:br>
              <a:rPr lang="lv-LV" sz="1900" dirty="0">
                <a:solidFill>
                  <a:srgbClr val="000000"/>
                </a:solidFill>
              </a:rPr>
            </a:br>
            <a:r>
              <a:rPr lang="lv-LV" sz="1900" b="1" dirty="0">
                <a:solidFill>
                  <a:srgbClr val="000000"/>
                </a:solidFill>
              </a:rPr>
              <a:t>What it means</a:t>
            </a:r>
            <a:r>
              <a:rPr lang="lv-LV" sz="1900" dirty="0">
                <a:solidFill>
                  <a:srgbClr val="000000"/>
                </a:solidFill>
              </a:rPr>
              <a:t>: “It’s an excuse you use when two people were supposed to do it, but nobody did. It has evolved into the slightly ironic phrase, ‘It fell between the chair,’ which you use when you want to say,‘Yeah, I know I was supposed to do it but I forgot.’”</a:t>
            </a:r>
          </a:p>
        </p:txBody>
      </p:sp>
    </p:spTree>
    <p:extLst>
      <p:ext uri="{BB962C8B-B14F-4D97-AF65-F5344CB8AC3E}">
        <p14:creationId xmlns:p14="http://schemas.microsoft.com/office/powerpoint/2010/main" val="2901429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1BBEE64F-8525-4773-AACC-61423016DA77}"/>
              </a:ext>
            </a:extLst>
          </p:cNvPr>
          <p:cNvSpPr>
            <a:spLocks noGrp="1"/>
          </p:cNvSpPr>
          <p:nvPr>
            <p:ph type="title"/>
          </p:nvPr>
        </p:nvSpPr>
        <p:spPr>
          <a:xfrm>
            <a:off x="640079" y="2053641"/>
            <a:ext cx="3669161" cy="2760098"/>
          </a:xfrm>
        </p:spPr>
        <p:txBody>
          <a:bodyPr>
            <a:normAutofit/>
          </a:bodyPr>
          <a:lstStyle/>
          <a:p>
            <a:r>
              <a:rPr lang="lv-LV" sz="3700" b="1">
                <a:solidFill>
                  <a:srgbClr val="FFFFFF"/>
                </a:solidFill>
              </a:rPr>
              <a:t>From Latvian translator </a:t>
            </a:r>
            <a:r>
              <a:rPr lang="lv-LV" sz="3700" b="1" u="sng">
                <a:solidFill>
                  <a:srgbClr val="FFFFFF"/>
                </a:solidFill>
                <a:hlinkClick r:id="rId3"/>
              </a:rPr>
              <a:t>Ilze Garda</a:t>
            </a:r>
            <a:r>
              <a:rPr lang="lv-LV" sz="3700" b="1">
                <a:solidFill>
                  <a:srgbClr val="FFFFFF"/>
                </a:solidFill>
              </a:rPr>
              <a:t> and </a:t>
            </a:r>
            <a:r>
              <a:rPr lang="lv-LV" sz="3700" b="1" u="sng">
                <a:solidFill>
                  <a:srgbClr val="FFFFFF"/>
                </a:solidFill>
                <a:hlinkClick r:id="rId4"/>
              </a:rPr>
              <a:t>Kristaps Kadiķis</a:t>
            </a:r>
            <a:r>
              <a:rPr lang="lv-LV" sz="3700" b="1">
                <a:solidFill>
                  <a:srgbClr val="FFFFFF"/>
                </a:solidFill>
              </a:rPr>
              <a:t>:</a:t>
            </a:r>
            <a:br>
              <a:rPr lang="lv-LV" sz="3700" b="1">
                <a:solidFill>
                  <a:srgbClr val="FFFFFF"/>
                </a:solidFill>
              </a:rPr>
            </a:br>
            <a:endParaRPr lang="en-GB" sz="3700">
              <a:solidFill>
                <a:srgbClr val="FFFFFF"/>
              </a:solidFill>
            </a:endParaRPr>
          </a:p>
        </p:txBody>
      </p:sp>
      <p:sp>
        <p:nvSpPr>
          <p:cNvPr id="3" name="Content Placeholder 2">
            <a:extLst>
              <a:ext uri="{FF2B5EF4-FFF2-40B4-BE49-F238E27FC236}">
                <a16:creationId xmlns:a16="http://schemas.microsoft.com/office/drawing/2014/main" xmlns="" id="{B0686B56-18CA-474A-B7D2-79F4D6782B7A}"/>
              </a:ext>
            </a:extLst>
          </p:cNvPr>
          <p:cNvSpPr>
            <a:spLocks noGrp="1"/>
          </p:cNvSpPr>
          <p:nvPr>
            <p:ph idx="1"/>
          </p:nvPr>
        </p:nvSpPr>
        <p:spPr>
          <a:xfrm>
            <a:off x="6090574" y="801866"/>
            <a:ext cx="5306084" cy="5230634"/>
          </a:xfrm>
        </p:spPr>
        <p:txBody>
          <a:bodyPr anchor="ctr">
            <a:normAutofit/>
          </a:bodyPr>
          <a:lstStyle/>
          <a:p>
            <a:r>
              <a:rPr lang="lv-LV" sz="2200" b="1">
                <a:solidFill>
                  <a:srgbClr val="000000"/>
                </a:solidFill>
              </a:rPr>
              <a:t>The idiom: Pūst pīlītes.</a:t>
            </a:r>
            <a:br>
              <a:rPr lang="lv-LV" sz="2200" b="1">
                <a:solidFill>
                  <a:srgbClr val="000000"/>
                </a:solidFill>
              </a:rPr>
            </a:br>
            <a:r>
              <a:rPr lang="lv-LV" sz="2200" b="1">
                <a:solidFill>
                  <a:srgbClr val="000000"/>
                </a:solidFill>
              </a:rPr>
              <a:t>Literal translation</a:t>
            </a:r>
            <a:r>
              <a:rPr lang="lv-LV" sz="2200">
                <a:solidFill>
                  <a:srgbClr val="000000"/>
                </a:solidFill>
              </a:rPr>
              <a:t>: “To blow little ducks.”</a:t>
            </a:r>
            <a:br>
              <a:rPr lang="lv-LV" sz="2200">
                <a:solidFill>
                  <a:srgbClr val="000000"/>
                </a:solidFill>
              </a:rPr>
            </a:br>
            <a:r>
              <a:rPr lang="lv-LV" sz="2200" b="1">
                <a:solidFill>
                  <a:srgbClr val="000000"/>
                </a:solidFill>
              </a:rPr>
              <a:t>What it means</a:t>
            </a:r>
            <a:r>
              <a:rPr lang="lv-LV" sz="2200">
                <a:solidFill>
                  <a:srgbClr val="000000"/>
                </a:solidFill>
              </a:rPr>
              <a:t>: “It means to talk nonsense or to lie.”</a:t>
            </a:r>
            <a:br>
              <a:rPr lang="lv-LV" sz="2200">
                <a:solidFill>
                  <a:srgbClr val="000000"/>
                </a:solidFill>
              </a:rPr>
            </a:br>
            <a:r>
              <a:rPr lang="lv-LV" sz="2200" b="1">
                <a:solidFill>
                  <a:srgbClr val="000000"/>
                </a:solidFill>
              </a:rPr>
              <a:t>Other language connections</a:t>
            </a:r>
            <a:r>
              <a:rPr lang="lv-LV" sz="2200">
                <a:solidFill>
                  <a:srgbClr val="000000"/>
                </a:solidFill>
              </a:rPr>
              <a:t>: In Croatian, when someone is obviously lying to someone, you say that they are “throwing cream into their eyes (bacati kajmak u oči).”</a:t>
            </a:r>
          </a:p>
          <a:p>
            <a:r>
              <a:rPr lang="lv-LV" sz="2200" b="1">
                <a:solidFill>
                  <a:srgbClr val="000000"/>
                </a:solidFill>
              </a:rPr>
              <a:t>The idiom: Ej bekot.</a:t>
            </a:r>
            <a:r>
              <a:rPr lang="lv-LV" sz="2200">
                <a:solidFill>
                  <a:srgbClr val="000000"/>
                </a:solidFill>
              </a:rPr>
              <a:t/>
            </a:r>
            <a:br>
              <a:rPr lang="lv-LV" sz="2200">
                <a:solidFill>
                  <a:srgbClr val="000000"/>
                </a:solidFill>
              </a:rPr>
            </a:br>
            <a:r>
              <a:rPr lang="lv-LV" sz="2200" b="1">
                <a:solidFill>
                  <a:srgbClr val="000000"/>
                </a:solidFill>
              </a:rPr>
              <a:t>Literal translation:</a:t>
            </a:r>
            <a:r>
              <a:rPr lang="lv-LV" sz="2200">
                <a:solidFill>
                  <a:srgbClr val="000000"/>
                </a:solidFill>
              </a:rPr>
              <a:t> “‘Go pick mushrooms,’ or, more specifically, ‘Go pick boletes!'”</a:t>
            </a:r>
            <a:br>
              <a:rPr lang="lv-LV" sz="2200">
                <a:solidFill>
                  <a:srgbClr val="000000"/>
                </a:solidFill>
              </a:rPr>
            </a:br>
            <a:r>
              <a:rPr lang="lv-LV" sz="2200" b="1">
                <a:solidFill>
                  <a:srgbClr val="000000"/>
                </a:solidFill>
              </a:rPr>
              <a:t>What it means:</a:t>
            </a:r>
            <a:r>
              <a:rPr lang="lv-LV" sz="2200">
                <a:solidFill>
                  <a:srgbClr val="000000"/>
                </a:solidFill>
              </a:rPr>
              <a:t> “Go away and/or leave me alone.”</a:t>
            </a:r>
          </a:p>
          <a:p>
            <a:endParaRPr lang="en-GB" sz="2200">
              <a:solidFill>
                <a:srgbClr val="000000"/>
              </a:solidFill>
            </a:endParaRPr>
          </a:p>
        </p:txBody>
      </p:sp>
    </p:spTree>
    <p:extLst>
      <p:ext uri="{BB962C8B-B14F-4D97-AF65-F5344CB8AC3E}">
        <p14:creationId xmlns:p14="http://schemas.microsoft.com/office/powerpoint/2010/main" val="4050596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BAC64BE-BCA9-4769-9B3A-506A40D8F1CE}"/>
              </a:ext>
            </a:extLst>
          </p:cNvPr>
          <p:cNvSpPr>
            <a:spLocks noGrp="1"/>
          </p:cNvSpPr>
          <p:nvPr>
            <p:ph type="title"/>
          </p:nvPr>
        </p:nvSpPr>
        <p:spPr>
          <a:xfrm>
            <a:off x="640079" y="2053641"/>
            <a:ext cx="3669161" cy="2760098"/>
          </a:xfrm>
        </p:spPr>
        <p:txBody>
          <a:bodyPr>
            <a:normAutofit/>
          </a:bodyPr>
          <a:lstStyle/>
          <a:p>
            <a:r>
              <a:rPr lang="lv-LV" sz="3700" b="1">
                <a:solidFill>
                  <a:srgbClr val="FFFFFF"/>
                </a:solidFill>
              </a:rPr>
              <a:t>From French translator </a:t>
            </a:r>
            <a:r>
              <a:rPr lang="lv-LV" sz="3700" b="1" u="sng">
                <a:solidFill>
                  <a:srgbClr val="FFFFFF"/>
                </a:solidFill>
                <a:hlinkClick r:id="rId3"/>
              </a:rPr>
              <a:t>Patrick Brault</a:t>
            </a:r>
            <a:r>
              <a:rPr lang="lv-LV" sz="3700" b="1">
                <a:solidFill>
                  <a:srgbClr val="FFFFFF"/>
                </a:solidFill>
              </a:rPr>
              <a:t>: </a:t>
            </a:r>
            <a:br>
              <a:rPr lang="lv-LV" sz="3700" b="1">
                <a:solidFill>
                  <a:srgbClr val="FFFFFF"/>
                </a:solidFill>
              </a:rPr>
            </a:br>
            <a:endParaRPr lang="en-GB" sz="3700">
              <a:solidFill>
                <a:srgbClr val="FFFFFF"/>
              </a:solidFill>
            </a:endParaRPr>
          </a:p>
        </p:txBody>
      </p:sp>
      <p:sp>
        <p:nvSpPr>
          <p:cNvPr id="3" name="Content Placeholder 2">
            <a:extLst>
              <a:ext uri="{FF2B5EF4-FFF2-40B4-BE49-F238E27FC236}">
                <a16:creationId xmlns:a16="http://schemas.microsoft.com/office/drawing/2014/main" xmlns="" id="{14D572CB-F1BF-4927-889F-7EFAF5BB41D7}"/>
              </a:ext>
            </a:extLst>
          </p:cNvPr>
          <p:cNvSpPr>
            <a:spLocks noGrp="1"/>
          </p:cNvSpPr>
          <p:nvPr>
            <p:ph idx="1"/>
          </p:nvPr>
        </p:nvSpPr>
        <p:spPr>
          <a:xfrm>
            <a:off x="6090574" y="801866"/>
            <a:ext cx="5306084" cy="5230634"/>
          </a:xfrm>
        </p:spPr>
        <p:txBody>
          <a:bodyPr anchor="ctr">
            <a:normAutofit/>
          </a:bodyPr>
          <a:lstStyle/>
          <a:p>
            <a:r>
              <a:rPr lang="lv-LV" sz="1700" b="1">
                <a:solidFill>
                  <a:srgbClr val="000000"/>
                </a:solidFill>
              </a:rPr>
              <a:t>The idiom: Avaler des couleuvres.</a:t>
            </a:r>
            <a:br>
              <a:rPr lang="lv-LV" sz="1700" b="1">
                <a:solidFill>
                  <a:srgbClr val="000000"/>
                </a:solidFill>
              </a:rPr>
            </a:br>
            <a:r>
              <a:rPr lang="lv-LV" sz="1700" b="1">
                <a:solidFill>
                  <a:srgbClr val="000000"/>
                </a:solidFill>
              </a:rPr>
              <a:t>Literal translation</a:t>
            </a:r>
            <a:r>
              <a:rPr lang="lv-LV" sz="1700">
                <a:solidFill>
                  <a:srgbClr val="000000"/>
                </a:solidFill>
              </a:rPr>
              <a:t>: “To swallow grass snakes.”</a:t>
            </a:r>
            <a:br>
              <a:rPr lang="lv-LV" sz="1700">
                <a:solidFill>
                  <a:srgbClr val="000000"/>
                </a:solidFill>
              </a:rPr>
            </a:br>
            <a:r>
              <a:rPr lang="lv-LV" sz="1700" b="1">
                <a:solidFill>
                  <a:srgbClr val="000000"/>
                </a:solidFill>
              </a:rPr>
              <a:t>What it means</a:t>
            </a:r>
            <a:r>
              <a:rPr lang="lv-LV" sz="1700">
                <a:solidFill>
                  <a:srgbClr val="000000"/>
                </a:solidFill>
              </a:rPr>
              <a:t>: “It means being so insulted that you’re not able to reply.”</a:t>
            </a:r>
            <a:r>
              <a:rPr lang="lv-LV" sz="1700" b="1">
                <a:solidFill>
                  <a:srgbClr val="000000"/>
                </a:solidFill>
              </a:rPr>
              <a:t> </a:t>
            </a:r>
            <a:endParaRPr lang="lv-LV" sz="1700">
              <a:solidFill>
                <a:srgbClr val="000000"/>
              </a:solidFill>
            </a:endParaRPr>
          </a:p>
          <a:p>
            <a:r>
              <a:rPr lang="lv-LV" sz="1700" b="1">
                <a:solidFill>
                  <a:srgbClr val="000000"/>
                </a:solidFill>
              </a:rPr>
              <a:t>The idiom: Sauter du coq à l’âne.</a:t>
            </a:r>
            <a:br>
              <a:rPr lang="lv-LV" sz="1700" b="1">
                <a:solidFill>
                  <a:srgbClr val="000000"/>
                </a:solidFill>
              </a:rPr>
            </a:br>
            <a:r>
              <a:rPr lang="lv-LV" sz="1700" b="1">
                <a:solidFill>
                  <a:srgbClr val="000000"/>
                </a:solidFill>
              </a:rPr>
              <a:t>Literal translation</a:t>
            </a:r>
            <a:r>
              <a:rPr lang="lv-LV" sz="1700">
                <a:solidFill>
                  <a:srgbClr val="000000"/>
                </a:solidFill>
              </a:rPr>
              <a:t>: “To jump from the cock to the donkey.”</a:t>
            </a:r>
            <a:br>
              <a:rPr lang="lv-LV" sz="1700">
                <a:solidFill>
                  <a:srgbClr val="000000"/>
                </a:solidFill>
              </a:rPr>
            </a:br>
            <a:r>
              <a:rPr lang="lv-LV" sz="1700" b="1">
                <a:solidFill>
                  <a:srgbClr val="000000"/>
                </a:solidFill>
              </a:rPr>
              <a:t>What it means</a:t>
            </a:r>
            <a:r>
              <a:rPr lang="lv-LV" sz="1700">
                <a:solidFill>
                  <a:srgbClr val="000000"/>
                </a:solidFill>
              </a:rPr>
              <a:t>: “It means to keep changing topics without logic in a conversation.”</a:t>
            </a:r>
            <a:r>
              <a:rPr lang="lv-LV" sz="1700" b="1">
                <a:solidFill>
                  <a:srgbClr val="000000"/>
                </a:solidFill>
              </a:rPr>
              <a:t> </a:t>
            </a:r>
            <a:endParaRPr lang="lv-LV" sz="1700">
              <a:solidFill>
                <a:srgbClr val="000000"/>
              </a:solidFill>
            </a:endParaRPr>
          </a:p>
          <a:p>
            <a:r>
              <a:rPr lang="lv-LV" sz="1700" b="1">
                <a:solidFill>
                  <a:srgbClr val="000000"/>
                </a:solidFill>
              </a:rPr>
              <a:t>The idiom: Se regarder en chiens de faïence.</a:t>
            </a:r>
            <a:br>
              <a:rPr lang="lv-LV" sz="1700" b="1">
                <a:solidFill>
                  <a:srgbClr val="000000"/>
                </a:solidFill>
              </a:rPr>
            </a:br>
            <a:r>
              <a:rPr lang="lv-LV" sz="1700" b="1">
                <a:solidFill>
                  <a:srgbClr val="000000"/>
                </a:solidFill>
              </a:rPr>
              <a:t>Literal translation</a:t>
            </a:r>
            <a:r>
              <a:rPr lang="lv-LV" sz="1700">
                <a:solidFill>
                  <a:srgbClr val="000000"/>
                </a:solidFill>
              </a:rPr>
              <a:t>: “To look at each other like earthenware dogs.”</a:t>
            </a:r>
            <a:br>
              <a:rPr lang="lv-LV" sz="1700">
                <a:solidFill>
                  <a:srgbClr val="000000"/>
                </a:solidFill>
              </a:rPr>
            </a:br>
            <a:r>
              <a:rPr lang="lv-LV" sz="1700" b="1">
                <a:solidFill>
                  <a:srgbClr val="000000"/>
                </a:solidFill>
              </a:rPr>
              <a:t>What it means</a:t>
            </a:r>
            <a:r>
              <a:rPr lang="lv-LV" sz="1700">
                <a:solidFill>
                  <a:srgbClr val="000000"/>
                </a:solidFill>
              </a:rPr>
              <a:t>: “Basically, to look at each other coldly, with distrust.”</a:t>
            </a:r>
            <a:r>
              <a:rPr lang="lv-LV" sz="1700" b="1">
                <a:solidFill>
                  <a:srgbClr val="000000"/>
                </a:solidFill>
              </a:rPr>
              <a:t> </a:t>
            </a:r>
            <a:endParaRPr lang="lv-LV" sz="1700">
              <a:solidFill>
                <a:srgbClr val="000000"/>
              </a:solidFill>
            </a:endParaRPr>
          </a:p>
          <a:p>
            <a:r>
              <a:rPr lang="lv-LV" sz="1700" b="1">
                <a:solidFill>
                  <a:srgbClr val="000000"/>
                </a:solidFill>
              </a:rPr>
              <a:t>The idiom: Les carottes sont cuites!</a:t>
            </a:r>
            <a:br>
              <a:rPr lang="lv-LV" sz="1700" b="1">
                <a:solidFill>
                  <a:srgbClr val="000000"/>
                </a:solidFill>
              </a:rPr>
            </a:br>
            <a:r>
              <a:rPr lang="lv-LV" sz="1700" b="1">
                <a:solidFill>
                  <a:srgbClr val="000000"/>
                </a:solidFill>
              </a:rPr>
              <a:t>Literal translation</a:t>
            </a:r>
            <a:r>
              <a:rPr lang="lv-LV" sz="1700">
                <a:solidFill>
                  <a:srgbClr val="000000"/>
                </a:solidFill>
              </a:rPr>
              <a:t>: “The carrots are cooked!”</a:t>
            </a:r>
            <a:br>
              <a:rPr lang="lv-LV" sz="1700">
                <a:solidFill>
                  <a:srgbClr val="000000"/>
                </a:solidFill>
              </a:rPr>
            </a:br>
            <a:r>
              <a:rPr lang="lv-LV" sz="1700" b="1">
                <a:solidFill>
                  <a:srgbClr val="000000"/>
                </a:solidFill>
              </a:rPr>
              <a:t>What it means</a:t>
            </a:r>
            <a:r>
              <a:rPr lang="lv-LV" sz="1700">
                <a:solidFill>
                  <a:srgbClr val="000000"/>
                </a:solidFill>
              </a:rPr>
              <a:t>: “The situation can’t be changed.”</a:t>
            </a:r>
            <a:br>
              <a:rPr lang="lv-LV" sz="1700">
                <a:solidFill>
                  <a:srgbClr val="000000"/>
                </a:solidFill>
              </a:rPr>
            </a:br>
            <a:r>
              <a:rPr lang="lv-LV" sz="1700" b="1">
                <a:solidFill>
                  <a:srgbClr val="000000"/>
                </a:solidFill>
              </a:rPr>
              <a:t>Other language connections</a:t>
            </a:r>
            <a:r>
              <a:rPr lang="lv-LV" sz="1700">
                <a:solidFill>
                  <a:srgbClr val="000000"/>
                </a:solidFill>
              </a:rPr>
              <a:t>: It’s bit like the phrase, “It’s no use crying over spilt milk,” in English.</a:t>
            </a:r>
          </a:p>
        </p:txBody>
      </p:sp>
    </p:spTree>
    <p:extLst>
      <p:ext uri="{BB962C8B-B14F-4D97-AF65-F5344CB8AC3E}">
        <p14:creationId xmlns:p14="http://schemas.microsoft.com/office/powerpoint/2010/main" val="136420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B68EEAE-E6FD-4833-9D5A-A85D93A0023D}"/>
              </a:ext>
            </a:extLst>
          </p:cNvPr>
          <p:cNvSpPr>
            <a:spLocks noGrp="1"/>
          </p:cNvSpPr>
          <p:nvPr>
            <p:ph type="title"/>
          </p:nvPr>
        </p:nvSpPr>
        <p:spPr>
          <a:xfrm>
            <a:off x="640079" y="2053641"/>
            <a:ext cx="3669161" cy="2760098"/>
          </a:xfrm>
        </p:spPr>
        <p:txBody>
          <a:bodyPr>
            <a:normAutofit/>
          </a:bodyPr>
          <a:lstStyle/>
          <a:p>
            <a:r>
              <a:rPr lang="lv-LV" sz="3100" b="1">
                <a:solidFill>
                  <a:srgbClr val="FFFFFF"/>
                </a:solidFill>
              </a:rPr>
              <a:t>From Russian translator </a:t>
            </a:r>
            <a:r>
              <a:rPr lang="lv-LV" sz="3100" b="1" u="sng">
                <a:solidFill>
                  <a:srgbClr val="FFFFFF"/>
                </a:solidFill>
                <a:hlinkClick r:id="rId3"/>
              </a:rPr>
              <a:t>Aliaksandr Autayeu</a:t>
            </a:r>
            <a:r>
              <a:rPr lang="lv-LV" sz="3100" b="1">
                <a:solidFill>
                  <a:srgbClr val="FFFFFF"/>
                </a:solidFill>
              </a:rPr>
              <a:t>:</a:t>
            </a:r>
            <a:br>
              <a:rPr lang="lv-LV" sz="3100" b="1">
                <a:solidFill>
                  <a:srgbClr val="FFFFFF"/>
                </a:solidFill>
              </a:rPr>
            </a:br>
            <a:endParaRPr lang="en-GB" sz="3100">
              <a:solidFill>
                <a:srgbClr val="FFFFFF"/>
              </a:solidFill>
            </a:endParaRPr>
          </a:p>
        </p:txBody>
      </p:sp>
      <p:sp>
        <p:nvSpPr>
          <p:cNvPr id="3" name="Content Placeholder 2">
            <a:extLst>
              <a:ext uri="{FF2B5EF4-FFF2-40B4-BE49-F238E27FC236}">
                <a16:creationId xmlns:a16="http://schemas.microsoft.com/office/drawing/2014/main" xmlns="" id="{4CB551D1-6A8C-4294-ABA3-A14F78F6EBDE}"/>
              </a:ext>
            </a:extLst>
          </p:cNvPr>
          <p:cNvSpPr>
            <a:spLocks noGrp="1"/>
          </p:cNvSpPr>
          <p:nvPr>
            <p:ph idx="1"/>
          </p:nvPr>
        </p:nvSpPr>
        <p:spPr>
          <a:xfrm>
            <a:off x="6090574" y="357188"/>
            <a:ext cx="5306084" cy="5675312"/>
          </a:xfrm>
        </p:spPr>
        <p:txBody>
          <a:bodyPr anchor="ctr">
            <a:normAutofit/>
          </a:bodyPr>
          <a:lstStyle/>
          <a:p>
            <a:r>
              <a:rPr lang="lv-LV" sz="1700" b="1" dirty="0">
                <a:solidFill>
                  <a:srgbClr val="000000"/>
                </a:solidFill>
              </a:rPr>
              <a:t>The idiom: </a:t>
            </a:r>
            <a:r>
              <a:rPr lang="az-Cyrl-AZ" sz="1700" b="1" dirty="0">
                <a:solidFill>
                  <a:srgbClr val="000000"/>
                </a:solidFill>
              </a:rPr>
              <a:t>Галопом по Европам</a:t>
            </a:r>
            <a:br>
              <a:rPr lang="az-Cyrl-AZ" sz="1700" b="1" dirty="0">
                <a:solidFill>
                  <a:srgbClr val="000000"/>
                </a:solidFill>
              </a:rPr>
            </a:br>
            <a:r>
              <a:rPr lang="lv-LV" sz="1700" b="1" dirty="0">
                <a:solidFill>
                  <a:srgbClr val="000000"/>
                </a:solidFill>
              </a:rPr>
              <a:t>Literal translation</a:t>
            </a:r>
            <a:r>
              <a:rPr lang="lv-LV" sz="1700" dirty="0">
                <a:solidFill>
                  <a:srgbClr val="000000"/>
                </a:solidFill>
              </a:rPr>
              <a:t>: “Galloping across Europe.”</a:t>
            </a:r>
            <a:br>
              <a:rPr lang="lv-LV" sz="1700" dirty="0">
                <a:solidFill>
                  <a:srgbClr val="000000"/>
                </a:solidFill>
              </a:rPr>
            </a:br>
            <a:r>
              <a:rPr lang="lv-LV" sz="1700" b="1" dirty="0">
                <a:solidFill>
                  <a:srgbClr val="000000"/>
                </a:solidFill>
              </a:rPr>
              <a:t>What it means</a:t>
            </a:r>
            <a:r>
              <a:rPr lang="lv-LV" sz="1700" dirty="0">
                <a:solidFill>
                  <a:srgbClr val="000000"/>
                </a:solidFill>
              </a:rPr>
              <a:t>: “To do something hastily, haphazardly.”</a:t>
            </a:r>
          </a:p>
          <a:p>
            <a:r>
              <a:rPr lang="lv-LV" sz="1700" b="1" dirty="0">
                <a:solidFill>
                  <a:srgbClr val="000000"/>
                </a:solidFill>
              </a:rPr>
              <a:t>The idiom: </a:t>
            </a:r>
            <a:r>
              <a:rPr lang="az-Cyrl-AZ" sz="1700" b="1" dirty="0">
                <a:solidFill>
                  <a:srgbClr val="000000"/>
                </a:solidFill>
              </a:rPr>
              <a:t>На воре и шапка горит</a:t>
            </a:r>
            <a:br>
              <a:rPr lang="az-Cyrl-AZ" sz="1700" b="1" dirty="0">
                <a:solidFill>
                  <a:srgbClr val="000000"/>
                </a:solidFill>
              </a:rPr>
            </a:br>
            <a:r>
              <a:rPr lang="lv-LV" sz="1700" b="1" dirty="0">
                <a:solidFill>
                  <a:srgbClr val="000000"/>
                </a:solidFill>
              </a:rPr>
              <a:t>Literal translation</a:t>
            </a:r>
            <a:r>
              <a:rPr lang="lv-LV" sz="1700" dirty="0">
                <a:solidFill>
                  <a:srgbClr val="000000"/>
                </a:solidFill>
              </a:rPr>
              <a:t>: “The thief has a burning hat.”</a:t>
            </a:r>
            <a:br>
              <a:rPr lang="lv-LV" sz="1700" dirty="0">
                <a:solidFill>
                  <a:srgbClr val="000000"/>
                </a:solidFill>
              </a:rPr>
            </a:br>
            <a:r>
              <a:rPr lang="lv-LV" sz="1700" b="1" dirty="0">
                <a:solidFill>
                  <a:srgbClr val="000000"/>
                </a:solidFill>
              </a:rPr>
              <a:t>What it means</a:t>
            </a:r>
            <a:r>
              <a:rPr lang="lv-LV" sz="1700" dirty="0">
                <a:solidFill>
                  <a:srgbClr val="000000"/>
                </a:solidFill>
              </a:rPr>
              <a:t>: “He has an uneasy conscience that betrays itself.”</a:t>
            </a:r>
          </a:p>
          <a:p>
            <a:r>
              <a:rPr lang="lv-LV" sz="1700" b="1" dirty="0">
                <a:solidFill>
                  <a:srgbClr val="000000"/>
                </a:solidFill>
              </a:rPr>
              <a:t>The idiom: </a:t>
            </a:r>
            <a:r>
              <a:rPr lang="az-Cyrl-AZ" sz="1700" b="1" dirty="0">
                <a:solidFill>
                  <a:srgbClr val="000000"/>
                </a:solidFill>
              </a:rPr>
              <a:t>Хоть кол на голове теши</a:t>
            </a:r>
            <a:br>
              <a:rPr lang="az-Cyrl-AZ" sz="1700" b="1" dirty="0">
                <a:solidFill>
                  <a:srgbClr val="000000"/>
                </a:solidFill>
              </a:rPr>
            </a:br>
            <a:r>
              <a:rPr lang="lv-LV" sz="1700" b="1" dirty="0">
                <a:solidFill>
                  <a:srgbClr val="000000"/>
                </a:solidFill>
              </a:rPr>
              <a:t>Literal translation</a:t>
            </a:r>
            <a:r>
              <a:rPr lang="lv-LV" sz="1700" dirty="0">
                <a:solidFill>
                  <a:srgbClr val="000000"/>
                </a:solidFill>
              </a:rPr>
              <a:t>: “You can sharpen with an ax on top of this head.”</a:t>
            </a:r>
            <a:br>
              <a:rPr lang="lv-LV" sz="1700" dirty="0">
                <a:solidFill>
                  <a:srgbClr val="000000"/>
                </a:solidFill>
              </a:rPr>
            </a:br>
            <a:r>
              <a:rPr lang="lv-LV" sz="1700" b="1" dirty="0">
                <a:solidFill>
                  <a:srgbClr val="000000"/>
                </a:solidFill>
              </a:rPr>
              <a:t>What it means</a:t>
            </a:r>
            <a:r>
              <a:rPr lang="lv-LV" sz="1700" dirty="0">
                <a:solidFill>
                  <a:srgbClr val="000000"/>
                </a:solidFill>
              </a:rPr>
              <a:t>: “He’s a very stubborn person.”</a:t>
            </a:r>
          </a:p>
          <a:p>
            <a:r>
              <a:rPr lang="lv-LV" sz="1700" b="1" dirty="0">
                <a:solidFill>
                  <a:srgbClr val="000000"/>
                </a:solidFill>
              </a:rPr>
              <a:t>The idiom: </a:t>
            </a:r>
            <a:r>
              <a:rPr lang="az-Cyrl-AZ" sz="1700" b="1" dirty="0">
                <a:solidFill>
                  <a:srgbClr val="000000"/>
                </a:solidFill>
              </a:rPr>
              <a:t>брать/взять себя в руки</a:t>
            </a:r>
            <a:br>
              <a:rPr lang="az-Cyrl-AZ" sz="1700" b="1" dirty="0">
                <a:solidFill>
                  <a:srgbClr val="000000"/>
                </a:solidFill>
              </a:rPr>
            </a:br>
            <a:r>
              <a:rPr lang="lv-LV" sz="1700" b="1" dirty="0">
                <a:solidFill>
                  <a:srgbClr val="000000"/>
                </a:solidFill>
              </a:rPr>
              <a:t>Literal translation</a:t>
            </a:r>
            <a:r>
              <a:rPr lang="lv-LV" sz="1700" dirty="0">
                <a:solidFill>
                  <a:srgbClr val="000000"/>
                </a:solidFill>
              </a:rPr>
              <a:t>: “To take oneself in one’s hands.”</a:t>
            </a:r>
            <a:br>
              <a:rPr lang="lv-LV" sz="1700" dirty="0">
                <a:solidFill>
                  <a:srgbClr val="000000"/>
                </a:solidFill>
              </a:rPr>
            </a:br>
            <a:r>
              <a:rPr lang="lv-LV" sz="1700" b="1" dirty="0">
                <a:solidFill>
                  <a:srgbClr val="000000"/>
                </a:solidFill>
              </a:rPr>
              <a:t>What it means</a:t>
            </a:r>
            <a:r>
              <a:rPr lang="lv-LV" sz="1700" dirty="0">
                <a:solidFill>
                  <a:srgbClr val="000000"/>
                </a:solidFill>
              </a:rPr>
              <a:t>: It means </a:t>
            </a:r>
            <a:r>
              <a:rPr lang="en-US" sz="1700" dirty="0">
                <a:solidFill>
                  <a:srgbClr val="000000"/>
                </a:solidFill>
              </a:rPr>
              <a:t>to get control of your emotions or actions (often after being very upset)</a:t>
            </a:r>
            <a:r>
              <a:rPr lang="lv-LV" sz="1700" dirty="0">
                <a:solidFill>
                  <a:srgbClr val="000000"/>
                </a:solidFill>
              </a:rPr>
              <a:t/>
            </a:r>
            <a:br>
              <a:rPr lang="lv-LV" sz="1700" dirty="0">
                <a:solidFill>
                  <a:srgbClr val="000000"/>
                </a:solidFill>
              </a:rPr>
            </a:br>
            <a:r>
              <a:rPr lang="lv-LV" sz="1700" b="1" dirty="0">
                <a:solidFill>
                  <a:srgbClr val="000000"/>
                </a:solidFill>
              </a:rPr>
              <a:t>Other languages this idiom exists in</a:t>
            </a:r>
            <a:r>
              <a:rPr lang="lv-LV" sz="1700" dirty="0">
                <a:solidFill>
                  <a:srgbClr val="000000"/>
                </a:solidFill>
              </a:rPr>
              <a:t>: Translators tell us that there is a German version of this idiom too: “Sich zusammenreißen,” which translates literally as “to tear oneself together.” And in Polish, the same idea is expressed by the phrase, “we take ourselves into our fist (wziąć się w garść).”</a:t>
            </a:r>
            <a:r>
              <a:rPr lang="lv-LV" sz="1700" b="1" dirty="0">
                <a:solidFill>
                  <a:srgbClr val="000000"/>
                </a:solidFill>
              </a:rPr>
              <a:t> </a:t>
            </a:r>
            <a:endParaRPr lang="lv-LV" sz="1700" dirty="0">
              <a:solidFill>
                <a:srgbClr val="000000"/>
              </a:solidFill>
            </a:endParaRPr>
          </a:p>
          <a:p>
            <a:endParaRPr lang="en-GB" sz="1700" dirty="0">
              <a:solidFill>
                <a:srgbClr val="000000"/>
              </a:solidFill>
            </a:endParaRPr>
          </a:p>
        </p:txBody>
      </p:sp>
    </p:spTree>
    <p:extLst>
      <p:ext uri="{BB962C8B-B14F-4D97-AF65-F5344CB8AC3E}">
        <p14:creationId xmlns:p14="http://schemas.microsoft.com/office/powerpoint/2010/main" val="7100343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8F747AE-DDE9-4E94-AF1C-ABA5ED69E1BA}"/>
              </a:ext>
            </a:extLst>
          </p:cNvPr>
          <p:cNvSpPr>
            <a:spLocks noGrp="1"/>
          </p:cNvSpPr>
          <p:nvPr>
            <p:ph type="title"/>
          </p:nvPr>
        </p:nvSpPr>
        <p:spPr>
          <a:xfrm>
            <a:off x="640079" y="2053641"/>
            <a:ext cx="3669161" cy="2760098"/>
          </a:xfrm>
        </p:spPr>
        <p:txBody>
          <a:bodyPr>
            <a:normAutofit/>
          </a:bodyPr>
          <a:lstStyle/>
          <a:p>
            <a:r>
              <a:rPr lang="lv-LV" sz="3400" b="1">
                <a:solidFill>
                  <a:srgbClr val="FFFFFF"/>
                </a:solidFill>
              </a:rPr>
              <a:t>From Portuguese translators </a:t>
            </a:r>
            <a:r>
              <a:rPr lang="lv-LV" sz="3400" b="1" u="sng">
                <a:solidFill>
                  <a:srgbClr val="FFFFFF"/>
                </a:solidFill>
                <a:hlinkClick r:id="rId3"/>
              </a:rPr>
              <a:t>Gustavo Rocha</a:t>
            </a:r>
            <a:r>
              <a:rPr lang="lv-LV" sz="3400" b="1">
                <a:solidFill>
                  <a:srgbClr val="FFFFFF"/>
                </a:solidFill>
              </a:rPr>
              <a:t> and </a:t>
            </a:r>
            <a:r>
              <a:rPr lang="lv-LV" sz="3400" b="1" u="sng">
                <a:solidFill>
                  <a:srgbClr val="FFFFFF"/>
                </a:solidFill>
                <a:hlinkClick r:id="rId4"/>
              </a:rPr>
              <a:t>Leonardo Silva</a:t>
            </a:r>
            <a:r>
              <a:rPr lang="lv-LV" sz="3400" b="1">
                <a:solidFill>
                  <a:srgbClr val="FFFFFF"/>
                </a:solidFill>
              </a:rPr>
              <a:t>: </a:t>
            </a:r>
            <a:br>
              <a:rPr lang="lv-LV" sz="3400" b="1">
                <a:solidFill>
                  <a:srgbClr val="FFFFFF"/>
                </a:solidFill>
              </a:rPr>
            </a:br>
            <a:endParaRPr lang="en-GB" sz="3400">
              <a:solidFill>
                <a:srgbClr val="FFFFFF"/>
              </a:solidFill>
            </a:endParaRPr>
          </a:p>
        </p:txBody>
      </p:sp>
      <p:sp>
        <p:nvSpPr>
          <p:cNvPr id="3" name="Content Placeholder 2">
            <a:extLst>
              <a:ext uri="{FF2B5EF4-FFF2-40B4-BE49-F238E27FC236}">
                <a16:creationId xmlns:a16="http://schemas.microsoft.com/office/drawing/2014/main" xmlns="" id="{E5F55853-92A9-4066-8C6D-566A45D8AC1C}"/>
              </a:ext>
            </a:extLst>
          </p:cNvPr>
          <p:cNvSpPr>
            <a:spLocks noGrp="1"/>
          </p:cNvSpPr>
          <p:nvPr>
            <p:ph idx="1"/>
          </p:nvPr>
        </p:nvSpPr>
        <p:spPr>
          <a:xfrm>
            <a:off x="6090574" y="801866"/>
            <a:ext cx="5306084" cy="5230634"/>
          </a:xfrm>
        </p:spPr>
        <p:txBody>
          <a:bodyPr anchor="ctr">
            <a:normAutofit/>
          </a:bodyPr>
          <a:lstStyle/>
          <a:p>
            <a:r>
              <a:rPr lang="lv-LV" sz="1700" b="1" dirty="0">
                <a:solidFill>
                  <a:srgbClr val="000000"/>
                </a:solidFill>
              </a:rPr>
              <a:t>The idiom: Quem não se comunica se trumbica</a:t>
            </a:r>
            <a:br>
              <a:rPr lang="lv-LV" sz="1700" b="1" dirty="0">
                <a:solidFill>
                  <a:srgbClr val="000000"/>
                </a:solidFill>
              </a:rPr>
            </a:br>
            <a:r>
              <a:rPr lang="lv-LV" sz="1700" b="1" dirty="0">
                <a:solidFill>
                  <a:srgbClr val="000000"/>
                </a:solidFill>
              </a:rPr>
              <a:t>Literal translation</a:t>
            </a:r>
            <a:r>
              <a:rPr lang="lv-LV" sz="1700" dirty="0">
                <a:solidFill>
                  <a:srgbClr val="000000"/>
                </a:solidFill>
              </a:rPr>
              <a:t>: “He who doesn’t communicate, gets his fingers burnt.”</a:t>
            </a:r>
            <a:br>
              <a:rPr lang="lv-LV" sz="1700" dirty="0">
                <a:solidFill>
                  <a:srgbClr val="000000"/>
                </a:solidFill>
              </a:rPr>
            </a:br>
            <a:r>
              <a:rPr lang="lv-LV" sz="1700" b="1" dirty="0">
                <a:solidFill>
                  <a:srgbClr val="000000"/>
                </a:solidFill>
              </a:rPr>
              <a:t>What it means</a:t>
            </a:r>
            <a:r>
              <a:rPr lang="lv-LV" sz="1700" dirty="0">
                <a:solidFill>
                  <a:srgbClr val="000000"/>
                </a:solidFill>
              </a:rPr>
              <a:t>: “He who doesn’t communicate gets into trouble.”’</a:t>
            </a:r>
          </a:p>
          <a:p>
            <a:r>
              <a:rPr lang="lv-LV" sz="1700" b="1" dirty="0">
                <a:solidFill>
                  <a:srgbClr val="000000"/>
                </a:solidFill>
              </a:rPr>
              <a:t>The idiom: Quem não tem cão caça com gato</a:t>
            </a:r>
            <a:br>
              <a:rPr lang="lv-LV" sz="1700" b="1" dirty="0">
                <a:solidFill>
                  <a:srgbClr val="000000"/>
                </a:solidFill>
              </a:rPr>
            </a:br>
            <a:r>
              <a:rPr lang="lv-LV" sz="1700" b="1" dirty="0">
                <a:solidFill>
                  <a:srgbClr val="000000"/>
                </a:solidFill>
              </a:rPr>
              <a:t>Literal translation</a:t>
            </a:r>
            <a:r>
              <a:rPr lang="lv-LV" sz="1700" dirty="0">
                <a:solidFill>
                  <a:srgbClr val="000000"/>
                </a:solidFill>
              </a:rPr>
              <a:t>: “He who doesn’t have a dog hunts with a cat.”</a:t>
            </a:r>
            <a:br>
              <a:rPr lang="lv-LV" sz="1700" dirty="0">
                <a:solidFill>
                  <a:srgbClr val="000000"/>
                </a:solidFill>
              </a:rPr>
            </a:br>
            <a:r>
              <a:rPr lang="lv-LV" sz="1700" b="1" dirty="0">
                <a:solidFill>
                  <a:srgbClr val="000000"/>
                </a:solidFill>
              </a:rPr>
              <a:t>What it means</a:t>
            </a:r>
            <a:r>
              <a:rPr lang="lv-LV" sz="1700" dirty="0">
                <a:solidFill>
                  <a:srgbClr val="000000"/>
                </a:solidFill>
              </a:rPr>
              <a:t>: “You make the most of what you’ve got.” Basically, you do what you need to do, with what the resources you have.</a:t>
            </a:r>
            <a:r>
              <a:rPr lang="lv-LV" sz="1700" b="1" dirty="0">
                <a:solidFill>
                  <a:srgbClr val="000000"/>
                </a:solidFill>
              </a:rPr>
              <a:t> </a:t>
            </a:r>
            <a:endParaRPr lang="lv-LV" sz="1700" dirty="0">
              <a:solidFill>
                <a:srgbClr val="000000"/>
              </a:solidFill>
            </a:endParaRPr>
          </a:p>
          <a:p>
            <a:r>
              <a:rPr lang="lv-LV" sz="1700" b="1" dirty="0">
                <a:solidFill>
                  <a:srgbClr val="000000"/>
                </a:solidFill>
              </a:rPr>
              <a:t>The idiom: Empurrar com a barriga</a:t>
            </a:r>
            <a:br>
              <a:rPr lang="lv-LV" sz="1700" b="1" dirty="0">
                <a:solidFill>
                  <a:srgbClr val="000000"/>
                </a:solidFill>
              </a:rPr>
            </a:br>
            <a:r>
              <a:rPr lang="lv-LV" sz="1700" b="1" dirty="0">
                <a:solidFill>
                  <a:srgbClr val="000000"/>
                </a:solidFill>
              </a:rPr>
              <a:t>Literal translation: </a:t>
            </a:r>
            <a:r>
              <a:rPr lang="lv-LV" sz="1700" dirty="0">
                <a:solidFill>
                  <a:srgbClr val="000000"/>
                </a:solidFill>
              </a:rPr>
              <a:t>“To push something with your belly.”</a:t>
            </a:r>
            <a:br>
              <a:rPr lang="lv-LV" sz="1700" dirty="0">
                <a:solidFill>
                  <a:srgbClr val="000000"/>
                </a:solidFill>
              </a:rPr>
            </a:br>
            <a:r>
              <a:rPr lang="lv-LV" sz="1700" b="1" dirty="0">
                <a:solidFill>
                  <a:srgbClr val="000000"/>
                </a:solidFill>
              </a:rPr>
              <a:t>What it means</a:t>
            </a:r>
            <a:r>
              <a:rPr lang="lv-LV" sz="1700" dirty="0">
                <a:solidFill>
                  <a:srgbClr val="000000"/>
                </a:solidFill>
              </a:rPr>
              <a:t>: “To keep postponing an important chore.”</a:t>
            </a:r>
          </a:p>
          <a:p>
            <a:r>
              <a:rPr lang="lv-LV" sz="1700" b="1" dirty="0">
                <a:solidFill>
                  <a:srgbClr val="000000"/>
                </a:solidFill>
              </a:rPr>
              <a:t>The idiom: Pagar o pato</a:t>
            </a:r>
            <a:br>
              <a:rPr lang="lv-LV" sz="1700" b="1" dirty="0">
                <a:solidFill>
                  <a:srgbClr val="000000"/>
                </a:solidFill>
              </a:rPr>
            </a:br>
            <a:r>
              <a:rPr lang="lv-LV" sz="1700" b="1" dirty="0">
                <a:solidFill>
                  <a:srgbClr val="000000"/>
                </a:solidFill>
              </a:rPr>
              <a:t>Literal translation: </a:t>
            </a:r>
            <a:r>
              <a:rPr lang="lv-LV" sz="1700" dirty="0">
                <a:solidFill>
                  <a:srgbClr val="000000"/>
                </a:solidFill>
              </a:rPr>
              <a:t>“Pay the duck.”</a:t>
            </a:r>
            <a:br>
              <a:rPr lang="lv-LV" sz="1700" dirty="0">
                <a:solidFill>
                  <a:srgbClr val="000000"/>
                </a:solidFill>
              </a:rPr>
            </a:br>
            <a:r>
              <a:rPr lang="lv-LV" sz="1700" b="1" dirty="0">
                <a:solidFill>
                  <a:srgbClr val="000000"/>
                </a:solidFill>
              </a:rPr>
              <a:t>What it means</a:t>
            </a:r>
            <a:r>
              <a:rPr lang="lv-LV" sz="1700" dirty="0">
                <a:solidFill>
                  <a:srgbClr val="000000"/>
                </a:solidFill>
              </a:rPr>
              <a:t>: “To take the blame for something you did not do.”</a:t>
            </a:r>
          </a:p>
          <a:p>
            <a:endParaRPr lang="en-GB" sz="1700" dirty="0">
              <a:solidFill>
                <a:srgbClr val="000000"/>
              </a:solidFill>
            </a:endParaRPr>
          </a:p>
          <a:p>
            <a:endParaRPr lang="en-GB" sz="1700" dirty="0">
              <a:solidFill>
                <a:srgbClr val="000000"/>
              </a:solidFill>
            </a:endParaRPr>
          </a:p>
        </p:txBody>
      </p:sp>
    </p:spTree>
    <p:extLst>
      <p:ext uri="{BB962C8B-B14F-4D97-AF65-F5344CB8AC3E}">
        <p14:creationId xmlns:p14="http://schemas.microsoft.com/office/powerpoint/2010/main" val="3497269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144EC75-C3E2-4CB3-B95C-4E811544A649}"/>
              </a:ext>
            </a:extLst>
          </p:cNvPr>
          <p:cNvSpPr>
            <a:spLocks noGrp="1"/>
          </p:cNvSpPr>
          <p:nvPr>
            <p:ph type="title"/>
          </p:nvPr>
        </p:nvSpPr>
        <p:spPr>
          <a:xfrm>
            <a:off x="640079" y="2053641"/>
            <a:ext cx="3669161" cy="2760098"/>
          </a:xfrm>
        </p:spPr>
        <p:txBody>
          <a:bodyPr>
            <a:normAutofit/>
          </a:bodyPr>
          <a:lstStyle/>
          <a:p>
            <a:r>
              <a:rPr lang="lv-LV" sz="3700" b="1">
                <a:solidFill>
                  <a:srgbClr val="FFFFFF"/>
                </a:solidFill>
              </a:rPr>
              <a:t>From Japanese translators </a:t>
            </a:r>
            <a:r>
              <a:rPr lang="lv-LV" sz="3700" b="1" u="sng">
                <a:solidFill>
                  <a:srgbClr val="FFFFFF"/>
                </a:solidFill>
                <a:hlinkClick r:id="rId3"/>
              </a:rPr>
              <a:t>Yasushi Aoki</a:t>
            </a:r>
            <a:r>
              <a:rPr lang="lv-LV" sz="3700" b="1">
                <a:solidFill>
                  <a:srgbClr val="FFFFFF"/>
                </a:solidFill>
              </a:rPr>
              <a:t> and </a:t>
            </a:r>
            <a:r>
              <a:rPr lang="lv-LV" sz="3700" b="1" u="sng">
                <a:solidFill>
                  <a:srgbClr val="FFFFFF"/>
                </a:solidFill>
                <a:hlinkClick r:id="rId4"/>
              </a:rPr>
              <a:t>Emi Kamiya</a:t>
            </a:r>
            <a:r>
              <a:rPr lang="lv-LV" sz="3700" b="1">
                <a:solidFill>
                  <a:srgbClr val="FFFFFF"/>
                </a:solidFill>
              </a:rPr>
              <a:t>:</a:t>
            </a:r>
            <a:br>
              <a:rPr lang="lv-LV" sz="3700" b="1">
                <a:solidFill>
                  <a:srgbClr val="FFFFFF"/>
                </a:solidFill>
              </a:rPr>
            </a:br>
            <a:endParaRPr lang="en-GB" sz="3700">
              <a:solidFill>
                <a:srgbClr val="FFFFFF"/>
              </a:solidFill>
            </a:endParaRPr>
          </a:p>
        </p:txBody>
      </p:sp>
      <p:sp>
        <p:nvSpPr>
          <p:cNvPr id="3" name="Content Placeholder 2">
            <a:extLst>
              <a:ext uri="{FF2B5EF4-FFF2-40B4-BE49-F238E27FC236}">
                <a16:creationId xmlns:a16="http://schemas.microsoft.com/office/drawing/2014/main" xmlns="" id="{3FCF9D1F-378E-45EF-AFA4-F91C616A203B}"/>
              </a:ext>
            </a:extLst>
          </p:cNvPr>
          <p:cNvSpPr>
            <a:spLocks noGrp="1"/>
          </p:cNvSpPr>
          <p:nvPr>
            <p:ph idx="1"/>
          </p:nvPr>
        </p:nvSpPr>
        <p:spPr>
          <a:xfrm>
            <a:off x="6090574" y="801866"/>
            <a:ext cx="5306084" cy="5230634"/>
          </a:xfrm>
        </p:spPr>
        <p:txBody>
          <a:bodyPr anchor="ctr">
            <a:normAutofit/>
          </a:bodyPr>
          <a:lstStyle/>
          <a:p>
            <a:r>
              <a:rPr lang="lv-LV" sz="1700" b="1" dirty="0">
                <a:solidFill>
                  <a:srgbClr val="000000"/>
                </a:solidFill>
              </a:rPr>
              <a:t>The idiom: </a:t>
            </a:r>
            <a:r>
              <a:rPr lang="ja-JP" altLang="en-US" sz="1700" b="1" dirty="0">
                <a:solidFill>
                  <a:srgbClr val="000000"/>
                </a:solidFill>
              </a:rPr>
              <a:t>猫をかぶる</a:t>
            </a:r>
            <a:br>
              <a:rPr lang="ja-JP" altLang="en-US" sz="1700" b="1" dirty="0">
                <a:solidFill>
                  <a:srgbClr val="000000"/>
                </a:solidFill>
              </a:rPr>
            </a:br>
            <a:r>
              <a:rPr lang="lv-LV" sz="1700" b="1" dirty="0">
                <a:solidFill>
                  <a:srgbClr val="000000"/>
                </a:solidFill>
              </a:rPr>
              <a:t>Literal translation: </a:t>
            </a:r>
            <a:r>
              <a:rPr lang="lv-LV" sz="1700" dirty="0">
                <a:solidFill>
                  <a:srgbClr val="000000"/>
                </a:solidFill>
              </a:rPr>
              <a:t>“To wear a cat on one’s head.”</a:t>
            </a:r>
            <a:br>
              <a:rPr lang="lv-LV" sz="1700" dirty="0">
                <a:solidFill>
                  <a:srgbClr val="000000"/>
                </a:solidFill>
              </a:rPr>
            </a:br>
            <a:r>
              <a:rPr lang="lv-LV" sz="1700" b="1" dirty="0">
                <a:solidFill>
                  <a:srgbClr val="000000"/>
                </a:solidFill>
              </a:rPr>
              <a:t>What it means: </a:t>
            </a:r>
            <a:r>
              <a:rPr lang="lv-LV" sz="1700" dirty="0">
                <a:solidFill>
                  <a:srgbClr val="000000"/>
                </a:solidFill>
              </a:rPr>
              <a:t>“You’re hiding your claws and pretending to be a nice, harmless person.”</a:t>
            </a:r>
          </a:p>
          <a:p>
            <a:r>
              <a:rPr lang="lv-LV" sz="1700" b="1" dirty="0">
                <a:solidFill>
                  <a:srgbClr val="000000"/>
                </a:solidFill>
              </a:rPr>
              <a:t>The idiom: </a:t>
            </a:r>
            <a:r>
              <a:rPr lang="ja-JP" altLang="en-US" sz="1700" b="1" dirty="0">
                <a:solidFill>
                  <a:srgbClr val="000000"/>
                </a:solidFill>
              </a:rPr>
              <a:t>猫の手も借りたい</a:t>
            </a:r>
            <a:br>
              <a:rPr lang="ja-JP" altLang="en-US" sz="1700" b="1" dirty="0">
                <a:solidFill>
                  <a:srgbClr val="000000"/>
                </a:solidFill>
              </a:rPr>
            </a:br>
            <a:r>
              <a:rPr lang="lv-LV" sz="1700" b="1" dirty="0">
                <a:solidFill>
                  <a:srgbClr val="000000"/>
                </a:solidFill>
              </a:rPr>
              <a:t>Literal translation: </a:t>
            </a:r>
            <a:r>
              <a:rPr lang="lv-LV" sz="1700" dirty="0">
                <a:solidFill>
                  <a:srgbClr val="000000"/>
                </a:solidFill>
              </a:rPr>
              <a:t>“Willing to borrow a cat’s paws.”*</a:t>
            </a:r>
            <a:br>
              <a:rPr lang="lv-LV" sz="1700" dirty="0">
                <a:solidFill>
                  <a:srgbClr val="000000"/>
                </a:solidFill>
              </a:rPr>
            </a:br>
            <a:r>
              <a:rPr lang="lv-LV" sz="1700" b="1" dirty="0">
                <a:solidFill>
                  <a:srgbClr val="000000"/>
                </a:solidFill>
              </a:rPr>
              <a:t>What it means: </a:t>
            </a:r>
            <a:r>
              <a:rPr lang="lv-LV" sz="1700" dirty="0">
                <a:solidFill>
                  <a:srgbClr val="000000"/>
                </a:solidFill>
              </a:rPr>
              <a:t>“You’re so busy that you’re willing to take help from anyone.”</a:t>
            </a:r>
            <a:r>
              <a:rPr lang="lv-LV" sz="1700" b="1" dirty="0">
                <a:solidFill>
                  <a:srgbClr val="000000"/>
                </a:solidFill>
              </a:rPr>
              <a:t> </a:t>
            </a:r>
            <a:endParaRPr lang="lv-LV" sz="1700" dirty="0">
              <a:solidFill>
                <a:srgbClr val="000000"/>
              </a:solidFill>
            </a:endParaRPr>
          </a:p>
          <a:p>
            <a:r>
              <a:rPr lang="lv-LV" sz="1700" b="1" dirty="0">
                <a:solidFill>
                  <a:srgbClr val="000000"/>
                </a:solidFill>
              </a:rPr>
              <a:t>The idiom: </a:t>
            </a:r>
            <a:r>
              <a:rPr lang="ja-JP" altLang="en-US" sz="1700" b="1" dirty="0">
                <a:solidFill>
                  <a:srgbClr val="000000"/>
                </a:solidFill>
              </a:rPr>
              <a:t>猫の額</a:t>
            </a:r>
            <a:br>
              <a:rPr lang="ja-JP" altLang="en-US" sz="1700" b="1" dirty="0">
                <a:solidFill>
                  <a:srgbClr val="000000"/>
                </a:solidFill>
              </a:rPr>
            </a:br>
            <a:r>
              <a:rPr lang="lv-LV" sz="1700" b="1" dirty="0">
                <a:solidFill>
                  <a:srgbClr val="000000"/>
                </a:solidFill>
              </a:rPr>
              <a:t>Literal translation: </a:t>
            </a:r>
            <a:r>
              <a:rPr lang="lv-LV" sz="1700" dirty="0">
                <a:solidFill>
                  <a:srgbClr val="000000"/>
                </a:solidFill>
              </a:rPr>
              <a:t>“Cat’s forehead.”</a:t>
            </a:r>
            <a:br>
              <a:rPr lang="lv-LV" sz="1700" dirty="0">
                <a:solidFill>
                  <a:srgbClr val="000000"/>
                </a:solidFill>
              </a:rPr>
            </a:br>
            <a:r>
              <a:rPr lang="lv-LV" sz="1700" b="1" dirty="0">
                <a:solidFill>
                  <a:srgbClr val="000000"/>
                </a:solidFill>
              </a:rPr>
              <a:t>What it means:</a:t>
            </a:r>
            <a:r>
              <a:rPr lang="lv-LV" sz="1700" dirty="0">
                <a:solidFill>
                  <a:srgbClr val="000000"/>
                </a:solidFill>
              </a:rPr>
              <a:t> “A tiny space. Often, you use it when you’re speaking humbly about land that you own.”</a:t>
            </a:r>
          </a:p>
          <a:p>
            <a:r>
              <a:rPr lang="lv-LV" sz="1700" b="1" dirty="0">
                <a:solidFill>
                  <a:srgbClr val="000000"/>
                </a:solidFill>
              </a:rPr>
              <a:t>The idiom: </a:t>
            </a:r>
            <a:r>
              <a:rPr lang="ja-JP" altLang="en-US" sz="1700" b="1" dirty="0">
                <a:solidFill>
                  <a:srgbClr val="000000"/>
                </a:solidFill>
              </a:rPr>
              <a:t>猫舌</a:t>
            </a:r>
            <a:br>
              <a:rPr lang="ja-JP" altLang="en-US" sz="1700" b="1" dirty="0">
                <a:solidFill>
                  <a:srgbClr val="000000"/>
                </a:solidFill>
              </a:rPr>
            </a:br>
            <a:r>
              <a:rPr lang="lv-LV" sz="1700" b="1" dirty="0">
                <a:solidFill>
                  <a:srgbClr val="000000"/>
                </a:solidFill>
              </a:rPr>
              <a:t>Literal translation:</a:t>
            </a:r>
            <a:r>
              <a:rPr lang="lv-LV" sz="1700" dirty="0">
                <a:solidFill>
                  <a:srgbClr val="000000"/>
                </a:solidFill>
              </a:rPr>
              <a:t> “Cat tongue.”</a:t>
            </a:r>
            <a:br>
              <a:rPr lang="lv-LV" sz="1700" dirty="0">
                <a:solidFill>
                  <a:srgbClr val="000000"/>
                </a:solidFill>
              </a:rPr>
            </a:br>
            <a:r>
              <a:rPr lang="lv-LV" sz="1700" b="1" dirty="0">
                <a:solidFill>
                  <a:srgbClr val="000000"/>
                </a:solidFill>
              </a:rPr>
              <a:t>What it means:</a:t>
            </a:r>
            <a:r>
              <a:rPr lang="lv-LV" sz="1700" dirty="0">
                <a:solidFill>
                  <a:srgbClr val="000000"/>
                </a:solidFill>
              </a:rPr>
              <a:t> “Needing to wait until hot food cools to eat it.”</a:t>
            </a:r>
          </a:p>
        </p:txBody>
      </p:sp>
    </p:spTree>
    <p:extLst>
      <p:ext uri="{BB962C8B-B14F-4D97-AF65-F5344CB8AC3E}">
        <p14:creationId xmlns:p14="http://schemas.microsoft.com/office/powerpoint/2010/main" val="395259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8B3C1FA3-D2FF-499D-8596-1E736090D431}"/>
              </a:ext>
            </a:extLst>
          </p:cNvPr>
          <p:cNvSpPr>
            <a:spLocks noGrp="1"/>
          </p:cNvSpPr>
          <p:nvPr>
            <p:ph type="title"/>
          </p:nvPr>
        </p:nvSpPr>
        <p:spPr>
          <a:xfrm>
            <a:off x="640079" y="2053641"/>
            <a:ext cx="3669161" cy="2760098"/>
          </a:xfrm>
        </p:spPr>
        <p:txBody>
          <a:bodyPr>
            <a:normAutofit/>
          </a:bodyPr>
          <a:lstStyle/>
          <a:p>
            <a:r>
              <a:rPr lang="lv-LV" sz="3700" b="1">
                <a:solidFill>
                  <a:srgbClr val="FFFFFF"/>
                </a:solidFill>
              </a:rPr>
              <a:t>From Kazakh translator </a:t>
            </a:r>
            <a:r>
              <a:rPr lang="lv-LV" sz="3700" b="1" u="sng">
                <a:solidFill>
                  <a:srgbClr val="FFFFFF"/>
                </a:solidFill>
                <a:hlinkClick r:id="rId3"/>
              </a:rPr>
              <a:t>Askhat Yerkimbay</a:t>
            </a:r>
            <a:r>
              <a:rPr lang="lv-LV" sz="3700" b="1">
                <a:solidFill>
                  <a:srgbClr val="FFFFFF"/>
                </a:solidFill>
              </a:rPr>
              <a:t>:</a:t>
            </a:r>
            <a:br>
              <a:rPr lang="lv-LV" sz="3700" b="1">
                <a:solidFill>
                  <a:srgbClr val="FFFFFF"/>
                </a:solidFill>
              </a:rPr>
            </a:br>
            <a:endParaRPr lang="en-GB" sz="3700">
              <a:solidFill>
                <a:srgbClr val="FFFFFF"/>
              </a:solidFill>
            </a:endParaRPr>
          </a:p>
        </p:txBody>
      </p:sp>
      <p:sp>
        <p:nvSpPr>
          <p:cNvPr id="3" name="Content Placeholder 2">
            <a:extLst>
              <a:ext uri="{FF2B5EF4-FFF2-40B4-BE49-F238E27FC236}">
                <a16:creationId xmlns:a16="http://schemas.microsoft.com/office/drawing/2014/main" xmlns="" id="{FDFAE0F8-C322-4A8D-86EA-083D780C51FC}"/>
              </a:ext>
            </a:extLst>
          </p:cNvPr>
          <p:cNvSpPr>
            <a:spLocks noGrp="1"/>
          </p:cNvSpPr>
          <p:nvPr>
            <p:ph idx="1"/>
          </p:nvPr>
        </p:nvSpPr>
        <p:spPr>
          <a:xfrm>
            <a:off x="6090574" y="801866"/>
            <a:ext cx="5306084" cy="5230634"/>
          </a:xfrm>
        </p:spPr>
        <p:txBody>
          <a:bodyPr anchor="ctr">
            <a:normAutofit/>
          </a:bodyPr>
          <a:lstStyle/>
          <a:p>
            <a:r>
              <a:rPr lang="lv-LV" sz="2400" b="1">
                <a:solidFill>
                  <a:srgbClr val="000000"/>
                </a:solidFill>
              </a:rPr>
              <a:t>The idiom: </a:t>
            </a:r>
            <a:r>
              <a:rPr lang="az-Cyrl-AZ" sz="2400">
                <a:solidFill>
                  <a:srgbClr val="000000"/>
                </a:solidFill>
              </a:rPr>
              <a:t>Сенің арқаңда күн көріп жүрмін</a:t>
            </a:r>
            <a:br>
              <a:rPr lang="az-Cyrl-AZ" sz="2400">
                <a:solidFill>
                  <a:srgbClr val="000000"/>
                </a:solidFill>
              </a:rPr>
            </a:br>
            <a:r>
              <a:rPr lang="lv-LV" sz="2400" b="1">
                <a:solidFill>
                  <a:srgbClr val="000000"/>
                </a:solidFill>
              </a:rPr>
              <a:t>Literal translation: </a:t>
            </a:r>
            <a:r>
              <a:rPr lang="lv-LV" sz="2400">
                <a:solidFill>
                  <a:srgbClr val="000000"/>
                </a:solidFill>
              </a:rPr>
              <a:t>“I see the sun on your back.”</a:t>
            </a:r>
            <a:br>
              <a:rPr lang="lv-LV" sz="2400">
                <a:solidFill>
                  <a:srgbClr val="000000"/>
                </a:solidFill>
              </a:rPr>
            </a:br>
            <a:r>
              <a:rPr lang="lv-LV" sz="2400" b="1">
                <a:solidFill>
                  <a:srgbClr val="000000"/>
                </a:solidFill>
              </a:rPr>
              <a:t>What it means: “</a:t>
            </a:r>
            <a:r>
              <a:rPr lang="lv-LV" sz="2400">
                <a:solidFill>
                  <a:srgbClr val="000000"/>
                </a:solidFill>
              </a:rPr>
              <a:t>Thank you for being you. I am alive because of your help.”</a:t>
            </a:r>
          </a:p>
          <a:p>
            <a:endParaRPr lang="en-GB" sz="2400">
              <a:solidFill>
                <a:srgbClr val="000000"/>
              </a:solidFill>
            </a:endParaRPr>
          </a:p>
        </p:txBody>
      </p:sp>
    </p:spTree>
    <p:extLst>
      <p:ext uri="{BB962C8B-B14F-4D97-AF65-F5344CB8AC3E}">
        <p14:creationId xmlns:p14="http://schemas.microsoft.com/office/powerpoint/2010/main" val="564573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784923A-D3C5-4C21-A3E6-EEADCDF70258}"/>
              </a:ext>
            </a:extLst>
          </p:cNvPr>
          <p:cNvSpPr>
            <a:spLocks noGrp="1"/>
          </p:cNvSpPr>
          <p:nvPr>
            <p:ph type="title"/>
          </p:nvPr>
        </p:nvSpPr>
        <p:spPr>
          <a:xfrm>
            <a:off x="640079" y="2053641"/>
            <a:ext cx="3669161" cy="2760098"/>
          </a:xfrm>
        </p:spPr>
        <p:txBody>
          <a:bodyPr>
            <a:normAutofit/>
          </a:bodyPr>
          <a:lstStyle/>
          <a:p>
            <a:r>
              <a:rPr lang="lv-LV" b="1">
                <a:solidFill>
                  <a:srgbClr val="FFFFFF"/>
                </a:solidFill>
              </a:rPr>
              <a:t>From Croatian translator </a:t>
            </a:r>
            <a:r>
              <a:rPr lang="lv-LV" b="1" u="sng">
                <a:solidFill>
                  <a:srgbClr val="FFFFFF"/>
                </a:solidFill>
                <a:hlinkClick r:id="rId3"/>
              </a:rPr>
              <a:t>Ivan Stamenkovic</a:t>
            </a:r>
            <a:r>
              <a:rPr lang="lv-LV" b="1">
                <a:solidFill>
                  <a:srgbClr val="FFFFFF"/>
                </a:solidFill>
              </a:rPr>
              <a:t>:</a:t>
            </a:r>
            <a:br>
              <a:rPr lang="lv-LV" b="1">
                <a:solidFill>
                  <a:srgbClr val="FFFFFF"/>
                </a:solidFill>
              </a:rPr>
            </a:br>
            <a:endParaRPr lang="en-GB">
              <a:solidFill>
                <a:srgbClr val="FFFFFF"/>
              </a:solidFill>
            </a:endParaRPr>
          </a:p>
        </p:txBody>
      </p:sp>
      <p:sp>
        <p:nvSpPr>
          <p:cNvPr id="3" name="Content Placeholder 2">
            <a:extLst>
              <a:ext uri="{FF2B5EF4-FFF2-40B4-BE49-F238E27FC236}">
                <a16:creationId xmlns:a16="http://schemas.microsoft.com/office/drawing/2014/main" xmlns="" id="{70A5BC69-B31F-48F3-A745-3056E605D674}"/>
              </a:ext>
            </a:extLst>
          </p:cNvPr>
          <p:cNvSpPr>
            <a:spLocks noGrp="1"/>
          </p:cNvSpPr>
          <p:nvPr>
            <p:ph idx="1"/>
          </p:nvPr>
        </p:nvSpPr>
        <p:spPr>
          <a:xfrm>
            <a:off x="6090574" y="801866"/>
            <a:ext cx="5306084" cy="5230634"/>
          </a:xfrm>
        </p:spPr>
        <p:txBody>
          <a:bodyPr anchor="ctr">
            <a:normAutofit lnSpcReduction="10000"/>
          </a:bodyPr>
          <a:lstStyle/>
          <a:p>
            <a:r>
              <a:rPr lang="lv-LV" sz="1700" b="1" dirty="0">
                <a:solidFill>
                  <a:srgbClr val="000000"/>
                </a:solidFill>
              </a:rPr>
              <a:t>The idiom: Doće maca na vratanca</a:t>
            </a:r>
            <a:br>
              <a:rPr lang="lv-LV" sz="1700" b="1" dirty="0">
                <a:solidFill>
                  <a:srgbClr val="000000"/>
                </a:solidFill>
              </a:rPr>
            </a:br>
            <a:r>
              <a:rPr lang="lv-LV" sz="1700" b="1" dirty="0">
                <a:solidFill>
                  <a:srgbClr val="000000"/>
                </a:solidFill>
              </a:rPr>
              <a:t>Literal translation</a:t>
            </a:r>
            <a:r>
              <a:rPr lang="lv-LV" sz="1700" dirty="0">
                <a:solidFill>
                  <a:srgbClr val="000000"/>
                </a:solidFill>
              </a:rPr>
              <a:t>: “The pussy cat will come to the tiny door.”</a:t>
            </a:r>
            <a:br>
              <a:rPr lang="lv-LV" sz="1700" dirty="0">
                <a:solidFill>
                  <a:srgbClr val="000000"/>
                </a:solidFill>
              </a:rPr>
            </a:br>
            <a:r>
              <a:rPr lang="lv-LV" sz="1700" b="1" dirty="0">
                <a:solidFill>
                  <a:srgbClr val="000000"/>
                </a:solidFill>
              </a:rPr>
              <a:t>What it means</a:t>
            </a:r>
            <a:r>
              <a:rPr lang="lv-LV" sz="1700" dirty="0">
                <a:solidFill>
                  <a:srgbClr val="000000"/>
                </a:solidFill>
              </a:rPr>
              <a:t>: “Essentially, ‘What goes around comes around.’”</a:t>
            </a:r>
          </a:p>
          <a:p>
            <a:r>
              <a:rPr lang="lv-LV" sz="1700" b="1" dirty="0">
                <a:solidFill>
                  <a:srgbClr val="000000"/>
                </a:solidFill>
              </a:rPr>
              <a:t>The idiom: Da vidimo čija majka crnu vunu prede</a:t>
            </a:r>
            <a:br>
              <a:rPr lang="lv-LV" sz="1700" b="1" dirty="0">
                <a:solidFill>
                  <a:srgbClr val="000000"/>
                </a:solidFill>
              </a:rPr>
            </a:br>
            <a:r>
              <a:rPr lang="lv-LV" sz="1700" b="1" dirty="0">
                <a:solidFill>
                  <a:srgbClr val="000000"/>
                </a:solidFill>
              </a:rPr>
              <a:t>Literal translation</a:t>
            </a:r>
            <a:r>
              <a:rPr lang="lv-LV" sz="1700" dirty="0">
                <a:solidFill>
                  <a:srgbClr val="000000"/>
                </a:solidFill>
              </a:rPr>
              <a:t>: “We see whose mother is spinning black wool.”</a:t>
            </a:r>
            <a:br>
              <a:rPr lang="lv-LV" sz="1700" dirty="0">
                <a:solidFill>
                  <a:srgbClr val="000000"/>
                </a:solidFill>
              </a:rPr>
            </a:br>
            <a:r>
              <a:rPr lang="lv-LV" sz="1700" b="1" dirty="0">
                <a:solidFill>
                  <a:srgbClr val="000000"/>
                </a:solidFill>
              </a:rPr>
              <a:t>What it means</a:t>
            </a:r>
            <a:r>
              <a:rPr lang="lv-LV" sz="1700" dirty="0">
                <a:solidFill>
                  <a:srgbClr val="000000"/>
                </a:solidFill>
              </a:rPr>
              <a:t>: </a:t>
            </a:r>
            <a:r>
              <a:rPr lang="en-US" sz="1700" dirty="0">
                <a:solidFill>
                  <a:srgbClr val="000000"/>
                </a:solidFill>
              </a:rPr>
              <a:t>The oddball member of the family who does not fall in line with the others; the worst member of the family</a:t>
            </a:r>
            <a:r>
              <a:rPr lang="lv-LV" sz="1700" b="1" dirty="0">
                <a:solidFill>
                  <a:srgbClr val="000000"/>
                </a:solidFill>
              </a:rPr>
              <a:t> </a:t>
            </a:r>
            <a:endParaRPr lang="lv-LV" sz="1700" dirty="0">
              <a:solidFill>
                <a:srgbClr val="000000"/>
              </a:solidFill>
            </a:endParaRPr>
          </a:p>
          <a:p>
            <a:r>
              <a:rPr lang="lv-LV" sz="1700" b="1" dirty="0">
                <a:solidFill>
                  <a:srgbClr val="000000"/>
                </a:solidFill>
              </a:rPr>
              <a:t>The idiom: Muda Labudova</a:t>
            </a:r>
            <a:br>
              <a:rPr lang="lv-LV" sz="1700" b="1" dirty="0">
                <a:solidFill>
                  <a:srgbClr val="000000"/>
                </a:solidFill>
              </a:rPr>
            </a:br>
            <a:r>
              <a:rPr lang="lv-LV" sz="1700" b="1" dirty="0">
                <a:solidFill>
                  <a:srgbClr val="000000"/>
                </a:solidFill>
              </a:rPr>
              <a:t>Literal translation</a:t>
            </a:r>
            <a:r>
              <a:rPr lang="lv-LV" sz="1700" dirty="0">
                <a:solidFill>
                  <a:srgbClr val="000000"/>
                </a:solidFill>
              </a:rPr>
              <a:t>: “Balls of a swan.”</a:t>
            </a:r>
            <a:br>
              <a:rPr lang="lv-LV" sz="1700" dirty="0">
                <a:solidFill>
                  <a:srgbClr val="000000"/>
                </a:solidFill>
              </a:rPr>
            </a:br>
            <a:r>
              <a:rPr lang="lv-LV" sz="1700" b="1" dirty="0">
                <a:solidFill>
                  <a:srgbClr val="000000"/>
                </a:solidFill>
              </a:rPr>
              <a:t>What it means</a:t>
            </a:r>
            <a:r>
              <a:rPr lang="lv-LV" sz="1700" dirty="0">
                <a:solidFill>
                  <a:srgbClr val="000000"/>
                </a:solidFill>
              </a:rPr>
              <a:t>: “It means something that’s impossible.”</a:t>
            </a:r>
          </a:p>
          <a:p>
            <a:r>
              <a:rPr lang="lv-LV" sz="1700" b="1" dirty="0">
                <a:solidFill>
                  <a:srgbClr val="000000"/>
                </a:solidFill>
              </a:rPr>
              <a:t>The idiom: Mi o vuku</a:t>
            </a:r>
            <a:br>
              <a:rPr lang="lv-LV" sz="1700" b="1" dirty="0">
                <a:solidFill>
                  <a:srgbClr val="000000"/>
                </a:solidFill>
              </a:rPr>
            </a:br>
            <a:r>
              <a:rPr lang="lv-LV" sz="1700" b="1" dirty="0">
                <a:solidFill>
                  <a:srgbClr val="000000"/>
                </a:solidFill>
              </a:rPr>
              <a:t>Literal translation</a:t>
            </a:r>
            <a:r>
              <a:rPr lang="lv-LV" sz="1700" dirty="0">
                <a:solidFill>
                  <a:srgbClr val="000000"/>
                </a:solidFill>
              </a:rPr>
              <a:t>: “To talk about the wolf.”</a:t>
            </a:r>
            <a:br>
              <a:rPr lang="lv-LV" sz="1700" dirty="0">
                <a:solidFill>
                  <a:srgbClr val="000000"/>
                </a:solidFill>
              </a:rPr>
            </a:br>
            <a:r>
              <a:rPr lang="lv-LV" sz="1700" b="1" dirty="0">
                <a:solidFill>
                  <a:srgbClr val="000000"/>
                </a:solidFill>
              </a:rPr>
              <a:t>What it means</a:t>
            </a:r>
            <a:r>
              <a:rPr lang="lv-LV" sz="1700" dirty="0">
                <a:solidFill>
                  <a:srgbClr val="000000"/>
                </a:solidFill>
              </a:rPr>
              <a:t>: “</a:t>
            </a:r>
            <a:r>
              <a:rPr lang="en-US" sz="1700" dirty="0">
                <a:solidFill>
                  <a:srgbClr val="000000"/>
                </a:solidFill>
              </a:rPr>
              <a:t>to be talking about someone, who then will appear.</a:t>
            </a:r>
            <a:r>
              <a:rPr lang="lv-LV" sz="1700" dirty="0">
                <a:solidFill>
                  <a:srgbClr val="000000"/>
                </a:solidFill>
              </a:rPr>
              <a:t/>
            </a:r>
            <a:br>
              <a:rPr lang="lv-LV" sz="1700" dirty="0">
                <a:solidFill>
                  <a:srgbClr val="000000"/>
                </a:solidFill>
              </a:rPr>
            </a:br>
            <a:r>
              <a:rPr lang="lv-LV" sz="1700" b="1" dirty="0">
                <a:solidFill>
                  <a:srgbClr val="000000"/>
                </a:solidFill>
              </a:rPr>
              <a:t>Other language connections</a:t>
            </a:r>
            <a:r>
              <a:rPr lang="lv-LV" sz="1700" dirty="0">
                <a:solidFill>
                  <a:srgbClr val="000000"/>
                </a:solidFill>
              </a:rPr>
              <a:t>: In Polish, “O wilku mowa” is the equivalent.</a:t>
            </a:r>
          </a:p>
          <a:p>
            <a:endParaRPr lang="en-GB" sz="1700" dirty="0">
              <a:solidFill>
                <a:srgbClr val="000000"/>
              </a:solidFill>
            </a:endParaRPr>
          </a:p>
        </p:txBody>
      </p:sp>
    </p:spTree>
    <p:extLst>
      <p:ext uri="{BB962C8B-B14F-4D97-AF65-F5344CB8AC3E}">
        <p14:creationId xmlns:p14="http://schemas.microsoft.com/office/powerpoint/2010/main" val="4152875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F8BCE07-D438-4B57-9B98-AFBCACF3229C}"/>
              </a:ext>
            </a:extLst>
          </p:cNvPr>
          <p:cNvSpPr>
            <a:spLocks noGrp="1"/>
          </p:cNvSpPr>
          <p:nvPr>
            <p:ph type="title"/>
          </p:nvPr>
        </p:nvSpPr>
        <p:spPr>
          <a:xfrm>
            <a:off x="640079" y="2053641"/>
            <a:ext cx="3669161" cy="2760098"/>
          </a:xfrm>
        </p:spPr>
        <p:txBody>
          <a:bodyPr>
            <a:normAutofit/>
          </a:bodyPr>
          <a:lstStyle/>
          <a:p>
            <a:r>
              <a:rPr lang="lv-LV" sz="3400" b="1">
                <a:solidFill>
                  <a:srgbClr val="FFFFFF"/>
                </a:solidFill>
              </a:rPr>
              <a:t>From Tamil translator </a:t>
            </a:r>
            <a:r>
              <a:rPr lang="lv-LV" sz="3400" b="1" u="sng">
                <a:solidFill>
                  <a:srgbClr val="FFFFFF"/>
                </a:solidFill>
                <a:hlinkClick r:id="rId3"/>
              </a:rPr>
              <a:t>Tharique Azeez</a:t>
            </a:r>
            <a:r>
              <a:rPr lang="lv-LV" sz="3400" b="1">
                <a:solidFill>
                  <a:srgbClr val="FFFFFF"/>
                </a:solidFill>
              </a:rPr>
              <a:t>:</a:t>
            </a:r>
            <a:br>
              <a:rPr lang="lv-LV" sz="3400" b="1">
                <a:solidFill>
                  <a:srgbClr val="FFFFFF"/>
                </a:solidFill>
              </a:rPr>
            </a:br>
            <a:endParaRPr lang="en-GB" sz="3400">
              <a:solidFill>
                <a:srgbClr val="FFFFFF"/>
              </a:solidFill>
            </a:endParaRPr>
          </a:p>
        </p:txBody>
      </p:sp>
      <p:sp>
        <p:nvSpPr>
          <p:cNvPr id="3" name="Content Placeholder 2">
            <a:extLst>
              <a:ext uri="{FF2B5EF4-FFF2-40B4-BE49-F238E27FC236}">
                <a16:creationId xmlns:a16="http://schemas.microsoft.com/office/drawing/2014/main" xmlns="" id="{600CF3DF-C872-4CFB-BD22-3D8A8BA683BD}"/>
              </a:ext>
            </a:extLst>
          </p:cNvPr>
          <p:cNvSpPr>
            <a:spLocks noGrp="1"/>
          </p:cNvSpPr>
          <p:nvPr>
            <p:ph idx="1"/>
          </p:nvPr>
        </p:nvSpPr>
        <p:spPr>
          <a:xfrm>
            <a:off x="6090574" y="801866"/>
            <a:ext cx="5306084" cy="5230634"/>
          </a:xfrm>
        </p:spPr>
        <p:txBody>
          <a:bodyPr anchor="ctr">
            <a:normAutofit/>
          </a:bodyPr>
          <a:lstStyle/>
          <a:p>
            <a:r>
              <a:rPr lang="lv-LV" sz="2400" b="1">
                <a:solidFill>
                  <a:srgbClr val="000000"/>
                </a:solidFill>
              </a:rPr>
              <a:t>The idiom: </a:t>
            </a:r>
            <a:r>
              <a:rPr lang="ta-IN" sz="2400">
                <a:solidFill>
                  <a:srgbClr val="000000"/>
                </a:solidFill>
              </a:rPr>
              <a:t>தலை முழுகுதல் (</a:t>
            </a:r>
            <a:r>
              <a:rPr lang="lv-LV" sz="2400">
                <a:solidFill>
                  <a:srgbClr val="000000"/>
                </a:solidFill>
              </a:rPr>
              <a:t>Thalai Muzhuguthal)</a:t>
            </a:r>
            <a:br>
              <a:rPr lang="lv-LV" sz="2400">
                <a:solidFill>
                  <a:srgbClr val="000000"/>
                </a:solidFill>
              </a:rPr>
            </a:br>
            <a:r>
              <a:rPr lang="lv-LV" sz="2400" b="1">
                <a:solidFill>
                  <a:srgbClr val="000000"/>
                </a:solidFill>
              </a:rPr>
              <a:t>Literal translation</a:t>
            </a:r>
            <a:r>
              <a:rPr lang="lv-LV" sz="2400">
                <a:solidFill>
                  <a:srgbClr val="000000"/>
                </a:solidFill>
              </a:rPr>
              <a:t>: “To take a dip or pour water over someone’s head.”</a:t>
            </a:r>
            <a:br>
              <a:rPr lang="lv-LV" sz="2400">
                <a:solidFill>
                  <a:srgbClr val="000000"/>
                </a:solidFill>
              </a:rPr>
            </a:br>
            <a:r>
              <a:rPr lang="lv-LV" sz="2400" b="1">
                <a:solidFill>
                  <a:srgbClr val="000000"/>
                </a:solidFill>
              </a:rPr>
              <a:t>What it means</a:t>
            </a:r>
            <a:r>
              <a:rPr lang="lv-LV" sz="2400">
                <a:solidFill>
                  <a:srgbClr val="000000"/>
                </a:solidFill>
              </a:rPr>
              <a:t>: “To cut off a relationship.”</a:t>
            </a:r>
            <a:r>
              <a:rPr lang="lv-LV" sz="2400" b="1">
                <a:solidFill>
                  <a:srgbClr val="000000"/>
                </a:solidFill>
              </a:rPr>
              <a:t> </a:t>
            </a:r>
            <a:endParaRPr lang="lv-LV" sz="2400">
              <a:solidFill>
                <a:srgbClr val="000000"/>
              </a:solidFill>
            </a:endParaRPr>
          </a:p>
          <a:p>
            <a:r>
              <a:rPr lang="lv-LV" sz="2400" b="1">
                <a:solidFill>
                  <a:srgbClr val="000000"/>
                </a:solidFill>
              </a:rPr>
              <a:t>The idiom: </a:t>
            </a:r>
            <a:r>
              <a:rPr lang="ta-IN" sz="2400">
                <a:solidFill>
                  <a:srgbClr val="000000"/>
                </a:solidFill>
              </a:rPr>
              <a:t>தண்ணீர் காட்டுதல் (</a:t>
            </a:r>
            <a:r>
              <a:rPr lang="lv-LV" sz="2400">
                <a:solidFill>
                  <a:srgbClr val="000000"/>
                </a:solidFill>
              </a:rPr>
              <a:t>Thanneer Kaattuthal)</a:t>
            </a:r>
            <a:br>
              <a:rPr lang="lv-LV" sz="2400">
                <a:solidFill>
                  <a:srgbClr val="000000"/>
                </a:solidFill>
              </a:rPr>
            </a:br>
            <a:r>
              <a:rPr lang="lv-LV" sz="2400" b="1">
                <a:solidFill>
                  <a:srgbClr val="000000"/>
                </a:solidFill>
              </a:rPr>
              <a:t>Literal translation</a:t>
            </a:r>
            <a:r>
              <a:rPr lang="lv-LV" sz="2400">
                <a:solidFill>
                  <a:srgbClr val="000000"/>
                </a:solidFill>
              </a:rPr>
              <a:t>: “Showing water to someone.”</a:t>
            </a:r>
            <a:br>
              <a:rPr lang="lv-LV" sz="2400">
                <a:solidFill>
                  <a:srgbClr val="000000"/>
                </a:solidFill>
              </a:rPr>
            </a:br>
            <a:r>
              <a:rPr lang="lv-LV" sz="2400" b="1">
                <a:solidFill>
                  <a:srgbClr val="000000"/>
                </a:solidFill>
              </a:rPr>
              <a:t>What it means</a:t>
            </a:r>
            <a:r>
              <a:rPr lang="lv-LV" sz="2400">
                <a:solidFill>
                  <a:srgbClr val="000000"/>
                </a:solidFill>
              </a:rPr>
              <a:t>: “It means to be someone’s nemesis.”</a:t>
            </a:r>
          </a:p>
          <a:p>
            <a:endParaRPr lang="en-GB" sz="2400">
              <a:solidFill>
                <a:srgbClr val="000000"/>
              </a:solidFill>
            </a:endParaRPr>
          </a:p>
        </p:txBody>
      </p:sp>
    </p:spTree>
    <p:extLst>
      <p:ext uri="{BB962C8B-B14F-4D97-AF65-F5344CB8AC3E}">
        <p14:creationId xmlns:p14="http://schemas.microsoft.com/office/powerpoint/2010/main" val="3337229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EED3105-3889-4F4C-9241-8CF43D6FD5B4}"/>
              </a:ext>
            </a:extLst>
          </p:cNvPr>
          <p:cNvSpPr>
            <a:spLocks noGrp="1"/>
          </p:cNvSpPr>
          <p:nvPr>
            <p:ph type="title"/>
          </p:nvPr>
        </p:nvSpPr>
        <p:spPr>
          <a:xfrm>
            <a:off x="640079" y="2053641"/>
            <a:ext cx="3669161" cy="2760098"/>
          </a:xfrm>
        </p:spPr>
        <p:txBody>
          <a:bodyPr>
            <a:normAutofit/>
          </a:bodyPr>
          <a:lstStyle/>
          <a:p>
            <a:r>
              <a:rPr lang="lv-LV" sz="3700" b="1">
                <a:solidFill>
                  <a:srgbClr val="FFFFFF"/>
                </a:solidFill>
              </a:rPr>
              <a:t>From Dutch translator </a:t>
            </a:r>
            <a:r>
              <a:rPr lang="lv-LV" sz="3700" b="1" u="sng">
                <a:solidFill>
                  <a:srgbClr val="FFFFFF"/>
                </a:solidFill>
                <a:hlinkClick r:id="rId3"/>
              </a:rPr>
              <a:t>Valerie Boor</a:t>
            </a:r>
            <a:r>
              <a:rPr lang="lv-LV" sz="3700" b="1">
                <a:solidFill>
                  <a:srgbClr val="FFFFFF"/>
                </a:solidFill>
              </a:rPr>
              <a:t>:</a:t>
            </a:r>
            <a:br>
              <a:rPr lang="lv-LV" sz="3700" b="1">
                <a:solidFill>
                  <a:srgbClr val="FFFFFF"/>
                </a:solidFill>
              </a:rPr>
            </a:br>
            <a:endParaRPr lang="en-GB" sz="3700">
              <a:solidFill>
                <a:srgbClr val="FFFFFF"/>
              </a:solidFill>
            </a:endParaRPr>
          </a:p>
        </p:txBody>
      </p:sp>
      <p:sp>
        <p:nvSpPr>
          <p:cNvPr id="3" name="Content Placeholder 2">
            <a:extLst>
              <a:ext uri="{FF2B5EF4-FFF2-40B4-BE49-F238E27FC236}">
                <a16:creationId xmlns:a16="http://schemas.microsoft.com/office/drawing/2014/main" xmlns="" id="{7DA3BB49-2B15-4875-BBA2-449AB8BC5A25}"/>
              </a:ext>
            </a:extLst>
          </p:cNvPr>
          <p:cNvSpPr>
            <a:spLocks noGrp="1"/>
          </p:cNvSpPr>
          <p:nvPr>
            <p:ph idx="1"/>
          </p:nvPr>
        </p:nvSpPr>
        <p:spPr>
          <a:xfrm>
            <a:off x="6090574" y="801866"/>
            <a:ext cx="5306084" cy="5230634"/>
          </a:xfrm>
        </p:spPr>
        <p:txBody>
          <a:bodyPr anchor="ctr">
            <a:normAutofit/>
          </a:bodyPr>
          <a:lstStyle/>
          <a:p>
            <a:r>
              <a:rPr lang="lv-LV" sz="1900" b="1" dirty="0">
                <a:solidFill>
                  <a:srgbClr val="000000"/>
                </a:solidFill>
              </a:rPr>
              <a:t>The idiom: Iets met de Franse slag doen</a:t>
            </a:r>
            <a:br>
              <a:rPr lang="lv-LV" sz="1900" b="1" dirty="0">
                <a:solidFill>
                  <a:srgbClr val="000000"/>
                </a:solidFill>
              </a:rPr>
            </a:br>
            <a:r>
              <a:rPr lang="lv-LV" sz="1900" b="1" dirty="0">
                <a:solidFill>
                  <a:srgbClr val="000000"/>
                </a:solidFill>
              </a:rPr>
              <a:t>Literal translation</a:t>
            </a:r>
            <a:r>
              <a:rPr lang="lv-LV" sz="1900" dirty="0">
                <a:solidFill>
                  <a:srgbClr val="000000"/>
                </a:solidFill>
              </a:rPr>
              <a:t>: “Doing something with the French whiplash.”</a:t>
            </a:r>
            <a:br>
              <a:rPr lang="lv-LV" sz="1900" dirty="0">
                <a:solidFill>
                  <a:srgbClr val="000000"/>
                </a:solidFill>
              </a:rPr>
            </a:br>
            <a:r>
              <a:rPr lang="lv-LV" sz="1900" b="1" dirty="0">
                <a:solidFill>
                  <a:srgbClr val="000000"/>
                </a:solidFill>
              </a:rPr>
              <a:t>What it means</a:t>
            </a:r>
            <a:r>
              <a:rPr lang="lv-LV" sz="1900" dirty="0">
                <a:solidFill>
                  <a:srgbClr val="000000"/>
                </a:solidFill>
              </a:rPr>
              <a:t>: doing something hastily.</a:t>
            </a:r>
            <a:r>
              <a:rPr lang="lv-LV" sz="1900" b="1" dirty="0">
                <a:solidFill>
                  <a:srgbClr val="000000"/>
                </a:solidFill>
              </a:rPr>
              <a:t> </a:t>
            </a:r>
            <a:endParaRPr lang="lv-LV" sz="1900" dirty="0">
              <a:solidFill>
                <a:srgbClr val="000000"/>
              </a:solidFill>
            </a:endParaRPr>
          </a:p>
          <a:p>
            <a:r>
              <a:rPr lang="lv-LV" sz="1900" b="1" dirty="0">
                <a:solidFill>
                  <a:srgbClr val="000000"/>
                </a:solidFill>
              </a:rPr>
              <a:t>The idiom: Iets voor een appel en een ei kopen</a:t>
            </a:r>
            <a:br>
              <a:rPr lang="lv-LV" sz="1900" b="1" dirty="0">
                <a:solidFill>
                  <a:srgbClr val="000000"/>
                </a:solidFill>
              </a:rPr>
            </a:br>
            <a:r>
              <a:rPr lang="lv-LV" sz="1900" b="1" dirty="0">
                <a:solidFill>
                  <a:srgbClr val="000000"/>
                </a:solidFill>
              </a:rPr>
              <a:t>Literal translation</a:t>
            </a:r>
            <a:r>
              <a:rPr lang="lv-LV" sz="1900" dirty="0">
                <a:solidFill>
                  <a:srgbClr val="000000"/>
                </a:solidFill>
              </a:rPr>
              <a:t>: “Buying something for an apple and an egg.”</a:t>
            </a:r>
            <a:br>
              <a:rPr lang="lv-LV" sz="1900" dirty="0">
                <a:solidFill>
                  <a:srgbClr val="000000"/>
                </a:solidFill>
              </a:rPr>
            </a:br>
            <a:r>
              <a:rPr lang="lv-LV" sz="1900" b="1" dirty="0">
                <a:solidFill>
                  <a:srgbClr val="000000"/>
                </a:solidFill>
              </a:rPr>
              <a:t>What it means</a:t>
            </a:r>
            <a:r>
              <a:rPr lang="lv-LV" sz="1900" dirty="0">
                <a:solidFill>
                  <a:srgbClr val="000000"/>
                </a:solidFill>
              </a:rPr>
              <a:t>: you bought it very cheaply.</a:t>
            </a:r>
            <a:br>
              <a:rPr lang="lv-LV" sz="1900" dirty="0">
                <a:solidFill>
                  <a:srgbClr val="000000"/>
                </a:solidFill>
              </a:rPr>
            </a:br>
            <a:r>
              <a:rPr lang="lv-LV" sz="1900" b="1" dirty="0">
                <a:solidFill>
                  <a:srgbClr val="000000"/>
                </a:solidFill>
              </a:rPr>
              <a:t>Other language connections</a:t>
            </a:r>
            <a:r>
              <a:rPr lang="lv-LV" sz="1900" dirty="0">
                <a:solidFill>
                  <a:srgbClr val="000000"/>
                </a:solidFill>
              </a:rPr>
              <a:t>: Spanish translator </a:t>
            </a:r>
            <a:r>
              <a:rPr lang="lv-LV" sz="1900" u="sng" dirty="0">
                <a:solidFill>
                  <a:srgbClr val="000000"/>
                </a:solidFill>
                <a:hlinkClick r:id="rId4"/>
              </a:rPr>
              <a:t>Camille Martínez</a:t>
            </a:r>
            <a:r>
              <a:rPr lang="lv-LV" sz="1900" dirty="0">
                <a:solidFill>
                  <a:srgbClr val="000000"/>
                </a:solidFill>
              </a:rPr>
              <a:t> points out out that when something is expensive in English, you pay two body parts for it (“it cost me an arm and a leg”), whereas in Spanish you only pay one — either a kidney (“me costó un riñón”) or an eye (“me costó un ojo de la cara”).</a:t>
            </a:r>
          </a:p>
          <a:p>
            <a:endParaRPr lang="en-GB" sz="1900" dirty="0">
              <a:solidFill>
                <a:srgbClr val="000000"/>
              </a:solidFill>
            </a:endParaRPr>
          </a:p>
        </p:txBody>
      </p:sp>
    </p:spTree>
    <p:extLst>
      <p:ext uri="{BB962C8B-B14F-4D97-AF65-F5344CB8AC3E}">
        <p14:creationId xmlns:p14="http://schemas.microsoft.com/office/powerpoint/2010/main" val="344740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873ACC9-FD6A-4C42-AA24-904773CAF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818" y="307856"/>
            <a:ext cx="7058307" cy="5030614"/>
          </a:xfrm>
          <a:prstGeom prst="rect">
            <a:avLst/>
          </a:prstGeom>
        </p:spPr>
      </p:pic>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715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xmlns="" id="{F530F9D0-135B-4816-9EAD-86383FE91788}"/>
              </a:ext>
            </a:extLst>
          </p:cNvPr>
          <p:cNvSpPr txBox="1">
            <a:spLocks/>
          </p:cNvSpPr>
          <p:nvPr/>
        </p:nvSpPr>
        <p:spPr>
          <a:xfrm>
            <a:off x="7697638" y="364069"/>
            <a:ext cx="4009645" cy="6028213"/>
          </a:xfrm>
          <a:prstGeom prst="rect">
            <a:avLst/>
          </a:prstGeom>
        </p:spPr>
        <p:txBody>
          <a:bodyPr vert="horz" lIns="91440" tIns="45720" rIns="91440" bIns="45720" rtlCol="0" anchor="b">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bg1"/>
                </a:solidFill>
              </a:rPr>
              <a:t>Marc Chagall grew up in Vitebsk in a Hasidic family. He spoke Yiddish at home and as a young boy learned to read and write Hebrew (with elements of Aramaic).</a:t>
            </a:r>
          </a:p>
          <a:p>
            <a:r>
              <a:rPr lang="en-US" sz="1600" dirty="0">
                <a:solidFill>
                  <a:schemeClr val="bg1"/>
                </a:solidFill>
              </a:rPr>
              <a:t>He entered Russian school at the age of 13, had difficulties learning Russian and did not do well academically at school. Eventually Russian became his dominant language. In 1906 he moved to  Saint Petersburg to study. </a:t>
            </a:r>
            <a:endParaRPr lang="en-GB" sz="1600" dirty="0">
              <a:solidFill>
                <a:schemeClr val="bg1"/>
              </a:solidFill>
            </a:endParaRPr>
          </a:p>
          <a:p>
            <a:r>
              <a:rPr lang="en-US" sz="1600" dirty="0">
                <a:solidFill>
                  <a:schemeClr val="bg1"/>
                </a:solidFill>
              </a:rPr>
              <a:t>In 1911 he first moved to Paris where he learned French ‘on the fly; according to witnesses, he spoke it fluently, though he always retained his Russian Yiddish accent’ (</a:t>
            </a:r>
            <a:r>
              <a:rPr lang="en-US" sz="1600" dirty="0" err="1">
                <a:solidFill>
                  <a:schemeClr val="bg1"/>
                </a:solidFill>
              </a:rPr>
              <a:t>Lvovich</a:t>
            </a:r>
            <a:r>
              <a:rPr lang="en-US" sz="1600" dirty="0">
                <a:solidFill>
                  <a:schemeClr val="bg1"/>
                </a:solidFill>
              </a:rPr>
              <a:t>). </a:t>
            </a:r>
          </a:p>
          <a:p>
            <a:r>
              <a:rPr lang="en-US" sz="1600" dirty="0">
                <a:solidFill>
                  <a:schemeClr val="bg1"/>
                </a:solidFill>
              </a:rPr>
              <a:t>In 1915 he married Bella </a:t>
            </a:r>
            <a:r>
              <a:rPr lang="en-GB" sz="1600" dirty="0">
                <a:solidFill>
                  <a:schemeClr val="bg1"/>
                </a:solidFill>
              </a:rPr>
              <a:t>(Berta </a:t>
            </a:r>
            <a:r>
              <a:rPr lang="en-GB" sz="1600" dirty="0" err="1">
                <a:solidFill>
                  <a:schemeClr val="bg1"/>
                </a:solidFill>
              </a:rPr>
              <a:t>Rozenfeld</a:t>
            </a:r>
            <a:r>
              <a:rPr lang="en-GB" sz="1600" dirty="0">
                <a:solidFill>
                  <a:schemeClr val="bg1"/>
                </a:solidFill>
              </a:rPr>
              <a:t>)</a:t>
            </a:r>
            <a:r>
              <a:rPr lang="en-US" sz="1600" dirty="0">
                <a:solidFill>
                  <a:schemeClr val="bg1"/>
                </a:solidFill>
              </a:rPr>
              <a:t> and they moved to Saint Petersburg where in 1916 their daughter Ida was born. In 1918 they returned to Vitebsk but in 1922 emigrated to Lithuania, then to Germany, finally, in 1924 they moved to Paris.</a:t>
            </a:r>
          </a:p>
          <a:p>
            <a:r>
              <a:rPr lang="en-US" sz="1600" dirty="0">
                <a:solidFill>
                  <a:schemeClr val="bg1"/>
                </a:solidFill>
              </a:rPr>
              <a:t>In 1941 they fled to New York but Chagall never learned English. In 1944 Bella died and in 1948 he returned to Europe . He died in Paris in 1985.</a:t>
            </a:r>
            <a:endParaRPr lang="en-GB" sz="1600" dirty="0">
              <a:solidFill>
                <a:schemeClr val="bg1"/>
              </a:solidFill>
            </a:endParaRPr>
          </a:p>
        </p:txBody>
      </p:sp>
      <p:sp>
        <p:nvSpPr>
          <p:cNvPr id="3" name="Speech Bubble: Oval 2">
            <a:extLst>
              <a:ext uri="{FF2B5EF4-FFF2-40B4-BE49-F238E27FC236}">
                <a16:creationId xmlns:a16="http://schemas.microsoft.com/office/drawing/2014/main" xmlns="" id="{A212BC8F-AB71-4811-9CBC-D9C4F78E4137}"/>
              </a:ext>
            </a:extLst>
          </p:cNvPr>
          <p:cNvSpPr/>
          <p:nvPr/>
        </p:nvSpPr>
        <p:spPr>
          <a:xfrm>
            <a:off x="7150889" y="822583"/>
            <a:ext cx="1937049" cy="1121831"/>
          </a:xfrm>
          <a:prstGeom prst="wedgeEllipseCallout">
            <a:avLst>
              <a:gd name="adj1" fmla="val -62876"/>
              <a:gd name="adj2" fmla="val 828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Yiddish</a:t>
            </a:r>
          </a:p>
        </p:txBody>
      </p:sp>
      <p:sp>
        <p:nvSpPr>
          <p:cNvPr id="9" name="Speech Bubble: Oval 8">
            <a:extLst>
              <a:ext uri="{FF2B5EF4-FFF2-40B4-BE49-F238E27FC236}">
                <a16:creationId xmlns:a16="http://schemas.microsoft.com/office/drawing/2014/main" xmlns="" id="{D9FDA267-E874-4B39-A2E2-01DEFDB70865}"/>
              </a:ext>
            </a:extLst>
          </p:cNvPr>
          <p:cNvSpPr/>
          <p:nvPr/>
        </p:nvSpPr>
        <p:spPr>
          <a:xfrm>
            <a:off x="8242128" y="24151"/>
            <a:ext cx="1937049" cy="1121831"/>
          </a:xfrm>
          <a:prstGeom prst="wedgeEllipseCallout">
            <a:avLst>
              <a:gd name="adj1" fmla="val -58450"/>
              <a:gd name="adj2" fmla="val 42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Hebrew</a:t>
            </a:r>
          </a:p>
        </p:txBody>
      </p:sp>
      <p:sp>
        <p:nvSpPr>
          <p:cNvPr id="11" name="Speech Bubble: Oval 10">
            <a:extLst>
              <a:ext uri="{FF2B5EF4-FFF2-40B4-BE49-F238E27FC236}">
                <a16:creationId xmlns:a16="http://schemas.microsoft.com/office/drawing/2014/main" xmlns="" id="{B6F88B72-EE19-4CB2-973F-1C007EDD6BFB}"/>
              </a:ext>
            </a:extLst>
          </p:cNvPr>
          <p:cNvSpPr/>
          <p:nvPr/>
        </p:nvSpPr>
        <p:spPr>
          <a:xfrm>
            <a:off x="9702460" y="75322"/>
            <a:ext cx="1937049" cy="1121831"/>
          </a:xfrm>
          <a:prstGeom prst="wedgeEllipseCallout">
            <a:avLst>
              <a:gd name="adj1" fmla="val -107868"/>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Aramaic</a:t>
            </a:r>
          </a:p>
        </p:txBody>
      </p:sp>
      <p:sp>
        <p:nvSpPr>
          <p:cNvPr id="13" name="Speech Bubble: Oval 12">
            <a:extLst>
              <a:ext uri="{FF2B5EF4-FFF2-40B4-BE49-F238E27FC236}">
                <a16:creationId xmlns:a16="http://schemas.microsoft.com/office/drawing/2014/main" xmlns="" id="{F505F787-A09D-4B33-8793-9BCBA25F36B7}"/>
              </a:ext>
            </a:extLst>
          </p:cNvPr>
          <p:cNvSpPr/>
          <p:nvPr/>
        </p:nvSpPr>
        <p:spPr>
          <a:xfrm>
            <a:off x="369818" y="170153"/>
            <a:ext cx="2246407" cy="1663507"/>
          </a:xfrm>
          <a:prstGeom prst="wedgeEllipseCallout">
            <a:avLst>
              <a:gd name="adj1" fmla="val 220851"/>
              <a:gd name="adj2" fmla="val 57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Russian</a:t>
            </a:r>
          </a:p>
        </p:txBody>
      </p:sp>
      <p:sp>
        <p:nvSpPr>
          <p:cNvPr id="14" name="Speech Bubble: Oval 13">
            <a:extLst>
              <a:ext uri="{FF2B5EF4-FFF2-40B4-BE49-F238E27FC236}">
                <a16:creationId xmlns:a16="http://schemas.microsoft.com/office/drawing/2014/main" xmlns="" id="{0E198F3C-D56A-46B8-8E7D-E25DAA436709}"/>
              </a:ext>
            </a:extLst>
          </p:cNvPr>
          <p:cNvSpPr/>
          <p:nvPr/>
        </p:nvSpPr>
        <p:spPr>
          <a:xfrm>
            <a:off x="1316046" y="4546875"/>
            <a:ext cx="2246406" cy="1397431"/>
          </a:xfrm>
          <a:prstGeom prst="wedgeEllipseCallout">
            <a:avLst>
              <a:gd name="adj1" fmla="val 125201"/>
              <a:gd name="adj2" fmla="val -133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French</a:t>
            </a:r>
          </a:p>
        </p:txBody>
      </p:sp>
      <p:sp>
        <p:nvSpPr>
          <p:cNvPr id="15" name="Speech Bubble: Oval 14">
            <a:extLst>
              <a:ext uri="{FF2B5EF4-FFF2-40B4-BE49-F238E27FC236}">
                <a16:creationId xmlns:a16="http://schemas.microsoft.com/office/drawing/2014/main" xmlns="" id="{33669D55-A6E5-4CE3-8478-4218DB1590C3}"/>
              </a:ext>
            </a:extLst>
          </p:cNvPr>
          <p:cNvSpPr/>
          <p:nvPr/>
        </p:nvSpPr>
        <p:spPr>
          <a:xfrm>
            <a:off x="9387359" y="5186088"/>
            <a:ext cx="1937049" cy="1121831"/>
          </a:xfrm>
          <a:prstGeom prst="wedgeEllipseCallout">
            <a:avLst>
              <a:gd name="adj1" fmla="val -236210"/>
              <a:gd name="adj2" fmla="val -2597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German?</a:t>
            </a:r>
          </a:p>
        </p:txBody>
      </p:sp>
      <p:sp>
        <p:nvSpPr>
          <p:cNvPr id="16" name="Speech Bubble: Oval 15">
            <a:extLst>
              <a:ext uri="{FF2B5EF4-FFF2-40B4-BE49-F238E27FC236}">
                <a16:creationId xmlns:a16="http://schemas.microsoft.com/office/drawing/2014/main" xmlns="" id="{20B67A8C-60A8-4D42-A657-A4BAC6558F28}"/>
              </a:ext>
            </a:extLst>
          </p:cNvPr>
          <p:cNvSpPr/>
          <p:nvPr/>
        </p:nvSpPr>
        <p:spPr>
          <a:xfrm>
            <a:off x="8418835" y="2621715"/>
            <a:ext cx="1937049" cy="1121831"/>
          </a:xfrm>
          <a:prstGeom prst="wedgeEllipseCallout">
            <a:avLst>
              <a:gd name="adj1" fmla="val -147698"/>
              <a:gd name="adj2" fmla="val -291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Lithuanian?</a:t>
            </a:r>
          </a:p>
        </p:txBody>
      </p:sp>
      <p:sp>
        <p:nvSpPr>
          <p:cNvPr id="17" name="Speech Bubble: Oval 16">
            <a:extLst>
              <a:ext uri="{FF2B5EF4-FFF2-40B4-BE49-F238E27FC236}">
                <a16:creationId xmlns:a16="http://schemas.microsoft.com/office/drawing/2014/main" xmlns="" id="{1DAA6651-38BF-4C09-B723-0B2D1F8C9FA3}"/>
              </a:ext>
            </a:extLst>
          </p:cNvPr>
          <p:cNvSpPr/>
          <p:nvPr/>
        </p:nvSpPr>
        <p:spPr>
          <a:xfrm>
            <a:off x="361271" y="5259591"/>
            <a:ext cx="1568520" cy="1121831"/>
          </a:xfrm>
          <a:prstGeom prst="wedgeEllipseCallout">
            <a:avLst>
              <a:gd name="adj1" fmla="val 15290"/>
              <a:gd name="adj2" fmla="val -1654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English?</a:t>
            </a:r>
          </a:p>
        </p:txBody>
      </p:sp>
      <p:sp>
        <p:nvSpPr>
          <p:cNvPr id="2" name="Title 1">
            <a:extLst>
              <a:ext uri="{FF2B5EF4-FFF2-40B4-BE49-F238E27FC236}">
                <a16:creationId xmlns:a16="http://schemas.microsoft.com/office/drawing/2014/main" xmlns="" id="{19660C60-4B6F-4215-AC50-C91EFCC8B647}"/>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Marc Chagall – </a:t>
            </a:r>
            <a:br>
              <a:rPr lang="en-GB" dirty="0">
                <a:solidFill>
                  <a:srgbClr val="FFFFFF"/>
                </a:solidFill>
              </a:rPr>
            </a:br>
            <a:r>
              <a:rPr lang="en-GB" dirty="0">
                <a:solidFill>
                  <a:srgbClr val="FFFFFF"/>
                </a:solidFill>
              </a:rPr>
              <a:t>Language Biography</a:t>
            </a:r>
          </a:p>
        </p:txBody>
      </p:sp>
    </p:spTree>
    <p:extLst>
      <p:ext uri="{BB962C8B-B14F-4D97-AF65-F5344CB8AC3E}">
        <p14:creationId xmlns:p14="http://schemas.microsoft.com/office/powerpoint/2010/main" val="274897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1000" fill="hold"/>
                                        <p:tgtEl>
                                          <p:spTgt spid="17"/>
                                        </p:tgtEl>
                                        <p:attrNameLst>
                                          <p:attrName>ppt_w</p:attrName>
                                        </p:attrNameLst>
                                      </p:cBhvr>
                                      <p:tavLst>
                                        <p:tav tm="0">
                                          <p:val>
                                            <p:fltVal val="0"/>
                                          </p:val>
                                        </p:tav>
                                        <p:tav tm="100000">
                                          <p:val>
                                            <p:strVal val="#ppt_w"/>
                                          </p:val>
                                        </p:tav>
                                      </p:tavLst>
                                    </p:anim>
                                    <p:anim calcmode="lin" valueType="num">
                                      <p:cBhvr>
                                        <p:cTn id="39" dur="1000" fill="hold"/>
                                        <p:tgtEl>
                                          <p:spTgt spid="17"/>
                                        </p:tgtEl>
                                        <p:attrNameLst>
                                          <p:attrName>ppt_h</p:attrName>
                                        </p:attrNameLst>
                                      </p:cBhvr>
                                      <p:tavLst>
                                        <p:tav tm="0">
                                          <p:val>
                                            <p:fltVal val="0"/>
                                          </p:val>
                                        </p:tav>
                                        <p:tav tm="100000">
                                          <p:val>
                                            <p:strVal val="#ppt_h"/>
                                          </p:val>
                                        </p:tav>
                                      </p:tavLst>
                                    </p:anim>
                                    <p:anim calcmode="lin" valueType="num">
                                      <p:cBhvr>
                                        <p:cTn id="40" dur="1000" fill="hold"/>
                                        <p:tgtEl>
                                          <p:spTgt spid="17"/>
                                        </p:tgtEl>
                                        <p:attrNameLst>
                                          <p:attrName>style.rotation</p:attrName>
                                        </p:attrNameLst>
                                      </p:cBhvr>
                                      <p:tavLst>
                                        <p:tav tm="0">
                                          <p:val>
                                            <p:fltVal val="90"/>
                                          </p:val>
                                        </p:tav>
                                        <p:tav tm="100000">
                                          <p:val>
                                            <p:fltVal val="0"/>
                                          </p:val>
                                        </p:tav>
                                      </p:tavLst>
                                    </p:anim>
                                    <p:animEffect transition="in" filter="fade">
                                      <p:cBhvr>
                                        <p:cTn id="41" dur="1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CF1F37A-7F21-4C94-9A8A-51F9DDCC05B6}"/>
              </a:ext>
            </a:extLst>
          </p:cNvPr>
          <p:cNvSpPr>
            <a:spLocks noGrp="1"/>
          </p:cNvSpPr>
          <p:nvPr>
            <p:ph type="title"/>
          </p:nvPr>
        </p:nvSpPr>
        <p:spPr>
          <a:xfrm>
            <a:off x="640079" y="2053641"/>
            <a:ext cx="3669161" cy="2760098"/>
          </a:xfrm>
        </p:spPr>
        <p:txBody>
          <a:bodyPr>
            <a:normAutofit/>
          </a:bodyPr>
          <a:lstStyle/>
          <a:p>
            <a:r>
              <a:rPr lang="lv-LV" sz="4100" b="1">
                <a:solidFill>
                  <a:srgbClr val="FFFFFF"/>
                </a:solidFill>
              </a:rPr>
              <a:t>From Korean translator </a:t>
            </a:r>
            <a:r>
              <a:rPr lang="lv-LV" sz="4100" b="1" u="sng">
                <a:solidFill>
                  <a:srgbClr val="FFFFFF"/>
                </a:solidFill>
                <a:hlinkClick r:id="rId3"/>
              </a:rPr>
              <a:t>Jeong Kinser</a:t>
            </a:r>
            <a:r>
              <a:rPr lang="lv-LV" sz="4100" b="1">
                <a:solidFill>
                  <a:srgbClr val="FFFFFF"/>
                </a:solidFill>
              </a:rPr>
              <a:t>:</a:t>
            </a:r>
            <a:br>
              <a:rPr lang="lv-LV" sz="4100" b="1">
                <a:solidFill>
                  <a:srgbClr val="FFFFFF"/>
                </a:solidFill>
              </a:rPr>
            </a:br>
            <a:endParaRPr lang="en-GB" sz="4100">
              <a:solidFill>
                <a:srgbClr val="FFFFFF"/>
              </a:solidFill>
            </a:endParaRPr>
          </a:p>
        </p:txBody>
      </p:sp>
      <p:sp>
        <p:nvSpPr>
          <p:cNvPr id="3" name="Content Placeholder 2">
            <a:extLst>
              <a:ext uri="{FF2B5EF4-FFF2-40B4-BE49-F238E27FC236}">
                <a16:creationId xmlns:a16="http://schemas.microsoft.com/office/drawing/2014/main" xmlns="" id="{CFBF09F6-5294-44A7-AE3D-EE7B2BA634E0}"/>
              </a:ext>
            </a:extLst>
          </p:cNvPr>
          <p:cNvSpPr>
            <a:spLocks noGrp="1"/>
          </p:cNvSpPr>
          <p:nvPr>
            <p:ph idx="1"/>
          </p:nvPr>
        </p:nvSpPr>
        <p:spPr>
          <a:xfrm>
            <a:off x="6090574" y="801866"/>
            <a:ext cx="5306084" cy="5230634"/>
          </a:xfrm>
        </p:spPr>
        <p:txBody>
          <a:bodyPr anchor="ctr">
            <a:normAutofit fontScale="92500"/>
          </a:bodyPr>
          <a:lstStyle/>
          <a:p>
            <a:r>
              <a:rPr lang="lv-LV" sz="2400" b="1" dirty="0">
                <a:solidFill>
                  <a:srgbClr val="000000"/>
                </a:solidFill>
              </a:rPr>
              <a:t>The idiom: </a:t>
            </a:r>
            <a:r>
              <a:rPr lang="ko-KR" altLang="en-US" sz="2400" b="1" dirty="0">
                <a:solidFill>
                  <a:srgbClr val="000000"/>
                </a:solidFill>
              </a:rPr>
              <a:t>똥 묻은 개가 겨 묻은 개 나무란다</a:t>
            </a:r>
            <a:br>
              <a:rPr lang="ko-KR" altLang="en-US" sz="2400" b="1" dirty="0">
                <a:solidFill>
                  <a:srgbClr val="000000"/>
                </a:solidFill>
              </a:rPr>
            </a:br>
            <a:r>
              <a:rPr lang="lv-LV" sz="2400" b="1" dirty="0">
                <a:solidFill>
                  <a:srgbClr val="000000"/>
                </a:solidFill>
              </a:rPr>
              <a:t>Literal translation: </a:t>
            </a:r>
            <a:r>
              <a:rPr lang="lv-LV" sz="2400" dirty="0">
                <a:solidFill>
                  <a:srgbClr val="000000"/>
                </a:solidFill>
              </a:rPr>
              <a:t>“A dog with feces scolds a dog with husks of grain.”</a:t>
            </a:r>
            <a:br>
              <a:rPr lang="lv-LV" sz="2400" dirty="0">
                <a:solidFill>
                  <a:srgbClr val="000000"/>
                </a:solidFill>
              </a:rPr>
            </a:br>
            <a:r>
              <a:rPr lang="lv-LV" sz="2400" b="1" dirty="0">
                <a:solidFill>
                  <a:srgbClr val="000000"/>
                </a:solidFill>
              </a:rPr>
              <a:t>What it means:</a:t>
            </a:r>
            <a:r>
              <a:rPr lang="lv-LV" sz="2400" dirty="0">
                <a:solidFill>
                  <a:srgbClr val="000000"/>
                </a:solidFill>
              </a:rPr>
              <a:t> </a:t>
            </a:r>
            <a:r>
              <a:rPr lang="en-US" sz="2400" dirty="0">
                <a:solidFill>
                  <a:srgbClr val="000000"/>
                </a:solidFill>
              </a:rPr>
              <a:t>One should not talk down to one of higher social standing, when one has nothing to back it up with</a:t>
            </a:r>
          </a:p>
          <a:p>
            <a:r>
              <a:rPr lang="lv-LV" sz="2400" b="1" dirty="0">
                <a:solidFill>
                  <a:srgbClr val="000000"/>
                </a:solidFill>
              </a:rPr>
              <a:t>The idiom: </a:t>
            </a:r>
            <a:r>
              <a:rPr lang="ko-KR" altLang="en-US" sz="2400" b="1" dirty="0">
                <a:solidFill>
                  <a:srgbClr val="000000"/>
                </a:solidFill>
              </a:rPr>
              <a:t>오십보 백보</a:t>
            </a:r>
            <a:br>
              <a:rPr lang="ko-KR" altLang="en-US" sz="2400" b="1" dirty="0">
                <a:solidFill>
                  <a:srgbClr val="000000"/>
                </a:solidFill>
              </a:rPr>
            </a:br>
            <a:r>
              <a:rPr lang="lv-LV" sz="2400" b="1" dirty="0">
                <a:solidFill>
                  <a:srgbClr val="000000"/>
                </a:solidFill>
              </a:rPr>
              <a:t>Literal translation: </a:t>
            </a:r>
            <a:r>
              <a:rPr lang="lv-LV" sz="2400" dirty="0">
                <a:solidFill>
                  <a:srgbClr val="000000"/>
                </a:solidFill>
              </a:rPr>
              <a:t>“50 steps are similar to 100 steps.”</a:t>
            </a:r>
            <a:r>
              <a:rPr lang="en-GB" sz="2400" dirty="0">
                <a:solidFill>
                  <a:srgbClr val="000000"/>
                </a:solidFill>
              </a:rPr>
              <a:t> </a:t>
            </a:r>
            <a:r>
              <a:rPr lang="lv-LV" sz="2400" b="1" dirty="0">
                <a:solidFill>
                  <a:srgbClr val="000000"/>
                </a:solidFill>
              </a:rPr>
              <a:t>What it means:</a:t>
            </a:r>
            <a:r>
              <a:rPr lang="lv-LV" sz="2400" dirty="0">
                <a:solidFill>
                  <a:srgbClr val="000000"/>
                </a:solidFill>
              </a:rPr>
              <a:t> </a:t>
            </a:r>
            <a:r>
              <a:rPr lang="en-US" sz="2400" dirty="0">
                <a:solidFill>
                  <a:srgbClr val="000000"/>
                </a:solidFill>
              </a:rPr>
              <a:t>Meaning: the two alternatives are equivalent or indifferent</a:t>
            </a:r>
          </a:p>
          <a:p>
            <a:r>
              <a:rPr lang="en-US" sz="2400" dirty="0">
                <a:solidFill>
                  <a:srgbClr val="000000"/>
                </a:solidFill>
              </a:rPr>
              <a:t>Example (translated): “I can take the bus or the subway to get home; during rush hour 50 steps are similar to 100 steps.”</a:t>
            </a:r>
            <a:endParaRPr lang="en-GB" sz="2400" dirty="0">
              <a:solidFill>
                <a:srgbClr val="000000"/>
              </a:solidFill>
            </a:endParaRPr>
          </a:p>
        </p:txBody>
      </p:sp>
    </p:spTree>
    <p:extLst>
      <p:ext uri="{BB962C8B-B14F-4D97-AF65-F5344CB8AC3E}">
        <p14:creationId xmlns:p14="http://schemas.microsoft.com/office/powerpoint/2010/main" val="2908459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83CB710-9D83-4F3D-AA12-7FA54B07A2C3}"/>
              </a:ext>
            </a:extLst>
          </p:cNvPr>
          <p:cNvSpPr>
            <a:spLocks noGrp="1"/>
          </p:cNvSpPr>
          <p:nvPr>
            <p:ph type="title"/>
          </p:nvPr>
        </p:nvSpPr>
        <p:spPr>
          <a:xfrm>
            <a:off x="640079" y="2053641"/>
            <a:ext cx="3669161" cy="2760098"/>
          </a:xfrm>
        </p:spPr>
        <p:txBody>
          <a:bodyPr>
            <a:normAutofit/>
          </a:bodyPr>
          <a:lstStyle/>
          <a:p>
            <a:r>
              <a:rPr lang="en-GB" dirty="0">
                <a:solidFill>
                  <a:srgbClr val="FFFFFF"/>
                </a:solidFill>
              </a:rPr>
              <a:t>From Serbian by </a:t>
            </a:r>
            <a:r>
              <a:rPr lang="en-GB" b="1" dirty="0" err="1">
                <a:hlinkClick r:id="rId3"/>
              </a:rPr>
              <a:t>Sanja</a:t>
            </a:r>
            <a:r>
              <a:rPr lang="en-GB" b="1" dirty="0">
                <a:hlinkClick r:id="rId3"/>
              </a:rPr>
              <a:t> </a:t>
            </a:r>
            <a:r>
              <a:rPr lang="en-GB" b="1" dirty="0" err="1">
                <a:hlinkClick r:id="rId3"/>
              </a:rPr>
              <a:t>Pejovic</a:t>
            </a:r>
            <a:r>
              <a:rPr lang="en-GB" b="1" dirty="0"/>
              <a:t/>
            </a:r>
            <a:br>
              <a:rPr lang="en-GB" b="1" dirty="0"/>
            </a:br>
            <a:endParaRPr lang="en-GB" dirty="0">
              <a:solidFill>
                <a:srgbClr val="FFFFFF"/>
              </a:solidFill>
            </a:endParaRPr>
          </a:p>
        </p:txBody>
      </p:sp>
      <p:sp>
        <p:nvSpPr>
          <p:cNvPr id="3" name="Content Placeholder 2">
            <a:extLst>
              <a:ext uri="{FF2B5EF4-FFF2-40B4-BE49-F238E27FC236}">
                <a16:creationId xmlns:a16="http://schemas.microsoft.com/office/drawing/2014/main" xmlns="" id="{6A12ABDA-F039-4D89-BF78-94F8AB8662F4}"/>
              </a:ext>
            </a:extLst>
          </p:cNvPr>
          <p:cNvSpPr>
            <a:spLocks noGrp="1"/>
          </p:cNvSpPr>
          <p:nvPr>
            <p:ph idx="1"/>
          </p:nvPr>
        </p:nvSpPr>
        <p:spPr>
          <a:xfrm>
            <a:off x="6090574" y="801866"/>
            <a:ext cx="5306084" cy="5230634"/>
          </a:xfrm>
        </p:spPr>
        <p:txBody>
          <a:bodyPr anchor="ctr">
            <a:normAutofit/>
          </a:bodyPr>
          <a:lstStyle/>
          <a:p>
            <a:r>
              <a:rPr lang="en-US" sz="1700" dirty="0">
                <a:solidFill>
                  <a:srgbClr val="000000"/>
                </a:solidFill>
              </a:rPr>
              <a:t>1. KAD NA VRBI RODI GROŽDJE (When weeping willow tree bears grapes). Means: Never.</a:t>
            </a:r>
          </a:p>
          <a:p>
            <a:r>
              <a:rPr lang="en-US" sz="1700" dirty="0">
                <a:solidFill>
                  <a:srgbClr val="000000"/>
                </a:solidFill>
              </a:rPr>
              <a:t>2. BOGU IZA LEDJA (Behind God’s back). Means: Very far away or in a godforsaken place.</a:t>
            </a:r>
          </a:p>
          <a:p>
            <a:r>
              <a:rPr lang="en-US" sz="1700" dirty="0">
                <a:solidFill>
                  <a:srgbClr val="000000"/>
                </a:solidFill>
              </a:rPr>
              <a:t>3. U LAŽI SU KRATKE NOGE (A lie has short legs). Means: A lie will be quickly revealed.</a:t>
            </a:r>
          </a:p>
          <a:p>
            <a:r>
              <a:rPr lang="en-US" sz="1700" dirty="0">
                <a:solidFill>
                  <a:srgbClr val="000000"/>
                </a:solidFill>
              </a:rPr>
              <a:t>4. PAO S MARSA (Fell down from Mars). Meaning: Hasn’t got a clue.</a:t>
            </a:r>
          </a:p>
          <a:p>
            <a:r>
              <a:rPr lang="en-US" sz="1700" dirty="0">
                <a:solidFill>
                  <a:srgbClr val="000000"/>
                </a:solidFill>
              </a:rPr>
              <a:t>5. PROSTO K’O PASUL (As simple as beans). Meaning: Very easy.</a:t>
            </a:r>
          </a:p>
          <a:p>
            <a:r>
              <a:rPr lang="en-US" sz="1700" dirty="0">
                <a:solidFill>
                  <a:srgbClr val="000000"/>
                </a:solidFill>
              </a:rPr>
              <a:t>6. KOŠTALO GA K’O SVETOG PETRA KAJGANA (It cost as much as St Peter paid for his scrambled eggs). Meaning: Very expensive. </a:t>
            </a:r>
          </a:p>
          <a:p>
            <a:endParaRPr lang="en-US" sz="1700" dirty="0">
              <a:solidFill>
                <a:srgbClr val="000000"/>
              </a:solidFill>
            </a:endParaRPr>
          </a:p>
          <a:p>
            <a:pPr marL="0" indent="0">
              <a:buNone/>
            </a:pPr>
            <a:r>
              <a:rPr lang="en-US" sz="1000" dirty="0">
                <a:solidFill>
                  <a:srgbClr val="000000"/>
                </a:solidFill>
              </a:rPr>
              <a:t>All the translators’ examples are from: </a:t>
            </a:r>
            <a:r>
              <a:rPr lang="en-GB" sz="1000" dirty="0">
                <a:solidFill>
                  <a:srgbClr val="000000"/>
                </a:solidFill>
                <a:hlinkClick r:id="rId4"/>
              </a:rPr>
              <a:t>https://blog.ted.com/40-idioms-that-cant-be-translated-literally</a:t>
            </a:r>
            <a:endParaRPr lang="en-GB" sz="1000" dirty="0">
              <a:solidFill>
                <a:srgbClr val="000000"/>
              </a:solidFill>
            </a:endParaRPr>
          </a:p>
        </p:txBody>
      </p:sp>
    </p:spTree>
    <p:extLst>
      <p:ext uri="{BB962C8B-B14F-4D97-AF65-F5344CB8AC3E}">
        <p14:creationId xmlns:p14="http://schemas.microsoft.com/office/powerpoint/2010/main" val="3755693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xmlns="" id="{3797CA23-F19C-4120-A3BF-866F2D88140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2086" b="3411"/>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E408F7E-91A7-4DEC-99EF-46AC3BF146B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Now, </a:t>
            </a:r>
            <a:r>
              <a:rPr lang="en-US" sz="3600" dirty="0">
                <a:solidFill>
                  <a:schemeClr val="tx1">
                    <a:lumMod val="85000"/>
                    <a:lumOff val="15000"/>
                  </a:schemeClr>
                </a:solidFill>
              </a:rPr>
              <a:t>it’s your turn!</a:t>
            </a:r>
          </a:p>
        </p:txBody>
      </p:sp>
      <p:cxnSp>
        <p:nvCxnSpPr>
          <p:cNvPr id="21" name="Straight Connector 2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000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F760AA3E-D77A-44D2-83D1-5BAE0FBB1CDC}"/>
              </a:ext>
            </a:extLst>
          </p:cNvPr>
          <p:cNvSpPr/>
          <p:nvPr/>
        </p:nvSpPr>
        <p:spPr>
          <a:xfrm>
            <a:off x="7124700" y="2315778"/>
            <a:ext cx="4781465" cy="4119588"/>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FF57F442-E330-4602-9B4B-3027C6E4FF29}"/>
              </a:ext>
            </a:extLst>
          </p:cNvPr>
          <p:cNvSpPr/>
          <p:nvPr/>
        </p:nvSpPr>
        <p:spPr>
          <a:xfrm>
            <a:off x="7124700" y="190499"/>
            <a:ext cx="4781465" cy="1952625"/>
          </a:xfrm>
          <a:prstGeom prst="rect">
            <a:avLst/>
          </a:prstGeom>
          <a:solidFill>
            <a:srgbClr val="5D75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a:extLst>
              <a:ext uri="{FF2B5EF4-FFF2-40B4-BE49-F238E27FC236}">
                <a16:creationId xmlns:a16="http://schemas.microsoft.com/office/drawing/2014/main" xmlns="" id="{A33635B9-BE3D-4EE2-AFAC-27858ADBC2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835" y="190500"/>
            <a:ext cx="6566546" cy="6302375"/>
          </a:xfrm>
          <a:prstGeom prst="rect">
            <a:avLst/>
          </a:prstGeom>
        </p:spPr>
      </p:pic>
      <p:sp>
        <p:nvSpPr>
          <p:cNvPr id="5" name="Title 1">
            <a:extLst>
              <a:ext uri="{FF2B5EF4-FFF2-40B4-BE49-F238E27FC236}">
                <a16:creationId xmlns:a16="http://schemas.microsoft.com/office/drawing/2014/main" xmlns="" id="{B55629FC-4C48-4865-989E-528F47ABF0F3}"/>
              </a:ext>
            </a:extLst>
          </p:cNvPr>
          <p:cNvSpPr>
            <a:spLocks noGrp="1"/>
          </p:cNvSpPr>
          <p:nvPr>
            <p:ph type="title"/>
          </p:nvPr>
        </p:nvSpPr>
        <p:spPr>
          <a:xfrm>
            <a:off x="7581900" y="692905"/>
            <a:ext cx="3771900" cy="1328738"/>
          </a:xfrm>
        </p:spPr>
        <p:txBody>
          <a:bodyPr>
            <a:normAutofit fontScale="90000"/>
          </a:bodyPr>
          <a:lstStyle/>
          <a:p>
            <a:r>
              <a:rPr lang="en-US" sz="4900" b="1" dirty="0">
                <a:solidFill>
                  <a:schemeClr val="bg1"/>
                </a:solidFill>
              </a:rPr>
              <a:t>Marc Chagall: Paris par la </a:t>
            </a:r>
            <a:r>
              <a:rPr lang="en-US" sz="4900" b="1" dirty="0" err="1">
                <a:solidFill>
                  <a:schemeClr val="bg1"/>
                </a:solidFill>
              </a:rPr>
              <a:t>fenêtre</a:t>
            </a:r>
            <a:r>
              <a:rPr lang="en-US" sz="4900" b="1" dirty="0">
                <a:solidFill>
                  <a:schemeClr val="bg1"/>
                </a:solidFill>
              </a:rPr>
              <a:t> (1913)</a:t>
            </a:r>
            <a:r>
              <a:rPr lang="en-US" sz="3100" b="1" dirty="0">
                <a:solidFill>
                  <a:srgbClr val="000000"/>
                </a:solidFill>
              </a:rPr>
              <a:t/>
            </a:r>
            <a:br>
              <a:rPr lang="en-US" sz="3100" b="1" dirty="0">
                <a:solidFill>
                  <a:srgbClr val="000000"/>
                </a:solidFill>
              </a:rPr>
            </a:br>
            <a:endParaRPr lang="en-GB" sz="3100" b="1" dirty="0">
              <a:solidFill>
                <a:srgbClr val="000000"/>
              </a:solidFill>
            </a:endParaRPr>
          </a:p>
        </p:txBody>
      </p:sp>
      <p:sp>
        <p:nvSpPr>
          <p:cNvPr id="6" name="Rectangle 5">
            <a:extLst>
              <a:ext uri="{FF2B5EF4-FFF2-40B4-BE49-F238E27FC236}">
                <a16:creationId xmlns:a16="http://schemas.microsoft.com/office/drawing/2014/main" xmlns="" id="{4CECB757-728D-4A41-AFC1-089A247F141F}"/>
              </a:ext>
            </a:extLst>
          </p:cNvPr>
          <p:cNvSpPr/>
          <p:nvPr/>
        </p:nvSpPr>
        <p:spPr>
          <a:xfrm>
            <a:off x="8301487" y="3573831"/>
            <a:ext cx="4000500" cy="1877437"/>
          </a:xfrm>
          <a:prstGeom prst="rect">
            <a:avLst/>
          </a:prstGeom>
        </p:spPr>
        <p:txBody>
          <a:bodyPr wrap="square" anchor="t">
            <a:spAutoFit/>
          </a:bodyPr>
          <a:lstStyle/>
          <a:p>
            <a:r>
              <a:rPr lang="en-GB" sz="4000">
                <a:solidFill>
                  <a:schemeClr val="bg1"/>
                </a:solidFill>
              </a:rPr>
              <a:t>Annotating excercise</a:t>
            </a:r>
            <a:endParaRPr lang="en-US" sz="4000">
              <a:solidFill>
                <a:schemeClr val="bg1"/>
              </a:solidFill>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226247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90572" cy="6858000"/>
          </a:xfrm>
          <a:prstGeom prst="rect">
            <a:avLst/>
          </a:prstGeom>
          <a:gradFill>
            <a:gsLst>
              <a:gs pos="0">
                <a:srgbClr val="E3411B">
                  <a:lumMod val="90000"/>
                </a:srgbClr>
              </a:gs>
              <a:gs pos="25000">
                <a:srgbClr val="E3411B">
                  <a:lumMod val="90000"/>
                </a:srgb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783CB710-9D83-4F3D-AA12-7FA54B07A2C3}"/>
              </a:ext>
            </a:extLst>
          </p:cNvPr>
          <p:cNvSpPr>
            <a:spLocks noGrp="1"/>
          </p:cNvSpPr>
          <p:nvPr>
            <p:ph type="title"/>
          </p:nvPr>
        </p:nvSpPr>
        <p:spPr>
          <a:xfrm>
            <a:off x="640079" y="2053641"/>
            <a:ext cx="3669161" cy="2760098"/>
          </a:xfrm>
        </p:spPr>
        <p:txBody>
          <a:bodyPr>
            <a:normAutofit/>
          </a:bodyPr>
          <a:lstStyle/>
          <a:p>
            <a:r>
              <a:rPr lang="en-GB" dirty="0">
                <a:solidFill>
                  <a:srgbClr val="FFFFFF"/>
                </a:solidFill>
              </a:rPr>
              <a:t>Instructions</a:t>
            </a:r>
          </a:p>
        </p:txBody>
      </p:sp>
      <p:sp>
        <p:nvSpPr>
          <p:cNvPr id="3" name="Content Placeholder 2">
            <a:extLst>
              <a:ext uri="{FF2B5EF4-FFF2-40B4-BE49-F238E27FC236}">
                <a16:creationId xmlns:a16="http://schemas.microsoft.com/office/drawing/2014/main" xmlns="" id="{6A12ABDA-F039-4D89-BF78-94F8AB8662F4}"/>
              </a:ext>
            </a:extLst>
          </p:cNvPr>
          <p:cNvSpPr>
            <a:spLocks noGrp="1"/>
          </p:cNvSpPr>
          <p:nvPr>
            <p:ph idx="1"/>
          </p:nvPr>
        </p:nvSpPr>
        <p:spPr>
          <a:xfrm>
            <a:off x="5862308" y="751890"/>
            <a:ext cx="5306084" cy="5205997"/>
          </a:xfrm>
        </p:spPr>
        <p:txBody>
          <a:bodyPr anchor="ctr">
            <a:normAutofit fontScale="92500"/>
          </a:bodyPr>
          <a:lstStyle/>
          <a:p>
            <a:r>
              <a:rPr lang="en-GB" sz="2000">
                <a:solidFill>
                  <a:srgbClr val="000000"/>
                </a:solidFill>
              </a:rPr>
              <a:t>Look at the painting provided </a:t>
            </a:r>
            <a:r>
              <a:rPr lang="en-GB" sz="2000">
                <a:ea typeface="+mn-lt"/>
                <a:cs typeface="+mn-lt"/>
              </a:rPr>
              <a:t>- </a:t>
            </a:r>
            <a:r>
              <a:rPr lang="en-US" sz="2000" b="1">
                <a:ea typeface="+mn-lt"/>
                <a:cs typeface="+mn-lt"/>
              </a:rPr>
              <a:t>Marc Chagall: Paris par la fenêtre (1913).</a:t>
            </a:r>
            <a:r>
              <a:rPr lang="en-GB" sz="2000"/>
              <a:t> Can you see any starange thing</a:t>
            </a:r>
            <a:r>
              <a:rPr lang="en-GB" sz="2000">
                <a:solidFill>
                  <a:srgbClr val="000000"/>
                </a:solidFill>
              </a:rPr>
              <a:t>s happening there? Use sticky notes to explain what you think they may mean. </a:t>
            </a:r>
            <a:endParaRPr lang="en-US"/>
          </a:p>
          <a:p>
            <a:r>
              <a:rPr lang="en-GB" sz="2000">
                <a:solidFill>
                  <a:srgbClr val="000000"/>
                </a:solidFill>
              </a:rPr>
              <a:t>Browse through the idioms provided. </a:t>
            </a:r>
            <a:r>
              <a:rPr lang="en-GB" sz="2000" dirty="0">
                <a:solidFill>
                  <a:srgbClr val="000000"/>
                </a:solidFill>
              </a:rPr>
              <a:t>Consider their literal and actual meaning. </a:t>
            </a:r>
            <a:endParaRPr lang="en-GB"/>
          </a:p>
          <a:p>
            <a:r>
              <a:rPr lang="en-GB" sz="2000" dirty="0">
                <a:solidFill>
                  <a:srgbClr val="000000"/>
                </a:solidFill>
              </a:rPr>
              <a:t>Select two idioms (each idiom must be from a different language) and think how you can combine </a:t>
            </a:r>
            <a:r>
              <a:rPr lang="en-GB" sz="2000">
                <a:solidFill>
                  <a:srgbClr val="000000"/>
                </a:solidFill>
              </a:rPr>
              <a:t>them in one painting. Think about </a:t>
            </a:r>
            <a:r>
              <a:rPr lang="en-GB" sz="2000" dirty="0">
                <a:solidFill>
                  <a:srgbClr val="000000"/>
                </a:solidFill>
              </a:rPr>
              <a:t>the composition, how the elements will look together and about the message they will convey.</a:t>
            </a:r>
          </a:p>
          <a:p>
            <a:r>
              <a:rPr lang="en-GB" sz="2000" dirty="0">
                <a:solidFill>
                  <a:srgbClr val="000000"/>
                </a:solidFill>
              </a:rPr>
              <a:t>Cut</a:t>
            </a:r>
            <a:r>
              <a:rPr lang="en-GB" sz="2000">
                <a:solidFill>
                  <a:srgbClr val="000000"/>
                </a:solidFill>
              </a:rPr>
              <a:t> the idioms out  place them next to the </a:t>
            </a:r>
            <a:r>
              <a:rPr lang="en-GB" sz="2000" dirty="0">
                <a:solidFill>
                  <a:srgbClr val="000000"/>
                </a:solidFill>
              </a:rPr>
              <a:t>piece of paper and paint your painting. </a:t>
            </a:r>
          </a:p>
          <a:p>
            <a:r>
              <a:rPr lang="en-GB" sz="2000" dirty="0">
                <a:solidFill>
                  <a:srgbClr val="000000"/>
                </a:solidFill>
              </a:rPr>
              <a:t>Once the paint is dry use glue to stick the cut out words onto the page so they are part of the artwork</a:t>
            </a:r>
            <a:r>
              <a:rPr lang="en-GB" sz="1800">
                <a:solidFill>
                  <a:srgbClr val="000000"/>
                </a:solidFill>
              </a:rPr>
              <a:t>. Feel free to cut out each word separately and spread them as you like. </a:t>
            </a:r>
            <a:endParaRPr lang="en-GB" sz="1800">
              <a:solidFill>
                <a:srgbClr val="000000"/>
              </a:solidFill>
              <a:cs typeface="Calibri"/>
            </a:endParaRPr>
          </a:p>
        </p:txBody>
      </p:sp>
    </p:spTree>
    <p:extLst>
      <p:ext uri="{BB962C8B-B14F-4D97-AF65-F5344CB8AC3E}">
        <p14:creationId xmlns:p14="http://schemas.microsoft.com/office/powerpoint/2010/main" val="1944249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8FFA9BE-4068-45AF-A1D4-54743185C56F}"/>
              </a:ext>
            </a:extLst>
          </p:cNvPr>
          <p:cNvSpPr/>
          <p:nvPr/>
        </p:nvSpPr>
        <p:spPr>
          <a:xfrm>
            <a:off x="3048000" y="1166842"/>
            <a:ext cx="6096000" cy="4801314"/>
          </a:xfrm>
          <a:prstGeom prst="rect">
            <a:avLst/>
          </a:prstGeom>
        </p:spPr>
        <p:txBody>
          <a:bodyPr>
            <a:spAutoFit/>
          </a:bodyPr>
          <a:lstStyle/>
          <a:p>
            <a:r>
              <a:rPr lang="en-GB" dirty="0"/>
              <a:t>Bibliography: </a:t>
            </a:r>
          </a:p>
          <a:p>
            <a:endParaRPr lang="en-GB" dirty="0"/>
          </a:p>
          <a:p>
            <a:r>
              <a:rPr lang="en-US" dirty="0" err="1"/>
              <a:t>Lvovich</a:t>
            </a:r>
            <a:r>
              <a:rPr lang="en-US" dirty="0"/>
              <a:t>, Natasha, "Translingual Identity and Art: Marc Chagall's Stride Through the Gate of Janus" (2015). CUNY Academic Works. </a:t>
            </a:r>
            <a:r>
              <a:rPr lang="en-US" dirty="0">
                <a:hlinkClick r:id="rId2"/>
              </a:rPr>
              <a:t>https://academicworks.cuny.edu/kb_pubs/149</a:t>
            </a:r>
            <a:endParaRPr lang="en-US" dirty="0"/>
          </a:p>
          <a:p>
            <a:endParaRPr lang="en-US" dirty="0"/>
          </a:p>
          <a:p>
            <a:r>
              <a:rPr lang="en-GB" dirty="0" err="1"/>
              <a:t>Netography</a:t>
            </a:r>
            <a:r>
              <a:rPr lang="en-GB" dirty="0"/>
              <a:t>:</a:t>
            </a:r>
          </a:p>
          <a:p>
            <a:endParaRPr lang="en-GB" dirty="0"/>
          </a:p>
          <a:p>
            <a:r>
              <a:rPr lang="en-GB" dirty="0">
                <a:hlinkClick r:id="rId3"/>
              </a:rPr>
              <a:t>https://examples.yourdictionary.com/idioms-for-kids.html</a:t>
            </a:r>
            <a:endParaRPr lang="en-GB" dirty="0"/>
          </a:p>
          <a:p>
            <a:endParaRPr lang="en-GB" dirty="0"/>
          </a:p>
          <a:p>
            <a:r>
              <a:rPr lang="en-GB" dirty="0">
                <a:solidFill>
                  <a:srgbClr val="000000"/>
                </a:solidFill>
                <a:hlinkClick r:id="rId4"/>
              </a:rPr>
              <a:t>https://blog.ted.com/40-idioms-that-cant-be-translated-literally</a:t>
            </a:r>
            <a:endParaRPr lang="en-GB" dirty="0"/>
          </a:p>
          <a:p>
            <a:endParaRPr lang="en-GB" dirty="0"/>
          </a:p>
          <a:p>
            <a:r>
              <a:rPr lang="en-GB" dirty="0">
                <a:hlinkClick r:id="rId5"/>
              </a:rPr>
              <a:t>http://www.inthisplayground.com/portfolio/fotoplay-at-princeton/</a:t>
            </a:r>
            <a:endParaRPr lang="en-GB" dirty="0"/>
          </a:p>
          <a:p>
            <a:endParaRPr lang="en-GB" dirty="0"/>
          </a:p>
          <a:p>
            <a:endParaRPr lang="en-GB" dirty="0"/>
          </a:p>
        </p:txBody>
      </p:sp>
    </p:spTree>
    <p:extLst>
      <p:ext uri="{BB962C8B-B14F-4D97-AF65-F5344CB8AC3E}">
        <p14:creationId xmlns:p14="http://schemas.microsoft.com/office/powerpoint/2010/main" val="202731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E7F751A-5473-45AB-8CEF-D2712C17522B}"/>
              </a:ext>
            </a:extLst>
          </p:cNvPr>
          <p:cNvSpPr>
            <a:spLocks noGrp="1"/>
          </p:cNvSpPr>
          <p:nvPr>
            <p:ph type="title"/>
          </p:nvPr>
        </p:nvSpPr>
        <p:spPr>
          <a:xfrm>
            <a:off x="378345" y="1285290"/>
            <a:ext cx="3669161" cy="4504322"/>
          </a:xfrm>
        </p:spPr>
        <p:txBody>
          <a:bodyPr>
            <a:normAutofit/>
          </a:bodyPr>
          <a:lstStyle/>
          <a:p>
            <a:r>
              <a:rPr lang="en-GB" sz="5500" dirty="0">
                <a:solidFill>
                  <a:srgbClr val="FFFFFF"/>
                </a:solidFill>
              </a:rPr>
              <a:t>Idioms</a:t>
            </a:r>
            <a:br>
              <a:rPr lang="en-GB" sz="5500" dirty="0">
                <a:solidFill>
                  <a:srgbClr val="FFFFFF"/>
                </a:solidFill>
              </a:rPr>
            </a:br>
            <a:r>
              <a:rPr lang="en-US" sz="3300" b="1" dirty="0">
                <a:solidFill>
                  <a:srgbClr val="FFFFFF"/>
                </a:solidFill>
              </a:rPr>
              <a:t>are word combinations that have a different </a:t>
            </a:r>
            <a:r>
              <a:rPr lang="en-US" sz="3300" b="1" dirty="0">
                <a:solidFill>
                  <a:schemeClr val="tx2">
                    <a:lumMod val="75000"/>
                  </a:schemeClr>
                </a:solidFill>
              </a:rPr>
              <a:t> </a:t>
            </a:r>
            <a:r>
              <a:rPr lang="en-US" sz="3300" b="1" dirty="0">
                <a:solidFill>
                  <a:schemeClr val="tx2">
                    <a:lumMod val="75000"/>
                  </a:schemeClr>
                </a:solidFill>
                <a:hlinkClick r:id="rId3">
                  <a:extLst>
                    <a:ext uri="{A12FA001-AC4F-418D-AE19-62706E023703}">
                      <ahyp:hlinkClr xmlns:ahyp="http://schemas.microsoft.com/office/drawing/2018/hyperlinkcolor" xmlns="" val="tx"/>
                    </a:ext>
                  </a:extLst>
                </a:hlinkClick>
              </a:rPr>
              <a:t>figurative</a:t>
            </a:r>
            <a:r>
              <a:rPr lang="en-US" sz="3300" b="1" dirty="0">
                <a:solidFill>
                  <a:schemeClr val="tx2">
                    <a:lumMod val="75000"/>
                  </a:schemeClr>
                </a:solidFill>
              </a:rPr>
              <a:t> </a:t>
            </a:r>
            <a:r>
              <a:rPr lang="en-US" sz="3300" b="1" dirty="0">
                <a:solidFill>
                  <a:srgbClr val="FFFFFF"/>
                </a:solidFill>
              </a:rPr>
              <a:t/>
            </a:r>
            <a:br>
              <a:rPr lang="en-US" sz="3300" b="1" dirty="0">
                <a:solidFill>
                  <a:srgbClr val="FFFFFF"/>
                </a:solidFill>
              </a:rPr>
            </a:br>
            <a:r>
              <a:rPr lang="en-US" sz="3300" b="1" dirty="0">
                <a:solidFill>
                  <a:srgbClr val="FFFFFF"/>
                </a:solidFill>
              </a:rPr>
              <a:t>meaning than the </a:t>
            </a:r>
            <a:r>
              <a:rPr lang="en-US" sz="3300" b="1" dirty="0">
                <a:solidFill>
                  <a:schemeClr val="tx2">
                    <a:lumMod val="75000"/>
                  </a:schemeClr>
                </a:solidFill>
              </a:rPr>
              <a:t>literal </a:t>
            </a:r>
            <a:r>
              <a:rPr lang="en-US" sz="3300" b="1" dirty="0">
                <a:solidFill>
                  <a:srgbClr val="FFFFFF"/>
                </a:solidFill>
              </a:rPr>
              <a:t>meanings of each word or phrase. </a:t>
            </a:r>
            <a:endParaRPr lang="en-GB" sz="5500" dirty="0">
              <a:solidFill>
                <a:srgbClr val="FFFFFF"/>
              </a:solidFill>
            </a:endParaRPr>
          </a:p>
        </p:txBody>
      </p:sp>
      <p:sp>
        <p:nvSpPr>
          <p:cNvPr id="3" name="Content Placeholder 2">
            <a:extLst>
              <a:ext uri="{FF2B5EF4-FFF2-40B4-BE49-F238E27FC236}">
                <a16:creationId xmlns:a16="http://schemas.microsoft.com/office/drawing/2014/main" xmlns="" id="{C3FDAAEC-2B60-480F-80EE-75AAC7F3FEFE}"/>
              </a:ext>
            </a:extLst>
          </p:cNvPr>
          <p:cNvSpPr>
            <a:spLocks noGrp="1"/>
          </p:cNvSpPr>
          <p:nvPr>
            <p:ph idx="1"/>
          </p:nvPr>
        </p:nvSpPr>
        <p:spPr>
          <a:xfrm>
            <a:off x="6529388" y="801866"/>
            <a:ext cx="4867270" cy="1555572"/>
          </a:xfrm>
        </p:spPr>
        <p:txBody>
          <a:bodyPr anchor="ctr">
            <a:normAutofit/>
          </a:bodyPr>
          <a:lstStyle/>
          <a:p>
            <a:pPr marL="0" indent="0">
              <a:buNone/>
            </a:pPr>
            <a:r>
              <a:rPr lang="en-GB" sz="2400" dirty="0">
                <a:solidFill>
                  <a:srgbClr val="000000"/>
                </a:solidFill>
              </a:rPr>
              <a:t>Marc Chagall often literalized idioms in his paintings – he painted images that reflected the literal meaning of the words.</a:t>
            </a:r>
          </a:p>
        </p:txBody>
      </p:sp>
      <p:pic>
        <p:nvPicPr>
          <p:cNvPr id="7" name="Picture 6">
            <a:extLst>
              <a:ext uri="{FF2B5EF4-FFF2-40B4-BE49-F238E27FC236}">
                <a16:creationId xmlns:a16="http://schemas.microsoft.com/office/drawing/2014/main" xmlns="" id="{9ECFDEF6-8DC9-46B7-993E-B9489F4B9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388" y="2796471"/>
            <a:ext cx="4654575" cy="3408183"/>
          </a:xfrm>
          <a:prstGeom prst="rect">
            <a:avLst/>
          </a:prstGeom>
        </p:spPr>
      </p:pic>
    </p:spTree>
    <p:extLst>
      <p:ext uri="{BB962C8B-B14F-4D97-AF65-F5344CB8AC3E}">
        <p14:creationId xmlns:p14="http://schemas.microsoft.com/office/powerpoint/2010/main" val="336032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3F5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8B9A534-9FD2-477F-8C03-614E19A9F373}"/>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Marc Chagall: Over the town (2013)</a:t>
            </a:r>
          </a:p>
        </p:txBody>
      </p:sp>
      <p:pic>
        <p:nvPicPr>
          <p:cNvPr id="7" name="Picture 6">
            <a:extLst>
              <a:ext uri="{FF2B5EF4-FFF2-40B4-BE49-F238E27FC236}">
                <a16:creationId xmlns:a16="http://schemas.microsoft.com/office/drawing/2014/main" xmlns="" id="{5BC256A3-4D88-47F6-8685-6D126C8058AF}"/>
              </a:ext>
            </a:extLst>
          </p:cNvPr>
          <p:cNvPicPr>
            <a:picLocks noChangeAspect="1"/>
          </p:cNvPicPr>
          <p:nvPr/>
        </p:nvPicPr>
        <p:blipFill rotWithShape="1">
          <a:blip r:embed="rId2">
            <a:extLst>
              <a:ext uri="{28A0092B-C50C-407E-A947-70E740481C1C}">
                <a14:useLocalDpi xmlns:a14="http://schemas.microsoft.com/office/drawing/2010/main" val="0"/>
              </a:ext>
            </a:extLst>
          </a:blip>
          <a:srcRect r="1" b="17459"/>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F8845B6E-DCDD-4CA3-BE3F-4AC7C383E67E}"/>
              </a:ext>
            </a:extLst>
          </p:cNvPr>
          <p:cNvSpPr>
            <a:spLocks noGrp="1"/>
          </p:cNvSpPr>
          <p:nvPr>
            <p:ph idx="1"/>
          </p:nvPr>
        </p:nvSpPr>
        <p:spPr>
          <a:xfrm>
            <a:off x="8029319" y="917725"/>
            <a:ext cx="3424739" cy="4852362"/>
          </a:xfrm>
        </p:spPr>
        <p:txBody>
          <a:bodyPr anchor="ctr">
            <a:normAutofit/>
          </a:bodyPr>
          <a:lstStyle/>
          <a:p>
            <a:pPr marL="0" indent="0">
              <a:buNone/>
            </a:pPr>
            <a:r>
              <a:rPr lang="en-US" sz="2000" dirty="0">
                <a:solidFill>
                  <a:srgbClr val="FFFFFF"/>
                </a:solidFill>
              </a:rPr>
              <a:t>“The word </a:t>
            </a:r>
            <a:r>
              <a:rPr lang="en-US" sz="2000" i="1" dirty="0" err="1">
                <a:solidFill>
                  <a:srgbClr val="FFFFFF"/>
                </a:solidFill>
              </a:rPr>
              <a:t>luftmensch</a:t>
            </a:r>
            <a:r>
              <a:rPr lang="en-US" sz="2000" i="1" dirty="0">
                <a:solidFill>
                  <a:srgbClr val="FFFFFF"/>
                </a:solidFill>
              </a:rPr>
              <a:t> / </a:t>
            </a:r>
            <a:r>
              <a:rPr lang="en-US" sz="2000" dirty="0">
                <a:solidFill>
                  <a:srgbClr val="FFFFFF"/>
                </a:solidFill>
              </a:rPr>
              <a:t>literally </a:t>
            </a:r>
            <a:r>
              <a:rPr lang="en-US" sz="2000" i="1" dirty="0">
                <a:solidFill>
                  <a:srgbClr val="FFFFFF"/>
                </a:solidFill>
              </a:rPr>
              <a:t>‘</a:t>
            </a:r>
            <a:r>
              <a:rPr lang="en-US" sz="2000" dirty="0">
                <a:solidFill>
                  <a:srgbClr val="FFFFFF"/>
                </a:solidFill>
              </a:rPr>
              <a:t>man of the air’ denotes in Yiddish an individual overly involved in intellectual pursuits</a:t>
            </a:r>
          </a:p>
          <a:p>
            <a:pPr marL="0" indent="0">
              <a:buNone/>
            </a:pPr>
            <a:r>
              <a:rPr lang="en-US" sz="2000" dirty="0">
                <a:solidFill>
                  <a:srgbClr val="FFFFFF"/>
                </a:solidFill>
              </a:rPr>
              <a:t>Chagall, ever the dreamer—himself was the </a:t>
            </a:r>
            <a:r>
              <a:rPr lang="en-US" sz="2000" i="1" dirty="0" err="1">
                <a:solidFill>
                  <a:srgbClr val="FFFFFF"/>
                </a:solidFill>
              </a:rPr>
              <a:t>luftmensch</a:t>
            </a:r>
            <a:r>
              <a:rPr lang="en-US" sz="2000" dirty="0">
                <a:solidFill>
                  <a:srgbClr val="FFFFFF"/>
                </a:solidFill>
              </a:rPr>
              <a:t> he depicted.</a:t>
            </a:r>
          </a:p>
          <a:p>
            <a:endParaRPr lang="en-GB" sz="2000" dirty="0">
              <a:solidFill>
                <a:srgbClr val="FFFFFF"/>
              </a:solidFill>
            </a:endParaRPr>
          </a:p>
        </p:txBody>
      </p:sp>
    </p:spTree>
    <p:extLst>
      <p:ext uri="{BB962C8B-B14F-4D97-AF65-F5344CB8AC3E}">
        <p14:creationId xmlns:p14="http://schemas.microsoft.com/office/powerpoint/2010/main" val="277499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8F40F14-5E0A-4A3A-961F-6D24B3A3A638}"/>
              </a:ext>
            </a:extLst>
          </p:cNvPr>
          <p:cNvSpPr/>
          <p:nvPr/>
        </p:nvSpPr>
        <p:spPr>
          <a:xfrm>
            <a:off x="4857749" y="228599"/>
            <a:ext cx="7015163" cy="1886503"/>
          </a:xfrm>
          <a:prstGeom prst="rect">
            <a:avLst/>
          </a:prstGeom>
          <a:solidFill>
            <a:srgbClr val="BC6F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155D8BC4-6850-470F-BA6E-05CDAB963776}"/>
              </a:ext>
            </a:extLst>
          </p:cNvPr>
          <p:cNvSpPr/>
          <p:nvPr/>
        </p:nvSpPr>
        <p:spPr>
          <a:xfrm>
            <a:off x="4857749" y="2386013"/>
            <a:ext cx="7015163" cy="4188878"/>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2199B723-C81E-4D7A-A5F0-A852C96A3035}"/>
              </a:ext>
            </a:extLst>
          </p:cNvPr>
          <p:cNvSpPr>
            <a:spLocks noGrp="1"/>
          </p:cNvSpPr>
          <p:nvPr>
            <p:ph type="title"/>
          </p:nvPr>
        </p:nvSpPr>
        <p:spPr>
          <a:xfrm>
            <a:off x="5080934" y="479014"/>
            <a:ext cx="6586491" cy="1286160"/>
          </a:xfrm>
        </p:spPr>
        <p:txBody>
          <a:bodyPr anchor="b">
            <a:noAutofit/>
          </a:bodyPr>
          <a:lstStyle/>
          <a:p>
            <a:r>
              <a:rPr lang="en-GB" dirty="0">
                <a:solidFill>
                  <a:schemeClr val="bg1"/>
                </a:solidFill>
              </a:rPr>
              <a:t>Marc Chagall: Self -portrait with seven fingers (1912-13)</a:t>
            </a:r>
          </a:p>
        </p:txBody>
      </p:sp>
      <p:pic>
        <p:nvPicPr>
          <p:cNvPr id="9" name="Picture 8">
            <a:extLst>
              <a:ext uri="{FF2B5EF4-FFF2-40B4-BE49-F238E27FC236}">
                <a16:creationId xmlns:a16="http://schemas.microsoft.com/office/drawing/2014/main" xmlns="" id="{5E36725E-04AB-4C88-A7D6-7A0EF7689534}"/>
              </a:ext>
            </a:extLst>
          </p:cNvPr>
          <p:cNvPicPr>
            <a:picLocks noChangeAspect="1"/>
          </p:cNvPicPr>
          <p:nvPr/>
        </p:nvPicPr>
        <p:blipFill rotWithShape="1">
          <a:blip r:embed="rId2">
            <a:extLst>
              <a:ext uri="{28A0092B-C50C-407E-A947-70E740481C1C}">
                <a14:useLocalDpi xmlns:a14="http://schemas.microsoft.com/office/drawing/2010/main" val="0"/>
              </a:ext>
            </a:extLst>
          </a:blip>
          <a:srcRect l="10471" r="10472"/>
          <a:stretch/>
        </p:blipFill>
        <p:spPr>
          <a:xfrm>
            <a:off x="308620" y="228599"/>
            <a:ext cx="4289695" cy="6346291"/>
          </a:xfrm>
          <a:prstGeom prst="rect">
            <a:avLst/>
          </a:prstGeom>
          <a:effectLst/>
        </p:spPr>
      </p:pic>
      <p:cxnSp>
        <p:nvCxnSpPr>
          <p:cNvPr id="58" name="Straight Connector 57">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C2C635"/>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B426BDBB-4C2A-4438-AECD-C30BB98C66F7}"/>
              </a:ext>
            </a:extLst>
          </p:cNvPr>
          <p:cNvSpPr>
            <a:spLocks noGrp="1"/>
          </p:cNvSpPr>
          <p:nvPr>
            <p:ph idx="1"/>
          </p:nvPr>
        </p:nvSpPr>
        <p:spPr>
          <a:xfrm>
            <a:off x="5638623" y="3772467"/>
            <a:ext cx="5193982" cy="1828234"/>
          </a:xfrm>
        </p:spPr>
        <p:txBody>
          <a:bodyPr>
            <a:normAutofit/>
          </a:bodyPr>
          <a:lstStyle/>
          <a:p>
            <a:pPr marL="0" indent="0">
              <a:buNone/>
            </a:pPr>
            <a:r>
              <a:rPr lang="en-GB" sz="2000" dirty="0">
                <a:solidFill>
                  <a:schemeClr val="bg1"/>
                </a:solidFill>
              </a:rPr>
              <a:t>In this portrait Chagall  depicted another idiom</a:t>
            </a:r>
            <a:r>
              <a:rPr lang="en-GB" sz="2000" i="1" dirty="0">
                <a:solidFill>
                  <a:schemeClr val="bg1"/>
                </a:solidFill>
              </a:rPr>
              <a:t>: </a:t>
            </a:r>
            <a:r>
              <a:rPr lang="en-GB" sz="2000" i="1" dirty="0" err="1">
                <a:solidFill>
                  <a:schemeClr val="bg1"/>
                </a:solidFill>
              </a:rPr>
              <a:t>mit</a:t>
            </a:r>
            <a:r>
              <a:rPr lang="en-GB" sz="2000" i="1" dirty="0">
                <a:solidFill>
                  <a:schemeClr val="bg1"/>
                </a:solidFill>
              </a:rPr>
              <a:t> ale </a:t>
            </a:r>
            <a:r>
              <a:rPr lang="en-GB" sz="2000" i="1" dirty="0" err="1">
                <a:solidFill>
                  <a:schemeClr val="bg1"/>
                </a:solidFill>
              </a:rPr>
              <a:t>zibn</a:t>
            </a:r>
            <a:r>
              <a:rPr lang="en-GB" sz="2000" i="1" dirty="0">
                <a:solidFill>
                  <a:schemeClr val="bg1"/>
                </a:solidFill>
              </a:rPr>
              <a:t> finger / </a:t>
            </a:r>
            <a:r>
              <a:rPr lang="en-GB" sz="2000" dirty="0">
                <a:solidFill>
                  <a:schemeClr val="bg1"/>
                </a:solidFill>
              </a:rPr>
              <a:t> ‘doing something with all seven fingers’ meaning - doing one’s best, investing in the work one’s whole being.</a:t>
            </a:r>
          </a:p>
          <a:p>
            <a:endParaRPr lang="en-GB" sz="2000" dirty="0">
              <a:solidFill>
                <a:schemeClr val="bg1"/>
              </a:solidFill>
            </a:endParaRPr>
          </a:p>
        </p:txBody>
      </p:sp>
    </p:spTree>
    <p:extLst>
      <p:ext uri="{BB962C8B-B14F-4D97-AF65-F5344CB8AC3E}">
        <p14:creationId xmlns:p14="http://schemas.microsoft.com/office/powerpoint/2010/main" val="377338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F8F40F14-5E0A-4A3A-961F-6D24B3A3A638}"/>
              </a:ext>
            </a:extLst>
          </p:cNvPr>
          <p:cNvSpPr/>
          <p:nvPr/>
        </p:nvSpPr>
        <p:spPr>
          <a:xfrm>
            <a:off x="5729288" y="283110"/>
            <a:ext cx="6143624" cy="1831992"/>
          </a:xfrm>
          <a:prstGeom prst="rect">
            <a:avLst/>
          </a:prstGeom>
          <a:solidFill>
            <a:srgbClr val="3F34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155D8BC4-6850-470F-BA6E-05CDAB963776}"/>
              </a:ext>
            </a:extLst>
          </p:cNvPr>
          <p:cNvSpPr/>
          <p:nvPr/>
        </p:nvSpPr>
        <p:spPr>
          <a:xfrm>
            <a:off x="5729288" y="2443173"/>
            <a:ext cx="6143624" cy="4131718"/>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xmlns="" id="{2199B723-C81E-4D7A-A5F0-A852C96A3035}"/>
              </a:ext>
            </a:extLst>
          </p:cNvPr>
          <p:cNvSpPr>
            <a:spLocks noGrp="1"/>
          </p:cNvSpPr>
          <p:nvPr>
            <p:ph type="title"/>
          </p:nvPr>
        </p:nvSpPr>
        <p:spPr>
          <a:xfrm>
            <a:off x="6096000" y="714374"/>
            <a:ext cx="5571425" cy="1050799"/>
          </a:xfrm>
        </p:spPr>
        <p:txBody>
          <a:bodyPr anchor="b">
            <a:noAutofit/>
          </a:bodyPr>
          <a:lstStyle/>
          <a:p>
            <a:r>
              <a:rPr lang="en-GB" dirty="0">
                <a:solidFill>
                  <a:schemeClr val="bg1"/>
                </a:solidFill>
              </a:rPr>
              <a:t>Marc Chagall: The Fiddler (1913)</a:t>
            </a:r>
          </a:p>
        </p:txBody>
      </p:sp>
      <p:cxnSp>
        <p:nvCxnSpPr>
          <p:cNvPr id="58" name="Straight Connector 57">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C2C635"/>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B426BDBB-4C2A-4438-AECD-C30BB98C66F7}"/>
              </a:ext>
            </a:extLst>
          </p:cNvPr>
          <p:cNvSpPr>
            <a:spLocks noGrp="1"/>
          </p:cNvSpPr>
          <p:nvPr>
            <p:ph idx="1"/>
          </p:nvPr>
        </p:nvSpPr>
        <p:spPr>
          <a:xfrm>
            <a:off x="6643687" y="3429000"/>
            <a:ext cx="4188917" cy="2171701"/>
          </a:xfrm>
        </p:spPr>
        <p:txBody>
          <a:bodyPr>
            <a:normAutofit/>
          </a:bodyPr>
          <a:lstStyle/>
          <a:p>
            <a:pPr marL="0" indent="0">
              <a:buNone/>
            </a:pPr>
            <a:r>
              <a:rPr lang="en-GB" sz="2000" dirty="0">
                <a:solidFill>
                  <a:srgbClr val="FFFFFF"/>
                </a:solidFill>
              </a:rPr>
              <a:t>A saying: </a:t>
            </a:r>
            <a:r>
              <a:rPr lang="en-GB" sz="2000" dirty="0" err="1">
                <a:solidFill>
                  <a:srgbClr val="FFFFFF"/>
                </a:solidFill>
              </a:rPr>
              <a:t>Meshugener</a:t>
            </a:r>
            <a:r>
              <a:rPr lang="en-GB" sz="2000" dirty="0">
                <a:solidFill>
                  <a:srgbClr val="FFFFFF"/>
                </a:solidFill>
              </a:rPr>
              <a:t>, </a:t>
            </a:r>
            <a:r>
              <a:rPr lang="en-GB" sz="2000" dirty="0" err="1">
                <a:solidFill>
                  <a:srgbClr val="FFFFFF"/>
                </a:solidFill>
              </a:rPr>
              <a:t>arop</a:t>
            </a:r>
            <a:r>
              <a:rPr lang="en-GB" sz="2000" dirty="0">
                <a:solidFill>
                  <a:srgbClr val="FFFFFF"/>
                </a:solidFill>
              </a:rPr>
              <a:t> fun </a:t>
            </a:r>
            <a:r>
              <a:rPr lang="en-GB" sz="2000" dirty="0" err="1">
                <a:solidFill>
                  <a:srgbClr val="FFFFFF"/>
                </a:solidFill>
              </a:rPr>
              <a:t>dakh</a:t>
            </a:r>
            <a:r>
              <a:rPr lang="en-GB" sz="2000" dirty="0">
                <a:solidFill>
                  <a:srgbClr val="FFFFFF"/>
                </a:solidFill>
              </a:rPr>
              <a:t>, </a:t>
            </a:r>
            <a:r>
              <a:rPr lang="en-US" sz="2000" dirty="0">
                <a:solidFill>
                  <a:srgbClr val="FFFFFF"/>
                </a:solidFill>
              </a:rPr>
              <a:t>literally means: ‘lunatic, get off the roof’</a:t>
            </a:r>
            <a:endParaRPr lang="en-GB" sz="2000" dirty="0">
              <a:solidFill>
                <a:srgbClr val="FFFFFF"/>
              </a:solidFill>
            </a:endParaRPr>
          </a:p>
          <a:p>
            <a:pPr marL="0" indent="0">
              <a:buNone/>
            </a:pPr>
            <a:r>
              <a:rPr lang="en-GB" sz="2000" dirty="0">
                <a:solidFill>
                  <a:srgbClr val="FFFFFF"/>
                </a:solidFill>
              </a:rPr>
              <a:t>The meaning of it is that someone is a lunatic in a positive sense – a creative genius.   </a:t>
            </a:r>
          </a:p>
          <a:p>
            <a:endParaRPr lang="en-GB" sz="2000" dirty="0">
              <a:solidFill>
                <a:schemeClr val="bg1"/>
              </a:solidFill>
            </a:endParaRPr>
          </a:p>
        </p:txBody>
      </p:sp>
      <p:pic>
        <p:nvPicPr>
          <p:cNvPr id="5" name="Picture 4">
            <a:extLst>
              <a:ext uri="{FF2B5EF4-FFF2-40B4-BE49-F238E27FC236}">
                <a16:creationId xmlns:a16="http://schemas.microsoft.com/office/drawing/2014/main" xmlns="" id="{60FA67AB-65B1-44A2-9FCF-D3BF7C58E2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4" y="233384"/>
            <a:ext cx="5193982" cy="6396017"/>
          </a:xfrm>
          <a:prstGeom prst="rect">
            <a:avLst/>
          </a:prstGeom>
        </p:spPr>
      </p:pic>
    </p:spTree>
    <p:extLst>
      <p:ext uri="{BB962C8B-B14F-4D97-AF65-F5344CB8AC3E}">
        <p14:creationId xmlns:p14="http://schemas.microsoft.com/office/powerpoint/2010/main" val="1733066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3F34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793760A7-49A9-4576-9053-A7F30399694F}"/>
              </a:ext>
            </a:extLst>
          </p:cNvPr>
          <p:cNvSpPr>
            <a:spLocks noGrp="1"/>
          </p:cNvSpPr>
          <p:nvPr>
            <p:ph type="title"/>
          </p:nvPr>
        </p:nvSpPr>
        <p:spPr>
          <a:xfrm>
            <a:off x="524256" y="4767072"/>
            <a:ext cx="6594189" cy="1625210"/>
          </a:xfrm>
        </p:spPr>
        <p:txBody>
          <a:bodyPr>
            <a:normAutofit/>
          </a:bodyPr>
          <a:lstStyle/>
          <a:p>
            <a:pPr algn="r"/>
            <a:r>
              <a:rPr lang="en-GB" dirty="0">
                <a:solidFill>
                  <a:srgbClr val="FFFFFF"/>
                </a:solidFill>
              </a:rPr>
              <a:t>Marc Chagall: Red Cow in the Yellow Sky (1965)</a:t>
            </a:r>
          </a:p>
        </p:txBody>
      </p:sp>
      <p:pic>
        <p:nvPicPr>
          <p:cNvPr id="7" name="Picture 6">
            <a:extLst>
              <a:ext uri="{FF2B5EF4-FFF2-40B4-BE49-F238E27FC236}">
                <a16:creationId xmlns:a16="http://schemas.microsoft.com/office/drawing/2014/main" xmlns="" id="{9685AEFD-7F28-43D6-A60D-C453F3CC5BFC}"/>
              </a:ext>
            </a:extLst>
          </p:cNvPr>
          <p:cNvPicPr>
            <a:picLocks noChangeAspect="1"/>
          </p:cNvPicPr>
          <p:nvPr/>
        </p:nvPicPr>
        <p:blipFill rotWithShape="1">
          <a:blip r:embed="rId2">
            <a:extLst>
              <a:ext uri="{28A0092B-C50C-407E-A947-70E740481C1C}">
                <a14:useLocalDpi xmlns:a14="http://schemas.microsoft.com/office/drawing/2010/main" val="0"/>
              </a:ext>
            </a:extLst>
          </a:blip>
          <a:srcRect t="8926" r="1" b="15501"/>
          <a:stretch/>
        </p:blipFill>
        <p:spPr>
          <a:xfrm>
            <a:off x="327547" y="321733"/>
            <a:ext cx="7058306" cy="4107392"/>
          </a:xfrm>
          <a:prstGeom prst="rect">
            <a:avLst/>
          </a:prstGeom>
        </p:spPr>
      </p:pic>
      <p:sp>
        <p:nvSpPr>
          <p:cNvPr id="19" name="Rectangle 18">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61DBDA65-A9A7-4714-A37F-3A87B89CC606}"/>
              </a:ext>
            </a:extLst>
          </p:cNvPr>
          <p:cNvSpPr>
            <a:spLocks noGrp="1"/>
          </p:cNvSpPr>
          <p:nvPr>
            <p:ph idx="1"/>
          </p:nvPr>
        </p:nvSpPr>
        <p:spPr>
          <a:xfrm>
            <a:off x="8029319" y="917725"/>
            <a:ext cx="3424739" cy="4852362"/>
          </a:xfrm>
        </p:spPr>
        <p:txBody>
          <a:bodyPr anchor="ctr">
            <a:normAutofit/>
          </a:bodyPr>
          <a:lstStyle/>
          <a:p>
            <a:pPr marL="0" indent="0">
              <a:buNone/>
            </a:pPr>
            <a:r>
              <a:rPr lang="en-GB" sz="2000" dirty="0">
                <a:solidFill>
                  <a:srgbClr val="FFFFFF"/>
                </a:solidFill>
              </a:rPr>
              <a:t>Yiddish: a </a:t>
            </a:r>
            <a:r>
              <a:rPr lang="en-GB" sz="2000" dirty="0" err="1">
                <a:solidFill>
                  <a:srgbClr val="FFFFFF"/>
                </a:solidFill>
              </a:rPr>
              <a:t>ku</a:t>
            </a:r>
            <a:r>
              <a:rPr lang="en-GB" sz="2000" dirty="0">
                <a:solidFill>
                  <a:srgbClr val="FFFFFF"/>
                </a:solidFill>
              </a:rPr>
              <a:t> </a:t>
            </a:r>
            <a:r>
              <a:rPr lang="en-GB" sz="2000" dirty="0" err="1">
                <a:solidFill>
                  <a:srgbClr val="FFFFFF"/>
                </a:solidFill>
              </a:rPr>
              <a:t>iz</a:t>
            </a:r>
            <a:r>
              <a:rPr lang="en-GB" sz="2000" dirty="0">
                <a:solidFill>
                  <a:srgbClr val="FFFFFF"/>
                </a:solidFill>
              </a:rPr>
              <a:t> </a:t>
            </a:r>
            <a:r>
              <a:rPr lang="en-GB" sz="2000" dirty="0" err="1">
                <a:solidFill>
                  <a:srgbClr val="FFFFFF"/>
                </a:solidFill>
              </a:rPr>
              <a:t>gefloygn</a:t>
            </a:r>
            <a:r>
              <a:rPr lang="en-GB" sz="2000" dirty="0">
                <a:solidFill>
                  <a:srgbClr val="FFFFFF"/>
                </a:solidFill>
              </a:rPr>
              <a:t> </a:t>
            </a:r>
            <a:r>
              <a:rPr lang="en-GB" sz="2000" dirty="0" err="1">
                <a:solidFill>
                  <a:srgbClr val="FFFFFF"/>
                </a:solidFill>
              </a:rPr>
              <a:t>ibern</a:t>
            </a:r>
            <a:r>
              <a:rPr lang="en-GB" sz="2000" dirty="0">
                <a:solidFill>
                  <a:srgbClr val="FFFFFF"/>
                </a:solidFill>
              </a:rPr>
              <a:t> </a:t>
            </a:r>
            <a:r>
              <a:rPr lang="en-GB" sz="2000" dirty="0" err="1">
                <a:solidFill>
                  <a:srgbClr val="FFFFFF"/>
                </a:solidFill>
              </a:rPr>
              <a:t>dakh</a:t>
            </a:r>
            <a:r>
              <a:rPr lang="en-GB" sz="2000" dirty="0">
                <a:solidFill>
                  <a:srgbClr val="FFFFFF"/>
                </a:solidFill>
              </a:rPr>
              <a:t> un </a:t>
            </a:r>
            <a:r>
              <a:rPr lang="en-GB" sz="2000" dirty="0" err="1">
                <a:solidFill>
                  <a:srgbClr val="FFFFFF"/>
                </a:solidFill>
              </a:rPr>
              <a:t>geleygt</a:t>
            </a:r>
            <a:r>
              <a:rPr lang="en-GB" sz="2000" dirty="0">
                <a:solidFill>
                  <a:srgbClr val="FFFFFF"/>
                </a:solidFill>
              </a:rPr>
              <a:t> an </a:t>
            </a:r>
            <a:r>
              <a:rPr lang="en-GB" sz="2000" dirty="0" err="1">
                <a:solidFill>
                  <a:srgbClr val="FFFFFF"/>
                </a:solidFill>
              </a:rPr>
              <a:t>ey</a:t>
            </a:r>
            <a:r>
              <a:rPr lang="en-GB" sz="2000" dirty="0">
                <a:solidFill>
                  <a:srgbClr val="FFFFFF"/>
                </a:solidFill>
              </a:rPr>
              <a:t>/ a cow flew over the roof and laid an egg -  is usually said to a </a:t>
            </a:r>
            <a:r>
              <a:rPr lang="en-US" sz="2000" dirty="0">
                <a:solidFill>
                  <a:srgbClr val="FFFFFF"/>
                </a:solidFill>
              </a:rPr>
              <a:t>person who imagines unreal, impossible, fantastic things.</a:t>
            </a:r>
            <a:endParaRPr lang="en-GB" sz="2000" dirty="0">
              <a:solidFill>
                <a:srgbClr val="FFFFFF"/>
              </a:solidFill>
            </a:endParaRPr>
          </a:p>
          <a:p>
            <a:pPr marL="0" indent="0">
              <a:buNone/>
            </a:pPr>
            <a:endParaRPr lang="en-GB" sz="2000" dirty="0">
              <a:solidFill>
                <a:srgbClr val="FFFFFF"/>
              </a:solidFill>
            </a:endParaRPr>
          </a:p>
        </p:txBody>
      </p:sp>
    </p:spTree>
    <p:extLst>
      <p:ext uri="{BB962C8B-B14F-4D97-AF65-F5344CB8AC3E}">
        <p14:creationId xmlns:p14="http://schemas.microsoft.com/office/powerpoint/2010/main" val="798947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5C40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16C15C4B-51D9-41B3-9D31-737EE20F34F5}"/>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Marc Chagall: Over Vitebsk (1915-20)</a:t>
            </a:r>
            <a:endParaRPr lang="en-GB" dirty="0">
              <a:solidFill>
                <a:srgbClr val="FFFFFF"/>
              </a:solidFill>
            </a:endParaRPr>
          </a:p>
        </p:txBody>
      </p:sp>
      <p:pic>
        <p:nvPicPr>
          <p:cNvPr id="5" name="Picture 4">
            <a:extLst>
              <a:ext uri="{FF2B5EF4-FFF2-40B4-BE49-F238E27FC236}">
                <a16:creationId xmlns:a16="http://schemas.microsoft.com/office/drawing/2014/main" xmlns="" id="{2CF05F38-D681-468E-903F-5C0D82AA0C60}"/>
              </a:ext>
            </a:extLst>
          </p:cNvPr>
          <p:cNvPicPr>
            <a:picLocks noChangeAspect="1"/>
          </p:cNvPicPr>
          <p:nvPr/>
        </p:nvPicPr>
        <p:blipFill rotWithShape="1">
          <a:blip r:embed="rId2">
            <a:extLst>
              <a:ext uri="{28A0092B-C50C-407E-A947-70E740481C1C}">
                <a14:useLocalDpi xmlns:a14="http://schemas.microsoft.com/office/drawing/2010/main" val="0"/>
              </a:ext>
            </a:extLst>
          </a:blip>
          <a:srcRect r="1" b="19458"/>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05AE10C8-5099-4824-8171-481FEE4AA76A}"/>
              </a:ext>
            </a:extLst>
          </p:cNvPr>
          <p:cNvSpPr>
            <a:spLocks noGrp="1"/>
          </p:cNvSpPr>
          <p:nvPr>
            <p:ph idx="1"/>
          </p:nvPr>
        </p:nvSpPr>
        <p:spPr>
          <a:xfrm>
            <a:off x="8029319" y="917725"/>
            <a:ext cx="3424739" cy="4852362"/>
          </a:xfrm>
        </p:spPr>
        <p:txBody>
          <a:bodyPr anchor="ctr">
            <a:normAutofit/>
          </a:bodyPr>
          <a:lstStyle/>
          <a:p>
            <a:pPr marL="0" indent="0">
              <a:buNone/>
            </a:pPr>
            <a:r>
              <a:rPr lang="en-US" sz="2000" dirty="0">
                <a:solidFill>
                  <a:srgbClr val="FFFFFF"/>
                </a:solidFill>
              </a:rPr>
              <a:t>Here Chagall literalized another Yiddish idiom: </a:t>
            </a:r>
            <a:r>
              <a:rPr lang="en-US" sz="2000" dirty="0" err="1">
                <a:solidFill>
                  <a:srgbClr val="FFFFFF"/>
                </a:solidFill>
              </a:rPr>
              <a:t>er</a:t>
            </a:r>
            <a:r>
              <a:rPr lang="en-US" sz="2000" dirty="0">
                <a:solidFill>
                  <a:srgbClr val="FFFFFF"/>
                </a:solidFill>
              </a:rPr>
              <a:t> </a:t>
            </a:r>
            <a:r>
              <a:rPr lang="en-US" sz="2000" dirty="0" err="1">
                <a:solidFill>
                  <a:srgbClr val="FFFFFF"/>
                </a:solidFill>
              </a:rPr>
              <a:t>geyt</a:t>
            </a:r>
            <a:r>
              <a:rPr lang="en-US" sz="2000" dirty="0">
                <a:solidFill>
                  <a:srgbClr val="FFFFFF"/>
                </a:solidFill>
              </a:rPr>
              <a:t> </a:t>
            </a:r>
            <a:r>
              <a:rPr lang="en-US" sz="2000" dirty="0" err="1">
                <a:solidFill>
                  <a:srgbClr val="FFFFFF"/>
                </a:solidFill>
              </a:rPr>
              <a:t>iber</a:t>
            </a:r>
            <a:r>
              <a:rPr lang="en-US" sz="2000" dirty="0">
                <a:solidFill>
                  <a:srgbClr val="FFFFFF"/>
                </a:solidFill>
              </a:rPr>
              <a:t> di </a:t>
            </a:r>
            <a:r>
              <a:rPr lang="en-US" sz="2000" dirty="0" err="1">
                <a:solidFill>
                  <a:srgbClr val="FFFFFF"/>
                </a:solidFill>
              </a:rPr>
              <a:t>hayzer</a:t>
            </a:r>
            <a:r>
              <a:rPr lang="en-US" sz="2000" dirty="0">
                <a:solidFill>
                  <a:srgbClr val="FFFFFF"/>
                </a:solidFill>
              </a:rPr>
              <a:t>, meaning “goes over the houses/from house to house,” i.e. is a beggar, showing a Jew with a sack on his back.</a:t>
            </a:r>
          </a:p>
          <a:p>
            <a:endParaRPr lang="en-GB" sz="2000" dirty="0">
              <a:solidFill>
                <a:srgbClr val="FFFFFF"/>
              </a:solidFill>
            </a:endParaRPr>
          </a:p>
        </p:txBody>
      </p:sp>
    </p:spTree>
    <p:extLst>
      <p:ext uri="{BB962C8B-B14F-4D97-AF65-F5344CB8AC3E}">
        <p14:creationId xmlns:p14="http://schemas.microsoft.com/office/powerpoint/2010/main" val="247808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786</TotalTime>
  <Words>1495</Words>
  <Application>Microsoft Macintosh PowerPoint</Application>
  <PresentationFormat>Custom</PresentationFormat>
  <Paragraphs>166</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Language Portraits after Marc Chagall</vt:lpstr>
      <vt:lpstr>Marc Chagall</vt:lpstr>
      <vt:lpstr>Marc Chagall –  Language Biography</vt:lpstr>
      <vt:lpstr>Idioms are word combinations that have a different  figurative  meaning than the literal meanings of each word or phrase. </vt:lpstr>
      <vt:lpstr>Marc Chagall: Over the town (2013)</vt:lpstr>
      <vt:lpstr>Marc Chagall: Self -portrait with seven fingers (1912-13)</vt:lpstr>
      <vt:lpstr>Marc Chagall: The Fiddler (1913)</vt:lpstr>
      <vt:lpstr>Marc Chagall: Red Cow in the Yellow Sky (1965)</vt:lpstr>
      <vt:lpstr>Marc Chagall: Over Vitebsk (1915-20)</vt:lpstr>
      <vt:lpstr>Marc Chagall: Paris par la fenêtre (1913) </vt:lpstr>
      <vt:lpstr>PowerPoint Presentation</vt:lpstr>
      <vt:lpstr>PowerPoint Presentation</vt:lpstr>
      <vt:lpstr>From Polish translator Kinga Skorupska: </vt:lpstr>
      <vt:lpstr>Urdu idioms: </vt:lpstr>
      <vt:lpstr>Czech idioms: </vt:lpstr>
      <vt:lpstr>Arabic idioms: </vt:lpstr>
      <vt:lpstr>Thai idioms:   </vt:lpstr>
      <vt:lpstr>Hindi idioms</vt:lpstr>
      <vt:lpstr>From German translator Johanna Pichler: </vt:lpstr>
      <vt:lpstr>From Swedish translator Matti Jääro: </vt:lpstr>
      <vt:lpstr>From Latvian translator Ilze Garda and Kristaps Kadiķis: </vt:lpstr>
      <vt:lpstr>From French translator Patrick Brault:  </vt:lpstr>
      <vt:lpstr>From Russian translator Aliaksandr Autayeu: </vt:lpstr>
      <vt:lpstr>From Portuguese translators Gustavo Rocha and Leonardo Silva:  </vt:lpstr>
      <vt:lpstr>From Japanese translators Yasushi Aoki and Emi Kamiya: </vt:lpstr>
      <vt:lpstr>From Kazakh translator Askhat Yerkimbay: </vt:lpstr>
      <vt:lpstr>From Croatian translator Ivan Stamenkovic: </vt:lpstr>
      <vt:lpstr>From Tamil translator Tharique Azeez: </vt:lpstr>
      <vt:lpstr>From Dutch translator Valerie Boor: </vt:lpstr>
      <vt:lpstr>From Korean translator Jeong Kinser: </vt:lpstr>
      <vt:lpstr>From Serbian by Sanja Pejovic </vt:lpstr>
      <vt:lpstr>Now, it’s your turn!</vt:lpstr>
      <vt:lpstr>Marc Chagall: Paris par la fenêtre (1913) </vt:lpstr>
      <vt:lpstr>Instructions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Portraits after Marc Chagall</dc:title>
  <dc:creator>Dobrochna Futro (student)</dc:creator>
  <cp:lastModifiedBy>Lavina Hirsu</cp:lastModifiedBy>
  <cp:revision>97</cp:revision>
  <dcterms:created xsi:type="dcterms:W3CDTF">2019-03-30T01:36:03Z</dcterms:created>
  <dcterms:modified xsi:type="dcterms:W3CDTF">2020-02-21T10:50:15Z</dcterms:modified>
</cp:coreProperties>
</file>