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handoutMasterIdLst>
    <p:handoutMasterId r:id="rId28"/>
  </p:handoutMasterIdLst>
  <p:sldIdLst>
    <p:sldId id="256" r:id="rId6"/>
    <p:sldId id="508" r:id="rId7"/>
    <p:sldId id="514" r:id="rId8"/>
    <p:sldId id="515" r:id="rId9"/>
    <p:sldId id="516" r:id="rId10"/>
    <p:sldId id="517" r:id="rId11"/>
    <p:sldId id="522" r:id="rId12"/>
    <p:sldId id="526" r:id="rId13"/>
    <p:sldId id="527" r:id="rId14"/>
    <p:sldId id="525" r:id="rId15"/>
    <p:sldId id="533" r:id="rId16"/>
    <p:sldId id="532" r:id="rId17"/>
    <p:sldId id="534" r:id="rId18"/>
    <p:sldId id="535" r:id="rId19"/>
    <p:sldId id="536" r:id="rId20"/>
    <p:sldId id="537" r:id="rId21"/>
    <p:sldId id="538" r:id="rId22"/>
    <p:sldId id="539" r:id="rId23"/>
    <p:sldId id="513" r:id="rId24"/>
    <p:sldId id="540" r:id="rId25"/>
    <p:sldId id="50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FF"/>
    <a:srgbClr val="E347DD"/>
    <a:srgbClr val="F4A579"/>
    <a:srgbClr val="7F86FF"/>
    <a:srgbClr val="643BDA"/>
    <a:srgbClr val="7FFFFF"/>
    <a:srgbClr val="7FFF86"/>
    <a:srgbClr val="F58173"/>
    <a:srgbClr val="FFFF7F"/>
    <a:srgbClr val="D12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76" autoAdjust="0"/>
    <p:restoredTop sz="69937" autoAdjust="0"/>
  </p:normalViewPr>
  <p:slideViewPr>
    <p:cSldViewPr snapToGrid="0">
      <p:cViewPr>
        <p:scale>
          <a:sx n="75" d="100"/>
          <a:sy n="75" d="100"/>
        </p:scale>
        <p:origin x="512"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4178FB-27D1-4559-8DCB-3F1A5305CB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2E96CFF-5D0D-4EF0-AA40-B1ACC16A37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4E00B6-6172-4EFA-84EA-A4B449B3679B}" type="datetimeFigureOut">
              <a:rPr lang="en-GB" smtClean="0"/>
              <a:t>30/11/2023</a:t>
            </a:fld>
            <a:endParaRPr lang="en-GB"/>
          </a:p>
        </p:txBody>
      </p:sp>
      <p:sp>
        <p:nvSpPr>
          <p:cNvPr id="4" name="Footer Placeholder 3">
            <a:extLst>
              <a:ext uri="{FF2B5EF4-FFF2-40B4-BE49-F238E27FC236}">
                <a16:creationId xmlns:a16="http://schemas.microsoft.com/office/drawing/2014/main" id="{745A1077-4A03-442C-9D63-BFC2423E76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830BF6-A995-4804-B3BF-77C1E2FB60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3748C-9FCE-4938-B864-2F1EFE4EBF1A}" type="slidenum">
              <a:rPr lang="en-GB" smtClean="0"/>
              <a:t>‹#›</a:t>
            </a:fld>
            <a:endParaRPr lang="en-GB"/>
          </a:p>
        </p:txBody>
      </p:sp>
    </p:spTree>
    <p:extLst>
      <p:ext uri="{BB962C8B-B14F-4D97-AF65-F5344CB8AC3E}">
        <p14:creationId xmlns:p14="http://schemas.microsoft.com/office/powerpoint/2010/main" val="3990555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B57A-D3B4-4718-8180-4420C0ECB6D7}"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79959-3A29-46CE-A05E-13D71FC7CC39}" type="slidenum">
              <a:rPr lang="en-GB" smtClean="0"/>
              <a:t>‹#›</a:t>
            </a:fld>
            <a:endParaRPr lang="en-GB"/>
          </a:p>
        </p:txBody>
      </p:sp>
    </p:spTree>
    <p:extLst>
      <p:ext uri="{BB962C8B-B14F-4D97-AF65-F5344CB8AC3E}">
        <p14:creationId xmlns:p14="http://schemas.microsoft.com/office/powerpoint/2010/main" val="274058572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BE79959-3A29-46CE-A05E-13D71FC7CC39}" type="slidenum">
              <a:rPr lang="en-GB" smtClean="0"/>
              <a:t>1</a:t>
            </a:fld>
            <a:endParaRPr lang="en-GB"/>
          </a:p>
        </p:txBody>
      </p:sp>
    </p:spTree>
    <p:extLst>
      <p:ext uri="{BB962C8B-B14F-4D97-AF65-F5344CB8AC3E}">
        <p14:creationId xmlns:p14="http://schemas.microsoft.com/office/powerpoint/2010/main" val="58256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BE79959-3A29-46CE-A05E-13D71FC7CC39}" type="slidenum">
              <a:rPr lang="en-GB" smtClean="0"/>
              <a:t>2</a:t>
            </a:fld>
            <a:endParaRPr lang="en-GB"/>
          </a:p>
        </p:txBody>
      </p:sp>
    </p:spTree>
    <p:extLst>
      <p:ext uri="{BB962C8B-B14F-4D97-AF65-F5344CB8AC3E}">
        <p14:creationId xmlns:p14="http://schemas.microsoft.com/office/powerpoint/2010/main" val="93837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BE79959-3A29-46CE-A05E-13D71FC7CC39}" type="slidenum">
              <a:rPr lang="en-GB" smtClean="0"/>
              <a:t>19</a:t>
            </a:fld>
            <a:endParaRPr lang="en-GB"/>
          </a:p>
        </p:txBody>
      </p:sp>
    </p:spTree>
    <p:extLst>
      <p:ext uri="{BB962C8B-B14F-4D97-AF65-F5344CB8AC3E}">
        <p14:creationId xmlns:p14="http://schemas.microsoft.com/office/powerpoint/2010/main" val="21803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BE79959-3A29-46CE-A05E-13D71FC7CC39}" type="slidenum">
              <a:rPr lang="en-GB" smtClean="0"/>
              <a:t>21</a:t>
            </a:fld>
            <a:endParaRPr lang="en-GB"/>
          </a:p>
        </p:txBody>
      </p:sp>
    </p:spTree>
    <p:extLst>
      <p:ext uri="{BB962C8B-B14F-4D97-AF65-F5344CB8AC3E}">
        <p14:creationId xmlns:p14="http://schemas.microsoft.com/office/powerpoint/2010/main" val="798073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picture containing cat&#10;&#10;Description automatically generated">
            <a:extLst>
              <a:ext uri="{FF2B5EF4-FFF2-40B4-BE49-F238E27FC236}">
                <a16:creationId xmlns:a16="http://schemas.microsoft.com/office/drawing/2014/main" id="{939E3319-3C7D-4B40-9F82-2A11735F9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7432" y="2488279"/>
            <a:ext cx="4797136" cy="1881441"/>
          </a:xfrm>
          <a:prstGeom prst="rect">
            <a:avLst/>
          </a:prstGeom>
        </p:spPr>
      </p:pic>
      <p:sp>
        <p:nvSpPr>
          <p:cNvPr id="2" name="TextBox 1">
            <a:extLst>
              <a:ext uri="{FF2B5EF4-FFF2-40B4-BE49-F238E27FC236}">
                <a16:creationId xmlns:a16="http://schemas.microsoft.com/office/drawing/2014/main" id="{6C3409A6-4725-4822-8F0D-7BDF52CDC0DE}"/>
              </a:ext>
            </a:extLst>
          </p:cNvPr>
          <p:cNvSpPr txBox="1"/>
          <p:nvPr userDrawn="1"/>
        </p:nvSpPr>
        <p:spPr>
          <a:xfrm>
            <a:off x="4089288" y="6021550"/>
            <a:ext cx="3955762" cy="461665"/>
          </a:xfrm>
          <a:prstGeom prst="rect">
            <a:avLst/>
          </a:prstGeom>
          <a:noFill/>
        </p:spPr>
        <p:txBody>
          <a:bodyPr wrap="square" rtlCol="0">
            <a:spAutoFit/>
          </a:bodyPr>
          <a:lstStyle/>
          <a:p>
            <a:pPr algn="ctr"/>
            <a:r>
              <a:rPr lang="en-GB" sz="2400" dirty="0">
                <a:latin typeface="Arial Narrow" panose="020B0606020202030204" pitchFamily="34" charset="0"/>
              </a:rPr>
              <a:t>www.glasgowcreate.online </a:t>
            </a:r>
          </a:p>
        </p:txBody>
      </p:sp>
      <p:sp>
        <p:nvSpPr>
          <p:cNvPr id="26" name="TextBox 25">
            <a:extLst>
              <a:ext uri="{FF2B5EF4-FFF2-40B4-BE49-F238E27FC236}">
                <a16:creationId xmlns:a16="http://schemas.microsoft.com/office/drawing/2014/main" id="{E7382293-3D5D-4C92-B58D-B0DBC014C1BF}"/>
              </a:ext>
            </a:extLst>
          </p:cNvPr>
          <p:cNvSpPr txBox="1"/>
          <p:nvPr userDrawn="1"/>
        </p:nvSpPr>
        <p:spPr>
          <a:xfrm>
            <a:off x="326082" y="6392407"/>
            <a:ext cx="2006712" cy="369332"/>
          </a:xfrm>
          <a:prstGeom prst="rect">
            <a:avLst/>
          </a:prstGeom>
          <a:noFill/>
        </p:spPr>
        <p:txBody>
          <a:bodyPr wrap="square">
            <a:spAutoFit/>
          </a:bodyPr>
          <a:lstStyle/>
          <a:p>
            <a:pPr algn="ctr"/>
            <a:r>
              <a:rPr lang="en-GB" sz="1800" dirty="0">
                <a:latin typeface="Arial Narrow" panose="020B0606020202030204" pitchFamily="34" charset="0"/>
              </a:rPr>
              <a:t>@GlasgowCREATE</a:t>
            </a:r>
          </a:p>
        </p:txBody>
      </p:sp>
      <p:pic>
        <p:nvPicPr>
          <p:cNvPr id="32" name="Picture 31" descr="A close up of a logo&#10;&#10;Description automatically generated">
            <a:extLst>
              <a:ext uri="{FF2B5EF4-FFF2-40B4-BE49-F238E27FC236}">
                <a16:creationId xmlns:a16="http://schemas.microsoft.com/office/drawing/2014/main" id="{3D962DB8-54C4-46B6-AF30-D047AC6E00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559" y="5869987"/>
            <a:ext cx="1710229" cy="470313"/>
          </a:xfrm>
          <a:prstGeom prst="rect">
            <a:avLst/>
          </a:prstGeom>
        </p:spPr>
      </p:pic>
      <p:cxnSp>
        <p:nvCxnSpPr>
          <p:cNvPr id="33" name="Straight Connector 32">
            <a:extLst>
              <a:ext uri="{FF2B5EF4-FFF2-40B4-BE49-F238E27FC236}">
                <a16:creationId xmlns:a16="http://schemas.microsoft.com/office/drawing/2014/main" id="{927C5B73-14C3-4410-B6CD-2DBF60F7AC9F}"/>
              </a:ext>
            </a:extLst>
          </p:cNvPr>
          <p:cNvCxnSpPr>
            <a:cxnSpLocks/>
          </p:cNvCxnSpPr>
          <p:nvPr userDrawn="1"/>
        </p:nvCxnSpPr>
        <p:spPr>
          <a:xfrm>
            <a:off x="309640" y="5725601"/>
            <a:ext cx="11691788" cy="0"/>
          </a:xfrm>
          <a:prstGeom prst="line">
            <a:avLst/>
          </a:prstGeom>
          <a:ln w="6350">
            <a:solidFill>
              <a:srgbClr val="A952A8"/>
            </a:solidFill>
          </a:ln>
        </p:spPr>
        <p:style>
          <a:lnRef idx="1">
            <a:schemeClr val="accent1"/>
          </a:lnRef>
          <a:fillRef idx="0">
            <a:schemeClr val="accent1"/>
          </a:fillRef>
          <a:effectRef idx="0">
            <a:schemeClr val="accent1"/>
          </a:effectRef>
          <a:fontRef idx="minor">
            <a:schemeClr val="tx1"/>
          </a:fontRef>
        </p:style>
      </p:cxnSp>
      <p:pic>
        <p:nvPicPr>
          <p:cNvPr id="36" name="Picture 35" descr="GCClogo_Mono.jpg">
            <a:extLst>
              <a:ext uri="{FF2B5EF4-FFF2-40B4-BE49-F238E27FC236}">
                <a16:creationId xmlns:a16="http://schemas.microsoft.com/office/drawing/2014/main" id="{82BC2DE1-B06B-4623-9A39-2469ED2701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862" y="5805498"/>
            <a:ext cx="585498" cy="956236"/>
          </a:xfrm>
          <a:prstGeom prst="rect">
            <a:avLst/>
          </a:prstGeom>
        </p:spPr>
      </p:pic>
      <p:pic>
        <p:nvPicPr>
          <p:cNvPr id="38" name="Picture 2">
            <a:extLst>
              <a:ext uri="{FF2B5EF4-FFF2-40B4-BE49-F238E27FC236}">
                <a16:creationId xmlns:a16="http://schemas.microsoft.com/office/drawing/2014/main" id="{5DAC7AFC-5FA1-41E4-A929-D6B1F290EBD1}"/>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0800" r="6568"/>
          <a:stretch/>
        </p:blipFill>
        <p:spPr bwMode="auto">
          <a:xfrm>
            <a:off x="9319278" y="5793124"/>
            <a:ext cx="934313" cy="99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descr="A close up of a logo&#10;&#10;Description automatically generated">
            <a:extLst>
              <a:ext uri="{FF2B5EF4-FFF2-40B4-BE49-F238E27FC236}">
                <a16:creationId xmlns:a16="http://schemas.microsoft.com/office/drawing/2014/main" id="{99469A8E-1FB9-4131-817A-D8BC127033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53591" y="5760473"/>
            <a:ext cx="934314" cy="1039701"/>
          </a:xfrm>
          <a:prstGeom prst="rect">
            <a:avLst/>
          </a:prstGeom>
        </p:spPr>
      </p:pic>
    </p:spTree>
    <p:extLst>
      <p:ext uri="{BB962C8B-B14F-4D97-AF65-F5344CB8AC3E}">
        <p14:creationId xmlns:p14="http://schemas.microsoft.com/office/powerpoint/2010/main" val="4802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1DF8-2E35-424E-A7A0-6307FF504E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56439F-9865-4F63-9C4A-3890B49CEF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3B672B-5963-47F1-A632-265E487987B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5ACF211-C1AA-4B00-9A27-B54BBD287CA6}"/>
              </a:ext>
            </a:extLst>
          </p:cNvPr>
          <p:cNvSpPr>
            <a:spLocks noGrp="1"/>
          </p:cNvSpPr>
          <p:nvPr>
            <p:ph type="ftr" sz="quarter" idx="11"/>
          </p:nvPr>
        </p:nvSpPr>
        <p:spPr/>
        <p:txBody>
          <a:bodyPr/>
          <a:lstStyle/>
          <a:p>
            <a:r>
              <a:rPr lang="en-GB"/>
              <a:t>adapted from</a:t>
            </a:r>
          </a:p>
        </p:txBody>
      </p:sp>
      <p:sp>
        <p:nvSpPr>
          <p:cNvPr id="6" name="Slide Number Placeholder 5">
            <a:extLst>
              <a:ext uri="{FF2B5EF4-FFF2-40B4-BE49-F238E27FC236}">
                <a16:creationId xmlns:a16="http://schemas.microsoft.com/office/drawing/2014/main" id="{F4104E37-FEEE-4FAB-994F-E1346F6D4236}"/>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259227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5063C9-E732-41D6-9510-B0D4252E41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75F9E0-59DF-4CD7-B1AA-01917F9871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7EE820-A120-4A01-965A-B80ADA71F36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E533452-D307-4750-B516-9607808E1BA3}"/>
              </a:ext>
            </a:extLst>
          </p:cNvPr>
          <p:cNvSpPr>
            <a:spLocks noGrp="1"/>
          </p:cNvSpPr>
          <p:nvPr>
            <p:ph type="ftr" sz="quarter" idx="11"/>
          </p:nvPr>
        </p:nvSpPr>
        <p:spPr/>
        <p:txBody>
          <a:bodyPr/>
          <a:lstStyle/>
          <a:p>
            <a:r>
              <a:rPr lang="en-GB"/>
              <a:t>adapted from</a:t>
            </a:r>
          </a:p>
        </p:txBody>
      </p:sp>
      <p:sp>
        <p:nvSpPr>
          <p:cNvPr id="6" name="Slide Number Placeholder 5">
            <a:extLst>
              <a:ext uri="{FF2B5EF4-FFF2-40B4-BE49-F238E27FC236}">
                <a16:creationId xmlns:a16="http://schemas.microsoft.com/office/drawing/2014/main" id="{5B365517-91D9-4588-A1DA-964C0CBECF84}"/>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380239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78"/>
            <a:ext cx="10515600" cy="698547"/>
          </a:xfrm>
          <a:prstGeom prst="rect">
            <a:avLst/>
          </a:prstGeom>
        </p:spPr>
        <p:txBody>
          <a:bodyPr>
            <a:normAutofit/>
          </a:bodyPr>
          <a:lstStyle>
            <a:lvl1pPr algn="ctr">
              <a:defRPr sz="3200">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838200" y="1491756"/>
            <a:ext cx="10515600" cy="4073639"/>
          </a:xfrm>
          <a:prstGeom prst="rect">
            <a:avLst/>
          </a:prstGeo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adapted from</a:t>
            </a:r>
          </a:p>
        </p:txBody>
      </p:sp>
      <p:sp>
        <p:nvSpPr>
          <p:cNvPr id="6" name="Slide Number Placeholder 5"/>
          <p:cNvSpPr>
            <a:spLocks noGrp="1"/>
          </p:cNvSpPr>
          <p:nvPr>
            <p:ph type="sldNum" sz="quarter" idx="12"/>
          </p:nvPr>
        </p:nvSpPr>
        <p:spPr/>
        <p:txBody>
          <a:bodyPr/>
          <a:lstStyle/>
          <a:p>
            <a:fld id="{C97AD5B8-C9D4-4669-9957-7AE7F0B6131C}" type="slidenum">
              <a:rPr lang="en-GB" smtClean="0"/>
              <a:t>‹#›</a:t>
            </a:fld>
            <a:endParaRPr lang="en-GB"/>
          </a:p>
        </p:txBody>
      </p:sp>
      <p:cxnSp>
        <p:nvCxnSpPr>
          <p:cNvPr id="8" name="Straight Connector 7">
            <a:extLst>
              <a:ext uri="{FF2B5EF4-FFF2-40B4-BE49-F238E27FC236}">
                <a16:creationId xmlns:a16="http://schemas.microsoft.com/office/drawing/2014/main" id="{7A92F5BD-1127-4B40-9CF6-A9B58AFD9AFE}"/>
              </a:ext>
            </a:extLst>
          </p:cNvPr>
          <p:cNvCxnSpPr/>
          <p:nvPr userDrawn="1"/>
        </p:nvCxnSpPr>
        <p:spPr>
          <a:xfrm>
            <a:off x="295414" y="5734879"/>
            <a:ext cx="11601173" cy="0"/>
          </a:xfrm>
          <a:prstGeom prst="line">
            <a:avLst/>
          </a:prstGeom>
          <a:ln w="28575">
            <a:solidFill>
              <a:srgbClr val="09A95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4FBAE3F-559D-4308-9E23-3E78CB5C1632}"/>
              </a:ext>
            </a:extLst>
          </p:cNvPr>
          <p:cNvPicPr>
            <a:picLocks noChangeAspect="1"/>
          </p:cNvPicPr>
          <p:nvPr userDrawn="1"/>
        </p:nvPicPr>
        <p:blipFill rotWithShape="1">
          <a:blip r:embed="rId2"/>
          <a:srcRect l="7832" t="7771" r="8240" b="7038"/>
          <a:stretch/>
        </p:blipFill>
        <p:spPr>
          <a:xfrm>
            <a:off x="391004" y="5801353"/>
            <a:ext cx="1187387" cy="975465"/>
          </a:xfrm>
          <a:prstGeom prst="rect">
            <a:avLst/>
          </a:prstGeom>
        </p:spPr>
      </p:pic>
      <p:sp>
        <p:nvSpPr>
          <p:cNvPr id="10" name="TextBox 9">
            <a:extLst>
              <a:ext uri="{FF2B5EF4-FFF2-40B4-BE49-F238E27FC236}">
                <a16:creationId xmlns:a16="http://schemas.microsoft.com/office/drawing/2014/main" id="{52BA9213-0859-4AA6-8FF1-B6374A329174}"/>
              </a:ext>
            </a:extLst>
          </p:cNvPr>
          <p:cNvSpPr txBox="1"/>
          <p:nvPr userDrawn="1"/>
        </p:nvSpPr>
        <p:spPr>
          <a:xfrm>
            <a:off x="9317680" y="6367331"/>
            <a:ext cx="2675616"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a:latin typeface="Arial Narrow" panose="020B0606020202030204" pitchFamily="34" charset="0"/>
              </a:rPr>
              <a:t>@IOC_GlasgowWP</a:t>
            </a:r>
          </a:p>
        </p:txBody>
      </p:sp>
      <p:pic>
        <p:nvPicPr>
          <p:cNvPr id="11" name="Picture 10" descr="A close up of a logo&#10;&#10;Description automatically generated">
            <a:extLst>
              <a:ext uri="{FF2B5EF4-FFF2-40B4-BE49-F238E27FC236}">
                <a16:creationId xmlns:a16="http://schemas.microsoft.com/office/drawing/2014/main" id="{BC89FE55-BC3B-4EC1-8F3A-0BDF076820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740" t="-18084" r="29742" b="-27959"/>
          <a:stretch/>
        </p:blipFill>
        <p:spPr>
          <a:xfrm>
            <a:off x="10272453" y="5800012"/>
            <a:ext cx="901147" cy="686855"/>
          </a:xfrm>
          <a:prstGeom prst="rect">
            <a:avLst/>
          </a:prstGeom>
        </p:spPr>
      </p:pic>
      <p:pic>
        <p:nvPicPr>
          <p:cNvPr id="12" name="Picture 11">
            <a:extLst>
              <a:ext uri="{FF2B5EF4-FFF2-40B4-BE49-F238E27FC236}">
                <a16:creationId xmlns:a16="http://schemas.microsoft.com/office/drawing/2014/main" id="{0F3A6088-4FDC-4E50-840C-CE8C08EAB1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6351" y="5800012"/>
            <a:ext cx="2124380" cy="966581"/>
          </a:xfrm>
          <a:prstGeom prst="rect">
            <a:avLst/>
          </a:prstGeom>
        </p:spPr>
      </p:pic>
      <p:pic>
        <p:nvPicPr>
          <p:cNvPr id="13" name="Picture 12">
            <a:extLst>
              <a:ext uri="{FF2B5EF4-FFF2-40B4-BE49-F238E27FC236}">
                <a16:creationId xmlns:a16="http://schemas.microsoft.com/office/drawing/2014/main" id="{16841C9E-41BD-4A9C-8C3C-93BC1E00F70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9262"/>
          <a:stretch/>
        </p:blipFill>
        <p:spPr>
          <a:xfrm>
            <a:off x="8052082" y="160774"/>
            <a:ext cx="4019340" cy="196373"/>
          </a:xfrm>
          <a:prstGeom prst="rect">
            <a:avLst/>
          </a:prstGeom>
        </p:spPr>
      </p:pic>
      <p:cxnSp>
        <p:nvCxnSpPr>
          <p:cNvPr id="14" name="Straight Connector 13">
            <a:extLst>
              <a:ext uri="{FF2B5EF4-FFF2-40B4-BE49-F238E27FC236}">
                <a16:creationId xmlns:a16="http://schemas.microsoft.com/office/drawing/2014/main" id="{5634167E-FA1D-421D-8D05-C5F6D149F463}"/>
              </a:ext>
            </a:extLst>
          </p:cNvPr>
          <p:cNvCxnSpPr>
            <a:cxnSpLocks/>
          </p:cNvCxnSpPr>
          <p:nvPr userDrawn="1"/>
        </p:nvCxnSpPr>
        <p:spPr>
          <a:xfrm flipV="1">
            <a:off x="214364" y="256664"/>
            <a:ext cx="7851113" cy="2296"/>
          </a:xfrm>
          <a:prstGeom prst="line">
            <a:avLst/>
          </a:prstGeom>
          <a:ln w="28575">
            <a:solidFill>
              <a:srgbClr val="09A9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4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cat&#10;&#10;Description automatically generated">
            <a:extLst>
              <a:ext uri="{FF2B5EF4-FFF2-40B4-BE49-F238E27FC236}">
                <a16:creationId xmlns:a16="http://schemas.microsoft.com/office/drawing/2014/main" id="{25D28B8C-B1CF-4A31-8686-AB7BD82655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9141"/>
          <a:stretch/>
        </p:blipFill>
        <p:spPr>
          <a:xfrm>
            <a:off x="245920" y="124690"/>
            <a:ext cx="1873826" cy="594242"/>
          </a:xfrm>
          <a:prstGeom prst="rect">
            <a:avLst/>
          </a:prstGeom>
        </p:spPr>
      </p:pic>
      <p:pic>
        <p:nvPicPr>
          <p:cNvPr id="10" name="Picture 9" descr="A picture containing cat&#10;&#10;Description automatically generated">
            <a:extLst>
              <a:ext uri="{FF2B5EF4-FFF2-40B4-BE49-F238E27FC236}">
                <a16:creationId xmlns:a16="http://schemas.microsoft.com/office/drawing/2014/main" id="{F19281F8-A513-461F-9C59-4DE22EBEB3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53" t="80014" r="8873" b="7317"/>
          <a:stretch/>
        </p:blipFill>
        <p:spPr>
          <a:xfrm>
            <a:off x="6566739" y="6389632"/>
            <a:ext cx="5500570" cy="318654"/>
          </a:xfrm>
          <a:prstGeom prst="rect">
            <a:avLst/>
          </a:prstGeom>
        </p:spPr>
      </p:pic>
      <p:cxnSp>
        <p:nvCxnSpPr>
          <p:cNvPr id="12" name="Straight Connector 11">
            <a:extLst>
              <a:ext uri="{FF2B5EF4-FFF2-40B4-BE49-F238E27FC236}">
                <a16:creationId xmlns:a16="http://schemas.microsoft.com/office/drawing/2014/main" id="{1311A090-1CA4-4BDB-8D68-00F9E0C5B3AE}"/>
              </a:ext>
            </a:extLst>
          </p:cNvPr>
          <p:cNvCxnSpPr>
            <a:cxnSpLocks/>
            <a:stCxn id="8" idx="3"/>
          </p:cNvCxnSpPr>
          <p:nvPr userDrawn="1"/>
        </p:nvCxnSpPr>
        <p:spPr>
          <a:xfrm>
            <a:off x="2119746" y="421811"/>
            <a:ext cx="9836727" cy="13216"/>
          </a:xfrm>
          <a:prstGeom prst="line">
            <a:avLst/>
          </a:prstGeom>
          <a:ln w="6350">
            <a:solidFill>
              <a:srgbClr val="A952A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E23570-BF9D-4B6B-AC02-568FF35A5D0F}"/>
              </a:ext>
            </a:extLst>
          </p:cNvPr>
          <p:cNvCxnSpPr>
            <a:cxnSpLocks/>
          </p:cNvCxnSpPr>
          <p:nvPr userDrawn="1"/>
        </p:nvCxnSpPr>
        <p:spPr>
          <a:xfrm>
            <a:off x="245920" y="6548959"/>
            <a:ext cx="6320819" cy="2851"/>
          </a:xfrm>
          <a:prstGeom prst="line">
            <a:avLst/>
          </a:prstGeom>
          <a:ln w="6350">
            <a:solidFill>
              <a:srgbClr val="A952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3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C144-BBEA-491D-897B-7562A00E13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82CF91-48F8-4591-A341-85C8FEBB0C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EB363-B285-47D1-B007-82F2AFEC8BA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72E1C6B-28F2-438F-A345-04FFB7D5ABA7}"/>
              </a:ext>
            </a:extLst>
          </p:cNvPr>
          <p:cNvSpPr>
            <a:spLocks noGrp="1"/>
          </p:cNvSpPr>
          <p:nvPr>
            <p:ph type="ftr" sz="quarter" idx="11"/>
          </p:nvPr>
        </p:nvSpPr>
        <p:spPr/>
        <p:txBody>
          <a:bodyPr/>
          <a:lstStyle/>
          <a:p>
            <a:r>
              <a:rPr lang="en-GB"/>
              <a:t>adapted from</a:t>
            </a:r>
          </a:p>
        </p:txBody>
      </p:sp>
      <p:sp>
        <p:nvSpPr>
          <p:cNvPr id="6" name="Slide Number Placeholder 5">
            <a:extLst>
              <a:ext uri="{FF2B5EF4-FFF2-40B4-BE49-F238E27FC236}">
                <a16:creationId xmlns:a16="http://schemas.microsoft.com/office/drawing/2014/main" id="{8B1585F9-70A1-4321-B622-A89930121231}"/>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34114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492F-2381-4956-8B6D-E5C4968630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3B89F2-AAC9-4116-B78E-CB87AC8B5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4BC4BD-B29F-40C3-B5F1-55E73F319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F467F3-23AE-4D32-BBFF-250C96982BA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DC24B1B-544E-4A87-AE7B-C7787E811BA2}"/>
              </a:ext>
            </a:extLst>
          </p:cNvPr>
          <p:cNvSpPr>
            <a:spLocks noGrp="1"/>
          </p:cNvSpPr>
          <p:nvPr>
            <p:ph type="ftr" sz="quarter" idx="11"/>
          </p:nvPr>
        </p:nvSpPr>
        <p:spPr/>
        <p:txBody>
          <a:bodyPr/>
          <a:lstStyle/>
          <a:p>
            <a:r>
              <a:rPr lang="en-GB"/>
              <a:t>adapted from</a:t>
            </a:r>
          </a:p>
        </p:txBody>
      </p:sp>
      <p:sp>
        <p:nvSpPr>
          <p:cNvPr id="7" name="Slide Number Placeholder 6">
            <a:extLst>
              <a:ext uri="{FF2B5EF4-FFF2-40B4-BE49-F238E27FC236}">
                <a16:creationId xmlns:a16="http://schemas.microsoft.com/office/drawing/2014/main" id="{A117A438-F5D8-4595-A920-E399E8EBF8D9}"/>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56461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8826-561F-4D16-8D48-8BE066A95D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5E0992-1240-48A2-85EB-71EFAAB6D8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F15B2F-4BA9-4EFB-BBC5-3434F79319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501F09-9606-46F7-B99D-BFA3EE79A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5848FF-5622-4EC6-AC24-F8DE42E725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478D46-B1F4-42AB-9C1B-07A5D3A1E2ED}"/>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B4B16DB-BE2E-4FAA-B0E1-23F56F1D2A72}"/>
              </a:ext>
            </a:extLst>
          </p:cNvPr>
          <p:cNvSpPr>
            <a:spLocks noGrp="1"/>
          </p:cNvSpPr>
          <p:nvPr>
            <p:ph type="ftr" sz="quarter" idx="11"/>
          </p:nvPr>
        </p:nvSpPr>
        <p:spPr/>
        <p:txBody>
          <a:bodyPr/>
          <a:lstStyle/>
          <a:p>
            <a:r>
              <a:rPr lang="en-GB"/>
              <a:t>adapted from</a:t>
            </a:r>
          </a:p>
        </p:txBody>
      </p:sp>
      <p:sp>
        <p:nvSpPr>
          <p:cNvPr id="9" name="Slide Number Placeholder 8">
            <a:extLst>
              <a:ext uri="{FF2B5EF4-FFF2-40B4-BE49-F238E27FC236}">
                <a16:creationId xmlns:a16="http://schemas.microsoft.com/office/drawing/2014/main" id="{C01E604D-FEE3-4CA9-8792-11F35F59EB38}"/>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423573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514E-1617-4F69-934E-D32844C7AC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4074FA-7D05-46B7-A996-D4E706CE157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1A74EA56-3BA6-4648-B0AD-8FEC492DB803}"/>
              </a:ext>
            </a:extLst>
          </p:cNvPr>
          <p:cNvSpPr>
            <a:spLocks noGrp="1"/>
          </p:cNvSpPr>
          <p:nvPr>
            <p:ph type="ftr" sz="quarter" idx="11"/>
          </p:nvPr>
        </p:nvSpPr>
        <p:spPr/>
        <p:txBody>
          <a:bodyPr/>
          <a:lstStyle/>
          <a:p>
            <a:r>
              <a:rPr lang="en-GB"/>
              <a:t>adapted from</a:t>
            </a:r>
          </a:p>
        </p:txBody>
      </p:sp>
      <p:sp>
        <p:nvSpPr>
          <p:cNvPr id="5" name="Slide Number Placeholder 4">
            <a:extLst>
              <a:ext uri="{FF2B5EF4-FFF2-40B4-BE49-F238E27FC236}">
                <a16:creationId xmlns:a16="http://schemas.microsoft.com/office/drawing/2014/main" id="{9002823D-0630-4BF3-9F74-4AACEE7E21BB}"/>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60381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3C681-8D1F-46EA-9A94-FA69C2D5EB9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937B890B-15AE-4CEA-8D7E-B19F136506A8}"/>
              </a:ext>
            </a:extLst>
          </p:cNvPr>
          <p:cNvSpPr>
            <a:spLocks noGrp="1"/>
          </p:cNvSpPr>
          <p:nvPr>
            <p:ph type="ftr" sz="quarter" idx="11"/>
          </p:nvPr>
        </p:nvSpPr>
        <p:spPr/>
        <p:txBody>
          <a:bodyPr/>
          <a:lstStyle/>
          <a:p>
            <a:r>
              <a:rPr lang="en-GB"/>
              <a:t>adapted from</a:t>
            </a:r>
          </a:p>
        </p:txBody>
      </p:sp>
      <p:sp>
        <p:nvSpPr>
          <p:cNvPr id="4" name="Slide Number Placeholder 3">
            <a:extLst>
              <a:ext uri="{FF2B5EF4-FFF2-40B4-BE49-F238E27FC236}">
                <a16:creationId xmlns:a16="http://schemas.microsoft.com/office/drawing/2014/main" id="{A6B47D5C-311A-425C-ADC7-82A3FC9A4C3B}"/>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174573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3F11-BE0C-4337-8800-32D8E3626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BEE3B7-BE3A-4B60-819F-839864675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2456D-2823-469F-92DD-2AED31B0A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37E44-2B68-487D-97B6-613F197F706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050E520-A6EA-4168-A9F2-2CCF7F616AA2}"/>
              </a:ext>
            </a:extLst>
          </p:cNvPr>
          <p:cNvSpPr>
            <a:spLocks noGrp="1"/>
          </p:cNvSpPr>
          <p:nvPr>
            <p:ph type="ftr" sz="quarter" idx="11"/>
          </p:nvPr>
        </p:nvSpPr>
        <p:spPr/>
        <p:txBody>
          <a:bodyPr/>
          <a:lstStyle/>
          <a:p>
            <a:r>
              <a:rPr lang="en-GB"/>
              <a:t>adapted from</a:t>
            </a:r>
          </a:p>
        </p:txBody>
      </p:sp>
      <p:sp>
        <p:nvSpPr>
          <p:cNvPr id="7" name="Slide Number Placeholder 6">
            <a:extLst>
              <a:ext uri="{FF2B5EF4-FFF2-40B4-BE49-F238E27FC236}">
                <a16:creationId xmlns:a16="http://schemas.microsoft.com/office/drawing/2014/main" id="{06BD1B98-7414-4F75-90EA-FDA732C42EC1}"/>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37268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0D99-342B-411A-8A60-45B9AAAC0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9F9D48-96F2-4360-A624-269F0DDF3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A3863B-87CE-40F0-B9FB-028758DC3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4CCA6-6396-4CE0-92F7-54FCCB8D644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93876B4-C43A-4A90-887D-8962C5D559B7}"/>
              </a:ext>
            </a:extLst>
          </p:cNvPr>
          <p:cNvSpPr>
            <a:spLocks noGrp="1"/>
          </p:cNvSpPr>
          <p:nvPr>
            <p:ph type="ftr" sz="quarter" idx="11"/>
          </p:nvPr>
        </p:nvSpPr>
        <p:spPr/>
        <p:txBody>
          <a:bodyPr/>
          <a:lstStyle/>
          <a:p>
            <a:r>
              <a:rPr lang="en-GB"/>
              <a:t>adapted from</a:t>
            </a:r>
          </a:p>
        </p:txBody>
      </p:sp>
      <p:sp>
        <p:nvSpPr>
          <p:cNvPr id="7" name="Slide Number Placeholder 6">
            <a:extLst>
              <a:ext uri="{FF2B5EF4-FFF2-40B4-BE49-F238E27FC236}">
                <a16:creationId xmlns:a16="http://schemas.microsoft.com/office/drawing/2014/main" id="{953CC4CD-1493-4847-9417-6486C8DD0A87}"/>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265491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FA34E-DED4-4268-BB7A-D6C4E52E8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F6FFD3-C167-49D6-B435-0357A1C64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6EC9B-F3E2-46B0-A968-E69F870C25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3EE59BD-4440-40FB-ADE4-FAB185867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adapted from</a:t>
            </a:r>
          </a:p>
        </p:txBody>
      </p:sp>
      <p:sp>
        <p:nvSpPr>
          <p:cNvPr id="6" name="Slide Number Placeholder 5">
            <a:extLst>
              <a:ext uri="{FF2B5EF4-FFF2-40B4-BE49-F238E27FC236}">
                <a16:creationId xmlns:a16="http://schemas.microsoft.com/office/drawing/2014/main" id="{C9124C4C-97D6-4952-826A-6EF57A8DF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3E3ED-2FAA-4951-957B-2DE6B959EE5D}" type="slidenum">
              <a:rPr lang="en-GB" smtClean="0"/>
              <a:t>‹#›</a:t>
            </a:fld>
            <a:endParaRPr lang="en-GB"/>
          </a:p>
        </p:txBody>
      </p:sp>
    </p:spTree>
    <p:extLst>
      <p:ext uri="{BB962C8B-B14F-4D97-AF65-F5344CB8AC3E}">
        <p14:creationId xmlns:p14="http://schemas.microsoft.com/office/powerpoint/2010/main" val="2579917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audio" Target="../media/media13.m4a"/><Relationship Id="rId3" Type="http://schemas.microsoft.com/office/2007/relationships/media" Target="../media/media11.m4a"/><Relationship Id="rId7" Type="http://schemas.microsoft.com/office/2007/relationships/media" Target="../media/media13.m4a"/><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audio" Target="../media/media12.m4a"/><Relationship Id="rId11" Type="http://schemas.openxmlformats.org/officeDocument/2006/relationships/image" Target="../media/image8.png"/><Relationship Id="rId5" Type="http://schemas.microsoft.com/office/2007/relationships/media" Target="../media/media12.m4a"/><Relationship Id="rId10" Type="http://schemas.openxmlformats.org/officeDocument/2006/relationships/image" Target="../media/image9.png"/><Relationship Id="rId4" Type="http://schemas.openxmlformats.org/officeDocument/2006/relationships/audio" Target="../media/media11.m4a"/><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28FFE-BA8B-4BDB-9882-944462FCB18C}"/>
              </a:ext>
            </a:extLst>
          </p:cNvPr>
          <p:cNvSpPr txBox="1"/>
          <p:nvPr/>
        </p:nvSpPr>
        <p:spPr>
          <a:xfrm>
            <a:off x="1195137" y="1059259"/>
            <a:ext cx="9801726" cy="830997"/>
          </a:xfrm>
          <a:prstGeom prst="rect">
            <a:avLst/>
          </a:prstGeom>
          <a:noFill/>
        </p:spPr>
        <p:txBody>
          <a:bodyPr wrap="square" rtlCol="0">
            <a:spAutoFit/>
          </a:bodyPr>
          <a:lstStyle/>
          <a:p>
            <a:pPr algn="ctr"/>
            <a:r>
              <a:rPr lang="en-GB" sz="4800" b="1" dirty="0">
                <a:solidFill>
                  <a:srgbClr val="643BDA"/>
                </a:solidFill>
              </a:rPr>
              <a:t>Guide to Stick Notation</a:t>
            </a:r>
            <a:endParaRPr lang="en-GB" sz="4800" b="1" dirty="0">
              <a:solidFill>
                <a:srgbClr val="643BDA"/>
              </a:solidFill>
              <a:latin typeface="Arial Narrow" panose="020B0606020202030204" pitchFamily="34" charset="0"/>
            </a:endParaRPr>
          </a:p>
        </p:txBody>
      </p:sp>
    </p:spTree>
    <p:extLst>
      <p:ext uri="{BB962C8B-B14F-4D97-AF65-F5344CB8AC3E}">
        <p14:creationId xmlns:p14="http://schemas.microsoft.com/office/powerpoint/2010/main" val="258324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1DE7D8-EC1F-2259-5C9A-81754AEB6260}"/>
              </a:ext>
            </a:extLst>
          </p:cNvPr>
          <p:cNvGrpSpPr/>
          <p:nvPr/>
        </p:nvGrpSpPr>
        <p:grpSpPr>
          <a:xfrm>
            <a:off x="3187045" y="2945924"/>
            <a:ext cx="5817910" cy="966152"/>
            <a:chOff x="3692745" y="4750392"/>
            <a:chExt cx="5817910" cy="966152"/>
          </a:xfrm>
        </p:grpSpPr>
        <p:cxnSp>
          <p:nvCxnSpPr>
            <p:cNvPr id="7" name="Straight Connector 6">
              <a:extLst>
                <a:ext uri="{FF2B5EF4-FFF2-40B4-BE49-F238E27FC236}">
                  <a16:creationId xmlns:a16="http://schemas.microsoft.com/office/drawing/2014/main" id="{885F751A-4C2C-D627-5680-EF8E71279297}"/>
                </a:ext>
              </a:extLst>
            </p:cNvPr>
            <p:cNvCxnSpPr>
              <a:cxnSpLocks/>
            </p:cNvCxnSpPr>
            <p:nvPr/>
          </p:nvCxnSpPr>
          <p:spPr>
            <a:xfrm>
              <a:off x="3692745" y="4750392"/>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DF3D1B1-47BC-BCDC-A6B6-28972A1A460C}"/>
                </a:ext>
              </a:extLst>
            </p:cNvPr>
            <p:cNvGrpSpPr/>
            <p:nvPr/>
          </p:nvGrpSpPr>
          <p:grpSpPr>
            <a:xfrm>
              <a:off x="4836328" y="4750392"/>
              <a:ext cx="1206026" cy="966152"/>
              <a:chOff x="4395877" y="4740965"/>
              <a:chExt cx="1206026" cy="966152"/>
            </a:xfrm>
          </p:grpSpPr>
          <p:cxnSp>
            <p:nvCxnSpPr>
              <p:cNvPr id="9" name="Straight Connector 8">
                <a:extLst>
                  <a:ext uri="{FF2B5EF4-FFF2-40B4-BE49-F238E27FC236}">
                    <a16:creationId xmlns:a16="http://schemas.microsoft.com/office/drawing/2014/main" id="{504E44DF-B550-7919-FEFA-CD7FFBC38841}"/>
                  </a:ext>
                </a:extLst>
              </p:cNvPr>
              <p:cNvCxnSpPr>
                <a:cxnSpLocks/>
              </p:cNvCxnSpPr>
              <p:nvPr/>
            </p:nvCxnSpPr>
            <p:spPr>
              <a:xfrm>
                <a:off x="4419942"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39D60-E0BB-DB74-18A5-BBD14989AD69}"/>
                  </a:ext>
                </a:extLst>
              </p:cNvPr>
              <p:cNvCxnSpPr>
                <a:cxnSpLocks/>
              </p:cNvCxnSpPr>
              <p:nvPr/>
            </p:nvCxnSpPr>
            <p:spPr>
              <a:xfrm>
                <a:off x="4395877" y="4740965"/>
                <a:ext cx="120602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8F488BC-3C7E-85B7-38D5-DCD0FEE7DDDF}"/>
                  </a:ext>
                </a:extLst>
              </p:cNvPr>
              <p:cNvCxnSpPr>
                <a:cxnSpLocks/>
              </p:cNvCxnSpPr>
              <p:nvPr/>
            </p:nvCxnSpPr>
            <p:spPr>
              <a:xfrm>
                <a:off x="5574753"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5A0CD46-FCAE-609A-65F8-1F7A7942BB8C}"/>
                </a:ext>
              </a:extLst>
            </p:cNvPr>
            <p:cNvGrpSpPr/>
            <p:nvPr/>
          </p:nvGrpSpPr>
          <p:grpSpPr>
            <a:xfrm>
              <a:off x="7092330" y="4750392"/>
              <a:ext cx="1206026" cy="966152"/>
              <a:chOff x="4395877" y="4740965"/>
              <a:chExt cx="1206026" cy="966152"/>
            </a:xfrm>
          </p:grpSpPr>
          <p:cxnSp>
            <p:nvCxnSpPr>
              <p:cNvPr id="13" name="Straight Connector 12">
                <a:extLst>
                  <a:ext uri="{FF2B5EF4-FFF2-40B4-BE49-F238E27FC236}">
                    <a16:creationId xmlns:a16="http://schemas.microsoft.com/office/drawing/2014/main" id="{CF58DD3F-B2F5-CB86-5686-CCB233B571A2}"/>
                  </a:ext>
                </a:extLst>
              </p:cNvPr>
              <p:cNvCxnSpPr>
                <a:cxnSpLocks/>
              </p:cNvCxnSpPr>
              <p:nvPr/>
            </p:nvCxnSpPr>
            <p:spPr>
              <a:xfrm>
                <a:off x="4419942"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422C82-C7ED-E1E6-2D36-A277C8A485F4}"/>
                  </a:ext>
                </a:extLst>
              </p:cNvPr>
              <p:cNvCxnSpPr>
                <a:cxnSpLocks/>
              </p:cNvCxnSpPr>
              <p:nvPr/>
            </p:nvCxnSpPr>
            <p:spPr>
              <a:xfrm>
                <a:off x="4395877" y="4740965"/>
                <a:ext cx="120602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51A7A0-CD74-F633-903D-61F5D22AEC77}"/>
                  </a:ext>
                </a:extLst>
              </p:cNvPr>
              <p:cNvCxnSpPr>
                <a:cxnSpLocks/>
              </p:cNvCxnSpPr>
              <p:nvPr/>
            </p:nvCxnSpPr>
            <p:spPr>
              <a:xfrm>
                <a:off x="5574753"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97FBC9F9-9BF7-7548-21B6-50B8B20E6C56}"/>
                </a:ext>
              </a:extLst>
            </p:cNvPr>
            <p:cNvCxnSpPr>
              <a:cxnSpLocks/>
            </p:cNvCxnSpPr>
            <p:nvPr/>
          </p:nvCxnSpPr>
          <p:spPr>
            <a:xfrm>
              <a:off x="9510655" y="4750392"/>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Audio Recording 6 Jun 2022 at 11:55:04" descr="Audio Recording 6 Jun 2022 at 11:55:04">
            <a:hlinkClick r:id="" action="ppaction://media"/>
            <a:extLst>
              <a:ext uri="{FF2B5EF4-FFF2-40B4-BE49-F238E27FC236}">
                <a16:creationId xmlns:a16="http://schemas.microsoft.com/office/drawing/2014/main" id="{7390B099-2584-DDBD-C3E9-3638EC9663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4741946"/>
            <a:ext cx="812800" cy="812800"/>
          </a:xfrm>
          <a:prstGeom prst="rect">
            <a:avLst/>
          </a:prstGeom>
        </p:spPr>
      </p:pic>
      <p:sp>
        <p:nvSpPr>
          <p:cNvPr id="22" name="TextBox 21">
            <a:extLst>
              <a:ext uri="{FF2B5EF4-FFF2-40B4-BE49-F238E27FC236}">
                <a16:creationId xmlns:a16="http://schemas.microsoft.com/office/drawing/2014/main" id="{3E54F134-B4F8-D7EF-4683-0255C83A1EC7}"/>
              </a:ext>
            </a:extLst>
          </p:cNvPr>
          <p:cNvSpPr txBox="1"/>
          <p:nvPr/>
        </p:nvSpPr>
        <p:spPr>
          <a:xfrm>
            <a:off x="2980364" y="1514902"/>
            <a:ext cx="7044072" cy="464871"/>
          </a:xfrm>
          <a:prstGeom prst="rect">
            <a:avLst/>
          </a:prstGeom>
          <a:noFill/>
        </p:spPr>
        <p:txBody>
          <a:bodyPr wrap="square">
            <a:spAutoFit/>
          </a:bodyPr>
          <a:lstStyle/>
          <a:p>
            <a:pPr>
              <a:lnSpc>
                <a:spcPct val="150000"/>
              </a:lnSpc>
            </a:pPr>
            <a:r>
              <a:rPr lang="en-US" dirty="0">
                <a:solidFill>
                  <a:srgbClr val="643BDA"/>
                </a:solidFill>
              </a:rPr>
              <a:t>Here it is one last time, this time represented purely in stick notation.</a:t>
            </a:r>
          </a:p>
        </p:txBody>
      </p:sp>
    </p:spTree>
    <p:extLst>
      <p:ext uri="{BB962C8B-B14F-4D97-AF65-F5344CB8AC3E}">
        <p14:creationId xmlns:p14="http://schemas.microsoft.com/office/powerpoint/2010/main" val="126945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92"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85F751A-4C2C-D627-5680-EF8E71279297}"/>
              </a:ext>
            </a:extLst>
          </p:cNvPr>
          <p:cNvCxnSpPr>
            <a:cxnSpLocks/>
          </p:cNvCxnSpPr>
          <p:nvPr/>
        </p:nvCxnSpPr>
        <p:spPr>
          <a:xfrm>
            <a:off x="3187045" y="2945924"/>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DF3D1B1-47BC-BCDC-A6B6-28972A1A460C}"/>
              </a:ext>
            </a:extLst>
          </p:cNvPr>
          <p:cNvGrpSpPr/>
          <p:nvPr/>
        </p:nvGrpSpPr>
        <p:grpSpPr>
          <a:xfrm>
            <a:off x="7942508" y="2945924"/>
            <a:ext cx="1206026" cy="966152"/>
            <a:chOff x="4395877" y="4740965"/>
            <a:chExt cx="1206026" cy="966152"/>
          </a:xfrm>
        </p:grpSpPr>
        <p:cxnSp>
          <p:nvCxnSpPr>
            <p:cNvPr id="9" name="Straight Connector 8">
              <a:extLst>
                <a:ext uri="{FF2B5EF4-FFF2-40B4-BE49-F238E27FC236}">
                  <a16:creationId xmlns:a16="http://schemas.microsoft.com/office/drawing/2014/main" id="{504E44DF-B550-7919-FEFA-CD7FFBC38841}"/>
                </a:ext>
              </a:extLst>
            </p:cNvPr>
            <p:cNvCxnSpPr>
              <a:cxnSpLocks/>
            </p:cNvCxnSpPr>
            <p:nvPr/>
          </p:nvCxnSpPr>
          <p:spPr>
            <a:xfrm>
              <a:off x="4419942"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39D60-E0BB-DB74-18A5-BBD14989AD69}"/>
                </a:ext>
              </a:extLst>
            </p:cNvPr>
            <p:cNvCxnSpPr>
              <a:cxnSpLocks/>
            </p:cNvCxnSpPr>
            <p:nvPr/>
          </p:nvCxnSpPr>
          <p:spPr>
            <a:xfrm>
              <a:off x="4395877" y="4740965"/>
              <a:ext cx="120602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8F488BC-3C7E-85B7-38D5-DCD0FEE7DDDF}"/>
                </a:ext>
              </a:extLst>
            </p:cNvPr>
            <p:cNvCxnSpPr>
              <a:cxnSpLocks/>
            </p:cNvCxnSpPr>
            <p:nvPr/>
          </p:nvCxnSpPr>
          <p:spPr>
            <a:xfrm>
              <a:off x="5574753"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472AA09D-CEF2-33D3-BF2F-8D4A158CCE8C}"/>
              </a:ext>
            </a:extLst>
          </p:cNvPr>
          <p:cNvSpPr txBox="1"/>
          <p:nvPr/>
        </p:nvSpPr>
        <p:spPr>
          <a:xfrm>
            <a:off x="3002346" y="4210485"/>
            <a:ext cx="430952" cy="461665"/>
          </a:xfrm>
          <a:prstGeom prst="rect">
            <a:avLst/>
          </a:prstGeom>
          <a:noFill/>
        </p:spPr>
        <p:txBody>
          <a:bodyPr wrap="none" rtlCol="0">
            <a:spAutoFit/>
          </a:bodyPr>
          <a:lstStyle/>
          <a:p>
            <a:r>
              <a:rPr lang="en-US" sz="2400">
                <a:solidFill>
                  <a:srgbClr val="F4A579"/>
                </a:solidFill>
              </a:rPr>
              <a:t>ta</a:t>
            </a:r>
            <a:endParaRPr lang="en-US" sz="2400" dirty="0">
              <a:solidFill>
                <a:srgbClr val="F4A579"/>
              </a:solidFill>
            </a:endParaRPr>
          </a:p>
        </p:txBody>
      </p:sp>
      <p:sp>
        <p:nvSpPr>
          <p:cNvPr id="16" name="TextBox 15">
            <a:extLst>
              <a:ext uri="{FF2B5EF4-FFF2-40B4-BE49-F238E27FC236}">
                <a16:creationId xmlns:a16="http://schemas.microsoft.com/office/drawing/2014/main" id="{5881A4CD-F954-52B9-A7D2-153622402CB9}"/>
              </a:ext>
            </a:extLst>
          </p:cNvPr>
          <p:cNvSpPr txBox="1"/>
          <p:nvPr/>
        </p:nvSpPr>
        <p:spPr>
          <a:xfrm>
            <a:off x="7757809" y="4210485"/>
            <a:ext cx="471785" cy="461665"/>
          </a:xfrm>
          <a:prstGeom prst="rect">
            <a:avLst/>
          </a:prstGeom>
          <a:noFill/>
        </p:spPr>
        <p:txBody>
          <a:bodyPr wrap="square" rtlCol="0">
            <a:spAutoFit/>
          </a:bodyPr>
          <a:lstStyle/>
          <a:p>
            <a:r>
              <a:rPr lang="en-US" sz="2400">
                <a:solidFill>
                  <a:srgbClr val="E347DD"/>
                </a:solidFill>
              </a:rPr>
              <a:t>te</a:t>
            </a:r>
            <a:endParaRPr lang="en-US" sz="2400" dirty="0">
              <a:solidFill>
                <a:srgbClr val="E347DD"/>
              </a:solidFill>
            </a:endParaRPr>
          </a:p>
        </p:txBody>
      </p:sp>
      <p:sp>
        <p:nvSpPr>
          <p:cNvPr id="17" name="TextBox 16">
            <a:extLst>
              <a:ext uri="{FF2B5EF4-FFF2-40B4-BE49-F238E27FC236}">
                <a16:creationId xmlns:a16="http://schemas.microsoft.com/office/drawing/2014/main" id="{8DCAF119-1AA1-7179-5FB8-8EF89636C9D0}"/>
              </a:ext>
            </a:extLst>
          </p:cNvPr>
          <p:cNvSpPr txBox="1"/>
          <p:nvPr/>
        </p:nvSpPr>
        <p:spPr>
          <a:xfrm>
            <a:off x="8912641" y="4210485"/>
            <a:ext cx="471785" cy="461665"/>
          </a:xfrm>
          <a:prstGeom prst="rect">
            <a:avLst/>
          </a:prstGeom>
          <a:noFill/>
        </p:spPr>
        <p:txBody>
          <a:bodyPr wrap="square" rtlCol="0">
            <a:spAutoFit/>
          </a:bodyPr>
          <a:lstStyle/>
          <a:p>
            <a:r>
              <a:rPr lang="en-US" sz="2400">
                <a:solidFill>
                  <a:srgbClr val="E347DD"/>
                </a:solidFill>
              </a:rPr>
              <a:t>te</a:t>
            </a:r>
            <a:endParaRPr lang="en-US" sz="2400" dirty="0">
              <a:solidFill>
                <a:srgbClr val="E347DD"/>
              </a:solidFill>
            </a:endParaRPr>
          </a:p>
        </p:txBody>
      </p:sp>
      <p:sp>
        <p:nvSpPr>
          <p:cNvPr id="19" name="TextBox 18">
            <a:extLst>
              <a:ext uri="{FF2B5EF4-FFF2-40B4-BE49-F238E27FC236}">
                <a16:creationId xmlns:a16="http://schemas.microsoft.com/office/drawing/2014/main" id="{55E3F94B-7EC7-85FC-C441-DF0311CA5991}"/>
              </a:ext>
            </a:extLst>
          </p:cNvPr>
          <p:cNvSpPr txBox="1"/>
          <p:nvPr/>
        </p:nvSpPr>
        <p:spPr>
          <a:xfrm>
            <a:off x="1417320" y="1058946"/>
            <a:ext cx="9601200" cy="1295868"/>
          </a:xfrm>
          <a:prstGeom prst="rect">
            <a:avLst/>
          </a:prstGeom>
          <a:noFill/>
        </p:spPr>
        <p:txBody>
          <a:bodyPr wrap="square">
            <a:spAutoFit/>
          </a:bodyPr>
          <a:lstStyle/>
          <a:p>
            <a:pPr>
              <a:lnSpc>
                <a:spcPct val="150000"/>
              </a:lnSpc>
            </a:pPr>
            <a:r>
              <a:rPr lang="en-US" dirty="0">
                <a:solidFill>
                  <a:srgbClr val="643BDA"/>
                </a:solidFill>
              </a:rPr>
              <a:t>So far we have met notes of two different durations, also known as note values. There are many different kinds of note values in music however we are going to take a look at just two more which will give you plenty to work with.</a:t>
            </a:r>
          </a:p>
        </p:txBody>
      </p:sp>
    </p:spTree>
    <p:extLst>
      <p:ext uri="{BB962C8B-B14F-4D97-AF65-F5344CB8AC3E}">
        <p14:creationId xmlns:p14="http://schemas.microsoft.com/office/powerpoint/2010/main" val="305805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1897224274"/>
              </p:ext>
            </p:extLst>
          </p:nvPr>
        </p:nvGraphicFramePr>
        <p:xfrm>
          <a:off x="2032000" y="2844800"/>
          <a:ext cx="8128000" cy="1524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76184551"/>
                    </a:ext>
                  </a:extLst>
                </a:gridCol>
                <a:gridCol w="2032000">
                  <a:extLst>
                    <a:ext uri="{9D8B030D-6E8A-4147-A177-3AD203B41FA5}">
                      <a16:colId xmlns:a16="http://schemas.microsoft.com/office/drawing/2014/main" val="3921286107"/>
                    </a:ext>
                  </a:extLst>
                </a:gridCol>
                <a:gridCol w="2032000">
                  <a:extLst>
                    <a:ext uri="{9D8B030D-6E8A-4147-A177-3AD203B41FA5}">
                      <a16:colId xmlns:a16="http://schemas.microsoft.com/office/drawing/2014/main" val="185831595"/>
                    </a:ext>
                  </a:extLst>
                </a:gridCol>
                <a:gridCol w="2032000">
                  <a:extLst>
                    <a:ext uri="{9D8B030D-6E8A-4147-A177-3AD203B41FA5}">
                      <a16:colId xmlns:a16="http://schemas.microsoft.com/office/drawing/2014/main" val="35189186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a:t>
                      </a:r>
                    </a:p>
                  </a:txBody>
                  <a:tcPr anchor="ctr">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nchorCtr="1">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Hot</a:t>
                      </a:r>
                    </a:p>
                  </a:txBody>
                  <a:tcPr anchor="b">
                    <a:solidFill>
                      <a:srgbClr val="7F86FF"/>
                    </a:solidFill>
                  </a:tcPr>
                </a:tc>
                <a:tc>
                  <a:txBody>
                    <a:bodyPr/>
                    <a:lstStyle/>
                    <a:p>
                      <a:pPr algn="ctr"/>
                      <a:r>
                        <a:rPr lang="en-US" sz="4400" dirty="0">
                          <a:solidFill>
                            <a:schemeClr val="bg1"/>
                          </a:solidFill>
                        </a:rPr>
                        <a:t>cross</a:t>
                      </a:r>
                    </a:p>
                  </a:txBody>
                  <a:tcPr anchor="ctr">
                    <a:solidFill>
                      <a:srgbClr val="7F86FF"/>
                    </a:solidFill>
                  </a:tcPr>
                </a:tc>
                <a:tc gridSpan="2">
                  <a:txBody>
                    <a:bodyPr/>
                    <a:lstStyle/>
                    <a:p>
                      <a:pPr algn="ctr"/>
                      <a:r>
                        <a:rPr lang="en-US" sz="4400" dirty="0">
                          <a:solidFill>
                            <a:schemeClr val="bg1"/>
                          </a:solidFill>
                        </a:rPr>
                        <a:t>buns</a:t>
                      </a:r>
                    </a:p>
                  </a:txBody>
                  <a:tcPr anchor="ctr">
                    <a:solidFill>
                      <a:srgbClr val="7F86FF"/>
                    </a:solidFill>
                  </a:tcPr>
                </a:tc>
                <a:tc hMerge="1">
                  <a:txBody>
                    <a:bodyPr/>
                    <a:lstStyle/>
                    <a:p>
                      <a:pPr algn="ctr"/>
                      <a:r>
                        <a:rPr lang="en-US" sz="4400" dirty="0">
                          <a:solidFill>
                            <a:schemeClr val="bg1"/>
                          </a:solidFill>
                        </a:rPr>
                        <a:t>Bright</a:t>
                      </a:r>
                    </a:p>
                  </a:txBody>
                  <a:tcPr anchor="ctr">
                    <a:solidFill>
                      <a:srgbClr val="7F86FF"/>
                    </a:solidFill>
                  </a:tcPr>
                </a:tc>
                <a:extLst>
                  <a:ext uri="{0D108BD9-81ED-4DB2-BD59-A6C34878D82A}">
                    <a16:rowId xmlns:a16="http://schemas.microsoft.com/office/drawing/2014/main" val="97892839"/>
                  </a:ext>
                </a:extLst>
              </a:tr>
            </a:tbl>
          </a:graphicData>
        </a:graphic>
      </p:graphicFrame>
      <p:sp>
        <p:nvSpPr>
          <p:cNvPr id="8" name="TextBox 7">
            <a:extLst>
              <a:ext uri="{FF2B5EF4-FFF2-40B4-BE49-F238E27FC236}">
                <a16:creationId xmlns:a16="http://schemas.microsoft.com/office/drawing/2014/main" id="{DFBEBAB5-EF31-5CAD-F98B-56A2AE1B2BF6}"/>
              </a:ext>
            </a:extLst>
          </p:cNvPr>
          <p:cNvSpPr txBox="1"/>
          <p:nvPr/>
        </p:nvSpPr>
        <p:spPr>
          <a:xfrm>
            <a:off x="1048107" y="1151631"/>
            <a:ext cx="10095784" cy="880369"/>
          </a:xfrm>
          <a:prstGeom prst="rect">
            <a:avLst/>
          </a:prstGeom>
          <a:noFill/>
        </p:spPr>
        <p:txBody>
          <a:bodyPr wrap="square" rtlCol="0">
            <a:spAutoFit/>
          </a:bodyPr>
          <a:lstStyle/>
          <a:p>
            <a:pPr algn="ctr">
              <a:lnSpc>
                <a:spcPct val="150000"/>
              </a:lnSpc>
            </a:pPr>
            <a:r>
              <a:rPr lang="en-US" dirty="0">
                <a:solidFill>
                  <a:srgbClr val="643BDA"/>
                </a:solidFill>
              </a:rPr>
              <a:t>Here is the first line from the nursery rhyme </a:t>
            </a:r>
            <a:r>
              <a:rPr lang="en-US" i="1" dirty="0">
                <a:solidFill>
                  <a:srgbClr val="643BDA"/>
                </a:solidFill>
              </a:rPr>
              <a:t>Hot Cross Buns. </a:t>
            </a:r>
          </a:p>
          <a:p>
            <a:pPr algn="ctr">
              <a:lnSpc>
                <a:spcPct val="150000"/>
              </a:lnSpc>
            </a:pPr>
            <a:r>
              <a:rPr lang="en-US" dirty="0">
                <a:solidFill>
                  <a:srgbClr val="643BDA"/>
                </a:solidFill>
              </a:rPr>
              <a:t>Notice the the word “buns” is stretched across two whole beats. </a:t>
            </a:r>
          </a:p>
        </p:txBody>
      </p:sp>
      <p:sp>
        <p:nvSpPr>
          <p:cNvPr id="10" name="TextBox 9">
            <a:extLst>
              <a:ext uri="{FF2B5EF4-FFF2-40B4-BE49-F238E27FC236}">
                <a16:creationId xmlns:a16="http://schemas.microsoft.com/office/drawing/2014/main" id="{1B66CB42-352C-A2AA-A6A6-30C8560978EA}"/>
              </a:ext>
            </a:extLst>
          </p:cNvPr>
          <p:cNvSpPr txBox="1"/>
          <p:nvPr/>
        </p:nvSpPr>
        <p:spPr>
          <a:xfrm>
            <a:off x="1048107" y="5181600"/>
            <a:ext cx="10095785" cy="1295868"/>
          </a:xfrm>
          <a:prstGeom prst="rect">
            <a:avLst/>
          </a:prstGeom>
          <a:noFill/>
        </p:spPr>
        <p:txBody>
          <a:bodyPr wrap="square">
            <a:spAutoFit/>
          </a:bodyPr>
          <a:lstStyle/>
          <a:p>
            <a:pPr>
              <a:lnSpc>
                <a:spcPct val="150000"/>
              </a:lnSpc>
            </a:pPr>
            <a:r>
              <a:rPr lang="en-US" dirty="0">
                <a:solidFill>
                  <a:srgbClr val="643BDA"/>
                </a:solidFill>
              </a:rPr>
              <a:t>Click to hear the words sung while the rhythm is clapped. You will hear a beat in the background this time. Notice that nothing is clapped on the last beat because we are still singing the word “buns” over two beats, starting on beat three.</a:t>
            </a:r>
          </a:p>
        </p:txBody>
      </p:sp>
      <p:pic>
        <p:nvPicPr>
          <p:cNvPr id="3" name="Audio Recording 6 Jun 2022 at 12:14:00" descr="Audio Recording 6 Jun 2022 at 12:14:00">
            <a:hlinkClick r:id="" action="ppaction://media"/>
            <a:extLst>
              <a:ext uri="{FF2B5EF4-FFF2-40B4-BE49-F238E27FC236}">
                <a16:creationId xmlns:a16="http://schemas.microsoft.com/office/drawing/2014/main" id="{D18D81FC-367C-8833-C891-40C9CFCB1B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60000" y="1185415"/>
            <a:ext cx="812800" cy="812800"/>
          </a:xfrm>
          <a:prstGeom prst="rect">
            <a:avLst/>
          </a:prstGeom>
        </p:spPr>
      </p:pic>
    </p:spTree>
    <p:extLst>
      <p:ext uri="{BB962C8B-B14F-4D97-AF65-F5344CB8AC3E}">
        <p14:creationId xmlns:p14="http://schemas.microsoft.com/office/powerpoint/2010/main" val="386557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51551952"/>
              </p:ext>
            </p:extLst>
          </p:nvPr>
        </p:nvGraphicFramePr>
        <p:xfrm>
          <a:off x="2032000" y="2844800"/>
          <a:ext cx="8128000" cy="1524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76184551"/>
                    </a:ext>
                  </a:extLst>
                </a:gridCol>
                <a:gridCol w="2032000">
                  <a:extLst>
                    <a:ext uri="{9D8B030D-6E8A-4147-A177-3AD203B41FA5}">
                      <a16:colId xmlns:a16="http://schemas.microsoft.com/office/drawing/2014/main" val="3921286107"/>
                    </a:ext>
                  </a:extLst>
                </a:gridCol>
                <a:gridCol w="2032000">
                  <a:extLst>
                    <a:ext uri="{9D8B030D-6E8A-4147-A177-3AD203B41FA5}">
                      <a16:colId xmlns:a16="http://schemas.microsoft.com/office/drawing/2014/main" val="185831595"/>
                    </a:ext>
                  </a:extLst>
                </a:gridCol>
                <a:gridCol w="2032000">
                  <a:extLst>
                    <a:ext uri="{9D8B030D-6E8A-4147-A177-3AD203B41FA5}">
                      <a16:colId xmlns:a16="http://schemas.microsoft.com/office/drawing/2014/main" val="35189186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a:t>
                      </a:r>
                    </a:p>
                  </a:txBody>
                  <a:tcPr anchor="ctr">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nchorCtr="1">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ta</a:t>
                      </a:r>
                    </a:p>
                  </a:txBody>
                  <a:tcPr anchor="b">
                    <a:solidFill>
                      <a:srgbClr val="7F86FF"/>
                    </a:solidFill>
                  </a:tcPr>
                </a:tc>
                <a:tc>
                  <a:txBody>
                    <a:bodyPr/>
                    <a:lstStyle/>
                    <a:p>
                      <a:pPr algn="ctr"/>
                      <a:r>
                        <a:rPr lang="en-US" sz="4400" dirty="0">
                          <a:solidFill>
                            <a:schemeClr val="bg1"/>
                          </a:solidFill>
                        </a:rPr>
                        <a:t>ta</a:t>
                      </a:r>
                    </a:p>
                  </a:txBody>
                  <a:tcPr anchor="ctr">
                    <a:solidFill>
                      <a:srgbClr val="7F86FF"/>
                    </a:solidFill>
                  </a:tcPr>
                </a:tc>
                <a:tc gridSpan="2">
                  <a:txBody>
                    <a:bodyPr/>
                    <a:lstStyle/>
                    <a:p>
                      <a:pPr algn="ctr"/>
                      <a:r>
                        <a:rPr lang="en-US" sz="4400" dirty="0">
                          <a:solidFill>
                            <a:schemeClr val="bg1"/>
                          </a:solidFill>
                        </a:rPr>
                        <a:t>ta      -      a</a:t>
                      </a:r>
                    </a:p>
                  </a:txBody>
                  <a:tcPr anchor="ctr">
                    <a:solidFill>
                      <a:srgbClr val="7F86FF"/>
                    </a:solidFill>
                  </a:tcPr>
                </a:tc>
                <a:tc hMerge="1">
                  <a:txBody>
                    <a:bodyPr/>
                    <a:lstStyle/>
                    <a:p>
                      <a:pPr algn="ctr"/>
                      <a:r>
                        <a:rPr lang="en-US" sz="4400" dirty="0">
                          <a:solidFill>
                            <a:schemeClr val="bg1"/>
                          </a:solidFill>
                        </a:rPr>
                        <a:t>Bright</a:t>
                      </a:r>
                    </a:p>
                  </a:txBody>
                  <a:tcPr anchor="ctr">
                    <a:solidFill>
                      <a:srgbClr val="7F86FF"/>
                    </a:solidFill>
                  </a:tcPr>
                </a:tc>
                <a:extLst>
                  <a:ext uri="{0D108BD9-81ED-4DB2-BD59-A6C34878D82A}">
                    <a16:rowId xmlns:a16="http://schemas.microsoft.com/office/drawing/2014/main" val="97892839"/>
                  </a:ext>
                </a:extLst>
              </a:tr>
            </a:tbl>
          </a:graphicData>
        </a:graphic>
      </p:graphicFrame>
      <p:sp>
        <p:nvSpPr>
          <p:cNvPr id="8" name="TextBox 7">
            <a:extLst>
              <a:ext uri="{FF2B5EF4-FFF2-40B4-BE49-F238E27FC236}">
                <a16:creationId xmlns:a16="http://schemas.microsoft.com/office/drawing/2014/main" id="{DFBEBAB5-EF31-5CAD-F98B-56A2AE1B2BF6}"/>
              </a:ext>
            </a:extLst>
          </p:cNvPr>
          <p:cNvSpPr txBox="1"/>
          <p:nvPr/>
        </p:nvSpPr>
        <p:spPr>
          <a:xfrm>
            <a:off x="1048107" y="1151631"/>
            <a:ext cx="10095784" cy="1295868"/>
          </a:xfrm>
          <a:prstGeom prst="rect">
            <a:avLst/>
          </a:prstGeom>
          <a:noFill/>
        </p:spPr>
        <p:txBody>
          <a:bodyPr wrap="square" rtlCol="0">
            <a:spAutoFit/>
          </a:bodyPr>
          <a:lstStyle/>
          <a:p>
            <a:pPr algn="ctr">
              <a:lnSpc>
                <a:spcPct val="150000"/>
              </a:lnSpc>
            </a:pPr>
            <a:r>
              <a:rPr lang="en-US" dirty="0">
                <a:solidFill>
                  <a:srgbClr val="643BDA"/>
                </a:solidFill>
              </a:rPr>
              <a:t>By simply extending a “ta” by one extra beat to make it last two complete beats, giving “ta-a”, we form the rhythm name for sounds lasting two whole beats. When clapping ta-as, you clap your hands together on the first beat (ta) and simply bounce your clasped hands for the second beat (-a).</a:t>
            </a:r>
          </a:p>
        </p:txBody>
      </p:sp>
      <p:sp>
        <p:nvSpPr>
          <p:cNvPr id="10" name="TextBox 9">
            <a:extLst>
              <a:ext uri="{FF2B5EF4-FFF2-40B4-BE49-F238E27FC236}">
                <a16:creationId xmlns:a16="http://schemas.microsoft.com/office/drawing/2014/main" id="{1B66CB42-352C-A2AA-A6A6-30C8560978EA}"/>
              </a:ext>
            </a:extLst>
          </p:cNvPr>
          <p:cNvSpPr txBox="1"/>
          <p:nvPr/>
        </p:nvSpPr>
        <p:spPr>
          <a:xfrm>
            <a:off x="1048107" y="5181600"/>
            <a:ext cx="10095785" cy="464871"/>
          </a:xfrm>
          <a:prstGeom prst="rect">
            <a:avLst/>
          </a:prstGeom>
          <a:noFill/>
        </p:spPr>
        <p:txBody>
          <a:bodyPr wrap="square">
            <a:spAutoFit/>
          </a:bodyPr>
          <a:lstStyle/>
          <a:p>
            <a:pPr>
              <a:lnSpc>
                <a:spcPct val="150000"/>
              </a:lnSpc>
            </a:pPr>
            <a:r>
              <a:rPr lang="en-US" dirty="0">
                <a:solidFill>
                  <a:srgbClr val="643BDA"/>
                </a:solidFill>
              </a:rPr>
              <a:t>Here is the same rhythm again, this time using rhythm names.</a:t>
            </a:r>
          </a:p>
        </p:txBody>
      </p:sp>
      <p:pic>
        <p:nvPicPr>
          <p:cNvPr id="5" name="Audio Recording 6 Jun 2022 at 12:38:45" descr="Audio Recording 6 Jun 2022 at 12:38:45">
            <a:hlinkClick r:id="" action="ppaction://media"/>
            <a:extLst>
              <a:ext uri="{FF2B5EF4-FFF2-40B4-BE49-F238E27FC236}">
                <a16:creationId xmlns:a16="http://schemas.microsoft.com/office/drawing/2014/main" id="{475479D7-EBE4-9244-972A-E0568BD1C1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9962" y="5007635"/>
            <a:ext cx="812800" cy="812800"/>
          </a:xfrm>
          <a:prstGeom prst="rect">
            <a:avLst/>
          </a:prstGeom>
        </p:spPr>
      </p:pic>
    </p:spTree>
    <p:extLst>
      <p:ext uri="{BB962C8B-B14F-4D97-AF65-F5344CB8AC3E}">
        <p14:creationId xmlns:p14="http://schemas.microsoft.com/office/powerpoint/2010/main" val="41620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nvGraphicFramePr>
        <p:xfrm>
          <a:off x="2032000" y="2844800"/>
          <a:ext cx="8128000" cy="1524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76184551"/>
                    </a:ext>
                  </a:extLst>
                </a:gridCol>
                <a:gridCol w="2032000">
                  <a:extLst>
                    <a:ext uri="{9D8B030D-6E8A-4147-A177-3AD203B41FA5}">
                      <a16:colId xmlns:a16="http://schemas.microsoft.com/office/drawing/2014/main" val="3921286107"/>
                    </a:ext>
                  </a:extLst>
                </a:gridCol>
                <a:gridCol w="2032000">
                  <a:extLst>
                    <a:ext uri="{9D8B030D-6E8A-4147-A177-3AD203B41FA5}">
                      <a16:colId xmlns:a16="http://schemas.microsoft.com/office/drawing/2014/main" val="185831595"/>
                    </a:ext>
                  </a:extLst>
                </a:gridCol>
                <a:gridCol w="2032000">
                  <a:extLst>
                    <a:ext uri="{9D8B030D-6E8A-4147-A177-3AD203B41FA5}">
                      <a16:colId xmlns:a16="http://schemas.microsoft.com/office/drawing/2014/main" val="35189186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a:t>
                      </a:r>
                    </a:p>
                  </a:txBody>
                  <a:tcPr anchor="ctr">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nchorCtr="1">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ta</a:t>
                      </a:r>
                    </a:p>
                  </a:txBody>
                  <a:tcPr anchor="b">
                    <a:solidFill>
                      <a:srgbClr val="7F86FF"/>
                    </a:solidFill>
                  </a:tcPr>
                </a:tc>
                <a:tc>
                  <a:txBody>
                    <a:bodyPr/>
                    <a:lstStyle/>
                    <a:p>
                      <a:pPr algn="ctr"/>
                      <a:r>
                        <a:rPr lang="en-US" sz="4400" dirty="0">
                          <a:solidFill>
                            <a:schemeClr val="bg1"/>
                          </a:solidFill>
                        </a:rPr>
                        <a:t>ta</a:t>
                      </a:r>
                    </a:p>
                  </a:txBody>
                  <a:tcPr anchor="ctr">
                    <a:solidFill>
                      <a:srgbClr val="7F86FF"/>
                    </a:solidFill>
                  </a:tcPr>
                </a:tc>
                <a:tc gridSpan="2">
                  <a:txBody>
                    <a:bodyPr/>
                    <a:lstStyle/>
                    <a:p>
                      <a:pPr algn="ctr"/>
                      <a:r>
                        <a:rPr lang="en-US" sz="4400" dirty="0">
                          <a:solidFill>
                            <a:schemeClr val="bg1"/>
                          </a:solidFill>
                        </a:rPr>
                        <a:t>ta      -      a</a:t>
                      </a:r>
                    </a:p>
                  </a:txBody>
                  <a:tcPr anchor="ctr">
                    <a:solidFill>
                      <a:srgbClr val="7F86FF"/>
                    </a:solidFill>
                  </a:tcPr>
                </a:tc>
                <a:tc hMerge="1">
                  <a:txBody>
                    <a:bodyPr/>
                    <a:lstStyle/>
                    <a:p>
                      <a:pPr algn="ctr"/>
                      <a:r>
                        <a:rPr lang="en-US" sz="4400" dirty="0">
                          <a:solidFill>
                            <a:schemeClr val="bg1"/>
                          </a:solidFill>
                        </a:rPr>
                        <a:t>Bright</a:t>
                      </a:r>
                    </a:p>
                  </a:txBody>
                  <a:tcPr anchor="ctr">
                    <a:solidFill>
                      <a:srgbClr val="7F86FF"/>
                    </a:solidFill>
                  </a:tcPr>
                </a:tc>
                <a:extLst>
                  <a:ext uri="{0D108BD9-81ED-4DB2-BD59-A6C34878D82A}">
                    <a16:rowId xmlns:a16="http://schemas.microsoft.com/office/drawing/2014/main" val="97892839"/>
                  </a:ext>
                </a:extLst>
              </a:tr>
            </a:tbl>
          </a:graphicData>
        </a:graphic>
      </p:graphicFrame>
      <p:sp>
        <p:nvSpPr>
          <p:cNvPr id="8" name="TextBox 7">
            <a:extLst>
              <a:ext uri="{FF2B5EF4-FFF2-40B4-BE49-F238E27FC236}">
                <a16:creationId xmlns:a16="http://schemas.microsoft.com/office/drawing/2014/main" id="{DFBEBAB5-EF31-5CAD-F98B-56A2AE1B2BF6}"/>
              </a:ext>
            </a:extLst>
          </p:cNvPr>
          <p:cNvSpPr txBox="1"/>
          <p:nvPr/>
        </p:nvSpPr>
        <p:spPr>
          <a:xfrm>
            <a:off x="1048107" y="1151631"/>
            <a:ext cx="4524018" cy="464871"/>
          </a:xfrm>
          <a:prstGeom prst="rect">
            <a:avLst/>
          </a:prstGeom>
          <a:noFill/>
        </p:spPr>
        <p:txBody>
          <a:bodyPr wrap="square" rtlCol="0">
            <a:spAutoFit/>
          </a:bodyPr>
          <a:lstStyle/>
          <a:p>
            <a:pPr algn="ctr">
              <a:lnSpc>
                <a:spcPct val="150000"/>
              </a:lnSpc>
            </a:pPr>
            <a:r>
              <a:rPr lang="en-US" dirty="0">
                <a:solidFill>
                  <a:srgbClr val="643BDA"/>
                </a:solidFill>
              </a:rPr>
              <a:t>In stick notation, a ta-a is written like this:</a:t>
            </a:r>
          </a:p>
        </p:txBody>
      </p:sp>
      <p:sp>
        <p:nvSpPr>
          <p:cNvPr id="10" name="TextBox 9">
            <a:extLst>
              <a:ext uri="{FF2B5EF4-FFF2-40B4-BE49-F238E27FC236}">
                <a16:creationId xmlns:a16="http://schemas.microsoft.com/office/drawing/2014/main" id="{1B66CB42-352C-A2AA-A6A6-30C8560978EA}"/>
              </a:ext>
            </a:extLst>
          </p:cNvPr>
          <p:cNvSpPr txBox="1"/>
          <p:nvPr/>
        </p:nvSpPr>
        <p:spPr>
          <a:xfrm>
            <a:off x="1048107" y="5870406"/>
            <a:ext cx="10095785" cy="464871"/>
          </a:xfrm>
          <a:prstGeom prst="rect">
            <a:avLst/>
          </a:prstGeom>
          <a:noFill/>
        </p:spPr>
        <p:txBody>
          <a:bodyPr wrap="square">
            <a:spAutoFit/>
          </a:bodyPr>
          <a:lstStyle/>
          <a:p>
            <a:pPr>
              <a:lnSpc>
                <a:spcPct val="150000"/>
              </a:lnSpc>
            </a:pPr>
            <a:r>
              <a:rPr lang="en-US" dirty="0">
                <a:solidFill>
                  <a:srgbClr val="643BDA"/>
                </a:solidFill>
              </a:rPr>
              <a:t>Here is the same rhythm again performed using rhythm names. The stick notation is shown this time.</a:t>
            </a:r>
          </a:p>
        </p:txBody>
      </p:sp>
      <p:pic>
        <p:nvPicPr>
          <p:cNvPr id="1026" name="Picture 2" descr="Note Values・Musical Symbols・Free HD Images">
            <a:extLst>
              <a:ext uri="{FF2B5EF4-FFF2-40B4-BE49-F238E27FC236}">
                <a16:creationId xmlns:a16="http://schemas.microsoft.com/office/drawing/2014/main" id="{BF23F231-D082-C127-1199-85A7C1AA6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731" y="968568"/>
            <a:ext cx="408943" cy="1158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BC3E8EF-6024-D86A-6098-037168BD96AA}"/>
              </a:ext>
            </a:extLst>
          </p:cNvPr>
          <p:cNvSpPr txBox="1"/>
          <p:nvPr/>
        </p:nvSpPr>
        <p:spPr>
          <a:xfrm>
            <a:off x="6619873" y="968568"/>
            <a:ext cx="4524018" cy="1295868"/>
          </a:xfrm>
          <a:prstGeom prst="rect">
            <a:avLst/>
          </a:prstGeom>
          <a:noFill/>
        </p:spPr>
        <p:txBody>
          <a:bodyPr wrap="square" rtlCol="0">
            <a:spAutoFit/>
          </a:bodyPr>
          <a:lstStyle/>
          <a:p>
            <a:pPr algn="ctr">
              <a:lnSpc>
                <a:spcPct val="150000"/>
              </a:lnSpc>
            </a:pPr>
            <a:r>
              <a:rPr lang="en-US" dirty="0">
                <a:solidFill>
                  <a:srgbClr val="643BDA"/>
                </a:solidFill>
              </a:rPr>
              <a:t>Notice that the ball (the head of the note) is not colored in. If it was then it would be something else so this is worth mentioning!</a:t>
            </a:r>
          </a:p>
        </p:txBody>
      </p:sp>
      <p:pic>
        <p:nvPicPr>
          <p:cNvPr id="11" name="Picture 2" descr="Note Values・Musical Symbols・Free HD Images">
            <a:extLst>
              <a:ext uri="{FF2B5EF4-FFF2-40B4-BE49-F238E27FC236}">
                <a16:creationId xmlns:a16="http://schemas.microsoft.com/office/drawing/2014/main" id="{B4A45D82-95BA-8383-DE37-DD77C9ECA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469" y="4650254"/>
            <a:ext cx="357372" cy="101235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938D73CE-2439-BBF1-E7B8-5798FDA31684}"/>
              </a:ext>
            </a:extLst>
          </p:cNvPr>
          <p:cNvCxnSpPr>
            <a:cxnSpLocks/>
          </p:cNvCxnSpPr>
          <p:nvPr/>
        </p:nvCxnSpPr>
        <p:spPr>
          <a:xfrm>
            <a:off x="3072745" y="4636527"/>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FCF6D22-B1DC-3B73-BF16-547E5FA3F1F1}"/>
              </a:ext>
            </a:extLst>
          </p:cNvPr>
          <p:cNvCxnSpPr>
            <a:cxnSpLocks/>
          </p:cNvCxnSpPr>
          <p:nvPr/>
        </p:nvCxnSpPr>
        <p:spPr>
          <a:xfrm>
            <a:off x="5072995" y="4636527"/>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Audio Recording 6 Jun 2022 at 12:38:45" descr="Audio Recording 6 Jun 2022 at 12:38:45">
            <a:hlinkClick r:id="" action="ppaction://media"/>
            <a:extLst>
              <a:ext uri="{FF2B5EF4-FFF2-40B4-BE49-F238E27FC236}">
                <a16:creationId xmlns:a16="http://schemas.microsoft.com/office/drawing/2014/main" id="{6E0BF244-E33A-D764-29E0-DD8CB5AACA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37491" y="3200400"/>
            <a:ext cx="812800" cy="812800"/>
          </a:xfrm>
          <a:prstGeom prst="rect">
            <a:avLst/>
          </a:prstGeom>
        </p:spPr>
      </p:pic>
    </p:spTree>
    <p:extLst>
      <p:ext uri="{BB962C8B-B14F-4D97-AF65-F5344CB8AC3E}">
        <p14:creationId xmlns:p14="http://schemas.microsoft.com/office/powerpoint/2010/main" val="9175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9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E54F134-B4F8-D7EF-4683-0255C83A1EC7}"/>
              </a:ext>
            </a:extLst>
          </p:cNvPr>
          <p:cNvSpPr txBox="1"/>
          <p:nvPr/>
        </p:nvSpPr>
        <p:spPr>
          <a:xfrm>
            <a:off x="2980364" y="1514902"/>
            <a:ext cx="7044072" cy="464871"/>
          </a:xfrm>
          <a:prstGeom prst="rect">
            <a:avLst/>
          </a:prstGeom>
          <a:noFill/>
        </p:spPr>
        <p:txBody>
          <a:bodyPr wrap="square">
            <a:spAutoFit/>
          </a:bodyPr>
          <a:lstStyle/>
          <a:p>
            <a:pPr>
              <a:lnSpc>
                <a:spcPct val="150000"/>
              </a:lnSpc>
            </a:pPr>
            <a:r>
              <a:rPr lang="en-US" dirty="0">
                <a:solidFill>
                  <a:srgbClr val="643BDA"/>
                </a:solidFill>
              </a:rPr>
              <a:t>Here it is one last time, this time represented purely in stick notation.</a:t>
            </a:r>
          </a:p>
        </p:txBody>
      </p:sp>
      <p:grpSp>
        <p:nvGrpSpPr>
          <p:cNvPr id="3" name="Group 2">
            <a:extLst>
              <a:ext uri="{FF2B5EF4-FFF2-40B4-BE49-F238E27FC236}">
                <a16:creationId xmlns:a16="http://schemas.microsoft.com/office/drawing/2014/main" id="{14544B56-FD92-19EC-2FE7-AD53DDD0D8E4}"/>
              </a:ext>
            </a:extLst>
          </p:cNvPr>
          <p:cNvGrpSpPr/>
          <p:nvPr/>
        </p:nvGrpSpPr>
        <p:grpSpPr>
          <a:xfrm>
            <a:off x="4095750" y="2808473"/>
            <a:ext cx="4000500" cy="1012359"/>
            <a:chOff x="3744258" y="2808473"/>
            <a:chExt cx="4000500" cy="1012359"/>
          </a:xfrm>
        </p:grpSpPr>
        <p:pic>
          <p:nvPicPr>
            <p:cNvPr id="16" name="Picture 2" descr="Note Values・Musical Symbols・Free HD Images">
              <a:extLst>
                <a:ext uri="{FF2B5EF4-FFF2-40B4-BE49-F238E27FC236}">
                  <a16:creationId xmlns:a16="http://schemas.microsoft.com/office/drawing/2014/main" id="{3E167FEE-1838-47AA-D310-2BBFD14A3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386" y="2808473"/>
              <a:ext cx="357372" cy="101235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B4EA572F-3794-653B-E75C-34C1FF7A8C1F}"/>
                </a:ext>
              </a:extLst>
            </p:cNvPr>
            <p:cNvCxnSpPr>
              <a:cxnSpLocks/>
            </p:cNvCxnSpPr>
            <p:nvPr/>
          </p:nvCxnSpPr>
          <p:spPr>
            <a:xfrm>
              <a:off x="3744258" y="2854680"/>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9DF9E6-2F05-639F-6D5C-D99165B99846}"/>
                </a:ext>
              </a:extLst>
            </p:cNvPr>
            <p:cNvCxnSpPr>
              <a:cxnSpLocks/>
            </p:cNvCxnSpPr>
            <p:nvPr/>
          </p:nvCxnSpPr>
          <p:spPr>
            <a:xfrm>
              <a:off x="5744508" y="2854680"/>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 name="Audio Recording 6 Jun 2022 at 12:38:45" descr="Audio Recording 6 Jun 2022 at 12:38:45">
            <a:hlinkClick r:id="" action="ppaction://media"/>
            <a:extLst>
              <a:ext uri="{FF2B5EF4-FFF2-40B4-BE49-F238E27FC236}">
                <a16:creationId xmlns:a16="http://schemas.microsoft.com/office/drawing/2014/main" id="{0AA5EFE8-B96A-36A4-530B-8AB443E1A2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5093360"/>
            <a:ext cx="812800" cy="812800"/>
          </a:xfrm>
          <a:prstGeom prst="rect">
            <a:avLst/>
          </a:prstGeom>
        </p:spPr>
      </p:pic>
    </p:spTree>
    <p:extLst>
      <p:ext uri="{BB962C8B-B14F-4D97-AF65-F5344CB8AC3E}">
        <p14:creationId xmlns:p14="http://schemas.microsoft.com/office/powerpoint/2010/main" val="151766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96"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272605778"/>
              </p:ext>
            </p:extLst>
          </p:nvPr>
        </p:nvGraphicFramePr>
        <p:xfrm>
          <a:off x="1701800" y="2844800"/>
          <a:ext cx="8788400" cy="2286000"/>
        </p:xfrm>
        <a:graphic>
          <a:graphicData uri="http://schemas.openxmlformats.org/drawingml/2006/table">
            <a:tbl>
              <a:tblPr firstRow="1" bandRow="1">
                <a:tableStyleId>{5C22544A-7EE6-4342-B048-85BDC9FD1C3A}</a:tableStyleId>
              </a:tblPr>
              <a:tblGrid>
                <a:gridCol w="2197100">
                  <a:extLst>
                    <a:ext uri="{9D8B030D-6E8A-4147-A177-3AD203B41FA5}">
                      <a16:colId xmlns:a16="http://schemas.microsoft.com/office/drawing/2014/main" val="1276184551"/>
                    </a:ext>
                  </a:extLst>
                </a:gridCol>
                <a:gridCol w="1098550">
                  <a:extLst>
                    <a:ext uri="{9D8B030D-6E8A-4147-A177-3AD203B41FA5}">
                      <a16:colId xmlns:a16="http://schemas.microsoft.com/office/drawing/2014/main" val="3921286107"/>
                    </a:ext>
                  </a:extLst>
                </a:gridCol>
                <a:gridCol w="1098550">
                  <a:extLst>
                    <a:ext uri="{9D8B030D-6E8A-4147-A177-3AD203B41FA5}">
                      <a16:colId xmlns:a16="http://schemas.microsoft.com/office/drawing/2014/main" val="3032850848"/>
                    </a:ext>
                  </a:extLst>
                </a:gridCol>
                <a:gridCol w="2197100">
                  <a:extLst>
                    <a:ext uri="{9D8B030D-6E8A-4147-A177-3AD203B41FA5}">
                      <a16:colId xmlns:a16="http://schemas.microsoft.com/office/drawing/2014/main" val="185831595"/>
                    </a:ext>
                  </a:extLst>
                </a:gridCol>
                <a:gridCol w="2197100">
                  <a:extLst>
                    <a:ext uri="{9D8B030D-6E8A-4147-A177-3AD203B41FA5}">
                      <a16:colId xmlns:a16="http://schemas.microsoft.com/office/drawing/2014/main" val="35189186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a:t>
                      </a:r>
                    </a:p>
                  </a:txBody>
                  <a:tcPr anchor="ctr">
                    <a:solidFill>
                      <a:srgbClr val="F4A579">
                        <a:alpha val="5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solidFill>
                      <a:srgbClr val="F4A579">
                        <a:alpha val="50000"/>
                      </a:srgb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nchorCtr="1">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Bow</a:t>
                      </a:r>
                    </a:p>
                  </a:txBody>
                  <a:tcPr anchor="b">
                    <a:solidFill>
                      <a:srgbClr val="7F86FF"/>
                    </a:solidFill>
                  </a:tcPr>
                </a:tc>
                <a:tc gridSpan="2">
                  <a:txBody>
                    <a:bodyPr/>
                    <a:lstStyle/>
                    <a:p>
                      <a:pPr algn="ctr"/>
                      <a:r>
                        <a:rPr lang="en-US" sz="4400" dirty="0">
                          <a:solidFill>
                            <a:schemeClr val="bg1"/>
                          </a:solidFill>
                        </a:rPr>
                        <a:t>wow</a:t>
                      </a:r>
                    </a:p>
                  </a:txBody>
                  <a:tcPr anchor="ctr">
                    <a:solidFill>
                      <a:srgbClr val="7F86FF"/>
                    </a:solidFill>
                  </a:tcPr>
                </a:tc>
                <a:tc hMerge="1">
                  <a:txBody>
                    <a:bodyPr/>
                    <a:lstStyle/>
                    <a:p>
                      <a:endParaRPr lang="en-US"/>
                    </a:p>
                  </a:txBody>
                  <a:tcPr/>
                </a:tc>
                <a:tc>
                  <a:txBody>
                    <a:bodyPr/>
                    <a:lstStyle/>
                    <a:p>
                      <a:pPr algn="ctr"/>
                      <a:r>
                        <a:rPr lang="en-US" sz="4400" dirty="0">
                          <a:solidFill>
                            <a:schemeClr val="bg1"/>
                          </a:solidFill>
                        </a:rPr>
                        <a:t>wow</a:t>
                      </a:r>
                    </a:p>
                  </a:txBody>
                  <a:tcPr anchor="ctr">
                    <a:solidFill>
                      <a:srgbClr val="7F86FF"/>
                    </a:solidFill>
                  </a:tcPr>
                </a:tc>
                <a:tc>
                  <a:txBody>
                    <a:bodyPr/>
                    <a:lstStyle/>
                    <a:p>
                      <a:pPr algn="ctr"/>
                      <a:endParaRPr lang="en-US" sz="4400" dirty="0">
                        <a:solidFill>
                          <a:schemeClr val="bg1"/>
                        </a:solidFill>
                      </a:endParaRPr>
                    </a:p>
                  </a:txBody>
                  <a:tcPr anchor="ctr">
                    <a:solidFill>
                      <a:srgbClr val="7F86FF"/>
                    </a:solidFill>
                  </a:tcPr>
                </a:tc>
                <a:extLst>
                  <a:ext uri="{0D108BD9-81ED-4DB2-BD59-A6C34878D82A}">
                    <a16:rowId xmlns:a16="http://schemas.microsoft.com/office/drawing/2014/main" val="97892839"/>
                  </a:ext>
                </a:extLst>
              </a:tr>
              <a:tr h="370840">
                <a:tc>
                  <a:txBody>
                    <a:bodyPr/>
                    <a:lstStyle/>
                    <a:p>
                      <a:pPr algn="ctr"/>
                      <a:r>
                        <a:rPr lang="en-US" sz="4400" dirty="0">
                          <a:solidFill>
                            <a:schemeClr val="bg1"/>
                          </a:solidFill>
                        </a:rPr>
                        <a:t>Who’s </a:t>
                      </a:r>
                    </a:p>
                  </a:txBody>
                  <a:tcPr anchor="b">
                    <a:solidFill>
                      <a:srgbClr val="7F86FF"/>
                    </a:solidFill>
                  </a:tcPr>
                </a:tc>
                <a:tc>
                  <a:txBody>
                    <a:bodyPr/>
                    <a:lstStyle/>
                    <a:p>
                      <a:pPr algn="ctr"/>
                      <a:r>
                        <a:rPr lang="en-US" sz="4400" dirty="0">
                          <a:solidFill>
                            <a:schemeClr val="bg1"/>
                          </a:solidFill>
                        </a:rPr>
                        <a:t>dog</a:t>
                      </a:r>
                    </a:p>
                  </a:txBody>
                  <a:tcPr anchor="ctr">
                    <a:solidFill>
                      <a:srgbClr val="7F86FF"/>
                    </a:solidFill>
                  </a:tcPr>
                </a:tc>
                <a:tc>
                  <a:txBody>
                    <a:bodyPr/>
                    <a:lstStyle/>
                    <a:p>
                      <a:pPr algn="ctr"/>
                      <a:r>
                        <a:rPr lang="en-US" sz="4400" dirty="0">
                          <a:solidFill>
                            <a:schemeClr val="bg1"/>
                          </a:solidFill>
                        </a:rPr>
                        <a:t>art</a:t>
                      </a:r>
                    </a:p>
                  </a:txBody>
                  <a:tcPr anchor="ctr">
                    <a:solidFill>
                      <a:srgbClr val="7F86FF"/>
                    </a:solidFill>
                  </a:tcPr>
                </a:tc>
                <a:tc>
                  <a:txBody>
                    <a:bodyPr/>
                    <a:lstStyle/>
                    <a:p>
                      <a:pPr algn="ctr"/>
                      <a:r>
                        <a:rPr lang="en-US" sz="4400" dirty="0">
                          <a:solidFill>
                            <a:schemeClr val="bg1"/>
                          </a:solidFill>
                        </a:rPr>
                        <a:t>thou?</a:t>
                      </a:r>
                    </a:p>
                  </a:txBody>
                  <a:tcPr anchor="ctr">
                    <a:solidFill>
                      <a:srgbClr val="7F86FF"/>
                    </a:solidFill>
                  </a:tcPr>
                </a:tc>
                <a:tc>
                  <a:txBody>
                    <a:bodyPr/>
                    <a:lstStyle/>
                    <a:p>
                      <a:pPr algn="ctr"/>
                      <a:endParaRPr lang="en-US" sz="4400" dirty="0">
                        <a:solidFill>
                          <a:schemeClr val="bg1"/>
                        </a:solidFill>
                      </a:endParaRPr>
                    </a:p>
                  </a:txBody>
                  <a:tcPr anchor="ctr">
                    <a:solidFill>
                      <a:srgbClr val="7F86FF"/>
                    </a:solidFill>
                  </a:tcPr>
                </a:tc>
                <a:extLst>
                  <a:ext uri="{0D108BD9-81ED-4DB2-BD59-A6C34878D82A}">
                    <a16:rowId xmlns:a16="http://schemas.microsoft.com/office/drawing/2014/main" val="3613803828"/>
                  </a:ext>
                </a:extLst>
              </a:tr>
            </a:tbl>
          </a:graphicData>
        </a:graphic>
      </p:graphicFrame>
      <p:sp>
        <p:nvSpPr>
          <p:cNvPr id="8" name="TextBox 7">
            <a:extLst>
              <a:ext uri="{FF2B5EF4-FFF2-40B4-BE49-F238E27FC236}">
                <a16:creationId xmlns:a16="http://schemas.microsoft.com/office/drawing/2014/main" id="{DFBEBAB5-EF31-5CAD-F98B-56A2AE1B2BF6}"/>
              </a:ext>
            </a:extLst>
          </p:cNvPr>
          <p:cNvSpPr txBox="1"/>
          <p:nvPr/>
        </p:nvSpPr>
        <p:spPr>
          <a:xfrm>
            <a:off x="1161812" y="1103947"/>
            <a:ext cx="10325338" cy="1295868"/>
          </a:xfrm>
          <a:prstGeom prst="rect">
            <a:avLst/>
          </a:prstGeom>
          <a:noFill/>
        </p:spPr>
        <p:txBody>
          <a:bodyPr wrap="square" rtlCol="0">
            <a:spAutoFit/>
          </a:bodyPr>
          <a:lstStyle/>
          <a:p>
            <a:pPr>
              <a:lnSpc>
                <a:spcPct val="150000"/>
              </a:lnSpc>
            </a:pPr>
            <a:r>
              <a:rPr lang="en-US" dirty="0">
                <a:solidFill>
                  <a:srgbClr val="643BDA"/>
                </a:solidFill>
              </a:rPr>
              <a:t>For the last note value, let’s take a look at the first two lines of the song </a:t>
            </a:r>
            <a:r>
              <a:rPr lang="en-US" i="1" dirty="0">
                <a:solidFill>
                  <a:srgbClr val="643BDA"/>
                </a:solidFill>
              </a:rPr>
              <a:t>Bow, wow, wow. </a:t>
            </a:r>
          </a:p>
          <a:p>
            <a:pPr>
              <a:lnSpc>
                <a:spcPct val="150000"/>
              </a:lnSpc>
            </a:pPr>
            <a:r>
              <a:rPr lang="en-US" dirty="0">
                <a:solidFill>
                  <a:srgbClr val="643BDA"/>
                </a:solidFill>
              </a:rPr>
              <a:t>Have a listen. You will hear a steady beat being played in the background. </a:t>
            </a:r>
          </a:p>
          <a:p>
            <a:pPr>
              <a:lnSpc>
                <a:spcPct val="150000"/>
              </a:lnSpc>
            </a:pPr>
            <a:r>
              <a:rPr lang="en-US" dirty="0">
                <a:solidFill>
                  <a:srgbClr val="643BDA"/>
                </a:solidFill>
              </a:rPr>
              <a:t>Notice there is a beat of silence where nothing is sung/clapped on the fourth beat of both lines.</a:t>
            </a:r>
          </a:p>
        </p:txBody>
      </p:sp>
      <p:pic>
        <p:nvPicPr>
          <p:cNvPr id="3" name="Audio Recording 6 Jun 2022 at 13:01:22" descr="Audio Recording 6 Jun 2022 at 13:01:22">
            <a:hlinkClick r:id="" action="ppaction://media"/>
            <a:extLst>
              <a:ext uri="{FF2B5EF4-FFF2-40B4-BE49-F238E27FC236}">
                <a16:creationId xmlns:a16="http://schemas.microsoft.com/office/drawing/2014/main" id="{77F07F57-D5DA-0E42-DA3D-46C86B4837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347653"/>
            <a:ext cx="812800" cy="812800"/>
          </a:xfrm>
          <a:prstGeom prst="rect">
            <a:avLst/>
          </a:prstGeom>
        </p:spPr>
      </p:pic>
    </p:spTree>
    <p:extLst>
      <p:ext uri="{BB962C8B-B14F-4D97-AF65-F5344CB8AC3E}">
        <p14:creationId xmlns:p14="http://schemas.microsoft.com/office/powerpoint/2010/main" val="1802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2136010025"/>
              </p:ext>
            </p:extLst>
          </p:nvPr>
        </p:nvGraphicFramePr>
        <p:xfrm>
          <a:off x="1701800" y="2286000"/>
          <a:ext cx="8788400" cy="2286000"/>
        </p:xfrm>
        <a:graphic>
          <a:graphicData uri="http://schemas.openxmlformats.org/drawingml/2006/table">
            <a:tbl>
              <a:tblPr firstRow="1" bandRow="1">
                <a:tableStyleId>{5C22544A-7EE6-4342-B048-85BDC9FD1C3A}</a:tableStyleId>
              </a:tblPr>
              <a:tblGrid>
                <a:gridCol w="2197100">
                  <a:extLst>
                    <a:ext uri="{9D8B030D-6E8A-4147-A177-3AD203B41FA5}">
                      <a16:colId xmlns:a16="http://schemas.microsoft.com/office/drawing/2014/main" val="1276184551"/>
                    </a:ext>
                  </a:extLst>
                </a:gridCol>
                <a:gridCol w="1098550">
                  <a:extLst>
                    <a:ext uri="{9D8B030D-6E8A-4147-A177-3AD203B41FA5}">
                      <a16:colId xmlns:a16="http://schemas.microsoft.com/office/drawing/2014/main" val="3921286107"/>
                    </a:ext>
                  </a:extLst>
                </a:gridCol>
                <a:gridCol w="1098550">
                  <a:extLst>
                    <a:ext uri="{9D8B030D-6E8A-4147-A177-3AD203B41FA5}">
                      <a16:colId xmlns:a16="http://schemas.microsoft.com/office/drawing/2014/main" val="3032850848"/>
                    </a:ext>
                  </a:extLst>
                </a:gridCol>
                <a:gridCol w="2197100">
                  <a:extLst>
                    <a:ext uri="{9D8B030D-6E8A-4147-A177-3AD203B41FA5}">
                      <a16:colId xmlns:a16="http://schemas.microsoft.com/office/drawing/2014/main" val="185831595"/>
                    </a:ext>
                  </a:extLst>
                </a:gridCol>
                <a:gridCol w="2197100">
                  <a:extLst>
                    <a:ext uri="{9D8B030D-6E8A-4147-A177-3AD203B41FA5}">
                      <a16:colId xmlns:a16="http://schemas.microsoft.com/office/drawing/2014/main" val="35189186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a:t>
                      </a:r>
                    </a:p>
                  </a:txBody>
                  <a:tcPr anchor="ctr">
                    <a:solidFill>
                      <a:srgbClr val="F4A579">
                        <a:alpha val="5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solidFill>
                      <a:srgbClr val="F4A579">
                        <a:alpha val="50000"/>
                      </a:srgb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nchorCtr="1">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ta</a:t>
                      </a:r>
                    </a:p>
                  </a:txBody>
                  <a:tcPr anchor="b">
                    <a:solidFill>
                      <a:srgbClr val="7F86FF"/>
                    </a:solidFill>
                  </a:tcPr>
                </a:tc>
                <a:tc gridSpan="2">
                  <a:txBody>
                    <a:bodyPr/>
                    <a:lstStyle/>
                    <a:p>
                      <a:pPr algn="ctr"/>
                      <a:r>
                        <a:rPr lang="en-US" sz="4400" dirty="0">
                          <a:solidFill>
                            <a:schemeClr val="bg1"/>
                          </a:solidFill>
                        </a:rPr>
                        <a:t>ta</a:t>
                      </a:r>
                    </a:p>
                  </a:txBody>
                  <a:tcPr anchor="ctr">
                    <a:solidFill>
                      <a:srgbClr val="7F86FF"/>
                    </a:solidFill>
                  </a:tcPr>
                </a:tc>
                <a:tc hMerge="1">
                  <a:txBody>
                    <a:bodyPr/>
                    <a:lstStyle/>
                    <a:p>
                      <a:endParaRPr lang="en-US"/>
                    </a:p>
                  </a:txBody>
                  <a:tcPr/>
                </a:tc>
                <a:tc>
                  <a:txBody>
                    <a:bodyPr/>
                    <a:lstStyle/>
                    <a:p>
                      <a:pPr algn="ctr"/>
                      <a:r>
                        <a:rPr lang="en-US" sz="4400" dirty="0">
                          <a:solidFill>
                            <a:schemeClr val="bg1"/>
                          </a:solidFill>
                        </a:rPr>
                        <a:t>ta</a:t>
                      </a:r>
                    </a:p>
                  </a:txBody>
                  <a:tcPr anchor="ctr">
                    <a:solidFill>
                      <a:srgbClr val="7F86FF"/>
                    </a:solidFill>
                  </a:tcPr>
                </a:tc>
                <a:tc>
                  <a:txBody>
                    <a:bodyPr/>
                    <a:lstStyle/>
                    <a:p>
                      <a:pPr algn="ctr"/>
                      <a:r>
                        <a:rPr lang="en-US" sz="4400" dirty="0">
                          <a:solidFill>
                            <a:schemeClr val="bg1"/>
                          </a:solidFill>
                        </a:rPr>
                        <a:t>(rest)</a:t>
                      </a:r>
                    </a:p>
                  </a:txBody>
                  <a:tcPr anchor="ctr">
                    <a:solidFill>
                      <a:srgbClr val="7F86FF"/>
                    </a:solidFill>
                  </a:tcPr>
                </a:tc>
                <a:extLst>
                  <a:ext uri="{0D108BD9-81ED-4DB2-BD59-A6C34878D82A}">
                    <a16:rowId xmlns:a16="http://schemas.microsoft.com/office/drawing/2014/main" val="97892839"/>
                  </a:ext>
                </a:extLst>
              </a:tr>
              <a:tr h="370840">
                <a:tc>
                  <a:txBody>
                    <a:bodyPr/>
                    <a:lstStyle/>
                    <a:p>
                      <a:pPr algn="ctr"/>
                      <a:r>
                        <a:rPr lang="en-US" sz="4400" dirty="0">
                          <a:solidFill>
                            <a:schemeClr val="bg1"/>
                          </a:solidFill>
                        </a:rPr>
                        <a:t>ta </a:t>
                      </a:r>
                    </a:p>
                  </a:txBody>
                  <a:tcPr anchor="b">
                    <a:solidFill>
                      <a:srgbClr val="7F86FF"/>
                    </a:solidFill>
                  </a:tcPr>
                </a:tc>
                <a:tc>
                  <a:txBody>
                    <a:bodyPr/>
                    <a:lstStyle/>
                    <a:p>
                      <a:pPr algn="ctr"/>
                      <a:r>
                        <a:rPr lang="en-US" sz="4400" dirty="0" err="1">
                          <a:solidFill>
                            <a:schemeClr val="bg1"/>
                          </a:solidFill>
                        </a:rPr>
                        <a:t>te</a:t>
                      </a:r>
                      <a:endParaRPr lang="en-US" sz="4400" dirty="0">
                        <a:solidFill>
                          <a:schemeClr val="bg1"/>
                        </a:solidFill>
                      </a:endParaRPr>
                    </a:p>
                  </a:txBody>
                  <a:tcPr anchor="ctr">
                    <a:solidFill>
                      <a:srgbClr val="7F86FF"/>
                    </a:solidFill>
                  </a:tcPr>
                </a:tc>
                <a:tc>
                  <a:txBody>
                    <a:bodyPr/>
                    <a:lstStyle/>
                    <a:p>
                      <a:pPr algn="ctr"/>
                      <a:r>
                        <a:rPr lang="en-US" sz="4400" dirty="0" err="1">
                          <a:solidFill>
                            <a:schemeClr val="bg1"/>
                          </a:solidFill>
                        </a:rPr>
                        <a:t>te</a:t>
                      </a:r>
                      <a:endParaRPr lang="en-US" sz="4400" dirty="0">
                        <a:solidFill>
                          <a:schemeClr val="bg1"/>
                        </a:solidFill>
                      </a:endParaRPr>
                    </a:p>
                  </a:txBody>
                  <a:tcPr anchor="ctr">
                    <a:solidFill>
                      <a:srgbClr val="7F86FF"/>
                    </a:solidFill>
                  </a:tcPr>
                </a:tc>
                <a:tc>
                  <a:txBody>
                    <a:bodyPr/>
                    <a:lstStyle/>
                    <a:p>
                      <a:pPr algn="ctr"/>
                      <a:r>
                        <a:rPr lang="en-US" sz="4400" dirty="0">
                          <a:solidFill>
                            <a:schemeClr val="bg1"/>
                          </a:solidFill>
                        </a:rPr>
                        <a:t>ta</a:t>
                      </a:r>
                    </a:p>
                  </a:txBody>
                  <a:tcPr anchor="ctr">
                    <a:solidFill>
                      <a:srgbClr val="7F86FF"/>
                    </a:solidFill>
                  </a:tcPr>
                </a:tc>
                <a:tc>
                  <a:txBody>
                    <a:bodyPr/>
                    <a:lstStyle/>
                    <a:p>
                      <a:pPr algn="ctr"/>
                      <a:r>
                        <a:rPr lang="en-US" sz="4400" dirty="0">
                          <a:solidFill>
                            <a:schemeClr val="bg1"/>
                          </a:solidFill>
                        </a:rPr>
                        <a:t>(rest)</a:t>
                      </a:r>
                    </a:p>
                  </a:txBody>
                  <a:tcPr anchor="ctr">
                    <a:solidFill>
                      <a:srgbClr val="7F86FF"/>
                    </a:solidFill>
                  </a:tcPr>
                </a:tc>
                <a:extLst>
                  <a:ext uri="{0D108BD9-81ED-4DB2-BD59-A6C34878D82A}">
                    <a16:rowId xmlns:a16="http://schemas.microsoft.com/office/drawing/2014/main" val="3613803828"/>
                  </a:ext>
                </a:extLst>
              </a:tr>
            </a:tbl>
          </a:graphicData>
        </a:graphic>
      </p:graphicFrame>
      <p:sp>
        <p:nvSpPr>
          <p:cNvPr id="8" name="TextBox 7">
            <a:extLst>
              <a:ext uri="{FF2B5EF4-FFF2-40B4-BE49-F238E27FC236}">
                <a16:creationId xmlns:a16="http://schemas.microsoft.com/office/drawing/2014/main" id="{DFBEBAB5-EF31-5CAD-F98B-56A2AE1B2BF6}"/>
              </a:ext>
            </a:extLst>
          </p:cNvPr>
          <p:cNvSpPr txBox="1"/>
          <p:nvPr/>
        </p:nvSpPr>
        <p:spPr>
          <a:xfrm>
            <a:off x="1176100" y="1018222"/>
            <a:ext cx="10325338" cy="880369"/>
          </a:xfrm>
          <a:prstGeom prst="rect">
            <a:avLst/>
          </a:prstGeom>
          <a:noFill/>
        </p:spPr>
        <p:txBody>
          <a:bodyPr wrap="square" rtlCol="0">
            <a:spAutoFit/>
          </a:bodyPr>
          <a:lstStyle/>
          <a:p>
            <a:pPr>
              <a:lnSpc>
                <a:spcPct val="150000"/>
              </a:lnSpc>
            </a:pPr>
            <a:r>
              <a:rPr lang="en-US" dirty="0">
                <a:solidFill>
                  <a:srgbClr val="643BDA"/>
                </a:solidFill>
              </a:rPr>
              <a:t>In music, when there is a silence for one beat, we can give it the rhythm name “ta rest”. Instead of clapping out loud, we open our hands for that beat and say the word “rest” in our head.</a:t>
            </a:r>
          </a:p>
        </p:txBody>
      </p:sp>
      <p:pic>
        <p:nvPicPr>
          <p:cNvPr id="4" name="Audio Recording 6 Jun 2022 at 13:04:06" descr="Audio Recording 6 Jun 2022 at 13:04:06">
            <a:hlinkClick r:id="" action="ppaction://media"/>
            <a:extLst>
              <a:ext uri="{FF2B5EF4-FFF2-40B4-BE49-F238E27FC236}">
                <a16:creationId xmlns:a16="http://schemas.microsoft.com/office/drawing/2014/main" id="{78680F1D-491D-FB81-9155-5AA3C33667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77400" y="5026978"/>
            <a:ext cx="812800" cy="812800"/>
          </a:xfrm>
          <a:prstGeom prst="rect">
            <a:avLst/>
          </a:prstGeom>
        </p:spPr>
      </p:pic>
      <p:sp>
        <p:nvSpPr>
          <p:cNvPr id="6" name="TextBox 5">
            <a:extLst>
              <a:ext uri="{FF2B5EF4-FFF2-40B4-BE49-F238E27FC236}">
                <a16:creationId xmlns:a16="http://schemas.microsoft.com/office/drawing/2014/main" id="{23FF101C-B16C-CC4E-7A41-FF3A9FA14B93}"/>
              </a:ext>
            </a:extLst>
          </p:cNvPr>
          <p:cNvSpPr txBox="1"/>
          <p:nvPr/>
        </p:nvSpPr>
        <p:spPr>
          <a:xfrm>
            <a:off x="1176100" y="5200942"/>
            <a:ext cx="8204967" cy="464871"/>
          </a:xfrm>
          <a:prstGeom prst="rect">
            <a:avLst/>
          </a:prstGeom>
          <a:noFill/>
        </p:spPr>
        <p:txBody>
          <a:bodyPr wrap="square" rtlCol="0">
            <a:spAutoFit/>
          </a:bodyPr>
          <a:lstStyle/>
          <a:p>
            <a:pPr>
              <a:lnSpc>
                <a:spcPct val="150000"/>
              </a:lnSpc>
            </a:pPr>
            <a:r>
              <a:rPr lang="en-US" dirty="0">
                <a:solidFill>
                  <a:srgbClr val="643BDA"/>
                </a:solidFill>
              </a:rPr>
              <a:t>Listen to the same rhythm performed using rhythm names/clapping along to a beat.</a:t>
            </a:r>
          </a:p>
        </p:txBody>
      </p:sp>
    </p:spTree>
    <p:extLst>
      <p:ext uri="{BB962C8B-B14F-4D97-AF65-F5344CB8AC3E}">
        <p14:creationId xmlns:p14="http://schemas.microsoft.com/office/powerpoint/2010/main" val="14034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2029710561"/>
              </p:ext>
            </p:extLst>
          </p:nvPr>
        </p:nvGraphicFramePr>
        <p:xfrm>
          <a:off x="1701800" y="2473281"/>
          <a:ext cx="8788400" cy="2286000"/>
        </p:xfrm>
        <a:graphic>
          <a:graphicData uri="http://schemas.openxmlformats.org/drawingml/2006/table">
            <a:tbl>
              <a:tblPr firstRow="1" bandRow="1">
                <a:tableStyleId>{5C22544A-7EE6-4342-B048-85BDC9FD1C3A}</a:tableStyleId>
              </a:tblPr>
              <a:tblGrid>
                <a:gridCol w="2197100">
                  <a:extLst>
                    <a:ext uri="{9D8B030D-6E8A-4147-A177-3AD203B41FA5}">
                      <a16:colId xmlns:a16="http://schemas.microsoft.com/office/drawing/2014/main" val="1276184551"/>
                    </a:ext>
                  </a:extLst>
                </a:gridCol>
                <a:gridCol w="2197100">
                  <a:extLst>
                    <a:ext uri="{9D8B030D-6E8A-4147-A177-3AD203B41FA5}">
                      <a16:colId xmlns:a16="http://schemas.microsoft.com/office/drawing/2014/main" val="3921286107"/>
                    </a:ext>
                  </a:extLst>
                </a:gridCol>
                <a:gridCol w="2197100">
                  <a:extLst>
                    <a:ext uri="{9D8B030D-6E8A-4147-A177-3AD203B41FA5}">
                      <a16:colId xmlns:a16="http://schemas.microsoft.com/office/drawing/2014/main" val="185831595"/>
                    </a:ext>
                  </a:extLst>
                </a:gridCol>
                <a:gridCol w="2197100">
                  <a:extLst>
                    <a:ext uri="{9D8B030D-6E8A-4147-A177-3AD203B41FA5}">
                      <a16:colId xmlns:a16="http://schemas.microsoft.com/office/drawing/2014/main" val="35189186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a:t>
                      </a:r>
                    </a:p>
                  </a:txBody>
                  <a:tcPr anchor="ctr">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nchorCtr="1">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ta</a:t>
                      </a:r>
                    </a:p>
                  </a:txBody>
                  <a:tcPr anchor="b">
                    <a:solidFill>
                      <a:srgbClr val="7F86FF"/>
                    </a:solidFill>
                  </a:tcPr>
                </a:tc>
                <a:tc>
                  <a:txBody>
                    <a:bodyPr/>
                    <a:lstStyle/>
                    <a:p>
                      <a:pPr algn="ctr"/>
                      <a:r>
                        <a:rPr lang="en-US" sz="4400" dirty="0">
                          <a:solidFill>
                            <a:schemeClr val="bg1"/>
                          </a:solidFill>
                        </a:rPr>
                        <a:t>ta</a:t>
                      </a:r>
                    </a:p>
                  </a:txBody>
                  <a:tcPr anchor="ctr">
                    <a:solidFill>
                      <a:srgbClr val="7F86FF"/>
                    </a:solidFill>
                  </a:tcPr>
                </a:tc>
                <a:tc>
                  <a:txBody>
                    <a:bodyPr/>
                    <a:lstStyle/>
                    <a:p>
                      <a:pPr algn="ctr"/>
                      <a:r>
                        <a:rPr lang="en-US" sz="4400" dirty="0">
                          <a:solidFill>
                            <a:schemeClr val="bg1"/>
                          </a:solidFill>
                        </a:rPr>
                        <a:t>ta</a:t>
                      </a:r>
                    </a:p>
                  </a:txBody>
                  <a:tcPr anchor="ctr">
                    <a:solidFill>
                      <a:srgbClr val="7F86FF"/>
                    </a:solidFill>
                  </a:tcPr>
                </a:tc>
                <a:tc>
                  <a:txBody>
                    <a:bodyPr/>
                    <a:lstStyle/>
                    <a:p>
                      <a:pPr algn="ctr"/>
                      <a:r>
                        <a:rPr lang="en-US" sz="4400" dirty="0">
                          <a:solidFill>
                            <a:schemeClr val="bg1"/>
                          </a:solidFill>
                        </a:rPr>
                        <a:t>(rest)</a:t>
                      </a:r>
                    </a:p>
                  </a:txBody>
                  <a:tcPr anchor="ctr">
                    <a:solidFill>
                      <a:srgbClr val="7F86FF"/>
                    </a:solidFill>
                  </a:tcPr>
                </a:tc>
                <a:extLst>
                  <a:ext uri="{0D108BD9-81ED-4DB2-BD59-A6C34878D82A}">
                    <a16:rowId xmlns:a16="http://schemas.microsoft.com/office/drawing/2014/main" val="97892839"/>
                  </a:ext>
                </a:extLst>
              </a:tr>
              <a:tr h="370840">
                <a:tc>
                  <a:txBody>
                    <a:bodyPr/>
                    <a:lstStyle/>
                    <a:p>
                      <a:pPr algn="ctr"/>
                      <a:r>
                        <a:rPr lang="en-US" sz="4400" b="1" dirty="0">
                          <a:solidFill>
                            <a:schemeClr val="tx1"/>
                          </a:solidFill>
                        </a:rPr>
                        <a:t>|</a:t>
                      </a:r>
                    </a:p>
                  </a:txBody>
                  <a:tcPr anchor="b">
                    <a:noFill/>
                  </a:tcPr>
                </a:tc>
                <a:tc>
                  <a:txBody>
                    <a:bodyPr/>
                    <a:lstStyle/>
                    <a:p>
                      <a:pPr algn="ctr"/>
                      <a:r>
                        <a:rPr lang="en-US" sz="4400" b="1" dirty="0">
                          <a:solidFill>
                            <a:schemeClr val="tx1"/>
                          </a:solidFill>
                        </a:rPr>
                        <a:t>|</a:t>
                      </a:r>
                    </a:p>
                  </a:txBody>
                  <a:tcPr anchor="ctr">
                    <a:noFill/>
                  </a:tcPr>
                </a:tc>
                <a:tc>
                  <a:txBody>
                    <a:bodyPr/>
                    <a:lstStyle/>
                    <a:p>
                      <a:pPr algn="ctr"/>
                      <a:r>
                        <a:rPr lang="en-US" sz="4400" b="1" dirty="0">
                          <a:solidFill>
                            <a:schemeClr val="tx1"/>
                          </a:solidFill>
                        </a:rPr>
                        <a:t>|</a:t>
                      </a:r>
                    </a:p>
                  </a:txBody>
                  <a:tcPr anchor="ctr">
                    <a:noFill/>
                  </a:tcPr>
                </a:tc>
                <a:tc>
                  <a:txBody>
                    <a:bodyPr/>
                    <a:lstStyle/>
                    <a:p>
                      <a:pPr algn="ctr"/>
                      <a:r>
                        <a:rPr lang="en-US" sz="4400" b="1" dirty="0">
                          <a:solidFill>
                            <a:schemeClr val="tx1"/>
                          </a:solidFill>
                        </a:rPr>
                        <a:t>Z</a:t>
                      </a:r>
                    </a:p>
                  </a:txBody>
                  <a:tcPr anchor="ctr">
                    <a:noFill/>
                  </a:tcPr>
                </a:tc>
                <a:extLst>
                  <a:ext uri="{0D108BD9-81ED-4DB2-BD59-A6C34878D82A}">
                    <a16:rowId xmlns:a16="http://schemas.microsoft.com/office/drawing/2014/main" val="3045801198"/>
                  </a:ext>
                </a:extLst>
              </a:tr>
            </a:tbl>
          </a:graphicData>
        </a:graphic>
      </p:graphicFrame>
      <p:sp>
        <p:nvSpPr>
          <p:cNvPr id="8" name="TextBox 7">
            <a:extLst>
              <a:ext uri="{FF2B5EF4-FFF2-40B4-BE49-F238E27FC236}">
                <a16:creationId xmlns:a16="http://schemas.microsoft.com/office/drawing/2014/main" id="{DFBEBAB5-EF31-5CAD-F98B-56A2AE1B2BF6}"/>
              </a:ext>
            </a:extLst>
          </p:cNvPr>
          <p:cNvSpPr txBox="1"/>
          <p:nvPr/>
        </p:nvSpPr>
        <p:spPr>
          <a:xfrm>
            <a:off x="1176100" y="1018222"/>
            <a:ext cx="10325338" cy="1295868"/>
          </a:xfrm>
          <a:prstGeom prst="rect">
            <a:avLst/>
          </a:prstGeom>
          <a:noFill/>
        </p:spPr>
        <p:txBody>
          <a:bodyPr wrap="square" rtlCol="0">
            <a:spAutoFit/>
          </a:bodyPr>
          <a:lstStyle/>
          <a:p>
            <a:pPr>
              <a:lnSpc>
                <a:spcPct val="150000"/>
              </a:lnSpc>
            </a:pPr>
            <a:r>
              <a:rPr lang="en-US" dirty="0">
                <a:solidFill>
                  <a:srgbClr val="643BDA"/>
                </a:solidFill>
              </a:rPr>
              <a:t>A ta rest is represented in stick notation using the letter Z. You can relate this to writing Zs next to a drawing of someone sleeping for learners. Remind them to say the word rest in their head instead of saying ta out loud.</a:t>
            </a:r>
          </a:p>
        </p:txBody>
      </p:sp>
      <p:sp>
        <p:nvSpPr>
          <p:cNvPr id="6" name="TextBox 5">
            <a:extLst>
              <a:ext uri="{FF2B5EF4-FFF2-40B4-BE49-F238E27FC236}">
                <a16:creationId xmlns:a16="http://schemas.microsoft.com/office/drawing/2014/main" id="{23FF101C-B16C-CC4E-7A41-FF3A9FA14B93}"/>
              </a:ext>
            </a:extLst>
          </p:cNvPr>
          <p:cNvSpPr txBox="1"/>
          <p:nvPr/>
        </p:nvSpPr>
        <p:spPr>
          <a:xfrm>
            <a:off x="1176100" y="5433378"/>
            <a:ext cx="10325338" cy="464871"/>
          </a:xfrm>
          <a:prstGeom prst="rect">
            <a:avLst/>
          </a:prstGeom>
          <a:noFill/>
        </p:spPr>
        <p:txBody>
          <a:bodyPr wrap="square" rtlCol="0">
            <a:spAutoFit/>
          </a:bodyPr>
          <a:lstStyle/>
          <a:p>
            <a:pPr>
              <a:lnSpc>
                <a:spcPct val="150000"/>
              </a:lnSpc>
            </a:pPr>
            <a:r>
              <a:rPr lang="en-US" dirty="0">
                <a:solidFill>
                  <a:srgbClr val="643BDA"/>
                </a:solidFill>
              </a:rPr>
              <a:t>Here is just the first line again, this time with the stick notation included.</a:t>
            </a:r>
          </a:p>
        </p:txBody>
      </p:sp>
      <p:pic>
        <p:nvPicPr>
          <p:cNvPr id="3" name="Audio Recording 6 Jun 2022 at 13:10:16" descr="Audio Recording 6 Jun 2022 at 13:10:16">
            <a:hlinkClick r:id="" action="ppaction://media"/>
            <a:extLst>
              <a:ext uri="{FF2B5EF4-FFF2-40B4-BE49-F238E27FC236}">
                <a16:creationId xmlns:a16="http://schemas.microsoft.com/office/drawing/2014/main" id="{EE2FE9DD-FF43-46E8-55C0-19534A6EA0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18613" y="5259413"/>
            <a:ext cx="812800" cy="812800"/>
          </a:xfrm>
          <a:prstGeom prst="rect">
            <a:avLst/>
          </a:prstGeom>
        </p:spPr>
      </p:pic>
    </p:spTree>
    <p:extLst>
      <p:ext uri="{BB962C8B-B14F-4D97-AF65-F5344CB8AC3E}">
        <p14:creationId xmlns:p14="http://schemas.microsoft.com/office/powerpoint/2010/main" val="183096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5543A-B9DA-024E-BF72-C2DEFECE0744}"/>
              </a:ext>
            </a:extLst>
          </p:cNvPr>
          <p:cNvSpPr txBox="1"/>
          <p:nvPr/>
        </p:nvSpPr>
        <p:spPr>
          <a:xfrm>
            <a:off x="510247" y="1125196"/>
            <a:ext cx="11171506" cy="5021055"/>
          </a:xfrm>
          <a:prstGeom prst="rect">
            <a:avLst/>
          </a:prstGeom>
          <a:noFill/>
        </p:spPr>
        <p:txBody>
          <a:bodyPr wrap="square" rtlCol="0">
            <a:spAutoFit/>
          </a:bodyPr>
          <a:lstStyle/>
          <a:p>
            <a:pPr>
              <a:lnSpc>
                <a:spcPct val="150000"/>
              </a:lnSpc>
            </a:pPr>
            <a:r>
              <a:rPr lang="en-US" sz="2400" b="1" dirty="0">
                <a:solidFill>
                  <a:srgbClr val="643BDA"/>
                </a:solidFill>
              </a:rPr>
              <a:t>Top tips for using stick notation</a:t>
            </a:r>
          </a:p>
          <a:p>
            <a:pPr>
              <a:lnSpc>
                <a:spcPct val="150000"/>
              </a:lnSpc>
            </a:pPr>
            <a:endParaRPr lang="en-US" sz="2400" dirty="0">
              <a:solidFill>
                <a:srgbClr val="643BDA"/>
              </a:solidFill>
            </a:endParaRPr>
          </a:p>
          <a:p>
            <a:pPr>
              <a:lnSpc>
                <a:spcPct val="150000"/>
              </a:lnSpc>
            </a:pPr>
            <a:r>
              <a:rPr lang="en-US" sz="2400" dirty="0">
                <a:solidFill>
                  <a:srgbClr val="643BDA"/>
                </a:solidFill>
              </a:rPr>
              <a:t>• Ask learners to sing the song and clap every syllable to perform the rhythm first.</a:t>
            </a:r>
          </a:p>
          <a:p>
            <a:pPr>
              <a:lnSpc>
                <a:spcPct val="150000"/>
              </a:lnSpc>
            </a:pPr>
            <a:r>
              <a:rPr lang="en-US" sz="2400" dirty="0">
                <a:solidFill>
                  <a:srgbClr val="643BDA"/>
                </a:solidFill>
              </a:rPr>
              <a:t>• Then ask them to sing it in their heads while still clapping out loud to isolate the rhythm.</a:t>
            </a:r>
          </a:p>
          <a:p>
            <a:pPr>
              <a:lnSpc>
                <a:spcPct val="150000"/>
              </a:lnSpc>
            </a:pPr>
            <a:r>
              <a:rPr lang="en-US" sz="2400" dirty="0">
                <a:solidFill>
                  <a:srgbClr val="643BDA"/>
                </a:solidFill>
              </a:rPr>
              <a:t>• Ask them to clap it again, this time saying the rhythm names instead of singing the words.</a:t>
            </a:r>
          </a:p>
          <a:p>
            <a:pPr>
              <a:lnSpc>
                <a:spcPct val="150000"/>
              </a:lnSpc>
            </a:pPr>
            <a:r>
              <a:rPr lang="en-US" sz="2400" dirty="0">
                <a:solidFill>
                  <a:srgbClr val="643BDA"/>
                </a:solidFill>
              </a:rPr>
              <a:t>• Ensure they are confident identifying and performing different note values using rhythm names before introducing stick notation.</a:t>
            </a:r>
          </a:p>
        </p:txBody>
      </p:sp>
    </p:spTree>
    <p:extLst>
      <p:ext uri="{BB962C8B-B14F-4D97-AF65-F5344CB8AC3E}">
        <p14:creationId xmlns:p14="http://schemas.microsoft.com/office/powerpoint/2010/main" val="220195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539E76-F641-F24D-8614-D5F40F5E2B4C}"/>
              </a:ext>
            </a:extLst>
          </p:cNvPr>
          <p:cNvSpPr txBox="1"/>
          <p:nvPr/>
        </p:nvSpPr>
        <p:spPr>
          <a:xfrm>
            <a:off x="789863" y="2059394"/>
            <a:ext cx="10612274" cy="3847207"/>
          </a:xfrm>
          <a:prstGeom prst="rect">
            <a:avLst/>
          </a:prstGeom>
          <a:noFill/>
        </p:spPr>
        <p:txBody>
          <a:bodyPr wrap="square" rtlCol="0">
            <a:spAutoFit/>
          </a:bodyPr>
          <a:lstStyle/>
          <a:p>
            <a:r>
              <a:rPr lang="en-US" sz="2800" b="1" dirty="0">
                <a:solidFill>
                  <a:srgbClr val="643BDA"/>
                </a:solidFill>
              </a:rPr>
              <a:t>What is stick notation?</a:t>
            </a:r>
          </a:p>
          <a:p>
            <a:endParaRPr lang="en-US" dirty="0">
              <a:solidFill>
                <a:srgbClr val="643BDA"/>
              </a:solidFill>
            </a:endParaRPr>
          </a:p>
          <a:p>
            <a:pPr>
              <a:lnSpc>
                <a:spcPct val="150000"/>
              </a:lnSpc>
            </a:pPr>
            <a:r>
              <a:rPr lang="en-GB" dirty="0">
                <a:solidFill>
                  <a:srgbClr val="643BDA"/>
                </a:solidFill>
              </a:rPr>
              <a:t>Rhythmic notation is a way of representing the duration of musical sounds visually using symbols. </a:t>
            </a:r>
          </a:p>
          <a:p>
            <a:pPr>
              <a:lnSpc>
                <a:spcPct val="150000"/>
              </a:lnSpc>
            </a:pPr>
            <a:endParaRPr lang="en-GB" dirty="0">
              <a:solidFill>
                <a:srgbClr val="643BDA"/>
              </a:solidFill>
            </a:endParaRPr>
          </a:p>
          <a:p>
            <a:pPr>
              <a:lnSpc>
                <a:spcPct val="150000"/>
              </a:lnSpc>
            </a:pPr>
            <a:r>
              <a:rPr lang="en-GB" dirty="0">
                <a:solidFill>
                  <a:srgbClr val="643BDA"/>
                </a:solidFill>
              </a:rPr>
              <a:t>Here we will take a look at a very simple system called stick notation. </a:t>
            </a:r>
          </a:p>
          <a:p>
            <a:pPr>
              <a:lnSpc>
                <a:spcPct val="150000"/>
              </a:lnSpc>
            </a:pPr>
            <a:endParaRPr lang="en-GB" dirty="0">
              <a:solidFill>
                <a:srgbClr val="643BDA"/>
              </a:solidFill>
            </a:endParaRPr>
          </a:p>
          <a:p>
            <a:pPr>
              <a:lnSpc>
                <a:spcPct val="150000"/>
              </a:lnSpc>
            </a:pPr>
            <a:r>
              <a:rPr lang="en-GB" dirty="0">
                <a:solidFill>
                  <a:srgbClr val="643BDA"/>
                </a:solidFill>
              </a:rPr>
              <a:t>It is helpful for learners to become comfortable clapping rhythms and differentiating between the beat and rhythm before introducing them to rhythmic notation.</a:t>
            </a:r>
          </a:p>
          <a:p>
            <a:endParaRPr lang="en-GB" dirty="0">
              <a:solidFill>
                <a:srgbClr val="643BDA"/>
              </a:solidFill>
            </a:endParaRPr>
          </a:p>
          <a:p>
            <a:endParaRPr lang="en-US" dirty="0">
              <a:solidFill>
                <a:srgbClr val="643BDA"/>
              </a:solidFill>
            </a:endParaRPr>
          </a:p>
        </p:txBody>
      </p:sp>
    </p:spTree>
    <p:extLst>
      <p:ext uri="{BB962C8B-B14F-4D97-AF65-F5344CB8AC3E}">
        <p14:creationId xmlns:p14="http://schemas.microsoft.com/office/powerpoint/2010/main" val="123138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4968C4-2219-FDD0-9A36-FDA25D36BB97}"/>
              </a:ext>
            </a:extLst>
          </p:cNvPr>
          <p:cNvGrpSpPr/>
          <p:nvPr/>
        </p:nvGrpSpPr>
        <p:grpSpPr>
          <a:xfrm>
            <a:off x="7804805" y="4891262"/>
            <a:ext cx="3003272" cy="994727"/>
            <a:chOff x="4458633" y="2945924"/>
            <a:chExt cx="3003272" cy="994727"/>
          </a:xfrm>
        </p:grpSpPr>
        <p:cxnSp>
          <p:nvCxnSpPr>
            <p:cNvPr id="3" name="Straight Connector 2">
              <a:extLst>
                <a:ext uri="{FF2B5EF4-FFF2-40B4-BE49-F238E27FC236}">
                  <a16:creationId xmlns:a16="http://schemas.microsoft.com/office/drawing/2014/main" id="{1C3257EB-BD95-EF9A-D628-ADB950F7B1BF}"/>
                </a:ext>
              </a:extLst>
            </p:cNvPr>
            <p:cNvCxnSpPr>
              <a:cxnSpLocks/>
            </p:cNvCxnSpPr>
            <p:nvPr/>
          </p:nvCxnSpPr>
          <p:spPr>
            <a:xfrm>
              <a:off x="4458633" y="2945924"/>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E930EC4-6237-5C32-DB90-8734379D6CE9}"/>
                </a:ext>
              </a:extLst>
            </p:cNvPr>
            <p:cNvGrpSpPr/>
            <p:nvPr/>
          </p:nvGrpSpPr>
          <p:grpSpPr>
            <a:xfrm>
              <a:off x="4955009" y="2960211"/>
              <a:ext cx="1206026" cy="966152"/>
              <a:chOff x="4395877" y="4740965"/>
              <a:chExt cx="1206026" cy="966152"/>
            </a:xfrm>
          </p:grpSpPr>
          <p:cxnSp>
            <p:nvCxnSpPr>
              <p:cNvPr id="10" name="Straight Connector 9">
                <a:extLst>
                  <a:ext uri="{FF2B5EF4-FFF2-40B4-BE49-F238E27FC236}">
                    <a16:creationId xmlns:a16="http://schemas.microsoft.com/office/drawing/2014/main" id="{F7AFDBF1-D486-6A09-7DF6-C6F314CC58A9}"/>
                  </a:ext>
                </a:extLst>
              </p:cNvPr>
              <p:cNvCxnSpPr>
                <a:cxnSpLocks/>
              </p:cNvCxnSpPr>
              <p:nvPr/>
            </p:nvCxnSpPr>
            <p:spPr>
              <a:xfrm>
                <a:off x="4419942"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5FD821-7C0B-A867-A9E7-24A9D94D1091}"/>
                  </a:ext>
                </a:extLst>
              </p:cNvPr>
              <p:cNvCxnSpPr>
                <a:cxnSpLocks/>
              </p:cNvCxnSpPr>
              <p:nvPr/>
            </p:nvCxnSpPr>
            <p:spPr>
              <a:xfrm>
                <a:off x="4395877" y="4740965"/>
                <a:ext cx="120602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68F873-1540-B0FC-C67D-FBDA64890D28}"/>
                  </a:ext>
                </a:extLst>
              </p:cNvPr>
              <p:cNvCxnSpPr>
                <a:cxnSpLocks/>
              </p:cNvCxnSpPr>
              <p:nvPr/>
            </p:nvCxnSpPr>
            <p:spPr>
              <a:xfrm>
                <a:off x="5574753"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0264EEA4-FDBC-534C-8870-05014847D7D4}"/>
                </a:ext>
              </a:extLst>
            </p:cNvPr>
            <p:cNvCxnSpPr>
              <a:cxnSpLocks/>
            </p:cNvCxnSpPr>
            <p:nvPr/>
          </p:nvCxnSpPr>
          <p:spPr>
            <a:xfrm>
              <a:off x="7461905" y="2974499"/>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077CC2-45E5-F56A-7736-ED062EEEA3EE}"/>
                </a:ext>
              </a:extLst>
            </p:cNvPr>
            <p:cNvCxnSpPr>
              <a:cxnSpLocks/>
            </p:cNvCxnSpPr>
            <p:nvPr/>
          </p:nvCxnSpPr>
          <p:spPr>
            <a:xfrm>
              <a:off x="6785630" y="2945924"/>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AA2D2F5-31B3-EC89-19F0-892DC512CA8C}"/>
              </a:ext>
            </a:extLst>
          </p:cNvPr>
          <p:cNvGrpSpPr/>
          <p:nvPr/>
        </p:nvGrpSpPr>
        <p:grpSpPr>
          <a:xfrm>
            <a:off x="1245723" y="1401391"/>
            <a:ext cx="2874685" cy="1044969"/>
            <a:chOff x="2458383" y="1378334"/>
            <a:chExt cx="2874685" cy="1044969"/>
          </a:xfrm>
        </p:grpSpPr>
        <p:pic>
          <p:nvPicPr>
            <p:cNvPr id="16" name="Picture 2" descr="Note Values・Musical Symbols・Free HD Images">
              <a:extLst>
                <a:ext uri="{FF2B5EF4-FFF2-40B4-BE49-F238E27FC236}">
                  <a16:creationId xmlns:a16="http://schemas.microsoft.com/office/drawing/2014/main" id="{C45F0CEF-3DFC-7151-6285-C5FD686F38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8348" y="1378334"/>
              <a:ext cx="357372" cy="101235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F90CC8B8-FF9A-2584-BC24-BA865FF5DF06}"/>
                </a:ext>
              </a:extLst>
            </p:cNvPr>
            <p:cNvCxnSpPr>
              <a:cxnSpLocks/>
            </p:cNvCxnSpPr>
            <p:nvPr/>
          </p:nvCxnSpPr>
          <p:spPr>
            <a:xfrm>
              <a:off x="2458383" y="1401438"/>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0D2127-B391-4ECC-3ECF-A236784C96AD}"/>
                </a:ext>
              </a:extLst>
            </p:cNvPr>
            <p:cNvCxnSpPr>
              <a:cxnSpLocks/>
            </p:cNvCxnSpPr>
            <p:nvPr/>
          </p:nvCxnSpPr>
          <p:spPr>
            <a:xfrm>
              <a:off x="5333068" y="1457151"/>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5825FD6E-1B88-6AD7-64A7-2DCB9B25327C}"/>
              </a:ext>
            </a:extLst>
          </p:cNvPr>
          <p:cNvGrpSpPr/>
          <p:nvPr/>
        </p:nvGrpSpPr>
        <p:grpSpPr>
          <a:xfrm>
            <a:off x="1242462" y="4872846"/>
            <a:ext cx="4249970" cy="998855"/>
            <a:chOff x="1508824" y="4751545"/>
            <a:chExt cx="4249970" cy="998855"/>
          </a:xfrm>
        </p:grpSpPr>
        <p:grpSp>
          <p:nvGrpSpPr>
            <p:cNvPr id="22" name="Group 21">
              <a:extLst>
                <a:ext uri="{FF2B5EF4-FFF2-40B4-BE49-F238E27FC236}">
                  <a16:creationId xmlns:a16="http://schemas.microsoft.com/office/drawing/2014/main" id="{453B67CB-3CC7-64EC-A2D4-F37FADCB753A}"/>
                </a:ext>
              </a:extLst>
            </p:cNvPr>
            <p:cNvGrpSpPr/>
            <p:nvPr/>
          </p:nvGrpSpPr>
          <p:grpSpPr>
            <a:xfrm>
              <a:off x="1508824" y="4784248"/>
              <a:ext cx="1206026" cy="966152"/>
              <a:chOff x="4395877" y="4740965"/>
              <a:chExt cx="1206026" cy="966152"/>
            </a:xfrm>
          </p:grpSpPr>
          <p:cxnSp>
            <p:nvCxnSpPr>
              <p:cNvPr id="25" name="Straight Connector 24">
                <a:extLst>
                  <a:ext uri="{FF2B5EF4-FFF2-40B4-BE49-F238E27FC236}">
                    <a16:creationId xmlns:a16="http://schemas.microsoft.com/office/drawing/2014/main" id="{443337BC-A055-D015-4131-FFAA293190CD}"/>
                  </a:ext>
                </a:extLst>
              </p:cNvPr>
              <p:cNvCxnSpPr>
                <a:cxnSpLocks/>
              </p:cNvCxnSpPr>
              <p:nvPr/>
            </p:nvCxnSpPr>
            <p:spPr>
              <a:xfrm>
                <a:off x="4419942"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43173F5-C8FC-1E09-536E-7231F6CFB6DB}"/>
                  </a:ext>
                </a:extLst>
              </p:cNvPr>
              <p:cNvCxnSpPr>
                <a:cxnSpLocks/>
              </p:cNvCxnSpPr>
              <p:nvPr/>
            </p:nvCxnSpPr>
            <p:spPr>
              <a:xfrm>
                <a:off x="4395877" y="4740965"/>
                <a:ext cx="120602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1440F7-BA61-D3C3-82C5-44DA4955BE1A}"/>
                  </a:ext>
                </a:extLst>
              </p:cNvPr>
              <p:cNvCxnSpPr>
                <a:cxnSpLocks/>
              </p:cNvCxnSpPr>
              <p:nvPr/>
            </p:nvCxnSpPr>
            <p:spPr>
              <a:xfrm>
                <a:off x="5574753"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A416B266-B53C-3203-2C0B-1C0DCB9357DC}"/>
                </a:ext>
              </a:extLst>
            </p:cNvPr>
            <p:cNvCxnSpPr>
              <a:cxnSpLocks/>
            </p:cNvCxnSpPr>
            <p:nvPr/>
          </p:nvCxnSpPr>
          <p:spPr>
            <a:xfrm>
              <a:off x="5758794" y="475154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BB27A3-A954-52BC-BA80-785D440623F8}"/>
                </a:ext>
              </a:extLst>
            </p:cNvPr>
            <p:cNvCxnSpPr>
              <a:cxnSpLocks/>
            </p:cNvCxnSpPr>
            <p:nvPr/>
          </p:nvCxnSpPr>
          <p:spPr>
            <a:xfrm>
              <a:off x="3339445" y="4769961"/>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D733790-AD3A-EABB-654A-675844387A5B}"/>
                </a:ext>
              </a:extLst>
            </p:cNvPr>
            <p:cNvGrpSpPr/>
            <p:nvPr/>
          </p:nvGrpSpPr>
          <p:grpSpPr>
            <a:xfrm>
              <a:off x="4015720" y="4784248"/>
              <a:ext cx="1206026" cy="966152"/>
              <a:chOff x="4395877" y="4740965"/>
              <a:chExt cx="1206026" cy="966152"/>
            </a:xfrm>
          </p:grpSpPr>
          <p:cxnSp>
            <p:nvCxnSpPr>
              <p:cNvPr id="29" name="Straight Connector 28">
                <a:extLst>
                  <a:ext uri="{FF2B5EF4-FFF2-40B4-BE49-F238E27FC236}">
                    <a16:creationId xmlns:a16="http://schemas.microsoft.com/office/drawing/2014/main" id="{3664B761-49CE-CC36-A04F-08ABF7A632FF}"/>
                  </a:ext>
                </a:extLst>
              </p:cNvPr>
              <p:cNvCxnSpPr>
                <a:cxnSpLocks/>
              </p:cNvCxnSpPr>
              <p:nvPr/>
            </p:nvCxnSpPr>
            <p:spPr>
              <a:xfrm>
                <a:off x="4419942"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4DE3631-14CA-6481-9161-A31BF9A98B16}"/>
                  </a:ext>
                </a:extLst>
              </p:cNvPr>
              <p:cNvCxnSpPr>
                <a:cxnSpLocks/>
              </p:cNvCxnSpPr>
              <p:nvPr/>
            </p:nvCxnSpPr>
            <p:spPr>
              <a:xfrm>
                <a:off x="4395877" y="4740965"/>
                <a:ext cx="120602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80C69C-D1E2-57D5-8D7A-CB0A8D94D26E}"/>
                  </a:ext>
                </a:extLst>
              </p:cNvPr>
              <p:cNvCxnSpPr>
                <a:cxnSpLocks/>
              </p:cNvCxnSpPr>
              <p:nvPr/>
            </p:nvCxnSpPr>
            <p:spPr>
              <a:xfrm>
                <a:off x="5574753"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 name="Group 47">
            <a:extLst>
              <a:ext uri="{FF2B5EF4-FFF2-40B4-BE49-F238E27FC236}">
                <a16:creationId xmlns:a16="http://schemas.microsoft.com/office/drawing/2014/main" id="{FEC74386-C899-7D59-C42C-1160E56BE02E}"/>
              </a:ext>
            </a:extLst>
          </p:cNvPr>
          <p:cNvGrpSpPr/>
          <p:nvPr/>
        </p:nvGrpSpPr>
        <p:grpSpPr>
          <a:xfrm>
            <a:off x="7804805" y="1457151"/>
            <a:ext cx="3173785" cy="966152"/>
            <a:chOff x="7804805" y="1457151"/>
            <a:chExt cx="3173785" cy="966152"/>
          </a:xfrm>
        </p:grpSpPr>
        <p:cxnSp>
          <p:nvCxnSpPr>
            <p:cNvPr id="38" name="Straight Connector 37">
              <a:extLst>
                <a:ext uri="{FF2B5EF4-FFF2-40B4-BE49-F238E27FC236}">
                  <a16:creationId xmlns:a16="http://schemas.microsoft.com/office/drawing/2014/main" id="{B87529FE-00E3-46B2-A570-0B6DC2BE6B1E}"/>
                </a:ext>
              </a:extLst>
            </p:cNvPr>
            <p:cNvCxnSpPr>
              <a:cxnSpLocks/>
            </p:cNvCxnSpPr>
            <p:nvPr/>
          </p:nvCxnSpPr>
          <p:spPr>
            <a:xfrm>
              <a:off x="7804805" y="1457151"/>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6AEA086-C6F5-0BD2-1819-5F5E0B36EDB5}"/>
                </a:ext>
              </a:extLst>
            </p:cNvPr>
            <p:cNvCxnSpPr>
              <a:cxnSpLocks/>
            </p:cNvCxnSpPr>
            <p:nvPr/>
          </p:nvCxnSpPr>
          <p:spPr>
            <a:xfrm>
              <a:off x="9603164" y="1457151"/>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D3BFE93-F591-B4B8-6E76-87C2CEE37B29}"/>
                </a:ext>
              </a:extLst>
            </p:cNvPr>
            <p:cNvSpPr txBox="1"/>
            <p:nvPr/>
          </p:nvSpPr>
          <p:spPr>
            <a:xfrm>
              <a:off x="8476326" y="1499973"/>
              <a:ext cx="714365" cy="923330"/>
            </a:xfrm>
            <a:prstGeom prst="rect">
              <a:avLst/>
            </a:prstGeom>
            <a:noFill/>
          </p:spPr>
          <p:txBody>
            <a:bodyPr wrap="square" rtlCol="0">
              <a:spAutoFit/>
            </a:bodyPr>
            <a:lstStyle/>
            <a:p>
              <a:r>
                <a:rPr lang="en-US" sz="5400" b="1" dirty="0"/>
                <a:t>Z</a:t>
              </a:r>
            </a:p>
          </p:txBody>
        </p:sp>
        <p:sp>
          <p:nvSpPr>
            <p:cNvPr id="46" name="TextBox 45">
              <a:extLst>
                <a:ext uri="{FF2B5EF4-FFF2-40B4-BE49-F238E27FC236}">
                  <a16:creationId xmlns:a16="http://schemas.microsoft.com/office/drawing/2014/main" id="{A98F92DF-D930-C2EC-3458-8D688D64FA81}"/>
                </a:ext>
              </a:extLst>
            </p:cNvPr>
            <p:cNvSpPr txBox="1"/>
            <p:nvPr/>
          </p:nvSpPr>
          <p:spPr>
            <a:xfrm>
              <a:off x="10264225" y="1499973"/>
              <a:ext cx="714365" cy="923330"/>
            </a:xfrm>
            <a:prstGeom prst="rect">
              <a:avLst/>
            </a:prstGeom>
            <a:noFill/>
          </p:spPr>
          <p:txBody>
            <a:bodyPr wrap="square" rtlCol="0">
              <a:spAutoFit/>
            </a:bodyPr>
            <a:lstStyle/>
            <a:p>
              <a:r>
                <a:rPr lang="en-US" sz="5400" b="1" dirty="0"/>
                <a:t>Z</a:t>
              </a:r>
            </a:p>
          </p:txBody>
        </p:sp>
      </p:grpSp>
      <p:sp>
        <p:nvSpPr>
          <p:cNvPr id="51" name="TextBox 50">
            <a:extLst>
              <a:ext uri="{FF2B5EF4-FFF2-40B4-BE49-F238E27FC236}">
                <a16:creationId xmlns:a16="http://schemas.microsoft.com/office/drawing/2014/main" id="{A710610C-DA9D-BB2C-E4D5-DE0FECD3C674}"/>
              </a:ext>
            </a:extLst>
          </p:cNvPr>
          <p:cNvSpPr txBox="1"/>
          <p:nvPr/>
        </p:nvSpPr>
        <p:spPr>
          <a:xfrm>
            <a:off x="2683066" y="3073317"/>
            <a:ext cx="7738525" cy="1295868"/>
          </a:xfrm>
          <a:prstGeom prst="rect">
            <a:avLst/>
          </a:prstGeom>
          <a:noFill/>
        </p:spPr>
        <p:txBody>
          <a:bodyPr wrap="square">
            <a:spAutoFit/>
          </a:bodyPr>
          <a:lstStyle/>
          <a:p>
            <a:pPr algn="just">
              <a:lnSpc>
                <a:spcPct val="150000"/>
              </a:lnSpc>
            </a:pPr>
            <a:r>
              <a:rPr lang="en-US" dirty="0">
                <a:solidFill>
                  <a:srgbClr val="643BDA"/>
                </a:solidFill>
              </a:rPr>
              <a:t>Count yourself in for four beats and clap/say each rhythm using rhythm names. Click on the speaker to check how you did. If you didn’t get one first time, try practicing along with the recording.</a:t>
            </a:r>
          </a:p>
        </p:txBody>
      </p:sp>
      <p:pic>
        <p:nvPicPr>
          <p:cNvPr id="53" name="Audio Recording 6 Jun 2022 at 13:23:46" descr="Audio Recording 6 Jun 2022 at 13:23:46">
            <a:hlinkClick r:id="" action="ppaction://media"/>
            <a:extLst>
              <a:ext uri="{FF2B5EF4-FFF2-40B4-BE49-F238E27FC236}">
                <a16:creationId xmlns:a16="http://schemas.microsoft.com/office/drawing/2014/main" id="{F339C17E-DD36-00AA-AABD-6515B3DF36E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39341" y="1508440"/>
            <a:ext cx="812800" cy="812800"/>
          </a:xfrm>
          <a:prstGeom prst="rect">
            <a:avLst/>
          </a:prstGeom>
        </p:spPr>
      </p:pic>
      <p:pic>
        <p:nvPicPr>
          <p:cNvPr id="54" name="Audio Recording 6 Jun 2022 at 13:24:02" descr="Audio Recording 6 Jun 2022 at 13:24:02">
            <a:hlinkClick r:id="" action="ppaction://media"/>
            <a:extLst>
              <a:ext uri="{FF2B5EF4-FFF2-40B4-BE49-F238E27FC236}">
                <a16:creationId xmlns:a16="http://schemas.microsoft.com/office/drawing/2014/main" id="{D5D177B6-E368-E82F-4D03-0588107709CF}"/>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6636995" y="1549734"/>
            <a:ext cx="812800" cy="812800"/>
          </a:xfrm>
          <a:prstGeom prst="rect">
            <a:avLst/>
          </a:prstGeom>
        </p:spPr>
      </p:pic>
      <p:pic>
        <p:nvPicPr>
          <p:cNvPr id="55" name="Audio Recording 6 Jun 2022 at 13:24:23" descr="Audio Recording 6 Jun 2022 at 13:24:23">
            <a:hlinkClick r:id="" action="ppaction://media"/>
            <a:extLst>
              <a:ext uri="{FF2B5EF4-FFF2-40B4-BE49-F238E27FC236}">
                <a16:creationId xmlns:a16="http://schemas.microsoft.com/office/drawing/2014/main" id="{727CC97C-56B6-FCF7-08FC-A927976C491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290615" y="4967938"/>
            <a:ext cx="812800" cy="812800"/>
          </a:xfrm>
          <a:prstGeom prst="rect">
            <a:avLst/>
          </a:prstGeom>
        </p:spPr>
      </p:pic>
      <p:pic>
        <p:nvPicPr>
          <p:cNvPr id="56" name="Audio Recording 6 Jun 2022 at 13:24:40" descr="Audio Recording 6 Jun 2022 at 13:24:40">
            <a:hlinkClick r:id="" action="ppaction://media"/>
            <a:extLst>
              <a:ext uri="{FF2B5EF4-FFF2-40B4-BE49-F238E27FC236}">
                <a16:creationId xmlns:a16="http://schemas.microsoft.com/office/drawing/2014/main" id="{5DC16A6C-5E88-6FCC-50C6-F5666B08B7A5}"/>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6573573" y="4949522"/>
            <a:ext cx="812800" cy="812800"/>
          </a:xfrm>
          <a:prstGeom prst="rect">
            <a:avLst/>
          </a:prstGeom>
        </p:spPr>
      </p:pic>
      <p:sp>
        <p:nvSpPr>
          <p:cNvPr id="57" name="TextBox 56">
            <a:extLst>
              <a:ext uri="{FF2B5EF4-FFF2-40B4-BE49-F238E27FC236}">
                <a16:creationId xmlns:a16="http://schemas.microsoft.com/office/drawing/2014/main" id="{6C310D87-0A96-EA29-7F56-8B6041AC9E8E}"/>
              </a:ext>
            </a:extLst>
          </p:cNvPr>
          <p:cNvSpPr txBox="1"/>
          <p:nvPr/>
        </p:nvSpPr>
        <p:spPr>
          <a:xfrm>
            <a:off x="5037811" y="591930"/>
            <a:ext cx="3029034" cy="707886"/>
          </a:xfrm>
          <a:prstGeom prst="rect">
            <a:avLst/>
          </a:prstGeom>
          <a:noFill/>
        </p:spPr>
        <p:txBody>
          <a:bodyPr wrap="none" rtlCol="0">
            <a:spAutoFit/>
          </a:bodyPr>
          <a:lstStyle/>
          <a:p>
            <a:r>
              <a:rPr lang="en-US" sz="4000" b="1" dirty="0">
                <a:solidFill>
                  <a:srgbClr val="FF7FFF"/>
                </a:solidFill>
              </a:rPr>
              <a:t>Test yourself!</a:t>
            </a:r>
          </a:p>
        </p:txBody>
      </p:sp>
    </p:spTree>
    <p:extLst>
      <p:ext uri="{BB962C8B-B14F-4D97-AF65-F5344CB8AC3E}">
        <p14:creationId xmlns:p14="http://schemas.microsoft.com/office/powerpoint/2010/main" val="9967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40" fill="hold"/>
                                        <p:tgtEl>
                                          <p:spTgt spid="5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976" fill="hold"/>
                                        <p:tgtEl>
                                          <p:spTgt spid="5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912" fill="hold"/>
                                        <p:tgtEl>
                                          <p:spTgt spid="5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232"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3"/>
                </p:tgtEl>
              </p:cMediaNode>
            </p:audio>
            <p:audio>
              <p:cMediaNode vol="80000">
                <p:cTn id="20" fill="hold" display="0">
                  <p:stCondLst>
                    <p:cond delay="indefinite"/>
                  </p:stCondLst>
                  <p:endCondLst>
                    <p:cond evt="onStopAudio" delay="0">
                      <p:tgtEl>
                        <p:sldTgt/>
                      </p:tgtEl>
                    </p:cond>
                  </p:endCondLst>
                </p:cTn>
                <p:tgtEl>
                  <p:spTgt spid="54"/>
                </p:tgtEl>
              </p:cMediaNode>
            </p:audio>
            <p:audio>
              <p:cMediaNode vol="80000">
                <p:cTn id="21" fill="hold" display="0">
                  <p:stCondLst>
                    <p:cond delay="indefinite"/>
                  </p:stCondLst>
                  <p:endCondLst>
                    <p:cond evt="onStopAudio" delay="0">
                      <p:tgtEl>
                        <p:sldTgt/>
                      </p:tgtEl>
                    </p:cond>
                  </p:endCondLst>
                </p:cTn>
                <p:tgtEl>
                  <p:spTgt spid="55"/>
                </p:tgtEl>
              </p:cMediaNode>
            </p:audio>
            <p:audio>
              <p:cMediaNode vol="80000">
                <p:cTn id="22" fill="hold" display="0">
                  <p:stCondLst>
                    <p:cond delay="indefinite"/>
                  </p:stCondLst>
                  <p:endCondLst>
                    <p:cond evt="onStopAudio" delay="0">
                      <p:tgtEl>
                        <p:sldTgt/>
                      </p:tgtEl>
                    </p:cond>
                  </p:endCondLst>
                </p:cTn>
                <p:tgtEl>
                  <p:spTgt spid="5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13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3840440785"/>
              </p:ext>
            </p:extLst>
          </p:nvPr>
        </p:nvGraphicFramePr>
        <p:xfrm>
          <a:off x="2032000" y="2844800"/>
          <a:ext cx="8128000" cy="1524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76184551"/>
                    </a:ext>
                  </a:extLst>
                </a:gridCol>
                <a:gridCol w="2032000">
                  <a:extLst>
                    <a:ext uri="{9D8B030D-6E8A-4147-A177-3AD203B41FA5}">
                      <a16:colId xmlns:a16="http://schemas.microsoft.com/office/drawing/2014/main" val="3921286107"/>
                    </a:ext>
                  </a:extLst>
                </a:gridCol>
                <a:gridCol w="2032000">
                  <a:extLst>
                    <a:ext uri="{9D8B030D-6E8A-4147-A177-3AD203B41FA5}">
                      <a16:colId xmlns:a16="http://schemas.microsoft.com/office/drawing/2014/main" val="185831595"/>
                    </a:ext>
                  </a:extLst>
                </a:gridCol>
                <a:gridCol w="2032000">
                  <a:extLst>
                    <a:ext uri="{9D8B030D-6E8A-4147-A177-3AD203B41FA5}">
                      <a16:colId xmlns:a16="http://schemas.microsoft.com/office/drawing/2014/main" val="35189186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a:t>
                      </a:r>
                    </a:p>
                  </a:txBody>
                  <a:tcPr anchor="ctr">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nchorCtr="1">
                    <a:solidFill>
                      <a:srgbClr val="F4A57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Star -</a:t>
                      </a:r>
                    </a:p>
                  </a:txBody>
                  <a:tcPr anchor="b">
                    <a:solidFill>
                      <a:srgbClr val="7F86FF"/>
                    </a:solidFill>
                  </a:tcPr>
                </a:tc>
                <a:tc>
                  <a:txBody>
                    <a:bodyPr/>
                    <a:lstStyle/>
                    <a:p>
                      <a:pPr algn="ctr"/>
                      <a:r>
                        <a:rPr lang="en-US" sz="4400" dirty="0">
                          <a:solidFill>
                            <a:schemeClr val="bg1"/>
                          </a:solidFill>
                        </a:rPr>
                        <a:t>light</a:t>
                      </a:r>
                    </a:p>
                  </a:txBody>
                  <a:tcPr anchor="ctr">
                    <a:solidFill>
                      <a:srgbClr val="7F86FF"/>
                    </a:solidFill>
                  </a:tcPr>
                </a:tc>
                <a:tc>
                  <a:txBody>
                    <a:bodyPr/>
                    <a:lstStyle/>
                    <a:p>
                      <a:pPr algn="ctr"/>
                      <a:r>
                        <a:rPr lang="en-US" sz="4400" dirty="0">
                          <a:solidFill>
                            <a:schemeClr val="bg1"/>
                          </a:solidFill>
                        </a:rPr>
                        <a:t>Star -</a:t>
                      </a:r>
                    </a:p>
                  </a:txBody>
                  <a:tcPr anchor="ctr">
                    <a:solidFill>
                      <a:srgbClr val="7F86FF"/>
                    </a:solidFill>
                  </a:tcPr>
                </a:tc>
                <a:tc>
                  <a:txBody>
                    <a:bodyPr/>
                    <a:lstStyle/>
                    <a:p>
                      <a:pPr algn="ctr"/>
                      <a:r>
                        <a:rPr lang="en-US" sz="4400" dirty="0">
                          <a:solidFill>
                            <a:schemeClr val="bg1"/>
                          </a:solidFill>
                        </a:rPr>
                        <a:t>bright</a:t>
                      </a:r>
                    </a:p>
                  </a:txBody>
                  <a:tcPr anchor="ctr">
                    <a:solidFill>
                      <a:srgbClr val="7F86FF"/>
                    </a:solidFill>
                  </a:tcPr>
                </a:tc>
                <a:extLst>
                  <a:ext uri="{0D108BD9-81ED-4DB2-BD59-A6C34878D82A}">
                    <a16:rowId xmlns:a16="http://schemas.microsoft.com/office/drawing/2014/main" val="97892839"/>
                  </a:ext>
                </a:extLst>
              </a:tr>
            </a:tbl>
          </a:graphicData>
        </a:graphic>
      </p:graphicFrame>
      <p:sp>
        <p:nvSpPr>
          <p:cNvPr id="8" name="TextBox 7">
            <a:extLst>
              <a:ext uri="{FF2B5EF4-FFF2-40B4-BE49-F238E27FC236}">
                <a16:creationId xmlns:a16="http://schemas.microsoft.com/office/drawing/2014/main" id="{DFBEBAB5-EF31-5CAD-F98B-56A2AE1B2BF6}"/>
              </a:ext>
            </a:extLst>
          </p:cNvPr>
          <p:cNvSpPr txBox="1"/>
          <p:nvPr/>
        </p:nvSpPr>
        <p:spPr>
          <a:xfrm>
            <a:off x="1547575" y="1432560"/>
            <a:ext cx="10204525" cy="880369"/>
          </a:xfrm>
          <a:prstGeom prst="rect">
            <a:avLst/>
          </a:prstGeom>
          <a:noFill/>
        </p:spPr>
        <p:txBody>
          <a:bodyPr wrap="none" rtlCol="0">
            <a:spAutoFit/>
          </a:bodyPr>
          <a:lstStyle/>
          <a:p>
            <a:pPr>
              <a:lnSpc>
                <a:spcPct val="150000"/>
              </a:lnSpc>
            </a:pPr>
            <a:r>
              <a:rPr lang="en-US" dirty="0">
                <a:solidFill>
                  <a:srgbClr val="643BDA"/>
                </a:solidFill>
              </a:rPr>
              <a:t>Here is the first line from the song </a:t>
            </a:r>
            <a:r>
              <a:rPr lang="en-US" i="1" dirty="0">
                <a:solidFill>
                  <a:srgbClr val="643BDA"/>
                </a:solidFill>
              </a:rPr>
              <a:t>Starlight, Starbright</a:t>
            </a:r>
            <a:r>
              <a:rPr lang="en-US" dirty="0">
                <a:solidFill>
                  <a:srgbClr val="643BDA"/>
                </a:solidFill>
              </a:rPr>
              <a:t>. Click on the speaker below to hear the words sung. </a:t>
            </a:r>
          </a:p>
          <a:p>
            <a:pPr>
              <a:lnSpc>
                <a:spcPct val="150000"/>
              </a:lnSpc>
            </a:pPr>
            <a:r>
              <a:rPr lang="en-US" dirty="0">
                <a:solidFill>
                  <a:srgbClr val="643BDA"/>
                </a:solidFill>
              </a:rPr>
              <a:t>The rhythm is clapped by clapping every syllable.</a:t>
            </a:r>
          </a:p>
        </p:txBody>
      </p:sp>
      <p:sp>
        <p:nvSpPr>
          <p:cNvPr id="10" name="TextBox 9">
            <a:extLst>
              <a:ext uri="{FF2B5EF4-FFF2-40B4-BE49-F238E27FC236}">
                <a16:creationId xmlns:a16="http://schemas.microsoft.com/office/drawing/2014/main" id="{1B66CB42-352C-A2AA-A6A6-30C8560978EA}"/>
              </a:ext>
            </a:extLst>
          </p:cNvPr>
          <p:cNvSpPr txBox="1"/>
          <p:nvPr/>
        </p:nvSpPr>
        <p:spPr>
          <a:xfrm>
            <a:off x="1547575" y="5425440"/>
            <a:ext cx="10095785" cy="880369"/>
          </a:xfrm>
          <a:prstGeom prst="rect">
            <a:avLst/>
          </a:prstGeom>
          <a:noFill/>
        </p:spPr>
        <p:txBody>
          <a:bodyPr wrap="square">
            <a:spAutoFit/>
          </a:bodyPr>
          <a:lstStyle/>
          <a:p>
            <a:pPr>
              <a:lnSpc>
                <a:spcPct val="150000"/>
              </a:lnSpc>
            </a:pPr>
            <a:r>
              <a:rPr lang="en-US" dirty="0">
                <a:solidFill>
                  <a:srgbClr val="643BDA"/>
                </a:solidFill>
              </a:rPr>
              <a:t>There is only one sound/syllable in each beat here and so the rhythm in this case sounds just the same as clapping the beat.</a:t>
            </a:r>
          </a:p>
        </p:txBody>
      </p:sp>
      <p:pic>
        <p:nvPicPr>
          <p:cNvPr id="11" name="Audio Recording 6 Jun 2022 at 11:42:59" descr="Audio Recording 6 Jun 2022 at 11:42:59">
            <a:hlinkClick r:id="" action="ppaction://media"/>
            <a:extLst>
              <a:ext uri="{FF2B5EF4-FFF2-40B4-BE49-F238E27FC236}">
                <a16:creationId xmlns:a16="http://schemas.microsoft.com/office/drawing/2014/main" id="{5A26E736-BB23-4EE3-89C7-3B63B2C2CE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4612640"/>
            <a:ext cx="812800" cy="812800"/>
          </a:xfrm>
          <a:prstGeom prst="rect">
            <a:avLst/>
          </a:prstGeom>
        </p:spPr>
      </p:pic>
    </p:spTree>
    <p:extLst>
      <p:ext uri="{BB962C8B-B14F-4D97-AF65-F5344CB8AC3E}">
        <p14:creationId xmlns:p14="http://schemas.microsoft.com/office/powerpoint/2010/main" val="41007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9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2381401024"/>
              </p:ext>
            </p:extLst>
          </p:nvPr>
        </p:nvGraphicFramePr>
        <p:xfrm>
          <a:off x="2032000" y="3058160"/>
          <a:ext cx="8128000" cy="1524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76184551"/>
                    </a:ext>
                  </a:extLst>
                </a:gridCol>
                <a:gridCol w="2032000">
                  <a:extLst>
                    <a:ext uri="{9D8B030D-6E8A-4147-A177-3AD203B41FA5}">
                      <a16:colId xmlns:a16="http://schemas.microsoft.com/office/drawing/2014/main" val="3921286107"/>
                    </a:ext>
                  </a:extLst>
                </a:gridCol>
                <a:gridCol w="2032000">
                  <a:extLst>
                    <a:ext uri="{9D8B030D-6E8A-4147-A177-3AD203B41FA5}">
                      <a16:colId xmlns:a16="http://schemas.microsoft.com/office/drawing/2014/main" val="185831595"/>
                    </a:ext>
                  </a:extLst>
                </a:gridCol>
                <a:gridCol w="2032000">
                  <a:extLst>
                    <a:ext uri="{9D8B030D-6E8A-4147-A177-3AD203B41FA5}">
                      <a16:colId xmlns:a16="http://schemas.microsoft.com/office/drawing/2014/main" val="3518918682"/>
                    </a:ext>
                  </a:extLst>
                </a:gridCol>
              </a:tblGrid>
              <a:tr h="370840">
                <a:tc>
                  <a:txBody>
                    <a:bodyPr/>
                    <a:lstStyle/>
                    <a:p>
                      <a:pPr algn="ctr"/>
                      <a:r>
                        <a:rPr lang="en-US" sz="4400" dirty="0"/>
                        <a:t>❤️</a:t>
                      </a:r>
                    </a:p>
                  </a:txBody>
                  <a:tcPr>
                    <a:solidFill>
                      <a:srgbClr val="F4A579">
                        <a:alpha val="49617"/>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solidFill>
                      <a:srgbClr val="F4A579">
                        <a:alpha val="49617"/>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solidFill>
                      <a:srgbClr val="F4A579">
                        <a:alpha val="49617"/>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solidFill>
                      <a:srgbClr val="F4A579">
                        <a:alpha val="49617"/>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ta</a:t>
                      </a:r>
                    </a:p>
                  </a:txBody>
                  <a:tcPr>
                    <a:solidFill>
                      <a:srgbClr val="7F8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solidFill>
                      <a:srgbClr val="7F8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solidFill>
                      <a:srgbClr val="7F8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ta</a:t>
                      </a:r>
                    </a:p>
                  </a:txBody>
                  <a:tcPr>
                    <a:solidFill>
                      <a:srgbClr val="7F86FF"/>
                    </a:solidFill>
                  </a:tcPr>
                </a:tc>
                <a:extLst>
                  <a:ext uri="{0D108BD9-81ED-4DB2-BD59-A6C34878D82A}">
                    <a16:rowId xmlns:a16="http://schemas.microsoft.com/office/drawing/2014/main" val="97892839"/>
                  </a:ext>
                </a:extLst>
              </a:tr>
            </a:tbl>
          </a:graphicData>
        </a:graphic>
      </p:graphicFrame>
      <p:sp>
        <p:nvSpPr>
          <p:cNvPr id="4" name="TextBox 3">
            <a:extLst>
              <a:ext uri="{FF2B5EF4-FFF2-40B4-BE49-F238E27FC236}">
                <a16:creationId xmlns:a16="http://schemas.microsoft.com/office/drawing/2014/main" id="{47CEBF5D-613A-D902-60F8-8653D2D8A53E}"/>
              </a:ext>
            </a:extLst>
          </p:cNvPr>
          <p:cNvSpPr txBox="1"/>
          <p:nvPr/>
        </p:nvSpPr>
        <p:spPr>
          <a:xfrm>
            <a:off x="899160" y="1196106"/>
            <a:ext cx="10393680" cy="880369"/>
          </a:xfrm>
          <a:prstGeom prst="rect">
            <a:avLst/>
          </a:prstGeom>
          <a:noFill/>
        </p:spPr>
        <p:txBody>
          <a:bodyPr wrap="square">
            <a:spAutoFit/>
          </a:bodyPr>
          <a:lstStyle/>
          <a:p>
            <a:pPr>
              <a:lnSpc>
                <a:spcPct val="150000"/>
              </a:lnSpc>
            </a:pPr>
            <a:r>
              <a:rPr lang="en-US" dirty="0">
                <a:solidFill>
                  <a:srgbClr val="643BDA"/>
                </a:solidFill>
              </a:rPr>
              <a:t>Sounds that are one whole beat long such as these get the rhythm name “ta”. A ta is a sound that lasts for one beat. We can perform the rhythm using rhythm names and clapping like this:</a:t>
            </a:r>
          </a:p>
        </p:txBody>
      </p:sp>
      <p:pic>
        <p:nvPicPr>
          <p:cNvPr id="5" name="Audio Recording 6 Jun 2022 at 11:45:40" descr="Audio Recording 6 Jun 2022 at 11:45:40">
            <a:hlinkClick r:id="" action="ppaction://media"/>
            <a:extLst>
              <a:ext uri="{FF2B5EF4-FFF2-40B4-BE49-F238E27FC236}">
                <a16:creationId xmlns:a16="http://schemas.microsoft.com/office/drawing/2014/main" id="{440E2E04-E9F7-5505-E6FF-06A938B61A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4818614"/>
            <a:ext cx="812800" cy="812800"/>
          </a:xfrm>
          <a:prstGeom prst="rect">
            <a:avLst/>
          </a:prstGeom>
        </p:spPr>
      </p:pic>
    </p:spTree>
    <p:extLst>
      <p:ext uri="{BB962C8B-B14F-4D97-AF65-F5344CB8AC3E}">
        <p14:creationId xmlns:p14="http://schemas.microsoft.com/office/powerpoint/2010/main" val="227311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2559795284"/>
              </p:ext>
            </p:extLst>
          </p:nvPr>
        </p:nvGraphicFramePr>
        <p:xfrm>
          <a:off x="2032000" y="3058160"/>
          <a:ext cx="8128000" cy="1524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76184551"/>
                    </a:ext>
                  </a:extLst>
                </a:gridCol>
                <a:gridCol w="2032000">
                  <a:extLst>
                    <a:ext uri="{9D8B030D-6E8A-4147-A177-3AD203B41FA5}">
                      <a16:colId xmlns:a16="http://schemas.microsoft.com/office/drawing/2014/main" val="3921286107"/>
                    </a:ext>
                  </a:extLst>
                </a:gridCol>
                <a:gridCol w="2032000">
                  <a:extLst>
                    <a:ext uri="{9D8B030D-6E8A-4147-A177-3AD203B41FA5}">
                      <a16:colId xmlns:a16="http://schemas.microsoft.com/office/drawing/2014/main" val="185831595"/>
                    </a:ext>
                  </a:extLst>
                </a:gridCol>
                <a:gridCol w="2032000">
                  <a:extLst>
                    <a:ext uri="{9D8B030D-6E8A-4147-A177-3AD203B41FA5}">
                      <a16:colId xmlns:a16="http://schemas.microsoft.com/office/drawing/2014/main" val="3518918682"/>
                    </a:ext>
                  </a:extLst>
                </a:gridCol>
              </a:tblGrid>
              <a:tr h="370840">
                <a:tc>
                  <a:txBody>
                    <a:bodyPr/>
                    <a:lstStyle/>
                    <a:p>
                      <a:pPr algn="ctr"/>
                      <a:r>
                        <a:rPr lang="en-US" sz="4400" dirty="0"/>
                        <a:t>❤️</a:t>
                      </a:r>
                    </a:p>
                  </a:txBody>
                  <a:tcPr>
                    <a:solidFill>
                      <a:srgbClr val="F4A579">
                        <a:alpha val="49793"/>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solidFill>
                      <a:srgbClr val="F4A579">
                        <a:alpha val="49793"/>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solidFill>
                      <a:srgbClr val="F4A579">
                        <a:alpha val="49793"/>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solidFill>
                      <a:srgbClr val="F4A579">
                        <a:alpha val="49793"/>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ta</a:t>
                      </a:r>
                    </a:p>
                  </a:txBody>
                  <a:tcPr>
                    <a:solidFill>
                      <a:srgbClr val="7F8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solidFill>
                      <a:srgbClr val="7F8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solidFill>
                      <a:srgbClr val="7F8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ta</a:t>
                      </a:r>
                    </a:p>
                  </a:txBody>
                  <a:tcPr>
                    <a:solidFill>
                      <a:srgbClr val="7F86FF"/>
                    </a:solidFill>
                  </a:tcPr>
                </a:tc>
                <a:extLst>
                  <a:ext uri="{0D108BD9-81ED-4DB2-BD59-A6C34878D82A}">
                    <a16:rowId xmlns:a16="http://schemas.microsoft.com/office/drawing/2014/main" val="97892839"/>
                  </a:ext>
                </a:extLst>
              </a:tr>
            </a:tbl>
          </a:graphicData>
        </a:graphic>
      </p:graphicFrame>
      <p:cxnSp>
        <p:nvCxnSpPr>
          <p:cNvPr id="5" name="Straight Connector 4">
            <a:extLst>
              <a:ext uri="{FF2B5EF4-FFF2-40B4-BE49-F238E27FC236}">
                <a16:creationId xmlns:a16="http://schemas.microsoft.com/office/drawing/2014/main" id="{A5337CFE-0748-1646-A3D6-1321B4C4CB24}"/>
              </a:ext>
            </a:extLst>
          </p:cNvPr>
          <p:cNvCxnSpPr/>
          <p:nvPr/>
        </p:nvCxnSpPr>
        <p:spPr>
          <a:xfrm>
            <a:off x="3011556" y="4740965"/>
            <a:ext cx="0" cy="5665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3C9649-092E-D8FE-E88B-FD2E5E807C4B}"/>
              </a:ext>
            </a:extLst>
          </p:cNvPr>
          <p:cNvCxnSpPr/>
          <p:nvPr/>
        </p:nvCxnSpPr>
        <p:spPr>
          <a:xfrm>
            <a:off x="5072269" y="4740965"/>
            <a:ext cx="0" cy="5665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A0E2B1-6682-E947-E1B6-E5C4BFA62737}"/>
              </a:ext>
            </a:extLst>
          </p:cNvPr>
          <p:cNvCxnSpPr/>
          <p:nvPr/>
        </p:nvCxnSpPr>
        <p:spPr>
          <a:xfrm>
            <a:off x="7123043" y="4740965"/>
            <a:ext cx="0" cy="5665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962EA0-94CC-7D4E-A551-A7DC450A3D85}"/>
              </a:ext>
            </a:extLst>
          </p:cNvPr>
          <p:cNvCxnSpPr/>
          <p:nvPr/>
        </p:nvCxnSpPr>
        <p:spPr>
          <a:xfrm>
            <a:off x="9173817" y="4740965"/>
            <a:ext cx="0" cy="5665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92CCE6-BCA7-FFB2-3AB0-3F93F2B83D3E}"/>
              </a:ext>
            </a:extLst>
          </p:cNvPr>
          <p:cNvSpPr txBox="1"/>
          <p:nvPr/>
        </p:nvSpPr>
        <p:spPr>
          <a:xfrm>
            <a:off x="1310640" y="1034956"/>
            <a:ext cx="9845040" cy="880369"/>
          </a:xfrm>
          <a:prstGeom prst="rect">
            <a:avLst/>
          </a:prstGeom>
          <a:noFill/>
        </p:spPr>
        <p:txBody>
          <a:bodyPr wrap="square">
            <a:spAutoFit/>
          </a:bodyPr>
          <a:lstStyle/>
          <a:p>
            <a:pPr>
              <a:lnSpc>
                <a:spcPct val="150000"/>
              </a:lnSpc>
            </a:pPr>
            <a:r>
              <a:rPr lang="en-US" dirty="0">
                <a:solidFill>
                  <a:srgbClr val="643BDA"/>
                </a:solidFill>
              </a:rPr>
              <a:t>In stick notation, a ta is represented by a vertical line. Here is the same rhythm again, this time it is represented in stick notation below as well.</a:t>
            </a:r>
          </a:p>
        </p:txBody>
      </p:sp>
      <p:pic>
        <p:nvPicPr>
          <p:cNvPr id="11" name="Audio Recording 6 Jun 2022 at 11:45:40" descr="Audio Recording 6 Jun 2022 at 11:45:40">
            <a:hlinkClick r:id="" action="ppaction://media"/>
            <a:extLst>
              <a:ext uri="{FF2B5EF4-FFF2-40B4-BE49-F238E27FC236}">
                <a16:creationId xmlns:a16="http://schemas.microsoft.com/office/drawing/2014/main" id="{EB480B62-3603-3A50-BE10-5379B2C213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550134"/>
            <a:ext cx="812800" cy="812800"/>
          </a:xfrm>
          <a:prstGeom prst="rect">
            <a:avLst/>
          </a:prstGeom>
        </p:spPr>
      </p:pic>
    </p:spTree>
    <p:extLst>
      <p:ext uri="{BB962C8B-B14F-4D97-AF65-F5344CB8AC3E}">
        <p14:creationId xmlns:p14="http://schemas.microsoft.com/office/powerpoint/2010/main" val="294743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3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4B00712-68B1-2D07-4F21-6D993764805C}"/>
              </a:ext>
            </a:extLst>
          </p:cNvPr>
          <p:cNvGrpSpPr/>
          <p:nvPr/>
        </p:nvGrpSpPr>
        <p:grpSpPr>
          <a:xfrm>
            <a:off x="3409122" y="2779643"/>
            <a:ext cx="5373757" cy="1043609"/>
            <a:chOff x="3130825" y="2779643"/>
            <a:chExt cx="5373757" cy="1043609"/>
          </a:xfrm>
        </p:grpSpPr>
        <p:cxnSp>
          <p:nvCxnSpPr>
            <p:cNvPr id="5" name="Straight Connector 4">
              <a:extLst>
                <a:ext uri="{FF2B5EF4-FFF2-40B4-BE49-F238E27FC236}">
                  <a16:creationId xmlns:a16="http://schemas.microsoft.com/office/drawing/2014/main" id="{A5337CFE-0748-1646-A3D6-1321B4C4CB24}"/>
                </a:ext>
              </a:extLst>
            </p:cNvPr>
            <p:cNvCxnSpPr>
              <a:cxnSpLocks/>
            </p:cNvCxnSpPr>
            <p:nvPr/>
          </p:nvCxnSpPr>
          <p:spPr>
            <a:xfrm>
              <a:off x="3130825" y="2779643"/>
              <a:ext cx="0" cy="10436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C255F3-9F78-C1A0-47D5-A4A6B0AA557C}"/>
                </a:ext>
              </a:extLst>
            </p:cNvPr>
            <p:cNvCxnSpPr>
              <a:cxnSpLocks/>
            </p:cNvCxnSpPr>
            <p:nvPr/>
          </p:nvCxnSpPr>
          <p:spPr>
            <a:xfrm>
              <a:off x="4922077" y="2779643"/>
              <a:ext cx="0" cy="10436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98D75D-A50D-F88D-7D89-E3479C93C8C9}"/>
                </a:ext>
              </a:extLst>
            </p:cNvPr>
            <p:cNvCxnSpPr>
              <a:cxnSpLocks/>
            </p:cNvCxnSpPr>
            <p:nvPr/>
          </p:nvCxnSpPr>
          <p:spPr>
            <a:xfrm>
              <a:off x="6713329" y="2779643"/>
              <a:ext cx="0" cy="10436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66E104E-A494-E725-C167-933FDB1D7600}"/>
                </a:ext>
              </a:extLst>
            </p:cNvPr>
            <p:cNvCxnSpPr>
              <a:cxnSpLocks/>
            </p:cNvCxnSpPr>
            <p:nvPr/>
          </p:nvCxnSpPr>
          <p:spPr>
            <a:xfrm>
              <a:off x="8504582" y="2779643"/>
              <a:ext cx="0" cy="10436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 name="Audio Recording 6 Jun 2022 at 11:45:40" descr="Audio Recording 6 Jun 2022 at 11:45:40">
            <a:hlinkClick r:id="" action="ppaction://media"/>
            <a:extLst>
              <a:ext uri="{FF2B5EF4-FFF2-40B4-BE49-F238E27FC236}">
                <a16:creationId xmlns:a16="http://schemas.microsoft.com/office/drawing/2014/main" id="{76CA7A3D-40E5-84CE-CFE4-BD34C173A1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4818614"/>
            <a:ext cx="812800" cy="812800"/>
          </a:xfrm>
          <a:prstGeom prst="rect">
            <a:avLst/>
          </a:prstGeom>
        </p:spPr>
      </p:pic>
      <p:sp>
        <p:nvSpPr>
          <p:cNvPr id="21" name="TextBox 20">
            <a:extLst>
              <a:ext uri="{FF2B5EF4-FFF2-40B4-BE49-F238E27FC236}">
                <a16:creationId xmlns:a16="http://schemas.microsoft.com/office/drawing/2014/main" id="{6ADE5BE0-F3B8-A702-7DDD-14F020AAF604}"/>
              </a:ext>
            </a:extLst>
          </p:cNvPr>
          <p:cNvSpPr txBox="1"/>
          <p:nvPr/>
        </p:nvSpPr>
        <p:spPr>
          <a:xfrm>
            <a:off x="2560321" y="1475221"/>
            <a:ext cx="7071357" cy="464871"/>
          </a:xfrm>
          <a:prstGeom prst="rect">
            <a:avLst/>
          </a:prstGeom>
          <a:noFill/>
        </p:spPr>
        <p:txBody>
          <a:bodyPr wrap="square">
            <a:spAutoFit/>
          </a:bodyPr>
          <a:lstStyle/>
          <a:p>
            <a:pPr algn="ctr">
              <a:lnSpc>
                <a:spcPct val="150000"/>
              </a:lnSpc>
            </a:pPr>
            <a:r>
              <a:rPr lang="en-US" dirty="0">
                <a:solidFill>
                  <a:srgbClr val="643BDA"/>
                </a:solidFill>
              </a:rPr>
              <a:t>Here is the same rhythm again, this time only using stick notation.</a:t>
            </a:r>
          </a:p>
        </p:txBody>
      </p:sp>
    </p:spTree>
    <p:extLst>
      <p:ext uri="{BB962C8B-B14F-4D97-AF65-F5344CB8AC3E}">
        <p14:creationId xmlns:p14="http://schemas.microsoft.com/office/powerpoint/2010/main" val="15505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36"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4269188439"/>
              </p:ext>
            </p:extLst>
          </p:nvPr>
        </p:nvGraphicFramePr>
        <p:xfrm>
          <a:off x="1572592" y="2667000"/>
          <a:ext cx="9046816" cy="1524000"/>
        </p:xfrm>
        <a:graphic>
          <a:graphicData uri="http://schemas.openxmlformats.org/drawingml/2006/table">
            <a:tbl>
              <a:tblPr firstRow="1" bandRow="1">
                <a:tableStyleId>{5C22544A-7EE6-4342-B048-85BDC9FD1C3A}</a:tableStyleId>
              </a:tblPr>
              <a:tblGrid>
                <a:gridCol w="2261704">
                  <a:extLst>
                    <a:ext uri="{9D8B030D-6E8A-4147-A177-3AD203B41FA5}">
                      <a16:colId xmlns:a16="http://schemas.microsoft.com/office/drawing/2014/main" val="1276184551"/>
                    </a:ext>
                  </a:extLst>
                </a:gridCol>
                <a:gridCol w="1130852">
                  <a:extLst>
                    <a:ext uri="{9D8B030D-6E8A-4147-A177-3AD203B41FA5}">
                      <a16:colId xmlns:a16="http://schemas.microsoft.com/office/drawing/2014/main" val="3921286107"/>
                    </a:ext>
                  </a:extLst>
                </a:gridCol>
                <a:gridCol w="1130852">
                  <a:extLst>
                    <a:ext uri="{9D8B030D-6E8A-4147-A177-3AD203B41FA5}">
                      <a16:colId xmlns:a16="http://schemas.microsoft.com/office/drawing/2014/main" val="916697221"/>
                    </a:ext>
                  </a:extLst>
                </a:gridCol>
                <a:gridCol w="1130852">
                  <a:extLst>
                    <a:ext uri="{9D8B030D-6E8A-4147-A177-3AD203B41FA5}">
                      <a16:colId xmlns:a16="http://schemas.microsoft.com/office/drawing/2014/main" val="185831595"/>
                    </a:ext>
                  </a:extLst>
                </a:gridCol>
                <a:gridCol w="1130852">
                  <a:extLst>
                    <a:ext uri="{9D8B030D-6E8A-4147-A177-3AD203B41FA5}">
                      <a16:colId xmlns:a16="http://schemas.microsoft.com/office/drawing/2014/main" val="2346979394"/>
                    </a:ext>
                  </a:extLst>
                </a:gridCol>
                <a:gridCol w="2261704">
                  <a:extLst>
                    <a:ext uri="{9D8B030D-6E8A-4147-A177-3AD203B41FA5}">
                      <a16:colId xmlns:a16="http://schemas.microsoft.com/office/drawing/2014/main" val="3518918682"/>
                    </a:ext>
                  </a:extLst>
                </a:gridCol>
              </a:tblGrid>
              <a:tr h="370840">
                <a:tc>
                  <a:txBody>
                    <a:bodyPr/>
                    <a:lstStyle/>
                    <a:p>
                      <a:pPr algn="ctr"/>
                      <a:r>
                        <a:rPr lang="en-US" sz="4400" dirty="0"/>
                        <a:t>❤️</a:t>
                      </a:r>
                    </a:p>
                  </a:txBody>
                  <a:tcPr anchor="ctr">
                    <a:solidFill>
                      <a:srgbClr val="F4A579">
                        <a:alpha val="5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nchorCtr="1">
                    <a:solidFill>
                      <a:srgbClr val="F4A579">
                        <a:alpha val="50000"/>
                      </a:srgb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First</a:t>
                      </a:r>
                    </a:p>
                  </a:txBody>
                  <a:tcPr anchor="ctr">
                    <a:solidFill>
                      <a:srgbClr val="7F86FF"/>
                    </a:solidFill>
                  </a:tcPr>
                </a:tc>
                <a:tc>
                  <a:txBody>
                    <a:bodyPr/>
                    <a:lstStyle/>
                    <a:p>
                      <a:pPr algn="ctr"/>
                      <a:r>
                        <a:rPr lang="en-US" sz="4400" dirty="0">
                          <a:solidFill>
                            <a:schemeClr val="bg1"/>
                          </a:solidFill>
                        </a:rPr>
                        <a:t>star</a:t>
                      </a:r>
                    </a:p>
                  </a:txBody>
                  <a:tcPr anchor="ctr">
                    <a:solidFill>
                      <a:srgbClr val="7F86FF"/>
                    </a:solidFill>
                  </a:tcPr>
                </a:tc>
                <a:tc>
                  <a:txBody>
                    <a:bodyPr/>
                    <a:lstStyle/>
                    <a:p>
                      <a:pPr algn="ctr"/>
                      <a:r>
                        <a:rPr lang="en-US" sz="4400" dirty="0">
                          <a:solidFill>
                            <a:schemeClr val="bg1"/>
                          </a:solidFill>
                        </a:rPr>
                        <a:t>I</a:t>
                      </a:r>
                    </a:p>
                  </a:txBody>
                  <a:tcPr anchor="ctr">
                    <a:solidFill>
                      <a:srgbClr val="7F86FF"/>
                    </a:solidFill>
                  </a:tcPr>
                </a:tc>
                <a:tc>
                  <a:txBody>
                    <a:bodyPr/>
                    <a:lstStyle/>
                    <a:p>
                      <a:pPr algn="ctr"/>
                      <a:r>
                        <a:rPr lang="en-US" sz="4400" dirty="0">
                          <a:solidFill>
                            <a:schemeClr val="bg1"/>
                          </a:solidFill>
                        </a:rPr>
                        <a:t>see</a:t>
                      </a:r>
                    </a:p>
                  </a:txBody>
                  <a:tcPr anchor="ctr">
                    <a:solidFill>
                      <a:srgbClr val="7F86FF"/>
                    </a:solidFill>
                  </a:tcPr>
                </a:tc>
                <a:tc>
                  <a:txBody>
                    <a:bodyPr/>
                    <a:lstStyle/>
                    <a:p>
                      <a:pPr algn="ctr"/>
                      <a:r>
                        <a:rPr lang="en-US" sz="4400" dirty="0">
                          <a:solidFill>
                            <a:schemeClr val="bg1"/>
                          </a:solidFill>
                        </a:rPr>
                        <a:t>to -</a:t>
                      </a:r>
                    </a:p>
                  </a:txBody>
                  <a:tcPr anchor="ctr">
                    <a:solidFill>
                      <a:srgbClr val="7F86FF"/>
                    </a:solidFill>
                  </a:tcPr>
                </a:tc>
                <a:tc>
                  <a:txBody>
                    <a:bodyPr/>
                    <a:lstStyle/>
                    <a:p>
                      <a:pPr algn="ctr"/>
                      <a:r>
                        <a:rPr lang="en-US" sz="4400" dirty="0">
                          <a:solidFill>
                            <a:schemeClr val="bg1"/>
                          </a:solidFill>
                        </a:rPr>
                        <a:t>night</a:t>
                      </a:r>
                    </a:p>
                  </a:txBody>
                  <a:tcPr anchor="ctr">
                    <a:solidFill>
                      <a:srgbClr val="7F86FF"/>
                    </a:solidFill>
                  </a:tcPr>
                </a:tc>
                <a:extLst>
                  <a:ext uri="{0D108BD9-81ED-4DB2-BD59-A6C34878D82A}">
                    <a16:rowId xmlns:a16="http://schemas.microsoft.com/office/drawing/2014/main" val="97892839"/>
                  </a:ext>
                </a:extLst>
              </a:tr>
            </a:tbl>
          </a:graphicData>
        </a:graphic>
      </p:graphicFrame>
      <p:sp>
        <p:nvSpPr>
          <p:cNvPr id="4" name="TextBox 3">
            <a:extLst>
              <a:ext uri="{FF2B5EF4-FFF2-40B4-BE49-F238E27FC236}">
                <a16:creationId xmlns:a16="http://schemas.microsoft.com/office/drawing/2014/main" id="{B7C6614B-C5F6-74AD-C177-8FA968C428AB}"/>
              </a:ext>
            </a:extLst>
          </p:cNvPr>
          <p:cNvSpPr txBox="1"/>
          <p:nvPr/>
        </p:nvSpPr>
        <p:spPr>
          <a:xfrm>
            <a:off x="1097280" y="1074186"/>
            <a:ext cx="10226040" cy="880369"/>
          </a:xfrm>
          <a:prstGeom prst="rect">
            <a:avLst/>
          </a:prstGeom>
          <a:noFill/>
        </p:spPr>
        <p:txBody>
          <a:bodyPr wrap="square">
            <a:spAutoFit/>
          </a:bodyPr>
          <a:lstStyle/>
          <a:p>
            <a:pPr>
              <a:lnSpc>
                <a:spcPct val="150000"/>
              </a:lnSpc>
            </a:pPr>
            <a:r>
              <a:rPr lang="en-US" dirty="0">
                <a:solidFill>
                  <a:srgbClr val="643BDA"/>
                </a:solidFill>
              </a:rPr>
              <a:t>Now let’s take a look at the second line of the song. This time the rhythm is a little more complex. Click to hear it sung while the rhythm is clapped.</a:t>
            </a:r>
          </a:p>
        </p:txBody>
      </p:sp>
      <p:pic>
        <p:nvPicPr>
          <p:cNvPr id="5" name="Audio Recording 6 Jun 2022 at 11:50:32" descr="Audio Recording 6 Jun 2022 at 11:50:32">
            <a:hlinkClick r:id="" action="ppaction://media"/>
            <a:extLst>
              <a:ext uri="{FF2B5EF4-FFF2-40B4-BE49-F238E27FC236}">
                <a16:creationId xmlns:a16="http://schemas.microsoft.com/office/drawing/2014/main" id="{FF360A90-E9A8-707B-16CF-C4B7B40727C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4326507"/>
            <a:ext cx="812800" cy="812800"/>
          </a:xfrm>
          <a:prstGeom prst="rect">
            <a:avLst/>
          </a:prstGeom>
        </p:spPr>
      </p:pic>
      <p:sp>
        <p:nvSpPr>
          <p:cNvPr id="6" name="TextBox 5">
            <a:extLst>
              <a:ext uri="{FF2B5EF4-FFF2-40B4-BE49-F238E27FC236}">
                <a16:creationId xmlns:a16="http://schemas.microsoft.com/office/drawing/2014/main" id="{8A3ED53E-2047-3B38-B6BB-624404E35BA6}"/>
              </a:ext>
            </a:extLst>
          </p:cNvPr>
          <p:cNvSpPr txBox="1"/>
          <p:nvPr/>
        </p:nvSpPr>
        <p:spPr>
          <a:xfrm>
            <a:off x="1264920" y="5139307"/>
            <a:ext cx="10226040" cy="1295868"/>
          </a:xfrm>
          <a:prstGeom prst="rect">
            <a:avLst/>
          </a:prstGeom>
          <a:noFill/>
        </p:spPr>
        <p:txBody>
          <a:bodyPr wrap="square">
            <a:spAutoFit/>
          </a:bodyPr>
          <a:lstStyle/>
          <a:p>
            <a:pPr>
              <a:lnSpc>
                <a:spcPct val="150000"/>
              </a:lnSpc>
            </a:pPr>
            <a:r>
              <a:rPr lang="en-US" dirty="0">
                <a:solidFill>
                  <a:srgbClr val="643BDA"/>
                </a:solidFill>
              </a:rPr>
              <a:t>Notice in both the second and third beats two sounds occur. Each of these sounds is only half a beat long. When clapping this rhythm, it sounds different to simply clapping the beat because of these half-beat sounds.</a:t>
            </a:r>
          </a:p>
        </p:txBody>
      </p:sp>
    </p:spTree>
    <p:extLst>
      <p:ext uri="{BB962C8B-B14F-4D97-AF65-F5344CB8AC3E}">
        <p14:creationId xmlns:p14="http://schemas.microsoft.com/office/powerpoint/2010/main" val="125251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3741338588"/>
              </p:ext>
            </p:extLst>
          </p:nvPr>
        </p:nvGraphicFramePr>
        <p:xfrm>
          <a:off x="1572592" y="3058160"/>
          <a:ext cx="9046816" cy="1524000"/>
        </p:xfrm>
        <a:graphic>
          <a:graphicData uri="http://schemas.openxmlformats.org/drawingml/2006/table">
            <a:tbl>
              <a:tblPr firstRow="1" bandRow="1">
                <a:tableStyleId>{5C22544A-7EE6-4342-B048-85BDC9FD1C3A}</a:tableStyleId>
              </a:tblPr>
              <a:tblGrid>
                <a:gridCol w="2261704">
                  <a:extLst>
                    <a:ext uri="{9D8B030D-6E8A-4147-A177-3AD203B41FA5}">
                      <a16:colId xmlns:a16="http://schemas.microsoft.com/office/drawing/2014/main" val="1276184551"/>
                    </a:ext>
                  </a:extLst>
                </a:gridCol>
                <a:gridCol w="1130852">
                  <a:extLst>
                    <a:ext uri="{9D8B030D-6E8A-4147-A177-3AD203B41FA5}">
                      <a16:colId xmlns:a16="http://schemas.microsoft.com/office/drawing/2014/main" val="3921286107"/>
                    </a:ext>
                  </a:extLst>
                </a:gridCol>
                <a:gridCol w="1130852">
                  <a:extLst>
                    <a:ext uri="{9D8B030D-6E8A-4147-A177-3AD203B41FA5}">
                      <a16:colId xmlns:a16="http://schemas.microsoft.com/office/drawing/2014/main" val="916697221"/>
                    </a:ext>
                  </a:extLst>
                </a:gridCol>
                <a:gridCol w="1130852">
                  <a:extLst>
                    <a:ext uri="{9D8B030D-6E8A-4147-A177-3AD203B41FA5}">
                      <a16:colId xmlns:a16="http://schemas.microsoft.com/office/drawing/2014/main" val="185831595"/>
                    </a:ext>
                  </a:extLst>
                </a:gridCol>
                <a:gridCol w="1130852">
                  <a:extLst>
                    <a:ext uri="{9D8B030D-6E8A-4147-A177-3AD203B41FA5}">
                      <a16:colId xmlns:a16="http://schemas.microsoft.com/office/drawing/2014/main" val="2346979394"/>
                    </a:ext>
                  </a:extLst>
                </a:gridCol>
                <a:gridCol w="2261704">
                  <a:extLst>
                    <a:ext uri="{9D8B030D-6E8A-4147-A177-3AD203B41FA5}">
                      <a16:colId xmlns:a16="http://schemas.microsoft.com/office/drawing/2014/main" val="3518918682"/>
                    </a:ext>
                  </a:extLst>
                </a:gridCol>
              </a:tblGrid>
              <a:tr h="370840">
                <a:tc>
                  <a:txBody>
                    <a:bodyPr/>
                    <a:lstStyle/>
                    <a:p>
                      <a:pPr algn="ctr"/>
                      <a:r>
                        <a:rPr lang="en-US" sz="4400" dirty="0"/>
                        <a:t>❤️</a:t>
                      </a:r>
                    </a:p>
                  </a:txBody>
                  <a:tcPr anchor="ctr">
                    <a:solidFill>
                      <a:srgbClr val="F4A579">
                        <a:alpha val="5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nchorCtr="1">
                    <a:solidFill>
                      <a:srgbClr val="F4A579">
                        <a:alpha val="50000"/>
                      </a:srgb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ta</a:t>
                      </a:r>
                    </a:p>
                  </a:txBody>
                  <a:tcPr anchor="ctr">
                    <a:solidFill>
                      <a:srgbClr val="7F86FF"/>
                    </a:solidFill>
                  </a:tcPr>
                </a:tc>
                <a:tc>
                  <a:txBody>
                    <a:bodyPr/>
                    <a:lstStyle/>
                    <a:p>
                      <a:pPr algn="ctr"/>
                      <a:r>
                        <a:rPr lang="en-US" sz="4400" dirty="0" err="1">
                          <a:solidFill>
                            <a:schemeClr val="bg1"/>
                          </a:solidFill>
                        </a:rPr>
                        <a:t>te</a:t>
                      </a:r>
                      <a:endParaRPr lang="en-US" sz="4400" dirty="0">
                        <a:solidFill>
                          <a:schemeClr val="bg1"/>
                        </a:solidFill>
                      </a:endParaRPr>
                    </a:p>
                  </a:txBody>
                  <a:tcPr anchor="ctr">
                    <a:solidFill>
                      <a:srgbClr val="7F86FF"/>
                    </a:solidFill>
                  </a:tcPr>
                </a:tc>
                <a:tc>
                  <a:txBody>
                    <a:bodyPr/>
                    <a:lstStyle/>
                    <a:p>
                      <a:pPr algn="ctr"/>
                      <a:r>
                        <a:rPr lang="en-US" sz="4400" dirty="0" err="1">
                          <a:solidFill>
                            <a:schemeClr val="bg1"/>
                          </a:solidFill>
                        </a:rPr>
                        <a:t>te</a:t>
                      </a:r>
                      <a:endParaRPr lang="en-US" sz="4400" dirty="0">
                        <a:solidFill>
                          <a:schemeClr val="bg1"/>
                        </a:solidFill>
                      </a:endParaRPr>
                    </a:p>
                  </a:txBody>
                  <a:tcPr anchor="ctr">
                    <a:solidFill>
                      <a:srgbClr val="7F86FF"/>
                    </a:solidFill>
                  </a:tcPr>
                </a:tc>
                <a:tc>
                  <a:txBody>
                    <a:bodyPr/>
                    <a:lstStyle/>
                    <a:p>
                      <a:pPr algn="ctr"/>
                      <a:r>
                        <a:rPr lang="en-US" sz="4400" dirty="0" err="1">
                          <a:solidFill>
                            <a:schemeClr val="bg1"/>
                          </a:solidFill>
                        </a:rPr>
                        <a:t>te</a:t>
                      </a:r>
                      <a:endParaRPr lang="en-US" sz="4400" dirty="0">
                        <a:solidFill>
                          <a:schemeClr val="bg1"/>
                        </a:solidFill>
                      </a:endParaRPr>
                    </a:p>
                  </a:txBody>
                  <a:tcPr anchor="ctr">
                    <a:solidFill>
                      <a:srgbClr val="7F86FF"/>
                    </a:solidFill>
                  </a:tcPr>
                </a:tc>
                <a:tc>
                  <a:txBody>
                    <a:bodyPr/>
                    <a:lstStyle/>
                    <a:p>
                      <a:pPr algn="ctr"/>
                      <a:r>
                        <a:rPr lang="en-US" sz="4400" dirty="0" err="1">
                          <a:solidFill>
                            <a:schemeClr val="bg1"/>
                          </a:solidFill>
                        </a:rPr>
                        <a:t>te</a:t>
                      </a:r>
                      <a:endParaRPr lang="en-US" sz="4400" dirty="0">
                        <a:solidFill>
                          <a:schemeClr val="bg1"/>
                        </a:solidFill>
                      </a:endParaRPr>
                    </a:p>
                  </a:txBody>
                  <a:tcPr anchor="ctr">
                    <a:solidFill>
                      <a:srgbClr val="7F86FF"/>
                    </a:solidFill>
                  </a:tcPr>
                </a:tc>
                <a:tc>
                  <a:txBody>
                    <a:bodyPr/>
                    <a:lstStyle/>
                    <a:p>
                      <a:pPr algn="ctr"/>
                      <a:r>
                        <a:rPr lang="en-US" sz="4400" dirty="0">
                          <a:solidFill>
                            <a:schemeClr val="bg1"/>
                          </a:solidFill>
                        </a:rPr>
                        <a:t>ta</a:t>
                      </a:r>
                    </a:p>
                  </a:txBody>
                  <a:tcPr anchor="ctr">
                    <a:solidFill>
                      <a:srgbClr val="7F86FF"/>
                    </a:solidFill>
                  </a:tcPr>
                </a:tc>
                <a:extLst>
                  <a:ext uri="{0D108BD9-81ED-4DB2-BD59-A6C34878D82A}">
                    <a16:rowId xmlns:a16="http://schemas.microsoft.com/office/drawing/2014/main" val="97892839"/>
                  </a:ext>
                </a:extLst>
              </a:tr>
            </a:tbl>
          </a:graphicData>
        </a:graphic>
      </p:graphicFrame>
      <p:sp>
        <p:nvSpPr>
          <p:cNvPr id="3" name="TextBox 2">
            <a:extLst>
              <a:ext uri="{FF2B5EF4-FFF2-40B4-BE49-F238E27FC236}">
                <a16:creationId xmlns:a16="http://schemas.microsoft.com/office/drawing/2014/main" id="{0F674854-29B4-D124-23A1-C74FF3C3EA9C}"/>
              </a:ext>
            </a:extLst>
          </p:cNvPr>
          <p:cNvSpPr txBox="1"/>
          <p:nvPr/>
        </p:nvSpPr>
        <p:spPr>
          <a:xfrm>
            <a:off x="1097280" y="1074186"/>
            <a:ext cx="10226040" cy="1295868"/>
          </a:xfrm>
          <a:prstGeom prst="rect">
            <a:avLst/>
          </a:prstGeom>
          <a:noFill/>
        </p:spPr>
        <p:txBody>
          <a:bodyPr wrap="square">
            <a:spAutoFit/>
          </a:bodyPr>
          <a:lstStyle/>
          <a:p>
            <a:pPr>
              <a:lnSpc>
                <a:spcPct val="150000"/>
              </a:lnSpc>
            </a:pPr>
            <a:r>
              <a:rPr lang="en-US" dirty="0">
                <a:solidFill>
                  <a:srgbClr val="643BDA"/>
                </a:solidFill>
              </a:rPr>
              <a:t>Notes lasting only half a beat are called “</a:t>
            </a:r>
            <a:r>
              <a:rPr lang="en-US" dirty="0" err="1">
                <a:solidFill>
                  <a:srgbClr val="643BDA"/>
                </a:solidFill>
              </a:rPr>
              <a:t>te</a:t>
            </a:r>
            <a:r>
              <a:rPr lang="en-US" dirty="0">
                <a:solidFill>
                  <a:srgbClr val="643BDA"/>
                </a:solidFill>
              </a:rPr>
              <a:t>”. In simple songs and rhymes, they usually occur in pairs to add up to a whole beat and so you will usually encounter them as “</a:t>
            </a:r>
            <a:r>
              <a:rPr lang="en-US" dirty="0" err="1">
                <a:solidFill>
                  <a:srgbClr val="643BDA"/>
                </a:solidFill>
              </a:rPr>
              <a:t>te-te</a:t>
            </a:r>
            <a:r>
              <a:rPr lang="en-US" dirty="0">
                <a:solidFill>
                  <a:srgbClr val="643BDA"/>
                </a:solidFill>
              </a:rPr>
              <a:t>”. Here is the same rhythm again, this time performed using rhythm names.</a:t>
            </a:r>
          </a:p>
        </p:txBody>
      </p:sp>
      <p:pic>
        <p:nvPicPr>
          <p:cNvPr id="4" name="Audio Recording 6 Jun 2022 at 11:55:04" descr="Audio Recording 6 Jun 2022 at 11:55:04">
            <a:hlinkClick r:id="" action="ppaction://media"/>
            <a:extLst>
              <a:ext uri="{FF2B5EF4-FFF2-40B4-BE49-F238E27FC236}">
                <a16:creationId xmlns:a16="http://schemas.microsoft.com/office/drawing/2014/main" id="{821F06C6-886E-CF6C-5779-74C693E154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03900" y="4863866"/>
            <a:ext cx="812800" cy="812800"/>
          </a:xfrm>
          <a:prstGeom prst="rect">
            <a:avLst/>
          </a:prstGeom>
        </p:spPr>
      </p:pic>
    </p:spTree>
    <p:extLst>
      <p:ext uri="{BB962C8B-B14F-4D97-AF65-F5344CB8AC3E}">
        <p14:creationId xmlns:p14="http://schemas.microsoft.com/office/powerpoint/2010/main" val="42867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9B64704-AFF5-C508-FFC1-971C220B5280}"/>
              </a:ext>
            </a:extLst>
          </p:cNvPr>
          <p:cNvGraphicFramePr>
            <a:graphicFrameLocks noGrp="1"/>
          </p:cNvGraphicFramePr>
          <p:nvPr>
            <p:extLst>
              <p:ext uri="{D42A27DB-BD31-4B8C-83A1-F6EECF244321}">
                <p14:modId xmlns:p14="http://schemas.microsoft.com/office/powerpoint/2010/main" val="796048357"/>
              </p:ext>
            </p:extLst>
          </p:nvPr>
        </p:nvGraphicFramePr>
        <p:xfrm>
          <a:off x="1572592" y="2324698"/>
          <a:ext cx="9046816" cy="1524000"/>
        </p:xfrm>
        <a:graphic>
          <a:graphicData uri="http://schemas.openxmlformats.org/drawingml/2006/table">
            <a:tbl>
              <a:tblPr firstRow="1" bandRow="1">
                <a:tableStyleId>{5C22544A-7EE6-4342-B048-85BDC9FD1C3A}</a:tableStyleId>
              </a:tblPr>
              <a:tblGrid>
                <a:gridCol w="2261704">
                  <a:extLst>
                    <a:ext uri="{9D8B030D-6E8A-4147-A177-3AD203B41FA5}">
                      <a16:colId xmlns:a16="http://schemas.microsoft.com/office/drawing/2014/main" val="1276184551"/>
                    </a:ext>
                  </a:extLst>
                </a:gridCol>
                <a:gridCol w="1130852">
                  <a:extLst>
                    <a:ext uri="{9D8B030D-6E8A-4147-A177-3AD203B41FA5}">
                      <a16:colId xmlns:a16="http://schemas.microsoft.com/office/drawing/2014/main" val="3921286107"/>
                    </a:ext>
                  </a:extLst>
                </a:gridCol>
                <a:gridCol w="1130852">
                  <a:extLst>
                    <a:ext uri="{9D8B030D-6E8A-4147-A177-3AD203B41FA5}">
                      <a16:colId xmlns:a16="http://schemas.microsoft.com/office/drawing/2014/main" val="916697221"/>
                    </a:ext>
                  </a:extLst>
                </a:gridCol>
                <a:gridCol w="1130852">
                  <a:extLst>
                    <a:ext uri="{9D8B030D-6E8A-4147-A177-3AD203B41FA5}">
                      <a16:colId xmlns:a16="http://schemas.microsoft.com/office/drawing/2014/main" val="185831595"/>
                    </a:ext>
                  </a:extLst>
                </a:gridCol>
                <a:gridCol w="1130852">
                  <a:extLst>
                    <a:ext uri="{9D8B030D-6E8A-4147-A177-3AD203B41FA5}">
                      <a16:colId xmlns:a16="http://schemas.microsoft.com/office/drawing/2014/main" val="2346979394"/>
                    </a:ext>
                  </a:extLst>
                </a:gridCol>
                <a:gridCol w="2261704">
                  <a:extLst>
                    <a:ext uri="{9D8B030D-6E8A-4147-A177-3AD203B41FA5}">
                      <a16:colId xmlns:a16="http://schemas.microsoft.com/office/drawing/2014/main" val="3518918682"/>
                    </a:ext>
                  </a:extLst>
                </a:gridCol>
              </a:tblGrid>
              <a:tr h="370840">
                <a:tc>
                  <a:txBody>
                    <a:bodyPr/>
                    <a:lstStyle/>
                    <a:p>
                      <a:pPr algn="ctr"/>
                      <a:r>
                        <a:rPr lang="en-US" sz="4400" dirty="0"/>
                        <a:t>❤️</a:t>
                      </a:r>
                    </a:p>
                  </a:txBody>
                  <a:tcPr anchor="ctr">
                    <a:solidFill>
                      <a:srgbClr val="F4A579">
                        <a:alpha val="5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nchorCtr="1">
                    <a:solidFill>
                      <a:srgbClr val="F4A579">
                        <a:alpha val="50000"/>
                      </a:srgb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anchor="ctr">
                    <a:solidFill>
                      <a:srgbClr val="F4A579">
                        <a:alpha val="50000"/>
                      </a:srgbClr>
                    </a:solidFill>
                  </a:tcPr>
                </a:tc>
                <a:extLst>
                  <a:ext uri="{0D108BD9-81ED-4DB2-BD59-A6C34878D82A}">
                    <a16:rowId xmlns:a16="http://schemas.microsoft.com/office/drawing/2014/main" val="2711247337"/>
                  </a:ext>
                </a:extLst>
              </a:tr>
              <a:tr h="370840">
                <a:tc>
                  <a:txBody>
                    <a:bodyPr/>
                    <a:lstStyle/>
                    <a:p>
                      <a:pPr algn="ctr"/>
                      <a:r>
                        <a:rPr lang="en-US" sz="4400" dirty="0">
                          <a:solidFill>
                            <a:schemeClr val="bg1"/>
                          </a:solidFill>
                        </a:rPr>
                        <a:t>ta</a:t>
                      </a:r>
                    </a:p>
                  </a:txBody>
                  <a:tcPr anchor="ctr">
                    <a:solidFill>
                      <a:srgbClr val="7F86FF"/>
                    </a:solidFill>
                  </a:tcPr>
                </a:tc>
                <a:tc>
                  <a:txBody>
                    <a:bodyPr/>
                    <a:lstStyle/>
                    <a:p>
                      <a:pPr algn="ctr"/>
                      <a:r>
                        <a:rPr lang="en-US" sz="4400" dirty="0" err="1">
                          <a:solidFill>
                            <a:schemeClr val="bg1"/>
                          </a:solidFill>
                        </a:rPr>
                        <a:t>te</a:t>
                      </a:r>
                      <a:endParaRPr lang="en-US" sz="4400" dirty="0">
                        <a:solidFill>
                          <a:schemeClr val="bg1"/>
                        </a:solidFill>
                      </a:endParaRPr>
                    </a:p>
                  </a:txBody>
                  <a:tcPr anchor="ctr">
                    <a:solidFill>
                      <a:srgbClr val="7F86FF"/>
                    </a:solidFill>
                  </a:tcPr>
                </a:tc>
                <a:tc>
                  <a:txBody>
                    <a:bodyPr/>
                    <a:lstStyle/>
                    <a:p>
                      <a:pPr algn="ctr"/>
                      <a:r>
                        <a:rPr lang="en-US" sz="4400" dirty="0" err="1">
                          <a:solidFill>
                            <a:schemeClr val="bg1"/>
                          </a:solidFill>
                        </a:rPr>
                        <a:t>te</a:t>
                      </a:r>
                      <a:endParaRPr lang="en-US" sz="4400" dirty="0">
                        <a:solidFill>
                          <a:schemeClr val="bg1"/>
                        </a:solidFill>
                      </a:endParaRPr>
                    </a:p>
                  </a:txBody>
                  <a:tcPr anchor="ctr">
                    <a:solidFill>
                      <a:srgbClr val="7F86FF"/>
                    </a:solidFill>
                  </a:tcPr>
                </a:tc>
                <a:tc>
                  <a:txBody>
                    <a:bodyPr/>
                    <a:lstStyle/>
                    <a:p>
                      <a:pPr algn="ctr"/>
                      <a:r>
                        <a:rPr lang="en-US" sz="4400" dirty="0" err="1">
                          <a:solidFill>
                            <a:schemeClr val="bg1"/>
                          </a:solidFill>
                        </a:rPr>
                        <a:t>te</a:t>
                      </a:r>
                      <a:endParaRPr lang="en-US" sz="4400" dirty="0">
                        <a:solidFill>
                          <a:schemeClr val="bg1"/>
                        </a:solidFill>
                      </a:endParaRPr>
                    </a:p>
                  </a:txBody>
                  <a:tcPr anchor="ctr">
                    <a:solidFill>
                      <a:srgbClr val="7F86FF"/>
                    </a:solidFill>
                  </a:tcPr>
                </a:tc>
                <a:tc>
                  <a:txBody>
                    <a:bodyPr/>
                    <a:lstStyle/>
                    <a:p>
                      <a:pPr algn="ctr"/>
                      <a:r>
                        <a:rPr lang="en-US" sz="4400" dirty="0" err="1">
                          <a:solidFill>
                            <a:schemeClr val="bg1"/>
                          </a:solidFill>
                        </a:rPr>
                        <a:t>te</a:t>
                      </a:r>
                      <a:endParaRPr lang="en-US" sz="4400" dirty="0">
                        <a:solidFill>
                          <a:schemeClr val="bg1"/>
                        </a:solidFill>
                      </a:endParaRPr>
                    </a:p>
                  </a:txBody>
                  <a:tcPr anchor="ctr">
                    <a:solidFill>
                      <a:srgbClr val="7F86FF"/>
                    </a:solidFill>
                  </a:tcPr>
                </a:tc>
                <a:tc>
                  <a:txBody>
                    <a:bodyPr/>
                    <a:lstStyle/>
                    <a:p>
                      <a:pPr algn="ctr"/>
                      <a:r>
                        <a:rPr lang="en-US" sz="4400" dirty="0">
                          <a:solidFill>
                            <a:schemeClr val="bg1"/>
                          </a:solidFill>
                        </a:rPr>
                        <a:t>ta</a:t>
                      </a:r>
                    </a:p>
                  </a:txBody>
                  <a:tcPr anchor="ctr">
                    <a:solidFill>
                      <a:srgbClr val="7F86FF"/>
                    </a:solidFill>
                  </a:tcPr>
                </a:tc>
                <a:extLst>
                  <a:ext uri="{0D108BD9-81ED-4DB2-BD59-A6C34878D82A}">
                    <a16:rowId xmlns:a16="http://schemas.microsoft.com/office/drawing/2014/main" val="97892839"/>
                  </a:ext>
                </a:extLst>
              </a:tr>
            </a:tbl>
          </a:graphicData>
        </a:graphic>
      </p:graphicFrame>
      <p:grpSp>
        <p:nvGrpSpPr>
          <p:cNvPr id="20" name="Group 19">
            <a:extLst>
              <a:ext uri="{FF2B5EF4-FFF2-40B4-BE49-F238E27FC236}">
                <a16:creationId xmlns:a16="http://schemas.microsoft.com/office/drawing/2014/main" id="{3EE89A7F-D081-12E9-4F72-4BF0784B47D6}"/>
              </a:ext>
            </a:extLst>
          </p:cNvPr>
          <p:cNvGrpSpPr/>
          <p:nvPr/>
        </p:nvGrpSpPr>
        <p:grpSpPr>
          <a:xfrm>
            <a:off x="2706278" y="4177566"/>
            <a:ext cx="6779443" cy="966152"/>
            <a:chOff x="2693504" y="4756686"/>
            <a:chExt cx="6779443" cy="966152"/>
          </a:xfrm>
        </p:grpSpPr>
        <p:cxnSp>
          <p:nvCxnSpPr>
            <p:cNvPr id="3" name="Straight Connector 2">
              <a:extLst>
                <a:ext uri="{FF2B5EF4-FFF2-40B4-BE49-F238E27FC236}">
                  <a16:creationId xmlns:a16="http://schemas.microsoft.com/office/drawing/2014/main" id="{5FB7A769-A4AD-E267-0762-4FA5C1FE1BAA}"/>
                </a:ext>
              </a:extLst>
            </p:cNvPr>
            <p:cNvCxnSpPr>
              <a:cxnSpLocks/>
            </p:cNvCxnSpPr>
            <p:nvPr/>
          </p:nvCxnSpPr>
          <p:spPr>
            <a:xfrm>
              <a:off x="2693504" y="4756686"/>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D285C0E-A6CC-988A-B2CB-FDCDDF006916}"/>
                </a:ext>
              </a:extLst>
            </p:cNvPr>
            <p:cNvGrpSpPr/>
            <p:nvPr/>
          </p:nvGrpSpPr>
          <p:grpSpPr>
            <a:xfrm>
              <a:off x="4364987" y="4756686"/>
              <a:ext cx="1206026" cy="966152"/>
              <a:chOff x="4395877" y="4740965"/>
              <a:chExt cx="1206026" cy="966152"/>
            </a:xfrm>
          </p:grpSpPr>
          <p:cxnSp>
            <p:nvCxnSpPr>
              <p:cNvPr id="4" name="Straight Connector 3">
                <a:extLst>
                  <a:ext uri="{FF2B5EF4-FFF2-40B4-BE49-F238E27FC236}">
                    <a16:creationId xmlns:a16="http://schemas.microsoft.com/office/drawing/2014/main" id="{B12B556D-278B-EB60-90F3-507B2F617A72}"/>
                  </a:ext>
                </a:extLst>
              </p:cNvPr>
              <p:cNvCxnSpPr>
                <a:cxnSpLocks/>
              </p:cNvCxnSpPr>
              <p:nvPr/>
            </p:nvCxnSpPr>
            <p:spPr>
              <a:xfrm>
                <a:off x="4419942"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C2C410C-D4BF-23D6-F980-944CBCA91637}"/>
                  </a:ext>
                </a:extLst>
              </p:cNvPr>
              <p:cNvCxnSpPr>
                <a:cxnSpLocks/>
              </p:cNvCxnSpPr>
              <p:nvPr/>
            </p:nvCxnSpPr>
            <p:spPr>
              <a:xfrm>
                <a:off x="4395877" y="4740965"/>
                <a:ext cx="120602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6FC6E1-6ECD-57CB-AD6F-8B24F83827DB}"/>
                  </a:ext>
                </a:extLst>
              </p:cNvPr>
              <p:cNvCxnSpPr>
                <a:cxnSpLocks/>
              </p:cNvCxnSpPr>
              <p:nvPr/>
            </p:nvCxnSpPr>
            <p:spPr>
              <a:xfrm>
                <a:off x="5574753"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C0ABDBF-02C6-0CA6-60EA-891BF8700569}"/>
                </a:ext>
              </a:extLst>
            </p:cNvPr>
            <p:cNvGrpSpPr/>
            <p:nvPr/>
          </p:nvGrpSpPr>
          <p:grpSpPr>
            <a:xfrm>
              <a:off x="6620989" y="4756686"/>
              <a:ext cx="1206026" cy="966152"/>
              <a:chOff x="4395877" y="4740965"/>
              <a:chExt cx="1206026" cy="966152"/>
            </a:xfrm>
          </p:grpSpPr>
          <p:cxnSp>
            <p:nvCxnSpPr>
              <p:cNvPr id="16" name="Straight Connector 15">
                <a:extLst>
                  <a:ext uri="{FF2B5EF4-FFF2-40B4-BE49-F238E27FC236}">
                    <a16:creationId xmlns:a16="http://schemas.microsoft.com/office/drawing/2014/main" id="{3FFD2824-B613-55A2-AC5A-09E617008F46}"/>
                  </a:ext>
                </a:extLst>
              </p:cNvPr>
              <p:cNvCxnSpPr>
                <a:cxnSpLocks/>
              </p:cNvCxnSpPr>
              <p:nvPr/>
            </p:nvCxnSpPr>
            <p:spPr>
              <a:xfrm>
                <a:off x="4419942"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008FA3-7735-6F7C-7F3C-D720B59664F7}"/>
                  </a:ext>
                </a:extLst>
              </p:cNvPr>
              <p:cNvCxnSpPr>
                <a:cxnSpLocks/>
              </p:cNvCxnSpPr>
              <p:nvPr/>
            </p:nvCxnSpPr>
            <p:spPr>
              <a:xfrm>
                <a:off x="4395877" y="4740965"/>
                <a:ext cx="120602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B2B7CC-34F8-EC73-69B9-43025BCB8F77}"/>
                  </a:ext>
                </a:extLst>
              </p:cNvPr>
              <p:cNvCxnSpPr>
                <a:cxnSpLocks/>
              </p:cNvCxnSpPr>
              <p:nvPr/>
            </p:nvCxnSpPr>
            <p:spPr>
              <a:xfrm>
                <a:off x="5574753" y="4740965"/>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57CB56EE-3161-CC3E-1242-34E9B7F18224}"/>
                </a:ext>
              </a:extLst>
            </p:cNvPr>
            <p:cNvCxnSpPr>
              <a:cxnSpLocks/>
            </p:cNvCxnSpPr>
            <p:nvPr/>
          </p:nvCxnSpPr>
          <p:spPr>
            <a:xfrm>
              <a:off x="9472947" y="4756686"/>
              <a:ext cx="0" cy="9661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890CCAF0-171D-D67F-05A0-F029812B8912}"/>
              </a:ext>
            </a:extLst>
          </p:cNvPr>
          <p:cNvSpPr txBox="1"/>
          <p:nvPr/>
        </p:nvSpPr>
        <p:spPr>
          <a:xfrm>
            <a:off x="1140776" y="822836"/>
            <a:ext cx="10167304" cy="880369"/>
          </a:xfrm>
          <a:prstGeom prst="rect">
            <a:avLst/>
          </a:prstGeom>
          <a:noFill/>
        </p:spPr>
        <p:txBody>
          <a:bodyPr wrap="square">
            <a:spAutoFit/>
          </a:bodyPr>
          <a:lstStyle/>
          <a:p>
            <a:pPr>
              <a:lnSpc>
                <a:spcPct val="150000"/>
              </a:lnSpc>
            </a:pPr>
            <a:r>
              <a:rPr lang="en-US" dirty="0">
                <a:solidFill>
                  <a:srgbClr val="643BDA"/>
                </a:solidFill>
              </a:rPr>
              <a:t>In stick notation, the rhythm “</a:t>
            </a:r>
            <a:r>
              <a:rPr lang="en-US" dirty="0" err="1">
                <a:solidFill>
                  <a:srgbClr val="643BDA"/>
                </a:solidFill>
              </a:rPr>
              <a:t>te-te</a:t>
            </a:r>
            <a:r>
              <a:rPr lang="en-US" dirty="0">
                <a:solidFill>
                  <a:srgbClr val="643BDA"/>
                </a:solidFill>
              </a:rPr>
              <a:t>” is represented using a pair of vertical lines connected at the top by a horizontal line. Here is the same rhythm again with the stick notation added in.</a:t>
            </a:r>
          </a:p>
        </p:txBody>
      </p:sp>
      <p:pic>
        <p:nvPicPr>
          <p:cNvPr id="23" name="Audio Recording 6 Jun 2022 at 11:55:04" descr="Audio Recording 6 Jun 2022 at 11:55:04">
            <a:hlinkClick r:id="" action="ppaction://media"/>
            <a:extLst>
              <a:ext uri="{FF2B5EF4-FFF2-40B4-BE49-F238E27FC236}">
                <a16:creationId xmlns:a16="http://schemas.microsoft.com/office/drawing/2014/main" id="{12B07436-A979-9551-3678-54DE657105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488706"/>
            <a:ext cx="812800" cy="812800"/>
          </a:xfrm>
          <a:prstGeom prst="rect">
            <a:avLst/>
          </a:prstGeom>
        </p:spPr>
      </p:pic>
    </p:spTree>
    <p:extLst>
      <p:ext uri="{BB962C8B-B14F-4D97-AF65-F5344CB8AC3E}">
        <p14:creationId xmlns:p14="http://schemas.microsoft.com/office/powerpoint/2010/main" val="115368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92"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8F3B04C0C8F4386028B6E6CF7225C" ma:contentTypeVersion="3" ma:contentTypeDescription="Create a new document." ma:contentTypeScope="" ma:versionID="584ce721dfe0e36306c7158549cb923a">
  <xsd:schema xmlns:xsd="http://www.w3.org/2001/XMLSchema" xmlns:xs="http://www.w3.org/2001/XMLSchema" xmlns:p="http://schemas.microsoft.com/office/2006/metadata/properties" xmlns:ns2="e10bf33e-316e-4597-a27d-06a2d4aaed80" targetNamespace="http://schemas.microsoft.com/office/2006/metadata/properties" ma:root="true" ma:fieldsID="bb371ca5ac7ed0ab7001d5fd76316a37" ns2:_="">
    <xsd:import namespace="e10bf33e-316e-4597-a27d-06a2d4aaed8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0bf33e-316e-4597-a27d-06a2d4aae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i="http://www.w3.org/2001/XMLSchema-instance" xmlns:xsd="http://www.w3.org/2001/XMLSchema" xmlns="http://www.boldonjames.com/2008/01/sie/internal/label" sislVersion="0" policy="08955827-aeb1-42de-b749-f604362c41c2" origin="userSelected">
  <element uid="de190743-cbc9-4414-8778-0e0b8638ef61" value=""/>
  <element uid="e3747532-42d1-43b9-8ba8-1bf45779edd5" value=""/>
</sisl>
</file>

<file path=customXml/itemProps1.xml><?xml version="1.0" encoding="utf-8"?>
<ds:datastoreItem xmlns:ds="http://schemas.openxmlformats.org/officeDocument/2006/customXml" ds:itemID="{4AFBB332-621F-40D6-9328-15C67B3A59F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10bf33e-316e-4597-a27d-06a2d4aaed80"/>
    <ds:schemaRef ds:uri="http://www.w3.org/XML/1998/namespace"/>
    <ds:schemaRef ds:uri="http://purl.org/dc/dcmitype/"/>
  </ds:schemaRefs>
</ds:datastoreItem>
</file>

<file path=customXml/itemProps2.xml><?xml version="1.0" encoding="utf-8"?>
<ds:datastoreItem xmlns:ds="http://schemas.openxmlformats.org/officeDocument/2006/customXml" ds:itemID="{6605ED0D-5617-4F38-AC8D-AA125EAAA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0bf33e-316e-4597-a27d-06a2d4aae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FB9E09-AF16-4625-A790-626F34C6574C}">
  <ds:schemaRefs>
    <ds:schemaRef ds:uri="http://schemas.microsoft.com/sharepoint/v3/contenttype/forms"/>
  </ds:schemaRefs>
</ds:datastoreItem>
</file>

<file path=customXml/itemProps4.xml><?xml version="1.0" encoding="utf-8"?>
<ds:datastoreItem xmlns:ds="http://schemas.openxmlformats.org/officeDocument/2006/customXml" ds:itemID="{36299649-D81C-4F80-A8E4-1181FBE3CB1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1479</TotalTime>
  <Words>1120</Words>
  <Application>Microsoft Office PowerPoint</Application>
  <PresentationFormat>Widescreen</PresentationFormat>
  <Paragraphs>164</Paragraphs>
  <Slides>21</Slides>
  <Notes>4</Notes>
  <HiddenSlides>0</HiddenSlides>
  <MMClips>19</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Ailsa Ramage</dc:creator>
  <cp:keywords>[NOT OFFICIAL]</cp:keywords>
  <cp:lastModifiedBy>Mr Garrett</cp:lastModifiedBy>
  <cp:revision>66</cp:revision>
  <dcterms:created xsi:type="dcterms:W3CDTF">2020-09-14T08:50:11Z</dcterms:created>
  <dcterms:modified xsi:type="dcterms:W3CDTF">2023-11-30T10:39:53Z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2cbf10db-1bbe-4d6e-9765-7e8278b07283</vt:lpwstr>
  </property>
  <property fmtid="{D5CDD505-2E9C-101B-9397-08002B2CF9AE}" pid="3" name="bjSaver">
    <vt:lpwstr>4dIK6vAaGbhpnR7PNvYcjb9H4QQTsjXh</vt:lpwstr>
  </property>
  <property fmtid="{D5CDD505-2E9C-101B-9397-08002B2CF9AE}" pid="4"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5" name="bjDocumentLabelXML-0">
    <vt:lpwstr>ames.com/2008/01/sie/internal/label"&gt;&lt;element uid="de190743-cbc9-4414-8778-0e0b8638ef61" value="" /&gt;&lt;element uid="e3747532-42d1-43b9-8ba8-1bf45779edd5" value="" /&gt;&lt;/sisl&gt;</vt:lpwstr>
  </property>
  <property fmtid="{D5CDD505-2E9C-101B-9397-08002B2CF9AE}" pid="6" name="bjDocumentSecurityLabel">
    <vt:lpwstr>NOT OFFICIAL</vt:lpwstr>
  </property>
  <property fmtid="{D5CDD505-2E9C-101B-9397-08002B2CF9AE}" pid="7" name="gcc-meta-protectivemarking">
    <vt:lpwstr>[NOT OFFICIAL]</vt:lpwstr>
  </property>
  <property fmtid="{D5CDD505-2E9C-101B-9397-08002B2CF9AE}" pid="8" name="ContentTypeId">
    <vt:lpwstr>0x0101007CC8F3B04C0C8F4386028B6E6CF7225C</vt:lpwstr>
  </property>
</Properties>
</file>