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handoutMasterIdLst>
    <p:handoutMasterId r:id="rId13"/>
  </p:handoutMasterIdLst>
  <p:sldIdLst>
    <p:sldId id="256" r:id="rId6"/>
    <p:sldId id="508" r:id="rId7"/>
    <p:sldId id="510" r:id="rId8"/>
    <p:sldId id="512" r:id="rId9"/>
    <p:sldId id="513" r:id="rId10"/>
    <p:sldId id="5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3BDA"/>
    <a:srgbClr val="E347DD"/>
    <a:srgbClr val="FF7FFF"/>
    <a:srgbClr val="7F86FF"/>
    <a:srgbClr val="7FFFFF"/>
    <a:srgbClr val="7FFF86"/>
    <a:srgbClr val="F4A579"/>
    <a:srgbClr val="F58173"/>
    <a:srgbClr val="FFFF7F"/>
    <a:srgbClr val="D12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0" autoAdjust="0"/>
    <p:restoredTop sz="69937" autoAdjust="0"/>
  </p:normalViewPr>
  <p:slideViewPr>
    <p:cSldViewPr snapToGrid="0">
      <p:cViewPr>
        <p:scale>
          <a:sx n="94" d="100"/>
          <a:sy n="94" d="100"/>
        </p:scale>
        <p:origin x="-34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4178FB-27D1-4559-8DCB-3F1A5305CB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2E96CFF-5D0D-4EF0-AA40-B1ACC16A3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4E00B6-6172-4EFA-84EA-A4B449B3679B}" type="datetimeFigureOut">
              <a:rPr lang="en-GB" smtClean="0"/>
              <a:t>20/12/2021</a:t>
            </a:fld>
            <a:endParaRPr lang="en-GB"/>
          </a:p>
        </p:txBody>
      </p:sp>
      <p:sp>
        <p:nvSpPr>
          <p:cNvPr id="4" name="Footer Placeholder 3">
            <a:extLst>
              <a:ext uri="{FF2B5EF4-FFF2-40B4-BE49-F238E27FC236}">
                <a16:creationId xmlns:a16="http://schemas.microsoft.com/office/drawing/2014/main" id="{745A1077-4A03-442C-9D63-BFC2423E7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830BF6-A995-4804-B3BF-77C1E2FB60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3748C-9FCE-4938-B864-2F1EFE4EBF1A}" type="slidenum">
              <a:rPr lang="en-GB" smtClean="0"/>
              <a:t>‹#›</a:t>
            </a:fld>
            <a:endParaRPr lang="en-GB"/>
          </a:p>
        </p:txBody>
      </p:sp>
    </p:spTree>
    <p:extLst>
      <p:ext uri="{BB962C8B-B14F-4D97-AF65-F5344CB8AC3E}">
        <p14:creationId xmlns:p14="http://schemas.microsoft.com/office/powerpoint/2010/main" val="3990555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B57A-D3B4-4718-8180-4420C0ECB6D7}" type="datetimeFigureOut">
              <a:rPr lang="en-GB" smtClean="0"/>
              <a:t>20/12/2021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79959-3A29-46CE-A05E-13D71FC7CC39}" type="slidenum">
              <a:rPr lang="en-GB" smtClean="0"/>
              <a:t>‹#›</a:t>
            </a:fld>
            <a:endParaRPr lang="en-GB"/>
          </a:p>
        </p:txBody>
      </p:sp>
    </p:spTree>
    <p:extLst>
      <p:ext uri="{BB962C8B-B14F-4D97-AF65-F5344CB8AC3E}">
        <p14:creationId xmlns:p14="http://schemas.microsoft.com/office/powerpoint/2010/main" val="27405857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1</a:t>
            </a:fld>
            <a:endParaRPr lang="en-GB"/>
          </a:p>
        </p:txBody>
      </p:sp>
    </p:spTree>
    <p:extLst>
      <p:ext uri="{BB962C8B-B14F-4D97-AF65-F5344CB8AC3E}">
        <p14:creationId xmlns:p14="http://schemas.microsoft.com/office/powerpoint/2010/main" val="58256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2</a:t>
            </a:fld>
            <a:endParaRPr lang="en-GB"/>
          </a:p>
        </p:txBody>
      </p:sp>
    </p:spTree>
    <p:extLst>
      <p:ext uri="{BB962C8B-B14F-4D97-AF65-F5344CB8AC3E}">
        <p14:creationId xmlns:p14="http://schemas.microsoft.com/office/powerpoint/2010/main" val="93837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3</a:t>
            </a:fld>
            <a:endParaRPr lang="en-GB"/>
          </a:p>
        </p:txBody>
      </p:sp>
    </p:spTree>
    <p:extLst>
      <p:ext uri="{BB962C8B-B14F-4D97-AF65-F5344CB8AC3E}">
        <p14:creationId xmlns:p14="http://schemas.microsoft.com/office/powerpoint/2010/main" val="230733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4</a:t>
            </a:fld>
            <a:endParaRPr lang="en-GB"/>
          </a:p>
        </p:txBody>
      </p:sp>
    </p:spTree>
    <p:extLst>
      <p:ext uri="{BB962C8B-B14F-4D97-AF65-F5344CB8AC3E}">
        <p14:creationId xmlns:p14="http://schemas.microsoft.com/office/powerpoint/2010/main" val="243047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5</a:t>
            </a:fld>
            <a:endParaRPr lang="en-GB"/>
          </a:p>
        </p:txBody>
      </p:sp>
    </p:spTree>
    <p:extLst>
      <p:ext uri="{BB962C8B-B14F-4D97-AF65-F5344CB8AC3E}">
        <p14:creationId xmlns:p14="http://schemas.microsoft.com/office/powerpoint/2010/main" val="21803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BE79959-3A29-46CE-A05E-13D71FC7CC39}" type="slidenum">
              <a:rPr lang="en-GB" smtClean="0"/>
              <a:t>6</a:t>
            </a:fld>
            <a:endParaRPr lang="en-GB"/>
          </a:p>
        </p:txBody>
      </p:sp>
    </p:spTree>
    <p:extLst>
      <p:ext uri="{BB962C8B-B14F-4D97-AF65-F5344CB8AC3E}">
        <p14:creationId xmlns:p14="http://schemas.microsoft.com/office/powerpoint/2010/main" val="798073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picture containing cat&#10;&#10;Description automatically generated">
            <a:extLst>
              <a:ext uri="{FF2B5EF4-FFF2-40B4-BE49-F238E27FC236}">
                <a16:creationId xmlns:a16="http://schemas.microsoft.com/office/drawing/2014/main" id="{939E3319-3C7D-4B40-9F82-2A11735F9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7432" y="2488279"/>
            <a:ext cx="4797136" cy="1881441"/>
          </a:xfrm>
          <a:prstGeom prst="rect">
            <a:avLst/>
          </a:prstGeom>
        </p:spPr>
      </p:pic>
      <p:sp>
        <p:nvSpPr>
          <p:cNvPr id="2" name="TextBox 1">
            <a:extLst>
              <a:ext uri="{FF2B5EF4-FFF2-40B4-BE49-F238E27FC236}">
                <a16:creationId xmlns:a16="http://schemas.microsoft.com/office/drawing/2014/main" id="{6C3409A6-4725-4822-8F0D-7BDF52CDC0DE}"/>
              </a:ext>
            </a:extLst>
          </p:cNvPr>
          <p:cNvSpPr txBox="1"/>
          <p:nvPr userDrawn="1"/>
        </p:nvSpPr>
        <p:spPr>
          <a:xfrm>
            <a:off x="4089288" y="6021550"/>
            <a:ext cx="3955762" cy="461665"/>
          </a:xfrm>
          <a:prstGeom prst="rect">
            <a:avLst/>
          </a:prstGeom>
          <a:noFill/>
        </p:spPr>
        <p:txBody>
          <a:bodyPr wrap="square" rtlCol="0">
            <a:spAutoFit/>
          </a:bodyPr>
          <a:lstStyle/>
          <a:p>
            <a:pPr algn="ctr"/>
            <a:r>
              <a:rPr lang="en-GB" sz="2400" dirty="0">
                <a:latin typeface="Arial Narrow" panose="020B0606020202030204" pitchFamily="34" charset="0"/>
              </a:rPr>
              <a:t>www.glasgowcreate.online </a:t>
            </a:r>
          </a:p>
        </p:txBody>
      </p:sp>
      <p:sp>
        <p:nvSpPr>
          <p:cNvPr id="26" name="TextBox 25">
            <a:extLst>
              <a:ext uri="{FF2B5EF4-FFF2-40B4-BE49-F238E27FC236}">
                <a16:creationId xmlns:a16="http://schemas.microsoft.com/office/drawing/2014/main" id="{E7382293-3D5D-4C92-B58D-B0DBC014C1BF}"/>
              </a:ext>
            </a:extLst>
          </p:cNvPr>
          <p:cNvSpPr txBox="1"/>
          <p:nvPr userDrawn="1"/>
        </p:nvSpPr>
        <p:spPr>
          <a:xfrm>
            <a:off x="326082" y="6392407"/>
            <a:ext cx="2006712" cy="369332"/>
          </a:xfrm>
          <a:prstGeom prst="rect">
            <a:avLst/>
          </a:prstGeom>
          <a:noFill/>
        </p:spPr>
        <p:txBody>
          <a:bodyPr wrap="square">
            <a:spAutoFit/>
          </a:bodyPr>
          <a:lstStyle/>
          <a:p>
            <a:pPr algn="ctr"/>
            <a:r>
              <a:rPr lang="en-GB" sz="1800" dirty="0">
                <a:latin typeface="Arial Narrow" panose="020B0606020202030204" pitchFamily="34" charset="0"/>
              </a:rPr>
              <a:t>@GlasgowCREATE</a:t>
            </a:r>
          </a:p>
        </p:txBody>
      </p:sp>
      <p:pic>
        <p:nvPicPr>
          <p:cNvPr id="32" name="Picture 31" descr="A close up of a logo&#10;&#10;Description automatically generated">
            <a:extLst>
              <a:ext uri="{FF2B5EF4-FFF2-40B4-BE49-F238E27FC236}">
                <a16:creationId xmlns:a16="http://schemas.microsoft.com/office/drawing/2014/main" id="{3D962DB8-54C4-46B6-AF30-D047AC6E00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559" y="5869987"/>
            <a:ext cx="1710229" cy="470313"/>
          </a:xfrm>
          <a:prstGeom prst="rect">
            <a:avLst/>
          </a:prstGeom>
        </p:spPr>
      </p:pic>
      <p:cxnSp>
        <p:nvCxnSpPr>
          <p:cNvPr id="33" name="Straight Connector 32">
            <a:extLst>
              <a:ext uri="{FF2B5EF4-FFF2-40B4-BE49-F238E27FC236}">
                <a16:creationId xmlns:a16="http://schemas.microsoft.com/office/drawing/2014/main" id="{927C5B73-14C3-4410-B6CD-2DBF60F7AC9F}"/>
              </a:ext>
            </a:extLst>
          </p:cNvPr>
          <p:cNvCxnSpPr>
            <a:cxnSpLocks/>
          </p:cNvCxnSpPr>
          <p:nvPr userDrawn="1"/>
        </p:nvCxnSpPr>
        <p:spPr>
          <a:xfrm>
            <a:off x="309640" y="5725601"/>
            <a:ext cx="11691788" cy="0"/>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pic>
        <p:nvPicPr>
          <p:cNvPr id="36" name="Picture 35" descr="GCClogo_Mono.jpg">
            <a:extLst>
              <a:ext uri="{FF2B5EF4-FFF2-40B4-BE49-F238E27FC236}">
                <a16:creationId xmlns:a16="http://schemas.microsoft.com/office/drawing/2014/main" id="{82BC2DE1-B06B-4623-9A39-2469ED2701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862" y="5805498"/>
            <a:ext cx="585498" cy="956236"/>
          </a:xfrm>
          <a:prstGeom prst="rect">
            <a:avLst/>
          </a:prstGeom>
        </p:spPr>
      </p:pic>
      <p:pic>
        <p:nvPicPr>
          <p:cNvPr id="38" name="Picture 2">
            <a:extLst>
              <a:ext uri="{FF2B5EF4-FFF2-40B4-BE49-F238E27FC236}">
                <a16:creationId xmlns:a16="http://schemas.microsoft.com/office/drawing/2014/main" id="{5DAC7AFC-5FA1-41E4-A929-D6B1F290EBD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0800" r="6568"/>
          <a:stretch/>
        </p:blipFill>
        <p:spPr bwMode="auto">
          <a:xfrm>
            <a:off x="9319278" y="5793124"/>
            <a:ext cx="934313" cy="99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descr="A close up of a logo&#10;&#10;Description automatically generated">
            <a:extLst>
              <a:ext uri="{FF2B5EF4-FFF2-40B4-BE49-F238E27FC236}">
                <a16:creationId xmlns:a16="http://schemas.microsoft.com/office/drawing/2014/main" id="{99469A8E-1FB9-4131-817A-D8BC127033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53591" y="5760473"/>
            <a:ext cx="934314" cy="1039701"/>
          </a:xfrm>
          <a:prstGeom prst="rect">
            <a:avLst/>
          </a:prstGeom>
        </p:spPr>
      </p:pic>
    </p:spTree>
    <p:extLst>
      <p:ext uri="{BB962C8B-B14F-4D97-AF65-F5344CB8AC3E}">
        <p14:creationId xmlns:p14="http://schemas.microsoft.com/office/powerpoint/2010/main" val="4802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1DF8-2E35-424E-A7A0-6307FF504E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56439F-9865-4F63-9C4A-3890B49CE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B672B-5963-47F1-A632-265E487987B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5ACF211-C1AA-4B00-9A27-B54BBD287CA6}"/>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F4104E37-FEEE-4FAB-994F-E1346F6D4236}"/>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259227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063C9-E732-41D6-9510-B0D4252E4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75F9E0-59DF-4CD7-B1AA-01917F987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EE820-A120-4A01-965A-B80ADA71F36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E533452-D307-4750-B516-9607808E1BA3}"/>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5B365517-91D9-4588-A1DA-964C0CBECF84}"/>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80239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78"/>
            <a:ext cx="10515600" cy="698547"/>
          </a:xfrm>
          <a:prstGeom prst="rect">
            <a:avLst/>
          </a:prstGeom>
        </p:spPr>
        <p:txBody>
          <a:bodyPr>
            <a:normAutofit/>
          </a:bodyPr>
          <a:lstStyle>
            <a:lvl1pPr algn="ctr">
              <a:defRPr sz="3200">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838200" y="1491756"/>
            <a:ext cx="10515600" cy="4073639"/>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adapted from</a:t>
            </a:r>
          </a:p>
        </p:txBody>
      </p:sp>
      <p:sp>
        <p:nvSpPr>
          <p:cNvPr id="6" name="Slide Number Placeholder 5"/>
          <p:cNvSpPr>
            <a:spLocks noGrp="1"/>
          </p:cNvSpPr>
          <p:nvPr>
            <p:ph type="sldNum" sz="quarter" idx="12"/>
          </p:nvPr>
        </p:nvSpPr>
        <p:spPr/>
        <p:txBody>
          <a:bodyPr/>
          <a:lstStyle/>
          <a:p>
            <a:fld id="{C97AD5B8-C9D4-4669-9957-7AE7F0B6131C}" type="slidenum">
              <a:rPr lang="en-GB" smtClean="0"/>
              <a:t>‹#›</a:t>
            </a:fld>
            <a:endParaRPr lang="en-GB"/>
          </a:p>
        </p:txBody>
      </p:sp>
      <p:cxnSp>
        <p:nvCxnSpPr>
          <p:cNvPr id="8" name="Straight Connector 7">
            <a:extLst>
              <a:ext uri="{FF2B5EF4-FFF2-40B4-BE49-F238E27FC236}">
                <a16:creationId xmlns:a16="http://schemas.microsoft.com/office/drawing/2014/main" id="{7A92F5BD-1127-4B40-9CF6-A9B58AFD9AFE}"/>
              </a:ext>
            </a:extLst>
          </p:cNvPr>
          <p:cNvCxnSpPr/>
          <p:nvPr userDrawn="1"/>
        </p:nvCxnSpPr>
        <p:spPr>
          <a:xfrm>
            <a:off x="295414" y="5734879"/>
            <a:ext cx="11601173" cy="0"/>
          </a:xfrm>
          <a:prstGeom prst="line">
            <a:avLst/>
          </a:prstGeom>
          <a:ln w="28575">
            <a:solidFill>
              <a:srgbClr val="09A95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4FBAE3F-559D-4308-9E23-3E78CB5C1632}"/>
              </a:ext>
            </a:extLst>
          </p:cNvPr>
          <p:cNvPicPr>
            <a:picLocks noChangeAspect="1"/>
          </p:cNvPicPr>
          <p:nvPr userDrawn="1"/>
        </p:nvPicPr>
        <p:blipFill rotWithShape="1">
          <a:blip r:embed="rId2"/>
          <a:srcRect l="7832" t="7771" r="8240" b="7038"/>
          <a:stretch/>
        </p:blipFill>
        <p:spPr>
          <a:xfrm>
            <a:off x="391004" y="5801353"/>
            <a:ext cx="1187387" cy="975465"/>
          </a:xfrm>
          <a:prstGeom prst="rect">
            <a:avLst/>
          </a:prstGeom>
        </p:spPr>
      </p:pic>
      <p:sp>
        <p:nvSpPr>
          <p:cNvPr id="10" name="TextBox 9">
            <a:extLst>
              <a:ext uri="{FF2B5EF4-FFF2-40B4-BE49-F238E27FC236}">
                <a16:creationId xmlns:a16="http://schemas.microsoft.com/office/drawing/2014/main" id="{52BA9213-0859-4AA6-8FF1-B6374A329174}"/>
              </a:ext>
            </a:extLst>
          </p:cNvPr>
          <p:cNvSpPr txBox="1"/>
          <p:nvPr userDrawn="1"/>
        </p:nvSpPr>
        <p:spPr>
          <a:xfrm>
            <a:off x="9317680" y="6367331"/>
            <a:ext cx="267561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a:latin typeface="Arial Narrow" panose="020B0606020202030204" pitchFamily="34" charset="0"/>
              </a:rPr>
              <a:t>@IOC_GlasgowWP</a:t>
            </a:r>
          </a:p>
        </p:txBody>
      </p:sp>
      <p:pic>
        <p:nvPicPr>
          <p:cNvPr id="11" name="Picture 10" descr="A close up of a logo&#10;&#10;Description automatically generated">
            <a:extLst>
              <a:ext uri="{FF2B5EF4-FFF2-40B4-BE49-F238E27FC236}">
                <a16:creationId xmlns:a16="http://schemas.microsoft.com/office/drawing/2014/main" id="{BC89FE55-BC3B-4EC1-8F3A-0BDF076820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740" t="-18084" r="29742" b="-27959"/>
          <a:stretch/>
        </p:blipFill>
        <p:spPr>
          <a:xfrm>
            <a:off x="10272453" y="5800012"/>
            <a:ext cx="901147" cy="686855"/>
          </a:xfrm>
          <a:prstGeom prst="rect">
            <a:avLst/>
          </a:prstGeom>
        </p:spPr>
      </p:pic>
      <p:pic>
        <p:nvPicPr>
          <p:cNvPr id="12" name="Picture 11">
            <a:extLst>
              <a:ext uri="{FF2B5EF4-FFF2-40B4-BE49-F238E27FC236}">
                <a16:creationId xmlns:a16="http://schemas.microsoft.com/office/drawing/2014/main" id="{0F3A6088-4FDC-4E50-840C-CE8C08EAB1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6351" y="5800012"/>
            <a:ext cx="2124380" cy="966581"/>
          </a:xfrm>
          <a:prstGeom prst="rect">
            <a:avLst/>
          </a:prstGeom>
        </p:spPr>
      </p:pic>
      <p:pic>
        <p:nvPicPr>
          <p:cNvPr id="13" name="Picture 12">
            <a:extLst>
              <a:ext uri="{FF2B5EF4-FFF2-40B4-BE49-F238E27FC236}">
                <a16:creationId xmlns:a16="http://schemas.microsoft.com/office/drawing/2014/main" id="{16841C9E-41BD-4A9C-8C3C-93BC1E00F7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9262"/>
          <a:stretch/>
        </p:blipFill>
        <p:spPr>
          <a:xfrm>
            <a:off x="8052082" y="160774"/>
            <a:ext cx="4019340" cy="196373"/>
          </a:xfrm>
          <a:prstGeom prst="rect">
            <a:avLst/>
          </a:prstGeom>
        </p:spPr>
      </p:pic>
      <p:cxnSp>
        <p:nvCxnSpPr>
          <p:cNvPr id="14" name="Straight Connector 13">
            <a:extLst>
              <a:ext uri="{FF2B5EF4-FFF2-40B4-BE49-F238E27FC236}">
                <a16:creationId xmlns:a16="http://schemas.microsoft.com/office/drawing/2014/main" id="{5634167E-FA1D-421D-8D05-C5F6D149F463}"/>
              </a:ext>
            </a:extLst>
          </p:cNvPr>
          <p:cNvCxnSpPr>
            <a:cxnSpLocks/>
          </p:cNvCxnSpPr>
          <p:nvPr userDrawn="1"/>
        </p:nvCxnSpPr>
        <p:spPr>
          <a:xfrm flipV="1">
            <a:off x="214364" y="256664"/>
            <a:ext cx="7851113" cy="2296"/>
          </a:xfrm>
          <a:prstGeom prst="line">
            <a:avLst/>
          </a:prstGeom>
          <a:ln w="28575">
            <a:solidFill>
              <a:srgbClr val="09A9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cat&#10;&#10;Description automatically generated">
            <a:extLst>
              <a:ext uri="{FF2B5EF4-FFF2-40B4-BE49-F238E27FC236}">
                <a16:creationId xmlns:a16="http://schemas.microsoft.com/office/drawing/2014/main" id="{25D28B8C-B1CF-4A31-8686-AB7BD82655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9141"/>
          <a:stretch/>
        </p:blipFill>
        <p:spPr>
          <a:xfrm>
            <a:off x="245920" y="124690"/>
            <a:ext cx="1873826" cy="594242"/>
          </a:xfrm>
          <a:prstGeom prst="rect">
            <a:avLst/>
          </a:prstGeom>
        </p:spPr>
      </p:pic>
      <p:pic>
        <p:nvPicPr>
          <p:cNvPr id="10" name="Picture 9" descr="A picture containing cat&#10;&#10;Description automatically generated">
            <a:extLst>
              <a:ext uri="{FF2B5EF4-FFF2-40B4-BE49-F238E27FC236}">
                <a16:creationId xmlns:a16="http://schemas.microsoft.com/office/drawing/2014/main" id="{F19281F8-A513-461F-9C59-4DE22EBEB3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53" t="80014" r="8873" b="7317"/>
          <a:stretch/>
        </p:blipFill>
        <p:spPr>
          <a:xfrm>
            <a:off x="6566739" y="6389632"/>
            <a:ext cx="5500570" cy="318654"/>
          </a:xfrm>
          <a:prstGeom prst="rect">
            <a:avLst/>
          </a:prstGeom>
        </p:spPr>
      </p:pic>
      <p:cxnSp>
        <p:nvCxnSpPr>
          <p:cNvPr id="12" name="Straight Connector 11">
            <a:extLst>
              <a:ext uri="{FF2B5EF4-FFF2-40B4-BE49-F238E27FC236}">
                <a16:creationId xmlns:a16="http://schemas.microsoft.com/office/drawing/2014/main" id="{1311A090-1CA4-4BDB-8D68-00F9E0C5B3AE}"/>
              </a:ext>
            </a:extLst>
          </p:cNvPr>
          <p:cNvCxnSpPr>
            <a:cxnSpLocks/>
            <a:stCxn id="8" idx="3"/>
          </p:cNvCxnSpPr>
          <p:nvPr userDrawn="1"/>
        </p:nvCxnSpPr>
        <p:spPr>
          <a:xfrm>
            <a:off x="2119746" y="421811"/>
            <a:ext cx="9836727" cy="13216"/>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23570-BF9D-4B6B-AC02-568FF35A5D0F}"/>
              </a:ext>
            </a:extLst>
          </p:cNvPr>
          <p:cNvCxnSpPr>
            <a:cxnSpLocks/>
          </p:cNvCxnSpPr>
          <p:nvPr userDrawn="1"/>
        </p:nvCxnSpPr>
        <p:spPr>
          <a:xfrm>
            <a:off x="245920" y="6548959"/>
            <a:ext cx="6320819" cy="2851"/>
          </a:xfrm>
          <a:prstGeom prst="line">
            <a:avLst/>
          </a:prstGeom>
          <a:ln w="6350">
            <a:solidFill>
              <a:srgbClr val="A952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3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C144-BBEA-491D-897B-7562A00E1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82CF91-48F8-4591-A341-85C8FEBB0C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EB363-B285-47D1-B007-82F2AFEC8BA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72E1C6B-28F2-438F-A345-04FFB7D5ABA7}"/>
              </a:ext>
            </a:extLst>
          </p:cNvPr>
          <p:cNvSpPr>
            <a:spLocks noGrp="1"/>
          </p:cNvSpPr>
          <p:nvPr>
            <p:ph type="ftr" sz="quarter" idx="11"/>
          </p:nvPr>
        </p:nvSpPr>
        <p:spPr/>
        <p:txBody>
          <a:bodyPr/>
          <a:lstStyle/>
          <a:p>
            <a:r>
              <a:rPr lang="en-GB"/>
              <a:t>adapted from</a:t>
            </a:r>
          </a:p>
        </p:txBody>
      </p:sp>
      <p:sp>
        <p:nvSpPr>
          <p:cNvPr id="6" name="Slide Number Placeholder 5">
            <a:extLst>
              <a:ext uri="{FF2B5EF4-FFF2-40B4-BE49-F238E27FC236}">
                <a16:creationId xmlns:a16="http://schemas.microsoft.com/office/drawing/2014/main" id="{8B1585F9-70A1-4321-B622-A89930121231}"/>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4114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92F-2381-4956-8B6D-E5C496863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3B89F2-AAC9-4116-B78E-CB87AC8B5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4BC4BD-B29F-40C3-B5F1-55E73F319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F467F3-23AE-4D32-BBFF-250C96982BA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DC24B1B-544E-4A87-AE7B-C7787E811BA2}"/>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A117A438-F5D8-4595-A920-E399E8EBF8D9}"/>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56461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8826-561F-4D16-8D48-8BE066A95D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5E0992-1240-48A2-85EB-71EFAAB6D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15B2F-4BA9-4EFB-BBC5-3434F7931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501F09-9606-46F7-B99D-BFA3EE79A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5848FF-5622-4EC6-AC24-F8DE42E72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478D46-B1F4-42AB-9C1B-07A5D3A1E2ED}"/>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B4B16DB-BE2E-4FAA-B0E1-23F56F1D2A72}"/>
              </a:ext>
            </a:extLst>
          </p:cNvPr>
          <p:cNvSpPr>
            <a:spLocks noGrp="1"/>
          </p:cNvSpPr>
          <p:nvPr>
            <p:ph type="ftr" sz="quarter" idx="11"/>
          </p:nvPr>
        </p:nvSpPr>
        <p:spPr/>
        <p:txBody>
          <a:bodyPr/>
          <a:lstStyle/>
          <a:p>
            <a:r>
              <a:rPr lang="en-GB"/>
              <a:t>adapted from</a:t>
            </a:r>
          </a:p>
        </p:txBody>
      </p:sp>
      <p:sp>
        <p:nvSpPr>
          <p:cNvPr id="9" name="Slide Number Placeholder 8">
            <a:extLst>
              <a:ext uri="{FF2B5EF4-FFF2-40B4-BE49-F238E27FC236}">
                <a16:creationId xmlns:a16="http://schemas.microsoft.com/office/drawing/2014/main" id="{C01E604D-FEE3-4CA9-8792-11F35F59EB38}"/>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423573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514E-1617-4F69-934E-D32844C7AC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4074FA-7D05-46B7-A996-D4E706CE157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A74EA56-3BA6-4648-B0AD-8FEC492DB803}"/>
              </a:ext>
            </a:extLst>
          </p:cNvPr>
          <p:cNvSpPr>
            <a:spLocks noGrp="1"/>
          </p:cNvSpPr>
          <p:nvPr>
            <p:ph type="ftr" sz="quarter" idx="11"/>
          </p:nvPr>
        </p:nvSpPr>
        <p:spPr/>
        <p:txBody>
          <a:bodyPr/>
          <a:lstStyle/>
          <a:p>
            <a:r>
              <a:rPr lang="en-GB"/>
              <a:t>adapted from</a:t>
            </a:r>
          </a:p>
        </p:txBody>
      </p:sp>
      <p:sp>
        <p:nvSpPr>
          <p:cNvPr id="5" name="Slide Number Placeholder 4">
            <a:extLst>
              <a:ext uri="{FF2B5EF4-FFF2-40B4-BE49-F238E27FC236}">
                <a16:creationId xmlns:a16="http://schemas.microsoft.com/office/drawing/2014/main" id="{9002823D-0630-4BF3-9F74-4AACEE7E21BB}"/>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60381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3C681-8D1F-46EA-9A94-FA69C2D5EB9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937B890B-15AE-4CEA-8D7E-B19F136506A8}"/>
              </a:ext>
            </a:extLst>
          </p:cNvPr>
          <p:cNvSpPr>
            <a:spLocks noGrp="1"/>
          </p:cNvSpPr>
          <p:nvPr>
            <p:ph type="ftr" sz="quarter" idx="11"/>
          </p:nvPr>
        </p:nvSpPr>
        <p:spPr/>
        <p:txBody>
          <a:bodyPr/>
          <a:lstStyle/>
          <a:p>
            <a:r>
              <a:rPr lang="en-GB"/>
              <a:t>adapted from</a:t>
            </a:r>
          </a:p>
        </p:txBody>
      </p:sp>
      <p:sp>
        <p:nvSpPr>
          <p:cNvPr id="4" name="Slide Number Placeholder 3">
            <a:extLst>
              <a:ext uri="{FF2B5EF4-FFF2-40B4-BE49-F238E27FC236}">
                <a16:creationId xmlns:a16="http://schemas.microsoft.com/office/drawing/2014/main" id="{A6B47D5C-311A-425C-ADC7-82A3FC9A4C3B}"/>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174573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3F11-BE0C-4337-8800-32D8E3626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BEE3B7-BE3A-4B60-819F-839864675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2456D-2823-469F-92DD-2AED31B0A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37E44-2B68-487D-97B6-613F197F706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050E520-A6EA-4168-A9F2-2CCF7F616AA2}"/>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06BD1B98-7414-4F75-90EA-FDA732C42EC1}"/>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37268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0D99-342B-411A-8A60-45B9AAAC0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9F9D48-96F2-4360-A624-269F0DDF3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A3863B-87CE-40F0-B9FB-028758DC3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4CCA6-6396-4CE0-92F7-54FCCB8D644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93876B4-C43A-4A90-887D-8962C5D559B7}"/>
              </a:ext>
            </a:extLst>
          </p:cNvPr>
          <p:cNvSpPr>
            <a:spLocks noGrp="1"/>
          </p:cNvSpPr>
          <p:nvPr>
            <p:ph type="ftr" sz="quarter" idx="11"/>
          </p:nvPr>
        </p:nvSpPr>
        <p:spPr/>
        <p:txBody>
          <a:bodyPr/>
          <a:lstStyle/>
          <a:p>
            <a:r>
              <a:rPr lang="en-GB"/>
              <a:t>adapted from</a:t>
            </a:r>
          </a:p>
        </p:txBody>
      </p:sp>
      <p:sp>
        <p:nvSpPr>
          <p:cNvPr id="7" name="Slide Number Placeholder 6">
            <a:extLst>
              <a:ext uri="{FF2B5EF4-FFF2-40B4-BE49-F238E27FC236}">
                <a16:creationId xmlns:a16="http://schemas.microsoft.com/office/drawing/2014/main" id="{953CC4CD-1493-4847-9417-6486C8DD0A87}"/>
              </a:ext>
            </a:extLst>
          </p:cNvPr>
          <p:cNvSpPr>
            <a:spLocks noGrp="1"/>
          </p:cNvSpPr>
          <p:nvPr>
            <p:ph type="sldNum" sz="quarter" idx="12"/>
          </p:nvPr>
        </p:nvSpPr>
        <p:spPr/>
        <p:txBody>
          <a:bodyPr/>
          <a:lstStyle/>
          <a:p>
            <a:fld id="{ACB3E3ED-2FAA-4951-957B-2DE6B959EE5D}" type="slidenum">
              <a:rPr lang="en-GB" smtClean="0"/>
              <a:t>‹#›</a:t>
            </a:fld>
            <a:endParaRPr lang="en-GB"/>
          </a:p>
        </p:txBody>
      </p:sp>
    </p:spTree>
    <p:extLst>
      <p:ext uri="{BB962C8B-B14F-4D97-AF65-F5344CB8AC3E}">
        <p14:creationId xmlns:p14="http://schemas.microsoft.com/office/powerpoint/2010/main" val="265491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FA34E-DED4-4268-BB7A-D6C4E52E8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F6FFD3-C167-49D6-B435-0357A1C6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6EC9B-F3E2-46B0-A968-E69F870C2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3EE59BD-4440-40FB-ADE4-FAB185867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adapted from</a:t>
            </a:r>
          </a:p>
        </p:txBody>
      </p:sp>
      <p:sp>
        <p:nvSpPr>
          <p:cNvPr id="6" name="Slide Number Placeholder 5">
            <a:extLst>
              <a:ext uri="{FF2B5EF4-FFF2-40B4-BE49-F238E27FC236}">
                <a16:creationId xmlns:a16="http://schemas.microsoft.com/office/drawing/2014/main" id="{C9124C4C-97D6-4952-826A-6EF57A8DF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E3ED-2FAA-4951-957B-2DE6B959EE5D}" type="slidenum">
              <a:rPr lang="en-GB" smtClean="0"/>
              <a:t>‹#›</a:t>
            </a:fld>
            <a:endParaRPr lang="en-GB"/>
          </a:p>
        </p:txBody>
      </p:sp>
    </p:spTree>
    <p:extLst>
      <p:ext uri="{BB962C8B-B14F-4D97-AF65-F5344CB8AC3E}">
        <p14:creationId xmlns:p14="http://schemas.microsoft.com/office/powerpoint/2010/main" val="257991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s://dynamicmusicroom.com/kodaly-hand-sign-ladder/"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28FFE-BA8B-4BDB-9882-944462FCB18C}"/>
              </a:ext>
            </a:extLst>
          </p:cNvPr>
          <p:cNvSpPr txBox="1"/>
          <p:nvPr/>
        </p:nvSpPr>
        <p:spPr>
          <a:xfrm>
            <a:off x="1195137" y="1059259"/>
            <a:ext cx="9801726" cy="830997"/>
          </a:xfrm>
          <a:prstGeom prst="rect">
            <a:avLst/>
          </a:prstGeom>
          <a:noFill/>
        </p:spPr>
        <p:txBody>
          <a:bodyPr wrap="square" rtlCol="0">
            <a:spAutoFit/>
          </a:bodyPr>
          <a:lstStyle/>
          <a:p>
            <a:pPr algn="ctr"/>
            <a:r>
              <a:rPr lang="en-GB" sz="4800" b="1" dirty="0">
                <a:solidFill>
                  <a:srgbClr val="643BDA"/>
                </a:solidFill>
              </a:rPr>
              <a:t>Solfa Hand</a:t>
            </a:r>
            <a:r>
              <a:rPr lang="en-GB" sz="4800" b="1" dirty="0">
                <a:solidFill>
                  <a:srgbClr val="643BDA"/>
                </a:solidFill>
                <a:latin typeface="Arial Narrow" panose="020B0606020202030204" pitchFamily="34" charset="0"/>
              </a:rPr>
              <a:t> signs</a:t>
            </a:r>
          </a:p>
        </p:txBody>
      </p:sp>
    </p:spTree>
    <p:extLst>
      <p:ext uri="{BB962C8B-B14F-4D97-AF65-F5344CB8AC3E}">
        <p14:creationId xmlns:p14="http://schemas.microsoft.com/office/powerpoint/2010/main" val="258324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539E76-F641-F24D-8614-D5F40F5E2B4C}"/>
              </a:ext>
            </a:extLst>
          </p:cNvPr>
          <p:cNvSpPr txBox="1"/>
          <p:nvPr/>
        </p:nvSpPr>
        <p:spPr>
          <a:xfrm>
            <a:off x="789863" y="2059394"/>
            <a:ext cx="10612274" cy="2739211"/>
          </a:xfrm>
          <a:prstGeom prst="rect">
            <a:avLst/>
          </a:prstGeom>
          <a:noFill/>
        </p:spPr>
        <p:txBody>
          <a:bodyPr wrap="square" rtlCol="0">
            <a:spAutoFit/>
          </a:bodyPr>
          <a:lstStyle/>
          <a:p>
            <a:r>
              <a:rPr lang="en-US" sz="2800" b="1" dirty="0">
                <a:solidFill>
                  <a:srgbClr val="643BDA"/>
                </a:solidFill>
              </a:rPr>
              <a:t>What are solfa hand signs?</a:t>
            </a:r>
          </a:p>
          <a:p>
            <a:endParaRPr lang="en-US" dirty="0">
              <a:solidFill>
                <a:srgbClr val="643BDA"/>
              </a:solidFill>
            </a:endParaRPr>
          </a:p>
          <a:p>
            <a:r>
              <a:rPr lang="en-US" dirty="0">
                <a:solidFill>
                  <a:srgbClr val="643BDA"/>
                </a:solidFill>
              </a:rPr>
              <a:t>Hand signs provide a helpful visual representation of the different pitches (notes) used in a song.</a:t>
            </a:r>
          </a:p>
          <a:p>
            <a:endParaRPr lang="en-US" dirty="0">
              <a:solidFill>
                <a:srgbClr val="643BDA"/>
              </a:solidFill>
            </a:endParaRPr>
          </a:p>
          <a:p>
            <a:r>
              <a:rPr lang="en-US" dirty="0">
                <a:solidFill>
                  <a:srgbClr val="643BDA"/>
                </a:solidFill>
              </a:rPr>
              <a:t>They help by:</a:t>
            </a:r>
          </a:p>
          <a:p>
            <a:endParaRPr lang="en-US" dirty="0">
              <a:solidFill>
                <a:srgbClr val="643BDA"/>
              </a:solidFill>
            </a:endParaRPr>
          </a:p>
          <a:p>
            <a:r>
              <a:rPr lang="en-US" dirty="0">
                <a:solidFill>
                  <a:srgbClr val="643BDA"/>
                </a:solidFill>
              </a:rPr>
              <a:t>• Attaching a simple visual reference to each pitch</a:t>
            </a:r>
          </a:p>
          <a:p>
            <a:endParaRPr lang="en-US" dirty="0">
              <a:solidFill>
                <a:srgbClr val="643BDA"/>
              </a:solidFill>
            </a:endParaRPr>
          </a:p>
          <a:p>
            <a:r>
              <a:rPr lang="en-US" dirty="0">
                <a:solidFill>
                  <a:srgbClr val="643BDA"/>
                </a:solidFill>
              </a:rPr>
              <a:t>• Visually demonstrating the relationship between pitches in terms of higher and lower</a:t>
            </a:r>
          </a:p>
        </p:txBody>
      </p:sp>
    </p:spTree>
    <p:extLst>
      <p:ext uri="{BB962C8B-B14F-4D97-AF65-F5344CB8AC3E}">
        <p14:creationId xmlns:p14="http://schemas.microsoft.com/office/powerpoint/2010/main" val="123138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944ED8C9-602F-E64E-88B5-DEFE1653B18C}"/>
              </a:ext>
            </a:extLst>
          </p:cNvPr>
          <p:cNvGrpSpPr/>
          <p:nvPr/>
        </p:nvGrpSpPr>
        <p:grpSpPr>
          <a:xfrm>
            <a:off x="3009781" y="1093406"/>
            <a:ext cx="6172437" cy="5119370"/>
            <a:chOff x="0" y="-376930"/>
            <a:chExt cx="7828292" cy="6492723"/>
          </a:xfrm>
        </p:grpSpPr>
        <p:cxnSp>
          <p:nvCxnSpPr>
            <p:cNvPr id="5" name="Straight Connector 4">
              <a:extLst>
                <a:ext uri="{FF2B5EF4-FFF2-40B4-BE49-F238E27FC236}">
                  <a16:creationId xmlns:a16="http://schemas.microsoft.com/office/drawing/2014/main" id="{CAC0522D-BA33-DE4B-88F1-7CE00044F81E}"/>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64B0AA4-E7EA-2C4F-9B0A-0F886CEB0A3D}"/>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BEE44EC-2C0C-7C4A-BF1F-303267C958B3}"/>
                </a:ext>
              </a:extLst>
            </p:cNvPr>
            <p:cNvGrpSpPr/>
            <p:nvPr/>
          </p:nvGrpSpPr>
          <p:grpSpPr>
            <a:xfrm>
              <a:off x="1969736" y="4263242"/>
              <a:ext cx="975756" cy="926275"/>
              <a:chOff x="991970" y="5189517"/>
              <a:chExt cx="975756" cy="926275"/>
            </a:xfrm>
          </p:grpSpPr>
          <p:cxnSp>
            <p:nvCxnSpPr>
              <p:cNvPr id="14" name="Straight Connector 13">
                <a:extLst>
                  <a:ext uri="{FF2B5EF4-FFF2-40B4-BE49-F238E27FC236}">
                    <a16:creationId xmlns:a16="http://schemas.microsoft.com/office/drawing/2014/main" id="{519A89F3-B83C-C94A-8EB8-CE1DB12BCCCB}"/>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18ECDA-0C61-C041-A39A-008D054A0C20}"/>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7026DCF-1BF5-A74A-B636-0FE89AC64715}"/>
                </a:ext>
              </a:extLst>
            </p:cNvPr>
            <p:cNvGrpSpPr/>
            <p:nvPr/>
          </p:nvGrpSpPr>
          <p:grpSpPr>
            <a:xfrm>
              <a:off x="2945492" y="2395408"/>
              <a:ext cx="1953522" cy="1852550"/>
              <a:chOff x="991970" y="4263242"/>
              <a:chExt cx="1953522" cy="1852550"/>
            </a:xfrm>
          </p:grpSpPr>
          <p:grpSp>
            <p:nvGrpSpPr>
              <p:cNvPr id="18" name="Group 17">
                <a:extLst>
                  <a:ext uri="{FF2B5EF4-FFF2-40B4-BE49-F238E27FC236}">
                    <a16:creationId xmlns:a16="http://schemas.microsoft.com/office/drawing/2014/main" id="{3259A611-02BE-2A42-862E-CBFEA15CCF29}"/>
                  </a:ext>
                </a:extLst>
              </p:cNvPr>
              <p:cNvGrpSpPr/>
              <p:nvPr/>
            </p:nvGrpSpPr>
            <p:grpSpPr>
              <a:xfrm>
                <a:off x="991970" y="5189517"/>
                <a:ext cx="975756" cy="926275"/>
                <a:chOff x="991970" y="5189517"/>
                <a:chExt cx="975756" cy="926275"/>
              </a:xfrm>
            </p:grpSpPr>
            <p:cxnSp>
              <p:nvCxnSpPr>
                <p:cNvPr id="22" name="Straight Connector 21">
                  <a:extLst>
                    <a:ext uri="{FF2B5EF4-FFF2-40B4-BE49-F238E27FC236}">
                      <a16:creationId xmlns:a16="http://schemas.microsoft.com/office/drawing/2014/main" id="{ADD9D68E-75EC-154B-944E-16763B91D348}"/>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9F7448-90C4-3F45-B40B-965467E0C619}"/>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D474BB8-8125-8042-8416-4A298A9A0215}"/>
                  </a:ext>
                </a:extLst>
              </p:cNvPr>
              <p:cNvGrpSpPr/>
              <p:nvPr/>
            </p:nvGrpSpPr>
            <p:grpSpPr>
              <a:xfrm>
                <a:off x="1969736" y="4263242"/>
                <a:ext cx="975756" cy="926275"/>
                <a:chOff x="991970" y="5189517"/>
                <a:chExt cx="975756" cy="926275"/>
              </a:xfrm>
            </p:grpSpPr>
            <p:cxnSp>
              <p:nvCxnSpPr>
                <p:cNvPr id="20" name="Straight Connector 19">
                  <a:extLst>
                    <a:ext uri="{FF2B5EF4-FFF2-40B4-BE49-F238E27FC236}">
                      <a16:creationId xmlns:a16="http://schemas.microsoft.com/office/drawing/2014/main" id="{76A89216-453A-6B44-9631-C91083558FFB}"/>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E265A2-23EA-0747-A5B6-3D6A396FE1C8}"/>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F9E60842-DCF6-0445-9172-75EBDA888FDB}"/>
                </a:ext>
              </a:extLst>
            </p:cNvPr>
            <p:cNvGrpSpPr/>
            <p:nvPr/>
          </p:nvGrpSpPr>
          <p:grpSpPr>
            <a:xfrm>
              <a:off x="4899014" y="549345"/>
              <a:ext cx="1953522" cy="1852550"/>
              <a:chOff x="991970" y="4263242"/>
              <a:chExt cx="1953522" cy="1852550"/>
            </a:xfrm>
          </p:grpSpPr>
          <p:grpSp>
            <p:nvGrpSpPr>
              <p:cNvPr id="25" name="Group 24">
                <a:extLst>
                  <a:ext uri="{FF2B5EF4-FFF2-40B4-BE49-F238E27FC236}">
                    <a16:creationId xmlns:a16="http://schemas.microsoft.com/office/drawing/2014/main" id="{97E2012F-3D42-BB4B-B9AC-9D272DD2C438}"/>
                  </a:ext>
                </a:extLst>
              </p:cNvPr>
              <p:cNvGrpSpPr/>
              <p:nvPr/>
            </p:nvGrpSpPr>
            <p:grpSpPr>
              <a:xfrm>
                <a:off x="991970" y="5189517"/>
                <a:ext cx="975756" cy="926275"/>
                <a:chOff x="991970" y="5189517"/>
                <a:chExt cx="975756" cy="926275"/>
              </a:xfrm>
            </p:grpSpPr>
            <p:cxnSp>
              <p:nvCxnSpPr>
                <p:cNvPr id="29" name="Straight Connector 28">
                  <a:extLst>
                    <a:ext uri="{FF2B5EF4-FFF2-40B4-BE49-F238E27FC236}">
                      <a16:creationId xmlns:a16="http://schemas.microsoft.com/office/drawing/2014/main" id="{ED6EFEC3-66E2-014F-B88A-A86A34D1ADC9}"/>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E22C95-D837-6F41-A33E-8702C0A5585E}"/>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DBC4DA3-2210-8542-9860-04709565819B}"/>
                  </a:ext>
                </a:extLst>
              </p:cNvPr>
              <p:cNvGrpSpPr/>
              <p:nvPr/>
            </p:nvGrpSpPr>
            <p:grpSpPr>
              <a:xfrm>
                <a:off x="1969736" y="4263242"/>
                <a:ext cx="975756" cy="926275"/>
                <a:chOff x="991970" y="5189517"/>
                <a:chExt cx="975756" cy="926275"/>
              </a:xfrm>
            </p:grpSpPr>
            <p:cxnSp>
              <p:nvCxnSpPr>
                <p:cNvPr id="27" name="Straight Connector 26">
                  <a:extLst>
                    <a:ext uri="{FF2B5EF4-FFF2-40B4-BE49-F238E27FC236}">
                      <a16:creationId xmlns:a16="http://schemas.microsoft.com/office/drawing/2014/main" id="{2A5FF0A3-128B-8045-82DB-1C994A6F69DF}"/>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CAFDC-473E-AA49-80CA-7CE199B6F722}"/>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cxnSp>
          <p:nvCxnSpPr>
            <p:cNvPr id="31" name="Straight Connector 30">
              <a:extLst>
                <a:ext uri="{FF2B5EF4-FFF2-40B4-BE49-F238E27FC236}">
                  <a16:creationId xmlns:a16="http://schemas.microsoft.com/office/drawing/2014/main" id="{FB23A923-AA3A-4340-83E9-E446477AE442}"/>
                </a:ext>
              </a:extLst>
            </p:cNvPr>
            <p:cNvCxnSpPr>
              <a:cxnSpLocks/>
            </p:cNvCxnSpPr>
            <p:nvPr/>
          </p:nvCxnSpPr>
          <p:spPr>
            <a:xfrm flipH="1">
              <a:off x="0" y="6115792"/>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533E9A-21E9-6D43-88FF-8361601DE59A}"/>
                </a:ext>
              </a:extLst>
            </p:cNvPr>
            <p:cNvCxnSpPr/>
            <p:nvPr/>
          </p:nvCxnSpPr>
          <p:spPr>
            <a:xfrm flipV="1">
              <a:off x="6852536" y="-376930"/>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2871935-9C58-4141-A91F-6885BCA71537}"/>
                </a:ext>
              </a:extLst>
            </p:cNvPr>
            <p:cNvCxnSpPr>
              <a:cxnSpLocks/>
            </p:cNvCxnSpPr>
            <p:nvPr/>
          </p:nvCxnSpPr>
          <p:spPr>
            <a:xfrm flipH="1">
              <a:off x="6852536" y="-375533"/>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46791920-AC10-384D-A799-2E4AD1B3697B}"/>
              </a:ext>
            </a:extLst>
          </p:cNvPr>
          <p:cNvSpPr txBox="1"/>
          <p:nvPr/>
        </p:nvSpPr>
        <p:spPr>
          <a:xfrm>
            <a:off x="3081716" y="5555214"/>
            <a:ext cx="625492" cy="584775"/>
          </a:xfrm>
          <a:prstGeom prst="rect">
            <a:avLst/>
          </a:prstGeom>
          <a:noFill/>
        </p:spPr>
        <p:txBody>
          <a:bodyPr wrap="none" rtlCol="0">
            <a:spAutoFit/>
          </a:bodyPr>
          <a:lstStyle/>
          <a:p>
            <a:r>
              <a:rPr lang="en-US" sz="3200" b="1" dirty="0">
                <a:solidFill>
                  <a:srgbClr val="643BDA"/>
                </a:solidFill>
              </a:rPr>
              <a:t>do</a:t>
            </a:r>
          </a:p>
        </p:txBody>
      </p:sp>
      <p:sp>
        <p:nvSpPr>
          <p:cNvPr id="36" name="TextBox 35">
            <a:extLst>
              <a:ext uri="{FF2B5EF4-FFF2-40B4-BE49-F238E27FC236}">
                <a16:creationId xmlns:a16="http://schemas.microsoft.com/office/drawing/2014/main" id="{6D3F7463-08A8-F64B-8627-3753815D4171}"/>
              </a:ext>
            </a:extLst>
          </p:cNvPr>
          <p:cNvSpPr txBox="1"/>
          <p:nvPr/>
        </p:nvSpPr>
        <p:spPr>
          <a:xfrm>
            <a:off x="3863863" y="4824140"/>
            <a:ext cx="532710" cy="584775"/>
          </a:xfrm>
          <a:prstGeom prst="rect">
            <a:avLst/>
          </a:prstGeom>
          <a:noFill/>
        </p:spPr>
        <p:txBody>
          <a:bodyPr wrap="none" rtlCol="0">
            <a:spAutoFit/>
          </a:bodyPr>
          <a:lstStyle/>
          <a:p>
            <a:r>
              <a:rPr lang="en-US" sz="3200" b="1" dirty="0">
                <a:solidFill>
                  <a:srgbClr val="F4A579"/>
                </a:solidFill>
              </a:rPr>
              <a:t>re</a:t>
            </a:r>
          </a:p>
        </p:txBody>
      </p:sp>
      <p:sp>
        <p:nvSpPr>
          <p:cNvPr id="37" name="TextBox 36">
            <a:extLst>
              <a:ext uri="{FF2B5EF4-FFF2-40B4-BE49-F238E27FC236}">
                <a16:creationId xmlns:a16="http://schemas.microsoft.com/office/drawing/2014/main" id="{5B975902-FBFB-6141-8085-02C7707988A0}"/>
              </a:ext>
            </a:extLst>
          </p:cNvPr>
          <p:cNvSpPr txBox="1"/>
          <p:nvPr/>
        </p:nvSpPr>
        <p:spPr>
          <a:xfrm>
            <a:off x="4634810" y="4082468"/>
            <a:ext cx="619080" cy="584775"/>
          </a:xfrm>
          <a:prstGeom prst="rect">
            <a:avLst/>
          </a:prstGeom>
          <a:noFill/>
        </p:spPr>
        <p:txBody>
          <a:bodyPr wrap="none" rtlCol="0">
            <a:spAutoFit/>
          </a:bodyPr>
          <a:lstStyle/>
          <a:p>
            <a:r>
              <a:rPr lang="en-US" sz="3200" b="1" dirty="0">
                <a:solidFill>
                  <a:srgbClr val="7FFF86"/>
                </a:solidFill>
              </a:rPr>
              <a:t>mi</a:t>
            </a:r>
          </a:p>
        </p:txBody>
      </p:sp>
      <p:sp>
        <p:nvSpPr>
          <p:cNvPr id="38" name="TextBox 37">
            <a:extLst>
              <a:ext uri="{FF2B5EF4-FFF2-40B4-BE49-F238E27FC236}">
                <a16:creationId xmlns:a16="http://schemas.microsoft.com/office/drawing/2014/main" id="{815BE175-97BD-C341-B813-F427E32F82D9}"/>
              </a:ext>
            </a:extLst>
          </p:cNvPr>
          <p:cNvSpPr txBox="1"/>
          <p:nvPr/>
        </p:nvSpPr>
        <p:spPr>
          <a:xfrm>
            <a:off x="5404172" y="3353223"/>
            <a:ext cx="509883" cy="584775"/>
          </a:xfrm>
          <a:prstGeom prst="rect">
            <a:avLst/>
          </a:prstGeom>
          <a:noFill/>
        </p:spPr>
        <p:txBody>
          <a:bodyPr wrap="none" rtlCol="0">
            <a:spAutoFit/>
          </a:bodyPr>
          <a:lstStyle/>
          <a:p>
            <a:r>
              <a:rPr lang="en-US" sz="3200" b="1" dirty="0">
                <a:solidFill>
                  <a:srgbClr val="7FFFFF"/>
                </a:solidFill>
              </a:rPr>
              <a:t>fa</a:t>
            </a:r>
          </a:p>
        </p:txBody>
      </p:sp>
      <p:sp>
        <p:nvSpPr>
          <p:cNvPr id="39" name="TextBox 38">
            <a:extLst>
              <a:ext uri="{FF2B5EF4-FFF2-40B4-BE49-F238E27FC236}">
                <a16:creationId xmlns:a16="http://schemas.microsoft.com/office/drawing/2014/main" id="{DEE0CBD6-CCE5-7747-B1E2-29841014804B}"/>
              </a:ext>
            </a:extLst>
          </p:cNvPr>
          <p:cNvSpPr txBox="1"/>
          <p:nvPr/>
        </p:nvSpPr>
        <p:spPr>
          <a:xfrm>
            <a:off x="6175119" y="2624882"/>
            <a:ext cx="569387" cy="584775"/>
          </a:xfrm>
          <a:prstGeom prst="rect">
            <a:avLst/>
          </a:prstGeom>
          <a:noFill/>
        </p:spPr>
        <p:txBody>
          <a:bodyPr wrap="none" rtlCol="0">
            <a:spAutoFit/>
          </a:bodyPr>
          <a:lstStyle/>
          <a:p>
            <a:r>
              <a:rPr lang="en-US" sz="3200" b="1" dirty="0">
                <a:solidFill>
                  <a:srgbClr val="7F86FF"/>
                </a:solidFill>
              </a:rPr>
              <a:t>so</a:t>
            </a:r>
          </a:p>
        </p:txBody>
      </p:sp>
      <p:sp>
        <p:nvSpPr>
          <p:cNvPr id="40" name="TextBox 39">
            <a:extLst>
              <a:ext uri="{FF2B5EF4-FFF2-40B4-BE49-F238E27FC236}">
                <a16:creationId xmlns:a16="http://schemas.microsoft.com/office/drawing/2014/main" id="{64F184E8-A1B6-2642-B0AA-0D7228745837}"/>
              </a:ext>
            </a:extLst>
          </p:cNvPr>
          <p:cNvSpPr txBox="1"/>
          <p:nvPr/>
        </p:nvSpPr>
        <p:spPr>
          <a:xfrm>
            <a:off x="6945274" y="1896540"/>
            <a:ext cx="487634" cy="584775"/>
          </a:xfrm>
          <a:prstGeom prst="rect">
            <a:avLst/>
          </a:prstGeom>
          <a:noFill/>
        </p:spPr>
        <p:txBody>
          <a:bodyPr wrap="none" rtlCol="0">
            <a:spAutoFit/>
          </a:bodyPr>
          <a:lstStyle/>
          <a:p>
            <a:r>
              <a:rPr lang="en-US" sz="3200" b="1" dirty="0">
                <a:solidFill>
                  <a:srgbClr val="FF7FFF"/>
                </a:solidFill>
              </a:rPr>
              <a:t>la</a:t>
            </a:r>
          </a:p>
        </p:txBody>
      </p:sp>
      <p:sp>
        <p:nvSpPr>
          <p:cNvPr id="41" name="TextBox 40">
            <a:extLst>
              <a:ext uri="{FF2B5EF4-FFF2-40B4-BE49-F238E27FC236}">
                <a16:creationId xmlns:a16="http://schemas.microsoft.com/office/drawing/2014/main" id="{80684B84-E9E4-AF4D-A584-840F624F27DE}"/>
              </a:ext>
            </a:extLst>
          </p:cNvPr>
          <p:cNvSpPr txBox="1"/>
          <p:nvPr/>
        </p:nvSpPr>
        <p:spPr>
          <a:xfrm>
            <a:off x="7715429" y="1166192"/>
            <a:ext cx="428322" cy="584775"/>
          </a:xfrm>
          <a:prstGeom prst="rect">
            <a:avLst/>
          </a:prstGeom>
          <a:noFill/>
        </p:spPr>
        <p:txBody>
          <a:bodyPr wrap="none" rtlCol="0">
            <a:spAutoFit/>
          </a:bodyPr>
          <a:lstStyle/>
          <a:p>
            <a:r>
              <a:rPr lang="en-US" sz="3200" b="1" dirty="0" err="1">
                <a:solidFill>
                  <a:srgbClr val="E347DD"/>
                </a:solidFill>
              </a:rPr>
              <a:t>ti</a:t>
            </a:r>
            <a:endParaRPr lang="en-US" sz="3200" b="1" dirty="0">
              <a:solidFill>
                <a:srgbClr val="E347DD"/>
              </a:solidFill>
            </a:endParaRPr>
          </a:p>
        </p:txBody>
      </p:sp>
      <p:sp>
        <p:nvSpPr>
          <p:cNvPr id="42" name="TextBox 41">
            <a:extLst>
              <a:ext uri="{FF2B5EF4-FFF2-40B4-BE49-F238E27FC236}">
                <a16:creationId xmlns:a16="http://schemas.microsoft.com/office/drawing/2014/main" id="{50C69631-9F17-3946-AFE1-0069D1EE78E1}"/>
              </a:ext>
            </a:extLst>
          </p:cNvPr>
          <p:cNvSpPr txBox="1"/>
          <p:nvPr/>
        </p:nvSpPr>
        <p:spPr>
          <a:xfrm>
            <a:off x="8484791" y="508631"/>
            <a:ext cx="625492" cy="584775"/>
          </a:xfrm>
          <a:prstGeom prst="rect">
            <a:avLst/>
          </a:prstGeom>
          <a:noFill/>
        </p:spPr>
        <p:txBody>
          <a:bodyPr wrap="none" rtlCol="0">
            <a:spAutoFit/>
          </a:bodyPr>
          <a:lstStyle/>
          <a:p>
            <a:r>
              <a:rPr lang="en-US" sz="3200" b="1" dirty="0">
                <a:solidFill>
                  <a:srgbClr val="643BDA"/>
                </a:solidFill>
              </a:rPr>
              <a:t>do</a:t>
            </a:r>
          </a:p>
        </p:txBody>
      </p:sp>
      <p:sp>
        <p:nvSpPr>
          <p:cNvPr id="43" name="TextBox 42">
            <a:extLst>
              <a:ext uri="{FF2B5EF4-FFF2-40B4-BE49-F238E27FC236}">
                <a16:creationId xmlns:a16="http://schemas.microsoft.com/office/drawing/2014/main" id="{F5A69D4F-D01E-6548-883D-69ED6A86F59D}"/>
              </a:ext>
            </a:extLst>
          </p:cNvPr>
          <p:cNvSpPr txBox="1"/>
          <p:nvPr/>
        </p:nvSpPr>
        <p:spPr>
          <a:xfrm>
            <a:off x="556846" y="900424"/>
            <a:ext cx="4847326" cy="1569660"/>
          </a:xfrm>
          <a:prstGeom prst="rect">
            <a:avLst/>
          </a:prstGeom>
          <a:noFill/>
        </p:spPr>
        <p:txBody>
          <a:bodyPr wrap="square" rtlCol="0">
            <a:spAutoFit/>
          </a:bodyPr>
          <a:lstStyle/>
          <a:p>
            <a:r>
              <a:rPr lang="en-US" sz="2400" dirty="0">
                <a:solidFill>
                  <a:srgbClr val="643BDA"/>
                </a:solidFill>
              </a:rPr>
              <a:t>Every pitch of the musical scale is given a solfa name (a singing name).</a:t>
            </a:r>
          </a:p>
          <a:p>
            <a:r>
              <a:rPr lang="en-US" sz="2400" dirty="0">
                <a:solidFill>
                  <a:srgbClr val="643BDA"/>
                </a:solidFill>
              </a:rPr>
              <a:t> </a:t>
            </a:r>
          </a:p>
          <a:p>
            <a:r>
              <a:rPr lang="en-US" sz="2400" dirty="0">
                <a:solidFill>
                  <a:srgbClr val="643BDA"/>
                </a:solidFill>
              </a:rPr>
              <a:t>Click on the ball to hear them.</a:t>
            </a:r>
          </a:p>
        </p:txBody>
      </p:sp>
      <p:sp>
        <p:nvSpPr>
          <p:cNvPr id="46" name="Oval 45">
            <a:extLst>
              <a:ext uri="{FF2B5EF4-FFF2-40B4-BE49-F238E27FC236}">
                <a16:creationId xmlns:a16="http://schemas.microsoft.com/office/drawing/2014/main" id="{3EE7700B-E74C-4E48-B22D-5E677CD12BAA}"/>
              </a:ext>
            </a:extLst>
          </p:cNvPr>
          <p:cNvSpPr/>
          <p:nvPr/>
        </p:nvSpPr>
        <p:spPr>
          <a:xfrm>
            <a:off x="1725995" y="5628000"/>
            <a:ext cx="584775" cy="584775"/>
          </a:xfrm>
          <a:prstGeom prst="ellipse">
            <a:avLst/>
          </a:prstGeom>
          <a:solidFill>
            <a:srgbClr val="FF0000">
              <a:alpha val="3584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0EEB5EB-1AE3-6842-9CA9-59AD212A1274}"/>
              </a:ext>
            </a:extLst>
          </p:cNvPr>
          <p:cNvSpPr txBox="1"/>
          <p:nvPr/>
        </p:nvSpPr>
        <p:spPr>
          <a:xfrm>
            <a:off x="6744506" y="3535119"/>
            <a:ext cx="4847326" cy="2308324"/>
          </a:xfrm>
          <a:prstGeom prst="rect">
            <a:avLst/>
          </a:prstGeom>
          <a:noFill/>
        </p:spPr>
        <p:txBody>
          <a:bodyPr wrap="square" rtlCol="0">
            <a:spAutoFit/>
          </a:bodyPr>
          <a:lstStyle/>
          <a:p>
            <a:r>
              <a:rPr lang="en-US" sz="2400" dirty="0">
                <a:solidFill>
                  <a:srgbClr val="643BDA"/>
                </a:solidFill>
              </a:rPr>
              <a:t>Simply sing the singing names using the same pitches made by the piano. Click the ball again to try this.</a:t>
            </a:r>
          </a:p>
          <a:p>
            <a:endParaRPr lang="en-US" sz="2400" dirty="0">
              <a:solidFill>
                <a:srgbClr val="643BDA"/>
              </a:solidFill>
            </a:endParaRPr>
          </a:p>
          <a:p>
            <a:r>
              <a:rPr lang="en-US" sz="2400" dirty="0">
                <a:solidFill>
                  <a:srgbClr val="643BDA"/>
                </a:solidFill>
              </a:rPr>
              <a:t>Note: “do” is pronounced like “dough”, not “doo”.</a:t>
            </a:r>
          </a:p>
        </p:txBody>
      </p:sp>
    </p:spTree>
    <p:extLst>
      <p:ext uri="{BB962C8B-B14F-4D97-AF65-F5344CB8AC3E}">
        <p14:creationId xmlns:p14="http://schemas.microsoft.com/office/powerpoint/2010/main" val="29188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0" presetClass="path" presetSubtype="0" fill="hold" grpId="0" nodeType="clickEffect">
                                  <p:stCondLst>
                                    <p:cond delay="0"/>
                                  </p:stCondLst>
                                  <p:childTnLst>
                                    <p:animMotion origin="layout" path="M 0 0 C 0.02877 -0.05463 0.05755 -0.10926 0.07604 -0.10926 C 0.09466 -0.10926 0.10026 0.01713 0.11132 0 C 0.12226 -0.01736 0.13046 -0.19514 0.14192 -0.21227 C 0.15351 -0.2294 0.16979 -0.08518 0.18059 -0.10324 C 0.1914 -0.12106 0.19674 -0.30115 0.20677 -0.31921 C 0.21679 -0.3375 0.22981 -0.19398 0.24088 -0.21227 C 0.25182 -0.23032 0.26237 -0.41065 0.27265 -0.42847 C 0.28294 -0.44629 0.29179 -0.30208 0.30221 -0.31921 C 0.31263 -0.33657 0.32421 -0.51389 0.33515 -0.53148 C 0.34609 -0.54884 0.35859 -0.40578 0.36809 -0.4243 C 0.3776 -0.44282 0.38177 -0.62407 0.39192 -0.64259 C 0.40221 -0.66111 0.41849 -0.51759 0.42942 -0.53541 C 0.44049 -0.55324 0.44752 -0.7324 0.45794 -0.74953 C 0.46835 -0.76666 0.48085 -0.62338 0.49192 -0.63842 C 0.50312 -0.6537 0.51393 -0.82268 0.52487 -0.84051 C 0.53593 -0.85833 0.54687 -0.80185 0.55794 -0.7456 " pathEditMode="relative" ptsTypes="AAAAAAAAAAAAAAAAA">
                                      <p:cBhvr>
                                        <p:cTn id="11" dur="6000" fill="hold"/>
                                        <p:tgtEl>
                                          <p:spTgt spid="46"/>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3" name="Ascending major scale.wav"/>
                                        </p:tgtEl>
                                      </p:cMediaNode>
                                    </p:audio>
                                  </p:subTnLst>
                                </p:cTn>
                              </p:par>
                            </p:childTnLst>
                          </p:cTn>
                        </p:par>
                      </p:childTnLst>
                    </p:cTn>
                  </p:par>
                </p:childTnLst>
              </p:cTn>
              <p:nextCondLst>
                <p:cond evt="onClick" delay="0">
                  <p:tgtEl>
                    <p:spTgt spid="46"/>
                  </p:tgtEl>
                </p:cond>
              </p:nextCondLst>
            </p:seq>
          </p:childTnLst>
        </p:cTn>
      </p:par>
    </p:tnLst>
    <p:bldLst>
      <p:bldP spid="46"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ABA452A-D411-6D41-900C-5AE2F4C903C9}"/>
              </a:ext>
            </a:extLst>
          </p:cNvPr>
          <p:cNvGrpSpPr/>
          <p:nvPr/>
        </p:nvGrpSpPr>
        <p:grpSpPr>
          <a:xfrm>
            <a:off x="4686181" y="576925"/>
            <a:ext cx="6172437" cy="5704145"/>
            <a:chOff x="3009781" y="508631"/>
            <a:chExt cx="6172437" cy="5704145"/>
          </a:xfrm>
        </p:grpSpPr>
        <p:grpSp>
          <p:nvGrpSpPr>
            <p:cNvPr id="34" name="Group 33">
              <a:extLst>
                <a:ext uri="{FF2B5EF4-FFF2-40B4-BE49-F238E27FC236}">
                  <a16:creationId xmlns:a16="http://schemas.microsoft.com/office/drawing/2014/main" id="{944ED8C9-602F-E64E-88B5-DEFE1653B18C}"/>
                </a:ext>
              </a:extLst>
            </p:cNvPr>
            <p:cNvGrpSpPr/>
            <p:nvPr/>
          </p:nvGrpSpPr>
          <p:grpSpPr>
            <a:xfrm>
              <a:off x="3009781" y="1093406"/>
              <a:ext cx="6172437" cy="5119370"/>
              <a:chOff x="0" y="-376930"/>
              <a:chExt cx="7828292" cy="6492723"/>
            </a:xfrm>
          </p:grpSpPr>
          <p:cxnSp>
            <p:nvCxnSpPr>
              <p:cNvPr id="5" name="Straight Connector 4">
                <a:extLst>
                  <a:ext uri="{FF2B5EF4-FFF2-40B4-BE49-F238E27FC236}">
                    <a16:creationId xmlns:a16="http://schemas.microsoft.com/office/drawing/2014/main" id="{CAC0522D-BA33-DE4B-88F1-7CE00044F81E}"/>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64B0AA4-E7EA-2C4F-9B0A-0F886CEB0A3D}"/>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BEE44EC-2C0C-7C4A-BF1F-303267C958B3}"/>
                  </a:ext>
                </a:extLst>
              </p:cNvPr>
              <p:cNvGrpSpPr/>
              <p:nvPr/>
            </p:nvGrpSpPr>
            <p:grpSpPr>
              <a:xfrm>
                <a:off x="1969736" y="4263242"/>
                <a:ext cx="975756" cy="926275"/>
                <a:chOff x="991970" y="5189517"/>
                <a:chExt cx="975756" cy="926275"/>
              </a:xfrm>
            </p:grpSpPr>
            <p:cxnSp>
              <p:nvCxnSpPr>
                <p:cNvPr id="14" name="Straight Connector 13">
                  <a:extLst>
                    <a:ext uri="{FF2B5EF4-FFF2-40B4-BE49-F238E27FC236}">
                      <a16:creationId xmlns:a16="http://schemas.microsoft.com/office/drawing/2014/main" id="{519A89F3-B83C-C94A-8EB8-CE1DB12BCCCB}"/>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18ECDA-0C61-C041-A39A-008D054A0C20}"/>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7026DCF-1BF5-A74A-B636-0FE89AC64715}"/>
                  </a:ext>
                </a:extLst>
              </p:cNvPr>
              <p:cNvGrpSpPr/>
              <p:nvPr/>
            </p:nvGrpSpPr>
            <p:grpSpPr>
              <a:xfrm>
                <a:off x="2945492" y="2395408"/>
                <a:ext cx="1953522" cy="1852550"/>
                <a:chOff x="991970" y="4263242"/>
                <a:chExt cx="1953522" cy="1852550"/>
              </a:xfrm>
            </p:grpSpPr>
            <p:grpSp>
              <p:nvGrpSpPr>
                <p:cNvPr id="18" name="Group 17">
                  <a:extLst>
                    <a:ext uri="{FF2B5EF4-FFF2-40B4-BE49-F238E27FC236}">
                      <a16:creationId xmlns:a16="http://schemas.microsoft.com/office/drawing/2014/main" id="{3259A611-02BE-2A42-862E-CBFEA15CCF29}"/>
                    </a:ext>
                  </a:extLst>
                </p:cNvPr>
                <p:cNvGrpSpPr/>
                <p:nvPr/>
              </p:nvGrpSpPr>
              <p:grpSpPr>
                <a:xfrm>
                  <a:off x="991970" y="5189517"/>
                  <a:ext cx="975756" cy="926275"/>
                  <a:chOff x="991970" y="5189517"/>
                  <a:chExt cx="975756" cy="926275"/>
                </a:xfrm>
              </p:grpSpPr>
              <p:cxnSp>
                <p:nvCxnSpPr>
                  <p:cNvPr id="22" name="Straight Connector 21">
                    <a:extLst>
                      <a:ext uri="{FF2B5EF4-FFF2-40B4-BE49-F238E27FC236}">
                        <a16:creationId xmlns:a16="http://schemas.microsoft.com/office/drawing/2014/main" id="{ADD9D68E-75EC-154B-944E-16763B91D348}"/>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9F7448-90C4-3F45-B40B-965467E0C619}"/>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D474BB8-8125-8042-8416-4A298A9A0215}"/>
                    </a:ext>
                  </a:extLst>
                </p:cNvPr>
                <p:cNvGrpSpPr/>
                <p:nvPr/>
              </p:nvGrpSpPr>
              <p:grpSpPr>
                <a:xfrm>
                  <a:off x="1969736" y="4263242"/>
                  <a:ext cx="975756" cy="926275"/>
                  <a:chOff x="991970" y="5189517"/>
                  <a:chExt cx="975756" cy="926275"/>
                </a:xfrm>
              </p:grpSpPr>
              <p:cxnSp>
                <p:nvCxnSpPr>
                  <p:cNvPr id="20" name="Straight Connector 19">
                    <a:extLst>
                      <a:ext uri="{FF2B5EF4-FFF2-40B4-BE49-F238E27FC236}">
                        <a16:creationId xmlns:a16="http://schemas.microsoft.com/office/drawing/2014/main" id="{76A89216-453A-6B44-9631-C91083558FFB}"/>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E265A2-23EA-0747-A5B6-3D6A396FE1C8}"/>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F9E60842-DCF6-0445-9172-75EBDA888FDB}"/>
                  </a:ext>
                </a:extLst>
              </p:cNvPr>
              <p:cNvGrpSpPr/>
              <p:nvPr/>
            </p:nvGrpSpPr>
            <p:grpSpPr>
              <a:xfrm>
                <a:off x="4899014" y="549345"/>
                <a:ext cx="1953522" cy="1852550"/>
                <a:chOff x="991970" y="4263242"/>
                <a:chExt cx="1953522" cy="1852550"/>
              </a:xfrm>
            </p:grpSpPr>
            <p:grpSp>
              <p:nvGrpSpPr>
                <p:cNvPr id="25" name="Group 24">
                  <a:extLst>
                    <a:ext uri="{FF2B5EF4-FFF2-40B4-BE49-F238E27FC236}">
                      <a16:creationId xmlns:a16="http://schemas.microsoft.com/office/drawing/2014/main" id="{97E2012F-3D42-BB4B-B9AC-9D272DD2C438}"/>
                    </a:ext>
                  </a:extLst>
                </p:cNvPr>
                <p:cNvGrpSpPr/>
                <p:nvPr/>
              </p:nvGrpSpPr>
              <p:grpSpPr>
                <a:xfrm>
                  <a:off x="991970" y="5189517"/>
                  <a:ext cx="975756" cy="926275"/>
                  <a:chOff x="991970" y="5189517"/>
                  <a:chExt cx="975756" cy="926275"/>
                </a:xfrm>
              </p:grpSpPr>
              <p:cxnSp>
                <p:nvCxnSpPr>
                  <p:cNvPr id="29" name="Straight Connector 28">
                    <a:extLst>
                      <a:ext uri="{FF2B5EF4-FFF2-40B4-BE49-F238E27FC236}">
                        <a16:creationId xmlns:a16="http://schemas.microsoft.com/office/drawing/2014/main" id="{ED6EFEC3-66E2-014F-B88A-A86A34D1ADC9}"/>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E22C95-D837-6F41-A33E-8702C0A5585E}"/>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DBC4DA3-2210-8542-9860-04709565819B}"/>
                    </a:ext>
                  </a:extLst>
                </p:cNvPr>
                <p:cNvGrpSpPr/>
                <p:nvPr/>
              </p:nvGrpSpPr>
              <p:grpSpPr>
                <a:xfrm>
                  <a:off x="1969736" y="4263242"/>
                  <a:ext cx="975756" cy="926275"/>
                  <a:chOff x="991970" y="5189517"/>
                  <a:chExt cx="975756" cy="926275"/>
                </a:xfrm>
              </p:grpSpPr>
              <p:cxnSp>
                <p:nvCxnSpPr>
                  <p:cNvPr id="27" name="Straight Connector 26">
                    <a:extLst>
                      <a:ext uri="{FF2B5EF4-FFF2-40B4-BE49-F238E27FC236}">
                        <a16:creationId xmlns:a16="http://schemas.microsoft.com/office/drawing/2014/main" id="{2A5FF0A3-128B-8045-82DB-1C994A6F69DF}"/>
                      </a:ext>
                    </a:extLst>
                  </p:cNvPr>
                  <p:cNvCxnSpPr/>
                  <p:nvPr/>
                </p:nvCxnSpPr>
                <p:spPr>
                  <a:xfrm flipV="1">
                    <a:off x="991970" y="5189517"/>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CAFDC-473E-AA49-80CA-7CE199B6F722}"/>
                      </a:ext>
                    </a:extLst>
                  </p:cNvPr>
                  <p:cNvCxnSpPr>
                    <a:cxnSpLocks/>
                  </p:cNvCxnSpPr>
                  <p:nvPr/>
                </p:nvCxnSpPr>
                <p:spPr>
                  <a:xfrm flipH="1">
                    <a:off x="991970" y="5190914"/>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grpSp>
          <p:cxnSp>
            <p:nvCxnSpPr>
              <p:cNvPr id="31" name="Straight Connector 30">
                <a:extLst>
                  <a:ext uri="{FF2B5EF4-FFF2-40B4-BE49-F238E27FC236}">
                    <a16:creationId xmlns:a16="http://schemas.microsoft.com/office/drawing/2014/main" id="{FB23A923-AA3A-4340-83E9-E446477AE442}"/>
                  </a:ext>
                </a:extLst>
              </p:cNvPr>
              <p:cNvCxnSpPr>
                <a:cxnSpLocks/>
              </p:cNvCxnSpPr>
              <p:nvPr/>
            </p:nvCxnSpPr>
            <p:spPr>
              <a:xfrm flipH="1">
                <a:off x="0" y="6115792"/>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533E9A-21E9-6D43-88FF-8361601DE59A}"/>
                  </a:ext>
                </a:extLst>
              </p:cNvPr>
              <p:cNvCxnSpPr/>
              <p:nvPr/>
            </p:nvCxnSpPr>
            <p:spPr>
              <a:xfrm flipV="1">
                <a:off x="6852536" y="-376930"/>
                <a:ext cx="0" cy="926275"/>
              </a:xfrm>
              <a:prstGeom prst="line">
                <a:avLst/>
              </a:prstGeom>
              <a:ln w="28575" cap="sq"/>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2871935-9C58-4141-A91F-6885BCA71537}"/>
                  </a:ext>
                </a:extLst>
              </p:cNvPr>
              <p:cNvCxnSpPr>
                <a:cxnSpLocks/>
              </p:cNvCxnSpPr>
              <p:nvPr/>
            </p:nvCxnSpPr>
            <p:spPr>
              <a:xfrm flipH="1">
                <a:off x="6852536" y="-375533"/>
                <a:ext cx="975756" cy="1"/>
              </a:xfrm>
              <a:prstGeom prst="line">
                <a:avLst/>
              </a:prstGeom>
              <a:ln w="28575" cap="rnd">
                <a:round/>
              </a:ln>
              <a:effectLst/>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D3F7463-08A8-F64B-8627-3753815D4171}"/>
                </a:ext>
              </a:extLst>
            </p:cNvPr>
            <p:cNvSpPr txBox="1"/>
            <p:nvPr/>
          </p:nvSpPr>
          <p:spPr>
            <a:xfrm>
              <a:off x="3863863" y="4824140"/>
              <a:ext cx="532710" cy="584775"/>
            </a:xfrm>
            <a:prstGeom prst="rect">
              <a:avLst/>
            </a:prstGeom>
            <a:noFill/>
          </p:spPr>
          <p:txBody>
            <a:bodyPr wrap="none" rtlCol="0">
              <a:spAutoFit/>
            </a:bodyPr>
            <a:lstStyle/>
            <a:p>
              <a:r>
                <a:rPr lang="en-US" sz="3200" b="1" dirty="0">
                  <a:solidFill>
                    <a:srgbClr val="F4A579"/>
                  </a:solidFill>
                </a:rPr>
                <a:t>re</a:t>
              </a:r>
            </a:p>
          </p:txBody>
        </p:sp>
        <p:sp>
          <p:nvSpPr>
            <p:cNvPr id="37" name="TextBox 36">
              <a:extLst>
                <a:ext uri="{FF2B5EF4-FFF2-40B4-BE49-F238E27FC236}">
                  <a16:creationId xmlns:a16="http://schemas.microsoft.com/office/drawing/2014/main" id="{5B975902-FBFB-6141-8085-02C7707988A0}"/>
                </a:ext>
              </a:extLst>
            </p:cNvPr>
            <p:cNvSpPr txBox="1"/>
            <p:nvPr/>
          </p:nvSpPr>
          <p:spPr>
            <a:xfrm>
              <a:off x="4634810" y="4082468"/>
              <a:ext cx="619080" cy="584775"/>
            </a:xfrm>
            <a:prstGeom prst="rect">
              <a:avLst/>
            </a:prstGeom>
            <a:noFill/>
          </p:spPr>
          <p:txBody>
            <a:bodyPr wrap="none" rtlCol="0">
              <a:spAutoFit/>
            </a:bodyPr>
            <a:lstStyle/>
            <a:p>
              <a:r>
                <a:rPr lang="en-US" sz="3200" b="1" dirty="0">
                  <a:solidFill>
                    <a:srgbClr val="7FFF86"/>
                  </a:solidFill>
                </a:rPr>
                <a:t>mi</a:t>
              </a:r>
            </a:p>
          </p:txBody>
        </p:sp>
        <p:sp>
          <p:nvSpPr>
            <p:cNvPr id="38" name="TextBox 37">
              <a:extLst>
                <a:ext uri="{FF2B5EF4-FFF2-40B4-BE49-F238E27FC236}">
                  <a16:creationId xmlns:a16="http://schemas.microsoft.com/office/drawing/2014/main" id="{815BE175-97BD-C341-B813-F427E32F82D9}"/>
                </a:ext>
              </a:extLst>
            </p:cNvPr>
            <p:cNvSpPr txBox="1"/>
            <p:nvPr/>
          </p:nvSpPr>
          <p:spPr>
            <a:xfrm>
              <a:off x="5404172" y="3353223"/>
              <a:ext cx="509883" cy="584775"/>
            </a:xfrm>
            <a:prstGeom prst="rect">
              <a:avLst/>
            </a:prstGeom>
            <a:noFill/>
          </p:spPr>
          <p:txBody>
            <a:bodyPr wrap="none" rtlCol="0">
              <a:spAutoFit/>
            </a:bodyPr>
            <a:lstStyle/>
            <a:p>
              <a:r>
                <a:rPr lang="en-US" sz="3200" b="1" dirty="0">
                  <a:solidFill>
                    <a:srgbClr val="7FFFFF"/>
                  </a:solidFill>
                </a:rPr>
                <a:t>fa</a:t>
              </a:r>
            </a:p>
          </p:txBody>
        </p:sp>
        <p:sp>
          <p:nvSpPr>
            <p:cNvPr id="39" name="TextBox 38">
              <a:extLst>
                <a:ext uri="{FF2B5EF4-FFF2-40B4-BE49-F238E27FC236}">
                  <a16:creationId xmlns:a16="http://schemas.microsoft.com/office/drawing/2014/main" id="{DEE0CBD6-CCE5-7747-B1E2-29841014804B}"/>
                </a:ext>
              </a:extLst>
            </p:cNvPr>
            <p:cNvSpPr txBox="1"/>
            <p:nvPr/>
          </p:nvSpPr>
          <p:spPr>
            <a:xfrm>
              <a:off x="6175119" y="2624882"/>
              <a:ext cx="569387" cy="584775"/>
            </a:xfrm>
            <a:prstGeom prst="rect">
              <a:avLst/>
            </a:prstGeom>
            <a:noFill/>
          </p:spPr>
          <p:txBody>
            <a:bodyPr wrap="none" rtlCol="0">
              <a:spAutoFit/>
            </a:bodyPr>
            <a:lstStyle/>
            <a:p>
              <a:r>
                <a:rPr lang="en-US" sz="3200" b="1" dirty="0">
                  <a:solidFill>
                    <a:srgbClr val="7F86FF"/>
                  </a:solidFill>
                </a:rPr>
                <a:t>so</a:t>
              </a:r>
            </a:p>
          </p:txBody>
        </p:sp>
        <p:sp>
          <p:nvSpPr>
            <p:cNvPr id="40" name="TextBox 39">
              <a:extLst>
                <a:ext uri="{FF2B5EF4-FFF2-40B4-BE49-F238E27FC236}">
                  <a16:creationId xmlns:a16="http://schemas.microsoft.com/office/drawing/2014/main" id="{64F184E8-A1B6-2642-B0AA-0D7228745837}"/>
                </a:ext>
              </a:extLst>
            </p:cNvPr>
            <p:cNvSpPr txBox="1"/>
            <p:nvPr/>
          </p:nvSpPr>
          <p:spPr>
            <a:xfrm>
              <a:off x="6945274" y="1896540"/>
              <a:ext cx="487634" cy="584775"/>
            </a:xfrm>
            <a:prstGeom prst="rect">
              <a:avLst/>
            </a:prstGeom>
            <a:noFill/>
          </p:spPr>
          <p:txBody>
            <a:bodyPr wrap="none" rtlCol="0">
              <a:spAutoFit/>
            </a:bodyPr>
            <a:lstStyle/>
            <a:p>
              <a:r>
                <a:rPr lang="en-US" sz="3200" b="1" dirty="0">
                  <a:solidFill>
                    <a:srgbClr val="FF7FFF"/>
                  </a:solidFill>
                </a:rPr>
                <a:t>la</a:t>
              </a:r>
            </a:p>
          </p:txBody>
        </p:sp>
        <p:sp>
          <p:nvSpPr>
            <p:cNvPr id="41" name="TextBox 40">
              <a:extLst>
                <a:ext uri="{FF2B5EF4-FFF2-40B4-BE49-F238E27FC236}">
                  <a16:creationId xmlns:a16="http://schemas.microsoft.com/office/drawing/2014/main" id="{80684B84-E9E4-AF4D-A584-840F624F27DE}"/>
                </a:ext>
              </a:extLst>
            </p:cNvPr>
            <p:cNvSpPr txBox="1"/>
            <p:nvPr/>
          </p:nvSpPr>
          <p:spPr>
            <a:xfrm>
              <a:off x="7715429" y="1166192"/>
              <a:ext cx="428322" cy="584775"/>
            </a:xfrm>
            <a:prstGeom prst="rect">
              <a:avLst/>
            </a:prstGeom>
            <a:noFill/>
          </p:spPr>
          <p:txBody>
            <a:bodyPr wrap="none" rtlCol="0">
              <a:spAutoFit/>
            </a:bodyPr>
            <a:lstStyle/>
            <a:p>
              <a:r>
                <a:rPr lang="en-US" sz="3200" b="1" dirty="0" err="1">
                  <a:solidFill>
                    <a:srgbClr val="E347DD"/>
                  </a:solidFill>
                </a:rPr>
                <a:t>ti</a:t>
              </a:r>
              <a:endParaRPr lang="en-US" sz="3200" b="1" dirty="0">
                <a:solidFill>
                  <a:srgbClr val="E347DD"/>
                </a:solidFill>
              </a:endParaRPr>
            </a:p>
          </p:txBody>
        </p:sp>
        <p:sp>
          <p:nvSpPr>
            <p:cNvPr id="42" name="TextBox 41">
              <a:extLst>
                <a:ext uri="{FF2B5EF4-FFF2-40B4-BE49-F238E27FC236}">
                  <a16:creationId xmlns:a16="http://schemas.microsoft.com/office/drawing/2014/main" id="{50C69631-9F17-3946-AFE1-0069D1EE78E1}"/>
                </a:ext>
              </a:extLst>
            </p:cNvPr>
            <p:cNvSpPr txBox="1"/>
            <p:nvPr/>
          </p:nvSpPr>
          <p:spPr>
            <a:xfrm>
              <a:off x="8484791" y="508631"/>
              <a:ext cx="625492" cy="584775"/>
            </a:xfrm>
            <a:prstGeom prst="rect">
              <a:avLst/>
            </a:prstGeom>
            <a:noFill/>
          </p:spPr>
          <p:txBody>
            <a:bodyPr wrap="none" rtlCol="0">
              <a:spAutoFit/>
            </a:bodyPr>
            <a:lstStyle/>
            <a:p>
              <a:r>
                <a:rPr lang="en-US" sz="3200" b="1" dirty="0">
                  <a:solidFill>
                    <a:srgbClr val="643BDA"/>
                  </a:solidFill>
                </a:rPr>
                <a:t>do</a:t>
              </a:r>
            </a:p>
          </p:txBody>
        </p:sp>
      </p:grpSp>
      <p:sp>
        <p:nvSpPr>
          <p:cNvPr id="43" name="TextBox 42">
            <a:extLst>
              <a:ext uri="{FF2B5EF4-FFF2-40B4-BE49-F238E27FC236}">
                <a16:creationId xmlns:a16="http://schemas.microsoft.com/office/drawing/2014/main" id="{F5A69D4F-D01E-6548-883D-69ED6A86F59D}"/>
              </a:ext>
            </a:extLst>
          </p:cNvPr>
          <p:cNvSpPr txBox="1"/>
          <p:nvPr/>
        </p:nvSpPr>
        <p:spPr>
          <a:xfrm>
            <a:off x="556846" y="900424"/>
            <a:ext cx="4847326" cy="4154984"/>
          </a:xfrm>
          <a:prstGeom prst="rect">
            <a:avLst/>
          </a:prstGeom>
          <a:noFill/>
        </p:spPr>
        <p:txBody>
          <a:bodyPr wrap="square" rtlCol="0">
            <a:spAutoFit/>
          </a:bodyPr>
          <a:lstStyle/>
          <a:p>
            <a:r>
              <a:rPr lang="en-US" sz="2400" dirty="0">
                <a:solidFill>
                  <a:srgbClr val="643BDA"/>
                </a:solidFill>
              </a:rPr>
              <a:t>As we sing each singing name, we also make the following hand signs in front of our body. </a:t>
            </a:r>
          </a:p>
          <a:p>
            <a:endParaRPr lang="en-US" sz="2400" dirty="0">
              <a:solidFill>
                <a:srgbClr val="643BDA"/>
              </a:solidFill>
            </a:endParaRPr>
          </a:p>
          <a:p>
            <a:r>
              <a:rPr lang="en-US" sz="2400" dirty="0">
                <a:solidFill>
                  <a:srgbClr val="643BDA"/>
                </a:solidFill>
              </a:rPr>
              <a:t>It is important to show the pitches physically going up and down. Low “do” should be around your belly button, “mi” at chest height, “so” at eye level and high “do” just above your head.</a:t>
            </a:r>
          </a:p>
          <a:p>
            <a:endParaRPr lang="en-US" sz="2400" dirty="0">
              <a:solidFill>
                <a:srgbClr val="643BDA"/>
              </a:solidFill>
            </a:endParaRPr>
          </a:p>
        </p:txBody>
      </p:sp>
      <p:sp>
        <p:nvSpPr>
          <p:cNvPr id="44" name="TextBox 43">
            <a:extLst>
              <a:ext uri="{FF2B5EF4-FFF2-40B4-BE49-F238E27FC236}">
                <a16:creationId xmlns:a16="http://schemas.microsoft.com/office/drawing/2014/main" id="{DE5FEEDE-064D-F84B-B850-11A137C7F6B0}"/>
              </a:ext>
            </a:extLst>
          </p:cNvPr>
          <p:cNvSpPr txBox="1"/>
          <p:nvPr/>
        </p:nvSpPr>
        <p:spPr>
          <a:xfrm>
            <a:off x="4758116" y="5647964"/>
            <a:ext cx="625492" cy="584775"/>
          </a:xfrm>
          <a:prstGeom prst="rect">
            <a:avLst/>
          </a:prstGeom>
          <a:noFill/>
        </p:spPr>
        <p:txBody>
          <a:bodyPr wrap="none" rtlCol="0">
            <a:spAutoFit/>
          </a:bodyPr>
          <a:lstStyle/>
          <a:p>
            <a:r>
              <a:rPr lang="en-US" sz="3200" b="1" dirty="0">
                <a:solidFill>
                  <a:srgbClr val="643BDA"/>
                </a:solidFill>
              </a:rPr>
              <a:t>do</a:t>
            </a:r>
          </a:p>
        </p:txBody>
      </p:sp>
      <p:pic>
        <p:nvPicPr>
          <p:cNvPr id="10" name="Picture 9">
            <a:extLst>
              <a:ext uri="{FF2B5EF4-FFF2-40B4-BE49-F238E27FC236}">
                <a16:creationId xmlns:a16="http://schemas.microsoft.com/office/drawing/2014/main" id="{ECA0DBF1-FA61-D54D-9B57-94C16203B283}"/>
              </a:ext>
            </a:extLst>
          </p:cNvPr>
          <p:cNvPicPr>
            <a:picLocks noChangeAspect="1"/>
          </p:cNvPicPr>
          <p:nvPr/>
        </p:nvPicPr>
        <p:blipFill>
          <a:blip r:embed="rId3"/>
          <a:stretch>
            <a:fillRect/>
          </a:stretch>
        </p:blipFill>
        <p:spPr>
          <a:xfrm>
            <a:off x="5481114" y="5575178"/>
            <a:ext cx="1068352" cy="681435"/>
          </a:xfrm>
          <a:prstGeom prst="rect">
            <a:avLst/>
          </a:prstGeom>
        </p:spPr>
      </p:pic>
      <p:pic>
        <p:nvPicPr>
          <p:cNvPr id="11" name="Picture 10">
            <a:extLst>
              <a:ext uri="{FF2B5EF4-FFF2-40B4-BE49-F238E27FC236}">
                <a16:creationId xmlns:a16="http://schemas.microsoft.com/office/drawing/2014/main" id="{7C61AAB4-A1C4-5249-985A-16E08DF053AB}"/>
              </a:ext>
            </a:extLst>
          </p:cNvPr>
          <p:cNvPicPr>
            <a:picLocks noChangeAspect="1"/>
          </p:cNvPicPr>
          <p:nvPr/>
        </p:nvPicPr>
        <p:blipFill>
          <a:blip r:embed="rId4"/>
          <a:stretch>
            <a:fillRect/>
          </a:stretch>
        </p:blipFill>
        <p:spPr>
          <a:xfrm>
            <a:off x="6254447" y="4844832"/>
            <a:ext cx="949308" cy="681434"/>
          </a:xfrm>
          <a:prstGeom prst="rect">
            <a:avLst/>
          </a:prstGeom>
        </p:spPr>
      </p:pic>
      <p:pic>
        <p:nvPicPr>
          <p:cNvPr id="12" name="Picture 11">
            <a:extLst>
              <a:ext uri="{FF2B5EF4-FFF2-40B4-BE49-F238E27FC236}">
                <a16:creationId xmlns:a16="http://schemas.microsoft.com/office/drawing/2014/main" id="{615BD3A3-A970-B249-BEA6-885E2F0E7AB4}"/>
              </a:ext>
            </a:extLst>
          </p:cNvPr>
          <p:cNvPicPr>
            <a:picLocks noChangeAspect="1"/>
          </p:cNvPicPr>
          <p:nvPr/>
        </p:nvPicPr>
        <p:blipFill>
          <a:blip r:embed="rId5"/>
          <a:stretch>
            <a:fillRect/>
          </a:stretch>
        </p:blipFill>
        <p:spPr>
          <a:xfrm>
            <a:off x="7040848" y="4198341"/>
            <a:ext cx="1095364" cy="423209"/>
          </a:xfrm>
          <a:prstGeom prst="rect">
            <a:avLst/>
          </a:prstGeom>
        </p:spPr>
      </p:pic>
      <p:pic>
        <p:nvPicPr>
          <p:cNvPr id="16" name="Picture 15">
            <a:extLst>
              <a:ext uri="{FF2B5EF4-FFF2-40B4-BE49-F238E27FC236}">
                <a16:creationId xmlns:a16="http://schemas.microsoft.com/office/drawing/2014/main" id="{0D842355-2BDA-954C-B400-DC5E388BA930}"/>
              </a:ext>
            </a:extLst>
          </p:cNvPr>
          <p:cNvPicPr>
            <a:picLocks noChangeAspect="1"/>
          </p:cNvPicPr>
          <p:nvPr/>
        </p:nvPicPr>
        <p:blipFill>
          <a:blip r:embed="rId6"/>
          <a:stretch>
            <a:fillRect/>
          </a:stretch>
        </p:blipFill>
        <p:spPr>
          <a:xfrm>
            <a:off x="7848422" y="3378232"/>
            <a:ext cx="1049148" cy="730346"/>
          </a:xfrm>
          <a:prstGeom prst="rect">
            <a:avLst/>
          </a:prstGeom>
        </p:spPr>
      </p:pic>
      <p:pic>
        <p:nvPicPr>
          <p:cNvPr id="45" name="Picture 44">
            <a:extLst>
              <a:ext uri="{FF2B5EF4-FFF2-40B4-BE49-F238E27FC236}">
                <a16:creationId xmlns:a16="http://schemas.microsoft.com/office/drawing/2014/main" id="{5140128F-B8D0-AC4E-B7C0-37B0616882F4}"/>
              </a:ext>
            </a:extLst>
          </p:cNvPr>
          <p:cNvPicPr>
            <a:picLocks noChangeAspect="1"/>
          </p:cNvPicPr>
          <p:nvPr/>
        </p:nvPicPr>
        <p:blipFill>
          <a:blip r:embed="rId7"/>
          <a:stretch>
            <a:fillRect/>
          </a:stretch>
        </p:blipFill>
        <p:spPr>
          <a:xfrm>
            <a:off x="8573074" y="2693176"/>
            <a:ext cx="1122615" cy="561308"/>
          </a:xfrm>
          <a:prstGeom prst="rect">
            <a:avLst/>
          </a:prstGeom>
        </p:spPr>
      </p:pic>
      <p:pic>
        <p:nvPicPr>
          <p:cNvPr id="47" name="Picture 46">
            <a:extLst>
              <a:ext uri="{FF2B5EF4-FFF2-40B4-BE49-F238E27FC236}">
                <a16:creationId xmlns:a16="http://schemas.microsoft.com/office/drawing/2014/main" id="{9D49E7E6-F6EE-4B49-A6F4-7F8E061D63D2}"/>
              </a:ext>
            </a:extLst>
          </p:cNvPr>
          <p:cNvPicPr>
            <a:picLocks noChangeAspect="1"/>
          </p:cNvPicPr>
          <p:nvPr/>
        </p:nvPicPr>
        <p:blipFill>
          <a:blip r:embed="rId8"/>
          <a:stretch>
            <a:fillRect/>
          </a:stretch>
        </p:blipFill>
        <p:spPr>
          <a:xfrm>
            <a:off x="9343665" y="1971355"/>
            <a:ext cx="1073178" cy="598073"/>
          </a:xfrm>
          <a:prstGeom prst="rect">
            <a:avLst/>
          </a:prstGeom>
        </p:spPr>
      </p:pic>
      <p:pic>
        <p:nvPicPr>
          <p:cNvPr id="49" name="Picture 48">
            <a:extLst>
              <a:ext uri="{FF2B5EF4-FFF2-40B4-BE49-F238E27FC236}">
                <a16:creationId xmlns:a16="http://schemas.microsoft.com/office/drawing/2014/main" id="{71F420E2-52DF-3E4C-A1CF-50EEB9142098}"/>
              </a:ext>
            </a:extLst>
          </p:cNvPr>
          <p:cNvPicPr>
            <a:picLocks noChangeAspect="1"/>
          </p:cNvPicPr>
          <p:nvPr/>
        </p:nvPicPr>
        <p:blipFill>
          <a:blip r:embed="rId9"/>
          <a:stretch>
            <a:fillRect/>
          </a:stretch>
        </p:blipFill>
        <p:spPr>
          <a:xfrm>
            <a:off x="10149301" y="1225436"/>
            <a:ext cx="1065557" cy="593826"/>
          </a:xfrm>
          <a:prstGeom prst="rect">
            <a:avLst/>
          </a:prstGeom>
        </p:spPr>
      </p:pic>
      <p:pic>
        <p:nvPicPr>
          <p:cNvPr id="50" name="Picture 49">
            <a:extLst>
              <a:ext uri="{FF2B5EF4-FFF2-40B4-BE49-F238E27FC236}">
                <a16:creationId xmlns:a16="http://schemas.microsoft.com/office/drawing/2014/main" id="{A3A4E4E9-1218-F643-AC6C-DA6C26EE53C4}"/>
              </a:ext>
            </a:extLst>
          </p:cNvPr>
          <p:cNvPicPr>
            <a:picLocks noChangeAspect="1"/>
          </p:cNvPicPr>
          <p:nvPr/>
        </p:nvPicPr>
        <p:blipFill>
          <a:blip r:embed="rId3"/>
          <a:stretch>
            <a:fillRect/>
          </a:stretch>
        </p:blipFill>
        <p:spPr>
          <a:xfrm>
            <a:off x="10930552" y="480265"/>
            <a:ext cx="1068352" cy="681435"/>
          </a:xfrm>
          <a:prstGeom prst="rect">
            <a:avLst/>
          </a:prstGeom>
        </p:spPr>
      </p:pic>
      <p:sp>
        <p:nvSpPr>
          <p:cNvPr id="51" name="TextBox 50">
            <a:extLst>
              <a:ext uri="{FF2B5EF4-FFF2-40B4-BE49-F238E27FC236}">
                <a16:creationId xmlns:a16="http://schemas.microsoft.com/office/drawing/2014/main" id="{EE8133B7-0055-1143-B7E4-FD95B0FC7824}"/>
              </a:ext>
            </a:extLst>
          </p:cNvPr>
          <p:cNvSpPr txBox="1"/>
          <p:nvPr/>
        </p:nvSpPr>
        <p:spPr>
          <a:xfrm>
            <a:off x="6729101" y="5856503"/>
            <a:ext cx="5269803" cy="400110"/>
          </a:xfrm>
          <a:prstGeom prst="rect">
            <a:avLst/>
          </a:prstGeom>
          <a:noFill/>
        </p:spPr>
        <p:txBody>
          <a:bodyPr wrap="square" rtlCol="0">
            <a:spAutoFit/>
          </a:bodyPr>
          <a:lstStyle/>
          <a:p>
            <a:r>
              <a:rPr lang="en-GB" sz="1000" dirty="0"/>
              <a:t>Adapted from: </a:t>
            </a:r>
            <a:r>
              <a:rPr lang="en-GB" sz="1000" dirty="0" err="1"/>
              <a:t>VanderGraaf</a:t>
            </a:r>
            <a:r>
              <a:rPr lang="en-GB" sz="1000" dirty="0"/>
              <a:t>, Z.  (n.d.) </a:t>
            </a:r>
            <a:r>
              <a:rPr lang="en-GB" sz="1000" i="1" dirty="0"/>
              <a:t>What is a Kodaly Hand Sign Ladder? </a:t>
            </a:r>
            <a:r>
              <a:rPr lang="en-GB" sz="1000" dirty="0"/>
              <a:t>[Online].</a:t>
            </a:r>
            <a:r>
              <a:rPr lang="en-GB" sz="1000" i="1" dirty="0"/>
              <a:t> </a:t>
            </a:r>
            <a:r>
              <a:rPr lang="en-GB" sz="1000" dirty="0"/>
              <a:t>Available at </a:t>
            </a:r>
            <a:r>
              <a:rPr lang="en-GB" sz="1000" dirty="0">
                <a:hlinkClick r:id="rId10"/>
              </a:rPr>
              <a:t>https://dynamicmusicroom.com/kodaly-hand-sign-ladder/</a:t>
            </a:r>
            <a:r>
              <a:rPr lang="en-GB" sz="1000" dirty="0"/>
              <a:t> (Accessed 20/12/21).</a:t>
            </a:r>
          </a:p>
        </p:txBody>
      </p:sp>
    </p:spTree>
    <p:extLst>
      <p:ext uri="{BB962C8B-B14F-4D97-AF65-F5344CB8AC3E}">
        <p14:creationId xmlns:p14="http://schemas.microsoft.com/office/powerpoint/2010/main" val="251007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5543A-B9DA-024E-BF72-C2DEFECE0744}"/>
              </a:ext>
            </a:extLst>
          </p:cNvPr>
          <p:cNvSpPr txBox="1"/>
          <p:nvPr/>
        </p:nvSpPr>
        <p:spPr>
          <a:xfrm>
            <a:off x="510247" y="1413063"/>
            <a:ext cx="11171506" cy="4031873"/>
          </a:xfrm>
          <a:prstGeom prst="rect">
            <a:avLst/>
          </a:prstGeom>
          <a:noFill/>
        </p:spPr>
        <p:txBody>
          <a:bodyPr wrap="square" rtlCol="0">
            <a:spAutoFit/>
          </a:bodyPr>
          <a:lstStyle/>
          <a:p>
            <a:r>
              <a:rPr lang="en-US" sz="3200" b="1" dirty="0">
                <a:solidFill>
                  <a:srgbClr val="643BDA"/>
                </a:solidFill>
              </a:rPr>
              <a:t>Top tips for clear hand signs</a:t>
            </a:r>
          </a:p>
          <a:p>
            <a:endParaRPr lang="en-US" sz="3200" dirty="0">
              <a:solidFill>
                <a:srgbClr val="643BDA"/>
              </a:solidFill>
            </a:endParaRPr>
          </a:p>
          <a:p>
            <a:r>
              <a:rPr lang="en-US" sz="3200" dirty="0">
                <a:solidFill>
                  <a:srgbClr val="643BDA"/>
                </a:solidFill>
              </a:rPr>
              <a:t>• To show consecutive sounds all at the same pitch, gently bounce your hand away from your body to show each individual sound.</a:t>
            </a:r>
          </a:p>
          <a:p>
            <a:endParaRPr lang="en-US" sz="3200" dirty="0">
              <a:solidFill>
                <a:srgbClr val="643BDA"/>
              </a:solidFill>
            </a:endParaRPr>
          </a:p>
          <a:p>
            <a:r>
              <a:rPr lang="en-US" sz="3200" dirty="0">
                <a:solidFill>
                  <a:srgbClr val="643BDA"/>
                </a:solidFill>
              </a:rPr>
              <a:t>• Make sure your different hand signs are shown at different heights. “So” is higher pitched than “mi” and this is reinforced by  signing “so” physically higher up than “mi”.</a:t>
            </a:r>
          </a:p>
        </p:txBody>
      </p:sp>
    </p:spTree>
    <p:extLst>
      <p:ext uri="{BB962C8B-B14F-4D97-AF65-F5344CB8AC3E}">
        <p14:creationId xmlns:p14="http://schemas.microsoft.com/office/powerpoint/2010/main" val="220195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38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A2B7C07EFFF141A42C67D6197EB80C" ma:contentTypeVersion="7" ma:contentTypeDescription="Create a new document." ma:contentTypeScope="" ma:versionID="1ac207c53eb1639685f20b23449c4ad7">
  <xsd:schema xmlns:xsd="http://www.w3.org/2001/XMLSchema" xmlns:xs="http://www.w3.org/2001/XMLSchema" xmlns:p="http://schemas.microsoft.com/office/2006/metadata/properties" xmlns:ns2="a57582f3-2c0a-49ca-9380-d377f3a82b81" targetNamespace="http://schemas.microsoft.com/office/2006/metadata/properties" ma:root="true" ma:fieldsID="dd92a5e243787057eb4ec958f40490bb" ns2:_="">
    <xsd:import namespace="a57582f3-2c0a-49ca-9380-d377f3a82b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582f3-2c0a-49ca-9380-d377f3a82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08955827-aeb1-42de-b749-f604362c41c2" origin="userSelected">
  <element uid="de190743-cbc9-4414-8778-0e0b8638ef61" value=""/>
  <element uid="e3747532-42d1-43b9-8ba8-1bf45779edd5" value=""/>
</sisl>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43F23E-232C-4D2B-9457-54C335CD892A}"/>
</file>

<file path=customXml/itemProps2.xml><?xml version="1.0" encoding="utf-8"?>
<ds:datastoreItem xmlns:ds="http://schemas.openxmlformats.org/officeDocument/2006/customXml" ds:itemID="{3EFB9E09-AF16-4625-A790-626F34C6574C}">
  <ds:schemaRefs>
    <ds:schemaRef ds:uri="http://schemas.microsoft.com/sharepoint/v3/contenttype/forms"/>
  </ds:schemaRefs>
</ds:datastoreItem>
</file>

<file path=customXml/itemProps3.xml><?xml version="1.0" encoding="utf-8"?>
<ds:datastoreItem xmlns:ds="http://schemas.openxmlformats.org/officeDocument/2006/customXml" ds:itemID="{36299649-D81C-4F80-A8E4-1181FBE3CB1B}">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4AFBB332-621F-40D6-9328-15C67B3A59F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10bf33e-316e-4597-a27d-06a2d4aaed8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1303</TotalTime>
  <Words>312</Words>
  <Application>Microsoft Macintosh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Ailsa Ramage</dc:creator>
  <cp:keywords>[NOT OFFICIAL]</cp:keywords>
  <cp:lastModifiedBy>Mr Garrett</cp:lastModifiedBy>
  <cp:revision>61</cp:revision>
  <dcterms:created xsi:type="dcterms:W3CDTF">2020-09-14T08:50:11Z</dcterms:created>
  <dcterms:modified xsi:type="dcterms:W3CDTF">2021-12-20T14:47:15Z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2cbf10db-1bbe-4d6e-9765-7e8278b07283</vt:lpwstr>
  </property>
  <property fmtid="{D5CDD505-2E9C-101B-9397-08002B2CF9AE}" pid="3" name="bjSaver">
    <vt:lpwstr>4dIK6vAaGbhpnR7PNvYcjb9H4QQTsjXh</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uid="de190743-cbc9-4414-8778-0e0b8638ef61" value="" /&gt;&lt;element uid="e3747532-42d1-43b9-8ba8-1bf45779edd5" value="" /&gt;&lt;/sisl&gt;</vt:lpwstr>
  </property>
  <property fmtid="{D5CDD505-2E9C-101B-9397-08002B2CF9AE}" pid="6" name="bjDocumentSecurityLabel">
    <vt:lpwstr>NOT OFFICIAL</vt:lpwstr>
  </property>
  <property fmtid="{D5CDD505-2E9C-101B-9397-08002B2CF9AE}" pid="7" name="gcc-meta-protectivemarking">
    <vt:lpwstr>[NOT OFFICIAL]</vt:lpwstr>
  </property>
  <property fmtid="{D5CDD505-2E9C-101B-9397-08002B2CF9AE}" pid="8" name="ContentTypeId">
    <vt:lpwstr>0x010100CEA2B7C07EFFF141A42C67D6197EB80C</vt:lpwstr>
  </property>
  <property fmtid="{D5CDD505-2E9C-101B-9397-08002B2CF9AE}" pid="9" name="Order">
    <vt:r8>1977100</vt:r8>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ies>
</file>