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888"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DA8871-F209-4103-81E5-2381C4E6AD4A}"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8BAA6-A27C-496E-9182-8084E9EDC62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A8871-F209-4103-81E5-2381C4E6AD4A}"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8BAA6-A27C-496E-9182-8084E9EDC62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9DA8871-F209-4103-81E5-2381C4E6AD4A}"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8BAA6-A27C-496E-9182-8084E9EDC62F}"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A8871-F209-4103-81E5-2381C4E6AD4A}"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8BAA6-A27C-496E-9182-8084E9EDC62F}"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A8871-F209-4103-81E5-2381C4E6AD4A}"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8BAA6-A27C-496E-9182-8084E9EDC62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9DA8871-F209-4103-81E5-2381C4E6AD4A}" type="datetimeFigureOut">
              <a:rPr lang="en-GB" smtClean="0"/>
              <a:t>09/12/2015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8BAA6-A27C-496E-9182-8084E9EDC62F}"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DA8871-F209-4103-81E5-2381C4E6AD4A}" type="datetimeFigureOut">
              <a:rPr lang="en-GB" smtClean="0"/>
              <a:t>09/12/2015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28BAA6-A27C-496E-9182-8084E9EDC62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DA8871-F209-4103-81E5-2381C4E6AD4A}" type="datetimeFigureOut">
              <a:rPr lang="en-GB" smtClean="0"/>
              <a:t>09/12/2015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28BAA6-A27C-496E-9182-8084E9EDC62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9DA8871-F209-4103-81E5-2381C4E6AD4A}" type="datetimeFigureOut">
              <a:rPr lang="en-GB" smtClean="0"/>
              <a:t>09/12/2015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28BAA6-A27C-496E-9182-8084E9EDC62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9DA8871-F209-4103-81E5-2381C4E6AD4A}" type="datetimeFigureOut">
              <a:rPr lang="en-GB" smtClean="0"/>
              <a:t>09/12/2015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8BAA6-A27C-496E-9182-8084E9EDC62F}"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A8871-F209-4103-81E5-2381C4E6AD4A}" type="datetimeFigureOut">
              <a:rPr lang="en-GB" smtClean="0"/>
              <a:t>09/12/2015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8BAA6-A27C-496E-9182-8084E9EDC62F}"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9DA8871-F209-4103-81E5-2381C4E6AD4A}" type="datetimeFigureOut">
              <a:rPr lang="en-GB" smtClean="0"/>
              <a:t>09/12/2015</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028BAA6-A27C-496E-9182-8084E9EDC62F}"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CfE</a:t>
            </a:r>
            <a:r>
              <a:rPr lang="en-GB" dirty="0" smtClean="0"/>
              <a:t> Higher English</a:t>
            </a:r>
            <a:endParaRPr lang="en-GB" dirty="0"/>
          </a:p>
        </p:txBody>
      </p:sp>
      <p:sp>
        <p:nvSpPr>
          <p:cNvPr id="3" name="Subtitle 2"/>
          <p:cNvSpPr>
            <a:spLocks noGrp="1"/>
          </p:cNvSpPr>
          <p:nvPr>
            <p:ph type="subTitle" idx="1"/>
          </p:nvPr>
        </p:nvSpPr>
        <p:spPr/>
        <p:txBody>
          <a:bodyPr>
            <a:normAutofit/>
          </a:bodyPr>
          <a:lstStyle/>
          <a:p>
            <a:r>
              <a:rPr lang="en-GB" sz="2800" dirty="0" smtClean="0">
                <a:solidFill>
                  <a:schemeClr val="accent1">
                    <a:lumMod val="50000"/>
                  </a:schemeClr>
                </a:solidFill>
              </a:rPr>
              <a:t>Tackling the final comparative question</a:t>
            </a:r>
          </a:p>
          <a:p>
            <a:r>
              <a:rPr lang="en-GB" sz="2800" dirty="0" smtClean="0"/>
              <a:t>Ian Yule</a:t>
            </a:r>
            <a:endParaRPr lang="en-GB" sz="2800" dirty="0"/>
          </a:p>
        </p:txBody>
      </p:sp>
    </p:spTree>
    <p:extLst>
      <p:ext uri="{BB962C8B-B14F-4D97-AF65-F5344CB8AC3E}">
        <p14:creationId xmlns:p14="http://schemas.microsoft.com/office/powerpoint/2010/main" val="369495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Leave yourself time (20 – 25 minutes) to do this question well</a:t>
            </a:r>
          </a:p>
          <a:p>
            <a:r>
              <a:rPr lang="en-GB" dirty="0" smtClean="0"/>
              <a:t>Come prepared to tackle this – you should use a highlighter pen to identify key points in Passage 1 then see if you can align them to Passage 2 in agreement or disagreement. You may need </a:t>
            </a:r>
            <a:r>
              <a:rPr lang="en-GB" smtClean="0"/>
              <a:t>a ruler.</a:t>
            </a:r>
            <a:endParaRPr lang="en-GB" dirty="0" smtClean="0"/>
          </a:p>
          <a:p>
            <a:r>
              <a:rPr lang="en-GB" dirty="0" smtClean="0"/>
              <a:t>Check that each bullet point mentions both passages as this is a comparison task</a:t>
            </a:r>
          </a:p>
          <a:p>
            <a:r>
              <a:rPr lang="en-GB" dirty="0" smtClean="0"/>
              <a:t>Remember to use your own words as far as possible</a:t>
            </a:r>
            <a:endParaRPr lang="en-GB" dirty="0"/>
          </a:p>
        </p:txBody>
      </p:sp>
      <p:sp>
        <p:nvSpPr>
          <p:cNvPr id="3" name="Title 2"/>
          <p:cNvSpPr>
            <a:spLocks noGrp="1"/>
          </p:cNvSpPr>
          <p:nvPr>
            <p:ph type="title"/>
          </p:nvPr>
        </p:nvSpPr>
        <p:spPr/>
        <p:txBody>
          <a:bodyPr/>
          <a:lstStyle/>
          <a:p>
            <a:r>
              <a:rPr lang="en-GB" dirty="0" smtClean="0"/>
              <a:t>In conclusion</a:t>
            </a:r>
            <a:endParaRPr lang="en-GB" dirty="0"/>
          </a:p>
        </p:txBody>
      </p:sp>
    </p:spTree>
    <p:extLst>
      <p:ext uri="{BB962C8B-B14F-4D97-AF65-F5344CB8AC3E}">
        <p14:creationId xmlns:p14="http://schemas.microsoft.com/office/powerpoint/2010/main" val="193773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down)">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wipe(down)">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After you have read Passage 1 and answered the questions there is a second passage to read. You will not be asked analysis questions on this passage.</a:t>
            </a:r>
          </a:p>
          <a:p>
            <a:r>
              <a:rPr lang="en-GB" dirty="0" smtClean="0"/>
              <a:t>Instead, you will be asked to explain how the key ideas in the second passage:</a:t>
            </a:r>
          </a:p>
          <a:p>
            <a:r>
              <a:rPr lang="en-GB" dirty="0" smtClean="0"/>
              <a:t>- </a:t>
            </a:r>
            <a:r>
              <a:rPr lang="en-GB" b="1" dirty="0" smtClean="0">
                <a:solidFill>
                  <a:srgbClr val="FF0000"/>
                </a:solidFill>
              </a:rPr>
              <a:t>agree</a:t>
            </a:r>
            <a:r>
              <a:rPr lang="en-GB" dirty="0" smtClean="0"/>
              <a:t> with Passage 1</a:t>
            </a:r>
          </a:p>
          <a:p>
            <a:r>
              <a:rPr lang="en-GB" dirty="0" smtClean="0"/>
              <a:t>- or </a:t>
            </a:r>
            <a:r>
              <a:rPr lang="en-GB" b="1" dirty="0" smtClean="0">
                <a:solidFill>
                  <a:srgbClr val="FF0000"/>
                </a:solidFill>
              </a:rPr>
              <a:t>disagree</a:t>
            </a:r>
            <a:r>
              <a:rPr lang="en-GB" dirty="0" smtClean="0"/>
              <a:t> with Passage 1</a:t>
            </a:r>
          </a:p>
          <a:p>
            <a:r>
              <a:rPr lang="en-GB" dirty="0" smtClean="0"/>
              <a:t>- or a mixture of </a:t>
            </a:r>
            <a:r>
              <a:rPr lang="en-GB" b="1" dirty="0" smtClean="0">
                <a:solidFill>
                  <a:srgbClr val="FF0000"/>
                </a:solidFill>
              </a:rPr>
              <a:t>agree</a:t>
            </a:r>
            <a:r>
              <a:rPr lang="en-GB" dirty="0" smtClean="0"/>
              <a:t> or </a:t>
            </a:r>
            <a:r>
              <a:rPr lang="en-GB" b="1" dirty="0" smtClean="0">
                <a:solidFill>
                  <a:srgbClr val="FF0000"/>
                </a:solidFill>
              </a:rPr>
              <a:t>disagree</a:t>
            </a:r>
            <a:endParaRPr lang="en-GB" b="1" dirty="0">
              <a:solidFill>
                <a:srgbClr val="FF0000"/>
              </a:solidFill>
            </a:endParaRPr>
          </a:p>
        </p:txBody>
      </p:sp>
      <p:sp>
        <p:nvSpPr>
          <p:cNvPr id="3" name="Title 2"/>
          <p:cNvSpPr>
            <a:spLocks noGrp="1"/>
          </p:cNvSpPr>
          <p:nvPr>
            <p:ph type="title"/>
          </p:nvPr>
        </p:nvSpPr>
        <p:spPr/>
        <p:txBody>
          <a:bodyPr/>
          <a:lstStyle/>
          <a:p>
            <a:r>
              <a:rPr lang="en-GB" dirty="0" smtClean="0"/>
              <a:t>What you have to do</a:t>
            </a:r>
            <a:endParaRPr lang="en-GB" dirty="0"/>
          </a:p>
        </p:txBody>
      </p:sp>
    </p:spTree>
    <p:extLst>
      <p:ext uri="{BB962C8B-B14F-4D97-AF65-F5344CB8AC3E}">
        <p14:creationId xmlns:p14="http://schemas.microsoft.com/office/powerpoint/2010/main" val="166952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down)">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wipe(down)">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wipe(down)">
                                      <p:cBhvr>
                                        <p:cTn id="3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I advise that before you begin answering any of the questions that your reading strategy is:</a:t>
            </a:r>
          </a:p>
          <a:p>
            <a:r>
              <a:rPr lang="en-GB" dirty="0" smtClean="0"/>
              <a:t>Read the title, any introductory context italics, opening paragraph, closing paragraph of Passage 1.</a:t>
            </a:r>
          </a:p>
          <a:p>
            <a:r>
              <a:rPr lang="en-GB" dirty="0" smtClean="0"/>
              <a:t>Then read the title, any introductory context italics, opening paragraph, closing paragraph of Passage 2.</a:t>
            </a:r>
          </a:p>
          <a:p>
            <a:r>
              <a:rPr lang="en-GB" dirty="0" smtClean="0"/>
              <a:t>Then read the final question so you know what you will be asked to do at the end of the exam.</a:t>
            </a:r>
          </a:p>
          <a:p>
            <a:r>
              <a:rPr lang="en-GB" dirty="0" smtClean="0"/>
              <a:t>When this is done (it takes about 5 minutes) go back to Question 1 and follow the instructions.</a:t>
            </a:r>
            <a:endParaRPr lang="en-GB" dirty="0"/>
          </a:p>
        </p:txBody>
      </p:sp>
      <p:sp>
        <p:nvSpPr>
          <p:cNvPr id="3" name="Title 2"/>
          <p:cNvSpPr>
            <a:spLocks noGrp="1"/>
          </p:cNvSpPr>
          <p:nvPr>
            <p:ph type="title"/>
          </p:nvPr>
        </p:nvSpPr>
        <p:spPr/>
        <p:txBody>
          <a:bodyPr/>
          <a:lstStyle/>
          <a:p>
            <a:r>
              <a:rPr lang="en-GB" dirty="0" smtClean="0"/>
              <a:t>Reading Strategy</a:t>
            </a:r>
            <a:endParaRPr lang="en-GB" dirty="0"/>
          </a:p>
        </p:txBody>
      </p:sp>
    </p:spTree>
    <p:extLst>
      <p:ext uri="{BB962C8B-B14F-4D97-AF65-F5344CB8AC3E}">
        <p14:creationId xmlns:p14="http://schemas.microsoft.com/office/powerpoint/2010/main" val="12836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down)">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wipe(down)">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wipe(down)">
                                      <p:cBhvr>
                                        <p:cTn id="3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You are asked for 5 marks to summarise the key points the writers make – but only those upon which they </a:t>
            </a:r>
            <a:r>
              <a:rPr lang="en-GB" b="1" dirty="0" smtClean="0">
                <a:solidFill>
                  <a:srgbClr val="FF0000"/>
                </a:solidFill>
              </a:rPr>
              <a:t>agree</a:t>
            </a:r>
            <a:r>
              <a:rPr lang="en-GB" dirty="0" smtClean="0"/>
              <a:t> or </a:t>
            </a:r>
            <a:r>
              <a:rPr lang="en-GB" b="1" dirty="0" smtClean="0">
                <a:solidFill>
                  <a:srgbClr val="FF0000"/>
                </a:solidFill>
              </a:rPr>
              <a:t>disagree</a:t>
            </a:r>
            <a:r>
              <a:rPr lang="en-GB" dirty="0" smtClean="0"/>
              <a:t>. This means that some points they make won’t be relevant to your answer. So part of the task is to demonstrate your ability to sift the relevant from the </a:t>
            </a:r>
            <a:r>
              <a:rPr lang="en-GB" dirty="0" err="1" smtClean="0"/>
              <a:t>irrevelant</a:t>
            </a:r>
            <a:r>
              <a:rPr lang="en-GB" dirty="0" smtClean="0"/>
              <a:t>.</a:t>
            </a:r>
          </a:p>
          <a:p>
            <a:r>
              <a:rPr lang="en-GB" dirty="0" smtClean="0"/>
              <a:t>This answer can either be in continuous prose (basically a discursive essay) or in detailed extended bullet points. I advise the detailed extended bullet points.</a:t>
            </a:r>
            <a:endParaRPr lang="en-GB" dirty="0"/>
          </a:p>
        </p:txBody>
      </p:sp>
      <p:sp>
        <p:nvSpPr>
          <p:cNvPr id="3" name="Title 2"/>
          <p:cNvSpPr>
            <a:spLocks noGrp="1"/>
          </p:cNvSpPr>
          <p:nvPr>
            <p:ph type="title"/>
          </p:nvPr>
        </p:nvSpPr>
        <p:spPr/>
        <p:txBody>
          <a:bodyPr/>
          <a:lstStyle/>
          <a:p>
            <a:r>
              <a:rPr lang="en-GB" dirty="0" smtClean="0"/>
              <a:t>The Final Question</a:t>
            </a:r>
            <a:endParaRPr lang="en-GB" dirty="0"/>
          </a:p>
        </p:txBody>
      </p:sp>
    </p:spTree>
    <p:extLst>
      <p:ext uri="{BB962C8B-B14F-4D97-AF65-F5344CB8AC3E}">
        <p14:creationId xmlns:p14="http://schemas.microsoft.com/office/powerpoint/2010/main" val="26742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This is basically a summarising of key points question. It demonstrates understanding of the key ideas and therefore should be, as far as possible, in your own words.</a:t>
            </a:r>
          </a:p>
          <a:p>
            <a:r>
              <a:rPr lang="en-GB" dirty="0" smtClean="0"/>
              <a:t>Quotes may be used to support points </a:t>
            </a:r>
            <a:r>
              <a:rPr lang="en-GB" b="1" i="1" dirty="0" smtClean="0"/>
              <a:t>but there are no marks for quotations</a:t>
            </a:r>
            <a:r>
              <a:rPr lang="en-GB" dirty="0" smtClean="0"/>
              <a:t> – all the marks are for your explanation of points.</a:t>
            </a:r>
          </a:p>
          <a:p>
            <a:r>
              <a:rPr lang="en-GB" dirty="0" smtClean="0"/>
              <a:t>Some of the points will be stated explicitly other points will be worked out by inference and by the writer’s language i.e. his strong opposition to the key point could be found in his word choice.</a:t>
            </a:r>
            <a:endParaRPr lang="en-GB" dirty="0"/>
          </a:p>
        </p:txBody>
      </p:sp>
      <p:sp>
        <p:nvSpPr>
          <p:cNvPr id="3" name="Title 2"/>
          <p:cNvSpPr>
            <a:spLocks noGrp="1"/>
          </p:cNvSpPr>
          <p:nvPr>
            <p:ph type="title"/>
          </p:nvPr>
        </p:nvSpPr>
        <p:spPr/>
        <p:txBody>
          <a:bodyPr/>
          <a:lstStyle/>
          <a:p>
            <a:r>
              <a:rPr lang="en-GB" dirty="0" smtClean="0"/>
              <a:t>Summarising and Inference</a:t>
            </a:r>
            <a:endParaRPr lang="en-GB" dirty="0"/>
          </a:p>
        </p:txBody>
      </p:sp>
    </p:spTree>
    <p:extLst>
      <p:ext uri="{BB962C8B-B14F-4D97-AF65-F5344CB8AC3E}">
        <p14:creationId xmlns:p14="http://schemas.microsoft.com/office/powerpoint/2010/main" val="312955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down)">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Title, headings, subheadings</a:t>
            </a:r>
          </a:p>
          <a:p>
            <a:r>
              <a:rPr lang="en-GB" dirty="0" smtClean="0"/>
              <a:t>Paragraph structure – topic sentences</a:t>
            </a:r>
          </a:p>
          <a:p>
            <a:r>
              <a:rPr lang="en-GB" dirty="0" smtClean="0"/>
              <a:t>Evidence, anecdotes</a:t>
            </a:r>
          </a:p>
          <a:p>
            <a:r>
              <a:rPr lang="en-GB" dirty="0" smtClean="0"/>
              <a:t>Conclusions (often themselves a summary)</a:t>
            </a:r>
          </a:p>
          <a:p>
            <a:r>
              <a:rPr lang="en-GB" dirty="0" smtClean="0"/>
              <a:t>Don’t forget the answers you have already written about Passage 1 – these should have already made you aware of some of the writer’s key ideas</a:t>
            </a:r>
            <a:endParaRPr lang="en-GB" dirty="0"/>
          </a:p>
        </p:txBody>
      </p:sp>
      <p:sp>
        <p:nvSpPr>
          <p:cNvPr id="3" name="Title 2"/>
          <p:cNvSpPr>
            <a:spLocks noGrp="1"/>
          </p:cNvSpPr>
          <p:nvPr>
            <p:ph type="title"/>
          </p:nvPr>
        </p:nvSpPr>
        <p:spPr/>
        <p:txBody>
          <a:bodyPr>
            <a:normAutofit fontScale="90000"/>
          </a:bodyPr>
          <a:lstStyle/>
          <a:p>
            <a:r>
              <a:rPr lang="en-GB" dirty="0" smtClean="0"/>
              <a:t>So where do you find these key points?</a:t>
            </a:r>
            <a:endParaRPr lang="en-GB" dirty="0"/>
          </a:p>
        </p:txBody>
      </p:sp>
    </p:spTree>
    <p:extLst>
      <p:ext uri="{BB962C8B-B14F-4D97-AF65-F5344CB8AC3E}">
        <p14:creationId xmlns:p14="http://schemas.microsoft.com/office/powerpoint/2010/main" val="12800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ipe(down)">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Marks are awarded both for the quantity of your points </a:t>
            </a:r>
            <a:r>
              <a:rPr lang="en-GB" b="1" i="1" dirty="0" smtClean="0"/>
              <a:t>(</a:t>
            </a:r>
            <a:r>
              <a:rPr lang="en-GB" b="1" i="1" dirty="0" err="1" smtClean="0"/>
              <a:t>ie</a:t>
            </a:r>
            <a:r>
              <a:rPr lang="en-GB" b="1" i="1" dirty="0" smtClean="0"/>
              <a:t> you could have five thin bullet points and be awarded one mark for each of them)</a:t>
            </a:r>
          </a:p>
          <a:p>
            <a:r>
              <a:rPr lang="en-GB" dirty="0" smtClean="0"/>
              <a:t>And for the quality of your points </a:t>
            </a:r>
            <a:r>
              <a:rPr lang="en-GB" b="1" i="1" dirty="0" smtClean="0"/>
              <a:t>(</a:t>
            </a:r>
            <a:r>
              <a:rPr lang="en-GB" b="1" i="1" dirty="0" err="1" smtClean="0"/>
              <a:t>ie</a:t>
            </a:r>
            <a:r>
              <a:rPr lang="en-GB" b="1" i="1" dirty="0" smtClean="0"/>
              <a:t> a detailed bullet point could be awarded 2 marks)</a:t>
            </a:r>
          </a:p>
          <a:p>
            <a:r>
              <a:rPr lang="en-GB" dirty="0" smtClean="0"/>
              <a:t>However each bullet point should contain a clearly explained balance of agreement or disagreement between the passages or it will be awarded nothing </a:t>
            </a:r>
            <a:r>
              <a:rPr lang="en-GB" b="1" i="1" dirty="0" smtClean="0"/>
              <a:t>(</a:t>
            </a:r>
            <a:r>
              <a:rPr lang="en-GB" b="1" i="1" dirty="0" err="1" smtClean="0"/>
              <a:t>ie</a:t>
            </a:r>
            <a:r>
              <a:rPr lang="en-GB" b="1" i="1" dirty="0" smtClean="0"/>
              <a:t> each bullet point should mention both passages)</a:t>
            </a:r>
            <a:endParaRPr lang="en-GB" b="1" i="1" dirty="0"/>
          </a:p>
        </p:txBody>
      </p:sp>
      <p:sp>
        <p:nvSpPr>
          <p:cNvPr id="3" name="Title 2"/>
          <p:cNvSpPr>
            <a:spLocks noGrp="1"/>
          </p:cNvSpPr>
          <p:nvPr>
            <p:ph type="title"/>
          </p:nvPr>
        </p:nvSpPr>
        <p:spPr/>
        <p:txBody>
          <a:bodyPr/>
          <a:lstStyle/>
          <a:p>
            <a:r>
              <a:rPr lang="en-GB" dirty="0" smtClean="0"/>
              <a:t>How do I gain five marks?</a:t>
            </a:r>
            <a:endParaRPr lang="en-GB" dirty="0"/>
          </a:p>
        </p:txBody>
      </p:sp>
    </p:spTree>
    <p:extLst>
      <p:ext uri="{BB962C8B-B14F-4D97-AF65-F5344CB8AC3E}">
        <p14:creationId xmlns:p14="http://schemas.microsoft.com/office/powerpoint/2010/main" val="10428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Both writers agree that Britain should withdraw from the European Union. Writer A believes that economically Britain would “flourish” meaning it would do very well if it withdrew and Writer B </a:t>
            </a:r>
            <a:r>
              <a:rPr lang="en-GB" b="1" dirty="0" smtClean="0">
                <a:solidFill>
                  <a:srgbClr val="FF0000"/>
                </a:solidFill>
              </a:rPr>
              <a:t>agrees</a:t>
            </a:r>
            <a:r>
              <a:rPr lang="en-GB" dirty="0" smtClean="0"/>
              <a:t> stating that this would happen if we “refocus” meaning to look again at trading with our Commonwealth partners.</a:t>
            </a:r>
            <a:endParaRPr lang="en-GB" dirty="0"/>
          </a:p>
        </p:txBody>
      </p:sp>
      <p:sp>
        <p:nvSpPr>
          <p:cNvPr id="3" name="Title 2"/>
          <p:cNvSpPr>
            <a:spLocks noGrp="1"/>
          </p:cNvSpPr>
          <p:nvPr>
            <p:ph type="title"/>
          </p:nvPr>
        </p:nvSpPr>
        <p:spPr/>
        <p:txBody>
          <a:bodyPr/>
          <a:lstStyle/>
          <a:p>
            <a:r>
              <a:rPr lang="en-GB" dirty="0" smtClean="0"/>
              <a:t>An example</a:t>
            </a:r>
            <a:endParaRPr lang="en-GB" dirty="0"/>
          </a:p>
        </p:txBody>
      </p:sp>
    </p:spTree>
    <p:extLst>
      <p:ext uri="{BB962C8B-B14F-4D97-AF65-F5344CB8AC3E}">
        <p14:creationId xmlns:p14="http://schemas.microsoft.com/office/powerpoint/2010/main" val="376833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Both writers agree that Britain could do better </a:t>
            </a:r>
            <a:r>
              <a:rPr lang="en-GB" b="1" dirty="0" smtClean="0"/>
              <a:t>economically</a:t>
            </a:r>
            <a:r>
              <a:rPr lang="en-GB" dirty="0" smtClean="0"/>
              <a:t> if they withdrew from the EU. Writer A says it’s a shrinking market and Writer B agrees stating there is more money to be gained by trading with the Commonwealth.</a:t>
            </a:r>
          </a:p>
          <a:p>
            <a:r>
              <a:rPr lang="en-GB" dirty="0" smtClean="0"/>
              <a:t>Both writers agree that Britain could do better </a:t>
            </a:r>
            <a:r>
              <a:rPr lang="en-GB" b="1" dirty="0" smtClean="0"/>
              <a:t>culturally</a:t>
            </a:r>
            <a:r>
              <a:rPr lang="en-GB" dirty="0" smtClean="0"/>
              <a:t> if they withdrew from the EU. Writer A says that in the EU we would have to accept further migrants which would weaken our traditions writer B agrees stating that there are whole areas of England where English is not the dominant language in schools.</a:t>
            </a:r>
            <a:endParaRPr lang="en-GB" dirty="0"/>
          </a:p>
        </p:txBody>
      </p:sp>
      <p:sp>
        <p:nvSpPr>
          <p:cNvPr id="3" name="Title 2"/>
          <p:cNvSpPr>
            <a:spLocks noGrp="1"/>
          </p:cNvSpPr>
          <p:nvPr>
            <p:ph type="title"/>
          </p:nvPr>
        </p:nvSpPr>
        <p:spPr/>
        <p:txBody>
          <a:bodyPr/>
          <a:lstStyle/>
          <a:p>
            <a:r>
              <a:rPr lang="en-GB" dirty="0" smtClean="0"/>
              <a:t>Similarly:</a:t>
            </a:r>
            <a:endParaRPr lang="en-GB" dirty="0"/>
          </a:p>
        </p:txBody>
      </p:sp>
    </p:spTree>
    <p:extLst>
      <p:ext uri="{BB962C8B-B14F-4D97-AF65-F5344CB8AC3E}">
        <p14:creationId xmlns:p14="http://schemas.microsoft.com/office/powerpoint/2010/main" val="322783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150</TotalTime>
  <Words>746</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CfE Higher English</vt:lpstr>
      <vt:lpstr>What you have to do</vt:lpstr>
      <vt:lpstr>Reading Strategy</vt:lpstr>
      <vt:lpstr>The Final Question</vt:lpstr>
      <vt:lpstr>Summarising and Inference</vt:lpstr>
      <vt:lpstr>So where do you find these key points?</vt:lpstr>
      <vt:lpstr>How do I gain five marks?</vt:lpstr>
      <vt:lpstr>An example</vt:lpstr>
      <vt:lpstr>Similarly:</vt:lpstr>
      <vt:lpstr>In conclusion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CfE Higher English</dc:title>
  <dc:creator>Ian Yule</dc:creator>
  <cp:lastModifiedBy>ADonnellan</cp:lastModifiedBy>
  <cp:revision>10</cp:revision>
  <dcterms:created xsi:type="dcterms:W3CDTF">2015-11-13T09:49:01Z</dcterms:created>
  <dcterms:modified xsi:type="dcterms:W3CDTF">2015-12-09T10:33:14Z</dcterms:modified>
</cp:coreProperties>
</file>