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0" r:id="rId3"/>
    <p:sldId id="262" r:id="rId4"/>
    <p:sldId id="263" r:id="rId5"/>
    <p:sldId id="264" r:id="rId6"/>
    <p:sldId id="265" r:id="rId7"/>
    <p:sldId id="266" r:id="rId8"/>
    <p:sldId id="271" r:id="rId9"/>
    <p:sldId id="267" r:id="rId10"/>
    <p:sldId id="268" r:id="rId11"/>
    <p:sldId id="269" r:id="rId12"/>
    <p:sldId id="270"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7" r:id="rId27"/>
    <p:sldId id="285" r:id="rId28"/>
    <p:sldId id="286" r:id="rId29"/>
    <p:sldId id="26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807E36B-A92E-4571-BD2F-317E3B87993A}" type="datetimeFigureOut">
              <a:rPr lang="en-GB" smtClean="0"/>
              <a:t>30/10/2015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4B79E4-F8C2-4AFC-B163-70839F268EBF}" type="slidenum">
              <a:rPr lang="en-GB" smtClean="0"/>
              <a:t>‹#›</a:t>
            </a:fld>
            <a:endParaRPr lang="en-GB"/>
          </a:p>
        </p:txBody>
      </p:sp>
    </p:spTree>
    <p:extLst>
      <p:ext uri="{BB962C8B-B14F-4D97-AF65-F5344CB8AC3E}">
        <p14:creationId xmlns:p14="http://schemas.microsoft.com/office/powerpoint/2010/main" val="1190054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807E36B-A92E-4571-BD2F-317E3B87993A}" type="datetimeFigureOut">
              <a:rPr lang="en-GB" smtClean="0"/>
              <a:t>30/10/2015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4B79E4-F8C2-4AFC-B163-70839F268EBF}" type="slidenum">
              <a:rPr lang="en-GB" smtClean="0"/>
              <a:t>‹#›</a:t>
            </a:fld>
            <a:endParaRPr lang="en-GB"/>
          </a:p>
        </p:txBody>
      </p:sp>
    </p:spTree>
    <p:extLst>
      <p:ext uri="{BB962C8B-B14F-4D97-AF65-F5344CB8AC3E}">
        <p14:creationId xmlns:p14="http://schemas.microsoft.com/office/powerpoint/2010/main" val="470132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807E36B-A92E-4571-BD2F-317E3B87993A}" type="datetimeFigureOut">
              <a:rPr lang="en-GB" smtClean="0"/>
              <a:t>30/10/2015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4B79E4-F8C2-4AFC-B163-70839F268EBF}" type="slidenum">
              <a:rPr lang="en-GB" smtClean="0"/>
              <a:t>‹#›</a:t>
            </a:fld>
            <a:endParaRPr lang="en-GB"/>
          </a:p>
        </p:txBody>
      </p:sp>
    </p:spTree>
    <p:extLst>
      <p:ext uri="{BB962C8B-B14F-4D97-AF65-F5344CB8AC3E}">
        <p14:creationId xmlns:p14="http://schemas.microsoft.com/office/powerpoint/2010/main" val="3683345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807E36B-A92E-4571-BD2F-317E3B87993A}" type="datetimeFigureOut">
              <a:rPr lang="en-GB" smtClean="0"/>
              <a:t>30/10/2015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4B79E4-F8C2-4AFC-B163-70839F268EBF}" type="slidenum">
              <a:rPr lang="en-GB" smtClean="0"/>
              <a:t>‹#›</a:t>
            </a:fld>
            <a:endParaRPr lang="en-GB"/>
          </a:p>
        </p:txBody>
      </p:sp>
    </p:spTree>
    <p:extLst>
      <p:ext uri="{BB962C8B-B14F-4D97-AF65-F5344CB8AC3E}">
        <p14:creationId xmlns:p14="http://schemas.microsoft.com/office/powerpoint/2010/main" val="990405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07E36B-A92E-4571-BD2F-317E3B87993A}" type="datetimeFigureOut">
              <a:rPr lang="en-GB" smtClean="0"/>
              <a:t>30/10/2015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4B79E4-F8C2-4AFC-B163-70839F268EBF}" type="slidenum">
              <a:rPr lang="en-GB" smtClean="0"/>
              <a:t>‹#›</a:t>
            </a:fld>
            <a:endParaRPr lang="en-GB"/>
          </a:p>
        </p:txBody>
      </p:sp>
    </p:spTree>
    <p:extLst>
      <p:ext uri="{BB962C8B-B14F-4D97-AF65-F5344CB8AC3E}">
        <p14:creationId xmlns:p14="http://schemas.microsoft.com/office/powerpoint/2010/main" val="1013520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807E36B-A92E-4571-BD2F-317E3B87993A}" type="datetimeFigureOut">
              <a:rPr lang="en-GB" smtClean="0"/>
              <a:t>30/10/2015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4B79E4-F8C2-4AFC-B163-70839F268EBF}" type="slidenum">
              <a:rPr lang="en-GB" smtClean="0"/>
              <a:t>‹#›</a:t>
            </a:fld>
            <a:endParaRPr lang="en-GB"/>
          </a:p>
        </p:txBody>
      </p:sp>
    </p:spTree>
    <p:extLst>
      <p:ext uri="{BB962C8B-B14F-4D97-AF65-F5344CB8AC3E}">
        <p14:creationId xmlns:p14="http://schemas.microsoft.com/office/powerpoint/2010/main" val="2597964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807E36B-A92E-4571-BD2F-317E3B87993A}" type="datetimeFigureOut">
              <a:rPr lang="en-GB" smtClean="0"/>
              <a:t>30/10/2015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04B79E4-F8C2-4AFC-B163-70839F268EBF}" type="slidenum">
              <a:rPr lang="en-GB" smtClean="0"/>
              <a:t>‹#›</a:t>
            </a:fld>
            <a:endParaRPr lang="en-GB"/>
          </a:p>
        </p:txBody>
      </p:sp>
    </p:spTree>
    <p:extLst>
      <p:ext uri="{BB962C8B-B14F-4D97-AF65-F5344CB8AC3E}">
        <p14:creationId xmlns:p14="http://schemas.microsoft.com/office/powerpoint/2010/main" val="3218855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807E36B-A92E-4571-BD2F-317E3B87993A}" type="datetimeFigureOut">
              <a:rPr lang="en-GB" smtClean="0"/>
              <a:t>30/10/2015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04B79E4-F8C2-4AFC-B163-70839F268EBF}" type="slidenum">
              <a:rPr lang="en-GB" smtClean="0"/>
              <a:t>‹#›</a:t>
            </a:fld>
            <a:endParaRPr lang="en-GB"/>
          </a:p>
        </p:txBody>
      </p:sp>
    </p:spTree>
    <p:extLst>
      <p:ext uri="{BB962C8B-B14F-4D97-AF65-F5344CB8AC3E}">
        <p14:creationId xmlns:p14="http://schemas.microsoft.com/office/powerpoint/2010/main" val="2679413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07E36B-A92E-4571-BD2F-317E3B87993A}" type="datetimeFigureOut">
              <a:rPr lang="en-GB" smtClean="0"/>
              <a:t>30/10/2015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04B79E4-F8C2-4AFC-B163-70839F268EBF}" type="slidenum">
              <a:rPr lang="en-GB" smtClean="0"/>
              <a:t>‹#›</a:t>
            </a:fld>
            <a:endParaRPr lang="en-GB"/>
          </a:p>
        </p:txBody>
      </p:sp>
    </p:spTree>
    <p:extLst>
      <p:ext uri="{BB962C8B-B14F-4D97-AF65-F5344CB8AC3E}">
        <p14:creationId xmlns:p14="http://schemas.microsoft.com/office/powerpoint/2010/main" val="3862399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07E36B-A92E-4571-BD2F-317E3B87993A}" type="datetimeFigureOut">
              <a:rPr lang="en-GB" smtClean="0"/>
              <a:t>30/10/2015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4B79E4-F8C2-4AFC-B163-70839F268EBF}" type="slidenum">
              <a:rPr lang="en-GB" smtClean="0"/>
              <a:t>‹#›</a:t>
            </a:fld>
            <a:endParaRPr lang="en-GB"/>
          </a:p>
        </p:txBody>
      </p:sp>
    </p:spTree>
    <p:extLst>
      <p:ext uri="{BB962C8B-B14F-4D97-AF65-F5344CB8AC3E}">
        <p14:creationId xmlns:p14="http://schemas.microsoft.com/office/powerpoint/2010/main" val="3992496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07E36B-A92E-4571-BD2F-317E3B87993A}" type="datetimeFigureOut">
              <a:rPr lang="en-GB" smtClean="0"/>
              <a:t>30/10/2015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4B79E4-F8C2-4AFC-B163-70839F268EBF}" type="slidenum">
              <a:rPr lang="en-GB" smtClean="0"/>
              <a:t>‹#›</a:t>
            </a:fld>
            <a:endParaRPr lang="en-GB"/>
          </a:p>
        </p:txBody>
      </p:sp>
    </p:spTree>
    <p:extLst>
      <p:ext uri="{BB962C8B-B14F-4D97-AF65-F5344CB8AC3E}">
        <p14:creationId xmlns:p14="http://schemas.microsoft.com/office/powerpoint/2010/main" val="1887119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07E36B-A92E-4571-BD2F-317E3B87993A}" type="datetimeFigureOut">
              <a:rPr lang="en-GB" smtClean="0"/>
              <a:t>30/10/2015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4B79E4-F8C2-4AFC-B163-70839F268EBF}" type="slidenum">
              <a:rPr lang="en-GB" smtClean="0"/>
              <a:t>‹#›</a:t>
            </a:fld>
            <a:endParaRPr lang="en-GB"/>
          </a:p>
        </p:txBody>
      </p:sp>
    </p:spTree>
    <p:extLst>
      <p:ext uri="{BB962C8B-B14F-4D97-AF65-F5344CB8AC3E}">
        <p14:creationId xmlns:p14="http://schemas.microsoft.com/office/powerpoint/2010/main" val="205868202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xml"/><Relationship Id="rId7" Type="http://schemas.openxmlformats.org/officeDocument/2006/relationships/image" Target="../media/image6.wm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5.jpeg"/><Relationship Id="rId5" Type="http://schemas.openxmlformats.org/officeDocument/2006/relationships/image" Target="../media/image4.wmf"/><Relationship Id="rId4" Type="http://schemas.openxmlformats.org/officeDocument/2006/relationships/image" Target="../media/image3.wmf"/></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88640"/>
            <a:ext cx="8667726" cy="1077218"/>
          </a:xfrm>
          <a:prstGeom prst="rect">
            <a:avLst/>
          </a:prstGeom>
          <a:solidFill>
            <a:srgbClr val="00B050"/>
          </a:solidFill>
        </p:spPr>
        <p:txBody>
          <a:bodyPr wrap="square" rtlCol="0">
            <a:spAutoFit/>
          </a:bodyPr>
          <a:lstStyle/>
          <a:p>
            <a:r>
              <a:rPr lang="en-GB" sz="3200" b="1" dirty="0" smtClean="0"/>
              <a:t>Analysis Questions – Textual Analysis </a:t>
            </a:r>
          </a:p>
          <a:p>
            <a:r>
              <a:rPr lang="en-GB" sz="3200" b="1" dirty="0" smtClean="0"/>
              <a:t>Exam Prep</a:t>
            </a:r>
            <a:endParaRPr lang="en-GB" sz="3200" b="1" dirty="0"/>
          </a:p>
        </p:txBody>
      </p:sp>
      <p:pic>
        <p:nvPicPr>
          <p:cNvPr id="2050" name="Picture 2" descr="C:\Users\mr7349b\AppData\Local\Microsoft\Windows\Temporary Internet Files\Content.IE5\JPFB9DSY\MC90029888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332656"/>
            <a:ext cx="1538935" cy="181508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51520" y="1399389"/>
            <a:ext cx="8595719" cy="2816156"/>
          </a:xfrm>
          <a:prstGeom prst="rect">
            <a:avLst/>
          </a:prstGeom>
          <a:noFill/>
        </p:spPr>
        <p:txBody>
          <a:bodyPr wrap="square" rtlCol="0">
            <a:spAutoFit/>
          </a:bodyPr>
          <a:lstStyle/>
          <a:p>
            <a:r>
              <a:rPr lang="en-GB" sz="2000" dirty="0"/>
              <a:t>Some general points about analysis questions:</a:t>
            </a:r>
          </a:p>
          <a:p>
            <a:r>
              <a:rPr lang="en-GB" sz="2200" dirty="0"/>
              <a:t> </a:t>
            </a:r>
          </a:p>
          <a:p>
            <a:pPr marL="285750" lvl="0" indent="-285750">
              <a:lnSpc>
                <a:spcPct val="150000"/>
              </a:lnSpc>
              <a:buFont typeface="Arial" pitchFamily="34" charset="0"/>
              <a:buChar char="•"/>
            </a:pPr>
            <a:r>
              <a:rPr lang="en-GB" sz="2600" dirty="0"/>
              <a:t>The questions posed will always give some sort of focus for the analysis, </a:t>
            </a:r>
            <a:r>
              <a:rPr lang="en-GB" sz="2600" dirty="0" smtClean="0"/>
              <a:t>e.g. </a:t>
            </a:r>
            <a:r>
              <a:rPr lang="en-GB" sz="2600" dirty="0"/>
              <a:t>‘Explain how the writer uses word choice to </a:t>
            </a:r>
            <a:r>
              <a:rPr lang="en-GB" sz="2600" b="1" dirty="0"/>
              <a:t>express his contempt for</a:t>
            </a:r>
            <a:r>
              <a:rPr lang="en-GB" sz="2600" dirty="0"/>
              <a:t> …’</a:t>
            </a:r>
          </a:p>
          <a:p>
            <a:endParaRPr lang="en-GB" dirty="0"/>
          </a:p>
        </p:txBody>
      </p:sp>
      <p:sp>
        <p:nvSpPr>
          <p:cNvPr id="7" name="Rectangle 6"/>
          <p:cNvSpPr/>
          <p:nvPr/>
        </p:nvSpPr>
        <p:spPr>
          <a:xfrm>
            <a:off x="251790" y="3933056"/>
            <a:ext cx="6336434" cy="2677656"/>
          </a:xfrm>
          <a:prstGeom prst="rect">
            <a:avLst/>
          </a:prstGeom>
        </p:spPr>
        <p:txBody>
          <a:bodyPr wrap="square">
            <a:spAutoFit/>
          </a:bodyPr>
          <a:lstStyle/>
          <a:p>
            <a:pPr marL="285750" lvl="0" indent="-285750">
              <a:lnSpc>
                <a:spcPct val="150000"/>
              </a:lnSpc>
              <a:buFont typeface="Arial" pitchFamily="34" charset="0"/>
              <a:buChar char="•"/>
            </a:pPr>
            <a:r>
              <a:rPr lang="en-GB" sz="2800" b="1" dirty="0">
                <a:solidFill>
                  <a:srgbClr val="FFFF00"/>
                </a:solidFill>
              </a:rPr>
              <a:t>Analysis should be detailed and specific to the given context and question focus. Generic analysis will not address the demands of specific tasks.</a:t>
            </a:r>
          </a:p>
        </p:txBody>
      </p:sp>
      <p:pic>
        <p:nvPicPr>
          <p:cNvPr id="2051" name="Picture 3" descr="C:\Users\mr7349b\AppData\Local\Microsoft\Windows\Temporary Internet Files\Content.IE5\JPFB9DSY\MC900442036[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842" y="3860054"/>
            <a:ext cx="2546397"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637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7321" y="1556792"/>
            <a:ext cx="8624793" cy="4524315"/>
          </a:xfrm>
          <a:prstGeom prst="rect">
            <a:avLst/>
          </a:prstGeom>
          <a:solidFill>
            <a:srgbClr val="FFFF00"/>
          </a:solidFill>
        </p:spPr>
        <p:txBody>
          <a:bodyPr wrap="square">
            <a:spAutoFit/>
          </a:bodyPr>
          <a:lstStyle/>
          <a:p>
            <a:pPr lvl="0"/>
            <a:r>
              <a:rPr lang="en-GB" sz="5400" b="1" dirty="0">
                <a:solidFill>
                  <a:schemeClr val="bg1"/>
                </a:solidFill>
              </a:rPr>
              <a:t>‘Dusk like a breathing drifted in among the trees’ (p. 8) </a:t>
            </a:r>
          </a:p>
          <a:p>
            <a:endParaRPr lang="en-GB" sz="3600" b="1" dirty="0">
              <a:solidFill>
                <a:schemeClr val="bg1"/>
              </a:solidFill>
            </a:endParaRPr>
          </a:p>
          <a:p>
            <a:r>
              <a:rPr lang="en-GB" sz="3600" b="1" i="1" u="sng" dirty="0">
                <a:solidFill>
                  <a:schemeClr val="bg1"/>
                </a:solidFill>
              </a:rPr>
              <a:t>Question</a:t>
            </a:r>
            <a:r>
              <a:rPr lang="en-GB" sz="3600" b="1" u="sng" dirty="0">
                <a:solidFill>
                  <a:schemeClr val="bg1"/>
                </a:solidFill>
              </a:rPr>
              <a:t>:</a:t>
            </a:r>
            <a:r>
              <a:rPr lang="en-GB" sz="3600" b="1" dirty="0">
                <a:solidFill>
                  <a:schemeClr val="bg1"/>
                </a:solidFill>
              </a:rPr>
              <a:t> Explain how Jenkins uses imagery in the opening paragraph of his novel to create the impression of the forest as an idyllic setting.</a:t>
            </a:r>
          </a:p>
        </p:txBody>
      </p:sp>
      <p:sp>
        <p:nvSpPr>
          <p:cNvPr id="9" name="TextBox 8"/>
          <p:cNvSpPr txBox="1"/>
          <p:nvPr/>
        </p:nvSpPr>
        <p:spPr>
          <a:xfrm>
            <a:off x="251520" y="188640"/>
            <a:ext cx="8667726" cy="1077218"/>
          </a:xfrm>
          <a:prstGeom prst="rect">
            <a:avLst/>
          </a:prstGeom>
          <a:solidFill>
            <a:srgbClr val="7030A0"/>
          </a:solidFill>
        </p:spPr>
        <p:txBody>
          <a:bodyPr wrap="square" rtlCol="0">
            <a:spAutoFit/>
          </a:bodyPr>
          <a:lstStyle/>
          <a:p>
            <a:r>
              <a:rPr lang="en-GB" sz="3200" b="1" dirty="0" smtClean="0"/>
              <a:t>Textual Analysis – Exam Prep </a:t>
            </a:r>
          </a:p>
          <a:p>
            <a:r>
              <a:rPr lang="en-GB" sz="3200" b="1" dirty="0" smtClean="0"/>
              <a:t>Focus on – Imagery (9)</a:t>
            </a:r>
            <a:endParaRPr lang="en-GB" sz="3200" b="1" dirty="0"/>
          </a:p>
        </p:txBody>
      </p:sp>
      <p:sp>
        <p:nvSpPr>
          <p:cNvPr id="11" name="Rectangle 10"/>
          <p:cNvSpPr/>
          <p:nvPr/>
        </p:nvSpPr>
        <p:spPr>
          <a:xfrm>
            <a:off x="6192180" y="373306"/>
            <a:ext cx="1512168" cy="707886"/>
          </a:xfrm>
          <a:prstGeom prst="rect">
            <a:avLst/>
          </a:prstGeom>
          <a:solidFill>
            <a:schemeClr val="tx1"/>
          </a:solidFill>
        </p:spPr>
        <p:txBody>
          <a:bodyPr wrap="square">
            <a:spAutoFit/>
          </a:bodyPr>
          <a:lstStyle/>
          <a:p>
            <a:pPr algn="ctr"/>
            <a:r>
              <a:rPr lang="en-GB" sz="2000" b="1" u="sng" dirty="0" smtClean="0">
                <a:solidFill>
                  <a:schemeClr val="bg1"/>
                </a:solidFill>
              </a:rPr>
              <a:t>Your</a:t>
            </a:r>
            <a:r>
              <a:rPr lang="en-GB" sz="2000" b="1" dirty="0" smtClean="0">
                <a:solidFill>
                  <a:schemeClr val="bg1"/>
                </a:solidFill>
              </a:rPr>
              <a:t> </a:t>
            </a:r>
          </a:p>
          <a:p>
            <a:pPr algn="ctr"/>
            <a:r>
              <a:rPr lang="en-GB" sz="2000" b="1" dirty="0" smtClean="0">
                <a:solidFill>
                  <a:schemeClr val="bg1"/>
                </a:solidFill>
              </a:rPr>
              <a:t>response</a:t>
            </a:r>
            <a:endParaRPr lang="en-GB" sz="2000" b="1" dirty="0">
              <a:solidFill>
                <a:schemeClr val="bg1"/>
              </a:solidFill>
            </a:endParaRPr>
          </a:p>
        </p:txBody>
      </p:sp>
      <p:pic>
        <p:nvPicPr>
          <p:cNvPr id="12" name="Picture 3" descr="C:\Users\mr7349b\AppData\Local\Microsoft\Windows\Temporary Internet Files\Content.IE5\LE64EEZJ\MC90030546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80327" y="302028"/>
            <a:ext cx="746751" cy="850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3810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7321" y="1556792"/>
            <a:ext cx="8624793" cy="5078313"/>
          </a:xfrm>
          <a:prstGeom prst="rect">
            <a:avLst/>
          </a:prstGeom>
          <a:solidFill>
            <a:srgbClr val="FFFF00"/>
          </a:solidFill>
        </p:spPr>
        <p:txBody>
          <a:bodyPr wrap="square">
            <a:spAutoFit/>
          </a:bodyPr>
          <a:lstStyle/>
          <a:p>
            <a:pPr lvl="0"/>
            <a:r>
              <a:rPr lang="en-GB" sz="4800" b="1" dirty="0">
                <a:solidFill>
                  <a:schemeClr val="bg1"/>
                </a:solidFill>
              </a:rPr>
              <a:t>‘all the magnificent sombre harmonies of decay, became indistinguishable’ (p. 8) </a:t>
            </a:r>
          </a:p>
          <a:p>
            <a:endParaRPr lang="en-GB" sz="3600" b="1" dirty="0">
              <a:solidFill>
                <a:schemeClr val="bg1"/>
              </a:solidFill>
            </a:endParaRPr>
          </a:p>
          <a:p>
            <a:r>
              <a:rPr lang="en-GB" sz="3600" b="1" i="1" u="sng" dirty="0">
                <a:solidFill>
                  <a:schemeClr val="bg1"/>
                </a:solidFill>
              </a:rPr>
              <a:t>Question</a:t>
            </a:r>
            <a:r>
              <a:rPr lang="en-GB" sz="3600" b="1" u="sng" dirty="0">
                <a:solidFill>
                  <a:schemeClr val="bg1"/>
                </a:solidFill>
              </a:rPr>
              <a:t>:</a:t>
            </a:r>
            <a:r>
              <a:rPr lang="en-GB" sz="3600" b="1" dirty="0">
                <a:solidFill>
                  <a:schemeClr val="bg1"/>
                </a:solidFill>
              </a:rPr>
              <a:t> Explain how Jenkins uses imagery in the opening paragraph of his novel to create the impression of the forest as an idyllic setting.</a:t>
            </a:r>
          </a:p>
        </p:txBody>
      </p:sp>
      <p:sp>
        <p:nvSpPr>
          <p:cNvPr id="9" name="TextBox 8"/>
          <p:cNvSpPr txBox="1"/>
          <p:nvPr/>
        </p:nvSpPr>
        <p:spPr>
          <a:xfrm>
            <a:off x="251520" y="188640"/>
            <a:ext cx="8667726" cy="1077218"/>
          </a:xfrm>
          <a:prstGeom prst="rect">
            <a:avLst/>
          </a:prstGeom>
          <a:solidFill>
            <a:srgbClr val="7030A0"/>
          </a:solidFill>
        </p:spPr>
        <p:txBody>
          <a:bodyPr wrap="square" rtlCol="0">
            <a:spAutoFit/>
          </a:bodyPr>
          <a:lstStyle/>
          <a:p>
            <a:r>
              <a:rPr lang="en-GB" sz="3200" b="1" dirty="0" smtClean="0"/>
              <a:t>Textual Analysis – Exam Prep </a:t>
            </a:r>
          </a:p>
          <a:p>
            <a:r>
              <a:rPr lang="en-GB" sz="3200" b="1" dirty="0" smtClean="0"/>
              <a:t>Focus on – Imagery (10)</a:t>
            </a:r>
            <a:endParaRPr lang="en-GB" sz="3200" b="1" dirty="0"/>
          </a:p>
        </p:txBody>
      </p:sp>
      <p:sp>
        <p:nvSpPr>
          <p:cNvPr id="11" name="Rectangle 10"/>
          <p:cNvSpPr/>
          <p:nvPr/>
        </p:nvSpPr>
        <p:spPr>
          <a:xfrm>
            <a:off x="6192180" y="373306"/>
            <a:ext cx="1512168" cy="707886"/>
          </a:xfrm>
          <a:prstGeom prst="rect">
            <a:avLst/>
          </a:prstGeom>
          <a:solidFill>
            <a:schemeClr val="tx1"/>
          </a:solidFill>
        </p:spPr>
        <p:txBody>
          <a:bodyPr wrap="square">
            <a:spAutoFit/>
          </a:bodyPr>
          <a:lstStyle/>
          <a:p>
            <a:pPr algn="ctr"/>
            <a:r>
              <a:rPr lang="en-GB" sz="2000" b="1" u="sng" dirty="0" smtClean="0">
                <a:solidFill>
                  <a:schemeClr val="bg1"/>
                </a:solidFill>
              </a:rPr>
              <a:t>Your</a:t>
            </a:r>
            <a:r>
              <a:rPr lang="en-GB" sz="2000" b="1" dirty="0" smtClean="0">
                <a:solidFill>
                  <a:schemeClr val="bg1"/>
                </a:solidFill>
              </a:rPr>
              <a:t> </a:t>
            </a:r>
          </a:p>
          <a:p>
            <a:pPr algn="ctr"/>
            <a:r>
              <a:rPr lang="en-GB" sz="2000" b="1" dirty="0" smtClean="0">
                <a:solidFill>
                  <a:schemeClr val="bg1"/>
                </a:solidFill>
              </a:rPr>
              <a:t>response</a:t>
            </a:r>
            <a:endParaRPr lang="en-GB" sz="2000" b="1" dirty="0">
              <a:solidFill>
                <a:schemeClr val="bg1"/>
              </a:solidFill>
            </a:endParaRPr>
          </a:p>
        </p:txBody>
      </p:sp>
      <p:pic>
        <p:nvPicPr>
          <p:cNvPr id="12" name="Picture 3" descr="C:\Users\mr7349b\AppData\Local\Microsoft\Windows\Temporary Internet Files\Content.IE5\LE64EEZJ\MC90030546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80327" y="302028"/>
            <a:ext cx="746751" cy="850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7743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7321" y="1556792"/>
            <a:ext cx="8624793" cy="5078313"/>
          </a:xfrm>
          <a:prstGeom prst="rect">
            <a:avLst/>
          </a:prstGeom>
          <a:solidFill>
            <a:srgbClr val="FFFF00"/>
          </a:solidFill>
        </p:spPr>
        <p:txBody>
          <a:bodyPr wrap="square">
            <a:spAutoFit/>
          </a:bodyPr>
          <a:lstStyle/>
          <a:p>
            <a:pPr lvl="0"/>
            <a:r>
              <a:rPr lang="en-GB" sz="3600" b="1" dirty="0">
                <a:solidFill>
                  <a:schemeClr val="bg1"/>
                </a:solidFill>
              </a:rPr>
              <a:t>‘The scent of the tree seemed to strengthen with the darkness, until Calum fancied he was resting in the heart of an enormous flower’ (p. 9) </a:t>
            </a:r>
          </a:p>
          <a:p>
            <a:endParaRPr lang="en-GB" sz="3600" b="1" dirty="0">
              <a:solidFill>
                <a:schemeClr val="bg1"/>
              </a:solidFill>
            </a:endParaRPr>
          </a:p>
          <a:p>
            <a:r>
              <a:rPr lang="en-GB" sz="3600" b="1" i="1" u="sng" dirty="0">
                <a:solidFill>
                  <a:schemeClr val="bg1"/>
                </a:solidFill>
              </a:rPr>
              <a:t>Question</a:t>
            </a:r>
            <a:r>
              <a:rPr lang="en-GB" sz="3600" b="1" u="sng" dirty="0">
                <a:solidFill>
                  <a:schemeClr val="bg1"/>
                </a:solidFill>
              </a:rPr>
              <a:t>:</a:t>
            </a:r>
            <a:r>
              <a:rPr lang="en-GB" sz="3600" b="1" dirty="0">
                <a:solidFill>
                  <a:schemeClr val="bg1"/>
                </a:solidFill>
              </a:rPr>
              <a:t> Explain how Jenkins uses imagery in the opening paragraph of his novel to create the impression of the forest as an idyllic setting.</a:t>
            </a:r>
          </a:p>
        </p:txBody>
      </p:sp>
      <p:sp>
        <p:nvSpPr>
          <p:cNvPr id="9" name="TextBox 8"/>
          <p:cNvSpPr txBox="1"/>
          <p:nvPr/>
        </p:nvSpPr>
        <p:spPr>
          <a:xfrm>
            <a:off x="251520" y="188640"/>
            <a:ext cx="8667726" cy="1077218"/>
          </a:xfrm>
          <a:prstGeom prst="rect">
            <a:avLst/>
          </a:prstGeom>
          <a:solidFill>
            <a:srgbClr val="7030A0"/>
          </a:solidFill>
        </p:spPr>
        <p:txBody>
          <a:bodyPr wrap="square" rtlCol="0">
            <a:spAutoFit/>
          </a:bodyPr>
          <a:lstStyle/>
          <a:p>
            <a:r>
              <a:rPr lang="en-GB" sz="3200" b="1" dirty="0" smtClean="0"/>
              <a:t>Textual Analysis – Exam Prep </a:t>
            </a:r>
          </a:p>
          <a:p>
            <a:r>
              <a:rPr lang="en-GB" sz="3200" b="1" dirty="0" smtClean="0"/>
              <a:t>Focus on – Imagery (11)</a:t>
            </a:r>
            <a:endParaRPr lang="en-GB" sz="3200" b="1" dirty="0"/>
          </a:p>
        </p:txBody>
      </p:sp>
      <p:sp>
        <p:nvSpPr>
          <p:cNvPr id="11" name="Rectangle 10"/>
          <p:cNvSpPr/>
          <p:nvPr/>
        </p:nvSpPr>
        <p:spPr>
          <a:xfrm>
            <a:off x="6192180" y="373306"/>
            <a:ext cx="1512168" cy="707886"/>
          </a:xfrm>
          <a:prstGeom prst="rect">
            <a:avLst/>
          </a:prstGeom>
          <a:solidFill>
            <a:schemeClr val="tx1"/>
          </a:solidFill>
        </p:spPr>
        <p:txBody>
          <a:bodyPr wrap="square">
            <a:spAutoFit/>
          </a:bodyPr>
          <a:lstStyle/>
          <a:p>
            <a:pPr algn="ctr"/>
            <a:r>
              <a:rPr lang="en-GB" sz="2000" b="1" u="sng" dirty="0" smtClean="0">
                <a:solidFill>
                  <a:schemeClr val="bg1"/>
                </a:solidFill>
              </a:rPr>
              <a:t>Your</a:t>
            </a:r>
            <a:r>
              <a:rPr lang="en-GB" sz="2000" b="1" dirty="0" smtClean="0">
                <a:solidFill>
                  <a:schemeClr val="bg1"/>
                </a:solidFill>
              </a:rPr>
              <a:t> </a:t>
            </a:r>
          </a:p>
          <a:p>
            <a:pPr algn="ctr"/>
            <a:r>
              <a:rPr lang="en-GB" sz="2000" b="1" dirty="0" smtClean="0">
                <a:solidFill>
                  <a:schemeClr val="bg1"/>
                </a:solidFill>
              </a:rPr>
              <a:t>response</a:t>
            </a:r>
            <a:endParaRPr lang="en-GB" sz="2000" b="1" dirty="0">
              <a:solidFill>
                <a:schemeClr val="bg1"/>
              </a:solidFill>
            </a:endParaRPr>
          </a:p>
        </p:txBody>
      </p:sp>
      <p:pic>
        <p:nvPicPr>
          <p:cNvPr id="12" name="Picture 3" descr="C:\Users\mr7349b\AppData\Local\Microsoft\Windows\Temporary Internet Files\Content.IE5\LE64EEZJ\MC90030546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80327" y="302028"/>
            <a:ext cx="746751" cy="850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7225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88640"/>
            <a:ext cx="8667726" cy="1077218"/>
          </a:xfrm>
          <a:prstGeom prst="rect">
            <a:avLst/>
          </a:prstGeom>
          <a:solidFill>
            <a:srgbClr val="00B0F0"/>
          </a:solidFill>
        </p:spPr>
        <p:txBody>
          <a:bodyPr wrap="square" rtlCol="0">
            <a:spAutoFit/>
          </a:bodyPr>
          <a:lstStyle/>
          <a:p>
            <a:r>
              <a:rPr lang="en-GB" sz="3200" b="1" dirty="0" smtClean="0"/>
              <a:t>Textual Analysis – Exam Prep </a:t>
            </a:r>
          </a:p>
          <a:p>
            <a:r>
              <a:rPr lang="en-GB" sz="3200" b="1" dirty="0" smtClean="0"/>
              <a:t>Focus on – </a:t>
            </a:r>
            <a:r>
              <a:rPr lang="en-GB" sz="3200" b="1" dirty="0"/>
              <a:t>Word choice</a:t>
            </a:r>
            <a:r>
              <a:rPr lang="en-GB" sz="3200" b="1" dirty="0" smtClean="0"/>
              <a:t> (1)</a:t>
            </a:r>
            <a:endParaRPr lang="en-GB" sz="3200" b="1" dirty="0"/>
          </a:p>
        </p:txBody>
      </p:sp>
      <p:sp>
        <p:nvSpPr>
          <p:cNvPr id="6" name="TextBox 5"/>
          <p:cNvSpPr txBox="1"/>
          <p:nvPr/>
        </p:nvSpPr>
        <p:spPr>
          <a:xfrm>
            <a:off x="251520" y="1399389"/>
            <a:ext cx="8595719" cy="1015663"/>
          </a:xfrm>
          <a:prstGeom prst="rect">
            <a:avLst/>
          </a:prstGeom>
          <a:noFill/>
        </p:spPr>
        <p:txBody>
          <a:bodyPr wrap="square" rtlCol="0">
            <a:spAutoFit/>
          </a:bodyPr>
          <a:lstStyle/>
          <a:p>
            <a:endParaRPr lang="en-GB" sz="2000" dirty="0"/>
          </a:p>
          <a:p>
            <a:r>
              <a:rPr lang="en-GB" sz="2200" dirty="0"/>
              <a:t> </a:t>
            </a:r>
            <a:endParaRPr lang="en-GB" sz="2200" dirty="0" smtClean="0"/>
          </a:p>
          <a:p>
            <a:endParaRPr lang="en-GB" dirty="0"/>
          </a:p>
        </p:txBody>
      </p:sp>
      <p:sp>
        <p:nvSpPr>
          <p:cNvPr id="3" name="Rectangle 2"/>
          <p:cNvSpPr/>
          <p:nvPr/>
        </p:nvSpPr>
        <p:spPr>
          <a:xfrm>
            <a:off x="251519" y="1399389"/>
            <a:ext cx="6912769" cy="2308324"/>
          </a:xfrm>
          <a:prstGeom prst="rect">
            <a:avLst/>
          </a:prstGeom>
          <a:noFill/>
        </p:spPr>
        <p:txBody>
          <a:bodyPr wrap="square">
            <a:spAutoFit/>
          </a:bodyPr>
          <a:lstStyle/>
          <a:p>
            <a:r>
              <a:rPr lang="en-GB" sz="3600" b="1" dirty="0" smtClean="0"/>
              <a:t>You will </a:t>
            </a:r>
            <a:r>
              <a:rPr lang="en-GB" sz="3600" b="1" dirty="0"/>
              <a:t>need to be able to analyse the choice of vocabulary made by the author and its </a:t>
            </a:r>
            <a:endParaRPr lang="en-GB" sz="3600" b="1" dirty="0" smtClean="0"/>
          </a:p>
          <a:p>
            <a:r>
              <a:rPr lang="en-GB" sz="3600" b="1" dirty="0" smtClean="0"/>
              <a:t>impact </a:t>
            </a:r>
            <a:r>
              <a:rPr lang="en-GB" sz="3600" b="1" dirty="0"/>
              <a:t>on </a:t>
            </a:r>
            <a:r>
              <a:rPr lang="en-GB" sz="3600" b="1" dirty="0" smtClean="0"/>
              <a:t>meaning</a:t>
            </a:r>
            <a:r>
              <a:rPr lang="en-GB" sz="3600" b="1" dirty="0"/>
              <a:t>.</a:t>
            </a:r>
          </a:p>
        </p:txBody>
      </p:sp>
      <p:sp>
        <p:nvSpPr>
          <p:cNvPr id="4" name="Rectangle 3"/>
          <p:cNvSpPr/>
          <p:nvPr/>
        </p:nvSpPr>
        <p:spPr>
          <a:xfrm>
            <a:off x="251519" y="4077072"/>
            <a:ext cx="8667726" cy="2554545"/>
          </a:xfrm>
          <a:prstGeom prst="rect">
            <a:avLst/>
          </a:prstGeom>
          <a:noFill/>
        </p:spPr>
        <p:txBody>
          <a:bodyPr wrap="square">
            <a:spAutoFit/>
          </a:bodyPr>
          <a:lstStyle/>
          <a:p>
            <a:r>
              <a:rPr lang="en-GB" sz="4000" b="1" dirty="0">
                <a:solidFill>
                  <a:srgbClr val="FFFF00"/>
                </a:solidFill>
              </a:rPr>
              <a:t>As with questions on imagery, responses to questions on word choice should be specific to the given focus of the question.</a:t>
            </a:r>
          </a:p>
        </p:txBody>
      </p:sp>
      <p:pic>
        <p:nvPicPr>
          <p:cNvPr id="9218" name="Picture 2" descr="C:\Users\mr7349b\AppData\Local\Microsoft\Windows\Temporary Internet Files\Content.IE5\JPFB9DSY\MC90033144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03234" y="260648"/>
            <a:ext cx="1809184" cy="1409323"/>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mr7349b\AppData\Local\Microsoft\Windows\Temporary Internet Files\Content.IE5\LE64EEZJ\MC90029797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0809" y="2738216"/>
            <a:ext cx="3997584" cy="1416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6085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88640"/>
            <a:ext cx="8667726" cy="1077218"/>
          </a:xfrm>
          <a:prstGeom prst="rect">
            <a:avLst/>
          </a:prstGeom>
          <a:solidFill>
            <a:srgbClr val="00B0F0"/>
          </a:solidFill>
        </p:spPr>
        <p:txBody>
          <a:bodyPr wrap="square" rtlCol="0">
            <a:spAutoFit/>
          </a:bodyPr>
          <a:lstStyle/>
          <a:p>
            <a:r>
              <a:rPr lang="en-GB" sz="3200" b="1" dirty="0" smtClean="0"/>
              <a:t>Textual Analysis – Exam Prep </a:t>
            </a:r>
          </a:p>
          <a:p>
            <a:r>
              <a:rPr lang="en-GB" sz="3200" b="1" dirty="0" smtClean="0"/>
              <a:t>Focus on – </a:t>
            </a:r>
            <a:r>
              <a:rPr lang="en-GB" sz="3200" b="1" dirty="0"/>
              <a:t>Word choice</a:t>
            </a:r>
            <a:r>
              <a:rPr lang="en-GB" sz="3200" b="1" dirty="0" smtClean="0"/>
              <a:t> (2)</a:t>
            </a:r>
            <a:endParaRPr lang="en-GB" sz="3200" b="1" dirty="0"/>
          </a:p>
        </p:txBody>
      </p:sp>
      <p:sp>
        <p:nvSpPr>
          <p:cNvPr id="6" name="TextBox 5"/>
          <p:cNvSpPr txBox="1"/>
          <p:nvPr/>
        </p:nvSpPr>
        <p:spPr>
          <a:xfrm>
            <a:off x="251520" y="1399389"/>
            <a:ext cx="8595719" cy="1015663"/>
          </a:xfrm>
          <a:prstGeom prst="rect">
            <a:avLst/>
          </a:prstGeom>
          <a:noFill/>
        </p:spPr>
        <p:txBody>
          <a:bodyPr wrap="square" rtlCol="0">
            <a:spAutoFit/>
          </a:bodyPr>
          <a:lstStyle/>
          <a:p>
            <a:endParaRPr lang="en-GB" sz="2000" dirty="0"/>
          </a:p>
          <a:p>
            <a:r>
              <a:rPr lang="en-GB" sz="2200" dirty="0"/>
              <a:t> </a:t>
            </a:r>
            <a:endParaRPr lang="en-GB" sz="2200" dirty="0" smtClean="0"/>
          </a:p>
          <a:p>
            <a:endParaRPr lang="en-GB" dirty="0"/>
          </a:p>
        </p:txBody>
      </p:sp>
      <p:sp>
        <p:nvSpPr>
          <p:cNvPr id="3" name="Rectangle 2"/>
          <p:cNvSpPr/>
          <p:nvPr/>
        </p:nvSpPr>
        <p:spPr>
          <a:xfrm>
            <a:off x="251519" y="1399389"/>
            <a:ext cx="7200801" cy="1569660"/>
          </a:xfrm>
          <a:prstGeom prst="rect">
            <a:avLst/>
          </a:prstGeom>
          <a:noFill/>
        </p:spPr>
        <p:txBody>
          <a:bodyPr wrap="square">
            <a:spAutoFit/>
          </a:bodyPr>
          <a:lstStyle/>
          <a:p>
            <a:r>
              <a:rPr lang="en-GB" sz="2400" dirty="0"/>
              <a:t>In order to answer word choice questions, learners need to understand two basic principles of semiotics. The analysis of word choice essentially becomes one of </a:t>
            </a:r>
            <a:r>
              <a:rPr lang="en-GB" sz="2400" i="1" dirty="0"/>
              <a:t>denotation</a:t>
            </a:r>
            <a:r>
              <a:rPr lang="en-GB" sz="2400" dirty="0"/>
              <a:t> </a:t>
            </a:r>
            <a:r>
              <a:rPr lang="en-GB" sz="2400" dirty="0" err="1"/>
              <a:t>vs</a:t>
            </a:r>
            <a:r>
              <a:rPr lang="en-GB" sz="2400" dirty="0"/>
              <a:t> </a:t>
            </a:r>
            <a:r>
              <a:rPr lang="en-GB" sz="2400" i="1" dirty="0"/>
              <a:t>connotation</a:t>
            </a:r>
            <a:r>
              <a:rPr lang="en-GB" sz="2400" dirty="0"/>
              <a:t>:</a:t>
            </a:r>
          </a:p>
        </p:txBody>
      </p:sp>
      <p:pic>
        <p:nvPicPr>
          <p:cNvPr id="9218" name="Picture 2" descr="C:\Users\mr7349b\AppData\Local\Microsoft\Windows\Temporary Internet Files\Content.IE5\JPFB9DSY\MC90033144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03234" y="260648"/>
            <a:ext cx="1809184" cy="140932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2398" y="3284984"/>
            <a:ext cx="8666847" cy="1077218"/>
          </a:xfrm>
          <a:prstGeom prst="rect">
            <a:avLst/>
          </a:prstGeom>
          <a:solidFill>
            <a:srgbClr val="FFFF00"/>
          </a:solidFill>
        </p:spPr>
        <p:txBody>
          <a:bodyPr wrap="square">
            <a:spAutoFit/>
          </a:bodyPr>
          <a:lstStyle/>
          <a:p>
            <a:pPr algn="ctr"/>
            <a:r>
              <a:rPr lang="en-GB" sz="3200" b="1" i="1" u="sng" dirty="0">
                <a:solidFill>
                  <a:schemeClr val="accent5">
                    <a:lumMod val="50000"/>
                  </a:schemeClr>
                </a:solidFill>
              </a:rPr>
              <a:t>D</a:t>
            </a:r>
            <a:r>
              <a:rPr lang="en-GB" sz="3200" b="1" i="1" u="sng" dirty="0" smtClean="0">
                <a:solidFill>
                  <a:schemeClr val="accent5">
                    <a:lumMod val="50000"/>
                  </a:schemeClr>
                </a:solidFill>
              </a:rPr>
              <a:t>enotation</a:t>
            </a:r>
            <a:r>
              <a:rPr lang="en-GB" sz="3200" b="1" u="sng" dirty="0">
                <a:solidFill>
                  <a:schemeClr val="accent5">
                    <a:lumMod val="50000"/>
                  </a:schemeClr>
                </a:solidFill>
              </a:rPr>
              <a:t>: </a:t>
            </a:r>
            <a:endParaRPr lang="en-GB" sz="3200" b="1" u="sng" dirty="0" smtClean="0">
              <a:solidFill>
                <a:schemeClr val="accent5">
                  <a:lumMod val="50000"/>
                </a:schemeClr>
              </a:solidFill>
            </a:endParaRPr>
          </a:p>
          <a:p>
            <a:pPr algn="ctr"/>
            <a:r>
              <a:rPr lang="en-GB" sz="3200" b="1" dirty="0" smtClean="0">
                <a:solidFill>
                  <a:schemeClr val="accent5">
                    <a:lumMod val="50000"/>
                  </a:schemeClr>
                </a:solidFill>
              </a:rPr>
              <a:t>the </a:t>
            </a:r>
            <a:r>
              <a:rPr lang="en-GB" sz="3200" b="1" dirty="0">
                <a:solidFill>
                  <a:schemeClr val="accent5">
                    <a:lumMod val="50000"/>
                  </a:schemeClr>
                </a:solidFill>
              </a:rPr>
              <a:t>literal meaning of a word, its basic definition</a:t>
            </a:r>
            <a:r>
              <a:rPr lang="en-GB" dirty="0"/>
              <a:t>.</a:t>
            </a:r>
          </a:p>
        </p:txBody>
      </p:sp>
      <p:sp>
        <p:nvSpPr>
          <p:cNvPr id="9" name="Rectangle 8"/>
          <p:cNvSpPr/>
          <p:nvPr/>
        </p:nvSpPr>
        <p:spPr>
          <a:xfrm>
            <a:off x="233197" y="4725144"/>
            <a:ext cx="8666847" cy="1846659"/>
          </a:xfrm>
          <a:prstGeom prst="rect">
            <a:avLst/>
          </a:prstGeom>
          <a:solidFill>
            <a:srgbClr val="FFFF00"/>
          </a:solidFill>
        </p:spPr>
        <p:txBody>
          <a:bodyPr wrap="square">
            <a:spAutoFit/>
          </a:bodyPr>
          <a:lstStyle/>
          <a:p>
            <a:pPr algn="ctr"/>
            <a:r>
              <a:rPr lang="en-GB" sz="3200" b="1" i="1" u="sng" dirty="0">
                <a:solidFill>
                  <a:schemeClr val="accent5">
                    <a:lumMod val="50000"/>
                  </a:schemeClr>
                </a:solidFill>
              </a:rPr>
              <a:t>C</a:t>
            </a:r>
            <a:r>
              <a:rPr lang="en-GB" sz="3200" b="1" i="1" u="sng" dirty="0" smtClean="0">
                <a:solidFill>
                  <a:schemeClr val="accent5">
                    <a:lumMod val="50000"/>
                  </a:schemeClr>
                </a:solidFill>
              </a:rPr>
              <a:t>onnotation</a:t>
            </a:r>
            <a:r>
              <a:rPr lang="en-GB" sz="3200" b="1" u="sng" dirty="0">
                <a:solidFill>
                  <a:schemeClr val="accent5">
                    <a:lumMod val="50000"/>
                  </a:schemeClr>
                </a:solidFill>
              </a:rPr>
              <a:t>: </a:t>
            </a:r>
            <a:endParaRPr lang="en-GB" sz="3200" b="1" u="sng" dirty="0" smtClean="0">
              <a:solidFill>
                <a:schemeClr val="accent5">
                  <a:lumMod val="50000"/>
                </a:schemeClr>
              </a:solidFill>
            </a:endParaRPr>
          </a:p>
          <a:p>
            <a:pPr algn="ctr"/>
            <a:r>
              <a:rPr lang="en-GB" sz="3200" b="1" dirty="0" smtClean="0">
                <a:solidFill>
                  <a:schemeClr val="accent5">
                    <a:lumMod val="50000"/>
                  </a:schemeClr>
                </a:solidFill>
              </a:rPr>
              <a:t>an </a:t>
            </a:r>
            <a:r>
              <a:rPr lang="en-GB" sz="3200" b="1" dirty="0">
                <a:solidFill>
                  <a:schemeClr val="accent5">
                    <a:lumMod val="50000"/>
                  </a:schemeClr>
                </a:solidFill>
              </a:rPr>
              <a:t>idea or feeling which a word invokes in addition to its literal or primary meaning.</a:t>
            </a:r>
          </a:p>
          <a:p>
            <a:pPr algn="ctr"/>
            <a:r>
              <a:rPr lang="en-GB" dirty="0" smtClean="0"/>
              <a:t>.</a:t>
            </a:r>
            <a:endParaRPr lang="en-GB" dirty="0"/>
          </a:p>
        </p:txBody>
      </p:sp>
      <p:pic>
        <p:nvPicPr>
          <p:cNvPr id="10242" name="Picture 2" descr="C:\Users\mr7349b\AppData\Local\Microsoft\Windows\Temporary Internet Files\Content.IE5\0DCJ5IZP\MP90030961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3234" y="2378343"/>
            <a:ext cx="1656184" cy="1181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16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88640"/>
            <a:ext cx="8667726" cy="1077218"/>
          </a:xfrm>
          <a:prstGeom prst="rect">
            <a:avLst/>
          </a:prstGeom>
          <a:solidFill>
            <a:srgbClr val="00B0F0"/>
          </a:solidFill>
        </p:spPr>
        <p:txBody>
          <a:bodyPr wrap="square" rtlCol="0">
            <a:spAutoFit/>
          </a:bodyPr>
          <a:lstStyle/>
          <a:p>
            <a:r>
              <a:rPr lang="en-GB" sz="3200" b="1" dirty="0" smtClean="0"/>
              <a:t>Textual Analysis – Exam Prep </a:t>
            </a:r>
          </a:p>
          <a:p>
            <a:r>
              <a:rPr lang="en-GB" sz="3200" b="1" dirty="0" smtClean="0"/>
              <a:t>Focus on – </a:t>
            </a:r>
            <a:r>
              <a:rPr lang="en-GB" sz="3200" b="1" dirty="0"/>
              <a:t>Word choice</a:t>
            </a:r>
            <a:r>
              <a:rPr lang="en-GB" sz="3200" b="1" dirty="0" smtClean="0"/>
              <a:t> (3)</a:t>
            </a:r>
            <a:endParaRPr lang="en-GB" sz="3200" b="1" dirty="0"/>
          </a:p>
        </p:txBody>
      </p:sp>
      <p:sp>
        <p:nvSpPr>
          <p:cNvPr id="6" name="TextBox 5"/>
          <p:cNvSpPr txBox="1"/>
          <p:nvPr/>
        </p:nvSpPr>
        <p:spPr>
          <a:xfrm>
            <a:off x="251520" y="1399389"/>
            <a:ext cx="8595719" cy="1015663"/>
          </a:xfrm>
          <a:prstGeom prst="rect">
            <a:avLst/>
          </a:prstGeom>
          <a:noFill/>
        </p:spPr>
        <p:txBody>
          <a:bodyPr wrap="square" rtlCol="0">
            <a:spAutoFit/>
          </a:bodyPr>
          <a:lstStyle/>
          <a:p>
            <a:endParaRPr lang="en-GB" sz="2000" dirty="0"/>
          </a:p>
          <a:p>
            <a:r>
              <a:rPr lang="en-GB" sz="2200" dirty="0"/>
              <a:t> </a:t>
            </a:r>
            <a:endParaRPr lang="en-GB" sz="2200" dirty="0" smtClean="0"/>
          </a:p>
          <a:p>
            <a:endParaRPr lang="en-GB" dirty="0"/>
          </a:p>
        </p:txBody>
      </p:sp>
      <p:sp>
        <p:nvSpPr>
          <p:cNvPr id="3" name="Rectangle 2"/>
          <p:cNvSpPr/>
          <p:nvPr/>
        </p:nvSpPr>
        <p:spPr>
          <a:xfrm>
            <a:off x="251519" y="1669971"/>
            <a:ext cx="8667727" cy="4401205"/>
          </a:xfrm>
          <a:prstGeom prst="rect">
            <a:avLst/>
          </a:prstGeom>
          <a:noFill/>
        </p:spPr>
        <p:txBody>
          <a:bodyPr wrap="square">
            <a:spAutoFit/>
          </a:bodyPr>
          <a:lstStyle/>
          <a:p>
            <a:r>
              <a:rPr lang="en-GB" sz="3500" b="1" dirty="0"/>
              <a:t>In order to </a:t>
            </a:r>
            <a:r>
              <a:rPr lang="en-GB" sz="3500" b="1" dirty="0" smtClean="0"/>
              <a:t>understand </a:t>
            </a:r>
            <a:r>
              <a:rPr lang="en-GB" sz="3500" b="1" dirty="0"/>
              <a:t>the idea of denotation </a:t>
            </a:r>
            <a:r>
              <a:rPr lang="en-GB" sz="3500" b="1" dirty="0" err="1"/>
              <a:t>vs</a:t>
            </a:r>
            <a:r>
              <a:rPr lang="en-GB" sz="3500" b="1" dirty="0"/>
              <a:t> connotation, </a:t>
            </a:r>
            <a:r>
              <a:rPr lang="en-GB" sz="3500" b="1" dirty="0" smtClean="0"/>
              <a:t>you can </a:t>
            </a:r>
            <a:r>
              <a:rPr lang="en-GB" sz="3500" b="1" dirty="0"/>
              <a:t>try making up tables like the ones below, where words with the same basic meaning are compared.</a:t>
            </a:r>
          </a:p>
          <a:p>
            <a:r>
              <a:rPr lang="en-GB" sz="3500" b="1" dirty="0"/>
              <a:t> </a:t>
            </a:r>
          </a:p>
          <a:p>
            <a:r>
              <a:rPr lang="en-GB" sz="3500" b="1" dirty="0"/>
              <a:t>For the two examples given, the focus is the degree of comfort suggested by the words used to describe the temperature.</a:t>
            </a:r>
          </a:p>
        </p:txBody>
      </p:sp>
      <p:pic>
        <p:nvPicPr>
          <p:cNvPr id="9218" name="Picture 2" descr="C:\Users\mr7349b\AppData\Local\Microsoft\Windows\Temporary Internet Files\Content.IE5\JPFB9DSY\MC90033144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03234" y="260648"/>
            <a:ext cx="1809184" cy="1409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3356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88640"/>
            <a:ext cx="8667726" cy="1077218"/>
          </a:xfrm>
          <a:prstGeom prst="rect">
            <a:avLst/>
          </a:prstGeom>
          <a:solidFill>
            <a:srgbClr val="00B0F0"/>
          </a:solidFill>
        </p:spPr>
        <p:txBody>
          <a:bodyPr wrap="square" rtlCol="0">
            <a:spAutoFit/>
          </a:bodyPr>
          <a:lstStyle/>
          <a:p>
            <a:r>
              <a:rPr lang="en-GB" sz="3200" b="1" dirty="0" smtClean="0"/>
              <a:t>Textual Analysis – Exam Prep </a:t>
            </a:r>
          </a:p>
          <a:p>
            <a:r>
              <a:rPr lang="en-GB" sz="3200" b="1" dirty="0" smtClean="0"/>
              <a:t>Focus on – </a:t>
            </a:r>
            <a:r>
              <a:rPr lang="en-GB" sz="3200" b="1" dirty="0"/>
              <a:t>Word choice</a:t>
            </a:r>
            <a:r>
              <a:rPr lang="en-GB" sz="3200" b="1" dirty="0" smtClean="0"/>
              <a:t> (4)</a:t>
            </a:r>
            <a:endParaRPr lang="en-GB" sz="3200" b="1" dirty="0"/>
          </a:p>
        </p:txBody>
      </p:sp>
      <p:sp>
        <p:nvSpPr>
          <p:cNvPr id="6" name="TextBox 5"/>
          <p:cNvSpPr txBox="1"/>
          <p:nvPr/>
        </p:nvSpPr>
        <p:spPr>
          <a:xfrm>
            <a:off x="251520" y="1399389"/>
            <a:ext cx="8595719" cy="1015663"/>
          </a:xfrm>
          <a:prstGeom prst="rect">
            <a:avLst/>
          </a:prstGeom>
          <a:noFill/>
        </p:spPr>
        <p:txBody>
          <a:bodyPr wrap="square" rtlCol="0">
            <a:spAutoFit/>
          </a:bodyPr>
          <a:lstStyle/>
          <a:p>
            <a:endParaRPr lang="en-GB" sz="2000" dirty="0"/>
          </a:p>
          <a:p>
            <a:r>
              <a:rPr lang="en-GB" sz="2200" dirty="0"/>
              <a:t> </a:t>
            </a:r>
            <a:endParaRPr lang="en-GB" sz="2200" dirty="0" smtClean="0"/>
          </a:p>
          <a:p>
            <a:endParaRPr lang="en-GB" dirty="0"/>
          </a:p>
        </p:txBody>
      </p:sp>
      <p:pic>
        <p:nvPicPr>
          <p:cNvPr id="9218" name="Picture 2" descr="C:\Users\mr7349b\AppData\Local\Microsoft\Windows\Temporary Internet Files\Content.IE5\JPFB9DSY\MC90033144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03234" y="260648"/>
            <a:ext cx="1809184" cy="140932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1955004172"/>
              </p:ext>
            </p:extLst>
          </p:nvPr>
        </p:nvGraphicFramePr>
        <p:xfrm>
          <a:off x="259093" y="1669971"/>
          <a:ext cx="8633387" cy="4785360"/>
        </p:xfrm>
        <a:graphic>
          <a:graphicData uri="http://schemas.openxmlformats.org/drawingml/2006/table">
            <a:tbl>
              <a:tblPr firstRow="1" bandRow="1">
                <a:tableStyleId>{5C22544A-7EE6-4342-B048-85BDC9FD1C3A}</a:tableStyleId>
              </a:tblPr>
              <a:tblGrid>
                <a:gridCol w="2032000"/>
                <a:gridCol w="2032000"/>
                <a:gridCol w="4569387"/>
              </a:tblGrid>
              <a:tr h="370840">
                <a:tc>
                  <a:txBody>
                    <a:bodyPr/>
                    <a:lstStyle/>
                    <a:p>
                      <a:r>
                        <a:rPr lang="en-GB" sz="2900" b="1" kern="1200" dirty="0" smtClean="0">
                          <a:solidFill>
                            <a:schemeClr val="lt1"/>
                          </a:solidFill>
                          <a:effectLst/>
                          <a:latin typeface="+mn-lt"/>
                          <a:ea typeface="+mn-ea"/>
                          <a:cs typeface="+mn-cs"/>
                        </a:rPr>
                        <a:t>Word choice example</a:t>
                      </a:r>
                      <a:endParaRPr lang="en-GB" sz="2900" dirty="0"/>
                    </a:p>
                  </a:txBody>
                  <a:tcPr/>
                </a:tc>
                <a:tc>
                  <a:txBody>
                    <a:bodyPr/>
                    <a:lstStyle/>
                    <a:p>
                      <a:r>
                        <a:rPr lang="en-GB" sz="2900" b="1" kern="1200" dirty="0" smtClean="0">
                          <a:solidFill>
                            <a:schemeClr val="lt1"/>
                          </a:solidFill>
                          <a:effectLst/>
                          <a:latin typeface="+mn-lt"/>
                          <a:ea typeface="+mn-ea"/>
                          <a:cs typeface="+mn-cs"/>
                        </a:rPr>
                        <a:t>Denotation</a:t>
                      </a:r>
                      <a:endParaRPr lang="en-GB" sz="2900" dirty="0"/>
                    </a:p>
                  </a:txBody>
                  <a:tcPr/>
                </a:tc>
                <a:tc>
                  <a:txBody>
                    <a:bodyPr/>
                    <a:lstStyle/>
                    <a:p>
                      <a:r>
                        <a:rPr lang="en-GB" sz="2900" b="1" kern="1200" dirty="0" smtClean="0">
                          <a:solidFill>
                            <a:schemeClr val="lt1"/>
                          </a:solidFill>
                          <a:effectLst/>
                          <a:latin typeface="+mn-lt"/>
                          <a:ea typeface="+mn-ea"/>
                          <a:cs typeface="+mn-cs"/>
                        </a:rPr>
                        <a:t>Connotation</a:t>
                      </a:r>
                      <a:endParaRPr lang="en-GB" sz="2900" dirty="0"/>
                    </a:p>
                  </a:txBody>
                  <a:tcPr/>
                </a:tc>
              </a:tr>
              <a:tr h="370840">
                <a:tc>
                  <a:txBody>
                    <a:bodyPr/>
                    <a:lstStyle/>
                    <a:p>
                      <a:r>
                        <a:rPr lang="en-GB" sz="2900" kern="1200" dirty="0" smtClean="0">
                          <a:solidFill>
                            <a:schemeClr val="dk1"/>
                          </a:solidFill>
                          <a:effectLst/>
                          <a:latin typeface="+mn-lt"/>
                          <a:ea typeface="+mn-ea"/>
                          <a:cs typeface="+mn-cs"/>
                        </a:rPr>
                        <a:t>Chilly</a:t>
                      </a:r>
                      <a:endParaRPr lang="en-GB" sz="2900" dirty="0"/>
                    </a:p>
                  </a:txBody>
                  <a:tcPr/>
                </a:tc>
                <a:tc>
                  <a:txBody>
                    <a:bodyPr/>
                    <a:lstStyle/>
                    <a:p>
                      <a:r>
                        <a:rPr lang="en-GB" sz="2900" kern="1200" dirty="0" smtClean="0">
                          <a:solidFill>
                            <a:schemeClr val="dk1"/>
                          </a:solidFill>
                          <a:effectLst/>
                          <a:latin typeface="+mn-lt"/>
                          <a:ea typeface="+mn-ea"/>
                          <a:cs typeface="+mn-cs"/>
                        </a:rPr>
                        <a:t>Cold</a:t>
                      </a:r>
                      <a:endParaRPr lang="en-GB" sz="2900" dirty="0"/>
                    </a:p>
                  </a:txBody>
                  <a:tcPr/>
                </a:tc>
                <a:tc>
                  <a:txBody>
                    <a:bodyPr/>
                    <a:lstStyle/>
                    <a:p>
                      <a:r>
                        <a:rPr lang="en-GB" sz="2900" kern="1200" dirty="0" smtClean="0">
                          <a:solidFill>
                            <a:schemeClr val="dk1"/>
                          </a:solidFill>
                          <a:effectLst/>
                          <a:latin typeface="+mn-lt"/>
                          <a:ea typeface="+mn-ea"/>
                          <a:cs typeface="+mn-cs"/>
                        </a:rPr>
                        <a:t>Suggests a mild discomfort</a:t>
                      </a:r>
                      <a:endParaRPr lang="en-GB" sz="2900" dirty="0"/>
                    </a:p>
                  </a:txBody>
                  <a:tcPr/>
                </a:tc>
              </a:tr>
              <a:tr h="370840">
                <a:tc>
                  <a:txBody>
                    <a:bodyPr/>
                    <a:lstStyle/>
                    <a:p>
                      <a:r>
                        <a:rPr lang="en-GB" sz="2900" kern="1200" dirty="0" smtClean="0">
                          <a:solidFill>
                            <a:schemeClr val="dk1"/>
                          </a:solidFill>
                          <a:effectLst/>
                          <a:latin typeface="+mn-lt"/>
                          <a:ea typeface="+mn-ea"/>
                          <a:cs typeface="+mn-cs"/>
                        </a:rPr>
                        <a:t>Freezing</a:t>
                      </a:r>
                      <a:endParaRPr lang="en-GB" sz="2900" dirty="0"/>
                    </a:p>
                  </a:txBody>
                  <a:tcPr/>
                </a:tc>
                <a:tc>
                  <a:txBody>
                    <a:bodyPr/>
                    <a:lstStyle/>
                    <a:p>
                      <a:r>
                        <a:rPr lang="en-GB" sz="2900" kern="1200" dirty="0" smtClean="0">
                          <a:solidFill>
                            <a:schemeClr val="dk1"/>
                          </a:solidFill>
                          <a:effectLst/>
                          <a:latin typeface="+mn-lt"/>
                          <a:ea typeface="+mn-ea"/>
                          <a:cs typeface="+mn-cs"/>
                        </a:rPr>
                        <a:t>Cold</a:t>
                      </a:r>
                      <a:endParaRPr lang="en-GB" sz="2900" dirty="0"/>
                    </a:p>
                  </a:txBody>
                  <a:tcPr/>
                </a:tc>
                <a:tc>
                  <a:txBody>
                    <a:bodyPr/>
                    <a:lstStyle/>
                    <a:p>
                      <a:r>
                        <a:rPr lang="en-GB" sz="2900" kern="1200" dirty="0" smtClean="0">
                          <a:solidFill>
                            <a:schemeClr val="dk1"/>
                          </a:solidFill>
                          <a:effectLst/>
                          <a:latin typeface="+mn-lt"/>
                          <a:ea typeface="+mn-ea"/>
                          <a:cs typeface="+mn-cs"/>
                        </a:rPr>
                        <a:t>Suggests increased discomfort and possible danger</a:t>
                      </a:r>
                      <a:endParaRPr lang="en-GB" sz="2900" dirty="0"/>
                    </a:p>
                  </a:txBody>
                  <a:tcPr/>
                </a:tc>
              </a:tr>
              <a:tr h="370840">
                <a:tc>
                  <a:txBody>
                    <a:bodyPr/>
                    <a:lstStyle/>
                    <a:p>
                      <a:r>
                        <a:rPr lang="en-GB" sz="2900" kern="1200" dirty="0" smtClean="0">
                          <a:solidFill>
                            <a:schemeClr val="dk1"/>
                          </a:solidFill>
                          <a:effectLst/>
                          <a:latin typeface="+mn-lt"/>
                          <a:ea typeface="+mn-ea"/>
                          <a:cs typeface="+mn-cs"/>
                        </a:rPr>
                        <a:t>Perishing </a:t>
                      </a:r>
                      <a:endParaRPr lang="en-GB" sz="2900" dirty="0"/>
                    </a:p>
                  </a:txBody>
                  <a:tcPr/>
                </a:tc>
                <a:tc>
                  <a:txBody>
                    <a:bodyPr/>
                    <a:lstStyle/>
                    <a:p>
                      <a:r>
                        <a:rPr lang="en-GB" sz="2900" kern="1200" dirty="0" smtClean="0">
                          <a:solidFill>
                            <a:schemeClr val="dk1"/>
                          </a:solidFill>
                          <a:effectLst/>
                          <a:latin typeface="+mn-lt"/>
                          <a:ea typeface="+mn-ea"/>
                          <a:cs typeface="+mn-cs"/>
                        </a:rPr>
                        <a:t>Cold</a:t>
                      </a:r>
                      <a:endParaRPr lang="en-GB" sz="2900" dirty="0"/>
                    </a:p>
                  </a:txBody>
                  <a:tcPr/>
                </a:tc>
                <a:tc>
                  <a:txBody>
                    <a:bodyPr/>
                    <a:lstStyle/>
                    <a:p>
                      <a:r>
                        <a:rPr lang="en-GB" sz="2900" kern="1200" dirty="0" smtClean="0">
                          <a:solidFill>
                            <a:schemeClr val="dk1"/>
                          </a:solidFill>
                          <a:effectLst/>
                          <a:latin typeface="+mn-lt"/>
                          <a:ea typeface="+mn-ea"/>
                          <a:cs typeface="+mn-cs"/>
                        </a:rPr>
                        <a:t>Hypothermic coldness that can cause death; extreme discomfort</a:t>
                      </a:r>
                      <a:endParaRPr lang="en-GB" sz="2900" dirty="0"/>
                    </a:p>
                  </a:txBody>
                  <a:tcPr/>
                </a:tc>
              </a:tr>
            </a:tbl>
          </a:graphicData>
        </a:graphic>
      </p:graphicFrame>
    </p:spTree>
    <p:extLst>
      <p:ext uri="{BB962C8B-B14F-4D97-AF65-F5344CB8AC3E}">
        <p14:creationId xmlns:p14="http://schemas.microsoft.com/office/powerpoint/2010/main" val="6197662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88640"/>
            <a:ext cx="8667726" cy="1077218"/>
          </a:xfrm>
          <a:prstGeom prst="rect">
            <a:avLst/>
          </a:prstGeom>
          <a:solidFill>
            <a:srgbClr val="00B0F0"/>
          </a:solidFill>
        </p:spPr>
        <p:txBody>
          <a:bodyPr wrap="square" rtlCol="0">
            <a:spAutoFit/>
          </a:bodyPr>
          <a:lstStyle/>
          <a:p>
            <a:r>
              <a:rPr lang="en-GB" sz="3200" b="1" dirty="0" smtClean="0"/>
              <a:t>Textual Analysis – Exam Prep </a:t>
            </a:r>
          </a:p>
          <a:p>
            <a:r>
              <a:rPr lang="en-GB" sz="3200" b="1" dirty="0" smtClean="0"/>
              <a:t>Focus on – </a:t>
            </a:r>
            <a:r>
              <a:rPr lang="en-GB" sz="3200" b="1" dirty="0"/>
              <a:t>Word choice</a:t>
            </a:r>
            <a:r>
              <a:rPr lang="en-GB" sz="3200" b="1" dirty="0" smtClean="0"/>
              <a:t> (5)</a:t>
            </a:r>
            <a:endParaRPr lang="en-GB" sz="3200" b="1" dirty="0"/>
          </a:p>
        </p:txBody>
      </p:sp>
      <p:sp>
        <p:nvSpPr>
          <p:cNvPr id="6" name="TextBox 5"/>
          <p:cNvSpPr txBox="1"/>
          <p:nvPr/>
        </p:nvSpPr>
        <p:spPr>
          <a:xfrm>
            <a:off x="251520" y="1399389"/>
            <a:ext cx="8595719" cy="1015663"/>
          </a:xfrm>
          <a:prstGeom prst="rect">
            <a:avLst/>
          </a:prstGeom>
          <a:noFill/>
        </p:spPr>
        <p:txBody>
          <a:bodyPr wrap="square" rtlCol="0">
            <a:spAutoFit/>
          </a:bodyPr>
          <a:lstStyle/>
          <a:p>
            <a:endParaRPr lang="en-GB" sz="2000" dirty="0"/>
          </a:p>
          <a:p>
            <a:r>
              <a:rPr lang="en-GB" sz="2200" dirty="0"/>
              <a:t> </a:t>
            </a:r>
            <a:endParaRPr lang="en-GB" sz="2200" dirty="0" smtClean="0"/>
          </a:p>
          <a:p>
            <a:endParaRPr lang="en-GB" dirty="0"/>
          </a:p>
        </p:txBody>
      </p:sp>
      <p:pic>
        <p:nvPicPr>
          <p:cNvPr id="9218" name="Picture 2" descr="C:\Users\mr7349b\AppData\Local\Microsoft\Windows\Temporary Internet Files\Content.IE5\JPFB9DSY\MC90033144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03234" y="260648"/>
            <a:ext cx="1809184" cy="140932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2051839242"/>
              </p:ext>
            </p:extLst>
          </p:nvPr>
        </p:nvGraphicFramePr>
        <p:xfrm>
          <a:off x="259093" y="1669971"/>
          <a:ext cx="8633387" cy="4678680"/>
        </p:xfrm>
        <a:graphic>
          <a:graphicData uri="http://schemas.openxmlformats.org/drawingml/2006/table">
            <a:tbl>
              <a:tblPr firstRow="1" bandRow="1">
                <a:tableStyleId>{5C22544A-7EE6-4342-B048-85BDC9FD1C3A}</a:tableStyleId>
              </a:tblPr>
              <a:tblGrid>
                <a:gridCol w="2032000"/>
                <a:gridCol w="2032000"/>
                <a:gridCol w="4569387"/>
              </a:tblGrid>
              <a:tr h="370840">
                <a:tc>
                  <a:txBody>
                    <a:bodyPr/>
                    <a:lstStyle/>
                    <a:p>
                      <a:r>
                        <a:rPr lang="en-GB" sz="2900" b="1" kern="1200" dirty="0" smtClean="0">
                          <a:solidFill>
                            <a:schemeClr val="lt1"/>
                          </a:solidFill>
                          <a:effectLst/>
                          <a:latin typeface="+mn-lt"/>
                          <a:ea typeface="+mn-ea"/>
                          <a:cs typeface="+mn-cs"/>
                        </a:rPr>
                        <a:t>Word choice example</a:t>
                      </a:r>
                      <a:endParaRPr lang="en-GB" sz="2900" dirty="0"/>
                    </a:p>
                  </a:txBody>
                  <a:tcPr/>
                </a:tc>
                <a:tc>
                  <a:txBody>
                    <a:bodyPr/>
                    <a:lstStyle/>
                    <a:p>
                      <a:r>
                        <a:rPr lang="en-GB" sz="2900" b="1" kern="1200" dirty="0" smtClean="0">
                          <a:solidFill>
                            <a:schemeClr val="lt1"/>
                          </a:solidFill>
                          <a:effectLst/>
                          <a:latin typeface="+mn-lt"/>
                          <a:ea typeface="+mn-ea"/>
                          <a:cs typeface="+mn-cs"/>
                        </a:rPr>
                        <a:t>Denotation</a:t>
                      </a:r>
                      <a:endParaRPr lang="en-GB" sz="2900" dirty="0"/>
                    </a:p>
                  </a:txBody>
                  <a:tcPr/>
                </a:tc>
                <a:tc>
                  <a:txBody>
                    <a:bodyPr/>
                    <a:lstStyle/>
                    <a:p>
                      <a:r>
                        <a:rPr lang="en-GB" sz="2900" b="1" kern="1200" dirty="0" smtClean="0">
                          <a:solidFill>
                            <a:schemeClr val="lt1"/>
                          </a:solidFill>
                          <a:effectLst/>
                          <a:latin typeface="+mn-lt"/>
                          <a:ea typeface="+mn-ea"/>
                          <a:cs typeface="+mn-cs"/>
                        </a:rPr>
                        <a:t>Connotation</a:t>
                      </a:r>
                      <a:endParaRPr lang="en-GB" sz="2900" dirty="0"/>
                    </a:p>
                  </a:txBody>
                  <a:tcPr/>
                </a:tc>
              </a:tr>
              <a:tr h="370840">
                <a:tc>
                  <a:txBody>
                    <a:bodyPr/>
                    <a:lstStyle/>
                    <a:p>
                      <a:r>
                        <a:rPr lang="en-GB" sz="2800" kern="1200" dirty="0" smtClean="0">
                          <a:solidFill>
                            <a:schemeClr val="dk1"/>
                          </a:solidFill>
                          <a:effectLst/>
                          <a:latin typeface="+mn-lt"/>
                          <a:ea typeface="+mn-ea"/>
                          <a:cs typeface="+mn-cs"/>
                        </a:rPr>
                        <a:t>Warm</a:t>
                      </a:r>
                      <a:endParaRPr lang="en-GB" sz="4000" dirty="0"/>
                    </a:p>
                  </a:txBody>
                  <a:tcPr/>
                </a:tc>
                <a:tc>
                  <a:txBody>
                    <a:bodyPr/>
                    <a:lstStyle/>
                    <a:p>
                      <a:r>
                        <a:rPr lang="en-GB" sz="2800" kern="1200" dirty="0" smtClean="0">
                          <a:solidFill>
                            <a:schemeClr val="dk1"/>
                          </a:solidFill>
                          <a:effectLst/>
                          <a:latin typeface="+mn-lt"/>
                          <a:ea typeface="+mn-ea"/>
                          <a:cs typeface="+mn-cs"/>
                        </a:rPr>
                        <a:t>Hot</a:t>
                      </a:r>
                      <a:endParaRPr lang="en-GB" sz="4000" dirty="0"/>
                    </a:p>
                  </a:txBody>
                  <a:tcPr/>
                </a:tc>
                <a:tc>
                  <a:txBody>
                    <a:bodyPr/>
                    <a:lstStyle/>
                    <a:p>
                      <a:r>
                        <a:rPr lang="en-GB" sz="2800" kern="1200" dirty="0" smtClean="0">
                          <a:solidFill>
                            <a:schemeClr val="dk1"/>
                          </a:solidFill>
                          <a:effectLst/>
                          <a:latin typeface="+mn-lt"/>
                          <a:ea typeface="+mn-ea"/>
                          <a:cs typeface="+mn-cs"/>
                        </a:rPr>
                        <a:t>A pleasant, comfortable heat</a:t>
                      </a:r>
                      <a:endParaRPr lang="en-GB" sz="4000" dirty="0"/>
                    </a:p>
                  </a:txBody>
                  <a:tcPr/>
                </a:tc>
              </a:tr>
              <a:tr h="370840">
                <a:tc>
                  <a:txBody>
                    <a:bodyPr/>
                    <a:lstStyle/>
                    <a:p>
                      <a:r>
                        <a:rPr lang="en-GB" sz="2800" kern="1200" dirty="0" smtClean="0">
                          <a:solidFill>
                            <a:schemeClr val="dk1"/>
                          </a:solidFill>
                          <a:effectLst/>
                          <a:latin typeface="+mn-lt"/>
                          <a:ea typeface="+mn-ea"/>
                          <a:cs typeface="+mn-cs"/>
                        </a:rPr>
                        <a:t>Boiling</a:t>
                      </a:r>
                      <a:endParaRPr lang="en-GB" sz="4000" dirty="0"/>
                    </a:p>
                  </a:txBody>
                  <a:tcPr/>
                </a:tc>
                <a:tc>
                  <a:txBody>
                    <a:bodyPr/>
                    <a:lstStyle/>
                    <a:p>
                      <a:r>
                        <a:rPr lang="en-GB" sz="2800" kern="1200" dirty="0" smtClean="0">
                          <a:solidFill>
                            <a:schemeClr val="dk1"/>
                          </a:solidFill>
                          <a:effectLst/>
                          <a:latin typeface="+mn-lt"/>
                          <a:ea typeface="+mn-ea"/>
                          <a:cs typeface="+mn-cs"/>
                        </a:rPr>
                        <a:t>Hot</a:t>
                      </a:r>
                      <a:endParaRPr lang="en-GB" sz="4000" dirty="0"/>
                    </a:p>
                  </a:txBody>
                  <a:tcPr/>
                </a:tc>
                <a:tc>
                  <a:txBody>
                    <a:bodyPr/>
                    <a:lstStyle/>
                    <a:p>
                      <a:r>
                        <a:rPr lang="en-GB" sz="2800" kern="1200" dirty="0" smtClean="0">
                          <a:solidFill>
                            <a:schemeClr val="dk1"/>
                          </a:solidFill>
                          <a:effectLst/>
                          <a:latin typeface="+mn-lt"/>
                          <a:ea typeface="+mn-ea"/>
                          <a:cs typeface="+mn-cs"/>
                        </a:rPr>
                        <a:t>Heat that causes discomfort such as sweating and airlessness</a:t>
                      </a:r>
                      <a:endParaRPr lang="en-GB" sz="4000" dirty="0"/>
                    </a:p>
                  </a:txBody>
                  <a:tcPr/>
                </a:tc>
              </a:tr>
              <a:tr h="370840">
                <a:tc>
                  <a:txBody>
                    <a:bodyPr/>
                    <a:lstStyle/>
                    <a:p>
                      <a:r>
                        <a:rPr lang="en-GB" sz="2800" kern="1200" dirty="0" smtClean="0">
                          <a:solidFill>
                            <a:schemeClr val="dk1"/>
                          </a:solidFill>
                          <a:effectLst/>
                          <a:latin typeface="+mn-lt"/>
                          <a:ea typeface="+mn-ea"/>
                          <a:cs typeface="+mn-cs"/>
                        </a:rPr>
                        <a:t>Blistering </a:t>
                      </a:r>
                      <a:endParaRPr lang="en-GB" sz="4000" dirty="0"/>
                    </a:p>
                  </a:txBody>
                  <a:tcPr/>
                </a:tc>
                <a:tc>
                  <a:txBody>
                    <a:bodyPr/>
                    <a:lstStyle/>
                    <a:p>
                      <a:r>
                        <a:rPr lang="en-GB" sz="2800" kern="1200" dirty="0" smtClean="0">
                          <a:solidFill>
                            <a:schemeClr val="dk1"/>
                          </a:solidFill>
                          <a:effectLst/>
                          <a:latin typeface="+mn-lt"/>
                          <a:ea typeface="+mn-ea"/>
                          <a:cs typeface="+mn-cs"/>
                        </a:rPr>
                        <a:t>Hot</a:t>
                      </a:r>
                      <a:endParaRPr lang="en-GB" sz="4000" dirty="0"/>
                    </a:p>
                  </a:txBody>
                  <a:tcPr/>
                </a:tc>
                <a:tc>
                  <a:txBody>
                    <a:bodyPr/>
                    <a:lstStyle/>
                    <a:p>
                      <a:r>
                        <a:rPr lang="en-GB" sz="2800" kern="1200" dirty="0" smtClean="0">
                          <a:solidFill>
                            <a:schemeClr val="dk1"/>
                          </a:solidFill>
                          <a:effectLst/>
                          <a:latin typeface="+mn-lt"/>
                          <a:ea typeface="+mn-ea"/>
                          <a:cs typeface="+mn-cs"/>
                        </a:rPr>
                        <a:t>Heat that can harm and cause the skin to break; extreme discomfort</a:t>
                      </a:r>
                      <a:endParaRPr lang="en-GB" sz="4000" dirty="0"/>
                    </a:p>
                  </a:txBody>
                  <a:tcPr/>
                </a:tc>
              </a:tr>
            </a:tbl>
          </a:graphicData>
        </a:graphic>
      </p:graphicFrame>
    </p:spTree>
    <p:extLst>
      <p:ext uri="{BB962C8B-B14F-4D97-AF65-F5344CB8AC3E}">
        <p14:creationId xmlns:p14="http://schemas.microsoft.com/office/powerpoint/2010/main" val="21239614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88640"/>
            <a:ext cx="8667726" cy="1077218"/>
          </a:xfrm>
          <a:prstGeom prst="rect">
            <a:avLst/>
          </a:prstGeom>
          <a:solidFill>
            <a:srgbClr val="00B0F0"/>
          </a:solidFill>
        </p:spPr>
        <p:txBody>
          <a:bodyPr wrap="square" rtlCol="0">
            <a:spAutoFit/>
          </a:bodyPr>
          <a:lstStyle/>
          <a:p>
            <a:r>
              <a:rPr lang="en-GB" sz="3200" b="1" dirty="0" smtClean="0"/>
              <a:t>Textual Analysis – Exam Prep </a:t>
            </a:r>
          </a:p>
          <a:p>
            <a:r>
              <a:rPr lang="en-GB" sz="3200" b="1" dirty="0" smtClean="0"/>
              <a:t>Focus on – </a:t>
            </a:r>
            <a:r>
              <a:rPr lang="en-GB" sz="3200" b="1" dirty="0"/>
              <a:t>Word choice</a:t>
            </a:r>
            <a:r>
              <a:rPr lang="en-GB" sz="3200" b="1" dirty="0" smtClean="0"/>
              <a:t> (6)</a:t>
            </a:r>
            <a:endParaRPr lang="en-GB" sz="3200" b="1" dirty="0"/>
          </a:p>
        </p:txBody>
      </p:sp>
      <p:sp>
        <p:nvSpPr>
          <p:cNvPr id="6" name="TextBox 5"/>
          <p:cNvSpPr txBox="1"/>
          <p:nvPr/>
        </p:nvSpPr>
        <p:spPr>
          <a:xfrm>
            <a:off x="251520" y="1399389"/>
            <a:ext cx="8595719" cy="1015663"/>
          </a:xfrm>
          <a:prstGeom prst="rect">
            <a:avLst/>
          </a:prstGeom>
          <a:noFill/>
        </p:spPr>
        <p:txBody>
          <a:bodyPr wrap="square" rtlCol="0">
            <a:spAutoFit/>
          </a:bodyPr>
          <a:lstStyle/>
          <a:p>
            <a:endParaRPr lang="en-GB" sz="2000" dirty="0"/>
          </a:p>
          <a:p>
            <a:r>
              <a:rPr lang="en-GB" sz="2200" dirty="0"/>
              <a:t> </a:t>
            </a:r>
            <a:endParaRPr lang="en-GB" sz="2200" dirty="0" smtClean="0"/>
          </a:p>
          <a:p>
            <a:endParaRPr lang="en-GB" dirty="0"/>
          </a:p>
        </p:txBody>
      </p:sp>
      <p:pic>
        <p:nvPicPr>
          <p:cNvPr id="9218" name="Picture 2" descr="C:\Users\mr7349b\AppData\Local\Microsoft\Windows\Temporary Internet Files\Content.IE5\JPFB9DSY\MC90033144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03234" y="260648"/>
            <a:ext cx="1809184" cy="140932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51520" y="1622078"/>
            <a:ext cx="8667726" cy="1384995"/>
          </a:xfrm>
          <a:prstGeom prst="rect">
            <a:avLst/>
          </a:prstGeom>
        </p:spPr>
        <p:txBody>
          <a:bodyPr wrap="square">
            <a:spAutoFit/>
          </a:bodyPr>
          <a:lstStyle/>
          <a:p>
            <a:r>
              <a:rPr lang="en-GB" sz="2800" dirty="0" smtClean="0"/>
              <a:t>You </a:t>
            </a:r>
            <a:r>
              <a:rPr lang="en-GB" sz="2800" dirty="0"/>
              <a:t>can make up </a:t>
            </a:r>
            <a:r>
              <a:rPr lang="en-GB" sz="2800" dirty="0" smtClean="0"/>
              <a:t>you own </a:t>
            </a:r>
            <a:r>
              <a:rPr lang="en-GB" sz="2800" dirty="0"/>
              <a:t>tabulated examples with a focus on an increased degree of intensity using denotations such as good, bad, raining, sunny, happy, sad, angry etc.</a:t>
            </a:r>
          </a:p>
        </p:txBody>
      </p:sp>
      <p:sp>
        <p:nvSpPr>
          <p:cNvPr id="4" name="Rectangle 3"/>
          <p:cNvSpPr/>
          <p:nvPr/>
        </p:nvSpPr>
        <p:spPr>
          <a:xfrm>
            <a:off x="287524" y="3212976"/>
            <a:ext cx="8595718" cy="1846659"/>
          </a:xfrm>
          <a:prstGeom prst="rect">
            <a:avLst/>
          </a:prstGeom>
        </p:spPr>
        <p:txBody>
          <a:bodyPr wrap="square">
            <a:spAutoFit/>
          </a:bodyPr>
          <a:lstStyle/>
          <a:p>
            <a:r>
              <a:rPr lang="en-GB" sz="3200" b="1" dirty="0">
                <a:solidFill>
                  <a:srgbClr val="FFFF00"/>
                </a:solidFill>
              </a:rPr>
              <a:t>As with imagery, there is a question that </a:t>
            </a:r>
            <a:r>
              <a:rPr lang="en-GB" sz="3200" b="1" dirty="0" smtClean="0">
                <a:solidFill>
                  <a:srgbClr val="FFFF00"/>
                </a:solidFill>
              </a:rPr>
              <a:t>you can </a:t>
            </a:r>
            <a:r>
              <a:rPr lang="en-GB" sz="3200" b="1" dirty="0">
                <a:solidFill>
                  <a:srgbClr val="FFFF00"/>
                </a:solidFill>
              </a:rPr>
              <a:t>ask </a:t>
            </a:r>
            <a:r>
              <a:rPr lang="en-GB" sz="3200" b="1" dirty="0" smtClean="0">
                <a:solidFill>
                  <a:srgbClr val="FFFF00"/>
                </a:solidFill>
              </a:rPr>
              <a:t>yourself which </a:t>
            </a:r>
            <a:r>
              <a:rPr lang="en-GB" sz="3200" b="1" dirty="0">
                <a:solidFill>
                  <a:srgbClr val="FFFF00"/>
                </a:solidFill>
              </a:rPr>
              <a:t>then frames the structure of </a:t>
            </a:r>
            <a:r>
              <a:rPr lang="en-GB" sz="3200" b="1" dirty="0" smtClean="0">
                <a:solidFill>
                  <a:srgbClr val="FFFF00"/>
                </a:solidFill>
              </a:rPr>
              <a:t>your response</a:t>
            </a:r>
            <a:r>
              <a:rPr lang="en-GB" sz="3200" b="1" dirty="0">
                <a:solidFill>
                  <a:srgbClr val="FFFF00"/>
                </a:solidFill>
              </a:rPr>
              <a:t>:</a:t>
            </a:r>
          </a:p>
          <a:p>
            <a:r>
              <a:rPr lang="en-GB" dirty="0"/>
              <a:t> </a:t>
            </a:r>
          </a:p>
        </p:txBody>
      </p:sp>
      <p:sp>
        <p:nvSpPr>
          <p:cNvPr id="7" name="Rectangle 6"/>
          <p:cNvSpPr/>
          <p:nvPr/>
        </p:nvSpPr>
        <p:spPr>
          <a:xfrm>
            <a:off x="251520" y="5157192"/>
            <a:ext cx="8578004" cy="1384995"/>
          </a:xfrm>
          <a:prstGeom prst="rect">
            <a:avLst/>
          </a:prstGeom>
        </p:spPr>
        <p:txBody>
          <a:bodyPr wrap="square">
            <a:spAutoFit/>
          </a:bodyPr>
          <a:lstStyle/>
          <a:p>
            <a:r>
              <a:rPr lang="en-GB" sz="2800" b="1" i="1" u="sng" dirty="0">
                <a:solidFill>
                  <a:srgbClr val="FF0000"/>
                </a:solidFill>
              </a:rPr>
              <a:t>What</a:t>
            </a:r>
            <a:r>
              <a:rPr lang="en-GB" sz="2800" b="1" dirty="0"/>
              <a:t> word has the writer chosen, </a:t>
            </a:r>
            <a:r>
              <a:rPr lang="en-GB" sz="2800" b="1" i="1" u="sng" dirty="0">
                <a:solidFill>
                  <a:srgbClr val="FF0000"/>
                </a:solidFill>
              </a:rPr>
              <a:t>what</a:t>
            </a:r>
            <a:r>
              <a:rPr lang="en-GB" sz="2800" b="1" dirty="0">
                <a:solidFill>
                  <a:srgbClr val="FF0000"/>
                </a:solidFill>
              </a:rPr>
              <a:t> </a:t>
            </a:r>
            <a:r>
              <a:rPr lang="en-GB" sz="2800" b="1" dirty="0"/>
              <a:t>word could they have used instead and </a:t>
            </a:r>
            <a:r>
              <a:rPr lang="en-GB" sz="2800" b="1" i="1" u="sng" dirty="0">
                <a:solidFill>
                  <a:srgbClr val="FF0000"/>
                </a:solidFill>
              </a:rPr>
              <a:t>what</a:t>
            </a:r>
            <a:r>
              <a:rPr lang="en-GB" sz="2800" b="1" dirty="0">
                <a:solidFill>
                  <a:srgbClr val="FF0000"/>
                </a:solidFill>
              </a:rPr>
              <a:t> </a:t>
            </a:r>
            <a:r>
              <a:rPr lang="en-GB" sz="2800" b="1" dirty="0"/>
              <a:t>impact does the writer’s choice have on understanding, impact, emotion etc.?</a:t>
            </a:r>
          </a:p>
        </p:txBody>
      </p:sp>
    </p:spTree>
    <p:extLst>
      <p:ext uri="{BB962C8B-B14F-4D97-AF65-F5344CB8AC3E}">
        <p14:creationId xmlns:p14="http://schemas.microsoft.com/office/powerpoint/2010/main" val="10649635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88640"/>
            <a:ext cx="8667726" cy="1077218"/>
          </a:xfrm>
          <a:prstGeom prst="rect">
            <a:avLst/>
          </a:prstGeom>
          <a:solidFill>
            <a:srgbClr val="00B0F0"/>
          </a:solidFill>
        </p:spPr>
        <p:txBody>
          <a:bodyPr wrap="square" rtlCol="0">
            <a:spAutoFit/>
          </a:bodyPr>
          <a:lstStyle/>
          <a:p>
            <a:r>
              <a:rPr lang="en-GB" sz="3200" b="1" dirty="0" smtClean="0"/>
              <a:t>Textual Analysis – Exam Prep </a:t>
            </a:r>
          </a:p>
          <a:p>
            <a:r>
              <a:rPr lang="en-GB" sz="3200" b="1" dirty="0" smtClean="0"/>
              <a:t>Focus on – </a:t>
            </a:r>
            <a:r>
              <a:rPr lang="en-GB" sz="3200" b="1" dirty="0"/>
              <a:t>Word choice</a:t>
            </a:r>
            <a:r>
              <a:rPr lang="en-GB" sz="3200" b="1" dirty="0" smtClean="0"/>
              <a:t> (7)</a:t>
            </a:r>
            <a:endParaRPr lang="en-GB" sz="3200" b="1" dirty="0"/>
          </a:p>
        </p:txBody>
      </p:sp>
      <p:sp>
        <p:nvSpPr>
          <p:cNvPr id="6" name="TextBox 5"/>
          <p:cNvSpPr txBox="1"/>
          <p:nvPr/>
        </p:nvSpPr>
        <p:spPr>
          <a:xfrm>
            <a:off x="251520" y="1399389"/>
            <a:ext cx="8595719" cy="1015663"/>
          </a:xfrm>
          <a:prstGeom prst="rect">
            <a:avLst/>
          </a:prstGeom>
          <a:noFill/>
        </p:spPr>
        <p:txBody>
          <a:bodyPr wrap="square" rtlCol="0">
            <a:spAutoFit/>
          </a:bodyPr>
          <a:lstStyle/>
          <a:p>
            <a:endParaRPr lang="en-GB" sz="2000" dirty="0"/>
          </a:p>
          <a:p>
            <a:r>
              <a:rPr lang="en-GB" sz="2200" dirty="0"/>
              <a:t> </a:t>
            </a:r>
            <a:endParaRPr lang="en-GB" sz="2200" dirty="0" smtClean="0"/>
          </a:p>
          <a:p>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135789610"/>
              </p:ext>
            </p:extLst>
          </p:nvPr>
        </p:nvGraphicFramePr>
        <p:xfrm>
          <a:off x="251520" y="1907220"/>
          <a:ext cx="8640960" cy="3901440"/>
        </p:xfrm>
        <a:graphic>
          <a:graphicData uri="http://schemas.openxmlformats.org/drawingml/2006/table">
            <a:tbl>
              <a:tblPr firstRow="1" bandRow="1">
                <a:tableStyleId>{5C22544A-7EE6-4342-B048-85BDC9FD1C3A}</a:tableStyleId>
              </a:tblPr>
              <a:tblGrid>
                <a:gridCol w="3384376"/>
                <a:gridCol w="5256584"/>
              </a:tblGrid>
              <a:tr h="370840">
                <a:tc>
                  <a:txBody>
                    <a:bodyPr/>
                    <a:lstStyle/>
                    <a:p>
                      <a:r>
                        <a:rPr lang="en-GB" sz="3400" b="1" kern="1200" dirty="0" smtClean="0">
                          <a:solidFill>
                            <a:schemeClr val="lt1"/>
                          </a:solidFill>
                          <a:effectLst/>
                          <a:latin typeface="+mn-lt"/>
                          <a:ea typeface="+mn-ea"/>
                          <a:cs typeface="+mn-cs"/>
                        </a:rPr>
                        <a:t>What word?</a:t>
                      </a:r>
                      <a:endParaRPr lang="en-GB" sz="3400" dirty="0"/>
                    </a:p>
                  </a:txBody>
                  <a:tcPr/>
                </a:tc>
                <a:tc>
                  <a:txBody>
                    <a:bodyPr/>
                    <a:lstStyle/>
                    <a:p>
                      <a:r>
                        <a:rPr lang="en-GB" sz="3400" b="1" kern="1200" dirty="0" smtClean="0">
                          <a:solidFill>
                            <a:schemeClr val="lt1"/>
                          </a:solidFill>
                          <a:effectLst/>
                          <a:latin typeface="+mn-lt"/>
                          <a:ea typeface="+mn-ea"/>
                          <a:cs typeface="+mn-cs"/>
                        </a:rPr>
                        <a:t>The writer’s choice of [quotation] …</a:t>
                      </a:r>
                      <a:endParaRPr lang="en-GB" sz="3400" dirty="0"/>
                    </a:p>
                  </a:txBody>
                  <a:tcPr/>
                </a:tc>
              </a:tr>
              <a:tr h="370840">
                <a:tc>
                  <a:txBody>
                    <a:bodyPr/>
                    <a:lstStyle/>
                    <a:p>
                      <a:r>
                        <a:rPr lang="en-GB" sz="3400" kern="1200" dirty="0" smtClean="0">
                          <a:solidFill>
                            <a:schemeClr val="dk1"/>
                          </a:solidFill>
                          <a:effectLst/>
                          <a:latin typeface="+mn-lt"/>
                          <a:ea typeface="+mn-ea"/>
                          <a:cs typeface="+mn-cs"/>
                        </a:rPr>
                        <a:t>What alternative?</a:t>
                      </a:r>
                      <a:endParaRPr lang="en-GB" sz="3400" dirty="0"/>
                    </a:p>
                  </a:txBody>
                  <a:tcPr/>
                </a:tc>
                <a:tc>
                  <a:txBody>
                    <a:bodyPr/>
                    <a:lstStyle/>
                    <a:p>
                      <a:r>
                        <a:rPr lang="en-GB" sz="3400" kern="1200" dirty="0" smtClean="0">
                          <a:solidFill>
                            <a:schemeClr val="dk1"/>
                          </a:solidFill>
                          <a:effectLst/>
                          <a:latin typeface="+mn-lt"/>
                          <a:ea typeface="+mn-ea"/>
                          <a:cs typeface="+mn-cs"/>
                        </a:rPr>
                        <a:t>to show …</a:t>
                      </a:r>
                      <a:endParaRPr lang="en-GB" sz="3400" dirty="0"/>
                    </a:p>
                  </a:txBody>
                  <a:tcPr/>
                </a:tc>
              </a:tr>
              <a:tr h="370840">
                <a:tc>
                  <a:txBody>
                    <a:bodyPr/>
                    <a:lstStyle/>
                    <a:p>
                      <a:r>
                        <a:rPr lang="en-GB" sz="3400" kern="1200" dirty="0" smtClean="0">
                          <a:solidFill>
                            <a:schemeClr val="dk1"/>
                          </a:solidFill>
                          <a:effectLst/>
                          <a:latin typeface="+mn-lt"/>
                          <a:ea typeface="+mn-ea"/>
                          <a:cs typeface="+mn-cs"/>
                        </a:rPr>
                        <a:t>What does it add? (</a:t>
                      </a:r>
                      <a:r>
                        <a:rPr lang="en-GB" sz="3400" i="1" kern="1200" dirty="0" smtClean="0">
                          <a:solidFill>
                            <a:schemeClr val="dk1"/>
                          </a:solidFill>
                          <a:effectLst/>
                          <a:latin typeface="+mn-lt"/>
                          <a:ea typeface="+mn-ea"/>
                          <a:cs typeface="+mn-cs"/>
                        </a:rPr>
                        <a:t>must link to focus of question</a:t>
                      </a:r>
                      <a:r>
                        <a:rPr lang="en-GB" sz="3400" kern="1200" dirty="0" smtClean="0">
                          <a:solidFill>
                            <a:schemeClr val="dk1"/>
                          </a:solidFill>
                          <a:effectLst/>
                          <a:latin typeface="+mn-lt"/>
                          <a:ea typeface="+mn-ea"/>
                          <a:cs typeface="+mn-cs"/>
                        </a:rPr>
                        <a:t>)</a:t>
                      </a:r>
                      <a:endParaRPr lang="en-GB" sz="3400" dirty="0"/>
                    </a:p>
                  </a:txBody>
                  <a:tcPr/>
                </a:tc>
                <a:tc>
                  <a:txBody>
                    <a:bodyPr/>
                    <a:lstStyle/>
                    <a:p>
                      <a:r>
                        <a:rPr lang="en-GB" sz="3400" kern="1200" dirty="0" smtClean="0">
                          <a:solidFill>
                            <a:schemeClr val="dk1"/>
                          </a:solidFill>
                          <a:effectLst/>
                          <a:latin typeface="+mn-lt"/>
                          <a:ea typeface="+mn-ea"/>
                          <a:cs typeface="+mn-cs"/>
                        </a:rPr>
                        <a:t>has connotations of …, which suggests/show/increases the reader’s understanding of … </a:t>
                      </a:r>
                      <a:endParaRPr lang="en-GB" sz="3400" dirty="0"/>
                    </a:p>
                  </a:txBody>
                  <a:tcPr/>
                </a:tc>
              </a:tr>
            </a:tbl>
          </a:graphicData>
        </a:graphic>
      </p:graphicFrame>
      <p:pic>
        <p:nvPicPr>
          <p:cNvPr id="9218" name="Picture 2" descr="C:\Users\mr7349b\AppData\Local\Microsoft\Windows\Temporary Internet Files\Content.IE5\JPFB9DSY\MC90033144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03234" y="260648"/>
            <a:ext cx="1809184" cy="1409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3866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88640"/>
            <a:ext cx="8667726" cy="1077218"/>
          </a:xfrm>
          <a:prstGeom prst="rect">
            <a:avLst/>
          </a:prstGeom>
          <a:solidFill>
            <a:srgbClr val="00B050"/>
          </a:solidFill>
        </p:spPr>
        <p:txBody>
          <a:bodyPr wrap="square" rtlCol="0">
            <a:spAutoFit/>
          </a:bodyPr>
          <a:lstStyle/>
          <a:p>
            <a:r>
              <a:rPr lang="en-GB" sz="3200" b="1" dirty="0" smtClean="0"/>
              <a:t>Analysis Questions – Textual Analysis </a:t>
            </a:r>
          </a:p>
          <a:p>
            <a:r>
              <a:rPr lang="en-GB" sz="3200" b="1" dirty="0" smtClean="0"/>
              <a:t>Exam Prep</a:t>
            </a:r>
            <a:endParaRPr lang="en-GB" sz="3200" b="1" dirty="0"/>
          </a:p>
        </p:txBody>
      </p:sp>
      <p:pic>
        <p:nvPicPr>
          <p:cNvPr id="2050" name="Picture 2" descr="C:\Users\mr7349b\AppData\Local\Microsoft\Windows\Temporary Internet Files\Content.IE5\JPFB9DSY\MC90029888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332656"/>
            <a:ext cx="1538935" cy="181508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51520" y="1399389"/>
            <a:ext cx="8595719" cy="2923877"/>
          </a:xfrm>
          <a:prstGeom prst="rect">
            <a:avLst/>
          </a:prstGeom>
          <a:noFill/>
        </p:spPr>
        <p:txBody>
          <a:bodyPr wrap="square" rtlCol="0">
            <a:spAutoFit/>
          </a:bodyPr>
          <a:lstStyle/>
          <a:p>
            <a:r>
              <a:rPr lang="en-GB" sz="2000" dirty="0"/>
              <a:t>Some general points about analysis questions</a:t>
            </a:r>
            <a:r>
              <a:rPr lang="en-GB" sz="2000" dirty="0" smtClean="0"/>
              <a:t>:</a:t>
            </a:r>
          </a:p>
          <a:p>
            <a:endParaRPr lang="en-GB" sz="2000" dirty="0"/>
          </a:p>
          <a:p>
            <a:pPr marL="342900" lvl="0" indent="-342900">
              <a:lnSpc>
                <a:spcPct val="150000"/>
              </a:lnSpc>
              <a:buFont typeface="Arial" pitchFamily="34" charset="0"/>
              <a:buChar char="•"/>
            </a:pPr>
            <a:r>
              <a:rPr lang="en-GB" sz="2800" dirty="0"/>
              <a:t>Equally, simply stating which technique has been used will score nothing at Higher level.</a:t>
            </a:r>
          </a:p>
          <a:p>
            <a:endParaRPr lang="en-GB" sz="2000" dirty="0"/>
          </a:p>
          <a:p>
            <a:r>
              <a:rPr lang="en-GB" sz="2200" dirty="0"/>
              <a:t> </a:t>
            </a:r>
            <a:endParaRPr lang="en-GB" sz="2200" dirty="0" smtClean="0"/>
          </a:p>
          <a:p>
            <a:endParaRPr lang="en-GB" dirty="0"/>
          </a:p>
        </p:txBody>
      </p:sp>
    </p:spTree>
    <p:extLst>
      <p:ext uri="{BB962C8B-B14F-4D97-AF65-F5344CB8AC3E}">
        <p14:creationId xmlns:p14="http://schemas.microsoft.com/office/powerpoint/2010/main" val="10572817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88640"/>
            <a:ext cx="8667726" cy="1077218"/>
          </a:xfrm>
          <a:prstGeom prst="rect">
            <a:avLst/>
          </a:prstGeom>
          <a:solidFill>
            <a:srgbClr val="00B0F0"/>
          </a:solidFill>
        </p:spPr>
        <p:txBody>
          <a:bodyPr wrap="square" rtlCol="0">
            <a:spAutoFit/>
          </a:bodyPr>
          <a:lstStyle/>
          <a:p>
            <a:r>
              <a:rPr lang="en-GB" sz="3200" b="1" dirty="0" smtClean="0"/>
              <a:t>Textual Analysis – Exam Prep </a:t>
            </a:r>
          </a:p>
          <a:p>
            <a:r>
              <a:rPr lang="en-GB" sz="3200" b="1" dirty="0" smtClean="0"/>
              <a:t>Focus on – </a:t>
            </a:r>
            <a:r>
              <a:rPr lang="en-GB" sz="3200" b="1" dirty="0"/>
              <a:t>Word choice</a:t>
            </a:r>
            <a:r>
              <a:rPr lang="en-GB" sz="3200" b="1" dirty="0" smtClean="0"/>
              <a:t> (8)</a:t>
            </a:r>
            <a:endParaRPr lang="en-GB" sz="3200" b="1" dirty="0"/>
          </a:p>
        </p:txBody>
      </p:sp>
      <p:sp>
        <p:nvSpPr>
          <p:cNvPr id="6" name="TextBox 5"/>
          <p:cNvSpPr txBox="1"/>
          <p:nvPr/>
        </p:nvSpPr>
        <p:spPr>
          <a:xfrm>
            <a:off x="251520" y="1399389"/>
            <a:ext cx="8667726" cy="2246769"/>
          </a:xfrm>
          <a:prstGeom prst="rect">
            <a:avLst/>
          </a:prstGeom>
          <a:solidFill>
            <a:schemeClr val="tx1"/>
          </a:solidFill>
        </p:spPr>
        <p:txBody>
          <a:bodyPr wrap="square" rtlCol="0">
            <a:spAutoFit/>
          </a:bodyPr>
          <a:lstStyle/>
          <a:p>
            <a:r>
              <a:rPr lang="en-GB" sz="2800" b="1" dirty="0">
                <a:solidFill>
                  <a:srgbClr val="0070C0"/>
                </a:solidFill>
              </a:rPr>
              <a:t>‘But now the wood was invaded and defiled’  </a:t>
            </a:r>
            <a:r>
              <a:rPr lang="en-GB" sz="2800" b="1" dirty="0" smtClean="0">
                <a:solidFill>
                  <a:srgbClr val="0070C0"/>
                </a:solidFill>
              </a:rPr>
              <a:t>(</a:t>
            </a:r>
            <a:r>
              <a:rPr lang="en-GB" sz="2800" b="1" dirty="0">
                <a:solidFill>
                  <a:srgbClr val="0070C0"/>
                </a:solidFill>
              </a:rPr>
              <a:t>p. 18)</a:t>
            </a:r>
          </a:p>
          <a:p>
            <a:endParaRPr lang="en-GB" sz="2800" b="1" dirty="0">
              <a:solidFill>
                <a:srgbClr val="0070C0"/>
              </a:solidFill>
            </a:endParaRPr>
          </a:p>
          <a:p>
            <a:r>
              <a:rPr lang="en-GB" sz="2800" b="1" i="1" u="sng" dirty="0">
                <a:solidFill>
                  <a:srgbClr val="0070C0"/>
                </a:solidFill>
              </a:rPr>
              <a:t>Question</a:t>
            </a:r>
            <a:r>
              <a:rPr lang="en-GB" sz="2800" b="1" u="sng" dirty="0">
                <a:solidFill>
                  <a:srgbClr val="0070C0"/>
                </a:solidFill>
              </a:rPr>
              <a:t>: </a:t>
            </a:r>
            <a:r>
              <a:rPr lang="en-GB" sz="2800" b="1" dirty="0">
                <a:solidFill>
                  <a:srgbClr val="0070C0"/>
                </a:solidFill>
              </a:rPr>
              <a:t>Explain how Jenkins uses word choice to show the strength of Duror’s feeling at the brothers’ presence in the forest.</a:t>
            </a:r>
          </a:p>
        </p:txBody>
      </p:sp>
      <p:graphicFrame>
        <p:nvGraphicFramePr>
          <p:cNvPr id="2" name="Table 1"/>
          <p:cNvGraphicFramePr>
            <a:graphicFrameLocks noGrp="1"/>
          </p:cNvGraphicFramePr>
          <p:nvPr>
            <p:extLst>
              <p:ext uri="{D42A27DB-BD31-4B8C-83A1-F6EECF244321}">
                <p14:modId xmlns:p14="http://schemas.microsoft.com/office/powerpoint/2010/main" val="3076607280"/>
              </p:ext>
            </p:extLst>
          </p:nvPr>
        </p:nvGraphicFramePr>
        <p:xfrm>
          <a:off x="278286" y="3933056"/>
          <a:ext cx="8640960" cy="2727960"/>
        </p:xfrm>
        <a:graphic>
          <a:graphicData uri="http://schemas.openxmlformats.org/drawingml/2006/table">
            <a:tbl>
              <a:tblPr firstRow="1" bandRow="1">
                <a:tableStyleId>{5C22544A-7EE6-4342-B048-85BDC9FD1C3A}</a:tableStyleId>
              </a:tblPr>
              <a:tblGrid>
                <a:gridCol w="1125362"/>
                <a:gridCol w="7515598"/>
              </a:tblGrid>
              <a:tr h="370840">
                <a:tc>
                  <a:txBody>
                    <a:bodyPr/>
                    <a:lstStyle/>
                    <a:p>
                      <a:r>
                        <a:rPr lang="en-GB" sz="1400" b="1" kern="1200" dirty="0" smtClean="0">
                          <a:solidFill>
                            <a:schemeClr val="lt1"/>
                          </a:solidFill>
                          <a:effectLst/>
                          <a:latin typeface="+mn-lt"/>
                          <a:ea typeface="+mn-ea"/>
                          <a:cs typeface="+mn-cs"/>
                        </a:rPr>
                        <a:t>What word?</a:t>
                      </a:r>
                      <a:endParaRPr lang="en-GB" sz="1400" dirty="0"/>
                    </a:p>
                  </a:txBody>
                  <a:tcPr/>
                </a:tc>
                <a:tc>
                  <a:txBody>
                    <a:bodyPr/>
                    <a:lstStyle/>
                    <a:p>
                      <a:r>
                        <a:rPr lang="en-GB" sz="2300" b="1" kern="1200" dirty="0" smtClean="0">
                          <a:solidFill>
                            <a:schemeClr val="lt1"/>
                          </a:solidFill>
                          <a:effectLst/>
                          <a:latin typeface="+mn-lt"/>
                          <a:ea typeface="+mn-ea"/>
                          <a:cs typeface="+mn-cs"/>
                        </a:rPr>
                        <a:t>Jenkins’ uses the word ‘defiled’</a:t>
                      </a:r>
                      <a:endParaRPr lang="en-GB" sz="2300" dirty="0"/>
                    </a:p>
                  </a:txBody>
                  <a:tcPr/>
                </a:tc>
              </a:tr>
              <a:tr h="370840">
                <a:tc>
                  <a:txBody>
                    <a:bodyPr/>
                    <a:lstStyle/>
                    <a:p>
                      <a:r>
                        <a:rPr lang="en-GB" sz="1400" kern="1200" dirty="0" smtClean="0">
                          <a:solidFill>
                            <a:schemeClr val="dk1"/>
                          </a:solidFill>
                          <a:effectLst/>
                          <a:latin typeface="+mn-lt"/>
                          <a:ea typeface="+mn-ea"/>
                          <a:cs typeface="+mn-cs"/>
                        </a:rPr>
                        <a:t>What alternative?</a:t>
                      </a:r>
                      <a:endParaRPr lang="en-GB" sz="1400" dirty="0"/>
                    </a:p>
                  </a:txBody>
                  <a:tcPr/>
                </a:tc>
                <a:tc>
                  <a:txBody>
                    <a:bodyPr/>
                    <a:lstStyle/>
                    <a:p>
                      <a:r>
                        <a:rPr lang="en-GB" sz="2300" kern="1200" dirty="0" smtClean="0">
                          <a:solidFill>
                            <a:schemeClr val="dk1"/>
                          </a:solidFill>
                          <a:effectLst/>
                          <a:latin typeface="+mn-lt"/>
                          <a:ea typeface="+mn-ea"/>
                          <a:cs typeface="+mn-cs"/>
                        </a:rPr>
                        <a:t>to show that Duror does not like the brothers being in the forest</a:t>
                      </a:r>
                      <a:endParaRPr lang="en-GB" sz="2300" dirty="0"/>
                    </a:p>
                  </a:txBody>
                  <a:tcPr/>
                </a:tc>
              </a:tr>
              <a:tr h="370840">
                <a:tc>
                  <a:txBody>
                    <a:bodyPr/>
                    <a:lstStyle/>
                    <a:p>
                      <a:r>
                        <a:rPr lang="en-GB" sz="1400" kern="1200" dirty="0" smtClean="0">
                          <a:solidFill>
                            <a:schemeClr val="dk1"/>
                          </a:solidFill>
                          <a:effectLst/>
                          <a:latin typeface="+mn-lt"/>
                          <a:ea typeface="+mn-ea"/>
                          <a:cs typeface="+mn-cs"/>
                        </a:rPr>
                        <a:t>What does it add? (</a:t>
                      </a:r>
                      <a:r>
                        <a:rPr lang="en-GB" sz="1400" i="1" kern="1200" dirty="0" smtClean="0">
                          <a:solidFill>
                            <a:schemeClr val="dk1"/>
                          </a:solidFill>
                          <a:effectLst/>
                          <a:latin typeface="+mn-lt"/>
                          <a:ea typeface="+mn-ea"/>
                          <a:cs typeface="+mn-cs"/>
                        </a:rPr>
                        <a:t>must link to focus of question</a:t>
                      </a:r>
                      <a:r>
                        <a:rPr lang="en-GB" sz="1400" kern="1200" dirty="0" smtClean="0">
                          <a:solidFill>
                            <a:schemeClr val="dk1"/>
                          </a:solidFill>
                          <a:effectLst/>
                          <a:latin typeface="+mn-lt"/>
                          <a:ea typeface="+mn-ea"/>
                          <a:cs typeface="+mn-cs"/>
                        </a:rPr>
                        <a:t>)</a:t>
                      </a:r>
                      <a:endParaRPr lang="en-GB" sz="1400" dirty="0"/>
                    </a:p>
                  </a:txBody>
                  <a:tcPr/>
                </a:tc>
                <a:tc>
                  <a:txBody>
                    <a:bodyPr/>
                    <a:lstStyle/>
                    <a:p>
                      <a:r>
                        <a:rPr lang="en-GB" sz="2300" kern="1200" dirty="0" smtClean="0">
                          <a:solidFill>
                            <a:schemeClr val="dk1"/>
                          </a:solidFill>
                          <a:effectLst/>
                          <a:latin typeface="+mn-lt"/>
                          <a:ea typeface="+mn-ea"/>
                          <a:cs typeface="+mn-cs"/>
                        </a:rPr>
                        <a:t>‘defiled’ has connotations of a perversion of something innocent and pure, and shows that Duror feels that the damage done by the brothers’ presence in the woods is irreversible, which is an extreme view</a:t>
                      </a:r>
                      <a:endParaRPr lang="en-GB" sz="2300" dirty="0"/>
                    </a:p>
                  </a:txBody>
                  <a:tcPr/>
                </a:tc>
              </a:tr>
            </a:tbl>
          </a:graphicData>
        </a:graphic>
      </p:graphicFrame>
      <p:pic>
        <p:nvPicPr>
          <p:cNvPr id="9218" name="Picture 2" descr="C:\Users\mr7349b\AppData\Local\Microsoft\Windows\Temporary Internet Files\Content.IE5\JPFB9DSY\MC90033144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260649"/>
            <a:ext cx="1188090" cy="9255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436096" y="373306"/>
            <a:ext cx="1224136" cy="707886"/>
          </a:xfrm>
          <a:prstGeom prst="rect">
            <a:avLst/>
          </a:prstGeom>
          <a:solidFill>
            <a:schemeClr val="tx1"/>
          </a:solidFill>
        </p:spPr>
        <p:txBody>
          <a:bodyPr wrap="square">
            <a:spAutoFit/>
          </a:bodyPr>
          <a:lstStyle/>
          <a:p>
            <a:r>
              <a:rPr lang="en-GB" sz="2000" b="1" dirty="0">
                <a:solidFill>
                  <a:schemeClr val="bg1"/>
                </a:solidFill>
              </a:rPr>
              <a:t>Modelled </a:t>
            </a:r>
            <a:endParaRPr lang="en-GB" sz="2000" b="1" dirty="0" smtClean="0">
              <a:solidFill>
                <a:schemeClr val="bg1"/>
              </a:solidFill>
            </a:endParaRPr>
          </a:p>
          <a:p>
            <a:r>
              <a:rPr lang="en-GB" sz="2000" b="1" dirty="0" smtClean="0">
                <a:solidFill>
                  <a:schemeClr val="bg1"/>
                </a:solidFill>
              </a:rPr>
              <a:t>response</a:t>
            </a:r>
            <a:endParaRPr lang="en-GB" sz="2000" b="1" dirty="0">
              <a:solidFill>
                <a:schemeClr val="bg1"/>
              </a:solidFill>
            </a:endParaRPr>
          </a:p>
        </p:txBody>
      </p:sp>
    </p:spTree>
    <p:extLst>
      <p:ext uri="{BB962C8B-B14F-4D97-AF65-F5344CB8AC3E}">
        <p14:creationId xmlns:p14="http://schemas.microsoft.com/office/powerpoint/2010/main" val="2107712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88640"/>
            <a:ext cx="8667726" cy="1077218"/>
          </a:xfrm>
          <a:prstGeom prst="rect">
            <a:avLst/>
          </a:prstGeom>
          <a:solidFill>
            <a:srgbClr val="00B0F0"/>
          </a:solidFill>
        </p:spPr>
        <p:txBody>
          <a:bodyPr wrap="square" rtlCol="0">
            <a:spAutoFit/>
          </a:bodyPr>
          <a:lstStyle/>
          <a:p>
            <a:r>
              <a:rPr lang="en-GB" sz="3200" b="1" dirty="0" smtClean="0"/>
              <a:t>Textual Analysis – Exam Prep </a:t>
            </a:r>
          </a:p>
          <a:p>
            <a:r>
              <a:rPr lang="en-GB" sz="3200" b="1" dirty="0" smtClean="0"/>
              <a:t>Focus on – </a:t>
            </a:r>
            <a:r>
              <a:rPr lang="en-GB" sz="3200" b="1" dirty="0"/>
              <a:t>Word choice</a:t>
            </a:r>
            <a:r>
              <a:rPr lang="en-GB" sz="3200" b="1" dirty="0" smtClean="0"/>
              <a:t> (9)</a:t>
            </a:r>
            <a:endParaRPr lang="en-GB" sz="3200" b="1" dirty="0"/>
          </a:p>
        </p:txBody>
      </p:sp>
      <p:sp>
        <p:nvSpPr>
          <p:cNvPr id="6" name="TextBox 5"/>
          <p:cNvSpPr txBox="1"/>
          <p:nvPr/>
        </p:nvSpPr>
        <p:spPr>
          <a:xfrm>
            <a:off x="251520" y="1399389"/>
            <a:ext cx="3960440" cy="523220"/>
          </a:xfrm>
          <a:prstGeom prst="rect">
            <a:avLst/>
          </a:prstGeom>
          <a:solidFill>
            <a:schemeClr val="tx1"/>
          </a:solidFill>
        </p:spPr>
        <p:txBody>
          <a:bodyPr wrap="square" rtlCol="0">
            <a:spAutoFit/>
          </a:bodyPr>
          <a:lstStyle/>
          <a:p>
            <a:r>
              <a:rPr lang="en-GB" sz="2800" b="1" u="sng" dirty="0" smtClean="0">
                <a:solidFill>
                  <a:srgbClr val="0070C0"/>
                </a:solidFill>
              </a:rPr>
              <a:t>Unsatisfactory Responses</a:t>
            </a:r>
            <a:endParaRPr lang="en-GB" sz="2800" b="1" u="sng" dirty="0">
              <a:solidFill>
                <a:srgbClr val="0070C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746395834"/>
              </p:ext>
            </p:extLst>
          </p:nvPr>
        </p:nvGraphicFramePr>
        <p:xfrm>
          <a:off x="260715" y="2204864"/>
          <a:ext cx="8640960" cy="3931920"/>
        </p:xfrm>
        <a:graphic>
          <a:graphicData uri="http://schemas.openxmlformats.org/drawingml/2006/table">
            <a:tbl>
              <a:tblPr firstRow="1" bandRow="1">
                <a:tableStyleId>{5C22544A-7EE6-4342-B048-85BDC9FD1C3A}</a:tableStyleId>
              </a:tblPr>
              <a:tblGrid>
                <a:gridCol w="4383293"/>
                <a:gridCol w="4257667"/>
              </a:tblGrid>
              <a:tr h="370840">
                <a:tc>
                  <a:txBody>
                    <a:bodyPr/>
                    <a:lstStyle/>
                    <a:p>
                      <a:r>
                        <a:rPr lang="en-GB" sz="2400" b="1" kern="1200" dirty="0" smtClean="0">
                          <a:solidFill>
                            <a:schemeClr val="lt1"/>
                          </a:solidFill>
                          <a:effectLst/>
                          <a:latin typeface="+mn-lt"/>
                          <a:ea typeface="+mn-ea"/>
                          <a:cs typeface="+mn-cs"/>
                        </a:rPr>
                        <a:t>The writer uses word choice when he writes ‘defiled’</a:t>
                      </a:r>
                      <a:endParaRPr lang="en-GB" sz="2400" dirty="0"/>
                    </a:p>
                  </a:txBody>
                  <a:tcPr/>
                </a:tc>
                <a:tc>
                  <a:txBody>
                    <a:bodyPr/>
                    <a:lstStyle/>
                    <a:p>
                      <a:r>
                        <a:rPr lang="en-GB" sz="2400" b="1" kern="1200" dirty="0" smtClean="0">
                          <a:solidFill>
                            <a:schemeClr val="lt1"/>
                          </a:solidFill>
                          <a:effectLst/>
                          <a:latin typeface="+mn-lt"/>
                          <a:ea typeface="+mn-ea"/>
                          <a:cs typeface="+mn-cs"/>
                        </a:rPr>
                        <a:t>X Quotation only = 0 credit</a:t>
                      </a:r>
                      <a:endParaRPr lang="en-GB" sz="2400" dirty="0"/>
                    </a:p>
                  </a:txBody>
                  <a:tcPr/>
                </a:tc>
              </a:tr>
              <a:tr h="370840">
                <a:tc>
                  <a:txBody>
                    <a:bodyPr/>
                    <a:lstStyle/>
                    <a:p>
                      <a:r>
                        <a:rPr lang="en-GB" sz="2400" kern="1200" dirty="0" smtClean="0">
                          <a:solidFill>
                            <a:schemeClr val="dk1"/>
                          </a:solidFill>
                          <a:effectLst/>
                          <a:latin typeface="+mn-lt"/>
                          <a:ea typeface="+mn-ea"/>
                          <a:cs typeface="+mn-cs"/>
                        </a:rPr>
                        <a:t>The writer shows that Duror doesn’t like the brothers and finds them disgusting</a:t>
                      </a:r>
                      <a:endParaRPr lang="en-GB" sz="2400" dirty="0"/>
                    </a:p>
                  </a:txBody>
                  <a:tcPr/>
                </a:tc>
                <a:tc>
                  <a:txBody>
                    <a:bodyPr/>
                    <a:lstStyle/>
                    <a:p>
                      <a:r>
                        <a:rPr lang="en-GB" sz="2400" b="1" kern="1200" dirty="0" smtClean="0">
                          <a:solidFill>
                            <a:schemeClr val="dk1"/>
                          </a:solidFill>
                          <a:effectLst/>
                          <a:latin typeface="+mn-lt"/>
                          <a:ea typeface="+mn-ea"/>
                          <a:cs typeface="+mn-cs"/>
                        </a:rPr>
                        <a:t>X</a:t>
                      </a:r>
                      <a:r>
                        <a:rPr lang="en-GB" sz="2400" kern="1200" dirty="0" smtClean="0">
                          <a:solidFill>
                            <a:schemeClr val="dk1"/>
                          </a:solidFill>
                          <a:effectLst/>
                          <a:latin typeface="+mn-lt"/>
                          <a:ea typeface="+mn-ea"/>
                          <a:cs typeface="+mn-cs"/>
                        </a:rPr>
                        <a:t> No quotation therefore analysis is unfocused and discussion of connotations not possible</a:t>
                      </a:r>
                      <a:endParaRPr lang="en-GB" sz="2400" dirty="0"/>
                    </a:p>
                  </a:txBody>
                  <a:tcPr/>
                </a:tc>
              </a:tr>
              <a:tr h="370840">
                <a:tc>
                  <a:txBody>
                    <a:bodyPr/>
                    <a:lstStyle/>
                    <a:p>
                      <a:r>
                        <a:rPr lang="en-GB" sz="2400" kern="1200" dirty="0" smtClean="0">
                          <a:solidFill>
                            <a:schemeClr val="dk1"/>
                          </a:solidFill>
                          <a:effectLst/>
                          <a:latin typeface="+mn-lt"/>
                          <a:ea typeface="+mn-ea"/>
                          <a:cs typeface="+mn-cs"/>
                        </a:rPr>
                        <a:t>The writer’s word choice of ‘defiled’ helps you get a better impression of how strong Duror’s feelings towards the brothers are</a:t>
                      </a:r>
                      <a:endParaRPr lang="en-GB" sz="2400" dirty="0"/>
                    </a:p>
                  </a:txBody>
                  <a:tcPr/>
                </a:tc>
                <a:tc>
                  <a:txBody>
                    <a:bodyPr/>
                    <a:lstStyle/>
                    <a:p>
                      <a:r>
                        <a:rPr lang="en-GB" sz="2400" b="1" kern="1200" dirty="0" smtClean="0">
                          <a:solidFill>
                            <a:schemeClr val="dk1"/>
                          </a:solidFill>
                          <a:effectLst/>
                          <a:latin typeface="+mn-lt"/>
                          <a:ea typeface="+mn-ea"/>
                          <a:cs typeface="+mn-cs"/>
                        </a:rPr>
                        <a:t>X</a:t>
                      </a:r>
                      <a:r>
                        <a:rPr lang="en-GB" sz="2400" kern="1200" dirty="0" smtClean="0">
                          <a:solidFill>
                            <a:schemeClr val="dk1"/>
                          </a:solidFill>
                          <a:effectLst/>
                          <a:latin typeface="+mn-lt"/>
                          <a:ea typeface="+mn-ea"/>
                          <a:cs typeface="+mn-cs"/>
                        </a:rPr>
                        <a:t> Generic analysis of any example of word choice and therefore 0 credit; also, just repeats the question</a:t>
                      </a:r>
                      <a:endParaRPr lang="en-GB" sz="2400" dirty="0"/>
                    </a:p>
                  </a:txBody>
                  <a:tcPr/>
                </a:tc>
              </a:tr>
            </a:tbl>
          </a:graphicData>
        </a:graphic>
      </p:graphicFrame>
      <p:pic>
        <p:nvPicPr>
          <p:cNvPr id="9218" name="Picture 2" descr="C:\Users\mr7349b\AppData\Local\Microsoft\Windows\Temporary Internet Files\Content.IE5\JPFB9DSY\MC90033144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260649"/>
            <a:ext cx="1188090" cy="9255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436096" y="373306"/>
            <a:ext cx="1224136" cy="707886"/>
          </a:xfrm>
          <a:prstGeom prst="rect">
            <a:avLst/>
          </a:prstGeom>
          <a:solidFill>
            <a:schemeClr val="tx1"/>
          </a:solidFill>
        </p:spPr>
        <p:txBody>
          <a:bodyPr wrap="square">
            <a:spAutoFit/>
          </a:bodyPr>
          <a:lstStyle/>
          <a:p>
            <a:r>
              <a:rPr lang="en-GB" sz="2000" b="1" dirty="0">
                <a:solidFill>
                  <a:schemeClr val="bg1"/>
                </a:solidFill>
              </a:rPr>
              <a:t>Modelled </a:t>
            </a:r>
            <a:endParaRPr lang="en-GB" sz="2000" b="1" dirty="0" smtClean="0">
              <a:solidFill>
                <a:schemeClr val="bg1"/>
              </a:solidFill>
            </a:endParaRPr>
          </a:p>
          <a:p>
            <a:r>
              <a:rPr lang="en-GB" sz="2000" b="1" dirty="0" smtClean="0">
                <a:solidFill>
                  <a:schemeClr val="bg1"/>
                </a:solidFill>
              </a:rPr>
              <a:t>response</a:t>
            </a:r>
            <a:endParaRPr lang="en-GB" sz="2000" b="1" dirty="0">
              <a:solidFill>
                <a:schemeClr val="bg1"/>
              </a:solidFill>
            </a:endParaRPr>
          </a:p>
        </p:txBody>
      </p:sp>
    </p:spTree>
    <p:extLst>
      <p:ext uri="{BB962C8B-B14F-4D97-AF65-F5344CB8AC3E}">
        <p14:creationId xmlns:p14="http://schemas.microsoft.com/office/powerpoint/2010/main" val="25770223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88640"/>
            <a:ext cx="8667726" cy="1077218"/>
          </a:xfrm>
          <a:prstGeom prst="rect">
            <a:avLst/>
          </a:prstGeom>
          <a:solidFill>
            <a:srgbClr val="00B0F0"/>
          </a:solidFill>
        </p:spPr>
        <p:txBody>
          <a:bodyPr wrap="square" rtlCol="0">
            <a:spAutoFit/>
          </a:bodyPr>
          <a:lstStyle/>
          <a:p>
            <a:r>
              <a:rPr lang="en-GB" sz="3200" b="1" dirty="0" smtClean="0"/>
              <a:t>Textual Analysis – Exam Prep </a:t>
            </a:r>
          </a:p>
          <a:p>
            <a:r>
              <a:rPr lang="en-GB" sz="3200" b="1" dirty="0" smtClean="0"/>
              <a:t>Focus on – </a:t>
            </a:r>
            <a:r>
              <a:rPr lang="en-GB" sz="3200" b="1" dirty="0"/>
              <a:t>Word choice</a:t>
            </a:r>
            <a:r>
              <a:rPr lang="en-GB" sz="3200" b="1" dirty="0" smtClean="0"/>
              <a:t> (10)</a:t>
            </a:r>
            <a:endParaRPr lang="en-GB" sz="3200" b="1" dirty="0"/>
          </a:p>
        </p:txBody>
      </p:sp>
      <p:sp>
        <p:nvSpPr>
          <p:cNvPr id="6" name="TextBox 5"/>
          <p:cNvSpPr txBox="1"/>
          <p:nvPr/>
        </p:nvSpPr>
        <p:spPr>
          <a:xfrm>
            <a:off x="251520" y="1556792"/>
            <a:ext cx="8667726" cy="4401205"/>
          </a:xfrm>
          <a:prstGeom prst="rect">
            <a:avLst/>
          </a:prstGeom>
          <a:solidFill>
            <a:schemeClr val="tx1"/>
          </a:solidFill>
        </p:spPr>
        <p:txBody>
          <a:bodyPr wrap="square" rtlCol="0">
            <a:spAutoFit/>
          </a:bodyPr>
          <a:lstStyle/>
          <a:p>
            <a:pPr lvl="0"/>
            <a:r>
              <a:rPr lang="en-GB" sz="4000" b="1" dirty="0">
                <a:solidFill>
                  <a:srgbClr val="0070C0"/>
                </a:solidFill>
              </a:rPr>
              <a:t>You must now answer the following questions, using the model answer to help guide you.</a:t>
            </a:r>
          </a:p>
          <a:p>
            <a:pPr lvl="0"/>
            <a:endParaRPr lang="en-GB" sz="4000" b="1" dirty="0">
              <a:solidFill>
                <a:schemeClr val="bg1"/>
              </a:solidFill>
            </a:endParaRPr>
          </a:p>
          <a:p>
            <a:pPr lvl="0"/>
            <a:r>
              <a:rPr lang="en-GB" sz="4000" b="1" dirty="0">
                <a:solidFill>
                  <a:srgbClr val="00B0F0"/>
                </a:solidFill>
              </a:rPr>
              <a:t>All you have to do is apply the same process to different quotations (all of which are examples of </a:t>
            </a:r>
            <a:r>
              <a:rPr lang="en-GB" sz="4000" b="1" dirty="0" smtClean="0">
                <a:solidFill>
                  <a:srgbClr val="00B0F0"/>
                </a:solidFill>
              </a:rPr>
              <a:t>word choice)</a:t>
            </a:r>
            <a:endParaRPr lang="en-GB" sz="4000" b="1" dirty="0">
              <a:solidFill>
                <a:srgbClr val="00B0F0"/>
              </a:solidFill>
            </a:endParaRPr>
          </a:p>
        </p:txBody>
      </p:sp>
      <p:pic>
        <p:nvPicPr>
          <p:cNvPr id="9218" name="Picture 2" descr="C:\Users\mr7349b\AppData\Local\Microsoft\Windows\Temporary Internet Files\Content.IE5\JPFB9DSY\MC90033144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260649"/>
            <a:ext cx="1188090" cy="92550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580112" y="369456"/>
            <a:ext cx="1512168" cy="707886"/>
          </a:xfrm>
          <a:prstGeom prst="rect">
            <a:avLst/>
          </a:prstGeom>
          <a:solidFill>
            <a:schemeClr val="tx1"/>
          </a:solidFill>
        </p:spPr>
        <p:txBody>
          <a:bodyPr wrap="square">
            <a:spAutoFit/>
          </a:bodyPr>
          <a:lstStyle/>
          <a:p>
            <a:pPr algn="ctr"/>
            <a:r>
              <a:rPr lang="en-GB" sz="2000" b="1" u="sng" dirty="0" smtClean="0">
                <a:solidFill>
                  <a:schemeClr val="bg1"/>
                </a:solidFill>
              </a:rPr>
              <a:t>Your</a:t>
            </a:r>
            <a:r>
              <a:rPr lang="en-GB" sz="2000" b="1" dirty="0" smtClean="0">
                <a:solidFill>
                  <a:schemeClr val="bg1"/>
                </a:solidFill>
              </a:rPr>
              <a:t> </a:t>
            </a:r>
          </a:p>
          <a:p>
            <a:pPr algn="ctr"/>
            <a:r>
              <a:rPr lang="en-GB" sz="2000" b="1" dirty="0" smtClean="0">
                <a:solidFill>
                  <a:schemeClr val="bg1"/>
                </a:solidFill>
              </a:rPr>
              <a:t>response</a:t>
            </a:r>
            <a:endParaRPr lang="en-GB" sz="2000" b="1" dirty="0">
              <a:solidFill>
                <a:schemeClr val="bg1"/>
              </a:solidFill>
            </a:endParaRPr>
          </a:p>
        </p:txBody>
      </p:sp>
    </p:spTree>
    <p:extLst>
      <p:ext uri="{BB962C8B-B14F-4D97-AF65-F5344CB8AC3E}">
        <p14:creationId xmlns:p14="http://schemas.microsoft.com/office/powerpoint/2010/main" val="33514935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88640"/>
            <a:ext cx="8667726" cy="1077218"/>
          </a:xfrm>
          <a:prstGeom prst="rect">
            <a:avLst/>
          </a:prstGeom>
          <a:solidFill>
            <a:srgbClr val="00B0F0"/>
          </a:solidFill>
        </p:spPr>
        <p:txBody>
          <a:bodyPr wrap="square" rtlCol="0">
            <a:spAutoFit/>
          </a:bodyPr>
          <a:lstStyle/>
          <a:p>
            <a:r>
              <a:rPr lang="en-GB" sz="3200" b="1" dirty="0" smtClean="0"/>
              <a:t>Textual Analysis – Exam Prep </a:t>
            </a:r>
          </a:p>
          <a:p>
            <a:r>
              <a:rPr lang="en-GB" sz="3200" b="1" dirty="0" smtClean="0"/>
              <a:t>Focus on – </a:t>
            </a:r>
            <a:r>
              <a:rPr lang="en-GB" sz="3200" b="1" dirty="0"/>
              <a:t>Word choice</a:t>
            </a:r>
            <a:r>
              <a:rPr lang="en-GB" sz="3200" b="1" dirty="0" smtClean="0"/>
              <a:t> (11)</a:t>
            </a:r>
            <a:endParaRPr lang="en-GB" sz="3200" b="1" dirty="0"/>
          </a:p>
        </p:txBody>
      </p:sp>
      <p:sp>
        <p:nvSpPr>
          <p:cNvPr id="6" name="TextBox 5"/>
          <p:cNvSpPr txBox="1"/>
          <p:nvPr/>
        </p:nvSpPr>
        <p:spPr>
          <a:xfrm>
            <a:off x="251520" y="1556792"/>
            <a:ext cx="8667726" cy="5016758"/>
          </a:xfrm>
          <a:prstGeom prst="rect">
            <a:avLst/>
          </a:prstGeom>
          <a:solidFill>
            <a:schemeClr val="tx1"/>
          </a:solidFill>
        </p:spPr>
        <p:txBody>
          <a:bodyPr wrap="square" rtlCol="0">
            <a:spAutoFit/>
          </a:bodyPr>
          <a:lstStyle/>
          <a:p>
            <a:r>
              <a:rPr lang="en-GB" sz="4000" b="1" dirty="0" smtClean="0">
                <a:solidFill>
                  <a:srgbClr val="7030A0"/>
                </a:solidFill>
              </a:rPr>
              <a:t>The following questions all contain further </a:t>
            </a:r>
            <a:r>
              <a:rPr lang="en-GB" sz="4000" b="1" dirty="0">
                <a:solidFill>
                  <a:srgbClr val="7030A0"/>
                </a:solidFill>
              </a:rPr>
              <a:t>examples of word choice from the opening chapter of the novel that show the strength of Duror’s feelings towards the brothers (same focus as worked example) and which </a:t>
            </a:r>
            <a:r>
              <a:rPr lang="en-GB" sz="4000" b="1" dirty="0" smtClean="0">
                <a:solidFill>
                  <a:srgbClr val="7030A0"/>
                </a:solidFill>
              </a:rPr>
              <a:t>you must now work </a:t>
            </a:r>
            <a:r>
              <a:rPr lang="en-GB" sz="4000" b="1" dirty="0">
                <a:solidFill>
                  <a:srgbClr val="7030A0"/>
                </a:solidFill>
              </a:rPr>
              <a:t>through using the above structure:</a:t>
            </a:r>
          </a:p>
        </p:txBody>
      </p:sp>
      <p:pic>
        <p:nvPicPr>
          <p:cNvPr id="9218" name="Picture 2" descr="C:\Users\mr7349b\AppData\Local\Microsoft\Windows\Temporary Internet Files\Content.IE5\JPFB9DSY\MC90033144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260649"/>
            <a:ext cx="1188090" cy="92550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580112" y="369456"/>
            <a:ext cx="1512168" cy="707886"/>
          </a:xfrm>
          <a:prstGeom prst="rect">
            <a:avLst/>
          </a:prstGeom>
          <a:solidFill>
            <a:schemeClr val="tx1"/>
          </a:solidFill>
        </p:spPr>
        <p:txBody>
          <a:bodyPr wrap="square">
            <a:spAutoFit/>
          </a:bodyPr>
          <a:lstStyle/>
          <a:p>
            <a:pPr algn="ctr"/>
            <a:r>
              <a:rPr lang="en-GB" sz="2000" b="1" u="sng" dirty="0" smtClean="0">
                <a:solidFill>
                  <a:schemeClr val="bg1"/>
                </a:solidFill>
              </a:rPr>
              <a:t>Your</a:t>
            </a:r>
            <a:r>
              <a:rPr lang="en-GB" sz="2000" b="1" dirty="0" smtClean="0">
                <a:solidFill>
                  <a:schemeClr val="bg1"/>
                </a:solidFill>
              </a:rPr>
              <a:t> </a:t>
            </a:r>
          </a:p>
          <a:p>
            <a:pPr algn="ctr"/>
            <a:r>
              <a:rPr lang="en-GB" sz="2000" b="1" dirty="0" smtClean="0">
                <a:solidFill>
                  <a:schemeClr val="bg1"/>
                </a:solidFill>
              </a:rPr>
              <a:t>response</a:t>
            </a:r>
            <a:endParaRPr lang="en-GB" sz="2000" b="1" dirty="0">
              <a:solidFill>
                <a:schemeClr val="bg1"/>
              </a:solidFill>
            </a:endParaRPr>
          </a:p>
        </p:txBody>
      </p:sp>
    </p:spTree>
    <p:extLst>
      <p:ext uri="{BB962C8B-B14F-4D97-AF65-F5344CB8AC3E}">
        <p14:creationId xmlns:p14="http://schemas.microsoft.com/office/powerpoint/2010/main" val="6607334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88640"/>
            <a:ext cx="8667726" cy="1077218"/>
          </a:xfrm>
          <a:prstGeom prst="rect">
            <a:avLst/>
          </a:prstGeom>
          <a:solidFill>
            <a:srgbClr val="00B0F0"/>
          </a:solidFill>
        </p:spPr>
        <p:txBody>
          <a:bodyPr wrap="square" rtlCol="0">
            <a:spAutoFit/>
          </a:bodyPr>
          <a:lstStyle/>
          <a:p>
            <a:r>
              <a:rPr lang="en-GB" sz="3200" b="1" dirty="0" smtClean="0"/>
              <a:t>Textual Analysis – Exam Prep </a:t>
            </a:r>
          </a:p>
          <a:p>
            <a:r>
              <a:rPr lang="en-GB" sz="3200" b="1" dirty="0" smtClean="0"/>
              <a:t>Focus on – </a:t>
            </a:r>
            <a:r>
              <a:rPr lang="en-GB" sz="3200" b="1" dirty="0"/>
              <a:t>Word choice</a:t>
            </a:r>
            <a:r>
              <a:rPr lang="en-GB" sz="3200" b="1" dirty="0" smtClean="0"/>
              <a:t> (12)</a:t>
            </a:r>
            <a:endParaRPr lang="en-GB" sz="3200" b="1" dirty="0"/>
          </a:p>
        </p:txBody>
      </p:sp>
      <p:sp>
        <p:nvSpPr>
          <p:cNvPr id="6" name="TextBox 5"/>
          <p:cNvSpPr txBox="1"/>
          <p:nvPr/>
        </p:nvSpPr>
        <p:spPr>
          <a:xfrm>
            <a:off x="251520" y="1556792"/>
            <a:ext cx="8667726" cy="1569660"/>
          </a:xfrm>
          <a:prstGeom prst="rect">
            <a:avLst/>
          </a:prstGeom>
          <a:solidFill>
            <a:schemeClr val="tx1"/>
          </a:solidFill>
        </p:spPr>
        <p:txBody>
          <a:bodyPr wrap="square" rtlCol="0">
            <a:spAutoFit/>
          </a:bodyPr>
          <a:lstStyle/>
          <a:p>
            <a:pPr lvl="0"/>
            <a:r>
              <a:rPr lang="en-GB" sz="4800" b="1" dirty="0">
                <a:solidFill>
                  <a:srgbClr val="7030A0"/>
                </a:solidFill>
              </a:rPr>
              <a:t>No one else found their presence obnoxious’ (p. </a:t>
            </a:r>
            <a:r>
              <a:rPr lang="en-GB" sz="4800" b="1" dirty="0" smtClean="0">
                <a:solidFill>
                  <a:srgbClr val="7030A0"/>
                </a:solidFill>
              </a:rPr>
              <a:t>12)</a:t>
            </a:r>
            <a:endParaRPr lang="en-GB" sz="4800" b="1" dirty="0">
              <a:solidFill>
                <a:srgbClr val="7030A0"/>
              </a:solidFill>
            </a:endParaRPr>
          </a:p>
        </p:txBody>
      </p:sp>
      <p:pic>
        <p:nvPicPr>
          <p:cNvPr id="9218" name="Picture 2" descr="C:\Users\mr7349b\AppData\Local\Microsoft\Windows\Temporary Internet Files\Content.IE5\JPFB9DSY\MC90033144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260649"/>
            <a:ext cx="1188090" cy="92550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580112" y="369456"/>
            <a:ext cx="1512168" cy="707886"/>
          </a:xfrm>
          <a:prstGeom prst="rect">
            <a:avLst/>
          </a:prstGeom>
          <a:solidFill>
            <a:schemeClr val="tx1"/>
          </a:solidFill>
        </p:spPr>
        <p:txBody>
          <a:bodyPr wrap="square">
            <a:spAutoFit/>
          </a:bodyPr>
          <a:lstStyle/>
          <a:p>
            <a:pPr algn="ctr"/>
            <a:r>
              <a:rPr lang="en-GB" sz="2000" b="1" u="sng" dirty="0" smtClean="0">
                <a:solidFill>
                  <a:schemeClr val="bg1"/>
                </a:solidFill>
              </a:rPr>
              <a:t>Your</a:t>
            </a:r>
            <a:r>
              <a:rPr lang="en-GB" sz="2000" b="1" dirty="0" smtClean="0">
                <a:solidFill>
                  <a:schemeClr val="bg1"/>
                </a:solidFill>
              </a:rPr>
              <a:t> </a:t>
            </a:r>
          </a:p>
          <a:p>
            <a:pPr algn="ctr"/>
            <a:r>
              <a:rPr lang="en-GB" sz="2000" b="1" dirty="0" smtClean="0">
                <a:solidFill>
                  <a:schemeClr val="bg1"/>
                </a:solidFill>
              </a:rPr>
              <a:t>response</a:t>
            </a:r>
            <a:endParaRPr lang="en-GB" sz="2000" b="1" dirty="0">
              <a:solidFill>
                <a:schemeClr val="bg1"/>
              </a:solidFill>
            </a:endParaRPr>
          </a:p>
        </p:txBody>
      </p:sp>
      <p:sp>
        <p:nvSpPr>
          <p:cNvPr id="2" name="Rectangle 1"/>
          <p:cNvSpPr/>
          <p:nvPr/>
        </p:nvSpPr>
        <p:spPr>
          <a:xfrm>
            <a:off x="251520" y="3501008"/>
            <a:ext cx="8667726" cy="2554545"/>
          </a:xfrm>
          <a:prstGeom prst="rect">
            <a:avLst/>
          </a:prstGeom>
          <a:solidFill>
            <a:srgbClr val="7030A0"/>
          </a:solidFill>
        </p:spPr>
        <p:txBody>
          <a:bodyPr wrap="square">
            <a:spAutoFit/>
          </a:bodyPr>
          <a:lstStyle/>
          <a:p>
            <a:r>
              <a:rPr lang="en-GB" sz="4000" b="1" i="1" dirty="0"/>
              <a:t>Question</a:t>
            </a:r>
            <a:r>
              <a:rPr lang="en-GB" sz="4000" b="1" dirty="0"/>
              <a:t>: </a:t>
            </a:r>
            <a:endParaRPr lang="en-GB" sz="4000" b="1" dirty="0" smtClean="0"/>
          </a:p>
          <a:p>
            <a:r>
              <a:rPr lang="en-GB" sz="4000" b="1" dirty="0" smtClean="0"/>
              <a:t>Explain </a:t>
            </a:r>
            <a:r>
              <a:rPr lang="en-GB" sz="4000" b="1" dirty="0"/>
              <a:t>how Jenkins uses word choice to show the strength of Duror’s feeling at the brothers’ presence in the forest.</a:t>
            </a:r>
          </a:p>
        </p:txBody>
      </p:sp>
    </p:spTree>
    <p:extLst>
      <p:ext uri="{BB962C8B-B14F-4D97-AF65-F5344CB8AC3E}">
        <p14:creationId xmlns:p14="http://schemas.microsoft.com/office/powerpoint/2010/main" val="12125815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88640"/>
            <a:ext cx="8667726" cy="1077218"/>
          </a:xfrm>
          <a:prstGeom prst="rect">
            <a:avLst/>
          </a:prstGeom>
          <a:solidFill>
            <a:srgbClr val="00B0F0"/>
          </a:solidFill>
        </p:spPr>
        <p:txBody>
          <a:bodyPr wrap="square" rtlCol="0">
            <a:spAutoFit/>
          </a:bodyPr>
          <a:lstStyle/>
          <a:p>
            <a:r>
              <a:rPr lang="en-GB" sz="3200" b="1" dirty="0" smtClean="0"/>
              <a:t>Textual Analysis – Exam Prep </a:t>
            </a:r>
          </a:p>
          <a:p>
            <a:r>
              <a:rPr lang="en-GB" sz="3200" b="1" dirty="0" smtClean="0"/>
              <a:t>Focus on – </a:t>
            </a:r>
            <a:r>
              <a:rPr lang="en-GB" sz="3200" b="1" dirty="0"/>
              <a:t>Word choice</a:t>
            </a:r>
            <a:r>
              <a:rPr lang="en-GB" sz="3200" b="1" dirty="0" smtClean="0"/>
              <a:t> (13)</a:t>
            </a:r>
            <a:endParaRPr lang="en-GB" sz="3200" b="1" dirty="0"/>
          </a:p>
        </p:txBody>
      </p:sp>
      <p:sp>
        <p:nvSpPr>
          <p:cNvPr id="6" name="TextBox 5"/>
          <p:cNvSpPr txBox="1"/>
          <p:nvPr/>
        </p:nvSpPr>
        <p:spPr>
          <a:xfrm>
            <a:off x="251520" y="1556792"/>
            <a:ext cx="8667726" cy="1569660"/>
          </a:xfrm>
          <a:prstGeom prst="rect">
            <a:avLst/>
          </a:prstGeom>
          <a:solidFill>
            <a:schemeClr val="tx1"/>
          </a:solidFill>
        </p:spPr>
        <p:txBody>
          <a:bodyPr wrap="square" rtlCol="0">
            <a:spAutoFit/>
          </a:bodyPr>
          <a:lstStyle/>
          <a:p>
            <a:pPr lvl="0"/>
            <a:r>
              <a:rPr lang="en-GB" sz="4800" b="1" dirty="0">
                <a:solidFill>
                  <a:srgbClr val="7030A0"/>
                </a:solidFill>
              </a:rPr>
              <a:t>‘Duror was alone in his obsession’ (p. </a:t>
            </a:r>
            <a:r>
              <a:rPr lang="en-GB" sz="4800" b="1" dirty="0" smtClean="0">
                <a:solidFill>
                  <a:srgbClr val="7030A0"/>
                </a:solidFill>
              </a:rPr>
              <a:t>12)</a:t>
            </a:r>
            <a:endParaRPr lang="en-GB" sz="4800" b="1" dirty="0">
              <a:solidFill>
                <a:srgbClr val="7030A0"/>
              </a:solidFill>
            </a:endParaRPr>
          </a:p>
        </p:txBody>
      </p:sp>
      <p:pic>
        <p:nvPicPr>
          <p:cNvPr id="9218" name="Picture 2" descr="C:\Users\mr7349b\AppData\Local\Microsoft\Windows\Temporary Internet Files\Content.IE5\JPFB9DSY\MC90033144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260649"/>
            <a:ext cx="1188090" cy="92550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580112" y="369456"/>
            <a:ext cx="1512168" cy="707886"/>
          </a:xfrm>
          <a:prstGeom prst="rect">
            <a:avLst/>
          </a:prstGeom>
          <a:solidFill>
            <a:schemeClr val="tx1"/>
          </a:solidFill>
        </p:spPr>
        <p:txBody>
          <a:bodyPr wrap="square">
            <a:spAutoFit/>
          </a:bodyPr>
          <a:lstStyle/>
          <a:p>
            <a:pPr algn="ctr"/>
            <a:r>
              <a:rPr lang="en-GB" sz="2000" b="1" u="sng" dirty="0" smtClean="0">
                <a:solidFill>
                  <a:schemeClr val="bg1"/>
                </a:solidFill>
              </a:rPr>
              <a:t>Your</a:t>
            </a:r>
            <a:r>
              <a:rPr lang="en-GB" sz="2000" b="1" dirty="0" smtClean="0">
                <a:solidFill>
                  <a:schemeClr val="bg1"/>
                </a:solidFill>
              </a:rPr>
              <a:t> </a:t>
            </a:r>
          </a:p>
          <a:p>
            <a:pPr algn="ctr"/>
            <a:r>
              <a:rPr lang="en-GB" sz="2000" b="1" dirty="0" smtClean="0">
                <a:solidFill>
                  <a:schemeClr val="bg1"/>
                </a:solidFill>
              </a:rPr>
              <a:t>response</a:t>
            </a:r>
            <a:endParaRPr lang="en-GB" sz="2000" b="1" dirty="0">
              <a:solidFill>
                <a:schemeClr val="bg1"/>
              </a:solidFill>
            </a:endParaRPr>
          </a:p>
        </p:txBody>
      </p:sp>
      <p:sp>
        <p:nvSpPr>
          <p:cNvPr id="2" name="Rectangle 1"/>
          <p:cNvSpPr/>
          <p:nvPr/>
        </p:nvSpPr>
        <p:spPr>
          <a:xfrm>
            <a:off x="251520" y="3501008"/>
            <a:ext cx="8667726" cy="2554545"/>
          </a:xfrm>
          <a:prstGeom prst="rect">
            <a:avLst/>
          </a:prstGeom>
          <a:solidFill>
            <a:srgbClr val="7030A0"/>
          </a:solidFill>
        </p:spPr>
        <p:txBody>
          <a:bodyPr wrap="square">
            <a:spAutoFit/>
          </a:bodyPr>
          <a:lstStyle/>
          <a:p>
            <a:r>
              <a:rPr lang="en-GB" sz="4000" b="1" i="1" dirty="0"/>
              <a:t>Question</a:t>
            </a:r>
            <a:r>
              <a:rPr lang="en-GB" sz="4000" b="1" dirty="0"/>
              <a:t>: </a:t>
            </a:r>
            <a:endParaRPr lang="en-GB" sz="4000" b="1" dirty="0" smtClean="0"/>
          </a:p>
          <a:p>
            <a:r>
              <a:rPr lang="en-GB" sz="4000" b="1" dirty="0" smtClean="0"/>
              <a:t>Explain </a:t>
            </a:r>
            <a:r>
              <a:rPr lang="en-GB" sz="4000" b="1" dirty="0"/>
              <a:t>how Jenkins uses word choice to show the strength of Duror’s feeling at the brothers’ presence in the forest.</a:t>
            </a:r>
          </a:p>
        </p:txBody>
      </p:sp>
    </p:spTree>
    <p:extLst>
      <p:ext uri="{BB962C8B-B14F-4D97-AF65-F5344CB8AC3E}">
        <p14:creationId xmlns:p14="http://schemas.microsoft.com/office/powerpoint/2010/main" val="39381049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362601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88640"/>
            <a:ext cx="8667726" cy="1077218"/>
          </a:xfrm>
          <a:prstGeom prst="rect">
            <a:avLst/>
          </a:prstGeom>
          <a:solidFill>
            <a:srgbClr val="00B0F0"/>
          </a:solidFill>
        </p:spPr>
        <p:txBody>
          <a:bodyPr wrap="square" rtlCol="0">
            <a:spAutoFit/>
          </a:bodyPr>
          <a:lstStyle/>
          <a:p>
            <a:r>
              <a:rPr lang="en-GB" sz="3200" b="1" dirty="0" smtClean="0"/>
              <a:t>Textual Analysis – Exam Prep </a:t>
            </a:r>
          </a:p>
          <a:p>
            <a:r>
              <a:rPr lang="en-GB" sz="3200" b="1" dirty="0" smtClean="0"/>
              <a:t>Focus on – </a:t>
            </a:r>
            <a:r>
              <a:rPr lang="en-GB" sz="3200" b="1" dirty="0"/>
              <a:t>Word choice</a:t>
            </a:r>
            <a:r>
              <a:rPr lang="en-GB" sz="3200" b="1" dirty="0" smtClean="0"/>
              <a:t> (14)</a:t>
            </a:r>
            <a:endParaRPr lang="en-GB" sz="3200" b="1" dirty="0"/>
          </a:p>
        </p:txBody>
      </p:sp>
      <p:sp>
        <p:nvSpPr>
          <p:cNvPr id="6" name="TextBox 5"/>
          <p:cNvSpPr txBox="1"/>
          <p:nvPr/>
        </p:nvSpPr>
        <p:spPr>
          <a:xfrm>
            <a:off x="251520" y="1556792"/>
            <a:ext cx="8667726" cy="2800767"/>
          </a:xfrm>
          <a:prstGeom prst="rect">
            <a:avLst/>
          </a:prstGeom>
          <a:solidFill>
            <a:schemeClr val="tx1"/>
          </a:solidFill>
        </p:spPr>
        <p:txBody>
          <a:bodyPr wrap="square" rtlCol="0">
            <a:spAutoFit/>
          </a:bodyPr>
          <a:lstStyle/>
          <a:p>
            <a:pPr lvl="0"/>
            <a:r>
              <a:rPr lang="en-GB" sz="4400" b="1" dirty="0">
                <a:solidFill>
                  <a:srgbClr val="7030A0"/>
                </a:solidFill>
              </a:rPr>
              <a:t>‘an accumulated horror, which the arrival of these cone-gatherers seemed at last about to let loose’ </a:t>
            </a:r>
            <a:endParaRPr lang="en-GB" sz="4400" b="1" dirty="0" smtClean="0">
              <a:solidFill>
                <a:srgbClr val="7030A0"/>
              </a:solidFill>
            </a:endParaRPr>
          </a:p>
          <a:p>
            <a:pPr lvl="0"/>
            <a:r>
              <a:rPr lang="en-GB" sz="4400" b="1" dirty="0" smtClean="0">
                <a:solidFill>
                  <a:srgbClr val="7030A0"/>
                </a:solidFill>
              </a:rPr>
              <a:t>(</a:t>
            </a:r>
            <a:r>
              <a:rPr lang="en-GB" sz="4400" b="1" dirty="0">
                <a:solidFill>
                  <a:srgbClr val="7030A0"/>
                </a:solidFill>
              </a:rPr>
              <a:t>p. </a:t>
            </a:r>
            <a:r>
              <a:rPr lang="en-GB" sz="4400" b="1" dirty="0" smtClean="0">
                <a:solidFill>
                  <a:srgbClr val="7030A0"/>
                </a:solidFill>
              </a:rPr>
              <a:t>13)</a:t>
            </a:r>
            <a:endParaRPr lang="en-GB" sz="4400" b="1" dirty="0">
              <a:solidFill>
                <a:srgbClr val="7030A0"/>
              </a:solidFill>
            </a:endParaRPr>
          </a:p>
        </p:txBody>
      </p:sp>
      <p:pic>
        <p:nvPicPr>
          <p:cNvPr id="9218" name="Picture 2" descr="C:\Users\mr7349b\AppData\Local\Microsoft\Windows\Temporary Internet Files\Content.IE5\JPFB9DSY\MC90033144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260649"/>
            <a:ext cx="1188090" cy="92550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580112" y="369456"/>
            <a:ext cx="1512168" cy="707886"/>
          </a:xfrm>
          <a:prstGeom prst="rect">
            <a:avLst/>
          </a:prstGeom>
          <a:solidFill>
            <a:schemeClr val="tx1"/>
          </a:solidFill>
        </p:spPr>
        <p:txBody>
          <a:bodyPr wrap="square">
            <a:spAutoFit/>
          </a:bodyPr>
          <a:lstStyle/>
          <a:p>
            <a:pPr algn="ctr"/>
            <a:r>
              <a:rPr lang="en-GB" sz="2000" b="1" u="sng" dirty="0" smtClean="0">
                <a:solidFill>
                  <a:schemeClr val="bg1"/>
                </a:solidFill>
              </a:rPr>
              <a:t>Your</a:t>
            </a:r>
            <a:r>
              <a:rPr lang="en-GB" sz="2000" b="1" dirty="0" smtClean="0">
                <a:solidFill>
                  <a:schemeClr val="bg1"/>
                </a:solidFill>
              </a:rPr>
              <a:t> </a:t>
            </a:r>
          </a:p>
          <a:p>
            <a:pPr algn="ctr"/>
            <a:r>
              <a:rPr lang="en-GB" sz="2000" b="1" dirty="0" smtClean="0">
                <a:solidFill>
                  <a:schemeClr val="bg1"/>
                </a:solidFill>
              </a:rPr>
              <a:t>response</a:t>
            </a:r>
            <a:endParaRPr lang="en-GB" sz="2000" b="1" dirty="0">
              <a:solidFill>
                <a:schemeClr val="bg1"/>
              </a:solidFill>
            </a:endParaRPr>
          </a:p>
        </p:txBody>
      </p:sp>
      <p:sp>
        <p:nvSpPr>
          <p:cNvPr id="2" name="Rectangle 1"/>
          <p:cNvSpPr/>
          <p:nvPr/>
        </p:nvSpPr>
        <p:spPr>
          <a:xfrm>
            <a:off x="251520" y="4603780"/>
            <a:ext cx="8667726" cy="2062103"/>
          </a:xfrm>
          <a:prstGeom prst="rect">
            <a:avLst/>
          </a:prstGeom>
          <a:solidFill>
            <a:srgbClr val="7030A0"/>
          </a:solidFill>
        </p:spPr>
        <p:txBody>
          <a:bodyPr wrap="square">
            <a:spAutoFit/>
          </a:bodyPr>
          <a:lstStyle/>
          <a:p>
            <a:r>
              <a:rPr lang="en-GB" sz="3200" b="1" i="1" dirty="0"/>
              <a:t>Question</a:t>
            </a:r>
            <a:r>
              <a:rPr lang="en-GB" sz="3200" b="1" dirty="0"/>
              <a:t>: </a:t>
            </a:r>
            <a:endParaRPr lang="en-GB" sz="3200" b="1" dirty="0" smtClean="0"/>
          </a:p>
          <a:p>
            <a:r>
              <a:rPr lang="en-GB" sz="3200" b="1" dirty="0" smtClean="0"/>
              <a:t>Explain </a:t>
            </a:r>
            <a:r>
              <a:rPr lang="en-GB" sz="3200" b="1" dirty="0"/>
              <a:t>how Jenkins uses word choice to show the strength of Duror’s feeling at the brothers’ presence in the forest.</a:t>
            </a:r>
          </a:p>
        </p:txBody>
      </p:sp>
    </p:spTree>
    <p:extLst>
      <p:ext uri="{BB962C8B-B14F-4D97-AF65-F5344CB8AC3E}">
        <p14:creationId xmlns:p14="http://schemas.microsoft.com/office/powerpoint/2010/main" val="25180019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88640"/>
            <a:ext cx="8667726" cy="1077218"/>
          </a:xfrm>
          <a:prstGeom prst="rect">
            <a:avLst/>
          </a:prstGeom>
          <a:solidFill>
            <a:srgbClr val="00B0F0"/>
          </a:solidFill>
        </p:spPr>
        <p:txBody>
          <a:bodyPr wrap="square" rtlCol="0">
            <a:spAutoFit/>
          </a:bodyPr>
          <a:lstStyle/>
          <a:p>
            <a:r>
              <a:rPr lang="en-GB" sz="3200" b="1" dirty="0" smtClean="0"/>
              <a:t>Textual Analysis – Exam Prep </a:t>
            </a:r>
          </a:p>
          <a:p>
            <a:r>
              <a:rPr lang="en-GB" sz="3200" b="1" dirty="0" smtClean="0"/>
              <a:t>Focus on – </a:t>
            </a:r>
            <a:r>
              <a:rPr lang="en-GB" sz="3200" b="1" dirty="0"/>
              <a:t>Word choice</a:t>
            </a:r>
            <a:r>
              <a:rPr lang="en-GB" sz="3200" b="1" dirty="0" smtClean="0"/>
              <a:t> (15)</a:t>
            </a:r>
            <a:endParaRPr lang="en-GB" sz="3200" b="1" dirty="0"/>
          </a:p>
        </p:txBody>
      </p:sp>
      <p:sp>
        <p:nvSpPr>
          <p:cNvPr id="6" name="TextBox 5"/>
          <p:cNvSpPr txBox="1"/>
          <p:nvPr/>
        </p:nvSpPr>
        <p:spPr>
          <a:xfrm>
            <a:off x="251520" y="1556792"/>
            <a:ext cx="8667726" cy="2554545"/>
          </a:xfrm>
          <a:prstGeom prst="rect">
            <a:avLst/>
          </a:prstGeom>
          <a:solidFill>
            <a:schemeClr val="tx1"/>
          </a:solidFill>
        </p:spPr>
        <p:txBody>
          <a:bodyPr wrap="square" rtlCol="0">
            <a:spAutoFit/>
          </a:bodyPr>
          <a:lstStyle/>
          <a:p>
            <a:pPr lvl="0"/>
            <a:r>
              <a:rPr lang="en-GB" sz="4000" b="1" dirty="0" smtClean="0">
                <a:solidFill>
                  <a:srgbClr val="7030A0"/>
                </a:solidFill>
              </a:rPr>
              <a:t>‘he </a:t>
            </a:r>
            <a:r>
              <a:rPr lang="en-GB" sz="4000" b="1" dirty="0">
                <a:solidFill>
                  <a:srgbClr val="7030A0"/>
                </a:solidFill>
              </a:rPr>
              <a:t>felt he was leaving behind him in that hut something unresolved, which would never cease to torment him’ </a:t>
            </a:r>
            <a:endParaRPr lang="en-GB" sz="4000" b="1" dirty="0" smtClean="0">
              <a:solidFill>
                <a:srgbClr val="7030A0"/>
              </a:solidFill>
            </a:endParaRPr>
          </a:p>
          <a:p>
            <a:pPr lvl="0"/>
            <a:r>
              <a:rPr lang="en-GB" sz="4000" b="1" dirty="0" smtClean="0">
                <a:solidFill>
                  <a:srgbClr val="7030A0"/>
                </a:solidFill>
              </a:rPr>
              <a:t>(</a:t>
            </a:r>
            <a:r>
              <a:rPr lang="en-GB" sz="4000" b="1" dirty="0">
                <a:solidFill>
                  <a:srgbClr val="7030A0"/>
                </a:solidFill>
              </a:rPr>
              <a:t>p. 22)</a:t>
            </a:r>
          </a:p>
        </p:txBody>
      </p:sp>
      <p:pic>
        <p:nvPicPr>
          <p:cNvPr id="9218" name="Picture 2" descr="C:\Users\mr7349b\AppData\Local\Microsoft\Windows\Temporary Internet Files\Content.IE5\JPFB9DSY\MC90033144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260649"/>
            <a:ext cx="1188090" cy="92550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580112" y="369456"/>
            <a:ext cx="1512168" cy="707886"/>
          </a:xfrm>
          <a:prstGeom prst="rect">
            <a:avLst/>
          </a:prstGeom>
          <a:solidFill>
            <a:schemeClr val="tx1"/>
          </a:solidFill>
        </p:spPr>
        <p:txBody>
          <a:bodyPr wrap="square">
            <a:spAutoFit/>
          </a:bodyPr>
          <a:lstStyle/>
          <a:p>
            <a:pPr algn="ctr"/>
            <a:r>
              <a:rPr lang="en-GB" sz="2000" b="1" u="sng" dirty="0" smtClean="0">
                <a:solidFill>
                  <a:schemeClr val="bg1"/>
                </a:solidFill>
              </a:rPr>
              <a:t>Your</a:t>
            </a:r>
            <a:r>
              <a:rPr lang="en-GB" sz="2000" b="1" dirty="0" smtClean="0">
                <a:solidFill>
                  <a:schemeClr val="bg1"/>
                </a:solidFill>
              </a:rPr>
              <a:t> </a:t>
            </a:r>
          </a:p>
          <a:p>
            <a:pPr algn="ctr"/>
            <a:r>
              <a:rPr lang="en-GB" sz="2000" b="1" dirty="0" smtClean="0">
                <a:solidFill>
                  <a:schemeClr val="bg1"/>
                </a:solidFill>
              </a:rPr>
              <a:t>response</a:t>
            </a:r>
            <a:endParaRPr lang="en-GB" sz="2000" b="1" dirty="0">
              <a:solidFill>
                <a:schemeClr val="bg1"/>
              </a:solidFill>
            </a:endParaRPr>
          </a:p>
        </p:txBody>
      </p:sp>
      <p:sp>
        <p:nvSpPr>
          <p:cNvPr id="2" name="Rectangle 1"/>
          <p:cNvSpPr/>
          <p:nvPr/>
        </p:nvSpPr>
        <p:spPr>
          <a:xfrm>
            <a:off x="254157" y="4365104"/>
            <a:ext cx="8667726" cy="2308324"/>
          </a:xfrm>
          <a:prstGeom prst="rect">
            <a:avLst/>
          </a:prstGeom>
          <a:solidFill>
            <a:srgbClr val="7030A0"/>
          </a:solidFill>
        </p:spPr>
        <p:txBody>
          <a:bodyPr wrap="square">
            <a:spAutoFit/>
          </a:bodyPr>
          <a:lstStyle/>
          <a:p>
            <a:r>
              <a:rPr lang="en-GB" sz="3600" b="1" i="1" dirty="0"/>
              <a:t>Question</a:t>
            </a:r>
            <a:r>
              <a:rPr lang="en-GB" sz="3600" b="1" dirty="0"/>
              <a:t>: </a:t>
            </a:r>
            <a:endParaRPr lang="en-GB" sz="3600" b="1" dirty="0" smtClean="0"/>
          </a:p>
          <a:p>
            <a:r>
              <a:rPr lang="en-GB" sz="3600" b="1" dirty="0" smtClean="0"/>
              <a:t>Explain </a:t>
            </a:r>
            <a:r>
              <a:rPr lang="en-GB" sz="3600" b="1" dirty="0"/>
              <a:t>how Jenkins uses word choice to show the strength of Duror’s feeling at the brothers’ presence in the forest.</a:t>
            </a:r>
          </a:p>
        </p:txBody>
      </p:sp>
    </p:spTree>
    <p:extLst>
      <p:ext uri="{BB962C8B-B14F-4D97-AF65-F5344CB8AC3E}">
        <p14:creationId xmlns:p14="http://schemas.microsoft.com/office/powerpoint/2010/main" val="42801238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1471036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88640"/>
            <a:ext cx="8667726" cy="1077218"/>
          </a:xfrm>
          <a:prstGeom prst="rect">
            <a:avLst/>
          </a:prstGeom>
          <a:solidFill>
            <a:srgbClr val="7030A0"/>
          </a:solidFill>
        </p:spPr>
        <p:txBody>
          <a:bodyPr wrap="square" rtlCol="0">
            <a:spAutoFit/>
          </a:bodyPr>
          <a:lstStyle/>
          <a:p>
            <a:r>
              <a:rPr lang="en-GB" sz="3200" b="1" dirty="0" smtClean="0"/>
              <a:t>Textual Analysis – Exam Prep </a:t>
            </a:r>
          </a:p>
          <a:p>
            <a:r>
              <a:rPr lang="en-GB" sz="3200" b="1" dirty="0" smtClean="0"/>
              <a:t>Focus on – Imagery (1)</a:t>
            </a:r>
            <a:endParaRPr lang="en-GB" sz="3200" b="1" dirty="0"/>
          </a:p>
        </p:txBody>
      </p:sp>
      <p:sp>
        <p:nvSpPr>
          <p:cNvPr id="6" name="TextBox 5"/>
          <p:cNvSpPr txBox="1"/>
          <p:nvPr/>
        </p:nvSpPr>
        <p:spPr>
          <a:xfrm>
            <a:off x="251520" y="1399389"/>
            <a:ext cx="8595719" cy="1015663"/>
          </a:xfrm>
          <a:prstGeom prst="rect">
            <a:avLst/>
          </a:prstGeom>
          <a:noFill/>
        </p:spPr>
        <p:txBody>
          <a:bodyPr wrap="square" rtlCol="0">
            <a:spAutoFit/>
          </a:bodyPr>
          <a:lstStyle/>
          <a:p>
            <a:endParaRPr lang="en-GB" sz="2000" dirty="0"/>
          </a:p>
          <a:p>
            <a:r>
              <a:rPr lang="en-GB" sz="2200" dirty="0"/>
              <a:t> </a:t>
            </a:r>
            <a:endParaRPr lang="en-GB" sz="2200" dirty="0" smtClean="0"/>
          </a:p>
          <a:p>
            <a:endParaRPr lang="en-GB" dirty="0"/>
          </a:p>
        </p:txBody>
      </p:sp>
      <p:pic>
        <p:nvPicPr>
          <p:cNvPr id="3074" name="Picture 2" descr="C:\Users\mr7349b\AppData\Local\Microsoft\Windows\Temporary Internet Files\Content.IE5\0DCJ5IZP\MC90021267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288" y="215415"/>
            <a:ext cx="1538935" cy="181508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51519" y="1584054"/>
            <a:ext cx="4896545" cy="1200329"/>
          </a:xfrm>
          <a:prstGeom prst="rect">
            <a:avLst/>
          </a:prstGeom>
          <a:solidFill>
            <a:schemeClr val="tx1"/>
          </a:solidFill>
        </p:spPr>
        <p:txBody>
          <a:bodyPr wrap="square">
            <a:spAutoFit/>
          </a:bodyPr>
          <a:lstStyle/>
          <a:p>
            <a:r>
              <a:rPr lang="en-GB" sz="2400" b="1" i="1" dirty="0">
                <a:solidFill>
                  <a:schemeClr val="bg1"/>
                </a:solidFill>
              </a:rPr>
              <a:t>Simile</a:t>
            </a:r>
            <a:r>
              <a:rPr lang="en-GB" sz="2400" b="1" dirty="0">
                <a:solidFill>
                  <a:schemeClr val="bg1"/>
                </a:solidFill>
              </a:rPr>
              <a:t>: A comparison of two things using ‘like’ or ‘as’, </a:t>
            </a:r>
            <a:r>
              <a:rPr lang="en-GB" sz="2400" b="1" dirty="0" smtClean="0">
                <a:solidFill>
                  <a:schemeClr val="bg1"/>
                </a:solidFill>
              </a:rPr>
              <a:t>e.g. </a:t>
            </a:r>
            <a:r>
              <a:rPr lang="en-GB" sz="2400" b="1" dirty="0">
                <a:solidFill>
                  <a:schemeClr val="bg1"/>
                </a:solidFill>
              </a:rPr>
              <a:t>‘she turned as white as a sheet’.</a:t>
            </a:r>
          </a:p>
        </p:txBody>
      </p:sp>
      <p:sp>
        <p:nvSpPr>
          <p:cNvPr id="4" name="Rectangle 3"/>
          <p:cNvSpPr/>
          <p:nvPr/>
        </p:nvSpPr>
        <p:spPr>
          <a:xfrm>
            <a:off x="3118456" y="2996952"/>
            <a:ext cx="5800789" cy="1200329"/>
          </a:xfrm>
          <a:prstGeom prst="rect">
            <a:avLst/>
          </a:prstGeom>
          <a:solidFill>
            <a:schemeClr val="tx1"/>
          </a:solidFill>
        </p:spPr>
        <p:txBody>
          <a:bodyPr wrap="square">
            <a:spAutoFit/>
          </a:bodyPr>
          <a:lstStyle/>
          <a:p>
            <a:r>
              <a:rPr lang="en-GB" sz="2400" b="1" i="1" dirty="0">
                <a:solidFill>
                  <a:schemeClr val="bg1"/>
                </a:solidFill>
              </a:rPr>
              <a:t>Metaphor</a:t>
            </a:r>
            <a:r>
              <a:rPr lang="en-GB" sz="2400" b="1" dirty="0">
                <a:solidFill>
                  <a:schemeClr val="bg1"/>
                </a:solidFill>
              </a:rPr>
              <a:t>: A comparison of two things by saying that one thing </a:t>
            </a:r>
            <a:r>
              <a:rPr lang="en-GB" sz="2400" b="1" i="1" dirty="0">
                <a:solidFill>
                  <a:schemeClr val="bg1"/>
                </a:solidFill>
              </a:rPr>
              <a:t>is</a:t>
            </a:r>
            <a:r>
              <a:rPr lang="en-GB" sz="2400" b="1" dirty="0">
                <a:solidFill>
                  <a:schemeClr val="bg1"/>
                </a:solidFill>
              </a:rPr>
              <a:t> the other, </a:t>
            </a:r>
            <a:r>
              <a:rPr lang="en-GB" sz="2400" b="1" dirty="0" smtClean="0">
                <a:solidFill>
                  <a:schemeClr val="bg1"/>
                </a:solidFill>
              </a:rPr>
              <a:t>e.g. </a:t>
            </a:r>
            <a:r>
              <a:rPr lang="en-GB" sz="2400" b="1" dirty="0">
                <a:solidFill>
                  <a:schemeClr val="bg1"/>
                </a:solidFill>
              </a:rPr>
              <a:t>‘she was a shadow of her former self’.</a:t>
            </a:r>
          </a:p>
        </p:txBody>
      </p:sp>
      <p:sp>
        <p:nvSpPr>
          <p:cNvPr id="7" name="Rectangle 6"/>
          <p:cNvSpPr/>
          <p:nvPr/>
        </p:nvSpPr>
        <p:spPr>
          <a:xfrm>
            <a:off x="276063" y="4869160"/>
            <a:ext cx="4727985" cy="1200329"/>
          </a:xfrm>
          <a:prstGeom prst="rect">
            <a:avLst/>
          </a:prstGeom>
          <a:solidFill>
            <a:schemeClr val="tx1"/>
          </a:solidFill>
        </p:spPr>
        <p:txBody>
          <a:bodyPr wrap="square">
            <a:spAutoFit/>
          </a:bodyPr>
          <a:lstStyle/>
          <a:p>
            <a:r>
              <a:rPr lang="en-GB" sz="2400" b="1" i="1" dirty="0">
                <a:solidFill>
                  <a:schemeClr val="bg1"/>
                </a:solidFill>
              </a:rPr>
              <a:t>Personification</a:t>
            </a:r>
            <a:r>
              <a:rPr lang="en-GB" sz="2400" b="1" dirty="0">
                <a:solidFill>
                  <a:schemeClr val="bg1"/>
                </a:solidFill>
              </a:rPr>
              <a:t>: When an inanimate object is given human qualities, </a:t>
            </a:r>
            <a:r>
              <a:rPr lang="en-GB" sz="2400" b="1" dirty="0" smtClean="0">
                <a:solidFill>
                  <a:schemeClr val="bg1"/>
                </a:solidFill>
              </a:rPr>
              <a:t>e.g. </a:t>
            </a:r>
            <a:r>
              <a:rPr lang="en-GB" sz="2400" b="1" dirty="0">
                <a:solidFill>
                  <a:schemeClr val="bg1"/>
                </a:solidFill>
              </a:rPr>
              <a:t>‘the wind howled around her’. </a:t>
            </a:r>
          </a:p>
        </p:txBody>
      </p:sp>
      <p:pic>
        <p:nvPicPr>
          <p:cNvPr id="3075" name="Picture 3" descr="C:\Users\mr7349b\AppData\Local\Microsoft\Windows\Temporary Internet Files\Content.IE5\LE64EEZJ\MC90005334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8850" y="1502180"/>
            <a:ext cx="1112646" cy="1282203"/>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mr7349b\AppData\Local\Microsoft\Windows\Temporary Internet Files\Content.IE5\JPFB9DSY\MP900387501[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6063" y="2996952"/>
            <a:ext cx="2279713" cy="162619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mr7349b\AppData\Local\Microsoft\Windows\Temporary Internet Files\Content.IE5\0DCJ5IZP\MC900021454[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92080" y="4580876"/>
            <a:ext cx="3168352" cy="1615530"/>
          </a:xfrm>
          <a:prstGeom prst="rect">
            <a:avLst/>
          </a:prstGeom>
          <a:noFill/>
          <a:extLst>
            <a:ext uri="{909E8E84-426E-40DD-AFC4-6F175D3DCCD1}">
              <a14:hiddenFill xmlns:a14="http://schemas.microsoft.com/office/drawing/2010/main">
                <a:solidFill>
                  <a:srgbClr val="FFFFFF"/>
                </a:solidFill>
              </a14:hiddenFill>
            </a:ext>
          </a:extLst>
        </p:spPr>
      </p:pic>
      <p:pic>
        <p:nvPicPr>
          <p:cNvPr id="8" name="MS910219680[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98423" y="6069489"/>
            <a:ext cx="609600" cy="609600"/>
          </a:xfrm>
          <a:prstGeom prst="rect">
            <a:avLst/>
          </a:prstGeom>
        </p:spPr>
      </p:pic>
    </p:spTree>
    <p:extLst>
      <p:ext uri="{BB962C8B-B14F-4D97-AF65-F5344CB8AC3E}">
        <p14:creationId xmlns:p14="http://schemas.microsoft.com/office/powerpoint/2010/main" val="36277756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3614"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88640"/>
            <a:ext cx="8667726" cy="1077218"/>
          </a:xfrm>
          <a:prstGeom prst="rect">
            <a:avLst/>
          </a:prstGeom>
          <a:solidFill>
            <a:srgbClr val="7030A0"/>
          </a:solidFill>
        </p:spPr>
        <p:txBody>
          <a:bodyPr wrap="square" rtlCol="0">
            <a:spAutoFit/>
          </a:bodyPr>
          <a:lstStyle/>
          <a:p>
            <a:r>
              <a:rPr lang="en-GB" sz="3200" b="1" dirty="0" smtClean="0"/>
              <a:t>Textual Analysis – Exam Prep </a:t>
            </a:r>
          </a:p>
          <a:p>
            <a:r>
              <a:rPr lang="en-GB" sz="3200" b="1" dirty="0" smtClean="0"/>
              <a:t>Focus on – Imagery (2)</a:t>
            </a:r>
            <a:endParaRPr lang="en-GB" sz="3200" b="1" dirty="0"/>
          </a:p>
        </p:txBody>
      </p:sp>
      <p:sp>
        <p:nvSpPr>
          <p:cNvPr id="6" name="TextBox 5"/>
          <p:cNvSpPr txBox="1"/>
          <p:nvPr/>
        </p:nvSpPr>
        <p:spPr>
          <a:xfrm>
            <a:off x="251520" y="1399389"/>
            <a:ext cx="8595719" cy="1015663"/>
          </a:xfrm>
          <a:prstGeom prst="rect">
            <a:avLst/>
          </a:prstGeom>
          <a:noFill/>
        </p:spPr>
        <p:txBody>
          <a:bodyPr wrap="square" rtlCol="0">
            <a:spAutoFit/>
          </a:bodyPr>
          <a:lstStyle/>
          <a:p>
            <a:endParaRPr lang="en-GB" sz="2000" dirty="0"/>
          </a:p>
          <a:p>
            <a:r>
              <a:rPr lang="en-GB" sz="2200" dirty="0"/>
              <a:t> </a:t>
            </a:r>
            <a:endParaRPr lang="en-GB" sz="2200" dirty="0" smtClean="0"/>
          </a:p>
          <a:p>
            <a:endParaRPr lang="en-GB" dirty="0"/>
          </a:p>
        </p:txBody>
      </p:sp>
      <p:sp>
        <p:nvSpPr>
          <p:cNvPr id="3" name="Rectangle 2"/>
          <p:cNvSpPr/>
          <p:nvPr/>
        </p:nvSpPr>
        <p:spPr>
          <a:xfrm>
            <a:off x="251519" y="1584054"/>
            <a:ext cx="7272809" cy="1200329"/>
          </a:xfrm>
          <a:prstGeom prst="rect">
            <a:avLst/>
          </a:prstGeom>
          <a:solidFill>
            <a:schemeClr val="tx1"/>
          </a:solidFill>
        </p:spPr>
        <p:txBody>
          <a:bodyPr wrap="square">
            <a:spAutoFit/>
          </a:bodyPr>
          <a:lstStyle/>
          <a:p>
            <a:r>
              <a:rPr lang="en-GB" sz="2400" dirty="0">
                <a:solidFill>
                  <a:schemeClr val="bg1"/>
                </a:solidFill>
              </a:rPr>
              <a:t>In order to analyse imagery, </a:t>
            </a:r>
            <a:r>
              <a:rPr lang="en-GB" sz="2400" dirty="0" smtClean="0">
                <a:solidFill>
                  <a:schemeClr val="bg1"/>
                </a:solidFill>
              </a:rPr>
              <a:t>you need </a:t>
            </a:r>
            <a:r>
              <a:rPr lang="en-GB" sz="2400" dirty="0">
                <a:solidFill>
                  <a:schemeClr val="bg1"/>
                </a:solidFill>
              </a:rPr>
              <a:t>to ask </a:t>
            </a:r>
            <a:r>
              <a:rPr lang="en-GB" sz="2400" dirty="0" smtClean="0">
                <a:solidFill>
                  <a:schemeClr val="bg1"/>
                </a:solidFill>
              </a:rPr>
              <a:t>yourself the </a:t>
            </a:r>
            <a:r>
              <a:rPr lang="en-GB" sz="2400" dirty="0">
                <a:solidFill>
                  <a:schemeClr val="bg1"/>
                </a:solidFill>
              </a:rPr>
              <a:t>following question, which then becomes the basic structure for </a:t>
            </a:r>
            <a:r>
              <a:rPr lang="en-GB" sz="2400" dirty="0" smtClean="0">
                <a:solidFill>
                  <a:schemeClr val="bg1"/>
                </a:solidFill>
              </a:rPr>
              <a:t>your answer </a:t>
            </a:r>
            <a:r>
              <a:rPr lang="en-GB" sz="2400" dirty="0">
                <a:solidFill>
                  <a:schemeClr val="bg1"/>
                </a:solidFill>
              </a:rPr>
              <a:t>(see table below</a:t>
            </a:r>
            <a:r>
              <a:rPr lang="en-GB" sz="2400" dirty="0" smtClean="0">
                <a:solidFill>
                  <a:schemeClr val="bg1"/>
                </a:solidFill>
              </a:rPr>
              <a:t>):</a:t>
            </a:r>
            <a:endParaRPr lang="en-GB" sz="2400" dirty="0">
              <a:solidFill>
                <a:schemeClr val="bg1"/>
              </a:solidFill>
            </a:endParaRPr>
          </a:p>
        </p:txBody>
      </p:sp>
      <p:pic>
        <p:nvPicPr>
          <p:cNvPr id="3074" name="Picture 2" descr="C:\Users\mr7349b\AppData\Local\Microsoft\Windows\Temporary Internet Files\Content.IE5\0DCJ5IZP\MC90021267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215415"/>
            <a:ext cx="1640017" cy="193430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1519" y="2982724"/>
            <a:ext cx="8667725" cy="523220"/>
          </a:xfrm>
          <a:prstGeom prst="rect">
            <a:avLst/>
          </a:prstGeom>
          <a:solidFill>
            <a:schemeClr val="tx1"/>
          </a:solidFill>
        </p:spPr>
        <p:txBody>
          <a:bodyPr wrap="square">
            <a:spAutoFit/>
          </a:bodyPr>
          <a:lstStyle/>
          <a:p>
            <a:pPr algn="ctr"/>
            <a:r>
              <a:rPr lang="en-GB" sz="2800" b="1" i="1" u="sng" dirty="0">
                <a:solidFill>
                  <a:srgbClr val="FF0000"/>
                </a:solidFill>
              </a:rPr>
              <a:t>What</a:t>
            </a:r>
            <a:r>
              <a:rPr lang="en-GB" sz="2800" b="1" dirty="0">
                <a:solidFill>
                  <a:srgbClr val="FF0000"/>
                </a:solidFill>
              </a:rPr>
              <a:t> is being compared to </a:t>
            </a:r>
            <a:r>
              <a:rPr lang="en-GB" sz="2800" b="1" i="1" u="sng" dirty="0">
                <a:solidFill>
                  <a:srgbClr val="FF0000"/>
                </a:solidFill>
              </a:rPr>
              <a:t>what</a:t>
            </a:r>
            <a:r>
              <a:rPr lang="en-GB" sz="2800" b="1" dirty="0">
                <a:solidFill>
                  <a:srgbClr val="FF0000"/>
                </a:solidFill>
              </a:rPr>
              <a:t> and </a:t>
            </a:r>
            <a:r>
              <a:rPr lang="en-GB" sz="2800" b="1" i="1" u="sng" dirty="0">
                <a:solidFill>
                  <a:srgbClr val="FF0000"/>
                </a:solidFill>
              </a:rPr>
              <a:t>why</a:t>
            </a:r>
            <a:r>
              <a:rPr lang="en-GB" sz="2800" b="1" dirty="0">
                <a:solidFill>
                  <a:srgbClr val="FF0000"/>
                </a:solidFill>
              </a:rPr>
              <a:t>?</a:t>
            </a:r>
          </a:p>
        </p:txBody>
      </p:sp>
      <p:graphicFrame>
        <p:nvGraphicFramePr>
          <p:cNvPr id="10" name="Table 9"/>
          <p:cNvGraphicFramePr>
            <a:graphicFrameLocks noGrp="1"/>
          </p:cNvGraphicFramePr>
          <p:nvPr>
            <p:extLst>
              <p:ext uri="{D42A27DB-BD31-4B8C-83A1-F6EECF244321}">
                <p14:modId xmlns:p14="http://schemas.microsoft.com/office/powerpoint/2010/main" val="1168824250"/>
              </p:ext>
            </p:extLst>
          </p:nvPr>
        </p:nvGraphicFramePr>
        <p:xfrm>
          <a:off x="251520" y="3861048"/>
          <a:ext cx="8712968" cy="2651760"/>
        </p:xfrm>
        <a:graphic>
          <a:graphicData uri="http://schemas.openxmlformats.org/drawingml/2006/table">
            <a:tbl>
              <a:tblPr firstRow="1" bandRow="1">
                <a:tableStyleId>{00A15C55-8517-42AA-B614-E9B94910E393}</a:tableStyleId>
              </a:tblPr>
              <a:tblGrid>
                <a:gridCol w="2880320"/>
                <a:gridCol w="5832648"/>
              </a:tblGrid>
              <a:tr h="370840">
                <a:tc>
                  <a:txBody>
                    <a:bodyPr/>
                    <a:lstStyle/>
                    <a:p>
                      <a:r>
                        <a:rPr lang="en-GB" sz="2500" b="1" kern="1200" dirty="0" smtClean="0">
                          <a:solidFill>
                            <a:schemeClr val="lt1"/>
                          </a:solidFill>
                          <a:effectLst/>
                          <a:latin typeface="+mn-lt"/>
                          <a:ea typeface="+mn-ea"/>
                          <a:cs typeface="+mn-cs"/>
                        </a:rPr>
                        <a:t>Identify technique</a:t>
                      </a:r>
                      <a:endParaRPr lang="en-GB" sz="2500" dirty="0"/>
                    </a:p>
                  </a:txBody>
                  <a:tcPr/>
                </a:tc>
                <a:tc>
                  <a:txBody>
                    <a:bodyPr/>
                    <a:lstStyle/>
                    <a:p>
                      <a:r>
                        <a:rPr lang="en-GB" sz="2500" b="1" kern="1200" dirty="0" smtClean="0">
                          <a:solidFill>
                            <a:schemeClr val="lt1"/>
                          </a:solidFill>
                          <a:effectLst/>
                          <a:latin typeface="+mn-lt"/>
                          <a:ea typeface="+mn-ea"/>
                          <a:cs typeface="+mn-cs"/>
                        </a:rPr>
                        <a:t>The writer uses [metaphor/simile/personification] to …</a:t>
                      </a:r>
                      <a:endParaRPr lang="en-GB" sz="2500" dirty="0"/>
                    </a:p>
                  </a:txBody>
                  <a:tcPr/>
                </a:tc>
              </a:tr>
              <a:tr h="370840">
                <a:tc>
                  <a:txBody>
                    <a:bodyPr/>
                    <a:lstStyle/>
                    <a:p>
                      <a:r>
                        <a:rPr lang="en-GB" sz="2500" kern="1200" dirty="0" smtClean="0">
                          <a:solidFill>
                            <a:schemeClr val="dk1"/>
                          </a:solidFill>
                          <a:effectLst/>
                          <a:latin typeface="+mn-lt"/>
                          <a:ea typeface="+mn-ea"/>
                          <a:cs typeface="+mn-cs"/>
                        </a:rPr>
                        <a:t>What?</a:t>
                      </a:r>
                      <a:endParaRPr lang="en-GB" sz="2500" dirty="0"/>
                    </a:p>
                  </a:txBody>
                  <a:tcPr/>
                </a:tc>
                <a:tc>
                  <a:txBody>
                    <a:bodyPr/>
                    <a:lstStyle/>
                    <a:p>
                      <a:r>
                        <a:rPr lang="en-GB" sz="2500" kern="1200" dirty="0" smtClean="0">
                          <a:solidFill>
                            <a:schemeClr val="dk1"/>
                          </a:solidFill>
                          <a:effectLst/>
                          <a:latin typeface="+mn-lt"/>
                          <a:ea typeface="+mn-ea"/>
                          <a:cs typeface="+mn-cs"/>
                        </a:rPr>
                        <a:t>compare …</a:t>
                      </a:r>
                      <a:endParaRPr lang="en-GB" sz="2500" dirty="0"/>
                    </a:p>
                  </a:txBody>
                  <a:tcPr/>
                </a:tc>
              </a:tr>
              <a:tr h="370840">
                <a:tc>
                  <a:txBody>
                    <a:bodyPr/>
                    <a:lstStyle/>
                    <a:p>
                      <a:r>
                        <a:rPr lang="en-GB" sz="2500" kern="1200" dirty="0" smtClean="0">
                          <a:solidFill>
                            <a:schemeClr val="dk1"/>
                          </a:solidFill>
                          <a:effectLst/>
                          <a:latin typeface="+mn-lt"/>
                          <a:ea typeface="+mn-ea"/>
                          <a:cs typeface="+mn-cs"/>
                        </a:rPr>
                        <a:t>What?</a:t>
                      </a:r>
                      <a:endParaRPr lang="en-GB" sz="2500" dirty="0"/>
                    </a:p>
                  </a:txBody>
                  <a:tcPr/>
                </a:tc>
                <a:tc>
                  <a:txBody>
                    <a:bodyPr/>
                    <a:lstStyle/>
                    <a:p>
                      <a:r>
                        <a:rPr lang="en-GB" sz="2500" kern="1200" dirty="0" smtClean="0">
                          <a:solidFill>
                            <a:schemeClr val="dk1"/>
                          </a:solidFill>
                          <a:effectLst/>
                          <a:latin typeface="+mn-lt"/>
                          <a:ea typeface="+mn-ea"/>
                          <a:cs typeface="+mn-cs"/>
                        </a:rPr>
                        <a:t>with …</a:t>
                      </a:r>
                      <a:endParaRPr lang="en-GB" sz="2500" dirty="0"/>
                    </a:p>
                  </a:txBody>
                  <a:tcPr/>
                </a:tc>
              </a:tr>
              <a:tr h="370840">
                <a:tc>
                  <a:txBody>
                    <a:bodyPr/>
                    <a:lstStyle/>
                    <a:p>
                      <a:r>
                        <a:rPr lang="en-GB" sz="2500" kern="1200" dirty="0" smtClean="0">
                          <a:solidFill>
                            <a:schemeClr val="dk1"/>
                          </a:solidFill>
                          <a:effectLst/>
                          <a:latin typeface="+mn-lt"/>
                          <a:ea typeface="+mn-ea"/>
                          <a:cs typeface="+mn-cs"/>
                        </a:rPr>
                        <a:t>Why? (</a:t>
                      </a:r>
                      <a:r>
                        <a:rPr lang="en-GB" sz="2500" i="1" kern="1200" dirty="0" smtClean="0">
                          <a:solidFill>
                            <a:schemeClr val="dk1"/>
                          </a:solidFill>
                          <a:effectLst/>
                          <a:latin typeface="+mn-lt"/>
                          <a:ea typeface="+mn-ea"/>
                          <a:cs typeface="+mn-cs"/>
                        </a:rPr>
                        <a:t>must link to focus of question</a:t>
                      </a:r>
                      <a:r>
                        <a:rPr lang="en-GB" sz="2500" kern="1200" dirty="0" smtClean="0">
                          <a:solidFill>
                            <a:schemeClr val="dk1"/>
                          </a:solidFill>
                          <a:effectLst/>
                          <a:latin typeface="+mn-lt"/>
                          <a:ea typeface="+mn-ea"/>
                          <a:cs typeface="+mn-cs"/>
                        </a:rPr>
                        <a:t>) </a:t>
                      </a:r>
                      <a:endParaRPr lang="en-GB" sz="2500" dirty="0"/>
                    </a:p>
                  </a:txBody>
                  <a:tcPr/>
                </a:tc>
                <a:tc>
                  <a:txBody>
                    <a:bodyPr/>
                    <a:lstStyle/>
                    <a:p>
                      <a:r>
                        <a:rPr lang="en-GB" sz="2500" kern="1200" dirty="0" smtClean="0">
                          <a:solidFill>
                            <a:schemeClr val="dk1"/>
                          </a:solidFill>
                          <a:effectLst/>
                          <a:latin typeface="+mn-lt"/>
                          <a:ea typeface="+mn-ea"/>
                          <a:cs typeface="+mn-cs"/>
                        </a:rPr>
                        <a:t>which shows …</a:t>
                      </a:r>
                      <a:endParaRPr lang="en-GB" sz="2500" dirty="0"/>
                    </a:p>
                  </a:txBody>
                  <a:tcPr/>
                </a:tc>
              </a:tr>
            </a:tbl>
          </a:graphicData>
        </a:graphic>
      </p:graphicFrame>
    </p:spTree>
    <p:extLst>
      <p:ext uri="{BB962C8B-B14F-4D97-AF65-F5344CB8AC3E}">
        <p14:creationId xmlns:p14="http://schemas.microsoft.com/office/powerpoint/2010/main" val="14200569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7321" y="1556792"/>
            <a:ext cx="8624793" cy="5078313"/>
          </a:xfrm>
          <a:prstGeom prst="rect">
            <a:avLst/>
          </a:prstGeom>
          <a:solidFill>
            <a:srgbClr val="92D050"/>
          </a:solidFill>
        </p:spPr>
        <p:txBody>
          <a:bodyPr wrap="square">
            <a:spAutoFit/>
          </a:bodyPr>
          <a:lstStyle/>
          <a:p>
            <a:r>
              <a:rPr lang="en-GB" sz="3600" b="1" dirty="0">
                <a:solidFill>
                  <a:schemeClr val="bg1"/>
                </a:solidFill>
              </a:rPr>
              <a:t>‘It was a good tree by the sea-loch, with many cones and much sunshine; it was homely too with rests among its topmost branches as comfortable as chairs.’ (p. 7</a:t>
            </a:r>
            <a:r>
              <a:rPr lang="en-GB" sz="3600" b="1" dirty="0" smtClean="0">
                <a:solidFill>
                  <a:schemeClr val="bg1"/>
                </a:solidFill>
              </a:rPr>
              <a:t>)</a:t>
            </a:r>
          </a:p>
          <a:p>
            <a:endParaRPr lang="en-GB" sz="3600" b="1" dirty="0">
              <a:solidFill>
                <a:schemeClr val="bg1"/>
              </a:solidFill>
            </a:endParaRPr>
          </a:p>
          <a:p>
            <a:r>
              <a:rPr lang="en-GB" sz="3600" b="1" i="1" u="sng" dirty="0">
                <a:solidFill>
                  <a:schemeClr val="bg1"/>
                </a:solidFill>
              </a:rPr>
              <a:t>Question</a:t>
            </a:r>
            <a:r>
              <a:rPr lang="en-GB" sz="3600" b="1" u="sng" dirty="0">
                <a:solidFill>
                  <a:schemeClr val="bg1"/>
                </a:solidFill>
              </a:rPr>
              <a:t>:</a:t>
            </a:r>
            <a:r>
              <a:rPr lang="en-GB" sz="3600" b="1" dirty="0">
                <a:solidFill>
                  <a:schemeClr val="bg1"/>
                </a:solidFill>
              </a:rPr>
              <a:t> Explain how Jenkins uses imagery in the opening paragraph of his novel to create the impression of the forest as an idyllic setting.</a:t>
            </a:r>
          </a:p>
        </p:txBody>
      </p:sp>
      <p:sp>
        <p:nvSpPr>
          <p:cNvPr id="9" name="TextBox 8"/>
          <p:cNvSpPr txBox="1"/>
          <p:nvPr/>
        </p:nvSpPr>
        <p:spPr>
          <a:xfrm>
            <a:off x="251520" y="188640"/>
            <a:ext cx="8667726" cy="1077218"/>
          </a:xfrm>
          <a:prstGeom prst="rect">
            <a:avLst/>
          </a:prstGeom>
          <a:solidFill>
            <a:srgbClr val="7030A0"/>
          </a:solidFill>
        </p:spPr>
        <p:txBody>
          <a:bodyPr wrap="square" rtlCol="0">
            <a:spAutoFit/>
          </a:bodyPr>
          <a:lstStyle/>
          <a:p>
            <a:r>
              <a:rPr lang="en-GB" sz="3200" b="1" dirty="0" smtClean="0"/>
              <a:t>Textual Analysis – Exam Prep </a:t>
            </a:r>
          </a:p>
          <a:p>
            <a:r>
              <a:rPr lang="en-GB" sz="3200" b="1" dirty="0" smtClean="0"/>
              <a:t>Focus on – Imagery (3)</a:t>
            </a:r>
            <a:endParaRPr lang="en-GB" sz="3200" b="1" dirty="0"/>
          </a:p>
        </p:txBody>
      </p:sp>
      <p:sp>
        <p:nvSpPr>
          <p:cNvPr id="11" name="Rectangle 10"/>
          <p:cNvSpPr/>
          <p:nvPr/>
        </p:nvSpPr>
        <p:spPr>
          <a:xfrm>
            <a:off x="5436096" y="723502"/>
            <a:ext cx="2212911" cy="400110"/>
          </a:xfrm>
          <a:prstGeom prst="rect">
            <a:avLst/>
          </a:prstGeom>
          <a:solidFill>
            <a:schemeClr val="tx1"/>
          </a:solidFill>
        </p:spPr>
        <p:txBody>
          <a:bodyPr wrap="square">
            <a:spAutoFit/>
          </a:bodyPr>
          <a:lstStyle/>
          <a:p>
            <a:r>
              <a:rPr lang="en-GB" sz="2000" b="1" dirty="0">
                <a:solidFill>
                  <a:schemeClr val="bg1"/>
                </a:solidFill>
              </a:rPr>
              <a:t>Modelled </a:t>
            </a:r>
            <a:r>
              <a:rPr lang="en-GB" sz="2000" b="1" dirty="0" smtClean="0">
                <a:solidFill>
                  <a:schemeClr val="bg1"/>
                </a:solidFill>
              </a:rPr>
              <a:t>response</a:t>
            </a:r>
            <a:endParaRPr lang="en-GB" sz="2000" b="1" dirty="0">
              <a:solidFill>
                <a:schemeClr val="bg1"/>
              </a:solidFill>
            </a:endParaRPr>
          </a:p>
        </p:txBody>
      </p:sp>
      <p:pic>
        <p:nvPicPr>
          <p:cNvPr id="12" name="Picture 3" descr="C:\Users\mr7349b\AppData\Local\Microsoft\Windows\Temporary Internet Files\Content.IE5\LE64EEZJ\MC90030546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80327" y="302028"/>
            <a:ext cx="746751" cy="850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1473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88640"/>
            <a:ext cx="8667726" cy="1077218"/>
          </a:xfrm>
          <a:prstGeom prst="rect">
            <a:avLst/>
          </a:prstGeom>
          <a:solidFill>
            <a:srgbClr val="7030A0"/>
          </a:solidFill>
        </p:spPr>
        <p:txBody>
          <a:bodyPr wrap="square" rtlCol="0">
            <a:spAutoFit/>
          </a:bodyPr>
          <a:lstStyle/>
          <a:p>
            <a:r>
              <a:rPr lang="en-GB" sz="3200" b="1" dirty="0" smtClean="0"/>
              <a:t>Textual Analysis – Exam Prep </a:t>
            </a:r>
          </a:p>
          <a:p>
            <a:r>
              <a:rPr lang="en-GB" sz="3200" b="1" dirty="0" smtClean="0"/>
              <a:t>Focus on – Imagery (4)</a:t>
            </a:r>
            <a:endParaRPr lang="en-GB" sz="3200" b="1" dirty="0"/>
          </a:p>
        </p:txBody>
      </p:sp>
      <p:sp>
        <p:nvSpPr>
          <p:cNvPr id="3" name="Rectangle 2"/>
          <p:cNvSpPr/>
          <p:nvPr/>
        </p:nvSpPr>
        <p:spPr>
          <a:xfrm>
            <a:off x="5436096" y="723502"/>
            <a:ext cx="2212911" cy="400110"/>
          </a:xfrm>
          <a:prstGeom prst="rect">
            <a:avLst/>
          </a:prstGeom>
          <a:solidFill>
            <a:schemeClr val="tx1"/>
          </a:solidFill>
        </p:spPr>
        <p:txBody>
          <a:bodyPr wrap="square">
            <a:spAutoFit/>
          </a:bodyPr>
          <a:lstStyle/>
          <a:p>
            <a:r>
              <a:rPr lang="en-GB" sz="2000" b="1" dirty="0">
                <a:solidFill>
                  <a:schemeClr val="bg1"/>
                </a:solidFill>
              </a:rPr>
              <a:t>Modelled </a:t>
            </a:r>
            <a:r>
              <a:rPr lang="en-GB" sz="2000" b="1" dirty="0" smtClean="0">
                <a:solidFill>
                  <a:schemeClr val="bg1"/>
                </a:solidFill>
              </a:rPr>
              <a:t>response</a:t>
            </a:r>
            <a:endParaRPr lang="en-GB" sz="2000" b="1" dirty="0">
              <a:solidFill>
                <a:schemeClr val="bg1"/>
              </a:solidFill>
            </a:endParaRPr>
          </a:p>
        </p:txBody>
      </p:sp>
      <p:sp>
        <p:nvSpPr>
          <p:cNvPr id="4" name="Rectangle 3"/>
          <p:cNvSpPr/>
          <p:nvPr/>
        </p:nvSpPr>
        <p:spPr>
          <a:xfrm>
            <a:off x="245568" y="1400355"/>
            <a:ext cx="8624793" cy="1169551"/>
          </a:xfrm>
          <a:prstGeom prst="rect">
            <a:avLst/>
          </a:prstGeom>
          <a:solidFill>
            <a:srgbClr val="92D050"/>
          </a:solidFill>
        </p:spPr>
        <p:txBody>
          <a:bodyPr wrap="square">
            <a:spAutoFit/>
          </a:bodyPr>
          <a:lstStyle/>
          <a:p>
            <a:r>
              <a:rPr lang="en-GB" sz="1400" b="1" dirty="0">
                <a:solidFill>
                  <a:schemeClr val="bg1"/>
                </a:solidFill>
              </a:rPr>
              <a:t>‘It was a good tree by the sea-loch, with many cones and much sunshine; it was homely too with rests among its topmost branches as comfortable as chairs.’ (p. 7</a:t>
            </a:r>
            <a:r>
              <a:rPr lang="en-GB" sz="1400" b="1" dirty="0" smtClean="0">
                <a:solidFill>
                  <a:schemeClr val="bg1"/>
                </a:solidFill>
              </a:rPr>
              <a:t>)</a:t>
            </a:r>
          </a:p>
          <a:p>
            <a:endParaRPr lang="en-GB" sz="1400" b="1" dirty="0">
              <a:solidFill>
                <a:schemeClr val="bg1"/>
              </a:solidFill>
            </a:endParaRPr>
          </a:p>
          <a:p>
            <a:r>
              <a:rPr lang="en-GB" sz="1400" b="1" i="1" dirty="0">
                <a:solidFill>
                  <a:schemeClr val="bg1"/>
                </a:solidFill>
              </a:rPr>
              <a:t>Question</a:t>
            </a:r>
            <a:r>
              <a:rPr lang="en-GB" sz="1400" b="1" dirty="0">
                <a:solidFill>
                  <a:schemeClr val="bg1"/>
                </a:solidFill>
              </a:rPr>
              <a:t>: Explain how Jenkins uses imagery in the opening paragraph of his novel to create the impression of the forest as an idyllic setting.</a:t>
            </a:r>
          </a:p>
        </p:txBody>
      </p:sp>
      <p:graphicFrame>
        <p:nvGraphicFramePr>
          <p:cNvPr id="6" name="Table 5"/>
          <p:cNvGraphicFramePr>
            <a:graphicFrameLocks noGrp="1"/>
          </p:cNvGraphicFramePr>
          <p:nvPr>
            <p:extLst>
              <p:ext uri="{D42A27DB-BD31-4B8C-83A1-F6EECF244321}">
                <p14:modId xmlns:p14="http://schemas.microsoft.com/office/powerpoint/2010/main" val="465245529"/>
              </p:ext>
            </p:extLst>
          </p:nvPr>
        </p:nvGraphicFramePr>
        <p:xfrm>
          <a:off x="215345" y="2852936"/>
          <a:ext cx="8712968" cy="3855720"/>
        </p:xfrm>
        <a:graphic>
          <a:graphicData uri="http://schemas.openxmlformats.org/drawingml/2006/table">
            <a:tbl>
              <a:tblPr firstRow="1" bandRow="1">
                <a:tableStyleId>{00A15C55-8517-42AA-B614-E9B94910E393}</a:tableStyleId>
              </a:tblPr>
              <a:tblGrid>
                <a:gridCol w="1380602"/>
                <a:gridCol w="7332366"/>
              </a:tblGrid>
              <a:tr h="370840">
                <a:tc>
                  <a:txBody>
                    <a:bodyPr/>
                    <a:lstStyle/>
                    <a:p>
                      <a:r>
                        <a:rPr lang="en-GB" sz="2000" b="1" kern="1200" dirty="0" smtClean="0">
                          <a:solidFill>
                            <a:schemeClr val="lt1"/>
                          </a:solidFill>
                          <a:effectLst/>
                          <a:latin typeface="+mn-lt"/>
                          <a:ea typeface="+mn-ea"/>
                          <a:cs typeface="+mn-cs"/>
                        </a:rPr>
                        <a:t>Identify technique</a:t>
                      </a:r>
                      <a:endParaRPr lang="en-GB" sz="2000" dirty="0"/>
                    </a:p>
                  </a:txBody>
                  <a:tcPr/>
                </a:tc>
                <a:tc>
                  <a:txBody>
                    <a:bodyPr/>
                    <a:lstStyle/>
                    <a:p>
                      <a:r>
                        <a:rPr lang="en-GB" sz="2700" b="0" kern="1200" dirty="0" smtClean="0">
                          <a:solidFill>
                            <a:schemeClr val="lt1"/>
                          </a:solidFill>
                          <a:effectLst/>
                          <a:latin typeface="+mn-lt"/>
                          <a:ea typeface="+mn-ea"/>
                          <a:cs typeface="+mn-cs"/>
                        </a:rPr>
                        <a:t>Jenkins uses the simile ‘as comfortable as chairs’ to</a:t>
                      </a:r>
                      <a:endParaRPr lang="en-GB" sz="2700" b="0" dirty="0"/>
                    </a:p>
                  </a:txBody>
                  <a:tcPr/>
                </a:tc>
              </a:tr>
              <a:tr h="370840">
                <a:tc>
                  <a:txBody>
                    <a:bodyPr/>
                    <a:lstStyle/>
                    <a:p>
                      <a:r>
                        <a:rPr lang="en-GB" sz="2000" kern="1200" dirty="0" smtClean="0">
                          <a:solidFill>
                            <a:schemeClr val="dk1"/>
                          </a:solidFill>
                          <a:effectLst/>
                          <a:latin typeface="+mn-lt"/>
                          <a:ea typeface="+mn-ea"/>
                          <a:cs typeface="+mn-cs"/>
                        </a:rPr>
                        <a:t>What?</a:t>
                      </a:r>
                      <a:endParaRPr lang="en-GB" sz="2000" dirty="0"/>
                    </a:p>
                  </a:txBody>
                  <a:tcPr/>
                </a:tc>
                <a:tc>
                  <a:txBody>
                    <a:bodyPr/>
                    <a:lstStyle/>
                    <a:p>
                      <a:r>
                        <a:rPr lang="en-GB" sz="2700" kern="1200" dirty="0" smtClean="0">
                          <a:solidFill>
                            <a:schemeClr val="dk1"/>
                          </a:solidFill>
                          <a:effectLst/>
                          <a:latin typeface="+mn-lt"/>
                          <a:ea typeface="+mn-ea"/>
                          <a:cs typeface="+mn-cs"/>
                        </a:rPr>
                        <a:t>compare the branches of the tree</a:t>
                      </a:r>
                      <a:endParaRPr lang="en-GB" sz="2700" dirty="0"/>
                    </a:p>
                  </a:txBody>
                  <a:tcPr/>
                </a:tc>
              </a:tr>
              <a:tr h="370840">
                <a:tc>
                  <a:txBody>
                    <a:bodyPr/>
                    <a:lstStyle/>
                    <a:p>
                      <a:r>
                        <a:rPr lang="en-GB" sz="2000" kern="1200" dirty="0" smtClean="0">
                          <a:solidFill>
                            <a:schemeClr val="dk1"/>
                          </a:solidFill>
                          <a:effectLst/>
                          <a:latin typeface="+mn-lt"/>
                          <a:ea typeface="+mn-ea"/>
                          <a:cs typeface="+mn-cs"/>
                        </a:rPr>
                        <a:t>What?</a:t>
                      </a:r>
                      <a:endParaRPr lang="en-GB" sz="2000" dirty="0"/>
                    </a:p>
                  </a:txBody>
                  <a:tcPr/>
                </a:tc>
                <a:tc>
                  <a:txBody>
                    <a:bodyPr/>
                    <a:lstStyle/>
                    <a:p>
                      <a:r>
                        <a:rPr lang="en-GB" sz="2700" kern="1200" dirty="0" smtClean="0">
                          <a:solidFill>
                            <a:schemeClr val="dk1"/>
                          </a:solidFill>
                          <a:effectLst/>
                          <a:latin typeface="+mn-lt"/>
                          <a:ea typeface="+mn-ea"/>
                          <a:cs typeface="+mn-cs"/>
                        </a:rPr>
                        <a:t>with a comfortable chair</a:t>
                      </a:r>
                      <a:endParaRPr lang="en-GB" sz="2700" dirty="0"/>
                    </a:p>
                  </a:txBody>
                  <a:tcPr/>
                </a:tc>
              </a:tr>
              <a:tr h="370840">
                <a:tc>
                  <a:txBody>
                    <a:bodyPr/>
                    <a:lstStyle/>
                    <a:p>
                      <a:r>
                        <a:rPr lang="en-GB" sz="2000" kern="1200" dirty="0" smtClean="0">
                          <a:solidFill>
                            <a:schemeClr val="dk1"/>
                          </a:solidFill>
                          <a:effectLst/>
                          <a:latin typeface="+mn-lt"/>
                          <a:ea typeface="+mn-ea"/>
                          <a:cs typeface="+mn-cs"/>
                        </a:rPr>
                        <a:t>Why? (</a:t>
                      </a:r>
                      <a:r>
                        <a:rPr lang="en-GB" sz="2000" i="1" kern="1200" dirty="0" smtClean="0">
                          <a:solidFill>
                            <a:schemeClr val="dk1"/>
                          </a:solidFill>
                          <a:effectLst/>
                          <a:latin typeface="+mn-lt"/>
                          <a:ea typeface="+mn-ea"/>
                          <a:cs typeface="+mn-cs"/>
                        </a:rPr>
                        <a:t>must link to focus of question</a:t>
                      </a:r>
                      <a:r>
                        <a:rPr lang="en-GB" sz="2000" kern="1200" dirty="0" smtClean="0">
                          <a:solidFill>
                            <a:schemeClr val="dk1"/>
                          </a:solidFill>
                          <a:effectLst/>
                          <a:latin typeface="+mn-lt"/>
                          <a:ea typeface="+mn-ea"/>
                          <a:cs typeface="+mn-cs"/>
                        </a:rPr>
                        <a:t>) </a:t>
                      </a:r>
                      <a:endParaRPr lang="en-GB" sz="2000" dirty="0"/>
                    </a:p>
                  </a:txBody>
                  <a:tcPr/>
                </a:tc>
                <a:tc>
                  <a:txBody>
                    <a:bodyPr/>
                    <a:lstStyle/>
                    <a:p>
                      <a:r>
                        <a:rPr lang="en-GB" sz="2700" kern="1200" dirty="0" smtClean="0">
                          <a:solidFill>
                            <a:schemeClr val="dk1"/>
                          </a:solidFill>
                          <a:effectLst/>
                          <a:latin typeface="+mn-lt"/>
                          <a:ea typeface="+mn-ea"/>
                          <a:cs typeface="+mn-cs"/>
                        </a:rPr>
                        <a:t>which creates an idyllic setting as it suggests that those who work in the tree feel at one with nature as though they were in their own home and the overall initial impression of the setting is therefore a positive one</a:t>
                      </a:r>
                      <a:endParaRPr lang="en-GB" sz="2700" dirty="0"/>
                    </a:p>
                  </a:txBody>
                  <a:tcPr/>
                </a:tc>
              </a:tr>
            </a:tbl>
          </a:graphicData>
        </a:graphic>
      </p:graphicFrame>
      <p:pic>
        <p:nvPicPr>
          <p:cNvPr id="6147" name="Picture 3" descr="C:\Users\mr7349b\AppData\Local\Microsoft\Windows\Temporary Internet Files\Content.IE5\LE64EEZJ\MC90030546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80327" y="302028"/>
            <a:ext cx="746751" cy="850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451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88640"/>
            <a:ext cx="8667726" cy="1077218"/>
          </a:xfrm>
          <a:prstGeom prst="rect">
            <a:avLst/>
          </a:prstGeom>
          <a:solidFill>
            <a:srgbClr val="7030A0"/>
          </a:solidFill>
        </p:spPr>
        <p:txBody>
          <a:bodyPr wrap="square" rtlCol="0">
            <a:spAutoFit/>
          </a:bodyPr>
          <a:lstStyle/>
          <a:p>
            <a:r>
              <a:rPr lang="en-GB" sz="3200" b="1" dirty="0" smtClean="0"/>
              <a:t>Textual Analysis – Exam Prep </a:t>
            </a:r>
          </a:p>
          <a:p>
            <a:r>
              <a:rPr lang="en-GB" sz="3200" b="1" dirty="0" smtClean="0"/>
              <a:t>Focus on – Imagery (5)</a:t>
            </a:r>
            <a:endParaRPr lang="en-GB" sz="3200" b="1" dirty="0"/>
          </a:p>
        </p:txBody>
      </p:sp>
      <p:sp>
        <p:nvSpPr>
          <p:cNvPr id="3" name="Rectangle 2"/>
          <p:cNvSpPr/>
          <p:nvPr/>
        </p:nvSpPr>
        <p:spPr>
          <a:xfrm>
            <a:off x="5436096" y="723502"/>
            <a:ext cx="2212911" cy="400110"/>
          </a:xfrm>
          <a:prstGeom prst="rect">
            <a:avLst/>
          </a:prstGeom>
          <a:solidFill>
            <a:schemeClr val="tx1"/>
          </a:solidFill>
        </p:spPr>
        <p:txBody>
          <a:bodyPr wrap="square">
            <a:spAutoFit/>
          </a:bodyPr>
          <a:lstStyle/>
          <a:p>
            <a:r>
              <a:rPr lang="en-GB" sz="2000" b="1" dirty="0">
                <a:solidFill>
                  <a:schemeClr val="bg1"/>
                </a:solidFill>
              </a:rPr>
              <a:t>Modelled </a:t>
            </a:r>
            <a:r>
              <a:rPr lang="en-GB" sz="2000" b="1" dirty="0" smtClean="0">
                <a:solidFill>
                  <a:schemeClr val="bg1"/>
                </a:solidFill>
              </a:rPr>
              <a:t>response</a:t>
            </a:r>
            <a:endParaRPr lang="en-GB" sz="2000" b="1" dirty="0">
              <a:solidFill>
                <a:schemeClr val="bg1"/>
              </a:solidFill>
            </a:endParaRPr>
          </a:p>
        </p:txBody>
      </p:sp>
      <p:sp>
        <p:nvSpPr>
          <p:cNvPr id="4" name="Rectangle 3"/>
          <p:cNvSpPr/>
          <p:nvPr/>
        </p:nvSpPr>
        <p:spPr>
          <a:xfrm>
            <a:off x="245569" y="1556792"/>
            <a:ext cx="4470448" cy="584775"/>
          </a:xfrm>
          <a:prstGeom prst="rect">
            <a:avLst/>
          </a:prstGeom>
          <a:solidFill>
            <a:srgbClr val="92D050"/>
          </a:solidFill>
        </p:spPr>
        <p:txBody>
          <a:bodyPr wrap="square">
            <a:spAutoFit/>
          </a:bodyPr>
          <a:lstStyle/>
          <a:p>
            <a:r>
              <a:rPr lang="en-GB" sz="3200" b="1" dirty="0">
                <a:solidFill>
                  <a:schemeClr val="bg1"/>
                </a:solidFill>
              </a:rPr>
              <a:t>Unsatisfactory responses</a:t>
            </a:r>
            <a:endParaRPr lang="en-GB" sz="3200" dirty="0">
              <a:solidFill>
                <a:schemeClr val="bg1"/>
              </a:solidFill>
            </a:endParaRPr>
          </a:p>
        </p:txBody>
      </p:sp>
      <p:pic>
        <p:nvPicPr>
          <p:cNvPr id="6147" name="Picture 3" descr="C:\Users\mr7349b\AppData\Local\Microsoft\Windows\Temporary Internet Files\Content.IE5\LE64EEZJ\MC90030546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80327" y="302028"/>
            <a:ext cx="746751" cy="85044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548630209"/>
              </p:ext>
            </p:extLst>
          </p:nvPr>
        </p:nvGraphicFramePr>
        <p:xfrm>
          <a:off x="251520" y="2420888"/>
          <a:ext cx="8667726" cy="4130040"/>
        </p:xfrm>
        <a:graphic>
          <a:graphicData uri="http://schemas.openxmlformats.org/drawingml/2006/table">
            <a:tbl>
              <a:tblPr firstRow="1" bandRow="1">
                <a:tableStyleId>{00A15C55-8517-42AA-B614-E9B94910E393}</a:tableStyleId>
              </a:tblPr>
              <a:tblGrid>
                <a:gridCol w="3960440"/>
                <a:gridCol w="4707286"/>
              </a:tblGrid>
              <a:tr h="720080">
                <a:tc>
                  <a:txBody>
                    <a:bodyPr/>
                    <a:lstStyle/>
                    <a:p>
                      <a:r>
                        <a:rPr lang="en-GB" sz="2300" b="1" kern="1200" dirty="0" smtClean="0">
                          <a:solidFill>
                            <a:schemeClr val="lt1"/>
                          </a:solidFill>
                          <a:effectLst/>
                          <a:latin typeface="+mn-lt"/>
                          <a:ea typeface="+mn-ea"/>
                          <a:cs typeface="+mn-cs"/>
                        </a:rPr>
                        <a:t>The writer uses a simile to create an idyllic setting</a:t>
                      </a:r>
                      <a:endParaRPr lang="en-GB" sz="2300" dirty="0"/>
                    </a:p>
                  </a:txBody>
                  <a:tcPr/>
                </a:tc>
                <a:tc>
                  <a:txBody>
                    <a:bodyPr/>
                    <a:lstStyle/>
                    <a:p>
                      <a:r>
                        <a:rPr lang="en-GB" sz="2300" b="1" kern="1200" dirty="0" smtClean="0">
                          <a:solidFill>
                            <a:schemeClr val="lt1"/>
                          </a:solidFill>
                          <a:effectLst/>
                          <a:latin typeface="+mn-lt"/>
                          <a:ea typeface="+mn-ea"/>
                          <a:cs typeface="+mn-cs"/>
                        </a:rPr>
                        <a:t>X 0 credit awarded for merely identifying a technique and repeating the question</a:t>
                      </a:r>
                      <a:endParaRPr lang="en-GB" sz="2300" b="0" dirty="0"/>
                    </a:p>
                  </a:txBody>
                  <a:tcPr/>
                </a:tc>
              </a:tr>
              <a:tr h="511820">
                <a:tc>
                  <a:txBody>
                    <a:bodyPr/>
                    <a:lstStyle/>
                    <a:p>
                      <a:r>
                        <a:rPr lang="en-GB" sz="2300" kern="1200" dirty="0" smtClean="0">
                          <a:solidFill>
                            <a:schemeClr val="dk1"/>
                          </a:solidFill>
                          <a:effectLst/>
                          <a:latin typeface="+mn-lt"/>
                          <a:ea typeface="+mn-ea"/>
                          <a:cs typeface="+mn-cs"/>
                        </a:rPr>
                        <a:t>The writer uses a simile to help you get a better picture in your head of what it is like</a:t>
                      </a:r>
                      <a:endParaRPr lang="en-GB" sz="2300" dirty="0"/>
                    </a:p>
                  </a:txBody>
                  <a:tcPr/>
                </a:tc>
                <a:tc>
                  <a:txBody>
                    <a:bodyPr/>
                    <a:lstStyle/>
                    <a:p>
                      <a:r>
                        <a:rPr lang="en-GB" sz="2300" b="1" kern="1200" dirty="0" smtClean="0">
                          <a:solidFill>
                            <a:schemeClr val="dk1"/>
                          </a:solidFill>
                          <a:effectLst/>
                          <a:latin typeface="+mn-lt"/>
                          <a:ea typeface="+mn-ea"/>
                          <a:cs typeface="+mn-cs"/>
                        </a:rPr>
                        <a:t>X</a:t>
                      </a:r>
                      <a:r>
                        <a:rPr lang="en-GB" sz="2300" kern="1200" dirty="0" smtClean="0">
                          <a:solidFill>
                            <a:schemeClr val="dk1"/>
                          </a:solidFill>
                          <a:effectLst/>
                          <a:latin typeface="+mn-lt"/>
                          <a:ea typeface="+mn-ea"/>
                          <a:cs typeface="+mn-cs"/>
                        </a:rPr>
                        <a:t> A commonly used, generic response to imagery questions which could apply to any example and therefore scores 0</a:t>
                      </a:r>
                      <a:endParaRPr lang="en-GB" sz="2300" dirty="0"/>
                    </a:p>
                  </a:txBody>
                  <a:tcPr/>
                </a:tc>
              </a:tr>
              <a:tr h="511820">
                <a:tc>
                  <a:txBody>
                    <a:bodyPr/>
                    <a:lstStyle/>
                    <a:p>
                      <a:r>
                        <a:rPr lang="en-GB" sz="2300" kern="1200" dirty="0" smtClean="0">
                          <a:solidFill>
                            <a:schemeClr val="dk1"/>
                          </a:solidFill>
                          <a:effectLst/>
                          <a:latin typeface="+mn-lt"/>
                          <a:ea typeface="+mn-ea"/>
                          <a:cs typeface="+mn-cs"/>
                        </a:rPr>
                        <a:t>The writer compares the branches to chairs, which suggests they are comfy</a:t>
                      </a:r>
                      <a:endParaRPr lang="en-GB" sz="2300" dirty="0"/>
                    </a:p>
                  </a:txBody>
                  <a:tcPr/>
                </a:tc>
                <a:tc>
                  <a:txBody>
                    <a:bodyPr/>
                    <a:lstStyle/>
                    <a:p>
                      <a:r>
                        <a:rPr lang="en-GB" sz="2300" b="1" kern="1200" dirty="0" smtClean="0">
                          <a:solidFill>
                            <a:schemeClr val="dk1"/>
                          </a:solidFill>
                          <a:effectLst/>
                          <a:latin typeface="+mn-lt"/>
                          <a:ea typeface="+mn-ea"/>
                          <a:cs typeface="+mn-cs"/>
                        </a:rPr>
                        <a:t>X</a:t>
                      </a:r>
                      <a:r>
                        <a:rPr lang="en-GB" sz="2300" kern="1200" dirty="0" smtClean="0">
                          <a:solidFill>
                            <a:schemeClr val="dk1"/>
                          </a:solidFill>
                          <a:effectLst/>
                          <a:latin typeface="+mn-lt"/>
                          <a:ea typeface="+mn-ea"/>
                          <a:cs typeface="+mn-cs"/>
                        </a:rPr>
                        <a:t> No specific reference to the focus of the question nor to which technique of imagery has been employed by the writer</a:t>
                      </a:r>
                      <a:endParaRPr lang="en-GB" sz="2300" dirty="0"/>
                    </a:p>
                  </a:txBody>
                  <a:tcPr/>
                </a:tc>
              </a:tr>
            </a:tbl>
          </a:graphicData>
        </a:graphic>
      </p:graphicFrame>
    </p:spTree>
    <p:extLst>
      <p:ext uri="{BB962C8B-B14F-4D97-AF65-F5344CB8AC3E}">
        <p14:creationId xmlns:p14="http://schemas.microsoft.com/office/powerpoint/2010/main" val="16592270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7321" y="1556792"/>
            <a:ext cx="8624793" cy="4832092"/>
          </a:xfrm>
          <a:prstGeom prst="rect">
            <a:avLst/>
          </a:prstGeom>
          <a:solidFill>
            <a:srgbClr val="FFFF00"/>
          </a:solidFill>
        </p:spPr>
        <p:txBody>
          <a:bodyPr wrap="square">
            <a:spAutoFit/>
          </a:bodyPr>
          <a:lstStyle/>
          <a:p>
            <a:pPr lvl="0"/>
            <a:r>
              <a:rPr lang="en-GB" sz="4400" b="1" dirty="0" smtClean="0">
                <a:solidFill>
                  <a:schemeClr val="bg1"/>
                </a:solidFill>
              </a:rPr>
              <a:t>You must now answer the following questions, using the model answer to help guide you.</a:t>
            </a:r>
          </a:p>
          <a:p>
            <a:pPr lvl="0"/>
            <a:endParaRPr lang="en-GB" sz="4400" b="1" dirty="0">
              <a:solidFill>
                <a:schemeClr val="bg1"/>
              </a:solidFill>
            </a:endParaRPr>
          </a:p>
          <a:p>
            <a:pPr lvl="0"/>
            <a:r>
              <a:rPr lang="en-GB" sz="4400" b="1" dirty="0" smtClean="0">
                <a:solidFill>
                  <a:schemeClr val="bg1"/>
                </a:solidFill>
              </a:rPr>
              <a:t>All you have to do is apply the same process to different quotations (all of which are examples of imagery)</a:t>
            </a:r>
            <a:endParaRPr lang="en-GB" sz="3600" b="1" dirty="0">
              <a:solidFill>
                <a:schemeClr val="bg1"/>
              </a:solidFill>
            </a:endParaRPr>
          </a:p>
        </p:txBody>
      </p:sp>
      <p:sp>
        <p:nvSpPr>
          <p:cNvPr id="9" name="TextBox 8"/>
          <p:cNvSpPr txBox="1"/>
          <p:nvPr/>
        </p:nvSpPr>
        <p:spPr>
          <a:xfrm>
            <a:off x="251520" y="188640"/>
            <a:ext cx="8667726" cy="1077218"/>
          </a:xfrm>
          <a:prstGeom prst="rect">
            <a:avLst/>
          </a:prstGeom>
          <a:solidFill>
            <a:srgbClr val="7030A0"/>
          </a:solidFill>
        </p:spPr>
        <p:txBody>
          <a:bodyPr wrap="square" rtlCol="0">
            <a:spAutoFit/>
          </a:bodyPr>
          <a:lstStyle/>
          <a:p>
            <a:r>
              <a:rPr lang="en-GB" sz="3200" b="1" dirty="0" smtClean="0"/>
              <a:t>Textual Analysis – Exam Prep </a:t>
            </a:r>
          </a:p>
          <a:p>
            <a:r>
              <a:rPr lang="en-GB" sz="3200" b="1" dirty="0" smtClean="0"/>
              <a:t>Focus on – Imagery (6)</a:t>
            </a:r>
            <a:endParaRPr lang="en-GB" sz="3200" b="1" dirty="0"/>
          </a:p>
        </p:txBody>
      </p:sp>
      <p:sp>
        <p:nvSpPr>
          <p:cNvPr id="11" name="Rectangle 10"/>
          <p:cNvSpPr/>
          <p:nvPr/>
        </p:nvSpPr>
        <p:spPr>
          <a:xfrm>
            <a:off x="6192180" y="373306"/>
            <a:ext cx="1512168" cy="707886"/>
          </a:xfrm>
          <a:prstGeom prst="rect">
            <a:avLst/>
          </a:prstGeom>
          <a:solidFill>
            <a:schemeClr val="tx1"/>
          </a:solidFill>
        </p:spPr>
        <p:txBody>
          <a:bodyPr wrap="square">
            <a:spAutoFit/>
          </a:bodyPr>
          <a:lstStyle/>
          <a:p>
            <a:pPr algn="ctr"/>
            <a:r>
              <a:rPr lang="en-GB" sz="2000" b="1" u="sng" dirty="0" smtClean="0">
                <a:solidFill>
                  <a:schemeClr val="bg1"/>
                </a:solidFill>
              </a:rPr>
              <a:t>Your</a:t>
            </a:r>
            <a:r>
              <a:rPr lang="en-GB" sz="2000" b="1" dirty="0" smtClean="0">
                <a:solidFill>
                  <a:schemeClr val="bg1"/>
                </a:solidFill>
              </a:rPr>
              <a:t> </a:t>
            </a:r>
          </a:p>
          <a:p>
            <a:pPr algn="ctr"/>
            <a:r>
              <a:rPr lang="en-GB" sz="2000" b="1" dirty="0" smtClean="0">
                <a:solidFill>
                  <a:schemeClr val="bg1"/>
                </a:solidFill>
              </a:rPr>
              <a:t>response</a:t>
            </a:r>
            <a:endParaRPr lang="en-GB" sz="2000" b="1" dirty="0">
              <a:solidFill>
                <a:schemeClr val="bg1"/>
              </a:solidFill>
            </a:endParaRPr>
          </a:p>
        </p:txBody>
      </p:sp>
      <p:pic>
        <p:nvPicPr>
          <p:cNvPr id="12" name="Picture 3" descr="C:\Users\mr7349b\AppData\Local\Microsoft\Windows\Temporary Internet Files\Content.IE5\LE64EEZJ\MC90030546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80327" y="302028"/>
            <a:ext cx="746751" cy="850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6748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7321" y="1556792"/>
            <a:ext cx="8624793" cy="4893647"/>
          </a:xfrm>
          <a:prstGeom prst="rect">
            <a:avLst/>
          </a:prstGeom>
          <a:solidFill>
            <a:srgbClr val="FFFF00"/>
          </a:solidFill>
        </p:spPr>
        <p:txBody>
          <a:bodyPr wrap="square">
            <a:spAutoFit/>
          </a:bodyPr>
          <a:lstStyle/>
          <a:p>
            <a:pPr lvl="0"/>
            <a:r>
              <a:rPr lang="en-GB" sz="4400" b="1" dirty="0">
                <a:solidFill>
                  <a:schemeClr val="bg1"/>
                </a:solidFill>
              </a:rPr>
              <a:t>‘thrilling as a pipe lament across the water, daylight announced it must go’ (p. 8) </a:t>
            </a:r>
          </a:p>
          <a:p>
            <a:endParaRPr lang="en-GB" sz="3600" b="1" dirty="0">
              <a:solidFill>
                <a:schemeClr val="bg1"/>
              </a:solidFill>
            </a:endParaRPr>
          </a:p>
          <a:p>
            <a:r>
              <a:rPr lang="en-GB" sz="3600" b="1" i="1" u="sng" dirty="0">
                <a:solidFill>
                  <a:schemeClr val="bg1"/>
                </a:solidFill>
              </a:rPr>
              <a:t>Question</a:t>
            </a:r>
            <a:r>
              <a:rPr lang="en-GB" sz="3600" b="1" u="sng" dirty="0">
                <a:solidFill>
                  <a:schemeClr val="bg1"/>
                </a:solidFill>
              </a:rPr>
              <a:t>:</a:t>
            </a:r>
            <a:r>
              <a:rPr lang="en-GB" sz="3600" b="1" dirty="0">
                <a:solidFill>
                  <a:schemeClr val="bg1"/>
                </a:solidFill>
              </a:rPr>
              <a:t> Explain how Jenkins uses imagery in the opening paragraph of his novel to create the impression of the forest as an idyllic setting.</a:t>
            </a:r>
          </a:p>
        </p:txBody>
      </p:sp>
      <p:sp>
        <p:nvSpPr>
          <p:cNvPr id="9" name="TextBox 8"/>
          <p:cNvSpPr txBox="1"/>
          <p:nvPr/>
        </p:nvSpPr>
        <p:spPr>
          <a:xfrm>
            <a:off x="251520" y="188640"/>
            <a:ext cx="8667726" cy="1077218"/>
          </a:xfrm>
          <a:prstGeom prst="rect">
            <a:avLst/>
          </a:prstGeom>
          <a:solidFill>
            <a:srgbClr val="7030A0"/>
          </a:solidFill>
        </p:spPr>
        <p:txBody>
          <a:bodyPr wrap="square" rtlCol="0">
            <a:spAutoFit/>
          </a:bodyPr>
          <a:lstStyle/>
          <a:p>
            <a:r>
              <a:rPr lang="en-GB" sz="3200" b="1" dirty="0" smtClean="0"/>
              <a:t>Textual Analysis – Exam Prep </a:t>
            </a:r>
          </a:p>
          <a:p>
            <a:r>
              <a:rPr lang="en-GB" sz="3200" b="1" dirty="0" smtClean="0"/>
              <a:t>Focus on – Imagery (7)</a:t>
            </a:r>
            <a:endParaRPr lang="en-GB" sz="3200" b="1" dirty="0"/>
          </a:p>
        </p:txBody>
      </p:sp>
      <p:sp>
        <p:nvSpPr>
          <p:cNvPr id="11" name="Rectangle 10"/>
          <p:cNvSpPr/>
          <p:nvPr/>
        </p:nvSpPr>
        <p:spPr>
          <a:xfrm>
            <a:off x="6192180" y="373306"/>
            <a:ext cx="1512168" cy="707886"/>
          </a:xfrm>
          <a:prstGeom prst="rect">
            <a:avLst/>
          </a:prstGeom>
          <a:solidFill>
            <a:schemeClr val="tx1"/>
          </a:solidFill>
        </p:spPr>
        <p:txBody>
          <a:bodyPr wrap="square">
            <a:spAutoFit/>
          </a:bodyPr>
          <a:lstStyle/>
          <a:p>
            <a:pPr algn="ctr"/>
            <a:r>
              <a:rPr lang="en-GB" sz="2000" b="1" u="sng" dirty="0" smtClean="0">
                <a:solidFill>
                  <a:schemeClr val="bg1"/>
                </a:solidFill>
              </a:rPr>
              <a:t>Your</a:t>
            </a:r>
            <a:r>
              <a:rPr lang="en-GB" sz="2000" b="1" dirty="0" smtClean="0">
                <a:solidFill>
                  <a:schemeClr val="bg1"/>
                </a:solidFill>
              </a:rPr>
              <a:t> </a:t>
            </a:r>
          </a:p>
          <a:p>
            <a:pPr algn="ctr"/>
            <a:r>
              <a:rPr lang="en-GB" sz="2000" b="1" dirty="0" smtClean="0">
                <a:solidFill>
                  <a:schemeClr val="bg1"/>
                </a:solidFill>
              </a:rPr>
              <a:t>response</a:t>
            </a:r>
            <a:endParaRPr lang="en-GB" sz="2000" b="1" dirty="0">
              <a:solidFill>
                <a:schemeClr val="bg1"/>
              </a:solidFill>
            </a:endParaRPr>
          </a:p>
        </p:txBody>
      </p:sp>
      <p:pic>
        <p:nvPicPr>
          <p:cNvPr id="12" name="Picture 3" descr="C:\Users\mr7349b\AppData\Local\Microsoft\Windows\Temporary Internet Files\Content.IE5\LE64EEZJ\MC90030546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80327" y="302028"/>
            <a:ext cx="746751" cy="850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0303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1178</TotalTime>
  <Words>1895</Words>
  <Application>Microsoft Office PowerPoint</Application>
  <PresentationFormat>On-screen Show (4:3)</PresentationFormat>
  <Paragraphs>239</Paragraphs>
  <Slides>29</Slides>
  <Notes>0</Notes>
  <HiddenSlides>0</HiddenSlides>
  <MMClips>1</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Glasgow City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MRocchiccioli</dc:creator>
  <cp:lastModifiedBy>ADonnellan</cp:lastModifiedBy>
  <cp:revision>19</cp:revision>
  <dcterms:created xsi:type="dcterms:W3CDTF">2014-10-10T09:24:13Z</dcterms:created>
  <dcterms:modified xsi:type="dcterms:W3CDTF">2015-10-30T13:57:18Z</dcterms:modified>
</cp:coreProperties>
</file>