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72" r:id="rId8"/>
    <p:sldId id="262" r:id="rId9"/>
    <p:sldId id="263" r:id="rId10"/>
    <p:sldId id="264" r:id="rId11"/>
    <p:sldId id="265" r:id="rId12"/>
    <p:sldId id="268" r:id="rId13"/>
    <p:sldId id="269" r:id="rId14"/>
    <p:sldId id="270" r:id="rId15"/>
    <p:sldId id="271" r:id="rId16"/>
    <p:sldId id="273" r:id="rId17"/>
    <p:sldId id="266" r:id="rId18"/>
    <p:sldId id="276" r:id="rId19"/>
    <p:sldId id="267" r:id="rId20"/>
    <p:sldId id="274" r:id="rId21"/>
    <p:sldId id="277" r:id="rId22"/>
    <p:sldId id="275"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8" d="100"/>
          <a:sy n="108" d="100"/>
        </p:scale>
        <p:origin x="-80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2B1A7-65C8-4B20-8863-94D7A4054370}" type="datetimeFigureOut">
              <a:rPr lang="en-US" smtClean="0"/>
              <a:pPr/>
              <a:t>10/1/2014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5F2A94-C3D1-46CA-BEF7-8D8C79F25F7B}" type="slidenum">
              <a:rPr lang="en-GB" smtClean="0"/>
              <a:pPr/>
              <a:t>‹#›</a:t>
            </a:fld>
            <a:endParaRPr lang="en-GB"/>
          </a:p>
        </p:txBody>
      </p:sp>
    </p:spTree>
    <p:extLst>
      <p:ext uri="{BB962C8B-B14F-4D97-AF65-F5344CB8AC3E}">
        <p14:creationId xmlns:p14="http://schemas.microsoft.com/office/powerpoint/2010/main" val="122448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Discuss purpose of a “rector”</a:t>
            </a:r>
          </a:p>
          <a:p>
            <a:r>
              <a:rPr lang="en-GB" dirty="0" smtClean="0"/>
              <a:t>Who would</a:t>
            </a:r>
            <a:r>
              <a:rPr lang="en-GB" baseline="0" dirty="0" smtClean="0"/>
              <a:t> normally occupy such a role and why it was important that Jimmy Reid was elected.</a:t>
            </a:r>
            <a:endParaRPr lang="en-GB" dirty="0"/>
          </a:p>
        </p:txBody>
      </p:sp>
      <p:sp>
        <p:nvSpPr>
          <p:cNvPr id="4" name="Slide Number Placeholder 3"/>
          <p:cNvSpPr>
            <a:spLocks noGrp="1"/>
          </p:cNvSpPr>
          <p:nvPr>
            <p:ph type="sldNum" sz="quarter" idx="10"/>
          </p:nvPr>
        </p:nvSpPr>
        <p:spPr/>
        <p:txBody>
          <a:bodyPr/>
          <a:lstStyle/>
          <a:p>
            <a:fld id="{335F2A94-C3D1-46CA-BEF7-8D8C79F25F7B}" type="slidenum">
              <a:rPr lang="en-GB" smtClean="0"/>
              <a:pPr/>
              <a:t>17</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Highlight on IWB/Whiteboard relevant sections for answers during</a:t>
            </a:r>
            <a:r>
              <a:rPr lang="en-GB" baseline="0" dirty="0" smtClean="0"/>
              <a:t> class feedback.</a:t>
            </a:r>
            <a:endParaRPr lang="en-GB" dirty="0"/>
          </a:p>
        </p:txBody>
      </p:sp>
      <p:sp>
        <p:nvSpPr>
          <p:cNvPr id="4" name="Slide Number Placeholder 3"/>
          <p:cNvSpPr>
            <a:spLocks noGrp="1"/>
          </p:cNvSpPr>
          <p:nvPr>
            <p:ph type="sldNum" sz="quarter" idx="10"/>
          </p:nvPr>
        </p:nvSpPr>
        <p:spPr/>
        <p:txBody>
          <a:bodyPr/>
          <a:lstStyle/>
          <a:p>
            <a:fld id="{335F2A94-C3D1-46CA-BEF7-8D8C79F25F7B}" type="slidenum">
              <a:rPr lang="en-GB" smtClean="0"/>
              <a:pPr/>
              <a:t>19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Discuss</a:t>
            </a:r>
            <a:r>
              <a:rPr lang="en-GB" baseline="0" dirty="0" smtClean="0"/>
              <a:t> the idea of eulogy and its purpose – after listening discuss what makes this different from a traditional eulogy </a:t>
            </a:r>
            <a:endParaRPr lang="en-GB" dirty="0"/>
          </a:p>
        </p:txBody>
      </p:sp>
      <p:sp>
        <p:nvSpPr>
          <p:cNvPr id="4" name="Slide Number Placeholder 3"/>
          <p:cNvSpPr>
            <a:spLocks noGrp="1"/>
          </p:cNvSpPr>
          <p:nvPr>
            <p:ph type="sldNum" sz="quarter" idx="10"/>
          </p:nvPr>
        </p:nvSpPr>
        <p:spPr/>
        <p:txBody>
          <a:bodyPr/>
          <a:lstStyle/>
          <a:p>
            <a:fld id="{335F2A94-C3D1-46CA-BEF7-8D8C79F25F7B}" type="slidenum">
              <a:rPr lang="en-GB" smtClean="0"/>
              <a:pPr/>
              <a:t>20</a:t>
            </a:fld>
            <a:endParaRPr lang="en-GB"/>
          </a:p>
        </p:txBody>
      </p:sp>
    </p:spTree>
    <p:extLst>
      <p:ext uri="{BB962C8B-B14F-4D97-AF65-F5344CB8AC3E}">
        <p14:creationId xmlns:p14="http://schemas.microsoft.com/office/powerpoint/2010/main" val="3139670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35F2A94-C3D1-46CA-BEF7-8D8C79F25F7B}" type="slidenum">
              <a:rPr lang="en-GB" smtClean="0"/>
              <a:pPr/>
              <a:t>21</a:t>
            </a:fld>
            <a:endParaRPr lang="en-GB"/>
          </a:p>
        </p:txBody>
      </p:sp>
    </p:spTree>
    <p:extLst>
      <p:ext uri="{BB962C8B-B14F-4D97-AF65-F5344CB8AC3E}">
        <p14:creationId xmlns:p14="http://schemas.microsoft.com/office/powerpoint/2010/main" val="543372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Could photocopy</a:t>
            </a:r>
            <a:r>
              <a:rPr lang="en-GB" baseline="0" dirty="0" smtClean="0"/>
              <a:t> transcript and annotate it with students...</a:t>
            </a:r>
            <a:endParaRPr lang="en-GB" dirty="0"/>
          </a:p>
        </p:txBody>
      </p:sp>
      <p:sp>
        <p:nvSpPr>
          <p:cNvPr id="4" name="Slide Number Placeholder 3"/>
          <p:cNvSpPr>
            <a:spLocks noGrp="1"/>
          </p:cNvSpPr>
          <p:nvPr>
            <p:ph type="sldNum" sz="quarter" idx="10"/>
          </p:nvPr>
        </p:nvSpPr>
        <p:spPr/>
        <p:txBody>
          <a:bodyPr/>
          <a:lstStyle/>
          <a:p>
            <a:fld id="{335F2A94-C3D1-46CA-BEF7-8D8C79F25F7B}" type="slidenum">
              <a:rPr lang="en-GB" smtClean="0"/>
              <a:pPr/>
              <a:t>22</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Talk about Watson’s public image -</a:t>
            </a:r>
            <a:endParaRPr lang="en-GB" dirty="0"/>
          </a:p>
        </p:txBody>
      </p:sp>
      <p:sp>
        <p:nvSpPr>
          <p:cNvPr id="4" name="Slide Number Placeholder 3"/>
          <p:cNvSpPr>
            <a:spLocks noGrp="1"/>
          </p:cNvSpPr>
          <p:nvPr>
            <p:ph type="sldNum" sz="quarter" idx="10"/>
          </p:nvPr>
        </p:nvSpPr>
        <p:spPr/>
        <p:txBody>
          <a:bodyPr/>
          <a:lstStyle/>
          <a:p>
            <a:fld id="{335F2A94-C3D1-46CA-BEF7-8D8C79F25F7B}" type="slidenum">
              <a:rPr lang="en-GB" smtClean="0"/>
              <a:pPr/>
              <a:t>23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35F2A94-C3D1-46CA-BEF7-8D8C79F25F7B}" type="slidenum">
              <a:rPr lang="en-GB" smtClean="0"/>
              <a:pPr/>
              <a:t>25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3892E9A-5206-4265-A4D9-B871B8DD76B8}" type="slidenum">
              <a:rPr lang="en-GB" smtClean="0"/>
              <a:pPr/>
              <a:t>‹#›</a:t>
            </a:fld>
            <a:endParaRPr lang="en-GB"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5" name="Footer Placeholder 4"/>
          <p:cNvSpPr>
            <a:spLocks noGrp="1"/>
          </p:cNvSpPr>
          <p:nvPr>
            <p:ph type="ftr" sz="quarter" idx="11"/>
          </p:nvPr>
        </p:nvSpPr>
        <p:spPr>
          <a:xfrm>
            <a:off x="2640597" y="6377459"/>
            <a:ext cx="3836404" cy="365125"/>
          </a:xfrm>
        </p:spPr>
        <p:txBody>
          <a:bodyPr/>
          <a:lstStyle/>
          <a:p>
            <a:endParaRPr lang="en-GB" dirty="0"/>
          </a:p>
        </p:txBody>
      </p:sp>
      <p:sp>
        <p:nvSpPr>
          <p:cNvPr id="6" name="Slide Number Placeholder 5"/>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3892E9A-5206-4265-A4D9-B871B8DD76B8}"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590AA5-5029-4F3A-9A3E-DFD8894EDF68}" type="datetimeFigureOut">
              <a:rPr lang="en-US" smtClean="0"/>
              <a:pPr/>
              <a:t>10/1/2014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3892E9A-5206-4265-A4D9-B871B8DD76B8}" type="slidenum">
              <a:rPr lang="en-GB" smtClean="0"/>
              <a:pPr/>
              <a:t>‹#›</a:t>
            </a:fld>
            <a:endParaRPr lang="en-GB"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C590AA5-5029-4F3A-9A3E-DFD8894EDF68}" type="datetimeFigureOut">
              <a:rPr lang="en-US" smtClean="0"/>
              <a:pPr/>
              <a:t>10/1/2014</a:t>
            </a:fld>
            <a:endParaRPr lang="en-GB"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dirty="0"/>
          </a:p>
        </p:txBody>
      </p:sp>
      <p:sp>
        <p:nvSpPr>
          <p:cNvPr id="7" name="Slide Number Placeholder 6"/>
          <p:cNvSpPr>
            <a:spLocks noGrp="1"/>
          </p:cNvSpPr>
          <p:nvPr>
            <p:ph type="sldNum" sz="quarter" idx="12"/>
          </p:nvPr>
        </p:nvSpPr>
        <p:spPr>
          <a:xfrm>
            <a:off x="8339328" y="1170432"/>
            <a:ext cx="733864" cy="201168"/>
          </a:xfrm>
        </p:spPr>
        <p:txBody>
          <a:bodyPr/>
          <a:lstStyle/>
          <a:p>
            <a:fld id="{13892E9A-5206-4265-A4D9-B871B8DD76B8}"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C590AA5-5029-4F3A-9A3E-DFD8894EDF68}" type="datetimeFigureOut">
              <a:rPr lang="en-US" smtClean="0"/>
              <a:pPr/>
              <a:t>10/1/2014</a:t>
            </a:fld>
            <a:endParaRPr lang="en-GB"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3892E9A-5206-4265-A4D9-B871B8DD76B8}"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bc.co.uk/education/clips/z8whyr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heforsh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Higher English – Analysis and Evaluation: Listening Assessment</a:t>
            </a:r>
            <a:endParaRPr lang="en-GB" dirty="0"/>
          </a:p>
        </p:txBody>
      </p:sp>
      <p:sp>
        <p:nvSpPr>
          <p:cNvPr id="3" name="Subtitle 2"/>
          <p:cNvSpPr>
            <a:spLocks noGrp="1"/>
          </p:cNvSpPr>
          <p:nvPr>
            <p:ph type="subTitle" idx="1"/>
          </p:nvPr>
        </p:nvSpPr>
        <p:spPr>
          <a:xfrm>
            <a:off x="571472" y="5214950"/>
            <a:ext cx="8077200" cy="857256"/>
          </a:xfrm>
        </p:spPr>
        <p:txBody>
          <a:bodyPr/>
          <a:lstStyle/>
          <a:p>
            <a:r>
              <a:rPr lang="en-GB" b="1" dirty="0" smtClean="0">
                <a:solidFill>
                  <a:schemeClr val="bg1"/>
                </a:solidFill>
              </a:rPr>
              <a:t>Internally assessed but you must pass in order to be presented for your exam.</a:t>
            </a:r>
            <a:endParaRPr lang="en-GB"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 of spoken language</a:t>
            </a:r>
            <a:endParaRPr lang="en-GB" dirty="0"/>
          </a:p>
        </p:txBody>
      </p:sp>
      <p:sp>
        <p:nvSpPr>
          <p:cNvPr id="3" name="Content Placeholder 2"/>
          <p:cNvSpPr>
            <a:spLocks noGrp="1"/>
          </p:cNvSpPr>
          <p:nvPr>
            <p:ph idx="1"/>
          </p:nvPr>
        </p:nvSpPr>
        <p:spPr/>
        <p:txBody>
          <a:bodyPr/>
          <a:lstStyle/>
          <a:p>
            <a:r>
              <a:rPr lang="en-GB" dirty="0" smtClean="0"/>
              <a:t>2) Tone – the emotion behind a speaker’s words. HOW are they saying it? Tone is much easier to identify through speech than writing. </a:t>
            </a:r>
          </a:p>
          <a:p>
            <a:r>
              <a:rPr lang="en-GB" dirty="0" smtClean="0"/>
              <a:t>Word choice and tone can reveal whether a speaker is happy, being sarcastic or sad.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 of spoken language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3) Pace – quickly or slowly? Does the speaker slow down at a particular place? WHY? Do they pause at a particular place? WHY?</a:t>
            </a:r>
          </a:p>
          <a:p>
            <a:endParaRPr lang="en-GB" dirty="0" smtClean="0"/>
          </a:p>
          <a:p>
            <a:r>
              <a:rPr lang="en-GB" dirty="0" smtClean="0"/>
              <a:t>Often, speakers will “pause for effect” – give the audience a moment to reflect on what they’ve just said – what do they want the audience to reflect on?</a:t>
            </a:r>
          </a:p>
          <a:p>
            <a:r>
              <a:rPr lang="en-GB" dirty="0" smtClean="0"/>
              <a:t>Sometimes speakers will say certain things slowly, deliberately, </a:t>
            </a:r>
            <a:r>
              <a:rPr lang="en-GB" b="1" dirty="0" smtClean="0"/>
              <a:t>for emphasis – </a:t>
            </a:r>
            <a:r>
              <a:rPr lang="en-GB" dirty="0" smtClean="0"/>
              <a:t>what are they trying to emphasise?</a:t>
            </a:r>
            <a:endParaRPr lang="en-GB"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 of spoken language</a:t>
            </a:r>
            <a:endParaRPr lang="en-GB" dirty="0"/>
          </a:p>
        </p:txBody>
      </p:sp>
      <p:sp>
        <p:nvSpPr>
          <p:cNvPr id="3" name="Content Placeholder 2"/>
          <p:cNvSpPr>
            <a:spLocks noGrp="1"/>
          </p:cNvSpPr>
          <p:nvPr>
            <p:ph idx="1"/>
          </p:nvPr>
        </p:nvSpPr>
        <p:spPr/>
        <p:txBody>
          <a:bodyPr/>
          <a:lstStyle/>
          <a:p>
            <a:r>
              <a:rPr lang="en-GB" dirty="0" smtClean="0"/>
              <a:t>4) Word choice – just as in Close Reading – speakers use certain words. Ask yourself why. Are they trying to have an emotional appeal, are they trying to provoke, to persuade?</a:t>
            </a:r>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 of spoken language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4) Persuasive devices – different techniques used to achieve a desired effect</a:t>
            </a:r>
          </a:p>
          <a:p>
            <a:r>
              <a:rPr lang="en-GB" b="1" u="sng" dirty="0" smtClean="0"/>
              <a:t>Rhetorical Questions: </a:t>
            </a:r>
            <a:r>
              <a:rPr lang="en-GB" dirty="0" smtClean="0"/>
              <a:t>asking the audience involves them</a:t>
            </a:r>
          </a:p>
          <a:p>
            <a:r>
              <a:rPr lang="en-GB" b="1" u="sng" dirty="0" smtClean="0"/>
              <a:t>Repetition:</a:t>
            </a:r>
            <a:r>
              <a:rPr lang="en-GB" dirty="0" smtClean="0"/>
              <a:t> emphasises a point, makes it </a:t>
            </a:r>
            <a:r>
              <a:rPr lang="en-GB" i="1" dirty="0" smtClean="0"/>
              <a:t>stick</a:t>
            </a:r>
          </a:p>
          <a:p>
            <a:r>
              <a:rPr lang="en-GB" b="1" u="sng" dirty="0" smtClean="0"/>
              <a:t>Power of three: </a:t>
            </a:r>
            <a:r>
              <a:rPr lang="en-GB" dirty="0" smtClean="0"/>
              <a:t>repeating a key idea three times.</a:t>
            </a:r>
          </a:p>
          <a:p>
            <a:r>
              <a:rPr lang="en-GB" b="1" u="sng" dirty="0" smtClean="0"/>
              <a:t>Emotive images</a:t>
            </a:r>
          </a:p>
          <a:p>
            <a:r>
              <a:rPr lang="en-GB" b="1" u="sng" dirty="0" smtClean="0"/>
              <a:t>Exaggeration</a:t>
            </a:r>
          </a:p>
          <a:p>
            <a:r>
              <a:rPr lang="en-GB" b="1" u="sng" dirty="0" smtClean="0"/>
              <a:t>Use of personal pronouns</a:t>
            </a:r>
            <a:r>
              <a:rPr lang="en-GB" dirty="0" smtClean="0"/>
              <a:t> such as “us”, “we” and “our”</a:t>
            </a:r>
          </a:p>
          <a:p>
            <a:r>
              <a:rPr lang="en-GB" b="1" u="sng" dirty="0" smtClean="0"/>
              <a:t>Forceful statements </a:t>
            </a:r>
            <a:r>
              <a:rPr lang="en-GB" dirty="0" smtClean="0"/>
              <a:t>– “I urge” “I demand” “I need”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listening...</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You will be given background information about the extract for assessment. Think about:</a:t>
            </a:r>
          </a:p>
          <a:p>
            <a:endParaRPr lang="en-GB" dirty="0" smtClean="0"/>
          </a:p>
          <a:p>
            <a:r>
              <a:rPr lang="en-GB" dirty="0" smtClean="0"/>
              <a:t>Who is speaking? </a:t>
            </a:r>
          </a:p>
          <a:p>
            <a:r>
              <a:rPr lang="en-GB" dirty="0" smtClean="0"/>
              <a:t>If you know who is speaking, what do you already know about them? </a:t>
            </a:r>
          </a:p>
          <a:p>
            <a:r>
              <a:rPr lang="en-GB" dirty="0" smtClean="0"/>
              <a:t>Identify the topic – what sort of ideas would you expect to hear? </a:t>
            </a:r>
          </a:p>
          <a:p>
            <a:r>
              <a:rPr lang="en-GB" dirty="0" smtClean="0"/>
              <a:t>Do you know anything already about the topic? </a:t>
            </a:r>
          </a:p>
          <a:p>
            <a:r>
              <a:rPr lang="en-GB" dirty="0" smtClean="0"/>
              <a:t>What would you like to find out? </a:t>
            </a:r>
          </a:p>
          <a:p>
            <a:r>
              <a:rPr lang="en-GB" dirty="0" smtClean="0"/>
              <a:t>Do you have any questions you would like answered? </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During listening...</a:t>
            </a:r>
            <a:endParaRPr lang="en-GB" dirty="0"/>
          </a:p>
        </p:txBody>
      </p:sp>
      <p:sp>
        <p:nvSpPr>
          <p:cNvPr id="3" name="Content Placeholder 2"/>
          <p:cNvSpPr>
            <a:spLocks noGrp="1"/>
          </p:cNvSpPr>
          <p:nvPr>
            <p:ph idx="1"/>
          </p:nvPr>
        </p:nvSpPr>
        <p:spPr/>
        <p:txBody>
          <a:bodyPr/>
          <a:lstStyle/>
          <a:p>
            <a:r>
              <a:rPr lang="en-GB" dirty="0" smtClean="0"/>
              <a:t>Think about:</a:t>
            </a:r>
          </a:p>
          <a:p>
            <a:endParaRPr lang="en-GB" dirty="0" smtClean="0"/>
          </a:p>
          <a:p>
            <a:r>
              <a:rPr lang="en-GB" dirty="0" smtClean="0"/>
              <a:t>Are the participants saying what you expected? </a:t>
            </a:r>
          </a:p>
          <a:p>
            <a:r>
              <a:rPr lang="en-GB" dirty="0" smtClean="0"/>
              <a:t>Is there anything you don’t understand? </a:t>
            </a:r>
          </a:p>
          <a:p>
            <a:r>
              <a:rPr lang="en-GB" dirty="0" smtClean="0"/>
              <a:t>Did I notice anything about the way they were delivering their speech? Pace, rhetoric?</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listening...</a:t>
            </a:r>
            <a:endParaRPr lang="en-GB" dirty="0"/>
          </a:p>
        </p:txBody>
      </p:sp>
      <p:sp>
        <p:nvSpPr>
          <p:cNvPr id="3" name="Content Placeholder 2"/>
          <p:cNvSpPr>
            <a:spLocks noGrp="1"/>
          </p:cNvSpPr>
          <p:nvPr>
            <p:ph idx="1"/>
          </p:nvPr>
        </p:nvSpPr>
        <p:spPr/>
        <p:txBody>
          <a:bodyPr/>
          <a:lstStyle/>
          <a:p>
            <a:r>
              <a:rPr lang="en-GB" dirty="0" smtClean="0"/>
              <a:t>What were the main points? </a:t>
            </a:r>
          </a:p>
          <a:p>
            <a:r>
              <a:rPr lang="en-GB" dirty="0" smtClean="0"/>
              <a:t>Can you summarise the main points? </a:t>
            </a:r>
          </a:p>
          <a:p>
            <a:r>
              <a:rPr lang="en-GB" dirty="0" smtClean="0"/>
              <a:t>Did you stay interested as you were listening? </a:t>
            </a:r>
          </a:p>
          <a:p>
            <a:r>
              <a:rPr lang="en-GB" dirty="0" smtClean="0"/>
              <a:t>Why were you interested or not interested?</a:t>
            </a:r>
          </a:p>
          <a:p>
            <a:r>
              <a:rPr lang="en-GB" dirty="0" smtClean="0"/>
              <a:t>What did you notice about the speaker? </a:t>
            </a:r>
          </a:p>
          <a:p>
            <a:r>
              <a:rPr lang="en-GB" dirty="0" smtClean="0"/>
              <a:t>Can you tell someone else about what you heard and discuss it with them? What did they think? </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Jimmy Reid’s Rector Speech - Extract</a:t>
            </a:r>
            <a:endParaRPr lang="en-GB" dirty="0"/>
          </a:p>
        </p:txBody>
      </p:sp>
      <p:sp>
        <p:nvSpPr>
          <p:cNvPr id="3" name="Content Placeholder 2"/>
          <p:cNvSpPr>
            <a:spLocks noGrp="1"/>
          </p:cNvSpPr>
          <p:nvPr>
            <p:ph idx="1"/>
          </p:nvPr>
        </p:nvSpPr>
        <p:spPr/>
        <p:txBody>
          <a:bodyPr>
            <a:normAutofit fontScale="40000" lnSpcReduction="20000"/>
          </a:bodyPr>
          <a:lstStyle/>
          <a:p>
            <a:r>
              <a:rPr lang="en-GB" sz="4500" dirty="0" smtClean="0"/>
              <a:t>Jimmy Reid was a famous Trade Unionist and was elected rector of Glasgow University in 1971.</a:t>
            </a:r>
          </a:p>
          <a:p>
            <a:endParaRPr lang="en-GB" sz="4500" dirty="0" smtClean="0"/>
          </a:p>
          <a:p>
            <a:r>
              <a:rPr lang="en-GB" sz="4500" dirty="0" smtClean="0"/>
              <a:t>He was seen as a hero of the working class. Speaking out against injustice and encouraging social responsibility. </a:t>
            </a:r>
          </a:p>
          <a:p>
            <a:endParaRPr lang="en-GB" sz="4500" dirty="0" smtClean="0"/>
          </a:p>
          <a:p>
            <a:r>
              <a:rPr lang="en-GB" sz="4500" dirty="0" smtClean="0"/>
              <a:t>It was his acceptance speech delivered to students. It was a time of great political, societal and economical change. </a:t>
            </a:r>
          </a:p>
          <a:p>
            <a:endParaRPr lang="en-GB" sz="4500" dirty="0" smtClean="0"/>
          </a:p>
          <a:p>
            <a:r>
              <a:rPr lang="en-GB" sz="4500" dirty="0" smtClean="0"/>
              <a:t>It has become a world-famous speech, The New York Times called it “</a:t>
            </a:r>
            <a:r>
              <a:rPr lang="en-GB" sz="4500" i="1" dirty="0" smtClean="0"/>
              <a:t>"the greatest speech since President Lincoln’s Gettysburg address". </a:t>
            </a:r>
          </a:p>
          <a:p>
            <a:endParaRPr lang="en-GB" sz="4500" i="1" dirty="0" smtClean="0"/>
          </a:p>
          <a:p>
            <a:r>
              <a:rPr lang="en-GB" sz="4500" dirty="0" smtClean="0"/>
              <a:t>His speeches earned him a reputation as a fiercely passionate man who was a great orator – able to motivate and provoke through his delivery and use of language. </a:t>
            </a:r>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http://news.stv.tv/west-central/193644-jimmy-reids-speech-to-glasgow-university/</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Jimmy Reid’s Rector Speech</a:t>
            </a:r>
            <a:endParaRPr lang="en-GB" dirty="0"/>
          </a:p>
        </p:txBody>
      </p:sp>
      <p:sp>
        <p:nvSpPr>
          <p:cNvPr id="3" name="Content Placeholder 2"/>
          <p:cNvSpPr>
            <a:spLocks noGrp="1"/>
          </p:cNvSpPr>
          <p:nvPr>
            <p:ph idx="1"/>
          </p:nvPr>
        </p:nvSpPr>
        <p:spPr/>
        <p:txBody>
          <a:bodyPr>
            <a:normAutofit fontScale="55000" lnSpcReduction="20000"/>
          </a:bodyPr>
          <a:lstStyle/>
          <a:p>
            <a:pPr marL="633222" indent="-514350">
              <a:buFont typeface="+mj-lt"/>
              <a:buAutoNum type="arabicPeriod"/>
            </a:pPr>
            <a:r>
              <a:rPr lang="en-GB" dirty="0" smtClean="0"/>
              <a:t>Comment on his opening statement in this extract (00.26-29secs). </a:t>
            </a:r>
          </a:p>
          <a:p>
            <a:pPr marL="633222" indent="-514350">
              <a:buFont typeface="+mj-lt"/>
              <a:buAutoNum type="arabicPeriod"/>
            </a:pPr>
            <a:r>
              <a:rPr lang="en-GB" dirty="0" smtClean="0"/>
              <a:t>Identify one persuasive device relating to word choice between 30-38 </a:t>
            </a:r>
            <a:r>
              <a:rPr lang="en-GB" dirty="0" err="1" smtClean="0"/>
              <a:t>secs</a:t>
            </a:r>
            <a:r>
              <a:rPr lang="en-GB" dirty="0" smtClean="0"/>
              <a:t> and comment on its effect. </a:t>
            </a:r>
          </a:p>
          <a:p>
            <a:pPr marL="633222" indent="-514350">
              <a:buFont typeface="+mj-lt"/>
              <a:buAutoNum type="arabicPeriod"/>
            </a:pPr>
            <a:r>
              <a:rPr lang="en-GB" dirty="0" smtClean="0"/>
              <a:t>Comment on his delivery of  “insult” and “Reject” at 34 </a:t>
            </a:r>
            <a:r>
              <a:rPr lang="en-GB" dirty="0" err="1" smtClean="0"/>
              <a:t>secs</a:t>
            </a:r>
            <a:r>
              <a:rPr lang="en-GB" dirty="0" smtClean="0"/>
              <a:t> and 39 </a:t>
            </a:r>
            <a:r>
              <a:rPr lang="en-GB" dirty="0" err="1" smtClean="0"/>
              <a:t>secs</a:t>
            </a:r>
            <a:r>
              <a:rPr lang="en-GB" dirty="0" smtClean="0"/>
              <a:t>. What is the intended effect? </a:t>
            </a:r>
          </a:p>
          <a:p>
            <a:pPr marL="633222" indent="-514350">
              <a:buFont typeface="+mj-lt"/>
              <a:buAutoNum type="arabicPeriod"/>
            </a:pPr>
            <a:r>
              <a:rPr lang="en-GB" dirty="0" smtClean="0"/>
              <a:t>In your own words, what does Reid warn the students against? 39 </a:t>
            </a:r>
            <a:r>
              <a:rPr lang="en-GB" dirty="0" err="1" smtClean="0"/>
              <a:t>secs</a:t>
            </a:r>
            <a:r>
              <a:rPr lang="en-GB" dirty="0" smtClean="0"/>
              <a:t> to 1.01 </a:t>
            </a:r>
            <a:r>
              <a:rPr lang="en-GB" dirty="0" err="1" smtClean="0"/>
              <a:t>mins</a:t>
            </a:r>
            <a:r>
              <a:rPr lang="en-GB" dirty="0" smtClean="0"/>
              <a:t>.</a:t>
            </a:r>
          </a:p>
          <a:p>
            <a:pPr marL="633222" indent="-514350">
              <a:buFont typeface="+mj-lt"/>
              <a:buAutoNum type="arabicPeriod"/>
            </a:pPr>
            <a:r>
              <a:rPr lang="en-GB" dirty="0" smtClean="0"/>
              <a:t>Explain image does Reid set up and return to throughout this extract? 	</a:t>
            </a:r>
            <a:r>
              <a:rPr lang="en-GB" dirty="0" err="1" smtClean="0"/>
              <a:t>b</a:t>
            </a:r>
            <a:r>
              <a:rPr lang="en-GB" dirty="0" smtClean="0"/>
              <a:t>)  What is the intended effect on the audience? </a:t>
            </a:r>
          </a:p>
          <a:p>
            <a:pPr marL="633222" indent="-514350">
              <a:buFont typeface="+mj-lt"/>
              <a:buAutoNum type="arabicPeriod"/>
            </a:pPr>
            <a:r>
              <a:rPr lang="en-GB" dirty="0" smtClean="0"/>
              <a:t> Listen carefully at 1.16 </a:t>
            </a:r>
            <a:r>
              <a:rPr lang="en-GB" dirty="0" err="1" smtClean="0"/>
              <a:t>mins</a:t>
            </a:r>
            <a:r>
              <a:rPr lang="en-GB" dirty="0" smtClean="0"/>
              <a:t> – comment fully on Reid’s tone and pace.</a:t>
            </a:r>
          </a:p>
          <a:p>
            <a:pPr marL="633222" indent="-514350">
              <a:buFont typeface="+mj-lt"/>
              <a:buAutoNum type="arabicPeriod"/>
            </a:pPr>
            <a:r>
              <a:rPr lang="en-GB" dirty="0" smtClean="0"/>
              <a:t>In your own words, what does Reid tell the students the cost is? </a:t>
            </a:r>
          </a:p>
          <a:p>
            <a:pPr marL="633222" indent="-514350">
              <a:buFont typeface="+mj-lt"/>
              <a:buAutoNum type="arabicPeriod"/>
            </a:pPr>
            <a:r>
              <a:rPr lang="en-GB" dirty="0" smtClean="0"/>
              <a:t>Why does he quote from the Bible at the end of this section? </a:t>
            </a:r>
          </a:p>
          <a:p>
            <a:pPr marL="633222" indent="-514350">
              <a:buFont typeface="+mj-lt"/>
              <a:buAutoNum type="arabicPeriod"/>
            </a:pPr>
            <a:r>
              <a:rPr lang="en-GB" dirty="0" smtClean="0"/>
              <a:t>Comment on and explain the effect of Reid’s register throughout the extract. Why is it important? Think of the setting of the speech and Reid’s background. </a:t>
            </a:r>
          </a:p>
          <a:p>
            <a:pPr marL="633222" indent="-514350">
              <a:buFont typeface="+mj-lt"/>
              <a:buAutoNum type="arabicPeriod"/>
            </a:pPr>
            <a:r>
              <a:rPr lang="en-GB" dirty="0" smtClean="0"/>
              <a:t>What is his main point in this extract? </a:t>
            </a:r>
          </a:p>
          <a:p>
            <a:pPr marL="633222" indent="-514350">
              <a:buFont typeface="+mj-lt"/>
              <a:buAutoNum type="arabicPeriod"/>
            </a:pPr>
            <a:r>
              <a:rPr lang="en-GB" dirty="0" smtClean="0"/>
              <a:t>What is the purpose of this extract? </a:t>
            </a:r>
          </a:p>
          <a:p>
            <a:pPr marL="633222" indent="-514350">
              <a:buFont typeface="+mj-lt"/>
              <a:buAutoNum type="arabicPeriod"/>
            </a:pPr>
            <a:r>
              <a:rPr lang="en-GB" dirty="0" smtClean="0"/>
              <a:t>Do you think the speech achieves it purpose? Explain your answer fully. Reference features of spoken language in your answer. </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Jimmy Reid’s Rector Speech</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We’re human beings and people insult us when they talk about our participation in a rat race. Reject the insidious pressures in society that would blunt your critical faculties to all that is happening around you, that would caution silence in the face of injustice lest you jeopardise your chances of promotion and self-advancement. This is how it starts, and before you know where you are, you're a fully paid-up member of the rat-pack. The price is too high. It entails the loss of your dignity and human spirit. Or as Christ put it, "What doth it profit a man if he gain the whole world and suffer the loss of his soul?"</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Assessment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You will listen to/watch a short extract.</a:t>
            </a:r>
          </a:p>
          <a:p>
            <a:r>
              <a:rPr lang="en-GB" dirty="0" smtClean="0"/>
              <a:t>You will then answer questions on it.</a:t>
            </a:r>
          </a:p>
          <a:p>
            <a:endParaRPr lang="en-GB" dirty="0" smtClean="0"/>
          </a:p>
          <a:p>
            <a:r>
              <a:rPr lang="en-GB" dirty="0" smtClean="0"/>
              <a:t>The clip can be played as many times as requested.</a:t>
            </a:r>
          </a:p>
          <a:p>
            <a:endParaRPr lang="en-GB" dirty="0" smtClean="0"/>
          </a:p>
          <a:p>
            <a:r>
              <a:rPr lang="en-GB" dirty="0" smtClean="0"/>
              <a:t>You can make notes as you listen.</a:t>
            </a:r>
          </a:p>
          <a:p>
            <a:endParaRPr lang="en-GB" dirty="0" smtClean="0"/>
          </a:p>
          <a:p>
            <a:r>
              <a:rPr lang="en-GB" dirty="0" smtClean="0"/>
              <a:t>Pass/fail.</a:t>
            </a:r>
          </a:p>
          <a:p>
            <a:endParaRPr lang="en-GB" dirty="0" smtClean="0"/>
          </a:p>
          <a:p>
            <a:r>
              <a:rPr lang="en-GB" dirty="0" smtClean="0"/>
              <a:t>We are going to look at how to approach this assessment today and then have some practice.</a:t>
            </a:r>
          </a:p>
          <a:p>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Earl Spencer’s Eulogy for his sister, Diana, Princess of Wales - Extract</a:t>
            </a:r>
            <a:endParaRPr lang="en-GB" dirty="0"/>
          </a:p>
        </p:txBody>
      </p:sp>
      <p:sp>
        <p:nvSpPr>
          <p:cNvPr id="3" name="Content Placeholder 2"/>
          <p:cNvSpPr>
            <a:spLocks noGrp="1"/>
          </p:cNvSpPr>
          <p:nvPr>
            <p:ph idx="1"/>
          </p:nvPr>
        </p:nvSpPr>
        <p:spPr>
          <a:xfrm>
            <a:off x="457200" y="1700808"/>
            <a:ext cx="8229600" cy="4625609"/>
          </a:xfrm>
        </p:spPr>
        <p:txBody>
          <a:bodyPr>
            <a:normAutofit fontScale="62500" lnSpcReduction="20000"/>
          </a:bodyPr>
          <a:lstStyle/>
          <a:p>
            <a:r>
              <a:rPr lang="en-GB" sz="4500" dirty="0" smtClean="0"/>
              <a:t>This was delivered at her funeral in 1997.</a:t>
            </a:r>
          </a:p>
          <a:p>
            <a:endParaRPr lang="en-GB" sz="4500" dirty="0" smtClean="0"/>
          </a:p>
          <a:p>
            <a:r>
              <a:rPr lang="en-GB" sz="4500" dirty="0" smtClean="0"/>
              <a:t>It was widely analysed in the media for its criticisms of the Royal Family and the media.</a:t>
            </a:r>
          </a:p>
          <a:p>
            <a:endParaRPr lang="en-GB" sz="4500" dirty="0" smtClean="0"/>
          </a:p>
          <a:p>
            <a:r>
              <a:rPr lang="en-GB" sz="4500" dirty="0" smtClean="0"/>
              <a:t>It was televised world wide.</a:t>
            </a:r>
          </a:p>
          <a:p>
            <a:pPr>
              <a:buNone/>
            </a:pP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hlinkClick r:id="rId3"/>
              </a:rPr>
              <a:t>http://www.bbc.co.uk/education/clips/z8whyrd</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Earl Spencer’s Eulogy for his sister, Diana, Princess of Wales - Extract</a:t>
            </a:r>
            <a:endParaRPr lang="en-GB" dirty="0"/>
          </a:p>
        </p:txBody>
      </p:sp>
      <p:sp>
        <p:nvSpPr>
          <p:cNvPr id="3" name="Content Placeholder 2"/>
          <p:cNvSpPr>
            <a:spLocks noGrp="1"/>
          </p:cNvSpPr>
          <p:nvPr>
            <p:ph idx="1"/>
          </p:nvPr>
        </p:nvSpPr>
        <p:spPr/>
        <p:txBody>
          <a:bodyPr>
            <a:normAutofit fontScale="62500" lnSpcReduction="20000"/>
          </a:bodyPr>
          <a:lstStyle/>
          <a:p>
            <a:pPr marL="633222" indent="-514350">
              <a:buFont typeface="+mj-lt"/>
              <a:buAutoNum type="arabicPeriod"/>
            </a:pPr>
            <a:r>
              <a:rPr lang="en-GB" dirty="0" smtClean="0"/>
              <a:t>What picture does Earl Spencer build of Diana 0-1.10min? </a:t>
            </a:r>
          </a:p>
          <a:p>
            <a:pPr marL="633222" indent="-514350">
              <a:buNone/>
            </a:pPr>
            <a:r>
              <a:rPr lang="en-GB" dirty="0" smtClean="0"/>
              <a:t>	 	b) How does he do this? Refer to word choice, tone and content.</a:t>
            </a:r>
          </a:p>
          <a:p>
            <a:pPr marL="633222" indent="-514350">
              <a:buFont typeface="+mj-lt"/>
              <a:buAutoNum type="arabicPeriod"/>
            </a:pPr>
            <a:r>
              <a:rPr lang="en-GB" dirty="0" smtClean="0"/>
              <a:t>How does Earl Spencer feel towards the media? </a:t>
            </a:r>
          </a:p>
          <a:p>
            <a:pPr marL="925830" lvl="1" indent="-514350">
              <a:buNone/>
            </a:pPr>
            <a:r>
              <a:rPr lang="en-GB" dirty="0" smtClean="0"/>
              <a:t>	b) Identify two words or phrases  which convey this to the audience. Explain your choices fully. </a:t>
            </a:r>
          </a:p>
          <a:p>
            <a:pPr marL="633222" indent="-514350">
              <a:buFont typeface="+mj-lt"/>
              <a:buAutoNum type="arabicPeriod"/>
            </a:pPr>
            <a:r>
              <a:rPr lang="en-GB" dirty="0" smtClean="0"/>
              <a:t>Identify the link he makes at 1.18</a:t>
            </a:r>
          </a:p>
          <a:p>
            <a:pPr marL="633222" indent="-514350">
              <a:buFont typeface="+mj-lt"/>
              <a:buAutoNum type="arabicPeriod"/>
            </a:pPr>
            <a:r>
              <a:rPr lang="en-GB" dirty="0" smtClean="0"/>
              <a:t>In your own words, what reason does he give for Diana’s ill-treatment at the hands of the press? </a:t>
            </a:r>
          </a:p>
          <a:p>
            <a:pPr marL="633222" indent="-514350">
              <a:buFont typeface="+mj-lt"/>
              <a:buAutoNum type="arabicPeriod"/>
            </a:pPr>
            <a:r>
              <a:rPr lang="en-GB" dirty="0" smtClean="0"/>
              <a:t>“It is baffling.” Comment on the technique used here and the tone it is delivered in. </a:t>
            </a:r>
          </a:p>
          <a:p>
            <a:pPr marL="633222" indent="-514350">
              <a:buFont typeface="+mj-lt"/>
              <a:buAutoNum type="arabicPeriod"/>
            </a:pPr>
            <a:r>
              <a:rPr lang="en-GB" dirty="0" smtClean="0"/>
              <a:t>Explain fully the reason he includes a reference to the Greek Goddess, Diana.</a:t>
            </a:r>
          </a:p>
          <a:p>
            <a:pPr marL="633222" indent="-514350">
              <a:buFont typeface="+mj-lt"/>
              <a:buAutoNum type="arabicPeriod"/>
            </a:pPr>
            <a:r>
              <a:rPr lang="en-GB" dirty="0" smtClean="0"/>
              <a:t>Comment on Earl Spencer’s use of pronouns at the beginning of the Eulogy and at the end.</a:t>
            </a:r>
          </a:p>
          <a:p>
            <a:pPr marL="633222" indent="-514350">
              <a:buFont typeface="+mj-lt"/>
              <a:buAutoNum type="arabicPeriod"/>
            </a:pPr>
            <a:r>
              <a:rPr lang="en-GB" dirty="0" smtClean="0"/>
              <a:t>What are the main ideas of this short extract? </a:t>
            </a:r>
          </a:p>
          <a:p>
            <a:pPr marL="633222" indent="-514350">
              <a:buFont typeface="+mj-lt"/>
              <a:buAutoNum type="arabicPeriod"/>
            </a:pPr>
            <a:r>
              <a:rPr lang="en-GB" dirty="0" smtClean="0"/>
              <a:t>What is the purpose of this extract? Does it fulfil the expected function of a eulogy? </a:t>
            </a:r>
          </a:p>
          <a:p>
            <a:pPr marL="633222" indent="-514350">
              <a:buFont typeface="+mj-lt"/>
              <a:buAutoNum type="arabicPeriod"/>
            </a:pPr>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Earl Spencer’s Eulogy for his sister, Diana, Princess of Wales</a:t>
            </a:r>
            <a:endParaRPr lang="en-GB" dirty="0"/>
          </a:p>
        </p:txBody>
      </p:sp>
      <p:sp>
        <p:nvSpPr>
          <p:cNvPr id="3" name="Content Placeholder 2"/>
          <p:cNvSpPr>
            <a:spLocks noGrp="1"/>
          </p:cNvSpPr>
          <p:nvPr>
            <p:ph idx="1"/>
          </p:nvPr>
        </p:nvSpPr>
        <p:spPr/>
        <p:txBody>
          <a:bodyPr>
            <a:normAutofit fontScale="47500" lnSpcReduction="20000"/>
          </a:bodyPr>
          <a:lstStyle/>
          <a:p>
            <a:pPr>
              <a:buNone/>
            </a:pPr>
            <a:r>
              <a:rPr lang="en-GB" dirty="0" smtClean="0"/>
              <a:t>The last time I saw Diana was on July 1, her birthday in London, when typically she was not taking</a:t>
            </a:r>
          </a:p>
          <a:p>
            <a:pPr>
              <a:buNone/>
            </a:pPr>
            <a:r>
              <a:rPr lang="en-GB" dirty="0" smtClean="0"/>
              <a:t>time to celebrate her special day with friends but was guest of honour at a special charity fundraising</a:t>
            </a:r>
          </a:p>
          <a:p>
            <a:pPr>
              <a:buNone/>
            </a:pPr>
            <a:r>
              <a:rPr lang="en-GB" dirty="0" smtClean="0"/>
              <a:t>evening. She sparkled of course, but I would rather cherish the days I spent with her in March when</a:t>
            </a:r>
          </a:p>
          <a:p>
            <a:pPr>
              <a:buNone/>
            </a:pPr>
            <a:r>
              <a:rPr lang="en-GB" dirty="0" smtClean="0"/>
              <a:t>she came to visit me and my children in our home in South Africa. I am proud of the fact apart from</a:t>
            </a:r>
          </a:p>
          <a:p>
            <a:pPr>
              <a:buNone/>
            </a:pPr>
            <a:r>
              <a:rPr lang="en-GB" dirty="0" smtClean="0"/>
              <a:t>when she was on public display meeting President Mandela we managed to contrive to stop the ever</a:t>
            </a:r>
          </a:p>
          <a:p>
            <a:pPr>
              <a:buNone/>
            </a:pPr>
            <a:r>
              <a:rPr lang="en-GB" dirty="0" smtClean="0"/>
              <a:t>present paparazzi from getting a single picture of her - that meant a lot to her. These were days I will</a:t>
            </a:r>
          </a:p>
          <a:p>
            <a:pPr>
              <a:buNone/>
            </a:pPr>
            <a:r>
              <a:rPr lang="en-GB" dirty="0" smtClean="0"/>
              <a:t>always treasure. It was as if we had been transported back to our childhood when we spent such an</a:t>
            </a:r>
          </a:p>
          <a:p>
            <a:pPr>
              <a:buNone/>
            </a:pPr>
            <a:r>
              <a:rPr lang="en-GB" dirty="0" smtClean="0"/>
              <a:t>enormous amount of time together - the two youngest in the family. Fundamentally she had not</a:t>
            </a:r>
          </a:p>
          <a:p>
            <a:pPr>
              <a:buNone/>
            </a:pPr>
            <a:r>
              <a:rPr lang="en-GB" dirty="0" smtClean="0"/>
              <a:t>changed at all from the big sister who mothered me as a baby, fought with me at school and endured</a:t>
            </a:r>
          </a:p>
          <a:p>
            <a:pPr>
              <a:buNone/>
            </a:pPr>
            <a:r>
              <a:rPr lang="en-GB" dirty="0" smtClean="0"/>
              <a:t>those long train journeys between our parents' homes with me at weekends. It is a tribute to her level</a:t>
            </a:r>
          </a:p>
          <a:p>
            <a:pPr>
              <a:buNone/>
            </a:pPr>
            <a:r>
              <a:rPr lang="en-GB" dirty="0" smtClean="0"/>
              <a:t>headedness and strength that despite the most bizarre-like life imaginable after her childhood, she</a:t>
            </a:r>
          </a:p>
          <a:p>
            <a:pPr>
              <a:buNone/>
            </a:pPr>
            <a:r>
              <a:rPr lang="en-GB" dirty="0" smtClean="0"/>
              <a:t>remained intact, true to herself. There is no doubt that she was looking for a new direction in her life</a:t>
            </a:r>
          </a:p>
          <a:p>
            <a:pPr>
              <a:buNone/>
            </a:pPr>
            <a:r>
              <a:rPr lang="en-GB" dirty="0" smtClean="0"/>
              <a:t>at this time. She talked endlessly of getting away from England, mainly because of the treatment that</a:t>
            </a:r>
          </a:p>
          <a:p>
            <a:pPr>
              <a:buNone/>
            </a:pPr>
            <a:r>
              <a:rPr lang="en-GB" dirty="0" smtClean="0"/>
              <a:t>she received at the hands of the newspapers. I don't think she ever understood why her genuinely</a:t>
            </a:r>
          </a:p>
          <a:p>
            <a:pPr>
              <a:buNone/>
            </a:pPr>
            <a:r>
              <a:rPr lang="en-GB" dirty="0" smtClean="0"/>
              <a:t>good intentions were sneered at by the media, why there appeared to be a permanent quest on their</a:t>
            </a:r>
          </a:p>
          <a:p>
            <a:pPr>
              <a:buNone/>
            </a:pPr>
            <a:r>
              <a:rPr lang="en-GB" dirty="0" smtClean="0"/>
              <a:t>behalf to bring her down. It is baffling. My own and only explanation is that genuine goodness is</a:t>
            </a:r>
          </a:p>
          <a:p>
            <a:pPr>
              <a:buNone/>
            </a:pPr>
            <a:r>
              <a:rPr lang="en-GB" dirty="0" smtClean="0"/>
              <a:t>threatening to those at the opposite end of the moral spectrum. It is a point to remember that of all</a:t>
            </a:r>
          </a:p>
          <a:p>
            <a:pPr>
              <a:buNone/>
            </a:pPr>
            <a:r>
              <a:rPr lang="en-GB" dirty="0" smtClean="0"/>
              <a:t>the ironies about Diana, perhaps the greatest was this - a girl given the name of the ancient goddess</a:t>
            </a:r>
          </a:p>
          <a:p>
            <a:pPr>
              <a:buNone/>
            </a:pPr>
            <a:r>
              <a:rPr lang="en-GB" dirty="0" smtClean="0"/>
              <a:t>of hunting was, in the end, the most hunted person of the modern age. [...] "I would like to end by</a:t>
            </a:r>
          </a:p>
          <a:p>
            <a:pPr>
              <a:buNone/>
            </a:pPr>
            <a:r>
              <a:rPr lang="en-GB" dirty="0" smtClean="0"/>
              <a:t>thanking God for the small mercies he has shown us at this dreadful time. For taking Diana at her</a:t>
            </a:r>
          </a:p>
          <a:p>
            <a:pPr>
              <a:buNone/>
            </a:pPr>
            <a:r>
              <a:rPr lang="en-GB" dirty="0" smtClean="0"/>
              <a:t>most beautiful and radiant and when she had joy in her private life. Above all we give thanks for the</a:t>
            </a:r>
          </a:p>
          <a:p>
            <a:pPr>
              <a:buNone/>
            </a:pPr>
            <a:r>
              <a:rPr lang="en-GB" dirty="0" smtClean="0"/>
              <a:t>life of a woman I am so proud to be able to call my sister, the unique, the complex, the extraordinary</a:t>
            </a:r>
          </a:p>
          <a:p>
            <a:pPr>
              <a:buNone/>
            </a:pPr>
            <a:r>
              <a:rPr lang="en-GB" dirty="0" smtClean="0"/>
              <a:t>and irreplaceable Diana whose beauty, both internal and external, will never be extinguished from our</a:t>
            </a:r>
          </a:p>
          <a:p>
            <a:pPr>
              <a:buNone/>
            </a:pPr>
            <a:r>
              <a:rPr lang="en-GB" dirty="0" smtClean="0"/>
              <a:t>minds.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Emma Watson’s “</a:t>
            </a:r>
            <a:r>
              <a:rPr lang="en-GB" dirty="0" err="1" smtClean="0"/>
              <a:t>HeForShe</a:t>
            </a:r>
            <a:r>
              <a:rPr lang="en-GB" dirty="0" smtClean="0"/>
              <a:t>” Launch Speech at UN in New York</a:t>
            </a:r>
            <a:endParaRPr lang="en-GB" dirty="0"/>
          </a:p>
        </p:txBody>
      </p:sp>
      <p:sp>
        <p:nvSpPr>
          <p:cNvPr id="3" name="Content Placeholder 2"/>
          <p:cNvSpPr>
            <a:spLocks noGrp="1"/>
          </p:cNvSpPr>
          <p:nvPr>
            <p:ph idx="1"/>
          </p:nvPr>
        </p:nvSpPr>
        <p:spPr/>
        <p:txBody>
          <a:bodyPr>
            <a:normAutofit fontScale="85000" lnSpcReduction="20000"/>
          </a:bodyPr>
          <a:lstStyle/>
          <a:p>
            <a:endParaRPr lang="en-GB" dirty="0" smtClean="0"/>
          </a:p>
          <a:p>
            <a:r>
              <a:rPr lang="en-GB" dirty="0" smtClean="0"/>
              <a:t>World famous actress for her Harry Potter role</a:t>
            </a:r>
          </a:p>
          <a:p>
            <a:r>
              <a:rPr lang="en-GB" dirty="0" smtClean="0"/>
              <a:t>Appointed UN Ambassador for Women</a:t>
            </a:r>
          </a:p>
          <a:p>
            <a:r>
              <a:rPr lang="en-GB" dirty="0" smtClean="0"/>
              <a:t>Well-known for being articulate and outspoken about various societal issues. </a:t>
            </a:r>
          </a:p>
          <a:p>
            <a:endParaRPr lang="en-GB" dirty="0" smtClean="0"/>
          </a:p>
          <a:p>
            <a:endParaRPr lang="en-GB" dirty="0" smtClean="0"/>
          </a:p>
          <a:p>
            <a:endParaRPr lang="en-GB" dirty="0" smtClean="0"/>
          </a:p>
          <a:p>
            <a:endParaRPr lang="en-GB" dirty="0" smtClean="0"/>
          </a:p>
          <a:p>
            <a:endParaRPr lang="en-GB" dirty="0" smtClean="0"/>
          </a:p>
          <a:p>
            <a:r>
              <a:rPr lang="en-GB" dirty="0" smtClean="0"/>
              <a:t>https://celebrity.yahoo.com/blogs/celeb-news/emma-watson-delivers-stirring-speech-at-u-n-204442194.html</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Emma Watson’s “</a:t>
            </a:r>
            <a:r>
              <a:rPr lang="en-GB" dirty="0" err="1" smtClean="0"/>
              <a:t>HeForShe</a:t>
            </a:r>
            <a:r>
              <a:rPr lang="en-GB" dirty="0" smtClean="0"/>
              <a:t>” Launch Speech at UN in New York</a:t>
            </a:r>
            <a:endParaRPr lang="en-GB" dirty="0"/>
          </a:p>
        </p:txBody>
      </p:sp>
      <p:sp>
        <p:nvSpPr>
          <p:cNvPr id="3" name="Content Placeholder 2"/>
          <p:cNvSpPr>
            <a:spLocks noGrp="1"/>
          </p:cNvSpPr>
          <p:nvPr>
            <p:ph idx="1"/>
          </p:nvPr>
        </p:nvSpPr>
        <p:spPr/>
        <p:txBody>
          <a:bodyPr>
            <a:normAutofit fontScale="70000" lnSpcReduction="20000"/>
          </a:bodyPr>
          <a:lstStyle/>
          <a:p>
            <a:pPr marL="633222" indent="-514350">
              <a:buFont typeface="+mj-lt"/>
              <a:buAutoNum type="arabicPeriod"/>
            </a:pPr>
            <a:r>
              <a:rPr lang="en-GB" dirty="0" smtClean="0"/>
              <a:t>Explain the two distinct sections of this extract.</a:t>
            </a:r>
          </a:p>
          <a:p>
            <a:pPr marL="633222" indent="-514350">
              <a:buFont typeface="+mj-lt"/>
              <a:buAutoNum type="arabicPeriod"/>
            </a:pPr>
            <a:r>
              <a:rPr lang="en-GB" dirty="0" smtClean="0"/>
              <a:t>Explain what the “</a:t>
            </a:r>
            <a:r>
              <a:rPr lang="en-GB" dirty="0" err="1" smtClean="0"/>
              <a:t>HeForShe</a:t>
            </a:r>
            <a:r>
              <a:rPr lang="en-GB" dirty="0" smtClean="0"/>
              <a:t>” initiative is. </a:t>
            </a:r>
          </a:p>
          <a:p>
            <a:pPr marL="633222" indent="-514350">
              <a:buFont typeface="+mj-lt"/>
              <a:buAutoNum type="arabicPeriod"/>
            </a:pPr>
            <a:r>
              <a:rPr lang="en-GB" dirty="0" smtClean="0"/>
              <a:t>Comment on the effect of “I am reaching out to you.”</a:t>
            </a:r>
          </a:p>
          <a:p>
            <a:pPr marL="633222" indent="-514350">
              <a:buFont typeface="+mj-lt"/>
              <a:buAutoNum type="arabicPeriod"/>
            </a:pPr>
            <a:r>
              <a:rPr lang="en-GB" dirty="0" smtClean="0"/>
              <a:t>What personal pronoun does Watson continually use.</a:t>
            </a:r>
          </a:p>
          <a:p>
            <a:pPr marL="925830" lvl="1" indent="-514350">
              <a:buNone/>
            </a:pPr>
            <a:r>
              <a:rPr lang="en-GB" dirty="0" smtClean="0"/>
              <a:t>	b) Why? </a:t>
            </a:r>
          </a:p>
          <a:p>
            <a:pPr marL="633222" indent="-514350">
              <a:buFont typeface="+mj-lt"/>
              <a:buAutoNum type="arabicPeriod"/>
            </a:pPr>
            <a:r>
              <a:rPr lang="en-GB" dirty="0" smtClean="0"/>
              <a:t>Comment on Watson’s use of word choice at 0.40secs.</a:t>
            </a:r>
          </a:p>
          <a:p>
            <a:pPr marL="633222" indent="-514350">
              <a:buFont typeface="+mj-lt"/>
              <a:buAutoNum type="arabicPeriod"/>
            </a:pPr>
            <a:r>
              <a:rPr lang="en-GB" dirty="0" smtClean="0"/>
              <a:t>Look at her delivery of the word “man-hating” at 1.10min. Comment on her tone, facial expression and pace. </a:t>
            </a:r>
          </a:p>
          <a:p>
            <a:pPr marL="633222" indent="-514350">
              <a:buFont typeface="+mj-lt"/>
              <a:buAutoNum type="arabicPeriod"/>
            </a:pPr>
            <a:r>
              <a:rPr lang="en-GB" dirty="0" smtClean="0"/>
              <a:t>Comment fully on Watson’s delivery of “This has to stop.” </a:t>
            </a:r>
          </a:p>
          <a:p>
            <a:pPr marL="633222" indent="-514350">
              <a:buFont typeface="+mj-lt"/>
              <a:buAutoNum type="arabicPeriod"/>
            </a:pPr>
            <a:r>
              <a:rPr lang="en-GB" dirty="0" smtClean="0"/>
              <a:t>In your own words, why did Watson start to question “gender-based” assumptions?</a:t>
            </a:r>
          </a:p>
          <a:p>
            <a:pPr marL="633222" indent="-514350">
              <a:buFont typeface="+mj-lt"/>
              <a:buAutoNum type="arabicPeriod"/>
            </a:pPr>
            <a:r>
              <a:rPr lang="en-GB" dirty="0" smtClean="0"/>
              <a:t>What persuasive technique does Watson use between 1.58-2.09</a:t>
            </a:r>
          </a:p>
          <a:p>
            <a:pPr marL="633222" indent="-514350">
              <a:buFont typeface="+mj-lt"/>
              <a:buAutoNum type="arabicPeriod"/>
            </a:pPr>
            <a:r>
              <a:rPr lang="en-GB" dirty="0" smtClean="0"/>
              <a:t>What are the main ideas in this extract?</a:t>
            </a:r>
          </a:p>
          <a:p>
            <a:pPr marL="633222" indent="-514350">
              <a:buFont typeface="+mj-lt"/>
              <a:buAutoNum type="arabicPeriod"/>
            </a:pPr>
            <a:r>
              <a:rPr lang="en-GB" dirty="0" smtClean="0"/>
              <a:t> Who would be the intended audience for this text? Justify your answer with reference to the text.</a:t>
            </a:r>
          </a:p>
          <a:p>
            <a:pPr marL="633222" indent="-514350">
              <a:buFont typeface="+mj-lt"/>
              <a:buAutoNum type="arabicPeriod"/>
            </a:pPr>
            <a:r>
              <a:rPr lang="en-GB" dirty="0" smtClean="0"/>
              <a:t>What is the purpose of the text?</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Emma Watson’s “</a:t>
            </a:r>
            <a:r>
              <a:rPr lang="en-GB" dirty="0" err="1" smtClean="0"/>
              <a:t>HeForShe</a:t>
            </a:r>
            <a:r>
              <a:rPr lang="en-GB" dirty="0" smtClean="0"/>
              <a:t>” Launch Speech at UN in New York</a:t>
            </a:r>
            <a:endParaRPr lang="en-GB" dirty="0"/>
          </a:p>
        </p:txBody>
      </p:sp>
      <p:sp>
        <p:nvSpPr>
          <p:cNvPr id="3" name="Content Placeholder 2"/>
          <p:cNvSpPr>
            <a:spLocks noGrp="1"/>
          </p:cNvSpPr>
          <p:nvPr>
            <p:ph idx="1"/>
          </p:nvPr>
        </p:nvSpPr>
        <p:spPr/>
        <p:txBody>
          <a:bodyPr>
            <a:normAutofit fontScale="40000" lnSpcReduction="20000"/>
          </a:bodyPr>
          <a:lstStyle/>
          <a:p>
            <a:pPr>
              <a:buNone/>
            </a:pPr>
            <a:r>
              <a:rPr lang="en-GB" dirty="0" smtClean="0"/>
              <a:t>Today we are launching a campaign called “</a:t>
            </a:r>
            <a:r>
              <a:rPr lang="en-GB" dirty="0" err="1" smtClean="0">
                <a:hlinkClick r:id="rId3"/>
              </a:rPr>
              <a:t>HeForShe</a:t>
            </a:r>
            <a:r>
              <a:rPr lang="en-GB" dirty="0" smtClean="0"/>
              <a:t>.” </a:t>
            </a:r>
          </a:p>
          <a:p>
            <a:pPr>
              <a:buNone/>
            </a:pPr>
            <a:endParaRPr lang="en-GB" dirty="0" smtClean="0"/>
          </a:p>
          <a:p>
            <a:pPr>
              <a:buNone/>
            </a:pPr>
            <a:r>
              <a:rPr lang="en-GB" dirty="0" smtClean="0"/>
              <a:t>I am reaching out to you because we need your help. We want to end gender inequality—and to do</a:t>
            </a:r>
          </a:p>
          <a:p>
            <a:pPr>
              <a:buNone/>
            </a:pPr>
            <a:r>
              <a:rPr lang="en-GB" dirty="0" smtClean="0"/>
              <a:t>that we need everyone to be involved.</a:t>
            </a:r>
          </a:p>
          <a:p>
            <a:pPr>
              <a:buNone/>
            </a:pPr>
            <a:endParaRPr lang="en-GB" dirty="0" smtClean="0"/>
          </a:p>
          <a:p>
            <a:pPr>
              <a:buNone/>
            </a:pPr>
            <a:r>
              <a:rPr lang="en-GB" dirty="0" smtClean="0"/>
              <a:t>This is the first campaign of its kind at the UN: we want to try and galvanize as many men and boys as</a:t>
            </a:r>
          </a:p>
          <a:p>
            <a:pPr>
              <a:buNone/>
            </a:pPr>
            <a:r>
              <a:rPr lang="en-GB" dirty="0" smtClean="0"/>
              <a:t>possible to be advocates for change. And we don’t just want to talk about it, we want to try and make sure it is</a:t>
            </a:r>
          </a:p>
          <a:p>
            <a:pPr>
              <a:buNone/>
            </a:pPr>
            <a:r>
              <a:rPr lang="en-GB" dirty="0" smtClean="0"/>
              <a:t>tangible.</a:t>
            </a:r>
          </a:p>
          <a:p>
            <a:pPr>
              <a:buNone/>
            </a:pPr>
            <a:endParaRPr lang="en-GB" dirty="0" smtClean="0"/>
          </a:p>
          <a:p>
            <a:pPr>
              <a:buNone/>
            </a:pPr>
            <a:r>
              <a:rPr lang="en-GB" dirty="0" smtClean="0"/>
              <a:t>I was appointed as Goodwill Ambassador for U.N. Women six months ago and the more I have spoken</a:t>
            </a:r>
          </a:p>
          <a:p>
            <a:pPr>
              <a:buNone/>
            </a:pPr>
            <a:r>
              <a:rPr lang="en-GB" dirty="0" smtClean="0"/>
              <a:t>about feminism the more I have realized that fighting for women’s rights has too often become</a:t>
            </a:r>
          </a:p>
          <a:p>
            <a:pPr>
              <a:buNone/>
            </a:pPr>
            <a:r>
              <a:rPr lang="en-GB" dirty="0" smtClean="0"/>
              <a:t>synonymous with man-hating. If there is one thing I know for certain, it is that this has to stop. </a:t>
            </a:r>
          </a:p>
          <a:p>
            <a:pPr>
              <a:buNone/>
            </a:pPr>
            <a:endParaRPr lang="en-GB" dirty="0" smtClean="0"/>
          </a:p>
          <a:p>
            <a:pPr>
              <a:buNone/>
            </a:pPr>
            <a:r>
              <a:rPr lang="en-GB" dirty="0" smtClean="0"/>
              <a:t>For the record, feminism by definition is: “The belief that men and women should have equal rights</a:t>
            </a:r>
          </a:p>
          <a:p>
            <a:pPr>
              <a:buNone/>
            </a:pPr>
            <a:r>
              <a:rPr lang="en-GB" dirty="0" smtClean="0"/>
              <a:t>and opportunities. It is the theory of the political, economic and social equality of the sexes.” </a:t>
            </a:r>
          </a:p>
          <a:p>
            <a:pPr>
              <a:buNone/>
            </a:pPr>
            <a:endParaRPr lang="en-GB" dirty="0" smtClean="0"/>
          </a:p>
          <a:p>
            <a:pPr>
              <a:buNone/>
            </a:pPr>
            <a:r>
              <a:rPr lang="en-GB" dirty="0" smtClean="0"/>
              <a:t>I started questioning gender-based assumptions a long time, when I eight I was confused at being called “bossy,”</a:t>
            </a:r>
          </a:p>
          <a:p>
            <a:pPr>
              <a:buNone/>
            </a:pPr>
            <a:r>
              <a:rPr lang="en-GB" dirty="0" smtClean="0"/>
              <a:t>because I wanted to direct the plays we would put on for our parents—but the boys were not. </a:t>
            </a:r>
          </a:p>
          <a:p>
            <a:pPr>
              <a:buNone/>
            </a:pPr>
            <a:endParaRPr lang="en-GB" dirty="0" smtClean="0"/>
          </a:p>
          <a:p>
            <a:pPr>
              <a:buNone/>
            </a:pPr>
            <a:r>
              <a:rPr lang="en-GB" dirty="0" smtClean="0"/>
              <a:t>When at 14 I started to be sexualized by certain elements of the press. </a:t>
            </a:r>
          </a:p>
          <a:p>
            <a:pPr>
              <a:buNone/>
            </a:pPr>
            <a:endParaRPr lang="en-GB" dirty="0" smtClean="0"/>
          </a:p>
          <a:p>
            <a:pPr>
              <a:buNone/>
            </a:pPr>
            <a:r>
              <a:rPr lang="en-GB" dirty="0" smtClean="0"/>
              <a:t>When at 15 my girlfriends started dropping out of their sports teams because they didn’t want to</a:t>
            </a:r>
          </a:p>
          <a:p>
            <a:pPr>
              <a:buNone/>
            </a:pPr>
            <a:r>
              <a:rPr lang="en-GB" dirty="0" smtClean="0"/>
              <a:t>appear “</a:t>
            </a:r>
            <a:r>
              <a:rPr lang="en-GB" dirty="0" err="1" smtClean="0"/>
              <a:t>muscly</a:t>
            </a:r>
            <a:r>
              <a:rPr lang="en-GB" dirty="0" smtClean="0"/>
              <a:t>.” </a:t>
            </a:r>
          </a:p>
          <a:p>
            <a:pPr>
              <a:buNone/>
            </a:pPr>
            <a:endParaRPr lang="en-GB" dirty="0" smtClean="0"/>
          </a:p>
          <a:p>
            <a:pPr>
              <a:buNone/>
            </a:pPr>
            <a:r>
              <a:rPr lang="en-GB" dirty="0" smtClean="0"/>
              <a:t>When at 18 my male friends were unable to express their feelings. </a:t>
            </a:r>
          </a:p>
          <a:p>
            <a:pPr>
              <a:buNone/>
            </a:pPr>
            <a:endParaRPr lang="en-GB" dirty="0" smtClean="0"/>
          </a:p>
          <a:p>
            <a:pPr>
              <a:buNone/>
            </a:pPr>
            <a:r>
              <a:rPr lang="en-GB" dirty="0" smtClean="0"/>
              <a:t>I decided I was a feminist and this seemed uncomplicated to me. But my recent research has shown</a:t>
            </a:r>
          </a:p>
          <a:p>
            <a:pPr>
              <a:buNone/>
            </a:pPr>
            <a:r>
              <a:rPr lang="en-GB" dirty="0" smtClean="0"/>
              <a:t>me that feminism has become an unpopular word.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Assessment</a:t>
            </a:r>
            <a:endParaRPr lang="en-GB" dirty="0"/>
          </a:p>
        </p:txBody>
      </p:sp>
      <p:sp>
        <p:nvSpPr>
          <p:cNvPr id="3" name="Content Placeholder 2"/>
          <p:cNvSpPr>
            <a:spLocks noGrp="1"/>
          </p:cNvSpPr>
          <p:nvPr>
            <p:ph idx="1"/>
          </p:nvPr>
        </p:nvSpPr>
        <p:spPr/>
        <p:txBody>
          <a:bodyPr/>
          <a:lstStyle/>
          <a:p>
            <a:r>
              <a:rPr lang="en-GB" dirty="0" smtClean="0"/>
              <a:t>Three key areas assessed:</a:t>
            </a:r>
          </a:p>
          <a:p>
            <a:pPr lvl="1"/>
            <a:r>
              <a:rPr lang="en-GB" dirty="0" smtClean="0"/>
              <a:t>Understanding – what is being said?</a:t>
            </a:r>
          </a:p>
          <a:p>
            <a:pPr lvl="1"/>
            <a:r>
              <a:rPr lang="en-GB" dirty="0" smtClean="0"/>
              <a:t>Analysis – how is it being said? </a:t>
            </a:r>
          </a:p>
          <a:p>
            <a:pPr lvl="1"/>
            <a:r>
              <a:rPr lang="en-GB" dirty="0" smtClean="0"/>
              <a:t>Evaluation – how well does it work?</a:t>
            </a:r>
          </a:p>
          <a:p>
            <a:pPr lvl="1"/>
            <a:endParaRPr lang="en-GB" dirty="0" smtClean="0"/>
          </a:p>
          <a:p>
            <a:pPr lvl="1"/>
            <a:endParaRPr lang="en-GB" dirty="0" smtClean="0"/>
          </a:p>
          <a:p>
            <a:pPr lvl="1"/>
            <a:r>
              <a:rPr lang="en-GB" dirty="0" smtClean="0"/>
              <a:t>These are similar skills you use in Close Reading. The only difference is that you are engaging with the text in a different way.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Assessment cont...</a:t>
            </a:r>
            <a:endParaRPr lang="en-GB" dirty="0"/>
          </a:p>
        </p:txBody>
      </p:sp>
      <p:sp>
        <p:nvSpPr>
          <p:cNvPr id="3" name="Content Placeholder 2"/>
          <p:cNvSpPr>
            <a:spLocks noGrp="1"/>
          </p:cNvSpPr>
          <p:nvPr>
            <p:ph idx="1"/>
          </p:nvPr>
        </p:nvSpPr>
        <p:spPr/>
        <p:txBody>
          <a:bodyPr/>
          <a:lstStyle/>
          <a:p>
            <a:r>
              <a:rPr lang="en-GB" dirty="0" smtClean="0"/>
              <a:t>You need to be able to identify:</a:t>
            </a:r>
          </a:p>
          <a:p>
            <a:endParaRPr lang="en-GB" dirty="0" smtClean="0"/>
          </a:p>
          <a:p>
            <a:pPr lvl="1"/>
            <a:r>
              <a:rPr lang="en-GB" dirty="0" smtClean="0"/>
              <a:t>The purpose</a:t>
            </a:r>
          </a:p>
          <a:p>
            <a:pPr lvl="1"/>
            <a:r>
              <a:rPr lang="en-GB" dirty="0" smtClean="0"/>
              <a:t>The intended audience</a:t>
            </a:r>
          </a:p>
          <a:p>
            <a:pPr lvl="1"/>
            <a:r>
              <a:rPr lang="en-GB" dirty="0" smtClean="0"/>
              <a:t>The main ideas of the text </a:t>
            </a:r>
          </a:p>
          <a:p>
            <a:pPr lvl="1"/>
            <a:r>
              <a:rPr lang="en-GB" dirty="0" smtClean="0"/>
              <a:t>The supporting details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Purpose – </a:t>
            </a:r>
            <a:r>
              <a:rPr lang="en-GB" i="1" dirty="0" smtClean="0"/>
              <a:t>why </a:t>
            </a:r>
            <a:r>
              <a:rPr lang="en-GB" dirty="0" smtClean="0"/>
              <a:t>something has been created</a:t>
            </a:r>
            <a:endParaRPr lang="en-GB" dirty="0"/>
          </a:p>
        </p:txBody>
      </p:sp>
      <p:graphicFrame>
        <p:nvGraphicFramePr>
          <p:cNvPr id="4" name="Content Placeholder 3"/>
          <p:cNvGraphicFramePr>
            <a:graphicFrameLocks noGrp="1"/>
          </p:cNvGraphicFramePr>
          <p:nvPr>
            <p:ph idx="1"/>
          </p:nvPr>
        </p:nvGraphicFramePr>
        <p:xfrm>
          <a:off x="428596" y="2357430"/>
          <a:ext cx="8229600" cy="2595880"/>
        </p:xfrm>
        <a:graphic>
          <a:graphicData uri="http://schemas.openxmlformats.org/drawingml/2006/table">
            <a:tbl>
              <a:tblPr firstRow="1" bandRow="1">
                <a:tableStyleId>{3B4B98B0-60AC-42C2-AFA5-B58CD77FA1E5}</a:tableStyleId>
              </a:tblPr>
              <a:tblGrid>
                <a:gridCol w="4114800"/>
                <a:gridCol w="4114800"/>
              </a:tblGrid>
              <a:tr h="370840">
                <a:tc>
                  <a:txBody>
                    <a:bodyPr/>
                    <a:lstStyle/>
                    <a:p>
                      <a:r>
                        <a:rPr lang="en-GB" dirty="0" smtClean="0"/>
                        <a:t>To inform</a:t>
                      </a:r>
                      <a:endParaRPr lang="en-GB" dirty="0"/>
                    </a:p>
                  </a:txBody>
                  <a:tcPr/>
                </a:tc>
                <a:tc>
                  <a:txBody>
                    <a:bodyPr/>
                    <a:lstStyle/>
                    <a:p>
                      <a:r>
                        <a:rPr lang="en-GB" dirty="0" smtClean="0"/>
                        <a:t>To persuade</a:t>
                      </a:r>
                      <a:endParaRPr lang="en-GB" dirty="0"/>
                    </a:p>
                  </a:txBody>
                  <a:tcPr/>
                </a:tc>
              </a:tr>
              <a:tr h="370840">
                <a:tc>
                  <a:txBody>
                    <a:bodyPr/>
                    <a:lstStyle/>
                    <a:p>
                      <a:r>
                        <a:rPr lang="en-GB" dirty="0" smtClean="0"/>
                        <a:t>To convince</a:t>
                      </a:r>
                      <a:endParaRPr lang="en-GB" dirty="0"/>
                    </a:p>
                  </a:txBody>
                  <a:tcPr/>
                </a:tc>
                <a:tc>
                  <a:txBody>
                    <a:bodyPr/>
                    <a:lstStyle/>
                    <a:p>
                      <a:r>
                        <a:rPr lang="en-GB" dirty="0" smtClean="0"/>
                        <a:t>To entertain</a:t>
                      </a:r>
                      <a:endParaRPr lang="en-GB" dirty="0"/>
                    </a:p>
                  </a:txBody>
                  <a:tcPr/>
                </a:tc>
              </a:tr>
              <a:tr h="370840">
                <a:tc>
                  <a:txBody>
                    <a:bodyPr/>
                    <a:lstStyle/>
                    <a:p>
                      <a:r>
                        <a:rPr lang="en-GB" dirty="0" smtClean="0"/>
                        <a:t>To provoke</a:t>
                      </a:r>
                      <a:endParaRPr lang="en-GB" dirty="0"/>
                    </a:p>
                  </a:txBody>
                  <a:tcPr/>
                </a:tc>
                <a:tc>
                  <a:txBody>
                    <a:bodyPr/>
                    <a:lstStyle/>
                    <a:p>
                      <a:r>
                        <a:rPr lang="en-GB" dirty="0" smtClean="0"/>
                        <a:t>To instruct</a:t>
                      </a:r>
                      <a:endParaRPr lang="en-GB" dirty="0"/>
                    </a:p>
                  </a:txBody>
                  <a:tcPr/>
                </a:tc>
              </a:tr>
              <a:tr h="370840">
                <a:tc>
                  <a:txBody>
                    <a:bodyPr/>
                    <a:lstStyle/>
                    <a:p>
                      <a:r>
                        <a:rPr lang="en-GB" dirty="0" smtClean="0"/>
                        <a:t>To recount</a:t>
                      </a:r>
                      <a:endParaRPr lang="en-GB" dirty="0"/>
                    </a:p>
                  </a:txBody>
                  <a:tcPr/>
                </a:tc>
                <a:tc>
                  <a:txBody>
                    <a:bodyPr/>
                    <a:lstStyle/>
                    <a:p>
                      <a:r>
                        <a:rPr lang="en-GB" dirty="0" smtClean="0"/>
                        <a:t>To describe</a:t>
                      </a:r>
                      <a:endParaRPr lang="en-GB" dirty="0"/>
                    </a:p>
                  </a:txBody>
                  <a:tcPr/>
                </a:tc>
              </a:tr>
              <a:tr h="370840">
                <a:tc>
                  <a:txBody>
                    <a:bodyPr/>
                    <a:lstStyle/>
                    <a:p>
                      <a:r>
                        <a:rPr lang="en-GB" dirty="0" smtClean="0"/>
                        <a:t>To advise</a:t>
                      </a:r>
                      <a:endParaRPr lang="en-GB" dirty="0"/>
                    </a:p>
                  </a:txBody>
                  <a:tcPr/>
                </a:tc>
                <a:tc>
                  <a:txBody>
                    <a:bodyPr/>
                    <a:lstStyle/>
                    <a:p>
                      <a:r>
                        <a:rPr lang="en-GB" dirty="0" smtClean="0"/>
                        <a:t>To warn</a:t>
                      </a:r>
                      <a:endParaRPr lang="en-GB" dirty="0"/>
                    </a:p>
                  </a:txBody>
                  <a:tcPr/>
                </a:tc>
              </a:tr>
              <a:tr h="370840">
                <a:tc>
                  <a:txBody>
                    <a:bodyPr/>
                    <a:lstStyle/>
                    <a:p>
                      <a:r>
                        <a:rPr lang="en-GB" dirty="0" smtClean="0"/>
                        <a:t>To advertise</a:t>
                      </a:r>
                      <a:endParaRPr lang="en-GB" dirty="0"/>
                    </a:p>
                  </a:txBody>
                  <a:tcPr/>
                </a:tc>
                <a:tc>
                  <a:txBody>
                    <a:bodyPr/>
                    <a:lstStyle/>
                    <a:p>
                      <a:r>
                        <a:rPr lang="en-GB" dirty="0" smtClean="0"/>
                        <a:t>To explain</a:t>
                      </a:r>
                      <a:endParaRPr lang="en-GB" dirty="0"/>
                    </a:p>
                  </a:txBody>
                  <a:tcPr/>
                </a:tc>
              </a:tr>
              <a:tr h="370840">
                <a:tc>
                  <a:txBody>
                    <a:bodyPr/>
                    <a:lstStyle/>
                    <a:p>
                      <a:r>
                        <a:rPr lang="en-GB" dirty="0" smtClean="0"/>
                        <a:t>To express emotion</a:t>
                      </a:r>
                      <a:endParaRPr lang="en-GB" dirty="0"/>
                    </a:p>
                  </a:txBody>
                  <a:tcPr/>
                </a:tc>
                <a:tc>
                  <a:txBody>
                    <a:bodyPr/>
                    <a:lstStyle/>
                    <a:p>
                      <a:endParaRPr lang="en-GB" dirty="0"/>
                    </a:p>
                  </a:txBody>
                  <a:tcPr/>
                </a:tc>
              </a:tr>
            </a:tbl>
          </a:graphicData>
        </a:graphic>
      </p:graphicFrame>
      <p:sp>
        <p:nvSpPr>
          <p:cNvPr id="5" name="TextBox 4"/>
          <p:cNvSpPr txBox="1"/>
          <p:nvPr/>
        </p:nvSpPr>
        <p:spPr>
          <a:xfrm>
            <a:off x="357158" y="1714488"/>
            <a:ext cx="8358246" cy="369332"/>
          </a:xfrm>
          <a:prstGeom prst="rect">
            <a:avLst/>
          </a:prstGeom>
          <a:noFill/>
        </p:spPr>
        <p:txBody>
          <a:bodyPr wrap="square" rtlCol="0">
            <a:spAutoFit/>
          </a:bodyPr>
          <a:lstStyle/>
          <a:p>
            <a:r>
              <a:rPr lang="en-GB" dirty="0" smtClean="0"/>
              <a:t>Here are some common purposes: </a:t>
            </a:r>
            <a:endParaRPr lang="en-GB" dirty="0"/>
          </a:p>
        </p:txBody>
      </p:sp>
      <p:sp>
        <p:nvSpPr>
          <p:cNvPr id="6" name="TextBox 5"/>
          <p:cNvSpPr txBox="1"/>
          <p:nvPr/>
        </p:nvSpPr>
        <p:spPr>
          <a:xfrm>
            <a:off x="428596" y="5214950"/>
            <a:ext cx="8215370" cy="1200329"/>
          </a:xfrm>
          <a:prstGeom prst="rect">
            <a:avLst/>
          </a:prstGeom>
          <a:noFill/>
        </p:spPr>
        <p:txBody>
          <a:bodyPr wrap="square" rtlCol="0">
            <a:spAutoFit/>
          </a:bodyPr>
          <a:lstStyle/>
          <a:p>
            <a:r>
              <a:rPr lang="en-GB" dirty="0" smtClean="0"/>
              <a:t>Your job is to relate the purpose to the text. It will not be enough at Higher to simply state that the purpose was to inform or to persuade.</a:t>
            </a:r>
          </a:p>
          <a:p>
            <a:r>
              <a:rPr lang="en-GB" dirty="0"/>
              <a:t>	</a:t>
            </a:r>
            <a:r>
              <a:rPr lang="en-GB" dirty="0" smtClean="0"/>
              <a:t>Inform of what?</a:t>
            </a:r>
          </a:p>
          <a:p>
            <a:r>
              <a:rPr lang="en-GB" dirty="0" smtClean="0"/>
              <a:t>	Persuade of what?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Audience – </a:t>
            </a:r>
            <a:r>
              <a:rPr lang="en-GB" i="1" dirty="0" smtClean="0"/>
              <a:t>who</a:t>
            </a:r>
            <a:r>
              <a:rPr lang="en-GB" dirty="0" smtClean="0"/>
              <a:t> the text has been intended for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If asked about audience, always ask yourself:</a:t>
            </a:r>
          </a:p>
          <a:p>
            <a:pPr lvl="1"/>
            <a:r>
              <a:rPr lang="en-GB" dirty="0" smtClean="0"/>
              <a:t>Age</a:t>
            </a:r>
          </a:p>
          <a:p>
            <a:pPr lvl="1"/>
            <a:r>
              <a:rPr lang="en-GB" dirty="0" smtClean="0"/>
              <a:t>Gender</a:t>
            </a:r>
          </a:p>
          <a:p>
            <a:pPr lvl="1"/>
            <a:r>
              <a:rPr lang="en-GB" dirty="0" smtClean="0"/>
              <a:t>Interests</a:t>
            </a:r>
          </a:p>
          <a:p>
            <a:pPr lvl="1"/>
            <a:r>
              <a:rPr lang="en-GB" dirty="0" smtClean="0"/>
              <a:t>Opinions</a:t>
            </a:r>
          </a:p>
          <a:p>
            <a:pPr lvl="1"/>
            <a:r>
              <a:rPr lang="en-GB" dirty="0" smtClean="0"/>
              <a:t>Education</a:t>
            </a:r>
          </a:p>
          <a:p>
            <a:pPr lvl="1">
              <a:buNone/>
            </a:pPr>
            <a:endParaRPr lang="en-GB" dirty="0" smtClean="0"/>
          </a:p>
          <a:p>
            <a:pPr lvl="1">
              <a:buNone/>
            </a:pPr>
            <a:r>
              <a:rPr lang="en-GB" dirty="0" smtClean="0"/>
              <a:t>You must be able to support your answer with reference to the text</a:t>
            </a:r>
          </a:p>
          <a:p>
            <a:pPr lvl="1">
              <a:buNone/>
            </a:pPr>
            <a:r>
              <a:rPr lang="en-GB" dirty="0" smtClean="0"/>
              <a:t>e.g. I think the intended audience would be people interested in politics and issues that affect society. The text refers to policies and has lots of statistics relating to unemployment.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Main ideas – what are the major points the speaker is trying to get across?</a:t>
            </a:r>
            <a:endParaRPr lang="en-GB" sz="3600" dirty="0"/>
          </a:p>
        </p:txBody>
      </p:sp>
      <p:sp>
        <p:nvSpPr>
          <p:cNvPr id="3" name="Content Placeholder 2"/>
          <p:cNvSpPr>
            <a:spLocks noGrp="1"/>
          </p:cNvSpPr>
          <p:nvPr>
            <p:ph idx="1"/>
          </p:nvPr>
        </p:nvSpPr>
        <p:spPr/>
        <p:txBody>
          <a:bodyPr/>
          <a:lstStyle/>
          <a:p>
            <a:r>
              <a:rPr lang="en-GB" dirty="0" smtClean="0"/>
              <a:t>You are being asked </a:t>
            </a:r>
            <a:r>
              <a:rPr lang="en-GB" i="1" dirty="0" smtClean="0"/>
              <a:t>to summarise </a:t>
            </a:r>
            <a:r>
              <a:rPr lang="en-GB" dirty="0" smtClean="0"/>
              <a:t>what the main ideas were</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Assessment cont...</a:t>
            </a:r>
            <a:endParaRPr lang="en-GB" dirty="0"/>
          </a:p>
        </p:txBody>
      </p:sp>
      <p:sp>
        <p:nvSpPr>
          <p:cNvPr id="3" name="Content Placeholder 2"/>
          <p:cNvSpPr>
            <a:spLocks noGrp="1"/>
          </p:cNvSpPr>
          <p:nvPr>
            <p:ph idx="1"/>
          </p:nvPr>
        </p:nvSpPr>
        <p:spPr/>
        <p:txBody>
          <a:bodyPr/>
          <a:lstStyle/>
          <a:p>
            <a:r>
              <a:rPr lang="en-GB" dirty="0" smtClean="0"/>
              <a:t>You will also need to be able to identify language features and comment on their effectiveness. </a:t>
            </a:r>
          </a:p>
          <a:p>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Features of spoken language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You will need to be able to recognise these features.</a:t>
            </a:r>
          </a:p>
          <a:p>
            <a:endParaRPr lang="en-GB" dirty="0" smtClean="0"/>
          </a:p>
          <a:p>
            <a:r>
              <a:rPr lang="en-GB" b="1" dirty="0" smtClean="0"/>
              <a:t>1) Register: Speakers will vary their language depending on context/audience. </a:t>
            </a:r>
          </a:p>
          <a:p>
            <a:endParaRPr lang="en-GB" dirty="0" smtClean="0"/>
          </a:p>
          <a:p>
            <a:pPr>
              <a:buNone/>
            </a:pPr>
            <a:r>
              <a:rPr lang="en-GB" dirty="0" smtClean="0"/>
              <a:t>e.g. Someone delivering a speech will most likely use formal language free from contractions or colloquial words.</a:t>
            </a:r>
          </a:p>
          <a:p>
            <a:pPr algn="ctr">
              <a:buNone/>
            </a:pPr>
            <a:endParaRPr lang="en-GB" b="1" dirty="0" smtClean="0"/>
          </a:p>
          <a:p>
            <a:pPr algn="ctr">
              <a:buNone/>
            </a:pPr>
            <a:r>
              <a:rPr lang="en-GB" b="1" dirty="0" smtClean="0"/>
              <a:t>Pay attention to whether or not someone is using formal or informal language, speaking with a broad accent or in a dialect – think about why they have chosen to speak this way. </a:t>
            </a:r>
            <a:endParaRPr lang="en-GB"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338</TotalTime>
  <Words>1959</Words>
  <Application>Microsoft Office PowerPoint</Application>
  <PresentationFormat>On-screen Show (4:3)</PresentationFormat>
  <Paragraphs>267</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Higher English – Analysis and Evaluation: Listening Assessment</vt:lpstr>
      <vt:lpstr>Listening Assessment</vt:lpstr>
      <vt:lpstr>Listening Assessment</vt:lpstr>
      <vt:lpstr>Listening Assessment cont...</vt:lpstr>
      <vt:lpstr>Purpose – why something has been created</vt:lpstr>
      <vt:lpstr>Audience – who the text has been intended for</vt:lpstr>
      <vt:lpstr>Main ideas – what are the major points the speaker is trying to get across?</vt:lpstr>
      <vt:lpstr>Listening Assessment cont...</vt:lpstr>
      <vt:lpstr>Features of spoken language</vt:lpstr>
      <vt:lpstr>Features of spoken language</vt:lpstr>
      <vt:lpstr>Features of spoken language</vt:lpstr>
      <vt:lpstr>Features of spoken language</vt:lpstr>
      <vt:lpstr>Features of spoken language</vt:lpstr>
      <vt:lpstr>Before listening...</vt:lpstr>
      <vt:lpstr>During listening...</vt:lpstr>
      <vt:lpstr>After listening...</vt:lpstr>
      <vt:lpstr>Jimmy Reid’s Rector Speech - Extract</vt:lpstr>
      <vt:lpstr>Jimmy Reid’s Rector Speech</vt:lpstr>
      <vt:lpstr>Jimmy Reid’s Rector Speech</vt:lpstr>
      <vt:lpstr>Earl Spencer’s Eulogy for his sister, Diana, Princess of Wales - Extract</vt:lpstr>
      <vt:lpstr>Earl Spencer’s Eulogy for his sister, Diana, Princess of Wales - Extract</vt:lpstr>
      <vt:lpstr>Earl Spencer’s Eulogy for his sister, Diana, Princess of Wales</vt:lpstr>
      <vt:lpstr>Emma Watson’s “HeForShe” Launch Speech at UN in New York</vt:lpstr>
      <vt:lpstr>Emma Watson’s “HeForShe” Launch Speech at UN in New York</vt:lpstr>
      <vt:lpstr>Emma Watson’s “HeForShe” Launch Speech at UN in New York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English – Analysis and Evaluation: Listening Assessment</dc:title>
  <dc:creator>Clarabelle</dc:creator>
  <cp:lastModifiedBy>Hempenstall, Simon</cp:lastModifiedBy>
  <cp:revision>38</cp:revision>
  <dcterms:created xsi:type="dcterms:W3CDTF">2014-09-23T18:15:26Z</dcterms:created>
  <dcterms:modified xsi:type="dcterms:W3CDTF">2014-10-01T10:33:39Z</dcterms:modified>
</cp:coreProperties>
</file>