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7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472FC66-9BFC-458D-ADEE-E8DC1F601EFB}"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BE6F8-168E-40F4-8636-DD09D365D090}" type="slidenum">
              <a:rPr lang="en-GB" smtClean="0"/>
              <a:t>‹#›</a:t>
            </a:fld>
            <a:endParaRPr lang="en-GB"/>
          </a:p>
        </p:txBody>
      </p:sp>
    </p:spTree>
    <p:extLst>
      <p:ext uri="{BB962C8B-B14F-4D97-AF65-F5344CB8AC3E}">
        <p14:creationId xmlns:p14="http://schemas.microsoft.com/office/powerpoint/2010/main" val="3491511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72FC66-9BFC-458D-ADEE-E8DC1F601EFB}"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BE6F8-168E-40F4-8636-DD09D365D090}" type="slidenum">
              <a:rPr lang="en-GB" smtClean="0"/>
              <a:t>‹#›</a:t>
            </a:fld>
            <a:endParaRPr lang="en-GB"/>
          </a:p>
        </p:txBody>
      </p:sp>
    </p:spTree>
    <p:extLst>
      <p:ext uri="{BB962C8B-B14F-4D97-AF65-F5344CB8AC3E}">
        <p14:creationId xmlns:p14="http://schemas.microsoft.com/office/powerpoint/2010/main" val="318291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72FC66-9BFC-458D-ADEE-E8DC1F601EFB}"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BE6F8-168E-40F4-8636-DD09D365D090}" type="slidenum">
              <a:rPr lang="en-GB" smtClean="0"/>
              <a:t>‹#›</a:t>
            </a:fld>
            <a:endParaRPr lang="en-GB"/>
          </a:p>
        </p:txBody>
      </p:sp>
    </p:spTree>
    <p:extLst>
      <p:ext uri="{BB962C8B-B14F-4D97-AF65-F5344CB8AC3E}">
        <p14:creationId xmlns:p14="http://schemas.microsoft.com/office/powerpoint/2010/main" val="1280052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72FC66-9BFC-458D-ADEE-E8DC1F601EFB}"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BE6F8-168E-40F4-8636-DD09D365D090}" type="slidenum">
              <a:rPr lang="en-GB" smtClean="0"/>
              <a:t>‹#›</a:t>
            </a:fld>
            <a:endParaRPr lang="en-GB"/>
          </a:p>
        </p:txBody>
      </p:sp>
    </p:spTree>
    <p:extLst>
      <p:ext uri="{BB962C8B-B14F-4D97-AF65-F5344CB8AC3E}">
        <p14:creationId xmlns:p14="http://schemas.microsoft.com/office/powerpoint/2010/main" val="344900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72FC66-9BFC-458D-ADEE-E8DC1F601EFB}"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BE6F8-168E-40F4-8636-DD09D365D090}" type="slidenum">
              <a:rPr lang="en-GB" smtClean="0"/>
              <a:t>‹#›</a:t>
            </a:fld>
            <a:endParaRPr lang="en-GB"/>
          </a:p>
        </p:txBody>
      </p:sp>
    </p:spTree>
    <p:extLst>
      <p:ext uri="{BB962C8B-B14F-4D97-AF65-F5344CB8AC3E}">
        <p14:creationId xmlns:p14="http://schemas.microsoft.com/office/powerpoint/2010/main" val="384487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72FC66-9BFC-458D-ADEE-E8DC1F601EFB}" type="datetimeFigureOut">
              <a:rPr lang="en-GB" smtClean="0"/>
              <a:t>18/02/2016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BE6F8-168E-40F4-8636-DD09D365D090}" type="slidenum">
              <a:rPr lang="en-GB" smtClean="0"/>
              <a:t>‹#›</a:t>
            </a:fld>
            <a:endParaRPr lang="en-GB"/>
          </a:p>
        </p:txBody>
      </p:sp>
    </p:spTree>
    <p:extLst>
      <p:ext uri="{BB962C8B-B14F-4D97-AF65-F5344CB8AC3E}">
        <p14:creationId xmlns:p14="http://schemas.microsoft.com/office/powerpoint/2010/main" val="2205301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472FC66-9BFC-458D-ADEE-E8DC1F601EFB}" type="datetimeFigureOut">
              <a:rPr lang="en-GB" smtClean="0"/>
              <a:t>18/02/2016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FBE6F8-168E-40F4-8636-DD09D365D090}" type="slidenum">
              <a:rPr lang="en-GB" smtClean="0"/>
              <a:t>‹#›</a:t>
            </a:fld>
            <a:endParaRPr lang="en-GB"/>
          </a:p>
        </p:txBody>
      </p:sp>
    </p:spTree>
    <p:extLst>
      <p:ext uri="{BB962C8B-B14F-4D97-AF65-F5344CB8AC3E}">
        <p14:creationId xmlns:p14="http://schemas.microsoft.com/office/powerpoint/2010/main" val="232698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472FC66-9BFC-458D-ADEE-E8DC1F601EFB}" type="datetimeFigureOut">
              <a:rPr lang="en-GB" smtClean="0"/>
              <a:t>18/02/2016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FBE6F8-168E-40F4-8636-DD09D365D090}" type="slidenum">
              <a:rPr lang="en-GB" smtClean="0"/>
              <a:t>‹#›</a:t>
            </a:fld>
            <a:endParaRPr lang="en-GB"/>
          </a:p>
        </p:txBody>
      </p:sp>
    </p:spTree>
    <p:extLst>
      <p:ext uri="{BB962C8B-B14F-4D97-AF65-F5344CB8AC3E}">
        <p14:creationId xmlns:p14="http://schemas.microsoft.com/office/powerpoint/2010/main" val="1760612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2FC66-9BFC-458D-ADEE-E8DC1F601EFB}" type="datetimeFigureOut">
              <a:rPr lang="en-GB" smtClean="0"/>
              <a:t>18/02/2016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FBE6F8-168E-40F4-8636-DD09D365D090}" type="slidenum">
              <a:rPr lang="en-GB" smtClean="0"/>
              <a:t>‹#›</a:t>
            </a:fld>
            <a:endParaRPr lang="en-GB"/>
          </a:p>
        </p:txBody>
      </p:sp>
    </p:spTree>
    <p:extLst>
      <p:ext uri="{BB962C8B-B14F-4D97-AF65-F5344CB8AC3E}">
        <p14:creationId xmlns:p14="http://schemas.microsoft.com/office/powerpoint/2010/main" val="77691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2FC66-9BFC-458D-ADEE-E8DC1F601EFB}" type="datetimeFigureOut">
              <a:rPr lang="en-GB" smtClean="0"/>
              <a:t>18/02/2016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BE6F8-168E-40F4-8636-DD09D365D090}" type="slidenum">
              <a:rPr lang="en-GB" smtClean="0"/>
              <a:t>‹#›</a:t>
            </a:fld>
            <a:endParaRPr lang="en-GB"/>
          </a:p>
        </p:txBody>
      </p:sp>
    </p:spTree>
    <p:extLst>
      <p:ext uri="{BB962C8B-B14F-4D97-AF65-F5344CB8AC3E}">
        <p14:creationId xmlns:p14="http://schemas.microsoft.com/office/powerpoint/2010/main" val="2740476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2FC66-9BFC-458D-ADEE-E8DC1F601EFB}" type="datetimeFigureOut">
              <a:rPr lang="en-GB" smtClean="0"/>
              <a:t>18/02/2016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BE6F8-168E-40F4-8636-DD09D365D090}" type="slidenum">
              <a:rPr lang="en-GB" smtClean="0"/>
              <a:t>‹#›</a:t>
            </a:fld>
            <a:endParaRPr lang="en-GB"/>
          </a:p>
        </p:txBody>
      </p:sp>
    </p:spTree>
    <p:extLst>
      <p:ext uri="{BB962C8B-B14F-4D97-AF65-F5344CB8AC3E}">
        <p14:creationId xmlns:p14="http://schemas.microsoft.com/office/powerpoint/2010/main" val="1173376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72FC66-9BFC-458D-ADEE-E8DC1F601EFB}" type="datetimeFigureOut">
              <a:rPr lang="en-GB" smtClean="0"/>
              <a:t>18/02/2016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BE6F8-168E-40F4-8636-DD09D365D090}" type="slidenum">
              <a:rPr lang="en-GB" smtClean="0"/>
              <a:t>‹#›</a:t>
            </a:fld>
            <a:endParaRPr lang="en-GB"/>
          </a:p>
        </p:txBody>
      </p:sp>
    </p:spTree>
    <p:extLst>
      <p:ext uri="{BB962C8B-B14F-4D97-AF65-F5344CB8AC3E}">
        <p14:creationId xmlns:p14="http://schemas.microsoft.com/office/powerpoint/2010/main" val="1100204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132856"/>
            <a:ext cx="7772400" cy="1470025"/>
          </a:xfrm>
        </p:spPr>
        <p:txBody>
          <a:bodyPr/>
          <a:lstStyle/>
          <a:p>
            <a:r>
              <a:rPr lang="en-GB" dirty="0" smtClean="0"/>
              <a:t>Lady Runcie Campbell</a:t>
            </a:r>
            <a:endParaRPr lang="en-GB" dirty="0"/>
          </a:p>
        </p:txBody>
      </p:sp>
      <p:sp>
        <p:nvSpPr>
          <p:cNvPr id="4" name="Subtitle 3"/>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92115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en-GB" sz="5400" b="1" dirty="0" err="1" smtClean="0">
                <a:solidFill>
                  <a:srgbClr val="7030A0"/>
                </a:solidFill>
                <a:effectLst>
                  <a:outerShdw blurRad="50800" sx="139000" sy="139000" algn="ctr" rotWithShape="0">
                    <a:srgbClr val="7030A0"/>
                  </a:outerShdw>
                </a:effectLst>
              </a:rPr>
              <a:t>Charavter</a:t>
            </a:r>
            <a:r>
              <a:rPr lang="en-GB" sz="5400" b="1" dirty="0" smtClean="0">
                <a:solidFill>
                  <a:srgbClr val="7030A0"/>
                </a:solidFill>
                <a:effectLst>
                  <a:outerShdw blurRad="50800" sx="139000" sy="139000" algn="ctr" rotWithShape="0">
                    <a:srgbClr val="7030A0"/>
                  </a:outerShdw>
                </a:effectLst>
              </a:rPr>
              <a:t> traits</a:t>
            </a:r>
            <a:endParaRPr lang="en-GB" sz="5400" b="1" dirty="0">
              <a:solidFill>
                <a:srgbClr val="7030A0"/>
              </a:solidFill>
              <a:effectLst>
                <a:outerShdw blurRad="50800" sx="139000" sy="139000" algn="ctr" rotWithShape="0">
                  <a:srgbClr val="7030A0"/>
                </a:outerShdw>
              </a:effectLst>
            </a:endParaRPr>
          </a:p>
        </p:txBody>
      </p:sp>
      <p:sp>
        <p:nvSpPr>
          <p:cNvPr id="3" name="Content Placeholder 2"/>
          <p:cNvSpPr>
            <a:spLocks noGrp="1"/>
          </p:cNvSpPr>
          <p:nvPr>
            <p:ph idx="1"/>
          </p:nvPr>
        </p:nvSpPr>
        <p:spPr/>
        <p:txBody>
          <a:bodyPr>
            <a:normAutofit lnSpcReduction="10000"/>
          </a:bodyPr>
          <a:lstStyle/>
          <a:p>
            <a:r>
              <a:rPr lang="en-GB" dirty="0" smtClean="0">
                <a:solidFill>
                  <a:srgbClr val="7030A0"/>
                </a:solidFill>
              </a:rPr>
              <a:t>Strict/ stern</a:t>
            </a:r>
          </a:p>
          <a:p>
            <a:r>
              <a:rPr lang="en-GB" dirty="0" smtClean="0">
                <a:solidFill>
                  <a:srgbClr val="7030A0"/>
                </a:solidFill>
              </a:rPr>
              <a:t>Conflicted</a:t>
            </a:r>
          </a:p>
          <a:p>
            <a:r>
              <a:rPr lang="en-GB" dirty="0" smtClean="0">
                <a:solidFill>
                  <a:srgbClr val="7030A0"/>
                </a:solidFill>
              </a:rPr>
              <a:t>Struggles to be good</a:t>
            </a:r>
          </a:p>
          <a:p>
            <a:r>
              <a:rPr lang="en-GB" dirty="0" smtClean="0">
                <a:solidFill>
                  <a:srgbClr val="7030A0"/>
                </a:solidFill>
              </a:rPr>
              <a:t>Elitist</a:t>
            </a:r>
          </a:p>
          <a:p>
            <a:r>
              <a:rPr lang="en-GB" dirty="0" smtClean="0">
                <a:solidFill>
                  <a:srgbClr val="7030A0"/>
                </a:solidFill>
              </a:rPr>
              <a:t>Formal</a:t>
            </a:r>
          </a:p>
          <a:p>
            <a:r>
              <a:rPr lang="en-GB" dirty="0">
                <a:solidFill>
                  <a:srgbClr val="7030A0"/>
                </a:solidFill>
              </a:rPr>
              <a:t>J</a:t>
            </a:r>
            <a:r>
              <a:rPr lang="en-GB" dirty="0" smtClean="0">
                <a:solidFill>
                  <a:srgbClr val="7030A0"/>
                </a:solidFill>
              </a:rPr>
              <a:t>udgemental </a:t>
            </a:r>
          </a:p>
          <a:p>
            <a:r>
              <a:rPr lang="en-GB" dirty="0" smtClean="0">
                <a:solidFill>
                  <a:srgbClr val="7030A0"/>
                </a:solidFill>
              </a:rPr>
              <a:t>Selfish</a:t>
            </a:r>
          </a:p>
          <a:p>
            <a:r>
              <a:rPr lang="en-GB" dirty="0" smtClean="0">
                <a:solidFill>
                  <a:srgbClr val="7030A0"/>
                </a:solidFill>
              </a:rPr>
              <a:t>Unsympathetic </a:t>
            </a:r>
          </a:p>
          <a:p>
            <a:pPr marL="0" indent="0">
              <a:buNone/>
            </a:pPr>
            <a:endParaRPr lang="en-GB" dirty="0"/>
          </a:p>
        </p:txBody>
      </p:sp>
    </p:spTree>
    <p:extLst>
      <p:ext uri="{BB962C8B-B14F-4D97-AF65-F5344CB8AC3E}">
        <p14:creationId xmlns:p14="http://schemas.microsoft.com/office/powerpoint/2010/main" val="2245570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Strict/ stern</a:t>
            </a:r>
            <a:endParaRPr lang="en-GB" dirty="0"/>
          </a:p>
        </p:txBody>
      </p:sp>
      <p:sp>
        <p:nvSpPr>
          <p:cNvPr id="3" name="Content Placeholder 2"/>
          <p:cNvSpPr>
            <a:spLocks noGrp="1"/>
          </p:cNvSpPr>
          <p:nvPr>
            <p:ph idx="1"/>
          </p:nvPr>
        </p:nvSpPr>
        <p:spPr/>
        <p:txBody>
          <a:bodyPr/>
          <a:lstStyle/>
          <a:p>
            <a:r>
              <a:rPr lang="en-GB" dirty="0" smtClean="0"/>
              <a:t>“ what is the meaning of this”</a:t>
            </a:r>
          </a:p>
          <a:p>
            <a:pPr marL="0" indent="0">
              <a:buNone/>
            </a:pPr>
            <a:r>
              <a:rPr lang="en-GB" dirty="0" smtClean="0"/>
              <a:t>She says this as she is talking to </a:t>
            </a:r>
            <a:r>
              <a:rPr lang="en-GB" dirty="0" err="1" smtClean="0"/>
              <a:t>Callum</a:t>
            </a:r>
            <a:r>
              <a:rPr lang="en-GB" dirty="0" smtClean="0"/>
              <a:t> and </a:t>
            </a:r>
            <a:r>
              <a:rPr lang="en-GB" dirty="0"/>
              <a:t>N</a:t>
            </a:r>
            <a:r>
              <a:rPr lang="en-GB" dirty="0" smtClean="0"/>
              <a:t>eil when they invade her beach house. She is stern and demands to know why they are there.</a:t>
            </a:r>
          </a:p>
          <a:p>
            <a:pPr marL="0" indent="0">
              <a:buNone/>
            </a:pPr>
            <a:endParaRPr lang="en-GB" dirty="0"/>
          </a:p>
        </p:txBody>
      </p:sp>
    </p:spTree>
    <p:extLst>
      <p:ext uri="{BB962C8B-B14F-4D97-AF65-F5344CB8AC3E}">
        <p14:creationId xmlns:p14="http://schemas.microsoft.com/office/powerpoint/2010/main" val="2511978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Conflicted</a:t>
            </a:r>
            <a:endParaRPr lang="en-GB" dirty="0"/>
          </a:p>
        </p:txBody>
      </p:sp>
      <p:sp>
        <p:nvSpPr>
          <p:cNvPr id="3" name="Content Placeholder 2"/>
          <p:cNvSpPr>
            <a:spLocks noGrp="1"/>
          </p:cNvSpPr>
          <p:nvPr>
            <p:ph idx="1"/>
          </p:nvPr>
        </p:nvSpPr>
        <p:spPr/>
        <p:txBody>
          <a:bodyPr/>
          <a:lstStyle/>
          <a:p>
            <a:r>
              <a:rPr lang="en-GB" dirty="0" smtClean="0"/>
              <a:t>Lady </a:t>
            </a:r>
            <a:r>
              <a:rPr lang="en-GB" dirty="0"/>
              <a:t>R</a:t>
            </a:r>
            <a:r>
              <a:rPr lang="en-GB" dirty="0" smtClean="0"/>
              <a:t>uncie Campbell is from the upper class, elite. However she is also a Christian and this causes her some trouble when she is trying to make decisions. As on one had she must stick to the Class expectations and her way of life by keeping her distance from the gathers but on the other she realizes that it is her Christian duty to be nice to the men, help them and in that she stands conflicted.</a:t>
            </a:r>
            <a:endParaRPr lang="en-GB" dirty="0"/>
          </a:p>
        </p:txBody>
      </p:sp>
    </p:spTree>
    <p:extLst>
      <p:ext uri="{BB962C8B-B14F-4D97-AF65-F5344CB8AC3E}">
        <p14:creationId xmlns:p14="http://schemas.microsoft.com/office/powerpoint/2010/main" val="2333805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7030A0"/>
                </a:solidFill>
              </a:rPr>
              <a:t>Unsympathetic </a:t>
            </a:r>
            <a:br>
              <a:rPr lang="en-GB" dirty="0" smtClean="0">
                <a:solidFill>
                  <a:srgbClr val="7030A0"/>
                </a:solidFill>
              </a:rPr>
            </a:br>
            <a:endParaRPr lang="en-GB" dirty="0"/>
          </a:p>
        </p:txBody>
      </p:sp>
      <p:sp>
        <p:nvSpPr>
          <p:cNvPr id="3" name="Content Placeholder 2"/>
          <p:cNvSpPr>
            <a:spLocks noGrp="1"/>
          </p:cNvSpPr>
          <p:nvPr>
            <p:ph idx="1"/>
          </p:nvPr>
        </p:nvSpPr>
        <p:spPr/>
        <p:txBody>
          <a:bodyPr>
            <a:normAutofit lnSpcReduction="10000"/>
          </a:bodyPr>
          <a:lstStyle/>
          <a:p>
            <a:r>
              <a:rPr lang="en-GB" dirty="0" smtClean="0"/>
              <a:t>Lady Runcie Campbell is not sympathetic to the gatherers struggles in any way. This is shown is chapter 8 when the gatherers have no choice but to take shelter in LRC beach house. However they are found by her and thrown out despite the horrible storm and bad conditions of there own living quarters. This shows that LRC does not have any sympathy for the gatherers and their struggles.</a:t>
            </a:r>
            <a:endParaRPr lang="en-GB" dirty="0"/>
          </a:p>
        </p:txBody>
      </p:sp>
    </p:spTree>
    <p:extLst>
      <p:ext uri="{BB962C8B-B14F-4D97-AF65-F5344CB8AC3E}">
        <p14:creationId xmlns:p14="http://schemas.microsoft.com/office/powerpoint/2010/main" val="1338001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216</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Lady Runcie Campbell</vt:lpstr>
      <vt:lpstr>Charavter traits</vt:lpstr>
      <vt:lpstr>Strict/ stern</vt:lpstr>
      <vt:lpstr>Conflicted</vt:lpstr>
      <vt:lpstr>Unsympathetic  </vt:lpstr>
    </vt:vector>
  </TitlesOfParts>
  <Company>Glasgow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Lady Runcie Campbell</dc:title>
  <dc:creator>Holly McGowan</dc:creator>
  <cp:lastModifiedBy>ADonnellan</cp:lastModifiedBy>
  <cp:revision>3</cp:revision>
  <dcterms:created xsi:type="dcterms:W3CDTF">2016-02-18T12:26:22Z</dcterms:created>
  <dcterms:modified xsi:type="dcterms:W3CDTF">2016-02-18T16:58:37Z</dcterms:modified>
</cp:coreProperties>
</file>