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76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0B16DF-2414-4D9B-95D9-9C8F361EF450}" type="datetimeFigureOut">
              <a:rPr lang="en-GB" smtClean="0"/>
              <a:t>18/02/2016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29CF43-7400-4D74-B50D-CEA041AD6548}" type="slidenum">
              <a:rPr lang="en-GB" smtClean="0"/>
              <a:t>‹#›</a:t>
            </a:fld>
            <a:endParaRPr lang="en-GB"/>
          </a:p>
        </p:txBody>
      </p:sp>
    </p:spTree>
    <p:extLst>
      <p:ext uri="{BB962C8B-B14F-4D97-AF65-F5344CB8AC3E}">
        <p14:creationId xmlns:p14="http://schemas.microsoft.com/office/powerpoint/2010/main" val="3173492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0B16DF-2414-4D9B-95D9-9C8F361EF450}" type="datetimeFigureOut">
              <a:rPr lang="en-GB" smtClean="0"/>
              <a:t>18/02/2016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29CF43-7400-4D74-B50D-CEA041AD6548}" type="slidenum">
              <a:rPr lang="en-GB" smtClean="0"/>
              <a:t>‹#›</a:t>
            </a:fld>
            <a:endParaRPr lang="en-GB"/>
          </a:p>
        </p:txBody>
      </p:sp>
    </p:spTree>
    <p:extLst>
      <p:ext uri="{BB962C8B-B14F-4D97-AF65-F5344CB8AC3E}">
        <p14:creationId xmlns:p14="http://schemas.microsoft.com/office/powerpoint/2010/main" val="3851484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0B16DF-2414-4D9B-95D9-9C8F361EF450}" type="datetimeFigureOut">
              <a:rPr lang="en-GB" smtClean="0"/>
              <a:t>18/02/2016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29CF43-7400-4D74-B50D-CEA041AD6548}" type="slidenum">
              <a:rPr lang="en-GB" smtClean="0"/>
              <a:t>‹#›</a:t>
            </a:fld>
            <a:endParaRPr lang="en-GB"/>
          </a:p>
        </p:txBody>
      </p:sp>
    </p:spTree>
    <p:extLst>
      <p:ext uri="{BB962C8B-B14F-4D97-AF65-F5344CB8AC3E}">
        <p14:creationId xmlns:p14="http://schemas.microsoft.com/office/powerpoint/2010/main" val="2205121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0B16DF-2414-4D9B-95D9-9C8F361EF450}" type="datetimeFigureOut">
              <a:rPr lang="en-GB" smtClean="0"/>
              <a:t>18/02/2016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29CF43-7400-4D74-B50D-CEA041AD6548}" type="slidenum">
              <a:rPr lang="en-GB" smtClean="0"/>
              <a:t>‹#›</a:t>
            </a:fld>
            <a:endParaRPr lang="en-GB"/>
          </a:p>
        </p:txBody>
      </p:sp>
    </p:spTree>
    <p:extLst>
      <p:ext uri="{BB962C8B-B14F-4D97-AF65-F5344CB8AC3E}">
        <p14:creationId xmlns:p14="http://schemas.microsoft.com/office/powerpoint/2010/main" val="632334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0B16DF-2414-4D9B-95D9-9C8F361EF450}" type="datetimeFigureOut">
              <a:rPr lang="en-GB" smtClean="0"/>
              <a:t>18/02/2016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29CF43-7400-4D74-B50D-CEA041AD6548}" type="slidenum">
              <a:rPr lang="en-GB" smtClean="0"/>
              <a:t>‹#›</a:t>
            </a:fld>
            <a:endParaRPr lang="en-GB"/>
          </a:p>
        </p:txBody>
      </p:sp>
    </p:spTree>
    <p:extLst>
      <p:ext uri="{BB962C8B-B14F-4D97-AF65-F5344CB8AC3E}">
        <p14:creationId xmlns:p14="http://schemas.microsoft.com/office/powerpoint/2010/main" val="201035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A0B16DF-2414-4D9B-95D9-9C8F361EF450}" type="datetimeFigureOut">
              <a:rPr lang="en-GB" smtClean="0"/>
              <a:t>18/02/2016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29CF43-7400-4D74-B50D-CEA041AD6548}" type="slidenum">
              <a:rPr lang="en-GB" smtClean="0"/>
              <a:t>‹#›</a:t>
            </a:fld>
            <a:endParaRPr lang="en-GB"/>
          </a:p>
        </p:txBody>
      </p:sp>
    </p:spTree>
    <p:extLst>
      <p:ext uri="{BB962C8B-B14F-4D97-AF65-F5344CB8AC3E}">
        <p14:creationId xmlns:p14="http://schemas.microsoft.com/office/powerpoint/2010/main" val="209938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A0B16DF-2414-4D9B-95D9-9C8F361EF450}" type="datetimeFigureOut">
              <a:rPr lang="en-GB" smtClean="0"/>
              <a:t>18/02/2016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29CF43-7400-4D74-B50D-CEA041AD6548}" type="slidenum">
              <a:rPr lang="en-GB" smtClean="0"/>
              <a:t>‹#›</a:t>
            </a:fld>
            <a:endParaRPr lang="en-GB"/>
          </a:p>
        </p:txBody>
      </p:sp>
    </p:spTree>
    <p:extLst>
      <p:ext uri="{BB962C8B-B14F-4D97-AF65-F5344CB8AC3E}">
        <p14:creationId xmlns:p14="http://schemas.microsoft.com/office/powerpoint/2010/main" val="3346586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A0B16DF-2414-4D9B-95D9-9C8F361EF450}" type="datetimeFigureOut">
              <a:rPr lang="en-GB" smtClean="0"/>
              <a:t>18/02/2016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29CF43-7400-4D74-B50D-CEA041AD6548}" type="slidenum">
              <a:rPr lang="en-GB" smtClean="0"/>
              <a:t>‹#›</a:t>
            </a:fld>
            <a:endParaRPr lang="en-GB"/>
          </a:p>
        </p:txBody>
      </p:sp>
    </p:spTree>
    <p:extLst>
      <p:ext uri="{BB962C8B-B14F-4D97-AF65-F5344CB8AC3E}">
        <p14:creationId xmlns:p14="http://schemas.microsoft.com/office/powerpoint/2010/main" val="2775743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0B16DF-2414-4D9B-95D9-9C8F361EF450}" type="datetimeFigureOut">
              <a:rPr lang="en-GB" smtClean="0"/>
              <a:t>18/02/2016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29CF43-7400-4D74-B50D-CEA041AD6548}" type="slidenum">
              <a:rPr lang="en-GB" smtClean="0"/>
              <a:t>‹#›</a:t>
            </a:fld>
            <a:endParaRPr lang="en-GB"/>
          </a:p>
        </p:txBody>
      </p:sp>
    </p:spTree>
    <p:extLst>
      <p:ext uri="{BB962C8B-B14F-4D97-AF65-F5344CB8AC3E}">
        <p14:creationId xmlns:p14="http://schemas.microsoft.com/office/powerpoint/2010/main" val="152770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0B16DF-2414-4D9B-95D9-9C8F361EF450}" type="datetimeFigureOut">
              <a:rPr lang="en-GB" smtClean="0"/>
              <a:t>18/02/2016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29CF43-7400-4D74-B50D-CEA041AD6548}" type="slidenum">
              <a:rPr lang="en-GB" smtClean="0"/>
              <a:t>‹#›</a:t>
            </a:fld>
            <a:endParaRPr lang="en-GB"/>
          </a:p>
        </p:txBody>
      </p:sp>
    </p:spTree>
    <p:extLst>
      <p:ext uri="{BB962C8B-B14F-4D97-AF65-F5344CB8AC3E}">
        <p14:creationId xmlns:p14="http://schemas.microsoft.com/office/powerpoint/2010/main" val="576456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0B16DF-2414-4D9B-95D9-9C8F361EF450}" type="datetimeFigureOut">
              <a:rPr lang="en-GB" smtClean="0"/>
              <a:t>18/02/2016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29CF43-7400-4D74-B50D-CEA041AD6548}" type="slidenum">
              <a:rPr lang="en-GB" smtClean="0"/>
              <a:t>‹#›</a:t>
            </a:fld>
            <a:endParaRPr lang="en-GB"/>
          </a:p>
        </p:txBody>
      </p:sp>
    </p:spTree>
    <p:extLst>
      <p:ext uri="{BB962C8B-B14F-4D97-AF65-F5344CB8AC3E}">
        <p14:creationId xmlns:p14="http://schemas.microsoft.com/office/powerpoint/2010/main" val="3273139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B16DF-2414-4D9B-95D9-9C8F361EF450}" type="datetimeFigureOut">
              <a:rPr lang="en-GB" smtClean="0"/>
              <a:t>18/02/2016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9CF43-7400-4D74-B50D-CEA041AD6548}" type="slidenum">
              <a:rPr lang="en-GB" smtClean="0"/>
              <a:t>‹#›</a:t>
            </a:fld>
            <a:endParaRPr lang="en-GB"/>
          </a:p>
        </p:txBody>
      </p:sp>
    </p:spTree>
    <p:extLst>
      <p:ext uri="{BB962C8B-B14F-4D97-AF65-F5344CB8AC3E}">
        <p14:creationId xmlns:p14="http://schemas.microsoft.com/office/powerpoint/2010/main" val="2465110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6"/>
            <a:ext cx="8352928" cy="1470025"/>
          </a:xfrm>
        </p:spPr>
        <p:txBody>
          <a:bodyPr>
            <a:normAutofit/>
          </a:bodyPr>
          <a:lstStyle/>
          <a:p>
            <a:r>
              <a:rPr lang="en-GB" dirty="0" smtClean="0">
                <a:solidFill>
                  <a:srgbClr val="FFC000"/>
                </a:solidFill>
                <a:latin typeface="Aldine401 BT" panose="02020602060306020A03" pitchFamily="18" charset="0"/>
              </a:rPr>
              <a:t>Cone gatherers</a:t>
            </a:r>
            <a:br>
              <a:rPr lang="en-GB" dirty="0" smtClean="0">
                <a:solidFill>
                  <a:srgbClr val="FFC000"/>
                </a:solidFill>
                <a:latin typeface="Aldine401 BT" panose="02020602060306020A03" pitchFamily="18" charset="0"/>
              </a:rPr>
            </a:br>
            <a:r>
              <a:rPr lang="en-GB" dirty="0" smtClean="0">
                <a:solidFill>
                  <a:srgbClr val="FFC000"/>
                </a:solidFill>
                <a:latin typeface="Aldine401 BT" panose="02020602060306020A03" pitchFamily="18" charset="0"/>
              </a:rPr>
              <a:t>(Locational and Political setting)</a:t>
            </a:r>
            <a:endParaRPr lang="en-GB" dirty="0">
              <a:solidFill>
                <a:srgbClr val="FFC000"/>
              </a:solidFill>
              <a:latin typeface="Aldine401 BT" panose="02020602060306020A03" pitchFamily="18" charset="0"/>
            </a:endParaRPr>
          </a:p>
        </p:txBody>
      </p:sp>
      <p:sp>
        <p:nvSpPr>
          <p:cNvPr id="3" name="Subtitle 2"/>
          <p:cNvSpPr>
            <a:spLocks noGrp="1"/>
          </p:cNvSpPr>
          <p:nvPr>
            <p:ph type="subTitle" idx="1"/>
          </p:nvPr>
        </p:nvSpPr>
        <p:spPr>
          <a:xfrm>
            <a:off x="323528" y="2276872"/>
            <a:ext cx="8424936" cy="4248472"/>
          </a:xfrm>
        </p:spPr>
        <p:txBody>
          <a:bodyPr/>
          <a:lstStyle/>
          <a:p>
            <a:endParaRPr lang="en-GB" b="1" dirty="0" smtClean="0">
              <a:solidFill>
                <a:srgbClr val="FF0066"/>
              </a:solidFill>
            </a:endParaRPr>
          </a:p>
          <a:p>
            <a:r>
              <a:rPr lang="en-GB" b="1" dirty="0" smtClean="0">
                <a:solidFill>
                  <a:srgbClr val="FF0066"/>
                </a:solidFill>
              </a:rPr>
              <a:t>By: </a:t>
            </a:r>
            <a:r>
              <a:rPr lang="en-GB" b="1" dirty="0" err="1" smtClean="0">
                <a:solidFill>
                  <a:srgbClr val="FF0066"/>
                </a:solidFill>
              </a:rPr>
              <a:t>Pelumi</a:t>
            </a:r>
            <a:r>
              <a:rPr lang="en-GB" b="1" dirty="0" smtClean="0">
                <a:solidFill>
                  <a:srgbClr val="FF0066"/>
                </a:solidFill>
              </a:rPr>
              <a:t>, Jack, Connor, Campbell</a:t>
            </a:r>
            <a:endParaRPr lang="en-GB" b="1" dirty="0">
              <a:solidFill>
                <a:srgbClr val="FF0066"/>
              </a:solidFill>
            </a:endParaRPr>
          </a:p>
        </p:txBody>
      </p:sp>
    </p:spTree>
    <p:extLst>
      <p:ext uri="{BB962C8B-B14F-4D97-AF65-F5344CB8AC3E}">
        <p14:creationId xmlns:p14="http://schemas.microsoft.com/office/powerpoint/2010/main" val="19813353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ccent SF" pitchFamily="2" charset="0"/>
              </a:rPr>
              <a:t>Locational</a:t>
            </a:r>
            <a:endParaRPr lang="en-GB" dirty="0">
              <a:latin typeface="Accent SF" pitchFamily="2" charset="0"/>
            </a:endParaRPr>
          </a:p>
        </p:txBody>
      </p:sp>
      <p:sp>
        <p:nvSpPr>
          <p:cNvPr id="3" name="Content Placeholder 2"/>
          <p:cNvSpPr>
            <a:spLocks noGrp="1"/>
          </p:cNvSpPr>
          <p:nvPr>
            <p:ph idx="1"/>
          </p:nvPr>
        </p:nvSpPr>
        <p:spPr/>
        <p:txBody>
          <a:bodyPr>
            <a:normAutofit/>
          </a:bodyPr>
          <a:lstStyle/>
          <a:p>
            <a:r>
              <a:rPr lang="en-GB" sz="2400" dirty="0" smtClean="0">
                <a:latin typeface="Accord Heavy SF" panose="020BE200000000000000" pitchFamily="34" charset="0"/>
              </a:rPr>
              <a:t>Set during World War One (WW1) </a:t>
            </a:r>
          </a:p>
          <a:p>
            <a:endParaRPr lang="en-GB" sz="2400" dirty="0" smtClean="0">
              <a:latin typeface="Accord Heavy SF" panose="020BE200000000000000" pitchFamily="34" charset="0"/>
            </a:endParaRPr>
          </a:p>
          <a:p>
            <a:r>
              <a:rPr lang="en-GB" sz="2400" dirty="0" smtClean="0">
                <a:latin typeface="Accord Heavy SF" panose="020BE200000000000000" pitchFamily="34" charset="0"/>
              </a:rPr>
              <a:t>Set in  a forest </a:t>
            </a:r>
            <a:r>
              <a:rPr lang="en-GB" sz="2400" dirty="0">
                <a:latin typeface="Accord Heavy SF" panose="020BE200000000000000" pitchFamily="34" charset="0"/>
              </a:rPr>
              <a:t>A</a:t>
            </a:r>
            <a:r>
              <a:rPr lang="en-GB" sz="2400" dirty="0" smtClean="0">
                <a:latin typeface="Accord Heavy SF" panose="020BE200000000000000" pitchFamily="34" charset="0"/>
              </a:rPr>
              <a:t>rdmore (Argyll)</a:t>
            </a:r>
          </a:p>
          <a:p>
            <a:r>
              <a:rPr lang="en-GB" sz="2400" dirty="0" smtClean="0">
                <a:latin typeface="Accord Heavy SF" panose="020BE200000000000000" pitchFamily="34" charset="0"/>
              </a:rPr>
              <a:t>The forest symbolises the garden  of Eden (paradise</a:t>
            </a:r>
            <a:r>
              <a:rPr lang="en-GB" sz="2400" i="1" dirty="0" smtClean="0">
                <a:latin typeface="Accord Heavy SF" panose="020BE200000000000000" pitchFamily="34" charset="0"/>
              </a:rPr>
              <a:t>)- “</a:t>
            </a:r>
            <a:r>
              <a:rPr lang="en-GB" sz="2400" i="1" dirty="0" smtClean="0">
                <a:solidFill>
                  <a:srgbClr val="00B050"/>
                </a:solidFill>
                <a:latin typeface="Accord Heavy SF" panose="020BE200000000000000" pitchFamily="34" charset="0"/>
              </a:rPr>
              <a:t>It was a good tree by the sea loch, with many cones and much sunshine; it was homely too, with rests among its topmost branches as comfortable as chairs.“</a:t>
            </a:r>
          </a:p>
          <a:p>
            <a:endParaRPr lang="en-GB" sz="2400" i="1" dirty="0" smtClean="0">
              <a:solidFill>
                <a:srgbClr val="00B050"/>
              </a:solidFill>
              <a:latin typeface="Accord Heavy SF" panose="020BE200000000000000" pitchFamily="34" charset="0"/>
            </a:endParaRPr>
          </a:p>
          <a:p>
            <a:endParaRPr lang="en-GB" dirty="0" smtClean="0">
              <a:latin typeface="Accent SF" pitchFamily="2" charset="0"/>
            </a:endParaRPr>
          </a:p>
          <a:p>
            <a:endParaRPr lang="en-GB" dirty="0" smtClean="0">
              <a:latin typeface="Accent SF" pitchFamily="2" charset="0"/>
            </a:endParaRPr>
          </a:p>
          <a:p>
            <a:endParaRPr lang="en-GB" dirty="0" smtClean="0">
              <a:latin typeface="Accent SF" pitchFamily="2" charset="0"/>
            </a:endParaRPr>
          </a:p>
          <a:p>
            <a:endParaRPr lang="en-GB" dirty="0">
              <a:latin typeface="Accent SF" pitchFamily="2" charset="0"/>
            </a:endParaRPr>
          </a:p>
        </p:txBody>
      </p:sp>
    </p:spTree>
    <p:extLst>
      <p:ext uri="{BB962C8B-B14F-4D97-AF65-F5344CB8AC3E}">
        <p14:creationId xmlns:p14="http://schemas.microsoft.com/office/powerpoint/2010/main" val="406161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latin typeface="Accent SF" pitchFamily="2" charset="0"/>
            </a:endParaRPr>
          </a:p>
        </p:txBody>
      </p:sp>
      <p:sp>
        <p:nvSpPr>
          <p:cNvPr id="3" name="Content Placeholder 2"/>
          <p:cNvSpPr>
            <a:spLocks noGrp="1"/>
          </p:cNvSpPr>
          <p:nvPr>
            <p:ph idx="1"/>
          </p:nvPr>
        </p:nvSpPr>
        <p:spPr/>
        <p:txBody>
          <a:bodyPr>
            <a:normAutofit/>
          </a:bodyPr>
          <a:lstStyle/>
          <a:p>
            <a:pPr lvl="0"/>
            <a:r>
              <a:rPr lang="en-GB" sz="2400" dirty="0">
                <a:latin typeface="Adamsky SF" pitchFamily="2" charset="0"/>
              </a:rPr>
              <a:t>The novel is set during autumn a time of death which acts as a foundation for </a:t>
            </a:r>
            <a:r>
              <a:rPr lang="en-GB" sz="2400" dirty="0" smtClean="0">
                <a:latin typeface="Adamsky SF" pitchFamily="2" charset="0"/>
              </a:rPr>
              <a:t>life</a:t>
            </a:r>
            <a:r>
              <a:rPr lang="en-GB" sz="2400" dirty="0" smtClean="0">
                <a:solidFill>
                  <a:schemeClr val="accent1">
                    <a:lumMod val="75000"/>
                  </a:schemeClr>
                </a:solidFill>
                <a:latin typeface="Adamsky SF" pitchFamily="2" charset="0"/>
              </a:rPr>
              <a:t> – </a:t>
            </a:r>
            <a:r>
              <a:rPr lang="en-GB" sz="2400" dirty="0" smtClean="0">
                <a:solidFill>
                  <a:srgbClr val="00B050"/>
                </a:solidFill>
                <a:latin typeface="Adamsky SF" pitchFamily="2" charset="0"/>
              </a:rPr>
              <a:t>“</a:t>
            </a:r>
            <a:r>
              <a:rPr lang="en-GB" sz="2400" i="1" dirty="0" smtClean="0">
                <a:solidFill>
                  <a:srgbClr val="00B050"/>
                </a:solidFill>
                <a:latin typeface="Adamsky SF" pitchFamily="2" charset="0"/>
              </a:rPr>
              <a:t>slowly the mottled yellow of the chestnut, the bronze beach, the saffron of birches, all the magnificent sombre harmonies of decay</a:t>
            </a:r>
            <a:r>
              <a:rPr lang="en-GB" sz="2400" dirty="0" smtClean="0">
                <a:solidFill>
                  <a:srgbClr val="00B050"/>
                </a:solidFill>
                <a:latin typeface="Adamsky SF" pitchFamily="2" charset="0"/>
              </a:rPr>
              <a:t>”</a:t>
            </a:r>
          </a:p>
          <a:p>
            <a:pPr lvl="0"/>
            <a:r>
              <a:rPr lang="en-GB" sz="2400" dirty="0" smtClean="0">
                <a:solidFill>
                  <a:prstClr val="black"/>
                </a:solidFill>
                <a:latin typeface="Adamsky SF" pitchFamily="2" charset="0"/>
              </a:rPr>
              <a:t>The Cone Gatherers </a:t>
            </a:r>
            <a:r>
              <a:rPr lang="en-GB" sz="2400" dirty="0">
                <a:solidFill>
                  <a:prstClr val="black"/>
                </a:solidFill>
                <a:latin typeface="Adamsky SF" pitchFamily="2" charset="0"/>
              </a:rPr>
              <a:t>are collecting cones so they can plant new trees in spring- symbolises life.</a:t>
            </a:r>
          </a:p>
          <a:p>
            <a:pPr lvl="0"/>
            <a:endParaRPr lang="en-GB" dirty="0">
              <a:solidFill>
                <a:prstClr val="black"/>
              </a:solidFill>
              <a:latin typeface="Accent SF" pitchFamily="2" charset="0"/>
            </a:endParaRPr>
          </a:p>
          <a:p>
            <a:endParaRPr lang="en-GB" dirty="0" smtClean="0">
              <a:latin typeface="Accent SF" pitchFamily="2" charset="0"/>
            </a:endParaRPr>
          </a:p>
          <a:p>
            <a:endParaRPr lang="en-GB" dirty="0">
              <a:solidFill>
                <a:schemeClr val="accent1">
                  <a:lumMod val="75000"/>
                </a:schemeClr>
              </a:solidFill>
              <a:latin typeface="Accent SF" pitchFamily="2" charset="0"/>
            </a:endParaRPr>
          </a:p>
        </p:txBody>
      </p:sp>
    </p:spTree>
    <p:extLst>
      <p:ext uri="{BB962C8B-B14F-4D97-AF65-F5344CB8AC3E}">
        <p14:creationId xmlns:p14="http://schemas.microsoft.com/office/powerpoint/2010/main" val="722998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prstClr val="black"/>
                </a:solidFill>
                <a:latin typeface="Accent SF" pitchFamily="2" charset="0"/>
              </a:rPr>
              <a:t>Locational</a:t>
            </a:r>
            <a:endParaRPr lang="en-GB" dirty="0"/>
          </a:p>
        </p:txBody>
      </p:sp>
      <p:sp>
        <p:nvSpPr>
          <p:cNvPr id="3" name="Content Placeholder 2"/>
          <p:cNvSpPr>
            <a:spLocks noGrp="1"/>
          </p:cNvSpPr>
          <p:nvPr>
            <p:ph idx="1"/>
          </p:nvPr>
        </p:nvSpPr>
        <p:spPr/>
        <p:txBody>
          <a:bodyPr>
            <a:normAutofit fontScale="92500"/>
          </a:bodyPr>
          <a:lstStyle/>
          <a:p>
            <a:r>
              <a:rPr lang="en-GB" dirty="0" smtClean="0">
                <a:latin typeface="Algerian" panose="04020705040A02060702" pitchFamily="82" charset="0"/>
              </a:rPr>
              <a:t>Neil feels uncomfortable in the forest collecting cones.</a:t>
            </a:r>
          </a:p>
          <a:p>
            <a:r>
              <a:rPr lang="en-GB" dirty="0" smtClean="0">
                <a:latin typeface="Algerian" panose="04020705040A02060702" pitchFamily="82" charset="0"/>
              </a:rPr>
              <a:t>Calum (his brother) doesn’t. </a:t>
            </a:r>
          </a:p>
          <a:p>
            <a:r>
              <a:rPr lang="en-GB" dirty="0" smtClean="0">
                <a:latin typeface="Algerian" panose="04020705040A02060702" pitchFamily="82" charset="0"/>
              </a:rPr>
              <a:t>Calum feels at one with nature. He is represented as ST Francis of Assisi “chaffinches fluttered around him” </a:t>
            </a:r>
          </a:p>
          <a:p>
            <a:r>
              <a:rPr lang="en-GB" dirty="0" smtClean="0">
                <a:latin typeface="Algerian" panose="04020705040A02060702" pitchFamily="82" charset="0"/>
              </a:rPr>
              <a:t>The storm triggers memories of Calums dead mother-</a:t>
            </a:r>
            <a:r>
              <a:rPr lang="en-GB" dirty="0" smtClean="0">
                <a:solidFill>
                  <a:srgbClr val="00B050"/>
                </a:solidFill>
                <a:latin typeface="Algerian" panose="04020705040A02060702" pitchFamily="82" charset="0"/>
              </a:rPr>
              <a:t>”I saw her up there Neil” (points to sky)</a:t>
            </a:r>
          </a:p>
          <a:p>
            <a:endParaRPr lang="en-GB" dirty="0" smtClean="0">
              <a:latin typeface="Accent SF" pitchFamily="2" charset="0"/>
            </a:endParaRPr>
          </a:p>
          <a:p>
            <a:endParaRPr lang="en-GB" dirty="0">
              <a:latin typeface="Accent SF" pitchFamily="2" charset="0"/>
            </a:endParaRPr>
          </a:p>
        </p:txBody>
      </p:sp>
    </p:spTree>
    <p:extLst>
      <p:ext uri="{BB962C8B-B14F-4D97-AF65-F5344CB8AC3E}">
        <p14:creationId xmlns:p14="http://schemas.microsoft.com/office/powerpoint/2010/main" val="722998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Locational </a:t>
            </a:r>
            <a:endParaRPr lang="en-GB" dirty="0"/>
          </a:p>
        </p:txBody>
      </p:sp>
      <p:sp>
        <p:nvSpPr>
          <p:cNvPr id="3" name="Content Placeholder 2"/>
          <p:cNvSpPr>
            <a:spLocks noGrp="1"/>
          </p:cNvSpPr>
          <p:nvPr>
            <p:ph idx="1"/>
          </p:nvPr>
        </p:nvSpPr>
        <p:spPr/>
        <p:txBody>
          <a:bodyPr/>
          <a:lstStyle/>
          <a:p>
            <a:pPr lvl="0"/>
            <a:r>
              <a:rPr lang="en-GB" dirty="0"/>
              <a:t>The beach hut represents the different levels of class at the estate</a:t>
            </a:r>
          </a:p>
          <a:p>
            <a:r>
              <a:rPr lang="en-GB" dirty="0"/>
              <a:t>LRC shouts </a:t>
            </a:r>
            <a:r>
              <a:rPr lang="en-GB" dirty="0">
                <a:solidFill>
                  <a:srgbClr val="00B050"/>
                </a:solidFill>
              </a:rPr>
              <a:t>“What is the meaning of this?” </a:t>
            </a:r>
            <a:r>
              <a:rPr lang="en-GB" dirty="0"/>
              <a:t>the cone gatherers don’t reply as they have overstepped </a:t>
            </a:r>
            <a:r>
              <a:rPr lang="en-GB" dirty="0" smtClean="0"/>
              <a:t>boundaries and LRC controls the Cone Gatherers and the estate. </a:t>
            </a:r>
            <a:r>
              <a:rPr lang="en-GB" dirty="0"/>
              <a:t>Calum takes the blame for going into the beach </a:t>
            </a:r>
            <a:r>
              <a:rPr lang="en-GB" dirty="0" smtClean="0"/>
              <a:t>hut because of his good nature.</a:t>
            </a:r>
            <a:endParaRPr lang="en-GB" dirty="0"/>
          </a:p>
        </p:txBody>
      </p:sp>
    </p:spTree>
    <p:extLst>
      <p:ext uri="{BB962C8B-B14F-4D97-AF65-F5344CB8AC3E}">
        <p14:creationId xmlns:p14="http://schemas.microsoft.com/office/powerpoint/2010/main" val="3827024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Political setting</a:t>
            </a:r>
            <a:endParaRPr lang="en-GB" dirty="0"/>
          </a:p>
        </p:txBody>
      </p:sp>
      <p:sp>
        <p:nvSpPr>
          <p:cNvPr id="3" name="Content Placeholder 2"/>
          <p:cNvSpPr>
            <a:spLocks noGrp="1"/>
          </p:cNvSpPr>
          <p:nvPr>
            <p:ph idx="1"/>
          </p:nvPr>
        </p:nvSpPr>
        <p:spPr>
          <a:xfrm>
            <a:off x="457200" y="1340768"/>
            <a:ext cx="8291264" cy="4785395"/>
          </a:xfrm>
        </p:spPr>
        <p:txBody>
          <a:bodyPr>
            <a:normAutofit fontScale="62500" lnSpcReduction="20000"/>
          </a:bodyPr>
          <a:lstStyle/>
          <a:p>
            <a:r>
              <a:rPr lang="en-GB" dirty="0">
                <a:latin typeface="Accord Heavy SF" panose="020BE200000000000000" pitchFamily="34" charset="0"/>
              </a:rPr>
              <a:t>There is the inclusion of conscientious objectors in the novel because Jenkins was a conscientious objector working for the Forestry Commission during World War II.</a:t>
            </a:r>
          </a:p>
          <a:p>
            <a:r>
              <a:rPr lang="en-GB" dirty="0">
                <a:solidFill>
                  <a:srgbClr val="FF0000"/>
                </a:solidFill>
                <a:latin typeface="Accord Heavy SF" panose="020BE200000000000000" pitchFamily="34" charset="0"/>
              </a:rPr>
              <a:t>Conscientious Objector: A person who refuses to serve in the armed forces due to moral         and religious grounds or due to their conscience.</a:t>
            </a:r>
          </a:p>
          <a:p>
            <a:r>
              <a:rPr lang="en-GB" dirty="0">
                <a:latin typeface="Accord Heavy SF" panose="020BE200000000000000" pitchFamily="34" charset="0"/>
              </a:rPr>
              <a:t>Jenkins includes conscientious objectors as minor characters because he was one himself during the war and he feels as though they should be there. He also portrays them as good people to show that just because they don’t want to go to war; it doesn’t mean they are bad people.</a:t>
            </a:r>
          </a:p>
          <a:p>
            <a:r>
              <a:rPr lang="en-GB" dirty="0">
                <a:latin typeface="Accord Heavy SF" panose="020BE200000000000000" pitchFamily="34" charset="0"/>
              </a:rPr>
              <a:t>“</a:t>
            </a:r>
            <a:r>
              <a:rPr lang="en-GB" dirty="0">
                <a:solidFill>
                  <a:srgbClr val="00B050"/>
                </a:solidFill>
                <a:latin typeface="Accord Heavy SF" panose="020BE200000000000000" pitchFamily="34" charset="0"/>
              </a:rPr>
              <a:t>During his lifetime he had suffered so much from neglect…”  “…Now in the café the three young men came over to their table and chatted merrily for a few minutes…” (P109</a:t>
            </a:r>
            <a:r>
              <a:rPr lang="en-GB" dirty="0" smtClean="0">
                <a:solidFill>
                  <a:srgbClr val="00B050"/>
                </a:solidFill>
                <a:latin typeface="Accord Heavy SF" panose="020BE200000000000000" pitchFamily="34" charset="0"/>
              </a:rPr>
              <a:t>) </a:t>
            </a:r>
            <a:endParaRPr lang="en-GB" dirty="0">
              <a:solidFill>
                <a:srgbClr val="00B050"/>
              </a:solidFill>
              <a:latin typeface="Accord Heavy SF" panose="020BE200000000000000" pitchFamily="34" charset="0"/>
            </a:endParaRPr>
          </a:p>
          <a:p>
            <a:endParaRPr lang="en-GB" dirty="0"/>
          </a:p>
        </p:txBody>
      </p:sp>
    </p:spTree>
    <p:extLst>
      <p:ext uri="{BB962C8B-B14F-4D97-AF65-F5344CB8AC3E}">
        <p14:creationId xmlns:p14="http://schemas.microsoft.com/office/powerpoint/2010/main" val="406585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a:latin typeface="Accent SF" pitchFamily="2" charset="0"/>
              </a:rPr>
              <a:t>He (Neil) doesn’t fully speak to the conscientious objectors in case anyone is watching and he quickly passes them.  </a:t>
            </a:r>
          </a:p>
          <a:p>
            <a:r>
              <a:rPr lang="en-GB" sz="3000" dirty="0">
                <a:solidFill>
                  <a:srgbClr val="00B050"/>
                </a:solidFill>
                <a:latin typeface="Accent SF" pitchFamily="2" charset="0"/>
              </a:rPr>
              <a:t>“Neil, mindful of Lendrick eyes watching, nodded or shook his head.”</a:t>
            </a:r>
          </a:p>
          <a:p>
            <a:r>
              <a:rPr lang="en-GB" dirty="0">
                <a:latin typeface="Accent SF" pitchFamily="2" charset="0"/>
              </a:rPr>
              <a:t>They treated him as an equal by speaking to him as though he wasn’t disabled.</a:t>
            </a:r>
          </a:p>
          <a:p>
            <a:r>
              <a:rPr lang="en-GB" dirty="0">
                <a:solidFill>
                  <a:srgbClr val="00B050"/>
                </a:solidFill>
                <a:latin typeface="Accent SF" pitchFamily="2" charset="0"/>
              </a:rPr>
              <a:t>“They gave the news from Ardmore and asked about the cone gathering. Calum answered them.”</a:t>
            </a:r>
          </a:p>
          <a:p>
            <a:endParaRPr lang="en-GB" dirty="0"/>
          </a:p>
        </p:txBody>
      </p:sp>
    </p:spTree>
    <p:extLst>
      <p:ext uri="{BB962C8B-B14F-4D97-AF65-F5344CB8AC3E}">
        <p14:creationId xmlns:p14="http://schemas.microsoft.com/office/powerpoint/2010/main" val="2865781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465</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Cone gatherers (Locational and Political setting)</vt:lpstr>
      <vt:lpstr>Locational</vt:lpstr>
      <vt:lpstr>PowerPoint Presentation</vt:lpstr>
      <vt:lpstr>Locational</vt:lpstr>
      <vt:lpstr>Locational </vt:lpstr>
      <vt:lpstr>Political setting</vt:lpstr>
      <vt:lpstr>PowerPoint Presentation</vt:lpstr>
    </vt:vector>
  </TitlesOfParts>
  <Company>Glasgow City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Cone gatherers (Locational and Political setting)</dc:title>
  <dc:creator>Pelumi Daniel</dc:creator>
  <cp:lastModifiedBy>ADonnellan</cp:lastModifiedBy>
  <cp:revision>9</cp:revision>
  <dcterms:created xsi:type="dcterms:W3CDTF">2016-02-10T09:45:30Z</dcterms:created>
  <dcterms:modified xsi:type="dcterms:W3CDTF">2016-02-18T16:58:09Z</dcterms:modified>
</cp:coreProperties>
</file>