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59" r:id="rId6"/>
    <p:sldId id="260"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7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DFAB47-5494-4765-B6AF-6C0C888596AD}" type="datetimeFigureOut">
              <a:rPr lang="en-GB" smtClean="0"/>
              <a:t>18/02/2016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B602C5-E928-4629-AFE7-E6F3EE4A720C}"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FAB47-5494-4765-B6AF-6C0C888596AD}" type="datetimeFigureOut">
              <a:rPr lang="en-GB" smtClean="0"/>
              <a:t>18/02/2016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B602C5-E928-4629-AFE7-E6F3EE4A720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FAB47-5494-4765-B6AF-6C0C888596AD}" type="datetimeFigureOut">
              <a:rPr lang="en-GB" smtClean="0"/>
              <a:t>18/02/2016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B602C5-E928-4629-AFE7-E6F3EE4A720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FAB47-5494-4765-B6AF-6C0C888596AD}" type="datetimeFigureOut">
              <a:rPr lang="en-GB" smtClean="0"/>
              <a:t>18/02/2016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B602C5-E928-4629-AFE7-E6F3EE4A720C}"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DFAB47-5494-4765-B6AF-6C0C888596AD}" type="datetimeFigureOut">
              <a:rPr lang="en-GB" smtClean="0"/>
              <a:t>18/02/2016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B602C5-E928-4629-AFE7-E6F3EE4A720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DFAB47-5494-4765-B6AF-6C0C888596AD}" type="datetimeFigureOut">
              <a:rPr lang="en-GB" smtClean="0"/>
              <a:t>18/02/2016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B602C5-E928-4629-AFE7-E6F3EE4A720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DFAB47-5494-4765-B6AF-6C0C888596AD}" type="datetimeFigureOut">
              <a:rPr lang="en-GB" smtClean="0"/>
              <a:t>18/02/2016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B602C5-E928-4629-AFE7-E6F3EE4A720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DFAB47-5494-4765-B6AF-6C0C888596AD}" type="datetimeFigureOut">
              <a:rPr lang="en-GB" smtClean="0"/>
              <a:t>18/02/2016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B602C5-E928-4629-AFE7-E6F3EE4A720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FAB47-5494-4765-B6AF-6C0C888596AD}" type="datetimeFigureOut">
              <a:rPr lang="en-GB" smtClean="0"/>
              <a:t>18/02/2016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B602C5-E928-4629-AFE7-E6F3EE4A720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FAB47-5494-4765-B6AF-6C0C888596AD}" type="datetimeFigureOut">
              <a:rPr lang="en-GB" smtClean="0"/>
              <a:t>18/02/2016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B602C5-E928-4629-AFE7-E6F3EE4A720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DFAB47-5494-4765-B6AF-6C0C888596AD}" type="datetimeFigureOut">
              <a:rPr lang="en-GB" smtClean="0"/>
              <a:t>18/02/2016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B602C5-E928-4629-AFE7-E6F3EE4A720C}" type="slidenum">
              <a:rPr lang="en-GB" smtClean="0"/>
              <a:t>‹#›</a:t>
            </a:fld>
            <a:endParaRPr lang="en-GB"/>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94DFAB47-5494-4765-B6AF-6C0C888596AD}" type="datetimeFigureOut">
              <a:rPr lang="en-GB" smtClean="0"/>
              <a:t>18/02/2016</a:t>
            </a:fld>
            <a:endParaRPr lang="en-GB"/>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GB"/>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05B602C5-E928-4629-AFE7-E6F3EE4A720C}" type="slidenum">
              <a:rPr lang="en-GB" smtClean="0"/>
              <a:t>‹#›</a:t>
            </a:fld>
            <a:endParaRPr lang="en-GB"/>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bc.co.uk/bitesize/higher/english/cone_gatherers/themes/revision/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Cone-Gatherers </a:t>
            </a:r>
            <a:endParaRPr lang="en-GB" dirty="0"/>
          </a:p>
        </p:txBody>
      </p:sp>
      <p:sp>
        <p:nvSpPr>
          <p:cNvPr id="3" name="Subtitle 2"/>
          <p:cNvSpPr>
            <a:spLocks noGrp="1"/>
          </p:cNvSpPr>
          <p:nvPr>
            <p:ph type="subTitle" idx="1"/>
          </p:nvPr>
        </p:nvSpPr>
        <p:spPr/>
        <p:txBody>
          <a:bodyPr/>
          <a:lstStyle/>
          <a:p>
            <a:r>
              <a:rPr lang="en-GB" dirty="0" smtClean="0"/>
              <a:t>By Edward, Rebekah, Samantha and Ellie</a:t>
            </a:r>
            <a:endParaRPr lang="en-GB" dirty="0"/>
          </a:p>
        </p:txBody>
      </p:sp>
    </p:spTree>
    <p:extLst>
      <p:ext uri="{BB962C8B-B14F-4D97-AF65-F5344CB8AC3E}">
        <p14:creationId xmlns:p14="http://schemas.microsoft.com/office/powerpoint/2010/main" val="2999720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20688"/>
            <a:ext cx="7125113" cy="924475"/>
          </a:xfrm>
        </p:spPr>
        <p:txBody>
          <a:bodyPr/>
          <a:lstStyle/>
          <a:p>
            <a:pPr algn="ctr"/>
            <a:r>
              <a:rPr lang="en-GB" dirty="0" smtClean="0"/>
              <a:t>The Order of Social Class </a:t>
            </a:r>
            <a:endParaRPr lang="en-GB" dirty="0"/>
          </a:p>
        </p:txBody>
      </p:sp>
      <p:sp>
        <p:nvSpPr>
          <p:cNvPr id="3" name="Content Placeholder 2"/>
          <p:cNvSpPr>
            <a:spLocks noGrp="1"/>
          </p:cNvSpPr>
          <p:nvPr>
            <p:ph idx="1"/>
          </p:nvPr>
        </p:nvSpPr>
        <p:spPr/>
        <p:txBody>
          <a:bodyPr/>
          <a:lstStyle/>
          <a:p>
            <a:r>
              <a:rPr lang="en-GB" dirty="0" smtClean="0"/>
              <a:t>Lady Runcie-Campbell </a:t>
            </a:r>
          </a:p>
          <a:p>
            <a:r>
              <a:rPr lang="en-GB" dirty="0" smtClean="0"/>
              <a:t>Rodderick &amp; Sheila </a:t>
            </a:r>
          </a:p>
          <a:p>
            <a:r>
              <a:rPr lang="en-GB" dirty="0" smtClean="0"/>
              <a:t>Tulloch </a:t>
            </a:r>
          </a:p>
          <a:p>
            <a:r>
              <a:rPr lang="en-GB" dirty="0" smtClean="0"/>
              <a:t>Duror </a:t>
            </a:r>
          </a:p>
          <a:p>
            <a:r>
              <a:rPr lang="en-GB" dirty="0" smtClean="0"/>
              <a:t>Graham</a:t>
            </a:r>
          </a:p>
          <a:p>
            <a:r>
              <a:rPr lang="en-GB" dirty="0" smtClean="0"/>
              <a:t>Neil </a:t>
            </a:r>
          </a:p>
          <a:p>
            <a:r>
              <a:rPr lang="en-GB" dirty="0" smtClean="0"/>
              <a:t>Calum </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1960" y="2492896"/>
            <a:ext cx="4673556" cy="2840834"/>
          </a:xfrm>
          <a:prstGeom prst="rect">
            <a:avLst/>
          </a:prstGeom>
        </p:spPr>
      </p:pic>
    </p:spTree>
    <p:extLst>
      <p:ext uri="{BB962C8B-B14F-4D97-AF65-F5344CB8AC3E}">
        <p14:creationId xmlns:p14="http://schemas.microsoft.com/office/powerpoint/2010/main" val="2476450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Lady Runcie-Campbell </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t>Q-</a:t>
            </a:r>
            <a:r>
              <a:rPr lang="en-GB" dirty="0" smtClean="0"/>
              <a:t>“She was the mistress of this estate: if respect and honour were due to her on that account, they must be earned; the accidental possession of greater material wealth was not sufficient” Page 146.</a:t>
            </a:r>
          </a:p>
          <a:p>
            <a:r>
              <a:rPr lang="en-GB" b="1" dirty="0" smtClean="0"/>
              <a:t>A-</a:t>
            </a:r>
            <a:r>
              <a:rPr lang="en-GB" dirty="0"/>
              <a:t> </a:t>
            </a:r>
            <a:r>
              <a:rPr lang="en-GB" dirty="0" smtClean="0"/>
              <a:t>this shows that Lady Runcie-Campbell is at the top  of the class order because she owns the estate that the cone gatherers work on. </a:t>
            </a:r>
            <a:endParaRPr lang="en-GB" dirty="0"/>
          </a:p>
          <a:p>
            <a:r>
              <a:rPr lang="en-GB" b="1" dirty="0" smtClean="0"/>
              <a:t>Q-</a:t>
            </a:r>
            <a:r>
              <a:rPr lang="en-GB" dirty="0" smtClean="0"/>
              <a:t> “Of the mansion behind its private fence of giant silver firs” Page -1</a:t>
            </a:r>
          </a:p>
          <a:p>
            <a:r>
              <a:rPr lang="en-GB" b="1" dirty="0" smtClean="0"/>
              <a:t>A-</a:t>
            </a:r>
            <a:r>
              <a:rPr lang="en-GB" dirty="0" smtClean="0"/>
              <a:t> this gives connotations of luxury and wealth and the word “private” suggests others such as the cone-gatherers/poor people are not allowed within this boundary. “Fence” is also a symbol that there is a real division between rich and poor and finally “giant” gives connotations of this division being huge.</a:t>
            </a:r>
            <a:endParaRPr lang="en-GB" b="1" dirty="0" smtClean="0"/>
          </a:p>
          <a:p>
            <a:pPr marL="0" indent="0">
              <a:buNone/>
            </a:pPr>
            <a:r>
              <a:rPr lang="en-GB" dirty="0" smtClean="0">
                <a:hlinkClick r:id="rId2"/>
              </a:rPr>
              <a:t>Beach Hut Scene</a:t>
            </a:r>
            <a:endParaRPr lang="en-GB" dirty="0" smtClean="0"/>
          </a:p>
          <a:p>
            <a:pPr marL="0" indent="0">
              <a:buNone/>
            </a:pPr>
            <a:endParaRPr lang="en-GB" dirty="0"/>
          </a:p>
        </p:txBody>
      </p:sp>
      <p:sp>
        <p:nvSpPr>
          <p:cNvPr id="5" name="Rectangle 4"/>
          <p:cNvSpPr/>
          <p:nvPr/>
        </p:nvSpPr>
        <p:spPr>
          <a:xfrm>
            <a:off x="3923928" y="4057"/>
            <a:ext cx="4985660"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High class</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187993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Roderick and Sheila</a:t>
            </a:r>
            <a:endParaRPr lang="en-GB" dirty="0"/>
          </a:p>
        </p:txBody>
      </p:sp>
      <p:sp>
        <p:nvSpPr>
          <p:cNvPr id="3" name="Content Placeholder 2"/>
          <p:cNvSpPr>
            <a:spLocks noGrp="1"/>
          </p:cNvSpPr>
          <p:nvPr>
            <p:ph idx="1"/>
          </p:nvPr>
        </p:nvSpPr>
        <p:spPr/>
        <p:txBody>
          <a:bodyPr>
            <a:normAutofit fontScale="92500" lnSpcReduction="20000"/>
          </a:bodyPr>
          <a:lstStyle/>
          <a:p>
            <a:r>
              <a:rPr lang="en-GB" b="1" dirty="0" smtClean="0"/>
              <a:t>Q- </a:t>
            </a:r>
            <a:r>
              <a:rPr lang="en-GB" dirty="0" smtClean="0"/>
              <a:t>“</a:t>
            </a:r>
            <a:r>
              <a:rPr lang="en-GB" dirty="0"/>
              <a:t>Roderick is unlike his mum. He likes the cone gatherers - “It is one of the very big trees at the end of the park; a silver fir” </a:t>
            </a:r>
            <a:r>
              <a:rPr lang="en-GB" dirty="0" smtClean="0"/>
              <a:t>Page - 163</a:t>
            </a:r>
          </a:p>
          <a:p>
            <a:r>
              <a:rPr lang="en-GB" b="1" dirty="0" smtClean="0"/>
              <a:t>A- </a:t>
            </a:r>
            <a:r>
              <a:rPr lang="en-GB" dirty="0"/>
              <a:t>Roderick chooses the climb a tree which is symbolic of the huge barrier between classes. He wishes to join the cone gatherers and pick cones – he aligns himself with the “green abundant future” of the new wood, not the barren past or the anguished present. However he also wants the cone gatherers to get back in favour with LRC, he hopes that if they help him she will let them stay.</a:t>
            </a:r>
          </a:p>
          <a:p>
            <a:r>
              <a:rPr lang="en-GB" b="1" dirty="0" smtClean="0"/>
              <a:t>Q-</a:t>
            </a:r>
            <a:r>
              <a:rPr lang="en-GB" dirty="0" smtClean="0"/>
              <a:t>“We </a:t>
            </a:r>
            <a:r>
              <a:rPr lang="en-GB" dirty="0"/>
              <a:t>carried dogs in the car”</a:t>
            </a:r>
          </a:p>
          <a:p>
            <a:r>
              <a:rPr lang="en-GB" b="1" dirty="0" smtClean="0"/>
              <a:t>A- </a:t>
            </a:r>
            <a:r>
              <a:rPr lang="en-GB" dirty="0" smtClean="0"/>
              <a:t>Roderick’s </a:t>
            </a:r>
            <a:r>
              <a:rPr lang="en-GB" dirty="0"/>
              <a:t>innocence is shown in the way that he has not grasped the differences between social classes. The incident with the car foreshadows a larger social conflict later when Roderick will believe again that his mother acts unreasonably towards the cone gatherers.</a:t>
            </a:r>
          </a:p>
          <a:p>
            <a:endParaRPr lang="en-GB" b="1" dirty="0"/>
          </a:p>
          <a:p>
            <a:endParaRPr lang="en-GB" b="1" dirty="0"/>
          </a:p>
        </p:txBody>
      </p:sp>
    </p:spTree>
    <p:extLst>
      <p:ext uri="{BB962C8B-B14F-4D97-AF65-F5344CB8AC3E}">
        <p14:creationId xmlns:p14="http://schemas.microsoft.com/office/powerpoint/2010/main" val="3525560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Tulloch</a:t>
            </a:r>
            <a:endParaRPr lang="en-GB" dirty="0"/>
          </a:p>
        </p:txBody>
      </p:sp>
      <p:sp>
        <p:nvSpPr>
          <p:cNvPr id="3" name="Content Placeholder 2"/>
          <p:cNvSpPr>
            <a:spLocks noGrp="1"/>
          </p:cNvSpPr>
          <p:nvPr>
            <p:ph idx="1"/>
          </p:nvPr>
        </p:nvSpPr>
        <p:spPr>
          <a:xfrm>
            <a:off x="971600" y="620688"/>
            <a:ext cx="7125112" cy="4051437"/>
          </a:xfrm>
        </p:spPr>
        <p:txBody>
          <a:bodyPr/>
          <a:lstStyle/>
          <a:p>
            <a:r>
              <a:rPr lang="en-GB" b="1" dirty="0" smtClean="0"/>
              <a:t>Q- </a:t>
            </a:r>
            <a:r>
              <a:rPr lang="en-GB" dirty="0" smtClean="0"/>
              <a:t>“As Mr Tulloch walked through the wood to visit the cone-gatherers”</a:t>
            </a:r>
          </a:p>
          <a:p>
            <a:r>
              <a:rPr lang="en-GB" b="1" dirty="0" smtClean="0"/>
              <a:t>A-</a:t>
            </a:r>
            <a:r>
              <a:rPr lang="en-GB" dirty="0" smtClean="0"/>
              <a:t> This shows that Tulloch is slightly above the cone-gatherers in social class as he is still accepted by LRC however he sees himself as equal with them and he wants to show them that he sees them as equals</a:t>
            </a:r>
            <a:endParaRPr lang="en-GB" b="1" dirty="0"/>
          </a:p>
        </p:txBody>
      </p:sp>
      <p:sp>
        <p:nvSpPr>
          <p:cNvPr id="4" name="Rectangle 3"/>
          <p:cNvSpPr/>
          <p:nvPr/>
        </p:nvSpPr>
        <p:spPr>
          <a:xfrm>
            <a:off x="3561652" y="4057"/>
            <a:ext cx="5710218"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Lower class</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4077072"/>
            <a:ext cx="3275455" cy="2405412"/>
          </a:xfrm>
          <a:prstGeom prst="rect">
            <a:avLst/>
          </a:prstGeom>
        </p:spPr>
      </p:pic>
    </p:spTree>
    <p:extLst>
      <p:ext uri="{BB962C8B-B14F-4D97-AF65-F5344CB8AC3E}">
        <p14:creationId xmlns:p14="http://schemas.microsoft.com/office/powerpoint/2010/main" val="2986132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Duror</a:t>
            </a:r>
            <a:endParaRPr lang="en-GB" dirty="0"/>
          </a:p>
        </p:txBody>
      </p:sp>
      <p:sp>
        <p:nvSpPr>
          <p:cNvPr id="3" name="Content Placeholder 2"/>
          <p:cNvSpPr>
            <a:spLocks noGrp="1"/>
          </p:cNvSpPr>
          <p:nvPr>
            <p:ph idx="1"/>
          </p:nvPr>
        </p:nvSpPr>
        <p:spPr>
          <a:xfrm>
            <a:off x="1259632" y="764704"/>
            <a:ext cx="7125112" cy="4051437"/>
          </a:xfrm>
        </p:spPr>
        <p:txBody>
          <a:bodyPr/>
          <a:lstStyle/>
          <a:p>
            <a:r>
              <a:rPr lang="en-GB" b="1" dirty="0" smtClean="0"/>
              <a:t>Q-</a:t>
            </a:r>
            <a:r>
              <a:rPr lang="en-GB" dirty="0"/>
              <a:t>“Duror took an ill turn,’ she explained sharply. ‘I think, Duror,’ she said, turning to him, the quicker we get you home the better”</a:t>
            </a:r>
          </a:p>
          <a:p>
            <a:r>
              <a:rPr lang="en-GB" b="1" dirty="0" smtClean="0"/>
              <a:t>A</a:t>
            </a:r>
            <a:r>
              <a:rPr lang="en-GB" dirty="0" smtClean="0"/>
              <a:t>-This shows Duror’s class as Lady Runcie Campbell is helping him when he is ill because if it was Calum who took an ill turn, Lady Runcie Campbell would definitely not support him. </a:t>
            </a:r>
            <a:endParaRPr lang="en-GB" b="1" dirty="0"/>
          </a:p>
        </p:txBody>
      </p:sp>
      <p:sp>
        <p:nvSpPr>
          <p:cNvPr id="4" name="Rectangle 3"/>
          <p:cNvSpPr/>
          <p:nvPr/>
        </p:nvSpPr>
        <p:spPr>
          <a:xfrm>
            <a:off x="3412620" y="-28600"/>
            <a:ext cx="5710218"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Lower class</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4225957"/>
            <a:ext cx="4645489" cy="2016224"/>
          </a:xfrm>
          <a:prstGeom prst="rect">
            <a:avLst/>
          </a:prstGeom>
        </p:spPr>
      </p:pic>
    </p:spTree>
    <p:extLst>
      <p:ext uri="{BB962C8B-B14F-4D97-AF65-F5344CB8AC3E}">
        <p14:creationId xmlns:p14="http://schemas.microsoft.com/office/powerpoint/2010/main" val="12594230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Graham </a:t>
            </a:r>
            <a:endParaRPr lang="en-GB" dirty="0"/>
          </a:p>
        </p:txBody>
      </p:sp>
      <p:sp>
        <p:nvSpPr>
          <p:cNvPr id="3" name="Content Placeholder 2"/>
          <p:cNvSpPr>
            <a:spLocks noGrp="1"/>
          </p:cNvSpPr>
          <p:nvPr>
            <p:ph idx="1"/>
          </p:nvPr>
        </p:nvSpPr>
        <p:spPr>
          <a:xfrm>
            <a:off x="1043608" y="548680"/>
            <a:ext cx="7125112" cy="4051437"/>
          </a:xfrm>
        </p:spPr>
        <p:txBody>
          <a:bodyPr/>
          <a:lstStyle/>
          <a:p>
            <a:r>
              <a:rPr lang="en-GB" b="1" dirty="0" smtClean="0"/>
              <a:t>Q-</a:t>
            </a:r>
            <a:r>
              <a:rPr lang="en-GB" dirty="0" smtClean="0"/>
              <a:t>“Graham glanced at the deer and keeper. Which beast, your ladyship? He wanted to ask” Page - 71</a:t>
            </a:r>
          </a:p>
          <a:p>
            <a:r>
              <a:rPr lang="en-GB" b="1" dirty="0" smtClean="0"/>
              <a:t>A-</a:t>
            </a:r>
            <a:r>
              <a:rPr lang="en-GB" dirty="0" smtClean="0"/>
              <a:t> This shows that because he wanted to ask LRC this but chose not to, emphasises that he is below LRC in the class order but also above Duror. </a:t>
            </a:r>
            <a:endParaRPr lang="en-GB" b="1" dirty="0"/>
          </a:p>
        </p:txBody>
      </p:sp>
      <p:sp>
        <p:nvSpPr>
          <p:cNvPr id="4" name="Rectangle 3"/>
          <p:cNvSpPr/>
          <p:nvPr/>
        </p:nvSpPr>
        <p:spPr>
          <a:xfrm>
            <a:off x="3561652" y="4057"/>
            <a:ext cx="5710218"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Lower class</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4156946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Neil</a:t>
            </a:r>
            <a:endParaRPr lang="en-GB" dirty="0"/>
          </a:p>
        </p:txBody>
      </p:sp>
      <p:sp>
        <p:nvSpPr>
          <p:cNvPr id="3" name="Content Placeholder 2"/>
          <p:cNvSpPr>
            <a:spLocks noGrp="1"/>
          </p:cNvSpPr>
          <p:nvPr>
            <p:ph idx="1"/>
          </p:nvPr>
        </p:nvSpPr>
        <p:spPr>
          <a:xfrm>
            <a:off x="971600" y="692696"/>
            <a:ext cx="7125112" cy="4051437"/>
          </a:xfrm>
        </p:spPr>
        <p:txBody>
          <a:bodyPr/>
          <a:lstStyle/>
          <a:p>
            <a:r>
              <a:rPr lang="en-GB" b="1" dirty="0" smtClean="0"/>
              <a:t>Q- </a:t>
            </a:r>
            <a:r>
              <a:rPr lang="en-GB" dirty="0" smtClean="0"/>
              <a:t>“He gazed at the great house with calm. Yet bitter intentness” Page -1</a:t>
            </a:r>
          </a:p>
          <a:p>
            <a:r>
              <a:rPr lang="en-GB" b="1" dirty="0" smtClean="0"/>
              <a:t>A- </a:t>
            </a:r>
            <a:r>
              <a:rPr lang="en-GB" dirty="0" smtClean="0"/>
              <a:t>The word “gazed” shows that Neil is in a trance over how beautiful the house is however the words “bitter intentness” contrasts with this because it emphasises that Neil knows that he will never be that high in the class order and he’s not that happy with it. </a:t>
            </a:r>
            <a:endParaRPr lang="en-GB" b="1" dirty="0"/>
          </a:p>
        </p:txBody>
      </p:sp>
      <p:sp>
        <p:nvSpPr>
          <p:cNvPr id="4" name="Rectangle 3"/>
          <p:cNvSpPr/>
          <p:nvPr/>
        </p:nvSpPr>
        <p:spPr>
          <a:xfrm>
            <a:off x="2983660" y="4057"/>
            <a:ext cx="6131807"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Lowest class</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427555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9615" y="1052736"/>
            <a:ext cx="2286000" cy="2257425"/>
          </a:xfrm>
          <a:prstGeom prst="rect">
            <a:avLst/>
          </a:prstGeom>
        </p:spPr>
      </p:pic>
      <p:sp>
        <p:nvSpPr>
          <p:cNvPr id="2" name="Title 1"/>
          <p:cNvSpPr>
            <a:spLocks noGrp="1"/>
          </p:cNvSpPr>
          <p:nvPr>
            <p:ph type="title"/>
          </p:nvPr>
        </p:nvSpPr>
        <p:spPr/>
        <p:txBody>
          <a:bodyPr/>
          <a:lstStyle/>
          <a:p>
            <a:pPr algn="ctr"/>
            <a:r>
              <a:rPr lang="en-GB" dirty="0" smtClean="0"/>
              <a:t>Calum</a:t>
            </a:r>
            <a:endParaRPr lang="en-GB" dirty="0"/>
          </a:p>
        </p:txBody>
      </p:sp>
      <p:sp>
        <p:nvSpPr>
          <p:cNvPr id="3" name="Content Placeholder 2"/>
          <p:cNvSpPr>
            <a:spLocks noGrp="1"/>
          </p:cNvSpPr>
          <p:nvPr>
            <p:ph idx="1"/>
          </p:nvPr>
        </p:nvSpPr>
        <p:spPr>
          <a:xfrm>
            <a:off x="323528" y="1556792"/>
            <a:ext cx="7125112" cy="4051437"/>
          </a:xfrm>
        </p:spPr>
        <p:txBody>
          <a:bodyPr/>
          <a:lstStyle/>
          <a:p>
            <a:r>
              <a:rPr lang="en-GB" b="1" dirty="0" smtClean="0">
                <a:solidFill>
                  <a:schemeClr val="bg1"/>
                </a:solidFill>
              </a:rPr>
              <a:t>Q-</a:t>
            </a:r>
            <a:r>
              <a:rPr lang="en-GB" dirty="0" smtClean="0">
                <a:solidFill>
                  <a:schemeClr val="bg1"/>
                </a:solidFill>
              </a:rPr>
              <a:t>“His left knee visible through a hole rubbed in his trousers” Page-2</a:t>
            </a:r>
          </a:p>
          <a:p>
            <a:r>
              <a:rPr lang="en-GB" b="1" dirty="0" smtClean="0">
                <a:solidFill>
                  <a:schemeClr val="bg1"/>
                </a:solidFill>
              </a:rPr>
              <a:t>A-</a:t>
            </a:r>
            <a:r>
              <a:rPr lang="en-GB" dirty="0" smtClean="0">
                <a:solidFill>
                  <a:schemeClr val="bg1"/>
                </a:solidFill>
              </a:rPr>
              <a:t> this shows that Calum</a:t>
            </a:r>
            <a:r>
              <a:rPr lang="en-GB" dirty="0">
                <a:solidFill>
                  <a:schemeClr val="bg1"/>
                </a:solidFill>
              </a:rPr>
              <a:t> </a:t>
            </a:r>
            <a:r>
              <a:rPr lang="en-GB" dirty="0" smtClean="0">
                <a:solidFill>
                  <a:schemeClr val="bg1"/>
                </a:solidFill>
              </a:rPr>
              <a:t>is the lowest in the order of class as he is unable to wear appropriate clothes as he does not have the money. It also shows how labour intensive Calum’s work is because he has managed to rub a hole into his trousers. </a:t>
            </a:r>
          </a:p>
          <a:p>
            <a:r>
              <a:rPr lang="en-GB" b="1" dirty="0" smtClean="0">
                <a:solidFill>
                  <a:schemeClr val="bg1"/>
                </a:solidFill>
              </a:rPr>
              <a:t>Q-</a:t>
            </a:r>
            <a:r>
              <a:rPr lang="en-GB" dirty="0" smtClean="0">
                <a:solidFill>
                  <a:schemeClr val="bg1"/>
                </a:solidFill>
              </a:rPr>
              <a:t> “He kept chuckling to them” Page-2</a:t>
            </a:r>
          </a:p>
          <a:p>
            <a:r>
              <a:rPr lang="en-GB" b="1" dirty="0" smtClean="0">
                <a:solidFill>
                  <a:schemeClr val="bg1"/>
                </a:solidFill>
              </a:rPr>
              <a:t>A-</a:t>
            </a:r>
            <a:r>
              <a:rPr lang="en-GB" dirty="0" smtClean="0">
                <a:solidFill>
                  <a:schemeClr val="bg1"/>
                </a:solidFill>
              </a:rPr>
              <a:t> This emphasises Calum’s innocence and child like qualities as he is laughing at the birds when they land on his head and shoulder. This emphasises why Calum is at the bottom of the class order as he acts as a child.</a:t>
            </a:r>
            <a:endParaRPr lang="en-GB" b="1" dirty="0" smtClean="0">
              <a:solidFill>
                <a:schemeClr val="bg1"/>
              </a:solidFill>
            </a:endParaRPr>
          </a:p>
          <a:p>
            <a:pPr marL="0" indent="0">
              <a:buNone/>
            </a:pPr>
            <a:endParaRPr lang="en-GB" dirty="0">
              <a:solidFill>
                <a:schemeClr val="bg1"/>
              </a:solidFill>
            </a:endParaRPr>
          </a:p>
        </p:txBody>
      </p:sp>
      <p:sp>
        <p:nvSpPr>
          <p:cNvPr id="5" name="Rectangle 4"/>
          <p:cNvSpPr/>
          <p:nvPr/>
        </p:nvSpPr>
        <p:spPr>
          <a:xfrm>
            <a:off x="2843808" y="-17714"/>
            <a:ext cx="6131807"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Lowest class</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796674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TM02455610[[fn=Autumn]]</Template>
  <TotalTime>104</TotalTime>
  <Words>731</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Autumn</vt:lpstr>
      <vt:lpstr>The Cone-Gatherers </vt:lpstr>
      <vt:lpstr>The Order of Social Class </vt:lpstr>
      <vt:lpstr>Lady Runcie-Campbell </vt:lpstr>
      <vt:lpstr>Roderick and Sheila</vt:lpstr>
      <vt:lpstr>Tulloch</vt:lpstr>
      <vt:lpstr>Duror</vt:lpstr>
      <vt:lpstr>Graham </vt:lpstr>
      <vt:lpstr>Neil</vt:lpstr>
      <vt:lpstr>Calum</vt:lpstr>
    </vt:vector>
  </TitlesOfParts>
  <Company>Glasgow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Cone-Gatherers</dc:title>
  <dc:creator>Rebekah MacIver</dc:creator>
  <cp:lastModifiedBy>ADonnellan</cp:lastModifiedBy>
  <cp:revision>18</cp:revision>
  <dcterms:created xsi:type="dcterms:W3CDTF">2016-02-10T09:18:07Z</dcterms:created>
  <dcterms:modified xsi:type="dcterms:W3CDTF">2016-02-18T17:01:46Z</dcterms:modified>
</cp:coreProperties>
</file>