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73" r:id="rId2"/>
    <p:sldId id="297" r:id="rId3"/>
    <p:sldId id="258" r:id="rId4"/>
    <p:sldId id="278" r:id="rId5"/>
    <p:sldId id="296" r:id="rId6"/>
    <p:sldId id="282" r:id="rId7"/>
    <p:sldId id="287" r:id="rId8"/>
    <p:sldId id="283" r:id="rId9"/>
    <p:sldId id="288" r:id="rId10"/>
    <p:sldId id="284" r:id="rId11"/>
    <p:sldId id="289" r:id="rId12"/>
    <p:sldId id="277" r:id="rId13"/>
    <p:sldId id="303" r:id="rId14"/>
    <p:sldId id="304" r:id="rId15"/>
    <p:sldId id="261" r:id="rId16"/>
    <p:sldId id="301" r:id="rId17"/>
    <p:sldId id="299" r:id="rId18"/>
    <p:sldId id="302" r:id="rId19"/>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76" autoAdjust="0"/>
    <p:restoredTop sz="67140" autoAdjust="0"/>
  </p:normalViewPr>
  <p:slideViewPr>
    <p:cSldViewPr>
      <p:cViewPr varScale="1">
        <p:scale>
          <a:sx n="77" d="100"/>
          <a:sy n="77" d="100"/>
        </p:scale>
        <p:origin x="2202" y="7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3120" y="-82"/>
      </p:cViewPr>
      <p:guideLst>
        <p:guide orient="horz" pos="2880"/>
        <p:guide pos="2160"/>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AAB30271-2BDE-47BE-9D99-FF400E4DD898}" type="datetimeFigureOut">
              <a:rPr lang="en-GB" smtClean="0"/>
              <a:pPr/>
              <a:t>18/02/2022</a:t>
            </a:fld>
            <a:endParaRPr lang="en-GB"/>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8A6337EB-F787-43CF-A4FE-CF89730A212E}" type="slidenum">
              <a:rPr lang="en-GB" smtClean="0"/>
              <a:pPr/>
              <a:t>‹#›</a:t>
            </a:fld>
            <a:endParaRPr lang="en-GB"/>
          </a:p>
        </p:txBody>
      </p:sp>
    </p:spTree>
    <p:extLst>
      <p:ext uri="{BB962C8B-B14F-4D97-AF65-F5344CB8AC3E}">
        <p14:creationId xmlns:p14="http://schemas.microsoft.com/office/powerpoint/2010/main" val="147840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and welcome to our parent information</a:t>
            </a:r>
            <a:r>
              <a:rPr lang="en-GB" baseline="0" dirty="0"/>
              <a:t> session about our Relationships, sexual health and parenthood programme. </a:t>
            </a:r>
          </a:p>
          <a:p>
            <a:r>
              <a:rPr lang="en-GB" baseline="0" dirty="0"/>
              <a:t>Normally, we would invite you in to school to join us for an information session. This presentation is the same presentation we would normally share with you, so we hope that you find it informative and helpful. </a:t>
            </a:r>
          </a:p>
          <a:p>
            <a:r>
              <a:rPr lang="en-GB" baseline="0" dirty="0"/>
              <a:t>The link on this page, is an open website for parents so they can view the resources that are used in Scottish Schools at any point. Please take some time to look through them after this presentation so you can view some of the materials that we will use in school to support your child. Please note that as a school, we have adapted some of the resources to ensure they meet the needs of our children in Broomhill. </a:t>
            </a:r>
            <a:endParaRPr lang="en-GB" dirty="0"/>
          </a:p>
        </p:txBody>
      </p:sp>
      <p:sp>
        <p:nvSpPr>
          <p:cNvPr id="4" name="Slide Number Placeholder 3"/>
          <p:cNvSpPr>
            <a:spLocks noGrp="1"/>
          </p:cNvSpPr>
          <p:nvPr>
            <p:ph type="sldNum" sz="quarter" idx="5"/>
          </p:nvPr>
        </p:nvSpPr>
        <p:spPr/>
        <p:txBody>
          <a:bodyPr/>
          <a:lstStyle/>
          <a:p>
            <a:fld id="{8A6337EB-F787-43CF-A4FE-CF89730A212E}" type="slidenum">
              <a:rPr lang="en-GB" smtClean="0"/>
              <a:pPr/>
              <a:t>1</a:t>
            </a:fld>
            <a:endParaRPr lang="en-GB"/>
          </a:p>
        </p:txBody>
      </p:sp>
    </p:spTree>
    <p:extLst>
      <p:ext uri="{BB962C8B-B14F-4D97-AF65-F5344CB8AC3E}">
        <p14:creationId xmlns:p14="http://schemas.microsoft.com/office/powerpoint/2010/main" val="347276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A huge part of the learning at second level is learning about relationships. A focus throughout this level is on consent and what we mean by consent. Children learn to respect themselves and others both online and offline and who they can go to for help and support should the require it.</a:t>
            </a:r>
          </a:p>
          <a:p>
            <a:endParaRPr lang="en-GB" b="0"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10</a:t>
            </a:fld>
            <a:endParaRPr lang="en-GB"/>
          </a:p>
        </p:txBody>
      </p:sp>
    </p:spTree>
    <p:extLst>
      <p:ext uri="{BB962C8B-B14F-4D97-AF65-F5344CB8AC3E}">
        <p14:creationId xmlns:p14="http://schemas.microsoft.com/office/powerpoint/2010/main" val="1249604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second level, we make sure that learning is age and stage appropriate. The children will have many questions that they ask in school and home. The FAQ  section of the RSHP website has many great responses that you may want to use when speaking to your child. If there is anything you are unsure about, please do not hesitate to get in touch with us at school and we can offer help and support, or if there is a specific matter you would like us to speak to your child about, we can do so.</a:t>
            </a:r>
          </a:p>
        </p:txBody>
      </p:sp>
      <p:sp>
        <p:nvSpPr>
          <p:cNvPr id="4" name="Slide Number Placeholder 3"/>
          <p:cNvSpPr>
            <a:spLocks noGrp="1"/>
          </p:cNvSpPr>
          <p:nvPr>
            <p:ph type="sldNum" sz="quarter" idx="10"/>
          </p:nvPr>
        </p:nvSpPr>
        <p:spPr/>
        <p:txBody>
          <a:bodyPr/>
          <a:lstStyle/>
          <a:p>
            <a:fld id="{8A6337EB-F787-43CF-A4FE-CF89730A212E}" type="slidenum">
              <a:rPr lang="en-GB" smtClean="0"/>
              <a:pPr/>
              <a:t>11</a:t>
            </a:fld>
            <a:endParaRPr lang="en-GB"/>
          </a:p>
        </p:txBody>
      </p:sp>
    </p:spTree>
    <p:extLst>
      <p:ext uri="{BB962C8B-B14F-4D97-AF65-F5344CB8AC3E}">
        <p14:creationId xmlns:p14="http://schemas.microsoft.com/office/powerpoint/2010/main" val="182005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short film explores what we know about what children and young people want  from their RSHP education. We know this from many years of delivering Curriculum for Excellence and through research and evaluation conducted here in Scotland.  Duration 1 minute 55 seconds.</a:t>
            </a:r>
          </a:p>
        </p:txBody>
      </p:sp>
      <p:sp>
        <p:nvSpPr>
          <p:cNvPr id="4" name="Slide Number Placeholder 3"/>
          <p:cNvSpPr>
            <a:spLocks noGrp="1"/>
          </p:cNvSpPr>
          <p:nvPr>
            <p:ph type="sldNum" sz="quarter" idx="5"/>
          </p:nvPr>
        </p:nvSpPr>
        <p:spPr/>
        <p:txBody>
          <a:bodyPr/>
          <a:lstStyle/>
          <a:p>
            <a:fld id="{8A6337EB-F787-43CF-A4FE-CF89730A212E}" type="slidenum">
              <a:rPr lang="en-GB" smtClean="0"/>
              <a:pPr/>
              <a:t>12</a:t>
            </a:fld>
            <a:endParaRPr lang="en-GB"/>
          </a:p>
        </p:txBody>
      </p:sp>
    </p:spTree>
    <p:extLst>
      <p:ext uri="{BB962C8B-B14F-4D97-AF65-F5344CB8AC3E}">
        <p14:creationId xmlns:p14="http://schemas.microsoft.com/office/powerpoint/2010/main" val="859543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6337EB-F787-43CF-A4FE-CF89730A212E}" type="slidenum">
              <a:rPr lang="en-GB" smtClean="0"/>
              <a:pPr/>
              <a:t>13</a:t>
            </a:fld>
            <a:endParaRPr lang="en-GB"/>
          </a:p>
        </p:txBody>
      </p:sp>
    </p:spTree>
    <p:extLst>
      <p:ext uri="{BB962C8B-B14F-4D97-AF65-F5344CB8AC3E}">
        <p14:creationId xmlns:p14="http://schemas.microsoft.com/office/powerpoint/2010/main" val="2521310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LGBT education is progressive across</a:t>
            </a:r>
            <a:r>
              <a:rPr lang="en-GB" baseline="0" dirty="0"/>
              <a:t> our school and we ensure our children are taught the importance of tolerance, equality and diversity within our society. </a:t>
            </a:r>
            <a:endParaRPr lang="en-GB"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14</a:t>
            </a:fld>
            <a:endParaRPr lang="en-GB"/>
          </a:p>
        </p:txBody>
      </p:sp>
    </p:spTree>
    <p:extLst>
      <p:ext uri="{BB962C8B-B14F-4D97-AF65-F5344CB8AC3E}">
        <p14:creationId xmlns:p14="http://schemas.microsoft.com/office/powerpoint/2010/main" val="213260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 few final points that might be useful to reiterate. It is helpful that parents</a:t>
            </a:r>
            <a:r>
              <a:rPr lang="en-GB" baseline="0" dirty="0"/>
              <a:t>/carers understand what is being delivered in school so they can support this at home and consolidate the learning. Also to feel involved in such a vital area of their child’s learning. </a:t>
            </a:r>
            <a:r>
              <a:rPr lang="en-GB" sz="1200" kern="1200" dirty="0">
                <a:solidFill>
                  <a:schemeClr val="tx1"/>
                </a:solidFill>
                <a:latin typeface="+mn-lt"/>
                <a:ea typeface="+mn-ea"/>
                <a:cs typeface="+mn-cs"/>
              </a:rPr>
              <a:t>The vast majority of parents and carers want their child to receive RSHP education from schools and find it useful to know in advance what will be taught, what language or terminology is being used and what additional reading they can do to complement their child’s learning. </a:t>
            </a:r>
            <a:r>
              <a:rPr lang="en-GB" sz="1200" b="0" kern="1200" dirty="0">
                <a:solidFill>
                  <a:schemeClr val="tx1"/>
                </a:solidFill>
                <a:latin typeface="+mn-lt"/>
                <a:ea typeface="+mn-ea"/>
                <a:cs typeface="+mn-cs"/>
              </a:rPr>
              <a:t>This is one of the main reasons for the RSHP website being open access.</a:t>
            </a:r>
          </a:p>
          <a:p>
            <a:r>
              <a:rPr lang="en-GB" b="0" baseline="0" dirty="0"/>
              <a:t>Connecting with home – the RSHP resource offers text throughout so that educators can communicate about blocks of learning and even individual lessons. There are suggestions as to how the learner can take what they have been learning home. There are also book recommendations to be shared with home, and at each CfE Level there is suggested text for information that can go home that talks about RSHP learning in the home and at school. The 2 short films that follow address age and stage appropriateness and then the importance of parents/carers. </a:t>
            </a:r>
          </a:p>
        </p:txBody>
      </p:sp>
      <p:sp>
        <p:nvSpPr>
          <p:cNvPr id="4" name="Slide Number Placeholder 3"/>
          <p:cNvSpPr>
            <a:spLocks noGrp="1"/>
          </p:cNvSpPr>
          <p:nvPr>
            <p:ph type="sldNum" sz="quarter" idx="10"/>
          </p:nvPr>
        </p:nvSpPr>
        <p:spPr/>
        <p:txBody>
          <a:bodyPr/>
          <a:lstStyle/>
          <a:p>
            <a:fld id="{8A6337EB-F787-43CF-A4FE-CF89730A212E}"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helpful video goes</a:t>
            </a:r>
            <a:r>
              <a:rPr lang="en-GB" baseline="0" dirty="0"/>
              <a:t> further to explain the importance of parents and carers in supporting conversations with their child.</a:t>
            </a:r>
            <a:endParaRPr lang="en-GB" dirty="0"/>
          </a:p>
        </p:txBody>
      </p:sp>
      <p:sp>
        <p:nvSpPr>
          <p:cNvPr id="4" name="Slide Number Placeholder 3"/>
          <p:cNvSpPr>
            <a:spLocks noGrp="1"/>
          </p:cNvSpPr>
          <p:nvPr>
            <p:ph type="sldNum" sz="quarter" idx="5"/>
          </p:nvPr>
        </p:nvSpPr>
        <p:spPr/>
        <p:txBody>
          <a:bodyPr/>
          <a:lstStyle/>
          <a:p>
            <a:fld id="{8A6337EB-F787-43CF-A4FE-CF89730A212E}" type="slidenum">
              <a:rPr lang="en-GB" smtClean="0"/>
              <a:pPr/>
              <a:t>16</a:t>
            </a:fld>
            <a:endParaRPr lang="en-GB"/>
          </a:p>
        </p:txBody>
      </p:sp>
    </p:spTree>
    <p:extLst>
      <p:ext uri="{BB962C8B-B14F-4D97-AF65-F5344CB8AC3E}">
        <p14:creationId xmlns:p14="http://schemas.microsoft.com/office/powerpoint/2010/main" val="4294309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viewing the website,</a:t>
            </a:r>
            <a:r>
              <a:rPr lang="en-GB" baseline="0" dirty="0"/>
              <a:t> these are the levels that are suggested for each year group. Please remember that, as with any learning, your child’s teacher will ensure the learning is appropriate for each child. We have  moved some of the P5 lessons about My Body including menstruation, feelings and puberty and Social Media and Popular Culture into Primary 6 as we felt it was better suited there. Children with additional support needs will be supported to ensure they can access the relevant curriculum at an appropriate stage. If this specifically affects your child, a member of the school management team will be in touch. </a:t>
            </a:r>
          </a:p>
          <a:p>
            <a:endParaRPr lang="en-GB" baseline="0" dirty="0"/>
          </a:p>
          <a:p>
            <a:r>
              <a:rPr lang="en-GB" baseline="0" dirty="0"/>
              <a:t>Should you have any further questions after this presentation and exploring the resources and FAQs section on the </a:t>
            </a:r>
            <a:r>
              <a:rPr lang="en-GB" baseline="0" dirty="0" err="1"/>
              <a:t>rshp.scot</a:t>
            </a:r>
            <a:r>
              <a:rPr lang="en-GB" baseline="0" dirty="0"/>
              <a:t> website, please do not hesitate to get in touch. </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17</a:t>
            </a:fld>
            <a:endParaRPr lang="en-GB"/>
          </a:p>
        </p:txBody>
      </p:sp>
    </p:spTree>
    <p:extLst>
      <p:ext uri="{BB962C8B-B14F-4D97-AF65-F5344CB8AC3E}">
        <p14:creationId xmlns:p14="http://schemas.microsoft.com/office/powerpoint/2010/main" val="26824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hope that you have found this presentation useful. On our school website there are some leaflets to help aid your understanding of what your child will learn at each level. Please visit the </a:t>
            </a:r>
            <a:r>
              <a:rPr lang="en-GB" dirty="0" err="1"/>
              <a:t>rshp.coy</a:t>
            </a:r>
            <a:r>
              <a:rPr lang="en-GB" dirty="0"/>
              <a:t> website where you will see the resources that are used in school and you will be able to explore the frequently asked questions section. If there is still something that you’d like to get in touch about, please do not hesitate to get </a:t>
            </a:r>
            <a:r>
              <a:rPr lang="en-GB" dirty="0" err="1"/>
              <a:t>intouch</a:t>
            </a:r>
            <a:r>
              <a:rPr lang="en-GB" dirty="0"/>
              <a:t> with the school.</a:t>
            </a:r>
          </a:p>
          <a:p>
            <a:endParaRPr lang="en-GB" dirty="0"/>
          </a:p>
          <a:p>
            <a:r>
              <a:rPr lang="en-GB"/>
              <a:t>Thank you</a:t>
            </a:r>
            <a:endParaRPr lang="en-GB" dirty="0"/>
          </a:p>
        </p:txBody>
      </p:sp>
      <p:sp>
        <p:nvSpPr>
          <p:cNvPr id="4" name="Slide Number Placeholder 3"/>
          <p:cNvSpPr>
            <a:spLocks noGrp="1"/>
          </p:cNvSpPr>
          <p:nvPr>
            <p:ph type="sldNum" sz="quarter" idx="5"/>
          </p:nvPr>
        </p:nvSpPr>
        <p:spPr/>
        <p:txBody>
          <a:bodyPr/>
          <a:lstStyle/>
          <a:p>
            <a:fld id="{8A6337EB-F787-43CF-A4FE-CF89730A212E}" type="slidenum">
              <a:rPr lang="en-GB" smtClean="0"/>
              <a:pPr/>
              <a:t>18</a:t>
            </a:fld>
            <a:endParaRPr lang="en-GB"/>
          </a:p>
        </p:txBody>
      </p:sp>
    </p:spTree>
    <p:extLst>
      <p:ext uri="{BB962C8B-B14F-4D97-AF65-F5344CB8AC3E}">
        <p14:creationId xmlns:p14="http://schemas.microsoft.com/office/powerpoint/2010/main" val="3450968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may remember this was previously a Glasgow specific programme that we followed, however there was a need for a nationally consistent programme. The </a:t>
            </a:r>
            <a:r>
              <a:rPr lang="en-GB" dirty="0" err="1"/>
              <a:t>RSHp</a:t>
            </a:r>
            <a:r>
              <a:rPr lang="en-GB" dirty="0"/>
              <a:t> resource has been developed by a partnership of local authorities, health boards with advice from Ed Scotland and the Scottish Govt. Focus groups of teachers and pupils were part of the programme design.</a:t>
            </a:r>
          </a:p>
        </p:txBody>
      </p:sp>
      <p:sp>
        <p:nvSpPr>
          <p:cNvPr id="4" name="Slide Number Placeholder 3"/>
          <p:cNvSpPr>
            <a:spLocks noGrp="1"/>
          </p:cNvSpPr>
          <p:nvPr>
            <p:ph type="sldNum" sz="quarter" idx="10"/>
          </p:nvPr>
        </p:nvSpPr>
        <p:spPr/>
        <p:txBody>
          <a:bodyPr/>
          <a:lstStyle/>
          <a:p>
            <a:fld id="{8A6337EB-F787-43CF-A4FE-CF89730A212E}" type="slidenum">
              <a:rPr lang="en-GB" smtClean="0"/>
              <a:pPr/>
              <a:t>2</a:t>
            </a:fld>
            <a:endParaRPr lang="en-GB"/>
          </a:p>
        </p:txBody>
      </p:sp>
    </p:spTree>
    <p:extLst>
      <p:ext uri="{BB962C8B-B14F-4D97-AF65-F5344CB8AC3E}">
        <p14:creationId xmlns:p14="http://schemas.microsoft.com/office/powerpoint/2010/main" val="36734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dirty="0">
                <a:solidFill>
                  <a:schemeClr val="tx1"/>
                </a:solidFill>
                <a:effectLst/>
                <a:latin typeface="+mn-lt"/>
                <a:ea typeface="+mn-ea"/>
                <a:cs typeface="+mn-cs"/>
              </a:rPr>
              <a:t>Children and young people recognised there was a need to improve the quality, relevance, consistency and coverage of RSHP education. This resource was developed as a result of identified need for RSHP education to be fully modernised.</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We need to deliver RSHP education that helps to protect children and young people from harm and supports them to understand that friendships and personal relationships should be healthy, happy and safe.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resource is age and stage appropriate to meet the needs for all children from across Scotland. We need to ensure that we are reflecting a modern and inclusive Scotland where we are value and respect the human rights of everyone.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You will see later in this presentation the different steps that we have been taken to ensure that we are meeting the needs of all children in our school.</a:t>
            </a:r>
            <a:endParaRPr lang="en-GB"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3</a:t>
            </a:fld>
            <a:endParaRPr lang="en-GB"/>
          </a:p>
        </p:txBody>
      </p:sp>
    </p:spTree>
    <p:extLst>
      <p:ext uri="{BB962C8B-B14F-4D97-AF65-F5344CB8AC3E}">
        <p14:creationId xmlns:p14="http://schemas.microsoft.com/office/powerpoint/2010/main" val="501900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a:t>
            </a:r>
            <a:r>
              <a:rPr lang="en-GB" baseline="0" dirty="0"/>
              <a:t> available from the website, discusses how the resource is age and stage appropriate and the importance of this. </a:t>
            </a:r>
            <a:endParaRPr lang="en-GB" dirty="0"/>
          </a:p>
          <a:p>
            <a:endParaRPr lang="en-GB" dirty="0"/>
          </a:p>
        </p:txBody>
      </p:sp>
      <p:sp>
        <p:nvSpPr>
          <p:cNvPr id="4" name="Slide Number Placeholder 3"/>
          <p:cNvSpPr>
            <a:spLocks noGrp="1"/>
          </p:cNvSpPr>
          <p:nvPr>
            <p:ph type="sldNum" sz="quarter" idx="5"/>
          </p:nvPr>
        </p:nvSpPr>
        <p:spPr/>
        <p:txBody>
          <a:bodyPr/>
          <a:lstStyle/>
          <a:p>
            <a:fld id="{8A6337EB-F787-43CF-A4FE-CF89730A212E}" type="slidenum">
              <a:rPr lang="en-GB" smtClean="0"/>
              <a:pPr/>
              <a:t>4</a:t>
            </a:fld>
            <a:endParaRPr lang="en-GB"/>
          </a:p>
        </p:txBody>
      </p:sp>
    </p:spTree>
    <p:extLst>
      <p:ext uri="{BB962C8B-B14F-4D97-AF65-F5344CB8AC3E}">
        <p14:creationId xmlns:p14="http://schemas.microsoft.com/office/powerpoint/2010/main" val="375442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mn-lt"/>
                <a:ea typeface="+mn-ea"/>
                <a:cs typeface="+mn-cs"/>
              </a:rPr>
              <a:t>In primary school, by the end of P4, children are expected to understand where living things come from and how they grow. This means that when it comes to human life they should know how life begins, grows and develops during pregnancy. Later in primary school, usually around P6 or P7, children are expected to develop further understanding of the human body and so learn more about human conception, sexual intercourse and giving birth. That’s what the curriculum says, but in addition, many parents and carers already know that around these ages children are curious and will ask questions like.</a:t>
            </a:r>
          </a:p>
          <a:p>
            <a:r>
              <a:rPr lang="en-GB" sz="1200" b="0" i="0" kern="1200" dirty="0">
                <a:solidFill>
                  <a:schemeClr val="tx1"/>
                </a:solidFill>
                <a:effectLst/>
                <a:latin typeface="+mn-lt"/>
                <a:ea typeface="+mn-ea"/>
                <a:cs typeface="+mn-cs"/>
              </a:rPr>
              <a:t>The approach of the RSHP resource is to be straightforward in terms of explanation and the words used. The information children need at this age is very basic, and they will be satisfied with honest answers. We also want children to be learning about their bodies and very natural human processes without embarrassment or shame. All of the resources are available online so that messages between home and school can be consistent.</a:t>
            </a:r>
          </a:p>
        </p:txBody>
      </p:sp>
      <p:sp>
        <p:nvSpPr>
          <p:cNvPr id="4" name="Slide Number Placeholder 3"/>
          <p:cNvSpPr>
            <a:spLocks noGrp="1"/>
          </p:cNvSpPr>
          <p:nvPr>
            <p:ph type="sldNum" sz="quarter" idx="10"/>
          </p:nvPr>
        </p:nvSpPr>
        <p:spPr/>
        <p:txBody>
          <a:bodyPr/>
          <a:lstStyle/>
          <a:p>
            <a:fld id="{8A6337EB-F787-43CF-A4FE-CF89730A212E}" type="slidenum">
              <a:rPr lang="en-GB" smtClean="0"/>
              <a:pPr/>
              <a:t>5</a:t>
            </a:fld>
            <a:endParaRPr lang="en-GB"/>
          </a:p>
        </p:txBody>
      </p:sp>
    </p:spTree>
    <p:extLst>
      <p:ext uri="{BB962C8B-B14F-4D97-AF65-F5344CB8AC3E}">
        <p14:creationId xmlns:p14="http://schemas.microsoft.com/office/powerpoint/2010/main" val="237193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Early level experiences are covered between Nursery and Primary 1. You will see on these next 2 slides that many of the topics are covered throughout the year. The children learn that all families are different and that people who are important to them provide care and love.  We talk t the children about friendships, kindness and showing kindness to others.  We learn that people are individual and unique and about what it means to be special.</a:t>
            </a:r>
          </a:p>
          <a:p>
            <a:endParaRPr lang="en-GB"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6</a:t>
            </a:fld>
            <a:endParaRPr lang="en-GB"/>
          </a:p>
        </p:txBody>
      </p:sp>
    </p:spTree>
    <p:extLst>
      <p:ext uri="{BB962C8B-B14F-4D97-AF65-F5344CB8AC3E}">
        <p14:creationId xmlns:p14="http://schemas.microsoft.com/office/powerpoint/2010/main" val="213598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2 main reasons about why we teach children to use the correct names for parts of their bodies. Firstly from an early age we can teach the children that parts of their bodies that are private have names and that we can all use and understand these without any embarrassment or shame. Secondly we know that when children know the names for parts of their body they are safer. This is because when a child knows the correct words and has the confidence to use them, they can also learn that if somebody touches them inappropriately or shows them something inappropriately, they can tell a trusted adult exactly what happens. This approach is used </a:t>
            </a:r>
            <a:r>
              <a:rPr lang="en-GB" sz="1200" kern="1200" dirty="0" err="1">
                <a:solidFill>
                  <a:schemeClr val="tx1"/>
                </a:solidFill>
                <a:effectLst/>
                <a:latin typeface="+mn-lt"/>
                <a:ea typeface="+mn-ea"/>
                <a:cs typeface="+mn-cs"/>
              </a:rPr>
              <a:t>throught</a:t>
            </a:r>
            <a:r>
              <a:rPr lang="en-GB" sz="1200" kern="1200" dirty="0">
                <a:solidFill>
                  <a:schemeClr val="tx1"/>
                </a:solidFill>
                <a:effectLst/>
                <a:latin typeface="+mn-lt"/>
                <a:ea typeface="+mn-ea"/>
                <a:cs typeface="+mn-cs"/>
              </a:rPr>
              <a:t> a child’s school experience.</a:t>
            </a:r>
          </a:p>
        </p:txBody>
      </p:sp>
      <p:sp>
        <p:nvSpPr>
          <p:cNvPr id="4" name="Slide Number Placeholder 3"/>
          <p:cNvSpPr>
            <a:spLocks noGrp="1"/>
          </p:cNvSpPr>
          <p:nvPr>
            <p:ph type="sldNum" sz="quarter" idx="10"/>
          </p:nvPr>
        </p:nvSpPr>
        <p:spPr/>
        <p:txBody>
          <a:bodyPr/>
          <a:lstStyle/>
          <a:p>
            <a:fld id="{8A6337EB-F787-43CF-A4FE-CF89730A212E}" type="slidenum">
              <a:rPr lang="en-GB" smtClean="0"/>
              <a:pPr/>
              <a:t>7</a:t>
            </a:fld>
            <a:endParaRPr lang="en-GB"/>
          </a:p>
        </p:txBody>
      </p:sp>
    </p:spTree>
    <p:extLst>
      <p:ext uri="{BB962C8B-B14F-4D97-AF65-F5344CB8AC3E}">
        <p14:creationId xmlns:p14="http://schemas.microsoft.com/office/powerpoint/2010/main" val="2067163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see at First Level, P2, 3 and 4 that children build on their learning from Early level.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Children learn about what makes them unique, families and how our families can be different, about friendships and respecting themselves and respecting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About their body they learn about making choices and decisions, about looking after their body and keeping it clean, different parts of their body that are private and we continue to reinforce the proper body part names. </a:t>
            </a:r>
          </a:p>
          <a:p>
            <a:endParaRPr lang="en-GB" dirty="0"/>
          </a:p>
        </p:txBody>
      </p:sp>
      <p:sp>
        <p:nvSpPr>
          <p:cNvPr id="4" name="Slide Number Placeholder 3"/>
          <p:cNvSpPr>
            <a:spLocks noGrp="1"/>
          </p:cNvSpPr>
          <p:nvPr>
            <p:ph type="sldNum" sz="quarter" idx="10"/>
          </p:nvPr>
        </p:nvSpPr>
        <p:spPr/>
        <p:txBody>
          <a:bodyPr/>
          <a:lstStyle/>
          <a:p>
            <a:fld id="{8A6337EB-F787-43CF-A4FE-CF89730A212E}" type="slidenum">
              <a:rPr lang="en-GB" smtClean="0"/>
              <a:pPr/>
              <a:t>8</a:t>
            </a:fld>
            <a:endParaRPr lang="en-GB"/>
          </a:p>
        </p:txBody>
      </p:sp>
    </p:spTree>
    <p:extLst>
      <p:ext uri="{BB962C8B-B14F-4D97-AF65-F5344CB8AC3E}">
        <p14:creationId xmlns:p14="http://schemas.microsoft.com/office/powerpoint/2010/main" val="2333124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At first level, children learn about how a baby is conceived and born, this sets the foundation for learning at second level.</a:t>
            </a:r>
          </a:p>
        </p:txBody>
      </p:sp>
      <p:sp>
        <p:nvSpPr>
          <p:cNvPr id="4" name="Slide Number Placeholder 3"/>
          <p:cNvSpPr>
            <a:spLocks noGrp="1"/>
          </p:cNvSpPr>
          <p:nvPr>
            <p:ph type="sldNum" sz="quarter" idx="10"/>
          </p:nvPr>
        </p:nvSpPr>
        <p:spPr/>
        <p:txBody>
          <a:bodyPr/>
          <a:lstStyle/>
          <a:p>
            <a:fld id="{8A6337EB-F787-43CF-A4FE-CF89730A212E}" type="slidenum">
              <a:rPr lang="en-GB" smtClean="0"/>
              <a:pPr/>
              <a:t>9</a:t>
            </a:fld>
            <a:endParaRPr lang="en-GB"/>
          </a:p>
        </p:txBody>
      </p:sp>
    </p:spTree>
    <p:extLst>
      <p:ext uri="{BB962C8B-B14F-4D97-AF65-F5344CB8AC3E}">
        <p14:creationId xmlns:p14="http://schemas.microsoft.com/office/powerpoint/2010/main" val="3682126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11"/>
          </p:nvPr>
        </p:nvSpPr>
        <p:spPr/>
        <p:txBody>
          <a:bodyPr/>
          <a:lstStyle/>
          <a:p>
            <a:endParaRPr lang="en-GB">
              <a:solidFill>
                <a:srgbClr val="C6E7FC"/>
              </a:solidFill>
            </a:endParaRPr>
          </a:p>
        </p:txBody>
      </p:sp>
      <p:sp>
        <p:nvSpPr>
          <p:cNvPr id="6" name="Slide Number Placeholder 5"/>
          <p:cNvSpPr>
            <a:spLocks noGrp="1"/>
          </p:cNvSpPr>
          <p:nvPr>
            <p:ph type="sldNum" sz="quarter" idx="12"/>
          </p:nvPr>
        </p:nvSpPr>
        <p:spPr/>
        <p:txBody>
          <a:bodyPr>
            <a:normAutofit/>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11"/>
          </p:nvPr>
        </p:nvSpPr>
        <p:spPr/>
        <p:txBody>
          <a:bodyPr/>
          <a:lstStyle/>
          <a:p>
            <a:endParaRPr lang="en-GB">
              <a:solidFill>
                <a:srgbClr val="C6E7FC"/>
              </a:solidFill>
            </a:endParaRPr>
          </a:p>
        </p:txBody>
      </p:sp>
      <p:sp>
        <p:nvSpPr>
          <p:cNvPr id="6" name="Slide Number Placeholder 5"/>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11"/>
          </p:nvPr>
        </p:nvSpPr>
        <p:spPr/>
        <p:txBody>
          <a:bodyPr/>
          <a:lstStyle/>
          <a:p>
            <a:endParaRPr lang="en-GB">
              <a:solidFill>
                <a:srgbClr val="C6E7FC"/>
              </a:solidFill>
            </a:endParaRPr>
          </a:p>
        </p:txBody>
      </p:sp>
      <p:sp>
        <p:nvSpPr>
          <p:cNvPr id="6" name="Slide Number Placeholder 5"/>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600201"/>
            <a:ext cx="777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11"/>
          </p:nvPr>
        </p:nvSpPr>
        <p:spPr/>
        <p:txBody>
          <a:bodyPr/>
          <a:lstStyle/>
          <a:p>
            <a:endParaRPr lang="en-GB">
              <a:solidFill>
                <a:srgbClr val="C6E7FC"/>
              </a:solidFill>
            </a:endParaRPr>
          </a:p>
        </p:txBody>
      </p:sp>
      <p:sp>
        <p:nvSpPr>
          <p:cNvPr id="6" name="Slide Number Placeholder 5"/>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11"/>
          </p:nvPr>
        </p:nvSpPr>
        <p:spPr/>
        <p:txBody>
          <a:bodyPr/>
          <a:lstStyle/>
          <a:p>
            <a:endParaRPr lang="en-GB">
              <a:solidFill>
                <a:srgbClr val="C6E7FC"/>
              </a:solidFill>
            </a:endParaRPr>
          </a:p>
        </p:txBody>
      </p:sp>
      <p:sp>
        <p:nvSpPr>
          <p:cNvPr id="6" name="Slide Number Placeholder 5"/>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6" name="Footer Placeholder 5"/>
          <p:cNvSpPr>
            <a:spLocks noGrp="1"/>
          </p:cNvSpPr>
          <p:nvPr>
            <p:ph type="ftr" sz="quarter" idx="11"/>
          </p:nvPr>
        </p:nvSpPr>
        <p:spPr/>
        <p:txBody>
          <a:bodyPr/>
          <a:lstStyle/>
          <a:p>
            <a:endParaRPr lang="en-GB">
              <a:solidFill>
                <a:srgbClr val="C6E7FC"/>
              </a:solidFill>
            </a:endParaRPr>
          </a:p>
        </p:txBody>
      </p:sp>
      <p:sp>
        <p:nvSpPr>
          <p:cNvPr id="7" name="Slide Number Placeholder 6"/>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
        <p:nvSpPr>
          <p:cNvPr id="13" name="Content Placeholder 12"/>
          <p:cNvSpPr>
            <a:spLocks noGrp="1"/>
          </p:cNvSpPr>
          <p:nvPr>
            <p:ph sz="quarter" idx="13"/>
          </p:nvPr>
        </p:nvSpPr>
        <p:spPr>
          <a:xfrm>
            <a:off x="6858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8" name="Footer Placeholder 7"/>
          <p:cNvSpPr>
            <a:spLocks noGrp="1"/>
          </p:cNvSpPr>
          <p:nvPr>
            <p:ph type="ftr" sz="quarter" idx="11"/>
          </p:nvPr>
        </p:nvSpPr>
        <p:spPr/>
        <p:txBody>
          <a:bodyPr/>
          <a:lstStyle/>
          <a:p>
            <a:endParaRPr lang="en-GB">
              <a:solidFill>
                <a:srgbClr val="C6E7FC"/>
              </a:solidFill>
            </a:endParaRPr>
          </a:p>
        </p:txBody>
      </p:sp>
      <p:sp>
        <p:nvSpPr>
          <p:cNvPr id="9" name="Slide Number Placeholder 8"/>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
        <p:nvSpPr>
          <p:cNvPr id="15" name="Content Placeholder 14"/>
          <p:cNvSpPr>
            <a:spLocks noGrp="1"/>
          </p:cNvSpPr>
          <p:nvPr>
            <p:ph sz="quarter" idx="13"/>
          </p:nvPr>
        </p:nvSpPr>
        <p:spPr>
          <a:xfrm>
            <a:off x="6858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4800600" y="2209800"/>
            <a:ext cx="36576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4" name="Footer Placeholder 3"/>
          <p:cNvSpPr>
            <a:spLocks noGrp="1"/>
          </p:cNvSpPr>
          <p:nvPr>
            <p:ph type="ftr" sz="quarter" idx="11"/>
          </p:nvPr>
        </p:nvSpPr>
        <p:spPr/>
        <p:txBody>
          <a:bodyPr/>
          <a:lstStyle/>
          <a:p>
            <a:endParaRPr lang="en-GB">
              <a:solidFill>
                <a:srgbClr val="C6E7FC"/>
              </a:solidFill>
            </a:endParaRPr>
          </a:p>
        </p:txBody>
      </p:sp>
      <p:sp>
        <p:nvSpPr>
          <p:cNvPr id="5" name="Slide Number Placeholder 4"/>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3" name="Footer Placeholder 2"/>
          <p:cNvSpPr>
            <a:spLocks noGrp="1"/>
          </p:cNvSpPr>
          <p:nvPr>
            <p:ph type="ftr" sz="quarter" idx="11"/>
          </p:nvPr>
        </p:nvSpPr>
        <p:spPr/>
        <p:txBody>
          <a:bodyPr/>
          <a:lstStyle/>
          <a:p>
            <a:endParaRPr lang="en-GB">
              <a:solidFill>
                <a:srgbClr val="C6E7FC"/>
              </a:solidFill>
            </a:endParaRPr>
          </a:p>
        </p:txBody>
      </p:sp>
      <p:sp>
        <p:nvSpPr>
          <p:cNvPr id="4" name="Slide Number Placeholder 3"/>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6" name="Footer Placeholder 5"/>
          <p:cNvSpPr>
            <a:spLocks noGrp="1"/>
          </p:cNvSpPr>
          <p:nvPr>
            <p:ph type="ftr" sz="quarter" idx="11"/>
          </p:nvPr>
        </p:nvSpPr>
        <p:spPr/>
        <p:txBody>
          <a:bodyPr/>
          <a:lstStyle/>
          <a:p>
            <a:endParaRPr lang="en-GB">
              <a:solidFill>
                <a:srgbClr val="C6E7FC"/>
              </a:solidFill>
            </a:endParaRPr>
          </a:p>
        </p:txBody>
      </p:sp>
      <p:sp>
        <p:nvSpPr>
          <p:cNvPr id="7" name="Slide Number Placeholder 6"/>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
        <p:nvSpPr>
          <p:cNvPr id="13" name="Content Placeholder 12"/>
          <p:cNvSpPr>
            <a:spLocks noGrp="1"/>
          </p:cNvSpPr>
          <p:nvPr>
            <p:ph sz="quarter" idx="13"/>
          </p:nvPr>
        </p:nvSpPr>
        <p:spPr>
          <a:xfrm>
            <a:off x="4572000" y="609600"/>
            <a:ext cx="38862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6" name="Footer Placeholder 5"/>
          <p:cNvSpPr>
            <a:spLocks noGrp="1"/>
          </p:cNvSpPr>
          <p:nvPr>
            <p:ph type="ftr" sz="quarter" idx="11"/>
          </p:nvPr>
        </p:nvSpPr>
        <p:spPr/>
        <p:txBody>
          <a:bodyPr/>
          <a:lstStyle/>
          <a:p>
            <a:endParaRPr lang="en-GB">
              <a:solidFill>
                <a:srgbClr val="C6E7FC"/>
              </a:solidFill>
            </a:endParaRPr>
          </a:p>
        </p:txBody>
      </p:sp>
      <p:sp>
        <p:nvSpPr>
          <p:cNvPr id="7" name="Slide Number Placeholder 6"/>
          <p:cNvSpPr>
            <a:spLocks noGrp="1"/>
          </p:cNvSpPr>
          <p:nvPr>
            <p:ph type="sldNum" sz="quarter" idx="12"/>
          </p:nvPr>
        </p:nvSpPr>
        <p:spPr/>
        <p:txBody>
          <a:bodyPr/>
          <a:lstStyle/>
          <a:p>
            <a:fld id="{40B2140F-D17B-4B0A-9A70-7BE030034503}" type="slidenum">
              <a:rPr lang="en-GB" smtClean="0">
                <a:solidFill>
                  <a:srgbClr val="C6E7FC"/>
                </a:solidFill>
              </a:rPr>
              <a:pPr/>
              <a:t>‹#›</a:t>
            </a:fld>
            <a:endParaRPr lang="en-GB">
              <a:solidFill>
                <a:srgbClr val="C6E7FC"/>
              </a:solidFill>
            </a:endParaRPr>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7833CB76-6AE7-4EAD-AA40-727D733BCCFB}" type="datetimeFigureOut">
              <a:rPr lang="en-GB" smtClean="0">
                <a:solidFill>
                  <a:srgbClr val="C6E7FC"/>
                </a:solidFill>
              </a:rPr>
              <a:pPr/>
              <a:t>18/02/2022</a:t>
            </a:fld>
            <a:endParaRPr lang="en-GB">
              <a:solidFill>
                <a:srgbClr val="C6E7FC"/>
              </a:solidFill>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GB">
              <a:solidFill>
                <a:srgbClr val="C6E7FC"/>
              </a:solidFill>
            </a:endParaRPr>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40B2140F-D17B-4B0A-9A70-7BE030034503}" type="slidenum">
              <a:rPr lang="en-GB" smtClean="0">
                <a:solidFill>
                  <a:srgbClr val="C6E7FC"/>
                </a:solidFill>
              </a:rPr>
              <a:pPr/>
              <a:t>‹#›</a:t>
            </a:fld>
            <a:endParaRPr lang="en-GB">
              <a:solidFill>
                <a:srgbClr val="C6E7FC"/>
              </a:solidFill>
            </a:endParaRP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hyperlink" Target="https://rshp.scot/"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jpeg"/><Relationship Id="rId5" Type="http://schemas.openxmlformats.org/officeDocument/2006/relationships/hyperlink" Target="https://rshp.scot/second-leve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tif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jpeg"/><Relationship Id="rId5" Type="http://schemas.openxmlformats.org/officeDocument/2006/relationships/hyperlink" Target="https://vimeo.com/361997291"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36199628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vimeo.com/361994410" TargetMode="External"/><Relationship Id="rId5" Type="http://schemas.openxmlformats.org/officeDocument/2006/relationships/image" Target="../media/image6.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jpeg"/><Relationship Id="rId5" Type="http://schemas.openxmlformats.org/officeDocument/2006/relationships/hyperlink" Target="https://rshp.scot/early-leve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jpeg"/><Relationship Id="rId5" Type="http://schemas.openxmlformats.org/officeDocument/2006/relationships/hyperlink" Target="https://rshp.scot/first-leve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68760" y="5817443"/>
            <a:ext cx="3553340" cy="584775"/>
          </a:xfrm>
          <a:prstGeom prst="rect">
            <a:avLst/>
          </a:prstGeom>
          <a:noFill/>
        </p:spPr>
        <p:txBody>
          <a:bodyPr wrap="square" rtlCol="0">
            <a:spAutoFit/>
          </a:bodyPr>
          <a:lstStyle/>
          <a:p>
            <a:r>
              <a:rPr lang="en-US" sz="3200" b="1" dirty="0">
                <a:latin typeface="Twinkl" pitchFamily="2" charset="0"/>
                <a:ea typeface="Nunito" charset="0"/>
                <a:cs typeface="Nunito" charset="0"/>
                <a:hlinkClick r:id="rId5"/>
              </a:rPr>
              <a:t>https://rshp.scot</a:t>
            </a:r>
            <a:r>
              <a:rPr lang="en-US" sz="3200" b="1" dirty="0">
                <a:latin typeface="Twinkl" pitchFamily="2" charset="0"/>
                <a:ea typeface="Nunito" charset="0"/>
                <a:cs typeface="Nunito" charset="0"/>
              </a:rPr>
              <a:t> </a:t>
            </a:r>
          </a:p>
        </p:txBody>
      </p:sp>
      <p:pic>
        <p:nvPicPr>
          <p:cNvPr id="6" name="Picture 5">
            <a:extLst>
              <a:ext uri="{FF2B5EF4-FFF2-40B4-BE49-F238E27FC236}">
                <a16:creationId xmlns:a16="http://schemas.microsoft.com/office/drawing/2014/main" id="{C7241769-6C4F-416C-8650-5A80BCDE7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31" y="1997615"/>
            <a:ext cx="3600400" cy="3594469"/>
          </a:xfrm>
          <a:prstGeom prst="rect">
            <a:avLst/>
          </a:prstGeom>
        </p:spPr>
      </p:pic>
      <p:sp>
        <p:nvSpPr>
          <p:cNvPr id="7" name="Subtitle 2">
            <a:extLst>
              <a:ext uri="{FF2B5EF4-FFF2-40B4-BE49-F238E27FC236}">
                <a16:creationId xmlns:a16="http://schemas.microsoft.com/office/drawing/2014/main" id="{1FAF1A1C-6334-4DC3-8418-C81385A54FF1}"/>
              </a:ext>
            </a:extLst>
          </p:cNvPr>
          <p:cNvSpPr txBox="1">
            <a:spLocks/>
          </p:cNvSpPr>
          <p:nvPr/>
        </p:nvSpPr>
        <p:spPr>
          <a:xfrm>
            <a:off x="4359222" y="2667671"/>
            <a:ext cx="4536504" cy="5539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800" b="1" dirty="0">
                <a:latin typeface="Twinkl" pitchFamily="2" charset="0"/>
                <a:cs typeface="Calibri Light" panose="020F0302020204030204" pitchFamily="34" charset="0"/>
              </a:rPr>
              <a:t>A national teaching and learning resource for Relationships, Sexual Health and Parenthood (RSHP) education </a:t>
            </a:r>
          </a:p>
        </p:txBody>
      </p:sp>
      <p:sp>
        <p:nvSpPr>
          <p:cNvPr id="2" name="Rectangle 1"/>
          <p:cNvSpPr/>
          <p:nvPr/>
        </p:nvSpPr>
        <p:spPr>
          <a:xfrm>
            <a:off x="88728" y="76426"/>
            <a:ext cx="8994770"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cap="none" spc="0" dirty="0">
                <a:ln w="11430"/>
                <a:effectLst>
                  <a:outerShdw blurRad="50800" dist="39000" dir="5460000" algn="tl">
                    <a:srgbClr val="000000">
                      <a:alpha val="38000"/>
                    </a:srgbClr>
                  </a:outerShdw>
                </a:effectLst>
                <a:latin typeface="Twinkl" pitchFamily="2" charset="0"/>
              </a:rPr>
              <a:t>Parent Information</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9465" y="4961274"/>
            <a:ext cx="1222833" cy="1724924"/>
          </a:xfrm>
          <a:prstGeom prst="rect">
            <a:avLst/>
          </a:prstGeom>
        </p:spPr>
      </p:pic>
      <p:pic>
        <p:nvPicPr>
          <p:cNvPr id="3" name="Recorded Sound">
            <a:hlinkClick r:id="" action="ppaction://media"/>
            <a:extLst>
              <a:ext uri="{FF2B5EF4-FFF2-40B4-BE49-F238E27FC236}">
                <a16:creationId xmlns:a16="http://schemas.microsoft.com/office/drawing/2014/main" id="{7E84D500-69C3-42A3-A67A-D35D148972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00" y="3723411"/>
            <a:ext cx="406400" cy="406400"/>
          </a:xfrm>
          <a:prstGeom prst="rect">
            <a:avLst/>
          </a:prstGeom>
        </p:spPr>
      </p:pic>
    </p:spTree>
    <p:extLst>
      <p:ext uri="{BB962C8B-B14F-4D97-AF65-F5344CB8AC3E}">
        <p14:creationId xmlns:p14="http://schemas.microsoft.com/office/powerpoint/2010/main" val="159880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884983"/>
          </a:xfrm>
        </p:spPr>
        <p:txBody>
          <a:bodyPr>
            <a:normAutofit/>
          </a:bodyPr>
          <a:lstStyle/>
          <a:p>
            <a:pPr algn="l"/>
            <a:r>
              <a:rPr lang="en-GB" sz="2800" dirty="0">
                <a:latin typeface="Twinkl" pitchFamily="2" charset="0"/>
                <a:cs typeface="Calibri Light" panose="020F0302020204030204" pitchFamily="34" charset="0"/>
              </a:rPr>
              <a:t>What do we do at Second Level?</a:t>
            </a:r>
          </a:p>
        </p:txBody>
      </p:sp>
      <p:sp>
        <p:nvSpPr>
          <p:cNvPr id="3" name="Content Placeholder 2"/>
          <p:cNvSpPr>
            <a:spLocks noGrp="1"/>
          </p:cNvSpPr>
          <p:nvPr>
            <p:ph idx="1"/>
          </p:nvPr>
        </p:nvSpPr>
        <p:spPr>
          <a:xfrm>
            <a:off x="323528" y="1012423"/>
            <a:ext cx="8229600" cy="4958011"/>
          </a:xfrm>
        </p:spPr>
        <p:txBody>
          <a:bodyPr>
            <a:normAutofit fontScale="92500" lnSpcReduction="10000"/>
          </a:bodyPr>
          <a:lstStyle/>
          <a:p>
            <a:pPr marL="0" indent="0">
              <a:buNone/>
            </a:pPr>
            <a:r>
              <a:rPr lang="en-GB" sz="1800" dirty="0">
                <a:latin typeface="Twinkl" pitchFamily="2" charset="0"/>
              </a:rPr>
              <a:t>When it comes to </a:t>
            </a:r>
            <a:r>
              <a:rPr lang="en-GB" sz="1800" b="1" dirty="0">
                <a:latin typeface="Twinkl" pitchFamily="2" charset="0"/>
              </a:rPr>
              <a:t>relationships</a:t>
            </a:r>
            <a:r>
              <a:rPr lang="en-GB" sz="1800" dirty="0">
                <a:latin typeface="Twinkl" pitchFamily="2" charset="0"/>
              </a:rPr>
              <a:t> children learn about: </a:t>
            </a:r>
          </a:p>
          <a:p>
            <a:pPr lvl="0"/>
            <a:r>
              <a:rPr lang="en-GB" sz="1800" dirty="0">
                <a:latin typeface="Twinkl" pitchFamily="2" charset="0"/>
              </a:rPr>
              <a:t>What makes them unique and what makes people alike and what makes us different (diversity) </a:t>
            </a:r>
          </a:p>
          <a:p>
            <a:pPr lvl="0"/>
            <a:r>
              <a:rPr lang="en-GB" sz="1800" dirty="0">
                <a:latin typeface="Twinkl" pitchFamily="2" charset="0"/>
              </a:rPr>
              <a:t>Making and having friends </a:t>
            </a:r>
          </a:p>
          <a:p>
            <a:pPr lvl="0"/>
            <a:r>
              <a:rPr lang="en-GB" sz="1800" dirty="0">
                <a:latin typeface="Twinkl" pitchFamily="2" charset="0"/>
              </a:rPr>
              <a:t>Being a boy and a girl, and that they can be any kind of boy or girl they want to be </a:t>
            </a:r>
          </a:p>
          <a:p>
            <a:pPr lvl="0"/>
            <a:r>
              <a:rPr lang="en-GB" sz="1800" dirty="0">
                <a:latin typeface="Twinkl" pitchFamily="2" charset="0"/>
              </a:rPr>
              <a:t>Loving relationships and being attracted to others </a:t>
            </a:r>
          </a:p>
          <a:p>
            <a:pPr lvl="0"/>
            <a:r>
              <a:rPr lang="en-GB" sz="1800" dirty="0">
                <a:latin typeface="Twinkl" pitchFamily="2" charset="0"/>
              </a:rPr>
              <a:t>Respect for others and the importance of being kind – in our face-to-face relationships and online.   </a:t>
            </a:r>
          </a:p>
          <a:p>
            <a:pPr marL="0" indent="0">
              <a:buNone/>
            </a:pPr>
            <a:r>
              <a:rPr lang="en-GB" sz="1800" dirty="0">
                <a:latin typeface="Twinkl" pitchFamily="2" charset="0"/>
              </a:rPr>
              <a:t> </a:t>
            </a:r>
          </a:p>
          <a:p>
            <a:pPr marL="0" indent="0">
              <a:buNone/>
            </a:pPr>
            <a:r>
              <a:rPr lang="en-GB" sz="1800" dirty="0">
                <a:latin typeface="Twinkl" pitchFamily="2" charset="0"/>
              </a:rPr>
              <a:t>When it comes to </a:t>
            </a:r>
            <a:r>
              <a:rPr lang="en-GB" sz="1800" b="1" dirty="0">
                <a:latin typeface="Twinkl" pitchFamily="2" charset="0"/>
              </a:rPr>
              <a:t>being safe </a:t>
            </a:r>
            <a:r>
              <a:rPr lang="en-GB" sz="1800" dirty="0">
                <a:latin typeface="Twinkl" pitchFamily="2" charset="0"/>
              </a:rPr>
              <a:t>children learn about: </a:t>
            </a:r>
          </a:p>
          <a:p>
            <a:pPr lvl="0"/>
            <a:r>
              <a:rPr lang="en-GB" sz="1800" dirty="0">
                <a:latin typeface="Twinkl" pitchFamily="2" charset="0"/>
              </a:rPr>
              <a:t>Social media and being safe and smart online </a:t>
            </a:r>
          </a:p>
          <a:p>
            <a:pPr lvl="0"/>
            <a:r>
              <a:rPr lang="en-GB" sz="1800" dirty="0">
                <a:latin typeface="Twinkl" pitchFamily="2" charset="0"/>
              </a:rPr>
              <a:t>Feeling safe and unsafe </a:t>
            </a:r>
          </a:p>
          <a:p>
            <a:pPr lvl="0"/>
            <a:r>
              <a:rPr lang="en-GB" sz="1800" dirty="0">
                <a:latin typeface="Twinkl" pitchFamily="2" charset="0"/>
              </a:rPr>
              <a:t>Different kinds of abuse and neglect that can happen to a child </a:t>
            </a:r>
          </a:p>
          <a:p>
            <a:pPr lvl="0"/>
            <a:r>
              <a:rPr lang="en-GB" sz="1800" dirty="0">
                <a:latin typeface="Twinkl" pitchFamily="2" charset="0"/>
              </a:rPr>
              <a:t>What we mean by consent </a:t>
            </a:r>
          </a:p>
          <a:p>
            <a:pPr lvl="0"/>
            <a:r>
              <a:rPr lang="en-GB" sz="1800" dirty="0">
                <a:latin typeface="Twinkl" pitchFamily="2" charset="0"/>
              </a:rPr>
              <a:t>Who they can go to for help and support. </a:t>
            </a:r>
          </a:p>
          <a:p>
            <a:pPr marL="0" indent="0">
              <a:buNone/>
            </a:pPr>
            <a:endParaRPr lang="en-GB" sz="1800" dirty="0"/>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224" y="422848"/>
            <a:ext cx="1725092" cy="588561"/>
          </a:xfrm>
          <a:prstGeom prst="rect">
            <a:avLst/>
          </a:prstGeom>
        </p:spPr>
      </p:pic>
      <p:pic>
        <p:nvPicPr>
          <p:cNvPr id="5" name="Recorded Sound">
            <a:hlinkClick r:id="" action="ppaction://media"/>
            <a:extLst>
              <a:ext uri="{FF2B5EF4-FFF2-40B4-BE49-F238E27FC236}">
                <a16:creationId xmlns:a16="http://schemas.microsoft.com/office/drawing/2014/main" id="{519D2680-C96F-45C0-9509-5A4D08000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648" y="3288228"/>
            <a:ext cx="406400" cy="406400"/>
          </a:xfrm>
          <a:prstGeom prst="rect">
            <a:avLst/>
          </a:prstGeom>
        </p:spPr>
      </p:pic>
    </p:spTree>
    <p:extLst>
      <p:ext uri="{BB962C8B-B14F-4D97-AF65-F5344CB8AC3E}">
        <p14:creationId xmlns:p14="http://schemas.microsoft.com/office/powerpoint/2010/main" val="314363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994121"/>
          </a:xfrm>
        </p:spPr>
        <p:txBody>
          <a:bodyPr>
            <a:normAutofit/>
          </a:bodyPr>
          <a:lstStyle/>
          <a:p>
            <a:pPr algn="l"/>
            <a:r>
              <a:rPr lang="en-GB" sz="2800" dirty="0">
                <a:latin typeface="Calibri Light" panose="020F0302020204030204" pitchFamily="34" charset="0"/>
                <a:cs typeface="Calibri Light" panose="020F0302020204030204" pitchFamily="34" charset="0"/>
              </a:rPr>
              <a:t>What do we do at Second Level?</a:t>
            </a:r>
          </a:p>
        </p:txBody>
      </p:sp>
      <p:sp>
        <p:nvSpPr>
          <p:cNvPr id="3" name="Content Placeholder 2"/>
          <p:cNvSpPr>
            <a:spLocks noGrp="1"/>
          </p:cNvSpPr>
          <p:nvPr>
            <p:ph idx="1"/>
          </p:nvPr>
        </p:nvSpPr>
        <p:spPr>
          <a:xfrm>
            <a:off x="457200" y="1412776"/>
            <a:ext cx="8229600" cy="5030019"/>
          </a:xfrm>
        </p:spPr>
        <p:txBody>
          <a:bodyPr>
            <a:normAutofit lnSpcReduction="10000"/>
          </a:bodyPr>
          <a:lstStyle/>
          <a:p>
            <a:pPr marL="0" indent="0">
              <a:buNone/>
            </a:pPr>
            <a:r>
              <a:rPr lang="en-GB" sz="1800" dirty="0"/>
              <a:t>When it comes to </a:t>
            </a:r>
            <a:r>
              <a:rPr lang="en-GB" sz="1800" b="1" dirty="0"/>
              <a:t>growing up and learning about their body </a:t>
            </a:r>
            <a:r>
              <a:rPr lang="en-GB" sz="1800" dirty="0"/>
              <a:t>children learn about: </a:t>
            </a:r>
          </a:p>
          <a:p>
            <a:pPr lvl="0"/>
            <a:r>
              <a:rPr lang="en-GB" sz="1800" dirty="0"/>
              <a:t>Making choices and decisions </a:t>
            </a:r>
          </a:p>
          <a:p>
            <a:pPr lvl="0"/>
            <a:r>
              <a:rPr lang="en-GB" sz="1800" dirty="0"/>
              <a:t>Looking after their body and keeping clean </a:t>
            </a:r>
          </a:p>
          <a:p>
            <a:pPr lvl="0"/>
            <a:r>
              <a:rPr lang="en-GB" sz="1800" dirty="0"/>
              <a:t>Puberty and how the bodies and emotions of both girls and boys change as they grow </a:t>
            </a:r>
          </a:p>
          <a:p>
            <a:pPr lvl="0"/>
            <a:r>
              <a:rPr lang="en-GB" sz="1800" dirty="0"/>
              <a:t>What ‘having sex’ is and about contraception and condoms.  </a:t>
            </a:r>
          </a:p>
          <a:p>
            <a:pPr marL="0" indent="0">
              <a:buNone/>
            </a:pPr>
            <a:r>
              <a:rPr lang="en-GB" sz="1800" dirty="0"/>
              <a:t> </a:t>
            </a:r>
          </a:p>
          <a:p>
            <a:pPr marL="0" indent="0">
              <a:buNone/>
            </a:pPr>
            <a:r>
              <a:rPr lang="en-GB" sz="1800" dirty="0"/>
              <a:t>When it comes to </a:t>
            </a:r>
            <a:r>
              <a:rPr lang="en-GB" sz="1800" b="1" dirty="0"/>
              <a:t>conception, pregnancy, birth and being a parent/carer </a:t>
            </a:r>
            <a:r>
              <a:rPr lang="en-GB" sz="1800" dirty="0"/>
              <a:t>children learn about: </a:t>
            </a:r>
          </a:p>
          <a:p>
            <a:pPr lvl="0"/>
            <a:r>
              <a:rPr lang="en-GB" sz="1800" dirty="0"/>
              <a:t>How a baby is made (conception) </a:t>
            </a:r>
          </a:p>
          <a:p>
            <a:pPr lvl="0"/>
            <a:r>
              <a:rPr lang="en-GB" sz="1800" dirty="0"/>
              <a:t>Pregnancy and how a baby is born </a:t>
            </a:r>
          </a:p>
          <a:p>
            <a:pPr lvl="0"/>
            <a:r>
              <a:rPr lang="en-GB" sz="1800" dirty="0"/>
              <a:t>Being a parent and thinking about what kind of parent they would be.</a:t>
            </a:r>
          </a:p>
          <a:p>
            <a:pPr marL="0" indent="0">
              <a:buNone/>
            </a:pPr>
            <a:endParaRPr lang="en-GB" sz="1800" dirty="0"/>
          </a:p>
          <a:p>
            <a:pPr marL="0" indent="0">
              <a:buNone/>
            </a:pPr>
            <a:r>
              <a:rPr lang="en-GB" sz="1800" dirty="0"/>
              <a:t>Information for parents and carers about RSHP learning at Second Level at school and at home: </a:t>
            </a:r>
            <a:r>
              <a:rPr lang="en-GB" sz="1800" dirty="0">
                <a:hlinkClick r:id="rId5"/>
              </a:rPr>
              <a:t>https://rshp.scot/second-level/</a:t>
            </a:r>
            <a:r>
              <a:rPr lang="en-GB" sz="1800" dirty="0"/>
              <a:t> </a:t>
            </a:r>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pic>
        <p:nvPicPr>
          <p:cNvPr id="5" name="Recorded Sound">
            <a:hlinkClick r:id="" action="ppaction://media"/>
            <a:extLst>
              <a:ext uri="{FF2B5EF4-FFF2-40B4-BE49-F238E27FC236}">
                <a16:creationId xmlns:a16="http://schemas.microsoft.com/office/drawing/2014/main" id="{3C0D59FC-C875-40B9-A7E1-BBAD816B65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4624" y="3022600"/>
            <a:ext cx="406400" cy="406400"/>
          </a:xfrm>
          <a:prstGeom prst="rect">
            <a:avLst/>
          </a:prstGeom>
        </p:spPr>
      </p:pic>
    </p:spTree>
    <p:extLst>
      <p:ext uri="{BB962C8B-B14F-4D97-AF65-F5344CB8AC3E}">
        <p14:creationId xmlns:p14="http://schemas.microsoft.com/office/powerpoint/2010/main" val="403091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D6D3-D952-42F9-B2EA-6C622B2D5AEA}"/>
              </a:ext>
            </a:extLst>
          </p:cNvPr>
          <p:cNvSpPr>
            <a:spLocks noGrp="1"/>
          </p:cNvSpPr>
          <p:nvPr>
            <p:ph type="title"/>
          </p:nvPr>
        </p:nvSpPr>
        <p:spPr>
          <a:xfrm>
            <a:off x="254620" y="404664"/>
            <a:ext cx="6621636" cy="588561"/>
          </a:xfrm>
        </p:spPr>
        <p:txBody>
          <a:bodyPr>
            <a:noAutofit/>
          </a:bodyPr>
          <a:lstStyle/>
          <a:p>
            <a:pPr algn="l"/>
            <a:br>
              <a:rPr lang="en-GB" sz="2400" dirty="0">
                <a:latin typeface="Twinkl" pitchFamily="2" charset="0"/>
                <a:cs typeface="Calibri Light" panose="020F0302020204030204" pitchFamily="34" charset="0"/>
              </a:rPr>
            </a:br>
            <a:r>
              <a:rPr lang="en-GB" sz="2400" dirty="0">
                <a:latin typeface="Twinkl" pitchFamily="2" charset="0"/>
                <a:cs typeface="Calibri Light" panose="020F0302020204030204" pitchFamily="34" charset="0"/>
              </a:rPr>
              <a:t>What do children and young people want from their RSHP education?</a:t>
            </a:r>
            <a:br>
              <a:rPr lang="en-GB" sz="2400" dirty="0">
                <a:solidFill>
                  <a:srgbClr val="FF0000"/>
                </a:solidFill>
                <a:latin typeface="Twinkl" pitchFamily="2" charset="0"/>
                <a:cs typeface="Calibri Light" panose="020F0302020204030204" pitchFamily="34" charset="0"/>
              </a:rPr>
            </a:br>
            <a:endParaRPr lang="en-GB" sz="2400" dirty="0">
              <a:latin typeface="Twinkl" pitchFamily="2" charset="0"/>
              <a:cs typeface="Calibri Light" panose="020F0302020204030204" pitchFamily="34" charset="0"/>
            </a:endParaRPr>
          </a:p>
        </p:txBody>
      </p:sp>
      <p:sp>
        <p:nvSpPr>
          <p:cNvPr id="6" name="Content Placeholder 3">
            <a:extLst>
              <a:ext uri="{FF2B5EF4-FFF2-40B4-BE49-F238E27FC236}">
                <a16:creationId xmlns:a16="http://schemas.microsoft.com/office/drawing/2014/main" id="{4FA89DD5-5946-4707-A9CB-364EAF3A0D9E}"/>
              </a:ext>
            </a:extLst>
          </p:cNvPr>
          <p:cNvSpPr>
            <a:spLocks noGrp="1"/>
          </p:cNvSpPr>
          <p:nvPr>
            <p:ph idx="1"/>
          </p:nvPr>
        </p:nvSpPr>
        <p:spPr>
          <a:xfrm>
            <a:off x="467544" y="5877272"/>
            <a:ext cx="8229600" cy="608931"/>
          </a:xfrm>
        </p:spPr>
        <p:txBody>
          <a:bodyPr/>
          <a:lstStyle/>
          <a:p>
            <a:r>
              <a:rPr lang="en-GB" dirty="0">
                <a:hlinkClick r:id="rId5"/>
              </a:rPr>
              <a:t>https://</a:t>
            </a:r>
            <a:r>
              <a:rPr lang="en-GB" dirty="0" err="1">
                <a:hlinkClick r:id="rId5"/>
              </a:rPr>
              <a:t>vimeo.com</a:t>
            </a:r>
            <a:r>
              <a:rPr lang="en-GB" dirty="0">
                <a:hlinkClick r:id="rId5"/>
              </a:rPr>
              <a:t>/361997291</a:t>
            </a:r>
            <a:endParaRPr lang="en-GB" dirty="0"/>
          </a:p>
        </p:txBody>
      </p:sp>
      <p:pic>
        <p:nvPicPr>
          <p:cNvPr id="5" name="Picture 4">
            <a:extLst>
              <a:ext uri="{FF2B5EF4-FFF2-40B4-BE49-F238E27FC236}">
                <a16:creationId xmlns:a16="http://schemas.microsoft.com/office/drawing/2014/main" id="{190ED439-12F7-49F0-B1FB-D53D59AC3F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4288" y="404664"/>
            <a:ext cx="1725092" cy="588561"/>
          </a:xfrm>
          <a:prstGeom prst="rect">
            <a:avLst/>
          </a:prstGeom>
        </p:spPr>
      </p:pic>
      <p:pic>
        <p:nvPicPr>
          <p:cNvPr id="3" name="Picture 2">
            <a:extLst>
              <a:ext uri="{FF2B5EF4-FFF2-40B4-BE49-F238E27FC236}">
                <a16:creationId xmlns:a16="http://schemas.microsoft.com/office/drawing/2014/main" id="{AD9CD6E1-7445-5B41-A6A9-EBA1E34552A3}"/>
              </a:ext>
            </a:extLst>
          </p:cNvPr>
          <p:cNvPicPr>
            <a:picLocks noChangeAspect="1"/>
          </p:cNvPicPr>
          <p:nvPr/>
        </p:nvPicPr>
        <p:blipFill>
          <a:blip r:embed="rId7"/>
          <a:stretch>
            <a:fillRect/>
          </a:stretch>
        </p:blipFill>
        <p:spPr>
          <a:xfrm>
            <a:off x="533400" y="1155700"/>
            <a:ext cx="8077200" cy="4546600"/>
          </a:xfrm>
          <a:prstGeom prst="rect">
            <a:avLst/>
          </a:prstGeom>
        </p:spPr>
      </p:pic>
      <p:pic>
        <p:nvPicPr>
          <p:cNvPr id="4" name="Recorded Sound">
            <a:hlinkClick r:id="" action="ppaction://media"/>
            <a:extLst>
              <a:ext uri="{FF2B5EF4-FFF2-40B4-BE49-F238E27FC236}">
                <a16:creationId xmlns:a16="http://schemas.microsoft.com/office/drawing/2014/main" id="{1801F51F-F7E4-4969-B4FD-5EE5FDD312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76672" y="2780928"/>
            <a:ext cx="406400" cy="406400"/>
          </a:xfrm>
          <a:prstGeom prst="rect">
            <a:avLst/>
          </a:prstGeom>
        </p:spPr>
      </p:pic>
    </p:spTree>
    <p:extLst>
      <p:ext uri="{BB962C8B-B14F-4D97-AF65-F5344CB8AC3E}">
        <p14:creationId xmlns:p14="http://schemas.microsoft.com/office/powerpoint/2010/main" val="11643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Twinkl" pitchFamily="2" charset="0"/>
              </a:rPr>
              <a:t>Our SCHOOL’S LGBT charter journey</a:t>
            </a:r>
          </a:p>
        </p:txBody>
      </p:sp>
      <p:sp>
        <p:nvSpPr>
          <p:cNvPr id="3" name="Content Placeholder 2"/>
          <p:cNvSpPr>
            <a:spLocks noGrp="1"/>
          </p:cNvSpPr>
          <p:nvPr>
            <p:ph idx="1"/>
          </p:nvPr>
        </p:nvSpPr>
        <p:spPr/>
        <p:txBody>
          <a:bodyPr/>
          <a:lstStyle/>
          <a:p>
            <a:r>
              <a:rPr lang="en-GB" dirty="0">
                <a:latin typeface="Twinkl" pitchFamily="2" charset="0"/>
              </a:rPr>
              <a:t>As a school, we have gained </a:t>
            </a:r>
          </a:p>
          <a:p>
            <a:pPr marL="68580" indent="0">
              <a:buNone/>
            </a:pPr>
            <a:r>
              <a:rPr lang="en-GB" dirty="0">
                <a:latin typeface="Twinkl" pitchFamily="2" charset="0"/>
              </a:rPr>
              <a:t>    accreditation towards  LGBT charter</a:t>
            </a:r>
          </a:p>
          <a:p>
            <a:pPr marL="68580" indent="0">
              <a:buNone/>
            </a:pPr>
            <a:r>
              <a:rPr lang="en-GB" dirty="0">
                <a:latin typeface="Twinkl" pitchFamily="2" charset="0"/>
              </a:rPr>
              <a:t>    status. </a:t>
            </a:r>
          </a:p>
          <a:p>
            <a:pPr marL="68580" indent="0">
              <a:buNone/>
            </a:pPr>
            <a:endParaRPr lang="en-GB" dirty="0">
              <a:latin typeface="Twinkl" pitchFamily="2" charset="0"/>
            </a:endParaRPr>
          </a:p>
          <a:p>
            <a:r>
              <a:rPr lang="en-GB" dirty="0">
                <a:latin typeface="Twinkl" pitchFamily="2" charset="0"/>
              </a:rPr>
              <a:t>All staff have undertaken training and we </a:t>
            </a:r>
          </a:p>
          <a:p>
            <a:pPr marL="68580" indent="0">
              <a:buNone/>
            </a:pPr>
            <a:r>
              <a:rPr lang="en-GB" dirty="0">
                <a:latin typeface="Twinkl" pitchFamily="2" charset="0"/>
              </a:rPr>
              <a:t>     ensure that we proactively include LGBTI </a:t>
            </a:r>
          </a:p>
          <a:p>
            <a:pPr marL="68580" indent="0">
              <a:buNone/>
            </a:pPr>
            <a:r>
              <a:rPr lang="en-GB" dirty="0">
                <a:latin typeface="Twinkl" pitchFamily="2" charset="0"/>
              </a:rPr>
              <a:t>     awareness in our learning journey.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005064"/>
            <a:ext cx="2514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0C998AD4-BDBF-46C9-97AE-E5917FDB00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6672" y="3225800"/>
            <a:ext cx="406400" cy="406400"/>
          </a:xfrm>
          <a:prstGeom prst="rect">
            <a:avLst/>
          </a:prstGeom>
        </p:spPr>
      </p:pic>
    </p:spTree>
    <p:extLst>
      <p:ext uri="{BB962C8B-B14F-4D97-AF65-F5344CB8AC3E}">
        <p14:creationId xmlns:p14="http://schemas.microsoft.com/office/powerpoint/2010/main" val="102859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Twinkl" pitchFamily="2" charset="0"/>
              </a:rPr>
              <a:t>Where LGBT education fits in to our </a:t>
            </a:r>
            <a:r>
              <a:rPr lang="en-GB" dirty="0" err="1">
                <a:latin typeface="Twinkl" pitchFamily="2" charset="0"/>
              </a:rPr>
              <a:t>rSHP</a:t>
            </a:r>
            <a:r>
              <a:rPr lang="en-GB" dirty="0">
                <a:latin typeface="Twinkl" pitchFamily="2" charset="0"/>
              </a:rPr>
              <a:t> learning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3350037"/>
              </p:ext>
            </p:extLst>
          </p:nvPr>
        </p:nvGraphicFramePr>
        <p:xfrm>
          <a:off x="395536" y="1409382"/>
          <a:ext cx="8496944" cy="4481276"/>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495479">
                <a:tc>
                  <a:txBody>
                    <a:bodyPr/>
                    <a:lstStyle/>
                    <a:p>
                      <a:pPr algn="ctr"/>
                      <a:r>
                        <a:rPr lang="en-GB" sz="1400" dirty="0">
                          <a:latin typeface="Twinkl" pitchFamily="2" charset="0"/>
                        </a:rPr>
                        <a:t>Year</a:t>
                      </a:r>
                    </a:p>
                  </a:txBody>
                  <a:tcPr/>
                </a:tc>
                <a:tc>
                  <a:txBody>
                    <a:bodyPr/>
                    <a:lstStyle/>
                    <a:p>
                      <a:pPr algn="ctr"/>
                      <a:r>
                        <a:rPr lang="en-GB" sz="1400" dirty="0">
                          <a:latin typeface="Twinkl" pitchFamily="2" charset="0"/>
                        </a:rPr>
                        <a:t>Content</a:t>
                      </a:r>
                    </a:p>
                  </a:txBody>
                  <a:tcPr/>
                </a:tc>
                <a:extLst>
                  <a:ext uri="{0D108BD9-81ED-4DB2-BD59-A6C34878D82A}">
                    <a16:rowId xmlns:a16="http://schemas.microsoft.com/office/drawing/2014/main" val="10000"/>
                  </a:ext>
                </a:extLst>
              </a:tr>
              <a:tr h="495479">
                <a:tc>
                  <a:txBody>
                    <a:bodyPr/>
                    <a:lstStyle/>
                    <a:p>
                      <a:pPr algn="ctr"/>
                      <a:r>
                        <a:rPr lang="en-GB" sz="2000" b="1" dirty="0">
                          <a:latin typeface="Twinkl" pitchFamily="2" charset="0"/>
                        </a:rPr>
                        <a:t>P1</a:t>
                      </a:r>
                    </a:p>
                  </a:txBody>
                  <a:tcPr/>
                </a:tc>
                <a:tc>
                  <a:txBody>
                    <a:bodyPr/>
                    <a:lstStyle/>
                    <a:p>
                      <a:pPr algn="ctr"/>
                      <a:r>
                        <a:rPr lang="en-GB" sz="1400" dirty="0">
                          <a:latin typeface="Twinkl" pitchFamily="2" charset="0"/>
                        </a:rPr>
                        <a:t>We</a:t>
                      </a:r>
                      <a:r>
                        <a:rPr lang="en-GB" sz="1400" baseline="0" dirty="0">
                          <a:latin typeface="Twinkl" pitchFamily="2" charset="0"/>
                        </a:rPr>
                        <a:t> are all unique</a:t>
                      </a:r>
                    </a:p>
                    <a:p>
                      <a:pPr algn="ctr"/>
                      <a:r>
                        <a:rPr lang="en-GB" sz="1400" baseline="0" dirty="0">
                          <a:latin typeface="Twinkl" pitchFamily="2" charset="0"/>
                        </a:rPr>
                        <a:t>What is a family?</a:t>
                      </a:r>
                      <a:endParaRPr lang="en-GB" sz="1400" dirty="0">
                        <a:latin typeface="Twinkl" pitchFamily="2" charset="0"/>
                      </a:endParaRPr>
                    </a:p>
                  </a:txBody>
                  <a:tcPr/>
                </a:tc>
                <a:extLst>
                  <a:ext uri="{0D108BD9-81ED-4DB2-BD59-A6C34878D82A}">
                    <a16:rowId xmlns:a16="http://schemas.microsoft.com/office/drawing/2014/main" val="10001"/>
                  </a:ext>
                </a:extLst>
              </a:tr>
              <a:tr h="495479">
                <a:tc>
                  <a:txBody>
                    <a:bodyPr/>
                    <a:lstStyle/>
                    <a:p>
                      <a:pPr algn="ctr"/>
                      <a:r>
                        <a:rPr lang="en-GB" sz="2000" b="1" dirty="0">
                          <a:latin typeface="Twinkl" pitchFamily="2" charset="0"/>
                        </a:rPr>
                        <a:t>P2</a:t>
                      </a:r>
                    </a:p>
                  </a:txBody>
                  <a:tcPr/>
                </a:tc>
                <a:tc>
                  <a:txBody>
                    <a:bodyPr/>
                    <a:lstStyle/>
                    <a:p>
                      <a:pPr algn="ctr"/>
                      <a:r>
                        <a:rPr lang="en-GB" sz="1400" dirty="0">
                          <a:latin typeface="Twinkl" pitchFamily="2" charset="0"/>
                        </a:rPr>
                        <a:t>My body</a:t>
                      </a:r>
                    </a:p>
                  </a:txBody>
                  <a:tcPr/>
                </a:tc>
                <a:extLst>
                  <a:ext uri="{0D108BD9-81ED-4DB2-BD59-A6C34878D82A}">
                    <a16:rowId xmlns:a16="http://schemas.microsoft.com/office/drawing/2014/main" val="10002"/>
                  </a:ext>
                </a:extLst>
              </a:tr>
              <a:tr h="495479">
                <a:tc>
                  <a:txBody>
                    <a:bodyPr/>
                    <a:lstStyle/>
                    <a:p>
                      <a:pPr algn="ctr"/>
                      <a:r>
                        <a:rPr lang="en-GB" sz="2000" b="1" dirty="0">
                          <a:latin typeface="Twinkl" pitchFamily="2" charset="0"/>
                        </a:rPr>
                        <a:t>P3</a:t>
                      </a:r>
                    </a:p>
                  </a:txBody>
                  <a:tcPr/>
                </a:tc>
                <a:tc>
                  <a:txBody>
                    <a:bodyPr/>
                    <a:lstStyle/>
                    <a:p>
                      <a:pPr algn="ctr"/>
                      <a:r>
                        <a:rPr lang="en-GB" sz="1400" dirty="0">
                          <a:latin typeface="Twinkl" pitchFamily="2" charset="0"/>
                        </a:rPr>
                        <a:t>All families are different </a:t>
                      </a:r>
                    </a:p>
                    <a:p>
                      <a:pPr algn="ctr"/>
                      <a:r>
                        <a:rPr lang="en-GB" sz="1400" dirty="0">
                          <a:latin typeface="Twinkl" pitchFamily="2" charset="0"/>
                        </a:rPr>
                        <a:t>Diversity and Respect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latin typeface="Twinkl" pitchFamily="2" charset="0"/>
                        </a:rPr>
                        <a:t>What</a:t>
                      </a:r>
                      <a:r>
                        <a:rPr lang="en-GB" sz="1400" baseline="0" dirty="0">
                          <a:latin typeface="Twinkl" pitchFamily="2" charset="0"/>
                        </a:rPr>
                        <a:t> is love? Heterosexual and lesbian, gay and bisexual relationships.</a:t>
                      </a:r>
                      <a:endParaRPr lang="en-GB" sz="1400" dirty="0">
                        <a:latin typeface="Twinkl" pitchFamily="2" charset="0"/>
                      </a:endParaRPr>
                    </a:p>
                  </a:txBody>
                  <a:tcPr/>
                </a:tc>
                <a:extLst>
                  <a:ext uri="{0D108BD9-81ED-4DB2-BD59-A6C34878D82A}">
                    <a16:rowId xmlns:a16="http://schemas.microsoft.com/office/drawing/2014/main" val="10003"/>
                  </a:ext>
                </a:extLst>
              </a:tr>
              <a:tr h="495479">
                <a:tc>
                  <a:txBody>
                    <a:bodyPr/>
                    <a:lstStyle/>
                    <a:p>
                      <a:pPr algn="ctr"/>
                      <a:r>
                        <a:rPr lang="en-GB" sz="2000" b="1" dirty="0">
                          <a:latin typeface="Twinkl" pitchFamily="2" charset="0"/>
                        </a:rPr>
                        <a:t>P4</a:t>
                      </a:r>
                    </a:p>
                  </a:txBody>
                  <a:tcPr/>
                </a:tc>
                <a:tc>
                  <a:txBody>
                    <a:bodyPr/>
                    <a:lstStyle/>
                    <a:p>
                      <a:pPr algn="ctr"/>
                      <a:r>
                        <a:rPr lang="en-GB" sz="1400" dirty="0">
                          <a:latin typeface="Twinkl" pitchFamily="2" charset="0"/>
                        </a:rPr>
                        <a:t>Homophobic</a:t>
                      </a:r>
                      <a:r>
                        <a:rPr lang="en-GB" sz="1400" baseline="0" dirty="0">
                          <a:latin typeface="Twinkl" pitchFamily="2" charset="0"/>
                        </a:rPr>
                        <a:t> language </a:t>
                      </a:r>
                      <a:endParaRPr lang="en-GB" sz="1400" dirty="0">
                        <a:latin typeface="Twinkl" pitchFamily="2" charset="0"/>
                      </a:endParaRPr>
                    </a:p>
                  </a:txBody>
                  <a:tcPr/>
                </a:tc>
                <a:extLst>
                  <a:ext uri="{0D108BD9-81ED-4DB2-BD59-A6C34878D82A}">
                    <a16:rowId xmlns:a16="http://schemas.microsoft.com/office/drawing/2014/main" val="10004"/>
                  </a:ext>
                </a:extLst>
              </a:tr>
              <a:tr h="495479">
                <a:tc>
                  <a:txBody>
                    <a:bodyPr/>
                    <a:lstStyle/>
                    <a:p>
                      <a:pPr algn="ctr"/>
                      <a:r>
                        <a:rPr lang="en-GB" sz="2000" b="1" dirty="0">
                          <a:latin typeface="Twinkl" pitchFamily="2" charset="0"/>
                        </a:rPr>
                        <a:t>P5</a:t>
                      </a:r>
                    </a:p>
                  </a:txBody>
                  <a:tcPr/>
                </a:tc>
                <a:tc>
                  <a:txBody>
                    <a:bodyPr/>
                    <a:lstStyle/>
                    <a:p>
                      <a:pPr algn="ctr"/>
                      <a:r>
                        <a:rPr lang="en-GB" sz="1400" dirty="0">
                          <a:latin typeface="Twinkl" pitchFamily="2" charset="0"/>
                        </a:rPr>
                        <a:t>Stereotypes</a:t>
                      </a:r>
                    </a:p>
                    <a:p>
                      <a:pPr algn="ctr"/>
                      <a:r>
                        <a:rPr lang="en-GB" sz="1400" dirty="0">
                          <a:latin typeface="Twinkl" pitchFamily="2" charset="0"/>
                        </a:rPr>
                        <a:t>Friendships</a:t>
                      </a:r>
                    </a:p>
                    <a:p>
                      <a:pPr algn="ctr"/>
                      <a:r>
                        <a:rPr lang="en-GB" sz="1400" dirty="0">
                          <a:latin typeface="Twinkl" pitchFamily="2" charset="0"/>
                        </a:rPr>
                        <a:t>Being Transgender</a:t>
                      </a:r>
                    </a:p>
                  </a:txBody>
                  <a:tcPr/>
                </a:tc>
                <a:extLst>
                  <a:ext uri="{0D108BD9-81ED-4DB2-BD59-A6C34878D82A}">
                    <a16:rowId xmlns:a16="http://schemas.microsoft.com/office/drawing/2014/main" val="10005"/>
                  </a:ext>
                </a:extLst>
              </a:tr>
              <a:tr h="495479">
                <a:tc>
                  <a:txBody>
                    <a:bodyPr/>
                    <a:lstStyle/>
                    <a:p>
                      <a:pPr algn="ctr"/>
                      <a:r>
                        <a:rPr lang="en-GB" sz="2000" b="1" dirty="0">
                          <a:latin typeface="Twinkl" pitchFamily="2" charset="0"/>
                        </a:rPr>
                        <a:t>P6</a:t>
                      </a:r>
                    </a:p>
                  </a:txBody>
                  <a:tcPr/>
                </a:tc>
                <a:tc>
                  <a:txBody>
                    <a:bodyPr/>
                    <a:lstStyle/>
                    <a:p>
                      <a:pPr algn="ctr"/>
                      <a:r>
                        <a:rPr lang="en-GB" sz="1400" dirty="0">
                          <a:latin typeface="Twinkl" pitchFamily="2" charset="0"/>
                        </a:rPr>
                        <a:t>What is Love? </a:t>
                      </a:r>
                    </a:p>
                    <a:p>
                      <a:pPr algn="ctr"/>
                      <a:r>
                        <a:rPr lang="en-GB" sz="1400" dirty="0">
                          <a:latin typeface="Twinkl" pitchFamily="2" charset="0"/>
                        </a:rPr>
                        <a:t>Being attracted</a:t>
                      </a:r>
                      <a:r>
                        <a:rPr lang="en-GB" sz="1400" baseline="0" dirty="0">
                          <a:latin typeface="Twinkl" pitchFamily="2" charset="0"/>
                        </a:rPr>
                        <a:t> to someone</a:t>
                      </a:r>
                      <a:endParaRPr lang="en-GB" sz="1400" dirty="0">
                        <a:latin typeface="Twinkl" pitchFamily="2" charset="0"/>
                      </a:endParaRPr>
                    </a:p>
                  </a:txBody>
                  <a:tcPr/>
                </a:tc>
                <a:extLst>
                  <a:ext uri="{0D108BD9-81ED-4DB2-BD59-A6C34878D82A}">
                    <a16:rowId xmlns:a16="http://schemas.microsoft.com/office/drawing/2014/main" val="10006"/>
                  </a:ext>
                </a:extLst>
              </a:tr>
              <a:tr h="495479">
                <a:tc>
                  <a:txBody>
                    <a:bodyPr/>
                    <a:lstStyle/>
                    <a:p>
                      <a:pPr algn="ctr"/>
                      <a:r>
                        <a:rPr lang="en-GB" sz="2000" b="1" dirty="0">
                          <a:latin typeface="Twinkl" pitchFamily="2" charset="0"/>
                        </a:rPr>
                        <a:t>P7</a:t>
                      </a:r>
                    </a:p>
                  </a:txBody>
                  <a:tcPr/>
                </a:tc>
                <a:tc>
                  <a:txBody>
                    <a:bodyPr/>
                    <a:lstStyle/>
                    <a:p>
                      <a:pPr algn="ctr"/>
                      <a:r>
                        <a:rPr lang="en-GB" sz="1400" dirty="0">
                          <a:latin typeface="Twinkl" pitchFamily="2" charset="0"/>
                        </a:rPr>
                        <a:t>Understanding human</a:t>
                      </a:r>
                      <a:r>
                        <a:rPr lang="en-GB" sz="1400" baseline="0" dirty="0">
                          <a:latin typeface="Twinkl" pitchFamily="2" charset="0"/>
                        </a:rPr>
                        <a:t> sexuality</a:t>
                      </a:r>
                      <a:endParaRPr lang="en-GB" sz="1400" dirty="0">
                        <a:latin typeface="Twinkl" pitchFamily="2" charset="0"/>
                      </a:endParaRPr>
                    </a:p>
                  </a:txBody>
                  <a:tcPr/>
                </a:tc>
                <a:extLst>
                  <a:ext uri="{0D108BD9-81ED-4DB2-BD59-A6C34878D82A}">
                    <a16:rowId xmlns:a16="http://schemas.microsoft.com/office/drawing/2014/main" val="10007"/>
                  </a:ext>
                </a:extLst>
              </a:tr>
            </a:tbl>
          </a:graphicData>
        </a:graphic>
      </p:graphicFrame>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6" y="5889996"/>
            <a:ext cx="1506488" cy="95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A987CA5B-1DEE-4661-88FF-0D621A1982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2656" y="3200757"/>
            <a:ext cx="406400" cy="406400"/>
          </a:xfrm>
          <a:prstGeom prst="rect">
            <a:avLst/>
          </a:prstGeom>
        </p:spPr>
      </p:pic>
    </p:spTree>
    <p:extLst>
      <p:ext uri="{BB962C8B-B14F-4D97-AF65-F5344CB8AC3E}">
        <p14:creationId xmlns:p14="http://schemas.microsoft.com/office/powerpoint/2010/main" val="161507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latin typeface="Calibri Light" panose="020F0302020204030204" pitchFamily="34" charset="0"/>
                <a:cs typeface="Calibri Light" panose="020F0302020204030204" pitchFamily="34" charset="0"/>
              </a:rPr>
              <a:t>Parents and Carers</a:t>
            </a:r>
          </a:p>
        </p:txBody>
      </p:sp>
      <p:sp>
        <p:nvSpPr>
          <p:cNvPr id="3" name="Content Placeholder 2"/>
          <p:cNvSpPr>
            <a:spLocks noGrp="1"/>
          </p:cNvSpPr>
          <p:nvPr>
            <p:ph idx="1"/>
          </p:nvPr>
        </p:nvSpPr>
        <p:spPr/>
        <p:txBody>
          <a:bodyPr>
            <a:normAutofit fontScale="92500"/>
          </a:bodyPr>
          <a:lstStyle/>
          <a:p>
            <a:r>
              <a:rPr lang="en-GB" sz="2400" dirty="0"/>
              <a:t>Across this resource, and in Broomhill, our approach to RSHP education, is that there is an acknowledgement that parents and carers are the primary educators of their children.</a:t>
            </a:r>
          </a:p>
          <a:p>
            <a:pPr marL="0" indent="0">
              <a:buNone/>
            </a:pPr>
            <a:endParaRPr lang="en-GB" sz="2400" dirty="0"/>
          </a:p>
          <a:p>
            <a:r>
              <a:rPr lang="en-GB" sz="2400" dirty="0"/>
              <a:t>In delivering RSHP education parents/carers will be given advance knowledge of topics and lessons.</a:t>
            </a:r>
          </a:p>
          <a:p>
            <a:pPr marL="0" indent="0">
              <a:buNone/>
            </a:pPr>
            <a:endParaRPr lang="en-GB" sz="2400" dirty="0"/>
          </a:p>
          <a:p>
            <a:r>
              <a:rPr lang="en-GB" sz="2400" dirty="0"/>
              <a:t>By learning together at home and school we can help consolidate learning – it’s a partnership approach.</a:t>
            </a:r>
          </a:p>
        </p:txBody>
      </p:sp>
      <p:pic>
        <p:nvPicPr>
          <p:cNvPr id="4" name="Picture 3">
            <a:extLst>
              <a:ext uri="{FF2B5EF4-FFF2-40B4-BE49-F238E27FC236}">
                <a16:creationId xmlns:a16="http://schemas.microsoft.com/office/drawing/2014/main" id="{8AB04F95-89E2-EE4B-8D62-8A6C56609E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cxnSp>
        <p:nvCxnSpPr>
          <p:cNvPr id="6" name="Straight Connector 5">
            <a:extLst>
              <a:ext uri="{FF2B5EF4-FFF2-40B4-BE49-F238E27FC236}">
                <a16:creationId xmlns:a16="http://schemas.microsoft.com/office/drawing/2014/main" id="{1EDC49CD-9EE0-7946-B400-945FEABBF729}"/>
              </a:ext>
            </a:extLst>
          </p:cNvPr>
          <p:cNvCxnSpPr/>
          <p:nvPr/>
        </p:nvCxnSpPr>
        <p:spPr>
          <a:xfrm>
            <a:off x="539552" y="1405197"/>
            <a:ext cx="4248472" cy="0"/>
          </a:xfrm>
          <a:prstGeom prst="line">
            <a:avLst/>
          </a:prstGeom>
        </p:spPr>
        <p:style>
          <a:lnRef idx="1">
            <a:schemeClr val="dk1"/>
          </a:lnRef>
          <a:fillRef idx="0">
            <a:schemeClr val="dk1"/>
          </a:fillRef>
          <a:effectRef idx="0">
            <a:schemeClr val="dk1"/>
          </a:effectRef>
          <a:fontRef idx="minor">
            <a:schemeClr val="tx1"/>
          </a:fontRef>
        </p:style>
      </p:cxnSp>
      <p:pic>
        <p:nvPicPr>
          <p:cNvPr id="7" name="Recorded Sound">
            <a:hlinkClick r:id="" action="ppaction://media"/>
            <a:extLst>
              <a:ext uri="{FF2B5EF4-FFF2-40B4-BE49-F238E27FC236}">
                <a16:creationId xmlns:a16="http://schemas.microsoft.com/office/drawing/2014/main" id="{DDE1377F-E5FB-4CEB-822F-99505C1F7F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600" y="2951162"/>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6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1C85F-60EE-45F3-A818-F8652A95D562}"/>
              </a:ext>
            </a:extLst>
          </p:cNvPr>
          <p:cNvSpPr>
            <a:spLocks noGrp="1"/>
          </p:cNvSpPr>
          <p:nvPr>
            <p:ph type="title"/>
          </p:nvPr>
        </p:nvSpPr>
        <p:spPr>
          <a:xfrm>
            <a:off x="457200" y="274638"/>
            <a:ext cx="6923112" cy="900112"/>
          </a:xfrm>
        </p:spPr>
        <p:txBody>
          <a:bodyPr>
            <a:normAutofit fontScale="90000"/>
          </a:bodyPr>
          <a:lstStyle/>
          <a:p>
            <a:pPr algn="l"/>
            <a:r>
              <a:rPr lang="en-GB" sz="2800" dirty="0">
                <a:latin typeface="Twinkl" pitchFamily="2" charset="0"/>
                <a:cs typeface="Calibri Light" panose="020F0302020204030204" pitchFamily="34" charset="0"/>
              </a:rPr>
              <a:t>What is the role of parents and carers in </a:t>
            </a:r>
            <a:br>
              <a:rPr lang="en-GB" sz="2800" dirty="0">
                <a:latin typeface="Twinkl" pitchFamily="2" charset="0"/>
                <a:cs typeface="Calibri Light" panose="020F0302020204030204" pitchFamily="34" charset="0"/>
              </a:rPr>
            </a:br>
            <a:r>
              <a:rPr lang="en-GB" sz="2800" dirty="0">
                <a:latin typeface="Twinkl" pitchFamily="2" charset="0"/>
                <a:cs typeface="Calibri Light" panose="020F0302020204030204" pitchFamily="34" charset="0"/>
              </a:rPr>
              <a:t>RSHP education?</a:t>
            </a:r>
          </a:p>
        </p:txBody>
      </p:sp>
      <p:sp>
        <p:nvSpPr>
          <p:cNvPr id="6" name="Content Placeholder 3">
            <a:extLst>
              <a:ext uri="{FF2B5EF4-FFF2-40B4-BE49-F238E27FC236}">
                <a16:creationId xmlns:a16="http://schemas.microsoft.com/office/drawing/2014/main" id="{679C0F3C-55B8-4684-B108-5D8F387B6D83}"/>
              </a:ext>
            </a:extLst>
          </p:cNvPr>
          <p:cNvSpPr txBox="1">
            <a:spLocks/>
          </p:cNvSpPr>
          <p:nvPr/>
        </p:nvSpPr>
        <p:spPr>
          <a:xfrm>
            <a:off x="609600" y="5733256"/>
            <a:ext cx="8229600" cy="54530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hlinkClick r:id="rId3"/>
              </a:rPr>
              <a:t>https://</a:t>
            </a:r>
            <a:r>
              <a:rPr lang="en-GB" dirty="0" err="1">
                <a:hlinkClick r:id="rId3"/>
              </a:rPr>
              <a:t>vimeo.com</a:t>
            </a:r>
            <a:r>
              <a:rPr lang="en-GB" dirty="0">
                <a:hlinkClick r:id="rId3"/>
              </a:rPr>
              <a:t>/361996285</a:t>
            </a:r>
            <a:endParaRPr lang="en-GB" dirty="0"/>
          </a:p>
        </p:txBody>
      </p:sp>
      <p:pic>
        <p:nvPicPr>
          <p:cNvPr id="3" name="Picture 2">
            <a:extLst>
              <a:ext uri="{FF2B5EF4-FFF2-40B4-BE49-F238E27FC236}">
                <a16:creationId xmlns:a16="http://schemas.microsoft.com/office/drawing/2014/main" id="{5A556BDE-8A87-6845-8158-BC8E8B838435}"/>
              </a:ext>
            </a:extLst>
          </p:cNvPr>
          <p:cNvPicPr>
            <a:picLocks noChangeAspect="1"/>
          </p:cNvPicPr>
          <p:nvPr/>
        </p:nvPicPr>
        <p:blipFill>
          <a:blip r:embed="rId4"/>
          <a:stretch>
            <a:fillRect/>
          </a:stretch>
        </p:blipFill>
        <p:spPr>
          <a:xfrm>
            <a:off x="546100" y="1174750"/>
            <a:ext cx="8051800" cy="4508500"/>
          </a:xfrm>
          <a:prstGeom prst="rect">
            <a:avLst/>
          </a:prstGeom>
        </p:spPr>
      </p:pic>
    </p:spTree>
    <p:extLst>
      <p:ext uri="{BB962C8B-B14F-4D97-AF65-F5344CB8AC3E}">
        <p14:creationId xmlns:p14="http://schemas.microsoft.com/office/powerpoint/2010/main" val="299369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Twinkl" pitchFamily="2" charset="0"/>
              </a:rPr>
              <a:t>Progression</a:t>
            </a:r>
            <a:r>
              <a:rPr lang="en-GB" dirty="0"/>
              <a:t> </a:t>
            </a:r>
          </a:p>
        </p:txBody>
      </p:sp>
      <p:graphicFrame>
        <p:nvGraphicFramePr>
          <p:cNvPr id="4" name="Table 3"/>
          <p:cNvGraphicFramePr>
            <a:graphicFrameLocks noGrp="1"/>
          </p:cNvGraphicFramePr>
          <p:nvPr>
            <p:extLst>
              <p:ext uri="{D42A27DB-BD31-4B8C-83A1-F6EECF244321}">
                <p14:modId xmlns:p14="http://schemas.microsoft.com/office/powerpoint/2010/main" val="1904446652"/>
              </p:ext>
            </p:extLst>
          </p:nvPr>
        </p:nvGraphicFramePr>
        <p:xfrm>
          <a:off x="467544" y="1196752"/>
          <a:ext cx="8208912" cy="3927884"/>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tblGrid>
              <a:tr h="648072">
                <a:tc>
                  <a:txBody>
                    <a:bodyPr/>
                    <a:lstStyle/>
                    <a:p>
                      <a:pPr algn="ctr"/>
                      <a:r>
                        <a:rPr lang="en-GB" sz="3200" dirty="0">
                          <a:latin typeface="Twinkl" pitchFamily="2" charset="0"/>
                        </a:rPr>
                        <a:t>Early</a:t>
                      </a:r>
                    </a:p>
                  </a:txBody>
                  <a:tcPr/>
                </a:tc>
                <a:tc>
                  <a:txBody>
                    <a:bodyPr/>
                    <a:lstStyle/>
                    <a:p>
                      <a:pPr algn="ctr"/>
                      <a:r>
                        <a:rPr lang="en-GB" sz="3200" dirty="0">
                          <a:latin typeface="Twinkl" pitchFamily="2" charset="0"/>
                        </a:rPr>
                        <a:t>First</a:t>
                      </a:r>
                    </a:p>
                  </a:txBody>
                  <a:tcPr/>
                </a:tc>
                <a:tc>
                  <a:txBody>
                    <a:bodyPr/>
                    <a:lstStyle/>
                    <a:p>
                      <a:pPr algn="ctr"/>
                      <a:r>
                        <a:rPr lang="en-GB" sz="3200" dirty="0">
                          <a:latin typeface="Twinkl" pitchFamily="2" charset="0"/>
                        </a:rPr>
                        <a:t>Second</a:t>
                      </a:r>
                    </a:p>
                  </a:txBody>
                  <a:tcPr/>
                </a:tc>
                <a:extLst>
                  <a:ext uri="{0D108BD9-81ED-4DB2-BD59-A6C34878D82A}">
                    <a16:rowId xmlns:a16="http://schemas.microsoft.com/office/drawing/2014/main" val="10000"/>
                  </a:ext>
                </a:extLst>
              </a:tr>
              <a:tr h="954106">
                <a:tc>
                  <a:txBody>
                    <a:bodyPr/>
                    <a:lstStyle/>
                    <a:p>
                      <a:pPr algn="ctr"/>
                      <a:r>
                        <a:rPr lang="en-GB" sz="1600" b="1" dirty="0">
                          <a:latin typeface="Twinkl" pitchFamily="2" charset="0"/>
                        </a:rPr>
                        <a:t>*Teacher judgement as some areas will have been covered in Nursery / already covered through topics/</a:t>
                      </a:r>
                      <a:r>
                        <a:rPr lang="en-GB" sz="1600" b="1" dirty="0" err="1">
                          <a:latin typeface="Twinkl" pitchFamily="2" charset="0"/>
                        </a:rPr>
                        <a:t>PAthS</a:t>
                      </a:r>
                      <a:endParaRPr lang="en-GB" sz="1600" b="1" dirty="0">
                        <a:latin typeface="Twinkl" pitchFamily="2" charset="0"/>
                      </a:endParaRPr>
                    </a:p>
                    <a:p>
                      <a:pPr algn="ctr"/>
                      <a:r>
                        <a:rPr lang="en-GB" sz="2000" b="1" dirty="0">
                          <a:latin typeface="Twinkl" pitchFamily="2" charset="0"/>
                        </a:rPr>
                        <a:t>P1</a:t>
                      </a:r>
                    </a:p>
                  </a:txBody>
                  <a:tcPr/>
                </a:tc>
                <a:tc>
                  <a:txBody>
                    <a:bodyPr/>
                    <a:lstStyle/>
                    <a:p>
                      <a:pPr algn="ctr"/>
                      <a:r>
                        <a:rPr lang="en-GB" sz="2800" b="1" dirty="0">
                          <a:latin typeface="Twinkl" pitchFamily="2" charset="0"/>
                        </a:rPr>
                        <a:t>To begin</a:t>
                      </a:r>
                    </a:p>
                    <a:p>
                      <a:pPr algn="ctr"/>
                      <a:endParaRPr lang="en-GB" sz="2800" b="1" dirty="0">
                        <a:latin typeface="Twinkl" pitchFamily="2" charset="0"/>
                      </a:endParaRPr>
                    </a:p>
                    <a:p>
                      <a:pPr algn="ctr"/>
                      <a:r>
                        <a:rPr lang="en-GB" sz="2800" b="1" dirty="0">
                          <a:latin typeface="Twinkl" pitchFamily="2" charset="0"/>
                        </a:rPr>
                        <a:t>P2</a:t>
                      </a:r>
                    </a:p>
                  </a:txBody>
                  <a:tcPr/>
                </a:tc>
                <a:tc>
                  <a:txBody>
                    <a:bodyPr/>
                    <a:lstStyle/>
                    <a:p>
                      <a:pPr algn="ctr"/>
                      <a:r>
                        <a:rPr lang="en-GB" sz="2800" b="1" dirty="0">
                          <a:latin typeface="Twinkl" pitchFamily="2" charset="0"/>
                        </a:rPr>
                        <a:t>To begin</a:t>
                      </a:r>
                    </a:p>
                    <a:p>
                      <a:pPr algn="ctr"/>
                      <a:r>
                        <a:rPr lang="en-GB" sz="2800" b="1" dirty="0">
                          <a:latin typeface="Twinkl" pitchFamily="2" charset="0"/>
                        </a:rPr>
                        <a:t>P5</a:t>
                      </a:r>
                    </a:p>
                  </a:txBody>
                  <a:tcPr/>
                </a:tc>
                <a:extLst>
                  <a:ext uri="{0D108BD9-81ED-4DB2-BD59-A6C34878D82A}">
                    <a16:rowId xmlns:a16="http://schemas.microsoft.com/office/drawing/2014/main" val="10001"/>
                  </a:ext>
                </a:extLst>
              </a:tr>
              <a:tr h="954106">
                <a:tc>
                  <a:txBody>
                    <a:bodyPr/>
                    <a:lstStyle/>
                    <a:p>
                      <a:pPr algn="ctr"/>
                      <a:endParaRPr lang="en-GB" sz="2000" b="1" dirty="0">
                        <a:latin typeface="Twinkl" pitchFamily="2" charset="0"/>
                      </a:endParaRPr>
                    </a:p>
                  </a:txBody>
                  <a:tcPr/>
                </a:tc>
                <a:tc>
                  <a:txBody>
                    <a:bodyPr/>
                    <a:lstStyle/>
                    <a:p>
                      <a:pPr algn="ctr"/>
                      <a:r>
                        <a:rPr lang="en-GB" sz="2800" b="1" dirty="0">
                          <a:latin typeface="Twinkl" pitchFamily="2" charset="0"/>
                        </a:rPr>
                        <a:t>Progression</a:t>
                      </a:r>
                      <a:r>
                        <a:rPr lang="en-GB" sz="2800" b="1" baseline="0" dirty="0">
                          <a:latin typeface="Twinkl" pitchFamily="2" charset="0"/>
                        </a:rPr>
                        <a:t> 1</a:t>
                      </a:r>
                    </a:p>
                    <a:p>
                      <a:pPr algn="ctr"/>
                      <a:r>
                        <a:rPr lang="en-GB" sz="2800" b="1" baseline="0" dirty="0">
                          <a:latin typeface="Twinkl" pitchFamily="2" charset="0"/>
                        </a:rPr>
                        <a:t>P3</a:t>
                      </a:r>
                      <a:endParaRPr lang="en-GB" sz="2800" b="1" dirty="0">
                        <a:latin typeface="Twinkl" pitchFamily="2" charset="0"/>
                      </a:endParaRPr>
                    </a:p>
                  </a:txBody>
                  <a:tcPr/>
                </a:tc>
                <a:tc>
                  <a:txBody>
                    <a:bodyPr/>
                    <a:lstStyle/>
                    <a:p>
                      <a:pPr algn="ctr"/>
                      <a:r>
                        <a:rPr lang="en-GB" sz="2800" b="1" dirty="0">
                          <a:latin typeface="Twinkl" pitchFamily="2" charset="0"/>
                        </a:rPr>
                        <a:t>Progression 1</a:t>
                      </a:r>
                    </a:p>
                    <a:p>
                      <a:pPr algn="ctr"/>
                      <a:r>
                        <a:rPr lang="en-GB" sz="2800" b="1" dirty="0">
                          <a:latin typeface="Twinkl" pitchFamily="2" charset="0"/>
                        </a:rPr>
                        <a:t>P6</a:t>
                      </a:r>
                    </a:p>
                  </a:txBody>
                  <a:tcPr/>
                </a:tc>
                <a:extLst>
                  <a:ext uri="{0D108BD9-81ED-4DB2-BD59-A6C34878D82A}">
                    <a16:rowId xmlns:a16="http://schemas.microsoft.com/office/drawing/2014/main" val="10002"/>
                  </a:ext>
                </a:extLst>
              </a:tr>
              <a:tr h="954106">
                <a:tc>
                  <a:txBody>
                    <a:bodyPr/>
                    <a:lstStyle/>
                    <a:p>
                      <a:pPr algn="ctr"/>
                      <a:endParaRPr lang="en-GB" sz="2000" b="1">
                        <a:latin typeface="Twinkl" pitchFamily="2" charset="0"/>
                      </a:endParaRPr>
                    </a:p>
                  </a:txBody>
                  <a:tcPr/>
                </a:tc>
                <a:tc>
                  <a:txBody>
                    <a:bodyPr/>
                    <a:lstStyle/>
                    <a:p>
                      <a:pPr algn="ctr"/>
                      <a:r>
                        <a:rPr lang="en-GB" sz="2800" b="1" dirty="0">
                          <a:latin typeface="Twinkl" pitchFamily="2" charset="0"/>
                        </a:rPr>
                        <a:t>Progression 2</a:t>
                      </a:r>
                    </a:p>
                    <a:p>
                      <a:pPr algn="ctr"/>
                      <a:r>
                        <a:rPr lang="en-GB" sz="2800" b="1" dirty="0">
                          <a:latin typeface="Twinkl" pitchFamily="2" charset="0"/>
                        </a:rPr>
                        <a:t>P4</a:t>
                      </a:r>
                    </a:p>
                  </a:txBody>
                  <a:tcPr/>
                </a:tc>
                <a:tc>
                  <a:txBody>
                    <a:bodyPr/>
                    <a:lstStyle/>
                    <a:p>
                      <a:pPr algn="ctr"/>
                      <a:r>
                        <a:rPr lang="en-GB" sz="2800" b="1" dirty="0">
                          <a:latin typeface="Twinkl" pitchFamily="2" charset="0"/>
                        </a:rPr>
                        <a:t>Progression 2</a:t>
                      </a:r>
                    </a:p>
                    <a:p>
                      <a:pPr algn="ctr"/>
                      <a:r>
                        <a:rPr lang="en-GB" sz="2800" b="1" dirty="0">
                          <a:latin typeface="Twinkl" pitchFamily="2" charset="0"/>
                        </a:rPr>
                        <a:t>P7</a:t>
                      </a:r>
                    </a:p>
                  </a:txBody>
                  <a:tcPr/>
                </a:tc>
                <a:extLst>
                  <a:ext uri="{0D108BD9-81ED-4DB2-BD59-A6C34878D82A}">
                    <a16:rowId xmlns:a16="http://schemas.microsoft.com/office/drawing/2014/main" val="10003"/>
                  </a:ext>
                </a:extLst>
              </a:tr>
            </a:tbl>
          </a:graphicData>
        </a:graphic>
      </p:graphicFrame>
      <p:pic>
        <p:nvPicPr>
          <p:cNvPr id="3" name="Recorded Sound">
            <a:hlinkClick r:id="" action="ppaction://media"/>
            <a:extLst>
              <a:ext uri="{FF2B5EF4-FFF2-40B4-BE49-F238E27FC236}">
                <a16:creationId xmlns:a16="http://schemas.microsoft.com/office/drawing/2014/main" id="{F50C0790-187F-4ACD-8F63-1F208E006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8720" y="2682856"/>
            <a:ext cx="406400" cy="406400"/>
          </a:xfrm>
          <a:prstGeom prst="rect">
            <a:avLst/>
          </a:prstGeom>
        </p:spPr>
      </p:pic>
    </p:spTree>
    <p:extLst>
      <p:ext uri="{BB962C8B-B14F-4D97-AF65-F5344CB8AC3E}">
        <p14:creationId xmlns:p14="http://schemas.microsoft.com/office/powerpoint/2010/main" val="8487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Twinkl" pitchFamily="2" charset="0"/>
              </a:rPr>
              <a:t>Thank you </a:t>
            </a:r>
          </a:p>
        </p:txBody>
      </p:sp>
      <p:pic>
        <p:nvPicPr>
          <p:cNvPr id="4" name="Picture 3">
            <a:extLst>
              <a:ext uri="{FF2B5EF4-FFF2-40B4-BE49-F238E27FC236}">
                <a16:creationId xmlns:a16="http://schemas.microsoft.com/office/drawing/2014/main" id="{C7241769-6C4F-416C-8650-5A80BCDE7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531" y="1666898"/>
            <a:ext cx="3600400" cy="3594469"/>
          </a:xfrm>
          <a:prstGeom prst="rect">
            <a:avLst/>
          </a:prstGeom>
        </p:spPr>
      </p:pic>
      <p:sp>
        <p:nvSpPr>
          <p:cNvPr id="5" name="TextBox 4"/>
          <p:cNvSpPr txBox="1"/>
          <p:nvPr/>
        </p:nvSpPr>
        <p:spPr>
          <a:xfrm>
            <a:off x="4572000" y="3140968"/>
            <a:ext cx="4176464" cy="646331"/>
          </a:xfrm>
          <a:prstGeom prst="rect">
            <a:avLst/>
          </a:prstGeom>
          <a:noFill/>
        </p:spPr>
        <p:txBody>
          <a:bodyPr wrap="square" rtlCol="0">
            <a:spAutoFit/>
          </a:bodyPr>
          <a:lstStyle/>
          <a:p>
            <a:pPr algn="ctr"/>
            <a:r>
              <a:rPr lang="en-GB" sz="3600" dirty="0">
                <a:latin typeface="Twinkl" pitchFamily="2" charset="0"/>
              </a:rPr>
              <a:t>https://rshp.scot</a:t>
            </a:r>
          </a:p>
        </p:txBody>
      </p:sp>
      <p:pic>
        <p:nvPicPr>
          <p:cNvPr id="2" name="Recorded Sound">
            <a:hlinkClick r:id="" action="ppaction://media"/>
            <a:extLst>
              <a:ext uri="{FF2B5EF4-FFF2-40B4-BE49-F238E27FC236}">
                <a16:creationId xmlns:a16="http://schemas.microsoft.com/office/drawing/2014/main" id="{9032452D-5643-4186-B89F-58900A1DCA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extLst>
      <p:ext uri="{BB962C8B-B14F-4D97-AF65-F5344CB8AC3E}">
        <p14:creationId xmlns:p14="http://schemas.microsoft.com/office/powerpoint/2010/main" val="241617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5400" dirty="0">
                <a:latin typeface="Twinkl" pitchFamily="2" charset="0"/>
              </a:rPr>
              <a:t>The Glasgow Picture</a:t>
            </a:r>
          </a:p>
        </p:txBody>
      </p:sp>
      <p:sp>
        <p:nvSpPr>
          <p:cNvPr id="3" name="Content Placeholder 2"/>
          <p:cNvSpPr>
            <a:spLocks noGrp="1"/>
          </p:cNvSpPr>
          <p:nvPr>
            <p:ph idx="1"/>
          </p:nvPr>
        </p:nvSpPr>
        <p:spPr/>
        <p:txBody>
          <a:bodyPr>
            <a:normAutofit/>
          </a:bodyPr>
          <a:lstStyle/>
          <a:p>
            <a:r>
              <a:rPr lang="en-GB" sz="2800" dirty="0">
                <a:latin typeface="Twinkl" pitchFamily="2" charset="0"/>
              </a:rPr>
              <a:t>Previously we had the SHRE programme (Sexual Health and Relationship Education) </a:t>
            </a:r>
          </a:p>
          <a:p>
            <a:pPr marL="0" indent="0">
              <a:buNone/>
            </a:pPr>
            <a:endParaRPr lang="en-GB" sz="2800" dirty="0">
              <a:latin typeface="Twinkl" pitchFamily="2" charset="0"/>
            </a:endParaRPr>
          </a:p>
          <a:p>
            <a:r>
              <a:rPr lang="en-GB" sz="2800" dirty="0">
                <a:latin typeface="Twinkl" pitchFamily="2" charset="0"/>
              </a:rPr>
              <a:t>The RSHP resource has been developed by a partnership of local authorities and health boards, with advice from Education Scotland and the Scottish Government.</a:t>
            </a:r>
          </a:p>
        </p:txBody>
      </p:sp>
      <p:pic>
        <p:nvPicPr>
          <p:cNvPr id="5" name="Recorded Sound">
            <a:hlinkClick r:id="" action="ppaction://media"/>
            <a:extLst>
              <a:ext uri="{FF2B5EF4-FFF2-40B4-BE49-F238E27FC236}">
                <a16:creationId xmlns:a16="http://schemas.microsoft.com/office/drawing/2014/main" id="{F9477A6E-9679-4835-8A41-AE8332BEA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616" y="3556001"/>
            <a:ext cx="406400" cy="406400"/>
          </a:xfrm>
          <a:prstGeom prst="rect">
            <a:avLst/>
          </a:prstGeom>
        </p:spPr>
      </p:pic>
    </p:spTree>
    <p:extLst>
      <p:ext uri="{BB962C8B-B14F-4D97-AF65-F5344CB8AC3E}">
        <p14:creationId xmlns:p14="http://schemas.microsoft.com/office/powerpoint/2010/main" val="11647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498178"/>
          </a:xfrm>
        </p:spPr>
        <p:txBody>
          <a:bodyPr/>
          <a:lstStyle/>
          <a:p>
            <a:pPr algn="l"/>
            <a:r>
              <a:rPr lang="en-GB" dirty="0">
                <a:latin typeface="Twinkl" pitchFamily="2" charset="0"/>
                <a:cs typeface="Calibri Light" panose="020F0302020204030204" pitchFamily="34" charset="0"/>
              </a:rPr>
              <a:t>Why has it been developed?</a:t>
            </a:r>
          </a:p>
        </p:txBody>
      </p:sp>
      <p:sp>
        <p:nvSpPr>
          <p:cNvPr id="3" name="Content Placeholder 2"/>
          <p:cNvSpPr>
            <a:spLocks noGrp="1"/>
          </p:cNvSpPr>
          <p:nvPr>
            <p:ph idx="1"/>
          </p:nvPr>
        </p:nvSpPr>
        <p:spPr>
          <a:xfrm>
            <a:off x="521099" y="2636912"/>
            <a:ext cx="8229600" cy="4525963"/>
          </a:xfrm>
        </p:spPr>
        <p:txBody>
          <a:bodyPr>
            <a:normAutofit/>
          </a:bodyPr>
          <a:lstStyle/>
          <a:p>
            <a:r>
              <a:rPr lang="en-GB" sz="2000" dirty="0">
                <a:latin typeface="Twinkl" pitchFamily="2" charset="0"/>
              </a:rPr>
              <a:t>There is a need to improve the quality, relevance, consistency and coverage of RSHP education.</a:t>
            </a:r>
          </a:p>
          <a:p>
            <a:r>
              <a:rPr lang="en-GB" sz="2000" dirty="0">
                <a:latin typeface="Twinkl" pitchFamily="2" charset="0"/>
              </a:rPr>
              <a:t>We need to deliver RSHP education that helps protect children and young people from harm and supports them to understand that friendships and personal relationships should be healthy, happy and safe. </a:t>
            </a:r>
          </a:p>
          <a:p>
            <a:r>
              <a:rPr lang="en-GB" sz="2000" dirty="0">
                <a:latin typeface="Twinkl" pitchFamily="2" charset="0"/>
              </a:rPr>
              <a:t>The resource helps teachers to source material that is age and stage appropriate, so that they can focus on building relationships with learners. </a:t>
            </a:r>
          </a:p>
          <a:p>
            <a:r>
              <a:rPr lang="en-GB" sz="2000" dirty="0">
                <a:latin typeface="Twinkl" pitchFamily="2" charset="0"/>
              </a:rPr>
              <a:t>We need our RSHP education to reflect a modern and inclusive Scotland where we value and respect the human rights of everyone. </a:t>
            </a:r>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cxnSp>
        <p:nvCxnSpPr>
          <p:cNvPr id="5" name="Straight Connector 4">
            <a:extLst>
              <a:ext uri="{FF2B5EF4-FFF2-40B4-BE49-F238E27FC236}">
                <a16:creationId xmlns:a16="http://schemas.microsoft.com/office/drawing/2014/main" id="{67DF56C6-0D5B-6641-83A7-A450107D51A9}"/>
              </a:ext>
            </a:extLst>
          </p:cNvPr>
          <p:cNvCxnSpPr/>
          <p:nvPr/>
        </p:nvCxnSpPr>
        <p:spPr>
          <a:xfrm>
            <a:off x="539552" y="1772816"/>
            <a:ext cx="4248472" cy="0"/>
          </a:xfrm>
          <a:prstGeom prst="line">
            <a:avLst/>
          </a:prstGeom>
        </p:spPr>
        <p:style>
          <a:lnRef idx="1">
            <a:schemeClr val="dk1"/>
          </a:lnRef>
          <a:fillRef idx="0">
            <a:schemeClr val="dk1"/>
          </a:fillRef>
          <a:effectRef idx="0">
            <a:schemeClr val="dk1"/>
          </a:effectRef>
          <a:fontRef idx="minor">
            <a:schemeClr val="tx1"/>
          </a:fontRef>
        </p:style>
      </p:cxnSp>
      <p:pic>
        <p:nvPicPr>
          <p:cNvPr id="6" name="Recorded Sound">
            <a:hlinkClick r:id="" action="ppaction://media"/>
            <a:extLst>
              <a:ext uri="{FF2B5EF4-FFF2-40B4-BE49-F238E27FC236}">
                <a16:creationId xmlns:a16="http://schemas.microsoft.com/office/drawing/2014/main" id="{3031CED1-41F3-4C68-AA63-5603A04335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76672" y="3789040"/>
            <a:ext cx="406400" cy="406400"/>
          </a:xfrm>
          <a:prstGeom prst="rect">
            <a:avLst/>
          </a:prstGeom>
        </p:spPr>
      </p:pic>
    </p:spTree>
    <p:extLst>
      <p:ext uri="{BB962C8B-B14F-4D97-AF65-F5344CB8AC3E}">
        <p14:creationId xmlns:p14="http://schemas.microsoft.com/office/powerpoint/2010/main" val="322993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EBE13-B3D8-9C49-818A-38FDF63630FF}"/>
              </a:ext>
            </a:extLst>
          </p:cNvPr>
          <p:cNvPicPr>
            <a:picLocks noChangeAspect="1"/>
          </p:cNvPicPr>
          <p:nvPr/>
        </p:nvPicPr>
        <p:blipFill>
          <a:blip r:embed="rId5"/>
          <a:stretch>
            <a:fillRect/>
          </a:stretch>
        </p:blipFill>
        <p:spPr>
          <a:xfrm>
            <a:off x="539750" y="1162050"/>
            <a:ext cx="8064500" cy="4533900"/>
          </a:xfrm>
          <a:prstGeom prst="rect">
            <a:avLst/>
          </a:prstGeom>
        </p:spPr>
      </p:pic>
      <p:sp>
        <p:nvSpPr>
          <p:cNvPr id="2" name="Title 1">
            <a:extLst>
              <a:ext uri="{FF2B5EF4-FFF2-40B4-BE49-F238E27FC236}">
                <a16:creationId xmlns:a16="http://schemas.microsoft.com/office/drawing/2014/main" id="{EF118B5C-8C49-4002-9019-6CD5B4BCF4F5}"/>
              </a:ext>
            </a:extLst>
          </p:cNvPr>
          <p:cNvSpPr>
            <a:spLocks noGrp="1"/>
          </p:cNvSpPr>
          <p:nvPr>
            <p:ph type="title"/>
          </p:nvPr>
        </p:nvSpPr>
        <p:spPr>
          <a:xfrm>
            <a:off x="359173" y="256585"/>
            <a:ext cx="7165155" cy="796151"/>
          </a:xfrm>
        </p:spPr>
        <p:txBody>
          <a:bodyPr>
            <a:normAutofit fontScale="90000"/>
          </a:bodyPr>
          <a:lstStyle/>
          <a:p>
            <a:pPr algn="l"/>
            <a:r>
              <a:rPr lang="en-GB" sz="2800" dirty="0">
                <a:latin typeface="Twinkl" pitchFamily="2" charset="0"/>
              </a:rPr>
              <a:t>Is the RSHP resource age and stage appropriate?</a:t>
            </a:r>
          </a:p>
        </p:txBody>
      </p:sp>
      <p:sp>
        <p:nvSpPr>
          <p:cNvPr id="4" name="Content Placeholder 3">
            <a:extLst>
              <a:ext uri="{FF2B5EF4-FFF2-40B4-BE49-F238E27FC236}">
                <a16:creationId xmlns:a16="http://schemas.microsoft.com/office/drawing/2014/main" id="{A811D434-D06F-42C8-8329-5A7D93099EB1}"/>
              </a:ext>
            </a:extLst>
          </p:cNvPr>
          <p:cNvSpPr>
            <a:spLocks noGrp="1"/>
          </p:cNvSpPr>
          <p:nvPr>
            <p:ph idx="1"/>
          </p:nvPr>
        </p:nvSpPr>
        <p:spPr>
          <a:xfrm>
            <a:off x="539750" y="5805264"/>
            <a:ext cx="8229600" cy="608931"/>
          </a:xfrm>
        </p:spPr>
        <p:txBody>
          <a:bodyPr/>
          <a:lstStyle/>
          <a:p>
            <a:r>
              <a:rPr lang="en-GB" dirty="0">
                <a:hlinkClick r:id="rId6"/>
              </a:rPr>
              <a:t>https://</a:t>
            </a:r>
            <a:r>
              <a:rPr lang="en-GB" dirty="0" err="1">
                <a:hlinkClick r:id="rId6"/>
              </a:rPr>
              <a:t>vimeo.com</a:t>
            </a:r>
            <a:r>
              <a:rPr lang="en-GB" dirty="0">
                <a:hlinkClick r:id="rId6"/>
              </a:rPr>
              <a:t>/361994410</a:t>
            </a:r>
            <a:endParaRPr lang="en-GB" dirty="0"/>
          </a:p>
        </p:txBody>
      </p:sp>
      <p:pic>
        <p:nvPicPr>
          <p:cNvPr id="5" name="Picture 4">
            <a:extLst>
              <a:ext uri="{FF2B5EF4-FFF2-40B4-BE49-F238E27FC236}">
                <a16:creationId xmlns:a16="http://schemas.microsoft.com/office/drawing/2014/main" id="{2BB25A1D-6A70-45CA-A936-2BF6FB4C63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344" y="490927"/>
            <a:ext cx="1283218" cy="462372"/>
          </a:xfrm>
          <a:prstGeom prst="rect">
            <a:avLst/>
          </a:prstGeom>
        </p:spPr>
      </p:pic>
      <p:pic>
        <p:nvPicPr>
          <p:cNvPr id="7" name="Recorded Sound">
            <a:hlinkClick r:id="" action="ppaction://media"/>
            <a:extLst>
              <a:ext uri="{FF2B5EF4-FFF2-40B4-BE49-F238E27FC236}">
                <a16:creationId xmlns:a16="http://schemas.microsoft.com/office/drawing/2014/main" id="{F2E8EB0B-2F63-4AFB-AD52-28B01D97F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6592" y="3933056"/>
            <a:ext cx="406400" cy="406400"/>
          </a:xfrm>
          <a:prstGeom prst="rect">
            <a:avLst/>
          </a:prstGeom>
        </p:spPr>
      </p:pic>
    </p:spTree>
    <p:extLst>
      <p:ext uri="{BB962C8B-B14F-4D97-AF65-F5344CB8AC3E}">
        <p14:creationId xmlns:p14="http://schemas.microsoft.com/office/powerpoint/2010/main" val="267959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2" y="0"/>
            <a:ext cx="7772400" cy="1143000"/>
          </a:xfrm>
        </p:spPr>
        <p:txBody>
          <a:bodyPr/>
          <a:lstStyle/>
          <a:p>
            <a:r>
              <a:rPr lang="en-GB" dirty="0">
                <a:latin typeface="Twinkl" pitchFamily="2" charset="0"/>
              </a:rPr>
              <a:t>Appropriateness</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976" y="836712"/>
            <a:ext cx="878962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7186" y="4005064"/>
            <a:ext cx="8789621"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a:ln w="11430"/>
                <a:effectLst>
                  <a:outerShdw blurRad="50800" dist="39000" dir="5460000" algn="tl">
                    <a:srgbClr val="000000">
                      <a:alpha val="38000"/>
                    </a:srgbClr>
                  </a:outerShdw>
                </a:effectLst>
                <a:latin typeface="Twinkl" pitchFamily="2" charset="0"/>
              </a:rPr>
              <a:t>We have adapted the </a:t>
            </a:r>
            <a:r>
              <a:rPr lang="en-US" sz="4000" b="1" dirty="0">
                <a:ln w="11430"/>
                <a:effectLst>
                  <a:outerShdw blurRad="50800" dist="39000" dir="5460000" algn="tl">
                    <a:srgbClr val="000000">
                      <a:alpha val="38000"/>
                    </a:srgbClr>
                  </a:outerShdw>
                </a:effectLst>
                <a:latin typeface="Twinkl" pitchFamily="2" charset="0"/>
              </a:rPr>
              <a:t>curriculum to meet the needs of our children</a:t>
            </a:r>
            <a:endParaRPr lang="en-US" sz="4000" b="1" cap="none" spc="0" dirty="0">
              <a:ln w="11430"/>
              <a:effectLst>
                <a:outerShdw blurRad="50800" dist="39000" dir="5460000" algn="tl">
                  <a:srgbClr val="000000">
                    <a:alpha val="38000"/>
                  </a:srgbClr>
                </a:outerShdw>
              </a:effectLst>
              <a:latin typeface="Twinkl" pitchFamily="2" charset="0"/>
            </a:endParaRPr>
          </a:p>
        </p:txBody>
      </p:sp>
      <p:pic>
        <p:nvPicPr>
          <p:cNvPr id="4" name="Recorded Sound">
            <a:hlinkClick r:id="" action="ppaction://media"/>
            <a:extLst>
              <a:ext uri="{FF2B5EF4-FFF2-40B4-BE49-F238E27FC236}">
                <a16:creationId xmlns:a16="http://schemas.microsoft.com/office/drawing/2014/main" id="{1789BD12-78E7-452F-85DA-79B6032B08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616" y="3414712"/>
            <a:ext cx="406400" cy="406400"/>
          </a:xfrm>
          <a:prstGeom prst="rect">
            <a:avLst/>
          </a:prstGeom>
        </p:spPr>
      </p:pic>
    </p:spTree>
    <p:extLst>
      <p:ext uri="{BB962C8B-B14F-4D97-AF65-F5344CB8AC3E}">
        <p14:creationId xmlns:p14="http://schemas.microsoft.com/office/powerpoint/2010/main" val="28297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066130"/>
          </a:xfrm>
        </p:spPr>
        <p:txBody>
          <a:bodyPr>
            <a:normAutofit/>
          </a:bodyPr>
          <a:lstStyle/>
          <a:p>
            <a:pPr algn="l"/>
            <a:r>
              <a:rPr lang="en-GB" sz="3200" dirty="0">
                <a:latin typeface="Twinkl" pitchFamily="2" charset="0"/>
                <a:cs typeface="Calibri Light" panose="020F0302020204030204" pitchFamily="34" charset="0"/>
              </a:rPr>
              <a:t>What do we do at Early Level?</a:t>
            </a:r>
          </a:p>
        </p:txBody>
      </p:sp>
      <p:sp>
        <p:nvSpPr>
          <p:cNvPr id="3" name="Content Placeholder 2"/>
          <p:cNvSpPr>
            <a:spLocks noGrp="1"/>
          </p:cNvSpPr>
          <p:nvPr>
            <p:ph idx="1"/>
          </p:nvPr>
        </p:nvSpPr>
        <p:spPr>
          <a:xfrm>
            <a:off x="467544" y="1971997"/>
            <a:ext cx="8229600" cy="4886003"/>
          </a:xfrm>
        </p:spPr>
        <p:txBody>
          <a:bodyPr>
            <a:normAutofit lnSpcReduction="10000"/>
          </a:bodyPr>
          <a:lstStyle/>
          <a:p>
            <a:pPr marL="0" indent="0">
              <a:buNone/>
            </a:pPr>
            <a:r>
              <a:rPr lang="en-GB" sz="2000" dirty="0">
                <a:latin typeface="Twinkl" pitchFamily="2" charset="0"/>
              </a:rPr>
              <a:t>When it comes to </a:t>
            </a:r>
            <a:r>
              <a:rPr lang="en-GB" sz="2000" b="1" dirty="0">
                <a:latin typeface="Twinkl" pitchFamily="2" charset="0"/>
              </a:rPr>
              <a:t>families and friendships</a:t>
            </a:r>
            <a:r>
              <a:rPr lang="en-GB" sz="2000" dirty="0">
                <a:latin typeface="Twinkl" pitchFamily="2" charset="0"/>
              </a:rPr>
              <a:t>, children learn: </a:t>
            </a:r>
          </a:p>
          <a:p>
            <a:pPr lvl="0"/>
            <a:r>
              <a:rPr lang="en-GB" sz="2000" dirty="0">
                <a:latin typeface="Twinkl" pitchFamily="2" charset="0"/>
              </a:rPr>
              <a:t>That all our families are different, and that people who are important to the children provide care and love. </a:t>
            </a:r>
          </a:p>
          <a:p>
            <a:pPr lvl="0"/>
            <a:r>
              <a:rPr lang="en-GB" sz="2000" dirty="0">
                <a:latin typeface="Twinkl" pitchFamily="2" charset="0"/>
              </a:rPr>
              <a:t>How to make and keep friendships, thinking about how they get along with other children, play together, co-operate and share. This can include learning about personal space and to recognise and respect how another person is feeling.  </a:t>
            </a:r>
          </a:p>
          <a:p>
            <a:pPr lvl="0"/>
            <a:r>
              <a:rPr lang="en-GB" sz="2000" dirty="0">
                <a:latin typeface="Twinkl" pitchFamily="2" charset="0"/>
              </a:rPr>
              <a:t>About the importance of kindness and showing kindness to others. </a:t>
            </a:r>
          </a:p>
          <a:p>
            <a:pPr marL="0" indent="0">
              <a:buNone/>
            </a:pPr>
            <a:endParaRPr lang="en-GB" sz="2000" dirty="0">
              <a:latin typeface="Twinkl" pitchFamily="2" charset="0"/>
            </a:endParaRPr>
          </a:p>
          <a:p>
            <a:pPr marL="0" indent="0">
              <a:buNone/>
            </a:pPr>
            <a:r>
              <a:rPr lang="en-GB" sz="2000" dirty="0">
                <a:latin typeface="Twinkl" pitchFamily="2" charset="0"/>
              </a:rPr>
              <a:t>When it comes to </a:t>
            </a:r>
            <a:r>
              <a:rPr lang="en-GB" sz="2000" b="1" dirty="0">
                <a:latin typeface="Twinkl" pitchFamily="2" charset="0"/>
              </a:rPr>
              <a:t>every child being unique and special </a:t>
            </a:r>
            <a:r>
              <a:rPr lang="en-GB" sz="2000" dirty="0">
                <a:latin typeface="Twinkl" pitchFamily="2" charset="0"/>
              </a:rPr>
              <a:t>children learn: </a:t>
            </a:r>
          </a:p>
          <a:p>
            <a:pPr lvl="0"/>
            <a:r>
              <a:rPr lang="en-GB" sz="2000" dirty="0">
                <a:latin typeface="Twinkl" pitchFamily="2" charset="0"/>
              </a:rPr>
              <a:t>That people are individual and unique.   </a:t>
            </a:r>
          </a:p>
          <a:p>
            <a:pPr lvl="0"/>
            <a:r>
              <a:rPr lang="en-GB" sz="2000" dirty="0">
                <a:latin typeface="Twinkl" pitchFamily="2" charset="0"/>
              </a:rPr>
              <a:t>About the similarities and differences among children in their group.   </a:t>
            </a:r>
          </a:p>
          <a:p>
            <a:pPr lvl="0"/>
            <a:r>
              <a:rPr lang="en-GB" sz="2000" dirty="0">
                <a:latin typeface="Twinkl" pitchFamily="2" charset="0"/>
              </a:rPr>
              <a:t>To understand that treating someone badly based on a difference is not okay. </a:t>
            </a:r>
          </a:p>
          <a:p>
            <a:pPr marL="0" indent="0">
              <a:buNone/>
            </a:pPr>
            <a:endParaRPr lang="en-GB" sz="2000" dirty="0"/>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pic>
        <p:nvPicPr>
          <p:cNvPr id="5" name="Recorded Sound">
            <a:hlinkClick r:id="" action="ppaction://media"/>
            <a:extLst>
              <a:ext uri="{FF2B5EF4-FFF2-40B4-BE49-F238E27FC236}">
                <a16:creationId xmlns:a16="http://schemas.microsoft.com/office/drawing/2014/main" id="{1700AC1D-666E-439A-81E4-0D805FCDD6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2696" y="3225800"/>
            <a:ext cx="406400" cy="406400"/>
          </a:xfrm>
          <a:prstGeom prst="rect">
            <a:avLst/>
          </a:prstGeom>
        </p:spPr>
      </p:pic>
    </p:spTree>
    <p:extLst>
      <p:ext uri="{BB962C8B-B14F-4D97-AF65-F5344CB8AC3E}">
        <p14:creationId xmlns:p14="http://schemas.microsoft.com/office/powerpoint/2010/main" val="366818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066130"/>
          </a:xfrm>
        </p:spPr>
        <p:txBody>
          <a:bodyPr>
            <a:normAutofit/>
          </a:bodyPr>
          <a:lstStyle/>
          <a:p>
            <a:pPr algn="l"/>
            <a:r>
              <a:rPr lang="en-GB" sz="2800" dirty="0">
                <a:latin typeface="Twinkl" pitchFamily="2" charset="0"/>
                <a:cs typeface="Calibri Light" panose="020F0302020204030204" pitchFamily="34" charset="0"/>
              </a:rPr>
              <a:t>What do we do at Early Level?</a:t>
            </a:r>
          </a:p>
        </p:txBody>
      </p:sp>
      <p:sp>
        <p:nvSpPr>
          <p:cNvPr id="3" name="Content Placeholder 2"/>
          <p:cNvSpPr>
            <a:spLocks noGrp="1"/>
          </p:cNvSpPr>
          <p:nvPr>
            <p:ph idx="1"/>
          </p:nvPr>
        </p:nvSpPr>
        <p:spPr>
          <a:xfrm>
            <a:off x="457200" y="1116589"/>
            <a:ext cx="8229600" cy="5242594"/>
          </a:xfrm>
        </p:spPr>
        <p:txBody>
          <a:bodyPr>
            <a:noAutofit/>
          </a:bodyPr>
          <a:lstStyle/>
          <a:p>
            <a:pPr marL="0" indent="0">
              <a:buNone/>
            </a:pPr>
            <a:r>
              <a:rPr lang="en-GB" sz="1600" dirty="0">
                <a:latin typeface="Twinkl" pitchFamily="2" charset="0"/>
              </a:rPr>
              <a:t>When it comes to </a:t>
            </a:r>
            <a:r>
              <a:rPr lang="en-GB" sz="1600" b="1" dirty="0">
                <a:latin typeface="Twinkl" pitchFamily="2" charset="0"/>
              </a:rPr>
              <a:t>their bodies</a:t>
            </a:r>
            <a:r>
              <a:rPr lang="en-GB" sz="1600" dirty="0">
                <a:latin typeface="Twinkl" pitchFamily="2" charset="0"/>
              </a:rPr>
              <a:t>, children learn about: </a:t>
            </a:r>
          </a:p>
          <a:p>
            <a:pPr lvl="0"/>
            <a:r>
              <a:rPr lang="en-GB" sz="1600" dirty="0">
                <a:latin typeface="Twinkl" pitchFamily="2" charset="0"/>
              </a:rPr>
              <a:t>Names for parts of their body – and that parts of their body are private. </a:t>
            </a:r>
          </a:p>
          <a:p>
            <a:pPr lvl="0"/>
            <a:r>
              <a:rPr lang="en-GB" sz="1600" dirty="0">
                <a:latin typeface="Twinkl" pitchFamily="2" charset="0"/>
              </a:rPr>
              <a:t>Keeping clean and why this is important – learning about hand washing and brushing teeth. </a:t>
            </a:r>
          </a:p>
          <a:p>
            <a:pPr marL="0" indent="0">
              <a:buNone/>
            </a:pPr>
            <a:endParaRPr lang="en-GB" sz="1100" dirty="0">
              <a:latin typeface="Twinkl" pitchFamily="2" charset="0"/>
            </a:endParaRPr>
          </a:p>
          <a:p>
            <a:pPr marL="0" indent="0">
              <a:buNone/>
            </a:pPr>
            <a:r>
              <a:rPr lang="en-GB" sz="1600" dirty="0">
                <a:latin typeface="Twinkl" pitchFamily="2" charset="0"/>
              </a:rPr>
              <a:t>When it comes to </a:t>
            </a:r>
            <a:r>
              <a:rPr lang="en-GB" sz="1600" b="1" dirty="0">
                <a:latin typeface="Twinkl" pitchFamily="2" charset="0"/>
              </a:rPr>
              <a:t>feelings and making choices </a:t>
            </a:r>
            <a:r>
              <a:rPr lang="en-GB" sz="1600" dirty="0">
                <a:latin typeface="Twinkl" pitchFamily="2" charset="0"/>
              </a:rPr>
              <a:t>children learn: </a:t>
            </a:r>
          </a:p>
          <a:p>
            <a:pPr lvl="0"/>
            <a:r>
              <a:rPr lang="en-GB" sz="1600" dirty="0">
                <a:latin typeface="Twinkl" pitchFamily="2" charset="0"/>
              </a:rPr>
              <a:t>To recognise and express their feelings, including when they might feel safe or unsafe, happy or worried.  </a:t>
            </a:r>
          </a:p>
          <a:p>
            <a:pPr lvl="0"/>
            <a:r>
              <a:rPr lang="en-GB" sz="1600" dirty="0">
                <a:latin typeface="Twinkl" pitchFamily="2" charset="0"/>
              </a:rPr>
              <a:t>To identify adults that they can go to if they have a question or a worry, introducing the idea of trust. </a:t>
            </a:r>
          </a:p>
          <a:p>
            <a:pPr marL="0" indent="0">
              <a:buNone/>
            </a:pPr>
            <a:endParaRPr lang="en-GB" sz="1100" dirty="0">
              <a:latin typeface="Twinkl" pitchFamily="2" charset="0"/>
            </a:endParaRPr>
          </a:p>
          <a:p>
            <a:pPr marL="0" indent="0">
              <a:buNone/>
            </a:pPr>
            <a:r>
              <a:rPr lang="en-GB" sz="1600" dirty="0">
                <a:latin typeface="Twinkl" pitchFamily="2" charset="0"/>
              </a:rPr>
              <a:t>When it comes to </a:t>
            </a:r>
            <a:r>
              <a:rPr lang="en-GB" sz="1600" b="1" dirty="0">
                <a:latin typeface="Twinkl" pitchFamily="2" charset="0"/>
              </a:rPr>
              <a:t>looking after them and other living things </a:t>
            </a:r>
            <a:r>
              <a:rPr lang="en-GB" sz="1600" dirty="0">
                <a:latin typeface="Twinkl" pitchFamily="2" charset="0"/>
              </a:rPr>
              <a:t>children learn about: </a:t>
            </a:r>
          </a:p>
          <a:p>
            <a:pPr lvl="0"/>
            <a:r>
              <a:rPr lang="en-GB" sz="1600" dirty="0">
                <a:latin typeface="Twinkl" pitchFamily="2" charset="0"/>
              </a:rPr>
              <a:t>Where living things come from. </a:t>
            </a:r>
          </a:p>
          <a:p>
            <a:pPr lvl="0"/>
            <a:r>
              <a:rPr lang="en-GB" sz="1600" dirty="0">
                <a:latin typeface="Twinkl" pitchFamily="2" charset="0"/>
              </a:rPr>
              <a:t>The needs of plants, animals and babies. </a:t>
            </a:r>
          </a:p>
          <a:p>
            <a:pPr lvl="0"/>
            <a:r>
              <a:rPr lang="en-GB" sz="1600" dirty="0">
                <a:latin typeface="Twinkl" pitchFamily="2" charset="0"/>
              </a:rPr>
              <a:t>That there are professional people who help and care for them</a:t>
            </a:r>
          </a:p>
          <a:p>
            <a:pPr marL="0" indent="0">
              <a:buNone/>
            </a:pPr>
            <a:endParaRPr lang="en-GB" sz="700" dirty="0">
              <a:latin typeface="Twinkl" pitchFamily="2" charset="0"/>
            </a:endParaRPr>
          </a:p>
          <a:p>
            <a:pPr marL="0" indent="0">
              <a:buNone/>
            </a:pPr>
            <a:r>
              <a:rPr lang="en-GB" sz="1600" dirty="0">
                <a:latin typeface="Twinkl" pitchFamily="2" charset="0"/>
              </a:rPr>
              <a:t>Information for parents and carers about RSHP learning at Early Level at school and at home: </a:t>
            </a:r>
            <a:r>
              <a:rPr lang="en-GB" sz="1600" dirty="0">
                <a:latin typeface="Twinkl" pitchFamily="2" charset="0"/>
                <a:hlinkClick r:id="rId5"/>
              </a:rPr>
              <a:t>https://rshp.scot/early-level/</a:t>
            </a:r>
            <a:r>
              <a:rPr lang="en-GB" sz="1600" dirty="0">
                <a:latin typeface="Twinkl" pitchFamily="2" charset="0"/>
              </a:rPr>
              <a:t> </a:t>
            </a:r>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208" y="401333"/>
            <a:ext cx="1725092" cy="588561"/>
          </a:xfrm>
          <a:prstGeom prst="rect">
            <a:avLst/>
          </a:prstGeom>
        </p:spPr>
      </p:pic>
      <p:pic>
        <p:nvPicPr>
          <p:cNvPr id="5" name="Recorded Sound">
            <a:hlinkClick r:id="" action="ppaction://media"/>
            <a:extLst>
              <a:ext uri="{FF2B5EF4-FFF2-40B4-BE49-F238E27FC236}">
                <a16:creationId xmlns:a16="http://schemas.microsoft.com/office/drawing/2014/main" id="{0BC79E82-0A78-48BF-9811-1E34795267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632" y="3534686"/>
            <a:ext cx="406400" cy="406400"/>
          </a:xfrm>
          <a:prstGeom prst="rect">
            <a:avLst/>
          </a:prstGeom>
        </p:spPr>
      </p:pic>
    </p:spTree>
    <p:extLst>
      <p:ext uri="{BB962C8B-B14F-4D97-AF65-F5344CB8AC3E}">
        <p14:creationId xmlns:p14="http://schemas.microsoft.com/office/powerpoint/2010/main" val="292893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706090"/>
          </a:xfrm>
        </p:spPr>
        <p:txBody>
          <a:bodyPr>
            <a:normAutofit/>
          </a:bodyPr>
          <a:lstStyle/>
          <a:p>
            <a:pPr algn="l"/>
            <a:r>
              <a:rPr lang="en-GB" sz="2800" dirty="0">
                <a:latin typeface="Calibri Light" panose="020F0302020204030204" pitchFamily="34" charset="0"/>
                <a:cs typeface="Calibri Light" panose="020F0302020204030204" pitchFamily="34" charset="0"/>
              </a:rPr>
              <a:t>What do we do at First Level?</a:t>
            </a:r>
          </a:p>
        </p:txBody>
      </p:sp>
      <p:sp>
        <p:nvSpPr>
          <p:cNvPr id="3" name="Content Placeholder 2"/>
          <p:cNvSpPr>
            <a:spLocks noGrp="1"/>
          </p:cNvSpPr>
          <p:nvPr>
            <p:ph idx="1"/>
          </p:nvPr>
        </p:nvSpPr>
        <p:spPr>
          <a:xfrm>
            <a:off x="467544" y="1772816"/>
            <a:ext cx="8229600" cy="5400600"/>
          </a:xfrm>
        </p:spPr>
        <p:txBody>
          <a:bodyPr>
            <a:normAutofit fontScale="77500" lnSpcReduction="20000"/>
          </a:bodyPr>
          <a:lstStyle/>
          <a:p>
            <a:pPr marL="0" indent="0">
              <a:buNone/>
            </a:pPr>
            <a:r>
              <a:rPr lang="en-GB" dirty="0"/>
              <a:t>When it comes to </a:t>
            </a:r>
            <a:r>
              <a:rPr lang="en-GB" b="1" dirty="0"/>
              <a:t>relationships</a:t>
            </a:r>
            <a:r>
              <a:rPr lang="en-GB" dirty="0"/>
              <a:t> children learn about: </a:t>
            </a:r>
          </a:p>
          <a:p>
            <a:pPr lvl="0"/>
            <a:r>
              <a:rPr lang="en-GB" dirty="0"/>
              <a:t>What makes then unique </a:t>
            </a:r>
          </a:p>
          <a:p>
            <a:pPr lvl="0"/>
            <a:r>
              <a:rPr lang="en-GB" dirty="0"/>
              <a:t>Families, and how all our families are different </a:t>
            </a:r>
          </a:p>
          <a:p>
            <a:pPr lvl="0"/>
            <a:r>
              <a:rPr lang="en-GB" dirty="0"/>
              <a:t>The different adults who might care for children – like teachers, support staff in school</a:t>
            </a:r>
          </a:p>
          <a:p>
            <a:pPr lvl="0"/>
            <a:r>
              <a:rPr lang="en-GB" dirty="0"/>
              <a:t>Making and having friends </a:t>
            </a:r>
          </a:p>
          <a:p>
            <a:pPr lvl="0"/>
            <a:r>
              <a:rPr lang="en-GB" dirty="0"/>
              <a:t>Being a boy and a girl and that they can be any kind of boy or girl they want to be </a:t>
            </a:r>
          </a:p>
          <a:p>
            <a:pPr lvl="0"/>
            <a:r>
              <a:rPr lang="en-GB" dirty="0"/>
              <a:t>What makes people alike and what makes us different (diversity)  </a:t>
            </a:r>
          </a:p>
          <a:p>
            <a:pPr lvl="0"/>
            <a:r>
              <a:rPr lang="en-GB" dirty="0"/>
              <a:t>Respect for others and the importance of being kind.   </a:t>
            </a:r>
          </a:p>
          <a:p>
            <a:pPr marL="0" indent="0">
              <a:buNone/>
            </a:pPr>
            <a:endParaRPr lang="en-GB" dirty="0"/>
          </a:p>
          <a:p>
            <a:pPr marL="0" indent="0">
              <a:buNone/>
            </a:pPr>
            <a:r>
              <a:rPr lang="en-GB" dirty="0"/>
              <a:t>When it comes to </a:t>
            </a:r>
            <a:r>
              <a:rPr lang="en-GB" b="1" dirty="0"/>
              <a:t>growing up and their body</a:t>
            </a:r>
            <a:r>
              <a:rPr lang="en-GB" dirty="0"/>
              <a:t> children learn about: </a:t>
            </a:r>
          </a:p>
          <a:p>
            <a:pPr lvl="0"/>
            <a:r>
              <a:rPr lang="en-GB" dirty="0"/>
              <a:t>Making choices and decisions </a:t>
            </a:r>
          </a:p>
          <a:p>
            <a:pPr lvl="0"/>
            <a:r>
              <a:rPr lang="en-GB" dirty="0"/>
              <a:t>Looking after their body and keeping clean </a:t>
            </a:r>
          </a:p>
          <a:p>
            <a:pPr lvl="0"/>
            <a:r>
              <a:rPr lang="en-GB" dirty="0"/>
              <a:t>How their bodies change as they grow </a:t>
            </a:r>
          </a:p>
          <a:p>
            <a:pPr lvl="0"/>
            <a:r>
              <a:rPr lang="en-GB" dirty="0"/>
              <a:t>Names of parts of their body and names for private body parts; we use the words penis, vulva, bottom, nipples </a:t>
            </a:r>
          </a:p>
          <a:p>
            <a:pPr lvl="0"/>
            <a:r>
              <a:rPr lang="en-GB" dirty="0"/>
              <a:t>Parts of their body are private  </a:t>
            </a:r>
          </a:p>
          <a:p>
            <a:pPr lvl="0"/>
            <a:r>
              <a:rPr lang="en-GB" dirty="0"/>
              <a:t>Other people should not touch the private parts of their body </a:t>
            </a:r>
          </a:p>
          <a:p>
            <a:pPr lvl="0"/>
            <a:r>
              <a:rPr lang="en-GB" dirty="0"/>
              <a:t>What behaviour is okay in public and what is okay in private (for example pulling pants up before leaving the bathroom). </a:t>
            </a:r>
          </a:p>
          <a:p>
            <a:pPr marL="0" indent="0">
              <a:buNone/>
            </a:pPr>
            <a:endParaRPr lang="en-GB" dirty="0"/>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pic>
        <p:nvPicPr>
          <p:cNvPr id="5" name="Recorded Sound">
            <a:hlinkClick r:id="" action="ppaction://media"/>
            <a:extLst>
              <a:ext uri="{FF2B5EF4-FFF2-40B4-BE49-F238E27FC236}">
                <a16:creationId xmlns:a16="http://schemas.microsoft.com/office/drawing/2014/main" id="{5777B3A8-1B3B-4207-989F-803EAD8BEF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568" y="3429000"/>
            <a:ext cx="406400" cy="406400"/>
          </a:xfrm>
          <a:prstGeom prst="rect">
            <a:avLst/>
          </a:prstGeom>
        </p:spPr>
      </p:pic>
    </p:spTree>
    <p:extLst>
      <p:ext uri="{BB962C8B-B14F-4D97-AF65-F5344CB8AC3E}">
        <p14:creationId xmlns:p14="http://schemas.microsoft.com/office/powerpoint/2010/main" val="416487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42992" cy="1498178"/>
          </a:xfrm>
        </p:spPr>
        <p:txBody>
          <a:bodyPr>
            <a:normAutofit/>
          </a:bodyPr>
          <a:lstStyle/>
          <a:p>
            <a:pPr algn="l"/>
            <a:r>
              <a:rPr lang="en-GB" sz="2800" dirty="0">
                <a:latin typeface="Twinkl" pitchFamily="2" charset="0"/>
                <a:cs typeface="Calibri Light" panose="020F0302020204030204" pitchFamily="34" charset="0"/>
              </a:rPr>
              <a:t>What do we do at First Level?</a:t>
            </a:r>
          </a:p>
        </p:txBody>
      </p:sp>
      <p:sp>
        <p:nvSpPr>
          <p:cNvPr id="3" name="Content Placeholder 2"/>
          <p:cNvSpPr>
            <a:spLocks noGrp="1"/>
          </p:cNvSpPr>
          <p:nvPr>
            <p:ph idx="1"/>
          </p:nvPr>
        </p:nvSpPr>
        <p:spPr>
          <a:xfrm>
            <a:off x="323528" y="1412776"/>
            <a:ext cx="8229600" cy="4525963"/>
          </a:xfrm>
        </p:spPr>
        <p:txBody>
          <a:bodyPr>
            <a:normAutofit/>
          </a:bodyPr>
          <a:lstStyle/>
          <a:p>
            <a:pPr marL="0" indent="0">
              <a:buNone/>
            </a:pPr>
            <a:r>
              <a:rPr lang="en-GB" sz="2000" dirty="0">
                <a:latin typeface="Twinkl" pitchFamily="2" charset="0"/>
              </a:rPr>
              <a:t>When it comes to </a:t>
            </a:r>
            <a:r>
              <a:rPr lang="en-GB" sz="2000" b="1" dirty="0">
                <a:latin typeface="Twinkl" pitchFamily="2" charset="0"/>
              </a:rPr>
              <a:t>how human life begins, pregnancy and birth</a:t>
            </a:r>
            <a:r>
              <a:rPr lang="en-GB" sz="2000" dirty="0">
                <a:latin typeface="Twinkl" pitchFamily="2" charset="0"/>
              </a:rPr>
              <a:t> children learn about: </a:t>
            </a:r>
          </a:p>
          <a:p>
            <a:pPr lvl="0"/>
            <a:r>
              <a:rPr lang="en-GB" sz="2000" dirty="0">
                <a:latin typeface="Twinkl" pitchFamily="2" charset="0"/>
              </a:rPr>
              <a:t>The life cycles of plants and animals </a:t>
            </a:r>
          </a:p>
          <a:p>
            <a:pPr lvl="0"/>
            <a:r>
              <a:rPr lang="en-GB" sz="2000" dirty="0">
                <a:latin typeface="Twinkl" pitchFamily="2" charset="0"/>
              </a:rPr>
              <a:t>How a baby is made (conception) </a:t>
            </a:r>
          </a:p>
          <a:p>
            <a:pPr lvl="0"/>
            <a:r>
              <a:rPr lang="en-GB" sz="2000" dirty="0">
                <a:latin typeface="Twinkl" pitchFamily="2" charset="0"/>
              </a:rPr>
              <a:t>Pregnancy and how a baby is born </a:t>
            </a:r>
          </a:p>
          <a:p>
            <a:pPr lvl="0"/>
            <a:r>
              <a:rPr lang="en-GB" sz="2000" dirty="0">
                <a:latin typeface="Twinkl" pitchFamily="2" charset="0"/>
              </a:rPr>
              <a:t>What a baby needs and how to care for a baby.</a:t>
            </a:r>
          </a:p>
          <a:p>
            <a:endParaRPr lang="en-GB" sz="2000" dirty="0">
              <a:latin typeface="Twinkl" pitchFamily="2" charset="0"/>
            </a:endParaRPr>
          </a:p>
          <a:p>
            <a:pPr marL="0" indent="0">
              <a:buNone/>
            </a:pPr>
            <a:r>
              <a:rPr lang="en-GB" sz="2000" dirty="0">
                <a:latin typeface="Twinkl" pitchFamily="2" charset="0"/>
              </a:rPr>
              <a:t>Information for parents and carers about RSHP learning at First Level at school and at home: </a:t>
            </a:r>
            <a:r>
              <a:rPr lang="en-GB" sz="2000" dirty="0">
                <a:latin typeface="Twinkl" pitchFamily="2" charset="0"/>
                <a:hlinkClick r:id="rId5"/>
              </a:rPr>
              <a:t>https://rshp.scot/first-level/</a:t>
            </a:r>
            <a:r>
              <a:rPr lang="en-GB" sz="2000" dirty="0">
                <a:latin typeface="Twinkl" pitchFamily="2" charset="0"/>
              </a:rPr>
              <a:t> </a:t>
            </a:r>
          </a:p>
        </p:txBody>
      </p:sp>
      <p:pic>
        <p:nvPicPr>
          <p:cNvPr id="4" name="Picture 3">
            <a:extLst>
              <a:ext uri="{FF2B5EF4-FFF2-40B4-BE49-F238E27FC236}">
                <a16:creationId xmlns:a16="http://schemas.microsoft.com/office/drawing/2014/main" id="{880BAF36-813E-DD44-A650-7614F40FA0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8224" y="571060"/>
            <a:ext cx="1725092" cy="588561"/>
          </a:xfrm>
          <a:prstGeom prst="rect">
            <a:avLst/>
          </a:prstGeom>
        </p:spPr>
      </p:pic>
      <p:pic>
        <p:nvPicPr>
          <p:cNvPr id="5" name="Recorded Sound">
            <a:hlinkClick r:id="" action="ppaction://media"/>
            <a:extLst>
              <a:ext uri="{FF2B5EF4-FFF2-40B4-BE49-F238E27FC236}">
                <a16:creationId xmlns:a16="http://schemas.microsoft.com/office/drawing/2014/main" id="{65962A28-7175-40B4-A950-EE4314F111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04664" y="3094037"/>
            <a:ext cx="406400" cy="406400"/>
          </a:xfrm>
          <a:prstGeom prst="rect">
            <a:avLst/>
          </a:prstGeom>
        </p:spPr>
      </p:pic>
    </p:spTree>
    <p:extLst>
      <p:ext uri="{BB962C8B-B14F-4D97-AF65-F5344CB8AC3E}">
        <p14:creationId xmlns:p14="http://schemas.microsoft.com/office/powerpoint/2010/main" val="23765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Urban Pop">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2551</TotalTime>
  <Words>2928</Words>
  <Application>Microsoft Office PowerPoint</Application>
  <PresentationFormat>On-screen Show (4:3)</PresentationFormat>
  <Paragraphs>208</Paragraphs>
  <Slides>18</Slides>
  <Notes>18</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Gill Sans MT</vt:lpstr>
      <vt:lpstr>Nunito</vt:lpstr>
      <vt:lpstr>Twinkl</vt:lpstr>
      <vt:lpstr>Wingdings 3</vt:lpstr>
      <vt:lpstr>Urban Pop</vt:lpstr>
      <vt:lpstr>PowerPoint Presentation</vt:lpstr>
      <vt:lpstr>The Glasgow Picture</vt:lpstr>
      <vt:lpstr>Why has it been developed?</vt:lpstr>
      <vt:lpstr>Is the RSHP resource age and stage appropriate?</vt:lpstr>
      <vt:lpstr>Appropriateness</vt:lpstr>
      <vt:lpstr>What do we do at Early Level?</vt:lpstr>
      <vt:lpstr>What do we do at Early Level?</vt:lpstr>
      <vt:lpstr>What do we do at First Level?</vt:lpstr>
      <vt:lpstr>What do we do at First Level?</vt:lpstr>
      <vt:lpstr>What do we do at Second Level?</vt:lpstr>
      <vt:lpstr>What do we do at Second Level?</vt:lpstr>
      <vt:lpstr> What do children and young people want from their RSHP education? </vt:lpstr>
      <vt:lpstr>Our SCHOOL’S LGBT charter journey</vt:lpstr>
      <vt:lpstr>Where LGBT education fits in to our rSHP learning</vt:lpstr>
      <vt:lpstr>Parents and Carers</vt:lpstr>
      <vt:lpstr>What is the role of parents and carers in  RSHP education?</vt:lpstr>
      <vt:lpstr>Progression </vt:lpstr>
      <vt:lpstr>Thank you </vt:lpstr>
    </vt:vector>
  </TitlesOfParts>
  <Company>NHS Lothian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Relationships, Sexual Health and Parenthood (RSHP) Education</dc:title>
  <dc:creator>BPS</dc:creator>
  <cp:lastModifiedBy>Connor, S  ( Thornwood Primary )</cp:lastModifiedBy>
  <cp:revision>98</cp:revision>
  <cp:lastPrinted>2020-02-04T13:48:29Z</cp:lastPrinted>
  <dcterms:created xsi:type="dcterms:W3CDTF">2019-07-03T20:37:23Z</dcterms:created>
  <dcterms:modified xsi:type="dcterms:W3CDTF">2022-02-18T15:39:37Z</dcterms:modified>
</cp:coreProperties>
</file>