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One</a:t>
            </a:r>
            <a:endParaRPr sz="26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Two</a:t>
            </a:r>
            <a:endParaRPr sz="26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Three</a:t>
            </a:r>
            <a:endParaRPr sz="26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Four</a:t>
            </a:r>
            <a:endParaRPr sz="26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spd="med" advClick="1"/>
  <p:txStyles>
    <p:titleStyle>
      <a:lvl1pPr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12.png"/><Relationship Id="rId4" Type="http://schemas.openxmlformats.org/officeDocument/2006/relationships/image" Target="../media/image8.jpeg"/><Relationship Id="rId5" Type="http://schemas.openxmlformats.org/officeDocument/2006/relationships/image" Target="../media/image13.png"/><Relationship Id="rId6" Type="http://schemas.openxmlformats.org/officeDocument/2006/relationships/image" Target="../media/image6.jpeg"/><Relationship Id="rId7" Type="http://schemas.openxmlformats.org/officeDocument/2006/relationships/image" Target="../media/image1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FACULTY OF TECHNOLOGIES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THE DEPARTMENT FOR WORK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16" sz="39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16" sz="3900">
                <a:solidFill>
                  <a:srgbClr val="EEEEEE"/>
                </a:solidFill>
              </a:rPr>
              <a:t>COMPUTER GAMES DEVELOPMENT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LEARN HOW TO MAKE COMPUTER GAMES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LEARN ABOUT GRAPHICS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LEARN ABOUT CODING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06A1E"/>
                </a:solidFill>
              </a:rPr>
              <a:t>BE EMPLOYABLE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4"/>
          <p:cNvGrpSpPr/>
          <p:nvPr/>
        </p:nvGrpSpPr>
        <p:grpSpPr>
          <a:xfrm>
            <a:off x="355600" y="368300"/>
            <a:ext cx="12280900" cy="6330950"/>
            <a:chOff x="-31750" y="-31750"/>
            <a:chExt cx="12280900" cy="6330950"/>
          </a:xfrm>
        </p:grpSpPr>
        <p:pic>
          <p:nvPicPr>
            <p:cNvPr id="83" name="design.jpg"/>
            <p:cNvPicPr/>
            <p:nvPr/>
          </p:nvPicPr>
          <p:blipFill>
            <a:blip r:embed="rId2">
              <a:extLst/>
            </a:blip>
            <a:srcRect l="0" t="15801" r="0" b="15801"/>
            <a:stretch>
              <a:fillRect/>
            </a:stretch>
          </p:blipFill>
          <p:spPr>
            <a:xfrm>
              <a:off x="0" y="0"/>
              <a:ext cx="12217400" cy="62672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12280900" cy="6330950"/>
            </a:xfrm>
            <a:prstGeom prst="rect">
              <a:avLst/>
            </a:prstGeom>
            <a:effectLst/>
          </p:spPr>
        </p:pic>
      </p:grpSp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pc="-107" sz="5376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07" sz="5376">
                <a:solidFill>
                  <a:srgbClr val="EEEEEE"/>
                </a:solidFill>
              </a:rPr>
              <a:t>DESIGN AND MANUFACTURE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A broad and practical experience in product design and manufacture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DESIGN AND MANUFACTURE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ENHANCE YOUR CREATIVE AND PRACTICAL SKILLS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UNDERSTAND MANUFACTURING PROCESSES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USE YOUR IMAGINATION, CREATIVITY, LOGICAL THINKING TO APPLY PRACTICAL SKILLS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06A1E"/>
                </a:solidFill>
              </a:rPr>
              <a:t>BE EMPLOYABLE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3"/>
          <p:cNvGrpSpPr/>
          <p:nvPr/>
        </p:nvGrpSpPr>
        <p:grpSpPr>
          <a:xfrm>
            <a:off x="355600" y="368300"/>
            <a:ext cx="12280900" cy="6330950"/>
            <a:chOff x="-31750" y="-31750"/>
            <a:chExt cx="12280900" cy="6330950"/>
          </a:xfrm>
        </p:grpSpPr>
        <p:pic>
          <p:nvPicPr>
            <p:cNvPr id="92" name="prince-design-industrial-design-innovation-design-business-design-product-design-online-design-services-studio-3d-printing-trend-2014-trend-2015.jpg"/>
            <p:cNvPicPr/>
            <p:nvPr/>
          </p:nvPicPr>
          <p:blipFill>
            <a:blip r:embed="rId2">
              <a:extLst/>
            </a:blip>
            <a:srcRect l="0" t="11526" r="0" b="11526"/>
            <a:stretch>
              <a:fillRect/>
            </a:stretch>
          </p:blipFill>
          <p:spPr>
            <a:xfrm>
              <a:off x="0" y="0"/>
              <a:ext cx="12217400" cy="62672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12280900" cy="6330950"/>
            </a:xfrm>
            <a:prstGeom prst="rect">
              <a:avLst/>
            </a:prstGeom>
            <a:effectLst/>
          </p:spPr>
        </p:pic>
      </p:grpSp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pc="-112" sz="5632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12" sz="5632">
                <a:solidFill>
                  <a:srgbClr val="EEEEEE"/>
                </a:solidFill>
              </a:rPr>
              <a:t>GRAPHIC COMMUNICATION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Develop skills in graphic communication techniques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GRAPHIC COMMUNICATION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DEVELOP SKILLS IN GRAPHIC COMMUNICATION TECHNIQUES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LEARN TO DEVELOP AND COMMUNICATE IDEAS GRAPHICALLY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ENGAGE WITH TECHNOLOGIES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06A1E"/>
                </a:solidFill>
              </a:rPr>
              <a:t>BE EMPLOYABLE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pc="-106" sz="5312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06" sz="5312">
                <a:solidFill>
                  <a:srgbClr val="EEEEEE"/>
                </a:solidFill>
              </a:rPr>
              <a:t>JOIN US IN TECHNOLOGIES AND FIND YOUR PERFECT JOB!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661150" y="5050502"/>
            <a:ext cx="5397500" cy="3962401"/>
            <a:chOff x="-31750" y="-31750"/>
            <a:chExt cx="5397500" cy="3962400"/>
          </a:xfrm>
        </p:grpSpPr>
        <p:pic>
          <p:nvPicPr>
            <p:cNvPr id="103" name="computerscience.jpg"/>
            <p:cNvPicPr/>
            <p:nvPr/>
          </p:nvPicPr>
          <p:blipFill>
            <a:blip r:embed="rId2">
              <a:extLst/>
            </a:blip>
            <a:srcRect l="11845" t="0" r="11845" b="0"/>
            <a:stretch>
              <a:fillRect/>
            </a:stretch>
          </p:blipFill>
          <p:spPr>
            <a:xfrm>
              <a:off x="0" y="0"/>
              <a:ext cx="5334000" cy="3898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5397500" cy="3962400"/>
            </a:xfrm>
            <a:prstGeom prst="rect">
              <a:avLst/>
            </a:prstGeom>
            <a:effectLst/>
          </p:spPr>
        </p:pic>
      </p:grpSp>
      <p:grpSp>
        <p:nvGrpSpPr>
          <p:cNvPr id="107" name="Group 107"/>
          <p:cNvGrpSpPr/>
          <p:nvPr/>
        </p:nvGrpSpPr>
        <p:grpSpPr>
          <a:xfrm>
            <a:off x="6667368" y="719802"/>
            <a:ext cx="5397501" cy="3962401"/>
            <a:chOff x="-31750" y="-31750"/>
            <a:chExt cx="5397500" cy="3962400"/>
          </a:xfrm>
        </p:grpSpPr>
        <p:pic>
          <p:nvPicPr>
            <p:cNvPr id="106" name="prince-design-industrial-design-innovation-design-business-design-product-design-online-design-services-studio-3d-printing-trend-2014-trend-2015.jpg"/>
            <p:cNvPicPr/>
            <p:nvPr/>
          </p:nvPicPr>
          <p:blipFill>
            <a:blip r:embed="rId4">
              <a:extLst/>
            </a:blip>
            <a:srcRect l="4397" t="0" r="4397" b="0"/>
            <a:stretch>
              <a:fillRect/>
            </a:stretch>
          </p:blipFill>
          <p:spPr>
            <a:xfrm>
              <a:off x="0" y="0"/>
              <a:ext cx="5334000" cy="3898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5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1750" y="-31750"/>
              <a:ext cx="5397500" cy="3962400"/>
            </a:xfrm>
            <a:prstGeom prst="rect">
              <a:avLst/>
            </a:prstGeom>
            <a:effectLst/>
          </p:spPr>
        </p:pic>
      </p:grpSp>
      <p:grpSp>
        <p:nvGrpSpPr>
          <p:cNvPr id="110" name="Group 110"/>
          <p:cNvGrpSpPr/>
          <p:nvPr/>
        </p:nvGrpSpPr>
        <p:grpSpPr>
          <a:xfrm>
            <a:off x="933450" y="730250"/>
            <a:ext cx="5397500" cy="8293100"/>
            <a:chOff x="-31750" y="-31750"/>
            <a:chExt cx="5397500" cy="8293100"/>
          </a:xfrm>
        </p:grpSpPr>
        <p:pic>
          <p:nvPicPr>
            <p:cNvPr id="109" name="minecraft-cover.jpg"/>
            <p:cNvPicPr/>
            <p:nvPr/>
          </p:nvPicPr>
          <p:blipFill>
            <a:blip r:embed="rId6">
              <a:extLst/>
            </a:blip>
            <a:srcRect l="27206" t="0" r="27206" b="0"/>
            <a:stretch>
              <a:fillRect/>
            </a:stretch>
          </p:blipFill>
          <p:spPr>
            <a:xfrm>
              <a:off x="0" y="0"/>
              <a:ext cx="5334000" cy="822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8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1750" y="-31750"/>
              <a:ext cx="5397500" cy="8293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270000" y="6362700"/>
            <a:ext cx="104648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200"/>
              </a:spcBef>
              <a:defRPr sz="3600">
                <a:solidFill>
                  <a:srgbClr val="22222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22222"/>
                </a:solidFill>
              </a:rPr>
              <a:t>–Walt Disney</a:t>
            </a:r>
          </a:p>
        </p:txBody>
      </p:sp>
      <p:sp>
        <p:nvSpPr>
          <p:cNvPr id="44" name="Shape 44"/>
          <p:cNvSpPr/>
          <p:nvPr/>
        </p:nvSpPr>
        <p:spPr>
          <a:xfrm>
            <a:off x="1270000" y="3457529"/>
            <a:ext cx="10464800" cy="2305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120000"/>
              </a:lnSpc>
              <a:spcBef>
                <a:spcPts val="4200"/>
              </a:spcBef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6" sz="4200">
                <a:solidFill>
                  <a:srgbClr val="EEEEEE"/>
                </a:solidFill>
              </a:rPr>
              <a:t>“All our dreams can come true, if we have the courage to pursue them.”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8"/>
          <p:cNvGrpSpPr/>
          <p:nvPr/>
        </p:nvGrpSpPr>
        <p:grpSpPr>
          <a:xfrm>
            <a:off x="355600" y="368300"/>
            <a:ext cx="12280900" cy="6330950"/>
            <a:chOff x="-31750" y="-31750"/>
            <a:chExt cx="12280900" cy="6330950"/>
          </a:xfrm>
        </p:grpSpPr>
        <p:pic>
          <p:nvPicPr>
            <p:cNvPr id="47" name="admin-and-it-jobseekers.jpg"/>
            <p:cNvPicPr/>
            <p:nvPr/>
          </p:nvPicPr>
          <p:blipFill>
            <a:blip r:embed="rId2">
              <a:extLst/>
            </a:blip>
            <a:srcRect l="10597" t="0" r="10597" b="0"/>
            <a:stretch>
              <a:fillRect/>
            </a:stretch>
          </p:blipFill>
          <p:spPr>
            <a:xfrm>
              <a:off x="0" y="0"/>
              <a:ext cx="12217400" cy="62672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12280900" cy="6330950"/>
            </a:xfrm>
            <a:prstGeom prst="rect">
              <a:avLst/>
            </a:prstGeom>
            <a:effectLst/>
          </p:spPr>
        </p:pic>
      </p:grpSp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16" sz="58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16" sz="5800">
                <a:solidFill>
                  <a:srgbClr val="EEEEEE"/>
                </a:solidFill>
              </a:rPr>
              <a:t>ADMINISTRATION &amp; IT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Develop IT skills and use technologies to get a job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ADMINISTRATION &amp; IT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LEARN SKILLS THAT EMPLOYERS WANT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LEARN ABOUT MOST COMMON SOFTWARE PACKAGES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LEARN HOW TO COMMUNICATE WITH THE PUBLIC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06A1E"/>
                </a:solidFill>
              </a:rPr>
              <a:t>BE EMPLOYABLE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7"/>
          <p:cNvGrpSpPr/>
          <p:nvPr/>
        </p:nvGrpSpPr>
        <p:grpSpPr>
          <a:xfrm>
            <a:off x="355600" y="368300"/>
            <a:ext cx="12280900" cy="6330950"/>
            <a:chOff x="-31750" y="-31750"/>
            <a:chExt cx="12280900" cy="6330950"/>
          </a:xfrm>
        </p:grpSpPr>
        <p:pic>
          <p:nvPicPr>
            <p:cNvPr id="56" name="english_business.png"/>
            <p:cNvPicPr/>
            <p:nvPr/>
          </p:nvPicPr>
          <p:blipFill>
            <a:blip r:embed="rId2">
              <a:extLst/>
            </a:blip>
            <a:srcRect l="8880" t="0" r="8880" b="0"/>
            <a:stretch>
              <a:fillRect/>
            </a:stretch>
          </p:blipFill>
          <p:spPr>
            <a:xfrm>
              <a:off x="0" y="0"/>
              <a:ext cx="12217400" cy="62672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12280900" cy="6330950"/>
            </a:xfrm>
            <a:prstGeom prst="rect">
              <a:avLst/>
            </a:prstGeom>
            <a:effectLst/>
          </p:spPr>
        </p:pic>
      </p:grpSp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16" sz="58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16" sz="5800">
                <a:solidFill>
                  <a:srgbClr val="EEEEEE"/>
                </a:solidFill>
              </a:rPr>
              <a:t>BUSINESS MANAGEMENT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Learn and develop awareness of ways in which society relies on business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BUSINESS MANAGEMENT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LEARN SKILLS TO SUCCEED IN LIFE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LEARN ABOUT BUSINESS PRINCIPLES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DEVELOP EMPLOYABILITY SKILLS</a:t>
            </a:r>
            <a:endParaRPr sz="3400">
              <a:solidFill>
                <a:srgbClr val="EEEEEE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06A1E"/>
                </a:solidFill>
              </a:rPr>
              <a:t>BE EMPLOYABLE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6"/>
          <p:cNvGrpSpPr/>
          <p:nvPr/>
        </p:nvGrpSpPr>
        <p:grpSpPr>
          <a:xfrm>
            <a:off x="355600" y="368300"/>
            <a:ext cx="12280900" cy="6330950"/>
            <a:chOff x="-31750" y="-31750"/>
            <a:chExt cx="12280900" cy="6330950"/>
          </a:xfrm>
        </p:grpSpPr>
        <p:pic>
          <p:nvPicPr>
            <p:cNvPr id="65" name="computerscience.jpg"/>
            <p:cNvPicPr/>
            <p:nvPr/>
          </p:nvPicPr>
          <p:blipFill>
            <a:blip r:embed="rId2">
              <a:extLst/>
            </a:blip>
            <a:srcRect l="0" t="4015" r="0" b="4015"/>
            <a:stretch>
              <a:fillRect/>
            </a:stretch>
          </p:blipFill>
          <p:spPr>
            <a:xfrm>
              <a:off x="0" y="0"/>
              <a:ext cx="12217400" cy="62672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12280900" cy="6330950"/>
            </a:xfrm>
            <a:prstGeom prst="rect">
              <a:avLst/>
            </a:prstGeom>
            <a:effectLst/>
          </p:spPr>
        </p:pic>
      </p:grp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16" sz="58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16" sz="5800">
                <a:solidFill>
                  <a:srgbClr val="EEEEEE"/>
                </a:solidFill>
              </a:rPr>
              <a:t>COMPUTING SCIENCE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Develop a range of computing and computational thinking skills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COMPUTING SCIENCE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SHAPE THE WORLD IN WHICH WE LIVE</a:t>
            </a:r>
            <a:endParaRPr sz="34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UNDERSTAND COMPUTATIONAL PROCESSES</a:t>
            </a:r>
            <a:endParaRPr sz="34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COMPUTERS ARE USED IN EVERYTHING</a:t>
            </a:r>
            <a:endParaRPr sz="34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06A1E"/>
                </a:solidFill>
              </a:rPr>
              <a:t>BE EMPLOYABLE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5"/>
          <p:cNvGrpSpPr/>
          <p:nvPr/>
        </p:nvGrpSpPr>
        <p:grpSpPr>
          <a:xfrm>
            <a:off x="355600" y="368300"/>
            <a:ext cx="12280900" cy="6330950"/>
            <a:chOff x="-31750" y="-31750"/>
            <a:chExt cx="12280900" cy="6330950"/>
          </a:xfrm>
        </p:grpSpPr>
        <p:pic>
          <p:nvPicPr>
            <p:cNvPr id="74" name="minecraft-cover.jpg"/>
            <p:cNvPicPr/>
            <p:nvPr/>
          </p:nvPicPr>
          <p:blipFill>
            <a:blip r:embed="rId2">
              <a:extLst/>
            </a:blip>
            <a:srcRect l="0" t="13532" r="0" b="13532"/>
            <a:stretch>
              <a:fillRect/>
            </a:stretch>
          </p:blipFill>
          <p:spPr>
            <a:xfrm>
              <a:off x="0" y="0"/>
              <a:ext cx="12217400" cy="62672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-31750"/>
              <a:ext cx="12280900" cy="6330950"/>
            </a:xfrm>
            <a:prstGeom prst="rect">
              <a:avLst/>
            </a:prstGeom>
            <a:effectLst/>
          </p:spPr>
        </p:pic>
      </p:grpSp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spc="-87" sz="4352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87" sz="4352">
                <a:solidFill>
                  <a:srgbClr val="EEEEEE"/>
                </a:solidFill>
              </a:rPr>
              <a:t>COMPUTER GAMES DEVELOPMENT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Learn how to produce high quality, innovative and exciting games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