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handoutMasterIdLst>
    <p:handoutMasterId r:id="rId57"/>
  </p:handoutMasterIdLst>
  <p:sldIdLst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4" r:id="rId20"/>
    <p:sldId id="296" r:id="rId21"/>
    <p:sldId id="295" r:id="rId22"/>
    <p:sldId id="257" r:id="rId23"/>
    <p:sldId id="258" r:id="rId24"/>
    <p:sldId id="259" r:id="rId25"/>
    <p:sldId id="260" r:id="rId26"/>
    <p:sldId id="261" r:id="rId27"/>
    <p:sldId id="263" r:id="rId28"/>
    <p:sldId id="262" r:id="rId29"/>
    <p:sldId id="283" r:id="rId30"/>
    <p:sldId id="284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293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312" r:id="rId55"/>
    <p:sldId id="292" r:id="rId56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>
        <p:scale>
          <a:sx n="88" d="100"/>
          <a:sy n="88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5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A9E4-5126-443F-A93E-E331753538F9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2376-498F-4E51-B994-59AF984CF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4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240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3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3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22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3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8107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027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490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5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4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95336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017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97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70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48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485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20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45743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485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923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32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8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954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9096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89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84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9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448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702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2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4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163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6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62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865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792DB3-BE14-497A-8942-2C5308D4DC41}" type="datetimeFigureOut">
              <a:rPr lang="en-GB" smtClean="0"/>
              <a:t>25/04/2016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9E2F6B-1309-4FB4-8E17-E92698F4B1A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81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N5 Biology quick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Unit1: Cell Biology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68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KA4: DNA and the production of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520" y="2255005"/>
            <a:ext cx="5821239" cy="3593591"/>
          </a:xfrm>
        </p:spPr>
        <p:txBody>
          <a:bodyPr>
            <a:noAutofit/>
          </a:bodyPr>
          <a:lstStyle/>
          <a:p>
            <a:r>
              <a:rPr lang="en-GB" sz="2800" dirty="0" smtClean="0"/>
              <a:t>DNA structure: </a:t>
            </a:r>
            <a:r>
              <a:rPr lang="en-GB" sz="2800" dirty="0" smtClean="0">
                <a:solidFill>
                  <a:srgbClr val="FF0000"/>
                </a:solidFill>
              </a:rPr>
              <a:t>double stranded helix </a:t>
            </a:r>
            <a:r>
              <a:rPr lang="en-GB" sz="2800" dirty="0" smtClean="0"/>
              <a:t>held together by </a:t>
            </a:r>
            <a:r>
              <a:rPr lang="en-GB" sz="2800" dirty="0" smtClean="0">
                <a:solidFill>
                  <a:srgbClr val="FF0000"/>
                </a:solidFill>
              </a:rPr>
              <a:t>complementary base pairs</a:t>
            </a:r>
          </a:p>
          <a:p>
            <a:r>
              <a:rPr lang="en-GB" sz="2800" dirty="0" smtClean="0"/>
              <a:t>Carries code for making </a:t>
            </a:r>
            <a:r>
              <a:rPr lang="en-GB" sz="2800" dirty="0" smtClean="0">
                <a:solidFill>
                  <a:srgbClr val="FF0000"/>
                </a:solidFill>
              </a:rPr>
              <a:t>proteins </a:t>
            </a:r>
            <a:r>
              <a:rPr lang="en-GB" sz="2800" dirty="0" smtClean="0"/>
              <a:t>in the form of 4 bases A, C, G and T.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666"/>
          <a:stretch/>
        </p:blipFill>
        <p:spPr>
          <a:xfrm>
            <a:off x="6472602" y="1128451"/>
            <a:ext cx="5143378" cy="1955712"/>
          </a:xfrm>
          <a:prstGeom prst="rect">
            <a:avLst/>
          </a:prstGeom>
        </p:spPr>
      </p:pic>
      <p:pic>
        <p:nvPicPr>
          <p:cNvPr id="3074" name="Picture 2" descr="Certain pairs of bases have complementary shapes that form bonds to make the double helix. Adenine and thymine bond as do cytstosine and guanin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5"/>
          <a:stretch/>
        </p:blipFill>
        <p:spPr bwMode="auto">
          <a:xfrm>
            <a:off x="2234845" y="5115170"/>
            <a:ext cx="4967363" cy="13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012398" y="376238"/>
            <a:ext cx="4060345" cy="3619500"/>
          </a:xfrm>
        </p:spPr>
        <p:txBody>
          <a:bodyPr>
            <a:noAutofit/>
          </a:bodyPr>
          <a:lstStyle/>
          <a:p>
            <a:r>
              <a:rPr lang="en-GB" sz="2800" dirty="0"/>
              <a:t>The sequence of bases determines which amino </a:t>
            </a:r>
            <a:r>
              <a:rPr lang="en-GB" sz="2800" dirty="0" smtClean="0"/>
              <a:t>acids </a:t>
            </a:r>
            <a:r>
              <a:rPr lang="en-GB" sz="2800" dirty="0"/>
              <a:t>go in which order to make a </a:t>
            </a:r>
            <a:r>
              <a:rPr lang="en-GB" sz="2800" dirty="0" smtClean="0"/>
              <a:t>protein. </a:t>
            </a:r>
          </a:p>
          <a:p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767263" y="4545013"/>
            <a:ext cx="7424737" cy="3619500"/>
          </a:xfrm>
        </p:spPr>
        <p:txBody>
          <a:bodyPr>
            <a:normAutofit/>
          </a:bodyPr>
          <a:lstStyle/>
          <a:p>
            <a:r>
              <a:rPr lang="en-GB" sz="2800" dirty="0"/>
              <a:t>Messenger RNA (mRNA) carries the complementary copy of the code from the DNA, in the nucleus, to the ribosome for the protein to be assembled. 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8" y="0"/>
            <a:ext cx="7067189" cy="43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KA5: Proteins and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Structure and function of proteins are determined by the sequences of amino acids. What determines the sequence of amino acids in protein?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9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KA6: Photosynthesis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52728" y="1404546"/>
            <a:ext cx="4800600" cy="632529"/>
          </a:xfrm>
        </p:spPr>
        <p:txBody>
          <a:bodyPr/>
          <a:lstStyle/>
          <a:p>
            <a:r>
              <a:rPr lang="en-GB" dirty="0" smtClean="0"/>
              <a:t>Light reaction	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52728" y="2199633"/>
            <a:ext cx="4800600" cy="2996398"/>
          </a:xfrm>
        </p:spPr>
        <p:txBody>
          <a:bodyPr>
            <a:noAutofit/>
          </a:bodyPr>
          <a:lstStyle/>
          <a:p>
            <a:r>
              <a:rPr lang="en-GB" sz="2800" dirty="0" smtClean="0"/>
              <a:t>Chlorophyll traps sunlight</a:t>
            </a:r>
          </a:p>
          <a:p>
            <a:r>
              <a:rPr lang="en-GB" sz="2800" dirty="0" smtClean="0"/>
              <a:t>Light energy </a:t>
            </a:r>
            <a:r>
              <a:rPr lang="en-GB" sz="2800" dirty="0" smtClean="0">
                <a:sym typeface="Wingdings" panose="05000000000000000000" pitchFamily="2" charset="2"/>
              </a:rPr>
              <a:t> chemical energy (ATP)</a:t>
            </a:r>
          </a:p>
          <a:p>
            <a:r>
              <a:rPr lang="en-GB" sz="2800" dirty="0" smtClean="0">
                <a:sym typeface="Wingdings" panose="05000000000000000000" pitchFamily="2" charset="2"/>
              </a:rPr>
              <a:t>Water split into hydrogen and oxygen</a:t>
            </a:r>
          </a:p>
          <a:p>
            <a:r>
              <a:rPr lang="en-GB" sz="2800" dirty="0" smtClean="0">
                <a:sym typeface="Wingdings" panose="05000000000000000000" pitchFamily="2" charset="2"/>
              </a:rPr>
              <a:t>O2 diffuses out of cell</a:t>
            </a:r>
          </a:p>
          <a:p>
            <a:r>
              <a:rPr lang="en-GB" sz="2800" dirty="0" smtClean="0">
                <a:sym typeface="Wingdings" panose="05000000000000000000" pitchFamily="2" charset="2"/>
              </a:rPr>
              <a:t>H2 carried to carbon fixation stage </a:t>
            </a:r>
            <a:endParaRPr lang="en-GB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33864" y="1403420"/>
            <a:ext cx="4800600" cy="632529"/>
          </a:xfrm>
        </p:spPr>
        <p:txBody>
          <a:bodyPr/>
          <a:lstStyle/>
          <a:p>
            <a:r>
              <a:rPr lang="en-GB" dirty="0" smtClean="0"/>
              <a:t>Carbon </a:t>
            </a:r>
            <a:r>
              <a:rPr lang="en-GB" dirty="0"/>
              <a:t>Fixation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633864" y="2199633"/>
            <a:ext cx="4800600" cy="299639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Controlled by enzymes</a:t>
            </a:r>
          </a:p>
          <a:p>
            <a:r>
              <a:rPr lang="en-GB" sz="2800" dirty="0" smtClean="0"/>
              <a:t>CO2 combines with H2 and ATP from light reaction to make glucose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61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happens to the glucose once it is made in the leaf?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Can be stored as ________________</a:t>
            </a:r>
          </a:p>
          <a:p>
            <a:r>
              <a:rPr lang="en-GB" sz="3600" dirty="0" smtClean="0"/>
              <a:t>Can be converted into _________ to build cell walls</a:t>
            </a:r>
          </a:p>
          <a:p>
            <a:r>
              <a:rPr lang="en-GB" sz="3600" dirty="0" smtClean="0"/>
              <a:t>Can be used immediately in ______________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385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KA7: respiration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Two types of animal cell that contain many mitochondria:________________ and _____________ because they need a lot of ______________.</a:t>
            </a:r>
          </a:p>
          <a:p>
            <a:r>
              <a:rPr lang="en-GB" sz="3200" dirty="0" smtClean="0"/>
              <a:t>List all the cellular activities you can think of that need energy</a:t>
            </a:r>
          </a:p>
          <a:p>
            <a:r>
              <a:rPr lang="en-GB" sz="3200" dirty="0" smtClean="0"/>
              <a:t>The word equation for aerobic respiration: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947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 of aerobic respiration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Stage 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Occurs in the cytoplasm</a:t>
            </a:r>
          </a:p>
          <a:p>
            <a:r>
              <a:rPr lang="en-GB" sz="2800" dirty="0" smtClean="0"/>
              <a:t>Does not require oxygen</a:t>
            </a:r>
          </a:p>
          <a:p>
            <a:r>
              <a:rPr lang="en-GB" sz="2800" dirty="0" smtClean="0"/>
              <a:t>Glucose is split into molecules of pyruvate</a:t>
            </a:r>
          </a:p>
          <a:p>
            <a:r>
              <a:rPr lang="en-GB" sz="2800" dirty="0" smtClean="0"/>
              <a:t>2 ATPs also made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Stage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Occurs in the mitochondria</a:t>
            </a:r>
          </a:p>
          <a:p>
            <a:r>
              <a:rPr lang="en-GB" sz="2800" dirty="0" smtClean="0"/>
              <a:t>Requires oxygen</a:t>
            </a:r>
          </a:p>
          <a:p>
            <a:r>
              <a:rPr lang="en-GB" sz="2800" dirty="0" smtClean="0"/>
              <a:t>Pyruvate broken down to release CO2 and water</a:t>
            </a:r>
          </a:p>
          <a:p>
            <a:r>
              <a:rPr lang="en-GB" sz="2800" dirty="0" smtClean="0"/>
              <a:t>36 ATPs also made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49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Respiration summary – copy and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67495"/>
              </p:ext>
            </p:extLst>
          </p:nvPr>
        </p:nvGraphicFramePr>
        <p:xfrm>
          <a:off x="1250949" y="1835675"/>
          <a:ext cx="10179051" cy="469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3017"/>
                <a:gridCol w="3393017"/>
                <a:gridCol w="3393017"/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2400" b="1" dirty="0" smtClean="0">
                          <a:solidFill>
                            <a:srgbClr val="446677"/>
                          </a:solidFill>
                          <a:effectLst/>
                          <a:latin typeface="+mn-lt"/>
                        </a:rPr>
                        <a:t>Fermentation</a:t>
                      </a:r>
                      <a:endParaRPr lang="en-GB" sz="2400" b="1" dirty="0">
                        <a:solidFill>
                          <a:srgbClr val="446677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2400" b="1" dirty="0">
                          <a:solidFill>
                            <a:srgbClr val="446677"/>
                          </a:solidFill>
                          <a:effectLst/>
                          <a:latin typeface="+mn-lt"/>
                        </a:rPr>
                        <a:t>Aerobic Respiration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effectLst/>
                          <a:latin typeface="+mn-lt"/>
                        </a:rPr>
                        <a:t>Oxygen required?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effectLst/>
                          <a:latin typeface="+mn-lt"/>
                        </a:rPr>
                        <a:t>Location in cell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dirty="0">
                          <a:effectLst/>
                          <a:latin typeface="+mn-lt"/>
                        </a:rPr>
                        <a:t>Stage 1 in cytoplasm and stage 2 in mitochondria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effectLst/>
                          <a:latin typeface="+mn-lt"/>
                        </a:rPr>
                        <a:t>Breakdown of glucose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2400" dirty="0"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effectLst/>
                          <a:latin typeface="+mn-lt"/>
                        </a:rPr>
                        <a:t>ATP yield per glucose molecule broken down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>
                          <a:effectLst/>
                          <a:latin typeface="+mn-lt"/>
                        </a:rPr>
                        <a:t>End products: animal cells</a:t>
                      </a:r>
                      <a:endParaRPr lang="en-GB" sz="240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GB" sz="2400" b="1" dirty="0">
                          <a:effectLst/>
                          <a:latin typeface="+mn-lt"/>
                        </a:rPr>
                        <a:t>End products: plant and yeast cells</a:t>
                      </a:r>
                      <a:endParaRPr lang="en-GB" sz="2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7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Respirometer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194289" cy="35935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Describe how this respirometer is used to measure the rate of respiration</a:t>
            </a:r>
          </a:p>
          <a:p>
            <a:r>
              <a:rPr lang="en-GB" sz="2800" dirty="0" smtClean="0"/>
              <a:t>What is the purpose of the glass beads?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967" y="0"/>
            <a:ext cx="6746033" cy="68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National 5 Biology Unit 2: Multicellular organisms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14" y="397884"/>
            <a:ext cx="4482695" cy="1492132"/>
          </a:xfrm>
        </p:spPr>
        <p:txBody>
          <a:bodyPr/>
          <a:lstStyle/>
          <a:p>
            <a:r>
              <a:rPr lang="en-GB" dirty="0" smtClean="0"/>
              <a:t>KA1: Cell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692" y="1890016"/>
            <a:ext cx="4265717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Be able to label the following:</a:t>
            </a:r>
          </a:p>
          <a:p>
            <a:r>
              <a:rPr lang="en-GB" sz="2400" dirty="0" smtClean="0"/>
              <a:t>Cell wall</a:t>
            </a:r>
          </a:p>
          <a:p>
            <a:r>
              <a:rPr lang="en-GB" sz="2400" dirty="0" smtClean="0"/>
              <a:t>Mitochondrion</a:t>
            </a:r>
          </a:p>
          <a:p>
            <a:r>
              <a:rPr lang="en-GB" sz="2400" dirty="0" smtClean="0"/>
              <a:t>Chloroplast</a:t>
            </a:r>
          </a:p>
          <a:p>
            <a:r>
              <a:rPr lang="en-GB" sz="2400" dirty="0" smtClean="0"/>
              <a:t>Cell membrane</a:t>
            </a:r>
          </a:p>
          <a:p>
            <a:r>
              <a:rPr lang="en-GB" sz="2400" dirty="0" smtClean="0"/>
              <a:t>Cytoplasm</a:t>
            </a:r>
          </a:p>
          <a:p>
            <a:r>
              <a:rPr lang="en-GB" sz="2400" dirty="0" smtClean="0"/>
              <a:t>Vacuole</a:t>
            </a:r>
          </a:p>
          <a:p>
            <a:r>
              <a:rPr lang="en-GB" sz="2400" dirty="0" smtClean="0"/>
              <a:t>Nucleus</a:t>
            </a:r>
          </a:p>
          <a:p>
            <a:r>
              <a:rPr lang="en-GB" sz="2400" dirty="0" smtClean="0"/>
              <a:t>Ribosome</a:t>
            </a:r>
          </a:p>
          <a:p>
            <a:r>
              <a:rPr lang="en-GB" sz="2400" dirty="0" smtClean="0"/>
              <a:t>Plasmid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1026" name="Picture 2" descr="http://a.files.bbci.co.uk/bam/live/content/z3wkq6f/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9"/>
          <a:stretch/>
        </p:blipFill>
        <p:spPr bwMode="auto">
          <a:xfrm>
            <a:off x="5415617" y="0"/>
            <a:ext cx="6776383" cy="517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108" y="63432"/>
            <a:ext cx="10996078" cy="1492132"/>
          </a:xfrm>
        </p:spPr>
        <p:txBody>
          <a:bodyPr/>
          <a:lstStyle/>
          <a:p>
            <a:r>
              <a:rPr lang="en-GB" dirty="0" smtClean="0"/>
              <a:t>Unit 2 KA1: Cells tissues and organs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47615"/>
            <a:ext cx="10178322" cy="359359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Cells		tissues		organs  </a:t>
            </a:r>
            <a:endParaRPr lang="en-GB" sz="3200" dirty="0"/>
          </a:p>
        </p:txBody>
      </p:sp>
      <p:sp>
        <p:nvSpPr>
          <p:cNvPr id="4" name="Right Arrow 3"/>
          <p:cNvSpPr/>
          <p:nvPr/>
        </p:nvSpPr>
        <p:spPr>
          <a:xfrm>
            <a:off x="2619213" y="1431578"/>
            <a:ext cx="1270861" cy="247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5375328" y="1458310"/>
            <a:ext cx="1270861" cy="247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7135" b="19687"/>
          <a:stretch/>
        </p:blipFill>
        <p:spPr>
          <a:xfrm>
            <a:off x="1251677" y="1916977"/>
            <a:ext cx="10427807" cy="49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Specialised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197" y="1343244"/>
            <a:ext cx="10178322" cy="35935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Learn 2 examples of specialised animal cells and 2 specialised plant cells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99" y="2297622"/>
            <a:ext cx="10680917" cy="3204275"/>
          </a:xfrm>
          <a:prstGeom prst="rect">
            <a:avLst/>
          </a:prstGeom>
        </p:spPr>
      </p:pic>
      <p:grpSp>
        <p:nvGrpSpPr>
          <p:cNvPr id="65" name="SMARTInkShape-Group7"/>
          <p:cNvGrpSpPr/>
          <p:nvPr/>
        </p:nvGrpSpPr>
        <p:grpSpPr>
          <a:xfrm>
            <a:off x="8252135" y="4452938"/>
            <a:ext cx="3213585" cy="2297907"/>
            <a:chOff x="8252135" y="4452938"/>
            <a:chExt cx="3213585" cy="2297907"/>
          </a:xfrm>
        </p:grpSpPr>
        <p:sp>
          <p:nvSpPr>
            <p:cNvPr id="47" name="SMARTInkShape-41"/>
            <p:cNvSpPr/>
            <p:nvPr/>
          </p:nvSpPr>
          <p:spPr>
            <a:xfrm>
              <a:off x="11120439" y="6084095"/>
              <a:ext cx="11906" cy="11906"/>
            </a:xfrm>
            <a:custGeom>
              <a:avLst/>
              <a:gdLst/>
              <a:ahLst/>
              <a:cxnLst/>
              <a:rect l="0" t="0" r="0" b="0"/>
              <a:pathLst>
                <a:path w="11906" h="11906">
                  <a:moveTo>
                    <a:pt x="11905" y="0"/>
                  </a:moveTo>
                  <a:lnTo>
                    <a:pt x="489" y="0"/>
                  </a:lnTo>
                  <a:lnTo>
                    <a:pt x="0" y="11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MARTInkShape-42"/>
            <p:cNvSpPr/>
            <p:nvPr/>
          </p:nvSpPr>
          <p:spPr>
            <a:xfrm>
              <a:off x="11013281" y="6310313"/>
              <a:ext cx="452439" cy="190501"/>
            </a:xfrm>
            <a:custGeom>
              <a:avLst/>
              <a:gdLst/>
              <a:ahLst/>
              <a:cxnLst/>
              <a:rect l="0" t="0" r="0" b="0"/>
              <a:pathLst>
                <a:path w="452439" h="190501">
                  <a:moveTo>
                    <a:pt x="0" y="0"/>
                  </a:moveTo>
                  <a:lnTo>
                    <a:pt x="0" y="52195"/>
                  </a:lnTo>
                  <a:lnTo>
                    <a:pt x="0" y="108796"/>
                  </a:lnTo>
                  <a:lnTo>
                    <a:pt x="0" y="122341"/>
                  </a:lnTo>
                  <a:lnTo>
                    <a:pt x="3529" y="130661"/>
                  </a:lnTo>
                  <a:lnTo>
                    <a:pt x="10252" y="140462"/>
                  </a:lnTo>
                  <a:lnTo>
                    <a:pt x="14699" y="141802"/>
                  </a:lnTo>
                  <a:lnTo>
                    <a:pt x="22013" y="142663"/>
                  </a:lnTo>
                  <a:lnTo>
                    <a:pt x="40226" y="126284"/>
                  </a:lnTo>
                  <a:lnTo>
                    <a:pt x="56992" y="94618"/>
                  </a:lnTo>
                  <a:lnTo>
                    <a:pt x="85672" y="62110"/>
                  </a:lnTo>
                  <a:lnTo>
                    <a:pt x="105252" y="26334"/>
                  </a:lnTo>
                  <a:lnTo>
                    <a:pt x="109839" y="24933"/>
                  </a:lnTo>
                  <a:lnTo>
                    <a:pt x="112913" y="24559"/>
                  </a:lnTo>
                  <a:lnTo>
                    <a:pt x="114963" y="25633"/>
                  </a:lnTo>
                  <a:lnTo>
                    <a:pt x="116330" y="27671"/>
                  </a:lnTo>
                  <a:lnTo>
                    <a:pt x="117241" y="30354"/>
                  </a:lnTo>
                  <a:lnTo>
                    <a:pt x="154853" y="86165"/>
                  </a:lnTo>
                  <a:lnTo>
                    <a:pt x="161429" y="100472"/>
                  </a:lnTo>
                  <a:lnTo>
                    <a:pt x="164351" y="115651"/>
                  </a:lnTo>
                  <a:lnTo>
                    <a:pt x="167775" y="122080"/>
                  </a:lnTo>
                  <a:lnTo>
                    <a:pt x="185228" y="141902"/>
                  </a:lnTo>
                  <a:lnTo>
                    <a:pt x="189480" y="150380"/>
                  </a:lnTo>
                  <a:lnTo>
                    <a:pt x="206763" y="170599"/>
                  </a:lnTo>
                  <a:lnTo>
                    <a:pt x="214486" y="175041"/>
                  </a:lnTo>
                  <a:lnTo>
                    <a:pt x="218398" y="176225"/>
                  </a:lnTo>
                  <a:lnTo>
                    <a:pt x="222328" y="175691"/>
                  </a:lnTo>
                  <a:lnTo>
                    <a:pt x="230222" y="171571"/>
                  </a:lnTo>
                  <a:lnTo>
                    <a:pt x="242104" y="161814"/>
                  </a:lnTo>
                  <a:lnTo>
                    <a:pt x="277813" y="109239"/>
                  </a:lnTo>
                  <a:lnTo>
                    <a:pt x="301625" y="69655"/>
                  </a:lnTo>
                  <a:lnTo>
                    <a:pt x="309563" y="64030"/>
                  </a:lnTo>
                  <a:lnTo>
                    <a:pt x="321469" y="60864"/>
                  </a:lnTo>
                  <a:lnTo>
                    <a:pt x="337344" y="59794"/>
                  </a:lnTo>
                  <a:lnTo>
                    <a:pt x="345283" y="63176"/>
                  </a:lnTo>
                  <a:lnTo>
                    <a:pt x="349250" y="65930"/>
                  </a:lnTo>
                  <a:lnTo>
                    <a:pt x="393951" y="119467"/>
                  </a:lnTo>
                  <a:lnTo>
                    <a:pt x="445618" y="173072"/>
                  </a:lnTo>
                  <a:lnTo>
                    <a:pt x="452438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MARTInkShape-43"/>
            <p:cNvSpPr/>
            <p:nvPr/>
          </p:nvSpPr>
          <p:spPr>
            <a:xfrm>
              <a:off x="10715627" y="6108052"/>
              <a:ext cx="225357" cy="342541"/>
            </a:xfrm>
            <a:custGeom>
              <a:avLst/>
              <a:gdLst/>
              <a:ahLst/>
              <a:cxnLst/>
              <a:rect l="0" t="0" r="0" b="0"/>
              <a:pathLst>
                <a:path w="225357" h="342541">
                  <a:moveTo>
                    <a:pt x="11904" y="11761"/>
                  </a:moveTo>
                  <a:lnTo>
                    <a:pt x="11904" y="0"/>
                  </a:lnTo>
                  <a:lnTo>
                    <a:pt x="5584" y="6218"/>
                  </a:lnTo>
                  <a:lnTo>
                    <a:pt x="2480" y="12825"/>
                  </a:lnTo>
                  <a:lnTo>
                    <a:pt x="144" y="62496"/>
                  </a:lnTo>
                  <a:lnTo>
                    <a:pt x="18" y="119326"/>
                  </a:lnTo>
                  <a:lnTo>
                    <a:pt x="1" y="172943"/>
                  </a:lnTo>
                  <a:lnTo>
                    <a:pt x="0" y="227830"/>
                  </a:lnTo>
                  <a:lnTo>
                    <a:pt x="1321" y="275006"/>
                  </a:lnTo>
                  <a:lnTo>
                    <a:pt x="11892" y="309349"/>
                  </a:lnTo>
                  <a:lnTo>
                    <a:pt x="21325" y="287033"/>
                  </a:lnTo>
                  <a:lnTo>
                    <a:pt x="26603" y="270594"/>
                  </a:lnTo>
                  <a:lnTo>
                    <a:pt x="34312" y="256442"/>
                  </a:lnTo>
                  <a:lnTo>
                    <a:pt x="53527" y="234925"/>
                  </a:lnTo>
                  <a:lnTo>
                    <a:pt x="91534" y="210841"/>
                  </a:lnTo>
                  <a:lnTo>
                    <a:pt x="115168" y="204803"/>
                  </a:lnTo>
                  <a:lnTo>
                    <a:pt x="138927" y="203014"/>
                  </a:lnTo>
                  <a:lnTo>
                    <a:pt x="162725" y="208804"/>
                  </a:lnTo>
                  <a:lnTo>
                    <a:pt x="200090" y="230268"/>
                  </a:lnTo>
                  <a:lnTo>
                    <a:pt x="211518" y="241608"/>
                  </a:lnTo>
                  <a:lnTo>
                    <a:pt x="219685" y="255467"/>
                  </a:lnTo>
                  <a:lnTo>
                    <a:pt x="225356" y="287434"/>
                  </a:lnTo>
                  <a:lnTo>
                    <a:pt x="219642" y="307166"/>
                  </a:lnTo>
                  <a:lnTo>
                    <a:pt x="209569" y="323449"/>
                  </a:lnTo>
                  <a:lnTo>
                    <a:pt x="204536" y="326709"/>
                  </a:lnTo>
                  <a:lnTo>
                    <a:pt x="150911" y="342271"/>
                  </a:lnTo>
                  <a:lnTo>
                    <a:pt x="130570" y="342540"/>
                  </a:lnTo>
                  <a:lnTo>
                    <a:pt x="72828" y="332898"/>
                  </a:lnTo>
                  <a:lnTo>
                    <a:pt x="40505" y="322513"/>
                  </a:lnTo>
                  <a:lnTo>
                    <a:pt x="23812" y="321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SMARTInkShape-44"/>
            <p:cNvSpPr/>
            <p:nvPr/>
          </p:nvSpPr>
          <p:spPr>
            <a:xfrm>
              <a:off x="10435754" y="6288384"/>
              <a:ext cx="189959" cy="242170"/>
            </a:xfrm>
            <a:custGeom>
              <a:avLst/>
              <a:gdLst/>
              <a:ahLst/>
              <a:cxnLst/>
              <a:rect l="0" t="0" r="0" b="0"/>
              <a:pathLst>
                <a:path w="189959" h="242170">
                  <a:moveTo>
                    <a:pt x="41746" y="45741"/>
                  </a:moveTo>
                  <a:lnTo>
                    <a:pt x="35424" y="52062"/>
                  </a:lnTo>
                  <a:lnTo>
                    <a:pt x="32322" y="58693"/>
                  </a:lnTo>
                  <a:lnTo>
                    <a:pt x="31494" y="62313"/>
                  </a:lnTo>
                  <a:lnTo>
                    <a:pt x="21983" y="78951"/>
                  </a:lnTo>
                  <a:lnTo>
                    <a:pt x="19732" y="91810"/>
                  </a:lnTo>
                  <a:lnTo>
                    <a:pt x="28344" y="147485"/>
                  </a:lnTo>
                  <a:lnTo>
                    <a:pt x="36230" y="164162"/>
                  </a:lnTo>
                  <a:lnTo>
                    <a:pt x="75525" y="220329"/>
                  </a:lnTo>
                  <a:lnTo>
                    <a:pt x="93801" y="229169"/>
                  </a:lnTo>
                  <a:lnTo>
                    <a:pt x="138658" y="242169"/>
                  </a:lnTo>
                  <a:lnTo>
                    <a:pt x="150081" y="239758"/>
                  </a:lnTo>
                  <a:lnTo>
                    <a:pt x="170271" y="230962"/>
                  </a:lnTo>
                  <a:lnTo>
                    <a:pt x="175054" y="226108"/>
                  </a:lnTo>
                  <a:lnTo>
                    <a:pt x="189683" y="191773"/>
                  </a:lnTo>
                  <a:lnTo>
                    <a:pt x="189958" y="172821"/>
                  </a:lnTo>
                  <a:lnTo>
                    <a:pt x="182678" y="126172"/>
                  </a:lnTo>
                  <a:lnTo>
                    <a:pt x="144067" y="69401"/>
                  </a:lnTo>
                  <a:lnTo>
                    <a:pt x="113013" y="38116"/>
                  </a:lnTo>
                  <a:lnTo>
                    <a:pt x="81398" y="18805"/>
                  </a:lnTo>
                  <a:lnTo>
                    <a:pt x="27356" y="941"/>
                  </a:lnTo>
                  <a:lnTo>
                    <a:pt x="20247" y="0"/>
                  </a:lnTo>
                  <a:lnTo>
                    <a:pt x="15507" y="695"/>
                  </a:lnTo>
                  <a:lnTo>
                    <a:pt x="12346" y="2481"/>
                  </a:lnTo>
                  <a:lnTo>
                    <a:pt x="955" y="14853"/>
                  </a:lnTo>
                  <a:lnTo>
                    <a:pt x="0" y="17211"/>
                  </a:lnTo>
                  <a:lnTo>
                    <a:pt x="686" y="18784"/>
                  </a:lnTo>
                  <a:lnTo>
                    <a:pt x="2466" y="19832"/>
                  </a:lnTo>
                  <a:lnTo>
                    <a:pt x="3653" y="21854"/>
                  </a:lnTo>
                  <a:lnTo>
                    <a:pt x="4973" y="27628"/>
                  </a:lnTo>
                  <a:lnTo>
                    <a:pt x="12614" y="34604"/>
                  </a:lnTo>
                  <a:lnTo>
                    <a:pt x="29840" y="45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SMARTInkShape-45"/>
            <p:cNvSpPr/>
            <p:nvPr/>
          </p:nvSpPr>
          <p:spPr>
            <a:xfrm>
              <a:off x="10334625" y="6203155"/>
              <a:ext cx="35720" cy="297659"/>
            </a:xfrm>
            <a:custGeom>
              <a:avLst/>
              <a:gdLst/>
              <a:ahLst/>
              <a:cxnLst/>
              <a:rect l="0" t="0" r="0" b="0"/>
              <a:pathLst>
                <a:path w="35720" h="297659">
                  <a:moveTo>
                    <a:pt x="0" y="0"/>
                  </a:moveTo>
                  <a:lnTo>
                    <a:pt x="0" y="52291"/>
                  </a:lnTo>
                  <a:lnTo>
                    <a:pt x="1323" y="107772"/>
                  </a:lnTo>
                  <a:lnTo>
                    <a:pt x="9424" y="158432"/>
                  </a:lnTo>
                  <a:lnTo>
                    <a:pt x="11416" y="212682"/>
                  </a:lnTo>
                  <a:lnTo>
                    <a:pt x="24792" y="264207"/>
                  </a:lnTo>
                  <a:lnTo>
                    <a:pt x="35719" y="297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SMARTInkShape-46"/>
            <p:cNvSpPr/>
            <p:nvPr/>
          </p:nvSpPr>
          <p:spPr>
            <a:xfrm>
              <a:off x="10072850" y="6357938"/>
              <a:ext cx="154620" cy="392907"/>
            </a:xfrm>
            <a:custGeom>
              <a:avLst/>
              <a:gdLst/>
              <a:ahLst/>
              <a:cxnLst/>
              <a:rect l="0" t="0" r="0" b="0"/>
              <a:pathLst>
                <a:path w="154620" h="392907">
                  <a:moveTo>
                    <a:pt x="71275" y="0"/>
                  </a:moveTo>
                  <a:lnTo>
                    <a:pt x="54702" y="0"/>
                  </a:lnTo>
                  <a:lnTo>
                    <a:pt x="47153" y="3527"/>
                  </a:lnTo>
                  <a:lnTo>
                    <a:pt x="19663" y="27987"/>
                  </a:lnTo>
                  <a:lnTo>
                    <a:pt x="15263" y="35810"/>
                  </a:lnTo>
                  <a:lnTo>
                    <a:pt x="11987" y="43696"/>
                  </a:lnTo>
                  <a:lnTo>
                    <a:pt x="4025" y="55574"/>
                  </a:lnTo>
                  <a:lnTo>
                    <a:pt x="1078" y="67471"/>
                  </a:lnTo>
                  <a:lnTo>
                    <a:pt x="0" y="87312"/>
                  </a:lnTo>
                  <a:lnTo>
                    <a:pt x="3439" y="95250"/>
                  </a:lnTo>
                  <a:lnTo>
                    <a:pt x="6207" y="99218"/>
                  </a:lnTo>
                  <a:lnTo>
                    <a:pt x="12811" y="103628"/>
                  </a:lnTo>
                  <a:lnTo>
                    <a:pt x="39911" y="113551"/>
                  </a:lnTo>
                  <a:lnTo>
                    <a:pt x="91676" y="101162"/>
                  </a:lnTo>
                  <a:lnTo>
                    <a:pt x="113474" y="86912"/>
                  </a:lnTo>
                  <a:lnTo>
                    <a:pt x="126405" y="73964"/>
                  </a:lnTo>
                  <a:lnTo>
                    <a:pt x="151067" y="36447"/>
                  </a:lnTo>
                  <a:lnTo>
                    <a:pt x="154557" y="12615"/>
                  </a:lnTo>
                  <a:lnTo>
                    <a:pt x="154619" y="64301"/>
                  </a:lnTo>
                  <a:lnTo>
                    <a:pt x="148723" y="119690"/>
                  </a:lnTo>
                  <a:lnTo>
                    <a:pt x="150675" y="143154"/>
                  </a:lnTo>
                  <a:lnTo>
                    <a:pt x="144677" y="194082"/>
                  </a:lnTo>
                  <a:lnTo>
                    <a:pt x="143101" y="248387"/>
                  </a:lnTo>
                  <a:lnTo>
                    <a:pt x="139236" y="305818"/>
                  </a:lnTo>
                  <a:lnTo>
                    <a:pt x="114728" y="364905"/>
                  </a:lnTo>
                  <a:lnTo>
                    <a:pt x="106903" y="373847"/>
                  </a:lnTo>
                  <a:lnTo>
                    <a:pt x="71275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SMARTInkShape-47"/>
            <p:cNvSpPr/>
            <p:nvPr/>
          </p:nvSpPr>
          <p:spPr>
            <a:xfrm>
              <a:off x="9048750" y="6288308"/>
              <a:ext cx="987651" cy="324816"/>
            </a:xfrm>
            <a:custGeom>
              <a:avLst/>
              <a:gdLst/>
              <a:ahLst/>
              <a:cxnLst/>
              <a:rect l="0" t="0" r="0" b="0"/>
              <a:pathLst>
                <a:path w="987651" h="324816">
                  <a:moveTo>
                    <a:pt x="0" y="212505"/>
                  </a:moveTo>
                  <a:lnTo>
                    <a:pt x="6321" y="206184"/>
                  </a:lnTo>
                  <a:lnTo>
                    <a:pt x="12951" y="203081"/>
                  </a:lnTo>
                  <a:lnTo>
                    <a:pt x="71774" y="197135"/>
                  </a:lnTo>
                  <a:lnTo>
                    <a:pt x="127020" y="172614"/>
                  </a:lnTo>
                  <a:lnTo>
                    <a:pt x="158055" y="148987"/>
                  </a:lnTo>
                  <a:lnTo>
                    <a:pt x="162851" y="141059"/>
                  </a:lnTo>
                  <a:lnTo>
                    <a:pt x="166305" y="133126"/>
                  </a:lnTo>
                  <a:lnTo>
                    <a:pt x="172250" y="125190"/>
                  </a:lnTo>
                  <a:lnTo>
                    <a:pt x="173042" y="122545"/>
                  </a:lnTo>
                  <a:lnTo>
                    <a:pt x="172247" y="120781"/>
                  </a:lnTo>
                  <a:lnTo>
                    <a:pt x="170393" y="119606"/>
                  </a:lnTo>
                  <a:lnTo>
                    <a:pt x="169159" y="117499"/>
                  </a:lnTo>
                  <a:lnTo>
                    <a:pt x="167786" y="111630"/>
                  </a:lnTo>
                  <a:lnTo>
                    <a:pt x="166097" y="109536"/>
                  </a:lnTo>
                  <a:lnTo>
                    <a:pt x="160693" y="107210"/>
                  </a:lnTo>
                  <a:lnTo>
                    <a:pt x="143891" y="105900"/>
                  </a:lnTo>
                  <a:lnTo>
                    <a:pt x="133184" y="109121"/>
                  </a:lnTo>
                  <a:lnTo>
                    <a:pt x="103234" y="127012"/>
                  </a:lnTo>
                  <a:lnTo>
                    <a:pt x="79904" y="161673"/>
                  </a:lnTo>
                  <a:lnTo>
                    <a:pt x="64928" y="192811"/>
                  </a:lnTo>
                  <a:lnTo>
                    <a:pt x="59847" y="248233"/>
                  </a:lnTo>
                  <a:lnTo>
                    <a:pt x="60995" y="264103"/>
                  </a:lnTo>
                  <a:lnTo>
                    <a:pt x="69078" y="286589"/>
                  </a:lnTo>
                  <a:lnTo>
                    <a:pt x="76122" y="297465"/>
                  </a:lnTo>
                  <a:lnTo>
                    <a:pt x="100928" y="315227"/>
                  </a:lnTo>
                  <a:lnTo>
                    <a:pt x="115853" y="323423"/>
                  </a:lnTo>
                  <a:lnTo>
                    <a:pt x="123538" y="324815"/>
                  </a:lnTo>
                  <a:lnTo>
                    <a:pt x="162785" y="320601"/>
                  </a:lnTo>
                  <a:lnTo>
                    <a:pt x="192871" y="307298"/>
                  </a:lnTo>
                  <a:lnTo>
                    <a:pt x="208311" y="293882"/>
                  </a:lnTo>
                  <a:lnTo>
                    <a:pt x="258314" y="240171"/>
                  </a:lnTo>
                  <a:lnTo>
                    <a:pt x="291920" y="205025"/>
                  </a:lnTo>
                  <a:lnTo>
                    <a:pt x="295107" y="196833"/>
                  </a:lnTo>
                  <a:lnTo>
                    <a:pt x="297280" y="194120"/>
                  </a:lnTo>
                  <a:lnTo>
                    <a:pt x="309006" y="188904"/>
                  </a:lnTo>
                  <a:lnTo>
                    <a:pt x="313085" y="228032"/>
                  </a:lnTo>
                  <a:lnTo>
                    <a:pt x="324261" y="259402"/>
                  </a:lnTo>
                  <a:lnTo>
                    <a:pt x="329324" y="267744"/>
                  </a:lnTo>
                  <a:lnTo>
                    <a:pt x="333497" y="279877"/>
                  </a:lnTo>
                  <a:lnTo>
                    <a:pt x="354995" y="305399"/>
                  </a:lnTo>
                  <a:lnTo>
                    <a:pt x="357050" y="304861"/>
                  </a:lnTo>
                  <a:lnTo>
                    <a:pt x="366260" y="299107"/>
                  </a:lnTo>
                  <a:lnTo>
                    <a:pt x="373566" y="297296"/>
                  </a:lnTo>
                  <a:lnTo>
                    <a:pt x="381225" y="289436"/>
                  </a:lnTo>
                  <a:lnTo>
                    <a:pt x="416725" y="235415"/>
                  </a:lnTo>
                  <a:lnTo>
                    <a:pt x="436563" y="206016"/>
                  </a:lnTo>
                  <a:lnTo>
                    <a:pt x="447146" y="193090"/>
                  </a:lnTo>
                  <a:lnTo>
                    <a:pt x="450086" y="184914"/>
                  </a:lnTo>
                  <a:lnTo>
                    <a:pt x="452193" y="182205"/>
                  </a:lnTo>
                  <a:lnTo>
                    <a:pt x="462482" y="177499"/>
                  </a:lnTo>
                  <a:lnTo>
                    <a:pt x="463103" y="178584"/>
                  </a:lnTo>
                  <a:lnTo>
                    <a:pt x="475144" y="232678"/>
                  </a:lnTo>
                  <a:lnTo>
                    <a:pt x="477245" y="252142"/>
                  </a:lnTo>
                  <a:lnTo>
                    <a:pt x="485658" y="266876"/>
                  </a:lnTo>
                  <a:lnTo>
                    <a:pt x="515995" y="299770"/>
                  </a:lnTo>
                  <a:lnTo>
                    <a:pt x="527428" y="304207"/>
                  </a:lnTo>
                  <a:lnTo>
                    <a:pt x="550007" y="307054"/>
                  </a:lnTo>
                  <a:lnTo>
                    <a:pt x="569395" y="301226"/>
                  </a:lnTo>
                  <a:lnTo>
                    <a:pt x="590144" y="287405"/>
                  </a:lnTo>
                  <a:lnTo>
                    <a:pt x="633298" y="245890"/>
                  </a:lnTo>
                  <a:lnTo>
                    <a:pt x="638653" y="237044"/>
                  </a:lnTo>
                  <a:lnTo>
                    <a:pt x="642357" y="228702"/>
                  </a:lnTo>
                  <a:lnTo>
                    <a:pt x="652938" y="214899"/>
                  </a:lnTo>
                  <a:lnTo>
                    <a:pt x="657524" y="213568"/>
                  </a:lnTo>
                  <a:lnTo>
                    <a:pt x="666703" y="212510"/>
                  </a:lnTo>
                  <a:lnTo>
                    <a:pt x="666736" y="218827"/>
                  </a:lnTo>
                  <a:lnTo>
                    <a:pt x="668063" y="220688"/>
                  </a:lnTo>
                  <a:lnTo>
                    <a:pt x="670272" y="221929"/>
                  </a:lnTo>
                  <a:lnTo>
                    <a:pt x="673067" y="222757"/>
                  </a:lnTo>
                  <a:lnTo>
                    <a:pt x="674929" y="224631"/>
                  </a:lnTo>
                  <a:lnTo>
                    <a:pt x="677000" y="230241"/>
                  </a:lnTo>
                  <a:lnTo>
                    <a:pt x="678875" y="232267"/>
                  </a:lnTo>
                  <a:lnTo>
                    <a:pt x="688762" y="235784"/>
                  </a:lnTo>
                  <a:lnTo>
                    <a:pt x="700656" y="236270"/>
                  </a:lnTo>
                  <a:lnTo>
                    <a:pt x="711615" y="228125"/>
                  </a:lnTo>
                  <a:lnTo>
                    <a:pt x="718882" y="226061"/>
                  </a:lnTo>
                  <a:lnTo>
                    <a:pt x="721348" y="224188"/>
                  </a:lnTo>
                  <a:lnTo>
                    <a:pt x="726143" y="216554"/>
                  </a:lnTo>
                  <a:lnTo>
                    <a:pt x="731952" y="214304"/>
                  </a:lnTo>
                  <a:lnTo>
                    <a:pt x="734031" y="212382"/>
                  </a:lnTo>
                  <a:lnTo>
                    <a:pt x="736340" y="206717"/>
                  </a:lnTo>
                  <a:lnTo>
                    <a:pt x="738279" y="204678"/>
                  </a:lnTo>
                  <a:lnTo>
                    <a:pt x="749556" y="200757"/>
                  </a:lnTo>
                  <a:lnTo>
                    <a:pt x="756255" y="200646"/>
                  </a:lnTo>
                  <a:lnTo>
                    <a:pt x="758170" y="201952"/>
                  </a:lnTo>
                  <a:lnTo>
                    <a:pt x="759447" y="204147"/>
                  </a:lnTo>
                  <a:lnTo>
                    <a:pt x="760298" y="206934"/>
                  </a:lnTo>
                  <a:lnTo>
                    <a:pt x="774727" y="224722"/>
                  </a:lnTo>
                  <a:lnTo>
                    <a:pt x="782210" y="231164"/>
                  </a:lnTo>
                  <a:lnTo>
                    <a:pt x="797791" y="238827"/>
                  </a:lnTo>
                  <a:lnTo>
                    <a:pt x="813608" y="252687"/>
                  </a:lnTo>
                  <a:lnTo>
                    <a:pt x="825066" y="256822"/>
                  </a:lnTo>
                  <a:lnTo>
                    <a:pt x="881890" y="260043"/>
                  </a:lnTo>
                  <a:lnTo>
                    <a:pt x="895984" y="258768"/>
                  </a:lnTo>
                  <a:lnTo>
                    <a:pt x="906655" y="253792"/>
                  </a:lnTo>
                  <a:lnTo>
                    <a:pt x="955483" y="214792"/>
                  </a:lnTo>
                  <a:lnTo>
                    <a:pt x="969552" y="187165"/>
                  </a:lnTo>
                  <a:lnTo>
                    <a:pt x="983901" y="135990"/>
                  </a:lnTo>
                  <a:lnTo>
                    <a:pt x="987650" y="87188"/>
                  </a:lnTo>
                  <a:lnTo>
                    <a:pt x="981729" y="55871"/>
                  </a:lnTo>
                  <a:lnTo>
                    <a:pt x="971665" y="40143"/>
                  </a:lnTo>
                  <a:lnTo>
                    <a:pt x="930729" y="6495"/>
                  </a:lnTo>
                  <a:lnTo>
                    <a:pt x="908272" y="652"/>
                  </a:lnTo>
                  <a:lnTo>
                    <a:pt x="868798" y="0"/>
                  </a:lnTo>
                  <a:lnTo>
                    <a:pt x="850918" y="4729"/>
                  </a:lnTo>
                  <a:lnTo>
                    <a:pt x="825975" y="21148"/>
                  </a:lnTo>
                  <a:lnTo>
                    <a:pt x="803349" y="50400"/>
                  </a:lnTo>
                  <a:lnTo>
                    <a:pt x="791597" y="73780"/>
                  </a:lnTo>
                  <a:lnTo>
                    <a:pt x="786321" y="130744"/>
                  </a:lnTo>
                  <a:lnTo>
                    <a:pt x="787285" y="164026"/>
                  </a:lnTo>
                  <a:lnTo>
                    <a:pt x="802405" y="207901"/>
                  </a:lnTo>
                  <a:lnTo>
                    <a:pt x="821531" y="236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SMARTInkShape-48"/>
            <p:cNvSpPr/>
            <p:nvPr/>
          </p:nvSpPr>
          <p:spPr>
            <a:xfrm>
              <a:off x="8776582" y="6465137"/>
              <a:ext cx="248357" cy="189742"/>
            </a:xfrm>
            <a:custGeom>
              <a:avLst/>
              <a:gdLst/>
              <a:ahLst/>
              <a:cxnLst/>
              <a:rect l="0" t="0" r="0" b="0"/>
              <a:pathLst>
                <a:path w="248357" h="189742">
                  <a:moveTo>
                    <a:pt x="141199" y="11863"/>
                  </a:moveTo>
                  <a:lnTo>
                    <a:pt x="134879" y="5542"/>
                  </a:lnTo>
                  <a:lnTo>
                    <a:pt x="128248" y="2439"/>
                  </a:lnTo>
                  <a:lnTo>
                    <a:pt x="73016" y="0"/>
                  </a:lnTo>
                  <a:lnTo>
                    <a:pt x="61065" y="3504"/>
                  </a:lnTo>
                  <a:lnTo>
                    <a:pt x="30252" y="21590"/>
                  </a:lnTo>
                  <a:lnTo>
                    <a:pt x="6808" y="56277"/>
                  </a:lnTo>
                  <a:lnTo>
                    <a:pt x="0" y="95601"/>
                  </a:lnTo>
                  <a:lnTo>
                    <a:pt x="144" y="121929"/>
                  </a:lnTo>
                  <a:lnTo>
                    <a:pt x="10494" y="161015"/>
                  </a:lnTo>
                  <a:lnTo>
                    <a:pt x="16080" y="169875"/>
                  </a:lnTo>
                  <a:lnTo>
                    <a:pt x="32984" y="182301"/>
                  </a:lnTo>
                  <a:lnTo>
                    <a:pt x="48428" y="188040"/>
                  </a:lnTo>
                  <a:lnTo>
                    <a:pt x="67703" y="189741"/>
                  </a:lnTo>
                  <a:lnTo>
                    <a:pt x="78989" y="186610"/>
                  </a:lnTo>
                  <a:lnTo>
                    <a:pt x="83851" y="183924"/>
                  </a:lnTo>
                  <a:lnTo>
                    <a:pt x="121496" y="145108"/>
                  </a:lnTo>
                  <a:lnTo>
                    <a:pt x="156925" y="85936"/>
                  </a:lnTo>
                  <a:lnTo>
                    <a:pt x="164993" y="59564"/>
                  </a:lnTo>
                  <a:lnTo>
                    <a:pt x="165006" y="65831"/>
                  </a:lnTo>
                  <a:lnTo>
                    <a:pt x="168536" y="72450"/>
                  </a:lnTo>
                  <a:lnTo>
                    <a:pt x="204350" y="116564"/>
                  </a:lnTo>
                  <a:lnTo>
                    <a:pt x="248356" y="154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SMARTInkShape-49"/>
            <p:cNvSpPr/>
            <p:nvPr/>
          </p:nvSpPr>
          <p:spPr>
            <a:xfrm>
              <a:off x="8477741" y="6405563"/>
              <a:ext cx="249541" cy="226219"/>
            </a:xfrm>
            <a:custGeom>
              <a:avLst/>
              <a:gdLst/>
              <a:ahLst/>
              <a:cxnLst/>
              <a:rect l="0" t="0" r="0" b="0"/>
              <a:pathLst>
                <a:path w="249541" h="226219">
                  <a:moveTo>
                    <a:pt x="11415" y="0"/>
                  </a:moveTo>
                  <a:lnTo>
                    <a:pt x="1164" y="0"/>
                  </a:lnTo>
                  <a:lnTo>
                    <a:pt x="613" y="1323"/>
                  </a:lnTo>
                  <a:lnTo>
                    <a:pt x="0" y="6320"/>
                  </a:lnTo>
                  <a:lnTo>
                    <a:pt x="3255" y="12951"/>
                  </a:lnTo>
                  <a:lnTo>
                    <a:pt x="5975" y="16571"/>
                  </a:lnTo>
                  <a:lnTo>
                    <a:pt x="10341" y="49575"/>
                  </a:lnTo>
                  <a:lnTo>
                    <a:pt x="12420" y="74808"/>
                  </a:lnTo>
                  <a:lnTo>
                    <a:pt x="22190" y="131160"/>
                  </a:lnTo>
                  <a:lnTo>
                    <a:pt x="24309" y="156308"/>
                  </a:lnTo>
                  <a:lnTo>
                    <a:pt x="32680" y="180855"/>
                  </a:lnTo>
                  <a:lnTo>
                    <a:pt x="34724" y="198149"/>
                  </a:lnTo>
                  <a:lnTo>
                    <a:pt x="45435" y="212283"/>
                  </a:lnTo>
                  <a:lnTo>
                    <a:pt x="46001" y="211636"/>
                  </a:lnTo>
                  <a:lnTo>
                    <a:pt x="56610" y="172884"/>
                  </a:lnTo>
                  <a:lnTo>
                    <a:pt x="79019" y="118664"/>
                  </a:lnTo>
                  <a:lnTo>
                    <a:pt x="106673" y="63269"/>
                  </a:lnTo>
                  <a:lnTo>
                    <a:pt x="114606" y="54577"/>
                  </a:lnTo>
                  <a:lnTo>
                    <a:pt x="122542" y="50714"/>
                  </a:lnTo>
                  <a:lnTo>
                    <a:pt x="146353" y="47896"/>
                  </a:lnTo>
                  <a:lnTo>
                    <a:pt x="154290" y="51273"/>
                  </a:lnTo>
                  <a:lnTo>
                    <a:pt x="158259" y="54025"/>
                  </a:lnTo>
                  <a:lnTo>
                    <a:pt x="170165" y="70541"/>
                  </a:lnTo>
                  <a:lnTo>
                    <a:pt x="193978" y="125614"/>
                  </a:lnTo>
                  <a:lnTo>
                    <a:pt x="217790" y="180823"/>
                  </a:lnTo>
                  <a:lnTo>
                    <a:pt x="233665" y="207648"/>
                  </a:lnTo>
                  <a:lnTo>
                    <a:pt x="249540" y="226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SMARTInkShape-50"/>
            <p:cNvSpPr/>
            <p:nvPr/>
          </p:nvSpPr>
          <p:spPr>
            <a:xfrm>
              <a:off x="9859057" y="5834596"/>
              <a:ext cx="117484" cy="309030"/>
            </a:xfrm>
            <a:custGeom>
              <a:avLst/>
              <a:gdLst/>
              <a:ahLst/>
              <a:cxnLst/>
              <a:rect l="0" t="0" r="0" b="0"/>
              <a:pathLst>
                <a:path w="117484" h="309030">
                  <a:moveTo>
                    <a:pt x="46943" y="23279"/>
                  </a:moveTo>
                  <a:lnTo>
                    <a:pt x="46943" y="16958"/>
                  </a:lnTo>
                  <a:lnTo>
                    <a:pt x="45620" y="15097"/>
                  </a:lnTo>
                  <a:lnTo>
                    <a:pt x="43415" y="13855"/>
                  </a:lnTo>
                  <a:lnTo>
                    <a:pt x="40621" y="13028"/>
                  </a:lnTo>
                  <a:lnTo>
                    <a:pt x="38761" y="11153"/>
                  </a:lnTo>
                  <a:lnTo>
                    <a:pt x="36691" y="5542"/>
                  </a:lnTo>
                  <a:lnTo>
                    <a:pt x="34817" y="3517"/>
                  </a:lnTo>
                  <a:lnTo>
                    <a:pt x="29207" y="1266"/>
                  </a:lnTo>
                  <a:lnTo>
                    <a:pt x="18610" y="0"/>
                  </a:lnTo>
                  <a:lnTo>
                    <a:pt x="10979" y="3231"/>
                  </a:lnTo>
                  <a:lnTo>
                    <a:pt x="7092" y="5945"/>
                  </a:lnTo>
                  <a:lnTo>
                    <a:pt x="2775" y="12488"/>
                  </a:lnTo>
                  <a:lnTo>
                    <a:pt x="0" y="27468"/>
                  </a:lnTo>
                  <a:lnTo>
                    <a:pt x="19667" y="83533"/>
                  </a:lnTo>
                  <a:lnTo>
                    <a:pt x="45393" y="132360"/>
                  </a:lnTo>
                  <a:lnTo>
                    <a:pt x="82980" y="186692"/>
                  </a:lnTo>
                  <a:lnTo>
                    <a:pt x="108155" y="221070"/>
                  </a:lnTo>
                  <a:lnTo>
                    <a:pt x="115350" y="239017"/>
                  </a:lnTo>
                  <a:lnTo>
                    <a:pt x="117483" y="259033"/>
                  </a:lnTo>
                  <a:lnTo>
                    <a:pt x="114454" y="270493"/>
                  </a:lnTo>
                  <a:lnTo>
                    <a:pt x="111793" y="275401"/>
                  </a:lnTo>
                  <a:lnTo>
                    <a:pt x="95408" y="288629"/>
                  </a:lnTo>
                  <a:lnTo>
                    <a:pt x="67492" y="303628"/>
                  </a:lnTo>
                  <a:lnTo>
                    <a:pt x="46943" y="309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SMARTInkShape-51"/>
            <p:cNvSpPr/>
            <p:nvPr/>
          </p:nvSpPr>
          <p:spPr>
            <a:xfrm>
              <a:off x="9596438" y="5941934"/>
              <a:ext cx="178594" cy="177673"/>
            </a:xfrm>
            <a:custGeom>
              <a:avLst/>
              <a:gdLst/>
              <a:ahLst/>
              <a:cxnLst/>
              <a:rect l="0" t="0" r="0" b="0"/>
              <a:pathLst>
                <a:path w="178594" h="177673">
                  <a:moveTo>
                    <a:pt x="0" y="106441"/>
                  </a:moveTo>
                  <a:lnTo>
                    <a:pt x="0" y="134429"/>
                  </a:lnTo>
                  <a:lnTo>
                    <a:pt x="3527" y="142252"/>
                  </a:lnTo>
                  <a:lnTo>
                    <a:pt x="8182" y="150138"/>
                  </a:lnTo>
                  <a:lnTo>
                    <a:pt x="11170" y="165980"/>
                  </a:lnTo>
                  <a:lnTo>
                    <a:pt x="11862" y="177182"/>
                  </a:lnTo>
                  <a:lnTo>
                    <a:pt x="18214" y="177672"/>
                  </a:lnTo>
                  <a:lnTo>
                    <a:pt x="20080" y="176418"/>
                  </a:lnTo>
                  <a:lnTo>
                    <a:pt x="21324" y="174259"/>
                  </a:lnTo>
                  <a:lnTo>
                    <a:pt x="23321" y="161289"/>
                  </a:lnTo>
                  <a:lnTo>
                    <a:pt x="25038" y="136482"/>
                  </a:lnTo>
                  <a:lnTo>
                    <a:pt x="38505" y="82529"/>
                  </a:lnTo>
                  <a:lnTo>
                    <a:pt x="44922" y="58787"/>
                  </a:lnTo>
                  <a:lnTo>
                    <a:pt x="47747" y="44251"/>
                  </a:lnTo>
                  <a:lnTo>
                    <a:pt x="70900" y="0"/>
                  </a:lnTo>
                  <a:lnTo>
                    <a:pt x="77599" y="5817"/>
                  </a:lnTo>
                  <a:lnTo>
                    <a:pt x="80790" y="12330"/>
                  </a:lnTo>
                  <a:lnTo>
                    <a:pt x="89160" y="33612"/>
                  </a:lnTo>
                  <a:lnTo>
                    <a:pt x="134187" y="86748"/>
                  </a:lnTo>
                  <a:lnTo>
                    <a:pt x="150737" y="109132"/>
                  </a:lnTo>
                  <a:lnTo>
                    <a:pt x="169164" y="124730"/>
                  </a:lnTo>
                  <a:lnTo>
                    <a:pt x="178593" y="142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SMARTInkShape-52"/>
            <p:cNvSpPr/>
            <p:nvPr/>
          </p:nvSpPr>
          <p:spPr>
            <a:xfrm>
              <a:off x="9429896" y="5857875"/>
              <a:ext cx="11761" cy="11906"/>
            </a:xfrm>
            <a:custGeom>
              <a:avLst/>
              <a:gdLst/>
              <a:ahLst/>
              <a:cxnLst/>
              <a:rect l="0" t="0" r="0" b="0"/>
              <a:pathLst>
                <a:path w="11761" h="11906">
                  <a:moveTo>
                    <a:pt x="11760" y="0"/>
                  </a:moveTo>
                  <a:lnTo>
                    <a:pt x="0" y="0"/>
                  </a:lnTo>
                  <a:lnTo>
                    <a:pt x="11760" y="11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SMARTInkShape-53"/>
            <p:cNvSpPr/>
            <p:nvPr/>
          </p:nvSpPr>
          <p:spPr>
            <a:xfrm>
              <a:off x="9417844" y="6024563"/>
              <a:ext cx="47626" cy="130968"/>
            </a:xfrm>
            <a:custGeom>
              <a:avLst/>
              <a:gdLst/>
              <a:ahLst/>
              <a:cxnLst/>
              <a:rect l="0" t="0" r="0" b="0"/>
              <a:pathLst>
                <a:path w="47626" h="130968">
                  <a:moveTo>
                    <a:pt x="0" y="0"/>
                  </a:moveTo>
                  <a:lnTo>
                    <a:pt x="0" y="34308"/>
                  </a:lnTo>
                  <a:lnTo>
                    <a:pt x="3527" y="45234"/>
                  </a:lnTo>
                  <a:lnTo>
                    <a:pt x="8182" y="55822"/>
                  </a:lnTo>
                  <a:lnTo>
                    <a:pt x="12126" y="75336"/>
                  </a:lnTo>
                  <a:lnTo>
                    <a:pt x="28333" y="105007"/>
                  </a:lnTo>
                  <a:lnTo>
                    <a:pt x="35963" y="112815"/>
                  </a:lnTo>
                  <a:lnTo>
                    <a:pt x="39851" y="114897"/>
                  </a:lnTo>
                  <a:lnTo>
                    <a:pt x="42442" y="117609"/>
                  </a:lnTo>
                  <a:lnTo>
                    <a:pt x="47625" y="130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MARTInkShape-54"/>
            <p:cNvSpPr/>
            <p:nvPr/>
          </p:nvSpPr>
          <p:spPr>
            <a:xfrm>
              <a:off x="9025796" y="5953628"/>
              <a:ext cx="320611" cy="206731"/>
            </a:xfrm>
            <a:custGeom>
              <a:avLst/>
              <a:gdLst/>
              <a:ahLst/>
              <a:cxnLst/>
              <a:rect l="0" t="0" r="0" b="0"/>
              <a:pathLst>
                <a:path w="320611" h="206731">
                  <a:moveTo>
                    <a:pt x="165829" y="23310"/>
                  </a:moveTo>
                  <a:lnTo>
                    <a:pt x="165829" y="13058"/>
                  </a:lnTo>
                  <a:lnTo>
                    <a:pt x="164507" y="12507"/>
                  </a:lnTo>
                  <a:lnTo>
                    <a:pt x="149350" y="8093"/>
                  </a:lnTo>
                  <a:lnTo>
                    <a:pt x="136015" y="3318"/>
                  </a:lnTo>
                  <a:lnTo>
                    <a:pt x="104413" y="0"/>
                  </a:lnTo>
                  <a:lnTo>
                    <a:pt x="77361" y="9102"/>
                  </a:lnTo>
                  <a:lnTo>
                    <a:pt x="62128" y="16113"/>
                  </a:lnTo>
                  <a:lnTo>
                    <a:pt x="50066" y="27166"/>
                  </a:lnTo>
                  <a:lnTo>
                    <a:pt x="8928" y="79098"/>
                  </a:lnTo>
                  <a:lnTo>
                    <a:pt x="2041" y="102751"/>
                  </a:lnTo>
                  <a:lnTo>
                    <a:pt x="0" y="126516"/>
                  </a:lnTo>
                  <a:lnTo>
                    <a:pt x="5716" y="150316"/>
                  </a:lnTo>
                  <a:lnTo>
                    <a:pt x="15789" y="174124"/>
                  </a:lnTo>
                  <a:lnTo>
                    <a:pt x="26825" y="186470"/>
                  </a:lnTo>
                  <a:lnTo>
                    <a:pt x="55469" y="205175"/>
                  </a:lnTo>
                  <a:lnTo>
                    <a:pt x="63152" y="206730"/>
                  </a:lnTo>
                  <a:lnTo>
                    <a:pt x="108717" y="202800"/>
                  </a:lnTo>
                  <a:lnTo>
                    <a:pt x="127658" y="195247"/>
                  </a:lnTo>
                  <a:lnTo>
                    <a:pt x="143572" y="183070"/>
                  </a:lnTo>
                  <a:lnTo>
                    <a:pt x="173207" y="138143"/>
                  </a:lnTo>
                  <a:lnTo>
                    <a:pt x="196207" y="89433"/>
                  </a:lnTo>
                  <a:lnTo>
                    <a:pt x="201340" y="32433"/>
                  </a:lnTo>
                  <a:lnTo>
                    <a:pt x="201542" y="23547"/>
                  </a:lnTo>
                  <a:lnTo>
                    <a:pt x="201548" y="57624"/>
                  </a:lnTo>
                  <a:lnTo>
                    <a:pt x="205075" y="68545"/>
                  </a:lnTo>
                  <a:lnTo>
                    <a:pt x="234758" y="122900"/>
                  </a:lnTo>
                  <a:lnTo>
                    <a:pt x="263411" y="155944"/>
                  </a:lnTo>
                  <a:lnTo>
                    <a:pt x="320610" y="1899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SMARTInkShape-55"/>
            <p:cNvSpPr/>
            <p:nvPr/>
          </p:nvSpPr>
          <p:spPr>
            <a:xfrm>
              <a:off x="8774906" y="6000750"/>
              <a:ext cx="142876" cy="35721"/>
            </a:xfrm>
            <a:custGeom>
              <a:avLst/>
              <a:gdLst/>
              <a:ahLst/>
              <a:cxnLst/>
              <a:rect l="0" t="0" r="0" b="0"/>
              <a:pathLst>
                <a:path w="142876" h="35721">
                  <a:moveTo>
                    <a:pt x="0" y="0"/>
                  </a:moveTo>
                  <a:lnTo>
                    <a:pt x="55818" y="3528"/>
                  </a:lnTo>
                  <a:lnTo>
                    <a:pt x="109069" y="20308"/>
                  </a:lnTo>
                  <a:lnTo>
                    <a:pt x="142875" y="3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SMARTInkShape-56"/>
            <p:cNvSpPr/>
            <p:nvPr/>
          </p:nvSpPr>
          <p:spPr>
            <a:xfrm>
              <a:off x="8799209" y="5857875"/>
              <a:ext cx="47136" cy="321471"/>
            </a:xfrm>
            <a:custGeom>
              <a:avLst/>
              <a:gdLst/>
              <a:ahLst/>
              <a:cxnLst/>
              <a:rect l="0" t="0" r="0" b="0"/>
              <a:pathLst>
                <a:path w="47136" h="321471">
                  <a:moveTo>
                    <a:pt x="11416" y="0"/>
                  </a:moveTo>
                  <a:lnTo>
                    <a:pt x="11416" y="6321"/>
                  </a:lnTo>
                  <a:lnTo>
                    <a:pt x="10094" y="8182"/>
                  </a:lnTo>
                  <a:lnTo>
                    <a:pt x="7888" y="9424"/>
                  </a:lnTo>
                  <a:lnTo>
                    <a:pt x="5095" y="10251"/>
                  </a:lnTo>
                  <a:lnTo>
                    <a:pt x="3234" y="13449"/>
                  </a:lnTo>
                  <a:lnTo>
                    <a:pt x="0" y="44905"/>
                  </a:lnTo>
                  <a:lnTo>
                    <a:pt x="8998" y="96460"/>
                  </a:lnTo>
                  <a:lnTo>
                    <a:pt x="19280" y="154941"/>
                  </a:lnTo>
                  <a:lnTo>
                    <a:pt x="29110" y="214333"/>
                  </a:lnTo>
                  <a:lnTo>
                    <a:pt x="37951" y="264422"/>
                  </a:lnTo>
                  <a:lnTo>
                    <a:pt x="47135" y="321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SMARTInkShape-57"/>
            <p:cNvSpPr/>
            <p:nvPr/>
          </p:nvSpPr>
          <p:spPr>
            <a:xfrm>
              <a:off x="8252135" y="5857942"/>
              <a:ext cx="510866" cy="297589"/>
            </a:xfrm>
            <a:custGeom>
              <a:avLst/>
              <a:gdLst/>
              <a:ahLst/>
              <a:cxnLst/>
              <a:rect l="0" t="0" r="0" b="0"/>
              <a:pathLst>
                <a:path w="510866" h="297589">
                  <a:moveTo>
                    <a:pt x="10803" y="47558"/>
                  </a:moveTo>
                  <a:lnTo>
                    <a:pt x="10803" y="53879"/>
                  </a:lnTo>
                  <a:lnTo>
                    <a:pt x="0" y="101077"/>
                  </a:lnTo>
                  <a:lnTo>
                    <a:pt x="316" y="157633"/>
                  </a:lnTo>
                  <a:lnTo>
                    <a:pt x="15481" y="198233"/>
                  </a:lnTo>
                  <a:lnTo>
                    <a:pt x="33209" y="222142"/>
                  </a:lnTo>
                  <a:lnTo>
                    <a:pt x="55218" y="239663"/>
                  </a:lnTo>
                  <a:lnTo>
                    <a:pt x="84817" y="246912"/>
                  </a:lnTo>
                  <a:lnTo>
                    <a:pt x="137332" y="249696"/>
                  </a:lnTo>
                  <a:lnTo>
                    <a:pt x="153468" y="242789"/>
                  </a:lnTo>
                  <a:lnTo>
                    <a:pt x="168136" y="230900"/>
                  </a:lnTo>
                  <a:lnTo>
                    <a:pt x="192656" y="193982"/>
                  </a:lnTo>
                  <a:lnTo>
                    <a:pt x="198741" y="164145"/>
                  </a:lnTo>
                  <a:lnTo>
                    <a:pt x="194222" y="130168"/>
                  </a:lnTo>
                  <a:lnTo>
                    <a:pt x="178185" y="94966"/>
                  </a:lnTo>
                  <a:lnTo>
                    <a:pt x="133547" y="40299"/>
                  </a:lnTo>
                  <a:lnTo>
                    <a:pt x="86183" y="8627"/>
                  </a:lnTo>
                  <a:lnTo>
                    <a:pt x="68709" y="2509"/>
                  </a:lnTo>
                  <a:lnTo>
                    <a:pt x="47279" y="0"/>
                  </a:lnTo>
                  <a:lnTo>
                    <a:pt x="53067" y="6274"/>
                  </a:lnTo>
                  <a:lnTo>
                    <a:pt x="63100" y="9366"/>
                  </a:lnTo>
                  <a:lnTo>
                    <a:pt x="120584" y="18015"/>
                  </a:lnTo>
                  <a:lnTo>
                    <a:pt x="174308" y="35942"/>
                  </a:lnTo>
                  <a:lnTo>
                    <a:pt x="228364" y="59489"/>
                  </a:lnTo>
                  <a:lnTo>
                    <a:pt x="247725" y="68737"/>
                  </a:lnTo>
                  <a:lnTo>
                    <a:pt x="275505" y="97498"/>
                  </a:lnTo>
                  <a:lnTo>
                    <a:pt x="303097" y="156625"/>
                  </a:lnTo>
                  <a:lnTo>
                    <a:pt x="306870" y="175418"/>
                  </a:lnTo>
                  <a:lnTo>
                    <a:pt x="308366" y="228104"/>
                  </a:lnTo>
                  <a:lnTo>
                    <a:pt x="308440" y="251966"/>
                  </a:lnTo>
                  <a:lnTo>
                    <a:pt x="309769" y="255268"/>
                  </a:lnTo>
                  <a:lnTo>
                    <a:pt x="311979" y="257469"/>
                  </a:lnTo>
                  <a:lnTo>
                    <a:pt x="318708" y="261002"/>
                  </a:lnTo>
                  <a:lnTo>
                    <a:pt x="330471" y="261795"/>
                  </a:lnTo>
                  <a:lnTo>
                    <a:pt x="338058" y="255527"/>
                  </a:lnTo>
                  <a:lnTo>
                    <a:pt x="360212" y="217309"/>
                  </a:lnTo>
                  <a:lnTo>
                    <a:pt x="377041" y="162599"/>
                  </a:lnTo>
                  <a:lnTo>
                    <a:pt x="397470" y="115721"/>
                  </a:lnTo>
                  <a:lnTo>
                    <a:pt x="404464" y="110925"/>
                  </a:lnTo>
                  <a:lnTo>
                    <a:pt x="414962" y="107314"/>
                  </a:lnTo>
                  <a:lnTo>
                    <a:pt x="419057" y="123598"/>
                  </a:lnTo>
                  <a:lnTo>
                    <a:pt x="425013" y="140644"/>
                  </a:lnTo>
                  <a:lnTo>
                    <a:pt x="433695" y="197285"/>
                  </a:lnTo>
                  <a:lnTo>
                    <a:pt x="459400" y="252547"/>
                  </a:lnTo>
                  <a:lnTo>
                    <a:pt x="479132" y="277040"/>
                  </a:lnTo>
                  <a:lnTo>
                    <a:pt x="510865" y="297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SMARTInkShape-58"/>
            <p:cNvSpPr/>
            <p:nvPr/>
          </p:nvSpPr>
          <p:spPr>
            <a:xfrm>
              <a:off x="9108281" y="4452938"/>
              <a:ext cx="782956" cy="1250158"/>
            </a:xfrm>
            <a:custGeom>
              <a:avLst/>
              <a:gdLst/>
              <a:ahLst/>
              <a:cxnLst/>
              <a:rect l="0" t="0" r="0" b="0"/>
              <a:pathLst>
                <a:path w="782956" h="1250158">
                  <a:moveTo>
                    <a:pt x="654844" y="0"/>
                  </a:moveTo>
                  <a:lnTo>
                    <a:pt x="654844" y="10251"/>
                  </a:lnTo>
                  <a:lnTo>
                    <a:pt x="664349" y="29267"/>
                  </a:lnTo>
                  <a:lnTo>
                    <a:pt x="671417" y="38584"/>
                  </a:lnTo>
                  <a:lnTo>
                    <a:pt x="684341" y="90226"/>
                  </a:lnTo>
                  <a:lnTo>
                    <a:pt x="712121" y="147308"/>
                  </a:lnTo>
                  <a:lnTo>
                    <a:pt x="725613" y="191813"/>
                  </a:lnTo>
                  <a:lnTo>
                    <a:pt x="741518" y="238514"/>
                  </a:lnTo>
                  <a:lnTo>
                    <a:pt x="759459" y="285865"/>
                  </a:lnTo>
                  <a:lnTo>
                    <a:pt x="769625" y="336936"/>
                  </a:lnTo>
                  <a:lnTo>
                    <a:pt x="776165" y="393961"/>
                  </a:lnTo>
                  <a:lnTo>
                    <a:pt x="782955" y="452750"/>
                  </a:lnTo>
                  <a:lnTo>
                    <a:pt x="781439" y="512060"/>
                  </a:lnTo>
                  <a:lnTo>
                    <a:pt x="772610" y="571527"/>
                  </a:lnTo>
                  <a:lnTo>
                    <a:pt x="758089" y="631039"/>
                  </a:lnTo>
                  <a:lnTo>
                    <a:pt x="737028" y="690564"/>
                  </a:lnTo>
                  <a:lnTo>
                    <a:pt x="706977" y="750094"/>
                  </a:lnTo>
                  <a:lnTo>
                    <a:pt x="664558" y="809625"/>
                  </a:lnTo>
                  <a:lnTo>
                    <a:pt x="618476" y="865628"/>
                  </a:lnTo>
                  <a:lnTo>
                    <a:pt x="564252" y="915735"/>
                  </a:lnTo>
                  <a:lnTo>
                    <a:pt x="521976" y="948066"/>
                  </a:lnTo>
                  <a:lnTo>
                    <a:pt x="481140" y="980075"/>
                  </a:lnTo>
                  <a:lnTo>
                    <a:pt x="437413" y="1011939"/>
                  </a:lnTo>
                  <a:lnTo>
                    <a:pt x="391521" y="1042416"/>
                  </a:lnTo>
                  <a:lnTo>
                    <a:pt x="344665" y="1069192"/>
                  </a:lnTo>
                  <a:lnTo>
                    <a:pt x="300911" y="1094321"/>
                  </a:lnTo>
                  <a:lnTo>
                    <a:pt x="259415" y="1117396"/>
                  </a:lnTo>
                  <a:lnTo>
                    <a:pt x="200190" y="1146584"/>
                  </a:lnTo>
                  <a:lnTo>
                    <a:pt x="148538" y="1177135"/>
                  </a:lnTo>
                  <a:lnTo>
                    <a:pt x="101044" y="1197064"/>
                  </a:lnTo>
                  <a:lnTo>
                    <a:pt x="42803" y="1228286"/>
                  </a:lnTo>
                  <a:lnTo>
                    <a:pt x="19381" y="1237604"/>
                  </a:lnTo>
                  <a:lnTo>
                    <a:pt x="16889" y="1240465"/>
                  </a:lnTo>
                  <a:lnTo>
                    <a:pt x="15229" y="1243695"/>
                  </a:lnTo>
                  <a:lnTo>
                    <a:pt x="12798" y="1245849"/>
                  </a:lnTo>
                  <a:lnTo>
                    <a:pt x="0" y="1250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SMARTInkShape-59"/>
          <p:cNvSpPr/>
          <p:nvPr/>
        </p:nvSpPr>
        <p:spPr>
          <a:xfrm>
            <a:off x="7989850" y="5811905"/>
            <a:ext cx="154026" cy="307909"/>
          </a:xfrm>
          <a:custGeom>
            <a:avLst/>
            <a:gdLst/>
            <a:ahLst/>
            <a:cxnLst/>
            <a:rect l="0" t="0" r="0" b="0"/>
            <a:pathLst>
              <a:path w="154026" h="307909">
                <a:moveTo>
                  <a:pt x="154025" y="10250"/>
                </a:moveTo>
                <a:lnTo>
                  <a:pt x="154025" y="3931"/>
                </a:lnTo>
                <a:lnTo>
                  <a:pt x="152703" y="2069"/>
                </a:lnTo>
                <a:lnTo>
                  <a:pt x="150497" y="827"/>
                </a:lnTo>
                <a:lnTo>
                  <a:pt x="147704" y="0"/>
                </a:lnTo>
                <a:lnTo>
                  <a:pt x="144520" y="771"/>
                </a:lnTo>
                <a:lnTo>
                  <a:pt x="132394" y="6855"/>
                </a:lnTo>
                <a:lnTo>
                  <a:pt x="113955" y="10568"/>
                </a:lnTo>
                <a:lnTo>
                  <a:pt x="84677" y="26691"/>
                </a:lnTo>
                <a:lnTo>
                  <a:pt x="38766" y="76811"/>
                </a:lnTo>
                <a:lnTo>
                  <a:pt x="16654" y="118797"/>
                </a:lnTo>
                <a:lnTo>
                  <a:pt x="3075" y="161778"/>
                </a:lnTo>
                <a:lnTo>
                  <a:pt x="0" y="202460"/>
                </a:lnTo>
                <a:lnTo>
                  <a:pt x="5789" y="230656"/>
                </a:lnTo>
                <a:lnTo>
                  <a:pt x="22203" y="255767"/>
                </a:lnTo>
                <a:lnTo>
                  <a:pt x="43823" y="279964"/>
                </a:lnTo>
                <a:lnTo>
                  <a:pt x="62713" y="288875"/>
                </a:lnTo>
                <a:lnTo>
                  <a:pt x="117607" y="304799"/>
                </a:lnTo>
                <a:lnTo>
                  <a:pt x="142119" y="3079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SMARTInkShape-60"/>
          <p:cNvSpPr/>
          <p:nvPr/>
        </p:nvSpPr>
        <p:spPr>
          <a:xfrm>
            <a:off x="9953723" y="4417266"/>
            <a:ext cx="1415091" cy="678609"/>
          </a:xfrm>
          <a:custGeom>
            <a:avLst/>
            <a:gdLst/>
            <a:ahLst/>
            <a:cxnLst/>
            <a:rect l="0" t="0" r="0" b="0"/>
            <a:pathLst>
              <a:path w="1415091" h="678609">
                <a:moveTo>
                  <a:pt x="880966" y="214265"/>
                </a:moveTo>
                <a:lnTo>
                  <a:pt x="874644" y="214265"/>
                </a:lnTo>
                <a:lnTo>
                  <a:pt x="872782" y="215588"/>
                </a:lnTo>
                <a:lnTo>
                  <a:pt x="871540" y="217793"/>
                </a:lnTo>
                <a:lnTo>
                  <a:pt x="870712" y="220586"/>
                </a:lnTo>
                <a:lnTo>
                  <a:pt x="868838" y="222448"/>
                </a:lnTo>
                <a:lnTo>
                  <a:pt x="863228" y="224517"/>
                </a:lnTo>
                <a:lnTo>
                  <a:pt x="805554" y="226168"/>
                </a:lnTo>
                <a:lnTo>
                  <a:pt x="746109" y="226172"/>
                </a:lnTo>
                <a:lnTo>
                  <a:pt x="687034" y="226172"/>
                </a:lnTo>
                <a:lnTo>
                  <a:pt x="661221" y="224849"/>
                </a:lnTo>
                <a:lnTo>
                  <a:pt x="610564" y="211473"/>
                </a:lnTo>
                <a:lnTo>
                  <a:pt x="599389" y="206410"/>
                </a:lnTo>
                <a:lnTo>
                  <a:pt x="541122" y="190338"/>
                </a:lnTo>
                <a:lnTo>
                  <a:pt x="506463" y="171573"/>
                </a:lnTo>
                <a:lnTo>
                  <a:pt x="484986" y="166779"/>
                </a:lnTo>
                <a:lnTo>
                  <a:pt x="425819" y="130855"/>
                </a:lnTo>
                <a:lnTo>
                  <a:pt x="411449" y="124277"/>
                </a:lnTo>
                <a:lnTo>
                  <a:pt x="384192" y="116527"/>
                </a:lnTo>
                <a:lnTo>
                  <a:pt x="330570" y="83232"/>
                </a:lnTo>
                <a:lnTo>
                  <a:pt x="312191" y="74899"/>
                </a:lnTo>
                <a:lnTo>
                  <a:pt x="287808" y="65763"/>
                </a:lnTo>
                <a:lnTo>
                  <a:pt x="240749" y="39134"/>
                </a:lnTo>
                <a:lnTo>
                  <a:pt x="182823" y="24132"/>
                </a:lnTo>
                <a:lnTo>
                  <a:pt x="126905" y="23766"/>
                </a:lnTo>
                <a:lnTo>
                  <a:pt x="118966" y="27294"/>
                </a:lnTo>
                <a:lnTo>
                  <a:pt x="111028" y="31948"/>
                </a:lnTo>
                <a:lnTo>
                  <a:pt x="99121" y="35891"/>
                </a:lnTo>
                <a:lnTo>
                  <a:pt x="47527" y="79791"/>
                </a:lnTo>
                <a:lnTo>
                  <a:pt x="43558" y="80959"/>
                </a:lnTo>
                <a:lnTo>
                  <a:pt x="40912" y="83061"/>
                </a:lnTo>
                <a:lnTo>
                  <a:pt x="27903" y="111651"/>
                </a:lnTo>
                <a:lnTo>
                  <a:pt x="23633" y="125947"/>
                </a:lnTo>
                <a:lnTo>
                  <a:pt x="14536" y="142629"/>
                </a:lnTo>
                <a:lnTo>
                  <a:pt x="10592" y="185373"/>
                </a:lnTo>
                <a:lnTo>
                  <a:pt x="3658" y="199384"/>
                </a:lnTo>
                <a:lnTo>
                  <a:pt x="0" y="255185"/>
                </a:lnTo>
                <a:lnTo>
                  <a:pt x="1254" y="276808"/>
                </a:lnTo>
                <a:lnTo>
                  <a:pt x="9332" y="300164"/>
                </a:lnTo>
                <a:lnTo>
                  <a:pt x="11745" y="357943"/>
                </a:lnTo>
                <a:lnTo>
                  <a:pt x="11806" y="417428"/>
                </a:lnTo>
                <a:lnTo>
                  <a:pt x="13131" y="431560"/>
                </a:lnTo>
                <a:lnTo>
                  <a:pt x="21232" y="454939"/>
                </a:lnTo>
                <a:lnTo>
                  <a:pt x="24711" y="491089"/>
                </a:lnTo>
                <a:lnTo>
                  <a:pt x="33074" y="514470"/>
                </a:lnTo>
                <a:lnTo>
                  <a:pt x="35810" y="527607"/>
                </a:lnTo>
                <a:lnTo>
                  <a:pt x="44822" y="546819"/>
                </a:lnTo>
                <a:lnTo>
                  <a:pt x="45724" y="551061"/>
                </a:lnTo>
                <a:lnTo>
                  <a:pt x="53313" y="563352"/>
                </a:lnTo>
                <a:lnTo>
                  <a:pt x="99135" y="611139"/>
                </a:lnTo>
                <a:lnTo>
                  <a:pt x="107065" y="615549"/>
                </a:lnTo>
                <a:lnTo>
                  <a:pt x="165853" y="630220"/>
                </a:lnTo>
                <a:lnTo>
                  <a:pt x="217681" y="630971"/>
                </a:lnTo>
                <a:lnTo>
                  <a:pt x="256736" y="618858"/>
                </a:lnTo>
                <a:lnTo>
                  <a:pt x="270766" y="611222"/>
                </a:lnTo>
                <a:lnTo>
                  <a:pt x="289766" y="607049"/>
                </a:lnTo>
                <a:lnTo>
                  <a:pt x="308710" y="597985"/>
                </a:lnTo>
                <a:lnTo>
                  <a:pt x="312928" y="597078"/>
                </a:lnTo>
                <a:lnTo>
                  <a:pt x="367375" y="566947"/>
                </a:lnTo>
                <a:lnTo>
                  <a:pt x="392072" y="556993"/>
                </a:lnTo>
                <a:lnTo>
                  <a:pt x="412554" y="540690"/>
                </a:lnTo>
                <a:lnTo>
                  <a:pt x="428507" y="533185"/>
                </a:lnTo>
                <a:lnTo>
                  <a:pt x="436455" y="527987"/>
                </a:lnTo>
                <a:lnTo>
                  <a:pt x="448369" y="523737"/>
                </a:lnTo>
                <a:lnTo>
                  <a:pt x="476152" y="503307"/>
                </a:lnTo>
                <a:lnTo>
                  <a:pt x="495996" y="499126"/>
                </a:lnTo>
                <a:lnTo>
                  <a:pt x="511871" y="490677"/>
                </a:lnTo>
                <a:lnTo>
                  <a:pt x="531715" y="487124"/>
                </a:lnTo>
                <a:lnTo>
                  <a:pt x="547591" y="478753"/>
                </a:lnTo>
                <a:lnTo>
                  <a:pt x="607121" y="476209"/>
                </a:lnTo>
                <a:lnTo>
                  <a:pt x="636558" y="476204"/>
                </a:lnTo>
                <a:lnTo>
                  <a:pt x="643576" y="479730"/>
                </a:lnTo>
                <a:lnTo>
                  <a:pt x="651104" y="484385"/>
                </a:lnTo>
                <a:lnTo>
                  <a:pt x="666717" y="487373"/>
                </a:lnTo>
                <a:lnTo>
                  <a:pt x="682541" y="487964"/>
                </a:lnTo>
                <a:lnTo>
                  <a:pt x="690471" y="491572"/>
                </a:lnTo>
                <a:lnTo>
                  <a:pt x="698405" y="496263"/>
                </a:lnTo>
                <a:lnTo>
                  <a:pt x="714279" y="499273"/>
                </a:lnTo>
                <a:lnTo>
                  <a:pt x="718247" y="499521"/>
                </a:lnTo>
                <a:lnTo>
                  <a:pt x="726183" y="503323"/>
                </a:lnTo>
                <a:lnTo>
                  <a:pt x="734121" y="508100"/>
                </a:lnTo>
                <a:lnTo>
                  <a:pt x="746027" y="512112"/>
                </a:lnTo>
                <a:lnTo>
                  <a:pt x="779126" y="531654"/>
                </a:lnTo>
                <a:lnTo>
                  <a:pt x="792875" y="535848"/>
                </a:lnTo>
                <a:lnTo>
                  <a:pt x="821388" y="556258"/>
                </a:lnTo>
                <a:lnTo>
                  <a:pt x="829351" y="559408"/>
                </a:lnTo>
                <a:lnTo>
                  <a:pt x="841272" y="567296"/>
                </a:lnTo>
                <a:lnTo>
                  <a:pt x="853182" y="571544"/>
                </a:lnTo>
                <a:lnTo>
                  <a:pt x="880966" y="591976"/>
                </a:lnTo>
                <a:lnTo>
                  <a:pt x="888902" y="595126"/>
                </a:lnTo>
                <a:lnTo>
                  <a:pt x="914038" y="614121"/>
                </a:lnTo>
                <a:lnTo>
                  <a:pt x="938015" y="621626"/>
                </a:lnTo>
                <a:lnTo>
                  <a:pt x="947330" y="626825"/>
                </a:lnTo>
                <a:lnTo>
                  <a:pt x="960013" y="631075"/>
                </a:lnTo>
                <a:lnTo>
                  <a:pt x="992308" y="649861"/>
                </a:lnTo>
                <a:lnTo>
                  <a:pt x="1008175" y="653335"/>
                </a:lnTo>
                <a:lnTo>
                  <a:pt x="1027725" y="655686"/>
                </a:lnTo>
                <a:lnTo>
                  <a:pt x="1059321" y="669469"/>
                </a:lnTo>
                <a:lnTo>
                  <a:pt x="1063369" y="672516"/>
                </a:lnTo>
                <a:lnTo>
                  <a:pt x="1074922" y="675901"/>
                </a:lnTo>
                <a:lnTo>
                  <a:pt x="1129233" y="678562"/>
                </a:lnTo>
                <a:lnTo>
                  <a:pt x="1170534" y="678608"/>
                </a:lnTo>
                <a:lnTo>
                  <a:pt x="1178554" y="675081"/>
                </a:lnTo>
                <a:lnTo>
                  <a:pt x="1182546" y="672288"/>
                </a:lnTo>
                <a:lnTo>
                  <a:pt x="1211851" y="663911"/>
                </a:lnTo>
                <a:lnTo>
                  <a:pt x="1221172" y="658847"/>
                </a:lnTo>
                <a:lnTo>
                  <a:pt x="1233856" y="654674"/>
                </a:lnTo>
                <a:lnTo>
                  <a:pt x="1245992" y="646970"/>
                </a:lnTo>
                <a:lnTo>
                  <a:pt x="1259290" y="641453"/>
                </a:lnTo>
                <a:lnTo>
                  <a:pt x="1283289" y="624281"/>
                </a:lnTo>
                <a:lnTo>
                  <a:pt x="1288087" y="622547"/>
                </a:lnTo>
                <a:lnTo>
                  <a:pt x="1296946" y="613564"/>
                </a:lnTo>
                <a:lnTo>
                  <a:pt x="1317903" y="583921"/>
                </a:lnTo>
                <a:lnTo>
                  <a:pt x="1321223" y="575671"/>
                </a:lnTo>
                <a:lnTo>
                  <a:pt x="1361226" y="521517"/>
                </a:lnTo>
                <a:lnTo>
                  <a:pt x="1365612" y="509130"/>
                </a:lnTo>
                <a:lnTo>
                  <a:pt x="1368885" y="496129"/>
                </a:lnTo>
                <a:lnTo>
                  <a:pt x="1376841" y="480049"/>
                </a:lnTo>
                <a:lnTo>
                  <a:pt x="1381109" y="460438"/>
                </a:lnTo>
                <a:lnTo>
                  <a:pt x="1388843" y="444338"/>
                </a:lnTo>
                <a:lnTo>
                  <a:pt x="1393043" y="424722"/>
                </a:lnTo>
                <a:lnTo>
                  <a:pt x="1400756" y="408620"/>
                </a:lnTo>
                <a:lnTo>
                  <a:pt x="1404601" y="356902"/>
                </a:lnTo>
                <a:lnTo>
                  <a:pt x="1404833" y="300395"/>
                </a:lnTo>
                <a:lnTo>
                  <a:pt x="1406162" y="268627"/>
                </a:lnTo>
                <a:lnTo>
                  <a:pt x="1415090" y="236303"/>
                </a:lnTo>
                <a:lnTo>
                  <a:pt x="1404523" y="194330"/>
                </a:lnTo>
                <a:lnTo>
                  <a:pt x="1395615" y="165839"/>
                </a:lnTo>
                <a:lnTo>
                  <a:pt x="1389642" y="128369"/>
                </a:lnTo>
                <a:lnTo>
                  <a:pt x="1378257" y="96024"/>
                </a:lnTo>
                <a:lnTo>
                  <a:pt x="1336909" y="47584"/>
                </a:lnTo>
                <a:lnTo>
                  <a:pt x="1333638" y="39643"/>
                </a:lnTo>
                <a:lnTo>
                  <a:pt x="1327773" y="31704"/>
                </a:lnTo>
                <a:lnTo>
                  <a:pt x="1320759" y="27294"/>
                </a:lnTo>
                <a:lnTo>
                  <a:pt x="1278914" y="11777"/>
                </a:lnTo>
                <a:lnTo>
                  <a:pt x="1262176" y="2680"/>
                </a:lnTo>
                <a:lnTo>
                  <a:pt x="1210865" y="0"/>
                </a:lnTo>
                <a:lnTo>
                  <a:pt x="1156929" y="11370"/>
                </a:lnTo>
                <a:lnTo>
                  <a:pt x="1145609" y="15170"/>
                </a:lnTo>
                <a:lnTo>
                  <a:pt x="1122092" y="30816"/>
                </a:lnTo>
                <a:lnTo>
                  <a:pt x="1097830" y="38240"/>
                </a:lnTo>
                <a:lnTo>
                  <a:pt x="1040071" y="79357"/>
                </a:lnTo>
                <a:lnTo>
                  <a:pt x="1008428" y="107111"/>
                </a:lnTo>
                <a:lnTo>
                  <a:pt x="976952" y="127394"/>
                </a:lnTo>
                <a:lnTo>
                  <a:pt x="968604" y="130677"/>
                </a:lnTo>
                <a:lnTo>
                  <a:pt x="916685" y="175038"/>
                </a:lnTo>
                <a:lnTo>
                  <a:pt x="908747" y="178310"/>
                </a:lnTo>
                <a:lnTo>
                  <a:pt x="896840" y="186267"/>
                </a:lnTo>
                <a:lnTo>
                  <a:pt x="884933" y="190535"/>
                </a:lnTo>
                <a:lnTo>
                  <a:pt x="873027" y="198268"/>
                </a:lnTo>
                <a:lnTo>
                  <a:pt x="861121" y="202469"/>
                </a:lnTo>
                <a:lnTo>
                  <a:pt x="847892" y="210183"/>
                </a:lnTo>
                <a:lnTo>
                  <a:pt x="814599" y="215230"/>
                </a:lnTo>
                <a:lnTo>
                  <a:pt x="797838" y="223618"/>
                </a:lnTo>
                <a:lnTo>
                  <a:pt x="773808" y="2261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319" y="382385"/>
            <a:ext cx="8002555" cy="62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KA2: Stem cells and meristems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Stems cells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ANIMALS ONLY</a:t>
            </a:r>
          </a:p>
          <a:p>
            <a:r>
              <a:rPr lang="en-GB" sz="3000" dirty="0" smtClean="0"/>
              <a:t>Can divide and can become any type of cell</a:t>
            </a:r>
          </a:p>
          <a:p>
            <a:r>
              <a:rPr lang="en-GB" sz="3000" dirty="0" smtClean="0"/>
              <a:t>Are involved in growth and repair</a:t>
            </a:r>
          </a:p>
          <a:p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400" dirty="0" smtClean="0"/>
              <a:t>Meristems 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PLANTS ONLY</a:t>
            </a:r>
          </a:p>
          <a:p>
            <a:r>
              <a:rPr lang="en-GB" sz="3200" dirty="0" smtClean="0"/>
              <a:t>Site of mitosis, where non specialised cells are produced (these cells can become specialised) </a:t>
            </a:r>
          </a:p>
          <a:p>
            <a:r>
              <a:rPr lang="en-GB" sz="3200" dirty="0" smtClean="0"/>
              <a:t>Enable plant to grow</a:t>
            </a:r>
          </a:p>
          <a:p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19" y="1086526"/>
            <a:ext cx="2289187" cy="19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8310776" cy="1492132"/>
          </a:xfrm>
        </p:spPr>
        <p:txBody>
          <a:bodyPr/>
          <a:lstStyle/>
          <a:p>
            <a:r>
              <a:rPr lang="en-GB" dirty="0" smtClean="0"/>
              <a:t>KA3: Control and communication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51678" y="1874517"/>
            <a:ext cx="7031047" cy="35935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Nervous system = CNS and nerves</a:t>
            </a:r>
          </a:p>
          <a:p>
            <a:r>
              <a:rPr lang="en-GB" sz="2400" dirty="0" smtClean="0"/>
              <a:t>CNS = brain + spinal cord</a:t>
            </a:r>
          </a:p>
          <a:p>
            <a:r>
              <a:rPr lang="en-GB" sz="2400" dirty="0" smtClean="0"/>
              <a:t> Learn how to label the three main parts of the brain: cerebrum, cerebellum and medulla and the function of each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25" y="108487"/>
            <a:ext cx="3426243" cy="5036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53" y="4339526"/>
            <a:ext cx="4590593" cy="24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983" y="2355742"/>
            <a:ext cx="6249502" cy="4502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Three neurons: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/>
              <a:t>Sensory, carry electrical impulse from sense organs to CNS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/>
              <a:t>Relay, found in CNS and carry impulse from sensory to motor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/>
              <a:t>Motor carry impulse from relay to effector (muscle or gland)</a:t>
            </a:r>
          </a:p>
          <a:p>
            <a:pPr marL="457200" indent="-457200">
              <a:buFont typeface="+mj-lt"/>
              <a:buAutoNum type="arabicPeriod"/>
            </a:pPr>
            <a:endParaRPr lang="en-GB" sz="3200" dirty="0" smtClean="0"/>
          </a:p>
          <a:p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28243" y="64767"/>
            <a:ext cx="480060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Synapse</a:t>
            </a:r>
          </a:p>
          <a:p>
            <a:r>
              <a:rPr lang="en-GB" sz="2800" dirty="0" smtClean="0"/>
              <a:t>A gap between neurons</a:t>
            </a:r>
          </a:p>
          <a:p>
            <a:r>
              <a:rPr lang="en-GB" sz="2800" dirty="0" smtClean="0"/>
              <a:t>Chemicals are transferred across synapses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0616"/>
            <a:ext cx="4419983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Reflex arc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Give three examples of a reflex</a:t>
            </a:r>
          </a:p>
          <a:p>
            <a:r>
              <a:rPr lang="en-GB" sz="3200" dirty="0" smtClean="0"/>
              <a:t>Explain function of reflex arc (to protect the body from harm)</a:t>
            </a:r>
          </a:p>
          <a:p>
            <a:r>
              <a:rPr lang="en-GB" sz="3200" dirty="0" smtClean="0"/>
              <a:t>Describe the structure of a reflex arc (be able to draw/ label one)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687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Hormonal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is an endocrine gland?</a:t>
            </a:r>
          </a:p>
          <a:p>
            <a:r>
              <a:rPr lang="en-GB" sz="3600" dirty="0" smtClean="0"/>
              <a:t>What are hormones ?</a:t>
            </a:r>
          </a:p>
          <a:p>
            <a:r>
              <a:rPr lang="en-GB" sz="3600" dirty="0" smtClean="0"/>
              <a:t>How do they travel through out the body?</a:t>
            </a:r>
          </a:p>
          <a:p>
            <a:r>
              <a:rPr lang="en-GB" sz="3600" dirty="0" smtClean="0"/>
              <a:t>Why are only some target tissues affected by specific hormones?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195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187" y="167425"/>
            <a:ext cx="1957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 blood sugar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90187" y="5857740"/>
            <a:ext cx="1957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Normal blood sugar level</a:t>
            </a:r>
            <a:endParaRPr lang="en-GB" dirty="0"/>
          </a:p>
        </p:txBody>
      </p:sp>
      <p:sp>
        <p:nvSpPr>
          <p:cNvPr id="6" name="Notched Right Arrow 5"/>
          <p:cNvSpPr/>
          <p:nvPr/>
        </p:nvSpPr>
        <p:spPr>
          <a:xfrm rot="8363816">
            <a:off x="4188963" y="744117"/>
            <a:ext cx="1185292" cy="767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otched Right Arrow 6"/>
          <p:cNvSpPr/>
          <p:nvPr/>
        </p:nvSpPr>
        <p:spPr>
          <a:xfrm rot="2398295">
            <a:off x="6962709" y="746364"/>
            <a:ext cx="1185292" cy="7674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75278" y="1599194"/>
            <a:ext cx="19575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Increase in blood sugar detected by ………………</a:t>
            </a:r>
            <a:endParaRPr lang="en-GB" dirty="0"/>
          </a:p>
        </p:txBody>
      </p:sp>
      <p:sp>
        <p:nvSpPr>
          <p:cNvPr id="10" name="Plus 9"/>
          <p:cNvSpPr/>
          <p:nvPr/>
        </p:nvSpPr>
        <p:spPr>
          <a:xfrm>
            <a:off x="3626232" y="457241"/>
            <a:ext cx="728654" cy="81136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021983" y="3063288"/>
            <a:ext cx="1957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………… releases  ………………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70726" y="4250383"/>
            <a:ext cx="28108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………… converts ………… into ………… to remove glucose from the blood</a:t>
            </a:r>
            <a:endParaRPr lang="en-GB" dirty="0"/>
          </a:p>
        </p:txBody>
      </p:sp>
      <p:sp>
        <p:nvSpPr>
          <p:cNvPr id="13" name="Notched Right Arrow 12"/>
          <p:cNvSpPr/>
          <p:nvPr/>
        </p:nvSpPr>
        <p:spPr>
          <a:xfrm rot="6346372">
            <a:off x="3096769" y="2591483"/>
            <a:ext cx="775984" cy="4028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Notched Right Arrow 13"/>
          <p:cNvSpPr/>
          <p:nvPr/>
        </p:nvSpPr>
        <p:spPr>
          <a:xfrm rot="5400000">
            <a:off x="2938936" y="3772577"/>
            <a:ext cx="775984" cy="4028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72081">
            <a:off x="4794680" y="5348151"/>
            <a:ext cx="438950" cy="8108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70135" y="1631101"/>
            <a:ext cx="19575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Decrease in blood sugar detected by ………………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848929" y="3004292"/>
            <a:ext cx="19575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………… releases  ………………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95634" y="4250382"/>
            <a:ext cx="281088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………… converts ………… into ………… to add glucose to the blood</a:t>
            </a:r>
            <a:endParaRPr lang="en-GB" dirty="0"/>
          </a:p>
        </p:txBody>
      </p:sp>
      <p:sp>
        <p:nvSpPr>
          <p:cNvPr id="20" name="Notched Right Arrow 19"/>
          <p:cNvSpPr/>
          <p:nvPr/>
        </p:nvSpPr>
        <p:spPr>
          <a:xfrm rot="4489179">
            <a:off x="8792962" y="2609469"/>
            <a:ext cx="775984" cy="4028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Notched Right Arrow 20"/>
          <p:cNvSpPr/>
          <p:nvPr/>
        </p:nvSpPr>
        <p:spPr>
          <a:xfrm rot="5400000">
            <a:off x="8887533" y="3777447"/>
            <a:ext cx="775984" cy="4028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0262">
            <a:off x="7517825" y="5323849"/>
            <a:ext cx="438950" cy="810838"/>
          </a:xfrm>
          <a:prstGeom prst="rect">
            <a:avLst/>
          </a:prstGeom>
        </p:spPr>
      </p:pic>
      <p:sp>
        <p:nvSpPr>
          <p:cNvPr id="23" name="Minus 22"/>
          <p:cNvSpPr/>
          <p:nvPr/>
        </p:nvSpPr>
        <p:spPr>
          <a:xfrm>
            <a:off x="7584402" y="351379"/>
            <a:ext cx="797347" cy="57954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KA4: reproduction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991100" cy="36195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are gametes?</a:t>
            </a:r>
          </a:p>
          <a:p>
            <a:r>
              <a:rPr lang="en-GB" dirty="0" smtClean="0"/>
              <a:t>Name the gametes found in plants</a:t>
            </a:r>
          </a:p>
          <a:p>
            <a:r>
              <a:rPr lang="en-GB" dirty="0" smtClean="0"/>
              <a:t>Name the gametes found in animals</a:t>
            </a:r>
          </a:p>
          <a:p>
            <a:r>
              <a:rPr lang="en-GB" dirty="0" smtClean="0"/>
              <a:t>Are gametes diploid or haploid?</a:t>
            </a:r>
          </a:p>
          <a:p>
            <a:r>
              <a:rPr lang="en-GB" dirty="0" smtClean="0"/>
              <a:t>What do these terms diploid and haploid mean?</a:t>
            </a:r>
          </a:p>
          <a:p>
            <a:r>
              <a:rPr lang="en-GB" dirty="0" smtClean="0"/>
              <a:t>What is the name of the fertilised egg produced?</a:t>
            </a:r>
          </a:p>
          <a:p>
            <a:r>
              <a:rPr lang="en-GB" dirty="0" smtClean="0"/>
              <a:t>Learn the definition of fertilisation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9882" b="15107"/>
          <a:stretch/>
        </p:blipFill>
        <p:spPr>
          <a:xfrm>
            <a:off x="7754815" y="0"/>
            <a:ext cx="4167554" cy="392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984671"/>
            <a:ext cx="59436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6184" y="3399206"/>
            <a:ext cx="335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Are these cells diploid or haploid?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3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Fungal and bacterial cell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072" y="1874517"/>
            <a:ext cx="3368406" cy="3383310"/>
          </a:xfrm>
          <a:prstGeom prst="rect">
            <a:avLst/>
          </a:prstGeom>
        </p:spPr>
      </p:pic>
      <p:pic>
        <p:nvPicPr>
          <p:cNvPr id="2050" name="Picture 2" descr="http://www.bbc.co.uk/staticarchive/6002012ee89012f4f5b9079bdb29deadf2bd7c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732" y="1874517"/>
            <a:ext cx="2943655" cy="425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5489091" cy="1492132"/>
          </a:xfrm>
        </p:spPr>
        <p:txBody>
          <a:bodyPr/>
          <a:lstStyle/>
          <a:p>
            <a:r>
              <a:rPr lang="en-GB" dirty="0" smtClean="0"/>
              <a:t>Gamete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Name the sites of gamete production in a plant.</a:t>
            </a:r>
          </a:p>
          <a:p>
            <a:r>
              <a:rPr lang="en-GB" dirty="0" smtClean="0"/>
              <a:t>Make sure you can label these sites on a flower diagram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Name the </a:t>
            </a:r>
            <a:r>
              <a:rPr lang="en-GB" dirty="0" smtClean="0"/>
              <a:t>sites </a:t>
            </a:r>
            <a:r>
              <a:rPr lang="en-GB" dirty="0"/>
              <a:t>of </a:t>
            </a:r>
            <a:r>
              <a:rPr lang="en-GB" dirty="0" smtClean="0"/>
              <a:t>gamete </a:t>
            </a:r>
            <a:r>
              <a:rPr lang="en-GB" dirty="0"/>
              <a:t>production in </a:t>
            </a:r>
            <a:r>
              <a:rPr lang="en-GB" dirty="0" smtClean="0"/>
              <a:t>an animal.</a:t>
            </a:r>
          </a:p>
          <a:p>
            <a:r>
              <a:rPr lang="en-GB" dirty="0"/>
              <a:t>Make sure you can label these sites on a </a:t>
            </a:r>
            <a:r>
              <a:rPr lang="en-GB" dirty="0" smtClean="0"/>
              <a:t>diagram of a male and female human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64" t="3049" r="8573" b="17714"/>
          <a:stretch/>
        </p:blipFill>
        <p:spPr>
          <a:xfrm>
            <a:off x="1436915" y="3839028"/>
            <a:ext cx="3715658" cy="301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-9787"/>
            <a:ext cx="5943600" cy="227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515" y="3924300"/>
            <a:ext cx="5943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8257569" cy="1493517"/>
          </a:xfrm>
        </p:spPr>
        <p:txBody>
          <a:bodyPr/>
          <a:lstStyle/>
          <a:p>
            <a:r>
              <a:rPr lang="en-GB" dirty="0" smtClean="0"/>
              <a:t>KA5: Variation and inheritance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Discrete variation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Learn the definition</a:t>
            </a:r>
          </a:p>
          <a:p>
            <a:r>
              <a:rPr lang="en-GB" sz="2400" dirty="0"/>
              <a:t>Learn two examples of characteristics that show discrete </a:t>
            </a:r>
            <a:r>
              <a:rPr lang="en-GB" sz="2400" dirty="0" smtClean="0"/>
              <a:t>variation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Continuous variation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Learn the </a:t>
            </a:r>
            <a:r>
              <a:rPr lang="en-GB" sz="2400" dirty="0" smtClean="0"/>
              <a:t>definition</a:t>
            </a:r>
          </a:p>
          <a:p>
            <a:r>
              <a:rPr lang="en-GB" sz="2400" dirty="0" smtClean="0"/>
              <a:t>Learn two examples of characteristics that show continuous variation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33786" y="5505386"/>
            <a:ext cx="8636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type of variation are often polygenic?</a:t>
            </a: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‘polygenic’ mean?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31262"/>
          <a:stretch/>
        </p:blipFill>
        <p:spPr>
          <a:xfrm>
            <a:off x="9510297" y="-34375"/>
            <a:ext cx="2681703" cy="2182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984" y="4254205"/>
            <a:ext cx="2497015" cy="26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 n the definition of these terms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Discrete variation</a:t>
            </a:r>
          </a:p>
          <a:p>
            <a:r>
              <a:rPr lang="en-GB" sz="3200" dirty="0" smtClean="0"/>
              <a:t>Continuous variation</a:t>
            </a:r>
          </a:p>
          <a:p>
            <a:r>
              <a:rPr lang="en-GB" sz="3200" dirty="0" smtClean="0"/>
              <a:t>Gene</a:t>
            </a:r>
          </a:p>
          <a:p>
            <a:r>
              <a:rPr lang="en-GB" sz="3200" dirty="0" smtClean="0"/>
              <a:t>Allele</a:t>
            </a:r>
          </a:p>
          <a:p>
            <a:r>
              <a:rPr lang="en-GB" sz="3200" dirty="0"/>
              <a:t>Dominant</a:t>
            </a:r>
          </a:p>
          <a:p>
            <a:r>
              <a:rPr lang="en-GB" sz="3200" dirty="0" smtClean="0"/>
              <a:t>Recessive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Phenotype</a:t>
            </a:r>
            <a:endParaRPr lang="en-GB" sz="3200" dirty="0"/>
          </a:p>
          <a:p>
            <a:r>
              <a:rPr lang="en-GB" sz="3200" dirty="0" smtClean="0"/>
              <a:t>Genotype</a:t>
            </a:r>
          </a:p>
          <a:p>
            <a:r>
              <a:rPr lang="en-GB" sz="3200" dirty="0" smtClean="0"/>
              <a:t>Homozygous</a:t>
            </a:r>
          </a:p>
          <a:p>
            <a:r>
              <a:rPr lang="en-GB" sz="3200" dirty="0" smtClean="0"/>
              <a:t>Heterozygous</a:t>
            </a:r>
          </a:p>
          <a:p>
            <a:r>
              <a:rPr lang="en-GB" sz="3200" dirty="0" smtClean="0"/>
              <a:t>P</a:t>
            </a:r>
          </a:p>
          <a:p>
            <a:r>
              <a:rPr lang="en-GB" sz="3200" dirty="0" smtClean="0"/>
              <a:t>F1</a:t>
            </a:r>
          </a:p>
          <a:p>
            <a:r>
              <a:rPr lang="en-GB" sz="3200" dirty="0" smtClean="0"/>
              <a:t>F2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453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Monohybrid cross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334608" cy="36195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Make sure you can carry out a monohybrid cross from parents through to F2</a:t>
            </a:r>
          </a:p>
          <a:p>
            <a:r>
              <a:rPr lang="en-GB" sz="2800" dirty="0" smtClean="0"/>
              <a:t>Why do the actual ratios of phenotype produced not always match the predicted ratios?</a:t>
            </a:r>
            <a:endParaRPr lang="en-GB" sz="2800" dirty="0"/>
          </a:p>
        </p:txBody>
      </p:sp>
      <p:pic>
        <p:nvPicPr>
          <p:cNvPr id="2052" name="Picture 4" descr="http://plantcellbiology.masters.grkraj.org/html/Plant_Cell_Genetics2-Genetics_files/image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5"/>
          <a:stretch/>
        </p:blipFill>
        <p:spPr bwMode="auto">
          <a:xfrm>
            <a:off x="8279179" y="0"/>
            <a:ext cx="3912821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rosyboas.to/GettingStarted/monohybrid%20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90" y="3139443"/>
            <a:ext cx="27051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6497276" cy="35935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Make sure you can identify the phenotype and genotype of individuals in a pedigree chart</a:t>
            </a:r>
            <a:endParaRPr lang="en-GB" sz="2800" dirty="0"/>
          </a:p>
        </p:txBody>
      </p:sp>
      <p:pic>
        <p:nvPicPr>
          <p:cNvPr id="1028" name="Picture 4" descr="https://encrypted-tbn2.gstatic.com/images?q=tbn:ANd9GcTnO66SmhqEOoBzT98D-L6o65CkvgYP2u4ByuIY5J6rMGfkPCTW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15" y="47624"/>
            <a:ext cx="4208585" cy="46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KA6: The need for transport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832" y="1477108"/>
            <a:ext cx="5673969" cy="3593591"/>
          </a:xfrm>
        </p:spPr>
        <p:txBody>
          <a:bodyPr>
            <a:noAutofit/>
          </a:bodyPr>
          <a:lstStyle/>
          <a:p>
            <a:r>
              <a:rPr lang="en-GB" sz="2800" dirty="0" smtClean="0"/>
              <a:t>Be able to label a diagram of a leaf to include the following parts:</a:t>
            </a:r>
          </a:p>
          <a:p>
            <a:pPr lvl="1"/>
            <a:r>
              <a:rPr lang="en-GB" sz="2400" dirty="0" smtClean="0"/>
              <a:t>Upper epidermis</a:t>
            </a:r>
          </a:p>
          <a:p>
            <a:pPr lvl="1"/>
            <a:r>
              <a:rPr lang="en-GB" sz="2400" dirty="0" smtClean="0"/>
              <a:t>Palisade mesophyll</a:t>
            </a:r>
          </a:p>
          <a:p>
            <a:pPr lvl="1"/>
            <a:r>
              <a:rPr lang="en-GB" sz="2400" dirty="0" smtClean="0"/>
              <a:t>Spongy mesophyll</a:t>
            </a:r>
          </a:p>
          <a:p>
            <a:pPr lvl="1"/>
            <a:r>
              <a:rPr lang="en-GB" sz="2400" dirty="0" smtClean="0"/>
              <a:t>Vein</a:t>
            </a:r>
          </a:p>
          <a:p>
            <a:pPr lvl="1"/>
            <a:r>
              <a:rPr lang="en-GB" sz="2400" dirty="0" smtClean="0"/>
              <a:t>Lower epidermis</a:t>
            </a:r>
          </a:p>
          <a:p>
            <a:pPr lvl="1"/>
            <a:r>
              <a:rPr lang="en-GB" sz="2400" dirty="0" smtClean="0"/>
              <a:t>Guard cells</a:t>
            </a:r>
          </a:p>
          <a:p>
            <a:pPr lvl="1"/>
            <a:r>
              <a:rPr lang="en-GB" sz="2400" dirty="0" smtClean="0"/>
              <a:t>Stomata</a:t>
            </a:r>
          </a:p>
          <a:p>
            <a:r>
              <a:rPr lang="en-GB" sz="2800" dirty="0" smtClean="0"/>
              <a:t>Also know the </a:t>
            </a:r>
            <a:r>
              <a:rPr lang="en-GB" sz="2800" u="sng" dirty="0" smtClean="0"/>
              <a:t>function</a:t>
            </a:r>
            <a:r>
              <a:rPr lang="en-GB" sz="2800" dirty="0" smtClean="0"/>
              <a:t> of each part</a:t>
            </a:r>
          </a:p>
          <a:p>
            <a:endParaRPr lang="en-GB" sz="2800" dirty="0"/>
          </a:p>
        </p:txBody>
      </p:sp>
      <p:pic>
        <p:nvPicPr>
          <p:cNvPr id="3074" name="Picture 2" descr="https://i.ytimg.com/vi/YCYv1_g4Vz8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24909" r="29064" b="8765"/>
          <a:stretch/>
        </p:blipFill>
        <p:spPr bwMode="auto">
          <a:xfrm>
            <a:off x="6749801" y="1214822"/>
            <a:ext cx="5442199" cy="49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in plants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Xylem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What does this tissue carry?</a:t>
            </a:r>
          </a:p>
          <a:p>
            <a:r>
              <a:rPr lang="en-GB" dirty="0" smtClean="0"/>
              <a:t>Are the cells dead or alive?</a:t>
            </a:r>
          </a:p>
          <a:p>
            <a:r>
              <a:rPr lang="en-GB" dirty="0" smtClean="0"/>
              <a:t>Any other special features?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Phloem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What does this tissue carry?</a:t>
            </a:r>
          </a:p>
          <a:p>
            <a:r>
              <a:rPr lang="en-GB" dirty="0"/>
              <a:t>Are the cells dead or alive?</a:t>
            </a:r>
          </a:p>
          <a:p>
            <a:r>
              <a:rPr lang="en-GB" dirty="0"/>
              <a:t>Any </a:t>
            </a:r>
            <a:r>
              <a:rPr lang="en-GB" dirty="0" smtClean="0"/>
              <a:t>other special </a:t>
            </a:r>
            <a:r>
              <a:rPr lang="en-GB" dirty="0"/>
              <a:t>features?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274" t="10947" r="59521"/>
          <a:stretch/>
        </p:blipFill>
        <p:spPr>
          <a:xfrm>
            <a:off x="1863970" y="4232030"/>
            <a:ext cx="1676400" cy="2485316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10800000">
            <a:off x="3540370" y="4032739"/>
            <a:ext cx="996461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61243"/>
          <a:stretch/>
        </p:blipFill>
        <p:spPr>
          <a:xfrm>
            <a:off x="9888415" y="3752850"/>
            <a:ext cx="2303585" cy="3105150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10800000" flipH="1">
            <a:off x="9277281" y="4231454"/>
            <a:ext cx="996461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Transpiration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7893" y="1406770"/>
            <a:ext cx="10178322" cy="35935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What is transpiration?</a:t>
            </a:r>
          </a:p>
          <a:p>
            <a:r>
              <a:rPr lang="en-GB" sz="2400" dirty="0" smtClean="0"/>
              <a:t>How are the stomata and guard cells involved in transpiration?</a:t>
            </a:r>
          </a:p>
          <a:p>
            <a:r>
              <a:rPr lang="en-GB" sz="2400" dirty="0" smtClean="0"/>
              <a:t>Where are guard cells mainly found? Why?</a:t>
            </a:r>
            <a:endParaRPr lang="en-GB" sz="2400" dirty="0"/>
          </a:p>
        </p:txBody>
      </p:sp>
      <p:pic>
        <p:nvPicPr>
          <p:cNvPr id="4098" name="Picture 2" descr="http://cdn.pearltrees.com/s/pic/la/transpiration-diagram-58978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67" y="2853959"/>
            <a:ext cx="8846133" cy="400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7997830" cy="1492132"/>
          </a:xfrm>
        </p:spPr>
        <p:txBody>
          <a:bodyPr/>
          <a:lstStyle/>
          <a:p>
            <a:r>
              <a:rPr lang="en-GB" dirty="0" smtClean="0"/>
              <a:t>Animal transport and exchange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16" y="1874517"/>
            <a:ext cx="6438660" cy="3593591"/>
          </a:xfrm>
        </p:spPr>
        <p:txBody>
          <a:bodyPr>
            <a:noAutofit/>
          </a:bodyPr>
          <a:lstStyle/>
          <a:p>
            <a:r>
              <a:rPr lang="en-GB" dirty="0" smtClean="0"/>
              <a:t>What materials are carried in the blood?</a:t>
            </a:r>
          </a:p>
          <a:p>
            <a:r>
              <a:rPr lang="en-GB" dirty="0" smtClean="0"/>
              <a:t>Be able to describe the path of oxygenated and deoxygenated blood through the heart, lungs and body</a:t>
            </a:r>
          </a:p>
          <a:p>
            <a:r>
              <a:rPr lang="en-GB" dirty="0" smtClean="0"/>
              <a:t>Be able to label a heart diagram – draw one yourself from memory, keep doing this until you can label the following parts:</a:t>
            </a:r>
          </a:p>
          <a:p>
            <a:pPr lvl="1"/>
            <a:r>
              <a:rPr lang="en-GB" dirty="0" smtClean="0"/>
              <a:t>Right &amp; left atria &amp; ventricles</a:t>
            </a:r>
          </a:p>
          <a:p>
            <a:pPr lvl="1"/>
            <a:r>
              <a:rPr lang="en-GB" dirty="0" smtClean="0"/>
              <a:t>Aorta</a:t>
            </a:r>
          </a:p>
          <a:p>
            <a:pPr lvl="1"/>
            <a:r>
              <a:rPr lang="en-GB" dirty="0" smtClean="0"/>
              <a:t>Vena cava</a:t>
            </a:r>
          </a:p>
          <a:p>
            <a:pPr lvl="1"/>
            <a:r>
              <a:rPr lang="en-GB" dirty="0" smtClean="0"/>
              <a:t>Pulmonary artery</a:t>
            </a:r>
          </a:p>
          <a:p>
            <a:pPr lvl="1"/>
            <a:r>
              <a:rPr lang="en-GB" dirty="0" smtClean="0"/>
              <a:t>Pulmonary veins</a:t>
            </a:r>
          </a:p>
          <a:p>
            <a:r>
              <a:rPr lang="en-GB" dirty="0"/>
              <a:t>Where are the valves located and what is </a:t>
            </a:r>
            <a:r>
              <a:rPr lang="en-GB" dirty="0" smtClean="0"/>
              <a:t>their </a:t>
            </a:r>
            <a:r>
              <a:rPr lang="en-GB" dirty="0"/>
              <a:t>function?</a:t>
            </a:r>
          </a:p>
          <a:p>
            <a:r>
              <a:rPr lang="en-GB" dirty="0" smtClean="0"/>
              <a:t>What is the job of the coronary arteries?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AutoShape 2" descr="Image result for simple heart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122" r="25562" b="4106"/>
          <a:stretch/>
        </p:blipFill>
        <p:spPr>
          <a:xfrm>
            <a:off x="8032861" y="3421273"/>
            <a:ext cx="4170774" cy="3436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248" y="7937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vessels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7300" y="1333964"/>
            <a:ext cx="4800600" cy="632529"/>
          </a:xfrm>
        </p:spPr>
        <p:txBody>
          <a:bodyPr/>
          <a:lstStyle/>
          <a:p>
            <a:r>
              <a:rPr lang="en-GB" dirty="0" smtClean="0"/>
              <a:t>Arteries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57300" y="2155155"/>
            <a:ext cx="4800600" cy="2996398"/>
          </a:xfrm>
        </p:spPr>
        <p:txBody>
          <a:bodyPr/>
          <a:lstStyle/>
          <a:p>
            <a:r>
              <a:rPr lang="en-GB" dirty="0" smtClean="0"/>
              <a:t>What type of blood do they carry, from where to where?</a:t>
            </a:r>
          </a:p>
          <a:p>
            <a:r>
              <a:rPr lang="en-GB" dirty="0" smtClean="0"/>
              <a:t>Describe their walls, relate this to their function</a:t>
            </a:r>
          </a:p>
          <a:p>
            <a:r>
              <a:rPr lang="en-GB" dirty="0"/>
              <a:t>Describe their </a:t>
            </a:r>
            <a:r>
              <a:rPr lang="en-GB" dirty="0" smtClean="0"/>
              <a:t>central channel</a:t>
            </a:r>
          </a:p>
          <a:p>
            <a:r>
              <a:rPr lang="en-GB" dirty="0" smtClean="0"/>
              <a:t>Describe the pressure of the blood flowing through them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33864" y="1421420"/>
            <a:ext cx="4800600" cy="632529"/>
          </a:xfrm>
        </p:spPr>
        <p:txBody>
          <a:bodyPr/>
          <a:lstStyle/>
          <a:p>
            <a:r>
              <a:rPr lang="en-GB" dirty="0" smtClean="0"/>
              <a:t>Veins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24828" y="2255539"/>
            <a:ext cx="4800600" cy="299639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type of blood do they carry, from where to where</a:t>
            </a:r>
            <a:r>
              <a:rPr lang="en-GB" dirty="0" smtClean="0"/>
              <a:t>?</a:t>
            </a:r>
          </a:p>
          <a:p>
            <a:r>
              <a:rPr lang="en-GB" dirty="0"/>
              <a:t>Describe their walls, relate this to their function</a:t>
            </a:r>
          </a:p>
          <a:p>
            <a:r>
              <a:rPr lang="en-GB" dirty="0" smtClean="0"/>
              <a:t>Describe </a:t>
            </a:r>
            <a:r>
              <a:rPr lang="en-GB" dirty="0"/>
              <a:t>their central channel</a:t>
            </a:r>
          </a:p>
          <a:p>
            <a:r>
              <a:rPr lang="en-GB" dirty="0"/>
              <a:t>Describe the pressure of the blood flowing through them</a:t>
            </a:r>
          </a:p>
          <a:p>
            <a:r>
              <a:rPr lang="en-GB" dirty="0" smtClean="0"/>
              <a:t>Valves? Function?</a:t>
            </a:r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160584" y="6060830"/>
            <a:ext cx="9355016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Relate the structure of their walls to their function</a:t>
            </a:r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160584" y="5428301"/>
            <a:ext cx="4800600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capillaries</a:t>
            </a:r>
            <a:endParaRPr lang="en-GB" dirty="0"/>
          </a:p>
        </p:txBody>
      </p:sp>
      <p:pic>
        <p:nvPicPr>
          <p:cNvPr id="6146" name="Picture 2" descr="http://media-2.web.britannica.com/eb-media/06/92806-004-95B4D3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778" y="0"/>
            <a:ext cx="2172222" cy="20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93990"/>
          </a:xfrm>
        </p:spPr>
        <p:txBody>
          <a:bodyPr/>
          <a:lstStyle/>
          <a:p>
            <a:r>
              <a:rPr lang="en-GB" dirty="0" smtClean="0"/>
              <a:t>magnification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Be able to calculate </a:t>
            </a:r>
          </a:p>
          <a:p>
            <a:r>
              <a:rPr lang="en-GB" sz="3600" dirty="0" smtClean="0"/>
              <a:t>Total magnification = eyepiece lens magnification X objective lens magnification </a:t>
            </a:r>
          </a:p>
          <a:p>
            <a:r>
              <a:rPr lang="en-GB" sz="3600" dirty="0" smtClean="0"/>
              <a:t>Length and breadth of cells when given diameter and field of view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635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blood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716" y="2286001"/>
            <a:ext cx="6031284" cy="35935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Describe the shape of the red blood cell, relate this shape to their function</a:t>
            </a:r>
          </a:p>
          <a:p>
            <a:r>
              <a:rPr lang="en-GB" sz="2800" dirty="0" smtClean="0"/>
              <a:t>What is haemoglobin and what does it do?</a:t>
            </a:r>
          </a:p>
          <a:p>
            <a:endParaRPr lang="en-GB" sz="2800" dirty="0"/>
          </a:p>
        </p:txBody>
      </p:sp>
      <p:pic>
        <p:nvPicPr>
          <p:cNvPr id="7170" name="Picture 2" descr="http://news.rice.edu/wp-content/uploads/2012/09/0914_BLOOD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9" y="1128451"/>
            <a:ext cx="4413977" cy="33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22" y="4513384"/>
            <a:ext cx="4103077" cy="23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746" y="77721"/>
            <a:ext cx="5675192" cy="3593591"/>
          </a:xfrm>
        </p:spPr>
        <p:txBody>
          <a:bodyPr>
            <a:noAutofit/>
          </a:bodyPr>
          <a:lstStyle/>
          <a:p>
            <a:r>
              <a:rPr lang="en-GB" sz="2400" dirty="0" smtClean="0"/>
              <a:t>Why is there cartilage in the trachea and bronchi?</a:t>
            </a:r>
          </a:p>
          <a:p>
            <a:r>
              <a:rPr lang="en-GB" sz="2400" dirty="0" smtClean="0"/>
              <a:t>Where does gas exchange take place in the lungs?</a:t>
            </a:r>
          </a:p>
          <a:p>
            <a:r>
              <a:rPr lang="en-GB" sz="2400" dirty="0" smtClean="0"/>
              <a:t>Four ways in which the alveoli are adapted to their function of efficient gas exchange</a:t>
            </a:r>
          </a:p>
          <a:p>
            <a:r>
              <a:rPr lang="en-GB" sz="2400" dirty="0" smtClean="0"/>
              <a:t>Why do we have mucus and cilia in the trachea and bronchi?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8194" name="Picture 2" descr="http://www.bbc.co.uk/staticarchive/ebb746c15f79cf81a4492f7c186210ecac3629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8" y="1128451"/>
            <a:ext cx="52006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edia1.shmoop.com/images/biology/biobook_animalmovement_graphik_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42" y="3933564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083169"/>
            <a:ext cx="7212384" cy="279642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Describe the process of peristalsis, and where it occurs</a:t>
            </a:r>
          </a:p>
          <a:p>
            <a:r>
              <a:rPr lang="en-GB" sz="2400" dirty="0"/>
              <a:t>Three ways in which the </a:t>
            </a:r>
            <a:r>
              <a:rPr lang="en-GB" sz="2400" dirty="0" smtClean="0"/>
              <a:t>villi are </a:t>
            </a:r>
            <a:r>
              <a:rPr lang="en-GB" sz="2400" dirty="0"/>
              <a:t>adapted to their function of efficient </a:t>
            </a:r>
            <a:r>
              <a:rPr lang="en-GB" sz="2400" dirty="0" smtClean="0"/>
              <a:t>food absorption</a:t>
            </a:r>
          </a:p>
          <a:p>
            <a:r>
              <a:rPr lang="en-GB" sz="2400" dirty="0" smtClean="0"/>
              <a:t>Can you label this diagram and describe the function of the three parts?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2" descr="http://www.ck12.org/flx/show/default/image/201501121421083311872815_97ba53496543cf44bb3f57592e40aecb-20150112142108439063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55" y="0"/>
            <a:ext cx="8000145" cy="297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a.files.bbci.co.uk/bam/live/content/zqbyr82/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52"/>
          <a:stretch/>
        </p:blipFill>
        <p:spPr bwMode="auto">
          <a:xfrm>
            <a:off x="8725144" y="2809875"/>
            <a:ext cx="338479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KA7: effects of lifestyle choice on human transport and exchange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List 5 examples of lifestyle choices that could lead to </a:t>
            </a:r>
            <a:r>
              <a:rPr lang="en-GB" sz="2800" dirty="0"/>
              <a:t>fatty deposits </a:t>
            </a:r>
            <a:r>
              <a:rPr lang="en-GB" sz="2800"/>
              <a:t>in </a:t>
            </a:r>
            <a:r>
              <a:rPr lang="en-GB" sz="2800" smtClean="0"/>
              <a:t>blood </a:t>
            </a:r>
            <a:r>
              <a:rPr lang="en-GB" sz="2800" dirty="0" smtClean="0"/>
              <a:t>vessels, blood </a:t>
            </a:r>
            <a:r>
              <a:rPr lang="en-GB" sz="2800" smtClean="0"/>
              <a:t>clots, </a:t>
            </a:r>
            <a:r>
              <a:rPr lang="en-GB" sz="2800" dirty="0" smtClean="0"/>
              <a:t>heart attacks, stroke, diabetes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3393831"/>
            <a:ext cx="4381500" cy="2743200"/>
          </a:xfrm>
          <a:prstGeom prst="rect">
            <a:avLst/>
          </a:prstGeom>
        </p:spPr>
      </p:pic>
      <p:sp>
        <p:nvSpPr>
          <p:cNvPr id="5" name="AutoShape 2" descr="Image result for poor lifestyle cho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38" y="3925082"/>
            <a:ext cx="3382108" cy="2592949"/>
          </a:xfrm>
          <a:prstGeom prst="rect">
            <a:avLst/>
          </a:prstGeom>
        </p:spPr>
      </p:pic>
      <p:pic>
        <p:nvPicPr>
          <p:cNvPr id="11268" name="Picture 4" descr="http://www.purehealthcare.co.nz/Portals/109/xNews/uploads/2014/2/17/2_lack%20excer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06" y="4629163"/>
            <a:ext cx="2607163" cy="22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N5 Biology</a:t>
            </a:r>
            <a:br>
              <a:rPr lang="en-GB" dirty="0" smtClean="0"/>
            </a:br>
            <a:r>
              <a:rPr lang="en-GB" dirty="0" smtClean="0"/>
              <a:t>Unit 3: Life on Earth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KA1: Biodiversity and the distribution of </a:t>
            </a:r>
            <a:r>
              <a:rPr lang="en-GB" sz="3600" dirty="0" smtClean="0"/>
              <a:t>life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60714" y="1160550"/>
            <a:ext cx="10173750" cy="632529"/>
          </a:xfrm>
        </p:spPr>
        <p:txBody>
          <a:bodyPr/>
          <a:lstStyle/>
          <a:p>
            <a:r>
              <a:rPr lang="en-GB" sz="2000" dirty="0"/>
              <a:t>Learn the following definitions and be able to give examples where appropriate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0714" y="1927346"/>
            <a:ext cx="4800600" cy="2996398"/>
          </a:xfrm>
        </p:spPr>
        <p:txBody>
          <a:bodyPr>
            <a:noAutofit/>
          </a:bodyPr>
          <a:lstStyle/>
          <a:p>
            <a:r>
              <a:rPr lang="en-GB" sz="2400" dirty="0" smtClean="0"/>
              <a:t>Biome</a:t>
            </a:r>
          </a:p>
          <a:p>
            <a:r>
              <a:rPr lang="en-GB" sz="2400" dirty="0" smtClean="0"/>
              <a:t>Biodiversity</a:t>
            </a:r>
          </a:p>
          <a:p>
            <a:r>
              <a:rPr lang="en-GB" sz="2400" dirty="0" smtClean="0"/>
              <a:t>Biotic factor</a:t>
            </a:r>
          </a:p>
          <a:p>
            <a:r>
              <a:rPr lang="en-GB" sz="2400" dirty="0" smtClean="0"/>
              <a:t>Abiotic factor</a:t>
            </a:r>
          </a:p>
          <a:p>
            <a:r>
              <a:rPr lang="en-GB" sz="2400" dirty="0" smtClean="0"/>
              <a:t>Ecosystem</a:t>
            </a:r>
          </a:p>
          <a:p>
            <a:r>
              <a:rPr lang="en-GB" sz="2400" dirty="0" smtClean="0"/>
              <a:t>Community</a:t>
            </a:r>
          </a:p>
          <a:p>
            <a:r>
              <a:rPr lang="en-GB" sz="2400" dirty="0" smtClean="0"/>
              <a:t>Habitat</a:t>
            </a:r>
          </a:p>
          <a:p>
            <a:r>
              <a:rPr lang="en-GB" sz="2400" dirty="0" smtClean="0"/>
              <a:t>Niche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641850" y="1896105"/>
            <a:ext cx="4800600" cy="2996398"/>
          </a:xfrm>
        </p:spPr>
        <p:txBody>
          <a:bodyPr>
            <a:noAutofit/>
          </a:bodyPr>
          <a:lstStyle/>
          <a:p>
            <a:r>
              <a:rPr lang="en-GB" sz="2400" dirty="0" smtClean="0"/>
              <a:t>Species</a:t>
            </a:r>
          </a:p>
          <a:p>
            <a:r>
              <a:rPr lang="en-GB" sz="2400" dirty="0" smtClean="0"/>
              <a:t>Population</a:t>
            </a:r>
          </a:p>
          <a:p>
            <a:r>
              <a:rPr lang="en-GB" sz="2400" dirty="0" smtClean="0"/>
              <a:t>Producer</a:t>
            </a:r>
          </a:p>
          <a:p>
            <a:r>
              <a:rPr lang="en-GB" sz="2400" dirty="0" smtClean="0"/>
              <a:t>Consumer</a:t>
            </a:r>
          </a:p>
          <a:p>
            <a:r>
              <a:rPr lang="en-GB" sz="2400" dirty="0" smtClean="0"/>
              <a:t>Herbivore</a:t>
            </a:r>
          </a:p>
          <a:p>
            <a:r>
              <a:rPr lang="en-GB" sz="2400" dirty="0" smtClean="0"/>
              <a:t>Carnivore</a:t>
            </a:r>
          </a:p>
          <a:p>
            <a:r>
              <a:rPr lang="en-GB" sz="2400" dirty="0" smtClean="0"/>
              <a:t>Omnivore</a:t>
            </a:r>
          </a:p>
          <a:p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260714" y="5932394"/>
            <a:ext cx="10069346" cy="830997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How can biotic factors such competition, disease, food availability, grazing and predation affect biodiversity in an ecosystem?</a:t>
            </a:r>
            <a:endParaRPr lang="en-GB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KA2: energy in an ecosystem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3025"/>
          <a:stretch/>
        </p:blipFill>
        <p:spPr>
          <a:xfrm>
            <a:off x="1115632" y="1117022"/>
            <a:ext cx="4203343" cy="547400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34130" y="2286000"/>
            <a:ext cx="5614266" cy="3619500"/>
          </a:xfrm>
        </p:spPr>
        <p:txBody>
          <a:bodyPr>
            <a:noAutofit/>
          </a:bodyPr>
          <a:lstStyle/>
          <a:p>
            <a:r>
              <a:rPr lang="en-GB" sz="2800" dirty="0" smtClean="0"/>
              <a:t>What do the arrows in a food chain represent?</a:t>
            </a:r>
          </a:p>
          <a:p>
            <a:r>
              <a:rPr lang="en-GB" sz="2800" dirty="0" smtClean="0"/>
              <a:t>Roughly how much energy is lost at each stage in a food chain?</a:t>
            </a:r>
          </a:p>
          <a:p>
            <a:r>
              <a:rPr lang="en-GB" sz="2800" dirty="0" smtClean="0"/>
              <a:t>List four ways in which energy is lost in a food chain</a:t>
            </a:r>
          </a:p>
          <a:p>
            <a:r>
              <a:rPr lang="en-GB" sz="2800" dirty="0" smtClean="0"/>
              <a:t>What is the energy that is NOT lost used for by the organism?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443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Pyramids</a:t>
            </a:r>
            <a:endParaRPr lang="en-GB" dirty="0"/>
          </a:p>
        </p:txBody>
      </p:sp>
      <p:pic>
        <p:nvPicPr>
          <p:cNvPr id="1026" name="Picture 2" descr="Shows a large number of clover, a slightly smaller number of snails, a smaller number of thrushes and an even smaller number of sparrowhawk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20002"/>
          <a:stretch/>
        </p:blipFill>
        <p:spPr bwMode="auto">
          <a:xfrm>
            <a:off x="1174404" y="1622240"/>
            <a:ext cx="4247602" cy="523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345843"/>
            <a:ext cx="4800600" cy="36195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Definitions of pyramids of numbers, biomass and energy</a:t>
            </a:r>
          </a:p>
          <a:p>
            <a:r>
              <a:rPr lang="en-GB" sz="2800" dirty="0" smtClean="0"/>
              <a:t>Which type are these irregular shaped pyramids?</a:t>
            </a:r>
            <a:endParaRPr lang="en-GB" sz="2800" dirty="0"/>
          </a:p>
        </p:txBody>
      </p:sp>
      <p:pic>
        <p:nvPicPr>
          <p:cNvPr id="1028" name="Picture 4" descr="Shows a single oak trea, a greater number of insects, and a slightly smaller number of woodpeck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r="21438"/>
          <a:stretch/>
        </p:blipFill>
        <p:spPr bwMode="auto">
          <a:xfrm>
            <a:off x="6340839" y="3876674"/>
            <a:ext cx="2962141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ows a large number of grass, a much smaller number of rabbits, and a larger number (but not as large as the amount of crass) of flea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2" r="21482"/>
          <a:stretch/>
        </p:blipFill>
        <p:spPr bwMode="auto">
          <a:xfrm>
            <a:off x="9307132" y="3876674"/>
            <a:ext cx="2884868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4543815" cy="35935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do plants and animal compete for?</a:t>
            </a:r>
          </a:p>
          <a:p>
            <a:r>
              <a:rPr lang="en-GB" sz="2800" dirty="0" smtClean="0"/>
              <a:t>Definitions of interspecific and intraspecific competition</a:t>
            </a:r>
          </a:p>
          <a:p>
            <a:r>
              <a:rPr lang="en-GB" sz="2800" dirty="0" smtClean="0"/>
              <a:t>Which type of competition is more intense and why?</a:t>
            </a:r>
            <a:endParaRPr lang="en-GB" sz="2800" dirty="0"/>
          </a:p>
        </p:txBody>
      </p:sp>
      <p:pic>
        <p:nvPicPr>
          <p:cNvPr id="2050" name="Picture 2" descr="Redwood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inadaily.com.cn/world/images/attachement/jpg/site1/20081024/0022190dec450a6c2aca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8664" r="6347" b="23406"/>
          <a:stretch/>
        </p:blipFill>
        <p:spPr bwMode="auto">
          <a:xfrm>
            <a:off x="6057073" y="3715720"/>
            <a:ext cx="6134927" cy="31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Nitrogen on ecosystems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01267"/>
            <a:ext cx="10178322" cy="35935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Why is nitrogen needed by organisms, what important molecule do they make with it?</a:t>
            </a:r>
            <a:endParaRPr lang="en-GB" sz="2400" dirty="0"/>
          </a:p>
          <a:p>
            <a:r>
              <a:rPr lang="en-GB" sz="2400" dirty="0" smtClean="0"/>
              <a:t>In what form do plants take up nitrogen from the soil?</a:t>
            </a:r>
          </a:p>
          <a:p>
            <a:r>
              <a:rPr lang="en-GB" sz="2400" dirty="0" smtClean="0"/>
              <a:t>Two ways that farmers can add nitrogen to the soil (which method would be described as ‘organic’)?</a:t>
            </a:r>
          </a:p>
          <a:p>
            <a:r>
              <a:rPr lang="en-GB" sz="2400" dirty="0" smtClean="0"/>
              <a:t>Copy and complete: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51678" y="4321607"/>
          <a:ext cx="959233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444"/>
                <a:gridCol w="3197444"/>
                <a:gridCol w="31974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Name of organism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 of process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Substances converted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Nitrifying bacteria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Denitrification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Nitrogen in the (soil) air to nitrates in the soil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Fungi</a:t>
                      </a:r>
                      <a:r>
                        <a:rPr lang="en-GB" baseline="0" dirty="0" smtClean="0"/>
                        <a:t> and bacteria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across cell the membrane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895072" cy="359359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Label a diagram of the membrane</a:t>
            </a:r>
          </a:p>
          <a:p>
            <a:r>
              <a:rPr lang="en-GB" sz="2800" dirty="0" smtClean="0"/>
              <a:t>Describe the importance of diffusion to cells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750" y="2061275"/>
            <a:ext cx="4803073" cy="448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26" y="0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KA3: Sampling techniques and measurement of abiotic and biotic factors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8407477" cy="3593591"/>
          </a:xfrm>
        </p:spPr>
        <p:txBody>
          <a:bodyPr>
            <a:noAutofit/>
          </a:bodyPr>
          <a:lstStyle/>
          <a:p>
            <a:r>
              <a:rPr lang="en-GB" sz="2400" dirty="0" smtClean="0"/>
              <a:t>Describe the use of a quadrat and pitfall trap</a:t>
            </a:r>
          </a:p>
          <a:p>
            <a:r>
              <a:rPr lang="en-GB" sz="2400" dirty="0" smtClean="0"/>
              <a:t>Describe 2 limitations of their use and sources of error and ways these errors can be reduced</a:t>
            </a:r>
          </a:p>
          <a:p>
            <a:r>
              <a:rPr lang="en-GB" sz="2400" dirty="0" smtClean="0"/>
              <a:t>Be able to use and write a paired statement key to identify organisms</a:t>
            </a:r>
          </a:p>
          <a:p>
            <a:r>
              <a:rPr lang="en-GB" sz="2400" dirty="0" smtClean="0"/>
              <a:t>Name the equipment used to measure abiotic factors such as light intensity, temperature, pH and soil moisture</a:t>
            </a:r>
          </a:p>
          <a:p>
            <a:r>
              <a:rPr lang="en-GB" sz="2400" dirty="0" smtClean="0"/>
              <a:t>Describe possible sources f error and how to minimise them</a:t>
            </a:r>
          </a:p>
          <a:p>
            <a:r>
              <a:rPr lang="en-GB" sz="2400" dirty="0" smtClean="0"/>
              <a:t>Describe how an abiotic factor (such as light, pH) would affect the distribution of organisms 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554" y="1687453"/>
            <a:ext cx="2024073" cy="1764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554" y="4082796"/>
            <a:ext cx="2483506" cy="13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KA4: Adaptation, natural selection and evolution of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Define ‘mutation’</a:t>
            </a:r>
          </a:p>
          <a:p>
            <a:r>
              <a:rPr lang="en-GB" sz="3600" dirty="0" smtClean="0"/>
              <a:t>Are mutations always beneficial?</a:t>
            </a:r>
          </a:p>
          <a:p>
            <a:r>
              <a:rPr lang="en-GB" sz="3600" dirty="0" smtClean="0"/>
              <a:t>What factors can increase the rate of mutation?</a:t>
            </a:r>
          </a:p>
          <a:p>
            <a:r>
              <a:rPr lang="en-GB" sz="3600" dirty="0" smtClean="0"/>
              <a:t>Why are new alleles/ variation important in a population of organisms?</a:t>
            </a:r>
          </a:p>
          <a:p>
            <a:endParaRPr lang="en-GB" sz="3600" dirty="0" smtClean="0"/>
          </a:p>
          <a:p>
            <a:endParaRPr lang="en-GB" sz="3600" dirty="0" smtClean="0"/>
          </a:p>
          <a:p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9738"/>
            <a:ext cx="59436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1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8356" y="2535279"/>
            <a:ext cx="6406370" cy="26514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9383" y="356460"/>
            <a:ext cx="10007055" cy="1782305"/>
          </a:xfrm>
        </p:spPr>
        <p:txBody>
          <a:bodyPr>
            <a:noAutofit/>
          </a:bodyPr>
          <a:lstStyle/>
          <a:p>
            <a:r>
              <a:rPr lang="en-GB" sz="3200" dirty="0"/>
              <a:t>Describe the process of natural selection, ensure you sue the following terms: (not necessary </a:t>
            </a:r>
            <a:r>
              <a:rPr lang="en-GB" sz="3200" dirty="0" smtClean="0"/>
              <a:t>in </a:t>
            </a:r>
            <a:r>
              <a:rPr lang="en-GB" sz="3200" dirty="0"/>
              <a:t>this order!) selection pressure, survival, best adapted, reproduce, selective advantage, favourable alleles.</a:t>
            </a:r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Describe </a:t>
            </a:r>
            <a:r>
              <a:rPr lang="en-GB" sz="3200" dirty="0"/>
              <a:t>the process of speciation using the following terms: isolation (name 3 types of isolation barrier), mutations, natural selection, selection pressures, species.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31265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KA5: human impact on the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11" y="1976908"/>
            <a:ext cx="10178322" cy="3593591"/>
          </a:xfrm>
        </p:spPr>
        <p:txBody>
          <a:bodyPr>
            <a:noAutofit/>
          </a:bodyPr>
          <a:lstStyle/>
          <a:p>
            <a:r>
              <a:rPr lang="en-GB" sz="2800" dirty="0" smtClean="0"/>
              <a:t>Why is there an ever increasing demand for food?</a:t>
            </a:r>
          </a:p>
          <a:p>
            <a:r>
              <a:rPr lang="en-GB" sz="2800" dirty="0" smtClean="0"/>
              <a:t>How has farming managed to increase its annual food yield to satisfy this demand?</a:t>
            </a:r>
          </a:p>
          <a:p>
            <a:r>
              <a:rPr lang="en-GB" sz="2800" dirty="0" smtClean="0"/>
              <a:t>Describe the sequence of events that follow after excessive use of fertilisers </a:t>
            </a:r>
          </a:p>
          <a:p>
            <a:r>
              <a:rPr lang="en-GB" sz="2800" dirty="0" smtClean="0"/>
              <a:t>Define ‘indicator species’</a:t>
            </a:r>
          </a:p>
          <a:p>
            <a:r>
              <a:rPr lang="en-GB" sz="2800" dirty="0" smtClean="0"/>
              <a:t>How can pesticides sprayed onto crops reach lethal levels?</a:t>
            </a:r>
          </a:p>
          <a:p>
            <a:r>
              <a:rPr lang="en-GB" sz="2800" dirty="0" smtClean="0"/>
              <a:t>Describe an alternative to the use of pesticides</a:t>
            </a:r>
          </a:p>
          <a:p>
            <a:r>
              <a:rPr lang="en-GB" sz="2800" dirty="0" smtClean="0"/>
              <a:t>Describe an alternative to the use of fertilisers.</a:t>
            </a:r>
          </a:p>
          <a:p>
            <a:endParaRPr lang="en-GB" sz="2800" dirty="0"/>
          </a:p>
        </p:txBody>
      </p:sp>
      <p:pic>
        <p:nvPicPr>
          <p:cNvPr id="3074" name="Picture 2" descr="Cactoblastis cactorum caterpillars on a leaf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9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 vs active transport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57300" y="1363899"/>
            <a:ext cx="4800600" cy="632529"/>
          </a:xfrm>
        </p:spPr>
        <p:txBody>
          <a:bodyPr/>
          <a:lstStyle/>
          <a:p>
            <a:r>
              <a:rPr lang="en-GB" dirty="0" smtClean="0"/>
              <a:t>Diffusion	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960895" y="2199633"/>
            <a:ext cx="5092433" cy="299639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Down a concentration gradient </a:t>
            </a:r>
          </a:p>
          <a:p>
            <a:r>
              <a:rPr lang="en-GB" sz="2400" dirty="0" smtClean="0"/>
              <a:t>From a higher </a:t>
            </a:r>
            <a:r>
              <a:rPr lang="en-GB" sz="2400" dirty="0" err="1" smtClean="0"/>
              <a:t>conc</a:t>
            </a:r>
            <a:r>
              <a:rPr lang="en-GB" sz="2400" dirty="0" smtClean="0"/>
              <a:t> to a low </a:t>
            </a:r>
            <a:r>
              <a:rPr lang="en-GB" sz="2400" dirty="0" err="1" smtClean="0"/>
              <a:t>conc</a:t>
            </a:r>
            <a:endParaRPr lang="en-GB" sz="2400" dirty="0" smtClean="0"/>
          </a:p>
          <a:p>
            <a:r>
              <a:rPr lang="en-GB" sz="2400" dirty="0" smtClean="0"/>
              <a:t>Does not require energy it is passive</a:t>
            </a:r>
          </a:p>
          <a:p>
            <a:r>
              <a:rPr lang="en-GB" sz="2400" dirty="0" smtClean="0"/>
              <a:t>Molecules moved: glucose, oxygen, carbon dioxide, amino acids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339078" y="1429275"/>
            <a:ext cx="4800600" cy="632529"/>
          </a:xfrm>
        </p:spPr>
        <p:txBody>
          <a:bodyPr/>
          <a:lstStyle/>
          <a:p>
            <a:r>
              <a:rPr lang="en-GB" dirty="0" smtClean="0"/>
              <a:t>Active transport</a:t>
            </a:r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4"/>
          </p:nvPr>
        </p:nvSpPr>
        <p:spPr>
          <a:xfrm>
            <a:off x="6053328" y="2170661"/>
            <a:ext cx="4800600" cy="2996398"/>
          </a:xfrm>
        </p:spPr>
        <p:txBody>
          <a:bodyPr>
            <a:noAutofit/>
          </a:bodyPr>
          <a:lstStyle/>
          <a:p>
            <a:r>
              <a:rPr lang="en-GB" sz="2800" dirty="0" smtClean="0"/>
              <a:t>Against a concentration gradient </a:t>
            </a:r>
          </a:p>
          <a:p>
            <a:r>
              <a:rPr lang="en-GB" sz="2800" dirty="0" smtClean="0"/>
              <a:t>From a low </a:t>
            </a:r>
            <a:r>
              <a:rPr lang="en-GB" sz="2800" dirty="0" err="1" smtClean="0"/>
              <a:t>conc</a:t>
            </a:r>
            <a:r>
              <a:rPr lang="en-GB" sz="2800" dirty="0" smtClean="0"/>
              <a:t> to a higher </a:t>
            </a:r>
            <a:r>
              <a:rPr lang="en-GB" sz="2800" dirty="0" err="1" smtClean="0"/>
              <a:t>conc</a:t>
            </a:r>
            <a:endParaRPr lang="en-GB" sz="2800" dirty="0" smtClean="0"/>
          </a:p>
          <a:p>
            <a:r>
              <a:rPr lang="en-GB" sz="2800" dirty="0" smtClean="0"/>
              <a:t>Requires energy</a:t>
            </a:r>
          </a:p>
          <a:p>
            <a:r>
              <a:rPr lang="en-GB" sz="2800" dirty="0" smtClean="0"/>
              <a:t>Proteins move molecules across membrane</a:t>
            </a:r>
          </a:p>
          <a:p>
            <a:r>
              <a:rPr lang="en-GB" sz="2800" dirty="0" smtClean="0"/>
              <a:t>Molecules moved: sodium/ potassium ions in nerve cells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09" y="4992825"/>
            <a:ext cx="2992375" cy="1825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665149" y="913272"/>
            <a:ext cx="2377557" cy="14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Osmosis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0200" y="1128451"/>
            <a:ext cx="4800600" cy="36195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Learn the full definition of osmosis</a:t>
            </a:r>
          </a:p>
          <a:p>
            <a:r>
              <a:rPr lang="en-GB" sz="2800" dirty="0" smtClean="0"/>
              <a:t>Animal cell in water and concentrated solution</a:t>
            </a:r>
            <a:endParaRPr lang="en-GB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344898" y="3695613"/>
            <a:ext cx="4103498" cy="243549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Plant cell in water </a:t>
            </a:r>
            <a:r>
              <a:rPr lang="en-GB" sz="2800" dirty="0"/>
              <a:t>and concentrated solution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7461"/>
          <a:stretch/>
        </p:blipFill>
        <p:spPr>
          <a:xfrm>
            <a:off x="0" y="3355787"/>
            <a:ext cx="7344898" cy="3502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7208" r="6546"/>
          <a:stretch/>
        </p:blipFill>
        <p:spPr>
          <a:xfrm>
            <a:off x="6161492" y="-24858"/>
            <a:ext cx="6030508" cy="3087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3418" y="3062760"/>
            <a:ext cx="16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Plasmolysed cell</a:t>
            </a:r>
            <a:endParaRPr lang="en-GB" dirty="0"/>
          </a:p>
        </p:txBody>
      </p:sp>
      <p:grpSp>
        <p:nvGrpSpPr>
          <p:cNvPr id="16" name="SMARTInkShape-Group33"/>
          <p:cNvGrpSpPr/>
          <p:nvPr/>
        </p:nvGrpSpPr>
        <p:grpSpPr>
          <a:xfrm>
            <a:off x="1976485" y="4393426"/>
            <a:ext cx="1214391" cy="440513"/>
            <a:chOff x="1976485" y="4393426"/>
            <a:chExt cx="1214391" cy="440513"/>
          </a:xfrm>
        </p:grpSpPr>
        <p:sp>
          <p:nvSpPr>
            <p:cNvPr id="14" name="SMARTInkShape-124"/>
            <p:cNvSpPr/>
            <p:nvPr/>
          </p:nvSpPr>
          <p:spPr>
            <a:xfrm>
              <a:off x="2095500" y="4393426"/>
              <a:ext cx="1095376" cy="380981"/>
            </a:xfrm>
            <a:custGeom>
              <a:avLst/>
              <a:gdLst/>
              <a:ahLst/>
              <a:cxnLst/>
              <a:rect l="0" t="0" r="0" b="0"/>
              <a:pathLst>
                <a:path w="1095376" h="380981">
                  <a:moveTo>
                    <a:pt x="1095375" y="142855"/>
                  </a:moveTo>
                  <a:lnTo>
                    <a:pt x="1085124" y="142855"/>
                  </a:lnTo>
                  <a:lnTo>
                    <a:pt x="1084572" y="141532"/>
                  </a:lnTo>
                  <a:lnTo>
                    <a:pt x="1083959" y="136535"/>
                  </a:lnTo>
                  <a:lnTo>
                    <a:pt x="1082473" y="134673"/>
                  </a:lnTo>
                  <a:lnTo>
                    <a:pt x="1066940" y="125118"/>
                  </a:lnTo>
                  <a:lnTo>
                    <a:pt x="1009712" y="79341"/>
                  </a:lnTo>
                  <a:lnTo>
                    <a:pt x="997331" y="74940"/>
                  </a:lnTo>
                  <a:lnTo>
                    <a:pt x="990325" y="73766"/>
                  </a:lnTo>
                  <a:lnTo>
                    <a:pt x="936516" y="48627"/>
                  </a:lnTo>
                  <a:lnTo>
                    <a:pt x="881056" y="23620"/>
                  </a:lnTo>
                  <a:lnTo>
                    <a:pt x="865185" y="17102"/>
                  </a:lnTo>
                  <a:lnTo>
                    <a:pt x="809380" y="11021"/>
                  </a:lnTo>
                  <a:lnTo>
                    <a:pt x="757035" y="1124"/>
                  </a:lnTo>
                  <a:lnTo>
                    <a:pt x="701815" y="131"/>
                  </a:lnTo>
                  <a:lnTo>
                    <a:pt x="642851" y="0"/>
                  </a:lnTo>
                  <a:lnTo>
                    <a:pt x="591577" y="1306"/>
                  </a:lnTo>
                  <a:lnTo>
                    <a:pt x="535289" y="16552"/>
                  </a:lnTo>
                  <a:lnTo>
                    <a:pt x="479713" y="26367"/>
                  </a:lnTo>
                  <a:lnTo>
                    <a:pt x="427513" y="45298"/>
                  </a:lnTo>
                  <a:lnTo>
                    <a:pt x="368947" y="73776"/>
                  </a:lnTo>
                  <a:lnTo>
                    <a:pt x="318967" y="104442"/>
                  </a:lnTo>
                  <a:lnTo>
                    <a:pt x="262931" y="136131"/>
                  </a:lnTo>
                  <a:lnTo>
                    <a:pt x="209457" y="182649"/>
                  </a:lnTo>
                  <a:lnTo>
                    <a:pt x="151954" y="230177"/>
                  </a:lnTo>
                  <a:lnTo>
                    <a:pt x="93678" y="287348"/>
                  </a:lnTo>
                  <a:lnTo>
                    <a:pt x="39030" y="336056"/>
                  </a:lnTo>
                  <a:lnTo>
                    <a:pt x="29253" y="347785"/>
                  </a:lnTo>
                  <a:lnTo>
                    <a:pt x="17634" y="355710"/>
                  </a:lnTo>
                  <a:lnTo>
                    <a:pt x="12280" y="364527"/>
                  </a:lnTo>
                  <a:lnTo>
                    <a:pt x="6340" y="367053"/>
                  </a:lnTo>
                  <a:lnTo>
                    <a:pt x="4227" y="369050"/>
                  </a:lnTo>
                  <a:lnTo>
                    <a:pt x="0" y="38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ARTInkShape-125"/>
            <p:cNvSpPr/>
            <p:nvPr/>
          </p:nvSpPr>
          <p:spPr>
            <a:xfrm>
              <a:off x="1976485" y="4466499"/>
              <a:ext cx="404766" cy="367440"/>
            </a:xfrm>
            <a:custGeom>
              <a:avLst/>
              <a:gdLst/>
              <a:ahLst/>
              <a:cxnLst/>
              <a:rect l="0" t="0" r="0" b="0"/>
              <a:pathLst>
                <a:path w="404766" h="367440">
                  <a:moveTo>
                    <a:pt x="83296" y="10251"/>
                  </a:moveTo>
                  <a:lnTo>
                    <a:pt x="83296" y="0"/>
                  </a:lnTo>
                  <a:lnTo>
                    <a:pt x="83296" y="5156"/>
                  </a:lnTo>
                  <a:lnTo>
                    <a:pt x="79769" y="11514"/>
                  </a:lnTo>
                  <a:lnTo>
                    <a:pt x="75114" y="18750"/>
                  </a:lnTo>
                  <a:lnTo>
                    <a:pt x="72126" y="34174"/>
                  </a:lnTo>
                  <a:lnTo>
                    <a:pt x="70164" y="62104"/>
                  </a:lnTo>
                  <a:lnTo>
                    <a:pt x="61985" y="84484"/>
                  </a:lnTo>
                  <a:lnTo>
                    <a:pt x="56697" y="106329"/>
                  </a:lnTo>
                  <a:lnTo>
                    <a:pt x="50280" y="129559"/>
                  </a:lnTo>
                  <a:lnTo>
                    <a:pt x="44851" y="153199"/>
                  </a:lnTo>
                  <a:lnTo>
                    <a:pt x="34863" y="173433"/>
                  </a:lnTo>
                  <a:lnTo>
                    <a:pt x="31164" y="178570"/>
                  </a:lnTo>
                  <a:lnTo>
                    <a:pt x="27054" y="191334"/>
                  </a:lnTo>
                  <a:lnTo>
                    <a:pt x="21211" y="213395"/>
                  </a:lnTo>
                  <a:lnTo>
                    <a:pt x="14630" y="236688"/>
                  </a:lnTo>
                  <a:lnTo>
                    <a:pt x="11767" y="251119"/>
                  </a:lnTo>
                  <a:lnTo>
                    <a:pt x="1770" y="275474"/>
                  </a:lnTo>
                  <a:lnTo>
                    <a:pt x="0" y="316954"/>
                  </a:lnTo>
                  <a:lnTo>
                    <a:pt x="9383" y="332388"/>
                  </a:lnTo>
                  <a:lnTo>
                    <a:pt x="11370" y="347727"/>
                  </a:lnTo>
                  <a:lnTo>
                    <a:pt x="12856" y="350329"/>
                  </a:lnTo>
                  <a:lnTo>
                    <a:pt x="15169" y="352063"/>
                  </a:lnTo>
                  <a:lnTo>
                    <a:pt x="21267" y="353990"/>
                  </a:lnTo>
                  <a:lnTo>
                    <a:pt x="80041" y="355514"/>
                  </a:lnTo>
                  <a:lnTo>
                    <a:pt x="111219" y="356852"/>
                  </a:lnTo>
                  <a:lnTo>
                    <a:pt x="168220" y="366335"/>
                  </a:lnTo>
                  <a:lnTo>
                    <a:pt x="226379" y="367294"/>
                  </a:lnTo>
                  <a:lnTo>
                    <a:pt x="282202" y="367419"/>
                  </a:lnTo>
                  <a:lnTo>
                    <a:pt x="333112" y="367436"/>
                  </a:lnTo>
                  <a:lnTo>
                    <a:pt x="392477" y="367439"/>
                  </a:lnTo>
                  <a:lnTo>
                    <a:pt x="404765" y="367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SMARTInkShape-Group34"/>
          <p:cNvGrpSpPr/>
          <p:nvPr/>
        </p:nvGrpSpPr>
        <p:grpSpPr>
          <a:xfrm>
            <a:off x="4131685" y="3608296"/>
            <a:ext cx="689810" cy="1213736"/>
            <a:chOff x="4131685" y="3608296"/>
            <a:chExt cx="689810" cy="1213736"/>
          </a:xfrm>
        </p:grpSpPr>
        <p:sp>
          <p:nvSpPr>
            <p:cNvPr id="17" name="SMARTInkShape-126"/>
            <p:cNvSpPr/>
            <p:nvPr/>
          </p:nvSpPr>
          <p:spPr>
            <a:xfrm>
              <a:off x="4274344" y="3845719"/>
              <a:ext cx="547151" cy="976313"/>
            </a:xfrm>
            <a:custGeom>
              <a:avLst/>
              <a:gdLst/>
              <a:ahLst/>
              <a:cxnLst/>
              <a:rect l="0" t="0" r="0" b="0"/>
              <a:pathLst>
                <a:path w="547151" h="976313">
                  <a:moveTo>
                    <a:pt x="500062" y="976312"/>
                  </a:moveTo>
                  <a:lnTo>
                    <a:pt x="500062" y="966061"/>
                  </a:lnTo>
                  <a:lnTo>
                    <a:pt x="506383" y="958575"/>
                  </a:lnTo>
                  <a:lnTo>
                    <a:pt x="509486" y="948145"/>
                  </a:lnTo>
                  <a:lnTo>
                    <a:pt x="512188" y="936012"/>
                  </a:lnTo>
                  <a:lnTo>
                    <a:pt x="519824" y="920421"/>
                  </a:lnTo>
                  <a:lnTo>
                    <a:pt x="533968" y="861051"/>
                  </a:lnTo>
                  <a:lnTo>
                    <a:pt x="544966" y="805029"/>
                  </a:lnTo>
                  <a:lnTo>
                    <a:pt x="547150" y="751537"/>
                  </a:lnTo>
                  <a:lnTo>
                    <a:pt x="539399" y="701431"/>
                  </a:lnTo>
                  <a:lnTo>
                    <a:pt x="532968" y="641948"/>
                  </a:lnTo>
                  <a:lnTo>
                    <a:pt x="526569" y="595019"/>
                  </a:lnTo>
                  <a:lnTo>
                    <a:pt x="521145" y="547600"/>
                  </a:lnTo>
                  <a:lnTo>
                    <a:pt x="507632" y="496509"/>
                  </a:lnTo>
                  <a:lnTo>
                    <a:pt x="486871" y="443006"/>
                  </a:lnTo>
                  <a:lnTo>
                    <a:pt x="463963" y="393639"/>
                  </a:lnTo>
                  <a:lnTo>
                    <a:pt x="440418" y="341970"/>
                  </a:lnTo>
                  <a:lnTo>
                    <a:pt x="416685" y="288297"/>
                  </a:lnTo>
                  <a:lnTo>
                    <a:pt x="385841" y="238880"/>
                  </a:lnTo>
                  <a:lnTo>
                    <a:pt x="334331" y="181095"/>
                  </a:lnTo>
                  <a:lnTo>
                    <a:pt x="284616" y="131462"/>
                  </a:lnTo>
                  <a:lnTo>
                    <a:pt x="228739" y="86969"/>
                  </a:lnTo>
                  <a:lnTo>
                    <a:pt x="172771" y="52310"/>
                  </a:lnTo>
                  <a:lnTo>
                    <a:pt x="120264" y="21308"/>
                  </a:lnTo>
                  <a:lnTo>
                    <a:pt x="75202" y="4601"/>
                  </a:lnTo>
                  <a:lnTo>
                    <a:pt x="16577" y="1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ARTInkShape-127"/>
            <p:cNvSpPr/>
            <p:nvPr/>
          </p:nvSpPr>
          <p:spPr>
            <a:xfrm>
              <a:off x="4131685" y="3608296"/>
              <a:ext cx="595097" cy="487455"/>
            </a:xfrm>
            <a:custGeom>
              <a:avLst/>
              <a:gdLst/>
              <a:ahLst/>
              <a:cxnLst/>
              <a:rect l="0" t="0" r="0" b="0"/>
              <a:pathLst>
                <a:path w="595097" h="487455">
                  <a:moveTo>
                    <a:pt x="595096" y="308860"/>
                  </a:moveTo>
                  <a:lnTo>
                    <a:pt x="595096" y="297444"/>
                  </a:lnTo>
                  <a:lnTo>
                    <a:pt x="572689" y="275878"/>
                  </a:lnTo>
                  <a:lnTo>
                    <a:pt x="518417" y="240037"/>
                  </a:lnTo>
                  <a:lnTo>
                    <a:pt x="484161" y="216086"/>
                  </a:lnTo>
                  <a:lnTo>
                    <a:pt x="426588" y="184587"/>
                  </a:lnTo>
                  <a:lnTo>
                    <a:pt x="371262" y="150306"/>
                  </a:lnTo>
                  <a:lnTo>
                    <a:pt x="315403" y="112029"/>
                  </a:lnTo>
                  <a:lnTo>
                    <a:pt x="262781" y="87086"/>
                  </a:lnTo>
                  <a:lnTo>
                    <a:pt x="211617" y="62939"/>
                  </a:lnTo>
                  <a:lnTo>
                    <a:pt x="155104" y="40581"/>
                  </a:lnTo>
                  <a:lnTo>
                    <a:pt x="101412" y="23425"/>
                  </a:lnTo>
                  <a:lnTo>
                    <a:pt x="42073" y="2853"/>
                  </a:lnTo>
                  <a:lnTo>
                    <a:pt x="20925" y="0"/>
                  </a:lnTo>
                  <a:lnTo>
                    <a:pt x="12267" y="3138"/>
                  </a:lnTo>
                  <a:lnTo>
                    <a:pt x="2249" y="9611"/>
                  </a:lnTo>
                  <a:lnTo>
                    <a:pt x="880" y="14024"/>
                  </a:lnTo>
                  <a:lnTo>
                    <a:pt x="0" y="33956"/>
                  </a:lnTo>
                  <a:lnTo>
                    <a:pt x="13245" y="86780"/>
                  </a:lnTo>
                  <a:lnTo>
                    <a:pt x="42706" y="143756"/>
                  </a:lnTo>
                  <a:lnTo>
                    <a:pt x="56452" y="177037"/>
                  </a:lnTo>
                  <a:lnTo>
                    <a:pt x="85413" y="227233"/>
                  </a:lnTo>
                  <a:lnTo>
                    <a:pt x="106718" y="285274"/>
                  </a:lnTo>
                  <a:lnTo>
                    <a:pt x="126754" y="336426"/>
                  </a:lnTo>
                  <a:lnTo>
                    <a:pt x="150594" y="393612"/>
                  </a:lnTo>
                  <a:lnTo>
                    <a:pt x="173086" y="431563"/>
                  </a:lnTo>
                  <a:lnTo>
                    <a:pt x="178133" y="446493"/>
                  </a:lnTo>
                  <a:lnTo>
                    <a:pt x="184001" y="455138"/>
                  </a:lnTo>
                  <a:lnTo>
                    <a:pt x="191019" y="459862"/>
                  </a:lnTo>
                  <a:lnTo>
                    <a:pt x="194743" y="461122"/>
                  </a:lnTo>
                  <a:lnTo>
                    <a:pt x="197225" y="463285"/>
                  </a:lnTo>
                  <a:lnTo>
                    <a:pt x="199984" y="469216"/>
                  </a:lnTo>
                  <a:lnTo>
                    <a:pt x="202042" y="471326"/>
                  </a:lnTo>
                  <a:lnTo>
                    <a:pt x="212248" y="474992"/>
                  </a:lnTo>
                  <a:lnTo>
                    <a:pt x="213275" y="478829"/>
                  </a:lnTo>
                  <a:lnTo>
                    <a:pt x="214096" y="487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SMARTInkShape-128"/>
          <p:cNvSpPr/>
          <p:nvPr/>
        </p:nvSpPr>
        <p:spPr>
          <a:xfrm>
            <a:off x="7500938" y="2797973"/>
            <a:ext cx="1238251" cy="71434"/>
          </a:xfrm>
          <a:custGeom>
            <a:avLst/>
            <a:gdLst/>
            <a:ahLst/>
            <a:cxnLst/>
            <a:rect l="0" t="0" r="0" b="0"/>
            <a:pathLst>
              <a:path w="1238251" h="71434">
                <a:moveTo>
                  <a:pt x="0" y="71433"/>
                </a:moveTo>
                <a:lnTo>
                  <a:pt x="52389" y="71433"/>
                </a:lnTo>
                <a:lnTo>
                  <a:pt x="101888" y="71433"/>
                </a:lnTo>
                <a:lnTo>
                  <a:pt x="160061" y="71433"/>
                </a:lnTo>
                <a:lnTo>
                  <a:pt x="213084" y="65113"/>
                </a:lnTo>
                <a:lnTo>
                  <a:pt x="254776" y="62009"/>
                </a:lnTo>
                <a:lnTo>
                  <a:pt x="299765" y="60630"/>
                </a:lnTo>
                <a:lnTo>
                  <a:pt x="346219" y="60017"/>
                </a:lnTo>
                <a:lnTo>
                  <a:pt x="396850" y="59745"/>
                </a:lnTo>
                <a:lnTo>
                  <a:pt x="450222" y="59624"/>
                </a:lnTo>
                <a:lnTo>
                  <a:pt x="504810" y="59570"/>
                </a:lnTo>
                <a:lnTo>
                  <a:pt x="559940" y="59546"/>
                </a:lnTo>
                <a:lnTo>
                  <a:pt x="615309" y="58213"/>
                </a:lnTo>
                <a:lnTo>
                  <a:pt x="670787" y="53210"/>
                </a:lnTo>
                <a:lnTo>
                  <a:pt x="726311" y="50105"/>
                </a:lnTo>
                <a:lnTo>
                  <a:pt x="781857" y="48725"/>
                </a:lnTo>
                <a:lnTo>
                  <a:pt x="837412" y="48111"/>
                </a:lnTo>
                <a:lnTo>
                  <a:pt x="889444" y="47839"/>
                </a:lnTo>
                <a:lnTo>
                  <a:pt x="937704" y="46395"/>
                </a:lnTo>
                <a:lnTo>
                  <a:pt x="981202" y="41343"/>
                </a:lnTo>
                <a:lnTo>
                  <a:pt x="1022582" y="38216"/>
                </a:lnTo>
                <a:lnTo>
                  <a:pt x="1079539" y="32928"/>
                </a:lnTo>
                <a:lnTo>
                  <a:pt x="1126401" y="26510"/>
                </a:lnTo>
                <a:lnTo>
                  <a:pt x="1177791" y="24342"/>
                </a:lnTo>
                <a:lnTo>
                  <a:pt x="1234970" y="12406"/>
                </a:lnTo>
                <a:lnTo>
                  <a:pt x="1236064" y="10915"/>
                </a:lnTo>
                <a:lnTo>
                  <a:pt x="1238249" y="0"/>
                </a:lnTo>
                <a:lnTo>
                  <a:pt x="1238250" y="119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MARTInkShape-129"/>
          <p:cNvSpPr/>
          <p:nvPr/>
        </p:nvSpPr>
        <p:spPr>
          <a:xfrm>
            <a:off x="9929813" y="3524250"/>
            <a:ext cx="1512094" cy="119064"/>
          </a:xfrm>
          <a:custGeom>
            <a:avLst/>
            <a:gdLst/>
            <a:ahLst/>
            <a:cxnLst/>
            <a:rect l="0" t="0" r="0" b="0"/>
            <a:pathLst>
              <a:path w="1512094" h="119064">
                <a:moveTo>
                  <a:pt x="0" y="0"/>
                </a:moveTo>
                <a:lnTo>
                  <a:pt x="55072" y="0"/>
                </a:lnTo>
                <a:lnTo>
                  <a:pt x="112938" y="0"/>
                </a:lnTo>
                <a:lnTo>
                  <a:pt x="152058" y="0"/>
                </a:lnTo>
                <a:lnTo>
                  <a:pt x="200314" y="0"/>
                </a:lnTo>
                <a:lnTo>
                  <a:pt x="256158" y="3528"/>
                </a:lnTo>
                <a:lnTo>
                  <a:pt x="285864" y="6321"/>
                </a:lnTo>
                <a:lnTo>
                  <a:pt x="316253" y="8182"/>
                </a:lnTo>
                <a:lnTo>
                  <a:pt x="347096" y="9424"/>
                </a:lnTo>
                <a:lnTo>
                  <a:pt x="378240" y="10251"/>
                </a:lnTo>
                <a:lnTo>
                  <a:pt x="410911" y="12126"/>
                </a:lnTo>
                <a:lnTo>
                  <a:pt x="444597" y="14698"/>
                </a:lnTo>
                <a:lnTo>
                  <a:pt x="478959" y="17737"/>
                </a:lnTo>
                <a:lnTo>
                  <a:pt x="513775" y="21085"/>
                </a:lnTo>
                <a:lnTo>
                  <a:pt x="548892" y="24640"/>
                </a:lnTo>
                <a:lnTo>
                  <a:pt x="584209" y="28332"/>
                </a:lnTo>
                <a:lnTo>
                  <a:pt x="619661" y="32117"/>
                </a:lnTo>
                <a:lnTo>
                  <a:pt x="655200" y="35964"/>
                </a:lnTo>
                <a:lnTo>
                  <a:pt x="690801" y="39851"/>
                </a:lnTo>
                <a:lnTo>
                  <a:pt x="726440" y="42442"/>
                </a:lnTo>
                <a:lnTo>
                  <a:pt x="762105" y="44170"/>
                </a:lnTo>
                <a:lnTo>
                  <a:pt x="797790" y="45322"/>
                </a:lnTo>
                <a:lnTo>
                  <a:pt x="832161" y="47412"/>
                </a:lnTo>
                <a:lnTo>
                  <a:pt x="865660" y="50129"/>
                </a:lnTo>
                <a:lnTo>
                  <a:pt x="898575" y="53263"/>
                </a:lnTo>
                <a:lnTo>
                  <a:pt x="931102" y="56675"/>
                </a:lnTo>
                <a:lnTo>
                  <a:pt x="963370" y="60273"/>
                </a:lnTo>
                <a:lnTo>
                  <a:pt x="995466" y="63995"/>
                </a:lnTo>
                <a:lnTo>
                  <a:pt x="1026123" y="66476"/>
                </a:lnTo>
                <a:lnTo>
                  <a:pt x="1084881" y="69232"/>
                </a:lnTo>
                <a:lnTo>
                  <a:pt x="1138336" y="73985"/>
                </a:lnTo>
                <a:lnTo>
                  <a:pt x="1188552" y="79184"/>
                </a:lnTo>
                <a:lnTo>
                  <a:pt x="1237327" y="81495"/>
                </a:lnTo>
                <a:lnTo>
                  <a:pt x="1281937" y="86050"/>
                </a:lnTo>
                <a:lnTo>
                  <a:pt x="1323812" y="91161"/>
                </a:lnTo>
                <a:lnTo>
                  <a:pt x="1381929" y="95361"/>
                </a:lnTo>
                <a:lnTo>
                  <a:pt x="1438464" y="104435"/>
                </a:lnTo>
                <a:lnTo>
                  <a:pt x="1472198" y="109878"/>
                </a:lnTo>
                <a:lnTo>
                  <a:pt x="1512093" y="1190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SMARTInkShape-Group37"/>
          <p:cNvGrpSpPr/>
          <p:nvPr/>
        </p:nvGrpSpPr>
        <p:grpSpPr>
          <a:xfrm>
            <a:off x="6250824" y="678656"/>
            <a:ext cx="1676018" cy="952501"/>
            <a:chOff x="6250824" y="678656"/>
            <a:chExt cx="1676018" cy="952501"/>
          </a:xfrm>
        </p:grpSpPr>
        <p:sp>
          <p:nvSpPr>
            <p:cNvPr id="22" name="SMARTInkShape-130"/>
            <p:cNvSpPr/>
            <p:nvPr/>
          </p:nvSpPr>
          <p:spPr>
            <a:xfrm>
              <a:off x="6250824" y="804073"/>
              <a:ext cx="1535865" cy="827084"/>
            </a:xfrm>
            <a:custGeom>
              <a:avLst/>
              <a:gdLst/>
              <a:ahLst/>
              <a:cxnLst/>
              <a:rect l="0" t="0" r="0" b="0"/>
              <a:pathLst>
                <a:path w="1535865" h="827084">
                  <a:moveTo>
                    <a:pt x="11864" y="827083"/>
                  </a:moveTo>
                  <a:lnTo>
                    <a:pt x="1612" y="827083"/>
                  </a:lnTo>
                  <a:lnTo>
                    <a:pt x="1061" y="825760"/>
                  </a:lnTo>
                  <a:lnTo>
                    <a:pt x="0" y="799095"/>
                  </a:lnTo>
                  <a:lnTo>
                    <a:pt x="3504" y="791273"/>
                  </a:lnTo>
                  <a:lnTo>
                    <a:pt x="6291" y="787335"/>
                  </a:lnTo>
                  <a:lnTo>
                    <a:pt x="21043" y="729797"/>
                  </a:lnTo>
                  <a:lnTo>
                    <a:pt x="39808" y="672034"/>
                  </a:lnTo>
                  <a:lnTo>
                    <a:pt x="65057" y="615119"/>
                  </a:lnTo>
                  <a:lnTo>
                    <a:pt x="89067" y="568634"/>
                  </a:lnTo>
                  <a:lnTo>
                    <a:pt x="122051" y="520024"/>
                  </a:lnTo>
                  <a:lnTo>
                    <a:pt x="164750" y="465640"/>
                  </a:lnTo>
                  <a:lnTo>
                    <a:pt x="212238" y="414101"/>
                  </a:lnTo>
                  <a:lnTo>
                    <a:pt x="267614" y="358849"/>
                  </a:lnTo>
                  <a:lnTo>
                    <a:pt x="325913" y="308376"/>
                  </a:lnTo>
                  <a:lnTo>
                    <a:pt x="365313" y="275960"/>
                  </a:lnTo>
                  <a:lnTo>
                    <a:pt x="408401" y="243914"/>
                  </a:lnTo>
                  <a:lnTo>
                    <a:pt x="452685" y="212032"/>
                  </a:lnTo>
                  <a:lnTo>
                    <a:pt x="494417" y="180224"/>
                  </a:lnTo>
                  <a:lnTo>
                    <a:pt x="538540" y="151976"/>
                  </a:lnTo>
                  <a:lnTo>
                    <a:pt x="584608" y="127515"/>
                  </a:lnTo>
                  <a:lnTo>
                    <a:pt x="631542" y="107823"/>
                  </a:lnTo>
                  <a:lnTo>
                    <a:pt x="678859" y="86725"/>
                  </a:lnTo>
                  <a:lnTo>
                    <a:pt x="726348" y="65441"/>
                  </a:lnTo>
                  <a:lnTo>
                    <a:pt x="773912" y="47162"/>
                  </a:lnTo>
                  <a:lnTo>
                    <a:pt x="821510" y="33747"/>
                  </a:lnTo>
                  <a:lnTo>
                    <a:pt x="870446" y="23375"/>
                  </a:lnTo>
                  <a:lnTo>
                    <a:pt x="923063" y="14355"/>
                  </a:lnTo>
                  <a:lnTo>
                    <a:pt x="970262" y="9465"/>
                  </a:lnTo>
                  <a:lnTo>
                    <a:pt x="1014610" y="5968"/>
                  </a:lnTo>
                  <a:lnTo>
                    <a:pt x="1060779" y="4"/>
                  </a:lnTo>
                  <a:lnTo>
                    <a:pt x="1107756" y="0"/>
                  </a:lnTo>
                  <a:lnTo>
                    <a:pt x="1152448" y="3084"/>
                  </a:lnTo>
                  <a:lnTo>
                    <a:pt x="1208681" y="6144"/>
                  </a:lnTo>
                  <a:lnTo>
                    <a:pt x="1265325" y="14841"/>
                  </a:lnTo>
                  <a:lnTo>
                    <a:pt x="1314887" y="25796"/>
                  </a:lnTo>
                  <a:lnTo>
                    <a:pt x="1371387" y="41350"/>
                  </a:lnTo>
                  <a:lnTo>
                    <a:pt x="1420472" y="57161"/>
                  </a:lnTo>
                  <a:lnTo>
                    <a:pt x="1473287" y="76992"/>
                  </a:lnTo>
                  <a:lnTo>
                    <a:pt x="1523540" y="101660"/>
                  </a:lnTo>
                  <a:lnTo>
                    <a:pt x="1535864" y="11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MARTInkShape-131"/>
            <p:cNvSpPr/>
            <p:nvPr/>
          </p:nvSpPr>
          <p:spPr>
            <a:xfrm>
              <a:off x="7539248" y="678656"/>
              <a:ext cx="387594" cy="357189"/>
            </a:xfrm>
            <a:custGeom>
              <a:avLst/>
              <a:gdLst/>
              <a:ahLst/>
              <a:cxnLst/>
              <a:rect l="0" t="0" r="0" b="0"/>
              <a:pathLst>
                <a:path w="387594" h="357189">
                  <a:moveTo>
                    <a:pt x="80752" y="0"/>
                  </a:moveTo>
                  <a:lnTo>
                    <a:pt x="87073" y="0"/>
                  </a:lnTo>
                  <a:lnTo>
                    <a:pt x="132947" y="13449"/>
                  </a:lnTo>
                  <a:lnTo>
                    <a:pt x="189529" y="42921"/>
                  </a:lnTo>
                  <a:lnTo>
                    <a:pt x="247653" y="69724"/>
                  </a:lnTo>
                  <a:lnTo>
                    <a:pt x="303471" y="103926"/>
                  </a:lnTo>
                  <a:lnTo>
                    <a:pt x="360185" y="140109"/>
                  </a:lnTo>
                  <a:lnTo>
                    <a:pt x="381129" y="158204"/>
                  </a:lnTo>
                  <a:lnTo>
                    <a:pt x="386233" y="169973"/>
                  </a:lnTo>
                  <a:lnTo>
                    <a:pt x="387593" y="176815"/>
                  </a:lnTo>
                  <a:lnTo>
                    <a:pt x="385854" y="182700"/>
                  </a:lnTo>
                  <a:lnTo>
                    <a:pt x="376867" y="192766"/>
                  </a:lnTo>
                  <a:lnTo>
                    <a:pt x="327948" y="224453"/>
                  </a:lnTo>
                  <a:lnTo>
                    <a:pt x="273093" y="244930"/>
                  </a:lnTo>
                  <a:lnTo>
                    <a:pt x="225642" y="257633"/>
                  </a:lnTo>
                  <a:lnTo>
                    <a:pt x="172925" y="271099"/>
                  </a:lnTo>
                  <a:lnTo>
                    <a:pt x="114687" y="295154"/>
                  </a:lnTo>
                  <a:lnTo>
                    <a:pt x="55872" y="317171"/>
                  </a:lnTo>
                  <a:lnTo>
                    <a:pt x="6156" y="338986"/>
                  </a:lnTo>
                  <a:lnTo>
                    <a:pt x="1296" y="346011"/>
                  </a:lnTo>
                  <a:lnTo>
                    <a:pt x="0" y="349737"/>
                  </a:lnTo>
                  <a:lnTo>
                    <a:pt x="459" y="352220"/>
                  </a:lnTo>
                  <a:lnTo>
                    <a:pt x="2089" y="353876"/>
                  </a:lnTo>
                  <a:lnTo>
                    <a:pt x="9315" y="357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SMARTInkShape-Group38"/>
          <p:cNvGrpSpPr/>
          <p:nvPr/>
        </p:nvGrpSpPr>
        <p:grpSpPr>
          <a:xfrm>
            <a:off x="9536906" y="1440728"/>
            <a:ext cx="1166814" cy="725657"/>
            <a:chOff x="9536906" y="1440728"/>
            <a:chExt cx="1166814" cy="725657"/>
          </a:xfrm>
        </p:grpSpPr>
        <p:sp>
          <p:nvSpPr>
            <p:cNvPr id="25" name="SMARTInkShape-132"/>
            <p:cNvSpPr/>
            <p:nvPr/>
          </p:nvSpPr>
          <p:spPr>
            <a:xfrm>
              <a:off x="9691688" y="1440728"/>
              <a:ext cx="1012032" cy="595242"/>
            </a:xfrm>
            <a:custGeom>
              <a:avLst/>
              <a:gdLst/>
              <a:ahLst/>
              <a:cxnLst/>
              <a:rect l="0" t="0" r="0" b="0"/>
              <a:pathLst>
                <a:path w="1012032" h="595242">
                  <a:moveTo>
                    <a:pt x="1012031" y="35647"/>
                  </a:moveTo>
                  <a:lnTo>
                    <a:pt x="1005710" y="35647"/>
                  </a:lnTo>
                  <a:lnTo>
                    <a:pt x="999080" y="32119"/>
                  </a:lnTo>
                  <a:lnTo>
                    <a:pt x="977723" y="19075"/>
                  </a:lnTo>
                  <a:lnTo>
                    <a:pt x="923245" y="4076"/>
                  </a:lnTo>
                  <a:lnTo>
                    <a:pt x="876460" y="748"/>
                  </a:lnTo>
                  <a:lnTo>
                    <a:pt x="832073" y="171"/>
                  </a:lnTo>
                  <a:lnTo>
                    <a:pt x="781880" y="0"/>
                  </a:lnTo>
                  <a:lnTo>
                    <a:pt x="743054" y="1283"/>
                  </a:lnTo>
                  <a:lnTo>
                    <a:pt x="699340" y="6263"/>
                  </a:lnTo>
                  <a:lnTo>
                    <a:pt x="656980" y="12886"/>
                  </a:lnTo>
                  <a:lnTo>
                    <a:pt x="614783" y="21562"/>
                  </a:lnTo>
                  <a:lnTo>
                    <a:pt x="569569" y="34238"/>
                  </a:lnTo>
                  <a:lnTo>
                    <a:pt x="523016" y="52219"/>
                  </a:lnTo>
                  <a:lnTo>
                    <a:pt x="477191" y="72116"/>
                  </a:lnTo>
                  <a:lnTo>
                    <a:pt x="434775" y="89779"/>
                  </a:lnTo>
                  <a:lnTo>
                    <a:pt x="393876" y="109977"/>
                  </a:lnTo>
                  <a:lnTo>
                    <a:pt x="353650" y="133505"/>
                  </a:lnTo>
                  <a:lnTo>
                    <a:pt x="295137" y="176502"/>
                  </a:lnTo>
                  <a:lnTo>
                    <a:pt x="243699" y="221433"/>
                  </a:lnTo>
                  <a:lnTo>
                    <a:pt x="196267" y="261792"/>
                  </a:lnTo>
                  <a:lnTo>
                    <a:pt x="156490" y="306676"/>
                  </a:lnTo>
                  <a:lnTo>
                    <a:pt x="111022" y="365722"/>
                  </a:lnTo>
                  <a:lnTo>
                    <a:pt x="76169" y="422316"/>
                  </a:lnTo>
                  <a:lnTo>
                    <a:pt x="51989" y="473623"/>
                  </a:lnTo>
                  <a:lnTo>
                    <a:pt x="18452" y="527199"/>
                  </a:lnTo>
                  <a:lnTo>
                    <a:pt x="9671" y="555881"/>
                  </a:lnTo>
                  <a:lnTo>
                    <a:pt x="4298" y="565841"/>
                  </a:lnTo>
                  <a:lnTo>
                    <a:pt x="848" y="583015"/>
                  </a:lnTo>
                  <a:lnTo>
                    <a:pt x="0" y="5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SMARTInkShape-133"/>
            <p:cNvSpPr/>
            <p:nvPr/>
          </p:nvSpPr>
          <p:spPr>
            <a:xfrm>
              <a:off x="9536906" y="1762125"/>
              <a:ext cx="381001" cy="404260"/>
            </a:xfrm>
            <a:custGeom>
              <a:avLst/>
              <a:gdLst/>
              <a:ahLst/>
              <a:cxnLst/>
              <a:rect l="0" t="0" r="0" b="0"/>
              <a:pathLst>
                <a:path w="381001" h="404260">
                  <a:moveTo>
                    <a:pt x="23813" y="0"/>
                  </a:moveTo>
                  <a:lnTo>
                    <a:pt x="13561" y="10251"/>
                  </a:lnTo>
                  <a:lnTo>
                    <a:pt x="12397" y="17737"/>
                  </a:lnTo>
                  <a:lnTo>
                    <a:pt x="10680" y="49805"/>
                  </a:lnTo>
                  <a:lnTo>
                    <a:pt x="1113" y="108567"/>
                  </a:lnTo>
                  <a:lnTo>
                    <a:pt x="147" y="160553"/>
                  </a:lnTo>
                  <a:lnTo>
                    <a:pt x="20" y="215073"/>
                  </a:lnTo>
                  <a:lnTo>
                    <a:pt x="3" y="265761"/>
                  </a:lnTo>
                  <a:lnTo>
                    <a:pt x="1" y="324205"/>
                  </a:lnTo>
                  <a:lnTo>
                    <a:pt x="0" y="358642"/>
                  </a:lnTo>
                  <a:lnTo>
                    <a:pt x="3528" y="367976"/>
                  </a:lnTo>
                  <a:lnTo>
                    <a:pt x="8183" y="376535"/>
                  </a:lnTo>
                  <a:lnTo>
                    <a:pt x="11579" y="392618"/>
                  </a:lnTo>
                  <a:lnTo>
                    <a:pt x="11761" y="398511"/>
                  </a:lnTo>
                  <a:lnTo>
                    <a:pt x="13133" y="400611"/>
                  </a:lnTo>
                  <a:lnTo>
                    <a:pt x="15370" y="402012"/>
                  </a:lnTo>
                  <a:lnTo>
                    <a:pt x="24839" y="403983"/>
                  </a:lnTo>
                  <a:lnTo>
                    <a:pt x="28465" y="404259"/>
                  </a:lnTo>
                  <a:lnTo>
                    <a:pt x="36023" y="401039"/>
                  </a:lnTo>
                  <a:lnTo>
                    <a:pt x="66431" y="384472"/>
                  </a:lnTo>
                  <a:lnTo>
                    <a:pt x="119971" y="365060"/>
                  </a:lnTo>
                  <a:lnTo>
                    <a:pt x="178713" y="341745"/>
                  </a:lnTo>
                  <a:lnTo>
                    <a:pt x="238142" y="313311"/>
                  </a:lnTo>
                  <a:lnTo>
                    <a:pt x="297659" y="283582"/>
                  </a:lnTo>
                  <a:lnTo>
                    <a:pt x="347765" y="252751"/>
                  </a:lnTo>
                  <a:lnTo>
                    <a:pt x="3810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17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KA3: producing new cells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Learn the sequence of event of mitosis, </a:t>
            </a:r>
          </a:p>
          <a:p>
            <a:r>
              <a:rPr lang="en-GB" sz="3200" dirty="0"/>
              <a:t>U</a:t>
            </a:r>
            <a:r>
              <a:rPr lang="en-GB" sz="3200" dirty="0" smtClean="0"/>
              <a:t>se the terms chromosome, chromatid, equator and spindle fibres when describing the events</a:t>
            </a:r>
          </a:p>
          <a:p>
            <a:r>
              <a:rPr lang="en-GB" sz="3200" dirty="0" smtClean="0"/>
              <a:t>Why do cells divide?</a:t>
            </a:r>
          </a:p>
          <a:p>
            <a:r>
              <a:rPr lang="en-GB" sz="3200" dirty="0" smtClean="0"/>
              <a:t>Know how to calculate the number of cells produced over a period of time (cell number doubles every time)</a:t>
            </a:r>
          </a:p>
          <a:p>
            <a:endParaRPr lang="en-GB" sz="3200" dirty="0" smtClean="0"/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4758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Aseptic technique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</a:t>
            </a:r>
            <a:r>
              <a:rPr lang="en-GB" sz="3200" dirty="0" smtClean="0"/>
              <a:t>does ‘aseptic’ mean?</a:t>
            </a:r>
          </a:p>
          <a:p>
            <a:r>
              <a:rPr lang="en-GB" sz="3200" dirty="0" smtClean="0"/>
              <a:t>Growth media – nutrient broths and agars (contain the nutrients needed for growth)</a:t>
            </a:r>
          </a:p>
          <a:p>
            <a:r>
              <a:rPr lang="en-GB" sz="3200" dirty="0" smtClean="0"/>
              <a:t>Factors needed for growth of cells – O2, warm temperature and correct pH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7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ppt/theme/theme3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1361</TotalTime>
  <Words>2080</Words>
  <Application>Microsoft Office PowerPoint</Application>
  <PresentationFormat>Custom</PresentationFormat>
  <Paragraphs>320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Badge</vt:lpstr>
      <vt:lpstr>1_Badge</vt:lpstr>
      <vt:lpstr>2_Badge</vt:lpstr>
      <vt:lpstr>N5 Biology quick revision</vt:lpstr>
      <vt:lpstr>KA1: Cell structure</vt:lpstr>
      <vt:lpstr>Fungal and bacterial cell</vt:lpstr>
      <vt:lpstr>magnification</vt:lpstr>
      <vt:lpstr>Transport across cell the membrane</vt:lpstr>
      <vt:lpstr>Diffusion vs active transport</vt:lpstr>
      <vt:lpstr>Osmosis</vt:lpstr>
      <vt:lpstr>KA3: producing new cells</vt:lpstr>
      <vt:lpstr>Aseptic technique </vt:lpstr>
      <vt:lpstr>KA4: DNA and the production of proteins</vt:lpstr>
      <vt:lpstr>PowerPoint Presentation</vt:lpstr>
      <vt:lpstr>KA5: Proteins and enzymes</vt:lpstr>
      <vt:lpstr>KA6: Photosynthesis</vt:lpstr>
      <vt:lpstr>What happens to the glucose once it is made in the leaf? </vt:lpstr>
      <vt:lpstr>KA7: respiration</vt:lpstr>
      <vt:lpstr>Stages of aerobic respiration</vt:lpstr>
      <vt:lpstr>Respiration summary – copy and complete</vt:lpstr>
      <vt:lpstr>Respirometer</vt:lpstr>
      <vt:lpstr>National 5 Biology Unit 2: Multicellular organisms</vt:lpstr>
      <vt:lpstr>Unit 2 KA1: Cells tissues and organs</vt:lpstr>
      <vt:lpstr>Specialised cells</vt:lpstr>
      <vt:lpstr>PowerPoint Presentation</vt:lpstr>
      <vt:lpstr>KA2: Stem cells and meristems </vt:lpstr>
      <vt:lpstr>KA3: Control and communication</vt:lpstr>
      <vt:lpstr>Neurons</vt:lpstr>
      <vt:lpstr>Reflex arc</vt:lpstr>
      <vt:lpstr>Hormonal control</vt:lpstr>
      <vt:lpstr>PowerPoint Presentation</vt:lpstr>
      <vt:lpstr>KA4: reproduction</vt:lpstr>
      <vt:lpstr>Gamete production</vt:lpstr>
      <vt:lpstr>KA5: Variation and inheritance</vt:lpstr>
      <vt:lpstr>Lear n the definition of these terms</vt:lpstr>
      <vt:lpstr>Monohybrid cross</vt:lpstr>
      <vt:lpstr>Family trees</vt:lpstr>
      <vt:lpstr>KA6: The need for transport</vt:lpstr>
      <vt:lpstr>Transport in plants</vt:lpstr>
      <vt:lpstr>Transpiration</vt:lpstr>
      <vt:lpstr>Animal transport and exchange systems</vt:lpstr>
      <vt:lpstr>Blood vessels</vt:lpstr>
      <vt:lpstr>Red blood cells</vt:lpstr>
      <vt:lpstr>Lungs</vt:lpstr>
      <vt:lpstr>digestion</vt:lpstr>
      <vt:lpstr>KA7: effects of lifestyle choice on human transport and exchange systems</vt:lpstr>
      <vt:lpstr>N5 Biology Unit 3: Life on Earth</vt:lpstr>
      <vt:lpstr>KA1: Biodiversity and the distribution of life</vt:lpstr>
      <vt:lpstr>KA2: energy in an ecosystem</vt:lpstr>
      <vt:lpstr>Pyramids</vt:lpstr>
      <vt:lpstr>Competition</vt:lpstr>
      <vt:lpstr>Nitrogen on ecosystems </vt:lpstr>
      <vt:lpstr>KA3: Sampling techniques and measurement of abiotic and biotic factors </vt:lpstr>
      <vt:lpstr>KA4: Adaptation, natural selection and evolution of species</vt:lpstr>
      <vt:lpstr>PowerPoint Presentation</vt:lpstr>
      <vt:lpstr>KA5: human impact on the environment</vt:lpstr>
    </vt:vector>
  </TitlesOfParts>
  <Company>Fife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N5 Biology quick revision</dc:title>
  <dc:creator>Alice Pearson-Wa</dc:creator>
  <cp:lastModifiedBy>NScobie</cp:lastModifiedBy>
  <cp:revision>45</cp:revision>
  <cp:lastPrinted>2016-04-15T14:53:05Z</cp:lastPrinted>
  <dcterms:created xsi:type="dcterms:W3CDTF">2016-03-17T11:57:46Z</dcterms:created>
  <dcterms:modified xsi:type="dcterms:W3CDTF">2016-04-25T09:09:57Z</dcterms:modified>
</cp:coreProperties>
</file>