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91" r:id="rId24"/>
    <p:sldId id="292" r:id="rId25"/>
    <p:sldId id="281" r:id="rId26"/>
    <p:sldId id="280" r:id="rId27"/>
    <p:sldId id="282" r:id="rId28"/>
    <p:sldId id="283" r:id="rId29"/>
    <p:sldId id="284" r:id="rId30"/>
    <p:sldId id="286" r:id="rId31"/>
    <p:sldId id="285" r:id="rId32"/>
    <p:sldId id="287" r:id="rId33"/>
    <p:sldId id="288" r:id="rId34"/>
    <p:sldId id="289" r:id="rId35"/>
    <p:sldId id="277" r:id="rId36"/>
    <p:sldId id="278"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5490071-0DAC-4804-86E9-BFD9281CC6BE}" type="datetimeFigureOut">
              <a:rPr lang="en-GB" smtClean="0"/>
              <a:t>31/07/2015</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37EE1B-5DE3-4447-884E-E1EA9187779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537EE1B-5DE3-4447-884E-E1EA918777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537EE1B-5DE3-4447-884E-E1EA918777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537EE1B-5DE3-4447-884E-E1EA91877794}"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537EE1B-5DE3-4447-884E-E1EA91877794}"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537EE1B-5DE3-4447-884E-E1EA91877794}"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537EE1B-5DE3-4447-884E-E1EA9187779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537EE1B-5DE3-4447-884E-E1EA91877794}"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5490071-0DAC-4804-86E9-BFD9281CC6BE}" type="datetimeFigureOut">
              <a:rPr lang="en-GB" smtClean="0"/>
              <a:t>31/07/2015</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537EE1B-5DE3-4447-884E-E1EA918777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5490071-0DAC-4804-86E9-BFD9281CC6BE}" type="datetimeFigureOut">
              <a:rPr lang="en-GB" smtClean="0"/>
              <a:t>31/07/2015</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537EE1B-5DE3-4447-884E-E1EA9187779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5490071-0DAC-4804-86E9-BFD9281CC6BE}" type="datetimeFigureOut">
              <a:rPr lang="en-GB" smtClean="0"/>
              <a:t>31/07/2015</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37EE1B-5DE3-4447-884E-E1EA91877794}"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5490071-0DAC-4804-86E9-BFD9281CC6BE}" type="datetimeFigureOut">
              <a:rPr lang="en-GB" smtClean="0"/>
              <a:t>31/07/2015</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37EE1B-5DE3-4447-884E-E1EA918777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12717"/>
            <a:ext cx="7772400" cy="1829761"/>
          </a:xfrm>
        </p:spPr>
        <p:txBody>
          <a:bodyPr>
            <a:normAutofit fontScale="90000"/>
          </a:bodyPr>
          <a:lstStyle/>
          <a:p>
            <a:pPr algn="ctr"/>
            <a:r>
              <a:rPr lang="en-GB" dirty="0" smtClean="0"/>
              <a:t/>
            </a:r>
            <a:br>
              <a:rPr lang="en-GB" dirty="0" smtClean="0"/>
            </a:br>
            <a:r>
              <a:rPr lang="en-GB" dirty="0" smtClean="0"/>
              <a:t>Higher </a:t>
            </a:r>
            <a:r>
              <a:rPr lang="en-GB" dirty="0"/>
              <a:t>: </a:t>
            </a:r>
            <a:r>
              <a:rPr lang="en-GB" dirty="0" smtClean="0"/>
              <a:t/>
            </a:r>
            <a:br>
              <a:rPr lang="en-GB" dirty="0" smtClean="0"/>
            </a:br>
            <a:r>
              <a:rPr lang="en-GB" dirty="0" smtClean="0"/>
              <a:t>Training Programme </a:t>
            </a:r>
            <a:endParaRPr lang="en-GB" dirty="0"/>
          </a:p>
        </p:txBody>
      </p:sp>
      <p:sp>
        <p:nvSpPr>
          <p:cNvPr id="3" name="Subtitle 2"/>
          <p:cNvSpPr>
            <a:spLocks noGrp="1"/>
          </p:cNvSpPr>
          <p:nvPr>
            <p:ph type="subTitle" idx="1"/>
          </p:nvPr>
        </p:nvSpPr>
        <p:spPr>
          <a:xfrm>
            <a:off x="683568" y="4005064"/>
            <a:ext cx="7772400" cy="1199704"/>
          </a:xfrm>
        </p:spPr>
        <p:txBody>
          <a:bodyPr/>
          <a:lstStyle/>
          <a:p>
            <a:r>
              <a:rPr lang="en-GB" dirty="0" err="1"/>
              <a:t>Bellahouston</a:t>
            </a:r>
            <a:r>
              <a:rPr lang="en-GB" dirty="0"/>
              <a:t> Academy</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762" y="116632"/>
            <a:ext cx="2682043" cy="1896085"/>
          </a:xfrm>
          <a:prstGeom prst="rect">
            <a:avLst/>
          </a:prstGeom>
        </p:spPr>
      </p:pic>
    </p:spTree>
    <p:extLst>
      <p:ext uri="{BB962C8B-B14F-4D97-AF65-F5344CB8AC3E}">
        <p14:creationId xmlns:p14="http://schemas.microsoft.com/office/powerpoint/2010/main" val="385605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dirty="0" smtClean="0"/>
              <a:t>Adequate </a:t>
            </a:r>
            <a:r>
              <a:rPr lang="en-GB" dirty="0"/>
              <a:t>time should be allowed for the performer to improve their skill. </a:t>
            </a:r>
            <a:endParaRPr lang="en-GB" dirty="0" smtClean="0"/>
          </a:p>
          <a:p>
            <a:pPr marL="109728" indent="0">
              <a:buNone/>
            </a:pPr>
            <a:endParaRPr lang="en-GB" dirty="0" smtClean="0"/>
          </a:p>
          <a:p>
            <a:r>
              <a:rPr lang="en-GB" dirty="0" smtClean="0"/>
              <a:t>If </a:t>
            </a:r>
            <a:r>
              <a:rPr lang="en-GB" dirty="0"/>
              <a:t>the session is too short, learning will be reduced and if too long, fatigue and boredom can arise (lowering skill level</a:t>
            </a:r>
            <a:r>
              <a:rPr lang="en-GB" dirty="0" smtClean="0"/>
              <a:t>).</a:t>
            </a:r>
          </a:p>
          <a:p>
            <a:pPr marL="109728" indent="0">
              <a:buNone/>
            </a:pPr>
            <a:r>
              <a:rPr lang="en-GB" dirty="0" smtClean="0"/>
              <a:t> </a:t>
            </a:r>
          </a:p>
          <a:p>
            <a:r>
              <a:rPr lang="en-GB" dirty="0" smtClean="0"/>
              <a:t>Practices </a:t>
            </a:r>
            <a:r>
              <a:rPr lang="en-GB" dirty="0"/>
              <a:t>must have intervals of rest to maintain quality. This will avoid fatigue setting in and increase motivation. </a:t>
            </a:r>
            <a:endParaRPr lang="en-GB" dirty="0" smtClean="0"/>
          </a:p>
          <a:p>
            <a:pPr marL="109728" indent="0">
              <a:buNone/>
            </a:pPr>
            <a:endParaRPr lang="en-GB" dirty="0" smtClean="0"/>
          </a:p>
          <a:p>
            <a:r>
              <a:rPr lang="en-GB" dirty="0" smtClean="0"/>
              <a:t>Regular </a:t>
            </a:r>
            <a:r>
              <a:rPr lang="en-GB" dirty="0"/>
              <a:t>practice is required to ensure learning takes place, a minimum of 2-3 sessions per week.</a:t>
            </a:r>
          </a:p>
          <a:p>
            <a:endParaRPr lang="en-GB" dirty="0"/>
          </a:p>
        </p:txBody>
      </p:sp>
      <p:sp>
        <p:nvSpPr>
          <p:cNvPr id="3" name="Title 2"/>
          <p:cNvSpPr>
            <a:spLocks noGrp="1"/>
          </p:cNvSpPr>
          <p:nvPr>
            <p:ph type="title"/>
          </p:nvPr>
        </p:nvSpPr>
        <p:spPr/>
        <p:txBody>
          <a:bodyPr>
            <a:normAutofit fontScale="90000"/>
          </a:bodyPr>
          <a:lstStyle/>
          <a:p>
            <a:pPr algn="ctr"/>
            <a:r>
              <a:rPr lang="en-GB" dirty="0"/>
              <a:t>Time</a:t>
            </a:r>
            <a:br>
              <a:rPr lang="en-GB" dirty="0"/>
            </a:br>
            <a:endParaRPr lang="en-GB" dirty="0"/>
          </a:p>
        </p:txBody>
      </p:sp>
    </p:spTree>
    <p:extLst>
      <p:ext uri="{BB962C8B-B14F-4D97-AF65-F5344CB8AC3E}">
        <p14:creationId xmlns:p14="http://schemas.microsoft.com/office/powerpoint/2010/main" val="40517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Practices </a:t>
            </a:r>
            <a:r>
              <a:rPr lang="en-GB" dirty="0"/>
              <a:t>must be exciting and challenging</a:t>
            </a:r>
            <a:r>
              <a:rPr lang="en-GB" dirty="0" smtClean="0"/>
              <a:t>.</a:t>
            </a:r>
          </a:p>
          <a:p>
            <a:pPr marL="109728" indent="0">
              <a:buNone/>
            </a:pPr>
            <a:r>
              <a:rPr lang="en-GB" dirty="0" smtClean="0"/>
              <a:t> </a:t>
            </a:r>
          </a:p>
          <a:p>
            <a:r>
              <a:rPr lang="en-GB" dirty="0" smtClean="0"/>
              <a:t>This </a:t>
            </a:r>
            <a:r>
              <a:rPr lang="en-GB" dirty="0"/>
              <a:t>makes you want to practice and keeps high levels of concentration and motivation. </a:t>
            </a:r>
            <a:endParaRPr lang="en-GB" dirty="0" smtClean="0"/>
          </a:p>
          <a:p>
            <a:pPr marL="109728" indent="0">
              <a:buNone/>
            </a:pPr>
            <a:endParaRPr lang="en-GB" dirty="0" smtClean="0"/>
          </a:p>
          <a:p>
            <a:r>
              <a:rPr lang="en-GB" dirty="0" smtClean="0"/>
              <a:t>A </a:t>
            </a:r>
            <a:r>
              <a:rPr lang="en-GB" dirty="0"/>
              <a:t>short, exciting, and interesting training session is better than a long session where you become bored and disinterested (plateau).</a:t>
            </a:r>
          </a:p>
          <a:p>
            <a:endParaRPr lang="en-GB" dirty="0"/>
          </a:p>
        </p:txBody>
      </p:sp>
      <p:sp>
        <p:nvSpPr>
          <p:cNvPr id="3" name="Title 2"/>
          <p:cNvSpPr>
            <a:spLocks noGrp="1"/>
          </p:cNvSpPr>
          <p:nvPr>
            <p:ph type="title"/>
          </p:nvPr>
        </p:nvSpPr>
        <p:spPr/>
        <p:txBody>
          <a:bodyPr>
            <a:normAutofit fontScale="90000"/>
          </a:bodyPr>
          <a:lstStyle/>
          <a:p>
            <a:pPr algn="ctr"/>
            <a:r>
              <a:rPr lang="en-GB" dirty="0"/>
              <a:t>Exciting</a:t>
            </a:r>
            <a:br>
              <a:rPr lang="en-GB" dirty="0"/>
            </a:br>
            <a:endParaRPr lang="en-GB" dirty="0"/>
          </a:p>
        </p:txBody>
      </p:sp>
    </p:spTree>
    <p:extLst>
      <p:ext uri="{BB962C8B-B14F-4D97-AF65-F5344CB8AC3E}">
        <p14:creationId xmlns:p14="http://schemas.microsoft.com/office/powerpoint/2010/main" val="348525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Make </a:t>
            </a:r>
            <a:r>
              <a:rPr lang="en-GB" dirty="0"/>
              <a:t>a record of what your training goals are in your training diary. </a:t>
            </a:r>
            <a:endParaRPr lang="en-GB" dirty="0" smtClean="0"/>
          </a:p>
          <a:p>
            <a:pPr marL="109728" indent="0">
              <a:buNone/>
            </a:pPr>
            <a:endParaRPr lang="en-GB" dirty="0" smtClean="0"/>
          </a:p>
          <a:p>
            <a:r>
              <a:rPr lang="en-GB" dirty="0" smtClean="0"/>
              <a:t>As </a:t>
            </a:r>
            <a:r>
              <a:rPr lang="en-GB" dirty="0"/>
              <a:t>you achieve your short-term goals make a record of this. </a:t>
            </a:r>
            <a:endParaRPr lang="en-GB" dirty="0" smtClean="0"/>
          </a:p>
          <a:p>
            <a:pPr marL="109728" indent="0">
              <a:buNone/>
            </a:pPr>
            <a:endParaRPr lang="en-GB" dirty="0" smtClean="0"/>
          </a:p>
          <a:p>
            <a:r>
              <a:rPr lang="en-GB" dirty="0" smtClean="0"/>
              <a:t>This </a:t>
            </a:r>
            <a:r>
              <a:rPr lang="en-GB" dirty="0"/>
              <a:t>keeps focus and also allows you to keep track of your progress.</a:t>
            </a:r>
          </a:p>
          <a:p>
            <a:endParaRPr lang="en-GB" dirty="0"/>
          </a:p>
        </p:txBody>
      </p:sp>
      <p:sp>
        <p:nvSpPr>
          <p:cNvPr id="3" name="Title 2"/>
          <p:cNvSpPr>
            <a:spLocks noGrp="1"/>
          </p:cNvSpPr>
          <p:nvPr>
            <p:ph type="title"/>
          </p:nvPr>
        </p:nvSpPr>
        <p:spPr/>
        <p:txBody>
          <a:bodyPr>
            <a:normAutofit fontScale="90000"/>
          </a:bodyPr>
          <a:lstStyle/>
          <a:p>
            <a:pPr algn="ctr"/>
            <a:r>
              <a:rPr lang="en-GB" dirty="0"/>
              <a:t>Recorded</a:t>
            </a:r>
            <a:br>
              <a:rPr lang="en-GB" dirty="0"/>
            </a:br>
            <a:endParaRPr lang="en-GB" dirty="0"/>
          </a:p>
        </p:txBody>
      </p:sp>
    </p:spTree>
    <p:extLst>
      <p:ext uri="{BB962C8B-B14F-4D97-AF65-F5344CB8AC3E}">
        <p14:creationId xmlns:p14="http://schemas.microsoft.com/office/powerpoint/2010/main" val="26121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effectLst/>
              </a:rPr>
              <a:t>Factors that can affect performance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0977" y="1481138"/>
            <a:ext cx="6402046" cy="4525962"/>
          </a:xfrm>
          <a:prstGeom prst="rect">
            <a:avLst/>
          </a:prstGeom>
        </p:spPr>
      </p:pic>
    </p:spTree>
    <p:extLst>
      <p:ext uri="{BB962C8B-B14F-4D97-AF65-F5344CB8AC3E}">
        <p14:creationId xmlns:p14="http://schemas.microsoft.com/office/powerpoint/2010/main" val="36768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Internal </a:t>
            </a:r>
            <a:r>
              <a:rPr lang="en-GB" dirty="0"/>
              <a:t>feedback is information that you feel about your performance (subjective). </a:t>
            </a:r>
            <a:endParaRPr lang="en-GB" dirty="0" smtClean="0"/>
          </a:p>
          <a:p>
            <a:pPr marL="109728" indent="0">
              <a:buNone/>
            </a:pPr>
            <a:endParaRPr lang="en-GB" dirty="0" smtClean="0"/>
          </a:p>
          <a:p>
            <a:r>
              <a:rPr lang="en-GB" dirty="0" smtClean="0"/>
              <a:t>For </a:t>
            </a:r>
            <a:r>
              <a:rPr lang="en-GB" dirty="0"/>
              <a:t>example: What are your own thoughts and feelings (knowledge of performance) about your performance/training? </a:t>
            </a:r>
            <a:endParaRPr lang="en-GB" dirty="0" smtClean="0"/>
          </a:p>
          <a:p>
            <a:pPr marL="109728" indent="0">
              <a:buNone/>
            </a:pPr>
            <a:endParaRPr lang="en-GB" dirty="0" smtClean="0"/>
          </a:p>
          <a:p>
            <a:r>
              <a:rPr lang="en-GB" dirty="0" smtClean="0"/>
              <a:t>You </a:t>
            </a:r>
            <a:r>
              <a:rPr lang="en-GB" dirty="0"/>
              <a:t>can feel your body transferred weight forward (kinaesthetic feedback).</a:t>
            </a:r>
          </a:p>
          <a:p>
            <a:endParaRPr lang="en-GB" dirty="0"/>
          </a:p>
        </p:txBody>
      </p:sp>
      <p:sp>
        <p:nvSpPr>
          <p:cNvPr id="3" name="Title 2"/>
          <p:cNvSpPr>
            <a:spLocks noGrp="1"/>
          </p:cNvSpPr>
          <p:nvPr>
            <p:ph type="title"/>
          </p:nvPr>
        </p:nvSpPr>
        <p:spPr/>
        <p:txBody>
          <a:bodyPr>
            <a:normAutofit fontScale="90000"/>
          </a:bodyPr>
          <a:lstStyle/>
          <a:p>
            <a:pPr algn="ctr"/>
            <a:r>
              <a:rPr lang="en-GB" dirty="0"/>
              <a:t>Internal feedback</a:t>
            </a:r>
            <a:br>
              <a:rPr lang="en-GB" dirty="0"/>
            </a:br>
            <a:endParaRPr lang="en-GB" dirty="0"/>
          </a:p>
        </p:txBody>
      </p:sp>
    </p:spTree>
    <p:extLst>
      <p:ext uri="{BB962C8B-B14F-4D97-AF65-F5344CB8AC3E}">
        <p14:creationId xmlns:p14="http://schemas.microsoft.com/office/powerpoint/2010/main" val="22009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External feedback is information you receive about your performance from various sources, usually verbal, visual or written. </a:t>
            </a:r>
            <a:endParaRPr lang="en-GB" dirty="0" smtClean="0"/>
          </a:p>
          <a:p>
            <a:pPr marL="109728" indent="0">
              <a:buNone/>
            </a:pPr>
            <a:endParaRPr lang="en-GB" dirty="0" smtClean="0"/>
          </a:p>
          <a:p>
            <a:r>
              <a:rPr lang="en-GB" dirty="0" smtClean="0"/>
              <a:t>For </a:t>
            </a:r>
            <a:r>
              <a:rPr lang="en-GB" dirty="0"/>
              <a:t>example: positive advice from your teacher/coach, a video of your performance, or a completed match analysis sheet</a:t>
            </a:r>
            <a:r>
              <a:rPr lang="en-GB" dirty="0" smtClean="0"/>
              <a:t>.</a:t>
            </a:r>
          </a:p>
          <a:p>
            <a:pPr marL="109728" indent="0">
              <a:buNone/>
            </a:pPr>
            <a:endParaRPr lang="en-GB" dirty="0"/>
          </a:p>
          <a:p>
            <a:r>
              <a:rPr lang="en-GB" dirty="0"/>
              <a:t>For feedback to be effective it needs to be </a:t>
            </a:r>
            <a:r>
              <a:rPr lang="en-GB" b="1" dirty="0"/>
              <a:t>positive</a:t>
            </a:r>
            <a:r>
              <a:rPr lang="en-GB" dirty="0"/>
              <a:t>: positive feedback focuses on what you did well and suggests how further improvements could be made</a:t>
            </a:r>
            <a:r>
              <a:rPr lang="en-GB" dirty="0" smtClean="0"/>
              <a:t>.</a:t>
            </a:r>
          </a:p>
          <a:p>
            <a:pPr marL="109728" indent="0">
              <a:buNone/>
            </a:pPr>
            <a:endParaRPr lang="en-GB" dirty="0" smtClean="0"/>
          </a:p>
          <a:p>
            <a:r>
              <a:rPr lang="en-GB" dirty="0" smtClean="0"/>
              <a:t> </a:t>
            </a:r>
            <a:r>
              <a:rPr lang="en-GB" dirty="0"/>
              <a:t>Giving negative feedback to someone is not useful as it fails to explain how improvement can take place. </a:t>
            </a:r>
            <a:endParaRPr lang="en-GB" dirty="0" smtClean="0"/>
          </a:p>
          <a:p>
            <a:pPr marL="109728" indent="0">
              <a:buNone/>
            </a:pPr>
            <a:endParaRPr lang="en-GB" dirty="0" smtClean="0"/>
          </a:p>
          <a:p>
            <a:r>
              <a:rPr lang="en-GB" dirty="0" smtClean="0"/>
              <a:t>For </a:t>
            </a:r>
            <a:r>
              <a:rPr lang="en-GB" dirty="0"/>
              <a:t>external feedback to be effective, it needs to be </a:t>
            </a:r>
            <a:r>
              <a:rPr lang="en-GB" b="1" dirty="0"/>
              <a:t>immediate</a:t>
            </a:r>
            <a:r>
              <a:rPr lang="en-GB" dirty="0"/>
              <a:t>, </a:t>
            </a:r>
            <a:r>
              <a:rPr lang="en-GB" b="1" dirty="0"/>
              <a:t>precise</a:t>
            </a:r>
            <a:r>
              <a:rPr lang="en-GB" dirty="0"/>
              <a:t> and </a:t>
            </a:r>
            <a:r>
              <a:rPr lang="en-GB" b="1" dirty="0"/>
              <a:t>accurate</a:t>
            </a:r>
            <a:r>
              <a:rPr lang="en-GB" dirty="0"/>
              <a:t>.</a:t>
            </a:r>
          </a:p>
          <a:p>
            <a:endParaRPr lang="en-GB" dirty="0"/>
          </a:p>
        </p:txBody>
      </p:sp>
      <p:sp>
        <p:nvSpPr>
          <p:cNvPr id="3" name="Title 2"/>
          <p:cNvSpPr>
            <a:spLocks noGrp="1"/>
          </p:cNvSpPr>
          <p:nvPr>
            <p:ph type="title"/>
          </p:nvPr>
        </p:nvSpPr>
        <p:spPr/>
        <p:txBody>
          <a:bodyPr/>
          <a:lstStyle/>
          <a:p>
            <a:pPr algn="ctr"/>
            <a:r>
              <a:rPr lang="en-GB" dirty="0" smtClean="0"/>
              <a:t>External Feedback</a:t>
            </a:r>
            <a:endParaRPr lang="en-GB" dirty="0"/>
          </a:p>
        </p:txBody>
      </p:sp>
    </p:spTree>
    <p:extLst>
      <p:ext uri="{BB962C8B-B14F-4D97-AF65-F5344CB8AC3E}">
        <p14:creationId xmlns:p14="http://schemas.microsoft.com/office/powerpoint/2010/main" val="938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Intrinsic </a:t>
            </a:r>
            <a:r>
              <a:rPr lang="en-GB" dirty="0"/>
              <a:t>motivation is the individual desire and will to succeed, to improve and to perform at a higher standard. </a:t>
            </a:r>
            <a:endParaRPr lang="en-GB" dirty="0" smtClean="0"/>
          </a:p>
          <a:p>
            <a:pPr marL="109728" indent="0">
              <a:buNone/>
            </a:pPr>
            <a:endParaRPr lang="en-GB" dirty="0" smtClean="0"/>
          </a:p>
          <a:p>
            <a:r>
              <a:rPr lang="en-GB" dirty="0" smtClean="0"/>
              <a:t>For </a:t>
            </a:r>
            <a:r>
              <a:rPr lang="en-GB" dirty="0"/>
              <a:t>example: performing the perfect dig in volleyball or achieving a certain performance goal. </a:t>
            </a:r>
            <a:endParaRPr lang="en-GB" dirty="0" smtClean="0"/>
          </a:p>
          <a:p>
            <a:pPr marL="109728" indent="0">
              <a:buNone/>
            </a:pPr>
            <a:endParaRPr lang="en-GB" dirty="0" smtClean="0"/>
          </a:p>
          <a:p>
            <a:r>
              <a:rPr lang="en-GB" dirty="0" smtClean="0"/>
              <a:t>This </a:t>
            </a:r>
            <a:r>
              <a:rPr lang="en-GB" dirty="0"/>
              <a:t>is strongly related to feedback.</a:t>
            </a:r>
          </a:p>
          <a:p>
            <a:endParaRPr lang="en-GB" dirty="0"/>
          </a:p>
        </p:txBody>
      </p:sp>
      <p:sp>
        <p:nvSpPr>
          <p:cNvPr id="3" name="Title 2"/>
          <p:cNvSpPr>
            <a:spLocks noGrp="1"/>
          </p:cNvSpPr>
          <p:nvPr>
            <p:ph type="title"/>
          </p:nvPr>
        </p:nvSpPr>
        <p:spPr/>
        <p:txBody>
          <a:bodyPr>
            <a:normAutofit fontScale="90000"/>
          </a:bodyPr>
          <a:lstStyle/>
          <a:p>
            <a:pPr algn="ctr"/>
            <a:r>
              <a:rPr lang="en-GB" dirty="0"/>
              <a:t>Intrinsic motivation</a:t>
            </a:r>
            <a:br>
              <a:rPr lang="en-GB" dirty="0"/>
            </a:br>
            <a:endParaRPr lang="en-GB" dirty="0"/>
          </a:p>
        </p:txBody>
      </p:sp>
    </p:spTree>
    <p:extLst>
      <p:ext uri="{BB962C8B-B14F-4D97-AF65-F5344CB8AC3E}">
        <p14:creationId xmlns:p14="http://schemas.microsoft.com/office/powerpoint/2010/main" val="405329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Extrinsic </a:t>
            </a:r>
            <a:r>
              <a:rPr lang="en-GB" dirty="0"/>
              <a:t>motivation is motivation from money, trophies or praise.</a:t>
            </a:r>
          </a:p>
          <a:p>
            <a:endParaRPr lang="en-GB" dirty="0"/>
          </a:p>
        </p:txBody>
      </p:sp>
      <p:sp>
        <p:nvSpPr>
          <p:cNvPr id="3" name="Title 2"/>
          <p:cNvSpPr>
            <a:spLocks noGrp="1"/>
          </p:cNvSpPr>
          <p:nvPr>
            <p:ph type="title"/>
          </p:nvPr>
        </p:nvSpPr>
        <p:spPr/>
        <p:txBody>
          <a:bodyPr>
            <a:normAutofit fontScale="90000"/>
          </a:bodyPr>
          <a:lstStyle/>
          <a:p>
            <a:pPr algn="ctr"/>
            <a:r>
              <a:rPr lang="en-GB" dirty="0"/>
              <a:t>Extrinsic motivation</a:t>
            </a:r>
            <a:br>
              <a:rPr lang="en-GB" dirty="0"/>
            </a:br>
            <a:endParaRPr lang="en-GB" dirty="0"/>
          </a:p>
        </p:txBody>
      </p:sp>
    </p:spTree>
    <p:extLst>
      <p:ext uri="{BB962C8B-B14F-4D97-AF65-F5344CB8AC3E}">
        <p14:creationId xmlns:p14="http://schemas.microsoft.com/office/powerpoint/2010/main" val="3052229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smtClean="0"/>
              <a:t>Concentration </a:t>
            </a:r>
            <a:r>
              <a:rPr lang="en-GB" dirty="0"/>
              <a:t>is the ability to focus on the task at hand. </a:t>
            </a:r>
            <a:endParaRPr lang="en-GB" dirty="0" smtClean="0"/>
          </a:p>
          <a:p>
            <a:pPr marL="109728" indent="0">
              <a:buNone/>
            </a:pPr>
            <a:endParaRPr lang="en-GB" dirty="0" smtClean="0"/>
          </a:p>
          <a:p>
            <a:r>
              <a:rPr lang="en-GB" dirty="0" smtClean="0"/>
              <a:t>A </a:t>
            </a:r>
            <a:r>
              <a:rPr lang="en-GB" dirty="0"/>
              <a:t>lack of concentration would be detrimental to performance. </a:t>
            </a:r>
            <a:endParaRPr lang="en-GB" dirty="0" smtClean="0"/>
          </a:p>
          <a:p>
            <a:pPr marL="109728" indent="0">
              <a:buNone/>
            </a:pPr>
            <a:endParaRPr lang="en-GB" dirty="0" smtClean="0"/>
          </a:p>
          <a:p>
            <a:r>
              <a:rPr lang="en-GB" dirty="0" smtClean="0"/>
              <a:t>For </a:t>
            </a:r>
            <a:r>
              <a:rPr lang="en-GB" dirty="0"/>
              <a:t>example when learning a skill you must concentrate on the teacher's instructions or demonstrations. </a:t>
            </a:r>
            <a:endParaRPr lang="en-GB" dirty="0" smtClean="0"/>
          </a:p>
          <a:p>
            <a:pPr marL="109728" indent="0">
              <a:buNone/>
            </a:pPr>
            <a:endParaRPr lang="en-GB" dirty="0" smtClean="0"/>
          </a:p>
          <a:p>
            <a:r>
              <a:rPr lang="en-GB" dirty="0" smtClean="0"/>
              <a:t>To </a:t>
            </a:r>
            <a:r>
              <a:rPr lang="en-GB" dirty="0"/>
              <a:t>improve technique you may focus on one specific fault in your identified weakness. </a:t>
            </a:r>
            <a:endParaRPr lang="en-GB" dirty="0" smtClean="0"/>
          </a:p>
          <a:p>
            <a:pPr marL="109728" indent="0">
              <a:buNone/>
            </a:pPr>
            <a:endParaRPr lang="en-GB" dirty="0" smtClean="0"/>
          </a:p>
          <a:p>
            <a:r>
              <a:rPr lang="en-GB" dirty="0" smtClean="0"/>
              <a:t>During </a:t>
            </a:r>
            <a:r>
              <a:rPr lang="en-GB" dirty="0"/>
              <a:t>a competitive match you must concentrate on your opponents' actions and movements.</a:t>
            </a:r>
          </a:p>
          <a:p>
            <a:endParaRPr lang="en-GB" dirty="0"/>
          </a:p>
        </p:txBody>
      </p:sp>
      <p:sp>
        <p:nvSpPr>
          <p:cNvPr id="3" name="Title 2"/>
          <p:cNvSpPr>
            <a:spLocks noGrp="1"/>
          </p:cNvSpPr>
          <p:nvPr>
            <p:ph type="title"/>
          </p:nvPr>
        </p:nvSpPr>
        <p:spPr/>
        <p:txBody>
          <a:bodyPr>
            <a:normAutofit fontScale="90000"/>
          </a:bodyPr>
          <a:lstStyle/>
          <a:p>
            <a:pPr algn="ctr"/>
            <a:r>
              <a:rPr lang="en-GB" dirty="0"/>
              <a:t>Concentration</a:t>
            </a:r>
            <a:br>
              <a:rPr lang="en-GB" dirty="0"/>
            </a:br>
            <a:endParaRPr lang="en-GB" dirty="0"/>
          </a:p>
        </p:txBody>
      </p:sp>
    </p:spTree>
    <p:extLst>
      <p:ext uri="{BB962C8B-B14F-4D97-AF65-F5344CB8AC3E}">
        <p14:creationId xmlns:p14="http://schemas.microsoft.com/office/powerpoint/2010/main" val="124973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High </a:t>
            </a:r>
            <a:r>
              <a:rPr lang="en-GB" dirty="0"/>
              <a:t>confidence levels are vital to keep up accuracy and consistency. </a:t>
            </a:r>
            <a:endParaRPr lang="en-GB" dirty="0" smtClean="0"/>
          </a:p>
          <a:p>
            <a:pPr marL="109728" indent="0">
              <a:buNone/>
            </a:pPr>
            <a:endParaRPr lang="en-GB" dirty="0" smtClean="0"/>
          </a:p>
          <a:p>
            <a:r>
              <a:rPr lang="en-GB" dirty="0" smtClean="0"/>
              <a:t>If </a:t>
            </a:r>
            <a:r>
              <a:rPr lang="en-GB" dirty="0"/>
              <a:t>a performer's confidence drops or they become anxious it can lead to mistakes, negativity and poor decision-making.</a:t>
            </a:r>
          </a:p>
          <a:p>
            <a:endParaRPr lang="en-GB" dirty="0"/>
          </a:p>
        </p:txBody>
      </p:sp>
      <p:sp>
        <p:nvSpPr>
          <p:cNvPr id="3" name="Title 2"/>
          <p:cNvSpPr>
            <a:spLocks noGrp="1"/>
          </p:cNvSpPr>
          <p:nvPr>
            <p:ph type="title"/>
          </p:nvPr>
        </p:nvSpPr>
        <p:spPr/>
        <p:txBody>
          <a:bodyPr>
            <a:normAutofit fontScale="90000"/>
          </a:bodyPr>
          <a:lstStyle/>
          <a:p>
            <a:pPr algn="ctr"/>
            <a:r>
              <a:rPr lang="en-GB" dirty="0"/>
              <a:t>Confidence</a:t>
            </a:r>
            <a:br>
              <a:rPr lang="en-GB" dirty="0"/>
            </a:br>
            <a:endParaRPr lang="en-GB" dirty="0"/>
          </a:p>
        </p:txBody>
      </p:sp>
    </p:spTree>
    <p:extLst>
      <p:ext uri="{BB962C8B-B14F-4D97-AF65-F5344CB8AC3E}">
        <p14:creationId xmlns:p14="http://schemas.microsoft.com/office/powerpoint/2010/main" val="396033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To ensure that skills are being developed and that improvement in the skill is taking place, performers need to consider the principles of effective practice.</a:t>
            </a:r>
          </a:p>
        </p:txBody>
      </p:sp>
      <p:sp>
        <p:nvSpPr>
          <p:cNvPr id="3" name="Title 2"/>
          <p:cNvSpPr>
            <a:spLocks noGrp="1"/>
          </p:cNvSpPr>
          <p:nvPr>
            <p:ph type="title"/>
          </p:nvPr>
        </p:nvSpPr>
        <p:spPr/>
        <p:txBody>
          <a:bodyPr/>
          <a:lstStyle/>
          <a:p>
            <a:pPr algn="ctr"/>
            <a:r>
              <a:rPr lang="en-GB" dirty="0">
                <a:effectLst/>
              </a:rPr>
              <a:t>Principles of effective practice</a:t>
            </a:r>
            <a:endParaRPr lang="en-GB" dirty="0"/>
          </a:p>
        </p:txBody>
      </p:sp>
    </p:spTree>
    <p:extLst>
      <p:ext uri="{BB962C8B-B14F-4D97-AF65-F5344CB8AC3E}">
        <p14:creationId xmlns:p14="http://schemas.microsoft.com/office/powerpoint/2010/main" val="31708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 </a:t>
            </a:r>
            <a:r>
              <a:rPr lang="en-GB" dirty="0"/>
              <a:t>state of mind and 'readiness' to perform well. Level of arousal can be too low, where performers are not ready, confident or prepared for their performance. </a:t>
            </a:r>
            <a:endParaRPr lang="en-GB" dirty="0" smtClean="0"/>
          </a:p>
          <a:p>
            <a:pPr marL="109728" indent="0">
              <a:buNone/>
            </a:pPr>
            <a:endParaRPr lang="en-GB" dirty="0" smtClean="0"/>
          </a:p>
          <a:p>
            <a:r>
              <a:rPr lang="en-GB" dirty="0" smtClean="0"/>
              <a:t>Level </a:t>
            </a:r>
            <a:r>
              <a:rPr lang="en-GB" dirty="0"/>
              <a:t>of arousal can be too high, where emotions, adrenaline and excitement are too much and can cause nervousness and errors.</a:t>
            </a:r>
          </a:p>
          <a:p>
            <a:endParaRPr lang="en-GB" dirty="0"/>
          </a:p>
        </p:txBody>
      </p:sp>
      <p:sp>
        <p:nvSpPr>
          <p:cNvPr id="3" name="Title 2"/>
          <p:cNvSpPr>
            <a:spLocks noGrp="1"/>
          </p:cNvSpPr>
          <p:nvPr>
            <p:ph type="title"/>
          </p:nvPr>
        </p:nvSpPr>
        <p:spPr/>
        <p:txBody>
          <a:bodyPr>
            <a:normAutofit fontScale="90000"/>
          </a:bodyPr>
          <a:lstStyle/>
          <a:p>
            <a:pPr algn="ctr"/>
            <a:r>
              <a:rPr lang="en-GB" dirty="0"/>
              <a:t>Arousal</a:t>
            </a:r>
            <a:br>
              <a:rPr lang="en-GB" dirty="0"/>
            </a:br>
            <a:endParaRPr lang="en-GB" dirty="0"/>
          </a:p>
        </p:txBody>
      </p:sp>
    </p:spTree>
    <p:extLst>
      <p:ext uri="{BB962C8B-B14F-4D97-AF65-F5344CB8AC3E}">
        <p14:creationId xmlns:p14="http://schemas.microsoft.com/office/powerpoint/2010/main" val="25479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When </a:t>
            </a:r>
            <a:r>
              <a:rPr lang="en-GB" dirty="0"/>
              <a:t>planning a training programme it is vital that you consider all of the following</a:t>
            </a:r>
            <a:r>
              <a:rPr lang="en-GB" dirty="0" smtClean="0"/>
              <a:t>:</a:t>
            </a:r>
          </a:p>
          <a:p>
            <a:pPr marL="109728" indent="0">
              <a:buNone/>
            </a:pPr>
            <a:endParaRPr lang="en-GB" dirty="0"/>
          </a:p>
          <a:p>
            <a:r>
              <a:rPr lang="en-GB" dirty="0"/>
              <a:t>The performer's ability and </a:t>
            </a:r>
            <a:r>
              <a:rPr lang="en-GB" dirty="0" smtClean="0"/>
              <a:t>experience</a:t>
            </a:r>
          </a:p>
          <a:p>
            <a:endParaRPr lang="en-GB" dirty="0"/>
          </a:p>
          <a:p>
            <a:r>
              <a:rPr lang="en-GB" dirty="0"/>
              <a:t>The stage of learning for the </a:t>
            </a:r>
            <a:r>
              <a:rPr lang="en-GB" dirty="0" smtClean="0"/>
              <a:t>skill</a:t>
            </a:r>
          </a:p>
          <a:p>
            <a:endParaRPr lang="en-GB" dirty="0"/>
          </a:p>
          <a:p>
            <a:r>
              <a:rPr lang="en-GB" dirty="0"/>
              <a:t>Principles of effective </a:t>
            </a:r>
            <a:r>
              <a:rPr lang="en-GB" dirty="0" smtClean="0"/>
              <a:t>practice</a:t>
            </a:r>
          </a:p>
          <a:p>
            <a:endParaRPr lang="en-GB" dirty="0"/>
          </a:p>
          <a:p>
            <a:r>
              <a:rPr lang="en-GB" dirty="0"/>
              <a:t>Methods of </a:t>
            </a:r>
            <a:r>
              <a:rPr lang="en-GB" dirty="0" smtClean="0"/>
              <a:t>practice</a:t>
            </a:r>
          </a:p>
          <a:p>
            <a:pPr marL="109728" indent="0">
              <a:buNone/>
            </a:pPr>
            <a:endParaRPr lang="en-GB" dirty="0"/>
          </a:p>
          <a:p>
            <a:r>
              <a:rPr lang="en-GB" dirty="0"/>
              <a:t>Factors that can affect performance</a:t>
            </a:r>
          </a:p>
          <a:p>
            <a:endParaRPr lang="en-GB" dirty="0"/>
          </a:p>
        </p:txBody>
      </p:sp>
      <p:sp>
        <p:nvSpPr>
          <p:cNvPr id="3" name="Title 2"/>
          <p:cNvSpPr>
            <a:spLocks noGrp="1"/>
          </p:cNvSpPr>
          <p:nvPr>
            <p:ph type="title"/>
          </p:nvPr>
        </p:nvSpPr>
        <p:spPr/>
        <p:txBody>
          <a:bodyPr>
            <a:normAutofit fontScale="90000"/>
          </a:bodyPr>
          <a:lstStyle/>
          <a:p>
            <a:pPr algn="ctr"/>
            <a:r>
              <a:rPr lang="en-GB" dirty="0"/>
              <a:t>Planning a training programme</a:t>
            </a:r>
            <a:br>
              <a:rPr lang="en-GB" dirty="0"/>
            </a:br>
            <a:endParaRPr lang="en-GB" dirty="0"/>
          </a:p>
        </p:txBody>
      </p:sp>
    </p:spTree>
    <p:extLst>
      <p:ext uri="{BB962C8B-B14F-4D97-AF65-F5344CB8AC3E}">
        <p14:creationId xmlns:p14="http://schemas.microsoft.com/office/powerpoint/2010/main" val="2516817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a:t>1. </a:t>
            </a:r>
            <a:r>
              <a:rPr lang="en-GB" b="1" dirty="0" smtClean="0"/>
              <a:t>Warm-up</a:t>
            </a:r>
          </a:p>
          <a:p>
            <a:pPr marL="109728" indent="0">
              <a:buNone/>
            </a:pPr>
            <a:endParaRPr lang="en-GB" dirty="0"/>
          </a:p>
          <a:p>
            <a:r>
              <a:rPr lang="en-GB" dirty="0"/>
              <a:t>Whole body exercise to raise heart rate and body temperature</a:t>
            </a:r>
            <a:r>
              <a:rPr lang="en-GB" dirty="0" smtClean="0"/>
              <a:t>.</a:t>
            </a:r>
          </a:p>
          <a:p>
            <a:pPr marL="109728" indent="0">
              <a:buNone/>
            </a:pPr>
            <a:endParaRPr lang="en-GB" dirty="0"/>
          </a:p>
          <a:p>
            <a:r>
              <a:rPr lang="en-GB" dirty="0"/>
              <a:t>Stretching to prepare muscles, ligaments and joints</a:t>
            </a:r>
            <a:r>
              <a:rPr lang="en-GB" dirty="0" smtClean="0"/>
              <a:t>.</a:t>
            </a:r>
          </a:p>
          <a:p>
            <a:pPr marL="109728" indent="0">
              <a:buNone/>
            </a:pPr>
            <a:endParaRPr lang="en-GB" dirty="0"/>
          </a:p>
          <a:p>
            <a:r>
              <a:rPr lang="en-GB" dirty="0"/>
              <a:t>Practising skills and techniques to be used in the session.</a:t>
            </a:r>
          </a:p>
          <a:p>
            <a:endParaRPr lang="en-GB" dirty="0"/>
          </a:p>
        </p:txBody>
      </p:sp>
      <p:sp>
        <p:nvSpPr>
          <p:cNvPr id="3" name="Title 2"/>
          <p:cNvSpPr>
            <a:spLocks noGrp="1"/>
          </p:cNvSpPr>
          <p:nvPr>
            <p:ph type="title"/>
          </p:nvPr>
        </p:nvSpPr>
        <p:spPr/>
        <p:txBody>
          <a:bodyPr/>
          <a:lstStyle/>
          <a:p>
            <a:pPr algn="ctr"/>
            <a:r>
              <a:rPr lang="en-GB" dirty="0" smtClean="0"/>
              <a:t>Stages of a training session</a:t>
            </a:r>
            <a:endParaRPr lang="en-GB" dirty="0"/>
          </a:p>
        </p:txBody>
      </p:sp>
    </p:spTree>
    <p:extLst>
      <p:ext uri="{BB962C8B-B14F-4D97-AF65-F5344CB8AC3E}">
        <p14:creationId xmlns:p14="http://schemas.microsoft.com/office/powerpoint/2010/main" val="235425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2. Main activity</a:t>
            </a:r>
            <a:r>
              <a:rPr lang="en-GB" dirty="0"/>
              <a:t> - this could be</a:t>
            </a:r>
            <a:r>
              <a:rPr lang="en-GB" dirty="0" smtClean="0"/>
              <a:t>:</a:t>
            </a:r>
          </a:p>
          <a:p>
            <a:pPr marL="109728" indent="0">
              <a:buNone/>
            </a:pPr>
            <a:endParaRPr lang="en-GB" dirty="0"/>
          </a:p>
          <a:p>
            <a:r>
              <a:rPr lang="en-GB" dirty="0"/>
              <a:t>Fitness training - which may be linked to repeated technique work</a:t>
            </a:r>
            <a:r>
              <a:rPr lang="en-GB" dirty="0" smtClean="0"/>
              <a:t>.</a:t>
            </a:r>
          </a:p>
          <a:p>
            <a:pPr marL="109728" indent="0">
              <a:buNone/>
            </a:pPr>
            <a:endParaRPr lang="en-GB" dirty="0"/>
          </a:p>
          <a:p>
            <a:r>
              <a:rPr lang="en-GB" dirty="0"/>
              <a:t>Skill development - drills or team practices</a:t>
            </a:r>
            <a:r>
              <a:rPr lang="en-GB" dirty="0" smtClean="0"/>
              <a:t>.</a:t>
            </a:r>
          </a:p>
          <a:p>
            <a:pPr marL="109728" indent="0">
              <a:buNone/>
            </a:pPr>
            <a:endParaRPr lang="en-GB" dirty="0"/>
          </a:p>
          <a:p>
            <a:r>
              <a:rPr lang="en-GB" dirty="0"/>
              <a:t>Modified or Conditioned Games.</a:t>
            </a:r>
          </a:p>
          <a:p>
            <a:endParaRPr lang="en-GB" dirty="0"/>
          </a:p>
        </p:txBody>
      </p:sp>
      <p:sp>
        <p:nvSpPr>
          <p:cNvPr id="3" name="Title 2"/>
          <p:cNvSpPr>
            <a:spLocks noGrp="1"/>
          </p:cNvSpPr>
          <p:nvPr>
            <p:ph type="title"/>
          </p:nvPr>
        </p:nvSpPr>
        <p:spPr/>
        <p:txBody>
          <a:bodyPr>
            <a:normAutofit fontScale="90000"/>
          </a:bodyPr>
          <a:lstStyle/>
          <a:p>
            <a:r>
              <a:rPr lang="en-GB" dirty="0"/>
              <a:t>Stages of a training </a:t>
            </a:r>
            <a:r>
              <a:rPr lang="en-GB" dirty="0" smtClean="0"/>
              <a:t>session </a:t>
            </a:r>
            <a:r>
              <a:rPr lang="en-GB" dirty="0" err="1" smtClean="0"/>
              <a:t>cont</a:t>
            </a:r>
            <a:r>
              <a:rPr lang="en-GB" dirty="0" smtClean="0"/>
              <a:t>…</a:t>
            </a:r>
            <a:endParaRPr lang="en-GB" dirty="0"/>
          </a:p>
        </p:txBody>
      </p:sp>
    </p:spTree>
    <p:extLst>
      <p:ext uri="{BB962C8B-B14F-4D97-AF65-F5344CB8AC3E}">
        <p14:creationId xmlns:p14="http://schemas.microsoft.com/office/powerpoint/2010/main" val="285783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3. Warm down (sometimes called cool down</a:t>
            </a:r>
            <a:r>
              <a:rPr lang="en-GB" b="1" dirty="0" smtClean="0"/>
              <a:t>)</a:t>
            </a:r>
          </a:p>
          <a:p>
            <a:pPr marL="109728" indent="0">
              <a:buNone/>
            </a:pPr>
            <a:endParaRPr lang="en-GB" dirty="0"/>
          </a:p>
          <a:p>
            <a:r>
              <a:rPr lang="en-GB" dirty="0"/>
              <a:t>Light exercise to help remove carbon dioxide, lactic acid and other waste products</a:t>
            </a:r>
            <a:r>
              <a:rPr lang="en-GB" dirty="0" smtClean="0"/>
              <a:t>.</a:t>
            </a:r>
          </a:p>
          <a:p>
            <a:pPr marL="109728" indent="0">
              <a:buNone/>
            </a:pPr>
            <a:endParaRPr lang="en-GB" dirty="0"/>
          </a:p>
          <a:p>
            <a:r>
              <a:rPr lang="en-GB" dirty="0"/>
              <a:t>Gentle stretching to prevent muscle soreness and stiffness later.</a:t>
            </a:r>
          </a:p>
          <a:p>
            <a:endParaRPr lang="en-GB" dirty="0"/>
          </a:p>
        </p:txBody>
      </p:sp>
      <p:sp>
        <p:nvSpPr>
          <p:cNvPr id="3" name="Title 2"/>
          <p:cNvSpPr>
            <a:spLocks noGrp="1"/>
          </p:cNvSpPr>
          <p:nvPr>
            <p:ph type="title"/>
          </p:nvPr>
        </p:nvSpPr>
        <p:spPr/>
        <p:txBody>
          <a:bodyPr>
            <a:normAutofit fontScale="90000"/>
          </a:bodyPr>
          <a:lstStyle/>
          <a:p>
            <a:r>
              <a:rPr lang="en-GB" dirty="0"/>
              <a:t>Stages of a training </a:t>
            </a:r>
            <a:r>
              <a:rPr lang="en-GB" dirty="0" smtClean="0"/>
              <a:t>session </a:t>
            </a:r>
            <a:r>
              <a:rPr lang="en-GB" dirty="0" err="1" smtClean="0"/>
              <a:t>cont</a:t>
            </a:r>
            <a:r>
              <a:rPr lang="en-GB" dirty="0" smtClean="0"/>
              <a:t>…</a:t>
            </a:r>
            <a:endParaRPr lang="en-GB" dirty="0"/>
          </a:p>
        </p:txBody>
      </p:sp>
    </p:spTree>
    <p:extLst>
      <p:ext uri="{BB962C8B-B14F-4D97-AF65-F5344CB8AC3E}">
        <p14:creationId xmlns:p14="http://schemas.microsoft.com/office/powerpoint/2010/main" val="109448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By using the principles of training as a framework we can plan a personal </a:t>
            </a:r>
            <a:r>
              <a:rPr lang="en-GB" b="1" dirty="0"/>
              <a:t>training programme</a:t>
            </a:r>
            <a:r>
              <a:rPr lang="en-GB" dirty="0"/>
              <a:t> that uses scientific principles to improve performance, skill, game ability and physical fitness</a:t>
            </a:r>
            <a:r>
              <a:rPr lang="en-GB" dirty="0" smtClean="0"/>
              <a:t>.</a:t>
            </a:r>
          </a:p>
          <a:p>
            <a:pPr marL="109728" indent="0">
              <a:buNone/>
            </a:pPr>
            <a:r>
              <a:rPr lang="en-GB" dirty="0" smtClean="0"/>
              <a:t> </a:t>
            </a:r>
            <a:endParaRPr lang="en-GB" dirty="0"/>
          </a:p>
          <a:p>
            <a:r>
              <a:rPr lang="en-GB" dirty="0"/>
              <a:t>A successful training programme will meet </a:t>
            </a:r>
            <a:r>
              <a:rPr lang="en-GB" b="1" dirty="0"/>
              <a:t>individual needs</a:t>
            </a:r>
            <a:r>
              <a:rPr lang="en-GB" dirty="0"/>
              <a:t> which are personal fitness needs based on age, gender, fitness level and the sport for which we are training. A successful training programme will also include exercise in the correct </a:t>
            </a:r>
            <a:r>
              <a:rPr lang="en-GB" b="1" dirty="0"/>
              <a:t>heart-rate</a:t>
            </a:r>
            <a:r>
              <a:rPr lang="en-GB" dirty="0"/>
              <a:t> target zone. </a:t>
            </a:r>
          </a:p>
          <a:p>
            <a:endParaRPr lang="en-GB" dirty="0"/>
          </a:p>
        </p:txBody>
      </p:sp>
      <p:sp>
        <p:nvSpPr>
          <p:cNvPr id="3" name="Title 2"/>
          <p:cNvSpPr>
            <a:spLocks noGrp="1"/>
          </p:cNvSpPr>
          <p:nvPr>
            <p:ph type="title"/>
          </p:nvPr>
        </p:nvSpPr>
        <p:spPr/>
        <p:txBody>
          <a:bodyPr/>
          <a:lstStyle/>
          <a:p>
            <a:pPr algn="ctr"/>
            <a:r>
              <a:rPr lang="en-GB" dirty="0" smtClean="0"/>
              <a:t>Principles of Training</a:t>
            </a:r>
            <a:endParaRPr lang="en-GB" dirty="0"/>
          </a:p>
        </p:txBody>
      </p:sp>
    </p:spTree>
    <p:extLst>
      <p:ext uri="{BB962C8B-B14F-4D97-AF65-F5344CB8AC3E}">
        <p14:creationId xmlns:p14="http://schemas.microsoft.com/office/powerpoint/2010/main" val="3041569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Specificity</a:t>
            </a:r>
          </a:p>
          <a:p>
            <a:pPr marL="109728" indent="0">
              <a:buNone/>
            </a:pPr>
            <a:endParaRPr lang="en-GB" dirty="0" smtClean="0"/>
          </a:p>
          <a:p>
            <a:r>
              <a:rPr lang="en-GB" dirty="0" smtClean="0"/>
              <a:t>Progression</a:t>
            </a:r>
          </a:p>
          <a:p>
            <a:endParaRPr lang="en-GB" dirty="0" smtClean="0"/>
          </a:p>
          <a:p>
            <a:r>
              <a:rPr lang="en-GB" dirty="0" smtClean="0"/>
              <a:t>Overload</a:t>
            </a:r>
          </a:p>
          <a:p>
            <a:endParaRPr lang="en-GB" dirty="0" smtClean="0"/>
          </a:p>
          <a:p>
            <a:r>
              <a:rPr lang="en-GB" dirty="0" smtClean="0"/>
              <a:t>Reversibility</a:t>
            </a:r>
          </a:p>
          <a:p>
            <a:endParaRPr lang="en-GB" dirty="0" smtClean="0"/>
          </a:p>
          <a:p>
            <a:r>
              <a:rPr lang="en-GB" dirty="0" smtClean="0"/>
              <a:t>Type</a:t>
            </a:r>
            <a:endParaRPr lang="en-GB" dirty="0"/>
          </a:p>
          <a:p>
            <a:pPr marL="109728" indent="0">
              <a:buNone/>
            </a:pPr>
            <a:endParaRPr lang="en-GB" dirty="0" smtClean="0"/>
          </a:p>
          <a:p>
            <a:r>
              <a:rPr lang="en-GB" dirty="0" smtClean="0"/>
              <a:t>Frequency </a:t>
            </a:r>
          </a:p>
          <a:p>
            <a:endParaRPr lang="en-GB" dirty="0" smtClean="0"/>
          </a:p>
          <a:p>
            <a:r>
              <a:rPr lang="en-GB" dirty="0" smtClean="0"/>
              <a:t>Intensity</a:t>
            </a:r>
          </a:p>
          <a:p>
            <a:endParaRPr lang="en-GB" dirty="0" smtClean="0"/>
          </a:p>
          <a:p>
            <a:r>
              <a:rPr lang="en-GB" dirty="0" smtClean="0"/>
              <a:t>Time</a:t>
            </a:r>
          </a:p>
          <a:p>
            <a:endParaRPr lang="en-GB" dirty="0" smtClean="0"/>
          </a:p>
          <a:p>
            <a:endParaRPr lang="en-GB" dirty="0" smtClean="0"/>
          </a:p>
        </p:txBody>
      </p:sp>
      <p:sp>
        <p:nvSpPr>
          <p:cNvPr id="3" name="Title 2"/>
          <p:cNvSpPr>
            <a:spLocks noGrp="1"/>
          </p:cNvSpPr>
          <p:nvPr>
            <p:ph type="title"/>
          </p:nvPr>
        </p:nvSpPr>
        <p:spPr/>
        <p:txBody>
          <a:bodyPr/>
          <a:lstStyle/>
          <a:p>
            <a:pPr algn="ctr"/>
            <a:r>
              <a:rPr lang="en-GB" dirty="0" smtClean="0"/>
              <a:t>S.P.O.R.T.F.I.T</a:t>
            </a:r>
            <a:endParaRPr lang="en-GB" dirty="0"/>
          </a:p>
        </p:txBody>
      </p:sp>
    </p:spTree>
    <p:extLst>
      <p:ext uri="{BB962C8B-B14F-4D97-AF65-F5344CB8AC3E}">
        <p14:creationId xmlns:p14="http://schemas.microsoft.com/office/powerpoint/2010/main" val="2100130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a:t>
            </a:r>
            <a:r>
              <a:rPr lang="en-GB" dirty="0" smtClean="0"/>
              <a:t>raining </a:t>
            </a:r>
            <a:r>
              <a:rPr lang="en-GB" dirty="0"/>
              <a:t>must be matched to the needs of the sporting activity to improve fitness in the body parts the sport uses.</a:t>
            </a:r>
          </a:p>
        </p:txBody>
      </p:sp>
      <p:sp>
        <p:nvSpPr>
          <p:cNvPr id="3" name="Title 2"/>
          <p:cNvSpPr>
            <a:spLocks noGrp="1"/>
          </p:cNvSpPr>
          <p:nvPr>
            <p:ph type="title"/>
          </p:nvPr>
        </p:nvSpPr>
        <p:spPr/>
        <p:txBody>
          <a:bodyPr/>
          <a:lstStyle/>
          <a:p>
            <a:pPr algn="ctr"/>
            <a:r>
              <a:rPr lang="en-GB" dirty="0"/>
              <a:t>Specificity</a:t>
            </a:r>
          </a:p>
        </p:txBody>
      </p:sp>
    </p:spTree>
    <p:extLst>
      <p:ext uri="{BB962C8B-B14F-4D97-AF65-F5344CB8AC3E}">
        <p14:creationId xmlns:p14="http://schemas.microsoft.com/office/powerpoint/2010/main" val="2794648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a:t>
            </a:r>
            <a:r>
              <a:rPr lang="en-GB" dirty="0" smtClean="0"/>
              <a:t>tart </a:t>
            </a:r>
            <a:r>
              <a:rPr lang="en-GB" dirty="0"/>
              <a:t>slowly and gradually increase the amount of exercise and keep overloading.</a:t>
            </a:r>
          </a:p>
        </p:txBody>
      </p:sp>
      <p:sp>
        <p:nvSpPr>
          <p:cNvPr id="3" name="Title 2"/>
          <p:cNvSpPr>
            <a:spLocks noGrp="1"/>
          </p:cNvSpPr>
          <p:nvPr>
            <p:ph type="title"/>
          </p:nvPr>
        </p:nvSpPr>
        <p:spPr/>
        <p:txBody>
          <a:bodyPr/>
          <a:lstStyle/>
          <a:p>
            <a:pPr algn="ctr"/>
            <a:r>
              <a:rPr lang="en-GB" dirty="0"/>
              <a:t>Progression</a:t>
            </a:r>
          </a:p>
        </p:txBody>
      </p:sp>
    </p:spTree>
    <p:extLst>
      <p:ext uri="{BB962C8B-B14F-4D97-AF65-F5344CB8AC3E}">
        <p14:creationId xmlns:p14="http://schemas.microsoft.com/office/powerpoint/2010/main" val="31628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a:t>
            </a:r>
            <a:r>
              <a:rPr lang="en-GB" dirty="0" smtClean="0"/>
              <a:t>itness </a:t>
            </a:r>
            <a:r>
              <a:rPr lang="en-GB" dirty="0"/>
              <a:t>can only be improved by training more than you normally do. You must work hard.</a:t>
            </a:r>
          </a:p>
        </p:txBody>
      </p:sp>
      <p:sp>
        <p:nvSpPr>
          <p:cNvPr id="3" name="Title 2"/>
          <p:cNvSpPr>
            <a:spLocks noGrp="1"/>
          </p:cNvSpPr>
          <p:nvPr>
            <p:ph type="title"/>
          </p:nvPr>
        </p:nvSpPr>
        <p:spPr/>
        <p:txBody>
          <a:bodyPr/>
          <a:lstStyle/>
          <a:p>
            <a:pPr algn="ctr"/>
            <a:r>
              <a:rPr lang="en-GB" dirty="0"/>
              <a:t>Overload</a:t>
            </a:r>
          </a:p>
        </p:txBody>
      </p:sp>
    </p:spTree>
    <p:extLst>
      <p:ext uri="{BB962C8B-B14F-4D97-AF65-F5344CB8AC3E}">
        <p14:creationId xmlns:p14="http://schemas.microsoft.com/office/powerpoint/2010/main" val="25431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Practices </a:t>
            </a:r>
            <a:r>
              <a:rPr lang="en-GB" dirty="0"/>
              <a:t>must be varied so you are motivated to improve and learn the skill through a range practises. This also prevents boredom</a:t>
            </a:r>
            <a:r>
              <a:rPr lang="en-GB" dirty="0" smtClean="0"/>
              <a:t>.</a:t>
            </a:r>
            <a:endParaRPr lang="en-GB" dirty="0"/>
          </a:p>
          <a:p>
            <a:endParaRPr lang="en-GB" dirty="0" smtClean="0"/>
          </a:p>
        </p:txBody>
      </p:sp>
      <p:sp>
        <p:nvSpPr>
          <p:cNvPr id="3" name="Title 2"/>
          <p:cNvSpPr>
            <a:spLocks noGrp="1"/>
          </p:cNvSpPr>
          <p:nvPr>
            <p:ph type="title"/>
          </p:nvPr>
        </p:nvSpPr>
        <p:spPr/>
        <p:txBody>
          <a:bodyPr>
            <a:normAutofit fontScale="90000"/>
          </a:bodyPr>
          <a:lstStyle/>
          <a:p>
            <a:pPr algn="ctr"/>
            <a:r>
              <a:rPr lang="en-GB" dirty="0"/>
              <a:t>Variety</a:t>
            </a:r>
            <a:br>
              <a:rPr lang="en-GB" dirty="0"/>
            </a:br>
            <a:endParaRPr lang="en-GB" dirty="0"/>
          </a:p>
        </p:txBody>
      </p:sp>
    </p:spTree>
    <p:extLst>
      <p:ext uri="{BB962C8B-B14F-4D97-AF65-F5344CB8AC3E}">
        <p14:creationId xmlns:p14="http://schemas.microsoft.com/office/powerpoint/2010/main" val="84729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A</a:t>
            </a:r>
            <a:r>
              <a:rPr lang="en-GB" dirty="0" smtClean="0"/>
              <a:t>ny </a:t>
            </a:r>
            <a:r>
              <a:rPr lang="en-GB" dirty="0"/>
              <a:t>adaptation that takes place as a result of training will be reversed when you stop training. </a:t>
            </a:r>
            <a:endParaRPr lang="en-GB" dirty="0" smtClean="0"/>
          </a:p>
          <a:p>
            <a:pPr marL="109728" indent="0">
              <a:buNone/>
            </a:pPr>
            <a:endParaRPr lang="en-GB" dirty="0" smtClean="0"/>
          </a:p>
          <a:p>
            <a:r>
              <a:rPr lang="en-GB" dirty="0" smtClean="0"/>
              <a:t>If </a:t>
            </a:r>
            <a:r>
              <a:rPr lang="en-GB" dirty="0"/>
              <a:t>you take a break or don’t train often enough you will lose fitness.</a:t>
            </a:r>
          </a:p>
        </p:txBody>
      </p:sp>
      <p:sp>
        <p:nvSpPr>
          <p:cNvPr id="3" name="Title 2"/>
          <p:cNvSpPr>
            <a:spLocks noGrp="1"/>
          </p:cNvSpPr>
          <p:nvPr>
            <p:ph type="title"/>
          </p:nvPr>
        </p:nvSpPr>
        <p:spPr/>
        <p:txBody>
          <a:bodyPr/>
          <a:lstStyle/>
          <a:p>
            <a:pPr algn="ctr"/>
            <a:r>
              <a:rPr lang="en-GB" dirty="0"/>
              <a:t>Reversibility</a:t>
            </a:r>
          </a:p>
        </p:txBody>
      </p:sp>
    </p:spTree>
    <p:extLst>
      <p:ext uri="{BB962C8B-B14F-4D97-AF65-F5344CB8AC3E}">
        <p14:creationId xmlns:p14="http://schemas.microsoft.com/office/powerpoint/2010/main" val="197598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a:t>
            </a:r>
            <a:r>
              <a:rPr lang="en-GB" dirty="0" smtClean="0"/>
              <a:t>ecide </a:t>
            </a:r>
            <a:r>
              <a:rPr lang="en-GB" dirty="0"/>
              <a:t>which methods of training to use.</a:t>
            </a:r>
          </a:p>
          <a:p>
            <a:endParaRPr lang="en-GB" dirty="0"/>
          </a:p>
        </p:txBody>
      </p:sp>
      <p:sp>
        <p:nvSpPr>
          <p:cNvPr id="3" name="Title 2"/>
          <p:cNvSpPr>
            <a:spLocks noGrp="1"/>
          </p:cNvSpPr>
          <p:nvPr>
            <p:ph type="title"/>
          </p:nvPr>
        </p:nvSpPr>
        <p:spPr/>
        <p:txBody>
          <a:bodyPr/>
          <a:lstStyle/>
          <a:p>
            <a:pPr algn="ctr"/>
            <a:r>
              <a:rPr lang="en-GB" dirty="0"/>
              <a:t>Type</a:t>
            </a:r>
          </a:p>
        </p:txBody>
      </p:sp>
    </p:spTree>
    <p:extLst>
      <p:ext uri="{BB962C8B-B14F-4D97-AF65-F5344CB8AC3E}">
        <p14:creationId xmlns:p14="http://schemas.microsoft.com/office/powerpoint/2010/main" val="1174514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a:t>
            </a:r>
            <a:r>
              <a:rPr lang="en-GB" dirty="0" smtClean="0"/>
              <a:t>ecide </a:t>
            </a:r>
            <a:r>
              <a:rPr lang="en-GB" dirty="0"/>
              <a:t>how often to train.</a:t>
            </a:r>
          </a:p>
        </p:txBody>
      </p:sp>
      <p:sp>
        <p:nvSpPr>
          <p:cNvPr id="3" name="Title 2"/>
          <p:cNvSpPr>
            <a:spLocks noGrp="1"/>
          </p:cNvSpPr>
          <p:nvPr>
            <p:ph type="title"/>
          </p:nvPr>
        </p:nvSpPr>
        <p:spPr/>
        <p:txBody>
          <a:bodyPr/>
          <a:lstStyle/>
          <a:p>
            <a:pPr algn="ctr"/>
            <a:r>
              <a:rPr lang="en-GB" dirty="0"/>
              <a:t>Frequency</a:t>
            </a:r>
          </a:p>
        </p:txBody>
      </p:sp>
    </p:spTree>
    <p:extLst>
      <p:ext uri="{BB962C8B-B14F-4D97-AF65-F5344CB8AC3E}">
        <p14:creationId xmlns:p14="http://schemas.microsoft.com/office/powerpoint/2010/main" val="68245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a:t>
            </a:r>
            <a:r>
              <a:rPr lang="en-GB" dirty="0" smtClean="0"/>
              <a:t>hoose </a:t>
            </a:r>
            <a:r>
              <a:rPr lang="en-GB" dirty="0"/>
              <a:t>how hard to train.</a:t>
            </a:r>
          </a:p>
        </p:txBody>
      </p:sp>
      <p:sp>
        <p:nvSpPr>
          <p:cNvPr id="3" name="Title 2"/>
          <p:cNvSpPr>
            <a:spLocks noGrp="1"/>
          </p:cNvSpPr>
          <p:nvPr>
            <p:ph type="title"/>
          </p:nvPr>
        </p:nvSpPr>
        <p:spPr/>
        <p:txBody>
          <a:bodyPr/>
          <a:lstStyle/>
          <a:p>
            <a:pPr algn="ctr"/>
            <a:r>
              <a:rPr lang="en-GB" dirty="0"/>
              <a:t>Intensity</a:t>
            </a:r>
          </a:p>
        </p:txBody>
      </p:sp>
    </p:spTree>
    <p:extLst>
      <p:ext uri="{BB962C8B-B14F-4D97-AF65-F5344CB8AC3E}">
        <p14:creationId xmlns:p14="http://schemas.microsoft.com/office/powerpoint/2010/main" val="385776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a:t>
            </a:r>
            <a:r>
              <a:rPr lang="en-GB" dirty="0" smtClean="0"/>
              <a:t>ecide </a:t>
            </a:r>
            <a:r>
              <a:rPr lang="en-GB" dirty="0"/>
              <a:t>for how long to train.</a:t>
            </a:r>
          </a:p>
        </p:txBody>
      </p:sp>
      <p:sp>
        <p:nvSpPr>
          <p:cNvPr id="3" name="Title 2"/>
          <p:cNvSpPr>
            <a:spLocks noGrp="1"/>
          </p:cNvSpPr>
          <p:nvPr>
            <p:ph type="title"/>
          </p:nvPr>
        </p:nvSpPr>
        <p:spPr/>
        <p:txBody>
          <a:bodyPr/>
          <a:lstStyle/>
          <a:p>
            <a:pPr algn="ctr"/>
            <a:r>
              <a:rPr lang="en-GB" dirty="0"/>
              <a:t>Time</a:t>
            </a:r>
          </a:p>
        </p:txBody>
      </p:sp>
    </p:spTree>
    <p:extLst>
      <p:ext uri="{BB962C8B-B14F-4D97-AF65-F5344CB8AC3E}">
        <p14:creationId xmlns:p14="http://schemas.microsoft.com/office/powerpoint/2010/main" val="143432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r>
              <a:rPr lang="en-GB" dirty="0" smtClean="0"/>
              <a:t>It </a:t>
            </a:r>
            <a:r>
              <a:rPr lang="en-GB" dirty="0"/>
              <a:t>is vital to keep a record of the progress and improvements you are making with your skill level and overall performance. </a:t>
            </a:r>
            <a:endParaRPr lang="en-GB" dirty="0" smtClean="0"/>
          </a:p>
          <a:p>
            <a:endParaRPr lang="en-GB" dirty="0" smtClean="0"/>
          </a:p>
          <a:p>
            <a:r>
              <a:rPr lang="en-GB" dirty="0" smtClean="0"/>
              <a:t>Not </a:t>
            </a:r>
            <a:r>
              <a:rPr lang="en-GB" dirty="0"/>
              <a:t>only will this have a motivational factor, but it will also allow your programme of work to be adjusted and corrected when appropriate.</a:t>
            </a:r>
          </a:p>
          <a:p>
            <a:endParaRPr lang="en-GB" dirty="0"/>
          </a:p>
        </p:txBody>
      </p:sp>
      <p:sp>
        <p:nvSpPr>
          <p:cNvPr id="3" name="Title 2"/>
          <p:cNvSpPr>
            <a:spLocks noGrp="1"/>
          </p:cNvSpPr>
          <p:nvPr>
            <p:ph type="title"/>
          </p:nvPr>
        </p:nvSpPr>
        <p:spPr>
          <a:xfrm>
            <a:off x="467544" y="476672"/>
            <a:ext cx="8229600" cy="1143000"/>
          </a:xfrm>
        </p:spPr>
        <p:txBody>
          <a:bodyPr>
            <a:normAutofit fontScale="90000"/>
          </a:bodyPr>
          <a:lstStyle/>
          <a:p>
            <a:pPr algn="ctr"/>
            <a:r>
              <a:rPr lang="en-GB" dirty="0"/>
              <a:t>The importance of monitoring and reviewing</a:t>
            </a:r>
            <a:br>
              <a:rPr lang="en-GB" dirty="0"/>
            </a:br>
            <a:endParaRPr lang="en-GB" dirty="0"/>
          </a:p>
        </p:txBody>
      </p:sp>
    </p:spTree>
    <p:extLst>
      <p:ext uri="{BB962C8B-B14F-4D97-AF65-F5344CB8AC3E}">
        <p14:creationId xmlns:p14="http://schemas.microsoft.com/office/powerpoint/2010/main" val="912667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Monitoring and reviewing should take place on a regular basis and from a variety of sources. </a:t>
            </a:r>
            <a:endParaRPr lang="en-GB" dirty="0" smtClean="0"/>
          </a:p>
          <a:p>
            <a:pPr marL="109728" indent="0">
              <a:buNone/>
            </a:pPr>
            <a:endParaRPr lang="en-GB" dirty="0" smtClean="0"/>
          </a:p>
          <a:p>
            <a:r>
              <a:rPr lang="en-GB" dirty="0" smtClean="0"/>
              <a:t>Gathering </a:t>
            </a:r>
            <a:r>
              <a:rPr lang="en-GB" dirty="0"/>
              <a:t>data and receiving feedback (as previously discussed) is the best way to carry out monitoring. </a:t>
            </a:r>
            <a:endParaRPr lang="en-GB" dirty="0" smtClean="0"/>
          </a:p>
          <a:p>
            <a:pPr marL="109728" indent="0">
              <a:buNone/>
            </a:pPr>
            <a:endParaRPr lang="en-GB" dirty="0" smtClean="0"/>
          </a:p>
          <a:p>
            <a:r>
              <a:rPr lang="en-GB" dirty="0" smtClean="0"/>
              <a:t>The </a:t>
            </a:r>
            <a:r>
              <a:rPr lang="en-GB" dirty="0"/>
              <a:t>same methods used to gather original data should be repeated and compared to see what affect training has had on your performance, to identify new strengths and weaknesses, to set new targets and to aid motivation.</a:t>
            </a:r>
          </a:p>
        </p:txBody>
      </p:sp>
      <p:sp>
        <p:nvSpPr>
          <p:cNvPr id="3" name="Title 2"/>
          <p:cNvSpPr>
            <a:spLocks noGrp="1"/>
          </p:cNvSpPr>
          <p:nvPr>
            <p:ph type="title"/>
          </p:nvPr>
        </p:nvSpPr>
        <p:spPr/>
        <p:txBody>
          <a:bodyPr>
            <a:normAutofit fontScale="90000"/>
          </a:bodyPr>
          <a:lstStyle/>
          <a:p>
            <a:r>
              <a:rPr lang="en-GB" dirty="0" smtClean="0"/>
              <a:t>Monitoring and reviewing </a:t>
            </a:r>
            <a:r>
              <a:rPr lang="en-GB" dirty="0" err="1" smtClean="0"/>
              <a:t>cont</a:t>
            </a:r>
            <a:r>
              <a:rPr lang="en-GB" dirty="0" smtClean="0"/>
              <a:t>…</a:t>
            </a:r>
            <a:endParaRPr lang="en-GB" dirty="0"/>
          </a:p>
        </p:txBody>
      </p:sp>
    </p:spTree>
    <p:extLst>
      <p:ext uri="{BB962C8B-B14F-4D97-AF65-F5344CB8AC3E}">
        <p14:creationId xmlns:p14="http://schemas.microsoft.com/office/powerpoint/2010/main" val="1010242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GB" dirty="0"/>
              <a:t>Methods could include</a:t>
            </a:r>
            <a:r>
              <a:rPr lang="en-GB" dirty="0" smtClean="0"/>
              <a:t>:</a:t>
            </a:r>
          </a:p>
          <a:p>
            <a:pPr marL="109728" indent="0">
              <a:buNone/>
            </a:pPr>
            <a:endParaRPr lang="en-GB" dirty="0"/>
          </a:p>
          <a:p>
            <a:r>
              <a:rPr lang="en-GB" dirty="0"/>
              <a:t>Observation </a:t>
            </a:r>
            <a:r>
              <a:rPr lang="en-GB" dirty="0" smtClean="0"/>
              <a:t>schedules</a:t>
            </a:r>
          </a:p>
          <a:p>
            <a:endParaRPr lang="en-GB" dirty="0"/>
          </a:p>
          <a:p>
            <a:r>
              <a:rPr lang="en-GB" dirty="0"/>
              <a:t>Match analysis </a:t>
            </a:r>
            <a:r>
              <a:rPr lang="en-GB" dirty="0" smtClean="0"/>
              <a:t>sheet</a:t>
            </a:r>
          </a:p>
          <a:p>
            <a:endParaRPr lang="en-GB" dirty="0"/>
          </a:p>
          <a:p>
            <a:r>
              <a:rPr lang="en-GB" dirty="0"/>
              <a:t>Video </a:t>
            </a:r>
            <a:r>
              <a:rPr lang="en-GB" dirty="0" smtClean="0"/>
              <a:t>analysis</a:t>
            </a:r>
          </a:p>
          <a:p>
            <a:endParaRPr lang="en-GB" dirty="0"/>
          </a:p>
          <a:p>
            <a:r>
              <a:rPr lang="en-GB" dirty="0"/>
              <a:t>Standardised </a:t>
            </a:r>
            <a:r>
              <a:rPr lang="en-GB" dirty="0" smtClean="0"/>
              <a:t>tests</a:t>
            </a:r>
          </a:p>
          <a:p>
            <a:endParaRPr lang="en-GB" dirty="0"/>
          </a:p>
          <a:p>
            <a:r>
              <a:rPr lang="en-GB" dirty="0"/>
              <a:t>Knowledge of results / </a:t>
            </a:r>
            <a:r>
              <a:rPr lang="en-GB" dirty="0" smtClean="0"/>
              <a:t>performance</a:t>
            </a:r>
          </a:p>
          <a:p>
            <a:endParaRPr lang="en-GB" dirty="0"/>
          </a:p>
          <a:p>
            <a:r>
              <a:rPr lang="en-GB" dirty="0"/>
              <a:t>Training </a:t>
            </a:r>
            <a:r>
              <a:rPr lang="en-GB" dirty="0" smtClean="0"/>
              <a:t>diary</a:t>
            </a:r>
          </a:p>
          <a:p>
            <a:endParaRPr lang="en-GB" dirty="0"/>
          </a:p>
          <a:p>
            <a:r>
              <a:rPr lang="en-GB" dirty="0"/>
              <a:t>Personal </a:t>
            </a:r>
            <a:r>
              <a:rPr lang="en-GB" dirty="0" smtClean="0"/>
              <a:t>reviews</a:t>
            </a:r>
          </a:p>
          <a:p>
            <a:pPr marL="109728" indent="0">
              <a:buNone/>
            </a:pPr>
            <a:endParaRPr lang="en-GB" dirty="0"/>
          </a:p>
          <a:p>
            <a:r>
              <a:rPr lang="en-GB" dirty="0"/>
              <a:t>Teacher / coach feedback</a:t>
            </a:r>
          </a:p>
          <a:p>
            <a:endParaRPr lang="en-GB" dirty="0"/>
          </a:p>
        </p:txBody>
      </p:sp>
      <p:sp>
        <p:nvSpPr>
          <p:cNvPr id="3" name="Title 2"/>
          <p:cNvSpPr>
            <a:spLocks noGrp="1"/>
          </p:cNvSpPr>
          <p:nvPr>
            <p:ph type="title"/>
          </p:nvPr>
        </p:nvSpPr>
        <p:spPr/>
        <p:txBody>
          <a:bodyPr>
            <a:normAutofit fontScale="90000"/>
          </a:bodyPr>
          <a:lstStyle/>
          <a:p>
            <a:r>
              <a:rPr lang="en-GB" dirty="0"/>
              <a:t>Monitoring and reviewing </a:t>
            </a:r>
            <a:r>
              <a:rPr lang="en-GB" dirty="0" err="1"/>
              <a:t>cont</a:t>
            </a:r>
            <a:r>
              <a:rPr lang="en-GB" dirty="0"/>
              <a:t>…</a:t>
            </a:r>
          </a:p>
        </p:txBody>
      </p:sp>
    </p:spTree>
    <p:extLst>
      <p:ext uri="{BB962C8B-B14F-4D97-AF65-F5344CB8AC3E}">
        <p14:creationId xmlns:p14="http://schemas.microsoft.com/office/powerpoint/2010/main" val="336606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Performance </a:t>
            </a:r>
            <a:r>
              <a:rPr lang="en-GB" dirty="0"/>
              <a:t>should be compared to and based on model performers. A top performer should be investigated and copied.</a:t>
            </a:r>
          </a:p>
          <a:p>
            <a:endParaRPr lang="en-GB" dirty="0"/>
          </a:p>
        </p:txBody>
      </p:sp>
      <p:sp>
        <p:nvSpPr>
          <p:cNvPr id="3" name="Title 2"/>
          <p:cNvSpPr>
            <a:spLocks noGrp="1"/>
          </p:cNvSpPr>
          <p:nvPr>
            <p:ph type="title"/>
          </p:nvPr>
        </p:nvSpPr>
        <p:spPr/>
        <p:txBody>
          <a:bodyPr>
            <a:normAutofit fontScale="90000"/>
          </a:bodyPr>
          <a:lstStyle/>
          <a:p>
            <a:pPr algn="ctr"/>
            <a:r>
              <a:rPr lang="en-GB" dirty="0"/>
              <a:t>Model performer</a:t>
            </a:r>
            <a:br>
              <a:rPr lang="en-GB" dirty="0"/>
            </a:br>
            <a:endParaRPr lang="en-GB" dirty="0"/>
          </a:p>
        </p:txBody>
      </p:sp>
    </p:spTree>
    <p:extLst>
      <p:ext uri="{BB962C8B-B14F-4D97-AF65-F5344CB8AC3E}">
        <p14:creationId xmlns:p14="http://schemas.microsoft.com/office/powerpoint/2010/main" val="173472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Practices must show progression. </a:t>
            </a:r>
            <a:endParaRPr lang="en-GB" dirty="0" smtClean="0"/>
          </a:p>
          <a:p>
            <a:endParaRPr lang="en-GB" dirty="0"/>
          </a:p>
          <a:p>
            <a:r>
              <a:rPr lang="en-GB" dirty="0" smtClean="0"/>
              <a:t>To </a:t>
            </a:r>
            <a:r>
              <a:rPr lang="en-GB" dirty="0"/>
              <a:t>develop a skill, you can move on to increasingly demanding practices</a:t>
            </a:r>
            <a:r>
              <a:rPr lang="en-GB" dirty="0" smtClean="0"/>
              <a:t>.</a:t>
            </a:r>
          </a:p>
          <a:p>
            <a:endParaRPr lang="en-GB" dirty="0"/>
          </a:p>
          <a:p>
            <a:r>
              <a:rPr lang="en-GB" dirty="0"/>
              <a:t>This could be by increasing the level of </a:t>
            </a:r>
            <a:r>
              <a:rPr lang="en-GB" dirty="0" smtClean="0"/>
              <a:t>competition. </a:t>
            </a:r>
          </a:p>
          <a:p>
            <a:pPr marL="109728" indent="0">
              <a:buNone/>
            </a:pPr>
            <a:endParaRPr lang="en-GB" dirty="0" smtClean="0"/>
          </a:p>
          <a:p>
            <a:r>
              <a:rPr lang="en-GB" dirty="0"/>
              <a:t>P</a:t>
            </a:r>
            <a:r>
              <a:rPr lang="en-GB" dirty="0" smtClean="0"/>
              <a:t>erforming </a:t>
            </a:r>
            <a:r>
              <a:rPr lang="en-GB" dirty="0"/>
              <a:t>the skill in a shorter time </a:t>
            </a:r>
            <a:r>
              <a:rPr lang="en-GB" dirty="0" smtClean="0"/>
              <a:t>period.</a:t>
            </a:r>
          </a:p>
          <a:p>
            <a:pPr marL="109728" indent="0">
              <a:buNone/>
            </a:pPr>
            <a:endParaRPr lang="en-GB" dirty="0" smtClean="0"/>
          </a:p>
          <a:p>
            <a:r>
              <a:rPr lang="en-GB" dirty="0"/>
              <a:t>I</a:t>
            </a:r>
            <a:r>
              <a:rPr lang="en-GB" dirty="0" smtClean="0"/>
              <a:t>ncreasing </a:t>
            </a:r>
            <a:r>
              <a:rPr lang="en-GB" dirty="0"/>
              <a:t>the level of accuracy of the </a:t>
            </a:r>
            <a:r>
              <a:rPr lang="en-GB" dirty="0" smtClean="0"/>
              <a:t>skill.</a:t>
            </a:r>
          </a:p>
          <a:p>
            <a:pPr marL="109728" indent="0">
              <a:buNone/>
            </a:pPr>
            <a:endParaRPr lang="en-GB" dirty="0" smtClean="0"/>
          </a:p>
          <a:p>
            <a:r>
              <a:rPr lang="en-GB" dirty="0"/>
              <a:t>P</a:t>
            </a:r>
            <a:r>
              <a:rPr lang="en-GB" dirty="0" smtClean="0"/>
              <a:t>erforming </a:t>
            </a:r>
            <a:r>
              <a:rPr lang="en-GB" dirty="0"/>
              <a:t>the skill repeatedly over a long period of time and being able to cope with the subsequent demands.</a:t>
            </a:r>
          </a:p>
          <a:p>
            <a:endParaRPr lang="en-GB" dirty="0"/>
          </a:p>
        </p:txBody>
      </p:sp>
      <p:sp>
        <p:nvSpPr>
          <p:cNvPr id="3" name="Title 2"/>
          <p:cNvSpPr>
            <a:spLocks noGrp="1"/>
          </p:cNvSpPr>
          <p:nvPr>
            <p:ph type="title"/>
          </p:nvPr>
        </p:nvSpPr>
        <p:spPr/>
        <p:txBody>
          <a:bodyPr/>
          <a:lstStyle/>
          <a:p>
            <a:pPr algn="ctr"/>
            <a:r>
              <a:rPr lang="en-GB" dirty="0" smtClean="0"/>
              <a:t>Progressive</a:t>
            </a:r>
            <a:endParaRPr lang="en-GB" dirty="0"/>
          </a:p>
        </p:txBody>
      </p:sp>
    </p:spTree>
    <p:extLst>
      <p:ext uri="{BB962C8B-B14F-4D97-AF65-F5344CB8AC3E}">
        <p14:creationId xmlns:p14="http://schemas.microsoft.com/office/powerpoint/2010/main" val="14590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Practices </a:t>
            </a:r>
            <a:r>
              <a:rPr lang="en-GB" dirty="0"/>
              <a:t>must be specific to the performer’s ability (not too hard or too easy) and their experience. </a:t>
            </a:r>
            <a:endParaRPr lang="en-GB" dirty="0" smtClean="0"/>
          </a:p>
          <a:p>
            <a:pPr marL="109728" indent="0">
              <a:buNone/>
            </a:pPr>
            <a:endParaRPr lang="en-GB" dirty="0" smtClean="0"/>
          </a:p>
          <a:p>
            <a:r>
              <a:rPr lang="en-GB" dirty="0" smtClean="0"/>
              <a:t>It </a:t>
            </a:r>
            <a:r>
              <a:rPr lang="en-GB" dirty="0"/>
              <a:t>must also relate to the results of the analysis and the type of skill (open/closed, internally/externally paced) and the stage of learning (planning/practice/automatic).</a:t>
            </a:r>
          </a:p>
          <a:p>
            <a:endParaRPr lang="en-GB" dirty="0"/>
          </a:p>
        </p:txBody>
      </p:sp>
      <p:sp>
        <p:nvSpPr>
          <p:cNvPr id="3" name="Title 2"/>
          <p:cNvSpPr>
            <a:spLocks noGrp="1"/>
          </p:cNvSpPr>
          <p:nvPr>
            <p:ph type="title"/>
          </p:nvPr>
        </p:nvSpPr>
        <p:spPr/>
        <p:txBody>
          <a:bodyPr>
            <a:normAutofit fontScale="90000"/>
          </a:bodyPr>
          <a:lstStyle/>
          <a:p>
            <a:pPr algn="ctr"/>
            <a:r>
              <a:rPr lang="en-GB" dirty="0"/>
              <a:t>Specific</a:t>
            </a:r>
            <a:br>
              <a:rPr lang="en-GB" dirty="0"/>
            </a:br>
            <a:endParaRPr lang="en-GB" dirty="0"/>
          </a:p>
        </p:txBody>
      </p:sp>
    </p:spTree>
    <p:extLst>
      <p:ext uri="{BB962C8B-B14F-4D97-AF65-F5344CB8AC3E}">
        <p14:creationId xmlns:p14="http://schemas.microsoft.com/office/powerpoint/2010/main" val="97593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Set </a:t>
            </a:r>
            <a:r>
              <a:rPr lang="en-GB" dirty="0"/>
              <a:t>measurable targets for improvement. </a:t>
            </a:r>
            <a:endParaRPr lang="en-GB" dirty="0" smtClean="0"/>
          </a:p>
          <a:p>
            <a:pPr marL="109728" indent="0">
              <a:buNone/>
            </a:pPr>
            <a:endParaRPr lang="en-GB" dirty="0" smtClean="0"/>
          </a:p>
          <a:p>
            <a:r>
              <a:rPr lang="en-GB" dirty="0" smtClean="0"/>
              <a:t>For </a:t>
            </a:r>
            <a:r>
              <a:rPr lang="en-GB" dirty="0"/>
              <a:t>example, improvement in drop shot </a:t>
            </a:r>
            <a:r>
              <a:rPr lang="en-GB" dirty="0" err="1"/>
              <a:t>scattergram</a:t>
            </a:r>
            <a:r>
              <a:rPr lang="en-GB" dirty="0"/>
              <a:t>, observation schedule, and knowledge of results. </a:t>
            </a:r>
            <a:endParaRPr lang="en-GB" dirty="0" smtClean="0"/>
          </a:p>
          <a:p>
            <a:pPr marL="109728" indent="0">
              <a:buNone/>
            </a:pPr>
            <a:endParaRPr lang="en-GB" dirty="0"/>
          </a:p>
          <a:p>
            <a:r>
              <a:rPr lang="en-GB" dirty="0" smtClean="0"/>
              <a:t>Practices </a:t>
            </a:r>
            <a:r>
              <a:rPr lang="en-GB" dirty="0"/>
              <a:t>should show success and achievement.</a:t>
            </a:r>
          </a:p>
          <a:p>
            <a:endParaRPr lang="en-GB" dirty="0"/>
          </a:p>
        </p:txBody>
      </p:sp>
      <p:sp>
        <p:nvSpPr>
          <p:cNvPr id="3" name="Title 2"/>
          <p:cNvSpPr>
            <a:spLocks noGrp="1"/>
          </p:cNvSpPr>
          <p:nvPr>
            <p:ph type="title"/>
          </p:nvPr>
        </p:nvSpPr>
        <p:spPr/>
        <p:txBody>
          <a:bodyPr>
            <a:normAutofit fontScale="90000"/>
          </a:bodyPr>
          <a:lstStyle/>
          <a:p>
            <a:pPr algn="ctr"/>
            <a:r>
              <a:rPr lang="en-GB" dirty="0"/>
              <a:t>Measurable</a:t>
            </a:r>
            <a:br>
              <a:rPr lang="en-GB" dirty="0"/>
            </a:br>
            <a:endParaRPr lang="en-GB" dirty="0"/>
          </a:p>
        </p:txBody>
      </p:sp>
    </p:spTree>
    <p:extLst>
      <p:ext uri="{BB962C8B-B14F-4D97-AF65-F5344CB8AC3E}">
        <p14:creationId xmlns:p14="http://schemas.microsoft.com/office/powerpoint/2010/main" val="40828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Practices </a:t>
            </a:r>
            <a:r>
              <a:rPr lang="en-GB" dirty="0"/>
              <a:t>must be challenging in order to allow success and keep motivation. </a:t>
            </a:r>
            <a:endParaRPr lang="en-GB" dirty="0" smtClean="0"/>
          </a:p>
          <a:p>
            <a:pPr marL="109728" indent="0">
              <a:buNone/>
            </a:pPr>
            <a:endParaRPr lang="en-GB" dirty="0" smtClean="0"/>
          </a:p>
          <a:p>
            <a:r>
              <a:rPr lang="en-GB" dirty="0" smtClean="0"/>
              <a:t>Repeating </a:t>
            </a:r>
            <a:r>
              <a:rPr lang="en-GB" dirty="0"/>
              <a:t>a practice over and over will eventually groove the skill and make it automatic.</a:t>
            </a:r>
          </a:p>
          <a:p>
            <a:endParaRPr lang="en-GB" dirty="0"/>
          </a:p>
        </p:txBody>
      </p:sp>
      <p:sp>
        <p:nvSpPr>
          <p:cNvPr id="3" name="Title 2"/>
          <p:cNvSpPr>
            <a:spLocks noGrp="1"/>
          </p:cNvSpPr>
          <p:nvPr>
            <p:ph type="title"/>
          </p:nvPr>
        </p:nvSpPr>
        <p:spPr/>
        <p:txBody>
          <a:bodyPr>
            <a:normAutofit fontScale="90000"/>
          </a:bodyPr>
          <a:lstStyle/>
          <a:p>
            <a:pPr algn="ctr"/>
            <a:r>
              <a:rPr lang="en-GB" dirty="0"/>
              <a:t>Achievable</a:t>
            </a:r>
            <a:br>
              <a:rPr lang="en-GB" dirty="0"/>
            </a:br>
            <a:endParaRPr lang="en-GB" dirty="0"/>
          </a:p>
        </p:txBody>
      </p:sp>
    </p:spTree>
    <p:extLst>
      <p:ext uri="{BB962C8B-B14F-4D97-AF65-F5344CB8AC3E}">
        <p14:creationId xmlns:p14="http://schemas.microsoft.com/office/powerpoint/2010/main" val="343982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Practices </a:t>
            </a:r>
            <a:r>
              <a:rPr lang="en-GB" dirty="0"/>
              <a:t>must be realistic to the challenges of the game (game-like). </a:t>
            </a:r>
            <a:endParaRPr lang="en-GB" dirty="0" smtClean="0"/>
          </a:p>
          <a:p>
            <a:pPr marL="109728" indent="0">
              <a:buNone/>
            </a:pPr>
            <a:endParaRPr lang="en-GB" dirty="0" smtClean="0"/>
          </a:p>
          <a:p>
            <a:r>
              <a:rPr lang="en-GB" dirty="0" smtClean="0"/>
              <a:t>By </a:t>
            </a:r>
            <a:r>
              <a:rPr lang="en-GB" dirty="0"/>
              <a:t>doing this it is easier to transfer your improvements back into the activity. Increase game demands and pressures.</a:t>
            </a:r>
          </a:p>
          <a:p>
            <a:endParaRPr lang="en-GB" dirty="0"/>
          </a:p>
        </p:txBody>
      </p:sp>
      <p:sp>
        <p:nvSpPr>
          <p:cNvPr id="3" name="Title 2"/>
          <p:cNvSpPr>
            <a:spLocks noGrp="1"/>
          </p:cNvSpPr>
          <p:nvPr>
            <p:ph type="title"/>
          </p:nvPr>
        </p:nvSpPr>
        <p:spPr/>
        <p:txBody>
          <a:bodyPr>
            <a:normAutofit fontScale="90000"/>
          </a:bodyPr>
          <a:lstStyle/>
          <a:p>
            <a:pPr algn="ctr"/>
            <a:r>
              <a:rPr lang="en-GB" dirty="0"/>
              <a:t>Realistic</a:t>
            </a:r>
            <a:br>
              <a:rPr lang="en-GB" dirty="0"/>
            </a:br>
            <a:endParaRPr lang="en-GB" dirty="0"/>
          </a:p>
        </p:txBody>
      </p:sp>
    </p:spTree>
    <p:extLst>
      <p:ext uri="{BB962C8B-B14F-4D97-AF65-F5344CB8AC3E}">
        <p14:creationId xmlns:p14="http://schemas.microsoft.com/office/powerpoint/2010/main" val="2391730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464646"/>
      </a:dk2>
      <a:lt2>
        <a:srgbClr val="DEF5FA"/>
      </a:lt2>
      <a:accent1>
        <a:srgbClr val="FFFF00"/>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1384</Words>
  <Application>Microsoft Office PowerPoint</Application>
  <PresentationFormat>On-screen Show (4:3)</PresentationFormat>
  <Paragraphs>202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 Higher :  Training Programme </vt:lpstr>
      <vt:lpstr>Principles of effective practice</vt:lpstr>
      <vt:lpstr>Variety </vt:lpstr>
      <vt:lpstr>Model performer </vt:lpstr>
      <vt:lpstr>Progressive</vt:lpstr>
      <vt:lpstr>Specific </vt:lpstr>
      <vt:lpstr>Measurable </vt:lpstr>
      <vt:lpstr>Achievable </vt:lpstr>
      <vt:lpstr>Realistic </vt:lpstr>
      <vt:lpstr>Time </vt:lpstr>
      <vt:lpstr>Exciting </vt:lpstr>
      <vt:lpstr>Recorded </vt:lpstr>
      <vt:lpstr>Factors that can affect performance</vt:lpstr>
      <vt:lpstr>Internal feedback </vt:lpstr>
      <vt:lpstr>External Feedback</vt:lpstr>
      <vt:lpstr>Intrinsic motivation </vt:lpstr>
      <vt:lpstr>Extrinsic motivation </vt:lpstr>
      <vt:lpstr>Concentration </vt:lpstr>
      <vt:lpstr>Confidence </vt:lpstr>
      <vt:lpstr>Arousal </vt:lpstr>
      <vt:lpstr>Planning a training programme </vt:lpstr>
      <vt:lpstr>Stages of a training session</vt:lpstr>
      <vt:lpstr>Stages of a training session cont…</vt:lpstr>
      <vt:lpstr>Stages of a training session cont…</vt:lpstr>
      <vt:lpstr>Principles of Training</vt:lpstr>
      <vt:lpstr>S.P.O.R.T.F.I.T</vt:lpstr>
      <vt:lpstr>Specificity</vt:lpstr>
      <vt:lpstr>Progression</vt:lpstr>
      <vt:lpstr>Overload</vt:lpstr>
      <vt:lpstr>Reversibility</vt:lpstr>
      <vt:lpstr>Type</vt:lpstr>
      <vt:lpstr>Frequency</vt:lpstr>
      <vt:lpstr>Intensity</vt:lpstr>
      <vt:lpstr>Time</vt:lpstr>
      <vt:lpstr>The importance of monitoring and reviewing </vt:lpstr>
      <vt:lpstr>Monitoring and reviewing cont…</vt:lpstr>
      <vt:lpstr>Monitoring and reviewing cont…</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GSim</dc:creator>
  <cp:lastModifiedBy>GSim</cp:lastModifiedBy>
  <cp:revision>23</cp:revision>
  <dcterms:created xsi:type="dcterms:W3CDTF">2015-07-31T10:33:46Z</dcterms:created>
  <dcterms:modified xsi:type="dcterms:W3CDTF">2015-07-31T11:19:23Z</dcterms:modified>
</cp:coreProperties>
</file>