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323" r:id="rId24"/>
    <p:sldId id="280" r:id="rId25"/>
    <p:sldId id="288" r:id="rId26"/>
    <p:sldId id="289" r:id="rId27"/>
    <p:sldId id="281" r:id="rId28"/>
    <p:sldId id="282" r:id="rId29"/>
    <p:sldId id="283" r:id="rId30"/>
    <p:sldId id="284" r:id="rId31"/>
    <p:sldId id="285" r:id="rId32"/>
    <p:sldId id="303" r:id="rId33"/>
    <p:sldId id="304" r:id="rId34"/>
    <p:sldId id="286" r:id="rId35"/>
    <p:sldId id="287" r:id="rId36"/>
    <p:sldId id="290" r:id="rId37"/>
    <p:sldId id="291" r:id="rId38"/>
    <p:sldId id="292" r:id="rId39"/>
    <p:sldId id="293" r:id="rId40"/>
    <p:sldId id="294" r:id="rId41"/>
    <p:sldId id="295" r:id="rId42"/>
    <p:sldId id="318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5" r:id="rId51"/>
    <p:sldId id="306" r:id="rId52"/>
    <p:sldId id="319" r:id="rId53"/>
    <p:sldId id="307" r:id="rId54"/>
    <p:sldId id="320" r:id="rId55"/>
    <p:sldId id="308" r:id="rId56"/>
    <p:sldId id="309" r:id="rId57"/>
    <p:sldId id="321" r:id="rId58"/>
    <p:sldId id="310" r:id="rId59"/>
    <p:sldId id="311" r:id="rId60"/>
    <p:sldId id="322" r:id="rId61"/>
    <p:sldId id="313" r:id="rId62"/>
    <p:sldId id="329" r:id="rId63"/>
    <p:sldId id="330" r:id="rId64"/>
    <p:sldId id="331" r:id="rId65"/>
    <p:sldId id="324" r:id="rId66"/>
    <p:sldId id="325" r:id="rId67"/>
    <p:sldId id="326" r:id="rId68"/>
    <p:sldId id="327" r:id="rId69"/>
    <p:sldId id="328" r:id="rId70"/>
    <p:sldId id="332" r:id="rId71"/>
    <p:sldId id="333" r:id="rId72"/>
    <p:sldId id="334" r:id="rId73"/>
    <p:sldId id="335" r:id="rId74"/>
    <p:sldId id="336" r:id="rId75"/>
    <p:sldId id="337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>
        <p:scale>
          <a:sx n="82" d="100"/>
          <a:sy n="82" d="100"/>
        </p:scale>
        <p:origin x="-121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40" units="cm"/>
          <inkml:channel name="Y" type="integer" max="900" units="cm"/>
        </inkml:traceFormat>
        <inkml:channelProperties>
          <inkml:channelProperty channel="X" name="resolution" value="28.34646" units="1/cm"/>
          <inkml:channelProperty channel="Y" name="resolution" value="28.30189" units="1/cm"/>
        </inkml:channelProperties>
      </inkml:inkSource>
      <inkml:timestamp xml:id="ts0" timeString="2015-07-31T09:30:25.6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337E7AB-21BB-4454-BF8B-19207D05BCE8}" emma:medium="tactile" emma:mode="ink">
          <msink:context xmlns:msink="http://schemas.microsoft.com/ink/2010/main" type="writingRegion" rotatedBoundingBox="3697,8616 3712,8616 3712,8631 3697,8631"/>
        </emma:interpretation>
      </emma:emma>
    </inkml:annotationXML>
    <inkml:traceGroup>
      <inkml:annotationXML>
        <emma:emma xmlns:emma="http://www.w3.org/2003/04/emma" version="1.0">
          <emma:interpretation id="{B9756AE0-396B-4406-BB09-46A6FB62A949}" emma:medium="tactile" emma:mode="ink">
            <msink:context xmlns:msink="http://schemas.microsoft.com/ink/2010/main" type="paragraph" rotatedBoundingBox="3697,8616 3712,8616 3712,8631 3697,8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C0FCCA-CBE7-4A14-9C3E-04E9EBEF8E0D}" emma:medium="tactile" emma:mode="ink">
              <msink:context xmlns:msink="http://schemas.microsoft.com/ink/2010/main" type="line" rotatedBoundingBox="3697,8616 3712,8616 3712,8631 3697,8631"/>
            </emma:interpretation>
          </emma:emma>
        </inkml:annotationXML>
        <inkml:traceGroup>
          <inkml:annotationXML>
            <emma:emma xmlns:emma="http://www.w3.org/2003/04/emma" version="1.0">
              <emma:interpretation id="{45792ECB-7B7F-439C-9956-2602316A4932}" emma:medium="tactile" emma:mode="ink">
                <msink:context xmlns:msink="http://schemas.microsoft.com/ink/2010/main" type="inkWord" rotatedBoundingBox="3697,8616 3712,8616 3712,8631 3697,8631"/>
              </emma:interpretation>
              <emma:one-of disjunction-type="recognition" id="oneOf0">
                <emma:interpretation id="interp0" emma:lang="en-GB" emma:confidence="0">
                  <emma:literal>.</emma:literal>
                </emma:interpretation>
                <emma:interpretation id="interp1" emma:lang="en-GB" emma:confidence="0">
                  <emma:literal>`</emma:literal>
                </emma:interpretation>
                <emma:interpretation id="interp2" emma:lang="en-GB" emma:confidence="0">
                  <emma:literal>'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,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425119-8026-4371-B1AA-3289A2FCFB60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DD2809-D88C-4840-BBF1-4BE585F0327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3WJJYpE98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pM1Ad-zd0o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://www.youtube.com/watch?v=VhmMU6afIH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JtW25DcSFk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EUiKTtR5SM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KC1Depuf6Q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Higher : Factors Impacting on Performance- Physical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Strength</a:t>
            </a:r>
            <a:r>
              <a:rPr lang="en-GB" dirty="0"/>
              <a:t> is the greatest force that can be applied against an person or object.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There are 2 different types of strength;</a:t>
            </a:r>
          </a:p>
          <a:p>
            <a:endParaRPr lang="en-GB" dirty="0"/>
          </a:p>
          <a:p>
            <a:r>
              <a:rPr lang="en-GB" b="1" u="sng" dirty="0" smtClean="0"/>
              <a:t>Static</a:t>
            </a:r>
            <a:r>
              <a:rPr lang="en-GB" dirty="0" smtClean="0"/>
              <a:t>: This is the ability to </a:t>
            </a:r>
            <a:r>
              <a:rPr lang="en-GB" b="1" u="sng" dirty="0" smtClean="0"/>
              <a:t>hold or push against an object </a:t>
            </a:r>
            <a:r>
              <a:rPr lang="en-GB" dirty="0" smtClean="0"/>
              <a:t>e.g. a scrum in rugby or a shoulder tackle in football.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Explosive</a:t>
            </a:r>
            <a:r>
              <a:rPr lang="en-GB" dirty="0" smtClean="0"/>
              <a:t>: Actions such as putting a shot require a </a:t>
            </a:r>
            <a:r>
              <a:rPr lang="en-GB" b="1" u="sng" dirty="0" smtClean="0"/>
              <a:t>dynamic</a:t>
            </a:r>
            <a:r>
              <a:rPr lang="en-GB" dirty="0" smtClean="0"/>
              <a:t> release of strength.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Strength- Definition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15811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One Rep Max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Description: Your one rep max is the </a:t>
            </a:r>
            <a:r>
              <a:rPr lang="en-GB" b="1" u="sng" dirty="0" smtClean="0"/>
              <a:t>heaviest</a:t>
            </a:r>
            <a:r>
              <a:rPr lang="en-GB" u="sng" dirty="0" smtClean="0"/>
              <a:t> </a:t>
            </a:r>
            <a:r>
              <a:rPr lang="en-GB" dirty="0" smtClean="0"/>
              <a:t>weight that you can </a:t>
            </a:r>
            <a:r>
              <a:rPr lang="en-GB" b="1" u="sng" dirty="0" smtClean="0"/>
              <a:t>lift</a:t>
            </a:r>
            <a:r>
              <a:rPr lang="en-GB" dirty="0" smtClean="0"/>
              <a:t> only </a:t>
            </a:r>
            <a:r>
              <a:rPr lang="en-GB" b="1" u="sng" dirty="0" smtClean="0"/>
              <a:t>once</a:t>
            </a:r>
            <a:r>
              <a:rPr lang="en-GB" dirty="0" smtClean="0"/>
              <a:t>. Which lift you attempt depends on what muscle area you wish to test.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Strength- </a:t>
            </a:r>
            <a:r>
              <a:rPr lang="en-GB" dirty="0"/>
              <a:t>Gathering Information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1656184" cy="17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54" y="4221088"/>
            <a:ext cx="1716046" cy="17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90" y="4241428"/>
            <a:ext cx="2211528" cy="17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8" y="4241427"/>
            <a:ext cx="2209800" cy="175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 of the 1 rep max.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is </a:t>
            </a:r>
            <a:r>
              <a:rPr lang="en-GB" b="1" u="sng" dirty="0" smtClean="0"/>
              <a:t>easy to complete</a:t>
            </a:r>
          </a:p>
          <a:p>
            <a:endParaRPr lang="en-GB" dirty="0"/>
          </a:p>
          <a:p>
            <a:r>
              <a:rPr lang="en-GB" dirty="0" smtClean="0"/>
              <a:t>It is a </a:t>
            </a:r>
            <a:r>
              <a:rPr lang="en-GB" b="1" u="sng" dirty="0" smtClean="0"/>
              <a:t>permanent record </a:t>
            </a:r>
            <a:r>
              <a:rPr lang="en-GB" dirty="0" smtClean="0"/>
              <a:t>(This means you can </a:t>
            </a:r>
            <a:r>
              <a:rPr lang="en-GB" b="1" u="sng" dirty="0" smtClean="0"/>
              <a:t>compare your results </a:t>
            </a:r>
            <a:r>
              <a:rPr lang="en-GB" dirty="0" smtClean="0"/>
              <a:t>with previous attempts which is good for </a:t>
            </a:r>
            <a:r>
              <a:rPr lang="en-GB" b="1" u="sng" dirty="0" smtClean="0"/>
              <a:t>motivation</a:t>
            </a:r>
            <a:r>
              <a:rPr lang="en-GB" dirty="0" smtClean="0"/>
              <a:t> and </a:t>
            </a:r>
            <a:r>
              <a:rPr lang="en-GB" b="1" u="sng" dirty="0" smtClean="0"/>
              <a:t>tracking progress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Strength-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3685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 smtClean="0"/>
              <a:t>Speed</a:t>
            </a:r>
            <a:r>
              <a:rPr lang="en-GB" dirty="0" smtClean="0"/>
              <a:t> is the ability for the </a:t>
            </a:r>
            <a:r>
              <a:rPr lang="en-GB" u="sng" dirty="0" smtClean="0"/>
              <a:t>whole body </a:t>
            </a:r>
            <a:r>
              <a:rPr lang="en-GB" dirty="0" smtClean="0"/>
              <a:t>or a </a:t>
            </a:r>
            <a:r>
              <a:rPr lang="en-GB" b="1" u="sng" dirty="0" smtClean="0"/>
              <a:t>part of the body</a:t>
            </a:r>
            <a:r>
              <a:rPr lang="en-GB" dirty="0" smtClean="0"/>
              <a:t> to move from A to B in a </a:t>
            </a:r>
            <a:r>
              <a:rPr lang="en-GB" b="1" u="sng" dirty="0" smtClean="0"/>
              <a:t>short</a:t>
            </a:r>
            <a:r>
              <a:rPr lang="en-GB" dirty="0" smtClean="0"/>
              <a:t> period of time.</a:t>
            </a:r>
          </a:p>
          <a:p>
            <a:endParaRPr lang="en-GB" dirty="0"/>
          </a:p>
          <a:p>
            <a:r>
              <a:rPr lang="en-GB" dirty="0" smtClean="0"/>
              <a:t>There are </a:t>
            </a:r>
            <a:r>
              <a:rPr lang="en-GB" b="1" u="sng" dirty="0" smtClean="0"/>
              <a:t>two</a:t>
            </a:r>
            <a:r>
              <a:rPr lang="en-GB" dirty="0" smtClean="0"/>
              <a:t> types of speed;</a:t>
            </a:r>
          </a:p>
          <a:p>
            <a:endParaRPr lang="en-GB" dirty="0"/>
          </a:p>
          <a:p>
            <a:r>
              <a:rPr lang="en-GB" b="1" u="sng" dirty="0" smtClean="0"/>
              <a:t>Limb Speed</a:t>
            </a:r>
            <a:r>
              <a:rPr lang="en-GB" dirty="0" smtClean="0"/>
              <a:t>: This is the ability of the </a:t>
            </a:r>
            <a:r>
              <a:rPr lang="en-GB" b="1" u="sng" dirty="0" smtClean="0"/>
              <a:t>arms or legs </a:t>
            </a:r>
            <a:r>
              <a:rPr lang="en-GB" dirty="0" smtClean="0"/>
              <a:t>to </a:t>
            </a:r>
            <a:r>
              <a:rPr lang="en-GB" b="1" u="sng" dirty="0" smtClean="0"/>
              <a:t>complete an action quickly </a:t>
            </a:r>
            <a:r>
              <a:rPr lang="en-GB" dirty="0" smtClean="0"/>
              <a:t>e.g. </a:t>
            </a:r>
            <a:r>
              <a:rPr lang="en-GB" b="1" u="sng" dirty="0" smtClean="0"/>
              <a:t>overhead </a:t>
            </a:r>
            <a:r>
              <a:rPr lang="en-GB" b="1" u="sng" dirty="0"/>
              <a:t>c</a:t>
            </a:r>
            <a:r>
              <a:rPr lang="en-GB" b="1" u="sng" dirty="0" smtClean="0"/>
              <a:t>lear </a:t>
            </a:r>
            <a:r>
              <a:rPr lang="en-GB" dirty="0" smtClean="0"/>
              <a:t>in </a:t>
            </a:r>
            <a:r>
              <a:rPr lang="en-GB" b="1" u="sng" dirty="0" smtClean="0"/>
              <a:t>badminton.</a:t>
            </a:r>
          </a:p>
          <a:p>
            <a:endParaRPr lang="en-GB" dirty="0"/>
          </a:p>
          <a:p>
            <a:r>
              <a:rPr lang="en-GB" b="1" u="sng" dirty="0" smtClean="0"/>
              <a:t>Whole Body Speed</a:t>
            </a:r>
            <a:r>
              <a:rPr lang="en-GB" dirty="0" smtClean="0"/>
              <a:t>: This is the ability for someone to </a:t>
            </a:r>
            <a:r>
              <a:rPr lang="en-GB" b="1" u="sng" dirty="0" smtClean="0"/>
              <a:t>run quickly </a:t>
            </a:r>
            <a:r>
              <a:rPr lang="en-GB" dirty="0" smtClean="0"/>
              <a:t>e.g. 100m Sprint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Definition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73" y="116632"/>
            <a:ext cx="1741363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30m Running Start Sprint Test</a:t>
            </a:r>
          </a:p>
          <a:p>
            <a:endParaRPr lang="en-GB" dirty="0"/>
          </a:p>
          <a:p>
            <a:r>
              <a:rPr lang="en-GB" dirty="0" smtClean="0"/>
              <a:t>Description. Cones are set out at the </a:t>
            </a:r>
            <a:r>
              <a:rPr lang="en-GB" b="1" u="sng" dirty="0" smtClean="0"/>
              <a:t>start line</a:t>
            </a:r>
            <a:r>
              <a:rPr lang="en-GB" dirty="0" smtClean="0"/>
              <a:t>, </a:t>
            </a:r>
            <a:r>
              <a:rPr lang="en-GB" b="1" u="sng" dirty="0" smtClean="0"/>
              <a:t>30 metres</a:t>
            </a:r>
            <a:r>
              <a:rPr lang="en-GB" u="sng" dirty="0" smtClean="0"/>
              <a:t> </a:t>
            </a:r>
            <a:r>
              <a:rPr lang="en-GB" dirty="0" smtClean="0"/>
              <a:t>from the start line and </a:t>
            </a:r>
            <a:r>
              <a:rPr lang="en-GB" b="1" u="sng" dirty="0" smtClean="0"/>
              <a:t>60 metres from the start line</a:t>
            </a:r>
            <a:r>
              <a:rPr lang="en-GB" dirty="0" smtClean="0"/>
              <a:t>. You </a:t>
            </a:r>
            <a:r>
              <a:rPr lang="en-GB" b="1" u="sng" dirty="0" smtClean="0"/>
              <a:t>run</a:t>
            </a:r>
            <a:r>
              <a:rPr lang="en-GB" dirty="0" smtClean="0"/>
              <a:t> from the start to the </a:t>
            </a:r>
            <a:r>
              <a:rPr lang="en-GB" b="1" u="sng" dirty="0" smtClean="0"/>
              <a:t>30 metre line</a:t>
            </a:r>
            <a:r>
              <a:rPr lang="en-GB" u="sng" dirty="0" smtClean="0"/>
              <a:t> </a:t>
            </a:r>
            <a:r>
              <a:rPr lang="en-GB" dirty="0" smtClean="0"/>
              <a:t>then </a:t>
            </a:r>
            <a:r>
              <a:rPr lang="en-GB" b="1" u="sng" dirty="0" smtClean="0"/>
              <a:t>sprint</a:t>
            </a:r>
            <a:r>
              <a:rPr lang="en-GB" dirty="0" smtClean="0"/>
              <a:t> at your </a:t>
            </a:r>
            <a:r>
              <a:rPr lang="en-GB" b="1" u="sng" dirty="0" smtClean="0"/>
              <a:t>maximum speed for 30 metres </a:t>
            </a:r>
            <a:r>
              <a:rPr lang="en-GB" dirty="0" smtClean="0"/>
              <a:t>until the </a:t>
            </a:r>
            <a:r>
              <a:rPr lang="en-GB" b="1" u="sng" dirty="0" smtClean="0"/>
              <a:t>60</a:t>
            </a:r>
            <a:r>
              <a:rPr lang="en-GB" dirty="0" smtClean="0"/>
              <a:t> metre line. Your </a:t>
            </a:r>
            <a:r>
              <a:rPr lang="en-GB" b="1" u="sng" dirty="0" smtClean="0"/>
              <a:t>time is recorded over the 30 metres.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9650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" y="620688"/>
            <a:ext cx="9145748" cy="520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5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Advantages of the 30 Metre Running Start Sprint Test.</a:t>
            </a:r>
          </a:p>
          <a:p>
            <a:endParaRPr lang="en-GB" dirty="0"/>
          </a:p>
          <a:p>
            <a:r>
              <a:rPr lang="en-GB" dirty="0" smtClean="0"/>
              <a:t>As it has a </a:t>
            </a:r>
            <a:r>
              <a:rPr lang="en-GB" b="1" u="sng" dirty="0" smtClean="0"/>
              <a:t>running start </a:t>
            </a:r>
            <a:r>
              <a:rPr lang="en-GB" dirty="0" smtClean="0"/>
              <a:t>the test is </a:t>
            </a:r>
            <a:r>
              <a:rPr lang="en-GB" b="1" u="sng" dirty="0" smtClean="0"/>
              <a:t>more accurate</a:t>
            </a:r>
            <a:r>
              <a:rPr lang="en-GB" dirty="0" smtClean="0"/>
              <a:t> because it </a:t>
            </a:r>
            <a:r>
              <a:rPr lang="en-GB" b="1" u="sng" dirty="0" smtClean="0"/>
              <a:t>takes away reaction time </a:t>
            </a:r>
            <a:r>
              <a:rPr lang="en-GB" dirty="0" smtClean="0"/>
              <a:t>and </a:t>
            </a:r>
            <a:r>
              <a:rPr lang="en-GB" b="1" u="sng" dirty="0" smtClean="0"/>
              <a:t>reduces the effect of acceleration </a:t>
            </a:r>
            <a:r>
              <a:rPr lang="en-GB" dirty="0" smtClean="0"/>
              <a:t>on the time. </a:t>
            </a:r>
          </a:p>
          <a:p>
            <a:endParaRPr lang="en-GB" dirty="0"/>
          </a:p>
          <a:p>
            <a:r>
              <a:rPr lang="en-GB" dirty="0" smtClean="0"/>
              <a:t>Like the Multi Stage Fitness Test it is </a:t>
            </a:r>
            <a:r>
              <a:rPr lang="en-GB" b="1" u="sng" dirty="0" smtClean="0"/>
              <a:t>standardised</a:t>
            </a:r>
            <a:r>
              <a:rPr lang="en-GB" dirty="0" smtClean="0"/>
              <a:t> and can be compared to </a:t>
            </a:r>
            <a:r>
              <a:rPr lang="en-GB" b="1" u="sng" dirty="0" smtClean="0"/>
              <a:t>national averages</a:t>
            </a:r>
            <a:r>
              <a:rPr lang="en-GB" dirty="0" smtClean="0"/>
              <a:t>, </a:t>
            </a:r>
            <a:r>
              <a:rPr lang="en-GB" b="1" u="sng" dirty="0" smtClean="0"/>
              <a:t>your class</a:t>
            </a:r>
            <a:r>
              <a:rPr lang="en-GB" dirty="0" smtClean="0"/>
              <a:t> and </a:t>
            </a:r>
            <a:r>
              <a:rPr lang="en-GB" b="1" u="sng" dirty="0" smtClean="0"/>
              <a:t>previous results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6153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More advantages of the </a:t>
            </a:r>
            <a:r>
              <a:rPr lang="en-GB" dirty="0" smtClean="0"/>
              <a:t>30 Metre Running Start Sprint test: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</a:t>
            </a:r>
            <a:r>
              <a:rPr lang="en-GB" b="1" u="sng" dirty="0"/>
              <a:t>easy to </a:t>
            </a:r>
            <a:r>
              <a:rPr lang="en-GB" b="1" u="sng" dirty="0" smtClean="0"/>
              <a:t>complete</a:t>
            </a:r>
            <a:r>
              <a:rPr lang="en-GB" dirty="0" smtClean="0"/>
              <a:t>, </a:t>
            </a:r>
            <a:r>
              <a:rPr lang="en-GB" dirty="0"/>
              <a:t>because you don’t have a lot of </a:t>
            </a:r>
            <a:r>
              <a:rPr lang="en-GB" b="1" u="sng" dirty="0"/>
              <a:t>specialist equipment</a:t>
            </a:r>
            <a:r>
              <a:rPr lang="en-GB" dirty="0"/>
              <a:t>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</a:t>
            </a:r>
            <a:r>
              <a:rPr lang="en-GB" b="1" u="sng" dirty="0"/>
              <a:t>recognised</a:t>
            </a:r>
            <a:r>
              <a:rPr lang="en-GB" dirty="0"/>
              <a:t> test which means it is </a:t>
            </a:r>
            <a:r>
              <a:rPr lang="en-GB" b="1" u="sng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</a:t>
            </a:r>
            <a:r>
              <a:rPr lang="en-GB" b="1" u="sng" dirty="0"/>
              <a:t>appropriate</a:t>
            </a:r>
            <a:r>
              <a:rPr lang="en-GB" dirty="0"/>
              <a:t> way of finding out </a:t>
            </a:r>
            <a:r>
              <a:rPr lang="en-GB" dirty="0" smtClean="0"/>
              <a:t>your </a:t>
            </a:r>
            <a:r>
              <a:rPr lang="en-GB" dirty="0"/>
              <a:t>levels of </a:t>
            </a:r>
            <a:r>
              <a:rPr lang="en-GB" dirty="0" smtClean="0"/>
              <a:t>speed.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</a:t>
            </a:r>
            <a:r>
              <a:rPr lang="en-GB" b="1" u="sng" dirty="0"/>
              <a:t>training program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Speed-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9004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Flexibility</a:t>
            </a:r>
            <a:r>
              <a:rPr lang="en-GB" dirty="0" smtClean="0"/>
              <a:t> is the range of movement around a joint.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Flexibility- Definition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472608" cy="373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Sit and Reach</a:t>
            </a:r>
          </a:p>
          <a:p>
            <a:endParaRPr lang="en-GB" dirty="0"/>
          </a:p>
          <a:p>
            <a:r>
              <a:rPr lang="en-GB" dirty="0" smtClean="0"/>
              <a:t>Description: Using a </a:t>
            </a:r>
            <a:r>
              <a:rPr lang="en-GB" b="1" u="sng" dirty="0" smtClean="0"/>
              <a:t>sit and reach box </a:t>
            </a:r>
            <a:r>
              <a:rPr lang="en-GB" dirty="0" smtClean="0"/>
              <a:t>you sit down on the floor and put your feet against the box. You then </a:t>
            </a:r>
            <a:r>
              <a:rPr lang="en-GB" b="1" u="sng" dirty="0" smtClean="0"/>
              <a:t>reach forward </a:t>
            </a:r>
            <a:r>
              <a:rPr lang="en-GB" dirty="0" smtClean="0"/>
              <a:t>and push a marker as far along the box as you can </a:t>
            </a:r>
            <a:r>
              <a:rPr lang="en-GB" b="1" u="sng" dirty="0" smtClean="0"/>
              <a:t>without bending your knees</a:t>
            </a:r>
            <a:r>
              <a:rPr lang="en-GB" dirty="0" smtClean="0"/>
              <a:t>. Your result is the </a:t>
            </a:r>
            <a:r>
              <a:rPr lang="en-GB" b="1" u="sng" dirty="0" smtClean="0"/>
              <a:t>furthest point on the box</a:t>
            </a:r>
            <a:r>
              <a:rPr lang="en-GB" u="sng" dirty="0" smtClean="0"/>
              <a:t> </a:t>
            </a:r>
            <a:r>
              <a:rPr lang="en-GB" dirty="0" smtClean="0"/>
              <a:t>that you can reach.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Flexibility- </a:t>
            </a:r>
            <a:r>
              <a:rPr lang="en-GB" dirty="0"/>
              <a:t>Gathering Information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73377"/>
            <a:ext cx="3445695" cy="198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are main factors which can impact your performance.</a:t>
            </a:r>
          </a:p>
          <a:p>
            <a:r>
              <a:rPr lang="en-GB" dirty="0" smtClean="0"/>
              <a:t>To remember these we use the acronym </a:t>
            </a:r>
            <a:r>
              <a:rPr lang="en-GB" b="1" u="sng" dirty="0" smtClean="0"/>
              <a:t>M.E.S.P.</a:t>
            </a:r>
          </a:p>
          <a:p>
            <a:r>
              <a:rPr lang="en-GB" b="1" u="sng" dirty="0" smtClean="0"/>
              <a:t>M-Mental</a:t>
            </a:r>
          </a:p>
          <a:p>
            <a:r>
              <a:rPr lang="en-GB" b="1" u="sng" dirty="0" smtClean="0"/>
              <a:t>E- Emotional</a:t>
            </a:r>
          </a:p>
          <a:p>
            <a:r>
              <a:rPr lang="en-GB" b="1" u="sng" dirty="0" smtClean="0"/>
              <a:t>S- Social</a:t>
            </a:r>
          </a:p>
          <a:p>
            <a:r>
              <a:rPr lang="en-GB" b="1" u="sng" dirty="0" smtClean="0"/>
              <a:t>P- Physical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Factors Impacting on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7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en-GB" dirty="0" smtClean="0"/>
              <a:t>Advantages of the Sit and reach Test.</a:t>
            </a:r>
          </a:p>
          <a:p>
            <a:endParaRPr lang="en-GB" dirty="0"/>
          </a:p>
          <a:p>
            <a:r>
              <a:rPr lang="en-GB" b="1" u="sng" dirty="0" smtClean="0"/>
              <a:t>Standardised</a:t>
            </a:r>
          </a:p>
          <a:p>
            <a:endParaRPr lang="en-GB" dirty="0"/>
          </a:p>
          <a:p>
            <a:r>
              <a:rPr lang="en-GB" b="1" u="sng" dirty="0" smtClean="0"/>
              <a:t>Permanent Record</a:t>
            </a:r>
          </a:p>
          <a:p>
            <a:endParaRPr lang="en-GB" dirty="0"/>
          </a:p>
          <a:p>
            <a:r>
              <a:rPr lang="en-GB" b="1" u="sng" dirty="0" smtClean="0"/>
              <a:t>Easy to Complete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Flexibility-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35409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More advantages of the </a:t>
            </a:r>
            <a:r>
              <a:rPr lang="en-GB" dirty="0" smtClean="0"/>
              <a:t>Sit and Reach </a:t>
            </a:r>
            <a:r>
              <a:rPr lang="en-GB" dirty="0"/>
              <a:t>T</a:t>
            </a:r>
            <a:r>
              <a:rPr lang="en-GB" dirty="0" smtClean="0"/>
              <a:t>est</a:t>
            </a:r>
            <a:r>
              <a:rPr lang="en-GB" dirty="0"/>
              <a:t>: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</a:t>
            </a:r>
            <a:r>
              <a:rPr lang="en-GB" b="1" u="sng" dirty="0"/>
              <a:t>easy to complete</a:t>
            </a:r>
            <a:r>
              <a:rPr lang="en-GB" dirty="0"/>
              <a:t>, because you don’t have a lot of </a:t>
            </a:r>
            <a:r>
              <a:rPr lang="en-GB" b="1" u="sng" dirty="0"/>
              <a:t>specialist equipment.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</a:t>
            </a:r>
            <a:r>
              <a:rPr lang="en-GB" b="1" u="sng" dirty="0"/>
              <a:t>recognised</a:t>
            </a:r>
            <a:r>
              <a:rPr lang="en-GB" dirty="0"/>
              <a:t> test which means it is </a:t>
            </a:r>
            <a:r>
              <a:rPr lang="en-GB" b="1" u="sng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</a:t>
            </a:r>
            <a:r>
              <a:rPr lang="en-GB" b="1" u="sng" dirty="0"/>
              <a:t>appropriate</a:t>
            </a:r>
            <a:r>
              <a:rPr lang="en-GB" dirty="0"/>
              <a:t> way of finding out </a:t>
            </a:r>
            <a:r>
              <a:rPr lang="en-GB" dirty="0" smtClean="0"/>
              <a:t>your </a:t>
            </a:r>
            <a:r>
              <a:rPr lang="en-GB" dirty="0"/>
              <a:t>levels of </a:t>
            </a:r>
            <a:r>
              <a:rPr lang="en-GB" dirty="0" smtClean="0"/>
              <a:t>flexibility.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training program.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Flexibility-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41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Power</a:t>
            </a:r>
            <a:r>
              <a:rPr lang="en-GB" dirty="0" smtClean="0"/>
              <a:t> is the combination of </a:t>
            </a:r>
            <a:r>
              <a:rPr lang="en-GB" b="1" dirty="0" smtClean="0"/>
              <a:t>speed</a:t>
            </a:r>
            <a:r>
              <a:rPr lang="en-GB" dirty="0" smtClean="0"/>
              <a:t> and </a:t>
            </a:r>
            <a:r>
              <a:rPr lang="en-GB" b="1" dirty="0" smtClean="0"/>
              <a:t>strength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/>
              <a:t>Power</a:t>
            </a:r>
            <a:r>
              <a:rPr lang="en-GB" dirty="0" smtClean="0"/>
              <a:t> = </a:t>
            </a:r>
            <a:r>
              <a:rPr lang="en-GB" b="1" u="sng" dirty="0" smtClean="0"/>
              <a:t>Speed</a:t>
            </a:r>
            <a:r>
              <a:rPr lang="en-GB" dirty="0" smtClean="0"/>
              <a:t> X </a:t>
            </a:r>
            <a:r>
              <a:rPr lang="en-GB" b="1" u="sng" dirty="0" smtClean="0"/>
              <a:t>Strength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Definition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5744"/>
            <a:ext cx="2808312" cy="263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07" y="3365744"/>
            <a:ext cx="2229232" cy="263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and remember that a basketball rim is 10ft high and Nate Robinson is only 5ft 9.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www.youtube.com/watch?v=n3WJJYpE988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in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4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Standing Broad Jump</a:t>
            </a:r>
          </a:p>
          <a:p>
            <a:endParaRPr lang="en-GB" dirty="0"/>
          </a:p>
          <a:p>
            <a:r>
              <a:rPr lang="en-GB" dirty="0" smtClean="0"/>
              <a:t>Description: Using a </a:t>
            </a:r>
            <a:r>
              <a:rPr lang="en-GB" b="1" dirty="0" smtClean="0"/>
              <a:t>standing broad jump mat</a:t>
            </a:r>
            <a:r>
              <a:rPr lang="en-GB" dirty="0" smtClean="0"/>
              <a:t> you stand at the start line and </a:t>
            </a:r>
            <a:r>
              <a:rPr lang="en-GB" b="1" dirty="0" smtClean="0"/>
              <a:t>jump with two feet</a:t>
            </a:r>
            <a:r>
              <a:rPr lang="en-GB" dirty="0" smtClean="0"/>
              <a:t> as far as possible. Your </a:t>
            </a:r>
            <a:r>
              <a:rPr lang="en-GB" b="1" dirty="0" smtClean="0"/>
              <a:t>score</a:t>
            </a:r>
            <a:r>
              <a:rPr lang="en-GB" dirty="0" smtClean="0"/>
              <a:t> is taken from the </a:t>
            </a:r>
            <a:r>
              <a:rPr lang="en-GB" b="1" dirty="0" smtClean="0"/>
              <a:t>back of your heel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</a:t>
            </a:r>
            <a:r>
              <a:rPr lang="en-GB" dirty="0"/>
              <a:t>Gathering Information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2880320" cy="215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0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Advantages of the Standing Broad Jump;</a:t>
            </a:r>
          </a:p>
          <a:p>
            <a:endParaRPr lang="en-GB" dirty="0"/>
          </a:p>
          <a:p>
            <a:r>
              <a:rPr lang="en-GB" dirty="0"/>
              <a:t>Standardised</a:t>
            </a:r>
          </a:p>
          <a:p>
            <a:endParaRPr lang="en-GB" dirty="0"/>
          </a:p>
          <a:p>
            <a:r>
              <a:rPr lang="en-GB" dirty="0"/>
              <a:t>Permanent Record</a:t>
            </a:r>
          </a:p>
          <a:p>
            <a:endParaRPr lang="en-GB" dirty="0"/>
          </a:p>
          <a:p>
            <a:r>
              <a:rPr lang="en-GB" dirty="0"/>
              <a:t>Easy to Complete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42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More advantages of the </a:t>
            </a:r>
            <a:r>
              <a:rPr lang="en-GB" dirty="0" smtClean="0"/>
              <a:t>Standing Broad Jump: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recognised test which means it is </a:t>
            </a:r>
            <a:r>
              <a:rPr lang="en-GB" b="1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appropriate way of finding out </a:t>
            </a:r>
            <a:r>
              <a:rPr lang="en-GB" dirty="0" smtClean="0"/>
              <a:t>your </a:t>
            </a:r>
            <a:r>
              <a:rPr lang="en-GB" dirty="0"/>
              <a:t>levels of </a:t>
            </a:r>
            <a:r>
              <a:rPr lang="en-GB" dirty="0" smtClean="0"/>
              <a:t>power.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training program.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7754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Muscular Endurance</a:t>
            </a:r>
            <a:r>
              <a:rPr lang="en-GB" dirty="0" smtClean="0"/>
              <a:t> is the ability of a </a:t>
            </a:r>
            <a:r>
              <a:rPr lang="en-GB" b="1" dirty="0" smtClean="0"/>
              <a:t>muscle or a group of muscles</a:t>
            </a:r>
            <a:r>
              <a:rPr lang="en-GB" dirty="0" smtClean="0"/>
              <a:t> to be able to </a:t>
            </a:r>
            <a:r>
              <a:rPr lang="en-GB" b="1" dirty="0" smtClean="0"/>
              <a:t>repeat an action</a:t>
            </a:r>
            <a:r>
              <a:rPr lang="en-GB" dirty="0" smtClean="0"/>
              <a:t> or </a:t>
            </a:r>
            <a:r>
              <a:rPr lang="en-GB" b="1" dirty="0" smtClean="0"/>
              <a:t>set of actions</a:t>
            </a:r>
            <a:r>
              <a:rPr lang="en-GB" dirty="0" smtClean="0"/>
              <a:t> over a </a:t>
            </a:r>
            <a:r>
              <a:rPr lang="en-GB" b="1" dirty="0" smtClean="0"/>
              <a:t>long period of time.</a:t>
            </a:r>
            <a:endParaRPr lang="en-GB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Muscular Endurance- Definition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7" y="3300738"/>
            <a:ext cx="3826632" cy="252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456384" cy="25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4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several tests for muscular endurance, depending on which muscle group requires testing. An example of a muscular endurance test is;</a:t>
            </a:r>
          </a:p>
          <a:p>
            <a:endParaRPr lang="en-GB" dirty="0"/>
          </a:p>
          <a:p>
            <a:r>
              <a:rPr lang="en-GB" dirty="0" smtClean="0"/>
              <a:t>Name: 30 Second Press Up Test.</a:t>
            </a:r>
          </a:p>
          <a:p>
            <a:endParaRPr lang="en-GB" dirty="0"/>
          </a:p>
          <a:p>
            <a:r>
              <a:rPr lang="en-GB" dirty="0" smtClean="0"/>
              <a:t>Description: You have </a:t>
            </a:r>
            <a:r>
              <a:rPr lang="en-GB" b="1" dirty="0" smtClean="0"/>
              <a:t>30 seconds </a:t>
            </a:r>
            <a:r>
              <a:rPr lang="en-GB" dirty="0" smtClean="0"/>
              <a:t>to complete </a:t>
            </a:r>
            <a:r>
              <a:rPr lang="en-GB" b="1" dirty="0" smtClean="0"/>
              <a:t>as many press ups </a:t>
            </a:r>
            <a:r>
              <a:rPr lang="en-GB" dirty="0" smtClean="0"/>
              <a:t>as you can. You </a:t>
            </a:r>
            <a:r>
              <a:rPr lang="en-GB" b="1" dirty="0" smtClean="0"/>
              <a:t>partner counts </a:t>
            </a:r>
            <a:r>
              <a:rPr lang="en-GB" dirty="0" smtClean="0"/>
              <a:t>and </a:t>
            </a:r>
            <a:r>
              <a:rPr lang="en-GB" b="1" dirty="0" smtClean="0"/>
              <a:t>records</a:t>
            </a:r>
            <a:r>
              <a:rPr lang="en-GB" dirty="0" smtClean="0"/>
              <a:t> the final number.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Muscular Endurance-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9167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Advantages of the 1 Minute Press Up Test;</a:t>
            </a:r>
          </a:p>
          <a:p>
            <a:endParaRPr lang="en-GB" dirty="0"/>
          </a:p>
          <a:p>
            <a:r>
              <a:rPr lang="en-GB" dirty="0"/>
              <a:t>It is easy to complete, because you don’t have a lot of specialist equipment.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is a recognised test which means it is </a:t>
            </a:r>
            <a:r>
              <a:rPr lang="en-GB" b="1" dirty="0"/>
              <a:t>VALID</a:t>
            </a:r>
          </a:p>
          <a:p>
            <a:pPr marL="109728" indent="0">
              <a:buNone/>
            </a:pPr>
            <a:endParaRPr lang="en-GB" b="1" dirty="0"/>
          </a:p>
          <a:p>
            <a:r>
              <a:rPr lang="en-GB" dirty="0"/>
              <a:t>It is an appropriate way of finding out your levels of </a:t>
            </a:r>
            <a:r>
              <a:rPr lang="en-GB" dirty="0" smtClean="0"/>
              <a:t>muscular endurance in your arms.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/>
              <a:t>It helps you to create your training program.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Muscular Endurance-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770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physical factor can be broken down into 3 sub factors. Within these 3 sub factors are many other factors. These are;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b="1" u="sng" dirty="0" smtClean="0"/>
              <a:t>Physical fitness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b="1" u="sng" dirty="0" smtClean="0"/>
              <a:t>Skill fitness</a:t>
            </a:r>
          </a:p>
          <a:p>
            <a:endParaRPr lang="en-GB" b="1" u="sng" dirty="0"/>
          </a:p>
          <a:p>
            <a:r>
              <a:rPr lang="en-GB" b="1" u="sng" dirty="0" smtClean="0"/>
              <a:t>Tactical Fitness</a:t>
            </a:r>
          </a:p>
          <a:p>
            <a:pPr marL="109728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9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improve in a fitness area we must train.</a:t>
            </a:r>
          </a:p>
          <a:p>
            <a:endParaRPr lang="en-GB" dirty="0"/>
          </a:p>
          <a:p>
            <a:r>
              <a:rPr lang="en-GB" dirty="0" smtClean="0"/>
              <a:t>The type of training that we complete depends on the factor that we are trying to improve.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Methods of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5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main way to train CRE is to use </a:t>
            </a:r>
            <a:r>
              <a:rPr lang="en-GB" b="1" u="sng" dirty="0" smtClean="0"/>
              <a:t>FARTLEK</a:t>
            </a:r>
            <a:r>
              <a:rPr lang="en-GB" dirty="0" smtClean="0"/>
              <a:t> training. </a:t>
            </a:r>
          </a:p>
          <a:p>
            <a:endParaRPr lang="en-GB" dirty="0"/>
          </a:p>
          <a:p>
            <a:r>
              <a:rPr lang="en-GB" dirty="0" smtClean="0"/>
              <a:t>Fartlek is a Swedish method of CRE training and involves </a:t>
            </a:r>
            <a:r>
              <a:rPr lang="en-GB" b="1" dirty="0" smtClean="0"/>
              <a:t>VARIED PACE RUNNING</a:t>
            </a:r>
          </a:p>
          <a:p>
            <a:endParaRPr lang="en-GB" b="1" dirty="0"/>
          </a:p>
          <a:p>
            <a:r>
              <a:rPr lang="en-GB" dirty="0" smtClean="0"/>
              <a:t>This means that you jog, walk and sprint.</a:t>
            </a:r>
          </a:p>
          <a:p>
            <a:endParaRPr lang="en-GB" dirty="0"/>
          </a:p>
          <a:p>
            <a:r>
              <a:rPr lang="en-GB" dirty="0" smtClean="0"/>
              <a:t>A Fartlek session should last between 20 and 30 minutes.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Training- CRE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6184" cy="10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7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doing any CRE training it is important to work within your training zone for the majority of the session.</a:t>
            </a:r>
          </a:p>
          <a:p>
            <a:endParaRPr lang="en-GB" dirty="0"/>
          </a:p>
          <a:p>
            <a:r>
              <a:rPr lang="en-GB" dirty="0" smtClean="0"/>
              <a:t>Your training zone for CRE is between 60 and 80% of your maximum heart rate.</a:t>
            </a:r>
          </a:p>
          <a:p>
            <a:endParaRPr lang="en-GB" dirty="0"/>
          </a:p>
          <a:p>
            <a:r>
              <a:rPr lang="en-GB" dirty="0" smtClean="0"/>
              <a:t>You maximum heart rate is 220 – your 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Zone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79" y="1014"/>
            <a:ext cx="1584176" cy="139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"/>
            <a:ext cx="9144000" cy="68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8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5400600" cy="58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It is </a:t>
            </a:r>
            <a:r>
              <a:rPr lang="en-GB" b="1" dirty="0" smtClean="0"/>
              <a:t>varied </a:t>
            </a:r>
            <a:r>
              <a:rPr lang="en-GB" b="1" dirty="0"/>
              <a:t>p</a:t>
            </a:r>
            <a:r>
              <a:rPr lang="en-GB" b="1" dirty="0" smtClean="0"/>
              <a:t>ace</a:t>
            </a:r>
            <a:r>
              <a:rPr lang="en-GB" dirty="0" smtClean="0"/>
              <a:t>, just like many sports including football and basketball where you run at different paces. </a:t>
            </a:r>
          </a:p>
          <a:p>
            <a:endParaRPr lang="en-GB" dirty="0"/>
          </a:p>
          <a:p>
            <a:r>
              <a:rPr lang="en-GB" dirty="0" smtClean="0"/>
              <a:t>This means it is </a:t>
            </a:r>
            <a:r>
              <a:rPr lang="en-GB" b="1" u="sng" dirty="0" smtClean="0"/>
              <a:t>GAME LIKE!</a:t>
            </a:r>
          </a:p>
          <a:p>
            <a:pPr marL="109728" indent="0">
              <a:buNone/>
            </a:pPr>
            <a:endParaRPr lang="en-GB" b="1" u="sng" dirty="0"/>
          </a:p>
          <a:p>
            <a:r>
              <a:rPr lang="en-GB" dirty="0" smtClean="0"/>
              <a:t>It is easy to do and doesn’t require any equipment</a:t>
            </a:r>
          </a:p>
          <a:p>
            <a:endParaRPr lang="en-GB" dirty="0"/>
          </a:p>
          <a:p>
            <a:r>
              <a:rPr lang="en-GB" dirty="0" smtClean="0"/>
              <a:t>It is a very effective method of increasing CRE.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Fartlek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4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many, many benefits to improving CRE.</a:t>
            </a:r>
          </a:p>
          <a:p>
            <a:endParaRPr lang="en-GB" dirty="0"/>
          </a:p>
          <a:p>
            <a:r>
              <a:rPr lang="en-GB" dirty="0" smtClean="0"/>
              <a:t>1. Heart becomes bigger and more effective! This makes it easier for the heart to pump blood around the body.</a:t>
            </a:r>
          </a:p>
          <a:p>
            <a:endParaRPr lang="en-GB" dirty="0"/>
          </a:p>
          <a:p>
            <a:r>
              <a:rPr lang="en-GB" dirty="0" smtClean="0"/>
              <a:t>So it can do the same job in fewer beats which means it takes longer to tire.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 CRE-Effects on the Body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1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2. The </a:t>
            </a:r>
            <a:r>
              <a:rPr lang="en-GB" b="1" dirty="0" smtClean="0"/>
              <a:t>lungs</a:t>
            </a:r>
            <a:r>
              <a:rPr lang="en-GB" dirty="0" smtClean="0"/>
              <a:t> will become </a:t>
            </a:r>
            <a:r>
              <a:rPr lang="en-GB" b="1" dirty="0" smtClean="0"/>
              <a:t>bigger</a:t>
            </a:r>
            <a:r>
              <a:rPr lang="en-GB" dirty="0" smtClean="0"/>
              <a:t> and </a:t>
            </a:r>
            <a:r>
              <a:rPr lang="en-GB" b="1" dirty="0" smtClean="0"/>
              <a:t>more effective</a:t>
            </a:r>
            <a:r>
              <a:rPr lang="en-GB" dirty="0" smtClean="0"/>
              <a:t>. This means that they can take in </a:t>
            </a:r>
            <a:r>
              <a:rPr lang="en-GB" b="1" dirty="0" smtClean="0"/>
              <a:t>more oxygen</a:t>
            </a:r>
            <a:r>
              <a:rPr lang="en-GB" dirty="0" smtClean="0"/>
              <a:t> with </a:t>
            </a:r>
            <a:r>
              <a:rPr lang="en-GB" b="1" dirty="0" smtClean="0"/>
              <a:t>fewer breaths</a:t>
            </a:r>
          </a:p>
          <a:p>
            <a:endParaRPr lang="en-GB" dirty="0"/>
          </a:p>
          <a:p>
            <a:r>
              <a:rPr lang="en-GB" dirty="0" smtClean="0"/>
              <a:t>3. Your </a:t>
            </a:r>
            <a:r>
              <a:rPr lang="en-GB" b="1" dirty="0" smtClean="0"/>
              <a:t>resting</a:t>
            </a:r>
            <a:r>
              <a:rPr lang="en-GB" dirty="0" smtClean="0"/>
              <a:t> heart rate will </a:t>
            </a:r>
            <a:r>
              <a:rPr lang="en-GB" b="1" dirty="0" smtClean="0"/>
              <a:t>decrease</a:t>
            </a:r>
            <a:r>
              <a:rPr lang="en-GB" dirty="0" smtClean="0"/>
              <a:t>. The </a:t>
            </a:r>
            <a:r>
              <a:rPr lang="en-GB" b="1" dirty="0" smtClean="0"/>
              <a:t>average person </a:t>
            </a:r>
            <a:r>
              <a:rPr lang="en-GB" dirty="0" smtClean="0"/>
              <a:t>has a resting heart rate of </a:t>
            </a:r>
            <a:r>
              <a:rPr lang="en-GB" b="1" dirty="0" smtClean="0"/>
              <a:t>70BPM</a:t>
            </a:r>
            <a:r>
              <a:rPr lang="en-GB" dirty="0" smtClean="0"/>
              <a:t> but this can drop to as low as </a:t>
            </a:r>
            <a:r>
              <a:rPr lang="en-GB" b="1" dirty="0" smtClean="0"/>
              <a:t>30BPM</a:t>
            </a:r>
            <a:r>
              <a:rPr lang="en-GB" dirty="0" smtClean="0"/>
              <a:t> for </a:t>
            </a:r>
            <a:r>
              <a:rPr lang="en-GB" b="1" dirty="0" smtClean="0"/>
              <a:t>elite athletes</a:t>
            </a:r>
            <a:r>
              <a:rPr lang="en-GB" dirty="0" smtClean="0"/>
              <a:t>. A </a:t>
            </a:r>
            <a:r>
              <a:rPr lang="en-GB" b="1" dirty="0" smtClean="0"/>
              <a:t>lower resting </a:t>
            </a:r>
            <a:r>
              <a:rPr lang="en-GB" b="1" dirty="0"/>
              <a:t>h</a:t>
            </a:r>
            <a:r>
              <a:rPr lang="en-GB" b="1" dirty="0" smtClean="0"/>
              <a:t>eart </a:t>
            </a:r>
            <a:r>
              <a:rPr lang="en-GB" b="1" dirty="0"/>
              <a:t>r</a:t>
            </a:r>
            <a:r>
              <a:rPr lang="en-GB" b="1" dirty="0" smtClean="0"/>
              <a:t>ate </a:t>
            </a:r>
            <a:r>
              <a:rPr lang="en-GB" dirty="0" smtClean="0"/>
              <a:t>means it will take </a:t>
            </a:r>
            <a:r>
              <a:rPr lang="en-GB" b="1" dirty="0" smtClean="0"/>
              <a:t>longe</a:t>
            </a:r>
            <a:r>
              <a:rPr lang="en-GB" dirty="0" smtClean="0"/>
              <a:t>r for elite athletes to reach their </a:t>
            </a:r>
            <a:r>
              <a:rPr lang="en-GB" b="1" dirty="0" smtClean="0"/>
              <a:t>maximum</a:t>
            </a:r>
            <a:r>
              <a:rPr lang="en-GB" dirty="0" smtClean="0"/>
              <a:t>, so they can </a:t>
            </a:r>
            <a:r>
              <a:rPr lang="en-GB" b="1" dirty="0" smtClean="0"/>
              <a:t>perform at a higher level for longer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Training CRE-Effects on the Body</a:t>
            </a:r>
          </a:p>
        </p:txBody>
      </p:sp>
    </p:spTree>
    <p:extLst>
      <p:ext uri="{BB962C8B-B14F-4D97-AF65-F5344CB8AC3E}">
        <p14:creationId xmlns:p14="http://schemas.microsoft.com/office/powerpoint/2010/main" val="10686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Method: Weight Training</a:t>
            </a:r>
          </a:p>
          <a:p>
            <a:endParaRPr lang="en-GB" dirty="0"/>
          </a:p>
          <a:p>
            <a:r>
              <a:rPr lang="en-GB" dirty="0" smtClean="0"/>
              <a:t>Description: To improve strength through weight training you should lift </a:t>
            </a:r>
            <a:r>
              <a:rPr lang="en-GB" b="1" dirty="0" smtClean="0"/>
              <a:t>heavy weights </a:t>
            </a:r>
            <a:r>
              <a:rPr lang="en-GB" dirty="0" smtClean="0"/>
              <a:t>(about 70-80% of 1 rep max) for a </a:t>
            </a:r>
            <a:r>
              <a:rPr lang="en-GB" b="1" dirty="0" smtClean="0"/>
              <a:t>low number of reps </a:t>
            </a:r>
            <a:r>
              <a:rPr lang="en-GB" dirty="0" smtClean="0"/>
              <a:t>(3-5) </a:t>
            </a:r>
          </a:p>
          <a:p>
            <a:endParaRPr lang="en-GB" dirty="0"/>
          </a:p>
          <a:p>
            <a:r>
              <a:rPr lang="en-GB" dirty="0" smtClean="0"/>
              <a:t>So if your 1 rep max bench press is 100kg you should complete 3 sets of 5 reps at 80kg.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Methods of Training- Strength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1656184" cy="125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5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muscle mass will increase</a:t>
            </a:r>
          </a:p>
          <a:p>
            <a:endParaRPr lang="en-GB" dirty="0"/>
          </a:p>
          <a:p>
            <a:r>
              <a:rPr lang="en-GB" dirty="0" smtClean="0"/>
              <a:t>You will become stronger</a:t>
            </a:r>
          </a:p>
          <a:p>
            <a:endParaRPr lang="en-GB" dirty="0"/>
          </a:p>
          <a:p>
            <a:r>
              <a:rPr lang="en-GB" dirty="0" smtClean="0"/>
              <a:t>This will mean your weight will increase (muscle weights roughly 2x fat). If </a:t>
            </a:r>
            <a:r>
              <a:rPr lang="en-GB" dirty="0"/>
              <a:t>you become too </a:t>
            </a:r>
            <a:r>
              <a:rPr lang="en-GB" dirty="0" smtClean="0"/>
              <a:t>heavy it can have a negative effect on your speed and agility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Training Strength- Effects on the Body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64786"/>
            <a:ext cx="1872208" cy="22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8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Question: Name 6 different types of </a:t>
            </a:r>
            <a:r>
              <a:rPr lang="en-GB" dirty="0"/>
              <a:t>p</a:t>
            </a:r>
            <a:r>
              <a:rPr lang="en-GB" dirty="0" smtClean="0"/>
              <a:t>hysical fitness.</a:t>
            </a:r>
          </a:p>
          <a:p>
            <a:r>
              <a:rPr lang="en-GB" b="1" u="sng" dirty="0" smtClean="0"/>
              <a:t>C.R.E (Cardio Respiratory Endurance)</a:t>
            </a:r>
          </a:p>
          <a:p>
            <a:r>
              <a:rPr lang="en-GB" b="1" u="sng" dirty="0" smtClean="0"/>
              <a:t>Strength</a:t>
            </a:r>
          </a:p>
          <a:p>
            <a:r>
              <a:rPr lang="en-GB" b="1" u="sng" dirty="0" smtClean="0"/>
              <a:t>Speed</a:t>
            </a:r>
          </a:p>
          <a:p>
            <a:r>
              <a:rPr lang="en-GB" b="1" u="sng" dirty="0" smtClean="0"/>
              <a:t>Flexibility</a:t>
            </a:r>
          </a:p>
          <a:p>
            <a:r>
              <a:rPr lang="en-GB" b="1" u="sng" dirty="0" smtClean="0"/>
              <a:t>Power</a:t>
            </a:r>
          </a:p>
          <a:p>
            <a:r>
              <a:rPr lang="en-GB" b="1" u="sng" dirty="0" smtClean="0"/>
              <a:t>Muscular Endurance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Fitness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0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Interval Training</a:t>
            </a:r>
          </a:p>
          <a:p>
            <a:endParaRPr lang="en-GB" dirty="0"/>
          </a:p>
          <a:p>
            <a:r>
              <a:rPr lang="en-GB" dirty="0" smtClean="0"/>
              <a:t>Method: Interval training works on a </a:t>
            </a:r>
            <a:r>
              <a:rPr lang="en-GB" b="1" dirty="0" smtClean="0"/>
              <a:t>4:1 Work to Rest Ratio.</a:t>
            </a:r>
          </a:p>
          <a:p>
            <a:endParaRPr lang="en-GB" dirty="0"/>
          </a:p>
          <a:p>
            <a:r>
              <a:rPr lang="en-GB" dirty="0" smtClean="0"/>
              <a:t>I.e. Sprint for 10 seconds then rest for 40. Complete this 5 times.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Training- Speed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0478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4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 smtClean="0"/>
              <a:t>Name: Plyometric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r>
              <a:rPr lang="en-GB" dirty="0" smtClean="0"/>
              <a:t>Method: Plyometric training involves lots of </a:t>
            </a:r>
            <a:r>
              <a:rPr lang="en-GB" b="1" dirty="0" smtClean="0"/>
              <a:t>fast actions </a:t>
            </a:r>
            <a:r>
              <a:rPr lang="en-GB" dirty="0" smtClean="0"/>
              <a:t>such as 1 or 2 legged box jumps. This helps to build </a:t>
            </a:r>
            <a:r>
              <a:rPr lang="en-GB" b="1" dirty="0" smtClean="0"/>
              <a:t>fast twitch muscle fibres </a:t>
            </a:r>
            <a:r>
              <a:rPr lang="en-GB" dirty="0" smtClean="0"/>
              <a:t>which help to generate power.</a:t>
            </a:r>
          </a:p>
          <a:p>
            <a:pPr marL="109728" indent="0">
              <a:buNone/>
            </a:pPr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of Training- Power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57" y="4149080"/>
            <a:ext cx="3707035" cy="23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0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to see some plyometric training!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www.youtube.com/watch?v=ppM1Ad-zd0o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Plyometric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Weight Training</a:t>
            </a:r>
          </a:p>
          <a:p>
            <a:endParaRPr lang="en-GB" dirty="0"/>
          </a:p>
          <a:p>
            <a:r>
              <a:rPr lang="en-GB" dirty="0" smtClean="0"/>
              <a:t>This is similar to strength training however you will lift </a:t>
            </a:r>
            <a:r>
              <a:rPr lang="en-GB" b="1" dirty="0" smtClean="0"/>
              <a:t>light weight</a:t>
            </a:r>
            <a:r>
              <a:rPr lang="en-GB" dirty="0" smtClean="0"/>
              <a:t> (30-40% of maximum) for a </a:t>
            </a:r>
            <a:r>
              <a:rPr lang="en-GB" b="1" dirty="0" smtClean="0"/>
              <a:t>high number of repetitions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If your 1 rep max chest press is 100kg you will lift 30kg for 3 sets of 20 reps.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Methods of Training- Muscular Endurance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332656"/>
            <a:ext cx="14382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Task: Name 5 activities which require a good level of CRE.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CRE impact performance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90" y="5073574"/>
            <a:ext cx="2438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2420888"/>
            <a:ext cx="22193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52" y="1988840"/>
            <a:ext cx="153804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53" y="1988840"/>
            <a:ext cx="18288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5" y="4991100"/>
            <a:ext cx="26003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060848"/>
            <a:ext cx="23907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153" y="5435524"/>
            <a:ext cx="22098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15" y="3932667"/>
            <a:ext cx="26574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78" y="3829881"/>
            <a:ext cx="25050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5" y="3501008"/>
            <a:ext cx="25336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1" y="3703340"/>
            <a:ext cx="2479040" cy="147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5359323"/>
            <a:ext cx="2257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2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already know the impact that CRE has on our bodies, now lets look at how it can impact your performance in an activity.</a:t>
            </a:r>
          </a:p>
          <a:p>
            <a:endParaRPr lang="en-GB" dirty="0"/>
          </a:p>
          <a:p>
            <a:r>
              <a:rPr lang="en-GB" dirty="0" smtClean="0"/>
              <a:t>It is </a:t>
            </a:r>
            <a:r>
              <a:rPr lang="en-GB" b="1" dirty="0" smtClean="0"/>
              <a:t>important</a:t>
            </a:r>
            <a:r>
              <a:rPr lang="en-GB" dirty="0" smtClean="0"/>
              <a:t> to remember that because </a:t>
            </a:r>
            <a:r>
              <a:rPr lang="en-GB" b="1" dirty="0" smtClean="0"/>
              <a:t>CRE is endurance</a:t>
            </a:r>
            <a:r>
              <a:rPr lang="en-GB" dirty="0" smtClean="0"/>
              <a:t>, the benefits of </a:t>
            </a:r>
            <a:r>
              <a:rPr lang="en-GB" b="1" dirty="0" smtClean="0"/>
              <a:t>good CRE</a:t>
            </a:r>
            <a:r>
              <a:rPr lang="en-GB" dirty="0" smtClean="0"/>
              <a:t> come into effect in the </a:t>
            </a:r>
            <a:r>
              <a:rPr lang="en-GB" b="1" dirty="0" smtClean="0"/>
              <a:t>latter stages of a match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i="1" dirty="0" smtClean="0"/>
              <a:t>Towards the end of the game</a:t>
            </a:r>
            <a:r>
              <a:rPr lang="en-GB" dirty="0" smtClean="0"/>
              <a:t>… </a:t>
            </a:r>
            <a:r>
              <a:rPr lang="en-GB" i="1" dirty="0" smtClean="0"/>
              <a:t>in the last 10 minutes of the match</a:t>
            </a:r>
            <a:r>
              <a:rPr lang="en-GB" dirty="0" smtClean="0"/>
              <a:t>… </a:t>
            </a:r>
            <a:r>
              <a:rPr lang="en-GB" i="1" dirty="0" smtClean="0"/>
              <a:t>in the final set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2733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impact does CRE have on your performance in football?</a:t>
            </a:r>
          </a:p>
          <a:p>
            <a:endParaRPr lang="en-GB" dirty="0"/>
          </a:p>
          <a:p>
            <a:r>
              <a:rPr lang="en-GB" i="1" dirty="0" smtClean="0"/>
              <a:t>Towards the end of the match I can still…</a:t>
            </a:r>
          </a:p>
          <a:p>
            <a:endParaRPr lang="en-GB" i="1" dirty="0"/>
          </a:p>
          <a:p>
            <a:r>
              <a:rPr lang="en-GB" i="1" dirty="0" smtClean="0"/>
              <a:t>Make runs forward and attack the opposition.</a:t>
            </a:r>
          </a:p>
          <a:p>
            <a:endParaRPr lang="en-GB" i="1" dirty="0"/>
          </a:p>
          <a:p>
            <a:r>
              <a:rPr lang="en-GB" i="1" dirty="0" smtClean="0"/>
              <a:t>Keep up with attackers and stop them going past me</a:t>
            </a:r>
          </a:p>
          <a:p>
            <a:endParaRPr lang="en-GB" i="1" dirty="0"/>
          </a:p>
          <a:p>
            <a:r>
              <a:rPr lang="en-GB" i="1" dirty="0" smtClean="0"/>
              <a:t>Maintain a high skill level (shoot + pass accurately)</a:t>
            </a:r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21516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Other examples include;</a:t>
            </a:r>
          </a:p>
          <a:p>
            <a:endParaRPr lang="en-GB" i="1" dirty="0"/>
          </a:p>
          <a:p>
            <a:r>
              <a:rPr lang="en-GB" i="1" dirty="0" smtClean="0"/>
              <a:t>I can avoid the effects of fatigue towards the end of the match.</a:t>
            </a:r>
          </a:p>
          <a:p>
            <a:endParaRPr lang="en-GB" i="1" dirty="0"/>
          </a:p>
          <a:p>
            <a:r>
              <a:rPr lang="en-GB" i="1" dirty="0" smtClean="0"/>
              <a:t>I can maintain a high level of concentration for the full match</a:t>
            </a:r>
          </a:p>
          <a:p>
            <a:endParaRPr lang="en-GB" i="1" dirty="0"/>
          </a:p>
          <a:p>
            <a:r>
              <a:rPr lang="en-GB" i="1" dirty="0" smtClean="0"/>
              <a:t>I won’t become tired which helps prevent me from making mistakes towards the end of the match.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20023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Task: Answer the following questions in your jotter.</a:t>
            </a:r>
          </a:p>
          <a:p>
            <a:endParaRPr lang="en-GB" dirty="0"/>
          </a:p>
          <a:p>
            <a:r>
              <a:rPr lang="en-GB" dirty="0" smtClean="0"/>
              <a:t>What is the best test for CRE? (1)</a:t>
            </a:r>
          </a:p>
          <a:p>
            <a:endParaRPr lang="en-GB" dirty="0"/>
          </a:p>
          <a:p>
            <a:r>
              <a:rPr lang="en-GB" dirty="0" smtClean="0"/>
              <a:t>Describe this test (4)</a:t>
            </a:r>
          </a:p>
          <a:p>
            <a:endParaRPr lang="en-GB" dirty="0"/>
          </a:p>
          <a:p>
            <a:r>
              <a:rPr lang="en-GB" dirty="0" smtClean="0"/>
              <a:t>Name 2 effects that CRE has on your body. (2)</a:t>
            </a:r>
          </a:p>
          <a:p>
            <a:endParaRPr lang="en-GB" dirty="0"/>
          </a:p>
          <a:p>
            <a:r>
              <a:rPr lang="en-GB" dirty="0" smtClean="0"/>
              <a:t>Describe 2 benefits of good CRE on your performance in football. (2)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CRE impact performance</a:t>
            </a:r>
          </a:p>
        </p:txBody>
      </p:sp>
    </p:spTree>
    <p:extLst>
      <p:ext uri="{BB962C8B-B14F-4D97-AF65-F5344CB8AC3E}">
        <p14:creationId xmlns:p14="http://schemas.microsoft.com/office/powerpoint/2010/main" val="8555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Task: Name 5 activities that require a high level of strength.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strength impact </a:t>
            </a:r>
            <a:r>
              <a:rPr lang="en-GB" dirty="0"/>
              <a:t>p</a:t>
            </a:r>
            <a:r>
              <a:rPr lang="en-GB" dirty="0" smtClean="0"/>
              <a:t>erformance?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18478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58612"/>
            <a:ext cx="18097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82036"/>
            <a:ext cx="177113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11" y="4510988"/>
            <a:ext cx="19335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75012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Cardio Respiratory Endurance</a:t>
            </a:r>
            <a:r>
              <a:rPr lang="en-GB" dirty="0" smtClean="0"/>
              <a:t> is the ability of the </a:t>
            </a:r>
            <a:r>
              <a:rPr lang="en-GB" b="1" u="sng" dirty="0" smtClean="0"/>
              <a:t>heart</a:t>
            </a:r>
            <a:r>
              <a:rPr lang="en-GB" dirty="0" smtClean="0"/>
              <a:t> and </a:t>
            </a:r>
            <a:r>
              <a:rPr lang="en-GB" b="1" u="sng" dirty="0" smtClean="0"/>
              <a:t>lungs</a:t>
            </a:r>
            <a:r>
              <a:rPr lang="en-GB" dirty="0" smtClean="0"/>
              <a:t> to provide </a:t>
            </a:r>
            <a:r>
              <a:rPr lang="en-GB" b="1" u="sng" dirty="0" smtClean="0"/>
              <a:t>oxygen</a:t>
            </a:r>
            <a:r>
              <a:rPr lang="en-GB" dirty="0" smtClean="0"/>
              <a:t> to the working muscles over a </a:t>
            </a:r>
            <a:r>
              <a:rPr lang="en-GB" b="1" u="sng" dirty="0" smtClean="0"/>
              <a:t>long</a:t>
            </a:r>
            <a:r>
              <a:rPr lang="en-GB" dirty="0" smtClean="0"/>
              <a:t> period of time.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C.R.E.- Definitions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04525"/>
            <a:ext cx="3127690" cy="23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Strength is very beneficial in activities such as hockey, football and rugby when tackling.</a:t>
            </a:r>
          </a:p>
          <a:p>
            <a:endParaRPr lang="en-GB" dirty="0"/>
          </a:p>
          <a:p>
            <a:r>
              <a:rPr lang="en-GB" dirty="0" smtClean="0"/>
              <a:t>Having </a:t>
            </a:r>
            <a:r>
              <a:rPr lang="en-GB" b="1" dirty="0" smtClean="0"/>
              <a:t>strength</a:t>
            </a:r>
            <a:r>
              <a:rPr lang="en-GB" dirty="0" smtClean="0"/>
              <a:t> in </a:t>
            </a:r>
            <a:r>
              <a:rPr lang="en-GB" b="1" dirty="0" smtClean="0"/>
              <a:t>rugby</a:t>
            </a:r>
            <a:r>
              <a:rPr lang="en-GB" dirty="0" smtClean="0"/>
              <a:t> will allow you to make a </a:t>
            </a:r>
            <a:r>
              <a:rPr lang="en-GB" b="1" dirty="0" smtClean="0"/>
              <a:t>secure tackle </a:t>
            </a:r>
            <a:r>
              <a:rPr lang="en-GB" dirty="0" smtClean="0"/>
              <a:t>which brings your </a:t>
            </a:r>
            <a:r>
              <a:rPr lang="en-GB" b="1" dirty="0" smtClean="0"/>
              <a:t>opponent to the ground </a:t>
            </a:r>
            <a:r>
              <a:rPr lang="en-GB" dirty="0" smtClean="0"/>
              <a:t>and </a:t>
            </a:r>
            <a:r>
              <a:rPr lang="en-GB" b="1" dirty="0" smtClean="0"/>
              <a:t>prevents them from scoring a try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i="1" dirty="0" smtClean="0"/>
              <a:t>Because I am strong </a:t>
            </a:r>
            <a:r>
              <a:rPr lang="en-GB" i="1" dirty="0" smtClean="0"/>
              <a:t>I can use my </a:t>
            </a:r>
            <a:r>
              <a:rPr lang="en-GB" b="1" i="1" dirty="0" smtClean="0"/>
              <a:t>shoulder</a:t>
            </a:r>
            <a:r>
              <a:rPr lang="en-GB" i="1" dirty="0" smtClean="0"/>
              <a:t> to keep my opponent </a:t>
            </a:r>
            <a:r>
              <a:rPr lang="en-GB" b="1" i="1" dirty="0" smtClean="0"/>
              <a:t>away from the ball in football</a:t>
            </a:r>
            <a:r>
              <a:rPr lang="en-GB" i="1" dirty="0" smtClean="0"/>
              <a:t>. This makes it </a:t>
            </a:r>
            <a:r>
              <a:rPr lang="en-GB" b="1" i="1" dirty="0" smtClean="0"/>
              <a:t>harder</a:t>
            </a:r>
            <a:r>
              <a:rPr lang="en-GB" i="1" dirty="0" smtClean="0"/>
              <a:t> for them to </a:t>
            </a:r>
            <a:r>
              <a:rPr lang="en-GB" b="1" i="1" dirty="0" smtClean="0"/>
              <a:t>win possession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strength impact performance?</a:t>
            </a:r>
          </a:p>
        </p:txBody>
      </p:sp>
    </p:spTree>
    <p:extLst>
      <p:ext uri="{BB962C8B-B14F-4D97-AF65-F5344CB8AC3E}">
        <p14:creationId xmlns:p14="http://schemas.microsoft.com/office/powerpoint/2010/main" val="17098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Task: Answer the following questions in your jotter.</a:t>
            </a:r>
          </a:p>
          <a:p>
            <a:endParaRPr lang="en-GB" dirty="0"/>
          </a:p>
          <a:p>
            <a:r>
              <a:rPr lang="en-GB" dirty="0" smtClean="0"/>
              <a:t>What is the name of the test for strength (1)</a:t>
            </a:r>
          </a:p>
          <a:p>
            <a:endParaRPr lang="en-GB" dirty="0"/>
          </a:p>
          <a:p>
            <a:r>
              <a:rPr lang="en-GB" dirty="0" smtClean="0"/>
              <a:t>Describe how you gathered information (tested) your strength (2)</a:t>
            </a:r>
          </a:p>
          <a:p>
            <a:endParaRPr lang="en-GB" dirty="0"/>
          </a:p>
          <a:p>
            <a:r>
              <a:rPr lang="en-GB" dirty="0" smtClean="0"/>
              <a:t>Explain why strength is important in your activity (2)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strength impact performance?</a:t>
            </a:r>
          </a:p>
        </p:txBody>
      </p:sp>
    </p:spTree>
    <p:extLst>
      <p:ext uri="{BB962C8B-B14F-4D97-AF65-F5344CB8AC3E}">
        <p14:creationId xmlns:p14="http://schemas.microsoft.com/office/powerpoint/2010/main" val="21063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of American Football players using their strength to their advantage.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www.youtube.com/watch?v=VhmMU6afIHo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Strength in Action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31034" y="3102115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154" y="3090235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1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should now be able to identify activities where different factors are important.</a:t>
            </a:r>
          </a:p>
          <a:p>
            <a:endParaRPr lang="en-GB" dirty="0"/>
          </a:p>
          <a:p>
            <a:r>
              <a:rPr lang="en-GB" dirty="0" smtClean="0"/>
              <a:t>Task: Name an activity and a situation where whole body speed impacts your performance (2).</a:t>
            </a:r>
          </a:p>
          <a:p>
            <a:endParaRPr lang="en-GB" dirty="0"/>
          </a:p>
          <a:p>
            <a:r>
              <a:rPr lang="en-GB" dirty="0" smtClean="0"/>
              <a:t>E.g. </a:t>
            </a:r>
            <a:r>
              <a:rPr lang="en-GB" i="1" dirty="0" smtClean="0"/>
              <a:t>In </a:t>
            </a:r>
            <a:r>
              <a:rPr lang="en-GB" b="1" i="1" dirty="0" smtClean="0"/>
              <a:t>basketball</a:t>
            </a:r>
            <a:r>
              <a:rPr lang="en-GB" i="1" dirty="0" smtClean="0"/>
              <a:t> having </a:t>
            </a:r>
            <a:r>
              <a:rPr lang="en-GB" b="1" i="1" dirty="0" smtClean="0"/>
              <a:t>good whole body speed</a:t>
            </a:r>
            <a:r>
              <a:rPr lang="en-GB" i="1" dirty="0" smtClean="0"/>
              <a:t> allows me to </a:t>
            </a:r>
            <a:r>
              <a:rPr lang="en-GB" b="1" i="1" dirty="0" smtClean="0"/>
              <a:t>get away from my marker </a:t>
            </a:r>
            <a:r>
              <a:rPr lang="en-GB" i="1" dirty="0" smtClean="0"/>
              <a:t>to </a:t>
            </a:r>
            <a:r>
              <a:rPr lang="en-GB" b="1" i="1" dirty="0" smtClean="0"/>
              <a:t>receive a pass </a:t>
            </a:r>
            <a:r>
              <a:rPr lang="en-GB" i="1" dirty="0" smtClean="0"/>
              <a:t>in </a:t>
            </a:r>
            <a:r>
              <a:rPr lang="en-GB" b="1" i="1" dirty="0" smtClean="0"/>
              <a:t>space</a:t>
            </a:r>
            <a:r>
              <a:rPr lang="en-GB" i="1" dirty="0" smtClean="0"/>
              <a:t> which is </a:t>
            </a:r>
            <a:r>
              <a:rPr lang="en-GB" b="1" i="1" dirty="0" smtClean="0"/>
              <a:t>easier to score.</a:t>
            </a:r>
            <a:endParaRPr lang="en-GB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speed impact your performance?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6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clip of Gareth Bale to see speed in action!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www.youtube.com/watch?v=SJtW25DcSFk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Speed in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0739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5 activities where flexibility impacts your performance.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flexibility impact your performance?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7463"/>
            <a:ext cx="24669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7463"/>
            <a:ext cx="1874235" cy="185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70" y="2566988"/>
            <a:ext cx="25812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32" y="4545805"/>
            <a:ext cx="2200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74891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85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Having good flexibility is obviously a benefit in aesthetic activities such as dance and gymnastics.</a:t>
            </a:r>
          </a:p>
          <a:p>
            <a:endParaRPr lang="en-GB" dirty="0"/>
          </a:p>
          <a:p>
            <a:r>
              <a:rPr lang="en-GB" dirty="0" smtClean="0"/>
              <a:t>However it is also a benefit in sports such as football, basketball etc.</a:t>
            </a:r>
          </a:p>
          <a:p>
            <a:endParaRPr lang="en-GB" dirty="0"/>
          </a:p>
          <a:p>
            <a:r>
              <a:rPr lang="en-GB" i="1" dirty="0" smtClean="0"/>
              <a:t>Flexibility allows you to reach further which mean you can</a:t>
            </a:r>
            <a:r>
              <a:rPr lang="en-GB" dirty="0" smtClean="0"/>
              <a:t>… </a:t>
            </a:r>
            <a:r>
              <a:rPr lang="en-GB" i="1" dirty="0" smtClean="0"/>
              <a:t>return more shuttles… catch more balls… save more shots…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flexibility impact your performance?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505450"/>
            <a:ext cx="18859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2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this short clip for some examples of flexibility in football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www.youtube.com/watch?v=oEUiKTtR5SM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Flexibility in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73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know that power is the combination of…</a:t>
            </a:r>
          </a:p>
          <a:p>
            <a:endParaRPr lang="en-GB" dirty="0"/>
          </a:p>
          <a:p>
            <a:r>
              <a:rPr lang="en-GB" dirty="0" smtClean="0"/>
              <a:t>Strength and…</a:t>
            </a:r>
          </a:p>
          <a:p>
            <a:endParaRPr lang="en-GB" dirty="0"/>
          </a:p>
          <a:p>
            <a:r>
              <a:rPr lang="en-GB" dirty="0" smtClean="0"/>
              <a:t>Speed!</a:t>
            </a:r>
          </a:p>
          <a:p>
            <a:endParaRPr lang="en-GB" dirty="0"/>
          </a:p>
          <a:p>
            <a:r>
              <a:rPr lang="en-GB" dirty="0" smtClean="0"/>
              <a:t>Task: Explain how power can impact your performance in 2 different activities (4)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</a:t>
            </a:r>
            <a:r>
              <a:rPr lang="en-GB" dirty="0" smtClean="0"/>
              <a:t>power </a:t>
            </a:r>
            <a:r>
              <a:rPr lang="en-GB" dirty="0"/>
              <a:t>impact your performance?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5143500"/>
            <a:ext cx="19907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i="1" dirty="0" smtClean="0"/>
              <a:t>Having a powerful smash in badminton makes it more difficult for my opponent to return the shot and puts them under more pressure.</a:t>
            </a:r>
          </a:p>
          <a:p>
            <a:endParaRPr lang="en-GB" i="1" dirty="0"/>
          </a:p>
          <a:p>
            <a:r>
              <a:rPr lang="en-GB" i="1" dirty="0" smtClean="0"/>
              <a:t>Having a powerful spike </a:t>
            </a:r>
            <a:r>
              <a:rPr lang="en-GB" i="1" dirty="0"/>
              <a:t>in </a:t>
            </a:r>
            <a:r>
              <a:rPr lang="en-GB" i="1" dirty="0" smtClean="0"/>
              <a:t>volleyball </a:t>
            </a:r>
            <a:r>
              <a:rPr lang="en-GB" i="1" dirty="0"/>
              <a:t>makes it more difficult for my opponent to return the shot and puts them under more pressure</a:t>
            </a:r>
            <a:r>
              <a:rPr lang="en-GB" i="1" dirty="0" smtClean="0"/>
              <a:t>.</a:t>
            </a:r>
          </a:p>
          <a:p>
            <a:endParaRPr lang="en-GB" i="1" dirty="0" smtClean="0"/>
          </a:p>
          <a:p>
            <a:r>
              <a:rPr lang="en-GB" i="1" dirty="0" smtClean="0"/>
              <a:t>Having a powerful strike in football makes it more difficult the goalkeeper to return save and means I score more goals.</a:t>
            </a:r>
          </a:p>
          <a:p>
            <a:endParaRPr lang="en-GB" i="1" dirty="0"/>
          </a:p>
          <a:p>
            <a:r>
              <a:rPr lang="en-GB" i="1" dirty="0" smtClean="0"/>
              <a:t>Having a powerful take off on my vault in gymnastics means I can generate more height which helps me to perform my routine.</a:t>
            </a: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power impact your performance?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67300"/>
            <a:ext cx="10668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Name: Multi Stage Fitness Test (Bleep Test)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Description: Cones will be set out </a:t>
            </a:r>
            <a:r>
              <a:rPr lang="en-GB" b="1" u="sng" dirty="0" smtClean="0"/>
              <a:t>20 metres apart.</a:t>
            </a:r>
            <a:r>
              <a:rPr lang="en-GB" dirty="0" smtClean="0"/>
              <a:t> You must run between the cones </a:t>
            </a:r>
            <a:r>
              <a:rPr lang="en-GB" b="1" u="sng" dirty="0" smtClean="0"/>
              <a:t>in time with the bleeps </a:t>
            </a:r>
            <a:r>
              <a:rPr lang="en-GB" dirty="0" smtClean="0"/>
              <a:t>from a CD player. You </a:t>
            </a:r>
            <a:r>
              <a:rPr lang="en-GB" b="1" u="sng" dirty="0" smtClean="0"/>
              <a:t>keep running </a:t>
            </a:r>
            <a:r>
              <a:rPr lang="en-GB" dirty="0" smtClean="0"/>
              <a:t>in time with the bleeps </a:t>
            </a:r>
            <a:r>
              <a:rPr lang="en-GB" b="1" u="sng" dirty="0" smtClean="0"/>
              <a:t>until you cannot continue</a:t>
            </a:r>
            <a:r>
              <a:rPr lang="en-GB" dirty="0" smtClean="0"/>
              <a:t> or </a:t>
            </a:r>
            <a:r>
              <a:rPr lang="en-GB" b="1" u="sng" dirty="0" smtClean="0"/>
              <a:t>you miss two bleeps in a row.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C.R.E.- 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9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the advantages of a powerful smash in badminton in this clips!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www.youtube.com/watch?v=sKC1Depuf6Q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in Action!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2030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Task: Explain 1 positive and 1 negative effect that muscular endurance can have on your performance in an activity of your choice (2)</a:t>
            </a:r>
          </a:p>
          <a:p>
            <a:endParaRPr lang="en-GB" i="1" dirty="0"/>
          </a:p>
          <a:p>
            <a:r>
              <a:rPr lang="en-GB" i="1" dirty="0" smtClean="0"/>
              <a:t>Good muscular endurance means that I can still perform a powerful and accurate smash towards the end of the match</a:t>
            </a:r>
          </a:p>
          <a:p>
            <a:endParaRPr lang="en-GB" i="1" dirty="0"/>
          </a:p>
          <a:p>
            <a:r>
              <a:rPr lang="en-GB" i="1" dirty="0" smtClean="0"/>
              <a:t>Poor muscular endurance will prevent me from being able to serve effectively in the last set of tennis. This means my opponent can play a more attacking shot on my serves.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does muscular endurance impact your performance</a:t>
            </a:r>
          </a:p>
        </p:txBody>
      </p:sp>
    </p:spTree>
    <p:extLst>
      <p:ext uri="{BB962C8B-B14F-4D97-AF65-F5344CB8AC3E}">
        <p14:creationId xmlns:p14="http://schemas.microsoft.com/office/powerpoint/2010/main" val="2645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Cognitive Stage</a:t>
            </a:r>
          </a:p>
          <a:p>
            <a:endParaRPr lang="en-GB" dirty="0" smtClean="0"/>
          </a:p>
          <a:p>
            <a:r>
              <a:rPr lang="en-GB" dirty="0"/>
              <a:t>During the </a:t>
            </a:r>
            <a:r>
              <a:rPr lang="en-GB" dirty="0" smtClean="0"/>
              <a:t>cognitive </a:t>
            </a:r>
            <a:r>
              <a:rPr lang="en-GB" dirty="0"/>
              <a:t>stage you begin to find out exactly what is involved in the skill you are learning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You </a:t>
            </a:r>
            <a:r>
              <a:rPr lang="en-GB" dirty="0"/>
              <a:t>begin to break the skill down into Preparation, Action and Recovery and make an attempt at learning each stage.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At </a:t>
            </a:r>
            <a:r>
              <a:rPr lang="en-GB" dirty="0"/>
              <a:t>this stage mistakes are common and lots of feedback is required.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Stages of Skill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548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Associative Stage</a:t>
            </a:r>
          </a:p>
          <a:p>
            <a:endParaRPr lang="en-GB" dirty="0"/>
          </a:p>
          <a:p>
            <a:r>
              <a:rPr lang="en-GB" dirty="0"/>
              <a:t>During the </a:t>
            </a:r>
            <a:r>
              <a:rPr lang="en-GB" dirty="0" smtClean="0"/>
              <a:t>associative </a:t>
            </a:r>
            <a:r>
              <a:rPr lang="en-GB" dirty="0"/>
              <a:t>stage you combine the subroutines of the skill.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performer's ability and experience will determine the practice time required.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Repeated </a:t>
            </a:r>
            <a:r>
              <a:rPr lang="en-GB" dirty="0"/>
              <a:t>practice will allow the performer to become more consistent in the skill and make fewer errors.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Stages of Skill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927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Autonomous Stage</a:t>
            </a:r>
          </a:p>
          <a:p>
            <a:endParaRPr lang="en-GB" dirty="0"/>
          </a:p>
          <a:p>
            <a:r>
              <a:rPr lang="en-GB" dirty="0"/>
              <a:t>During the </a:t>
            </a:r>
            <a:r>
              <a:rPr lang="en-GB" dirty="0" smtClean="0"/>
              <a:t>autonomous </a:t>
            </a:r>
            <a:r>
              <a:rPr lang="en-GB" dirty="0"/>
              <a:t>stage you are able to perform the skill naturally and without conscious thought.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Errors </a:t>
            </a:r>
            <a:r>
              <a:rPr lang="en-GB" dirty="0"/>
              <a:t>are not likely at this stage, the skill is performed with flair, control and accuracy.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Stages of 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076563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Here are some methods you can use to develop skills at the </a:t>
            </a:r>
            <a:r>
              <a:rPr lang="en-GB" b="1" u="sng" dirty="0" smtClean="0"/>
              <a:t>Cognitive Stage </a:t>
            </a:r>
            <a:r>
              <a:rPr lang="en-GB" dirty="0" smtClean="0"/>
              <a:t>of skill development.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Gradual Build-up</a:t>
            </a:r>
          </a:p>
          <a:p>
            <a:r>
              <a:rPr lang="en-GB" dirty="0" smtClean="0"/>
              <a:t>Shadow Practice</a:t>
            </a:r>
          </a:p>
          <a:p>
            <a:r>
              <a:rPr lang="en-GB" dirty="0" smtClean="0"/>
              <a:t>Solo Practice</a:t>
            </a:r>
          </a:p>
          <a:p>
            <a:r>
              <a:rPr lang="en-GB" dirty="0" smtClean="0"/>
              <a:t>Whole – Part – Whole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Practice Methods for skill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8615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Involves performing the skill by making the practice more demanding.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example learning the spike in volleyball can be developed by making the practice more demanding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Task: Give an example using this method of practice that you could use to improve a specific skill in an activity of your choice.</a:t>
            </a:r>
          </a:p>
          <a:p>
            <a:endParaRPr lang="en-GB" dirty="0" smtClean="0"/>
          </a:p>
          <a:p>
            <a:r>
              <a:rPr lang="en-GB" dirty="0" smtClean="0"/>
              <a:t>Hints: Cause / Effect / Impact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Gradual Build-up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779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Involves rehearsing the movement required for the action.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performer is getting used to the movement and can perform it in slow motion to 'groove' the technique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Task: Give an example using this method of practice that you could use to improve a specific skill in an activity of your choice.</a:t>
            </a:r>
          </a:p>
          <a:p>
            <a:endParaRPr lang="en-GB" dirty="0"/>
          </a:p>
          <a:p>
            <a:r>
              <a:rPr lang="en-GB" dirty="0"/>
              <a:t>Hints: Cause / Effect / Impact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Shadow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2926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Performing a skill or practice on your own to help reinforce the movement or routine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Task: Give an example using this method of practice that you could use to improve a specific skill in an activity of your choice.</a:t>
            </a:r>
          </a:p>
          <a:p>
            <a:endParaRPr lang="en-GB" dirty="0"/>
          </a:p>
          <a:p>
            <a:r>
              <a:rPr lang="en-GB" dirty="0"/>
              <a:t>Hints: Cause / Effect / Impact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Solo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502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are some methods you can use to develop skills at the </a:t>
            </a:r>
            <a:r>
              <a:rPr lang="en-GB" b="1" u="sng" dirty="0" smtClean="0"/>
              <a:t>Associative </a:t>
            </a:r>
            <a:r>
              <a:rPr lang="en-GB" b="1" u="sng" dirty="0"/>
              <a:t>Stage </a:t>
            </a:r>
            <a:r>
              <a:rPr lang="en-GB" dirty="0"/>
              <a:t>of skill development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Repetition and Drills</a:t>
            </a:r>
          </a:p>
          <a:p>
            <a:r>
              <a:rPr lang="en-GB" dirty="0" smtClean="0"/>
              <a:t>Feeder / Isolated Practice</a:t>
            </a:r>
          </a:p>
          <a:p>
            <a:r>
              <a:rPr lang="en-GB" dirty="0" smtClean="0"/>
              <a:t>Opposed / Un-opposed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Practice Methods for skill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50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" y="2132856"/>
            <a:ext cx="912846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Training exercises (drills) that repeat a particular skill over and over (note: repetition can be used with all types of practice).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intention is to make the skill more natural and automatic.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method eliminates the distraction of the game and other skills.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 </a:t>
            </a:r>
            <a:r>
              <a:rPr lang="en-GB" dirty="0"/>
              <a:t>careful of fatigue and boredom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Combination </a:t>
            </a:r>
            <a:r>
              <a:rPr lang="en-GB" dirty="0"/>
              <a:t>drills link more than one skill together in a repeated sequence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Task: Give an example using this method of practice that you could use to improve a specific skill in an activity of your choice.</a:t>
            </a:r>
          </a:p>
          <a:p>
            <a:endParaRPr lang="en-GB" dirty="0"/>
          </a:p>
          <a:p>
            <a:r>
              <a:rPr lang="en-GB" dirty="0"/>
              <a:t>Hints: Cause / Effect / Impact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Repetition and Drills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027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Involves a helper to repeatedly play a ball/shuttle into a particular area on the court/pitch, to allow a performer to practice a particular skill.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Enables </a:t>
            </a:r>
            <a:r>
              <a:rPr lang="en-GB" dirty="0"/>
              <a:t>performer to concentrate on one specific technique at a time.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Will </a:t>
            </a:r>
            <a:r>
              <a:rPr lang="en-GB" dirty="0"/>
              <a:t>improve preparation, action and recovery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Task: Give an example using this method of practice that you could use to improve a specific skill in an activity of your choice.</a:t>
            </a:r>
          </a:p>
          <a:p>
            <a:endParaRPr lang="en-GB" dirty="0"/>
          </a:p>
          <a:p>
            <a:r>
              <a:rPr lang="en-GB" dirty="0"/>
              <a:t>Hints: Cause / Effect / Impact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Feeder / Isolated Practice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826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Involves altering the level of opposition.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netball practice may begin with no </a:t>
            </a:r>
            <a:r>
              <a:rPr lang="en-GB" dirty="0" smtClean="0"/>
              <a:t>defender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Then </a:t>
            </a:r>
            <a:r>
              <a:rPr lang="en-GB" dirty="0"/>
              <a:t>introduce a passive defender (limited involvement)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/>
              <a:t>F</a:t>
            </a:r>
            <a:r>
              <a:rPr lang="en-GB" dirty="0" smtClean="0"/>
              <a:t>inally an </a:t>
            </a:r>
            <a:r>
              <a:rPr lang="en-GB" dirty="0"/>
              <a:t>active defender (fully involved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/>
              <a:t>Task: Give an example using this method of practice that you could use to improve a specific skill in an activity of your choice.</a:t>
            </a:r>
          </a:p>
          <a:p>
            <a:endParaRPr lang="en-GB" dirty="0"/>
          </a:p>
          <a:p>
            <a:r>
              <a:rPr lang="en-GB" dirty="0"/>
              <a:t>Hints: Cause / Effect / Impact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Opposed / Un-opposed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7395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Here are some methods you can use to develop skills at the </a:t>
            </a:r>
            <a:r>
              <a:rPr lang="en-GB" b="1" u="sng" dirty="0" smtClean="0"/>
              <a:t>Autonomous </a:t>
            </a:r>
            <a:r>
              <a:rPr lang="en-GB" b="1" u="sng" dirty="0"/>
              <a:t>Stage </a:t>
            </a:r>
            <a:r>
              <a:rPr lang="en-GB" dirty="0"/>
              <a:t>of skill development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Pressure Training</a:t>
            </a:r>
          </a:p>
          <a:p>
            <a:endParaRPr lang="en-GB" dirty="0"/>
          </a:p>
          <a:p>
            <a:r>
              <a:rPr lang="en-GB" dirty="0" smtClean="0"/>
              <a:t>Conditioned Games / Small Sided Games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Practice Methods for skill development</a:t>
            </a:r>
          </a:p>
        </p:txBody>
      </p:sp>
    </p:spTree>
    <p:extLst>
      <p:ext uri="{BB962C8B-B14F-4D97-AF65-F5344CB8AC3E}">
        <p14:creationId xmlns:p14="http://schemas.microsoft.com/office/powerpoint/2010/main" val="18459078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Once a skill has been practiced and the basic movements and criteria established, different types of demands (pressure) can be added to further improve the skill.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example the speed at which the movements have to be repeated, the physical demands of the skill or the level of opposition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/>
              <a:t>Task: Give an example using this method of practice that you could use to improve a specific skill in an activity of your choice.</a:t>
            </a:r>
          </a:p>
          <a:p>
            <a:endParaRPr lang="en-GB" dirty="0"/>
          </a:p>
          <a:p>
            <a:r>
              <a:rPr lang="en-GB" dirty="0"/>
              <a:t>Hints: Cause / Effect / Impact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Pressure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190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 order to improve a skill the normal rules of a game can be changed so that the skill being learned occurs more often or has greater importance.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example to encourage the tip in volleyball the middle to back of the court could be eliminated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Small sided games involves making the number of players playing the game less.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will encourage more individual skill involvement, easier decision-making and more specific coach feedback</a:t>
            </a:r>
            <a:r>
              <a:rPr lang="en-GB" dirty="0" smtClean="0"/>
              <a:t>.</a:t>
            </a:r>
          </a:p>
          <a:p>
            <a:r>
              <a:rPr lang="en-GB" dirty="0"/>
              <a:t>Task: Give an example using this method of practice that you could use to improve a specific skill in an activity of your choice.</a:t>
            </a:r>
          </a:p>
          <a:p>
            <a:endParaRPr lang="en-GB" dirty="0"/>
          </a:p>
          <a:p>
            <a:r>
              <a:rPr lang="en-GB" dirty="0"/>
              <a:t>Hints: Cause / Effect / Impact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Conditioned Games / Small Sided Games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2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112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Advantages of the Multi Stage Fitness Test: 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The test is </a:t>
            </a:r>
            <a:r>
              <a:rPr lang="en-GB" b="1" u="sng" dirty="0" smtClean="0"/>
              <a:t>standardised</a:t>
            </a:r>
            <a:r>
              <a:rPr lang="en-GB" dirty="0" smtClean="0"/>
              <a:t> and is a </a:t>
            </a:r>
            <a:r>
              <a:rPr lang="en-GB" b="1" u="sng" dirty="0" smtClean="0"/>
              <a:t>permanent record </a:t>
            </a:r>
            <a:r>
              <a:rPr lang="en-GB" dirty="0" smtClean="0"/>
              <a:t>which means everyone in the world does the same test. This lets you compare your results with: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sz="2800" b="1" u="sng" dirty="0"/>
              <a:t>National Averages- </a:t>
            </a:r>
            <a:r>
              <a:rPr lang="en-GB" sz="2800" dirty="0"/>
              <a:t>You can use your results to see how you </a:t>
            </a:r>
            <a:r>
              <a:rPr lang="en-GB" sz="2800" b="1" u="sng" dirty="0"/>
              <a:t>compare</a:t>
            </a:r>
            <a:r>
              <a:rPr lang="en-GB" sz="2800" dirty="0"/>
              <a:t> to others people of the </a:t>
            </a:r>
            <a:r>
              <a:rPr lang="en-GB" sz="2800" b="1" u="sng" dirty="0"/>
              <a:t>same age and gender</a:t>
            </a:r>
            <a:r>
              <a:rPr lang="en-GB" sz="2800" u="sng" dirty="0"/>
              <a:t>.</a:t>
            </a:r>
            <a:r>
              <a:rPr lang="en-GB" sz="2800" dirty="0"/>
              <a:t> This shows you if it is a </a:t>
            </a:r>
            <a:r>
              <a:rPr lang="en-GB" sz="2800" b="1" u="sng" dirty="0"/>
              <a:t>strength </a:t>
            </a:r>
            <a:r>
              <a:rPr lang="en-GB" sz="2800" b="1" u="sng" dirty="0" smtClean="0"/>
              <a:t>or </a:t>
            </a:r>
            <a:r>
              <a:rPr lang="en-GB" sz="2800" b="1" u="sng" dirty="0"/>
              <a:t>weakness</a:t>
            </a:r>
            <a:r>
              <a:rPr lang="en-GB" sz="2800" u="sng" dirty="0"/>
              <a:t>. </a:t>
            </a:r>
            <a:r>
              <a:rPr lang="en-GB" sz="2800" dirty="0"/>
              <a:t>You can also compare you results with</a:t>
            </a:r>
            <a:r>
              <a:rPr lang="en-GB" sz="2800" dirty="0" smtClean="0"/>
              <a:t>;</a:t>
            </a:r>
          </a:p>
          <a:p>
            <a:endParaRPr lang="en-GB" sz="2800" dirty="0"/>
          </a:p>
          <a:p>
            <a:r>
              <a:rPr lang="en-GB" sz="2800" b="1" u="sng" dirty="0"/>
              <a:t>Your Previous Results</a:t>
            </a:r>
            <a:r>
              <a:rPr lang="en-GB" sz="2800" b="1" dirty="0"/>
              <a:t>- </a:t>
            </a:r>
            <a:r>
              <a:rPr lang="en-GB" sz="2800" dirty="0"/>
              <a:t>In the future you will be able to look back on these results. This will show you how much you have improved which can help with </a:t>
            </a:r>
            <a:r>
              <a:rPr lang="en-GB" sz="2800" b="1" u="sng" dirty="0"/>
              <a:t>motivation</a:t>
            </a:r>
            <a:r>
              <a:rPr lang="en-GB" sz="2800" dirty="0"/>
              <a:t>!</a:t>
            </a:r>
            <a:endParaRPr lang="en-GB" sz="2800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C.R.E. </a:t>
            </a:r>
            <a:r>
              <a:rPr lang="en-GB" dirty="0" smtClean="0"/>
              <a:t>–Gathering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4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More advantages of the Multi Stage Fitness Test: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is </a:t>
            </a:r>
            <a:r>
              <a:rPr lang="en-GB" b="1" u="sng" dirty="0" smtClean="0"/>
              <a:t>easy to complete</a:t>
            </a:r>
            <a:r>
              <a:rPr lang="en-GB" dirty="0" smtClean="0"/>
              <a:t>, because you don’t have a lot of </a:t>
            </a:r>
            <a:r>
              <a:rPr lang="en-GB" b="1" u="sng" dirty="0" smtClean="0"/>
              <a:t>specialist equipment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is a </a:t>
            </a:r>
            <a:r>
              <a:rPr lang="en-GB" b="1" u="sng" dirty="0" smtClean="0"/>
              <a:t>recognised</a:t>
            </a:r>
            <a:r>
              <a:rPr lang="en-GB" dirty="0" smtClean="0"/>
              <a:t> test which means it is </a:t>
            </a:r>
            <a:r>
              <a:rPr lang="en-GB" b="1" u="sng" dirty="0" smtClean="0"/>
              <a:t>VALID</a:t>
            </a:r>
          </a:p>
          <a:p>
            <a:pPr marL="109728" indent="0">
              <a:buNone/>
            </a:pPr>
            <a:endParaRPr lang="en-GB" b="1" dirty="0" smtClean="0"/>
          </a:p>
          <a:p>
            <a:r>
              <a:rPr lang="en-GB" dirty="0" smtClean="0"/>
              <a:t>It is an </a:t>
            </a:r>
            <a:r>
              <a:rPr lang="en-GB" b="1" u="sng" dirty="0" smtClean="0"/>
              <a:t>appropriate</a:t>
            </a:r>
            <a:r>
              <a:rPr lang="en-GB" dirty="0" smtClean="0"/>
              <a:t> way of finding out your levels of C.R.E.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It helps you to create your </a:t>
            </a:r>
            <a:r>
              <a:rPr lang="en-GB" b="1" u="sng" dirty="0" smtClean="0"/>
              <a:t>training program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C.R.E.- </a:t>
            </a:r>
            <a:r>
              <a:rPr lang="en-GB" dirty="0"/>
              <a:t>Gathering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6237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1011</TotalTime>
  <Words>3561</Words>
  <Application>Microsoft Office PowerPoint</Application>
  <PresentationFormat>On-screen Show (4:3)</PresentationFormat>
  <Paragraphs>459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Concourse</vt:lpstr>
      <vt:lpstr>Higher : Factors Impacting on Performance- Physical</vt:lpstr>
      <vt:lpstr>Factors Impacting on Performance</vt:lpstr>
      <vt:lpstr>Physical</vt:lpstr>
      <vt:lpstr>Physical Fitness</vt:lpstr>
      <vt:lpstr>C.R.E.- Definitions</vt:lpstr>
      <vt:lpstr>C.R.E.- Gathering Information</vt:lpstr>
      <vt:lpstr>PowerPoint Presentation</vt:lpstr>
      <vt:lpstr>C.R.E. –Gathering Information</vt:lpstr>
      <vt:lpstr>C.R.E.- Gathering Information</vt:lpstr>
      <vt:lpstr>Strength- Definition</vt:lpstr>
      <vt:lpstr>Strength- Gathering Information</vt:lpstr>
      <vt:lpstr>Strength- Gathering Information</vt:lpstr>
      <vt:lpstr>Speed- Definition</vt:lpstr>
      <vt:lpstr>Speed- Gathering Information</vt:lpstr>
      <vt:lpstr>PowerPoint Presentation</vt:lpstr>
      <vt:lpstr>Speed- Gathering Information</vt:lpstr>
      <vt:lpstr>Speed- Gathering Information</vt:lpstr>
      <vt:lpstr>Flexibility- Definition</vt:lpstr>
      <vt:lpstr>Flexibility- Gathering Information</vt:lpstr>
      <vt:lpstr>Flexibility- Gathering Information</vt:lpstr>
      <vt:lpstr>Flexibility- Gathering Information</vt:lpstr>
      <vt:lpstr>Power- Definition</vt:lpstr>
      <vt:lpstr>Power in Action</vt:lpstr>
      <vt:lpstr>Power- Gathering Information</vt:lpstr>
      <vt:lpstr>Power- Gathering Information</vt:lpstr>
      <vt:lpstr>Power- Gathering Information</vt:lpstr>
      <vt:lpstr>Muscular Endurance- Definition</vt:lpstr>
      <vt:lpstr>Muscular Endurance- Gathering Information</vt:lpstr>
      <vt:lpstr>Muscular Endurance- Gathering Information</vt:lpstr>
      <vt:lpstr>Methods of Training</vt:lpstr>
      <vt:lpstr>Methods of Training- CRE</vt:lpstr>
      <vt:lpstr>Training Zone</vt:lpstr>
      <vt:lpstr>PowerPoint Presentation</vt:lpstr>
      <vt:lpstr>PowerPoint Presentation</vt:lpstr>
      <vt:lpstr>Advantages of Fartlek</vt:lpstr>
      <vt:lpstr>Training CRE-Effects on the Body</vt:lpstr>
      <vt:lpstr>Training CRE-Effects on the Body</vt:lpstr>
      <vt:lpstr>Methods of Training- Strength</vt:lpstr>
      <vt:lpstr>Training Strength- Effects on the Body</vt:lpstr>
      <vt:lpstr>Methods of Training- Speed</vt:lpstr>
      <vt:lpstr>Methods of Training- Power</vt:lpstr>
      <vt:lpstr>Plyometric</vt:lpstr>
      <vt:lpstr>Methods of Training- Muscular Endurance</vt:lpstr>
      <vt:lpstr>How does CRE impact performance</vt:lpstr>
      <vt:lpstr>How does CRE impact performance</vt:lpstr>
      <vt:lpstr>How does CRE impact performance</vt:lpstr>
      <vt:lpstr>How does CRE impact performance</vt:lpstr>
      <vt:lpstr>How does CRE impact performance</vt:lpstr>
      <vt:lpstr>How does strength impact performance?</vt:lpstr>
      <vt:lpstr>How does strength impact performance?</vt:lpstr>
      <vt:lpstr>How does strength impact performance?</vt:lpstr>
      <vt:lpstr>Strength in Action</vt:lpstr>
      <vt:lpstr>How does speed impact your performance?</vt:lpstr>
      <vt:lpstr>Speed in Action</vt:lpstr>
      <vt:lpstr>How does flexibility impact your performance?</vt:lpstr>
      <vt:lpstr>How does flexibility impact your performance?</vt:lpstr>
      <vt:lpstr>Flexibility in Action</vt:lpstr>
      <vt:lpstr>How does power impact your performance?</vt:lpstr>
      <vt:lpstr>How does power impact your performance?</vt:lpstr>
      <vt:lpstr>Power in Action!</vt:lpstr>
      <vt:lpstr>How does muscular endurance impact your performance</vt:lpstr>
      <vt:lpstr>Stages of Skill Development</vt:lpstr>
      <vt:lpstr>Stages of Skill Development</vt:lpstr>
      <vt:lpstr>Stages of Skill Development</vt:lpstr>
      <vt:lpstr>Practice Methods for skill development</vt:lpstr>
      <vt:lpstr>Gradual Build-up</vt:lpstr>
      <vt:lpstr>Shadow Practice</vt:lpstr>
      <vt:lpstr>Solo Practice</vt:lpstr>
      <vt:lpstr>Practice Methods for skill development</vt:lpstr>
      <vt:lpstr>Repetition and Drills</vt:lpstr>
      <vt:lpstr>Feeder / Isolated Practice</vt:lpstr>
      <vt:lpstr>Opposed / Un-opposed</vt:lpstr>
      <vt:lpstr>Practice Methods for skill development</vt:lpstr>
      <vt:lpstr>Pressure Training</vt:lpstr>
      <vt:lpstr>Conditioned Games / Small Sided Games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</dc:title>
  <dc:creator>JRichardson</dc:creator>
  <cp:lastModifiedBy>GSim</cp:lastModifiedBy>
  <cp:revision>82</cp:revision>
  <dcterms:created xsi:type="dcterms:W3CDTF">2014-06-02T09:08:00Z</dcterms:created>
  <dcterms:modified xsi:type="dcterms:W3CDTF">2015-07-31T10:40:13Z</dcterms:modified>
</cp:coreProperties>
</file>