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4" r:id="rId4"/>
    <p:sldId id="257" r:id="rId5"/>
    <p:sldId id="258" r:id="rId6"/>
    <p:sldId id="259" r:id="rId7"/>
    <p:sldId id="260" r:id="rId8"/>
    <p:sldId id="262" r:id="rId9"/>
    <p:sldId id="263" r:id="rId10"/>
    <p:sldId id="269" r:id="rId11"/>
    <p:sldId id="267" r:id="rId12"/>
    <p:sldId id="274" r:id="rId13"/>
    <p:sldId id="266" r:id="rId14"/>
    <p:sldId id="268" r:id="rId15"/>
    <p:sldId id="280" r:id="rId16"/>
    <p:sldId id="270" r:id="rId17"/>
    <p:sldId id="271" r:id="rId18"/>
    <p:sldId id="272" r:id="rId19"/>
    <p:sldId id="273" r:id="rId20"/>
    <p:sldId id="275" r:id="rId21"/>
    <p:sldId id="276" r:id="rId22"/>
    <p:sldId id="277" r:id="rId23"/>
    <p:sldId id="278"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Farmer" userId="09857ceed749e7a0" providerId="LiveId" clId="{217DAFAD-C9A4-4BB2-A23D-5F0BFF4DE96E}"/>
    <pc:docChg chg="undo custSel modSld sldOrd">
      <pc:chgData name="Stephanie Farmer" userId="09857ceed749e7a0" providerId="LiveId" clId="{217DAFAD-C9A4-4BB2-A23D-5F0BFF4DE96E}" dt="2020-04-18T23:55:32.675" v="374" actId="20577"/>
      <pc:docMkLst>
        <pc:docMk/>
      </pc:docMkLst>
      <pc:sldChg chg="modSp">
        <pc:chgData name="Stephanie Farmer" userId="09857ceed749e7a0" providerId="LiveId" clId="{217DAFAD-C9A4-4BB2-A23D-5F0BFF4DE96E}" dt="2020-04-14T19:12:49.149" v="319" actId="20577"/>
        <pc:sldMkLst>
          <pc:docMk/>
          <pc:sldMk cId="2896951757" sldId="264"/>
        </pc:sldMkLst>
        <pc:spChg chg="mod">
          <ac:chgData name="Stephanie Farmer" userId="09857ceed749e7a0" providerId="LiveId" clId="{217DAFAD-C9A4-4BB2-A23D-5F0BFF4DE96E}" dt="2020-04-14T19:12:49.149" v="319" actId="20577"/>
          <ac:spMkLst>
            <pc:docMk/>
            <pc:sldMk cId="2896951757" sldId="264"/>
            <ac:spMk id="3" creationId="{99C4AAE5-B611-4DEA-9BDF-03B2DF17020A}"/>
          </ac:spMkLst>
        </pc:spChg>
      </pc:sldChg>
      <pc:sldChg chg="modSp ord">
        <pc:chgData name="Stephanie Farmer" userId="09857ceed749e7a0" providerId="LiveId" clId="{217DAFAD-C9A4-4BB2-A23D-5F0BFF4DE96E}" dt="2020-04-18T23:53:50.095" v="335" actId="20577"/>
        <pc:sldMkLst>
          <pc:docMk/>
          <pc:sldMk cId="1954226319" sldId="267"/>
        </pc:sldMkLst>
        <pc:spChg chg="mod">
          <ac:chgData name="Stephanie Farmer" userId="09857ceed749e7a0" providerId="LiveId" clId="{217DAFAD-C9A4-4BB2-A23D-5F0BFF4DE96E}" dt="2020-04-18T23:53:50.095" v="335" actId="20577"/>
          <ac:spMkLst>
            <pc:docMk/>
            <pc:sldMk cId="1954226319" sldId="267"/>
            <ac:spMk id="3" creationId="{700C308E-AD94-4B95-8797-C37794C9F3EC}"/>
          </ac:spMkLst>
        </pc:spChg>
      </pc:sldChg>
      <pc:sldChg chg="modSp ord">
        <pc:chgData name="Stephanie Farmer" userId="09857ceed749e7a0" providerId="LiveId" clId="{217DAFAD-C9A4-4BB2-A23D-5F0BFF4DE96E}" dt="2020-04-18T23:55:32.675" v="374" actId="20577"/>
        <pc:sldMkLst>
          <pc:docMk/>
          <pc:sldMk cId="3768954510" sldId="274"/>
        </pc:sldMkLst>
        <pc:spChg chg="mod">
          <ac:chgData name="Stephanie Farmer" userId="09857ceed749e7a0" providerId="LiveId" clId="{217DAFAD-C9A4-4BB2-A23D-5F0BFF4DE96E}" dt="2020-04-18T23:55:32.675" v="374" actId="20577"/>
          <ac:spMkLst>
            <pc:docMk/>
            <pc:sldMk cId="3768954510" sldId="274"/>
            <ac:spMk id="3" creationId="{700C308E-AD94-4B95-8797-C37794C9F3E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715C2-E0CB-4A06-9A9B-D8EFE3CF8F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FC5EEBB-90A5-4642-AABC-CA7BC59801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5809ECE-C359-4C0F-9A8F-2057FFEEFF7D}"/>
              </a:ext>
            </a:extLst>
          </p:cNvPr>
          <p:cNvSpPr>
            <a:spLocks noGrp="1"/>
          </p:cNvSpPr>
          <p:nvPr>
            <p:ph type="dt" sz="half" idx="10"/>
          </p:nvPr>
        </p:nvSpPr>
        <p:spPr/>
        <p:txBody>
          <a:bodyPr/>
          <a:lstStyle/>
          <a:p>
            <a:fld id="{F9A338B4-F4AB-4E8A-97C1-D9F01AB91097}" type="datetimeFigureOut">
              <a:rPr lang="en-GB" smtClean="0"/>
              <a:t>19/04/2020</a:t>
            </a:fld>
            <a:endParaRPr lang="en-GB"/>
          </a:p>
        </p:txBody>
      </p:sp>
      <p:sp>
        <p:nvSpPr>
          <p:cNvPr id="5" name="Footer Placeholder 4">
            <a:extLst>
              <a:ext uri="{FF2B5EF4-FFF2-40B4-BE49-F238E27FC236}">
                <a16:creationId xmlns:a16="http://schemas.microsoft.com/office/drawing/2014/main" id="{75444753-7DBD-4EF4-AA7B-7BC58A5DC3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F0F5A3-2C18-4C0A-B78C-51F2FA16FD21}"/>
              </a:ext>
            </a:extLst>
          </p:cNvPr>
          <p:cNvSpPr>
            <a:spLocks noGrp="1"/>
          </p:cNvSpPr>
          <p:nvPr>
            <p:ph type="sldNum" sz="quarter" idx="12"/>
          </p:nvPr>
        </p:nvSpPr>
        <p:spPr/>
        <p:txBody>
          <a:bodyPr/>
          <a:lstStyle/>
          <a:p>
            <a:fld id="{11C83CF4-4A9D-45A6-94E1-E7D0A50CB0A5}" type="slidenum">
              <a:rPr lang="en-GB" smtClean="0"/>
              <a:t>‹#›</a:t>
            </a:fld>
            <a:endParaRPr lang="en-GB"/>
          </a:p>
        </p:txBody>
      </p:sp>
    </p:spTree>
    <p:extLst>
      <p:ext uri="{BB962C8B-B14F-4D97-AF65-F5344CB8AC3E}">
        <p14:creationId xmlns:p14="http://schemas.microsoft.com/office/powerpoint/2010/main" val="2810647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DA22A-7108-4957-B249-AF7AC3B1200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9055889-518E-4C99-9BEE-1DBBAE03CB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23129A-0969-4C31-A467-17CBC8FA17A3}"/>
              </a:ext>
            </a:extLst>
          </p:cNvPr>
          <p:cNvSpPr>
            <a:spLocks noGrp="1"/>
          </p:cNvSpPr>
          <p:nvPr>
            <p:ph type="dt" sz="half" idx="10"/>
          </p:nvPr>
        </p:nvSpPr>
        <p:spPr/>
        <p:txBody>
          <a:bodyPr/>
          <a:lstStyle/>
          <a:p>
            <a:fld id="{F9A338B4-F4AB-4E8A-97C1-D9F01AB91097}" type="datetimeFigureOut">
              <a:rPr lang="en-GB" smtClean="0"/>
              <a:t>19/04/2020</a:t>
            </a:fld>
            <a:endParaRPr lang="en-GB"/>
          </a:p>
        </p:txBody>
      </p:sp>
      <p:sp>
        <p:nvSpPr>
          <p:cNvPr id="5" name="Footer Placeholder 4">
            <a:extLst>
              <a:ext uri="{FF2B5EF4-FFF2-40B4-BE49-F238E27FC236}">
                <a16:creationId xmlns:a16="http://schemas.microsoft.com/office/drawing/2014/main" id="{7E88C8DB-2A71-454D-B2DB-C8E0E44E8E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53612E-AF0D-4C18-999F-C2C0BAFE2F0C}"/>
              </a:ext>
            </a:extLst>
          </p:cNvPr>
          <p:cNvSpPr>
            <a:spLocks noGrp="1"/>
          </p:cNvSpPr>
          <p:nvPr>
            <p:ph type="sldNum" sz="quarter" idx="12"/>
          </p:nvPr>
        </p:nvSpPr>
        <p:spPr/>
        <p:txBody>
          <a:bodyPr/>
          <a:lstStyle/>
          <a:p>
            <a:fld id="{11C83CF4-4A9D-45A6-94E1-E7D0A50CB0A5}" type="slidenum">
              <a:rPr lang="en-GB" smtClean="0"/>
              <a:t>‹#›</a:t>
            </a:fld>
            <a:endParaRPr lang="en-GB"/>
          </a:p>
        </p:txBody>
      </p:sp>
    </p:spTree>
    <p:extLst>
      <p:ext uri="{BB962C8B-B14F-4D97-AF65-F5344CB8AC3E}">
        <p14:creationId xmlns:p14="http://schemas.microsoft.com/office/powerpoint/2010/main" val="3869784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0A2F84-4158-4ECB-9E3F-D75B1B709E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C74A9B9-88F3-49F8-B18E-AFA8EA26AD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C80823-122A-45D4-A9CC-F5C74CE84518}"/>
              </a:ext>
            </a:extLst>
          </p:cNvPr>
          <p:cNvSpPr>
            <a:spLocks noGrp="1"/>
          </p:cNvSpPr>
          <p:nvPr>
            <p:ph type="dt" sz="half" idx="10"/>
          </p:nvPr>
        </p:nvSpPr>
        <p:spPr/>
        <p:txBody>
          <a:bodyPr/>
          <a:lstStyle/>
          <a:p>
            <a:fld id="{F9A338B4-F4AB-4E8A-97C1-D9F01AB91097}" type="datetimeFigureOut">
              <a:rPr lang="en-GB" smtClean="0"/>
              <a:t>19/04/2020</a:t>
            </a:fld>
            <a:endParaRPr lang="en-GB"/>
          </a:p>
        </p:txBody>
      </p:sp>
      <p:sp>
        <p:nvSpPr>
          <p:cNvPr id="5" name="Footer Placeholder 4">
            <a:extLst>
              <a:ext uri="{FF2B5EF4-FFF2-40B4-BE49-F238E27FC236}">
                <a16:creationId xmlns:a16="http://schemas.microsoft.com/office/drawing/2014/main" id="{ECC540B2-0F02-4782-A641-5EF600C214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8E5749-7651-4DBA-932B-77AFE2E3C1D3}"/>
              </a:ext>
            </a:extLst>
          </p:cNvPr>
          <p:cNvSpPr>
            <a:spLocks noGrp="1"/>
          </p:cNvSpPr>
          <p:nvPr>
            <p:ph type="sldNum" sz="quarter" idx="12"/>
          </p:nvPr>
        </p:nvSpPr>
        <p:spPr/>
        <p:txBody>
          <a:bodyPr/>
          <a:lstStyle/>
          <a:p>
            <a:fld id="{11C83CF4-4A9D-45A6-94E1-E7D0A50CB0A5}" type="slidenum">
              <a:rPr lang="en-GB" smtClean="0"/>
              <a:t>‹#›</a:t>
            </a:fld>
            <a:endParaRPr lang="en-GB"/>
          </a:p>
        </p:txBody>
      </p:sp>
    </p:spTree>
    <p:extLst>
      <p:ext uri="{BB962C8B-B14F-4D97-AF65-F5344CB8AC3E}">
        <p14:creationId xmlns:p14="http://schemas.microsoft.com/office/powerpoint/2010/main" val="1274955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6A95C-09DF-4921-805A-EE24D7A0A7E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268F6D5-C8F1-4A9F-8B4A-FD688C896D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2349CF-7064-4CA7-9130-3228D9B2B62B}"/>
              </a:ext>
            </a:extLst>
          </p:cNvPr>
          <p:cNvSpPr>
            <a:spLocks noGrp="1"/>
          </p:cNvSpPr>
          <p:nvPr>
            <p:ph type="dt" sz="half" idx="10"/>
          </p:nvPr>
        </p:nvSpPr>
        <p:spPr/>
        <p:txBody>
          <a:bodyPr/>
          <a:lstStyle/>
          <a:p>
            <a:fld id="{F9A338B4-F4AB-4E8A-97C1-D9F01AB91097}" type="datetimeFigureOut">
              <a:rPr lang="en-GB" smtClean="0"/>
              <a:t>19/04/2020</a:t>
            </a:fld>
            <a:endParaRPr lang="en-GB"/>
          </a:p>
        </p:txBody>
      </p:sp>
      <p:sp>
        <p:nvSpPr>
          <p:cNvPr id="5" name="Footer Placeholder 4">
            <a:extLst>
              <a:ext uri="{FF2B5EF4-FFF2-40B4-BE49-F238E27FC236}">
                <a16:creationId xmlns:a16="http://schemas.microsoft.com/office/drawing/2014/main" id="{C9C4FCD0-119F-4FAF-BD77-7DE66FCAD7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3A1C4F-57A8-42B8-A92C-343009D09944}"/>
              </a:ext>
            </a:extLst>
          </p:cNvPr>
          <p:cNvSpPr>
            <a:spLocks noGrp="1"/>
          </p:cNvSpPr>
          <p:nvPr>
            <p:ph type="sldNum" sz="quarter" idx="12"/>
          </p:nvPr>
        </p:nvSpPr>
        <p:spPr/>
        <p:txBody>
          <a:bodyPr/>
          <a:lstStyle/>
          <a:p>
            <a:fld id="{11C83CF4-4A9D-45A6-94E1-E7D0A50CB0A5}" type="slidenum">
              <a:rPr lang="en-GB" smtClean="0"/>
              <a:t>‹#›</a:t>
            </a:fld>
            <a:endParaRPr lang="en-GB"/>
          </a:p>
        </p:txBody>
      </p:sp>
    </p:spTree>
    <p:extLst>
      <p:ext uri="{BB962C8B-B14F-4D97-AF65-F5344CB8AC3E}">
        <p14:creationId xmlns:p14="http://schemas.microsoft.com/office/powerpoint/2010/main" val="3447569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02A85-0018-4E3F-AFF9-CAFF05BCF6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16035D0-5C23-454D-BD59-7D06BE6AD5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52276B-1292-4CEF-9417-CF611B56FA4A}"/>
              </a:ext>
            </a:extLst>
          </p:cNvPr>
          <p:cNvSpPr>
            <a:spLocks noGrp="1"/>
          </p:cNvSpPr>
          <p:nvPr>
            <p:ph type="dt" sz="half" idx="10"/>
          </p:nvPr>
        </p:nvSpPr>
        <p:spPr/>
        <p:txBody>
          <a:bodyPr/>
          <a:lstStyle/>
          <a:p>
            <a:fld id="{F9A338B4-F4AB-4E8A-97C1-D9F01AB91097}" type="datetimeFigureOut">
              <a:rPr lang="en-GB" smtClean="0"/>
              <a:t>19/04/2020</a:t>
            </a:fld>
            <a:endParaRPr lang="en-GB"/>
          </a:p>
        </p:txBody>
      </p:sp>
      <p:sp>
        <p:nvSpPr>
          <p:cNvPr id="5" name="Footer Placeholder 4">
            <a:extLst>
              <a:ext uri="{FF2B5EF4-FFF2-40B4-BE49-F238E27FC236}">
                <a16:creationId xmlns:a16="http://schemas.microsoft.com/office/drawing/2014/main" id="{BE6D0013-2F3B-4E1B-977D-375FEB2654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23FEE4-201A-4D12-88BE-3CA28954D037}"/>
              </a:ext>
            </a:extLst>
          </p:cNvPr>
          <p:cNvSpPr>
            <a:spLocks noGrp="1"/>
          </p:cNvSpPr>
          <p:nvPr>
            <p:ph type="sldNum" sz="quarter" idx="12"/>
          </p:nvPr>
        </p:nvSpPr>
        <p:spPr/>
        <p:txBody>
          <a:bodyPr/>
          <a:lstStyle/>
          <a:p>
            <a:fld id="{11C83CF4-4A9D-45A6-94E1-E7D0A50CB0A5}" type="slidenum">
              <a:rPr lang="en-GB" smtClean="0"/>
              <a:t>‹#›</a:t>
            </a:fld>
            <a:endParaRPr lang="en-GB"/>
          </a:p>
        </p:txBody>
      </p:sp>
    </p:spTree>
    <p:extLst>
      <p:ext uri="{BB962C8B-B14F-4D97-AF65-F5344CB8AC3E}">
        <p14:creationId xmlns:p14="http://schemas.microsoft.com/office/powerpoint/2010/main" val="287820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4F291-F48B-47EA-A7C0-BFBC4128DA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DC9A6D1-42F9-479D-A76C-1997E6FCE0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80EE949-B3E2-42BD-8C8A-B2390DFD41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A4C5436-04FB-4F60-A974-268027028F1D}"/>
              </a:ext>
            </a:extLst>
          </p:cNvPr>
          <p:cNvSpPr>
            <a:spLocks noGrp="1"/>
          </p:cNvSpPr>
          <p:nvPr>
            <p:ph type="dt" sz="half" idx="10"/>
          </p:nvPr>
        </p:nvSpPr>
        <p:spPr/>
        <p:txBody>
          <a:bodyPr/>
          <a:lstStyle/>
          <a:p>
            <a:fld id="{F9A338B4-F4AB-4E8A-97C1-D9F01AB91097}" type="datetimeFigureOut">
              <a:rPr lang="en-GB" smtClean="0"/>
              <a:t>19/04/2020</a:t>
            </a:fld>
            <a:endParaRPr lang="en-GB"/>
          </a:p>
        </p:txBody>
      </p:sp>
      <p:sp>
        <p:nvSpPr>
          <p:cNvPr id="6" name="Footer Placeholder 5">
            <a:extLst>
              <a:ext uri="{FF2B5EF4-FFF2-40B4-BE49-F238E27FC236}">
                <a16:creationId xmlns:a16="http://schemas.microsoft.com/office/drawing/2014/main" id="{1B16E617-827F-4F05-B5E3-2AFB010A563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ACFE1E-EE24-4A89-87DD-02DEB87A695B}"/>
              </a:ext>
            </a:extLst>
          </p:cNvPr>
          <p:cNvSpPr>
            <a:spLocks noGrp="1"/>
          </p:cNvSpPr>
          <p:nvPr>
            <p:ph type="sldNum" sz="quarter" idx="12"/>
          </p:nvPr>
        </p:nvSpPr>
        <p:spPr/>
        <p:txBody>
          <a:bodyPr/>
          <a:lstStyle/>
          <a:p>
            <a:fld id="{11C83CF4-4A9D-45A6-94E1-E7D0A50CB0A5}" type="slidenum">
              <a:rPr lang="en-GB" smtClean="0"/>
              <a:t>‹#›</a:t>
            </a:fld>
            <a:endParaRPr lang="en-GB"/>
          </a:p>
        </p:txBody>
      </p:sp>
    </p:spTree>
    <p:extLst>
      <p:ext uri="{BB962C8B-B14F-4D97-AF65-F5344CB8AC3E}">
        <p14:creationId xmlns:p14="http://schemas.microsoft.com/office/powerpoint/2010/main" val="2771459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AD772-B417-4F02-8ADF-0627F763F24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C6C3B85-3907-4AD3-89B1-5828A03FD0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3C19EE-6EBF-4988-A46A-6E9DC23FABE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727DAD8-93CC-4D00-B271-39077FE8ED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491481-4F13-4CF8-AFF6-16775825A9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51B0D6A-AB68-4DA4-B27B-1E4FE3A8901C}"/>
              </a:ext>
            </a:extLst>
          </p:cNvPr>
          <p:cNvSpPr>
            <a:spLocks noGrp="1"/>
          </p:cNvSpPr>
          <p:nvPr>
            <p:ph type="dt" sz="half" idx="10"/>
          </p:nvPr>
        </p:nvSpPr>
        <p:spPr/>
        <p:txBody>
          <a:bodyPr/>
          <a:lstStyle/>
          <a:p>
            <a:fld id="{F9A338B4-F4AB-4E8A-97C1-D9F01AB91097}" type="datetimeFigureOut">
              <a:rPr lang="en-GB" smtClean="0"/>
              <a:t>19/04/2020</a:t>
            </a:fld>
            <a:endParaRPr lang="en-GB"/>
          </a:p>
        </p:txBody>
      </p:sp>
      <p:sp>
        <p:nvSpPr>
          <p:cNvPr id="8" name="Footer Placeholder 7">
            <a:extLst>
              <a:ext uri="{FF2B5EF4-FFF2-40B4-BE49-F238E27FC236}">
                <a16:creationId xmlns:a16="http://schemas.microsoft.com/office/drawing/2014/main" id="{CDC866AC-51D3-49E6-9451-9C95D7ACEFC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0999F59-B8D4-4D78-A732-505F92165A00}"/>
              </a:ext>
            </a:extLst>
          </p:cNvPr>
          <p:cNvSpPr>
            <a:spLocks noGrp="1"/>
          </p:cNvSpPr>
          <p:nvPr>
            <p:ph type="sldNum" sz="quarter" idx="12"/>
          </p:nvPr>
        </p:nvSpPr>
        <p:spPr/>
        <p:txBody>
          <a:bodyPr/>
          <a:lstStyle/>
          <a:p>
            <a:fld id="{11C83CF4-4A9D-45A6-94E1-E7D0A50CB0A5}" type="slidenum">
              <a:rPr lang="en-GB" smtClean="0"/>
              <a:t>‹#›</a:t>
            </a:fld>
            <a:endParaRPr lang="en-GB"/>
          </a:p>
        </p:txBody>
      </p:sp>
    </p:spTree>
    <p:extLst>
      <p:ext uri="{BB962C8B-B14F-4D97-AF65-F5344CB8AC3E}">
        <p14:creationId xmlns:p14="http://schemas.microsoft.com/office/powerpoint/2010/main" val="2251567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C4C32-DB02-4BB6-9FAD-8C8326AE728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5E210CB-1582-4357-9A98-7BCC61451991}"/>
              </a:ext>
            </a:extLst>
          </p:cNvPr>
          <p:cNvSpPr>
            <a:spLocks noGrp="1"/>
          </p:cNvSpPr>
          <p:nvPr>
            <p:ph type="dt" sz="half" idx="10"/>
          </p:nvPr>
        </p:nvSpPr>
        <p:spPr/>
        <p:txBody>
          <a:bodyPr/>
          <a:lstStyle/>
          <a:p>
            <a:fld id="{F9A338B4-F4AB-4E8A-97C1-D9F01AB91097}" type="datetimeFigureOut">
              <a:rPr lang="en-GB" smtClean="0"/>
              <a:t>19/04/2020</a:t>
            </a:fld>
            <a:endParaRPr lang="en-GB"/>
          </a:p>
        </p:txBody>
      </p:sp>
      <p:sp>
        <p:nvSpPr>
          <p:cNvPr id="4" name="Footer Placeholder 3">
            <a:extLst>
              <a:ext uri="{FF2B5EF4-FFF2-40B4-BE49-F238E27FC236}">
                <a16:creationId xmlns:a16="http://schemas.microsoft.com/office/drawing/2014/main" id="{2F8CC392-02F0-43FE-A4B7-24A6D8E3F87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D98C1FF-3AA3-4B36-A1B5-417E166B6D11}"/>
              </a:ext>
            </a:extLst>
          </p:cNvPr>
          <p:cNvSpPr>
            <a:spLocks noGrp="1"/>
          </p:cNvSpPr>
          <p:nvPr>
            <p:ph type="sldNum" sz="quarter" idx="12"/>
          </p:nvPr>
        </p:nvSpPr>
        <p:spPr/>
        <p:txBody>
          <a:bodyPr/>
          <a:lstStyle/>
          <a:p>
            <a:fld id="{11C83CF4-4A9D-45A6-94E1-E7D0A50CB0A5}" type="slidenum">
              <a:rPr lang="en-GB" smtClean="0"/>
              <a:t>‹#›</a:t>
            </a:fld>
            <a:endParaRPr lang="en-GB"/>
          </a:p>
        </p:txBody>
      </p:sp>
    </p:spTree>
    <p:extLst>
      <p:ext uri="{BB962C8B-B14F-4D97-AF65-F5344CB8AC3E}">
        <p14:creationId xmlns:p14="http://schemas.microsoft.com/office/powerpoint/2010/main" val="2743609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55C9E4-F20C-44E6-A5A9-FE879E9CA267}"/>
              </a:ext>
            </a:extLst>
          </p:cNvPr>
          <p:cNvSpPr>
            <a:spLocks noGrp="1"/>
          </p:cNvSpPr>
          <p:nvPr>
            <p:ph type="dt" sz="half" idx="10"/>
          </p:nvPr>
        </p:nvSpPr>
        <p:spPr/>
        <p:txBody>
          <a:bodyPr/>
          <a:lstStyle/>
          <a:p>
            <a:fld id="{F9A338B4-F4AB-4E8A-97C1-D9F01AB91097}" type="datetimeFigureOut">
              <a:rPr lang="en-GB" smtClean="0"/>
              <a:t>19/04/2020</a:t>
            </a:fld>
            <a:endParaRPr lang="en-GB"/>
          </a:p>
        </p:txBody>
      </p:sp>
      <p:sp>
        <p:nvSpPr>
          <p:cNvPr id="3" name="Footer Placeholder 2">
            <a:extLst>
              <a:ext uri="{FF2B5EF4-FFF2-40B4-BE49-F238E27FC236}">
                <a16:creationId xmlns:a16="http://schemas.microsoft.com/office/drawing/2014/main" id="{F2716A02-7D9A-4E1D-9613-5184F47F079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43E026-B1D2-4AF1-912A-A2BF13819D4D}"/>
              </a:ext>
            </a:extLst>
          </p:cNvPr>
          <p:cNvSpPr>
            <a:spLocks noGrp="1"/>
          </p:cNvSpPr>
          <p:nvPr>
            <p:ph type="sldNum" sz="quarter" idx="12"/>
          </p:nvPr>
        </p:nvSpPr>
        <p:spPr/>
        <p:txBody>
          <a:bodyPr/>
          <a:lstStyle/>
          <a:p>
            <a:fld id="{11C83CF4-4A9D-45A6-94E1-E7D0A50CB0A5}" type="slidenum">
              <a:rPr lang="en-GB" smtClean="0"/>
              <a:t>‹#›</a:t>
            </a:fld>
            <a:endParaRPr lang="en-GB"/>
          </a:p>
        </p:txBody>
      </p:sp>
    </p:spTree>
    <p:extLst>
      <p:ext uri="{BB962C8B-B14F-4D97-AF65-F5344CB8AC3E}">
        <p14:creationId xmlns:p14="http://schemas.microsoft.com/office/powerpoint/2010/main" val="2440287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7C805-0B79-4988-98DE-028206DE22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139CF32-41B1-4F0C-B1EC-830C506E71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8ACD8CD-D373-4227-A2B2-D2E932B24F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777620-DE27-49CD-9269-C5127AEEEDF8}"/>
              </a:ext>
            </a:extLst>
          </p:cNvPr>
          <p:cNvSpPr>
            <a:spLocks noGrp="1"/>
          </p:cNvSpPr>
          <p:nvPr>
            <p:ph type="dt" sz="half" idx="10"/>
          </p:nvPr>
        </p:nvSpPr>
        <p:spPr/>
        <p:txBody>
          <a:bodyPr/>
          <a:lstStyle/>
          <a:p>
            <a:fld id="{F9A338B4-F4AB-4E8A-97C1-D9F01AB91097}" type="datetimeFigureOut">
              <a:rPr lang="en-GB" smtClean="0"/>
              <a:t>19/04/2020</a:t>
            </a:fld>
            <a:endParaRPr lang="en-GB"/>
          </a:p>
        </p:txBody>
      </p:sp>
      <p:sp>
        <p:nvSpPr>
          <p:cNvPr id="6" name="Footer Placeholder 5">
            <a:extLst>
              <a:ext uri="{FF2B5EF4-FFF2-40B4-BE49-F238E27FC236}">
                <a16:creationId xmlns:a16="http://schemas.microsoft.com/office/drawing/2014/main" id="{8630732B-E21D-4236-ABB4-A74CFC7DC3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E91322A-9493-4F35-861F-37A69976B7D1}"/>
              </a:ext>
            </a:extLst>
          </p:cNvPr>
          <p:cNvSpPr>
            <a:spLocks noGrp="1"/>
          </p:cNvSpPr>
          <p:nvPr>
            <p:ph type="sldNum" sz="quarter" idx="12"/>
          </p:nvPr>
        </p:nvSpPr>
        <p:spPr/>
        <p:txBody>
          <a:bodyPr/>
          <a:lstStyle/>
          <a:p>
            <a:fld id="{11C83CF4-4A9D-45A6-94E1-E7D0A50CB0A5}" type="slidenum">
              <a:rPr lang="en-GB" smtClean="0"/>
              <a:t>‹#›</a:t>
            </a:fld>
            <a:endParaRPr lang="en-GB"/>
          </a:p>
        </p:txBody>
      </p:sp>
    </p:spTree>
    <p:extLst>
      <p:ext uri="{BB962C8B-B14F-4D97-AF65-F5344CB8AC3E}">
        <p14:creationId xmlns:p14="http://schemas.microsoft.com/office/powerpoint/2010/main" val="3264666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A1038-EDB2-4680-A881-4DE427E2D7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EDFDBEA-D1C7-467D-9AEB-3E17C93C57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3945F75-A21A-41A6-B38E-5703AC60CC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B23BEC-4FFC-408A-86B3-ABB4C8258AC7}"/>
              </a:ext>
            </a:extLst>
          </p:cNvPr>
          <p:cNvSpPr>
            <a:spLocks noGrp="1"/>
          </p:cNvSpPr>
          <p:nvPr>
            <p:ph type="dt" sz="half" idx="10"/>
          </p:nvPr>
        </p:nvSpPr>
        <p:spPr/>
        <p:txBody>
          <a:bodyPr/>
          <a:lstStyle/>
          <a:p>
            <a:fld id="{F9A338B4-F4AB-4E8A-97C1-D9F01AB91097}" type="datetimeFigureOut">
              <a:rPr lang="en-GB" smtClean="0"/>
              <a:t>19/04/2020</a:t>
            </a:fld>
            <a:endParaRPr lang="en-GB"/>
          </a:p>
        </p:txBody>
      </p:sp>
      <p:sp>
        <p:nvSpPr>
          <p:cNvPr id="6" name="Footer Placeholder 5">
            <a:extLst>
              <a:ext uri="{FF2B5EF4-FFF2-40B4-BE49-F238E27FC236}">
                <a16:creationId xmlns:a16="http://schemas.microsoft.com/office/drawing/2014/main" id="{076BFD03-1936-4D34-BB5A-5937FFE0249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6FF1009-B00A-4580-AFF9-8F0454859471}"/>
              </a:ext>
            </a:extLst>
          </p:cNvPr>
          <p:cNvSpPr>
            <a:spLocks noGrp="1"/>
          </p:cNvSpPr>
          <p:nvPr>
            <p:ph type="sldNum" sz="quarter" idx="12"/>
          </p:nvPr>
        </p:nvSpPr>
        <p:spPr/>
        <p:txBody>
          <a:bodyPr/>
          <a:lstStyle/>
          <a:p>
            <a:fld id="{11C83CF4-4A9D-45A6-94E1-E7D0A50CB0A5}" type="slidenum">
              <a:rPr lang="en-GB" smtClean="0"/>
              <a:t>‹#›</a:t>
            </a:fld>
            <a:endParaRPr lang="en-GB"/>
          </a:p>
        </p:txBody>
      </p:sp>
    </p:spTree>
    <p:extLst>
      <p:ext uri="{BB962C8B-B14F-4D97-AF65-F5344CB8AC3E}">
        <p14:creationId xmlns:p14="http://schemas.microsoft.com/office/powerpoint/2010/main" val="3023732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9F4BC1-3786-4802-B6C7-C4423ABD5F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A098BA-F452-40AC-8268-B37EC525F3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BE33F0-F777-4FC0-B905-A4D7833EE0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A338B4-F4AB-4E8A-97C1-D9F01AB91097}" type="datetimeFigureOut">
              <a:rPr lang="en-GB" smtClean="0"/>
              <a:t>19/04/2020</a:t>
            </a:fld>
            <a:endParaRPr lang="en-GB"/>
          </a:p>
        </p:txBody>
      </p:sp>
      <p:sp>
        <p:nvSpPr>
          <p:cNvPr id="5" name="Footer Placeholder 4">
            <a:extLst>
              <a:ext uri="{FF2B5EF4-FFF2-40B4-BE49-F238E27FC236}">
                <a16:creationId xmlns:a16="http://schemas.microsoft.com/office/drawing/2014/main" id="{ACD80B1D-B1DE-4E1C-AE46-133DEAF8BD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82D3E2C-0F39-4308-B7F4-B346FDB46C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C83CF4-4A9D-45A6-94E1-E7D0A50CB0A5}" type="slidenum">
              <a:rPr lang="en-GB" smtClean="0"/>
              <a:t>‹#›</a:t>
            </a:fld>
            <a:endParaRPr lang="en-GB"/>
          </a:p>
        </p:txBody>
      </p:sp>
    </p:spTree>
    <p:extLst>
      <p:ext uri="{BB962C8B-B14F-4D97-AF65-F5344CB8AC3E}">
        <p14:creationId xmlns:p14="http://schemas.microsoft.com/office/powerpoint/2010/main" val="2767138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35C653D-C887-413D-9040-B18FBAFFA167}"/>
              </a:ext>
            </a:extLst>
          </p:cNvPr>
          <p:cNvSpPr>
            <a:spLocks noGrp="1"/>
          </p:cNvSpPr>
          <p:nvPr>
            <p:ph type="subTitle" idx="1"/>
          </p:nvPr>
        </p:nvSpPr>
        <p:spPr/>
        <p:txBody>
          <a:bodyPr>
            <a:normAutofit/>
          </a:bodyPr>
          <a:lstStyle/>
          <a:p>
            <a:r>
              <a:rPr lang="en-GB" sz="4400" dirty="0">
                <a:latin typeface="Kristen ITC" panose="03050502040202030202" pitchFamily="66" charset="0"/>
                <a:ea typeface="HelloCasual" panose="02000603000000000000" pitchFamily="2" charset="0"/>
              </a:rPr>
              <a:t>Primary 7a </a:t>
            </a:r>
          </a:p>
          <a:p>
            <a:r>
              <a:rPr lang="en-GB" sz="4400" dirty="0">
                <a:latin typeface="Kristen ITC" panose="03050502040202030202" pitchFamily="66" charset="0"/>
                <a:ea typeface="HelloCasual" panose="02000603000000000000" pitchFamily="2" charset="0"/>
              </a:rPr>
              <a:t>Miss Farmer </a:t>
            </a:r>
          </a:p>
        </p:txBody>
      </p:sp>
      <p:pic>
        <p:nvPicPr>
          <p:cNvPr id="1026" name="Picture 2" descr="All Souls C of E Primary School - Home Learning">
            <a:extLst>
              <a:ext uri="{FF2B5EF4-FFF2-40B4-BE49-F238E27FC236}">
                <a16:creationId xmlns:a16="http://schemas.microsoft.com/office/drawing/2014/main" id="{C5B47653-BB40-452E-A793-06663D6E84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8525" y="371475"/>
            <a:ext cx="56007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082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aily, Weekly, and Monthly Blogging Tasks - The Walking MermaidThe ...">
            <a:extLst>
              <a:ext uri="{FF2B5EF4-FFF2-40B4-BE49-F238E27FC236}">
                <a16:creationId xmlns:a16="http://schemas.microsoft.com/office/drawing/2014/main" id="{1A853F82-458E-4C9B-A4D7-AF5A249030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4313" y="1909762"/>
            <a:ext cx="7995987" cy="303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054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E06AC-256D-4513-90E1-57526CDE42AB}"/>
              </a:ext>
            </a:extLst>
          </p:cNvPr>
          <p:cNvSpPr>
            <a:spLocks noGrp="1"/>
          </p:cNvSpPr>
          <p:nvPr>
            <p:ph type="title"/>
          </p:nvPr>
        </p:nvSpPr>
        <p:spPr/>
        <p:txBody>
          <a:bodyPr/>
          <a:lstStyle/>
          <a:p>
            <a:pPr algn="ctr"/>
            <a:r>
              <a:rPr lang="en-GB" dirty="0">
                <a:latin typeface="Kristen ITC" panose="03050502040202030202" pitchFamily="66" charset="0"/>
                <a:ea typeface="HelloCasual" panose="02000603000000000000" pitchFamily="2" charset="0"/>
              </a:rPr>
              <a:t>W.B 20</a:t>
            </a:r>
            <a:r>
              <a:rPr lang="en-GB" baseline="30000" dirty="0">
                <a:latin typeface="Kristen ITC" panose="03050502040202030202" pitchFamily="66" charset="0"/>
                <a:ea typeface="HelloCasual" panose="02000603000000000000" pitchFamily="2" charset="0"/>
              </a:rPr>
              <a:t>th</a:t>
            </a:r>
            <a:r>
              <a:rPr lang="en-GB" dirty="0">
                <a:latin typeface="Kristen ITC" panose="03050502040202030202" pitchFamily="66" charset="0"/>
                <a:ea typeface="HelloCasual" panose="02000603000000000000" pitchFamily="2" charset="0"/>
              </a:rPr>
              <a:t> April 2020</a:t>
            </a:r>
          </a:p>
        </p:txBody>
      </p:sp>
      <p:sp>
        <p:nvSpPr>
          <p:cNvPr id="3" name="Content Placeholder 2">
            <a:extLst>
              <a:ext uri="{FF2B5EF4-FFF2-40B4-BE49-F238E27FC236}">
                <a16:creationId xmlns:a16="http://schemas.microsoft.com/office/drawing/2014/main" id="{700C308E-AD94-4B95-8797-C37794C9F3EC}"/>
              </a:ext>
            </a:extLst>
          </p:cNvPr>
          <p:cNvSpPr>
            <a:spLocks noGrp="1"/>
          </p:cNvSpPr>
          <p:nvPr>
            <p:ph idx="1"/>
          </p:nvPr>
        </p:nvSpPr>
        <p:spPr>
          <a:xfrm>
            <a:off x="838200" y="1825625"/>
            <a:ext cx="10515600" cy="4870450"/>
          </a:xfrm>
        </p:spPr>
        <p:txBody>
          <a:bodyPr vert="horz" lIns="91440" tIns="45720" rIns="91440" bIns="45720" rtlCol="0" anchor="t">
            <a:normAutofit fontScale="77500" lnSpcReduction="20000"/>
          </a:bodyPr>
          <a:lstStyle/>
          <a:p>
            <a:pPr marL="0" indent="0">
              <a:buNone/>
            </a:pPr>
            <a:r>
              <a:rPr lang="en-GB" u="sng" dirty="0">
                <a:latin typeface="Kristen ITC" panose="03050502040202030202" pitchFamily="66" charset="0"/>
                <a:ea typeface="HelloCasual" panose="02000603000000000000" pitchFamily="2" charset="0"/>
              </a:rPr>
              <a:t>Literacy</a:t>
            </a:r>
            <a:r>
              <a:rPr lang="en-GB" dirty="0">
                <a:latin typeface="Kristen ITC" panose="03050502040202030202" pitchFamily="66" charset="0"/>
                <a:ea typeface="HelloCasual" panose="02000603000000000000" pitchFamily="2" charset="0"/>
              </a:rPr>
              <a:t> </a:t>
            </a:r>
          </a:p>
          <a:p>
            <a:pPr marL="514350" indent="-514350">
              <a:buAutoNum type="arabicPeriod"/>
            </a:pPr>
            <a:r>
              <a:rPr lang="en-GB" dirty="0">
                <a:latin typeface="Kristen ITC" panose="03050502040202030202" pitchFamily="66" charset="0"/>
                <a:ea typeface="HelloCasual" panose="02000603000000000000" pitchFamily="2" charset="0"/>
              </a:rPr>
              <a:t>Spelling</a:t>
            </a:r>
          </a:p>
          <a:p>
            <a:pPr marL="0" indent="0">
              <a:buNone/>
            </a:pPr>
            <a:r>
              <a:rPr lang="en-GB" sz="1600" dirty="0">
                <a:latin typeface="Kristen ITC"/>
                <a:ea typeface="HelloCasual" panose="02000603000000000000" pitchFamily="2" charset="0"/>
              </a:rPr>
              <a:t>- Select any 3 activities from the spelling menu on slide 13 to practise your words.</a:t>
            </a:r>
            <a:endParaRPr lang="en-GB" sz="1600" dirty="0">
              <a:latin typeface="Kristen ITC" panose="03050502040202030202" pitchFamily="66" charset="0"/>
              <a:ea typeface="HelloCasual" panose="02000603000000000000" pitchFamily="2" charset="0"/>
            </a:endParaRPr>
          </a:p>
          <a:p>
            <a:pPr marL="0" indent="0">
              <a:buNone/>
            </a:pPr>
            <a:r>
              <a:rPr lang="en-GB" sz="1600" dirty="0">
                <a:latin typeface="Kristen ITC"/>
                <a:ea typeface="HelloCasual" panose="02000603000000000000" pitchFamily="2" charset="0"/>
              </a:rPr>
              <a:t>The words are related to science and the list is on the next slide. </a:t>
            </a:r>
            <a:endParaRPr lang="en-GB" sz="1600" dirty="0">
              <a:latin typeface="Kristen ITC" panose="03050502040202030202" pitchFamily="66" charset="0"/>
              <a:ea typeface="HelloCasual" panose="02000603000000000000" pitchFamily="2" charset="0"/>
            </a:endParaRPr>
          </a:p>
          <a:p>
            <a:pPr marL="514350" indent="-514350">
              <a:buAutoNum type="arabicPeriod" startAt="2"/>
            </a:pPr>
            <a:r>
              <a:rPr lang="en-GB" dirty="0">
                <a:latin typeface="Kristen ITC" panose="03050502040202030202" pitchFamily="66" charset="0"/>
                <a:ea typeface="HelloCasual" panose="02000603000000000000" pitchFamily="2" charset="0"/>
              </a:rPr>
              <a:t>Reading </a:t>
            </a:r>
          </a:p>
          <a:p>
            <a:pPr>
              <a:buFontTx/>
              <a:buChar char="-"/>
            </a:pPr>
            <a:r>
              <a:rPr lang="en-GB" sz="1600" dirty="0">
                <a:latin typeface="Kristen ITC"/>
                <a:ea typeface="HelloCasual" panose="02000603000000000000" pitchFamily="2" charset="0"/>
              </a:rPr>
              <a:t>Try to complete 2 activities from the reading bingo grid. </a:t>
            </a:r>
          </a:p>
          <a:p>
            <a:pPr>
              <a:buFontTx/>
              <a:buChar char="-"/>
            </a:pPr>
            <a:r>
              <a:rPr lang="en-GB" sz="1600" dirty="0">
                <a:latin typeface="Kristen ITC"/>
                <a:ea typeface="HelloCasual" panose="02000603000000000000" pitchFamily="2" charset="0"/>
              </a:rPr>
              <a:t>Space Explorer Comprehension (slides 16-19)</a:t>
            </a:r>
          </a:p>
          <a:p>
            <a:pPr marL="0" indent="0">
              <a:buNone/>
            </a:pPr>
            <a:r>
              <a:rPr lang="en-GB" dirty="0">
                <a:latin typeface="Kristen ITC" panose="03050502040202030202" pitchFamily="66" charset="0"/>
                <a:ea typeface="HelloCasual" panose="02000603000000000000" pitchFamily="2" charset="0"/>
              </a:rPr>
              <a:t>3. Writing </a:t>
            </a:r>
          </a:p>
          <a:p>
            <a:pPr>
              <a:buFontTx/>
              <a:buChar char="-"/>
            </a:pPr>
            <a:r>
              <a:rPr lang="en-GB" sz="1600" dirty="0">
                <a:latin typeface="Kristen ITC"/>
                <a:ea typeface="HelloCasual" panose="02000603000000000000" pitchFamily="2" charset="0"/>
              </a:rPr>
              <a:t>Think about your reading passage. Create a character profile for an alien or space explorer. </a:t>
            </a:r>
            <a:endParaRPr lang="en-GB" sz="1600" dirty="0">
              <a:latin typeface="Kristen ITC" panose="03050502040202030202" pitchFamily="66" charset="0"/>
              <a:ea typeface="HelloCasual" panose="02000603000000000000" pitchFamily="2" charset="0"/>
            </a:endParaRPr>
          </a:p>
          <a:p>
            <a:pPr>
              <a:buFontTx/>
              <a:buChar char="-"/>
            </a:pPr>
            <a:r>
              <a:rPr lang="en-GB" sz="1600" dirty="0">
                <a:latin typeface="Kristen ITC"/>
                <a:ea typeface="HelloCasual" panose="02000603000000000000" pitchFamily="2" charset="0"/>
              </a:rPr>
              <a:t>Describe the setting of space….you could draw a picture to help the reader visualise the setting </a:t>
            </a:r>
            <a:endParaRPr lang="en-GB" sz="1600" dirty="0">
              <a:latin typeface="Kristen ITC" panose="03050502040202030202" pitchFamily="66" charset="0"/>
              <a:ea typeface="HelloCasual" panose="02000603000000000000" pitchFamily="2" charset="0"/>
            </a:endParaRPr>
          </a:p>
          <a:p>
            <a:pPr marL="0" indent="0">
              <a:buNone/>
            </a:pPr>
            <a:r>
              <a:rPr lang="en-GB" dirty="0">
                <a:latin typeface="Kristen ITC" panose="03050502040202030202" pitchFamily="66" charset="0"/>
                <a:ea typeface="HelloCasual" panose="02000603000000000000" pitchFamily="2" charset="0"/>
              </a:rPr>
              <a:t>4. Newsround Challenge </a:t>
            </a:r>
          </a:p>
          <a:p>
            <a:pPr>
              <a:buFontTx/>
              <a:buChar char="-"/>
            </a:pPr>
            <a:r>
              <a:rPr lang="en-GB" sz="1600" dirty="0">
                <a:latin typeface="Kristen ITC"/>
                <a:ea typeface="HelloCasual" panose="02000603000000000000" pitchFamily="2" charset="0"/>
              </a:rPr>
              <a:t>Practice taking notes. </a:t>
            </a:r>
            <a:endParaRPr lang="en-GB" sz="1600" dirty="0">
              <a:latin typeface="Kristen ITC" panose="03050502040202030202" pitchFamily="66" charset="0"/>
              <a:ea typeface="HelloCasual" panose="02000603000000000000" pitchFamily="2" charset="0"/>
            </a:endParaRPr>
          </a:p>
          <a:p>
            <a:pPr marL="0" indent="0">
              <a:buNone/>
            </a:pPr>
            <a:r>
              <a:rPr lang="en-GB" sz="1600" dirty="0">
                <a:latin typeface="Kristen ITC" panose="03050502040202030202" pitchFamily="66" charset="0"/>
                <a:ea typeface="HelloCasual" panose="02000603000000000000" pitchFamily="2" charset="0"/>
              </a:rPr>
              <a:t>Watch Newsround, write a heading for each story that they cover and try to include as many details about the different stories by taking notes. Turn your notes into an interesting poster for the days news. </a:t>
            </a:r>
          </a:p>
          <a:p>
            <a:pPr>
              <a:buFontTx/>
              <a:buChar char="-"/>
            </a:pPr>
            <a:r>
              <a:rPr lang="en-GB" sz="1600" dirty="0">
                <a:latin typeface="Kristen ITC" panose="03050502040202030202" pitchFamily="66" charset="0"/>
                <a:ea typeface="HelloCasual" panose="02000603000000000000" pitchFamily="2" charset="0"/>
              </a:rPr>
              <a:t>Use your talking and listening skills </a:t>
            </a:r>
          </a:p>
          <a:p>
            <a:pPr marL="0" indent="0">
              <a:buNone/>
            </a:pPr>
            <a:r>
              <a:rPr lang="en-GB" sz="1600" dirty="0">
                <a:latin typeface="Kristen ITC" panose="03050502040202030202" pitchFamily="66" charset="0"/>
                <a:ea typeface="HelloCasual" panose="02000603000000000000" pitchFamily="2" charset="0"/>
              </a:rPr>
              <a:t>Can you perform a short presentation to somebody else in your house about one of the stories? You could even try to use your iPad and film yourself as a news anchor. Try using Green Screen. </a:t>
            </a:r>
          </a:p>
          <a:p>
            <a:pPr marL="0" indent="0">
              <a:buNone/>
            </a:pPr>
            <a:endParaRPr lang="en-GB" dirty="0">
              <a:latin typeface="Kristen ITC" panose="03050502040202030202" pitchFamily="66" charset="0"/>
              <a:ea typeface="HelloCasual" panose="02000603000000000000" pitchFamily="2" charset="0"/>
            </a:endParaRPr>
          </a:p>
        </p:txBody>
      </p:sp>
      <p:pic>
        <p:nvPicPr>
          <p:cNvPr id="5122" name="Picture 2" descr="CPT160 Week 1 flashcards on Tinycards">
            <a:extLst>
              <a:ext uri="{FF2B5EF4-FFF2-40B4-BE49-F238E27FC236}">
                <a16:creationId xmlns:a16="http://schemas.microsoft.com/office/drawing/2014/main" id="{156A3F58-3B38-4D37-A438-40FE375D8C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08" y="-1629"/>
            <a:ext cx="2466791" cy="182725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54B8D25-6E0A-4A83-80FC-F91A7C0CEAD5}"/>
              </a:ext>
            </a:extLst>
          </p:cNvPr>
          <p:cNvPicPr>
            <a:picLocks noChangeAspect="1"/>
          </p:cNvPicPr>
          <p:nvPr/>
        </p:nvPicPr>
        <p:blipFill>
          <a:blip r:embed="rId3"/>
          <a:stretch>
            <a:fillRect/>
          </a:stretch>
        </p:blipFill>
        <p:spPr>
          <a:xfrm>
            <a:off x="7962900" y="1347026"/>
            <a:ext cx="4229100" cy="2686101"/>
          </a:xfrm>
          <a:prstGeom prst="rect">
            <a:avLst/>
          </a:prstGeom>
        </p:spPr>
      </p:pic>
    </p:spTree>
    <p:extLst>
      <p:ext uri="{BB962C8B-B14F-4D97-AF65-F5344CB8AC3E}">
        <p14:creationId xmlns:p14="http://schemas.microsoft.com/office/powerpoint/2010/main" val="1954226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E06AC-256D-4513-90E1-57526CDE42AB}"/>
              </a:ext>
            </a:extLst>
          </p:cNvPr>
          <p:cNvSpPr>
            <a:spLocks noGrp="1"/>
          </p:cNvSpPr>
          <p:nvPr>
            <p:ph type="title"/>
          </p:nvPr>
        </p:nvSpPr>
        <p:spPr/>
        <p:txBody>
          <a:bodyPr/>
          <a:lstStyle/>
          <a:p>
            <a:pPr algn="ctr"/>
            <a:r>
              <a:rPr lang="en-GB" dirty="0">
                <a:latin typeface="Kristen ITC" panose="03050502040202030202" pitchFamily="66" charset="0"/>
                <a:ea typeface="HelloCasual" panose="02000603000000000000" pitchFamily="2" charset="0"/>
              </a:rPr>
              <a:t>W.B 20</a:t>
            </a:r>
            <a:r>
              <a:rPr lang="en-GB" baseline="30000" dirty="0">
                <a:latin typeface="Kristen ITC" panose="03050502040202030202" pitchFamily="66" charset="0"/>
                <a:ea typeface="HelloCasual" panose="02000603000000000000" pitchFamily="2" charset="0"/>
              </a:rPr>
              <a:t>th</a:t>
            </a:r>
            <a:r>
              <a:rPr lang="en-GB" dirty="0">
                <a:latin typeface="Kristen ITC" panose="03050502040202030202" pitchFamily="66" charset="0"/>
                <a:ea typeface="HelloCasual" panose="02000603000000000000" pitchFamily="2" charset="0"/>
              </a:rPr>
              <a:t> April 2020</a:t>
            </a:r>
          </a:p>
        </p:txBody>
      </p:sp>
      <p:sp>
        <p:nvSpPr>
          <p:cNvPr id="3" name="Content Placeholder 2">
            <a:extLst>
              <a:ext uri="{FF2B5EF4-FFF2-40B4-BE49-F238E27FC236}">
                <a16:creationId xmlns:a16="http://schemas.microsoft.com/office/drawing/2014/main" id="{700C308E-AD94-4B95-8797-C37794C9F3EC}"/>
              </a:ext>
            </a:extLst>
          </p:cNvPr>
          <p:cNvSpPr>
            <a:spLocks noGrp="1"/>
          </p:cNvSpPr>
          <p:nvPr>
            <p:ph idx="1"/>
          </p:nvPr>
        </p:nvSpPr>
        <p:spPr>
          <a:xfrm>
            <a:off x="838200" y="1825625"/>
            <a:ext cx="10515600" cy="4870450"/>
          </a:xfrm>
        </p:spPr>
        <p:txBody>
          <a:bodyPr>
            <a:normAutofit/>
          </a:bodyPr>
          <a:lstStyle/>
          <a:p>
            <a:pPr marL="0" indent="0">
              <a:buNone/>
            </a:pPr>
            <a:r>
              <a:rPr lang="en-GB" u="sng" dirty="0">
                <a:latin typeface="Kristen ITC" panose="03050502040202030202" pitchFamily="66" charset="0"/>
                <a:ea typeface="HelloCasual" panose="02000603000000000000" pitchFamily="2" charset="0"/>
              </a:rPr>
              <a:t>Maths</a:t>
            </a:r>
            <a:r>
              <a:rPr lang="en-GB" dirty="0">
                <a:latin typeface="Kristen ITC" panose="03050502040202030202" pitchFamily="66" charset="0"/>
                <a:ea typeface="HelloCasual" panose="02000603000000000000" pitchFamily="2" charset="0"/>
              </a:rPr>
              <a:t> </a:t>
            </a:r>
          </a:p>
          <a:p>
            <a:pPr marL="514350" indent="-514350">
              <a:buAutoNum type="arabicPeriod"/>
            </a:pPr>
            <a:r>
              <a:rPr lang="en-GB" dirty="0">
                <a:latin typeface="Kristen ITC" panose="03050502040202030202" pitchFamily="66" charset="0"/>
                <a:ea typeface="HelloCasual" panose="02000603000000000000" pitchFamily="2" charset="0"/>
              </a:rPr>
              <a:t>Addition and Subtraction – slide 20-21</a:t>
            </a:r>
          </a:p>
          <a:p>
            <a:pPr marL="514350" indent="-514350">
              <a:buAutoNum type="arabicPeriod"/>
            </a:pPr>
            <a:r>
              <a:rPr lang="en-GB" dirty="0">
                <a:latin typeface="Kristen ITC" panose="03050502040202030202" pitchFamily="66" charset="0"/>
                <a:ea typeface="HelloCasual" panose="02000603000000000000" pitchFamily="2" charset="0"/>
              </a:rPr>
              <a:t>Multiplication and </a:t>
            </a:r>
            <a:r>
              <a:rPr lang="en-GB">
                <a:latin typeface="Kristen ITC" panose="03050502040202030202" pitchFamily="66" charset="0"/>
                <a:ea typeface="HelloCasual" panose="02000603000000000000" pitchFamily="2" charset="0"/>
              </a:rPr>
              <a:t>Division – slide 22-23</a:t>
            </a:r>
            <a:endParaRPr lang="en-GB" dirty="0">
              <a:latin typeface="Kristen ITC" panose="03050502040202030202" pitchFamily="66" charset="0"/>
              <a:ea typeface="HelloCasual" panose="02000603000000000000" pitchFamily="2" charset="0"/>
            </a:endParaRPr>
          </a:p>
          <a:p>
            <a:pPr marL="514350" indent="-514350">
              <a:buAutoNum type="arabicPeriod"/>
            </a:pPr>
            <a:r>
              <a:rPr lang="en-GB" dirty="0">
                <a:latin typeface="Kristen ITC" panose="03050502040202030202" pitchFamily="66" charset="0"/>
                <a:ea typeface="HelloCasual" panose="02000603000000000000" pitchFamily="2" charset="0"/>
              </a:rPr>
              <a:t>Time – slide 24</a:t>
            </a:r>
          </a:p>
          <a:p>
            <a:pPr marL="0" indent="0">
              <a:buNone/>
            </a:pPr>
            <a:endParaRPr lang="en-GB" dirty="0">
              <a:latin typeface="Kristen ITC" panose="03050502040202030202" pitchFamily="66" charset="0"/>
              <a:ea typeface="HelloCasual" panose="02000603000000000000" pitchFamily="2" charset="0"/>
            </a:endParaRPr>
          </a:p>
        </p:txBody>
      </p:sp>
      <p:pic>
        <p:nvPicPr>
          <p:cNvPr id="5122" name="Picture 2" descr="CPT160 Week 1 flashcards on Tinycards">
            <a:extLst>
              <a:ext uri="{FF2B5EF4-FFF2-40B4-BE49-F238E27FC236}">
                <a16:creationId xmlns:a16="http://schemas.microsoft.com/office/drawing/2014/main" id="{156A3F58-3B38-4D37-A438-40FE375D8C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08" y="-1629"/>
            <a:ext cx="2466791" cy="1827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954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192A1-4F72-4EF4-9AF0-65D82CAA42C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6794B47-D399-44A9-A9FF-2C968EEA3BD8}"/>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79117863-44DF-47DB-B3B4-B9DA135DE652}"/>
              </a:ext>
            </a:extLst>
          </p:cNvPr>
          <p:cNvPicPr>
            <a:picLocks noChangeAspect="1"/>
          </p:cNvPicPr>
          <p:nvPr/>
        </p:nvPicPr>
        <p:blipFill>
          <a:blip r:embed="rId2"/>
          <a:stretch>
            <a:fillRect/>
          </a:stretch>
        </p:blipFill>
        <p:spPr>
          <a:xfrm>
            <a:off x="772719" y="0"/>
            <a:ext cx="5323281" cy="6858000"/>
          </a:xfrm>
          <a:prstGeom prst="rect">
            <a:avLst/>
          </a:prstGeom>
        </p:spPr>
      </p:pic>
      <p:pic>
        <p:nvPicPr>
          <p:cNvPr id="5" name="Picture 4">
            <a:extLst>
              <a:ext uri="{FF2B5EF4-FFF2-40B4-BE49-F238E27FC236}">
                <a16:creationId xmlns:a16="http://schemas.microsoft.com/office/drawing/2014/main" id="{3CA4C644-FFB0-4FED-8AEC-1807CEF6C214}"/>
              </a:ext>
            </a:extLst>
          </p:cNvPr>
          <p:cNvPicPr>
            <a:picLocks noChangeAspect="1"/>
          </p:cNvPicPr>
          <p:nvPr/>
        </p:nvPicPr>
        <p:blipFill>
          <a:blip r:embed="rId3"/>
          <a:stretch>
            <a:fillRect/>
          </a:stretch>
        </p:blipFill>
        <p:spPr>
          <a:xfrm>
            <a:off x="6222001" y="0"/>
            <a:ext cx="5197280" cy="6858000"/>
          </a:xfrm>
          <a:prstGeom prst="rect">
            <a:avLst/>
          </a:prstGeom>
        </p:spPr>
      </p:pic>
    </p:spTree>
    <p:extLst>
      <p:ext uri="{BB962C8B-B14F-4D97-AF65-F5344CB8AC3E}">
        <p14:creationId xmlns:p14="http://schemas.microsoft.com/office/powerpoint/2010/main" val="3061722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A6424B9-ACBD-464E-9C50-6CF3C12392E8}"/>
              </a:ext>
            </a:extLst>
          </p:cNvPr>
          <p:cNvGraphicFramePr>
            <a:graphicFrameLocks noGrp="1"/>
          </p:cNvGraphicFramePr>
          <p:nvPr/>
        </p:nvGraphicFramePr>
        <p:xfrm>
          <a:off x="1533088" y="121920"/>
          <a:ext cx="9609220" cy="6614160"/>
        </p:xfrm>
        <a:graphic>
          <a:graphicData uri="http://schemas.openxmlformats.org/drawingml/2006/table">
            <a:tbl>
              <a:tblPr>
                <a:tableStyleId>{22838BEF-8BB2-4498-84A7-C5851F593DF1}</a:tableStyleId>
              </a:tblPr>
              <a:tblGrid>
                <a:gridCol w="1747007">
                  <a:extLst>
                    <a:ext uri="{9D8B030D-6E8A-4147-A177-3AD203B41FA5}">
                      <a16:colId xmlns:a16="http://schemas.microsoft.com/office/drawing/2014/main" val="3348265947"/>
                    </a:ext>
                  </a:extLst>
                </a:gridCol>
                <a:gridCol w="1644243">
                  <a:extLst>
                    <a:ext uri="{9D8B030D-6E8A-4147-A177-3AD203B41FA5}">
                      <a16:colId xmlns:a16="http://schemas.microsoft.com/office/drawing/2014/main" val="1626994077"/>
                    </a:ext>
                  </a:extLst>
                </a:gridCol>
                <a:gridCol w="1828800">
                  <a:extLst>
                    <a:ext uri="{9D8B030D-6E8A-4147-A177-3AD203B41FA5}">
                      <a16:colId xmlns:a16="http://schemas.microsoft.com/office/drawing/2014/main" val="1297699404"/>
                    </a:ext>
                  </a:extLst>
                </a:gridCol>
                <a:gridCol w="2359500">
                  <a:extLst>
                    <a:ext uri="{9D8B030D-6E8A-4147-A177-3AD203B41FA5}">
                      <a16:colId xmlns:a16="http://schemas.microsoft.com/office/drawing/2014/main" val="4162200639"/>
                    </a:ext>
                  </a:extLst>
                </a:gridCol>
                <a:gridCol w="2029670">
                  <a:extLst>
                    <a:ext uri="{9D8B030D-6E8A-4147-A177-3AD203B41FA5}">
                      <a16:colId xmlns:a16="http://schemas.microsoft.com/office/drawing/2014/main" val="2880954541"/>
                    </a:ext>
                  </a:extLst>
                </a:gridCol>
              </a:tblGrid>
              <a:tr h="988940">
                <a:tc>
                  <a:txBody>
                    <a:bodyPr/>
                    <a:lstStyle/>
                    <a:p>
                      <a:pPr algn="ctr">
                        <a:spcAft>
                          <a:spcPts val="0"/>
                        </a:spcAft>
                      </a:pPr>
                      <a:r>
                        <a:rPr lang="en-GB" sz="1400" b="1" dirty="0">
                          <a:effectLst/>
                          <a:latin typeface="Bahnschrift" panose="020B0502040204020203" pitchFamily="34" charset="0"/>
                        </a:rPr>
                        <a:t>1.</a:t>
                      </a:r>
                    </a:p>
                    <a:p>
                      <a:pPr algn="ctr">
                        <a:spcAft>
                          <a:spcPts val="0"/>
                        </a:spcAft>
                      </a:pPr>
                      <a:endParaRPr lang="en-GB" sz="1400" dirty="0">
                        <a:effectLst/>
                        <a:latin typeface="Bahnschrift" panose="020B0502040204020203" pitchFamily="34" charset="0"/>
                      </a:endParaRPr>
                    </a:p>
                    <a:p>
                      <a:pPr algn="ctr">
                        <a:spcAft>
                          <a:spcPts val="0"/>
                        </a:spcAft>
                      </a:pPr>
                      <a:r>
                        <a:rPr lang="en-GB" sz="1400" dirty="0">
                          <a:effectLst/>
                          <a:latin typeface="Bahnschrift" panose="020B0502040204020203" pitchFamily="34" charset="0"/>
                        </a:rPr>
                        <a:t>A newspaper article about an important or current news story.</a:t>
                      </a:r>
                    </a:p>
                  </a:txBody>
                  <a:tcPr marL="55628" marR="55628" marT="0" marB="0">
                    <a:solidFill>
                      <a:schemeClr val="bg1"/>
                    </a:solidFill>
                  </a:tcPr>
                </a:tc>
                <a:tc>
                  <a:txBody>
                    <a:bodyPr/>
                    <a:lstStyle/>
                    <a:p>
                      <a:pPr algn="ctr">
                        <a:spcAft>
                          <a:spcPts val="0"/>
                        </a:spcAft>
                      </a:pPr>
                      <a:r>
                        <a:rPr lang="en-GB" sz="1400" b="1" i="0" dirty="0">
                          <a:effectLst/>
                          <a:latin typeface="Bahnschrift" panose="020B0502040204020203" pitchFamily="34" charset="0"/>
                        </a:rPr>
                        <a:t> 2.</a:t>
                      </a:r>
                    </a:p>
                    <a:p>
                      <a:pPr algn="ctr">
                        <a:spcAft>
                          <a:spcPts val="0"/>
                        </a:spcAft>
                      </a:pPr>
                      <a:endParaRPr lang="en-GB" sz="1400" dirty="0">
                        <a:effectLst/>
                        <a:latin typeface="Bahnschrift" panose="020B0502040204020203" pitchFamily="34" charset="0"/>
                      </a:endParaRPr>
                    </a:p>
                    <a:p>
                      <a:pPr algn="ctr">
                        <a:spcAft>
                          <a:spcPts val="0"/>
                        </a:spcAft>
                      </a:pPr>
                      <a:r>
                        <a:rPr lang="en-GB" sz="1400" dirty="0">
                          <a:effectLst/>
                          <a:latin typeface="Bahnschrift" panose="020B0502040204020203" pitchFamily="34" charset="0"/>
                        </a:rPr>
                        <a:t>A persuasive</a:t>
                      </a:r>
                    </a:p>
                    <a:p>
                      <a:pPr algn="ctr">
                        <a:spcAft>
                          <a:spcPts val="0"/>
                        </a:spcAft>
                      </a:pPr>
                      <a:r>
                        <a:rPr lang="en-GB" sz="1400" dirty="0">
                          <a:effectLst/>
                          <a:latin typeface="Bahnschrift" panose="020B0502040204020203" pitchFamily="34" charset="0"/>
                        </a:rPr>
                        <a:t> leaflet or article.</a:t>
                      </a:r>
                      <a:endParaRPr lang="en-GB" sz="1400" dirty="0">
                        <a:effectLst/>
                        <a:latin typeface="Bahnschrift" panose="020B0502040204020203" pitchFamily="34" charset="0"/>
                        <a:ea typeface="Times New Roman" panose="02020603050405020304" pitchFamily="18" charset="0"/>
                        <a:cs typeface="Arial" panose="020B0604020202020204" pitchFamily="34" charset="0"/>
                      </a:endParaRPr>
                    </a:p>
                  </a:txBody>
                  <a:tcPr marL="55628" marR="55628" marT="0" marB="0">
                    <a:solidFill>
                      <a:schemeClr val="bg1"/>
                    </a:solidFill>
                  </a:tcPr>
                </a:tc>
                <a:tc>
                  <a:txBody>
                    <a:bodyPr/>
                    <a:lstStyle/>
                    <a:p>
                      <a:pPr algn="ctr">
                        <a:spcAft>
                          <a:spcPts val="0"/>
                        </a:spcAft>
                      </a:pPr>
                      <a:r>
                        <a:rPr lang="en-GB" sz="1400" b="1" dirty="0">
                          <a:effectLst/>
                          <a:latin typeface="Bahnschrift" panose="020B0502040204020203" pitchFamily="34" charset="0"/>
                        </a:rPr>
                        <a:t>3. </a:t>
                      </a:r>
                    </a:p>
                    <a:p>
                      <a:pPr algn="ctr">
                        <a:spcAft>
                          <a:spcPts val="0"/>
                        </a:spcAft>
                      </a:pPr>
                      <a:endParaRPr lang="en-GB" sz="1400" dirty="0">
                        <a:effectLst/>
                        <a:latin typeface="Bahnschrift" panose="020B0502040204020203" pitchFamily="34" charset="0"/>
                      </a:endParaRPr>
                    </a:p>
                    <a:p>
                      <a:pPr algn="ctr">
                        <a:spcAft>
                          <a:spcPts val="0"/>
                        </a:spcAft>
                      </a:pPr>
                      <a:r>
                        <a:rPr lang="en-GB" sz="1400" dirty="0">
                          <a:effectLst/>
                          <a:latin typeface="Bahnschrift" panose="020B0502040204020203" pitchFamily="34" charset="0"/>
                        </a:rPr>
                        <a:t>A detective story.</a:t>
                      </a:r>
                      <a:endParaRPr lang="en-GB" sz="1400" dirty="0">
                        <a:effectLst/>
                        <a:latin typeface="Bahnschrift" panose="020B0502040204020203" pitchFamily="34" charset="0"/>
                        <a:ea typeface="Times New Roman" panose="02020603050405020304" pitchFamily="18" charset="0"/>
                        <a:cs typeface="Arial" panose="020B0604020202020204" pitchFamily="34" charset="0"/>
                      </a:endParaRPr>
                    </a:p>
                  </a:txBody>
                  <a:tcPr marL="55628" marR="55628" marT="0" marB="0">
                    <a:solidFill>
                      <a:schemeClr val="bg1"/>
                    </a:solidFill>
                  </a:tcPr>
                </a:tc>
                <a:tc>
                  <a:txBody>
                    <a:bodyPr/>
                    <a:lstStyle/>
                    <a:p>
                      <a:pPr algn="ctr">
                        <a:spcAft>
                          <a:spcPts val="0"/>
                        </a:spcAft>
                      </a:pPr>
                      <a:r>
                        <a:rPr lang="en-GB" sz="1400" b="1" dirty="0">
                          <a:effectLst/>
                          <a:latin typeface="Bahnschrift" panose="020B0502040204020203" pitchFamily="34" charset="0"/>
                        </a:rPr>
                        <a:t>4. </a:t>
                      </a:r>
                    </a:p>
                    <a:p>
                      <a:pPr algn="ctr">
                        <a:spcAft>
                          <a:spcPts val="0"/>
                        </a:spcAft>
                      </a:pPr>
                      <a:endParaRPr lang="en-GB" sz="1400" dirty="0">
                        <a:effectLst/>
                        <a:latin typeface="Bahnschrift" panose="020B0502040204020203" pitchFamily="34" charset="0"/>
                      </a:endParaRPr>
                    </a:p>
                    <a:p>
                      <a:pPr algn="ctr">
                        <a:spcAft>
                          <a:spcPts val="0"/>
                        </a:spcAft>
                      </a:pPr>
                      <a:r>
                        <a:rPr lang="en-GB" sz="1400" dirty="0">
                          <a:effectLst/>
                          <a:latin typeface="Bahnschrift" panose="020B0502040204020203" pitchFamily="34" charset="0"/>
                        </a:rPr>
                        <a:t>A story by an author </a:t>
                      </a:r>
                    </a:p>
                    <a:p>
                      <a:pPr algn="ctr">
                        <a:spcAft>
                          <a:spcPts val="0"/>
                        </a:spcAft>
                      </a:pPr>
                      <a:r>
                        <a:rPr lang="en-GB" sz="1400" dirty="0">
                          <a:effectLst/>
                          <a:latin typeface="Bahnschrift" panose="020B0502040204020203" pitchFamily="34" charset="0"/>
                        </a:rPr>
                        <a:t>you have </a:t>
                      </a:r>
                    </a:p>
                    <a:p>
                      <a:pPr algn="ctr">
                        <a:spcAft>
                          <a:spcPts val="0"/>
                        </a:spcAft>
                      </a:pPr>
                      <a:r>
                        <a:rPr lang="en-GB" sz="1400" dirty="0">
                          <a:effectLst/>
                          <a:latin typeface="Bahnschrift" panose="020B0502040204020203" pitchFamily="34" charset="0"/>
                        </a:rPr>
                        <a:t>never read before.</a:t>
                      </a:r>
                    </a:p>
                    <a:p>
                      <a:pPr algn="ctr">
                        <a:spcAft>
                          <a:spcPts val="0"/>
                        </a:spcAft>
                      </a:pPr>
                      <a:endParaRPr lang="en-GB" sz="1400" dirty="0">
                        <a:effectLst/>
                        <a:latin typeface="Bahnschrift" panose="020B0502040204020203" pitchFamily="34" charset="0"/>
                      </a:endParaRPr>
                    </a:p>
                  </a:txBody>
                  <a:tcPr marL="55628" marR="55628" marT="0" marB="0">
                    <a:solidFill>
                      <a:schemeClr val="bg1"/>
                    </a:solidFill>
                  </a:tcPr>
                </a:tc>
                <a:tc>
                  <a:txBody>
                    <a:bodyPr/>
                    <a:lstStyle/>
                    <a:p>
                      <a:pPr algn="ctr">
                        <a:spcAft>
                          <a:spcPts val="0"/>
                        </a:spcAft>
                      </a:pPr>
                      <a:r>
                        <a:rPr lang="en-GB" sz="1400" b="1" dirty="0">
                          <a:effectLst/>
                          <a:latin typeface="Bahnschrift" panose="020B0502040204020203" pitchFamily="34" charset="0"/>
                        </a:rPr>
                        <a:t>5. </a:t>
                      </a:r>
                    </a:p>
                    <a:p>
                      <a:pPr algn="ctr">
                        <a:spcAft>
                          <a:spcPts val="0"/>
                        </a:spcAft>
                      </a:pPr>
                      <a:endParaRPr lang="en-GB" sz="1400" dirty="0">
                        <a:effectLst/>
                        <a:latin typeface="Bahnschrift" panose="020B0502040204020203" pitchFamily="34" charset="0"/>
                      </a:endParaRPr>
                    </a:p>
                    <a:p>
                      <a:pPr algn="ctr">
                        <a:spcAft>
                          <a:spcPts val="0"/>
                        </a:spcAft>
                      </a:pPr>
                      <a:r>
                        <a:rPr lang="en-GB" sz="1400" dirty="0">
                          <a:effectLst/>
                          <a:latin typeface="Bahnschrift" panose="020B0502040204020203" pitchFamily="34" charset="0"/>
                        </a:rPr>
                        <a:t>A biography or autobiography of someone you find inspirational.</a:t>
                      </a:r>
                    </a:p>
                    <a:p>
                      <a:pPr algn="ctr">
                        <a:spcAft>
                          <a:spcPts val="0"/>
                        </a:spcAft>
                      </a:pPr>
                      <a:endParaRPr lang="en-GB" sz="1400" dirty="0">
                        <a:effectLst/>
                        <a:latin typeface="Bahnschrift" panose="020B0502040204020203" pitchFamily="34" charset="0"/>
                        <a:ea typeface="Times New Roman" panose="02020603050405020304" pitchFamily="18" charset="0"/>
                        <a:cs typeface="Arial" panose="020B0604020202020204" pitchFamily="34" charset="0"/>
                      </a:endParaRPr>
                    </a:p>
                  </a:txBody>
                  <a:tcPr marL="55628" marR="55628" marT="0" marB="0">
                    <a:solidFill>
                      <a:schemeClr val="bg1"/>
                    </a:solidFill>
                  </a:tcPr>
                </a:tc>
                <a:extLst>
                  <a:ext uri="{0D108BD9-81ED-4DB2-BD59-A6C34878D82A}">
                    <a16:rowId xmlns:a16="http://schemas.microsoft.com/office/drawing/2014/main" val="1843638425"/>
                  </a:ext>
                </a:extLst>
              </a:tr>
              <a:tr h="988940">
                <a:tc>
                  <a:txBody>
                    <a:bodyPr/>
                    <a:lstStyle/>
                    <a:p>
                      <a:pPr algn="ctr">
                        <a:spcAft>
                          <a:spcPts val="0"/>
                        </a:spcAft>
                      </a:pPr>
                      <a:r>
                        <a:rPr lang="en-GB" sz="1400" b="1" dirty="0">
                          <a:effectLst/>
                          <a:latin typeface="Bahnschrift" panose="020B0502040204020203" pitchFamily="34" charset="0"/>
                        </a:rPr>
                        <a:t> 6.</a:t>
                      </a:r>
                    </a:p>
                    <a:p>
                      <a:pPr algn="ctr">
                        <a:spcAft>
                          <a:spcPts val="0"/>
                        </a:spcAft>
                      </a:pPr>
                      <a:endParaRPr lang="en-GB" sz="1400" kern="0" dirty="0">
                        <a:effectLst/>
                        <a:latin typeface="Bahnschrift" panose="020B0502040204020203" pitchFamily="34" charset="0"/>
                      </a:endParaRPr>
                    </a:p>
                    <a:p>
                      <a:pPr algn="ctr">
                        <a:spcAft>
                          <a:spcPts val="0"/>
                        </a:spcAft>
                      </a:pPr>
                      <a:r>
                        <a:rPr lang="en-GB" sz="1400" kern="0" dirty="0">
                          <a:effectLst/>
                          <a:latin typeface="Bahnschrift" panose="020B0502040204020203" pitchFamily="34" charset="0"/>
                        </a:rPr>
                        <a:t>A book by </a:t>
                      </a:r>
                    </a:p>
                    <a:p>
                      <a:pPr algn="ctr">
                        <a:spcAft>
                          <a:spcPts val="0"/>
                        </a:spcAft>
                      </a:pPr>
                      <a:r>
                        <a:rPr lang="en-GB" sz="1400" kern="0" dirty="0">
                          <a:effectLst/>
                          <a:latin typeface="Bahnschrift" panose="020B0502040204020203" pitchFamily="34" charset="0"/>
                        </a:rPr>
                        <a:t>your favourite author.</a:t>
                      </a:r>
                      <a:endParaRPr lang="en-GB" sz="1400" kern="0" dirty="0">
                        <a:effectLst/>
                        <a:latin typeface="Bahnschrift" panose="020B0502040204020203" pitchFamily="34" charset="0"/>
                        <a:cs typeface="Arial" panose="020B0604020202020204" pitchFamily="34" charset="0"/>
                      </a:endParaRPr>
                    </a:p>
                  </a:txBody>
                  <a:tcPr marL="55628" marR="55628" marT="0" marB="0">
                    <a:solidFill>
                      <a:schemeClr val="bg1"/>
                    </a:solidFill>
                  </a:tcPr>
                </a:tc>
                <a:tc>
                  <a:txBody>
                    <a:bodyPr/>
                    <a:lstStyle/>
                    <a:p>
                      <a:pPr algn="ctr">
                        <a:spcAft>
                          <a:spcPts val="0"/>
                        </a:spcAft>
                      </a:pPr>
                      <a:r>
                        <a:rPr lang="en-GB" sz="1400" b="1" u="none" dirty="0">
                          <a:effectLst/>
                          <a:latin typeface="Bahnschrift" panose="020B0502040204020203" pitchFamily="34" charset="0"/>
                        </a:rPr>
                        <a:t>7. </a:t>
                      </a:r>
                    </a:p>
                    <a:p>
                      <a:pPr algn="ctr">
                        <a:spcAft>
                          <a:spcPts val="0"/>
                        </a:spcAft>
                      </a:pPr>
                      <a:endParaRPr lang="en-GB" sz="1400" dirty="0">
                        <a:effectLst/>
                        <a:latin typeface="Bahnschrift" panose="020B0502040204020203" pitchFamily="34" charset="0"/>
                      </a:endParaRPr>
                    </a:p>
                    <a:p>
                      <a:pPr algn="ctr">
                        <a:spcAft>
                          <a:spcPts val="0"/>
                        </a:spcAft>
                      </a:pPr>
                      <a:r>
                        <a:rPr lang="en-GB" sz="1400" dirty="0">
                          <a:effectLst/>
                          <a:latin typeface="Bahnschrift" panose="020B0502040204020203" pitchFamily="34" charset="0"/>
                        </a:rPr>
                        <a:t>A story </a:t>
                      </a:r>
                    </a:p>
                    <a:p>
                      <a:pPr algn="ctr">
                        <a:spcAft>
                          <a:spcPts val="0"/>
                        </a:spcAft>
                      </a:pPr>
                      <a:r>
                        <a:rPr lang="en-GB" sz="1400" dirty="0">
                          <a:effectLst/>
                          <a:latin typeface="Bahnschrift" panose="020B0502040204020203" pitchFamily="34" charset="0"/>
                        </a:rPr>
                        <a:t>set in the future.</a:t>
                      </a:r>
                      <a:endParaRPr lang="en-GB" sz="1400" dirty="0">
                        <a:effectLst/>
                        <a:latin typeface="Bahnschrift" panose="020B0502040204020203" pitchFamily="34" charset="0"/>
                        <a:ea typeface="Times New Roman" panose="02020603050405020304" pitchFamily="18" charset="0"/>
                        <a:cs typeface="Arial" panose="020B0604020202020204" pitchFamily="34" charset="0"/>
                      </a:endParaRPr>
                    </a:p>
                  </a:txBody>
                  <a:tcPr marL="55628" marR="55628" marT="0" marB="0">
                    <a:solidFill>
                      <a:schemeClr val="bg1"/>
                    </a:solidFill>
                  </a:tcPr>
                </a:tc>
                <a:tc>
                  <a:txBody>
                    <a:bodyPr/>
                    <a:lstStyle/>
                    <a:p>
                      <a:pPr algn="ctr">
                        <a:spcAft>
                          <a:spcPts val="0"/>
                        </a:spcAft>
                      </a:pPr>
                      <a:r>
                        <a:rPr lang="en-GB" sz="1400" b="1" dirty="0">
                          <a:effectLst/>
                          <a:latin typeface="Bahnschrift" panose="020B0502040204020203" pitchFamily="34" charset="0"/>
                        </a:rPr>
                        <a:t>8.</a:t>
                      </a:r>
                    </a:p>
                    <a:p>
                      <a:pPr algn="ctr">
                        <a:spcAft>
                          <a:spcPts val="0"/>
                        </a:spcAft>
                      </a:pPr>
                      <a:endParaRPr lang="en-GB" sz="1400" dirty="0">
                        <a:effectLst/>
                        <a:latin typeface="Bahnschrift" panose="020B0502040204020203" pitchFamily="34" charset="0"/>
                      </a:endParaRPr>
                    </a:p>
                    <a:p>
                      <a:pPr algn="ctr">
                        <a:spcAft>
                          <a:spcPts val="0"/>
                        </a:spcAft>
                      </a:pPr>
                      <a:r>
                        <a:rPr lang="en-GB" sz="1400" dirty="0">
                          <a:effectLst/>
                          <a:latin typeface="Bahnschrift" panose="020B0502040204020203" pitchFamily="34" charset="0"/>
                        </a:rPr>
                        <a:t>A non-fiction book about a subject you don’t know much about.</a:t>
                      </a:r>
                    </a:p>
                    <a:p>
                      <a:pPr algn="ctr">
                        <a:spcAft>
                          <a:spcPts val="0"/>
                        </a:spcAft>
                      </a:pPr>
                      <a:endParaRPr lang="en-GB" sz="1400" dirty="0">
                        <a:effectLst/>
                        <a:latin typeface="Bahnschrift" panose="020B0502040204020203" pitchFamily="34" charset="0"/>
                        <a:ea typeface="Times New Roman" panose="02020603050405020304" pitchFamily="18" charset="0"/>
                        <a:cs typeface="Arial" panose="020B0604020202020204" pitchFamily="34" charset="0"/>
                      </a:endParaRPr>
                    </a:p>
                  </a:txBody>
                  <a:tcPr marL="55628" marR="55628" marT="0" marB="0">
                    <a:solidFill>
                      <a:schemeClr val="bg1"/>
                    </a:solidFill>
                  </a:tcPr>
                </a:tc>
                <a:tc>
                  <a:txBody>
                    <a:bodyPr/>
                    <a:lstStyle/>
                    <a:p>
                      <a:pPr algn="ctr">
                        <a:spcAft>
                          <a:spcPts val="0"/>
                        </a:spcAft>
                      </a:pPr>
                      <a:r>
                        <a:rPr lang="en-GB" sz="1400" b="1" dirty="0">
                          <a:effectLst/>
                          <a:latin typeface="Bahnschrift" panose="020B0502040204020203" pitchFamily="34" charset="0"/>
                        </a:rPr>
                        <a:t> 9.</a:t>
                      </a:r>
                    </a:p>
                    <a:p>
                      <a:pPr algn="ctr">
                        <a:spcAft>
                          <a:spcPts val="0"/>
                        </a:spcAft>
                      </a:pPr>
                      <a:endParaRPr lang="en-GB" sz="1400" dirty="0">
                        <a:effectLst/>
                        <a:latin typeface="Bahnschrift" panose="020B0502040204020203" pitchFamily="34" charset="0"/>
                      </a:endParaRPr>
                    </a:p>
                    <a:p>
                      <a:pPr algn="ctr">
                        <a:spcAft>
                          <a:spcPts val="0"/>
                        </a:spcAft>
                      </a:pPr>
                      <a:r>
                        <a:rPr lang="en-GB" sz="1400" dirty="0">
                          <a:effectLst/>
                          <a:latin typeface="Bahnschrift" panose="020B0502040204020203" pitchFamily="34" charset="0"/>
                        </a:rPr>
                        <a:t>A book which is </a:t>
                      </a:r>
                    </a:p>
                    <a:p>
                      <a:pPr algn="ctr">
                        <a:spcAft>
                          <a:spcPts val="0"/>
                        </a:spcAft>
                      </a:pPr>
                      <a:r>
                        <a:rPr lang="en-GB" sz="1400" dirty="0">
                          <a:effectLst/>
                          <a:latin typeface="Bahnschrift" panose="020B0502040204020203" pitchFamily="34" charset="0"/>
                        </a:rPr>
                        <a:t>the sequel </a:t>
                      </a:r>
                    </a:p>
                    <a:p>
                      <a:pPr algn="ctr">
                        <a:spcAft>
                          <a:spcPts val="0"/>
                        </a:spcAft>
                      </a:pPr>
                      <a:r>
                        <a:rPr lang="en-GB" sz="1400" dirty="0">
                          <a:effectLst/>
                          <a:latin typeface="Bahnschrift" panose="020B0502040204020203" pitchFamily="34" charset="0"/>
                        </a:rPr>
                        <a:t>to an earlier book.</a:t>
                      </a:r>
                    </a:p>
                    <a:p>
                      <a:pPr algn="ctr">
                        <a:spcAft>
                          <a:spcPts val="0"/>
                        </a:spcAft>
                      </a:pPr>
                      <a:endParaRPr lang="en-GB" sz="1400" dirty="0">
                        <a:effectLst/>
                        <a:latin typeface="Bahnschrift" panose="020B0502040204020203" pitchFamily="34" charset="0"/>
                        <a:ea typeface="Times New Roman" panose="02020603050405020304" pitchFamily="18" charset="0"/>
                        <a:cs typeface="Arial" panose="020B0604020202020204" pitchFamily="34" charset="0"/>
                      </a:endParaRPr>
                    </a:p>
                  </a:txBody>
                  <a:tcPr marL="55628" marR="55628" marT="0" marB="0">
                    <a:solidFill>
                      <a:schemeClr val="bg1"/>
                    </a:solidFill>
                  </a:tcPr>
                </a:tc>
                <a:tc>
                  <a:txBody>
                    <a:bodyPr/>
                    <a:lstStyle/>
                    <a:p>
                      <a:pPr algn="ctr">
                        <a:spcAft>
                          <a:spcPts val="0"/>
                        </a:spcAft>
                      </a:pPr>
                      <a:r>
                        <a:rPr lang="en-GB" sz="1400" b="1" dirty="0">
                          <a:effectLst/>
                          <a:latin typeface="Bahnschrift" panose="020B0502040204020203" pitchFamily="34" charset="0"/>
                        </a:rPr>
                        <a:t> 10.</a:t>
                      </a:r>
                    </a:p>
                    <a:p>
                      <a:pPr algn="ctr">
                        <a:spcAft>
                          <a:spcPts val="0"/>
                        </a:spcAft>
                      </a:pPr>
                      <a:endParaRPr lang="en-GB" sz="1400" dirty="0">
                        <a:effectLst/>
                        <a:latin typeface="Bahnschrift" panose="020B0502040204020203" pitchFamily="34" charset="0"/>
                      </a:endParaRPr>
                    </a:p>
                    <a:p>
                      <a:pPr algn="ctr">
                        <a:spcAft>
                          <a:spcPts val="0"/>
                        </a:spcAft>
                      </a:pPr>
                      <a:r>
                        <a:rPr lang="en-GB" sz="1400" dirty="0">
                          <a:effectLst/>
                          <a:latin typeface="Bahnschrift" panose="020B0502040204020203" pitchFamily="34" charset="0"/>
                        </a:rPr>
                        <a:t>A picture book.</a:t>
                      </a:r>
                      <a:endParaRPr lang="en-GB" sz="1400" dirty="0">
                        <a:effectLst/>
                        <a:latin typeface="Bahnschrift" panose="020B0502040204020203" pitchFamily="34" charset="0"/>
                        <a:ea typeface="Times New Roman" panose="02020603050405020304" pitchFamily="18" charset="0"/>
                        <a:cs typeface="Arial" panose="020B0604020202020204" pitchFamily="34" charset="0"/>
                      </a:endParaRPr>
                    </a:p>
                  </a:txBody>
                  <a:tcPr marL="55628" marR="55628" marT="0" marB="0">
                    <a:solidFill>
                      <a:schemeClr val="bg1"/>
                    </a:solidFill>
                  </a:tcPr>
                </a:tc>
                <a:extLst>
                  <a:ext uri="{0D108BD9-81ED-4DB2-BD59-A6C34878D82A}">
                    <a16:rowId xmlns:a16="http://schemas.microsoft.com/office/drawing/2014/main" val="1603505011"/>
                  </a:ext>
                </a:extLst>
              </a:tr>
              <a:tr h="882592">
                <a:tc>
                  <a:txBody>
                    <a:bodyPr/>
                    <a:lstStyle/>
                    <a:p>
                      <a:pPr algn="ctr">
                        <a:spcAft>
                          <a:spcPts val="0"/>
                        </a:spcAft>
                      </a:pPr>
                      <a:r>
                        <a:rPr lang="en-GB" sz="1400" b="1" dirty="0">
                          <a:effectLst/>
                          <a:latin typeface="Bahnschrift" panose="020B0502040204020203" pitchFamily="34" charset="0"/>
                        </a:rPr>
                        <a:t>11. </a:t>
                      </a:r>
                    </a:p>
                    <a:p>
                      <a:pPr algn="ctr">
                        <a:spcAft>
                          <a:spcPts val="0"/>
                        </a:spcAft>
                      </a:pPr>
                      <a:endParaRPr lang="en-GB" sz="1400" dirty="0">
                        <a:effectLst/>
                        <a:latin typeface="Bahnschrift" panose="020B0502040204020203" pitchFamily="34" charset="0"/>
                      </a:endParaRPr>
                    </a:p>
                    <a:p>
                      <a:pPr algn="ctr">
                        <a:spcAft>
                          <a:spcPts val="0"/>
                        </a:spcAft>
                      </a:pPr>
                      <a:r>
                        <a:rPr lang="en-GB" sz="1400" dirty="0">
                          <a:effectLst/>
                          <a:latin typeface="Bahnschrift" panose="020B0502040204020203" pitchFamily="34" charset="0"/>
                        </a:rPr>
                        <a:t>A story involving</a:t>
                      </a:r>
                    </a:p>
                    <a:p>
                      <a:pPr algn="ctr">
                        <a:spcAft>
                          <a:spcPts val="0"/>
                        </a:spcAft>
                      </a:pPr>
                      <a:r>
                        <a:rPr lang="en-GB" sz="1400" dirty="0">
                          <a:effectLst/>
                          <a:latin typeface="Bahnschrift" panose="020B0502040204020203" pitchFamily="34" charset="0"/>
                        </a:rPr>
                        <a:t> animals.</a:t>
                      </a:r>
                    </a:p>
                    <a:p>
                      <a:pPr algn="ctr">
                        <a:spcAft>
                          <a:spcPts val="0"/>
                        </a:spcAft>
                      </a:pPr>
                      <a:endParaRPr lang="en-GB" sz="1400" dirty="0">
                        <a:effectLst/>
                        <a:latin typeface="Bahnschrift" panose="020B0502040204020203" pitchFamily="34" charset="0"/>
                        <a:ea typeface="Times New Roman" panose="02020603050405020304" pitchFamily="18" charset="0"/>
                        <a:cs typeface="Arial" panose="020B0604020202020204" pitchFamily="34" charset="0"/>
                      </a:endParaRPr>
                    </a:p>
                  </a:txBody>
                  <a:tcPr marL="55628" marR="55628" marT="0" marB="0">
                    <a:solidFill>
                      <a:schemeClr val="bg1"/>
                    </a:solidFill>
                  </a:tcPr>
                </a:tc>
                <a:tc>
                  <a:txBody>
                    <a:bodyPr/>
                    <a:lstStyle/>
                    <a:p>
                      <a:pPr algn="ctr">
                        <a:spcAft>
                          <a:spcPts val="0"/>
                        </a:spcAft>
                      </a:pPr>
                      <a:r>
                        <a:rPr lang="en-GB" sz="1400" b="1" dirty="0">
                          <a:effectLst/>
                          <a:latin typeface="Bahnschrift" panose="020B0502040204020203" pitchFamily="34" charset="0"/>
                        </a:rPr>
                        <a:t>12. </a:t>
                      </a:r>
                    </a:p>
                    <a:p>
                      <a:pPr algn="ctr">
                        <a:spcAft>
                          <a:spcPts val="0"/>
                        </a:spcAft>
                      </a:pPr>
                      <a:endParaRPr lang="en-GB" sz="1400" dirty="0">
                        <a:effectLst/>
                        <a:latin typeface="Bahnschrift" panose="020B0502040204020203" pitchFamily="34" charset="0"/>
                      </a:endParaRPr>
                    </a:p>
                    <a:p>
                      <a:pPr algn="ctr">
                        <a:spcAft>
                          <a:spcPts val="0"/>
                        </a:spcAft>
                      </a:pPr>
                      <a:r>
                        <a:rPr lang="en-GB" sz="1400" dirty="0">
                          <a:effectLst/>
                          <a:latin typeface="Bahnschrift" panose="020B0502040204020203" pitchFamily="34" charset="0"/>
                        </a:rPr>
                        <a:t>A comic.</a:t>
                      </a:r>
                      <a:endParaRPr lang="en-GB" sz="1400" dirty="0">
                        <a:effectLst/>
                        <a:latin typeface="Bahnschrift" panose="020B0502040204020203" pitchFamily="34" charset="0"/>
                        <a:ea typeface="Times New Roman" panose="02020603050405020304" pitchFamily="18" charset="0"/>
                        <a:cs typeface="Arial" panose="020B0604020202020204" pitchFamily="34" charset="0"/>
                      </a:endParaRPr>
                    </a:p>
                  </a:txBody>
                  <a:tcPr marL="55628" marR="55628" marT="0" marB="0">
                    <a:solidFill>
                      <a:schemeClr val="bg1"/>
                    </a:solidFill>
                  </a:tcPr>
                </a:tc>
                <a:tc>
                  <a:txBody>
                    <a:bodyPr/>
                    <a:lstStyle/>
                    <a:p>
                      <a:pPr algn="ctr">
                        <a:spcAft>
                          <a:spcPts val="0"/>
                        </a:spcAft>
                      </a:pPr>
                      <a:r>
                        <a:rPr lang="en-GB" sz="1400" dirty="0">
                          <a:effectLst/>
                          <a:latin typeface="Bahnschrift" panose="020B0502040204020203" pitchFamily="34" charset="0"/>
                        </a:rPr>
                        <a:t> </a:t>
                      </a:r>
                      <a:r>
                        <a:rPr lang="en-GB" sz="1400" b="1" dirty="0">
                          <a:effectLst/>
                          <a:latin typeface="Bahnschrift" panose="020B0502040204020203" pitchFamily="34" charset="0"/>
                        </a:rPr>
                        <a:t>13.</a:t>
                      </a:r>
                    </a:p>
                    <a:p>
                      <a:pPr algn="ctr">
                        <a:spcAft>
                          <a:spcPts val="0"/>
                        </a:spcAft>
                      </a:pPr>
                      <a:endParaRPr lang="en-GB" sz="1400" dirty="0">
                        <a:effectLst/>
                        <a:latin typeface="Bahnschrift" panose="020B0502040204020203" pitchFamily="34" charset="0"/>
                      </a:endParaRPr>
                    </a:p>
                    <a:p>
                      <a:pPr algn="ctr">
                        <a:spcAft>
                          <a:spcPts val="0"/>
                        </a:spcAft>
                      </a:pPr>
                      <a:r>
                        <a:rPr lang="en-GB" sz="1400" dirty="0">
                          <a:effectLst/>
                          <a:latin typeface="Bahnschrift" panose="020B0502040204020203" pitchFamily="34" charset="0"/>
                        </a:rPr>
                        <a:t>A book by a Children’s Laureate.</a:t>
                      </a:r>
                    </a:p>
                    <a:p>
                      <a:pPr algn="ctr">
                        <a:spcAft>
                          <a:spcPts val="0"/>
                        </a:spcAft>
                      </a:pPr>
                      <a:endParaRPr lang="en-GB" sz="1400" dirty="0">
                        <a:effectLst/>
                        <a:latin typeface="Bahnschrift" panose="020B0502040204020203" pitchFamily="34" charset="0"/>
                        <a:ea typeface="Times New Roman" panose="02020603050405020304" pitchFamily="18" charset="0"/>
                        <a:cs typeface="Arial" panose="020B0604020202020204" pitchFamily="34" charset="0"/>
                      </a:endParaRPr>
                    </a:p>
                  </a:txBody>
                  <a:tcPr marL="55628" marR="55628" marT="0" marB="0">
                    <a:solidFill>
                      <a:schemeClr val="bg1"/>
                    </a:solidFill>
                  </a:tcPr>
                </a:tc>
                <a:tc>
                  <a:txBody>
                    <a:bodyPr/>
                    <a:lstStyle/>
                    <a:p>
                      <a:pPr algn="ctr">
                        <a:spcAft>
                          <a:spcPts val="0"/>
                        </a:spcAft>
                      </a:pPr>
                      <a:r>
                        <a:rPr lang="en-GB" sz="1400" dirty="0">
                          <a:effectLst/>
                          <a:latin typeface="Bahnschrift" panose="020B0502040204020203" pitchFamily="34" charset="0"/>
                        </a:rPr>
                        <a:t> </a:t>
                      </a:r>
                      <a:r>
                        <a:rPr lang="en-GB" sz="1400" b="1" dirty="0">
                          <a:effectLst/>
                          <a:latin typeface="Bahnschrift" panose="020B0502040204020203" pitchFamily="34" charset="0"/>
                        </a:rPr>
                        <a:t>14.</a:t>
                      </a:r>
                    </a:p>
                    <a:p>
                      <a:pPr algn="ctr">
                        <a:spcAft>
                          <a:spcPts val="0"/>
                        </a:spcAft>
                      </a:pPr>
                      <a:endParaRPr lang="en-GB" sz="1400" dirty="0">
                        <a:effectLst/>
                        <a:latin typeface="Bahnschrift" panose="020B0502040204020203" pitchFamily="34" charset="0"/>
                      </a:endParaRPr>
                    </a:p>
                    <a:p>
                      <a:pPr algn="ctr">
                        <a:spcAft>
                          <a:spcPts val="0"/>
                        </a:spcAft>
                      </a:pPr>
                      <a:r>
                        <a:rPr lang="en-GB" sz="1400" dirty="0">
                          <a:effectLst/>
                          <a:latin typeface="Bahnschrift" panose="020B0502040204020203" pitchFamily="34" charset="0"/>
                        </a:rPr>
                        <a:t>A book about science.</a:t>
                      </a:r>
                      <a:endParaRPr lang="en-GB" sz="1400" dirty="0">
                        <a:effectLst/>
                        <a:latin typeface="Bahnschrift" panose="020B0502040204020203" pitchFamily="34" charset="0"/>
                        <a:ea typeface="Times New Roman" panose="02020603050405020304" pitchFamily="18" charset="0"/>
                        <a:cs typeface="Arial" panose="020B0604020202020204" pitchFamily="34" charset="0"/>
                      </a:endParaRPr>
                    </a:p>
                  </a:txBody>
                  <a:tcPr marL="55628" marR="55628" marT="0" marB="0">
                    <a:solidFill>
                      <a:schemeClr val="bg1"/>
                    </a:solidFill>
                  </a:tcPr>
                </a:tc>
                <a:tc>
                  <a:txBody>
                    <a:bodyPr/>
                    <a:lstStyle/>
                    <a:p>
                      <a:pPr algn="ctr">
                        <a:spcAft>
                          <a:spcPts val="0"/>
                        </a:spcAft>
                      </a:pPr>
                      <a:r>
                        <a:rPr lang="en-GB" sz="1400" b="1" dirty="0">
                          <a:effectLst/>
                          <a:latin typeface="Bahnschrift" panose="020B0502040204020203" pitchFamily="34" charset="0"/>
                        </a:rPr>
                        <a:t>15. </a:t>
                      </a:r>
                    </a:p>
                    <a:p>
                      <a:pPr algn="ctr">
                        <a:spcAft>
                          <a:spcPts val="0"/>
                        </a:spcAft>
                      </a:pPr>
                      <a:endParaRPr lang="en-GB" sz="1400" dirty="0">
                        <a:effectLst/>
                        <a:latin typeface="Bahnschrift" panose="020B0502040204020203" pitchFamily="34" charset="0"/>
                      </a:endParaRPr>
                    </a:p>
                    <a:p>
                      <a:pPr algn="ctr">
                        <a:spcAft>
                          <a:spcPts val="0"/>
                        </a:spcAft>
                      </a:pPr>
                      <a:r>
                        <a:rPr lang="en-GB" sz="1400" dirty="0">
                          <a:effectLst/>
                          <a:latin typeface="Bahnschrift" panose="020B0502040204020203" pitchFamily="34" charset="0"/>
                        </a:rPr>
                        <a:t>A myth or legend.</a:t>
                      </a:r>
                      <a:endParaRPr lang="en-GB" sz="1400" dirty="0">
                        <a:effectLst/>
                        <a:latin typeface="Bahnschrift" panose="020B0502040204020203" pitchFamily="34" charset="0"/>
                        <a:ea typeface="Times New Roman" panose="02020603050405020304" pitchFamily="18" charset="0"/>
                        <a:cs typeface="Arial" panose="020B0604020202020204" pitchFamily="34" charset="0"/>
                      </a:endParaRPr>
                    </a:p>
                  </a:txBody>
                  <a:tcPr marL="55628" marR="55628" marT="0" marB="0">
                    <a:solidFill>
                      <a:schemeClr val="bg1"/>
                    </a:solidFill>
                  </a:tcPr>
                </a:tc>
                <a:extLst>
                  <a:ext uri="{0D108BD9-81ED-4DB2-BD59-A6C34878D82A}">
                    <a16:rowId xmlns:a16="http://schemas.microsoft.com/office/drawing/2014/main" val="2987592617"/>
                  </a:ext>
                </a:extLst>
              </a:tr>
              <a:tr h="791152">
                <a:tc>
                  <a:txBody>
                    <a:bodyPr/>
                    <a:lstStyle/>
                    <a:p>
                      <a:pPr algn="ctr">
                        <a:spcAft>
                          <a:spcPts val="0"/>
                        </a:spcAft>
                      </a:pPr>
                      <a:r>
                        <a:rPr lang="en-GB" sz="1400" b="1" dirty="0">
                          <a:effectLst/>
                          <a:latin typeface="Bahnschrift" panose="020B0502040204020203" pitchFamily="34" charset="0"/>
                        </a:rPr>
                        <a:t> 16.</a:t>
                      </a:r>
                    </a:p>
                    <a:p>
                      <a:pPr algn="ctr">
                        <a:spcAft>
                          <a:spcPts val="0"/>
                        </a:spcAft>
                      </a:pPr>
                      <a:endParaRPr lang="en-GB" sz="1400" dirty="0">
                        <a:effectLst/>
                        <a:latin typeface="Bahnschrift" panose="020B0502040204020203" pitchFamily="34" charset="0"/>
                      </a:endParaRPr>
                    </a:p>
                    <a:p>
                      <a:pPr algn="ctr">
                        <a:spcAft>
                          <a:spcPts val="0"/>
                        </a:spcAft>
                      </a:pPr>
                      <a:r>
                        <a:rPr lang="en-GB" sz="1400" dirty="0">
                          <a:effectLst/>
                          <a:latin typeface="Bahnschrift" panose="020B0502040204020203" pitchFamily="34" charset="0"/>
                        </a:rPr>
                        <a:t>A book which has </a:t>
                      </a:r>
                    </a:p>
                    <a:p>
                      <a:pPr algn="ctr">
                        <a:spcAft>
                          <a:spcPts val="0"/>
                        </a:spcAft>
                      </a:pPr>
                      <a:r>
                        <a:rPr lang="en-GB" sz="1400" dirty="0">
                          <a:effectLst/>
                          <a:latin typeface="Bahnschrift" panose="020B0502040204020203" pitchFamily="34" charset="0"/>
                        </a:rPr>
                        <a:t>been made </a:t>
                      </a:r>
                    </a:p>
                    <a:p>
                      <a:pPr algn="ctr">
                        <a:spcAft>
                          <a:spcPts val="0"/>
                        </a:spcAft>
                      </a:pPr>
                      <a:r>
                        <a:rPr lang="en-GB" sz="1400" dirty="0">
                          <a:effectLst/>
                          <a:latin typeface="Bahnschrift" panose="020B0502040204020203" pitchFamily="34" charset="0"/>
                        </a:rPr>
                        <a:t>into a film.</a:t>
                      </a:r>
                    </a:p>
                    <a:p>
                      <a:pPr algn="ctr">
                        <a:spcAft>
                          <a:spcPts val="0"/>
                        </a:spcAft>
                      </a:pPr>
                      <a:endParaRPr lang="en-GB" sz="1400" dirty="0">
                        <a:effectLst/>
                        <a:latin typeface="Bahnschrift" panose="020B0502040204020203" pitchFamily="34" charset="0"/>
                        <a:ea typeface="Times New Roman" panose="02020603050405020304" pitchFamily="18" charset="0"/>
                        <a:cs typeface="Arial" panose="020B0604020202020204" pitchFamily="34" charset="0"/>
                      </a:endParaRPr>
                    </a:p>
                  </a:txBody>
                  <a:tcPr marL="55628" marR="55628" marT="0" marB="0">
                    <a:solidFill>
                      <a:schemeClr val="bg1"/>
                    </a:solidFill>
                  </a:tcPr>
                </a:tc>
                <a:tc>
                  <a:txBody>
                    <a:bodyPr/>
                    <a:lstStyle/>
                    <a:p>
                      <a:pPr algn="ctr">
                        <a:spcAft>
                          <a:spcPts val="0"/>
                        </a:spcAft>
                      </a:pPr>
                      <a:r>
                        <a:rPr lang="en-GB" sz="1400" b="1" dirty="0">
                          <a:effectLst/>
                          <a:latin typeface="Bahnschrift" panose="020B0502040204020203" pitchFamily="34" charset="0"/>
                        </a:rPr>
                        <a:t>17. </a:t>
                      </a:r>
                    </a:p>
                    <a:p>
                      <a:pPr algn="ctr">
                        <a:spcAft>
                          <a:spcPts val="0"/>
                        </a:spcAft>
                      </a:pPr>
                      <a:endParaRPr lang="en-GB" sz="1400" dirty="0">
                        <a:effectLst/>
                        <a:latin typeface="Bahnschrift" panose="020B0502040204020203" pitchFamily="34" charset="0"/>
                      </a:endParaRPr>
                    </a:p>
                    <a:p>
                      <a:pPr algn="ctr">
                        <a:spcAft>
                          <a:spcPts val="0"/>
                        </a:spcAft>
                      </a:pPr>
                      <a:r>
                        <a:rPr lang="en-GB" sz="1400" dirty="0">
                          <a:effectLst/>
                          <a:latin typeface="Bahnschrift" panose="020B0502040204020203" pitchFamily="34" charset="0"/>
                        </a:rPr>
                        <a:t>A poem.</a:t>
                      </a:r>
                      <a:endParaRPr lang="en-GB" sz="1400" dirty="0">
                        <a:effectLst/>
                        <a:latin typeface="Bahnschrift" panose="020B0502040204020203" pitchFamily="34" charset="0"/>
                        <a:ea typeface="Times New Roman" panose="02020603050405020304" pitchFamily="18" charset="0"/>
                        <a:cs typeface="Arial" panose="020B0604020202020204" pitchFamily="34" charset="0"/>
                      </a:endParaRPr>
                    </a:p>
                  </a:txBody>
                  <a:tcPr marL="55628" marR="55628" marT="0" marB="0">
                    <a:solidFill>
                      <a:schemeClr val="bg1"/>
                    </a:solidFill>
                  </a:tcPr>
                </a:tc>
                <a:tc>
                  <a:txBody>
                    <a:bodyPr/>
                    <a:lstStyle/>
                    <a:p>
                      <a:pPr algn="ctr">
                        <a:spcAft>
                          <a:spcPts val="0"/>
                        </a:spcAft>
                      </a:pPr>
                      <a:r>
                        <a:rPr lang="en-GB" sz="1400" dirty="0">
                          <a:effectLst/>
                          <a:latin typeface="Bahnschrift" panose="020B0502040204020203" pitchFamily="34" charset="0"/>
                        </a:rPr>
                        <a:t> </a:t>
                      </a:r>
                      <a:r>
                        <a:rPr lang="en-GB" sz="1400" b="1" dirty="0">
                          <a:effectLst/>
                          <a:latin typeface="Bahnschrift" panose="020B0502040204020203" pitchFamily="34" charset="0"/>
                        </a:rPr>
                        <a:t>18.</a:t>
                      </a:r>
                    </a:p>
                    <a:p>
                      <a:pPr algn="ctr">
                        <a:spcAft>
                          <a:spcPts val="0"/>
                        </a:spcAft>
                      </a:pPr>
                      <a:endParaRPr lang="en-GB" sz="1400" dirty="0">
                        <a:effectLst/>
                        <a:latin typeface="Bahnschrift" panose="020B0502040204020203" pitchFamily="34" charset="0"/>
                      </a:endParaRPr>
                    </a:p>
                    <a:p>
                      <a:pPr algn="ctr">
                        <a:spcAft>
                          <a:spcPts val="0"/>
                        </a:spcAft>
                      </a:pPr>
                      <a:r>
                        <a:rPr lang="en-GB" sz="1400" dirty="0">
                          <a:effectLst/>
                          <a:latin typeface="Bahnschrift" panose="020B0502040204020203" pitchFamily="34" charset="0"/>
                        </a:rPr>
                        <a:t>A book you loved when you were younger.</a:t>
                      </a:r>
                    </a:p>
                    <a:p>
                      <a:pPr algn="ctr">
                        <a:spcAft>
                          <a:spcPts val="0"/>
                        </a:spcAft>
                      </a:pPr>
                      <a:endParaRPr lang="en-GB" sz="1400" dirty="0">
                        <a:effectLst/>
                        <a:latin typeface="Bahnschrift" panose="020B0502040204020203" pitchFamily="34" charset="0"/>
                        <a:ea typeface="Times New Roman" panose="02020603050405020304" pitchFamily="18" charset="0"/>
                        <a:cs typeface="Arial" panose="020B0604020202020204" pitchFamily="34" charset="0"/>
                      </a:endParaRPr>
                    </a:p>
                  </a:txBody>
                  <a:tcPr marL="55628" marR="55628" marT="0" marB="0">
                    <a:solidFill>
                      <a:schemeClr val="bg1"/>
                    </a:solidFill>
                  </a:tcPr>
                </a:tc>
                <a:tc>
                  <a:txBody>
                    <a:bodyPr/>
                    <a:lstStyle/>
                    <a:p>
                      <a:pPr algn="ctr">
                        <a:spcAft>
                          <a:spcPts val="0"/>
                        </a:spcAft>
                      </a:pPr>
                      <a:r>
                        <a:rPr lang="en-GB" sz="1400" dirty="0">
                          <a:effectLst/>
                          <a:latin typeface="Bahnschrift" panose="020B0502040204020203" pitchFamily="34" charset="0"/>
                        </a:rPr>
                        <a:t> </a:t>
                      </a:r>
                      <a:r>
                        <a:rPr lang="en-GB" sz="1400" b="1" dirty="0">
                          <a:effectLst/>
                          <a:latin typeface="Bahnschrift" panose="020B0502040204020203" pitchFamily="34" charset="0"/>
                        </a:rPr>
                        <a:t>19.</a:t>
                      </a:r>
                    </a:p>
                    <a:p>
                      <a:pPr algn="ctr">
                        <a:spcAft>
                          <a:spcPts val="0"/>
                        </a:spcAft>
                      </a:pPr>
                      <a:endParaRPr lang="en-GB" sz="1400" dirty="0">
                        <a:effectLst/>
                        <a:latin typeface="Bahnschrift" panose="020B0502040204020203" pitchFamily="34" charset="0"/>
                      </a:endParaRPr>
                    </a:p>
                    <a:p>
                      <a:pPr algn="ctr">
                        <a:spcAft>
                          <a:spcPts val="0"/>
                        </a:spcAft>
                      </a:pPr>
                      <a:r>
                        <a:rPr lang="en-GB" sz="1400" dirty="0">
                          <a:effectLst/>
                          <a:latin typeface="Bahnschrift" panose="020B0502040204020203" pitchFamily="34" charset="0"/>
                        </a:rPr>
                        <a:t>A story set in the past.</a:t>
                      </a:r>
                      <a:endParaRPr lang="en-GB" sz="1400" dirty="0">
                        <a:effectLst/>
                        <a:latin typeface="Bahnschrift" panose="020B0502040204020203" pitchFamily="34" charset="0"/>
                        <a:ea typeface="Times New Roman" panose="02020603050405020304" pitchFamily="18" charset="0"/>
                        <a:cs typeface="Arial" panose="020B0604020202020204" pitchFamily="34" charset="0"/>
                      </a:endParaRPr>
                    </a:p>
                  </a:txBody>
                  <a:tcPr marL="55628" marR="55628" marT="0" marB="0">
                    <a:solidFill>
                      <a:schemeClr val="bg1"/>
                    </a:solidFill>
                  </a:tcPr>
                </a:tc>
                <a:tc>
                  <a:txBody>
                    <a:bodyPr/>
                    <a:lstStyle/>
                    <a:p>
                      <a:pPr algn="ctr">
                        <a:spcAft>
                          <a:spcPts val="0"/>
                        </a:spcAft>
                      </a:pPr>
                      <a:r>
                        <a:rPr lang="en-GB" sz="1400" b="1" dirty="0">
                          <a:effectLst/>
                          <a:latin typeface="Bahnschrift" panose="020B0502040204020203" pitchFamily="34" charset="0"/>
                        </a:rPr>
                        <a:t> 20.</a:t>
                      </a:r>
                    </a:p>
                    <a:p>
                      <a:pPr algn="ctr">
                        <a:spcAft>
                          <a:spcPts val="0"/>
                        </a:spcAft>
                      </a:pPr>
                      <a:endParaRPr lang="en-GB" sz="1400" dirty="0">
                        <a:effectLst/>
                        <a:latin typeface="Bahnschrift" panose="020B0502040204020203" pitchFamily="34" charset="0"/>
                      </a:endParaRPr>
                    </a:p>
                    <a:p>
                      <a:pPr algn="ctr">
                        <a:spcAft>
                          <a:spcPts val="0"/>
                        </a:spcAft>
                      </a:pPr>
                      <a:r>
                        <a:rPr lang="en-GB" sz="1400" dirty="0">
                          <a:effectLst/>
                          <a:latin typeface="Bahnschrift" panose="020B0502040204020203" pitchFamily="34" charset="0"/>
                        </a:rPr>
                        <a:t>A fairy tale.</a:t>
                      </a:r>
                      <a:endParaRPr lang="en-GB" sz="1400" dirty="0">
                        <a:effectLst/>
                        <a:latin typeface="Bahnschrift" panose="020B0502040204020203" pitchFamily="34" charset="0"/>
                        <a:ea typeface="Times New Roman" panose="02020603050405020304" pitchFamily="18" charset="0"/>
                        <a:cs typeface="Arial" panose="020B0604020202020204" pitchFamily="34" charset="0"/>
                      </a:endParaRPr>
                    </a:p>
                  </a:txBody>
                  <a:tcPr marL="55628" marR="55628" marT="0" marB="0">
                    <a:solidFill>
                      <a:schemeClr val="bg1"/>
                    </a:solidFill>
                  </a:tcPr>
                </a:tc>
                <a:extLst>
                  <a:ext uri="{0D108BD9-81ED-4DB2-BD59-A6C34878D82A}">
                    <a16:rowId xmlns:a16="http://schemas.microsoft.com/office/drawing/2014/main" val="1770166967"/>
                  </a:ext>
                </a:extLst>
              </a:tr>
              <a:tr h="791152">
                <a:tc>
                  <a:txBody>
                    <a:bodyPr/>
                    <a:lstStyle/>
                    <a:p>
                      <a:pPr algn="ctr">
                        <a:spcAft>
                          <a:spcPts val="0"/>
                        </a:spcAft>
                      </a:pPr>
                      <a:r>
                        <a:rPr lang="en-GB" sz="1400" b="1" dirty="0">
                          <a:effectLst/>
                          <a:latin typeface="Bahnschrift" panose="020B0502040204020203" pitchFamily="34" charset="0"/>
                        </a:rPr>
                        <a:t>21. </a:t>
                      </a:r>
                    </a:p>
                    <a:p>
                      <a:pPr algn="ctr">
                        <a:spcAft>
                          <a:spcPts val="0"/>
                        </a:spcAft>
                      </a:pPr>
                      <a:endParaRPr lang="en-GB" sz="1400" dirty="0">
                        <a:effectLst/>
                        <a:latin typeface="Bahnschrift" panose="020B0502040204020203" pitchFamily="34" charset="0"/>
                      </a:endParaRPr>
                    </a:p>
                    <a:p>
                      <a:pPr algn="ctr">
                        <a:spcAft>
                          <a:spcPts val="0"/>
                        </a:spcAft>
                      </a:pPr>
                      <a:r>
                        <a:rPr lang="en-GB" sz="1400" dirty="0">
                          <a:effectLst/>
                          <a:latin typeface="Bahnschrift" panose="020B0502040204020203" pitchFamily="34" charset="0"/>
                        </a:rPr>
                        <a:t>A book recommended </a:t>
                      </a:r>
                    </a:p>
                    <a:p>
                      <a:pPr algn="ctr">
                        <a:spcAft>
                          <a:spcPts val="0"/>
                        </a:spcAft>
                      </a:pPr>
                      <a:r>
                        <a:rPr lang="en-GB" sz="1400" dirty="0">
                          <a:effectLst/>
                          <a:latin typeface="Bahnschrift" panose="020B0502040204020203" pitchFamily="34" charset="0"/>
                        </a:rPr>
                        <a:t>by a friend.</a:t>
                      </a:r>
                    </a:p>
                    <a:p>
                      <a:pPr algn="ctr">
                        <a:spcAft>
                          <a:spcPts val="0"/>
                        </a:spcAft>
                      </a:pPr>
                      <a:endParaRPr lang="en-GB" sz="1400" dirty="0">
                        <a:effectLst/>
                        <a:latin typeface="Bahnschrift" panose="020B0502040204020203" pitchFamily="34" charset="0"/>
                        <a:ea typeface="Times New Roman" panose="02020603050405020304" pitchFamily="18" charset="0"/>
                        <a:cs typeface="Arial" panose="020B0604020202020204" pitchFamily="34" charset="0"/>
                      </a:endParaRPr>
                    </a:p>
                  </a:txBody>
                  <a:tcPr marL="55628" marR="55628" marT="0" marB="0">
                    <a:solidFill>
                      <a:schemeClr val="bg1"/>
                    </a:solidFill>
                  </a:tcPr>
                </a:tc>
                <a:tc>
                  <a:txBody>
                    <a:bodyPr/>
                    <a:lstStyle/>
                    <a:p>
                      <a:pPr algn="ctr">
                        <a:spcAft>
                          <a:spcPts val="0"/>
                        </a:spcAft>
                      </a:pPr>
                      <a:r>
                        <a:rPr lang="en-GB" sz="1400" b="1" dirty="0">
                          <a:effectLst/>
                          <a:latin typeface="Bahnschrift" panose="020B0502040204020203" pitchFamily="34" charset="0"/>
                        </a:rPr>
                        <a:t> 22.</a:t>
                      </a:r>
                    </a:p>
                    <a:p>
                      <a:pPr algn="ctr">
                        <a:spcAft>
                          <a:spcPts val="0"/>
                        </a:spcAft>
                      </a:pPr>
                      <a:endParaRPr lang="en-GB" sz="1400" dirty="0">
                        <a:effectLst/>
                        <a:latin typeface="Bahnschrift" panose="020B0502040204020203" pitchFamily="34" charset="0"/>
                      </a:endParaRPr>
                    </a:p>
                    <a:p>
                      <a:pPr algn="ctr">
                        <a:spcAft>
                          <a:spcPts val="0"/>
                        </a:spcAft>
                      </a:pPr>
                      <a:r>
                        <a:rPr lang="en-GB" sz="1400" dirty="0">
                          <a:effectLst/>
                          <a:latin typeface="Bahnschrift" panose="020B0502040204020203" pitchFamily="34" charset="0"/>
                        </a:rPr>
                        <a:t>A funny book.</a:t>
                      </a:r>
                      <a:endParaRPr lang="en-GB" sz="1400" dirty="0">
                        <a:effectLst/>
                        <a:latin typeface="Bahnschrift" panose="020B0502040204020203" pitchFamily="34" charset="0"/>
                        <a:ea typeface="Times New Roman" panose="02020603050405020304" pitchFamily="18" charset="0"/>
                        <a:cs typeface="Arial" panose="020B0604020202020204" pitchFamily="34" charset="0"/>
                      </a:endParaRPr>
                    </a:p>
                  </a:txBody>
                  <a:tcPr marL="55628" marR="55628" marT="0" marB="0">
                    <a:solidFill>
                      <a:schemeClr val="bg1"/>
                    </a:solidFill>
                  </a:tcPr>
                </a:tc>
                <a:tc>
                  <a:txBody>
                    <a:bodyPr/>
                    <a:lstStyle/>
                    <a:p>
                      <a:pPr algn="ctr">
                        <a:spcAft>
                          <a:spcPts val="0"/>
                        </a:spcAft>
                      </a:pPr>
                      <a:r>
                        <a:rPr lang="en-GB" sz="1400" b="1" dirty="0">
                          <a:effectLst/>
                          <a:latin typeface="Bahnschrift" panose="020B0502040204020203" pitchFamily="34" charset="0"/>
                        </a:rPr>
                        <a:t>23. </a:t>
                      </a:r>
                    </a:p>
                    <a:p>
                      <a:pPr algn="ctr">
                        <a:spcAft>
                          <a:spcPts val="0"/>
                        </a:spcAft>
                      </a:pPr>
                      <a:endParaRPr lang="en-GB" sz="1400" dirty="0">
                        <a:effectLst/>
                        <a:latin typeface="Bahnschrift" panose="020B0502040204020203" pitchFamily="34" charset="0"/>
                      </a:endParaRPr>
                    </a:p>
                    <a:p>
                      <a:pPr algn="ctr">
                        <a:spcAft>
                          <a:spcPts val="0"/>
                        </a:spcAft>
                      </a:pPr>
                      <a:r>
                        <a:rPr lang="en-GB" sz="1400" dirty="0">
                          <a:effectLst/>
                          <a:latin typeface="Bahnschrift" panose="020B0502040204020203" pitchFamily="34" charset="0"/>
                        </a:rPr>
                        <a:t>An adventure story.</a:t>
                      </a:r>
                      <a:endParaRPr lang="en-GB" sz="1400" dirty="0">
                        <a:effectLst/>
                        <a:latin typeface="Bahnschrift" panose="020B0502040204020203" pitchFamily="34" charset="0"/>
                        <a:ea typeface="Times New Roman" panose="02020603050405020304" pitchFamily="18" charset="0"/>
                        <a:cs typeface="Arial" panose="020B0604020202020204" pitchFamily="34" charset="0"/>
                      </a:endParaRPr>
                    </a:p>
                  </a:txBody>
                  <a:tcPr marL="55628" marR="55628" marT="0" marB="0">
                    <a:solidFill>
                      <a:schemeClr val="bg1"/>
                    </a:solidFill>
                  </a:tcPr>
                </a:tc>
                <a:tc>
                  <a:txBody>
                    <a:bodyPr/>
                    <a:lstStyle/>
                    <a:p>
                      <a:pPr algn="ctr">
                        <a:spcAft>
                          <a:spcPts val="0"/>
                        </a:spcAft>
                      </a:pPr>
                      <a:r>
                        <a:rPr lang="en-GB" sz="1400" b="1" dirty="0">
                          <a:effectLst/>
                          <a:latin typeface="Bahnschrift" panose="020B0502040204020203" pitchFamily="34" charset="0"/>
                        </a:rPr>
                        <a:t>24.</a:t>
                      </a:r>
                    </a:p>
                    <a:p>
                      <a:pPr algn="ctr">
                        <a:spcAft>
                          <a:spcPts val="0"/>
                        </a:spcAft>
                      </a:pPr>
                      <a:endParaRPr lang="en-GB" sz="1400" dirty="0">
                        <a:effectLst/>
                        <a:latin typeface="Bahnschrift" panose="020B0502040204020203" pitchFamily="34" charset="0"/>
                      </a:endParaRPr>
                    </a:p>
                    <a:p>
                      <a:pPr algn="ctr">
                        <a:spcAft>
                          <a:spcPts val="0"/>
                        </a:spcAft>
                      </a:pPr>
                      <a:r>
                        <a:rPr lang="en-GB" sz="1400" dirty="0">
                          <a:effectLst/>
                          <a:latin typeface="Bahnschrift" panose="020B0502040204020203" pitchFamily="34" charset="0"/>
                        </a:rPr>
                        <a:t>A non-fiction book about something you are interested in.</a:t>
                      </a:r>
                    </a:p>
                    <a:p>
                      <a:pPr algn="ctr">
                        <a:spcAft>
                          <a:spcPts val="0"/>
                        </a:spcAft>
                      </a:pPr>
                      <a:endParaRPr lang="en-GB" sz="1400" dirty="0">
                        <a:effectLst/>
                        <a:latin typeface="Bahnschrift" panose="020B0502040204020203" pitchFamily="34" charset="0"/>
                        <a:ea typeface="Times New Roman" panose="02020603050405020304" pitchFamily="18" charset="0"/>
                        <a:cs typeface="Arial" panose="020B0604020202020204" pitchFamily="34" charset="0"/>
                      </a:endParaRPr>
                    </a:p>
                  </a:txBody>
                  <a:tcPr marL="55628" marR="55628" marT="0" marB="0">
                    <a:solidFill>
                      <a:schemeClr val="bg1"/>
                    </a:solidFill>
                  </a:tcPr>
                </a:tc>
                <a:tc>
                  <a:txBody>
                    <a:bodyPr/>
                    <a:lstStyle/>
                    <a:p>
                      <a:pPr algn="ctr">
                        <a:spcAft>
                          <a:spcPts val="0"/>
                        </a:spcAft>
                      </a:pPr>
                      <a:r>
                        <a:rPr lang="en-GB" sz="1400" b="1" dirty="0">
                          <a:effectLst/>
                          <a:latin typeface="Bahnschrift" panose="020B0502040204020203" pitchFamily="34" charset="0"/>
                        </a:rPr>
                        <a:t>25. </a:t>
                      </a:r>
                    </a:p>
                    <a:p>
                      <a:pPr algn="ctr">
                        <a:spcAft>
                          <a:spcPts val="0"/>
                        </a:spcAft>
                      </a:pPr>
                      <a:endParaRPr lang="en-GB" sz="1400" dirty="0">
                        <a:effectLst/>
                        <a:latin typeface="Bahnschrift" panose="020B0502040204020203" pitchFamily="34" charset="0"/>
                      </a:endParaRPr>
                    </a:p>
                    <a:p>
                      <a:pPr algn="ctr">
                        <a:spcAft>
                          <a:spcPts val="0"/>
                        </a:spcAft>
                      </a:pPr>
                      <a:r>
                        <a:rPr lang="en-GB" sz="1400" dirty="0">
                          <a:effectLst/>
                          <a:latin typeface="Bahnschrift" panose="020B0502040204020203" pitchFamily="34" charset="0"/>
                        </a:rPr>
                        <a:t>A book that someone in your family liked when they were a child.</a:t>
                      </a:r>
                    </a:p>
                    <a:p>
                      <a:pPr algn="ctr">
                        <a:spcAft>
                          <a:spcPts val="0"/>
                        </a:spcAft>
                      </a:pPr>
                      <a:endParaRPr lang="en-GB" sz="1400" dirty="0">
                        <a:effectLst/>
                        <a:latin typeface="Bahnschrift" panose="020B0502040204020203" pitchFamily="34" charset="0"/>
                        <a:ea typeface="Times New Roman" panose="02020603050405020304" pitchFamily="18" charset="0"/>
                        <a:cs typeface="Arial" panose="020B0604020202020204" pitchFamily="34" charset="0"/>
                      </a:endParaRPr>
                    </a:p>
                  </a:txBody>
                  <a:tcPr marL="55628" marR="55628" marT="0" marB="0">
                    <a:solidFill>
                      <a:schemeClr val="bg1"/>
                    </a:solidFill>
                  </a:tcPr>
                </a:tc>
                <a:extLst>
                  <a:ext uri="{0D108BD9-81ED-4DB2-BD59-A6C34878D82A}">
                    <a16:rowId xmlns:a16="http://schemas.microsoft.com/office/drawing/2014/main" val="972532846"/>
                  </a:ext>
                </a:extLst>
              </a:tr>
            </a:tbl>
          </a:graphicData>
        </a:graphic>
      </p:graphicFrame>
      <p:sp>
        <p:nvSpPr>
          <p:cNvPr id="5" name="Title 1">
            <a:extLst>
              <a:ext uri="{FF2B5EF4-FFF2-40B4-BE49-F238E27FC236}">
                <a16:creationId xmlns:a16="http://schemas.microsoft.com/office/drawing/2014/main" id="{290A6849-B1D0-4B8E-9A8A-4BD4387F6DAA}"/>
              </a:ext>
            </a:extLst>
          </p:cNvPr>
          <p:cNvSpPr>
            <a:spLocks noGrp="1"/>
          </p:cNvSpPr>
          <p:nvPr>
            <p:ph type="title"/>
          </p:nvPr>
        </p:nvSpPr>
        <p:spPr>
          <a:xfrm>
            <a:off x="689811" y="121920"/>
            <a:ext cx="843277" cy="6614160"/>
          </a:xfrm>
          <a:ln>
            <a:solidFill>
              <a:schemeClr val="tx1"/>
            </a:solidFill>
          </a:ln>
        </p:spPr>
        <p:txBody>
          <a:bodyPr>
            <a:noAutofit/>
          </a:bodyPr>
          <a:lstStyle/>
          <a:p>
            <a:pPr algn="ctr">
              <a:lnSpc>
                <a:spcPct val="150000"/>
              </a:lnSpc>
            </a:pPr>
            <a:r>
              <a:rPr lang="en-GB" b="1" dirty="0">
                <a:latin typeface="Bahnschrift" panose="020B0502040204020203" pitchFamily="34" charset="0"/>
              </a:rPr>
              <a:t>READ</a:t>
            </a:r>
            <a:br>
              <a:rPr lang="en-GB" b="1" dirty="0">
                <a:latin typeface="Bahnschrift" panose="020B0502040204020203" pitchFamily="34" charset="0"/>
              </a:rPr>
            </a:br>
            <a:r>
              <a:rPr lang="en-GB" b="1" dirty="0">
                <a:latin typeface="Bahnschrift" panose="020B0502040204020203" pitchFamily="34" charset="0"/>
              </a:rPr>
              <a:t>I</a:t>
            </a:r>
            <a:br>
              <a:rPr lang="en-GB" b="1" dirty="0">
                <a:latin typeface="Bahnschrift" panose="020B0502040204020203" pitchFamily="34" charset="0"/>
              </a:rPr>
            </a:br>
            <a:r>
              <a:rPr lang="en-GB" b="1" dirty="0">
                <a:latin typeface="Bahnschrift" panose="020B0502040204020203" pitchFamily="34" charset="0"/>
              </a:rPr>
              <a:t>NG</a:t>
            </a:r>
          </a:p>
        </p:txBody>
      </p:sp>
      <p:sp>
        <p:nvSpPr>
          <p:cNvPr id="6" name="Title 1">
            <a:extLst>
              <a:ext uri="{FF2B5EF4-FFF2-40B4-BE49-F238E27FC236}">
                <a16:creationId xmlns:a16="http://schemas.microsoft.com/office/drawing/2014/main" id="{EFD64430-2356-4805-9C28-CB55B089E752}"/>
              </a:ext>
            </a:extLst>
          </p:cNvPr>
          <p:cNvSpPr txBox="1">
            <a:spLocks/>
          </p:cNvSpPr>
          <p:nvPr/>
        </p:nvSpPr>
        <p:spPr>
          <a:xfrm>
            <a:off x="11142308" y="121920"/>
            <a:ext cx="843277" cy="6614160"/>
          </a:xfrm>
          <a:prstGeom prst="rect">
            <a:avLst/>
          </a:prstGeom>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GB" sz="5400" b="1" dirty="0">
                <a:latin typeface="Bahnschrift" panose="020B0502040204020203" pitchFamily="34" charset="0"/>
              </a:rPr>
              <a:t>B</a:t>
            </a:r>
          </a:p>
          <a:p>
            <a:pPr algn="ctr">
              <a:lnSpc>
                <a:spcPct val="150000"/>
              </a:lnSpc>
            </a:pPr>
            <a:r>
              <a:rPr lang="en-GB" sz="5400" b="1" dirty="0">
                <a:latin typeface="Bahnschrift" panose="020B0502040204020203" pitchFamily="34" charset="0"/>
              </a:rPr>
              <a:t>INGO</a:t>
            </a:r>
          </a:p>
        </p:txBody>
      </p:sp>
    </p:spTree>
    <p:extLst>
      <p:ext uri="{BB962C8B-B14F-4D97-AF65-F5344CB8AC3E}">
        <p14:creationId xmlns:p14="http://schemas.microsoft.com/office/powerpoint/2010/main" val="1931365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8D1930-43CE-4DFE-BCB2-E704CDB121B8}"/>
              </a:ext>
            </a:extLst>
          </p:cNvPr>
          <p:cNvSpPr txBox="1"/>
          <p:nvPr/>
        </p:nvSpPr>
        <p:spPr>
          <a:xfrm>
            <a:off x="4724400" y="523875"/>
            <a:ext cx="2743200"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This week's spelling words: </a:t>
            </a:r>
          </a:p>
          <a:p>
            <a:r>
              <a:rPr lang="en-GB" i="1" u="sng" dirty="0">
                <a:cs typeface="Calibri"/>
              </a:rPr>
              <a:t>Science Theme</a:t>
            </a:r>
          </a:p>
          <a:p>
            <a:pPr>
              <a:spcBef>
                <a:spcPct val="20000"/>
              </a:spcBef>
            </a:pPr>
            <a:r>
              <a:rPr lang="en-GB" b="1" dirty="0">
                <a:ea typeface="+mn-lt"/>
                <a:cs typeface="+mn-lt"/>
              </a:rPr>
              <a:t>alkaline</a:t>
            </a:r>
            <a:endParaRPr lang="en-GB" dirty="0">
              <a:ea typeface="+mn-lt"/>
              <a:cs typeface="+mn-lt"/>
            </a:endParaRPr>
          </a:p>
          <a:p>
            <a:pPr>
              <a:spcBef>
                <a:spcPct val="20000"/>
              </a:spcBef>
            </a:pPr>
            <a:r>
              <a:rPr lang="en-GB" b="1" dirty="0">
                <a:ea typeface="+mn-lt"/>
                <a:cs typeface="+mn-lt"/>
              </a:rPr>
              <a:t>combustion</a:t>
            </a:r>
            <a:endParaRPr lang="en-GB" dirty="0">
              <a:ea typeface="+mn-lt"/>
              <a:cs typeface="+mn-lt"/>
            </a:endParaRPr>
          </a:p>
          <a:p>
            <a:pPr>
              <a:spcBef>
                <a:spcPct val="20000"/>
              </a:spcBef>
            </a:pPr>
            <a:r>
              <a:rPr lang="en-GB" b="1" dirty="0">
                <a:ea typeface="+mn-lt"/>
                <a:cs typeface="+mn-lt"/>
              </a:rPr>
              <a:t>condensation</a:t>
            </a:r>
            <a:endParaRPr lang="en-GB" dirty="0">
              <a:ea typeface="+mn-lt"/>
              <a:cs typeface="+mn-lt"/>
            </a:endParaRPr>
          </a:p>
          <a:p>
            <a:pPr>
              <a:spcBef>
                <a:spcPct val="20000"/>
              </a:spcBef>
            </a:pPr>
            <a:r>
              <a:rPr lang="en-GB" b="1" dirty="0">
                <a:ea typeface="+mn-lt"/>
                <a:cs typeface="+mn-lt"/>
              </a:rPr>
              <a:t>evaporation</a:t>
            </a:r>
            <a:endParaRPr lang="en-GB" dirty="0">
              <a:ea typeface="+mn-lt"/>
              <a:cs typeface="+mn-lt"/>
            </a:endParaRPr>
          </a:p>
          <a:p>
            <a:pPr>
              <a:spcBef>
                <a:spcPct val="20000"/>
              </a:spcBef>
            </a:pPr>
            <a:r>
              <a:rPr lang="en-GB" b="1" dirty="0">
                <a:ea typeface="+mn-lt"/>
                <a:cs typeface="+mn-lt"/>
              </a:rPr>
              <a:t>amphibian</a:t>
            </a:r>
            <a:endParaRPr lang="en-GB" dirty="0">
              <a:ea typeface="+mn-lt"/>
              <a:cs typeface="+mn-lt"/>
            </a:endParaRPr>
          </a:p>
          <a:p>
            <a:pPr>
              <a:spcBef>
                <a:spcPct val="20000"/>
              </a:spcBef>
            </a:pPr>
            <a:r>
              <a:rPr lang="en-GB" b="1" dirty="0">
                <a:ea typeface="+mn-lt"/>
                <a:cs typeface="+mn-lt"/>
              </a:rPr>
              <a:t>frequency</a:t>
            </a:r>
            <a:endParaRPr lang="en-GB" dirty="0">
              <a:ea typeface="+mn-lt"/>
              <a:cs typeface="+mn-lt"/>
            </a:endParaRPr>
          </a:p>
          <a:p>
            <a:pPr>
              <a:spcBef>
                <a:spcPct val="20000"/>
              </a:spcBef>
            </a:pPr>
            <a:r>
              <a:rPr lang="en-GB" b="1" dirty="0">
                <a:ea typeface="+mn-lt"/>
                <a:cs typeface="+mn-lt"/>
              </a:rPr>
              <a:t>function</a:t>
            </a:r>
            <a:endParaRPr lang="en-GB" dirty="0">
              <a:ea typeface="+mn-lt"/>
              <a:cs typeface="+mn-lt"/>
            </a:endParaRPr>
          </a:p>
          <a:p>
            <a:pPr>
              <a:spcBef>
                <a:spcPct val="20000"/>
              </a:spcBef>
            </a:pPr>
            <a:r>
              <a:rPr lang="en-GB" b="1" dirty="0">
                <a:ea typeface="+mn-lt"/>
                <a:cs typeface="+mn-lt"/>
              </a:rPr>
              <a:t>laboratory</a:t>
            </a:r>
            <a:endParaRPr lang="en-GB" dirty="0">
              <a:ea typeface="+mn-lt"/>
              <a:cs typeface="+mn-lt"/>
            </a:endParaRPr>
          </a:p>
          <a:p>
            <a:pPr>
              <a:spcBef>
                <a:spcPct val="20000"/>
              </a:spcBef>
            </a:pPr>
            <a:r>
              <a:rPr lang="en-GB" b="1" dirty="0">
                <a:ea typeface="+mn-lt"/>
                <a:cs typeface="+mn-lt"/>
              </a:rPr>
              <a:t>liquid</a:t>
            </a:r>
            <a:endParaRPr lang="en-GB" dirty="0">
              <a:ea typeface="+mn-lt"/>
              <a:cs typeface="+mn-lt"/>
            </a:endParaRPr>
          </a:p>
          <a:p>
            <a:pPr>
              <a:spcBef>
                <a:spcPct val="20000"/>
              </a:spcBef>
            </a:pPr>
            <a:r>
              <a:rPr lang="en-GB" b="1" dirty="0">
                <a:ea typeface="+mn-lt"/>
                <a:cs typeface="+mn-lt"/>
              </a:rPr>
              <a:t>mammal</a:t>
            </a:r>
            <a:endParaRPr lang="en-GB" dirty="0">
              <a:ea typeface="+mn-lt"/>
              <a:cs typeface="+mn-lt"/>
            </a:endParaRPr>
          </a:p>
          <a:p>
            <a:pPr>
              <a:spcBef>
                <a:spcPct val="20000"/>
              </a:spcBef>
            </a:pPr>
            <a:r>
              <a:rPr lang="en-GB" b="1" dirty="0">
                <a:ea typeface="+mn-lt"/>
                <a:cs typeface="+mn-lt"/>
              </a:rPr>
              <a:t>nutrient</a:t>
            </a:r>
            <a:endParaRPr lang="en-GB" dirty="0">
              <a:ea typeface="+mn-lt"/>
              <a:cs typeface="+mn-lt"/>
            </a:endParaRPr>
          </a:p>
          <a:p>
            <a:pPr>
              <a:spcBef>
                <a:spcPct val="20000"/>
              </a:spcBef>
            </a:pPr>
            <a:r>
              <a:rPr lang="en-GB" b="1" dirty="0">
                <a:ea typeface="+mn-lt"/>
                <a:cs typeface="+mn-lt"/>
              </a:rPr>
              <a:t>organism</a:t>
            </a:r>
            <a:endParaRPr lang="en-GB" dirty="0">
              <a:ea typeface="+mn-lt"/>
              <a:cs typeface="+mn-lt"/>
            </a:endParaRPr>
          </a:p>
          <a:p>
            <a:pPr>
              <a:spcBef>
                <a:spcPct val="20000"/>
              </a:spcBef>
            </a:pPr>
            <a:r>
              <a:rPr lang="en-GB" b="1" dirty="0">
                <a:ea typeface="+mn-lt"/>
                <a:cs typeface="+mn-lt"/>
              </a:rPr>
              <a:t>oxygen</a:t>
            </a:r>
            <a:endParaRPr lang="en-GB" dirty="0">
              <a:ea typeface="+mn-lt"/>
              <a:cs typeface="+mn-lt"/>
            </a:endParaRPr>
          </a:p>
          <a:p>
            <a:pPr>
              <a:spcBef>
                <a:spcPct val="20000"/>
              </a:spcBef>
            </a:pPr>
            <a:r>
              <a:rPr lang="en-GB" b="1" dirty="0">
                <a:ea typeface="+mn-lt"/>
                <a:cs typeface="+mn-lt"/>
              </a:rPr>
              <a:t>respiration</a:t>
            </a:r>
            <a:endParaRPr lang="en-GB" dirty="0">
              <a:ea typeface="+mn-lt"/>
              <a:cs typeface="+mn-lt"/>
            </a:endParaRPr>
          </a:p>
          <a:p>
            <a:pPr>
              <a:spcBef>
                <a:spcPct val="20000"/>
              </a:spcBef>
            </a:pPr>
            <a:r>
              <a:rPr lang="en-GB" b="1" dirty="0">
                <a:ea typeface="+mn-lt"/>
                <a:cs typeface="+mn-lt"/>
              </a:rPr>
              <a:t>thermometer</a:t>
            </a:r>
            <a:endParaRPr lang="en-GB" dirty="0"/>
          </a:p>
        </p:txBody>
      </p:sp>
      <p:pic>
        <p:nvPicPr>
          <p:cNvPr id="3" name="Picture 3" descr="A close up of a logo&#10;&#10;Description generated with high confidence">
            <a:extLst>
              <a:ext uri="{FF2B5EF4-FFF2-40B4-BE49-F238E27FC236}">
                <a16:creationId xmlns:a16="http://schemas.microsoft.com/office/drawing/2014/main" id="{491FAE42-BFA3-4F9C-AF96-60C54EFF7267}"/>
              </a:ext>
            </a:extLst>
          </p:cNvPr>
          <p:cNvPicPr>
            <a:picLocks noChangeAspect="1"/>
          </p:cNvPicPr>
          <p:nvPr/>
        </p:nvPicPr>
        <p:blipFill>
          <a:blip r:embed="rId2"/>
          <a:stretch>
            <a:fillRect/>
          </a:stretch>
        </p:blipFill>
        <p:spPr>
          <a:xfrm>
            <a:off x="800100" y="759023"/>
            <a:ext cx="2743200" cy="2196703"/>
          </a:xfrm>
          <a:prstGeom prst="rect">
            <a:avLst/>
          </a:prstGeom>
        </p:spPr>
      </p:pic>
    </p:spTree>
    <p:extLst>
      <p:ext uri="{BB962C8B-B14F-4D97-AF65-F5344CB8AC3E}">
        <p14:creationId xmlns:p14="http://schemas.microsoft.com/office/powerpoint/2010/main" val="441282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DEB31-4573-41F9-9E3D-39578D3CB8A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3BAE203-F600-49B9-BFC1-DC4086010F0C}"/>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683B1A1E-8FA1-40E9-B680-1674E493BE7F}"/>
              </a:ext>
            </a:extLst>
          </p:cNvPr>
          <p:cNvPicPr>
            <a:picLocks noChangeAspect="1"/>
          </p:cNvPicPr>
          <p:nvPr/>
        </p:nvPicPr>
        <p:blipFill>
          <a:blip r:embed="rId2"/>
          <a:stretch>
            <a:fillRect/>
          </a:stretch>
        </p:blipFill>
        <p:spPr>
          <a:xfrm>
            <a:off x="908538" y="0"/>
            <a:ext cx="10374923" cy="6858000"/>
          </a:xfrm>
          <a:prstGeom prst="rect">
            <a:avLst/>
          </a:prstGeom>
        </p:spPr>
      </p:pic>
    </p:spTree>
    <p:extLst>
      <p:ext uri="{BB962C8B-B14F-4D97-AF65-F5344CB8AC3E}">
        <p14:creationId xmlns:p14="http://schemas.microsoft.com/office/powerpoint/2010/main" val="1702712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35681-85BC-4984-9AE4-DC3C4CB9444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BBC109D-4F2C-4918-BFEB-57DD7BAA3F39}"/>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B77A5CD7-CAFD-4C3E-AE3C-C2634884188D}"/>
              </a:ext>
            </a:extLst>
          </p:cNvPr>
          <p:cNvPicPr>
            <a:picLocks noChangeAspect="1"/>
          </p:cNvPicPr>
          <p:nvPr/>
        </p:nvPicPr>
        <p:blipFill>
          <a:blip r:embed="rId2"/>
          <a:stretch>
            <a:fillRect/>
          </a:stretch>
        </p:blipFill>
        <p:spPr>
          <a:xfrm>
            <a:off x="921175" y="0"/>
            <a:ext cx="10349649" cy="6858000"/>
          </a:xfrm>
          <a:prstGeom prst="rect">
            <a:avLst/>
          </a:prstGeom>
        </p:spPr>
      </p:pic>
    </p:spTree>
    <p:extLst>
      <p:ext uri="{BB962C8B-B14F-4D97-AF65-F5344CB8AC3E}">
        <p14:creationId xmlns:p14="http://schemas.microsoft.com/office/powerpoint/2010/main" val="1793554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14A1E-4B66-4241-AA24-5FF33A2E46C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1A0C716-47E9-469C-8890-DA3EB7FFC48F}"/>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CDC6991A-4871-424D-BF15-26E597FE656A}"/>
              </a:ext>
            </a:extLst>
          </p:cNvPr>
          <p:cNvPicPr>
            <a:picLocks noChangeAspect="1"/>
          </p:cNvPicPr>
          <p:nvPr/>
        </p:nvPicPr>
        <p:blipFill>
          <a:blip r:embed="rId2"/>
          <a:stretch>
            <a:fillRect/>
          </a:stretch>
        </p:blipFill>
        <p:spPr>
          <a:xfrm>
            <a:off x="781477" y="0"/>
            <a:ext cx="10629045" cy="6858000"/>
          </a:xfrm>
          <a:prstGeom prst="rect">
            <a:avLst/>
          </a:prstGeom>
        </p:spPr>
      </p:pic>
    </p:spTree>
    <p:extLst>
      <p:ext uri="{BB962C8B-B14F-4D97-AF65-F5344CB8AC3E}">
        <p14:creationId xmlns:p14="http://schemas.microsoft.com/office/powerpoint/2010/main" val="4204897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0524E-ADAD-47F6-A2EC-9FC20E4D8DF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7D50CAD-D888-44A3-876C-8B1D76687A64}"/>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BFD95422-2FC6-40F6-95DF-D49A1B58DB1F}"/>
              </a:ext>
            </a:extLst>
          </p:cNvPr>
          <p:cNvPicPr>
            <a:picLocks noChangeAspect="1"/>
          </p:cNvPicPr>
          <p:nvPr/>
        </p:nvPicPr>
        <p:blipFill>
          <a:blip r:embed="rId2"/>
          <a:stretch>
            <a:fillRect/>
          </a:stretch>
        </p:blipFill>
        <p:spPr>
          <a:xfrm>
            <a:off x="132935" y="0"/>
            <a:ext cx="5713792" cy="7067550"/>
          </a:xfrm>
          <a:prstGeom prst="rect">
            <a:avLst/>
          </a:prstGeom>
        </p:spPr>
      </p:pic>
      <p:pic>
        <p:nvPicPr>
          <p:cNvPr id="5" name="Picture 4">
            <a:extLst>
              <a:ext uri="{FF2B5EF4-FFF2-40B4-BE49-F238E27FC236}">
                <a16:creationId xmlns:a16="http://schemas.microsoft.com/office/drawing/2014/main" id="{8C56420F-D5CF-4A38-8395-FB9E2EB805CF}"/>
              </a:ext>
            </a:extLst>
          </p:cNvPr>
          <p:cNvPicPr>
            <a:picLocks noChangeAspect="1"/>
          </p:cNvPicPr>
          <p:nvPr/>
        </p:nvPicPr>
        <p:blipFill>
          <a:blip r:embed="rId3"/>
          <a:stretch>
            <a:fillRect/>
          </a:stretch>
        </p:blipFill>
        <p:spPr>
          <a:xfrm>
            <a:off x="6096000" y="123825"/>
            <a:ext cx="5848350" cy="6610350"/>
          </a:xfrm>
          <a:prstGeom prst="rect">
            <a:avLst/>
          </a:prstGeom>
        </p:spPr>
      </p:pic>
    </p:spTree>
    <p:extLst>
      <p:ext uri="{BB962C8B-B14F-4D97-AF65-F5344CB8AC3E}">
        <p14:creationId xmlns:p14="http://schemas.microsoft.com/office/powerpoint/2010/main" val="390121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C4AAE5-B611-4DEA-9BDF-03B2DF17020A}"/>
              </a:ext>
            </a:extLst>
          </p:cNvPr>
          <p:cNvSpPr>
            <a:spLocks noGrp="1"/>
          </p:cNvSpPr>
          <p:nvPr>
            <p:ph idx="1"/>
          </p:nvPr>
        </p:nvSpPr>
        <p:spPr>
          <a:xfrm>
            <a:off x="838200" y="2076450"/>
            <a:ext cx="10515600" cy="4351338"/>
          </a:xfrm>
        </p:spPr>
        <p:txBody>
          <a:bodyPr>
            <a:normAutofit/>
          </a:bodyPr>
          <a:lstStyle/>
          <a:p>
            <a:pPr marL="0" indent="0">
              <a:buNone/>
            </a:pPr>
            <a:r>
              <a:rPr lang="en-GB" sz="2400" dirty="0">
                <a:latin typeface="Kristen ITC" panose="03050502040202030202" pitchFamily="66" charset="0"/>
                <a:ea typeface="HelloCasual" panose="02000603000000000000" pitchFamily="2" charset="0"/>
              </a:rPr>
              <a:t>The next few slides provide you with some grids and challenges that you can complete throughout the school closures. Take your time and have fun with these. You could send a photo or ask an adult at home to tweet something you are proud of! </a:t>
            </a:r>
          </a:p>
          <a:p>
            <a:pPr marL="0" indent="0">
              <a:buNone/>
            </a:pPr>
            <a:r>
              <a:rPr lang="en-GB" sz="2400" dirty="0">
                <a:latin typeface="Kristen ITC" panose="03050502040202030202" pitchFamily="66" charset="0"/>
                <a:ea typeface="HelloCasual" panose="02000603000000000000" pitchFamily="2" charset="0"/>
              </a:rPr>
              <a:t>1. Creativity Grid </a:t>
            </a:r>
          </a:p>
          <a:p>
            <a:pPr marL="0" indent="0">
              <a:buNone/>
            </a:pPr>
            <a:r>
              <a:rPr lang="en-GB" sz="2400" dirty="0">
                <a:latin typeface="Kristen ITC" panose="03050502040202030202" pitchFamily="66" charset="0"/>
                <a:ea typeface="HelloCasual" panose="02000603000000000000" pitchFamily="2" charset="0"/>
              </a:rPr>
              <a:t>2. Stay active ideas</a:t>
            </a:r>
          </a:p>
          <a:p>
            <a:pPr marL="0" indent="0">
              <a:buNone/>
            </a:pPr>
            <a:r>
              <a:rPr lang="en-GB" sz="2400" dirty="0">
                <a:latin typeface="Kristen ITC" panose="03050502040202030202" pitchFamily="66" charset="0"/>
                <a:ea typeface="HelloCasual" panose="02000603000000000000" pitchFamily="2" charset="0"/>
              </a:rPr>
              <a:t>3 and 4. P.E challenge Grids</a:t>
            </a:r>
          </a:p>
          <a:p>
            <a:pPr marL="0" indent="0">
              <a:buNone/>
            </a:pPr>
            <a:r>
              <a:rPr lang="en-GB" sz="2400" dirty="0">
                <a:latin typeface="Kristen ITC" panose="03050502040202030202" pitchFamily="66" charset="0"/>
                <a:ea typeface="HelloCasual" panose="02000603000000000000" pitchFamily="2" charset="0"/>
              </a:rPr>
              <a:t>5. Lego (if you enjoy playing with </a:t>
            </a:r>
            <a:r>
              <a:rPr lang="en-GB" sz="2400" dirty="0" err="1">
                <a:latin typeface="Kristen ITC" panose="03050502040202030202" pitchFamily="66" charset="0"/>
                <a:ea typeface="HelloCasual" panose="02000603000000000000" pitchFamily="2" charset="0"/>
              </a:rPr>
              <a:t>lego</a:t>
            </a:r>
            <a:r>
              <a:rPr lang="en-GB" sz="2400" dirty="0">
                <a:latin typeface="Kristen ITC" panose="03050502040202030202" pitchFamily="66" charset="0"/>
                <a:ea typeface="HelloCasual" panose="02000603000000000000" pitchFamily="2" charset="0"/>
              </a:rPr>
              <a:t> you might like these activities). </a:t>
            </a:r>
          </a:p>
          <a:p>
            <a:pPr marL="0" indent="0">
              <a:buNone/>
            </a:pPr>
            <a:r>
              <a:rPr lang="en-GB" sz="2400" dirty="0">
                <a:latin typeface="Kristen ITC" panose="03050502040202030202" pitchFamily="66" charset="0"/>
                <a:ea typeface="HelloCasual" panose="02000603000000000000" pitchFamily="2" charset="0"/>
              </a:rPr>
              <a:t>6. STEM challenge grid </a:t>
            </a:r>
          </a:p>
          <a:p>
            <a:pPr marL="0" indent="0">
              <a:buNone/>
            </a:pPr>
            <a:endParaRPr lang="en-GB" sz="2400" dirty="0">
              <a:latin typeface="Kristen ITC" panose="03050502040202030202" pitchFamily="66" charset="0"/>
              <a:ea typeface="HelloCasual" panose="02000603000000000000" pitchFamily="2" charset="0"/>
            </a:endParaRPr>
          </a:p>
        </p:txBody>
      </p:sp>
      <p:pic>
        <p:nvPicPr>
          <p:cNvPr id="2050" name="Picture 2" descr="Learn and Play Preschool - Reviews | Facebook">
            <a:extLst>
              <a:ext uri="{FF2B5EF4-FFF2-40B4-BE49-F238E27FC236}">
                <a16:creationId xmlns:a16="http://schemas.microsoft.com/office/drawing/2014/main" id="{D46FD28E-8689-4E8A-A9B4-3E5B2E6E95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152400"/>
            <a:ext cx="2371725" cy="192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318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EF6B15-C412-4FC3-A5F2-99C0B457C1D2}"/>
              </a:ext>
            </a:extLst>
          </p:cNvPr>
          <p:cNvPicPr>
            <a:picLocks noChangeAspect="1"/>
          </p:cNvPicPr>
          <p:nvPr/>
        </p:nvPicPr>
        <p:blipFill>
          <a:blip r:embed="rId2"/>
          <a:stretch>
            <a:fillRect/>
          </a:stretch>
        </p:blipFill>
        <p:spPr>
          <a:xfrm>
            <a:off x="2116931" y="28776"/>
            <a:ext cx="8471716" cy="3381375"/>
          </a:xfrm>
          <a:prstGeom prst="rect">
            <a:avLst/>
          </a:prstGeom>
        </p:spPr>
      </p:pic>
      <p:pic>
        <p:nvPicPr>
          <p:cNvPr id="5" name="Picture 4">
            <a:extLst>
              <a:ext uri="{FF2B5EF4-FFF2-40B4-BE49-F238E27FC236}">
                <a16:creationId xmlns:a16="http://schemas.microsoft.com/office/drawing/2014/main" id="{0C296008-48E4-4007-BCD9-451050B27616}"/>
              </a:ext>
            </a:extLst>
          </p:cNvPr>
          <p:cNvPicPr>
            <a:picLocks noChangeAspect="1"/>
          </p:cNvPicPr>
          <p:nvPr/>
        </p:nvPicPr>
        <p:blipFill>
          <a:blip r:embed="rId3"/>
          <a:stretch>
            <a:fillRect/>
          </a:stretch>
        </p:blipFill>
        <p:spPr>
          <a:xfrm>
            <a:off x="2014537" y="3652838"/>
            <a:ext cx="8162925" cy="3381375"/>
          </a:xfrm>
          <a:prstGeom prst="rect">
            <a:avLst/>
          </a:prstGeom>
        </p:spPr>
      </p:pic>
      <p:sp>
        <p:nvSpPr>
          <p:cNvPr id="6" name="TextBox 5">
            <a:extLst>
              <a:ext uri="{FF2B5EF4-FFF2-40B4-BE49-F238E27FC236}">
                <a16:creationId xmlns:a16="http://schemas.microsoft.com/office/drawing/2014/main" id="{965293FD-918B-4037-9872-6206C20940FE}"/>
              </a:ext>
            </a:extLst>
          </p:cNvPr>
          <p:cNvSpPr txBox="1"/>
          <p:nvPr/>
        </p:nvSpPr>
        <p:spPr>
          <a:xfrm>
            <a:off x="342900" y="752475"/>
            <a:ext cx="1285875" cy="369332"/>
          </a:xfrm>
          <a:prstGeom prst="rect">
            <a:avLst/>
          </a:prstGeom>
          <a:noFill/>
        </p:spPr>
        <p:txBody>
          <a:bodyPr wrap="square" rtlCol="0">
            <a:spAutoFit/>
          </a:bodyPr>
          <a:lstStyle/>
          <a:p>
            <a:r>
              <a:rPr lang="en-GB" dirty="0"/>
              <a:t>Addition </a:t>
            </a:r>
          </a:p>
        </p:txBody>
      </p:sp>
      <p:sp>
        <p:nvSpPr>
          <p:cNvPr id="7" name="TextBox 6">
            <a:extLst>
              <a:ext uri="{FF2B5EF4-FFF2-40B4-BE49-F238E27FC236}">
                <a16:creationId xmlns:a16="http://schemas.microsoft.com/office/drawing/2014/main" id="{BACF9EA1-8D83-46B7-A3B7-F1796C996B02}"/>
              </a:ext>
            </a:extLst>
          </p:cNvPr>
          <p:cNvSpPr txBox="1"/>
          <p:nvPr/>
        </p:nvSpPr>
        <p:spPr>
          <a:xfrm>
            <a:off x="342899" y="4114800"/>
            <a:ext cx="1285875" cy="369332"/>
          </a:xfrm>
          <a:prstGeom prst="rect">
            <a:avLst/>
          </a:prstGeom>
          <a:noFill/>
        </p:spPr>
        <p:txBody>
          <a:bodyPr wrap="square" rtlCol="0">
            <a:spAutoFit/>
          </a:bodyPr>
          <a:lstStyle/>
          <a:p>
            <a:r>
              <a:rPr lang="en-GB" dirty="0"/>
              <a:t>Subtraction  </a:t>
            </a:r>
          </a:p>
        </p:txBody>
      </p:sp>
    </p:spTree>
    <p:extLst>
      <p:ext uri="{BB962C8B-B14F-4D97-AF65-F5344CB8AC3E}">
        <p14:creationId xmlns:p14="http://schemas.microsoft.com/office/powerpoint/2010/main" val="3971890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61366A1-D6F9-49BC-8ECD-446CFB14CA8B}"/>
              </a:ext>
            </a:extLst>
          </p:cNvPr>
          <p:cNvPicPr>
            <a:picLocks noChangeAspect="1"/>
          </p:cNvPicPr>
          <p:nvPr/>
        </p:nvPicPr>
        <p:blipFill>
          <a:blip r:embed="rId2"/>
          <a:stretch>
            <a:fillRect/>
          </a:stretch>
        </p:blipFill>
        <p:spPr>
          <a:xfrm>
            <a:off x="5385475" y="0"/>
            <a:ext cx="3364149" cy="6858000"/>
          </a:xfrm>
          <a:prstGeom prst="rect">
            <a:avLst/>
          </a:prstGeom>
        </p:spPr>
      </p:pic>
      <p:pic>
        <p:nvPicPr>
          <p:cNvPr id="7" name="Picture 6">
            <a:extLst>
              <a:ext uri="{FF2B5EF4-FFF2-40B4-BE49-F238E27FC236}">
                <a16:creationId xmlns:a16="http://schemas.microsoft.com/office/drawing/2014/main" id="{CB5C2153-E185-4A4C-8760-A1C501286DC2}"/>
              </a:ext>
            </a:extLst>
          </p:cNvPr>
          <p:cNvPicPr>
            <a:picLocks noChangeAspect="1"/>
          </p:cNvPicPr>
          <p:nvPr/>
        </p:nvPicPr>
        <p:blipFill>
          <a:blip r:embed="rId3"/>
          <a:stretch>
            <a:fillRect/>
          </a:stretch>
        </p:blipFill>
        <p:spPr>
          <a:xfrm>
            <a:off x="8898471" y="0"/>
            <a:ext cx="2967557" cy="6858000"/>
          </a:xfrm>
          <a:prstGeom prst="rect">
            <a:avLst/>
          </a:prstGeom>
        </p:spPr>
      </p:pic>
      <p:pic>
        <p:nvPicPr>
          <p:cNvPr id="7170" name="Picture 2" descr="Mastery Mental Maths | Teaching Resources">
            <a:extLst>
              <a:ext uri="{FF2B5EF4-FFF2-40B4-BE49-F238E27FC236}">
                <a16:creationId xmlns:a16="http://schemas.microsoft.com/office/drawing/2014/main" id="{6BF3FEA7-A3AB-45B5-9ED3-F747E9F17B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75" y="185738"/>
            <a:ext cx="4495800" cy="33813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20E27C9-E89A-4AC2-833B-CAF62B7414D5}"/>
              </a:ext>
            </a:extLst>
          </p:cNvPr>
          <p:cNvSpPr txBox="1"/>
          <p:nvPr/>
        </p:nvSpPr>
        <p:spPr>
          <a:xfrm>
            <a:off x="714374" y="3705225"/>
            <a:ext cx="3876676" cy="369332"/>
          </a:xfrm>
          <a:prstGeom prst="rect">
            <a:avLst/>
          </a:prstGeom>
          <a:noFill/>
        </p:spPr>
        <p:txBody>
          <a:bodyPr wrap="square" rtlCol="0">
            <a:spAutoFit/>
          </a:bodyPr>
          <a:lstStyle/>
          <a:p>
            <a:r>
              <a:rPr lang="en-GB" dirty="0"/>
              <a:t>Try to do these questions in your head.</a:t>
            </a:r>
          </a:p>
        </p:txBody>
      </p:sp>
    </p:spTree>
    <p:extLst>
      <p:ext uri="{BB962C8B-B14F-4D97-AF65-F5344CB8AC3E}">
        <p14:creationId xmlns:p14="http://schemas.microsoft.com/office/powerpoint/2010/main" val="3099931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F15814-C4A2-4185-9BC6-3563291321E7}"/>
              </a:ext>
            </a:extLst>
          </p:cNvPr>
          <p:cNvPicPr>
            <a:picLocks noChangeAspect="1"/>
          </p:cNvPicPr>
          <p:nvPr/>
        </p:nvPicPr>
        <p:blipFill>
          <a:blip r:embed="rId2"/>
          <a:stretch>
            <a:fillRect/>
          </a:stretch>
        </p:blipFill>
        <p:spPr>
          <a:xfrm>
            <a:off x="371475" y="195262"/>
            <a:ext cx="3695700" cy="6467475"/>
          </a:xfrm>
          <a:prstGeom prst="rect">
            <a:avLst/>
          </a:prstGeom>
        </p:spPr>
      </p:pic>
      <p:sp>
        <p:nvSpPr>
          <p:cNvPr id="5" name="TextBox 4">
            <a:extLst>
              <a:ext uri="{FF2B5EF4-FFF2-40B4-BE49-F238E27FC236}">
                <a16:creationId xmlns:a16="http://schemas.microsoft.com/office/drawing/2014/main" id="{0AFA39AC-1779-4EEB-ABE8-3550EC20B811}"/>
              </a:ext>
            </a:extLst>
          </p:cNvPr>
          <p:cNvSpPr txBox="1"/>
          <p:nvPr/>
        </p:nvSpPr>
        <p:spPr>
          <a:xfrm>
            <a:off x="2009775" y="195262"/>
            <a:ext cx="1762125" cy="369332"/>
          </a:xfrm>
          <a:prstGeom prst="rect">
            <a:avLst/>
          </a:prstGeom>
          <a:noFill/>
        </p:spPr>
        <p:txBody>
          <a:bodyPr wrap="square" rtlCol="0">
            <a:spAutoFit/>
          </a:bodyPr>
          <a:lstStyle/>
          <a:p>
            <a:r>
              <a:rPr lang="en-GB" dirty="0"/>
              <a:t>6139x7</a:t>
            </a:r>
          </a:p>
        </p:txBody>
      </p:sp>
      <p:sp>
        <p:nvSpPr>
          <p:cNvPr id="6" name="TextBox 5">
            <a:extLst>
              <a:ext uri="{FF2B5EF4-FFF2-40B4-BE49-F238E27FC236}">
                <a16:creationId xmlns:a16="http://schemas.microsoft.com/office/drawing/2014/main" id="{A07CAC16-A7BA-4D26-BF13-6FCAF41D93BD}"/>
              </a:ext>
            </a:extLst>
          </p:cNvPr>
          <p:cNvSpPr txBox="1"/>
          <p:nvPr/>
        </p:nvSpPr>
        <p:spPr>
          <a:xfrm>
            <a:off x="2009774" y="1443037"/>
            <a:ext cx="1762125" cy="369332"/>
          </a:xfrm>
          <a:prstGeom prst="rect">
            <a:avLst/>
          </a:prstGeom>
          <a:noFill/>
        </p:spPr>
        <p:txBody>
          <a:bodyPr wrap="square" rtlCol="0">
            <a:spAutoFit/>
          </a:bodyPr>
          <a:lstStyle/>
          <a:p>
            <a:r>
              <a:rPr lang="en-GB" dirty="0"/>
              <a:t>6975x3</a:t>
            </a:r>
          </a:p>
        </p:txBody>
      </p:sp>
      <p:sp>
        <p:nvSpPr>
          <p:cNvPr id="7" name="TextBox 6">
            <a:extLst>
              <a:ext uri="{FF2B5EF4-FFF2-40B4-BE49-F238E27FC236}">
                <a16:creationId xmlns:a16="http://schemas.microsoft.com/office/drawing/2014/main" id="{F2C6FDBA-EFE4-4845-8E7F-98EE12808DAA}"/>
              </a:ext>
            </a:extLst>
          </p:cNvPr>
          <p:cNvSpPr txBox="1"/>
          <p:nvPr/>
        </p:nvSpPr>
        <p:spPr>
          <a:xfrm>
            <a:off x="2009773" y="2805112"/>
            <a:ext cx="1762125" cy="369332"/>
          </a:xfrm>
          <a:prstGeom prst="rect">
            <a:avLst/>
          </a:prstGeom>
          <a:noFill/>
        </p:spPr>
        <p:txBody>
          <a:bodyPr wrap="square" rtlCol="0">
            <a:spAutoFit/>
          </a:bodyPr>
          <a:lstStyle/>
          <a:p>
            <a:r>
              <a:rPr lang="en-GB" dirty="0"/>
              <a:t>8283x5</a:t>
            </a:r>
          </a:p>
        </p:txBody>
      </p:sp>
      <p:pic>
        <p:nvPicPr>
          <p:cNvPr id="8" name="Picture 7">
            <a:extLst>
              <a:ext uri="{FF2B5EF4-FFF2-40B4-BE49-F238E27FC236}">
                <a16:creationId xmlns:a16="http://schemas.microsoft.com/office/drawing/2014/main" id="{7D052EF0-D6DF-4B63-88C0-42C89C49ED85}"/>
              </a:ext>
            </a:extLst>
          </p:cNvPr>
          <p:cNvPicPr>
            <a:picLocks noChangeAspect="1"/>
          </p:cNvPicPr>
          <p:nvPr/>
        </p:nvPicPr>
        <p:blipFill>
          <a:blip r:embed="rId3"/>
          <a:stretch>
            <a:fillRect/>
          </a:stretch>
        </p:blipFill>
        <p:spPr>
          <a:xfrm>
            <a:off x="5224462" y="408503"/>
            <a:ext cx="5953125" cy="2581275"/>
          </a:xfrm>
          <a:prstGeom prst="rect">
            <a:avLst/>
          </a:prstGeom>
        </p:spPr>
      </p:pic>
      <p:sp>
        <p:nvSpPr>
          <p:cNvPr id="9" name="TextBox 8">
            <a:extLst>
              <a:ext uri="{FF2B5EF4-FFF2-40B4-BE49-F238E27FC236}">
                <a16:creationId xmlns:a16="http://schemas.microsoft.com/office/drawing/2014/main" id="{1AB5FD6D-21BF-4ACC-9E5F-6E4AD3BCFE05}"/>
              </a:ext>
            </a:extLst>
          </p:cNvPr>
          <p:cNvSpPr txBox="1"/>
          <p:nvPr/>
        </p:nvSpPr>
        <p:spPr>
          <a:xfrm>
            <a:off x="4643854" y="2851278"/>
            <a:ext cx="6810375" cy="646331"/>
          </a:xfrm>
          <a:prstGeom prst="rect">
            <a:avLst/>
          </a:prstGeom>
          <a:noFill/>
        </p:spPr>
        <p:txBody>
          <a:bodyPr wrap="square" rtlCol="0">
            <a:spAutoFit/>
          </a:bodyPr>
          <a:lstStyle/>
          <a:p>
            <a:r>
              <a:rPr lang="en-GB" dirty="0"/>
              <a:t>Play games on </a:t>
            </a:r>
            <a:r>
              <a:rPr lang="en-GB" dirty="0" err="1"/>
              <a:t>TopMarks</a:t>
            </a:r>
            <a:r>
              <a:rPr lang="en-GB" dirty="0"/>
              <a:t> to help with your timetables and keep your speed up. </a:t>
            </a:r>
          </a:p>
        </p:txBody>
      </p:sp>
      <p:pic>
        <p:nvPicPr>
          <p:cNvPr id="10" name="Picture 9">
            <a:extLst>
              <a:ext uri="{FF2B5EF4-FFF2-40B4-BE49-F238E27FC236}">
                <a16:creationId xmlns:a16="http://schemas.microsoft.com/office/drawing/2014/main" id="{AADCA8E5-4CC0-47DC-9F2A-3168014B1275}"/>
              </a:ext>
            </a:extLst>
          </p:cNvPr>
          <p:cNvPicPr>
            <a:picLocks noChangeAspect="1"/>
          </p:cNvPicPr>
          <p:nvPr/>
        </p:nvPicPr>
        <p:blipFill>
          <a:blip r:embed="rId4"/>
          <a:stretch>
            <a:fillRect/>
          </a:stretch>
        </p:blipFill>
        <p:spPr>
          <a:xfrm>
            <a:off x="5909614" y="3174443"/>
            <a:ext cx="6039729" cy="3635782"/>
          </a:xfrm>
          <a:prstGeom prst="rect">
            <a:avLst/>
          </a:prstGeom>
        </p:spPr>
      </p:pic>
    </p:spTree>
    <p:extLst>
      <p:ext uri="{BB962C8B-B14F-4D97-AF65-F5344CB8AC3E}">
        <p14:creationId xmlns:p14="http://schemas.microsoft.com/office/powerpoint/2010/main" val="1598782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F5CA18-58B7-4D9A-BB14-9EDDF18CF151}"/>
              </a:ext>
            </a:extLst>
          </p:cNvPr>
          <p:cNvPicPr>
            <a:picLocks noChangeAspect="1"/>
          </p:cNvPicPr>
          <p:nvPr/>
        </p:nvPicPr>
        <p:blipFill rotWithShape="1">
          <a:blip r:embed="rId2"/>
          <a:srcRect t="3569"/>
          <a:stretch/>
        </p:blipFill>
        <p:spPr>
          <a:xfrm>
            <a:off x="2801645" y="-45449"/>
            <a:ext cx="6858000" cy="3607211"/>
          </a:xfrm>
          <a:prstGeom prst="rect">
            <a:avLst/>
          </a:prstGeom>
        </p:spPr>
      </p:pic>
      <p:pic>
        <p:nvPicPr>
          <p:cNvPr id="5" name="Picture 4">
            <a:extLst>
              <a:ext uri="{FF2B5EF4-FFF2-40B4-BE49-F238E27FC236}">
                <a16:creationId xmlns:a16="http://schemas.microsoft.com/office/drawing/2014/main" id="{232147E2-43EB-4D0A-8939-C5F39434F071}"/>
              </a:ext>
            </a:extLst>
          </p:cNvPr>
          <p:cNvPicPr>
            <a:picLocks noChangeAspect="1"/>
          </p:cNvPicPr>
          <p:nvPr/>
        </p:nvPicPr>
        <p:blipFill rotWithShape="1">
          <a:blip r:embed="rId3"/>
          <a:srcRect t="3142"/>
          <a:stretch/>
        </p:blipFill>
        <p:spPr>
          <a:xfrm>
            <a:off x="3173120" y="3662548"/>
            <a:ext cx="6115050" cy="3195452"/>
          </a:xfrm>
          <a:prstGeom prst="rect">
            <a:avLst/>
          </a:prstGeom>
        </p:spPr>
      </p:pic>
    </p:spTree>
    <p:extLst>
      <p:ext uri="{BB962C8B-B14F-4D97-AF65-F5344CB8AC3E}">
        <p14:creationId xmlns:p14="http://schemas.microsoft.com/office/powerpoint/2010/main" val="3723870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te Clock PNG Clip Art - High-quality PNG Clipart Image in ...">
            <a:extLst>
              <a:ext uri="{FF2B5EF4-FFF2-40B4-BE49-F238E27FC236}">
                <a16:creationId xmlns:a16="http://schemas.microsoft.com/office/drawing/2014/main" id="{3574A180-123F-46C1-ADC4-A17FB0D1A1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336" y="122351"/>
            <a:ext cx="2082368" cy="20740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6435049-4213-4CE3-9DC1-B5733D0D4A8C}"/>
              </a:ext>
            </a:extLst>
          </p:cNvPr>
          <p:cNvPicPr>
            <a:picLocks noChangeAspect="1"/>
          </p:cNvPicPr>
          <p:nvPr/>
        </p:nvPicPr>
        <p:blipFill>
          <a:blip r:embed="rId3"/>
          <a:stretch>
            <a:fillRect/>
          </a:stretch>
        </p:blipFill>
        <p:spPr>
          <a:xfrm>
            <a:off x="2607630" y="1045460"/>
            <a:ext cx="8229600" cy="1524000"/>
          </a:xfrm>
          <a:prstGeom prst="rect">
            <a:avLst/>
          </a:prstGeom>
        </p:spPr>
      </p:pic>
      <p:pic>
        <p:nvPicPr>
          <p:cNvPr id="5" name="Picture 4">
            <a:extLst>
              <a:ext uri="{FF2B5EF4-FFF2-40B4-BE49-F238E27FC236}">
                <a16:creationId xmlns:a16="http://schemas.microsoft.com/office/drawing/2014/main" id="{72D8013C-2E78-4F95-82A2-110788927E9C}"/>
              </a:ext>
            </a:extLst>
          </p:cNvPr>
          <p:cNvPicPr>
            <a:picLocks noChangeAspect="1"/>
          </p:cNvPicPr>
          <p:nvPr/>
        </p:nvPicPr>
        <p:blipFill>
          <a:blip r:embed="rId4"/>
          <a:stretch>
            <a:fillRect/>
          </a:stretch>
        </p:blipFill>
        <p:spPr>
          <a:xfrm>
            <a:off x="2664780" y="3062287"/>
            <a:ext cx="7600950" cy="733425"/>
          </a:xfrm>
          <a:prstGeom prst="rect">
            <a:avLst/>
          </a:prstGeom>
        </p:spPr>
      </p:pic>
      <p:pic>
        <p:nvPicPr>
          <p:cNvPr id="10" name="Picture 9">
            <a:extLst>
              <a:ext uri="{FF2B5EF4-FFF2-40B4-BE49-F238E27FC236}">
                <a16:creationId xmlns:a16="http://schemas.microsoft.com/office/drawing/2014/main" id="{1D4E6F65-731B-4D16-B2FC-310F7095840D}"/>
              </a:ext>
            </a:extLst>
          </p:cNvPr>
          <p:cNvPicPr>
            <a:picLocks noChangeAspect="1"/>
          </p:cNvPicPr>
          <p:nvPr/>
        </p:nvPicPr>
        <p:blipFill>
          <a:blip r:embed="rId5"/>
          <a:stretch>
            <a:fillRect/>
          </a:stretch>
        </p:blipFill>
        <p:spPr>
          <a:xfrm>
            <a:off x="2950530" y="3865161"/>
            <a:ext cx="7029450" cy="619125"/>
          </a:xfrm>
          <a:prstGeom prst="rect">
            <a:avLst/>
          </a:prstGeom>
        </p:spPr>
      </p:pic>
      <p:pic>
        <p:nvPicPr>
          <p:cNvPr id="9" name="Picture 8">
            <a:extLst>
              <a:ext uri="{FF2B5EF4-FFF2-40B4-BE49-F238E27FC236}">
                <a16:creationId xmlns:a16="http://schemas.microsoft.com/office/drawing/2014/main" id="{B282782C-8935-4B17-9574-8D2CD0E34B00}"/>
              </a:ext>
            </a:extLst>
          </p:cNvPr>
          <p:cNvPicPr>
            <a:picLocks noChangeAspect="1"/>
          </p:cNvPicPr>
          <p:nvPr/>
        </p:nvPicPr>
        <p:blipFill>
          <a:blip r:embed="rId6"/>
          <a:stretch>
            <a:fillRect/>
          </a:stretch>
        </p:blipFill>
        <p:spPr>
          <a:xfrm>
            <a:off x="2664780" y="4976858"/>
            <a:ext cx="8115300" cy="1847850"/>
          </a:xfrm>
          <a:prstGeom prst="rect">
            <a:avLst/>
          </a:prstGeom>
        </p:spPr>
      </p:pic>
    </p:spTree>
    <p:extLst>
      <p:ext uri="{BB962C8B-B14F-4D97-AF65-F5344CB8AC3E}">
        <p14:creationId xmlns:p14="http://schemas.microsoft.com/office/powerpoint/2010/main" val="3918379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C4AAE5-B611-4DEA-9BDF-03B2DF17020A}"/>
              </a:ext>
            </a:extLst>
          </p:cNvPr>
          <p:cNvSpPr>
            <a:spLocks noGrp="1"/>
          </p:cNvSpPr>
          <p:nvPr>
            <p:ph idx="1"/>
          </p:nvPr>
        </p:nvSpPr>
        <p:spPr>
          <a:xfrm>
            <a:off x="838199" y="2076450"/>
            <a:ext cx="11031245" cy="4351338"/>
          </a:xfrm>
        </p:spPr>
        <p:txBody>
          <a:bodyPr/>
          <a:lstStyle/>
          <a:p>
            <a:pPr marL="0" indent="0">
              <a:buNone/>
            </a:pPr>
            <a:r>
              <a:rPr lang="en-GB" dirty="0">
                <a:latin typeface="Kristen ITC" panose="03050502040202030202" pitchFamily="66" charset="0"/>
                <a:ea typeface="HelloCasual" panose="02000603000000000000" pitchFamily="2" charset="0"/>
              </a:rPr>
              <a:t>I will upload literacy and maths activities every week. </a:t>
            </a:r>
          </a:p>
          <a:p>
            <a:pPr marL="0" indent="0">
              <a:buNone/>
            </a:pPr>
            <a:r>
              <a:rPr lang="en-GB" dirty="0">
                <a:latin typeface="Kristen ITC" panose="03050502040202030202" pitchFamily="66" charset="0"/>
                <a:ea typeface="HelloCasual" panose="02000603000000000000" pitchFamily="2" charset="0"/>
              </a:rPr>
              <a:t>Remember to break your learning into chunks and stay active.</a:t>
            </a:r>
          </a:p>
          <a:p>
            <a:pPr marL="0" indent="0">
              <a:buNone/>
            </a:pPr>
            <a:endParaRPr lang="en-GB" dirty="0">
              <a:latin typeface="Kristen ITC" panose="03050502040202030202" pitchFamily="66" charset="0"/>
              <a:ea typeface="HelloCasual" panose="02000603000000000000" pitchFamily="2" charset="0"/>
            </a:endParaRPr>
          </a:p>
          <a:p>
            <a:pPr marL="0" indent="0">
              <a:buNone/>
            </a:pPr>
            <a:endParaRPr lang="en-GB" dirty="0">
              <a:latin typeface="Kristen ITC" panose="03050502040202030202" pitchFamily="66" charset="0"/>
              <a:ea typeface="HelloCasual" panose="02000603000000000000" pitchFamily="2" charset="0"/>
            </a:endParaRPr>
          </a:p>
          <a:p>
            <a:pPr marL="0" indent="0">
              <a:buNone/>
            </a:pPr>
            <a:endParaRPr lang="en-GB" dirty="0">
              <a:latin typeface="Kristen ITC" panose="03050502040202030202" pitchFamily="66" charset="0"/>
              <a:ea typeface="HelloCasual" panose="02000603000000000000" pitchFamily="2" charset="0"/>
            </a:endParaRPr>
          </a:p>
        </p:txBody>
      </p:sp>
      <p:pic>
        <p:nvPicPr>
          <p:cNvPr id="2050" name="Picture 2" descr="Learn and Play Preschool - Reviews | Facebook">
            <a:extLst>
              <a:ext uri="{FF2B5EF4-FFF2-40B4-BE49-F238E27FC236}">
                <a16:creationId xmlns:a16="http://schemas.microsoft.com/office/drawing/2014/main" id="{D46FD28E-8689-4E8A-A9B4-3E5B2E6E95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152400"/>
            <a:ext cx="2371725" cy="192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951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5E2AD-2EAE-4F66-B0CB-D1A80807393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CC1973B-1663-4862-A704-D317EF6E38D8}"/>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4FB8C3CB-BC18-4DE5-AE82-23D229729910}"/>
              </a:ext>
            </a:extLst>
          </p:cNvPr>
          <p:cNvPicPr>
            <a:picLocks noChangeAspect="1"/>
          </p:cNvPicPr>
          <p:nvPr/>
        </p:nvPicPr>
        <p:blipFill>
          <a:blip r:embed="rId2"/>
          <a:stretch>
            <a:fillRect/>
          </a:stretch>
        </p:blipFill>
        <p:spPr>
          <a:xfrm>
            <a:off x="938561" y="0"/>
            <a:ext cx="10314878" cy="6858000"/>
          </a:xfrm>
          <a:prstGeom prst="rect">
            <a:avLst/>
          </a:prstGeom>
        </p:spPr>
      </p:pic>
    </p:spTree>
    <p:extLst>
      <p:ext uri="{BB962C8B-B14F-4D97-AF65-F5344CB8AC3E}">
        <p14:creationId xmlns:p14="http://schemas.microsoft.com/office/powerpoint/2010/main" val="1390975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7DC0D-3BE2-43A4-A7E6-4C5FA307D45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4FE7B9D-4768-4704-A71F-2E86F7A57E04}"/>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AE97DA17-5E34-4FBC-9E67-AFA3C59FC83C}"/>
              </a:ext>
            </a:extLst>
          </p:cNvPr>
          <p:cNvPicPr>
            <a:picLocks noChangeAspect="1"/>
          </p:cNvPicPr>
          <p:nvPr/>
        </p:nvPicPr>
        <p:blipFill>
          <a:blip r:embed="rId2"/>
          <a:stretch>
            <a:fillRect/>
          </a:stretch>
        </p:blipFill>
        <p:spPr>
          <a:xfrm>
            <a:off x="3565177" y="0"/>
            <a:ext cx="5061646" cy="6858000"/>
          </a:xfrm>
          <a:prstGeom prst="rect">
            <a:avLst/>
          </a:prstGeom>
        </p:spPr>
      </p:pic>
    </p:spTree>
    <p:extLst>
      <p:ext uri="{BB962C8B-B14F-4D97-AF65-F5344CB8AC3E}">
        <p14:creationId xmlns:p14="http://schemas.microsoft.com/office/powerpoint/2010/main" val="3767298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C8CDB-496E-4905-830B-EA723230680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F51086F-2A49-4FDD-A444-A4382C9B865C}"/>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136CE4C7-D8E9-419A-8260-26CDAD6F430C}"/>
              </a:ext>
            </a:extLst>
          </p:cNvPr>
          <p:cNvPicPr>
            <a:picLocks noChangeAspect="1"/>
          </p:cNvPicPr>
          <p:nvPr/>
        </p:nvPicPr>
        <p:blipFill>
          <a:blip r:embed="rId2"/>
          <a:stretch>
            <a:fillRect/>
          </a:stretch>
        </p:blipFill>
        <p:spPr>
          <a:xfrm>
            <a:off x="1210715" y="-3175"/>
            <a:ext cx="9770570" cy="7054719"/>
          </a:xfrm>
          <a:prstGeom prst="rect">
            <a:avLst/>
          </a:prstGeom>
        </p:spPr>
      </p:pic>
    </p:spTree>
    <p:extLst>
      <p:ext uri="{BB962C8B-B14F-4D97-AF65-F5344CB8AC3E}">
        <p14:creationId xmlns:p14="http://schemas.microsoft.com/office/powerpoint/2010/main" val="762257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07E14-BE47-4C71-97AC-5BCFE972902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16EE4FC-389C-45B8-BE49-8183ECC48E74}"/>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0773F639-B26E-4C88-B270-FB8263EE78A0}"/>
              </a:ext>
            </a:extLst>
          </p:cNvPr>
          <p:cNvPicPr>
            <a:picLocks noChangeAspect="1"/>
          </p:cNvPicPr>
          <p:nvPr/>
        </p:nvPicPr>
        <p:blipFill>
          <a:blip r:embed="rId2"/>
          <a:stretch>
            <a:fillRect/>
          </a:stretch>
        </p:blipFill>
        <p:spPr>
          <a:xfrm>
            <a:off x="1114424" y="-12700"/>
            <a:ext cx="9820275" cy="7003522"/>
          </a:xfrm>
          <a:prstGeom prst="rect">
            <a:avLst/>
          </a:prstGeom>
        </p:spPr>
      </p:pic>
    </p:spTree>
    <p:extLst>
      <p:ext uri="{BB962C8B-B14F-4D97-AF65-F5344CB8AC3E}">
        <p14:creationId xmlns:p14="http://schemas.microsoft.com/office/powerpoint/2010/main" val="348771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35E5-47BD-4D8C-834E-13FF0253FCA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DA802B4-62C5-459C-920F-224D310D68E0}"/>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FEA0AFD1-E700-4913-8E7A-0A028D6B9FB3}"/>
              </a:ext>
            </a:extLst>
          </p:cNvPr>
          <p:cNvPicPr>
            <a:picLocks noChangeAspect="1"/>
          </p:cNvPicPr>
          <p:nvPr/>
        </p:nvPicPr>
        <p:blipFill>
          <a:blip r:embed="rId2"/>
          <a:stretch>
            <a:fillRect/>
          </a:stretch>
        </p:blipFill>
        <p:spPr>
          <a:xfrm>
            <a:off x="1642453" y="0"/>
            <a:ext cx="8907093" cy="6858000"/>
          </a:xfrm>
          <a:prstGeom prst="rect">
            <a:avLst/>
          </a:prstGeom>
        </p:spPr>
      </p:pic>
    </p:spTree>
    <p:extLst>
      <p:ext uri="{BB962C8B-B14F-4D97-AF65-F5344CB8AC3E}">
        <p14:creationId xmlns:p14="http://schemas.microsoft.com/office/powerpoint/2010/main" val="2968367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9112A-6E32-4B85-9ECE-9E7FB623378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C04E840-8F5C-488A-BB2A-D0B62CC0DD34}"/>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32D59334-CB36-4E51-9B7F-2B3FFC831365}"/>
              </a:ext>
            </a:extLst>
          </p:cNvPr>
          <p:cNvPicPr>
            <a:picLocks noChangeAspect="1"/>
          </p:cNvPicPr>
          <p:nvPr/>
        </p:nvPicPr>
        <p:blipFill>
          <a:blip r:embed="rId2"/>
          <a:stretch>
            <a:fillRect/>
          </a:stretch>
        </p:blipFill>
        <p:spPr>
          <a:xfrm>
            <a:off x="977408" y="0"/>
            <a:ext cx="10237184" cy="6858000"/>
          </a:xfrm>
          <a:prstGeom prst="rect">
            <a:avLst/>
          </a:prstGeom>
        </p:spPr>
      </p:pic>
    </p:spTree>
    <p:extLst>
      <p:ext uri="{BB962C8B-B14F-4D97-AF65-F5344CB8AC3E}">
        <p14:creationId xmlns:p14="http://schemas.microsoft.com/office/powerpoint/2010/main" val="8146986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452</TotalTime>
  <Words>625</Words>
  <Application>Microsoft Office PowerPoint</Application>
  <PresentationFormat>Widescreen</PresentationFormat>
  <Paragraphs>145</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Bahnschrift</vt:lpstr>
      <vt:lpstr>Calibri</vt:lpstr>
      <vt:lpstr>Calibri Light</vt:lpstr>
      <vt:lpstr>Kristen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W.B 20th April 2020</vt:lpstr>
      <vt:lpstr>W.B 20th April 2020</vt:lpstr>
      <vt:lpstr>PowerPoint Presentation</vt:lpstr>
      <vt:lpstr>READ I 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Farmer</dc:creator>
  <cp:lastModifiedBy>Stephanie Farmer</cp:lastModifiedBy>
  <cp:revision>32</cp:revision>
  <dcterms:created xsi:type="dcterms:W3CDTF">2020-04-14T11:32:06Z</dcterms:created>
  <dcterms:modified xsi:type="dcterms:W3CDTF">2020-04-18T23:55:33Z</dcterms:modified>
</cp:coreProperties>
</file>