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95" r:id="rId5"/>
    <p:sldId id="369" r:id="rId6"/>
    <p:sldId id="261" r:id="rId7"/>
    <p:sldId id="257" r:id="rId8"/>
    <p:sldId id="288" r:id="rId9"/>
    <p:sldId id="338" r:id="rId10"/>
    <p:sldId id="292" r:id="rId11"/>
    <p:sldId id="342" r:id="rId12"/>
    <p:sldId id="339" r:id="rId13"/>
    <p:sldId id="344" r:id="rId14"/>
    <p:sldId id="343" r:id="rId15"/>
    <p:sldId id="346" r:id="rId16"/>
    <p:sldId id="267" r:id="rId17"/>
    <p:sldId id="347" r:id="rId18"/>
    <p:sldId id="348" r:id="rId19"/>
    <p:sldId id="349" r:id="rId20"/>
    <p:sldId id="351" r:id="rId21"/>
    <p:sldId id="352" r:id="rId22"/>
    <p:sldId id="353" r:id="rId23"/>
    <p:sldId id="354" r:id="rId24"/>
    <p:sldId id="355" r:id="rId25"/>
    <p:sldId id="357" r:id="rId26"/>
    <p:sldId id="356" r:id="rId27"/>
    <p:sldId id="358" r:id="rId28"/>
    <p:sldId id="359" r:id="rId29"/>
    <p:sldId id="361" r:id="rId30"/>
    <p:sldId id="362" r:id="rId31"/>
    <p:sldId id="363" r:id="rId32"/>
    <p:sldId id="364" r:id="rId33"/>
    <p:sldId id="365" r:id="rId34"/>
    <p:sldId id="367" r:id="rId35"/>
    <p:sldId id="366" r:id="rId36"/>
    <p:sldId id="368" r:id="rId37"/>
  </p:sldIdLst>
  <p:sldSz cx="12192000" cy="6858000"/>
  <p:notesSz cx="6858000" cy="933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96"/>
    <a:srgbClr val="FF0066"/>
    <a:srgbClr val="FF66CC"/>
    <a:srgbClr val="E5E5E5"/>
    <a:srgbClr val="949494"/>
    <a:srgbClr val="66CCFF"/>
    <a:srgbClr val="F4F4F4"/>
    <a:srgbClr val="CCFFFF"/>
    <a:srgbClr val="0033C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1688" autoAdjust="0"/>
  </p:normalViewPr>
  <p:slideViewPr>
    <p:cSldViewPr snapToGrid="0">
      <p:cViewPr>
        <p:scale>
          <a:sx n="50" d="100"/>
          <a:sy n="50" d="100"/>
        </p:scale>
        <p:origin x="-1470" y="-6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McMullan" userId="S::gw10mcmullanlisajoy@glow.sch.uk::9e790cfb-1d6d-45fd-8277-5aa7b9525774" providerId="AD" clId="Web-{4DC8DDB0-614C-5BA4-977D-4BC1D236AF58}"/>
    <pc:docChg chg="delSld modSld">
      <pc:chgData name="Mrs McMullan" userId="S::gw10mcmullanlisajoy@glow.sch.uk::9e790cfb-1d6d-45fd-8277-5aa7b9525774" providerId="AD" clId="Web-{4DC8DDB0-614C-5BA4-977D-4BC1D236AF58}" dt="2018-08-07T00:31:13.400" v="427" actId="20577"/>
      <pc:docMkLst>
        <pc:docMk/>
      </pc:docMkLst>
      <pc:sldChg chg="modSp">
        <pc:chgData name="Mrs McMullan" userId="S::gw10mcmullanlisajoy@glow.sch.uk::9e790cfb-1d6d-45fd-8277-5aa7b9525774" providerId="AD" clId="Web-{4DC8DDB0-614C-5BA4-977D-4BC1D236AF58}" dt="2018-08-07T00:31:10.540" v="424" actId="20577"/>
        <pc:sldMkLst>
          <pc:docMk/>
          <pc:sldMk cId="3033854373" sldId="257"/>
        </pc:sldMkLst>
        <pc:spChg chg="mod">
          <ac:chgData name="Mrs McMullan" userId="S::gw10mcmullanlisajoy@glow.sch.uk::9e790cfb-1d6d-45fd-8277-5aa7b9525774" providerId="AD" clId="Web-{4DC8DDB0-614C-5BA4-977D-4BC1D236AF58}" dt="2018-08-07T00:30:45.415" v="399" actId="20577"/>
          <ac:spMkLst>
            <pc:docMk/>
            <pc:sldMk cId="3033854373" sldId="257"/>
            <ac:spMk id="8" creationId="{00000000-0000-0000-0000-000000000000}"/>
          </ac:spMkLst>
        </pc:spChg>
        <pc:spChg chg="mod">
          <ac:chgData name="Mrs McMullan" userId="S::gw10mcmullanlisajoy@glow.sch.uk::9e790cfb-1d6d-45fd-8277-5aa7b9525774" providerId="AD" clId="Web-{4DC8DDB0-614C-5BA4-977D-4BC1D236AF58}" dt="2018-08-07T00:31:10.540" v="424" actId="20577"/>
          <ac:spMkLst>
            <pc:docMk/>
            <pc:sldMk cId="3033854373" sldId="257"/>
            <ac:spMk id="14" creationId="{00000000-0000-0000-0000-000000000000}"/>
          </ac:spMkLst>
        </pc:spChg>
      </pc:sldChg>
      <pc:sldChg chg="addSp delSp modSp">
        <pc:chgData name="Mrs McMullan" userId="S::gw10mcmullanlisajoy@glow.sch.uk::9e790cfb-1d6d-45fd-8277-5aa7b9525774" providerId="AD" clId="Web-{4DC8DDB0-614C-5BA4-977D-4BC1D236AF58}" dt="2018-08-07T00:16:15.682" v="249" actId="20577"/>
        <pc:sldMkLst>
          <pc:docMk/>
          <pc:sldMk cId="3342586466" sldId="261"/>
        </pc:sldMkLst>
        <pc:spChg chg="add mod">
          <ac:chgData name="Mrs McMullan" userId="S::gw10mcmullanlisajoy@glow.sch.uk::9e790cfb-1d6d-45fd-8277-5aa7b9525774" providerId="AD" clId="Web-{4DC8DDB0-614C-5BA4-977D-4BC1D236AF58}" dt="2018-08-07T00:16:15.682" v="249" actId="20577"/>
          <ac:spMkLst>
            <pc:docMk/>
            <pc:sldMk cId="3342586466" sldId="261"/>
            <ac:spMk id="2" creationId="{1B6A54F7-7FA7-4CDE-AC93-D5F7C434FD1A}"/>
          </ac:spMkLst>
        </pc:spChg>
        <pc:spChg chg="add del mod">
          <ac:chgData name="Mrs McMullan" userId="S::gw10mcmullanlisajoy@glow.sch.uk::9e790cfb-1d6d-45fd-8277-5aa7b9525774" providerId="AD" clId="Web-{4DC8DDB0-614C-5BA4-977D-4BC1D236AF58}" dt="2018-08-06T23:18:22.278" v="154"/>
          <ac:spMkLst>
            <pc:docMk/>
            <pc:sldMk cId="3342586466" sldId="261"/>
            <ac:spMk id="2" creationId="{DC07AC27-A7C9-4980-BF90-FFF0863DA20C}"/>
          </ac:spMkLst>
        </pc:spChg>
        <pc:spChg chg="mod">
          <ac:chgData name="Mrs McMullan" userId="S::gw10mcmullanlisajoy@glow.sch.uk::9e790cfb-1d6d-45fd-8277-5aa7b9525774" providerId="AD" clId="Web-{4DC8DDB0-614C-5BA4-977D-4BC1D236AF58}" dt="2018-08-06T23:23:18.631" v="167" actId="1076"/>
          <ac:spMkLst>
            <pc:docMk/>
            <pc:sldMk cId="3342586466" sldId="261"/>
            <ac:spMk id="5" creationId="{00000000-0000-0000-0000-000000000000}"/>
          </ac:spMkLst>
        </pc:spChg>
        <pc:spChg chg="mod">
          <ac:chgData name="Mrs McMullan" userId="S::gw10mcmullanlisajoy@glow.sch.uk::9e790cfb-1d6d-45fd-8277-5aa7b9525774" providerId="AD" clId="Web-{4DC8DDB0-614C-5BA4-977D-4BC1D236AF58}" dt="2018-08-06T23:23:13.443" v="166" actId="1076"/>
          <ac:spMkLst>
            <pc:docMk/>
            <pc:sldMk cId="3342586466" sldId="261"/>
            <ac:spMk id="6" creationId="{00000000-0000-0000-0000-000000000000}"/>
          </ac:spMkLst>
        </pc:spChg>
        <pc:picChg chg="mod">
          <ac:chgData name="Mrs McMullan" userId="S::gw10mcmullanlisajoy@glow.sch.uk::9e790cfb-1d6d-45fd-8277-5aa7b9525774" providerId="AD" clId="Web-{4DC8DDB0-614C-5BA4-977D-4BC1D236AF58}" dt="2018-08-06T23:19:04.623" v="159" actId="1076"/>
          <ac:picMkLst>
            <pc:docMk/>
            <pc:sldMk cId="3342586466" sldId="261"/>
            <ac:picMk id="8" creationId="{00000000-0000-0000-0000-000000000000}"/>
          </ac:picMkLst>
        </pc:picChg>
      </pc:sldChg>
      <pc:sldChg chg="addSp delSp modSp modNotes">
        <pc:chgData name="Mrs McMullan" userId="S::gw10mcmullanlisajoy@glow.sch.uk::9e790cfb-1d6d-45fd-8277-5aa7b9525774" providerId="AD" clId="Web-{4DC8DDB0-614C-5BA4-977D-4BC1D236AF58}" dt="2018-08-07T00:24:03.631" v="380" actId="1076"/>
        <pc:sldMkLst>
          <pc:docMk/>
          <pc:sldMk cId="730952903" sldId="295"/>
        </pc:sldMkLst>
        <pc:spChg chg="mod">
          <ac:chgData name="Mrs McMullan" userId="S::gw10mcmullanlisajoy@glow.sch.uk::9e790cfb-1d6d-45fd-8277-5aa7b9525774" providerId="AD" clId="Web-{4DC8DDB0-614C-5BA4-977D-4BC1D236AF58}" dt="2018-08-07T00:24:00.881" v="379" actId="1076"/>
          <ac:spMkLst>
            <pc:docMk/>
            <pc:sldMk cId="730952903" sldId="295"/>
            <ac:spMk id="3" creationId="{00000000-0000-0000-0000-000000000000}"/>
          </ac:spMkLst>
        </pc:spChg>
        <pc:picChg chg="del">
          <ac:chgData name="Mrs McMullan" userId="S::gw10mcmullanlisajoy@glow.sch.uk::9e790cfb-1d6d-45fd-8277-5aa7b9525774" providerId="AD" clId="Web-{4DC8DDB0-614C-5BA4-977D-4BC1D236AF58}" dt="2018-08-07T00:16:55.027" v="250"/>
          <ac:picMkLst>
            <pc:docMk/>
            <pc:sldMk cId="730952903" sldId="295"/>
            <ac:picMk id="4" creationId="{00000000-0000-0000-0000-000000000000}"/>
          </ac:picMkLst>
        </pc:picChg>
        <pc:picChg chg="add mod">
          <ac:chgData name="Mrs McMullan" userId="S::gw10mcmullanlisajoy@glow.sch.uk::9e790cfb-1d6d-45fd-8277-5aa7b9525774" providerId="AD" clId="Web-{4DC8DDB0-614C-5BA4-977D-4BC1D236AF58}" dt="2018-08-07T00:24:03.631" v="380" actId="1076"/>
          <ac:picMkLst>
            <pc:docMk/>
            <pc:sldMk cId="730952903" sldId="295"/>
            <ac:picMk id="5" creationId="{DD0BDA97-B5B4-4E77-9642-8065B9F7DC8D}"/>
          </ac:picMkLst>
        </pc:picChg>
      </pc:sldChg>
      <pc:sldChg chg="del">
        <pc:chgData name="Mrs McMullan" userId="S::gw10mcmullanlisajoy@glow.sch.uk::9e790cfb-1d6d-45fd-8277-5aa7b9525774" providerId="AD" clId="Web-{4DC8DDB0-614C-5BA4-977D-4BC1D236AF58}" dt="2018-08-07T00:25:00.647" v="381"/>
        <pc:sldMkLst>
          <pc:docMk/>
          <pc:sldMk cId="3188817625" sldId="309"/>
        </pc:sldMkLst>
      </pc:sldChg>
    </pc:docChg>
  </pc:docChgLst>
  <pc:docChgLst>
    <pc:chgData name="Mrs McMullan" userId="S::gw10mcmullanlisajoy@glow.sch.uk::9e790cfb-1d6d-45fd-8277-5aa7b9525774" providerId="AD" clId="Web-{C65974B6-3AA9-D872-FF45-91C35C893ED5}"/>
    <pc:docChg chg="addSld modSld">
      <pc:chgData name="Mrs McMullan" userId="S::gw10mcmullanlisajoy@glow.sch.uk::9e790cfb-1d6d-45fd-8277-5aa7b9525774" providerId="AD" clId="Web-{C65974B6-3AA9-D872-FF45-91C35C893ED5}" dt="2018-08-11T21:39:24.432" v="47"/>
      <pc:docMkLst>
        <pc:docMk/>
      </pc:docMkLst>
      <pc:sldChg chg="modNotes">
        <pc:chgData name="Mrs McMullan" userId="S::gw10mcmullanlisajoy@glow.sch.uk::9e790cfb-1d6d-45fd-8277-5aa7b9525774" providerId="AD" clId="Web-{C65974B6-3AA9-D872-FF45-91C35C893ED5}" dt="2018-08-11T21:34:22.622" v="10"/>
        <pc:sldMkLst>
          <pc:docMk/>
          <pc:sldMk cId="3485346324" sldId="288"/>
        </pc:sldMkLst>
      </pc:sldChg>
      <pc:sldChg chg="addSp delSp modSp add replId modNotes">
        <pc:chgData name="Mrs McMullan" userId="S::gw10mcmullanlisajoy@glow.sch.uk::9e790cfb-1d6d-45fd-8277-5aa7b9525774" providerId="AD" clId="Web-{C65974B6-3AA9-D872-FF45-91C35C893ED5}" dt="2018-08-11T21:39:24.432" v="47"/>
        <pc:sldMkLst>
          <pc:docMk/>
          <pc:sldMk cId="2419060543" sldId="338"/>
        </pc:sldMkLst>
        <pc:spChg chg="del">
          <ac:chgData name="Mrs McMullan" userId="S::gw10mcmullanlisajoy@glow.sch.uk::9e790cfb-1d6d-45fd-8277-5aa7b9525774" providerId="AD" clId="Web-{C65974B6-3AA9-D872-FF45-91C35C893ED5}" dt="2018-08-11T21:38:01.582" v="43"/>
          <ac:spMkLst>
            <pc:docMk/>
            <pc:sldMk cId="2419060543" sldId="338"/>
            <ac:spMk id="5" creationId="{00000000-0000-0000-0000-000000000000}"/>
          </ac:spMkLst>
        </pc:spChg>
        <pc:picChg chg="add mod">
          <ac:chgData name="Mrs McMullan" userId="S::gw10mcmullanlisajoy@glow.sch.uk::9e790cfb-1d6d-45fd-8277-5aa7b9525774" providerId="AD" clId="Web-{C65974B6-3AA9-D872-FF45-91C35C893ED5}" dt="2018-08-11T21:38:11.161" v="46" actId="1076"/>
          <ac:picMkLst>
            <pc:docMk/>
            <pc:sldMk cId="2419060543" sldId="338"/>
            <ac:picMk id="2" creationId="{03B3D306-1835-4608-B57A-84D27B689F0A}"/>
          </ac:picMkLst>
        </pc:picChg>
        <pc:picChg chg="add mod">
          <ac:chgData name="Mrs McMullan" userId="S::gw10mcmullanlisajoy@glow.sch.uk::9e790cfb-1d6d-45fd-8277-5aa7b9525774" providerId="AD" clId="Web-{C65974B6-3AA9-D872-FF45-91C35C893ED5}" dt="2018-08-11T21:39:24.432" v="47"/>
          <ac:picMkLst>
            <pc:docMk/>
            <pc:sldMk cId="2419060543" sldId="338"/>
            <ac:picMk id="4" creationId="{2820C7C8-B030-4D5B-BF51-3FBECE2579D9}"/>
          </ac:picMkLst>
        </pc:picChg>
        <pc:picChg chg="del">
          <ac:chgData name="Mrs McMullan" userId="S::gw10mcmullanlisajoy@glow.sch.uk::9e790cfb-1d6d-45fd-8277-5aa7b9525774" providerId="AD" clId="Web-{C65974B6-3AA9-D872-FF45-91C35C893ED5}" dt="2018-08-11T21:38:03.004" v="44"/>
          <ac:picMkLst>
            <pc:docMk/>
            <pc:sldMk cId="2419060543" sldId="338"/>
            <ac:picMk id="2050" creationId="{00000000-0000-0000-0000-000000000000}"/>
          </ac:picMkLst>
        </pc:picChg>
        <pc:picChg chg="del">
          <ac:chgData name="Mrs McMullan" userId="S::gw10mcmullanlisajoy@glow.sch.uk::9e790cfb-1d6d-45fd-8277-5aa7b9525774" providerId="AD" clId="Web-{C65974B6-3AA9-D872-FF45-91C35C893ED5}" dt="2018-08-11T21:36:10.175" v="42"/>
          <ac:picMkLst>
            <pc:docMk/>
            <pc:sldMk cId="2419060543" sldId="338"/>
            <ac:picMk id="3074" creationId="{00000000-0000-0000-0000-000000000000}"/>
          </ac:picMkLst>
        </pc:picChg>
      </pc:sldChg>
    </pc:docChg>
  </pc:docChgLst>
  <pc:docChgLst>
    <pc:chgData name="Mrs McMullan" userId="S::gw10mcmullanlisajoy@glow.sch.uk::9e790cfb-1d6d-45fd-8277-5aa7b9525774" providerId="AD" clId="Web-{8DDC1C2C-311E-4BEC-9501-DD89E8999E24}"/>
    <pc:docChg chg="addSld delSld modSld sldOrd">
      <pc:chgData name="Mrs McMullan" userId="S::gw10mcmullanlisajoy@glow.sch.uk::9e790cfb-1d6d-45fd-8277-5aa7b9525774" providerId="AD" clId="Web-{8DDC1C2C-311E-4BEC-9501-DD89E8999E24}" dt="2018-08-19T21:08:38.522" v="5"/>
      <pc:docMkLst>
        <pc:docMk/>
      </pc:docMkLst>
      <pc:sldChg chg="modNotes">
        <pc:chgData name="Mrs McMullan" userId="S::gw10mcmullanlisajoy@glow.sch.uk::9e790cfb-1d6d-45fd-8277-5aa7b9525774" providerId="AD" clId="Web-{8DDC1C2C-311E-4BEC-9501-DD89E8999E24}" dt="2018-08-19T21:08:04.333" v="1"/>
        <pc:sldMkLst>
          <pc:docMk/>
          <pc:sldMk cId="3555026706" sldId="267"/>
        </pc:sldMkLst>
      </pc:sldChg>
      <pc:sldChg chg="new del ord">
        <pc:chgData name="Mrs McMullan" userId="S::gw10mcmullanlisajoy@glow.sch.uk::9e790cfb-1d6d-45fd-8277-5aa7b9525774" providerId="AD" clId="Web-{8DDC1C2C-311E-4BEC-9501-DD89E8999E24}" dt="2018-08-19T21:08:38.522" v="5"/>
        <pc:sldMkLst>
          <pc:docMk/>
          <pc:sldMk cId="677877827" sldId="340"/>
        </pc:sldMkLst>
      </pc:sldChg>
      <pc:sldChg chg="add">
        <pc:chgData name="Mrs McMullan" userId="S::gw10mcmullanlisajoy@glow.sch.uk::9e790cfb-1d6d-45fd-8277-5aa7b9525774" providerId="AD" clId="Web-{8DDC1C2C-311E-4BEC-9501-DD89E8999E24}" dt="2018-08-19T21:08:32.318" v="4"/>
        <pc:sldMkLst>
          <pc:docMk/>
          <pc:sldMk cId="1419098156" sldId="341"/>
        </pc:sldMkLst>
      </pc:sldChg>
      <pc:sldMasterChg chg="addSldLayout">
        <pc:chgData name="Mrs McMullan" userId="S::gw10mcmullanlisajoy@glow.sch.uk::9e790cfb-1d6d-45fd-8277-5aa7b9525774" providerId="AD" clId="Web-{8DDC1C2C-311E-4BEC-9501-DD89E8999E24}" dt="2018-08-19T21:08:32.318" v="4"/>
        <pc:sldMasterMkLst>
          <pc:docMk/>
          <pc:sldMasterMk cId="4193958480" sldId="2147483648"/>
        </pc:sldMasterMkLst>
        <pc:sldLayoutChg chg="add">
          <pc:chgData name="Mrs McMullan" userId="S::gw10mcmullanlisajoy@glow.sch.uk::9e790cfb-1d6d-45fd-8277-5aa7b9525774" providerId="AD" clId="Web-{8DDC1C2C-311E-4BEC-9501-DD89E8999E24}" dt="2018-08-19T21:08:32.318" v="4"/>
          <pc:sldLayoutMkLst>
            <pc:docMk/>
            <pc:sldMasterMk cId="4193958480" sldId="2147483648"/>
            <pc:sldLayoutMk cId="1010763457"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1A2CC-8B5B-49A0-9DD2-A06331461F73}" type="datetimeFigureOut">
              <a:rPr lang="en-GB" smtClean="0"/>
              <a:t>21/08/2019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99704-81A1-4685-834E-7A436064A315}" type="slidenum">
              <a:rPr lang="en-GB" smtClean="0"/>
              <a:t>‹#›</a:t>
            </a:fld>
            <a:endParaRPr lang="en-GB"/>
          </a:p>
        </p:txBody>
      </p:sp>
    </p:spTree>
    <p:extLst>
      <p:ext uri="{BB962C8B-B14F-4D97-AF65-F5344CB8AC3E}">
        <p14:creationId xmlns:p14="http://schemas.microsoft.com/office/powerpoint/2010/main" val="24919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bc.co.uk/bitesize/higher/business_management/business_enterprise/internal_organisation/revision/5/"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businessed.co.uk/index.php/home/activities/gcse-activities/gcse-activities-topic" TargetMode="External"/><Relationship Id="rId4" Type="http://schemas.openxmlformats.org/officeDocument/2006/relationships/hyperlink" Target="https://www.youtube.com/watch?v=UKc271fj2ok&amp;app=deskto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a:t>
            </a:r>
            <a:r>
              <a:rPr lang="en-GB" baseline="0" dirty="0"/>
              <a:t> minute task</a:t>
            </a:r>
          </a:p>
          <a:p>
            <a:endParaRPr lang="en-GB" dirty="0">
              <a:cs typeface="Calibri"/>
            </a:endParaRPr>
          </a:p>
          <a:p>
            <a:r>
              <a:rPr lang="en-GB" dirty="0">
                <a:cs typeface="Calibri"/>
              </a:rPr>
              <a:t>Answers</a:t>
            </a:r>
          </a:p>
          <a:p>
            <a:r>
              <a:rPr lang="en-GB" dirty="0">
                <a:cs typeface="Calibri"/>
              </a:rPr>
              <a:t>1. Personal preference</a:t>
            </a:r>
          </a:p>
          <a:p>
            <a:r>
              <a:rPr lang="en-GB" dirty="0">
                <a:cs typeface="Calibri"/>
              </a:rPr>
              <a:t>2. Red and Gold</a:t>
            </a:r>
          </a:p>
          <a:p>
            <a:r>
              <a:rPr lang="en-GB" dirty="0">
                <a:cs typeface="Calibri"/>
              </a:rPr>
              <a:t>3. Customer Service, Store layout, Staff Uniforms, Unique Selling Point (USP) in its products</a:t>
            </a:r>
          </a:p>
          <a:p>
            <a:endParaRPr lang="en-GB" dirty="0">
              <a:cs typeface="Calibri"/>
            </a:endParaRPr>
          </a:p>
          <a:p>
            <a:r>
              <a:rPr lang="en-GB" dirty="0">
                <a:cs typeface="Calibri"/>
              </a:rPr>
              <a:t>Provoke discussion around</a:t>
            </a:r>
            <a:r>
              <a:rPr lang="en-GB" baseline="0" dirty="0">
                <a:cs typeface="Calibri"/>
              </a:rPr>
              <a:t> how McDonalds looks and feels in other countries.  It is mainly the same standard you as customers would expect, however the products are slightly different due to geographical needs and tastes. Explain that this is all down to their Corporate Culture and company objectives.</a:t>
            </a:r>
            <a:endParaRPr lang="en-GB" dirty="0">
              <a:cs typeface="Calibri"/>
            </a:endParaRPr>
          </a:p>
        </p:txBody>
      </p:sp>
      <p:sp>
        <p:nvSpPr>
          <p:cNvPr id="4" name="Slide Number Placeholder 3"/>
          <p:cNvSpPr>
            <a:spLocks noGrp="1"/>
          </p:cNvSpPr>
          <p:nvPr>
            <p:ph type="sldNum" sz="quarter" idx="10"/>
          </p:nvPr>
        </p:nvSpPr>
        <p:spPr/>
        <p:txBody>
          <a:bodyPr/>
          <a:lstStyle/>
          <a:p>
            <a:fld id="{2B599704-81A1-4685-834E-7A436064A315}" type="slidenum">
              <a:rPr lang="en-GB" smtClean="0"/>
              <a:t>1</a:t>
            </a:fld>
            <a:endParaRPr lang="en-GB"/>
          </a:p>
        </p:txBody>
      </p:sp>
    </p:spTree>
    <p:extLst>
      <p:ext uri="{BB962C8B-B14F-4D97-AF65-F5344CB8AC3E}">
        <p14:creationId xmlns:p14="http://schemas.microsoft.com/office/powerpoint/2010/main" val="272042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You tube; </a:t>
            </a:r>
            <a:r>
              <a:rPr lang="en-GB" sz="1200" b="0" i="0" kern="1200" dirty="0" smtClean="0">
                <a:solidFill>
                  <a:schemeClr val="tx1"/>
                </a:solidFill>
                <a:effectLst/>
                <a:latin typeface="+mn-lt"/>
                <a:ea typeface="+mn-ea"/>
                <a:cs typeface="+mn-cs"/>
              </a:rPr>
              <a:t>Branding Your Personal Brand / Creative Business | Build a Strong, Cohesive Brand Identity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a:t>
            </a:r>
            <a:r>
              <a:rPr lang="en-GB" dirty="0" smtClean="0"/>
              <a:t>https://www.youtube.com/watch?v=0YmIQKgry_E</a:t>
            </a:r>
            <a:r>
              <a:rPr lang="en-GB" altLang="en-US" dirty="0" smtClean="0"/>
              <a:t>) 6 minutes and 37 secs.</a:t>
            </a:r>
          </a:p>
          <a:p>
            <a:pPr eaLnBrk="1" hangingPunct="1"/>
            <a:endParaRPr lang="en-GB" altLang="en-US" dirty="0" smtClean="0"/>
          </a:p>
          <a:p>
            <a:pPr eaLnBrk="1" hangingPunct="1"/>
            <a:r>
              <a:rPr lang="en-GB" altLang="en-US" dirty="0" smtClean="0"/>
              <a:t>As pupils watch this they should take notes in their</a:t>
            </a:r>
            <a:r>
              <a:rPr lang="en-GB" altLang="en-US" baseline="0" dirty="0" smtClean="0"/>
              <a:t> jotter;</a:t>
            </a:r>
          </a:p>
          <a:p>
            <a:pPr marL="171450" indent="-171450" eaLnBrk="1" hangingPunct="1">
              <a:buFont typeface="Arial" panose="020B0604020202020204" pitchFamily="34" charset="0"/>
              <a:buChar char="•"/>
            </a:pPr>
            <a:r>
              <a:rPr lang="en-GB" altLang="en-US" dirty="0" smtClean="0"/>
              <a:t>Brainstorming</a:t>
            </a:r>
          </a:p>
          <a:p>
            <a:pPr marL="171450" indent="-171450" eaLnBrk="1" hangingPunct="1">
              <a:buFont typeface="Arial" panose="020B0604020202020204" pitchFamily="34" charset="0"/>
              <a:buChar char="•"/>
            </a:pPr>
            <a:r>
              <a:rPr lang="en-GB" altLang="en-US" dirty="0" smtClean="0"/>
              <a:t>Mood Board for Brand</a:t>
            </a:r>
          </a:p>
          <a:p>
            <a:pPr marL="171450" indent="-171450" eaLnBrk="1" hangingPunct="1">
              <a:buFont typeface="Arial" panose="020B0604020202020204" pitchFamily="34" charset="0"/>
              <a:buChar char="•"/>
            </a:pPr>
            <a:r>
              <a:rPr lang="en-GB" altLang="en-US" dirty="0" smtClean="0"/>
              <a:t>Create a colour palate (2/3 colours)</a:t>
            </a:r>
          </a:p>
          <a:p>
            <a:pPr marL="171450" indent="-171450" eaLnBrk="1" hangingPunct="1">
              <a:buFont typeface="Arial" panose="020B0604020202020204" pitchFamily="34" charset="0"/>
              <a:buChar char="•"/>
            </a:pPr>
            <a:r>
              <a:rPr lang="en-GB" altLang="en-US" dirty="0" smtClean="0"/>
              <a:t>Brand board – colours, images, patterns, graphics </a:t>
            </a:r>
            <a:r>
              <a:rPr lang="en-GB" altLang="en-US" dirty="0" err="1" smtClean="0"/>
              <a:t>etc</a:t>
            </a:r>
            <a:endParaRPr lang="en-GB" altLang="en-US" dirty="0" smtClean="0"/>
          </a:p>
          <a:p>
            <a:pPr marL="171450" indent="-171450" eaLnBrk="1" hangingPunct="1">
              <a:buFont typeface="Arial" panose="020B0604020202020204" pitchFamily="34" charset="0"/>
              <a:buChar char="•"/>
            </a:pPr>
            <a:endParaRPr lang="en-GB" altLang="en-US" dirty="0" smtClean="0"/>
          </a:p>
        </p:txBody>
      </p:sp>
      <p:sp>
        <p:nvSpPr>
          <p:cNvPr id="4" name="Slide Number Placeholder 3"/>
          <p:cNvSpPr>
            <a:spLocks noGrp="1"/>
          </p:cNvSpPr>
          <p:nvPr>
            <p:ph type="sldNum" sz="quarter" idx="10"/>
          </p:nvPr>
        </p:nvSpPr>
        <p:spPr/>
        <p:txBody>
          <a:bodyPr/>
          <a:lstStyle/>
          <a:p>
            <a:fld id="{2B599704-81A1-4685-834E-7A436064A315}" type="slidenum">
              <a:rPr lang="en-GB" smtClean="0"/>
              <a:t>11</a:t>
            </a:fld>
            <a:endParaRPr lang="en-GB"/>
          </a:p>
        </p:txBody>
      </p:sp>
    </p:spTree>
    <p:extLst>
      <p:ext uri="{BB962C8B-B14F-4D97-AF65-F5344CB8AC3E}">
        <p14:creationId xmlns:p14="http://schemas.microsoft.com/office/powerpoint/2010/main" val="297460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Pupils should open the Corporate Training Pupil Folder and complete their</a:t>
            </a:r>
            <a:r>
              <a:rPr lang="en-GB" altLang="en-US" baseline="0" dirty="0" smtClean="0"/>
              <a:t> interpretation </a:t>
            </a:r>
            <a:r>
              <a:rPr lang="en-GB" altLang="en-US" baseline="0" smtClean="0"/>
              <a:t>of a </a:t>
            </a:r>
            <a:r>
              <a:rPr lang="en-GB" altLang="en-US" smtClean="0"/>
              <a:t>Brand </a:t>
            </a:r>
            <a:r>
              <a:rPr lang="en-GB" altLang="en-US" dirty="0" smtClean="0"/>
              <a:t>Board for Personal Best Sports</a:t>
            </a:r>
            <a:r>
              <a:rPr lang="en-GB" altLang="en-US" baseline="0" dirty="0" smtClean="0"/>
              <a:t> Ltd.</a:t>
            </a:r>
          </a:p>
          <a:p>
            <a:pPr eaLnBrk="1" hangingPunct="1"/>
            <a:endParaRPr lang="en-GB" altLang="en-US" baseline="0" dirty="0" smtClean="0"/>
          </a:p>
          <a:p>
            <a:pPr eaLnBrk="1" hangingPunct="1"/>
            <a:r>
              <a:rPr lang="en-GB" altLang="en-US" baseline="0" dirty="0" smtClean="0"/>
              <a:t>Pupils should then save this in their My Documents - Corporate Training Folder.</a:t>
            </a:r>
            <a:endParaRPr lang="en-GB" altLang="en-US" dirty="0" smtClean="0"/>
          </a:p>
        </p:txBody>
      </p:sp>
      <p:sp>
        <p:nvSpPr>
          <p:cNvPr id="4" name="Slide Number Placeholder 3"/>
          <p:cNvSpPr>
            <a:spLocks noGrp="1"/>
          </p:cNvSpPr>
          <p:nvPr>
            <p:ph type="sldNum" sz="quarter" idx="10"/>
          </p:nvPr>
        </p:nvSpPr>
        <p:spPr/>
        <p:txBody>
          <a:bodyPr/>
          <a:lstStyle/>
          <a:p>
            <a:fld id="{2B599704-81A1-4685-834E-7A436064A315}" type="slidenum">
              <a:rPr lang="en-GB" smtClean="0"/>
              <a:t>12</a:t>
            </a:fld>
            <a:endParaRPr lang="en-GB"/>
          </a:p>
        </p:txBody>
      </p:sp>
    </p:spTree>
    <p:extLst>
      <p:ext uri="{BB962C8B-B14F-4D97-AF65-F5344CB8AC3E}">
        <p14:creationId xmlns:p14="http://schemas.microsoft.com/office/powerpoint/2010/main" val="233779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Mission Possible Homework – due for next lesson.</a:t>
            </a:r>
          </a:p>
          <a:p>
            <a:pPr eaLnBrk="1" hangingPunct="1"/>
            <a:endParaRPr lang="en-GB" altLang="en-US" baseline="0" dirty="0"/>
          </a:p>
          <a:p>
            <a:pPr eaLnBrk="1" hangingPunct="1"/>
            <a:r>
              <a:rPr lang="en-GB" altLang="en-US" baseline="0" dirty="0"/>
              <a:t>Go over command words and expectations. Inform employees that this will be graded at level </a:t>
            </a:r>
            <a:r>
              <a:rPr lang="en-GB" altLang="en-US" baseline="0" dirty="0" smtClean="0"/>
              <a:t>3 (Q1) </a:t>
            </a:r>
            <a:r>
              <a:rPr lang="en-GB" altLang="en-US" baseline="0" dirty="0"/>
              <a:t>and level </a:t>
            </a:r>
            <a:r>
              <a:rPr lang="en-GB" altLang="en-US" baseline="0" dirty="0" smtClean="0"/>
              <a:t>4 (Q2, 3).</a:t>
            </a:r>
            <a:endParaRPr lang="en-GB" altLang="en-US" baseline="0" dirty="0">
              <a:cs typeface="Calibri"/>
            </a:endParaRPr>
          </a:p>
          <a:p>
            <a:pPr eaLnBrk="1" hangingPunct="1"/>
            <a:endParaRPr lang="en-GB" baseline="0" dirty="0">
              <a:cs typeface="Calibri"/>
            </a:endParaRPr>
          </a:p>
        </p:txBody>
      </p:sp>
      <p:sp>
        <p:nvSpPr>
          <p:cNvPr id="4" name="Slide Number Placeholder 3"/>
          <p:cNvSpPr>
            <a:spLocks noGrp="1"/>
          </p:cNvSpPr>
          <p:nvPr>
            <p:ph type="sldNum" sz="quarter" idx="10"/>
          </p:nvPr>
        </p:nvSpPr>
        <p:spPr/>
        <p:txBody>
          <a:bodyPr/>
          <a:lstStyle/>
          <a:p>
            <a:fld id="{2B599704-81A1-4685-834E-7A436064A315}" type="slidenum">
              <a:rPr lang="en-GB" smtClean="0"/>
              <a:t>13</a:t>
            </a:fld>
            <a:endParaRPr lang="en-GB"/>
          </a:p>
        </p:txBody>
      </p:sp>
    </p:spTree>
    <p:extLst>
      <p:ext uri="{BB962C8B-B14F-4D97-AF65-F5344CB8AC3E}">
        <p14:creationId xmlns:p14="http://schemas.microsoft.com/office/powerpoint/2010/main" val="3574689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Draw and emoji on your whiteboard to self evaluate your</a:t>
            </a:r>
            <a:r>
              <a:rPr lang="en-GB" baseline="0" dirty="0" smtClean="0"/>
              <a:t> understanding of todays lesson.</a:t>
            </a:r>
            <a:endParaRPr lang="en-GB" dirty="0"/>
          </a:p>
        </p:txBody>
      </p:sp>
      <p:sp>
        <p:nvSpPr>
          <p:cNvPr id="4" name="Slide Number Placeholder 3"/>
          <p:cNvSpPr>
            <a:spLocks noGrp="1"/>
          </p:cNvSpPr>
          <p:nvPr>
            <p:ph type="sldNum" sz="quarter" idx="10"/>
          </p:nvPr>
        </p:nvSpPr>
        <p:spPr/>
        <p:txBody>
          <a:bodyPr/>
          <a:lstStyle/>
          <a:p>
            <a:fld id="{2B599704-81A1-4685-834E-7A436064A315}" type="slidenum">
              <a:rPr lang="en-GB" smtClean="0"/>
              <a:t>14</a:t>
            </a:fld>
            <a:endParaRPr lang="en-GB"/>
          </a:p>
        </p:txBody>
      </p:sp>
    </p:spTree>
    <p:extLst>
      <p:ext uri="{BB962C8B-B14F-4D97-AF65-F5344CB8AC3E}">
        <p14:creationId xmlns:p14="http://schemas.microsoft.com/office/powerpoint/2010/main" val="1794597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cs typeface="Calibri"/>
              </a:rPr>
              <a:t>Answers (</a:t>
            </a:r>
            <a:r>
              <a:rPr lang="en-GB" dirty="0" smtClean="0"/>
              <a:t>4</a:t>
            </a:r>
            <a:r>
              <a:rPr lang="en-GB" baseline="0" dirty="0" smtClean="0"/>
              <a:t> minute task)</a:t>
            </a:r>
            <a:endParaRPr lang="en-GB" dirty="0">
              <a:cs typeface="Calibri"/>
            </a:endParaRPr>
          </a:p>
          <a:p>
            <a:r>
              <a:rPr lang="en-GB" dirty="0">
                <a:cs typeface="Calibri"/>
              </a:rPr>
              <a:t>1. </a:t>
            </a:r>
            <a:r>
              <a:rPr lang="en-GB" dirty="0" smtClean="0">
                <a:cs typeface="Calibri"/>
              </a:rPr>
              <a:t>Blue, Red, Yellow and Green</a:t>
            </a:r>
            <a:endParaRPr lang="en-GB" dirty="0">
              <a:cs typeface="Calibri"/>
            </a:endParaRPr>
          </a:p>
          <a:p>
            <a:r>
              <a:rPr lang="en-GB" dirty="0">
                <a:cs typeface="Calibri"/>
              </a:rPr>
              <a:t>2. </a:t>
            </a:r>
            <a:r>
              <a:rPr lang="en-GB" dirty="0" smtClean="0">
                <a:cs typeface="Calibri"/>
              </a:rPr>
              <a:t>Through</a:t>
            </a:r>
            <a:r>
              <a:rPr lang="en-GB" baseline="0" dirty="0" smtClean="0">
                <a:cs typeface="Calibri"/>
              </a:rPr>
              <a:t> their values and environment, they invest in their employees to ensure they get the best out of them – a key feature for any business.</a:t>
            </a:r>
          </a:p>
        </p:txBody>
      </p:sp>
      <p:sp>
        <p:nvSpPr>
          <p:cNvPr id="4" name="Slide Number Placeholder 3"/>
          <p:cNvSpPr>
            <a:spLocks noGrp="1"/>
          </p:cNvSpPr>
          <p:nvPr>
            <p:ph type="sldNum" sz="quarter" idx="10"/>
          </p:nvPr>
        </p:nvSpPr>
        <p:spPr/>
        <p:txBody>
          <a:bodyPr/>
          <a:lstStyle/>
          <a:p>
            <a:fld id="{2B599704-81A1-4685-834E-7A436064A315}" type="slidenum">
              <a:rPr lang="en-GB" smtClean="0"/>
              <a:t>15</a:t>
            </a:fld>
            <a:endParaRPr lang="en-GB"/>
          </a:p>
        </p:txBody>
      </p:sp>
    </p:spTree>
    <p:extLst>
      <p:ext uri="{BB962C8B-B14F-4D97-AF65-F5344CB8AC3E}">
        <p14:creationId xmlns:p14="http://schemas.microsoft.com/office/powerpoint/2010/main" val="3092955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a:t>
            </a:r>
            <a:r>
              <a:rPr lang="en-GB" dirty="0" smtClean="0"/>
              <a:t>Three </a:t>
            </a:r>
            <a:r>
              <a:rPr lang="en-GB" dirty="0"/>
              <a:t>– LI &amp; </a:t>
            </a:r>
            <a:r>
              <a:rPr lang="en-GB" dirty="0" smtClean="0"/>
              <a:t>SC</a:t>
            </a:r>
          </a:p>
          <a:p>
            <a:endParaRPr lang="en-GB" dirty="0" smtClean="0"/>
          </a:p>
        </p:txBody>
      </p:sp>
      <p:sp>
        <p:nvSpPr>
          <p:cNvPr id="4" name="Slide Number Placeholder 3"/>
          <p:cNvSpPr>
            <a:spLocks noGrp="1"/>
          </p:cNvSpPr>
          <p:nvPr>
            <p:ph type="sldNum" sz="quarter" idx="10"/>
          </p:nvPr>
        </p:nvSpPr>
        <p:spPr/>
        <p:txBody>
          <a:bodyPr/>
          <a:lstStyle/>
          <a:p>
            <a:fld id="{2B599704-81A1-4685-834E-7A436064A315}" type="slidenum">
              <a:rPr lang="en-GB" smtClean="0"/>
              <a:t>16</a:t>
            </a:fld>
            <a:endParaRPr lang="en-GB"/>
          </a:p>
        </p:txBody>
      </p:sp>
    </p:spTree>
    <p:extLst>
      <p:ext uri="{BB962C8B-B14F-4D97-AF65-F5344CB8AC3E}">
        <p14:creationId xmlns:p14="http://schemas.microsoft.com/office/powerpoint/2010/main" val="133635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Mission Possible Homework – </a:t>
            </a:r>
            <a:r>
              <a:rPr lang="en-GB" altLang="en-US" dirty="0" smtClean="0"/>
              <a:t>now due – collect in – to be teacher marked and returned with</a:t>
            </a:r>
            <a:r>
              <a:rPr lang="en-GB" altLang="en-US" baseline="0" dirty="0" smtClean="0"/>
              <a:t> feedback for next lesson.</a:t>
            </a:r>
            <a:endParaRPr lang="en-GB" altLang="en-US" baseline="0" dirty="0">
              <a:cs typeface="Calibri"/>
            </a:endParaRPr>
          </a:p>
          <a:p>
            <a:pPr eaLnBrk="1" hangingPunct="1"/>
            <a:endParaRPr lang="en-GB" baseline="0" dirty="0">
              <a:cs typeface="Calibri"/>
            </a:endParaRPr>
          </a:p>
        </p:txBody>
      </p:sp>
      <p:sp>
        <p:nvSpPr>
          <p:cNvPr id="4" name="Slide Number Placeholder 3"/>
          <p:cNvSpPr>
            <a:spLocks noGrp="1"/>
          </p:cNvSpPr>
          <p:nvPr>
            <p:ph type="sldNum" sz="quarter" idx="10"/>
          </p:nvPr>
        </p:nvSpPr>
        <p:spPr/>
        <p:txBody>
          <a:bodyPr/>
          <a:lstStyle/>
          <a:p>
            <a:fld id="{2B599704-81A1-4685-834E-7A436064A315}" type="slidenum">
              <a:rPr lang="en-GB" smtClean="0"/>
              <a:t>17</a:t>
            </a:fld>
            <a:endParaRPr lang="en-GB"/>
          </a:p>
        </p:txBody>
      </p:sp>
    </p:spTree>
    <p:extLst>
      <p:ext uri="{BB962C8B-B14F-4D97-AF65-F5344CB8AC3E}">
        <p14:creationId xmlns:p14="http://schemas.microsoft.com/office/powerpoint/2010/main" val="3561082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smtClean="0"/>
              <a:t>PLEASE ALLOW 30/35 minutes for this task – this is a level 4 task</a:t>
            </a:r>
          </a:p>
          <a:p>
            <a:pPr eaLnBrk="1" hangingPunct="1"/>
            <a:r>
              <a:rPr lang="en-GB" altLang="en-US" dirty="0" smtClean="0"/>
              <a:t>Teachers should talk around the requirements of creating</a:t>
            </a:r>
            <a:r>
              <a:rPr lang="en-GB" altLang="en-US" baseline="0" dirty="0" smtClean="0"/>
              <a:t> a professional Display/ Poster</a:t>
            </a:r>
          </a:p>
          <a:p>
            <a:pPr eaLnBrk="1" hangingPunct="1"/>
            <a:endParaRPr lang="en-GB" altLang="en-US" baseline="0" dirty="0" smtClean="0"/>
          </a:p>
          <a:p>
            <a:pPr eaLnBrk="1" hangingPunct="1"/>
            <a:r>
              <a:rPr lang="en-GB" altLang="en-US" baseline="0" dirty="0" smtClean="0"/>
              <a:t>Pupils should use their brand board to continue the corporate image identified through into their poster/display.</a:t>
            </a:r>
          </a:p>
          <a:p>
            <a:pPr eaLnBrk="1" hangingPunct="1"/>
            <a:endParaRPr lang="en-GB" altLang="en-US" baseline="0" dirty="0" smtClean="0"/>
          </a:p>
          <a:p>
            <a:pPr eaLnBrk="1" hangingPunct="1"/>
            <a:r>
              <a:rPr lang="en-GB" altLang="en-US" baseline="0" dirty="0" smtClean="0"/>
              <a:t>Should pupils complete this task – extension material can be given in the form of Desk Top Publishing Book – task 7 onwards.</a:t>
            </a:r>
          </a:p>
          <a:p>
            <a:pPr eaLnBrk="1" hangingPunct="1"/>
            <a:endParaRPr lang="en-GB" altLang="en-US" baseline="0" dirty="0" smtClean="0"/>
          </a:p>
          <a:p>
            <a:pPr eaLnBrk="1" hangingPunct="1"/>
            <a:r>
              <a:rPr lang="en-GB" altLang="en-US" baseline="0" dirty="0" smtClean="0"/>
              <a:t>There is no plenary in this lesson – due to time restrictions.</a:t>
            </a:r>
            <a:endParaRPr lang="en-GB" altLang="en-US" dirty="0"/>
          </a:p>
        </p:txBody>
      </p:sp>
      <p:sp>
        <p:nvSpPr>
          <p:cNvPr id="4" name="Slide Number Placeholder 3"/>
          <p:cNvSpPr>
            <a:spLocks noGrp="1"/>
          </p:cNvSpPr>
          <p:nvPr>
            <p:ph type="sldNum" sz="quarter" idx="10"/>
          </p:nvPr>
        </p:nvSpPr>
        <p:spPr/>
        <p:txBody>
          <a:bodyPr/>
          <a:lstStyle/>
          <a:p>
            <a:fld id="{2B599704-81A1-4685-834E-7A436064A315}" type="slidenum">
              <a:rPr lang="en-GB" smtClean="0"/>
              <a:t>18</a:t>
            </a:fld>
            <a:endParaRPr lang="en-GB"/>
          </a:p>
        </p:txBody>
      </p:sp>
    </p:spTree>
    <p:extLst>
      <p:ext uri="{BB962C8B-B14F-4D97-AF65-F5344CB8AC3E}">
        <p14:creationId xmlns:p14="http://schemas.microsoft.com/office/powerpoint/2010/main" val="3845881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30 seconds</a:t>
            </a:r>
            <a:r>
              <a:rPr lang="en-GB" baseline="0" dirty="0" smtClean="0"/>
              <a:t> for pupils to answer starter question on whiteboards.</a:t>
            </a:r>
          </a:p>
          <a:p>
            <a:endParaRPr lang="en-GB" baseline="0" dirty="0" smtClean="0"/>
          </a:p>
          <a:p>
            <a:r>
              <a:rPr lang="en-GB" baseline="0" dirty="0" smtClean="0"/>
              <a:t>Answers:</a:t>
            </a:r>
          </a:p>
          <a:p>
            <a:pPr marL="171450" indent="-171450">
              <a:buFont typeface="Arial" panose="020B0604020202020204" pitchFamily="34" charset="0"/>
              <a:buChar char="•"/>
            </a:pPr>
            <a:r>
              <a:rPr lang="en-GB" baseline="0" dirty="0" smtClean="0"/>
              <a:t>2 Fonts</a:t>
            </a:r>
          </a:p>
          <a:p>
            <a:pPr marL="171450" indent="-171450">
              <a:buFont typeface="Arial" panose="020B0604020202020204" pitchFamily="34" charset="0"/>
              <a:buChar char="•"/>
            </a:pPr>
            <a:r>
              <a:rPr lang="en-GB" baseline="0" dirty="0" smtClean="0"/>
              <a:t>2 Styles</a:t>
            </a:r>
          </a:p>
          <a:p>
            <a:pPr marL="171450" indent="-171450">
              <a:buFont typeface="Arial" panose="020B0604020202020204" pitchFamily="34" charset="0"/>
              <a:buChar char="•"/>
            </a:pPr>
            <a:r>
              <a:rPr lang="en-GB" baseline="0" dirty="0" smtClean="0"/>
              <a:t>2 Sizes</a:t>
            </a:r>
          </a:p>
          <a:p>
            <a:pPr marL="171450" indent="-171450">
              <a:buFont typeface="Arial" panose="020B0604020202020204" pitchFamily="34" charset="0"/>
              <a:buChar char="•"/>
            </a:pPr>
            <a:r>
              <a:rPr lang="en-GB" baseline="0" dirty="0" smtClean="0"/>
              <a:t>2 Colours</a:t>
            </a:r>
          </a:p>
          <a:p>
            <a:pPr marL="171450" indent="-171450">
              <a:buFont typeface="Arial" panose="020B0604020202020204" pitchFamily="34" charset="0"/>
              <a:buChar char="•"/>
            </a:pPr>
            <a:r>
              <a:rPr lang="en-GB" baseline="0" dirty="0" smtClean="0"/>
              <a:t>2 Graphics</a:t>
            </a:r>
          </a:p>
          <a:p>
            <a:pPr marL="171450" indent="-171450">
              <a:buFont typeface="Arial" panose="020B0604020202020204" pitchFamily="34" charset="0"/>
              <a:buChar char="•"/>
            </a:pPr>
            <a:r>
              <a:rPr lang="en-GB" baseline="0" dirty="0" smtClean="0"/>
              <a:t>Border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B599704-81A1-4685-834E-7A436064A315}" type="slidenum">
              <a:rPr lang="en-GB" smtClean="0"/>
              <a:t>19</a:t>
            </a:fld>
            <a:endParaRPr lang="en-GB"/>
          </a:p>
        </p:txBody>
      </p:sp>
    </p:spTree>
    <p:extLst>
      <p:ext uri="{BB962C8B-B14F-4D97-AF65-F5344CB8AC3E}">
        <p14:creationId xmlns:p14="http://schemas.microsoft.com/office/powerpoint/2010/main" val="2439343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a:t>
            </a:r>
            <a:r>
              <a:rPr lang="en-GB" dirty="0" smtClean="0"/>
              <a:t>Four </a:t>
            </a:r>
            <a:r>
              <a:rPr lang="en-GB" dirty="0"/>
              <a:t>– LI &amp; </a:t>
            </a:r>
            <a:r>
              <a:rPr lang="en-GB" dirty="0" smtClean="0"/>
              <a:t>SC</a:t>
            </a:r>
          </a:p>
          <a:p>
            <a:endParaRPr lang="en-GB" dirty="0" smtClean="0"/>
          </a:p>
        </p:txBody>
      </p:sp>
      <p:sp>
        <p:nvSpPr>
          <p:cNvPr id="4" name="Slide Number Placeholder 3"/>
          <p:cNvSpPr>
            <a:spLocks noGrp="1"/>
          </p:cNvSpPr>
          <p:nvPr>
            <p:ph type="sldNum" sz="quarter" idx="10"/>
          </p:nvPr>
        </p:nvSpPr>
        <p:spPr/>
        <p:txBody>
          <a:bodyPr/>
          <a:lstStyle/>
          <a:p>
            <a:fld id="{2B599704-81A1-4685-834E-7A436064A315}" type="slidenum">
              <a:rPr lang="en-GB" smtClean="0"/>
              <a:t>20</a:t>
            </a:fld>
            <a:endParaRPr lang="en-GB"/>
          </a:p>
        </p:txBody>
      </p:sp>
    </p:spTree>
    <p:extLst>
      <p:ext uri="{BB962C8B-B14F-4D97-AF65-F5344CB8AC3E}">
        <p14:creationId xmlns:p14="http://schemas.microsoft.com/office/powerpoint/2010/main" val="71465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a:t>
            </a:r>
            <a:r>
              <a:rPr lang="en-GB" baseline="0" dirty="0"/>
              <a:t> minute task</a:t>
            </a:r>
          </a:p>
          <a:p>
            <a:endParaRPr lang="en-GB" dirty="0">
              <a:cs typeface="Calibri"/>
            </a:endParaRPr>
          </a:p>
          <a:p>
            <a:r>
              <a:rPr lang="en-GB" dirty="0">
                <a:cs typeface="Calibri"/>
              </a:rPr>
              <a:t>Answers</a:t>
            </a:r>
          </a:p>
          <a:p>
            <a:r>
              <a:rPr lang="en-GB" dirty="0">
                <a:cs typeface="Calibri"/>
              </a:rPr>
              <a:t>1. Personal preference</a:t>
            </a:r>
          </a:p>
          <a:p>
            <a:r>
              <a:rPr lang="en-GB" dirty="0">
                <a:cs typeface="Calibri"/>
              </a:rPr>
              <a:t>2. Red and Gold</a:t>
            </a:r>
          </a:p>
          <a:p>
            <a:r>
              <a:rPr lang="en-GB" dirty="0">
                <a:cs typeface="Calibri"/>
              </a:rPr>
              <a:t>3. Customer Service, Store layout, Staff Uniforms, Unique Selling Point (USP) in its products</a:t>
            </a:r>
          </a:p>
          <a:p>
            <a:endParaRPr lang="en-GB" dirty="0">
              <a:cs typeface="Calibri"/>
            </a:endParaRPr>
          </a:p>
          <a:p>
            <a:r>
              <a:rPr lang="en-GB" dirty="0">
                <a:cs typeface="Calibri"/>
              </a:rPr>
              <a:t>Provoke discussion around</a:t>
            </a:r>
            <a:r>
              <a:rPr lang="en-GB" baseline="0" dirty="0">
                <a:cs typeface="Calibri"/>
              </a:rPr>
              <a:t> how McDonalds looks and feels in other countries.  It is mainly the same standard you as customers would expect, however the products are slightly different due to geographical needs and tastes. Explain that this is all down to their Corporate Culture and company objectives.</a:t>
            </a:r>
            <a:endParaRPr lang="en-GB" dirty="0">
              <a:cs typeface="Calibri"/>
            </a:endParaRPr>
          </a:p>
        </p:txBody>
      </p:sp>
      <p:sp>
        <p:nvSpPr>
          <p:cNvPr id="4" name="Slide Number Placeholder 3"/>
          <p:cNvSpPr>
            <a:spLocks noGrp="1"/>
          </p:cNvSpPr>
          <p:nvPr>
            <p:ph type="sldNum" sz="quarter" idx="10"/>
          </p:nvPr>
        </p:nvSpPr>
        <p:spPr/>
        <p:txBody>
          <a:bodyPr/>
          <a:lstStyle/>
          <a:p>
            <a:fld id="{2B599704-81A1-4685-834E-7A436064A315}" type="slidenum">
              <a:rPr lang="en-GB" smtClean="0"/>
              <a:t>2</a:t>
            </a:fld>
            <a:endParaRPr lang="en-GB"/>
          </a:p>
        </p:txBody>
      </p:sp>
    </p:spTree>
    <p:extLst>
      <p:ext uri="{BB962C8B-B14F-4D97-AF65-F5344CB8AC3E}">
        <p14:creationId xmlns:p14="http://schemas.microsoft.com/office/powerpoint/2010/main" val="2720427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smtClean="0"/>
              <a:t>PUPILS CREATED THIS IN THEIR PRIOR LESSON</a:t>
            </a:r>
            <a:r>
              <a:rPr lang="en-GB" altLang="en-US" b="1" baseline="0" dirty="0" smtClean="0"/>
              <a:t> – PUPILS SHOULD NOW PEER ASSESS.</a:t>
            </a:r>
            <a:endParaRPr lang="en-GB" altLang="en-US" b="1" dirty="0" smtClean="0"/>
          </a:p>
        </p:txBody>
      </p:sp>
      <p:sp>
        <p:nvSpPr>
          <p:cNvPr id="4" name="Slide Number Placeholder 3"/>
          <p:cNvSpPr>
            <a:spLocks noGrp="1"/>
          </p:cNvSpPr>
          <p:nvPr>
            <p:ph type="sldNum" sz="quarter" idx="10"/>
          </p:nvPr>
        </p:nvSpPr>
        <p:spPr/>
        <p:txBody>
          <a:bodyPr/>
          <a:lstStyle/>
          <a:p>
            <a:fld id="{2B599704-81A1-4685-834E-7A436064A315}" type="slidenum">
              <a:rPr lang="en-GB" smtClean="0"/>
              <a:t>21</a:t>
            </a:fld>
            <a:endParaRPr lang="en-GB"/>
          </a:p>
        </p:txBody>
      </p:sp>
    </p:spTree>
    <p:extLst>
      <p:ext uri="{BB962C8B-B14F-4D97-AF65-F5344CB8AC3E}">
        <p14:creationId xmlns:p14="http://schemas.microsoft.com/office/powerpoint/2010/main" val="3170360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baseline="0" dirty="0" smtClean="0"/>
              <a:t>PUPILS SHOULD NOW PEER ASSESS.</a:t>
            </a:r>
          </a:p>
          <a:p>
            <a:pPr eaLnBrk="1" hangingPunct="1"/>
            <a:endParaRPr lang="en-GB" altLang="en-US" b="1" baseline="0" dirty="0" smtClean="0"/>
          </a:p>
          <a:p>
            <a:pPr marL="571500" lvl="0" indent="-571500" algn="ctr">
              <a:buFont typeface="Arial" panose="020B0604020202020204" pitchFamily="34" charset="0"/>
              <a:buChar char="•"/>
            </a:pPr>
            <a:r>
              <a:rPr lang="en-GB" sz="1200" dirty="0" smtClean="0"/>
              <a:t>Spelling</a:t>
            </a:r>
          </a:p>
          <a:p>
            <a:pPr algn="ctr"/>
            <a:r>
              <a:rPr lang="en-GB" sz="1200" dirty="0" smtClean="0"/>
              <a:t> </a:t>
            </a:r>
          </a:p>
          <a:p>
            <a:pPr marL="571500" lvl="0" indent="-571500" algn="ctr">
              <a:buFont typeface="Arial" panose="020B0604020202020204" pitchFamily="34" charset="0"/>
              <a:buChar char="•"/>
            </a:pPr>
            <a:r>
              <a:rPr lang="en-GB" sz="1200" dirty="0" smtClean="0"/>
              <a:t>Corporate Feel – modern, classy, fresh</a:t>
            </a:r>
          </a:p>
          <a:p>
            <a:pPr algn="ctr"/>
            <a:endParaRPr lang="en-GB" sz="1200" dirty="0" smtClean="0"/>
          </a:p>
          <a:p>
            <a:pPr marL="571500" lvl="0" indent="-571500" algn="ctr">
              <a:buFont typeface="Arial" panose="020B0604020202020204" pitchFamily="34" charset="0"/>
              <a:buChar char="•"/>
            </a:pPr>
            <a:r>
              <a:rPr lang="en-GB" sz="1200" dirty="0" smtClean="0"/>
              <a:t>Layout/Full use of page</a:t>
            </a:r>
          </a:p>
          <a:p>
            <a:pPr algn="ctr"/>
            <a:endParaRPr lang="en-GB" sz="1200" dirty="0" smtClean="0"/>
          </a:p>
          <a:p>
            <a:pPr marL="571500" lvl="0" indent="-571500" algn="ctr">
              <a:buFont typeface="Arial" panose="020B0604020202020204" pitchFamily="34" charset="0"/>
              <a:buChar char="•"/>
            </a:pPr>
            <a:r>
              <a:rPr lang="en-GB" sz="1200" dirty="0" smtClean="0"/>
              <a:t>No heading beside:  address, website, slogan</a:t>
            </a:r>
          </a:p>
          <a:p>
            <a:pPr algn="ctr"/>
            <a:endParaRPr lang="en-GB" sz="1200" dirty="0" smtClean="0"/>
          </a:p>
          <a:p>
            <a:pPr marL="571500" lvl="0" indent="-571500" algn="ctr">
              <a:buFont typeface="Arial" panose="020B0604020202020204" pitchFamily="34" charset="0"/>
              <a:buChar char="•"/>
            </a:pPr>
            <a:r>
              <a:rPr lang="en-GB" sz="1200" dirty="0" smtClean="0"/>
              <a:t>Correct dates to be inserted</a:t>
            </a:r>
          </a:p>
          <a:p>
            <a:pPr eaLnBrk="1" hangingPunct="1"/>
            <a:endParaRPr lang="en-GB" altLang="en-US" b="1" dirty="0" smtClean="0"/>
          </a:p>
        </p:txBody>
      </p:sp>
      <p:sp>
        <p:nvSpPr>
          <p:cNvPr id="4" name="Slide Number Placeholder 3"/>
          <p:cNvSpPr>
            <a:spLocks noGrp="1"/>
          </p:cNvSpPr>
          <p:nvPr>
            <p:ph type="sldNum" sz="quarter" idx="10"/>
          </p:nvPr>
        </p:nvSpPr>
        <p:spPr/>
        <p:txBody>
          <a:bodyPr/>
          <a:lstStyle/>
          <a:p>
            <a:fld id="{2B599704-81A1-4685-834E-7A436064A315}" type="slidenum">
              <a:rPr lang="en-GB" smtClean="0"/>
              <a:t>22</a:t>
            </a:fld>
            <a:endParaRPr lang="en-GB"/>
          </a:p>
        </p:txBody>
      </p:sp>
    </p:spTree>
    <p:extLst>
      <p:ext uri="{BB962C8B-B14F-4D97-AF65-F5344CB8AC3E}">
        <p14:creationId xmlns:p14="http://schemas.microsoft.com/office/powerpoint/2010/main" val="3170360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IF TIME PERMITS </a:t>
            </a:r>
            <a:r>
              <a:rPr lang="en-GB" altLang="en-US" dirty="0" smtClean="0"/>
              <a:t>– Show video of how Google promotes its Corporate Culture through its Head Quarters, then click on the phone to access a </a:t>
            </a:r>
            <a:r>
              <a:rPr lang="en-GB" altLang="en-US" dirty="0" err="1" smtClean="0"/>
              <a:t>Kahoot</a:t>
            </a:r>
            <a:r>
              <a:rPr lang="en-GB" altLang="en-US" dirty="0" smtClean="0"/>
              <a:t> on Corporate</a:t>
            </a:r>
            <a:r>
              <a:rPr lang="en-GB" altLang="en-US" baseline="0" dirty="0" smtClean="0"/>
              <a:t> Culture and requirements for a professional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You tube; </a:t>
            </a:r>
            <a:r>
              <a:rPr lang="en-GB" sz="1200" b="0" i="0" kern="1200" dirty="0" smtClean="0">
                <a:solidFill>
                  <a:schemeClr val="tx1"/>
                </a:solidFill>
                <a:effectLst/>
                <a:latin typeface="+mn-lt"/>
                <a:ea typeface="+mn-ea"/>
                <a:cs typeface="+mn-cs"/>
              </a:rPr>
              <a:t>Google Office (inside)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a:t>
            </a:r>
            <a:r>
              <a:rPr lang="en-GB" dirty="0" smtClean="0"/>
              <a:t>https://www.youtube.com/watch?v=W4Glzoslt1w</a:t>
            </a:r>
            <a:r>
              <a:rPr lang="en-GB" altLang="en-US" dirty="0" smtClean="0"/>
              <a:t>) 1 minutes and 34 secs.</a:t>
            </a:r>
          </a:p>
          <a:p>
            <a:pPr eaLnBrk="1" hangingPunct="1"/>
            <a:endParaRPr lang="en-GB" altLang="en-US" dirty="0" smtClean="0"/>
          </a:p>
          <a:p>
            <a:r>
              <a:rPr lang="en-GB" dirty="0" smtClean="0">
                <a:cs typeface="Calibri"/>
              </a:rPr>
              <a:t>https://play.kahoot.it/#/k/fc57ca4d-ee46-479a-a0f4-613e6034e22b</a:t>
            </a:r>
          </a:p>
          <a:p>
            <a:r>
              <a:rPr lang="en-GB" dirty="0" smtClean="0"/>
              <a:t>Play in classic mode</a:t>
            </a:r>
          </a:p>
          <a:p>
            <a:r>
              <a:rPr lang="en-GB" dirty="0" smtClean="0"/>
              <a:t>Username: gw10mcmullanlisajoy@glow.sch.uk</a:t>
            </a:r>
          </a:p>
          <a:p>
            <a:pPr eaLnBrk="1" hangingPunct="1"/>
            <a:endParaRPr lang="en-GB" altLang="en-US" dirty="0" smtClean="0"/>
          </a:p>
        </p:txBody>
      </p:sp>
      <p:sp>
        <p:nvSpPr>
          <p:cNvPr id="4" name="Slide Number Placeholder 3"/>
          <p:cNvSpPr>
            <a:spLocks noGrp="1"/>
          </p:cNvSpPr>
          <p:nvPr>
            <p:ph type="sldNum" sz="quarter" idx="10"/>
          </p:nvPr>
        </p:nvSpPr>
        <p:spPr/>
        <p:txBody>
          <a:bodyPr/>
          <a:lstStyle/>
          <a:p>
            <a:fld id="{2B599704-81A1-4685-834E-7A436064A315}" type="slidenum">
              <a:rPr lang="en-GB" smtClean="0"/>
              <a:t>23</a:t>
            </a:fld>
            <a:endParaRPr lang="en-GB"/>
          </a:p>
        </p:txBody>
      </p:sp>
    </p:spTree>
    <p:extLst>
      <p:ext uri="{BB962C8B-B14F-4D97-AF65-F5344CB8AC3E}">
        <p14:creationId xmlns:p14="http://schemas.microsoft.com/office/powerpoint/2010/main" val="1382451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30 seconds</a:t>
            </a:r>
            <a:r>
              <a:rPr lang="en-GB" baseline="0" dirty="0" smtClean="0"/>
              <a:t> for pupils to answer starter question on whiteboards.</a:t>
            </a:r>
          </a:p>
          <a:p>
            <a:endParaRPr lang="en-GB" baseline="0" dirty="0" smtClean="0"/>
          </a:p>
          <a:p>
            <a:r>
              <a:rPr lang="en-GB" baseline="0" dirty="0" smtClean="0"/>
              <a:t>Answers:</a:t>
            </a:r>
          </a:p>
          <a:p>
            <a:pPr marL="171450" indent="-171450">
              <a:buFont typeface="Arial" panose="020B0604020202020204" pitchFamily="34" charset="0"/>
              <a:buChar char="•"/>
            </a:pPr>
            <a:r>
              <a:rPr lang="en-GB" dirty="0" smtClean="0"/>
              <a:t>Don’t</a:t>
            </a:r>
            <a:r>
              <a:rPr lang="en-GB" baseline="0" dirty="0" smtClean="0"/>
              <a:t> miss appointments</a:t>
            </a:r>
          </a:p>
          <a:p>
            <a:pPr marL="171450" indent="-171450">
              <a:buFont typeface="Arial" panose="020B0604020202020204" pitchFamily="34" charset="0"/>
              <a:buChar char="•"/>
            </a:pPr>
            <a:r>
              <a:rPr lang="en-GB" baseline="0" dirty="0" smtClean="0"/>
              <a:t>Can plan better</a:t>
            </a:r>
          </a:p>
          <a:p>
            <a:pPr marL="171450" indent="-171450">
              <a:buFont typeface="Arial" panose="020B0604020202020204" pitchFamily="34" charset="0"/>
              <a:buChar char="•"/>
            </a:pPr>
            <a:r>
              <a:rPr lang="en-GB" baseline="0" dirty="0" smtClean="0"/>
              <a:t>Can edit without making a mess</a:t>
            </a:r>
          </a:p>
          <a:p>
            <a:pPr marL="171450" indent="-171450">
              <a:buFont typeface="Arial" panose="020B0604020202020204" pitchFamily="34" charset="0"/>
              <a:buChar char="•"/>
            </a:pPr>
            <a:r>
              <a:rPr lang="en-GB" baseline="0" dirty="0" smtClean="0"/>
              <a:t>Can be more productive</a:t>
            </a:r>
          </a:p>
          <a:p>
            <a:pPr marL="171450" indent="-171450">
              <a:buFont typeface="Arial" panose="020B0604020202020204" pitchFamily="34" charset="0"/>
              <a:buChar char="•"/>
            </a:pPr>
            <a:r>
              <a:rPr lang="en-GB" baseline="0" dirty="0" smtClean="0"/>
              <a:t>Can provide better information to customers/clients (better reputation)</a:t>
            </a:r>
          </a:p>
          <a:p>
            <a:pPr marL="171450" indent="-171450">
              <a:buFont typeface="Arial" panose="020B0604020202020204" pitchFamily="34" charset="0"/>
              <a:buChar char="•"/>
            </a:pPr>
            <a:r>
              <a:rPr lang="en-GB" dirty="0" smtClean="0"/>
              <a:t>Setting up routine recurring appointments </a:t>
            </a:r>
          </a:p>
          <a:p>
            <a:pPr marL="171450" indent="-171450">
              <a:buFont typeface="Arial" panose="020B0604020202020204" pitchFamily="34" charset="0"/>
              <a:buChar char="•"/>
            </a:pPr>
            <a:r>
              <a:rPr lang="en-GB" dirty="0" smtClean="0"/>
              <a:t>Getting reminders, minutes, hours or even a day before an event </a:t>
            </a:r>
          </a:p>
          <a:p>
            <a:pPr marL="171450" indent="-171450">
              <a:buFont typeface="Arial" panose="020B0604020202020204" pitchFamily="34" charset="0"/>
              <a:buChar char="•"/>
            </a:pPr>
            <a:r>
              <a:rPr lang="en-GB" dirty="0" smtClean="0"/>
              <a:t>Searching for appointments </a:t>
            </a:r>
          </a:p>
          <a:p>
            <a:pPr marL="171450" indent="-171450">
              <a:buFont typeface="Arial" panose="020B0604020202020204" pitchFamily="34" charset="0"/>
              <a:buChar char="•"/>
            </a:pPr>
            <a:r>
              <a:rPr lang="en-GB" dirty="0" smtClean="0"/>
              <a:t>Alerting the user to a double booking </a:t>
            </a:r>
          </a:p>
          <a:p>
            <a:pPr marL="171450" indent="-171450">
              <a:buFont typeface="Arial" panose="020B0604020202020204" pitchFamily="34" charset="0"/>
              <a:buChar char="•"/>
            </a:pPr>
            <a:r>
              <a:rPr lang="en-GB" dirty="0" smtClean="0"/>
              <a:t>Sharing the diary with others and viewing their diaries </a:t>
            </a:r>
          </a:p>
          <a:p>
            <a:pPr marL="171450" indent="-171450">
              <a:buFont typeface="Arial" panose="020B0604020202020204" pitchFamily="34" charset="0"/>
              <a:buChar char="•"/>
            </a:pPr>
            <a:r>
              <a:rPr lang="en-GB" dirty="0" smtClean="0"/>
              <a:t>Scheduling meetings </a:t>
            </a:r>
          </a:p>
          <a:p>
            <a:pPr marL="171450" indent="-171450">
              <a:buFont typeface="Arial" panose="020B0604020202020204" pitchFamily="34" charset="0"/>
              <a:buChar char="•"/>
            </a:pPr>
            <a:r>
              <a:rPr lang="en-GB" dirty="0" smtClean="0"/>
              <a:t>Provision of a task/to do list.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B599704-81A1-4685-834E-7A436064A315}" type="slidenum">
              <a:rPr lang="en-GB" smtClean="0"/>
              <a:t>24</a:t>
            </a:fld>
            <a:endParaRPr lang="en-GB"/>
          </a:p>
        </p:txBody>
      </p:sp>
    </p:spTree>
    <p:extLst>
      <p:ext uri="{BB962C8B-B14F-4D97-AF65-F5344CB8AC3E}">
        <p14:creationId xmlns:p14="http://schemas.microsoft.com/office/powerpoint/2010/main" val="379790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Lesson four/five</a:t>
            </a:r>
          </a:p>
        </p:txBody>
      </p:sp>
      <p:sp>
        <p:nvSpPr>
          <p:cNvPr id="4" name="Slide Number Placeholder 3"/>
          <p:cNvSpPr>
            <a:spLocks noGrp="1"/>
          </p:cNvSpPr>
          <p:nvPr>
            <p:ph type="sldNum" sz="quarter" idx="10"/>
          </p:nvPr>
        </p:nvSpPr>
        <p:spPr/>
        <p:txBody>
          <a:bodyPr/>
          <a:lstStyle/>
          <a:p>
            <a:fld id="{2B599704-81A1-4685-834E-7A436064A315}" type="slidenum">
              <a:rPr lang="en-GB" smtClean="0"/>
              <a:t>25</a:t>
            </a:fld>
            <a:endParaRPr lang="en-GB"/>
          </a:p>
        </p:txBody>
      </p:sp>
    </p:spTree>
    <p:extLst>
      <p:ext uri="{BB962C8B-B14F-4D97-AF65-F5344CB8AC3E}">
        <p14:creationId xmlns:p14="http://schemas.microsoft.com/office/powerpoint/2010/main" val="87129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599704-81A1-4685-834E-7A436064A315}" type="slidenum">
              <a:rPr lang="en-GB" smtClean="0"/>
              <a:t>26</a:t>
            </a:fld>
            <a:endParaRPr lang="en-GB"/>
          </a:p>
        </p:txBody>
      </p:sp>
    </p:spTree>
    <p:extLst>
      <p:ext uri="{BB962C8B-B14F-4D97-AF65-F5344CB8AC3E}">
        <p14:creationId xmlns:p14="http://schemas.microsoft.com/office/powerpoint/2010/main" val="2368125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baseline="0" dirty="0">
              <a:cs typeface="Calibri"/>
            </a:endParaRPr>
          </a:p>
        </p:txBody>
      </p:sp>
      <p:sp>
        <p:nvSpPr>
          <p:cNvPr id="4" name="Slide Number Placeholder 3"/>
          <p:cNvSpPr>
            <a:spLocks noGrp="1"/>
          </p:cNvSpPr>
          <p:nvPr>
            <p:ph type="sldNum" sz="quarter" idx="10"/>
          </p:nvPr>
        </p:nvSpPr>
        <p:spPr/>
        <p:txBody>
          <a:bodyPr/>
          <a:lstStyle/>
          <a:p>
            <a:fld id="{2B599704-81A1-4685-834E-7A436064A315}" type="slidenum">
              <a:rPr lang="en-GB" smtClean="0"/>
              <a:t>27</a:t>
            </a:fld>
            <a:endParaRPr lang="en-GB"/>
          </a:p>
        </p:txBody>
      </p:sp>
    </p:spTree>
    <p:extLst>
      <p:ext uri="{BB962C8B-B14F-4D97-AF65-F5344CB8AC3E}">
        <p14:creationId xmlns:p14="http://schemas.microsoft.com/office/powerpoint/2010/main" val="3561082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cs typeface="Calibri"/>
            </a:endParaRPr>
          </a:p>
        </p:txBody>
      </p:sp>
      <p:sp>
        <p:nvSpPr>
          <p:cNvPr id="4" name="Slide Number Placeholder 3"/>
          <p:cNvSpPr>
            <a:spLocks noGrp="1"/>
          </p:cNvSpPr>
          <p:nvPr>
            <p:ph type="sldNum" sz="quarter" idx="10"/>
          </p:nvPr>
        </p:nvSpPr>
        <p:spPr/>
        <p:txBody>
          <a:bodyPr/>
          <a:lstStyle/>
          <a:p>
            <a:fld id="{2B599704-81A1-4685-834E-7A436064A315}" type="slidenum">
              <a:rPr lang="en-GB" smtClean="0"/>
              <a:t>28</a:t>
            </a:fld>
            <a:endParaRPr lang="en-GB"/>
          </a:p>
        </p:txBody>
      </p:sp>
    </p:spTree>
    <p:extLst>
      <p:ext uri="{BB962C8B-B14F-4D97-AF65-F5344CB8AC3E}">
        <p14:creationId xmlns:p14="http://schemas.microsoft.com/office/powerpoint/2010/main" val="3561082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cs typeface="Calibri"/>
            </a:endParaRPr>
          </a:p>
        </p:txBody>
      </p:sp>
      <p:sp>
        <p:nvSpPr>
          <p:cNvPr id="4" name="Slide Number Placeholder 3"/>
          <p:cNvSpPr>
            <a:spLocks noGrp="1"/>
          </p:cNvSpPr>
          <p:nvPr>
            <p:ph type="sldNum" sz="quarter" idx="10"/>
          </p:nvPr>
        </p:nvSpPr>
        <p:spPr/>
        <p:txBody>
          <a:bodyPr/>
          <a:lstStyle/>
          <a:p>
            <a:fld id="{2B599704-81A1-4685-834E-7A436064A315}" type="slidenum">
              <a:rPr lang="en-GB" smtClean="0"/>
              <a:t>29</a:t>
            </a:fld>
            <a:endParaRPr lang="en-GB"/>
          </a:p>
        </p:txBody>
      </p:sp>
    </p:spTree>
    <p:extLst>
      <p:ext uri="{BB962C8B-B14F-4D97-AF65-F5344CB8AC3E}">
        <p14:creationId xmlns:p14="http://schemas.microsoft.com/office/powerpoint/2010/main" val="3561082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ISSUE</a:t>
            </a:r>
            <a:r>
              <a:rPr lang="en-GB" baseline="0" smtClean="0"/>
              <a:t> </a:t>
            </a:r>
            <a:r>
              <a:rPr lang="en-GB" baseline="0" dirty="0" smtClean="0"/>
              <a:t>ASSESSMENT</a:t>
            </a:r>
          </a:p>
          <a:p>
            <a:endParaRPr lang="en-GB" baseline="0" dirty="0" smtClean="0"/>
          </a:p>
        </p:txBody>
      </p:sp>
      <p:sp>
        <p:nvSpPr>
          <p:cNvPr id="4" name="Slide Number Placeholder 3"/>
          <p:cNvSpPr>
            <a:spLocks noGrp="1"/>
          </p:cNvSpPr>
          <p:nvPr>
            <p:ph type="sldNum" sz="quarter" idx="10"/>
          </p:nvPr>
        </p:nvSpPr>
        <p:spPr/>
        <p:txBody>
          <a:bodyPr/>
          <a:lstStyle/>
          <a:p>
            <a:fld id="{2B599704-81A1-4685-834E-7A436064A315}" type="slidenum">
              <a:rPr lang="en-GB" smtClean="0"/>
              <a:t>31</a:t>
            </a:fld>
            <a:endParaRPr lang="en-GB"/>
          </a:p>
        </p:txBody>
      </p:sp>
    </p:spTree>
    <p:extLst>
      <p:ext uri="{BB962C8B-B14F-4D97-AF65-F5344CB8AC3E}">
        <p14:creationId xmlns:p14="http://schemas.microsoft.com/office/powerpoint/2010/main" val="379790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the new topic and LI &amp; SC</a:t>
            </a:r>
            <a:endParaRPr lang="en-GB" dirty="0"/>
          </a:p>
        </p:txBody>
      </p:sp>
      <p:sp>
        <p:nvSpPr>
          <p:cNvPr id="4" name="Slide Number Placeholder 3"/>
          <p:cNvSpPr>
            <a:spLocks noGrp="1"/>
          </p:cNvSpPr>
          <p:nvPr>
            <p:ph type="sldNum" sz="quarter" idx="10"/>
          </p:nvPr>
        </p:nvSpPr>
        <p:spPr/>
        <p:txBody>
          <a:bodyPr/>
          <a:lstStyle/>
          <a:p>
            <a:fld id="{84EB9CD0-EB72-4F09-ACC1-6E2EA4606D47}" type="slidenum">
              <a:rPr lang="en-GB" smtClean="0"/>
              <a:t>3</a:t>
            </a:fld>
            <a:endParaRPr lang="en-GB"/>
          </a:p>
        </p:txBody>
      </p:sp>
    </p:spTree>
    <p:extLst>
      <p:ext uri="{BB962C8B-B14F-4D97-AF65-F5344CB8AC3E}">
        <p14:creationId xmlns:p14="http://schemas.microsoft.com/office/powerpoint/2010/main" val="243016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Lesson four/five</a:t>
            </a:r>
          </a:p>
        </p:txBody>
      </p:sp>
      <p:sp>
        <p:nvSpPr>
          <p:cNvPr id="4" name="Slide Number Placeholder 3"/>
          <p:cNvSpPr>
            <a:spLocks noGrp="1"/>
          </p:cNvSpPr>
          <p:nvPr>
            <p:ph type="sldNum" sz="quarter" idx="10"/>
          </p:nvPr>
        </p:nvSpPr>
        <p:spPr/>
        <p:txBody>
          <a:bodyPr/>
          <a:lstStyle/>
          <a:p>
            <a:fld id="{2B599704-81A1-4685-834E-7A436064A315}" type="slidenum">
              <a:rPr lang="en-GB" smtClean="0"/>
              <a:t>32</a:t>
            </a:fld>
            <a:endParaRPr lang="en-GB"/>
          </a:p>
        </p:txBody>
      </p:sp>
    </p:spTree>
    <p:extLst>
      <p:ext uri="{BB962C8B-B14F-4D97-AF65-F5344CB8AC3E}">
        <p14:creationId xmlns:p14="http://schemas.microsoft.com/office/powerpoint/2010/main" val="87129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One – LI &amp; SC</a:t>
            </a:r>
          </a:p>
        </p:txBody>
      </p:sp>
      <p:sp>
        <p:nvSpPr>
          <p:cNvPr id="4" name="Slide Number Placeholder 3"/>
          <p:cNvSpPr>
            <a:spLocks noGrp="1"/>
          </p:cNvSpPr>
          <p:nvPr>
            <p:ph type="sldNum" sz="quarter" idx="10"/>
          </p:nvPr>
        </p:nvSpPr>
        <p:spPr/>
        <p:txBody>
          <a:bodyPr/>
          <a:lstStyle/>
          <a:p>
            <a:fld id="{2B599704-81A1-4685-834E-7A436064A315}" type="slidenum">
              <a:rPr lang="en-GB" smtClean="0"/>
              <a:t>4</a:t>
            </a:fld>
            <a:endParaRPr lang="en-GB"/>
          </a:p>
        </p:txBody>
      </p:sp>
    </p:spTree>
    <p:extLst>
      <p:ext uri="{BB962C8B-B14F-4D97-AF65-F5344CB8AC3E}">
        <p14:creationId xmlns:p14="http://schemas.microsoft.com/office/powerpoint/2010/main" val="124123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Advise employee they</a:t>
            </a:r>
            <a:r>
              <a:rPr lang="en-GB" baseline="0" dirty="0"/>
              <a:t> should be taking notes as they may be asked questions on this area later.</a:t>
            </a:r>
            <a:endParaRPr lang="en-GB" dirty="0"/>
          </a:p>
          <a:p>
            <a:endParaRPr lang="en-GB" dirty="0"/>
          </a:p>
          <a:p>
            <a:r>
              <a:rPr lang="en-GB" dirty="0"/>
              <a:t>1.  Click on</a:t>
            </a:r>
            <a:r>
              <a:rPr lang="en-GB" baseline="0" dirty="0"/>
              <a:t> Internet Explorer to see definition of Corporate Culture </a:t>
            </a:r>
            <a:r>
              <a:rPr lang="en-GB" dirty="0"/>
              <a:t>** This is important for their homework – therefore pupils should note this in their jotter ** </a:t>
            </a:r>
            <a:r>
              <a:rPr lang="en-GB" baseline="0" dirty="0"/>
              <a:t>(</a:t>
            </a:r>
            <a:r>
              <a:rPr lang="en-GB" dirty="0">
                <a:hlinkClick r:id="rId3"/>
              </a:rPr>
              <a:t>http://www.bbc.co.uk/bitesize/higher/business_management/business_enterprise/internal_organisation/revision/5/</a:t>
            </a:r>
            <a:r>
              <a:rPr lang="en-GB" dirty="0"/>
              <a:t>)</a:t>
            </a:r>
            <a:endParaRPr lang="en-GB" baseline="0" dirty="0"/>
          </a:p>
          <a:p>
            <a:endParaRPr lang="en-GB" baseline="0" dirty="0"/>
          </a:p>
          <a:p>
            <a:pPr marL="228600" indent="-228600">
              <a:buAutoNum type="arabicPeriod" startAt="2"/>
            </a:pPr>
            <a:r>
              <a:rPr lang="en-GB" baseline="0" dirty="0"/>
              <a:t>Click on Video icon to see clip of main aims of the business through their logo – no need to watch the full video. (6 mins 32 secs) (</a:t>
            </a:r>
            <a:r>
              <a:rPr lang="en-GB" dirty="0">
                <a:hlinkClick r:id="rId4"/>
              </a:rPr>
              <a:t>https://www.youtube.com/watch?v=UKc271fj2ok&amp;app=desktop</a:t>
            </a:r>
            <a:r>
              <a:rPr lang="en-GB" baseline="0" dirty="0"/>
              <a:t>)</a:t>
            </a:r>
          </a:p>
          <a:p>
            <a:pPr marL="0" indent="0">
              <a:buNone/>
            </a:pPr>
            <a:endParaRPr lang="en-GB" baseline="0" dirty="0"/>
          </a:p>
          <a:p>
            <a:pPr marL="0" indent="0">
              <a:buNone/>
            </a:pPr>
            <a:r>
              <a:rPr lang="en-GB" baseline="0" dirty="0"/>
              <a:t>3. Click on the Game icon to play We’re on a Mission. (</a:t>
            </a:r>
            <a:r>
              <a:rPr lang="en-GB" dirty="0">
                <a:hlinkClick r:id="rId5"/>
              </a:rPr>
              <a:t>http://www.businessed.co.uk/index.php/home/activities/gcse-activities/gcse-activities-topic - business-objectives</a:t>
            </a:r>
            <a:r>
              <a:rPr lang="en-GB" dirty="0"/>
              <a:t>)</a:t>
            </a:r>
          </a:p>
        </p:txBody>
      </p:sp>
      <p:sp>
        <p:nvSpPr>
          <p:cNvPr id="4" name="Slide Number Placeholder 3"/>
          <p:cNvSpPr>
            <a:spLocks noGrp="1"/>
          </p:cNvSpPr>
          <p:nvPr>
            <p:ph type="sldNum" sz="quarter" idx="10"/>
          </p:nvPr>
        </p:nvSpPr>
        <p:spPr/>
        <p:txBody>
          <a:bodyPr/>
          <a:lstStyle/>
          <a:p>
            <a:fld id="{2B599704-81A1-4685-834E-7A436064A315}" type="slidenum">
              <a:rPr lang="en-GB" smtClean="0"/>
              <a:t>5</a:t>
            </a:fld>
            <a:endParaRPr lang="en-GB"/>
          </a:p>
        </p:txBody>
      </p:sp>
    </p:spTree>
    <p:extLst>
      <p:ext uri="{BB962C8B-B14F-4D97-AF65-F5344CB8AC3E}">
        <p14:creationId xmlns:p14="http://schemas.microsoft.com/office/powerpoint/2010/main" val="261918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cs typeface="Calibri"/>
              </a:rPr>
              <a:t>RECAP:</a:t>
            </a:r>
            <a:endParaRPr lang="en-GB" altLang="en-US" baseline="0" dirty="0"/>
          </a:p>
          <a:p>
            <a:endParaRPr lang="en-GB" altLang="en-US" dirty="0"/>
          </a:p>
          <a:p>
            <a:r>
              <a:rPr lang="en-GB" altLang="en-US" dirty="0">
                <a:cs typeface="Calibri"/>
              </a:rPr>
              <a:t>Corporate Culture (Uniforms, Logos, Colours, Layouts, Beliefs)</a:t>
            </a:r>
          </a:p>
          <a:p>
            <a:r>
              <a:rPr lang="en-GB" altLang="en-US" dirty="0">
                <a:cs typeface="Calibri"/>
              </a:rPr>
              <a:t>Mission Statements</a:t>
            </a:r>
          </a:p>
          <a:p>
            <a:endParaRPr lang="en-GB" altLang="en-US" dirty="0">
              <a:cs typeface="Calibri"/>
            </a:endParaRPr>
          </a:p>
          <a:p>
            <a:r>
              <a:rPr lang="en-GB" altLang="en-US" dirty="0"/>
              <a:t>IF TIME PERMITS PLAY THE FOLLOWING GAME:</a:t>
            </a:r>
          </a:p>
          <a:p>
            <a:pPr eaLnBrk="1" hangingPunct="1"/>
            <a:r>
              <a:rPr lang="en-GB" altLang="en-US" baseline="0" dirty="0"/>
              <a:t>Mission Statements:</a:t>
            </a:r>
          </a:p>
          <a:p>
            <a:pPr fontAlgn="base"/>
            <a:r>
              <a:rPr lang="en-GB" sz="1200" b="0" i="0" kern="1200" cap="all" dirty="0">
                <a:solidFill>
                  <a:schemeClr val="tx1"/>
                </a:solidFill>
                <a:effectLst/>
                <a:latin typeface="+mn-lt"/>
                <a:ea typeface="+mn-ea"/>
                <a:cs typeface="+mn-cs"/>
              </a:rPr>
              <a:t>1. </a:t>
            </a:r>
            <a:r>
              <a:rPr lang="en-GB" sz="1200" b="0" i="0" kern="1200" dirty="0">
                <a:solidFill>
                  <a:schemeClr val="tx1"/>
                </a:solidFill>
                <a:effectLst/>
                <a:latin typeface="+mn-lt"/>
                <a:ea typeface="+mn-ea"/>
                <a:cs typeface="+mn-cs"/>
              </a:rPr>
              <a:t>“To organize the world’s information and make it universally accessible and useful.”</a:t>
            </a:r>
          </a:p>
          <a:p>
            <a:pPr fontAlgn="base"/>
            <a:r>
              <a:rPr lang="en-GB" sz="1200" b="0" i="0" kern="1200" cap="all" dirty="0">
                <a:solidFill>
                  <a:schemeClr val="tx1"/>
                </a:solidFill>
                <a:effectLst/>
                <a:latin typeface="+mn-lt"/>
                <a:ea typeface="+mn-ea"/>
                <a:cs typeface="+mn-cs"/>
              </a:rPr>
              <a:t>2. </a:t>
            </a:r>
            <a:r>
              <a:rPr lang="en-GB" sz="1200" b="0" i="0" kern="1200" dirty="0">
                <a:solidFill>
                  <a:schemeClr val="tx1"/>
                </a:solidFill>
                <a:effectLst/>
                <a:latin typeface="+mn-lt"/>
                <a:ea typeface="+mn-ea"/>
                <a:cs typeface="+mn-cs"/>
              </a:rPr>
              <a:t>“To make all athletes better through passion, design and the relentless pursuit of innovation.”</a:t>
            </a:r>
          </a:p>
          <a:p>
            <a:pPr fontAlgn="base"/>
            <a:r>
              <a:rPr lang="en-GB" sz="1200" b="0" i="0" kern="1200" cap="all" dirty="0">
                <a:solidFill>
                  <a:schemeClr val="tx1"/>
                </a:solidFill>
                <a:effectLst/>
                <a:latin typeface="+mn-lt"/>
                <a:ea typeface="+mn-ea"/>
                <a:cs typeface="+mn-cs"/>
              </a:rPr>
              <a:t>3. </a:t>
            </a:r>
            <a:r>
              <a:rPr lang="en-GB" sz="1200" b="0" i="0" kern="1200" dirty="0">
                <a:solidFill>
                  <a:schemeClr val="tx1"/>
                </a:solidFill>
                <a:effectLst/>
                <a:latin typeface="+mn-lt"/>
                <a:ea typeface="+mn-ea"/>
                <a:cs typeface="+mn-cs"/>
              </a:rPr>
              <a:t>“To inspire and nurture the human spirit – one person, one cup and one </a:t>
            </a:r>
            <a:r>
              <a:rPr lang="en-GB" sz="1200" b="0" i="0" kern="1200" dirty="0" err="1">
                <a:solidFill>
                  <a:schemeClr val="tx1"/>
                </a:solidFill>
                <a:effectLst/>
                <a:latin typeface="+mn-lt"/>
                <a:ea typeface="+mn-ea"/>
                <a:cs typeface="+mn-cs"/>
              </a:rPr>
              <a:t>neighborhood</a:t>
            </a:r>
            <a:r>
              <a:rPr lang="en-GB" sz="1200" b="0" i="0" kern="1200" dirty="0">
                <a:solidFill>
                  <a:schemeClr val="tx1"/>
                </a:solidFill>
                <a:effectLst/>
                <a:latin typeface="+mn-lt"/>
                <a:ea typeface="+mn-ea"/>
                <a:cs typeface="+mn-cs"/>
              </a:rPr>
              <a:t> at a time.”</a:t>
            </a:r>
          </a:p>
          <a:p>
            <a:pPr fontAlgn="base"/>
            <a:r>
              <a:rPr lang="en-GB" sz="1200" b="0" i="0" kern="1200" cap="all" dirty="0">
                <a:solidFill>
                  <a:schemeClr val="tx1"/>
                </a:solidFill>
                <a:effectLst/>
                <a:latin typeface="+mn-lt"/>
                <a:ea typeface="+mn-ea"/>
                <a:cs typeface="+mn-cs"/>
              </a:rPr>
              <a:t>4. </a:t>
            </a:r>
            <a:r>
              <a:rPr lang="en-GB" sz="1200" b="0" i="0" kern="1200" dirty="0">
                <a:solidFill>
                  <a:schemeClr val="tx1"/>
                </a:solidFill>
                <a:effectLst/>
                <a:latin typeface="+mn-lt"/>
                <a:ea typeface="+mn-ea"/>
                <a:cs typeface="+mn-cs"/>
              </a:rPr>
              <a:t>“To give everyone the power to create and share ideas and information instantly, without barriers.”</a:t>
            </a:r>
          </a:p>
          <a:p>
            <a:pPr fontAlgn="base"/>
            <a:r>
              <a:rPr lang="en-GB" sz="1200" b="0" i="0" kern="1200" cap="all" dirty="0">
                <a:solidFill>
                  <a:schemeClr val="tx1"/>
                </a:solidFill>
                <a:effectLst/>
                <a:latin typeface="+mn-lt"/>
                <a:ea typeface="+mn-ea"/>
                <a:cs typeface="+mn-cs"/>
              </a:rPr>
              <a:t>5. </a:t>
            </a:r>
            <a:r>
              <a:rPr lang="en-GB" sz="1200" b="0" i="0" kern="1200" dirty="0">
                <a:solidFill>
                  <a:schemeClr val="tx1"/>
                </a:solidFill>
                <a:effectLst/>
                <a:latin typeface="+mn-lt"/>
                <a:ea typeface="+mn-ea"/>
                <a:cs typeface="+mn-cs"/>
              </a:rPr>
              <a:t>“To refresh the world… To inspire moments of optimism and happiness… To create value and make a difference.”</a:t>
            </a:r>
          </a:p>
          <a:p>
            <a:pPr fontAlgn="base"/>
            <a:r>
              <a:rPr lang="en-GB" sz="1200" b="0" i="0" kern="1200" cap="all" dirty="0">
                <a:solidFill>
                  <a:schemeClr val="tx1"/>
                </a:solidFill>
                <a:effectLst/>
                <a:latin typeface="+mn-lt"/>
                <a:ea typeface="+mn-ea"/>
                <a:cs typeface="+mn-cs"/>
              </a:rPr>
              <a:t>6. </a:t>
            </a:r>
            <a:r>
              <a:rPr lang="en-GB" sz="1200" b="0" i="0" kern="1200" dirty="0">
                <a:solidFill>
                  <a:schemeClr val="tx1"/>
                </a:solidFill>
                <a:effectLst/>
                <a:latin typeface="+mn-lt"/>
                <a:ea typeface="+mn-ea"/>
                <a:cs typeface="+mn-cs"/>
              </a:rPr>
              <a:t>“To build the web’s most convenient, secure, cost-effective payment solution.”</a:t>
            </a:r>
          </a:p>
          <a:p>
            <a:pPr fontAlgn="base"/>
            <a:r>
              <a:rPr lang="en-GB" sz="1200" b="0" i="0" kern="1200" cap="all" dirty="0">
                <a:solidFill>
                  <a:schemeClr val="tx1"/>
                </a:solidFill>
                <a:effectLst/>
                <a:latin typeface="+mn-lt"/>
                <a:ea typeface="+mn-ea"/>
                <a:cs typeface="+mn-cs"/>
              </a:rPr>
              <a:t>7. </a:t>
            </a:r>
            <a:r>
              <a:rPr lang="en-GB" sz="1200" b="0" i="0" kern="1200" dirty="0">
                <a:solidFill>
                  <a:schemeClr val="tx1"/>
                </a:solidFill>
                <a:effectLst/>
                <a:latin typeface="+mn-lt"/>
                <a:ea typeface="+mn-ea"/>
                <a:cs typeface="+mn-cs"/>
              </a:rPr>
              <a:t>“To provide our fans, communities and partners the highest quality sports and entertainment in the world, and to do so in a way that is consistent with our values.”</a:t>
            </a:r>
          </a:p>
          <a:p>
            <a:pPr fontAlgn="base"/>
            <a:r>
              <a:rPr lang="en-GB" sz="1200" b="0" i="0" kern="1200" cap="all" dirty="0">
                <a:solidFill>
                  <a:schemeClr val="tx1"/>
                </a:solidFill>
                <a:effectLst/>
                <a:latin typeface="+mn-lt"/>
                <a:ea typeface="+mn-ea"/>
                <a:cs typeface="+mn-cs"/>
              </a:rPr>
              <a:t>8. </a:t>
            </a:r>
            <a:r>
              <a:rPr lang="en-GB" sz="1200" b="0" i="0" kern="1200" dirty="0">
                <a:solidFill>
                  <a:schemeClr val="tx1"/>
                </a:solidFill>
                <a:effectLst/>
                <a:latin typeface="+mn-lt"/>
                <a:ea typeface="+mn-ea"/>
                <a:cs typeface="+mn-cs"/>
              </a:rPr>
              <a:t>“To utilize the power of Moore’s Law to bring smart, connected devices to every person on earth.”</a:t>
            </a:r>
          </a:p>
          <a:p>
            <a:pPr fontAlgn="base"/>
            <a:r>
              <a:rPr lang="en-GB" sz="1200" b="0" i="0" kern="1200" cap="all" dirty="0">
                <a:solidFill>
                  <a:schemeClr val="tx1"/>
                </a:solidFill>
                <a:effectLst/>
                <a:latin typeface="+mn-lt"/>
                <a:ea typeface="+mn-ea"/>
                <a:cs typeface="+mn-cs"/>
              </a:rPr>
              <a:t>9. </a:t>
            </a:r>
            <a:r>
              <a:rPr lang="en-GB" sz="1200" b="0" i="0" kern="1200" dirty="0">
                <a:solidFill>
                  <a:schemeClr val="tx1"/>
                </a:solidFill>
                <a:effectLst/>
                <a:latin typeface="+mn-lt"/>
                <a:ea typeface="+mn-ea"/>
                <a:cs typeface="+mn-cs"/>
              </a:rPr>
              <a:t>“To save people money so they can live better.”</a:t>
            </a:r>
          </a:p>
          <a:p>
            <a:pPr fontAlgn="base"/>
            <a:r>
              <a:rPr lang="en-GB" sz="1200" b="0" i="0" kern="1200" cap="all" dirty="0">
                <a:solidFill>
                  <a:schemeClr val="tx1"/>
                </a:solidFill>
                <a:effectLst/>
                <a:latin typeface="+mn-lt"/>
                <a:ea typeface="+mn-ea"/>
                <a:cs typeface="+mn-cs"/>
              </a:rPr>
              <a:t>10. </a:t>
            </a:r>
            <a:r>
              <a:rPr lang="en-GB" sz="1200" b="0" i="0" kern="1200" dirty="0">
                <a:solidFill>
                  <a:schemeClr val="tx1"/>
                </a:solidFill>
                <a:effectLst/>
                <a:latin typeface="+mn-lt"/>
                <a:ea typeface="+mn-ea"/>
                <a:cs typeface="+mn-cs"/>
              </a:rPr>
              <a:t>“To accelerate the world’s transition to sustainable energy.”</a:t>
            </a:r>
          </a:p>
          <a:p>
            <a:pPr fontAlgn="base"/>
            <a:r>
              <a:rPr lang="en-GB" sz="1200" b="0" i="0" kern="1200" cap="all" dirty="0">
                <a:solidFill>
                  <a:schemeClr val="tx1"/>
                </a:solidFill>
                <a:effectLst/>
                <a:latin typeface="+mn-lt"/>
                <a:ea typeface="+mn-ea"/>
                <a:cs typeface="+mn-cs"/>
              </a:rPr>
              <a:t>11. </a:t>
            </a:r>
            <a:r>
              <a:rPr lang="en-GB" sz="1200" b="0" i="0" kern="1200" dirty="0">
                <a:solidFill>
                  <a:schemeClr val="tx1"/>
                </a:solidFill>
                <a:effectLst/>
                <a:latin typeface="+mn-lt"/>
                <a:ea typeface="+mn-ea"/>
                <a:cs typeface="+mn-cs"/>
              </a:rPr>
              <a:t>“To provide the best gear for our athletes and the modern day explorer, support the preservation of the outdoors, and inspire a global movement of exploration.”</a:t>
            </a:r>
          </a:p>
          <a:p>
            <a:pPr fontAlgn="base"/>
            <a:r>
              <a:rPr lang="en-GB" sz="1200" b="0" i="0" kern="1200" cap="all" dirty="0">
                <a:solidFill>
                  <a:schemeClr val="tx1"/>
                </a:solidFill>
                <a:effectLst/>
                <a:latin typeface="+mn-lt"/>
                <a:ea typeface="+mn-ea"/>
                <a:cs typeface="+mn-cs"/>
              </a:rPr>
              <a:t>12. </a:t>
            </a:r>
            <a:r>
              <a:rPr lang="en-GB" sz="1200" b="0" i="0" kern="1200" dirty="0">
                <a:solidFill>
                  <a:schemeClr val="tx1"/>
                </a:solidFill>
                <a:effectLst/>
                <a:latin typeface="+mn-lt"/>
                <a:ea typeface="+mn-ea"/>
                <a:cs typeface="+mn-cs"/>
              </a:rPr>
              <a:t>“To be the world’s </a:t>
            </a:r>
            <a:r>
              <a:rPr lang="en-GB" sz="1200" b="0" i="0" kern="1200" dirty="0" err="1">
                <a:solidFill>
                  <a:schemeClr val="tx1"/>
                </a:solidFill>
                <a:effectLst/>
                <a:latin typeface="+mn-lt"/>
                <a:ea typeface="+mn-ea"/>
                <a:cs typeface="+mn-cs"/>
              </a:rPr>
              <a:t>favorite</a:t>
            </a:r>
            <a:r>
              <a:rPr lang="en-GB" sz="1200" b="0" i="0" kern="1200" dirty="0">
                <a:solidFill>
                  <a:schemeClr val="tx1"/>
                </a:solidFill>
                <a:effectLst/>
                <a:latin typeface="+mn-lt"/>
                <a:ea typeface="+mn-ea"/>
                <a:cs typeface="+mn-cs"/>
              </a:rPr>
              <a:t> destination for discovering great value and unique selection.”</a:t>
            </a:r>
          </a:p>
          <a:p>
            <a:pPr fontAlgn="base"/>
            <a:r>
              <a:rPr lang="en-GB" sz="1200" b="0" i="0" kern="1200" cap="all" dirty="0">
                <a:solidFill>
                  <a:schemeClr val="tx1"/>
                </a:solidFill>
                <a:effectLst/>
                <a:latin typeface="+mn-lt"/>
                <a:ea typeface="+mn-ea"/>
                <a:cs typeface="+mn-cs"/>
              </a:rPr>
              <a:t>13. </a:t>
            </a:r>
            <a:r>
              <a:rPr lang="en-GB" sz="1200" b="0" i="0" kern="1200" dirty="0">
                <a:solidFill>
                  <a:schemeClr val="tx1"/>
                </a:solidFill>
                <a:effectLst/>
                <a:latin typeface="+mn-lt"/>
                <a:ea typeface="+mn-ea"/>
                <a:cs typeface="+mn-cs"/>
              </a:rPr>
              <a:t>“To inspire and develop the builders of tomorrow.”</a:t>
            </a:r>
          </a:p>
          <a:p>
            <a:pPr fontAlgn="base"/>
            <a:r>
              <a:rPr lang="en-GB" sz="1200" b="0" i="0" kern="1200" cap="all" dirty="0">
                <a:solidFill>
                  <a:schemeClr val="tx1"/>
                </a:solidFill>
                <a:effectLst/>
                <a:latin typeface="+mn-lt"/>
                <a:ea typeface="+mn-ea"/>
                <a:cs typeface="+mn-cs"/>
              </a:rPr>
              <a:t>14. </a:t>
            </a:r>
            <a:r>
              <a:rPr lang="en-GB" sz="1200" b="0" i="0" kern="1200" dirty="0">
                <a:solidFill>
                  <a:schemeClr val="tx1"/>
                </a:solidFill>
                <a:effectLst/>
                <a:latin typeface="+mn-lt"/>
                <a:ea typeface="+mn-ea"/>
                <a:cs typeface="+mn-cs"/>
              </a:rPr>
              <a:t>“To prevent and alleviate human suffering in the face of emergencies by mobilizing the power of volunteers and the generosity of donors.”</a:t>
            </a:r>
          </a:p>
          <a:p>
            <a:pPr fontAlgn="base"/>
            <a:r>
              <a:rPr lang="en-GB" sz="1200" b="0" i="0" kern="1200" cap="all" dirty="0">
                <a:solidFill>
                  <a:schemeClr val="tx1"/>
                </a:solidFill>
                <a:effectLst/>
                <a:latin typeface="+mn-lt"/>
                <a:ea typeface="+mn-ea"/>
                <a:cs typeface="+mn-cs"/>
              </a:rPr>
              <a:t>15. </a:t>
            </a:r>
            <a:r>
              <a:rPr lang="en-GB" sz="1200" b="0" i="0" kern="1200" dirty="0">
                <a:solidFill>
                  <a:schemeClr val="tx1"/>
                </a:solidFill>
                <a:effectLst/>
                <a:latin typeface="+mn-lt"/>
                <a:ea typeface="+mn-ea"/>
                <a:cs typeface="+mn-cs"/>
              </a:rPr>
              <a:t>“To give everyone a voice and show them the world.”</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ANSWERS</a:t>
            </a:r>
          </a:p>
          <a:p>
            <a:pPr fontAlgn="base"/>
            <a:r>
              <a:rPr lang="en-GB" sz="1200" b="1" i="1" kern="1200" dirty="0">
                <a:solidFill>
                  <a:schemeClr val="tx1"/>
                </a:solidFill>
                <a:effectLst/>
                <a:latin typeface="+mn-lt"/>
                <a:ea typeface="+mn-ea"/>
                <a:cs typeface="+mn-cs"/>
              </a:rPr>
              <a:t>1. Google</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2. Under Armour</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3. Starbucks</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4. Twitter</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5. Coca-Cola</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6. PayPal</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7. Intel</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8. NFL</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9. Walmart</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10. Tesla</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11. </a:t>
            </a:r>
            <a:r>
              <a:rPr lang="en-GB" sz="1200" b="1" i="1" kern="1200" dirty="0" err="1">
                <a:solidFill>
                  <a:schemeClr val="tx1"/>
                </a:solidFill>
                <a:effectLst/>
                <a:latin typeface="+mn-lt"/>
                <a:ea typeface="+mn-ea"/>
                <a:cs typeface="+mn-cs"/>
              </a:rPr>
              <a:t>Northface</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12. eBay</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13. LEGO</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14. American Red Cross</a:t>
            </a: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mn-lt"/>
                <a:ea typeface="+mn-ea"/>
                <a:cs typeface="+mn-cs"/>
              </a:rPr>
              <a:t>15. YouTube</a:t>
            </a:r>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pPr eaLnBrk="1" hangingPunct="1"/>
            <a:endParaRPr lang="en-GB" altLang="en-US" dirty="0"/>
          </a:p>
        </p:txBody>
      </p:sp>
      <p:sp>
        <p:nvSpPr>
          <p:cNvPr id="4" name="Slide Number Placeholder 3"/>
          <p:cNvSpPr>
            <a:spLocks noGrp="1"/>
          </p:cNvSpPr>
          <p:nvPr>
            <p:ph type="sldNum" sz="quarter" idx="10"/>
          </p:nvPr>
        </p:nvSpPr>
        <p:spPr/>
        <p:txBody>
          <a:bodyPr/>
          <a:lstStyle/>
          <a:p>
            <a:fld id="{2B599704-81A1-4685-834E-7A436064A315}" type="slidenum">
              <a:rPr lang="en-GB" smtClean="0"/>
              <a:t>6</a:t>
            </a:fld>
            <a:endParaRPr lang="en-GB"/>
          </a:p>
        </p:txBody>
      </p:sp>
    </p:spTree>
    <p:extLst>
      <p:ext uri="{BB962C8B-B14F-4D97-AF65-F5344CB8AC3E}">
        <p14:creationId xmlns:p14="http://schemas.microsoft.com/office/powerpoint/2010/main" val="177026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30 seconds</a:t>
            </a:r>
            <a:r>
              <a:rPr lang="en-GB" baseline="0" dirty="0" smtClean="0"/>
              <a:t> for pupils to answer starter question on whiteboards.</a:t>
            </a:r>
          </a:p>
          <a:p>
            <a:endParaRPr lang="en-GB" baseline="0" dirty="0" smtClean="0"/>
          </a:p>
          <a:p>
            <a:r>
              <a:rPr lang="en-GB" baseline="0" dirty="0" smtClean="0"/>
              <a:t>Answers:</a:t>
            </a:r>
          </a:p>
          <a:p>
            <a:pPr marL="171450" indent="-171450">
              <a:buFont typeface="Arial" panose="020B0604020202020204" pitchFamily="34" charset="0"/>
              <a:buChar char="•"/>
            </a:pPr>
            <a:r>
              <a:rPr lang="en-GB" baseline="0" dirty="0" smtClean="0"/>
              <a:t>Logo</a:t>
            </a:r>
          </a:p>
          <a:p>
            <a:pPr marL="171450" indent="-171450">
              <a:buFont typeface="Arial" panose="020B0604020202020204" pitchFamily="34" charset="0"/>
              <a:buChar char="•"/>
            </a:pPr>
            <a:r>
              <a:rPr lang="en-GB" baseline="0" dirty="0" smtClean="0"/>
              <a:t>Uniform</a:t>
            </a:r>
          </a:p>
          <a:p>
            <a:pPr marL="171450" indent="-171450">
              <a:buFont typeface="Arial" panose="020B0604020202020204" pitchFamily="34" charset="0"/>
              <a:buChar char="•"/>
            </a:pPr>
            <a:r>
              <a:rPr lang="en-GB" baseline="0" dirty="0" smtClean="0"/>
              <a:t>Beliefs</a:t>
            </a:r>
          </a:p>
          <a:p>
            <a:pPr marL="171450" indent="-171450">
              <a:buFont typeface="Arial" panose="020B0604020202020204" pitchFamily="34" charset="0"/>
              <a:buChar char="•"/>
            </a:pPr>
            <a:r>
              <a:rPr lang="en-GB" baseline="0" dirty="0" smtClean="0"/>
              <a:t>Colours</a:t>
            </a:r>
          </a:p>
          <a:p>
            <a:pPr marL="171450" indent="-171450">
              <a:buFont typeface="Arial" panose="020B0604020202020204" pitchFamily="34" charset="0"/>
              <a:buChar char="•"/>
            </a:pPr>
            <a:r>
              <a:rPr lang="en-GB" baseline="0" dirty="0" smtClean="0"/>
              <a:t>Store Layouts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B599704-81A1-4685-834E-7A436064A315}" type="slidenum">
              <a:rPr lang="en-GB" smtClean="0"/>
              <a:t>8</a:t>
            </a:fld>
            <a:endParaRPr lang="en-GB"/>
          </a:p>
        </p:txBody>
      </p:sp>
    </p:spTree>
    <p:extLst>
      <p:ext uri="{BB962C8B-B14F-4D97-AF65-F5344CB8AC3E}">
        <p14:creationId xmlns:p14="http://schemas.microsoft.com/office/powerpoint/2010/main" val="379790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a:t>
            </a:r>
            <a:r>
              <a:rPr lang="en-GB" dirty="0" smtClean="0"/>
              <a:t>Two </a:t>
            </a:r>
            <a:r>
              <a:rPr lang="en-GB" dirty="0"/>
              <a:t>– LI &amp; </a:t>
            </a:r>
            <a:r>
              <a:rPr lang="en-GB" dirty="0" smtClean="0"/>
              <a:t>SC</a:t>
            </a:r>
          </a:p>
          <a:p>
            <a:endParaRPr lang="en-GB" dirty="0" smtClean="0"/>
          </a:p>
        </p:txBody>
      </p:sp>
      <p:sp>
        <p:nvSpPr>
          <p:cNvPr id="4" name="Slide Number Placeholder 3"/>
          <p:cNvSpPr>
            <a:spLocks noGrp="1"/>
          </p:cNvSpPr>
          <p:nvPr>
            <p:ph type="sldNum" sz="quarter" idx="10"/>
          </p:nvPr>
        </p:nvSpPr>
        <p:spPr/>
        <p:txBody>
          <a:bodyPr/>
          <a:lstStyle/>
          <a:p>
            <a:fld id="{2B599704-81A1-4685-834E-7A436064A315}" type="slidenum">
              <a:rPr lang="en-GB" smtClean="0"/>
              <a:t>9</a:t>
            </a:fld>
            <a:endParaRPr lang="en-GB"/>
          </a:p>
        </p:txBody>
      </p:sp>
    </p:spTree>
    <p:extLst>
      <p:ext uri="{BB962C8B-B14F-4D97-AF65-F5344CB8AC3E}">
        <p14:creationId xmlns:p14="http://schemas.microsoft.com/office/powerpoint/2010/main" val="360450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You have received an email from a customer asking you to create a corporate identity</a:t>
            </a:r>
            <a:r>
              <a:rPr lang="en-GB" altLang="en-US" baseline="0" dirty="0" smtClean="0"/>
              <a:t> for their company Personal Best Sports Ltd</a:t>
            </a:r>
            <a:r>
              <a:rPr lang="en-GB" altLang="en-US" dirty="0" smtClean="0"/>
              <a:t>.  You have been asked to create a brand board for this company.</a:t>
            </a:r>
            <a:r>
              <a:rPr lang="en-GB" altLang="en-US" baseline="0" dirty="0" smtClean="0"/>
              <a:t>  </a:t>
            </a:r>
            <a:r>
              <a:rPr lang="en-GB" altLang="en-US" dirty="0" smtClean="0"/>
              <a:t>First you need to understand what a brand board is, therefore</a:t>
            </a:r>
            <a:r>
              <a:rPr lang="en-GB" altLang="en-US" baseline="0" dirty="0" smtClean="0"/>
              <a:t> watch the video on the next slide to evaluate what you need to do.</a:t>
            </a:r>
          </a:p>
          <a:p>
            <a:pPr eaLnBrk="1" hangingPunct="1"/>
            <a:endParaRPr lang="en-GB" altLang="en-US" baseline="0" dirty="0" smtClean="0"/>
          </a:p>
          <a:p>
            <a:pPr eaLnBrk="1" hangingPunct="1"/>
            <a:r>
              <a:rPr lang="en-GB" altLang="en-US" baseline="0" dirty="0" smtClean="0"/>
              <a:t>Pupils should save this in their Managing Finance Folder.</a:t>
            </a:r>
            <a:endParaRPr lang="en-GB" altLang="en-US" dirty="0" smtClean="0"/>
          </a:p>
        </p:txBody>
      </p:sp>
      <p:sp>
        <p:nvSpPr>
          <p:cNvPr id="4" name="Slide Number Placeholder 3"/>
          <p:cNvSpPr>
            <a:spLocks noGrp="1"/>
          </p:cNvSpPr>
          <p:nvPr>
            <p:ph type="sldNum" sz="quarter" idx="10"/>
          </p:nvPr>
        </p:nvSpPr>
        <p:spPr/>
        <p:txBody>
          <a:bodyPr/>
          <a:lstStyle/>
          <a:p>
            <a:fld id="{2B599704-81A1-4685-834E-7A436064A315}" type="slidenum">
              <a:rPr lang="en-GB" smtClean="0"/>
              <a:t>10</a:t>
            </a:fld>
            <a:endParaRPr lang="en-GB"/>
          </a:p>
        </p:txBody>
      </p:sp>
    </p:spTree>
    <p:extLst>
      <p:ext uri="{BB962C8B-B14F-4D97-AF65-F5344CB8AC3E}">
        <p14:creationId xmlns:p14="http://schemas.microsoft.com/office/powerpoint/2010/main" val="157186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48809E-E86B-43D8-B076-E8A958210E8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C1DFF-ED64-4F39-B39C-E652E6A29487}" type="slidenum">
              <a:rPr lang="en-GB" smtClean="0"/>
              <a:t>‹#›</a:t>
            </a:fld>
            <a:endParaRPr lang="en-GB"/>
          </a:p>
        </p:txBody>
      </p:sp>
    </p:spTree>
    <p:extLst>
      <p:ext uri="{BB962C8B-B14F-4D97-AF65-F5344CB8AC3E}">
        <p14:creationId xmlns:p14="http://schemas.microsoft.com/office/powerpoint/2010/main" val="293889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48809E-E86B-43D8-B076-E8A958210E8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C1DFF-ED64-4F39-B39C-E652E6A29487}" type="slidenum">
              <a:rPr lang="en-GB" smtClean="0"/>
              <a:t>‹#›</a:t>
            </a:fld>
            <a:endParaRPr lang="en-GB"/>
          </a:p>
        </p:txBody>
      </p:sp>
    </p:spTree>
    <p:extLst>
      <p:ext uri="{BB962C8B-B14F-4D97-AF65-F5344CB8AC3E}">
        <p14:creationId xmlns:p14="http://schemas.microsoft.com/office/powerpoint/2010/main" val="388144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48809E-E86B-43D8-B076-E8A958210E8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C1DFF-ED64-4F39-B39C-E652E6A29487}" type="slidenum">
              <a:rPr lang="en-GB" smtClean="0"/>
              <a:t>‹#›</a:t>
            </a:fld>
            <a:endParaRPr lang="en-GB"/>
          </a:p>
        </p:txBody>
      </p:sp>
    </p:spTree>
    <p:extLst>
      <p:ext uri="{BB962C8B-B14F-4D97-AF65-F5344CB8AC3E}">
        <p14:creationId xmlns:p14="http://schemas.microsoft.com/office/powerpoint/2010/main" val="383920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5400" b="0" kern="1200" smtClean="0">
                <a:solidFill>
                  <a:srgbClr val="6D4361"/>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48809E-E86B-43D8-B076-E8A958210E8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C1DFF-ED64-4F39-B39C-E652E6A29487}" type="slidenum">
              <a:rPr lang="en-GB" smtClean="0"/>
              <a:t>‹#›</a:t>
            </a:fld>
            <a:endParaRPr lang="en-GB"/>
          </a:p>
        </p:txBody>
      </p:sp>
    </p:spTree>
    <p:extLst>
      <p:ext uri="{BB962C8B-B14F-4D97-AF65-F5344CB8AC3E}">
        <p14:creationId xmlns:p14="http://schemas.microsoft.com/office/powerpoint/2010/main" val="108704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8809E-E86B-43D8-B076-E8A958210E8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C1DFF-ED64-4F39-B39C-E652E6A29487}" type="slidenum">
              <a:rPr lang="en-GB" smtClean="0"/>
              <a:t>‹#›</a:t>
            </a:fld>
            <a:endParaRPr lang="en-GB"/>
          </a:p>
        </p:txBody>
      </p:sp>
    </p:spTree>
    <p:extLst>
      <p:ext uri="{BB962C8B-B14F-4D97-AF65-F5344CB8AC3E}">
        <p14:creationId xmlns:p14="http://schemas.microsoft.com/office/powerpoint/2010/main" val="397453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48809E-E86B-43D8-B076-E8A958210E8A}"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3C1DFF-ED64-4F39-B39C-E652E6A29487}" type="slidenum">
              <a:rPr lang="en-GB" smtClean="0"/>
              <a:t>‹#›</a:t>
            </a:fld>
            <a:endParaRPr lang="en-GB"/>
          </a:p>
        </p:txBody>
      </p:sp>
    </p:spTree>
    <p:extLst>
      <p:ext uri="{BB962C8B-B14F-4D97-AF65-F5344CB8AC3E}">
        <p14:creationId xmlns:p14="http://schemas.microsoft.com/office/powerpoint/2010/main" val="251050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48809E-E86B-43D8-B076-E8A958210E8A}" type="datetimeFigureOut">
              <a:rPr lang="en-GB" smtClean="0"/>
              <a:t>21/08/2019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3C1DFF-ED64-4F39-B39C-E652E6A29487}" type="slidenum">
              <a:rPr lang="en-GB" smtClean="0"/>
              <a:t>‹#›</a:t>
            </a:fld>
            <a:endParaRPr lang="en-GB"/>
          </a:p>
        </p:txBody>
      </p:sp>
    </p:spTree>
    <p:extLst>
      <p:ext uri="{BB962C8B-B14F-4D97-AF65-F5344CB8AC3E}">
        <p14:creationId xmlns:p14="http://schemas.microsoft.com/office/powerpoint/2010/main" val="137812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48809E-E86B-43D8-B076-E8A958210E8A}"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3C1DFF-ED64-4F39-B39C-E652E6A29487}" type="slidenum">
              <a:rPr lang="en-GB" smtClean="0"/>
              <a:t>‹#›</a:t>
            </a:fld>
            <a:endParaRPr lang="en-GB"/>
          </a:p>
        </p:txBody>
      </p:sp>
    </p:spTree>
    <p:extLst>
      <p:ext uri="{BB962C8B-B14F-4D97-AF65-F5344CB8AC3E}">
        <p14:creationId xmlns:p14="http://schemas.microsoft.com/office/powerpoint/2010/main" val="296973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8809E-E86B-43D8-B076-E8A958210E8A}"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3C1DFF-ED64-4F39-B39C-E652E6A29487}" type="slidenum">
              <a:rPr lang="en-GB" smtClean="0"/>
              <a:t>‹#›</a:t>
            </a:fld>
            <a:endParaRPr lang="en-GB"/>
          </a:p>
        </p:txBody>
      </p:sp>
    </p:spTree>
    <p:extLst>
      <p:ext uri="{BB962C8B-B14F-4D97-AF65-F5344CB8AC3E}">
        <p14:creationId xmlns:p14="http://schemas.microsoft.com/office/powerpoint/2010/main" val="275038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48809E-E86B-43D8-B076-E8A958210E8A}"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3C1DFF-ED64-4F39-B39C-E652E6A29487}" type="slidenum">
              <a:rPr lang="en-GB" smtClean="0"/>
              <a:t>‹#›</a:t>
            </a:fld>
            <a:endParaRPr lang="en-GB"/>
          </a:p>
        </p:txBody>
      </p:sp>
    </p:spTree>
    <p:extLst>
      <p:ext uri="{BB962C8B-B14F-4D97-AF65-F5344CB8AC3E}">
        <p14:creationId xmlns:p14="http://schemas.microsoft.com/office/powerpoint/2010/main" val="410397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48809E-E86B-43D8-B076-E8A958210E8A}"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3C1DFF-ED64-4F39-B39C-E652E6A29487}" type="slidenum">
              <a:rPr lang="en-GB" smtClean="0"/>
              <a:t>‹#›</a:t>
            </a:fld>
            <a:endParaRPr lang="en-GB"/>
          </a:p>
        </p:txBody>
      </p:sp>
    </p:spTree>
    <p:extLst>
      <p:ext uri="{BB962C8B-B14F-4D97-AF65-F5344CB8AC3E}">
        <p14:creationId xmlns:p14="http://schemas.microsoft.com/office/powerpoint/2010/main" val="2622289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8809E-E86B-43D8-B076-E8A958210E8A}" type="datetimeFigureOut">
              <a:rPr lang="en-GB" smtClean="0"/>
              <a:t>21/08/2019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C1DFF-ED64-4F39-B39C-E652E6A29487}" type="slidenum">
              <a:rPr lang="en-GB" smtClean="0"/>
              <a:t>‹#›</a:t>
            </a:fld>
            <a:endParaRPr lang="en-GB"/>
          </a:p>
        </p:txBody>
      </p:sp>
    </p:spTree>
    <p:extLst>
      <p:ext uri="{BB962C8B-B14F-4D97-AF65-F5344CB8AC3E}">
        <p14:creationId xmlns:p14="http://schemas.microsoft.com/office/powerpoint/2010/main" val="419395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youtube.com/watch?v=0YmIQKgry_E" TargetMode="Externa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jpg"/><Relationship Id="rId7" Type="http://schemas.openxmlformats.org/officeDocument/2006/relationships/hyperlink" Target="https://www.youtube.com/watch?v=W4Glzoslt1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1.png"/><Relationship Id="rId4" Type="http://schemas.openxmlformats.org/officeDocument/2006/relationships/hyperlink" Target="https://play.kahoot.it/#/k/fc57ca4d-ee46-479a-a0f4-613e6034e22b"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businessed.co.uk/index.php/home/activities/gcse-activities/gcse-activities-topic#business-objectives" TargetMode="External"/><Relationship Id="rId5" Type="http://schemas.openxmlformats.org/officeDocument/2006/relationships/hyperlink" Target="https://www.youtube.com/watch?v=UKc271fj2ok&amp;app=desktop" TargetMode="External"/><Relationship Id="rId4" Type="http://schemas.openxmlformats.org/officeDocument/2006/relationships/hyperlink" Target="https://www.bbc.co.uk/bitesize/guides/z6wc7nb/revision/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7847" y="2605891"/>
            <a:ext cx="8167056" cy="1655762"/>
          </a:xfrm>
        </p:spPr>
        <p:txBody>
          <a:bodyPr vert="horz" lIns="91440" tIns="45720" rIns="91440" bIns="45720" rtlCol="0" anchor="t">
            <a:noAutofit/>
          </a:bodyPr>
          <a:lstStyle/>
          <a:p>
            <a:pPr marL="742950" indent="-742950" algn="l">
              <a:buAutoNum type="arabicPeriod"/>
            </a:pPr>
            <a:r>
              <a:rPr lang="en-GB" sz="4000" dirty="0">
                <a:solidFill>
                  <a:schemeClr val="bg1"/>
                </a:solidFill>
              </a:rPr>
              <a:t>How does this logo make you feel</a:t>
            </a:r>
            <a:r>
              <a:rPr lang="en-GB" sz="4000" dirty="0" smtClean="0">
                <a:solidFill>
                  <a:schemeClr val="bg1"/>
                </a:solidFill>
              </a:rPr>
              <a:t>? </a:t>
            </a:r>
            <a:endParaRPr lang="en-US" sz="2000" dirty="0">
              <a:solidFill>
                <a:schemeClr val="bg1"/>
              </a:solidFill>
            </a:endParaRPr>
          </a:p>
          <a:p>
            <a:pPr marL="742950" indent="-742950" algn="l">
              <a:buAutoNum type="arabicPeriod"/>
            </a:pPr>
            <a:r>
              <a:rPr lang="en-GB" sz="4000" dirty="0">
                <a:solidFill>
                  <a:schemeClr val="bg1"/>
                </a:solidFill>
              </a:rPr>
              <a:t>Identify the colours </a:t>
            </a:r>
            <a:r>
              <a:rPr lang="en-GB" sz="4000" b="1" dirty="0">
                <a:solidFill>
                  <a:schemeClr val="bg1"/>
                </a:solidFill>
              </a:rPr>
              <a:t>normally</a:t>
            </a:r>
            <a:r>
              <a:rPr lang="en-GB" sz="4000" dirty="0">
                <a:solidFill>
                  <a:schemeClr val="bg1"/>
                </a:solidFill>
              </a:rPr>
              <a:t> in this logo.</a:t>
            </a:r>
          </a:p>
          <a:p>
            <a:pPr marL="742950" indent="-742950" algn="l">
              <a:buAutoNum type="arabicPeriod"/>
            </a:pPr>
            <a:r>
              <a:rPr lang="en-GB" sz="4000" dirty="0">
                <a:solidFill>
                  <a:schemeClr val="bg1"/>
                </a:solidFill>
              </a:rPr>
              <a:t>Describe how the company tries to be different from its competitors.</a:t>
            </a:r>
          </a:p>
        </p:txBody>
      </p:sp>
      <p:pic>
        <p:nvPicPr>
          <p:cNvPr id="1028" name="Picture 4" descr="Image result for wipe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83020">
            <a:off x="324471" y="233367"/>
            <a:ext cx="2048051" cy="20480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mcdonalds logo"/>
          <p:cNvPicPr>
            <a:picLocks noChangeAspect="1" noChangeArrowheads="1"/>
          </p:cNvPicPr>
          <p:nvPr/>
        </p:nvPicPr>
        <p:blipFill rotWithShape="1">
          <a:blip r:embed="rId4" cstate="print">
            <a:clrChange>
              <a:clrFrom>
                <a:srgbClr val="D52B1E"/>
              </a:clrFrom>
              <a:clrTo>
                <a:srgbClr val="D52B1E">
                  <a:alpha val="0"/>
                </a:srgbClr>
              </a:clrTo>
            </a:clrChange>
            <a:biLevel thresh="75000"/>
            <a:extLst>
              <a:ext uri="{28A0092B-C50C-407E-A947-70E740481C1C}">
                <a14:useLocalDpi xmlns:a14="http://schemas.microsoft.com/office/drawing/2010/main" val="0"/>
              </a:ext>
            </a:extLst>
          </a:blip>
          <a:srcRect l="9327" r="10201"/>
          <a:stretch/>
        </p:blipFill>
        <p:spPr bwMode="auto">
          <a:xfrm>
            <a:off x="8585197" y="2815768"/>
            <a:ext cx="3091543" cy="26892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quiz tim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292" b="13687"/>
          <a:stretch/>
        </p:blipFill>
        <p:spPr bwMode="auto">
          <a:xfrm>
            <a:off x="4441371" y="174171"/>
            <a:ext cx="2577507" cy="19594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362857" y="232228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82170" y="232228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008741" y="231503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313540" y="231503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632853" y="231503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959424" y="232229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329546" y="232954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648859" y="232954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975430"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280229"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99542"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926113" y="232955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259941" y="232954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579254" y="232954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905825"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210624"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529937"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856508" y="232955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226630" y="233680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545943" y="233680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872514" y="232954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177313" y="232954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7496626" y="232954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7823197" y="233680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8149771" y="234405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469084" y="234405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795655" y="233680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100454" y="233680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9419767" y="233680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9746338" y="234406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10116460" y="235131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10435773" y="235131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10762344" y="23440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1067143" y="23440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11386456" y="23440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11713027" y="235131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370113" y="637902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89426" y="637902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1015997" y="63717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1320796" y="63717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640109" y="63717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1966680" y="637902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2336802" y="63862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2656115" y="63862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2982686"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3287485"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3606798"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3933369" y="638628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4267197" y="63862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4586510" y="63862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913081"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217880"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537193"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863764" y="638628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6233886" y="639353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6553199" y="639353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6879770" y="638628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7184569" y="638628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503882" y="638628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830453" y="639354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157027" y="640079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8476340" y="640079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8802911" y="639353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9107710" y="639353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9427023" y="639353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9753594" y="640079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10123716" y="640804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10443029" y="640804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10769600" y="64007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11074399" y="64007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11393712" y="64007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11720283" y="64080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355603" y="257628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362863" y="281576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355609" y="306976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355609" y="334553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355609" y="362131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355609" y="389707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355603" y="417286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362863" y="444137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370123" y="469537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362869" y="494936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362869" y="521062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362869" y="545737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362869" y="568959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355615" y="591456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355615" y="614679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11713039" y="261257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11720299" y="285205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11713045" y="310605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11713045" y="338182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11713045" y="365759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11713045" y="393336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11713039" y="420914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11720299" y="447766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11727559" y="47316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11720305" y="498565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11720305" y="524691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11720305" y="54936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11720305" y="572588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11713051" y="595085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11713051" y="618308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0952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765176"/>
            <a:ext cx="12192000" cy="37651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2050" name="Picture 2" descr="https://cdn.pixabay.com/photo/2015/02/08/23/30/laptop-629233_960_720.png"/>
          <p:cNvPicPr>
            <a:picLocks noChangeAspect="1" noChangeArrowheads="1"/>
          </p:cNvPicPr>
          <p:nvPr/>
        </p:nvPicPr>
        <p:blipFill rotWithShape="1">
          <a:blip r:embed="rId4">
            <a:extLst>
              <a:ext uri="{28A0092B-C50C-407E-A947-70E740481C1C}">
                <a14:useLocalDpi xmlns:a14="http://schemas.microsoft.com/office/drawing/2010/main" val="0"/>
              </a:ext>
            </a:extLst>
          </a:blip>
          <a:srcRect l="3690" r="4304" b="13220"/>
          <a:stretch/>
        </p:blipFill>
        <p:spPr bwMode="auto">
          <a:xfrm>
            <a:off x="192505" y="874390"/>
            <a:ext cx="11999496" cy="66493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srcRect t="9305" b="11210"/>
          <a:stretch/>
        </p:blipFill>
        <p:spPr>
          <a:xfrm>
            <a:off x="1771650" y="1255181"/>
            <a:ext cx="8873799" cy="3905250"/>
          </a:xfrm>
          <a:prstGeom prst="rect">
            <a:avLst/>
          </a:prstGeom>
        </p:spPr>
      </p:pic>
      <p:grpSp>
        <p:nvGrpSpPr>
          <p:cNvPr id="14" name="Group 13"/>
          <p:cNvGrpSpPr/>
          <p:nvPr/>
        </p:nvGrpSpPr>
        <p:grpSpPr>
          <a:xfrm>
            <a:off x="2478060" y="2231965"/>
            <a:ext cx="6081189" cy="2740083"/>
            <a:chOff x="1830360" y="2481274"/>
            <a:chExt cx="6081189" cy="2740083"/>
          </a:xfrm>
        </p:grpSpPr>
        <p:sp>
          <p:nvSpPr>
            <p:cNvPr id="8" name="Rectangle 7"/>
            <p:cNvSpPr/>
            <p:nvPr/>
          </p:nvSpPr>
          <p:spPr>
            <a:xfrm>
              <a:off x="3564835" y="3061252"/>
              <a:ext cx="1868556" cy="2160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830360" y="2762366"/>
              <a:ext cx="1615205" cy="228671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042992" y="2481274"/>
              <a:ext cx="1868557" cy="169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Lorraine Clark</a:t>
              </a:r>
              <a:endParaRPr lang="en-GB" sz="1000" dirty="0">
                <a:solidFill>
                  <a:schemeClr val="tx1"/>
                </a:solidFill>
              </a:endParaRPr>
            </a:p>
          </p:txBody>
        </p:sp>
        <p:sp>
          <p:nvSpPr>
            <p:cNvPr id="12" name="Rectangle 11"/>
            <p:cNvSpPr/>
            <p:nvPr/>
          </p:nvSpPr>
          <p:spPr>
            <a:xfrm>
              <a:off x="5692477" y="2514427"/>
              <a:ext cx="368291" cy="324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042992" y="2762366"/>
              <a:ext cx="1868556"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p:cNvGrpSpPr/>
          <p:nvPr/>
        </p:nvGrpSpPr>
        <p:grpSpPr>
          <a:xfrm>
            <a:off x="798473" y="596241"/>
            <a:ext cx="10565236" cy="5051523"/>
            <a:chOff x="798473" y="596241"/>
            <a:chExt cx="10565236" cy="5051523"/>
          </a:xfrm>
        </p:grpSpPr>
        <p:pic>
          <p:nvPicPr>
            <p:cNvPr id="3" name="Picture 2"/>
            <p:cNvPicPr>
              <a:picLocks noChangeAspect="1"/>
            </p:cNvPicPr>
            <p:nvPr/>
          </p:nvPicPr>
          <p:blipFill rotWithShape="1">
            <a:blip r:embed="rId6"/>
            <a:srcRect t="12965" r="7631" b="25251"/>
            <a:stretch/>
          </p:blipFill>
          <p:spPr>
            <a:xfrm>
              <a:off x="798473" y="596241"/>
              <a:ext cx="10565236" cy="5051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22"/>
            <p:cNvSpPr/>
            <p:nvPr/>
          </p:nvSpPr>
          <p:spPr>
            <a:xfrm>
              <a:off x="1459654" y="1323639"/>
              <a:ext cx="3939120" cy="40762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Lorraine Clark</a:t>
              </a:r>
              <a:endParaRPr lang="en-GB" sz="1600" dirty="0">
                <a:solidFill>
                  <a:schemeClr val="tx1"/>
                </a:solidFill>
              </a:endParaRPr>
            </a:p>
          </p:txBody>
        </p:sp>
        <p:sp>
          <p:nvSpPr>
            <p:cNvPr id="24" name="Rectangle 23"/>
            <p:cNvSpPr/>
            <p:nvPr/>
          </p:nvSpPr>
          <p:spPr>
            <a:xfrm>
              <a:off x="833725" y="1259148"/>
              <a:ext cx="685917" cy="782365"/>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327139" y="1712218"/>
              <a:ext cx="3939118" cy="367232"/>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0278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47533"/>
          <a:stretch/>
        </p:blipFill>
        <p:spPr>
          <a:xfrm>
            <a:off x="0" y="3765176"/>
            <a:ext cx="12192000" cy="376517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7533"/>
          <a:stretch/>
        </p:blipFill>
        <p:spPr>
          <a:xfrm>
            <a:off x="0" y="0"/>
            <a:ext cx="12192000" cy="3765176"/>
          </a:xfrm>
          <a:prstGeom prst="rect">
            <a:avLst/>
          </a:prstGeom>
        </p:spPr>
      </p:pic>
      <p:sp>
        <p:nvSpPr>
          <p:cNvPr id="5" name="Rounded Rectangle 4"/>
          <p:cNvSpPr/>
          <p:nvPr/>
        </p:nvSpPr>
        <p:spPr>
          <a:xfrm>
            <a:off x="2286000" y="481263"/>
            <a:ext cx="3320716" cy="5727032"/>
          </a:xfrm>
          <a:custGeom>
            <a:avLst/>
            <a:gdLst>
              <a:gd name="connsiteX0" fmla="*/ 0 w 3320716"/>
              <a:gd name="connsiteY0" fmla="*/ 553464 h 5630779"/>
              <a:gd name="connsiteX1" fmla="*/ 553464 w 3320716"/>
              <a:gd name="connsiteY1" fmla="*/ 0 h 5630779"/>
              <a:gd name="connsiteX2" fmla="*/ 2767252 w 3320716"/>
              <a:gd name="connsiteY2" fmla="*/ 0 h 5630779"/>
              <a:gd name="connsiteX3" fmla="*/ 3320716 w 3320716"/>
              <a:gd name="connsiteY3" fmla="*/ 553464 h 5630779"/>
              <a:gd name="connsiteX4" fmla="*/ 3320716 w 3320716"/>
              <a:gd name="connsiteY4" fmla="*/ 5077315 h 5630779"/>
              <a:gd name="connsiteX5" fmla="*/ 2767252 w 3320716"/>
              <a:gd name="connsiteY5" fmla="*/ 5630779 h 5630779"/>
              <a:gd name="connsiteX6" fmla="*/ 553464 w 3320716"/>
              <a:gd name="connsiteY6" fmla="*/ 5630779 h 5630779"/>
              <a:gd name="connsiteX7" fmla="*/ 0 w 3320716"/>
              <a:gd name="connsiteY7" fmla="*/ 5077315 h 5630779"/>
              <a:gd name="connsiteX8" fmla="*/ 0 w 3320716"/>
              <a:gd name="connsiteY8" fmla="*/ 553464 h 5630779"/>
              <a:gd name="connsiteX0" fmla="*/ 0 w 3320716"/>
              <a:gd name="connsiteY0" fmla="*/ 625653 h 5702968"/>
              <a:gd name="connsiteX1" fmla="*/ 360959 w 3320716"/>
              <a:gd name="connsiteY1" fmla="*/ 0 h 5702968"/>
              <a:gd name="connsiteX2" fmla="*/ 2767252 w 3320716"/>
              <a:gd name="connsiteY2" fmla="*/ 72189 h 5702968"/>
              <a:gd name="connsiteX3" fmla="*/ 3320716 w 3320716"/>
              <a:gd name="connsiteY3" fmla="*/ 625653 h 5702968"/>
              <a:gd name="connsiteX4" fmla="*/ 3320716 w 3320716"/>
              <a:gd name="connsiteY4" fmla="*/ 5149504 h 5702968"/>
              <a:gd name="connsiteX5" fmla="*/ 2767252 w 3320716"/>
              <a:gd name="connsiteY5" fmla="*/ 5702968 h 5702968"/>
              <a:gd name="connsiteX6" fmla="*/ 553464 w 3320716"/>
              <a:gd name="connsiteY6" fmla="*/ 5702968 h 5702968"/>
              <a:gd name="connsiteX7" fmla="*/ 0 w 3320716"/>
              <a:gd name="connsiteY7" fmla="*/ 5149504 h 5702968"/>
              <a:gd name="connsiteX8" fmla="*/ 0 w 3320716"/>
              <a:gd name="connsiteY8" fmla="*/ 625653 h 5702968"/>
              <a:gd name="connsiteX0" fmla="*/ 0 w 3320716"/>
              <a:gd name="connsiteY0" fmla="*/ 649717 h 5727032"/>
              <a:gd name="connsiteX1" fmla="*/ 360959 w 3320716"/>
              <a:gd name="connsiteY1" fmla="*/ 24064 h 5727032"/>
              <a:gd name="connsiteX2" fmla="*/ 2767252 w 3320716"/>
              <a:gd name="connsiteY2" fmla="*/ 0 h 5727032"/>
              <a:gd name="connsiteX3" fmla="*/ 3320716 w 3320716"/>
              <a:gd name="connsiteY3" fmla="*/ 649717 h 5727032"/>
              <a:gd name="connsiteX4" fmla="*/ 3320716 w 3320716"/>
              <a:gd name="connsiteY4" fmla="*/ 5173568 h 5727032"/>
              <a:gd name="connsiteX5" fmla="*/ 2767252 w 3320716"/>
              <a:gd name="connsiteY5" fmla="*/ 5727032 h 5727032"/>
              <a:gd name="connsiteX6" fmla="*/ 553464 w 3320716"/>
              <a:gd name="connsiteY6" fmla="*/ 5727032 h 5727032"/>
              <a:gd name="connsiteX7" fmla="*/ 0 w 3320716"/>
              <a:gd name="connsiteY7" fmla="*/ 5173568 h 5727032"/>
              <a:gd name="connsiteX8" fmla="*/ 0 w 3320716"/>
              <a:gd name="connsiteY8" fmla="*/ 649717 h 5727032"/>
              <a:gd name="connsiteX0" fmla="*/ 0 w 3320716"/>
              <a:gd name="connsiteY0" fmla="*/ 385022 h 5727032"/>
              <a:gd name="connsiteX1" fmla="*/ 360959 w 3320716"/>
              <a:gd name="connsiteY1" fmla="*/ 24064 h 5727032"/>
              <a:gd name="connsiteX2" fmla="*/ 2767252 w 3320716"/>
              <a:gd name="connsiteY2" fmla="*/ 0 h 5727032"/>
              <a:gd name="connsiteX3" fmla="*/ 3320716 w 3320716"/>
              <a:gd name="connsiteY3" fmla="*/ 649717 h 5727032"/>
              <a:gd name="connsiteX4" fmla="*/ 3320716 w 3320716"/>
              <a:gd name="connsiteY4" fmla="*/ 5173568 h 5727032"/>
              <a:gd name="connsiteX5" fmla="*/ 2767252 w 3320716"/>
              <a:gd name="connsiteY5" fmla="*/ 5727032 h 5727032"/>
              <a:gd name="connsiteX6" fmla="*/ 553464 w 3320716"/>
              <a:gd name="connsiteY6" fmla="*/ 5727032 h 5727032"/>
              <a:gd name="connsiteX7" fmla="*/ 0 w 3320716"/>
              <a:gd name="connsiteY7" fmla="*/ 5173568 h 5727032"/>
              <a:gd name="connsiteX8" fmla="*/ 0 w 3320716"/>
              <a:gd name="connsiteY8" fmla="*/ 385022 h 572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716" h="5727032">
                <a:moveTo>
                  <a:pt x="0" y="385022"/>
                </a:moveTo>
                <a:cubicBezTo>
                  <a:pt x="0" y="79352"/>
                  <a:pt x="55289" y="24064"/>
                  <a:pt x="360959" y="24064"/>
                </a:cubicBezTo>
                <a:cubicBezTo>
                  <a:pt x="1098888" y="24064"/>
                  <a:pt x="2029323" y="0"/>
                  <a:pt x="2767252" y="0"/>
                </a:cubicBezTo>
                <a:cubicBezTo>
                  <a:pt x="3072922" y="0"/>
                  <a:pt x="3320716" y="344047"/>
                  <a:pt x="3320716" y="649717"/>
                </a:cubicBezTo>
                <a:lnTo>
                  <a:pt x="3320716" y="5173568"/>
                </a:lnTo>
                <a:cubicBezTo>
                  <a:pt x="3320716" y="5479238"/>
                  <a:pt x="3072922" y="5727032"/>
                  <a:pt x="2767252" y="5727032"/>
                </a:cubicBezTo>
                <a:lnTo>
                  <a:pt x="553464" y="5727032"/>
                </a:lnTo>
                <a:cubicBezTo>
                  <a:pt x="247794" y="5727032"/>
                  <a:pt x="0" y="5479238"/>
                  <a:pt x="0" y="5173568"/>
                </a:cubicBezTo>
                <a:lnTo>
                  <a:pt x="0" y="3850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maquette.pro/wp-content/uploads/2016/10/3-2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716" y="-565180"/>
            <a:ext cx="12464716" cy="8307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obotsapp.spectrum.ieee.org/play-button2@2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2552" y="1812758"/>
            <a:ext cx="2920164" cy="292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514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765176"/>
            <a:ext cx="12192000" cy="37651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2050" name="Picture 2" descr="https://cdn.pixabay.com/photo/2015/02/08/23/30/laptop-629233_960_720.png"/>
          <p:cNvPicPr>
            <a:picLocks noChangeAspect="1" noChangeArrowheads="1"/>
          </p:cNvPicPr>
          <p:nvPr/>
        </p:nvPicPr>
        <p:blipFill rotWithShape="1">
          <a:blip r:embed="rId4">
            <a:extLst>
              <a:ext uri="{28A0092B-C50C-407E-A947-70E740481C1C}">
                <a14:useLocalDpi xmlns:a14="http://schemas.microsoft.com/office/drawing/2010/main" val="0"/>
              </a:ext>
            </a:extLst>
          </a:blip>
          <a:srcRect l="3690" r="4304" b="13220"/>
          <a:stretch/>
        </p:blipFill>
        <p:spPr bwMode="auto">
          <a:xfrm>
            <a:off x="192505" y="874390"/>
            <a:ext cx="11999496" cy="66493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srcRect t="9305" b="11210"/>
          <a:stretch/>
        </p:blipFill>
        <p:spPr>
          <a:xfrm>
            <a:off x="1771650" y="1255181"/>
            <a:ext cx="8873799" cy="3905250"/>
          </a:xfrm>
          <a:prstGeom prst="rect">
            <a:avLst/>
          </a:prstGeom>
        </p:spPr>
      </p:pic>
      <p:grpSp>
        <p:nvGrpSpPr>
          <p:cNvPr id="14" name="Group 13"/>
          <p:cNvGrpSpPr/>
          <p:nvPr/>
        </p:nvGrpSpPr>
        <p:grpSpPr>
          <a:xfrm>
            <a:off x="2478060" y="2231965"/>
            <a:ext cx="6081189" cy="2740083"/>
            <a:chOff x="1830360" y="2481274"/>
            <a:chExt cx="6081189" cy="2740083"/>
          </a:xfrm>
        </p:grpSpPr>
        <p:sp>
          <p:nvSpPr>
            <p:cNvPr id="8" name="Rectangle 7"/>
            <p:cNvSpPr/>
            <p:nvPr/>
          </p:nvSpPr>
          <p:spPr>
            <a:xfrm>
              <a:off x="3564835" y="3061252"/>
              <a:ext cx="1868556" cy="2160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830360" y="2762366"/>
              <a:ext cx="1615205" cy="228671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042992" y="2481274"/>
              <a:ext cx="1868557" cy="169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Lorraine Clark</a:t>
              </a:r>
              <a:endParaRPr lang="en-GB" sz="1000" dirty="0">
                <a:solidFill>
                  <a:schemeClr val="tx1"/>
                </a:solidFill>
              </a:endParaRPr>
            </a:p>
          </p:txBody>
        </p:sp>
        <p:sp>
          <p:nvSpPr>
            <p:cNvPr id="12" name="Rectangle 11"/>
            <p:cNvSpPr/>
            <p:nvPr/>
          </p:nvSpPr>
          <p:spPr>
            <a:xfrm>
              <a:off x="5692477" y="2514427"/>
              <a:ext cx="368291" cy="324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042992" y="2762366"/>
              <a:ext cx="1868556"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p:cNvGrpSpPr/>
          <p:nvPr/>
        </p:nvGrpSpPr>
        <p:grpSpPr>
          <a:xfrm>
            <a:off x="798473" y="596241"/>
            <a:ext cx="10565236" cy="5051523"/>
            <a:chOff x="798473" y="596241"/>
            <a:chExt cx="10565236" cy="5051523"/>
          </a:xfrm>
        </p:grpSpPr>
        <p:pic>
          <p:nvPicPr>
            <p:cNvPr id="3" name="Picture 2"/>
            <p:cNvPicPr>
              <a:picLocks noChangeAspect="1"/>
            </p:cNvPicPr>
            <p:nvPr/>
          </p:nvPicPr>
          <p:blipFill rotWithShape="1">
            <a:blip r:embed="rId6"/>
            <a:srcRect t="12965" r="7631" b="25251"/>
            <a:stretch/>
          </p:blipFill>
          <p:spPr>
            <a:xfrm>
              <a:off x="798473" y="596241"/>
              <a:ext cx="10565236" cy="5051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22"/>
            <p:cNvSpPr/>
            <p:nvPr/>
          </p:nvSpPr>
          <p:spPr>
            <a:xfrm>
              <a:off x="1459654" y="1323639"/>
              <a:ext cx="3939120" cy="40762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Lorraine Clark</a:t>
              </a:r>
              <a:endParaRPr lang="en-GB" sz="1600" dirty="0">
                <a:solidFill>
                  <a:schemeClr val="tx1"/>
                </a:solidFill>
              </a:endParaRPr>
            </a:p>
          </p:txBody>
        </p:sp>
        <p:sp>
          <p:nvSpPr>
            <p:cNvPr id="24" name="Rectangle 23"/>
            <p:cNvSpPr/>
            <p:nvPr/>
          </p:nvSpPr>
          <p:spPr>
            <a:xfrm>
              <a:off x="833725" y="1259148"/>
              <a:ext cx="685917" cy="782365"/>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327139" y="1712218"/>
              <a:ext cx="3939118" cy="367232"/>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6464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765176"/>
            <a:ext cx="12192000" cy="37651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2050" name="Picture 2" descr="https://cdn.pixabay.com/photo/2015/02/08/23/30/laptop-629233_960_720.png"/>
          <p:cNvPicPr>
            <a:picLocks noChangeAspect="1" noChangeArrowheads="1"/>
          </p:cNvPicPr>
          <p:nvPr/>
        </p:nvPicPr>
        <p:blipFill rotWithShape="1">
          <a:blip r:embed="rId4">
            <a:extLst>
              <a:ext uri="{28A0092B-C50C-407E-A947-70E740481C1C}">
                <a14:useLocalDpi xmlns:a14="http://schemas.microsoft.com/office/drawing/2010/main" val="0"/>
              </a:ext>
            </a:extLst>
          </a:blip>
          <a:srcRect l="3690" r="4304" b="13220"/>
          <a:stretch/>
        </p:blipFill>
        <p:spPr bwMode="auto">
          <a:xfrm>
            <a:off x="192505" y="874390"/>
            <a:ext cx="11999496" cy="66493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33550" y="1200150"/>
            <a:ext cx="8972550" cy="430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Image result for deadline date calend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49" y="1200149"/>
            <a:ext cx="8972551" cy="4305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569" y="-24470"/>
            <a:ext cx="1247354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25400" dir="5400000" algn="ctr" rotWithShape="0">
                    <a:srgbClr val="6E747A">
                      <a:alpha val="43000"/>
                    </a:srgbClr>
                  </a:outerShdw>
                </a:effectLst>
              </a:rPr>
              <a:t>HOMEWORK DUE: NEXT TRAINING SESSION</a:t>
            </a:r>
          </a:p>
        </p:txBody>
      </p:sp>
    </p:spTree>
    <p:extLst>
      <p:ext uri="{BB962C8B-B14F-4D97-AF65-F5344CB8AC3E}">
        <p14:creationId xmlns:p14="http://schemas.microsoft.com/office/powerpoint/2010/main" val="3555026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87" y="3737880"/>
            <a:ext cx="12192000" cy="37651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sp>
        <p:nvSpPr>
          <p:cNvPr id="2" name="Title 1"/>
          <p:cNvSpPr>
            <a:spLocks noGrp="1"/>
          </p:cNvSpPr>
          <p:nvPr>
            <p:ph type="ctrTitle"/>
          </p:nvPr>
        </p:nvSpPr>
        <p:spPr>
          <a:xfrm>
            <a:off x="-1588" y="-151551"/>
            <a:ext cx="12193587" cy="1470025"/>
          </a:xfrm>
        </p:spPr>
        <p:txBody>
          <a:bodyPr>
            <a:normAutofit/>
          </a:bodyPr>
          <a:lstStyle/>
          <a:p>
            <a:pPr>
              <a:defRPr/>
            </a:pPr>
            <a:r>
              <a:rPr lang="en-GB" dirty="0">
                <a:latin typeface="Berlin Sans FB" panose="020E0602020502020306" pitchFamily="34" charset="0"/>
              </a:rPr>
              <a:t>Evaluate the </a:t>
            </a:r>
            <a:r>
              <a:rPr lang="en-GB" dirty="0" smtClean="0">
                <a:latin typeface="Berlin Sans FB" panose="020E0602020502020306" pitchFamily="34" charset="0"/>
              </a:rPr>
              <a:t>Lesson with an Emoji</a:t>
            </a:r>
            <a:endParaRPr lang="en-GB" dirty="0">
              <a:latin typeface="Berlin Sans FB" panose="020E0602020502020306" pitchFamily="34" charset="0"/>
            </a:endParaRPr>
          </a:p>
        </p:txBody>
      </p:sp>
      <p:pic>
        <p:nvPicPr>
          <p:cNvPr id="1026" name="Picture 2" descr="http://www.kansascity.com/living/liv-columns-blogs/jenee-osterheldt/n5aprs/picture669451/alternates/FREE_960/Emoji%20Cry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48" y="3463780"/>
            <a:ext cx="4527047" cy="4357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eislamicmonthly.com/wp-content/uploads/2015/06/Heart-Ey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4413" y="4039381"/>
            <a:ext cx="3198490" cy="31984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media-cache-ak0.pinimg.com/736x/17/8a/f0/178af0e17c38c2cf0b1075c4b4b55cf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6904" y="1507830"/>
            <a:ext cx="3396402" cy="34142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30jyx6idvafhs.cloudfront.net/content/uploads/2015/05/07152841/thumb.jpg"/>
          <p:cNvPicPr>
            <a:picLocks noChangeAspect="1" noChangeArrowheads="1"/>
          </p:cNvPicPr>
          <p:nvPr/>
        </p:nvPicPr>
        <p:blipFill rotWithShape="1">
          <a:blip r:embed="rId7">
            <a:extLst>
              <a:ext uri="{28A0092B-C50C-407E-A947-70E740481C1C}">
                <a14:useLocalDpi xmlns:a14="http://schemas.microsoft.com/office/drawing/2010/main" val="0"/>
              </a:ext>
            </a:extLst>
          </a:blip>
          <a:srcRect l="31902" t="15910" r="31677" b="15920"/>
          <a:stretch/>
        </p:blipFill>
        <p:spPr bwMode="auto">
          <a:xfrm>
            <a:off x="8487552" y="1329797"/>
            <a:ext cx="3704448" cy="3640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560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030" y="4833763"/>
            <a:ext cx="11059712" cy="1655762"/>
          </a:xfrm>
        </p:spPr>
        <p:txBody>
          <a:bodyPr vert="horz" lIns="91440" tIns="45720" rIns="91440" bIns="45720" rtlCol="0" anchor="t">
            <a:noAutofit/>
          </a:bodyPr>
          <a:lstStyle/>
          <a:p>
            <a:pPr marL="742950" indent="-742950" algn="l">
              <a:buAutoNum type="arabicPeriod"/>
            </a:pPr>
            <a:r>
              <a:rPr lang="en-GB" sz="4000" dirty="0">
                <a:solidFill>
                  <a:schemeClr val="bg1"/>
                </a:solidFill>
              </a:rPr>
              <a:t>Identify the colours </a:t>
            </a:r>
            <a:r>
              <a:rPr lang="en-GB" sz="4000" b="1" dirty="0">
                <a:solidFill>
                  <a:schemeClr val="bg1"/>
                </a:solidFill>
              </a:rPr>
              <a:t>normally</a:t>
            </a:r>
            <a:r>
              <a:rPr lang="en-GB" sz="4000" dirty="0">
                <a:solidFill>
                  <a:schemeClr val="bg1"/>
                </a:solidFill>
              </a:rPr>
              <a:t> in this logo </a:t>
            </a:r>
            <a:endParaRPr lang="en-GB" sz="4000" dirty="0" smtClean="0">
              <a:solidFill>
                <a:schemeClr val="bg1"/>
              </a:solidFill>
            </a:endParaRPr>
          </a:p>
          <a:p>
            <a:pPr marL="742950" indent="-742950" algn="l">
              <a:buAutoNum type="arabicPeriod"/>
            </a:pPr>
            <a:r>
              <a:rPr lang="en-GB" sz="4000" dirty="0" smtClean="0">
                <a:solidFill>
                  <a:schemeClr val="bg1"/>
                </a:solidFill>
              </a:rPr>
              <a:t>How does this company enhance creativity?</a:t>
            </a:r>
            <a:endParaRPr lang="en-GB" sz="4000" dirty="0">
              <a:solidFill>
                <a:schemeClr val="bg1"/>
              </a:solidFill>
            </a:endParaRPr>
          </a:p>
        </p:txBody>
      </p:sp>
      <p:pic>
        <p:nvPicPr>
          <p:cNvPr id="1028" name="Picture 4" descr="Image result for wipe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83020">
            <a:off x="324471" y="233367"/>
            <a:ext cx="2048051" cy="20480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quiz tim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292" b="13687"/>
          <a:stretch/>
        </p:blipFill>
        <p:spPr bwMode="auto">
          <a:xfrm>
            <a:off x="4441371" y="174171"/>
            <a:ext cx="2577507" cy="19594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362857" y="232228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82170" y="232228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008741" y="231503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313540" y="231503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632853" y="231503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959424" y="232229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329546" y="232954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648859" y="232954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975430"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280229"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99542"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926113" y="232955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259941" y="232954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579254" y="232954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905825"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210624"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529937"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856508" y="232955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226630" y="233680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545943" y="233680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872514" y="232954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177313" y="232954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7496626" y="232954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7823197" y="233680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8149771" y="234405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469084" y="234405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795655" y="233680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100454" y="233680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9419767" y="233680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9746338" y="234406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10116460" y="235131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10435773" y="235131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10762344" y="23440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1067143" y="23440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11386456" y="23440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11713027" y="235131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370113" y="637902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89426" y="637902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1015997" y="63717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1320796" y="63717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640109" y="63717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1966680" y="637902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2336802" y="63862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2656115" y="63862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2982686"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3287485"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3606798"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3933369" y="638628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4267197" y="63862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4586510" y="63862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913081"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217880"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537193"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863764" y="638628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6233886" y="639353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6553199" y="639353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6879770" y="638628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7184569" y="638628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503882" y="638628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830453" y="639354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157027" y="640079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8476340" y="640079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8802911" y="639353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9107710" y="639353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9427023" y="639353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9753594" y="640079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10123716" y="640804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10443029" y="640804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10769600" y="64007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11074399" y="64007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11393712" y="64007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11720283" y="64080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355603" y="257628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362863" y="281576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355609" y="306976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355609" y="334553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355609" y="362131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355609" y="389707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355603" y="417286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362863" y="444137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370123" y="469537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362869" y="494936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362869" y="521062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362869" y="545737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362869" y="568959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355615" y="591456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355615" y="614679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11713039" y="261257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11720299" y="285205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11713045" y="310605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11713045" y="338182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11713045" y="365759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11713045" y="393336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11713039" y="420914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11720299" y="447766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11727559" y="47316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11720305" y="498565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11720305" y="524691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11720305" y="54936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11720305" y="572588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11713051" y="595085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11713051" y="618308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https://cdn.vox-cdn.com/uploads/chorus_asset/file/6466217/fixed-google-logo-font.png"/>
          <p:cNvPicPr>
            <a:picLocks noChangeAspect="1" noChangeArrowheads="1"/>
          </p:cNvPicPr>
          <p:nvPr/>
        </p:nvPicPr>
        <p:blipFill>
          <a:blip r:embed="rId5">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3563136" y="2733484"/>
            <a:ext cx="5123662" cy="170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998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3697940"/>
            <a:ext cx="12192000" cy="3267636"/>
          </a:xfrm>
          <a:prstGeom prst="rect">
            <a:avLst/>
          </a:prstGeom>
        </p:spPr>
      </p:pic>
      <p:sp>
        <p:nvSpPr>
          <p:cNvPr id="2" name="Title 1"/>
          <p:cNvSpPr>
            <a:spLocks noGrp="1"/>
          </p:cNvSpPr>
          <p:nvPr>
            <p:ph type="title"/>
          </p:nvPr>
        </p:nvSpPr>
        <p:spPr/>
        <p:txBody>
          <a:bodyPr/>
          <a:lstStyle/>
          <a:p>
            <a:r>
              <a:rPr lang="en-GB" dirty="0">
                <a:solidFill>
                  <a:srgbClr val="6D4361"/>
                </a:solidFill>
              </a:rPr>
              <a:t>Learning Intentions</a:t>
            </a:r>
          </a:p>
        </p:txBody>
      </p:sp>
      <p:sp>
        <p:nvSpPr>
          <p:cNvPr id="8" name="Content Placeholder 7"/>
          <p:cNvSpPr>
            <a:spLocks noGrp="1"/>
          </p:cNvSpPr>
          <p:nvPr>
            <p:ph idx="1"/>
          </p:nvPr>
        </p:nvSpPr>
        <p:spPr>
          <a:xfrm>
            <a:off x="838200" y="1547439"/>
            <a:ext cx="10744200" cy="2407024"/>
          </a:xfrm>
        </p:spPr>
        <p:txBody>
          <a:bodyPr vert="horz" lIns="91440" tIns="45720" rIns="91440" bIns="45720" rtlCol="0" anchor="t">
            <a:normAutofit/>
          </a:bodyPr>
          <a:lstStyle/>
          <a:p>
            <a:pPr marL="342900" indent="-342900" fontAlgn="base">
              <a:spcBef>
                <a:spcPct val="20000"/>
              </a:spcBef>
              <a:spcAft>
                <a:spcPct val="0"/>
              </a:spcAft>
              <a:buSzPct val="100000"/>
              <a:buFontTx/>
              <a:buChar char="•"/>
              <a:defRPr/>
            </a:pPr>
            <a:r>
              <a:rPr lang="en-GB" sz="3200" dirty="0"/>
              <a:t>I </a:t>
            </a:r>
            <a:r>
              <a:rPr lang="en-GB" sz="3200" dirty="0" smtClean="0"/>
              <a:t>will continue to explore Corporate Culture</a:t>
            </a:r>
            <a:endParaRPr lang="en-GB" sz="3200" dirty="0"/>
          </a:p>
          <a:p>
            <a:pPr marL="342900" indent="-342900" fontAlgn="base">
              <a:spcBef>
                <a:spcPct val="20000"/>
              </a:spcBef>
              <a:spcAft>
                <a:spcPct val="0"/>
              </a:spcAft>
              <a:buSzPct val="100000"/>
              <a:buFontTx/>
              <a:buChar char="•"/>
              <a:defRPr/>
            </a:pPr>
            <a:r>
              <a:rPr lang="en-GB" sz="3200" dirty="0"/>
              <a:t>I will use digital software to create and publish digital content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5611" y="413121"/>
            <a:ext cx="1035423" cy="1035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tle 1"/>
          <p:cNvSpPr txBox="1">
            <a:spLocks/>
          </p:cNvSpPr>
          <p:nvPr/>
        </p:nvSpPr>
        <p:spPr>
          <a:xfrm>
            <a:off x="1066800" y="3274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5400" b="0" kern="1200" smtClean="0">
                <a:solidFill>
                  <a:srgbClr val="6D4361"/>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pPr algn="r"/>
            <a:r>
              <a:rPr lang="en-GB"/>
              <a:t>Success Criteria</a:t>
            </a:r>
          </a:p>
        </p:txBody>
      </p:sp>
      <p:sp>
        <p:nvSpPr>
          <p:cNvPr id="14" name="Content Placeholder 2"/>
          <p:cNvSpPr txBox="1">
            <a:spLocks/>
          </p:cNvSpPr>
          <p:nvPr/>
        </p:nvSpPr>
        <p:spPr>
          <a:xfrm>
            <a:off x="838200" y="4334622"/>
            <a:ext cx="10744200" cy="35144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20000"/>
              </a:spcBef>
              <a:buSzPct val="100000"/>
              <a:buFontTx/>
              <a:buChar char="•"/>
              <a:defRPr/>
            </a:pPr>
            <a:r>
              <a:rPr lang="en-GB" sz="3200" dirty="0"/>
              <a:t>I can </a:t>
            </a:r>
            <a:r>
              <a:rPr lang="en-GB" sz="3200" dirty="0" smtClean="0"/>
              <a:t>transfer my knowledge of corporate culture/identity into a practical setting</a:t>
            </a:r>
            <a:endParaRPr lang="en-GB" sz="3200" dirty="0"/>
          </a:p>
          <a:p>
            <a:pPr marL="342900" indent="-342900">
              <a:spcBef>
                <a:spcPct val="20000"/>
              </a:spcBef>
              <a:buSzPct val="100000"/>
              <a:buFontTx/>
              <a:buChar char="•"/>
              <a:defRPr/>
            </a:pPr>
            <a:r>
              <a:rPr lang="en-GB" sz="3200" dirty="0"/>
              <a:t>I can </a:t>
            </a:r>
            <a:r>
              <a:rPr lang="en-GB" sz="3200" dirty="0" smtClean="0"/>
              <a:t>utilise my prior knowledge to create a professional display/ poster</a:t>
            </a:r>
            <a:endParaRPr lang="en-GB" sz="3200" dirty="0"/>
          </a:p>
          <a:p>
            <a:pPr marL="342900" indent="-342900">
              <a:spcBef>
                <a:spcPct val="20000"/>
              </a:spcBef>
              <a:buSzPct val="100000"/>
              <a:buFontTx/>
              <a:buChar char="•"/>
              <a:defRPr/>
            </a:pPr>
            <a:r>
              <a:rPr lang="en-GB" sz="3200" dirty="0"/>
              <a:t>I have developed </a:t>
            </a:r>
            <a:r>
              <a:rPr lang="en-GB" sz="3200" dirty="0" smtClean="0"/>
              <a:t>my creativity and IT skills</a:t>
            </a:r>
            <a:r>
              <a:rPr lang="en-GB" sz="3200" dirty="0"/>
              <a:t> </a:t>
            </a:r>
          </a:p>
        </p:txBody>
      </p:sp>
      <p:pic>
        <p:nvPicPr>
          <p:cNvPr id="1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72931" y="3308304"/>
            <a:ext cx="13033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4" name="Rectangle 3"/>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1340332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765176"/>
            <a:ext cx="12192000" cy="37651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2050" name="Picture 2" descr="https://cdn.pixabay.com/photo/2015/02/08/23/30/laptop-629233_960_720.png"/>
          <p:cNvPicPr>
            <a:picLocks noChangeAspect="1" noChangeArrowheads="1"/>
          </p:cNvPicPr>
          <p:nvPr/>
        </p:nvPicPr>
        <p:blipFill rotWithShape="1">
          <a:blip r:embed="rId4">
            <a:extLst>
              <a:ext uri="{28A0092B-C50C-407E-A947-70E740481C1C}">
                <a14:useLocalDpi xmlns:a14="http://schemas.microsoft.com/office/drawing/2010/main" val="0"/>
              </a:ext>
            </a:extLst>
          </a:blip>
          <a:srcRect l="3690" r="4304" b="13220"/>
          <a:stretch/>
        </p:blipFill>
        <p:spPr bwMode="auto">
          <a:xfrm>
            <a:off x="192505" y="874390"/>
            <a:ext cx="11999496" cy="66493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33550" y="1200150"/>
            <a:ext cx="8972550" cy="430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648299" y="-24470"/>
            <a:ext cx="6799810"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25400" dir="5400000" algn="ctr" rotWithShape="0">
                    <a:srgbClr val="6E747A">
                      <a:alpha val="43000"/>
                    </a:srgbClr>
                  </a:outerShdw>
                </a:effectLst>
              </a:rPr>
              <a:t>HOMEWORK </a:t>
            </a:r>
            <a:r>
              <a:rPr lang="en-US" sz="5400" b="0" cap="none" spc="0" dirty="0" smtClean="0">
                <a:ln w="0"/>
                <a:solidFill>
                  <a:srgbClr val="FF0000"/>
                </a:solidFill>
                <a:effectLst>
                  <a:outerShdw blurRad="38100" dist="25400" dir="5400000" algn="ctr" rotWithShape="0">
                    <a:srgbClr val="6E747A">
                      <a:alpha val="43000"/>
                    </a:srgbClr>
                  </a:outerShdw>
                </a:effectLst>
              </a:rPr>
              <a:t>DEADLINE</a:t>
            </a:r>
            <a:endParaRPr lang="en-US" sz="5400" b="0" cap="none" spc="0" dirty="0">
              <a:ln w="0"/>
              <a:solidFill>
                <a:srgbClr val="FF0000"/>
              </a:solidFill>
              <a:effectLst>
                <a:outerShdw blurRad="38100" dist="25400" dir="5400000" algn="ctr" rotWithShape="0">
                  <a:srgbClr val="6E747A">
                    <a:alpha val="43000"/>
                  </a:srgbClr>
                </a:outerShdw>
              </a:effectLst>
            </a:endParaRPr>
          </a:p>
        </p:txBody>
      </p:sp>
      <p:pic>
        <p:nvPicPr>
          <p:cNvPr id="3" name="Picture 2" descr="http://allnewspipeline.com/images/time-is-up1_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3549" y="1224620"/>
            <a:ext cx="9165056" cy="429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413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765176"/>
            <a:ext cx="12192000" cy="37651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1026" name="Picture 2" descr="Image result for flip chart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l="-358" t="5247" r="358" b="38462"/>
          <a:stretch/>
        </p:blipFill>
        <p:spPr bwMode="auto">
          <a:xfrm>
            <a:off x="2936707" y="-111346"/>
            <a:ext cx="9182100" cy="77530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987946"/>
            <a:ext cx="3645550" cy="5632311"/>
          </a:xfrm>
          <a:prstGeom prst="rect">
            <a:avLst/>
          </a:prstGeom>
        </p:spPr>
        <p:txBody>
          <a:bodyPr wrap="none">
            <a:spAutoFit/>
          </a:bodyPr>
          <a:lstStyle/>
          <a:p>
            <a:pPr algn="ctr"/>
            <a:r>
              <a:rPr lang="en-GB" sz="4000" b="1" dirty="0" smtClean="0">
                <a:solidFill>
                  <a:srgbClr val="0070C0"/>
                </a:solidFill>
                <a:effectLst>
                  <a:outerShdw blurRad="38100" dist="38100" dir="2700000" algn="tl">
                    <a:srgbClr val="000000">
                      <a:alpha val="43137"/>
                    </a:srgbClr>
                  </a:outerShdw>
                </a:effectLst>
                <a:latin typeface="Ink Free" panose="03080402000500000000" pitchFamily="66" charset="0"/>
              </a:rPr>
              <a:t>Display/ Poster </a:t>
            </a:r>
          </a:p>
          <a:p>
            <a:pPr algn="ctr"/>
            <a:r>
              <a:rPr lang="en-GB" sz="4000" b="1" dirty="0" smtClean="0">
                <a:solidFill>
                  <a:srgbClr val="0070C0"/>
                </a:solidFill>
                <a:effectLst>
                  <a:outerShdw blurRad="38100" dist="38100" dir="2700000" algn="tl">
                    <a:srgbClr val="000000">
                      <a:alpha val="43137"/>
                    </a:srgbClr>
                  </a:outerShdw>
                </a:effectLst>
                <a:latin typeface="Ink Free" panose="03080402000500000000" pitchFamily="66" charset="0"/>
              </a:rPr>
              <a:t>Requirements</a:t>
            </a:r>
          </a:p>
          <a:p>
            <a:pPr algn="ctr"/>
            <a:endParaRPr lang="en-GB" sz="2800" b="1" dirty="0"/>
          </a:p>
          <a:p>
            <a:pPr algn="ctr"/>
            <a:r>
              <a:rPr lang="en-GB" sz="4000" dirty="0" smtClean="0">
                <a:latin typeface="Ink Free" panose="03080402000500000000" pitchFamily="66" charset="0"/>
              </a:rPr>
              <a:t>2 Fonts</a:t>
            </a:r>
          </a:p>
          <a:p>
            <a:pPr algn="ctr"/>
            <a:r>
              <a:rPr lang="en-GB" sz="4000" dirty="0" smtClean="0">
                <a:latin typeface="Ink Free" panose="03080402000500000000" pitchFamily="66" charset="0"/>
              </a:rPr>
              <a:t>2 Styles</a:t>
            </a:r>
          </a:p>
          <a:p>
            <a:pPr algn="ctr"/>
            <a:r>
              <a:rPr lang="en-GB" sz="4000" dirty="0" smtClean="0">
                <a:latin typeface="Ink Free" panose="03080402000500000000" pitchFamily="66" charset="0"/>
              </a:rPr>
              <a:t>2 Sizes</a:t>
            </a:r>
          </a:p>
          <a:p>
            <a:pPr algn="ctr"/>
            <a:r>
              <a:rPr lang="en-GB" sz="4000" dirty="0" smtClean="0">
                <a:latin typeface="Ink Free" panose="03080402000500000000" pitchFamily="66" charset="0"/>
              </a:rPr>
              <a:t>2 Colours</a:t>
            </a:r>
          </a:p>
          <a:p>
            <a:pPr algn="ctr"/>
            <a:r>
              <a:rPr lang="en-GB" sz="4000" dirty="0" smtClean="0">
                <a:latin typeface="Ink Free" panose="03080402000500000000" pitchFamily="66" charset="0"/>
              </a:rPr>
              <a:t>2 Graphics</a:t>
            </a:r>
          </a:p>
          <a:p>
            <a:pPr algn="ctr"/>
            <a:r>
              <a:rPr lang="en-GB" sz="4000" dirty="0" smtClean="0">
                <a:latin typeface="Ink Free" panose="03080402000500000000" pitchFamily="66" charset="0"/>
              </a:rPr>
              <a:t>Border</a:t>
            </a:r>
            <a:endParaRPr lang="en-GB" sz="4000" dirty="0">
              <a:latin typeface="Ink Free" panose="03080402000500000000" pitchFamily="66" charset="0"/>
            </a:endParaRPr>
          </a:p>
        </p:txBody>
      </p:sp>
      <p:grpSp>
        <p:nvGrpSpPr>
          <p:cNvPr id="14" name="Group 13"/>
          <p:cNvGrpSpPr/>
          <p:nvPr/>
        </p:nvGrpSpPr>
        <p:grpSpPr>
          <a:xfrm>
            <a:off x="3900227" y="-53101"/>
            <a:ext cx="8037095" cy="7530352"/>
            <a:chOff x="-4018548" y="1802191"/>
            <a:chExt cx="8037095" cy="7530352"/>
          </a:xfrm>
        </p:grpSpPr>
        <p:sp>
          <p:nvSpPr>
            <p:cNvPr id="13" name="Rectangle 12"/>
            <p:cNvSpPr/>
            <p:nvPr/>
          </p:nvSpPr>
          <p:spPr>
            <a:xfrm>
              <a:off x="-4018548" y="1802191"/>
              <a:ext cx="8037095" cy="7530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2600933" y="2003665"/>
              <a:ext cx="4859022" cy="7263527"/>
            </a:xfrm>
            <a:prstGeom prst="rect">
              <a:avLst/>
            </a:prstGeom>
          </p:spPr>
          <p:txBody>
            <a:bodyPr wrap="none">
              <a:spAutoFit/>
            </a:bodyPr>
            <a:lstStyle/>
            <a:p>
              <a:pPr algn="ctr"/>
              <a:r>
                <a:rPr lang="en-GB" sz="5400" b="1" dirty="0" smtClean="0">
                  <a:solidFill>
                    <a:srgbClr val="0070C0"/>
                  </a:solidFill>
                  <a:effectLst>
                    <a:outerShdw blurRad="38100" dist="38100" dir="2700000" algn="tl">
                      <a:srgbClr val="000000">
                        <a:alpha val="43137"/>
                      </a:srgbClr>
                    </a:outerShdw>
                  </a:effectLst>
                  <a:latin typeface="Ink Free" panose="03080402000500000000" pitchFamily="66" charset="0"/>
                </a:rPr>
                <a:t>Display/ Poster </a:t>
              </a:r>
            </a:p>
            <a:p>
              <a:pPr algn="ctr"/>
              <a:r>
                <a:rPr lang="en-GB" sz="4800" b="1" dirty="0" smtClean="0">
                  <a:solidFill>
                    <a:srgbClr val="0070C0"/>
                  </a:solidFill>
                  <a:effectLst>
                    <a:outerShdw blurRad="38100" dist="38100" dir="2700000" algn="tl">
                      <a:srgbClr val="000000">
                        <a:alpha val="43137"/>
                      </a:srgbClr>
                    </a:outerShdw>
                  </a:effectLst>
                  <a:latin typeface="Ink Free" panose="03080402000500000000" pitchFamily="66" charset="0"/>
                </a:rPr>
                <a:t>Requirements</a:t>
              </a:r>
              <a:endParaRPr lang="en-GB" sz="5400" b="1" dirty="0" smtClean="0">
                <a:solidFill>
                  <a:srgbClr val="0070C0"/>
                </a:solidFill>
                <a:effectLst>
                  <a:outerShdw blurRad="38100" dist="38100" dir="2700000" algn="tl">
                    <a:srgbClr val="000000">
                      <a:alpha val="43137"/>
                    </a:srgbClr>
                  </a:outerShdw>
                </a:effectLst>
                <a:latin typeface="Ink Free" panose="03080402000500000000" pitchFamily="66" charset="0"/>
              </a:endParaRPr>
            </a:p>
            <a:p>
              <a:pPr algn="ctr"/>
              <a:endParaRPr lang="en-GB" sz="2400" b="1" dirty="0"/>
            </a:p>
            <a:p>
              <a:pPr algn="ctr"/>
              <a:r>
                <a:rPr lang="en-GB" sz="5400" dirty="0" smtClean="0">
                  <a:latin typeface="Ink Free" panose="03080402000500000000" pitchFamily="66" charset="0"/>
                </a:rPr>
                <a:t>2 Fonts</a:t>
              </a:r>
            </a:p>
            <a:p>
              <a:pPr algn="ctr"/>
              <a:r>
                <a:rPr lang="en-GB" sz="5400" dirty="0" smtClean="0">
                  <a:latin typeface="Ink Free" panose="03080402000500000000" pitchFamily="66" charset="0"/>
                </a:rPr>
                <a:t>2 Styles</a:t>
              </a:r>
            </a:p>
            <a:p>
              <a:pPr algn="ctr"/>
              <a:r>
                <a:rPr lang="en-GB" sz="5400" dirty="0" smtClean="0">
                  <a:latin typeface="Ink Free" panose="03080402000500000000" pitchFamily="66" charset="0"/>
                </a:rPr>
                <a:t>2 Sizes</a:t>
              </a:r>
            </a:p>
            <a:p>
              <a:pPr algn="ctr"/>
              <a:r>
                <a:rPr lang="en-GB" sz="5400" dirty="0" smtClean="0">
                  <a:latin typeface="Ink Free" panose="03080402000500000000" pitchFamily="66" charset="0"/>
                </a:rPr>
                <a:t>2 Colours</a:t>
              </a:r>
            </a:p>
            <a:p>
              <a:pPr algn="ctr"/>
              <a:r>
                <a:rPr lang="en-GB" sz="5400" dirty="0" smtClean="0">
                  <a:latin typeface="Ink Free" panose="03080402000500000000" pitchFamily="66" charset="0"/>
                </a:rPr>
                <a:t>2 Graphics</a:t>
              </a:r>
            </a:p>
            <a:p>
              <a:pPr algn="ctr"/>
              <a:r>
                <a:rPr lang="en-GB" sz="5400" dirty="0" smtClean="0">
                  <a:latin typeface="Ink Free" panose="03080402000500000000" pitchFamily="66" charset="0"/>
                </a:rPr>
                <a:t>Border</a:t>
              </a:r>
              <a:endParaRPr lang="en-GB" sz="5400" dirty="0">
                <a:latin typeface="Ink Free" panose="03080402000500000000" pitchFamily="66" charset="0"/>
              </a:endParaRPr>
            </a:p>
          </p:txBody>
        </p:sp>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2633" y="2460791"/>
            <a:ext cx="4098286" cy="3896128"/>
          </a:xfrm>
          <a:prstGeom prst="rect">
            <a:avLst/>
          </a:prstGeom>
        </p:spPr>
      </p:pic>
      <p:grpSp>
        <p:nvGrpSpPr>
          <p:cNvPr id="23" name="Group 22"/>
          <p:cNvGrpSpPr/>
          <p:nvPr/>
        </p:nvGrpSpPr>
        <p:grpSpPr>
          <a:xfrm>
            <a:off x="-192527" y="2793631"/>
            <a:ext cx="4820173" cy="4588348"/>
            <a:chOff x="-192527" y="2793631"/>
            <a:chExt cx="4820173" cy="4588348"/>
          </a:xfrm>
        </p:grpSpPr>
        <p:pic>
          <p:nvPicPr>
            <p:cNvPr id="21" name="Picture 2" descr="Image result for holding a smart phon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527" y="2793631"/>
              <a:ext cx="4820173" cy="45883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7"/>
            <a:srcRect l="42434" t="15422" r="28947" b="8752"/>
            <a:stretch/>
          </p:blipFill>
          <p:spPr>
            <a:xfrm>
              <a:off x="647643" y="3368159"/>
              <a:ext cx="1702152" cy="2940633"/>
            </a:xfrm>
            <a:prstGeom prst="rect">
              <a:avLst/>
            </a:prstGeom>
          </p:spPr>
        </p:pic>
      </p:grpSp>
      <p:pic>
        <p:nvPicPr>
          <p:cNvPr id="25" name="Picture 24"/>
          <p:cNvPicPr>
            <a:picLocks noChangeAspect="1"/>
          </p:cNvPicPr>
          <p:nvPr/>
        </p:nvPicPr>
        <p:blipFill rotWithShape="1">
          <a:blip r:embed="rId7"/>
          <a:srcRect l="42434" t="15422" r="28988" b="41819"/>
          <a:stretch/>
        </p:blipFill>
        <p:spPr>
          <a:xfrm>
            <a:off x="-1439762" y="533996"/>
            <a:ext cx="6515099" cy="6356157"/>
          </a:xfrm>
          <a:prstGeom prst="rect">
            <a:avLst/>
          </a:prstGeom>
        </p:spPr>
      </p:pic>
    </p:spTree>
    <p:extLst>
      <p:ext uri="{BB962C8B-B14F-4D97-AF65-F5344CB8AC3E}">
        <p14:creationId xmlns:p14="http://schemas.microsoft.com/office/powerpoint/2010/main" val="104533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53" presetClass="entr" presetSubtype="16"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527381" y="116633"/>
            <a:ext cx="11041227" cy="1200329"/>
          </a:xfrm>
          <a:prstGeom prst="rect">
            <a:avLst/>
          </a:prstGeom>
          <a:noFill/>
        </p:spPr>
        <p:txBody>
          <a:bodyPr wrap="square" rtlCol="0">
            <a:spAutoFit/>
          </a:bodyPr>
          <a:lstStyle/>
          <a:p>
            <a:pPr algn="ctr">
              <a:lnSpc>
                <a:spcPct val="90000"/>
              </a:lnSpc>
              <a:spcBef>
                <a:spcPct val="0"/>
              </a:spcBef>
            </a:pPr>
            <a:r>
              <a:rPr lang="en-GB" sz="8000" dirty="0">
                <a:solidFill>
                  <a:schemeClr val="bg1"/>
                </a:solidFill>
                <a:effectLst>
                  <a:outerShdw blurRad="38100" dist="38100" dir="2700000" algn="tl">
                    <a:srgbClr val="000000">
                      <a:alpha val="43137"/>
                    </a:srgbClr>
                  </a:outerShdw>
                </a:effectLst>
                <a:latin typeface="Berlin Sans FB" panose="020E0602020502020306" pitchFamily="34" charset="0"/>
                <a:ea typeface="+mj-ea"/>
                <a:cs typeface="+mj-cs"/>
              </a:rPr>
              <a:t>Give me 5…</a:t>
            </a:r>
          </a:p>
        </p:txBody>
      </p:sp>
      <p:sp>
        <p:nvSpPr>
          <p:cNvPr id="10" name="Text Placeholder 8"/>
          <p:cNvSpPr txBox="1">
            <a:spLocks/>
          </p:cNvSpPr>
          <p:nvPr/>
        </p:nvSpPr>
        <p:spPr>
          <a:xfrm>
            <a:off x="1583268" y="1802434"/>
            <a:ext cx="8930217" cy="2232247"/>
          </a:xfrm>
          <a:prstGeom prst="rect">
            <a:avLst/>
          </a:prstGeom>
          <a:noFill/>
          <a:ln w="50800">
            <a:solidFill>
              <a:schemeClr val="tx2">
                <a:lumMod val="75000"/>
              </a:schemeClr>
            </a:solidFill>
          </a:ln>
          <a:effectLst>
            <a:outerShdw blurRad="50800" dist="38100" dir="5400000" algn="t" rotWithShape="0">
              <a:prstClr val="black">
                <a:alpha val="40000"/>
              </a:prstClr>
            </a:outerShdw>
          </a:effectLst>
        </p:spPr>
        <p:txBody>
          <a:bodyPr vert="horz" lIns="252000" tIns="252000" rIns="180000" bIns="252000" rtlCol="0" anchor="ctr" anchorCtr="0">
            <a:noAutofit/>
          </a:bodyPr>
          <a:lstStyle>
            <a:defPPr>
              <a:defRPr lang="en-US"/>
            </a:defPPr>
            <a:lvl1pPr marL="0" indent="0" algn="ctr" defTabSz="914400" rtl="0" eaLnBrk="1" latinLnBrk="0" hangingPunct="1">
              <a:buFontTx/>
              <a:buNone/>
              <a:defRPr sz="4600" b="1" kern="1200">
                <a:solidFill>
                  <a:schemeClr val="tx1"/>
                </a:solidFill>
                <a:latin typeface="+mn-lt"/>
                <a:ea typeface="+mn-ea"/>
                <a:cs typeface="+mn-cs"/>
              </a:defRPr>
            </a:lvl1pPr>
            <a:lvl2pPr marL="457200" algn="l" defTabSz="914400" rtl="0" eaLnBrk="1" latinLnBrk="0" hangingPunct="1">
              <a:defRPr sz="3000" b="1" kern="1200">
                <a:solidFill>
                  <a:schemeClr val="tx1"/>
                </a:solidFill>
                <a:latin typeface="+mn-lt"/>
                <a:ea typeface="+mn-ea"/>
                <a:cs typeface="+mn-cs"/>
              </a:defRPr>
            </a:lvl2pPr>
            <a:lvl3pPr marL="914400" algn="l" defTabSz="914400" rtl="0" eaLnBrk="1" latinLnBrk="0" hangingPunct="1">
              <a:defRPr sz="3000" b="1" kern="1200">
                <a:solidFill>
                  <a:schemeClr val="tx1"/>
                </a:solidFill>
                <a:latin typeface="+mn-lt"/>
                <a:ea typeface="+mn-ea"/>
                <a:cs typeface="+mn-cs"/>
              </a:defRPr>
            </a:lvl3pPr>
            <a:lvl4pPr marL="1371600" algn="l" defTabSz="914400" rtl="0" eaLnBrk="1" latinLnBrk="0" hangingPunct="1">
              <a:defRPr sz="3000" b="1" kern="1200">
                <a:solidFill>
                  <a:schemeClr val="tx1"/>
                </a:solidFill>
                <a:latin typeface="+mn-lt"/>
                <a:ea typeface="+mn-ea"/>
                <a:cs typeface="+mn-cs"/>
              </a:defRPr>
            </a:lvl4pPr>
            <a:lvl5pPr marL="1828800" algn="l" defTabSz="914400" rtl="0" eaLnBrk="1" latinLnBrk="0" hangingPunct="1">
              <a:defRPr sz="3000" b="1"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r</a:t>
            </a:r>
            <a:r>
              <a:rPr lang="en-US" dirty="0" smtClean="0">
                <a:solidFill>
                  <a:schemeClr val="bg1"/>
                </a:solidFill>
              </a:rPr>
              <a:t>equirements for a professional poster. </a:t>
            </a:r>
            <a:endParaRPr lang="en-US" dirty="0">
              <a:solidFill>
                <a:schemeClr val="bg1"/>
              </a:solidFill>
            </a:endParaRPr>
          </a:p>
        </p:txBody>
      </p:sp>
      <p:sp>
        <p:nvSpPr>
          <p:cNvPr id="11" name="Rectangle 10"/>
          <p:cNvSpPr/>
          <p:nvPr/>
        </p:nvSpPr>
        <p:spPr>
          <a:xfrm>
            <a:off x="1391477" y="5150346"/>
            <a:ext cx="10177131" cy="798934"/>
          </a:xfrm>
          <a:prstGeom prst="rect">
            <a:avLst/>
          </a:prstGeom>
          <a:gradFill flip="none" rotWithShape="1">
            <a:gsLst>
              <a:gs pos="0">
                <a:srgbClr val="FFFF00"/>
              </a:gs>
              <a:gs pos="50000">
                <a:srgbClr val="FF0066"/>
              </a:gs>
              <a:gs pos="100000">
                <a:srgbClr val="FF0000">
                  <a:alpha val="65000"/>
                </a:srgbClr>
              </a:gs>
            </a:gsLst>
            <a:lin ang="0" scaled="1"/>
            <a:tileRect/>
          </a:gra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Little Lord 1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360363" y="5267672"/>
            <a:ext cx="812800" cy="609600"/>
          </a:xfrm>
          <a:prstGeom prst="rect">
            <a:avLst/>
          </a:prstGeom>
        </p:spPr>
      </p:pic>
      <p:sp>
        <p:nvSpPr>
          <p:cNvPr id="13" name="TextBox 12"/>
          <p:cNvSpPr txBox="1"/>
          <p:nvPr/>
        </p:nvSpPr>
        <p:spPr>
          <a:xfrm>
            <a:off x="3693915" y="4407496"/>
            <a:ext cx="4610331" cy="461665"/>
          </a:xfrm>
          <a:prstGeom prst="rect">
            <a:avLst/>
          </a:prstGeom>
          <a:noFill/>
        </p:spPr>
        <p:txBody>
          <a:bodyPr wrap="square" rtlCol="0">
            <a:spAutoFit/>
          </a:bodyPr>
          <a:lstStyle/>
          <a:p>
            <a:pPr algn="ctr"/>
            <a:r>
              <a:rPr lang="en-GB" sz="2400" i="1" dirty="0">
                <a:solidFill>
                  <a:schemeClr val="bg1"/>
                </a:solidFill>
              </a:rPr>
              <a:t>Click anywhere to start!</a:t>
            </a:r>
          </a:p>
        </p:txBody>
      </p:sp>
      <p:pic>
        <p:nvPicPr>
          <p:cNvPr id="15" name="Picture 4" descr="Image result for quiz tim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292" b="13687"/>
          <a:stretch/>
        </p:blipFill>
        <p:spPr bwMode="auto">
          <a:xfrm>
            <a:off x="10173163" y="151316"/>
            <a:ext cx="1903216" cy="1446831"/>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1481242" y="171311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800555" y="171311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127126"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431925"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751238"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077809" y="171312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3447931"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767244"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4093815"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398614"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717927"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044498" y="17203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378326"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5697639"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6024210"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329009"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648322"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6974893" y="17203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7345015" y="172763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7664328" y="172763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7990899" y="172037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3834392"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4153705"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4480276" y="39109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4785075" y="39109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104388" y="39109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5430959" y="391821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801081"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120394"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6446965"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751764"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7071077"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7397648" y="392547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731476"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8050789"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377360"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8682159"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9001472"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9328043" y="392547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9698165" y="393272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0017478" y="393272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0344049" y="392547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1554386"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1859185"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2178498"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2505069" y="39254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2875191" y="39327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3194504" y="39327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3521075"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8334274" y="169860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8639073" y="169860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8958386" y="169860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9284957"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9655079" y="171311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9974392" y="171311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10300963" y="170586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1481236" y="20082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1488496" y="224777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1481242" y="250177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1481242" y="277754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1481242" y="30533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1481242" y="332908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1481236" y="360487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10390537" y="204092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10397797" y="22804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10390543" y="253440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10390543" y="281017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10390543" y="308595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10390543" y="336171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10390537" y="363750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4" descr="Image result for wipe bo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83020">
            <a:off x="324471" y="233367"/>
            <a:ext cx="2048051" cy="204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2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afterEffect">
                                  <p:stCondLst>
                                    <p:cond delay="0"/>
                                  </p:stCondLst>
                                  <p:endCondLst>
                                    <p:cond evt="onNext" delay="0">
                                      <p:tgtEl>
                                        <p:sldTgt/>
                                      </p:tgtEl>
                                    </p:cond>
                                  </p:endCondLst>
                                  <p:childTnLst>
                                    <p:anim calcmode="discrete" valueType="str">
                                      <p:cBhvr override="childStyle">
                                        <p:cTn id="6" dur="2000" fill="hold"/>
                                        <p:tgtEl>
                                          <p:spTgt spid="1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00"/>
                                        <p:tgtEl>
                                          <p:spTgt spid="11"/>
                                        </p:tgtEl>
                                      </p:cBhvr>
                                    </p:animEffect>
                                  </p:childTnLst>
                                </p:cTn>
                              </p:par>
                              <p:par>
                                <p:cTn id="12" presetID="1" presetClass="mediacall" presetSubtype="0" fill="hold" nodeType="withEffect">
                                  <p:stCondLst>
                                    <p:cond delay="0"/>
                                  </p:stCondLst>
                                  <p:childTnLst>
                                    <p:cmd type="call" cmd="playFrom(0.0)">
                                      <p:cBhvr>
                                        <p:cTn id="13" dur="3001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remove" display="0">
                  <p:stCondLst>
                    <p:cond delay="indefinite"/>
                  </p:stCondLst>
                  <p:endCondLst>
                    <p:cond evt="onStopAudio" delay="0">
                      <p:tgtEl>
                        <p:sldTgt/>
                      </p:tgtEl>
                    </p:cond>
                    <p:cond evt="onNext" delay="0">
                      <p:tgtEl>
                        <p:sldTgt/>
                      </p:tgtEl>
                    </p:cond>
                  </p:endCondLst>
                </p:cTn>
                <p:tgtEl>
                  <p:spTgt spid="12"/>
                </p:tgtEl>
              </p:cMediaNode>
            </p:audio>
          </p:childTnLst>
        </p:cTn>
      </p:par>
    </p:tnLst>
    <p:bldLst>
      <p:bldP spid="11"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7847" y="2605890"/>
            <a:ext cx="8167056" cy="3705023"/>
          </a:xfrm>
        </p:spPr>
        <p:txBody>
          <a:bodyPr vert="horz" lIns="91440" tIns="45720" rIns="91440" bIns="45720" rtlCol="0" anchor="t">
            <a:noAutofit/>
          </a:bodyPr>
          <a:lstStyle/>
          <a:p>
            <a:pPr marL="742950" indent="-742950" algn="l">
              <a:buAutoNum type="arabicPeriod"/>
            </a:pPr>
            <a:r>
              <a:rPr lang="es-ES" sz="4000" dirty="0">
                <a:solidFill>
                  <a:schemeClr val="accent4">
                    <a:lumMod val="60000"/>
                    <a:lumOff val="40000"/>
                  </a:schemeClr>
                </a:solidFill>
              </a:rPr>
              <a:t>¿Cómo te hace sentir este </a:t>
            </a:r>
            <a:r>
              <a:rPr lang="es-ES" sz="4000" dirty="0" smtClean="0">
                <a:solidFill>
                  <a:schemeClr val="accent4">
                    <a:lumMod val="60000"/>
                    <a:lumOff val="40000"/>
                  </a:schemeClr>
                </a:solidFill>
              </a:rPr>
              <a:t>logo?</a:t>
            </a:r>
          </a:p>
          <a:p>
            <a:pPr marL="742950" indent="-742950" algn="l">
              <a:buAutoNum type="arabicPeriod"/>
            </a:pPr>
            <a:r>
              <a:rPr lang="es-ES" sz="4000" dirty="0" smtClean="0">
                <a:solidFill>
                  <a:schemeClr val="accent4">
                    <a:lumMod val="60000"/>
                    <a:lumOff val="40000"/>
                  </a:schemeClr>
                </a:solidFill>
              </a:rPr>
              <a:t>Identifique </a:t>
            </a:r>
            <a:r>
              <a:rPr lang="es-ES" sz="4000" dirty="0">
                <a:solidFill>
                  <a:schemeClr val="accent4">
                    <a:lumMod val="60000"/>
                    <a:lumOff val="40000"/>
                  </a:schemeClr>
                </a:solidFill>
              </a:rPr>
              <a:t>los colores normalmente en este </a:t>
            </a:r>
            <a:r>
              <a:rPr lang="es-ES" sz="4000" dirty="0" smtClean="0">
                <a:solidFill>
                  <a:schemeClr val="accent4">
                    <a:lumMod val="60000"/>
                    <a:lumOff val="40000"/>
                  </a:schemeClr>
                </a:solidFill>
              </a:rPr>
              <a:t>logotipo.</a:t>
            </a:r>
          </a:p>
          <a:p>
            <a:pPr marL="742950" indent="-742950" algn="l">
              <a:buAutoNum type="arabicPeriod"/>
            </a:pPr>
            <a:r>
              <a:rPr lang="es-ES" sz="4000" dirty="0" smtClean="0">
                <a:solidFill>
                  <a:schemeClr val="accent4">
                    <a:lumMod val="60000"/>
                    <a:lumOff val="40000"/>
                  </a:schemeClr>
                </a:solidFill>
              </a:rPr>
              <a:t>Describa </a:t>
            </a:r>
            <a:r>
              <a:rPr lang="es-ES" sz="4000" dirty="0">
                <a:solidFill>
                  <a:schemeClr val="accent4">
                    <a:lumMod val="60000"/>
                    <a:lumOff val="40000"/>
                  </a:schemeClr>
                </a:solidFill>
              </a:rPr>
              <a:t>cómo la empresa trata de ser diferente de sus competidores.</a:t>
            </a:r>
            <a:endParaRPr lang="en-GB" sz="4000" dirty="0">
              <a:solidFill>
                <a:schemeClr val="accent4">
                  <a:lumMod val="60000"/>
                  <a:lumOff val="40000"/>
                </a:schemeClr>
              </a:solidFill>
            </a:endParaRPr>
          </a:p>
        </p:txBody>
      </p:sp>
      <p:pic>
        <p:nvPicPr>
          <p:cNvPr id="1028" name="Picture 4" descr="Image result for wipe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83020">
            <a:off x="324471" y="233367"/>
            <a:ext cx="2048051" cy="20480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mcdonalds logo"/>
          <p:cNvPicPr>
            <a:picLocks noChangeAspect="1" noChangeArrowheads="1"/>
          </p:cNvPicPr>
          <p:nvPr/>
        </p:nvPicPr>
        <p:blipFill rotWithShape="1">
          <a:blip r:embed="rId4" cstate="print">
            <a:clrChange>
              <a:clrFrom>
                <a:srgbClr val="D52B1E"/>
              </a:clrFrom>
              <a:clrTo>
                <a:srgbClr val="D52B1E">
                  <a:alpha val="0"/>
                </a:srgbClr>
              </a:clrTo>
            </a:clrChange>
            <a:biLevel thresh="75000"/>
            <a:extLst>
              <a:ext uri="{28A0092B-C50C-407E-A947-70E740481C1C}">
                <a14:useLocalDpi xmlns:a14="http://schemas.microsoft.com/office/drawing/2010/main" val="0"/>
              </a:ext>
            </a:extLst>
          </a:blip>
          <a:srcRect l="9327" r="10201"/>
          <a:stretch/>
        </p:blipFill>
        <p:spPr bwMode="auto">
          <a:xfrm>
            <a:off x="8585197" y="2815768"/>
            <a:ext cx="3091543" cy="26892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quiz tim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292" b="13687"/>
          <a:stretch/>
        </p:blipFill>
        <p:spPr bwMode="auto">
          <a:xfrm>
            <a:off x="4441371" y="174171"/>
            <a:ext cx="2577507" cy="19594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362857" y="232228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82170" y="232228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008741" y="231503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313540" y="231503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632853" y="231503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959424" y="232229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329546" y="232954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648859" y="232954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975430"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280229"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99542"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926113" y="232955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259941" y="232954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579254" y="232954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905825"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210624"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529937" y="232229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856508" y="232955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226630" y="233680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545943" y="233680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872514" y="232954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177313" y="232954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7496626" y="232954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7823197" y="233680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8149771" y="234405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469084" y="234405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795655" y="233680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100454" y="233680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9419767" y="233680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9746338" y="234406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10116460" y="235131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10435773" y="235131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10762344" y="23440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1067143" y="23440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11386456" y="23440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11713027" y="235131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370113" y="637902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89426" y="637902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1015997" y="63717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1320796" y="63717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640109" y="63717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1966680" y="637902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2336802" y="63862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2656115" y="63862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2982686"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3287485"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3606798"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3933369" y="638628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4267197" y="63862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4586510" y="63862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913081"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217880"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5537193" y="637902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863764" y="638628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6233886" y="639353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6553199" y="639353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6879770" y="638628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7184569" y="638628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503882" y="638628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830453" y="639354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157027" y="640079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8476340" y="640079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8802911" y="639353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9107710" y="639353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9427023" y="639353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9753594" y="640079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10123716" y="640804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10443029" y="640804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10769600" y="64007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11074399" y="64007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11393712" y="64007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11720283" y="64080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355603" y="257628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362863" y="281576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355609" y="306976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355609" y="334553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355609" y="362131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355609" y="389707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355603" y="417286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362863" y="444137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370123" y="469537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362869" y="494936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362869" y="521062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362869" y="545737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362869" y="568959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355615" y="591456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355615" y="614679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11713039" y="261257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11720299" y="285205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11713045" y="310605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11713045" y="338182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11713045" y="365759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11713045" y="393336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11713039" y="420914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11720299" y="4477660"/>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11727559" y="47316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11720305" y="4985656"/>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11720305" y="5246912"/>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11720305" y="5493658"/>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11720305" y="5725884"/>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11713051" y="595085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11713051" y="618308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0200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3697940"/>
            <a:ext cx="12192000" cy="3267636"/>
          </a:xfrm>
          <a:prstGeom prst="rect">
            <a:avLst/>
          </a:prstGeom>
        </p:spPr>
      </p:pic>
      <p:sp>
        <p:nvSpPr>
          <p:cNvPr id="2" name="Title 1"/>
          <p:cNvSpPr>
            <a:spLocks noGrp="1"/>
          </p:cNvSpPr>
          <p:nvPr>
            <p:ph type="title"/>
          </p:nvPr>
        </p:nvSpPr>
        <p:spPr/>
        <p:txBody>
          <a:bodyPr/>
          <a:lstStyle/>
          <a:p>
            <a:r>
              <a:rPr lang="en-GB" dirty="0">
                <a:solidFill>
                  <a:srgbClr val="6D4361"/>
                </a:solidFill>
              </a:rPr>
              <a:t>Learning Intentions</a:t>
            </a:r>
          </a:p>
        </p:txBody>
      </p:sp>
      <p:sp>
        <p:nvSpPr>
          <p:cNvPr id="8" name="Content Placeholder 7"/>
          <p:cNvSpPr>
            <a:spLocks noGrp="1"/>
          </p:cNvSpPr>
          <p:nvPr>
            <p:ph idx="1"/>
          </p:nvPr>
        </p:nvSpPr>
        <p:spPr>
          <a:xfrm>
            <a:off x="838200" y="1547439"/>
            <a:ext cx="10744200" cy="2407024"/>
          </a:xfrm>
        </p:spPr>
        <p:txBody>
          <a:bodyPr vert="horz" lIns="91440" tIns="45720" rIns="91440" bIns="45720" rtlCol="0" anchor="t">
            <a:normAutofit/>
          </a:bodyPr>
          <a:lstStyle/>
          <a:p>
            <a:pPr marL="342900" indent="-342900" fontAlgn="base">
              <a:spcBef>
                <a:spcPct val="20000"/>
              </a:spcBef>
              <a:spcAft>
                <a:spcPct val="0"/>
              </a:spcAft>
              <a:buSzPct val="100000"/>
              <a:buFontTx/>
              <a:buChar char="•"/>
              <a:defRPr/>
            </a:pPr>
            <a:r>
              <a:rPr lang="en-GB" sz="3200" dirty="0"/>
              <a:t>I </a:t>
            </a:r>
            <a:r>
              <a:rPr lang="en-GB" sz="3200" dirty="0" smtClean="0"/>
              <a:t>will continue to explore Corporate Culture</a:t>
            </a:r>
            <a:endParaRPr lang="en-GB" sz="3200" dirty="0"/>
          </a:p>
          <a:p>
            <a:pPr marL="342900" indent="-342900" fontAlgn="base">
              <a:spcBef>
                <a:spcPct val="20000"/>
              </a:spcBef>
              <a:spcAft>
                <a:spcPct val="0"/>
              </a:spcAft>
              <a:buSzPct val="100000"/>
              <a:buFontTx/>
              <a:buChar char="•"/>
              <a:defRPr/>
            </a:pPr>
            <a:r>
              <a:rPr lang="en-GB" sz="3200" dirty="0"/>
              <a:t>I will use digital software to create and publish digital content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5611" y="413121"/>
            <a:ext cx="1035423" cy="1035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tle 1"/>
          <p:cNvSpPr txBox="1">
            <a:spLocks/>
          </p:cNvSpPr>
          <p:nvPr/>
        </p:nvSpPr>
        <p:spPr>
          <a:xfrm>
            <a:off x="1066800" y="3274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5400" b="0" kern="1200" smtClean="0">
                <a:solidFill>
                  <a:srgbClr val="6D4361"/>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pPr algn="r"/>
            <a:r>
              <a:rPr lang="en-GB"/>
              <a:t>Success Criteria</a:t>
            </a:r>
          </a:p>
        </p:txBody>
      </p:sp>
      <p:sp>
        <p:nvSpPr>
          <p:cNvPr id="14" name="Content Placeholder 2"/>
          <p:cNvSpPr txBox="1">
            <a:spLocks/>
          </p:cNvSpPr>
          <p:nvPr/>
        </p:nvSpPr>
        <p:spPr>
          <a:xfrm>
            <a:off x="838200" y="4334622"/>
            <a:ext cx="10744200" cy="35144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20000"/>
              </a:spcBef>
              <a:buSzPct val="100000"/>
              <a:buFontTx/>
              <a:buChar char="•"/>
              <a:defRPr/>
            </a:pPr>
            <a:r>
              <a:rPr lang="en-GB" sz="3200" dirty="0"/>
              <a:t>I can </a:t>
            </a:r>
            <a:r>
              <a:rPr lang="en-GB" sz="3200" dirty="0" smtClean="0"/>
              <a:t>transfer my knowledge of corporate culture/identity into a practical setting</a:t>
            </a:r>
            <a:endParaRPr lang="en-GB" sz="3200" dirty="0"/>
          </a:p>
          <a:p>
            <a:pPr marL="342900" indent="-342900">
              <a:spcBef>
                <a:spcPct val="20000"/>
              </a:spcBef>
              <a:buSzPct val="100000"/>
              <a:buFontTx/>
              <a:buChar char="•"/>
              <a:defRPr/>
            </a:pPr>
            <a:r>
              <a:rPr lang="en-GB" sz="3200" dirty="0"/>
              <a:t>I can </a:t>
            </a:r>
            <a:r>
              <a:rPr lang="en-GB" sz="3200" dirty="0" smtClean="0"/>
              <a:t>utilise my prior knowledge to create a professional business card</a:t>
            </a:r>
            <a:endParaRPr lang="en-GB" sz="3200" dirty="0"/>
          </a:p>
          <a:p>
            <a:pPr marL="342900" indent="-342900">
              <a:spcBef>
                <a:spcPct val="20000"/>
              </a:spcBef>
              <a:buSzPct val="100000"/>
              <a:buFontTx/>
              <a:buChar char="•"/>
              <a:defRPr/>
            </a:pPr>
            <a:r>
              <a:rPr lang="en-GB" sz="3200" dirty="0"/>
              <a:t>I have developed </a:t>
            </a:r>
            <a:r>
              <a:rPr lang="en-GB" sz="3200" dirty="0" smtClean="0"/>
              <a:t>my creativity and IT skills</a:t>
            </a:r>
            <a:r>
              <a:rPr lang="en-GB" sz="3200" dirty="0"/>
              <a:t> </a:t>
            </a:r>
          </a:p>
        </p:txBody>
      </p:sp>
      <p:pic>
        <p:nvPicPr>
          <p:cNvPr id="1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72931" y="3308304"/>
            <a:ext cx="13033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4" name="Rectangle 3"/>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2851823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765176"/>
            <a:ext cx="12192000" cy="37651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1026" name="Picture 2" descr="Image result for flip chart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l="-358" t="5247" r="358" b="38462"/>
          <a:stretch/>
        </p:blipFill>
        <p:spPr bwMode="auto">
          <a:xfrm>
            <a:off x="2936707" y="-111346"/>
            <a:ext cx="9182100" cy="77530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987946"/>
            <a:ext cx="3645550" cy="5632311"/>
          </a:xfrm>
          <a:prstGeom prst="rect">
            <a:avLst/>
          </a:prstGeom>
        </p:spPr>
        <p:txBody>
          <a:bodyPr wrap="none">
            <a:spAutoFit/>
          </a:bodyPr>
          <a:lstStyle/>
          <a:p>
            <a:pPr algn="ctr"/>
            <a:r>
              <a:rPr lang="en-GB" sz="4000" b="1" dirty="0" smtClean="0">
                <a:solidFill>
                  <a:srgbClr val="0070C0"/>
                </a:solidFill>
                <a:effectLst>
                  <a:outerShdw blurRad="38100" dist="38100" dir="2700000" algn="tl">
                    <a:srgbClr val="000000">
                      <a:alpha val="43137"/>
                    </a:srgbClr>
                  </a:outerShdw>
                </a:effectLst>
                <a:latin typeface="Ink Free" panose="03080402000500000000" pitchFamily="66" charset="0"/>
              </a:rPr>
              <a:t>Display/ Poster </a:t>
            </a:r>
          </a:p>
          <a:p>
            <a:pPr algn="ctr"/>
            <a:r>
              <a:rPr lang="en-GB" sz="4000" b="1" dirty="0" smtClean="0">
                <a:solidFill>
                  <a:srgbClr val="0070C0"/>
                </a:solidFill>
                <a:effectLst>
                  <a:outerShdw blurRad="38100" dist="38100" dir="2700000" algn="tl">
                    <a:srgbClr val="000000">
                      <a:alpha val="43137"/>
                    </a:srgbClr>
                  </a:outerShdw>
                </a:effectLst>
                <a:latin typeface="Ink Free" panose="03080402000500000000" pitchFamily="66" charset="0"/>
              </a:rPr>
              <a:t>Requirements</a:t>
            </a:r>
          </a:p>
          <a:p>
            <a:pPr algn="ctr"/>
            <a:endParaRPr lang="en-GB" sz="2800" b="1" dirty="0"/>
          </a:p>
          <a:p>
            <a:pPr algn="ctr"/>
            <a:r>
              <a:rPr lang="en-GB" sz="4000" dirty="0" smtClean="0">
                <a:latin typeface="Ink Free" panose="03080402000500000000" pitchFamily="66" charset="0"/>
              </a:rPr>
              <a:t>2 Fonts</a:t>
            </a:r>
          </a:p>
          <a:p>
            <a:pPr algn="ctr"/>
            <a:r>
              <a:rPr lang="en-GB" sz="4000" dirty="0" smtClean="0">
                <a:latin typeface="Ink Free" panose="03080402000500000000" pitchFamily="66" charset="0"/>
              </a:rPr>
              <a:t>2 Styles</a:t>
            </a:r>
          </a:p>
          <a:p>
            <a:pPr algn="ctr"/>
            <a:r>
              <a:rPr lang="en-GB" sz="4000" dirty="0" smtClean="0">
                <a:latin typeface="Ink Free" panose="03080402000500000000" pitchFamily="66" charset="0"/>
              </a:rPr>
              <a:t>2 Sizes</a:t>
            </a:r>
          </a:p>
          <a:p>
            <a:pPr algn="ctr"/>
            <a:r>
              <a:rPr lang="en-GB" sz="4000" dirty="0" smtClean="0">
                <a:latin typeface="Ink Free" panose="03080402000500000000" pitchFamily="66" charset="0"/>
              </a:rPr>
              <a:t>2 Colours</a:t>
            </a:r>
          </a:p>
          <a:p>
            <a:pPr algn="ctr"/>
            <a:r>
              <a:rPr lang="en-GB" sz="4000" dirty="0" smtClean="0">
                <a:latin typeface="Ink Free" panose="03080402000500000000" pitchFamily="66" charset="0"/>
              </a:rPr>
              <a:t>2 Graphics</a:t>
            </a:r>
          </a:p>
          <a:p>
            <a:pPr algn="ctr"/>
            <a:r>
              <a:rPr lang="en-GB" sz="4000" dirty="0" smtClean="0">
                <a:latin typeface="Ink Free" panose="03080402000500000000" pitchFamily="66" charset="0"/>
              </a:rPr>
              <a:t>Border</a:t>
            </a:r>
            <a:endParaRPr lang="en-GB" sz="4000" dirty="0">
              <a:latin typeface="Ink Free" panose="03080402000500000000" pitchFamily="66" charset="0"/>
            </a:endParaRPr>
          </a:p>
        </p:txBody>
      </p:sp>
      <p:grpSp>
        <p:nvGrpSpPr>
          <p:cNvPr id="14" name="Group 13"/>
          <p:cNvGrpSpPr/>
          <p:nvPr/>
        </p:nvGrpSpPr>
        <p:grpSpPr>
          <a:xfrm>
            <a:off x="3900227" y="-53101"/>
            <a:ext cx="8037095" cy="7530352"/>
            <a:chOff x="-4018548" y="1802191"/>
            <a:chExt cx="8037095" cy="7530352"/>
          </a:xfrm>
        </p:grpSpPr>
        <p:sp>
          <p:nvSpPr>
            <p:cNvPr id="13" name="Rectangle 12"/>
            <p:cNvSpPr/>
            <p:nvPr/>
          </p:nvSpPr>
          <p:spPr>
            <a:xfrm>
              <a:off x="-4018548" y="1802191"/>
              <a:ext cx="8037095" cy="7530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2600933" y="2003665"/>
              <a:ext cx="4859022" cy="7263527"/>
            </a:xfrm>
            <a:prstGeom prst="rect">
              <a:avLst/>
            </a:prstGeom>
          </p:spPr>
          <p:txBody>
            <a:bodyPr wrap="none">
              <a:spAutoFit/>
            </a:bodyPr>
            <a:lstStyle/>
            <a:p>
              <a:pPr algn="ctr"/>
              <a:r>
                <a:rPr lang="en-GB" sz="5400" b="1" dirty="0" smtClean="0">
                  <a:solidFill>
                    <a:srgbClr val="0070C0"/>
                  </a:solidFill>
                  <a:effectLst>
                    <a:outerShdw blurRad="38100" dist="38100" dir="2700000" algn="tl">
                      <a:srgbClr val="000000">
                        <a:alpha val="43137"/>
                      </a:srgbClr>
                    </a:outerShdw>
                  </a:effectLst>
                  <a:latin typeface="Ink Free" panose="03080402000500000000" pitchFamily="66" charset="0"/>
                </a:rPr>
                <a:t>Display/ Poster </a:t>
              </a:r>
            </a:p>
            <a:p>
              <a:pPr algn="ctr"/>
              <a:r>
                <a:rPr lang="en-GB" sz="4800" b="1" dirty="0" smtClean="0">
                  <a:solidFill>
                    <a:srgbClr val="0070C0"/>
                  </a:solidFill>
                  <a:effectLst>
                    <a:outerShdw blurRad="38100" dist="38100" dir="2700000" algn="tl">
                      <a:srgbClr val="000000">
                        <a:alpha val="43137"/>
                      </a:srgbClr>
                    </a:outerShdw>
                  </a:effectLst>
                  <a:latin typeface="Ink Free" panose="03080402000500000000" pitchFamily="66" charset="0"/>
                </a:rPr>
                <a:t>Requirements</a:t>
              </a:r>
              <a:endParaRPr lang="en-GB" sz="5400" b="1" dirty="0" smtClean="0">
                <a:solidFill>
                  <a:srgbClr val="0070C0"/>
                </a:solidFill>
                <a:effectLst>
                  <a:outerShdw blurRad="38100" dist="38100" dir="2700000" algn="tl">
                    <a:srgbClr val="000000">
                      <a:alpha val="43137"/>
                    </a:srgbClr>
                  </a:outerShdw>
                </a:effectLst>
                <a:latin typeface="Ink Free" panose="03080402000500000000" pitchFamily="66" charset="0"/>
              </a:endParaRPr>
            </a:p>
            <a:p>
              <a:pPr algn="ctr"/>
              <a:endParaRPr lang="en-GB" sz="2400" b="1" dirty="0"/>
            </a:p>
            <a:p>
              <a:pPr algn="ctr"/>
              <a:r>
                <a:rPr lang="en-GB" sz="5400" dirty="0" smtClean="0">
                  <a:latin typeface="Ink Free" panose="03080402000500000000" pitchFamily="66" charset="0"/>
                </a:rPr>
                <a:t>2 Fonts</a:t>
              </a:r>
            </a:p>
            <a:p>
              <a:pPr algn="ctr"/>
              <a:r>
                <a:rPr lang="en-GB" sz="5400" dirty="0" smtClean="0">
                  <a:latin typeface="Ink Free" panose="03080402000500000000" pitchFamily="66" charset="0"/>
                </a:rPr>
                <a:t>2 Styles</a:t>
              </a:r>
            </a:p>
            <a:p>
              <a:pPr algn="ctr"/>
              <a:r>
                <a:rPr lang="en-GB" sz="5400" dirty="0" smtClean="0">
                  <a:latin typeface="Ink Free" panose="03080402000500000000" pitchFamily="66" charset="0"/>
                </a:rPr>
                <a:t>2 Sizes</a:t>
              </a:r>
            </a:p>
            <a:p>
              <a:pPr algn="ctr"/>
              <a:r>
                <a:rPr lang="en-GB" sz="5400" dirty="0" smtClean="0">
                  <a:latin typeface="Ink Free" panose="03080402000500000000" pitchFamily="66" charset="0"/>
                </a:rPr>
                <a:t>2 Colours</a:t>
              </a:r>
            </a:p>
            <a:p>
              <a:pPr algn="ctr"/>
              <a:r>
                <a:rPr lang="en-GB" sz="5400" dirty="0" smtClean="0">
                  <a:latin typeface="Ink Free" panose="03080402000500000000" pitchFamily="66" charset="0"/>
                </a:rPr>
                <a:t>2 Graphics</a:t>
              </a:r>
            </a:p>
            <a:p>
              <a:pPr algn="ctr"/>
              <a:r>
                <a:rPr lang="en-GB" sz="5400" dirty="0" smtClean="0">
                  <a:latin typeface="Ink Free" panose="03080402000500000000" pitchFamily="66" charset="0"/>
                </a:rPr>
                <a:t>Border</a:t>
              </a:r>
              <a:endParaRPr lang="en-GB" sz="5400" dirty="0">
                <a:latin typeface="Ink Free" panose="03080402000500000000" pitchFamily="66" charset="0"/>
              </a:endParaRPr>
            </a:p>
          </p:txBody>
        </p:sp>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2633" y="2460791"/>
            <a:ext cx="4098286" cy="3896128"/>
          </a:xfrm>
          <a:prstGeom prst="rect">
            <a:avLst/>
          </a:prstGeom>
        </p:spPr>
      </p:pic>
      <p:grpSp>
        <p:nvGrpSpPr>
          <p:cNvPr id="23" name="Group 22"/>
          <p:cNvGrpSpPr/>
          <p:nvPr/>
        </p:nvGrpSpPr>
        <p:grpSpPr>
          <a:xfrm>
            <a:off x="-192527" y="2793631"/>
            <a:ext cx="4820173" cy="4588348"/>
            <a:chOff x="-192527" y="2793631"/>
            <a:chExt cx="4820173" cy="4588348"/>
          </a:xfrm>
        </p:grpSpPr>
        <p:pic>
          <p:nvPicPr>
            <p:cNvPr id="21" name="Picture 2" descr="Image result for holding a smart phon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527" y="2793631"/>
              <a:ext cx="4820173" cy="45883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7"/>
            <a:srcRect l="42434" t="15422" r="28947" b="8752"/>
            <a:stretch/>
          </p:blipFill>
          <p:spPr>
            <a:xfrm>
              <a:off x="647643" y="3368159"/>
              <a:ext cx="1702152" cy="2940633"/>
            </a:xfrm>
            <a:prstGeom prst="rect">
              <a:avLst/>
            </a:prstGeom>
          </p:spPr>
        </p:pic>
      </p:grpSp>
      <p:pic>
        <p:nvPicPr>
          <p:cNvPr id="25" name="Picture 24"/>
          <p:cNvPicPr>
            <a:picLocks noChangeAspect="1"/>
          </p:cNvPicPr>
          <p:nvPr/>
        </p:nvPicPr>
        <p:blipFill rotWithShape="1">
          <a:blip r:embed="rId7"/>
          <a:srcRect l="42434" t="15422" r="28988" b="41819"/>
          <a:stretch/>
        </p:blipFill>
        <p:spPr>
          <a:xfrm>
            <a:off x="-1439762" y="533996"/>
            <a:ext cx="6515099" cy="6356157"/>
          </a:xfrm>
          <a:prstGeom prst="rect">
            <a:avLst/>
          </a:prstGeom>
        </p:spPr>
      </p:pic>
    </p:spTree>
    <p:extLst>
      <p:ext uri="{BB962C8B-B14F-4D97-AF65-F5344CB8AC3E}">
        <p14:creationId xmlns:p14="http://schemas.microsoft.com/office/powerpoint/2010/main" val="31860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53" presetClass="entr" presetSubtype="16"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765176"/>
            <a:ext cx="12192000" cy="37651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1026" name="Picture 2" descr="Image result for flip chart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l="-358" t="5247" r="358" b="38462"/>
          <a:stretch/>
        </p:blipFill>
        <p:spPr bwMode="auto">
          <a:xfrm>
            <a:off x="824128" y="-146646"/>
            <a:ext cx="9182100" cy="7684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33749" y="1072433"/>
            <a:ext cx="4552951" cy="4955203"/>
          </a:xfrm>
          <a:prstGeom prst="rect">
            <a:avLst/>
          </a:prstGeom>
        </p:spPr>
        <p:txBody>
          <a:bodyPr wrap="square">
            <a:spAutoFit/>
          </a:bodyPr>
          <a:lstStyle/>
          <a:p>
            <a:pPr algn="ctr"/>
            <a:r>
              <a:rPr lang="en-GB" sz="3600" b="1" dirty="0" smtClean="0">
                <a:solidFill>
                  <a:srgbClr val="0070C0"/>
                </a:solidFill>
                <a:effectLst>
                  <a:outerShdw blurRad="38100" dist="38100" dir="2700000" algn="tl">
                    <a:srgbClr val="000000">
                      <a:alpha val="43137"/>
                    </a:srgbClr>
                  </a:outerShdw>
                </a:effectLst>
                <a:latin typeface="Ink Free" panose="03080402000500000000" pitchFamily="66" charset="0"/>
              </a:rPr>
              <a:t>Peer Assessment</a:t>
            </a:r>
          </a:p>
          <a:p>
            <a:pPr algn="ctr"/>
            <a:endParaRPr lang="en-GB" sz="1600" b="1" dirty="0"/>
          </a:p>
          <a:p>
            <a:pPr marL="571500" lvl="0" indent="-571500" algn="ctr">
              <a:buFont typeface="Arial" panose="020B0604020202020204" pitchFamily="34" charset="0"/>
              <a:buChar char="•"/>
            </a:pPr>
            <a:r>
              <a:rPr lang="en-GB" sz="2400" dirty="0"/>
              <a:t>Spelling</a:t>
            </a:r>
          </a:p>
          <a:p>
            <a:pPr algn="ctr"/>
            <a:r>
              <a:rPr lang="en-GB" sz="2400" dirty="0"/>
              <a:t> </a:t>
            </a:r>
          </a:p>
          <a:p>
            <a:pPr marL="571500" lvl="0" indent="-571500" algn="ctr">
              <a:buFont typeface="Arial" panose="020B0604020202020204" pitchFamily="34" charset="0"/>
              <a:buChar char="•"/>
            </a:pPr>
            <a:r>
              <a:rPr lang="en-GB" sz="2400" dirty="0"/>
              <a:t>Corporate Feel – modern, classy, fresh</a:t>
            </a:r>
          </a:p>
          <a:p>
            <a:pPr algn="ctr"/>
            <a:endParaRPr lang="en-GB" sz="2400" dirty="0"/>
          </a:p>
          <a:p>
            <a:pPr marL="571500" lvl="0" indent="-571500" algn="ctr">
              <a:buFont typeface="Arial" panose="020B0604020202020204" pitchFamily="34" charset="0"/>
              <a:buChar char="•"/>
            </a:pPr>
            <a:r>
              <a:rPr lang="en-GB" sz="2400" dirty="0"/>
              <a:t>Layout/Full use of page</a:t>
            </a:r>
          </a:p>
          <a:p>
            <a:pPr algn="ctr"/>
            <a:endParaRPr lang="en-GB" sz="2400" dirty="0"/>
          </a:p>
          <a:p>
            <a:pPr marL="571500" lvl="0" indent="-571500" algn="ctr">
              <a:buFont typeface="Arial" panose="020B0604020202020204" pitchFamily="34" charset="0"/>
              <a:buChar char="•"/>
            </a:pPr>
            <a:r>
              <a:rPr lang="en-GB" sz="2400" dirty="0"/>
              <a:t>No heading beside:  address, website, slogan</a:t>
            </a:r>
          </a:p>
          <a:p>
            <a:pPr algn="ctr"/>
            <a:endParaRPr lang="en-GB" sz="2400" dirty="0"/>
          </a:p>
          <a:p>
            <a:pPr marL="571500" lvl="0" indent="-571500" algn="ctr">
              <a:buFont typeface="Arial" panose="020B0604020202020204" pitchFamily="34" charset="0"/>
              <a:buChar char="•"/>
            </a:pPr>
            <a:r>
              <a:rPr lang="en-GB" sz="2400" dirty="0"/>
              <a:t>Correct dates to be inserted</a:t>
            </a:r>
          </a:p>
        </p:txBody>
      </p:sp>
      <p:sp>
        <p:nvSpPr>
          <p:cNvPr id="16" name="Rectangle 15"/>
          <p:cNvSpPr/>
          <p:nvPr/>
        </p:nvSpPr>
        <p:spPr>
          <a:xfrm>
            <a:off x="1810752" y="0"/>
            <a:ext cx="8037095" cy="7530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2525637" y="305100"/>
            <a:ext cx="6910138" cy="7232749"/>
          </a:xfrm>
          <a:prstGeom prst="rect">
            <a:avLst/>
          </a:prstGeom>
        </p:spPr>
        <p:txBody>
          <a:bodyPr wrap="square">
            <a:spAutoFit/>
          </a:bodyPr>
          <a:lstStyle/>
          <a:p>
            <a:pPr algn="ctr"/>
            <a:r>
              <a:rPr lang="en-GB" sz="3600" b="1" dirty="0" smtClean="0">
                <a:solidFill>
                  <a:srgbClr val="0070C0"/>
                </a:solidFill>
                <a:effectLst>
                  <a:outerShdw blurRad="38100" dist="38100" dir="2700000" algn="tl">
                    <a:srgbClr val="000000">
                      <a:alpha val="43137"/>
                    </a:srgbClr>
                  </a:outerShdw>
                </a:effectLst>
                <a:latin typeface="Ink Free" panose="03080402000500000000" pitchFamily="66" charset="0"/>
              </a:rPr>
              <a:t>Peer Assessment – Overall Presentation</a:t>
            </a:r>
          </a:p>
          <a:p>
            <a:pPr algn="ctr"/>
            <a:endParaRPr lang="en-GB" sz="1400" b="1" dirty="0"/>
          </a:p>
          <a:p>
            <a:pPr marL="571500" lvl="0" indent="-571500">
              <a:lnSpc>
                <a:spcPct val="150000"/>
              </a:lnSpc>
              <a:buFont typeface="Arial" panose="020B0604020202020204" pitchFamily="34" charset="0"/>
              <a:buChar char="•"/>
            </a:pPr>
            <a:r>
              <a:rPr lang="en-GB" sz="3600" dirty="0" smtClean="0"/>
              <a:t>Spelling</a:t>
            </a:r>
            <a:endParaRPr lang="en-GB" sz="3600" dirty="0"/>
          </a:p>
          <a:p>
            <a:pPr marL="571500" lvl="0" indent="-571500">
              <a:lnSpc>
                <a:spcPct val="150000"/>
              </a:lnSpc>
              <a:buFont typeface="Arial" panose="020B0604020202020204" pitchFamily="34" charset="0"/>
              <a:buChar char="•"/>
            </a:pPr>
            <a:r>
              <a:rPr lang="en-GB" sz="3600" dirty="0"/>
              <a:t>Corporate Feel – modern, classy, </a:t>
            </a:r>
            <a:r>
              <a:rPr lang="en-GB" sz="3600" dirty="0" smtClean="0"/>
              <a:t>fresh</a:t>
            </a:r>
            <a:endParaRPr lang="en-GB" sz="3600" dirty="0"/>
          </a:p>
          <a:p>
            <a:pPr marL="571500" lvl="0" indent="-571500">
              <a:lnSpc>
                <a:spcPct val="150000"/>
              </a:lnSpc>
              <a:buFont typeface="Arial" panose="020B0604020202020204" pitchFamily="34" charset="0"/>
              <a:buChar char="•"/>
            </a:pPr>
            <a:r>
              <a:rPr lang="en-GB" sz="3600" dirty="0"/>
              <a:t>Layout/Full use of </a:t>
            </a:r>
            <a:r>
              <a:rPr lang="en-GB" sz="3600" dirty="0" smtClean="0"/>
              <a:t>page</a:t>
            </a:r>
            <a:endParaRPr lang="en-GB" sz="3600" dirty="0"/>
          </a:p>
          <a:p>
            <a:pPr marL="571500" lvl="0" indent="-571500">
              <a:lnSpc>
                <a:spcPct val="150000"/>
              </a:lnSpc>
              <a:buFont typeface="Arial" panose="020B0604020202020204" pitchFamily="34" charset="0"/>
              <a:buChar char="•"/>
            </a:pPr>
            <a:r>
              <a:rPr lang="en-GB" sz="3600" dirty="0"/>
              <a:t>No heading beside:  address, website, </a:t>
            </a:r>
            <a:r>
              <a:rPr lang="en-GB" sz="3600" dirty="0" smtClean="0"/>
              <a:t>slogan</a:t>
            </a:r>
            <a:endParaRPr lang="en-GB" sz="3600" dirty="0"/>
          </a:p>
          <a:p>
            <a:pPr marL="571500" lvl="0" indent="-571500">
              <a:lnSpc>
                <a:spcPct val="150000"/>
              </a:lnSpc>
              <a:buFont typeface="Arial" panose="020B0604020202020204" pitchFamily="34" charset="0"/>
              <a:buChar char="•"/>
            </a:pPr>
            <a:r>
              <a:rPr lang="en-GB" sz="3600" dirty="0"/>
              <a:t>Correct dates to be inserted</a:t>
            </a:r>
          </a:p>
        </p:txBody>
      </p:sp>
    </p:spTree>
    <p:extLst>
      <p:ext uri="{BB962C8B-B14F-4D97-AF65-F5344CB8AC3E}">
        <p14:creationId xmlns:p14="http://schemas.microsoft.com/office/powerpoint/2010/main" val="3504415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47533"/>
          <a:stretch/>
        </p:blipFill>
        <p:spPr>
          <a:xfrm>
            <a:off x="0" y="3765176"/>
            <a:ext cx="12192000" cy="376517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7533"/>
          <a:stretch/>
        </p:blipFill>
        <p:spPr>
          <a:xfrm>
            <a:off x="0" y="0"/>
            <a:ext cx="12192000" cy="3765176"/>
          </a:xfrm>
          <a:prstGeom prst="rect">
            <a:avLst/>
          </a:prstGeom>
        </p:spPr>
      </p:pic>
      <p:sp>
        <p:nvSpPr>
          <p:cNvPr id="5" name="Rounded Rectangle 4"/>
          <p:cNvSpPr/>
          <p:nvPr/>
        </p:nvSpPr>
        <p:spPr>
          <a:xfrm>
            <a:off x="360014" y="331076"/>
            <a:ext cx="3320716" cy="5805280"/>
          </a:xfrm>
          <a:custGeom>
            <a:avLst/>
            <a:gdLst>
              <a:gd name="connsiteX0" fmla="*/ 0 w 3320716"/>
              <a:gd name="connsiteY0" fmla="*/ 553464 h 5630779"/>
              <a:gd name="connsiteX1" fmla="*/ 553464 w 3320716"/>
              <a:gd name="connsiteY1" fmla="*/ 0 h 5630779"/>
              <a:gd name="connsiteX2" fmla="*/ 2767252 w 3320716"/>
              <a:gd name="connsiteY2" fmla="*/ 0 h 5630779"/>
              <a:gd name="connsiteX3" fmla="*/ 3320716 w 3320716"/>
              <a:gd name="connsiteY3" fmla="*/ 553464 h 5630779"/>
              <a:gd name="connsiteX4" fmla="*/ 3320716 w 3320716"/>
              <a:gd name="connsiteY4" fmla="*/ 5077315 h 5630779"/>
              <a:gd name="connsiteX5" fmla="*/ 2767252 w 3320716"/>
              <a:gd name="connsiteY5" fmla="*/ 5630779 h 5630779"/>
              <a:gd name="connsiteX6" fmla="*/ 553464 w 3320716"/>
              <a:gd name="connsiteY6" fmla="*/ 5630779 h 5630779"/>
              <a:gd name="connsiteX7" fmla="*/ 0 w 3320716"/>
              <a:gd name="connsiteY7" fmla="*/ 5077315 h 5630779"/>
              <a:gd name="connsiteX8" fmla="*/ 0 w 3320716"/>
              <a:gd name="connsiteY8" fmla="*/ 553464 h 5630779"/>
              <a:gd name="connsiteX0" fmla="*/ 0 w 3320716"/>
              <a:gd name="connsiteY0" fmla="*/ 625653 h 5702968"/>
              <a:gd name="connsiteX1" fmla="*/ 360959 w 3320716"/>
              <a:gd name="connsiteY1" fmla="*/ 0 h 5702968"/>
              <a:gd name="connsiteX2" fmla="*/ 2767252 w 3320716"/>
              <a:gd name="connsiteY2" fmla="*/ 72189 h 5702968"/>
              <a:gd name="connsiteX3" fmla="*/ 3320716 w 3320716"/>
              <a:gd name="connsiteY3" fmla="*/ 625653 h 5702968"/>
              <a:gd name="connsiteX4" fmla="*/ 3320716 w 3320716"/>
              <a:gd name="connsiteY4" fmla="*/ 5149504 h 5702968"/>
              <a:gd name="connsiteX5" fmla="*/ 2767252 w 3320716"/>
              <a:gd name="connsiteY5" fmla="*/ 5702968 h 5702968"/>
              <a:gd name="connsiteX6" fmla="*/ 553464 w 3320716"/>
              <a:gd name="connsiteY6" fmla="*/ 5702968 h 5702968"/>
              <a:gd name="connsiteX7" fmla="*/ 0 w 3320716"/>
              <a:gd name="connsiteY7" fmla="*/ 5149504 h 5702968"/>
              <a:gd name="connsiteX8" fmla="*/ 0 w 3320716"/>
              <a:gd name="connsiteY8" fmla="*/ 625653 h 5702968"/>
              <a:gd name="connsiteX0" fmla="*/ 0 w 3320716"/>
              <a:gd name="connsiteY0" fmla="*/ 649717 h 5727032"/>
              <a:gd name="connsiteX1" fmla="*/ 360959 w 3320716"/>
              <a:gd name="connsiteY1" fmla="*/ 24064 h 5727032"/>
              <a:gd name="connsiteX2" fmla="*/ 2767252 w 3320716"/>
              <a:gd name="connsiteY2" fmla="*/ 0 h 5727032"/>
              <a:gd name="connsiteX3" fmla="*/ 3320716 w 3320716"/>
              <a:gd name="connsiteY3" fmla="*/ 649717 h 5727032"/>
              <a:gd name="connsiteX4" fmla="*/ 3320716 w 3320716"/>
              <a:gd name="connsiteY4" fmla="*/ 5173568 h 5727032"/>
              <a:gd name="connsiteX5" fmla="*/ 2767252 w 3320716"/>
              <a:gd name="connsiteY5" fmla="*/ 5727032 h 5727032"/>
              <a:gd name="connsiteX6" fmla="*/ 553464 w 3320716"/>
              <a:gd name="connsiteY6" fmla="*/ 5727032 h 5727032"/>
              <a:gd name="connsiteX7" fmla="*/ 0 w 3320716"/>
              <a:gd name="connsiteY7" fmla="*/ 5173568 h 5727032"/>
              <a:gd name="connsiteX8" fmla="*/ 0 w 3320716"/>
              <a:gd name="connsiteY8" fmla="*/ 649717 h 5727032"/>
              <a:gd name="connsiteX0" fmla="*/ 0 w 3320716"/>
              <a:gd name="connsiteY0" fmla="*/ 385022 h 5727032"/>
              <a:gd name="connsiteX1" fmla="*/ 360959 w 3320716"/>
              <a:gd name="connsiteY1" fmla="*/ 24064 h 5727032"/>
              <a:gd name="connsiteX2" fmla="*/ 2767252 w 3320716"/>
              <a:gd name="connsiteY2" fmla="*/ 0 h 5727032"/>
              <a:gd name="connsiteX3" fmla="*/ 3320716 w 3320716"/>
              <a:gd name="connsiteY3" fmla="*/ 649717 h 5727032"/>
              <a:gd name="connsiteX4" fmla="*/ 3320716 w 3320716"/>
              <a:gd name="connsiteY4" fmla="*/ 5173568 h 5727032"/>
              <a:gd name="connsiteX5" fmla="*/ 2767252 w 3320716"/>
              <a:gd name="connsiteY5" fmla="*/ 5727032 h 5727032"/>
              <a:gd name="connsiteX6" fmla="*/ 553464 w 3320716"/>
              <a:gd name="connsiteY6" fmla="*/ 5727032 h 5727032"/>
              <a:gd name="connsiteX7" fmla="*/ 0 w 3320716"/>
              <a:gd name="connsiteY7" fmla="*/ 5173568 h 5727032"/>
              <a:gd name="connsiteX8" fmla="*/ 0 w 3320716"/>
              <a:gd name="connsiteY8" fmla="*/ 385022 h 572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716" h="5727032">
                <a:moveTo>
                  <a:pt x="0" y="385022"/>
                </a:moveTo>
                <a:cubicBezTo>
                  <a:pt x="0" y="79352"/>
                  <a:pt x="55289" y="24064"/>
                  <a:pt x="360959" y="24064"/>
                </a:cubicBezTo>
                <a:cubicBezTo>
                  <a:pt x="1098888" y="24064"/>
                  <a:pt x="2029323" y="0"/>
                  <a:pt x="2767252" y="0"/>
                </a:cubicBezTo>
                <a:cubicBezTo>
                  <a:pt x="3072922" y="0"/>
                  <a:pt x="3320716" y="344047"/>
                  <a:pt x="3320716" y="649717"/>
                </a:cubicBezTo>
                <a:lnTo>
                  <a:pt x="3320716" y="5173568"/>
                </a:lnTo>
                <a:cubicBezTo>
                  <a:pt x="3320716" y="5479238"/>
                  <a:pt x="3072922" y="5727032"/>
                  <a:pt x="2767252" y="5727032"/>
                </a:cubicBezTo>
                <a:lnTo>
                  <a:pt x="553464" y="5727032"/>
                </a:lnTo>
                <a:cubicBezTo>
                  <a:pt x="247794" y="5727032"/>
                  <a:pt x="0" y="5479238"/>
                  <a:pt x="0" y="5173568"/>
                </a:cubicBezTo>
                <a:lnTo>
                  <a:pt x="0" y="3850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hlinkClick r:id="rId4"/>
          </p:cNvPr>
          <p:cNvPicPr>
            <a:picLocks noChangeAspect="1"/>
          </p:cNvPicPr>
          <p:nvPr/>
        </p:nvPicPr>
        <p:blipFill rotWithShape="1">
          <a:blip r:embed="rId5">
            <a:clrChange>
              <a:clrFrom>
                <a:srgbClr val="484848"/>
              </a:clrFrom>
              <a:clrTo>
                <a:srgbClr val="484848">
                  <a:alpha val="0"/>
                </a:srgbClr>
              </a:clrTo>
            </a:clrChange>
          </a:blip>
          <a:srcRect l="71184" t="8869" r="1710" b="5944"/>
          <a:stretch/>
        </p:blipFill>
        <p:spPr>
          <a:xfrm rot="1163347">
            <a:off x="8346009" y="382404"/>
            <a:ext cx="4363453" cy="7710176"/>
          </a:xfrm>
          <a:prstGeom prst="rect">
            <a:avLst/>
          </a:prstGeom>
        </p:spPr>
      </p:pic>
      <p:pic>
        <p:nvPicPr>
          <p:cNvPr id="1026" name="Picture 2" descr="https://maquette.pro/wp-content/uploads/2016/10/3-24.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6994" y="-752981"/>
            <a:ext cx="12464716" cy="8307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obotsapp.spectrum.ieee.org/play-button2@2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1145" y="1773634"/>
            <a:ext cx="2920164" cy="292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89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527381" y="116633"/>
            <a:ext cx="11041227" cy="1200329"/>
          </a:xfrm>
          <a:prstGeom prst="rect">
            <a:avLst/>
          </a:prstGeom>
          <a:noFill/>
        </p:spPr>
        <p:txBody>
          <a:bodyPr wrap="square" rtlCol="0">
            <a:spAutoFit/>
          </a:bodyPr>
          <a:lstStyle/>
          <a:p>
            <a:pPr algn="ctr">
              <a:lnSpc>
                <a:spcPct val="90000"/>
              </a:lnSpc>
              <a:spcBef>
                <a:spcPct val="0"/>
              </a:spcBef>
            </a:pPr>
            <a:r>
              <a:rPr lang="en-GB" sz="8000" dirty="0">
                <a:solidFill>
                  <a:schemeClr val="bg1"/>
                </a:solidFill>
                <a:effectLst>
                  <a:outerShdw blurRad="38100" dist="38100" dir="2700000" algn="tl">
                    <a:srgbClr val="000000">
                      <a:alpha val="43137"/>
                    </a:srgbClr>
                  </a:outerShdw>
                </a:effectLst>
                <a:latin typeface="Berlin Sans FB" panose="020E0602020502020306" pitchFamily="34" charset="0"/>
                <a:ea typeface="+mj-ea"/>
                <a:cs typeface="+mj-cs"/>
              </a:rPr>
              <a:t>Give me 5…</a:t>
            </a:r>
          </a:p>
        </p:txBody>
      </p:sp>
      <p:sp>
        <p:nvSpPr>
          <p:cNvPr id="10" name="Text Placeholder 8"/>
          <p:cNvSpPr txBox="1">
            <a:spLocks/>
          </p:cNvSpPr>
          <p:nvPr/>
        </p:nvSpPr>
        <p:spPr>
          <a:xfrm>
            <a:off x="1583268" y="1802434"/>
            <a:ext cx="8930217" cy="2232247"/>
          </a:xfrm>
          <a:prstGeom prst="rect">
            <a:avLst/>
          </a:prstGeom>
          <a:noFill/>
          <a:ln w="50800">
            <a:solidFill>
              <a:schemeClr val="tx2">
                <a:lumMod val="75000"/>
              </a:schemeClr>
            </a:solidFill>
          </a:ln>
          <a:effectLst>
            <a:outerShdw blurRad="50800" dist="38100" dir="5400000" algn="t" rotWithShape="0">
              <a:prstClr val="black">
                <a:alpha val="40000"/>
              </a:prstClr>
            </a:outerShdw>
          </a:effectLst>
        </p:spPr>
        <p:txBody>
          <a:bodyPr vert="horz" lIns="252000" tIns="252000" rIns="180000" bIns="252000" rtlCol="0" anchor="ctr" anchorCtr="0">
            <a:noAutofit/>
          </a:bodyPr>
          <a:lstStyle>
            <a:defPPr>
              <a:defRPr lang="en-US"/>
            </a:defPPr>
            <a:lvl1pPr marL="0" indent="0" algn="ctr" defTabSz="914400" rtl="0" eaLnBrk="1" latinLnBrk="0" hangingPunct="1">
              <a:buFontTx/>
              <a:buNone/>
              <a:defRPr sz="4600" b="1" kern="1200">
                <a:solidFill>
                  <a:schemeClr val="tx1"/>
                </a:solidFill>
                <a:latin typeface="+mn-lt"/>
                <a:ea typeface="+mn-ea"/>
                <a:cs typeface="+mn-cs"/>
              </a:defRPr>
            </a:lvl1pPr>
            <a:lvl2pPr marL="457200" algn="l" defTabSz="914400" rtl="0" eaLnBrk="1" latinLnBrk="0" hangingPunct="1">
              <a:defRPr sz="3000" b="1" kern="1200">
                <a:solidFill>
                  <a:schemeClr val="tx1"/>
                </a:solidFill>
                <a:latin typeface="+mn-lt"/>
                <a:ea typeface="+mn-ea"/>
                <a:cs typeface="+mn-cs"/>
              </a:defRPr>
            </a:lvl2pPr>
            <a:lvl3pPr marL="914400" algn="l" defTabSz="914400" rtl="0" eaLnBrk="1" latinLnBrk="0" hangingPunct="1">
              <a:defRPr sz="3000" b="1" kern="1200">
                <a:solidFill>
                  <a:schemeClr val="tx1"/>
                </a:solidFill>
                <a:latin typeface="+mn-lt"/>
                <a:ea typeface="+mn-ea"/>
                <a:cs typeface="+mn-cs"/>
              </a:defRPr>
            </a:lvl3pPr>
            <a:lvl4pPr marL="1371600" algn="l" defTabSz="914400" rtl="0" eaLnBrk="1" latinLnBrk="0" hangingPunct="1">
              <a:defRPr sz="3000" b="1" kern="1200">
                <a:solidFill>
                  <a:schemeClr val="tx1"/>
                </a:solidFill>
                <a:latin typeface="+mn-lt"/>
                <a:ea typeface="+mn-ea"/>
                <a:cs typeface="+mn-cs"/>
              </a:defRPr>
            </a:lvl4pPr>
            <a:lvl5pPr marL="1828800" algn="l" defTabSz="914400" rtl="0" eaLnBrk="1" latinLnBrk="0" hangingPunct="1">
              <a:defRPr sz="3000" b="1"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r</a:t>
            </a:r>
            <a:r>
              <a:rPr lang="en-US" dirty="0" smtClean="0">
                <a:solidFill>
                  <a:schemeClr val="bg1"/>
                </a:solidFill>
              </a:rPr>
              <a:t>easons why a diary (electronic or paper based) is useful. </a:t>
            </a:r>
            <a:endParaRPr lang="en-US" dirty="0">
              <a:solidFill>
                <a:schemeClr val="bg1"/>
              </a:solidFill>
            </a:endParaRPr>
          </a:p>
        </p:txBody>
      </p:sp>
      <p:sp>
        <p:nvSpPr>
          <p:cNvPr id="11" name="Rectangle 10"/>
          <p:cNvSpPr/>
          <p:nvPr/>
        </p:nvSpPr>
        <p:spPr>
          <a:xfrm>
            <a:off x="1391477" y="5150346"/>
            <a:ext cx="10177131" cy="798934"/>
          </a:xfrm>
          <a:prstGeom prst="rect">
            <a:avLst/>
          </a:prstGeom>
          <a:gradFill flip="none" rotWithShape="1">
            <a:gsLst>
              <a:gs pos="0">
                <a:srgbClr val="FFFF00"/>
              </a:gs>
              <a:gs pos="50000">
                <a:srgbClr val="FF0066"/>
              </a:gs>
              <a:gs pos="100000">
                <a:srgbClr val="FF0000">
                  <a:alpha val="65000"/>
                </a:srgbClr>
              </a:gs>
            </a:gsLst>
            <a:lin ang="0" scaled="1"/>
            <a:tileRect/>
          </a:gra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Little Lord 1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360363" y="5267672"/>
            <a:ext cx="812800" cy="609600"/>
          </a:xfrm>
          <a:prstGeom prst="rect">
            <a:avLst/>
          </a:prstGeom>
        </p:spPr>
      </p:pic>
      <p:sp>
        <p:nvSpPr>
          <p:cNvPr id="13" name="TextBox 12"/>
          <p:cNvSpPr txBox="1"/>
          <p:nvPr/>
        </p:nvSpPr>
        <p:spPr>
          <a:xfrm>
            <a:off x="3693915" y="4407496"/>
            <a:ext cx="4610331" cy="461665"/>
          </a:xfrm>
          <a:prstGeom prst="rect">
            <a:avLst/>
          </a:prstGeom>
          <a:noFill/>
        </p:spPr>
        <p:txBody>
          <a:bodyPr wrap="square" rtlCol="0">
            <a:spAutoFit/>
          </a:bodyPr>
          <a:lstStyle/>
          <a:p>
            <a:pPr algn="ctr"/>
            <a:r>
              <a:rPr lang="en-GB" sz="2400" i="1" dirty="0">
                <a:solidFill>
                  <a:schemeClr val="bg1"/>
                </a:solidFill>
              </a:rPr>
              <a:t>Click anywhere to start!</a:t>
            </a:r>
          </a:p>
        </p:txBody>
      </p:sp>
      <p:pic>
        <p:nvPicPr>
          <p:cNvPr id="15" name="Picture 4" descr="Image result for quiz tim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292" b="13687"/>
          <a:stretch/>
        </p:blipFill>
        <p:spPr bwMode="auto">
          <a:xfrm>
            <a:off x="10173163" y="151316"/>
            <a:ext cx="1903216" cy="1446831"/>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1481242" y="171311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800555" y="171311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127126"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431925"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751238"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077809" y="171312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3447931"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767244"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4093815"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398614"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717927"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044498" y="17203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378326"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5697639"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6024210"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329009"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648322"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6974893" y="17203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7345015" y="172763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7664328" y="172763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7990899" y="172037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3834392"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4153705"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4480276" y="39109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4785075" y="39109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104388" y="39109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5430959" y="391821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801081"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120394"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6446965"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751764"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7071077"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7397648" y="392547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731476"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8050789"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377360"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8682159"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9001472"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9328043" y="392547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9698165" y="393272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0017478" y="393272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0344049" y="392547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1554386"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1859185"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2178498"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2505069" y="39254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2875191" y="39327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3194504" y="39327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3521075"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8334274" y="169860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8639073" y="169860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8958386" y="169860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9284957"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9655079" y="171311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9974392" y="171311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10300963" y="170586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1481236" y="20082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1488496" y="224777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1481242" y="250177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1481242" y="277754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1481242" y="30533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1481242" y="332908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1481236" y="360487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10390537" y="204092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10397797" y="22804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10390543" y="253440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10390543" y="281017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10390543" y="308595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10390543" y="336171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10390537" y="363750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4" descr="Image result for wipe bo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83020">
            <a:off x="324471" y="233367"/>
            <a:ext cx="2048051" cy="204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7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afterEffect">
                                  <p:stCondLst>
                                    <p:cond delay="0"/>
                                  </p:stCondLst>
                                  <p:endCondLst>
                                    <p:cond evt="onNext" delay="0">
                                      <p:tgtEl>
                                        <p:sldTgt/>
                                      </p:tgtEl>
                                    </p:cond>
                                  </p:endCondLst>
                                  <p:childTnLst>
                                    <p:anim calcmode="discrete" valueType="str">
                                      <p:cBhvr override="childStyle">
                                        <p:cTn id="6" dur="2000" fill="hold"/>
                                        <p:tgtEl>
                                          <p:spTgt spid="1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00"/>
                                        <p:tgtEl>
                                          <p:spTgt spid="11"/>
                                        </p:tgtEl>
                                      </p:cBhvr>
                                    </p:animEffect>
                                  </p:childTnLst>
                                </p:cTn>
                              </p:par>
                              <p:par>
                                <p:cTn id="12" presetID="1" presetClass="mediacall" presetSubtype="0" fill="hold" nodeType="withEffect">
                                  <p:stCondLst>
                                    <p:cond delay="0"/>
                                  </p:stCondLst>
                                  <p:childTnLst>
                                    <p:cmd type="call" cmd="playFrom(0.0)">
                                      <p:cBhvr>
                                        <p:cTn id="13" dur="3001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remove" display="0">
                  <p:stCondLst>
                    <p:cond delay="indefinite"/>
                  </p:stCondLst>
                  <p:endCondLst>
                    <p:cond evt="onStopAudio" delay="0">
                      <p:tgtEl>
                        <p:sldTgt/>
                      </p:tgtEl>
                    </p:cond>
                    <p:cond evt="onNext" delay="0">
                      <p:tgtEl>
                        <p:sldTgt/>
                      </p:tgtEl>
                    </p:cond>
                  </p:endCondLst>
                </p:cTn>
                <p:tgtEl>
                  <p:spTgt spid="12"/>
                </p:tgtEl>
              </p:cMediaNode>
            </p:audio>
          </p:childTnLst>
        </p:cTn>
      </p:par>
    </p:tnLst>
    <p:bldLst>
      <p:bldP spid="11"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7533"/>
          <a:stretch/>
        </p:blipFill>
        <p:spPr>
          <a:xfrm>
            <a:off x="0" y="0"/>
            <a:ext cx="12192000" cy="376517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37" b="55092"/>
          <a:stretch/>
        </p:blipFill>
        <p:spPr>
          <a:xfrm>
            <a:off x="0" y="3697940"/>
            <a:ext cx="12192000" cy="3267636"/>
          </a:xfrm>
          <a:prstGeom prst="rect">
            <a:avLst/>
          </a:prstGeom>
        </p:spPr>
      </p:pic>
      <p:sp>
        <p:nvSpPr>
          <p:cNvPr id="2" name="Title 1"/>
          <p:cNvSpPr>
            <a:spLocks noGrp="1"/>
          </p:cNvSpPr>
          <p:nvPr>
            <p:ph type="title"/>
          </p:nvPr>
        </p:nvSpPr>
        <p:spPr/>
        <p:txBody>
          <a:bodyPr/>
          <a:lstStyle/>
          <a:p>
            <a:r>
              <a:rPr lang="en-GB">
                <a:solidFill>
                  <a:srgbClr val="6D4361"/>
                </a:solidFill>
              </a:rPr>
              <a:t>Learning Intentions</a:t>
            </a:r>
          </a:p>
        </p:txBody>
      </p:sp>
      <p:sp>
        <p:nvSpPr>
          <p:cNvPr id="8" name="Content Placeholder 7"/>
          <p:cNvSpPr>
            <a:spLocks noGrp="1"/>
          </p:cNvSpPr>
          <p:nvPr>
            <p:ph idx="1"/>
          </p:nvPr>
        </p:nvSpPr>
        <p:spPr>
          <a:xfrm>
            <a:off x="838200" y="1844005"/>
            <a:ext cx="10744200" cy="2407024"/>
          </a:xfrm>
        </p:spPr>
        <p:txBody>
          <a:bodyPr>
            <a:normAutofit/>
          </a:bodyPr>
          <a:lstStyle/>
          <a:p>
            <a:r>
              <a:rPr lang="en-GB" sz="3200"/>
              <a:t>I will use my Digital literacy skills to establish an online communication tool while exploring the advantages and disadvantages of communicating electronically.</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611" y="413121"/>
            <a:ext cx="1035423" cy="1035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tle 1"/>
          <p:cNvSpPr txBox="1">
            <a:spLocks/>
          </p:cNvSpPr>
          <p:nvPr/>
        </p:nvSpPr>
        <p:spPr>
          <a:xfrm>
            <a:off x="1066800" y="36172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5400" b="0" kern="1200" smtClean="0">
                <a:solidFill>
                  <a:srgbClr val="6D4361"/>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pPr algn="r"/>
            <a:r>
              <a:rPr lang="en-GB"/>
              <a:t>Success Criteria</a:t>
            </a:r>
          </a:p>
        </p:txBody>
      </p:sp>
      <p:sp>
        <p:nvSpPr>
          <p:cNvPr id="14" name="Content Placeholder 2"/>
          <p:cNvSpPr txBox="1">
            <a:spLocks/>
          </p:cNvSpPr>
          <p:nvPr/>
        </p:nvSpPr>
        <p:spPr>
          <a:xfrm>
            <a:off x="838200" y="5196511"/>
            <a:ext cx="10744200" cy="711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3200"/>
              <a:t>I can communicate and print professional and relevant data.</a:t>
            </a:r>
          </a:p>
        </p:txBody>
      </p:sp>
      <p:pic>
        <p:nvPicPr>
          <p:cNvPr id="1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72931" y="3651204"/>
            <a:ext cx="13033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996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l="50600" t="28192" r="10406" b="27393"/>
          <a:stretch/>
        </p:blipFill>
        <p:spPr bwMode="auto">
          <a:xfrm>
            <a:off x="4839730" y="1854994"/>
            <a:ext cx="4240040" cy="3406775"/>
          </a:xfrm>
          <a:prstGeom prst="rect">
            <a:avLst/>
          </a:prstGeom>
          <a:ln>
            <a:noFill/>
          </a:ln>
          <a:extLst>
            <a:ext uri="{53640926-AAD7-44D8-BBD7-CCE9431645EC}">
              <a14:shadowObscured xmlns:a14="http://schemas.microsoft.com/office/drawing/2010/main"/>
            </a:ext>
          </a:extLst>
        </p:spPr>
      </p:pic>
      <p:sp>
        <p:nvSpPr>
          <p:cNvPr id="4" name="Title 3"/>
          <p:cNvSpPr>
            <a:spLocks noGrp="1"/>
          </p:cNvSpPr>
          <p:nvPr>
            <p:ph type="title"/>
          </p:nvPr>
        </p:nvSpPr>
        <p:spPr>
          <a:xfrm>
            <a:off x="438150" y="283350"/>
            <a:ext cx="10515600" cy="1325563"/>
          </a:xfrm>
        </p:spPr>
        <p:txBody>
          <a:bodyPr>
            <a:noAutofit/>
          </a:bodyPr>
          <a:lstStyle/>
          <a:p>
            <a:r>
              <a:rPr lang="en-GB" dirty="0"/>
              <a:t>Communication</a:t>
            </a:r>
            <a:endParaRPr lang="en-GB" dirty="0">
              <a:solidFill>
                <a:srgbClr val="6D4361"/>
              </a:solidFill>
              <a:effectLst>
                <a:outerShdw blurRad="38100" dist="38100" dir="2700000" algn="tl">
                  <a:srgbClr val="000000">
                    <a:alpha val="43137"/>
                  </a:srgbClr>
                </a:outerShdw>
              </a:effectLst>
              <a:latin typeface="Berlin Sans FB" panose="020E0602020502020306" pitchFamily="34" charset="0"/>
            </a:endParaRPr>
          </a:p>
        </p:txBody>
      </p:sp>
      <p:pic>
        <p:nvPicPr>
          <p:cNvPr id="5" name="Picture 4"/>
          <p:cNvPicPr/>
          <p:nvPr/>
        </p:nvPicPr>
        <p:blipFill rotWithShape="1">
          <a:blip r:embed="rId4">
            <a:extLst>
              <a:ext uri="{28A0092B-C50C-407E-A947-70E740481C1C}">
                <a14:useLocalDpi xmlns:a14="http://schemas.microsoft.com/office/drawing/2010/main" val="0"/>
              </a:ext>
            </a:extLst>
          </a:blip>
          <a:srcRect l="37128" t="46647" r="38709" b="18238"/>
          <a:stretch/>
        </p:blipFill>
        <p:spPr bwMode="auto">
          <a:xfrm>
            <a:off x="266701" y="1445482"/>
            <a:ext cx="4324350" cy="4744995"/>
          </a:xfrm>
          <a:prstGeom prst="rect">
            <a:avLst/>
          </a:prstGeom>
          <a:ln>
            <a:noFill/>
          </a:ln>
          <a:extLst>
            <a:ext uri="{53640926-AAD7-44D8-BBD7-CCE9431645EC}">
              <a14:shadowObscured xmlns:a14="http://schemas.microsoft.com/office/drawing/2010/main"/>
            </a:ext>
          </a:extLst>
        </p:spPr>
      </p:pic>
      <p:sp>
        <p:nvSpPr>
          <p:cNvPr id="11" name="Oval 10"/>
          <p:cNvSpPr/>
          <p:nvPr/>
        </p:nvSpPr>
        <p:spPr>
          <a:xfrm>
            <a:off x="4763530" y="1608913"/>
            <a:ext cx="1537580" cy="1949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543878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765176"/>
            <a:ext cx="12192000" cy="37651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2050" name="Picture 2" descr="https://cdn.pixabay.com/photo/2015/02/08/23/30/laptop-629233_960_720.png"/>
          <p:cNvPicPr>
            <a:picLocks noChangeAspect="1" noChangeArrowheads="1"/>
          </p:cNvPicPr>
          <p:nvPr/>
        </p:nvPicPr>
        <p:blipFill rotWithShape="1">
          <a:blip r:embed="rId4">
            <a:extLst>
              <a:ext uri="{28A0092B-C50C-407E-A947-70E740481C1C}">
                <a14:useLocalDpi xmlns:a14="http://schemas.microsoft.com/office/drawing/2010/main" val="0"/>
              </a:ext>
            </a:extLst>
          </a:blip>
          <a:srcRect l="3690" r="4304" b="13220"/>
          <a:stretch/>
        </p:blipFill>
        <p:spPr bwMode="auto">
          <a:xfrm>
            <a:off x="192505" y="874390"/>
            <a:ext cx="11999496" cy="66493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33550" y="1200150"/>
            <a:ext cx="8972550" cy="430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First week in February: </a:t>
            </a:r>
            <a:endParaRPr lang="en-GB" sz="2800" b="1" dirty="0" smtClean="0">
              <a:solidFill>
                <a:schemeClr val="tx1"/>
              </a:solidFill>
            </a:endParaRPr>
          </a:p>
          <a:p>
            <a:endParaRPr lang="en-GB" sz="2400" b="1" dirty="0">
              <a:solidFill>
                <a:schemeClr val="tx1"/>
              </a:solidFill>
            </a:endParaRPr>
          </a:p>
          <a:p>
            <a:pPr marL="342900" indent="-342900">
              <a:buFont typeface="Arial" pitchFamily="34" charset="0"/>
              <a:buChar char="•"/>
            </a:pPr>
            <a:r>
              <a:rPr lang="en-GB" sz="2400" dirty="0" smtClean="0">
                <a:solidFill>
                  <a:schemeClr val="tx1"/>
                </a:solidFill>
              </a:rPr>
              <a:t>Monday </a:t>
            </a:r>
            <a:r>
              <a:rPr lang="en-GB" sz="2400" dirty="0">
                <a:solidFill>
                  <a:schemeClr val="tx1"/>
                </a:solidFill>
              </a:rPr>
              <a:t>– 9.00 am to 10.00 am Meeting with Mrs Lorraine Clark to discuss Poster Design and Brand Board.  Meeting at the Conference Centre. </a:t>
            </a:r>
          </a:p>
          <a:p>
            <a:pPr marL="342900" indent="-342900">
              <a:buFont typeface="Arial" pitchFamily="34" charset="0"/>
              <a:buChar char="•"/>
            </a:pPr>
            <a:r>
              <a:rPr lang="en-GB" sz="2400" dirty="0" smtClean="0">
                <a:solidFill>
                  <a:schemeClr val="tx1"/>
                </a:solidFill>
              </a:rPr>
              <a:t>Wednesday </a:t>
            </a:r>
            <a:r>
              <a:rPr lang="en-GB" sz="2400" dirty="0">
                <a:solidFill>
                  <a:schemeClr val="tx1"/>
                </a:solidFill>
              </a:rPr>
              <a:t>– all day – Conference about new digital products available.  SECC. </a:t>
            </a:r>
          </a:p>
          <a:p>
            <a:pPr marL="342900" indent="-342900">
              <a:buFont typeface="Arial" pitchFamily="34" charset="0"/>
              <a:buChar char="•"/>
            </a:pPr>
            <a:r>
              <a:rPr lang="en-GB" sz="2400" dirty="0" smtClean="0">
                <a:solidFill>
                  <a:schemeClr val="tx1"/>
                </a:solidFill>
              </a:rPr>
              <a:t>Friday </a:t>
            </a:r>
            <a:r>
              <a:rPr lang="en-GB" sz="2400" dirty="0">
                <a:solidFill>
                  <a:schemeClr val="tx1"/>
                </a:solidFill>
              </a:rPr>
              <a:t>– 12.00 – 2.00 pm Lunch with Jon Douglas to discuss possibility of new website.  Equestrian Centre – </a:t>
            </a:r>
            <a:r>
              <a:rPr lang="en-GB" sz="2400" dirty="0" err="1">
                <a:solidFill>
                  <a:schemeClr val="tx1"/>
                </a:solidFill>
              </a:rPr>
              <a:t>Bishopton</a:t>
            </a:r>
            <a:r>
              <a:rPr lang="en-GB" sz="2400" dirty="0">
                <a:solidFill>
                  <a:schemeClr val="tx1"/>
                </a:solidFill>
              </a:rPr>
              <a:t>. </a:t>
            </a:r>
            <a:endParaRPr lang="en-GB" sz="2400" dirty="0" smtClean="0">
              <a:solidFill>
                <a:schemeClr val="tx1"/>
              </a:solidFill>
            </a:endParaRPr>
          </a:p>
          <a:p>
            <a:pPr marL="342900" indent="-342900">
              <a:buFont typeface="Arial" pitchFamily="34" charset="0"/>
              <a:buChar char="•"/>
            </a:pPr>
            <a:r>
              <a:rPr lang="en-GB" sz="2400" dirty="0" smtClean="0">
                <a:solidFill>
                  <a:schemeClr val="tx1"/>
                </a:solidFill>
              </a:rPr>
              <a:t>Print </a:t>
            </a:r>
            <a:r>
              <a:rPr lang="en-GB" sz="2400" dirty="0">
                <a:solidFill>
                  <a:schemeClr val="tx1"/>
                </a:solidFill>
              </a:rPr>
              <a:t>weekly view for this </a:t>
            </a:r>
            <a:r>
              <a:rPr lang="en-GB" sz="2400" dirty="0" smtClean="0">
                <a:solidFill>
                  <a:schemeClr val="tx1"/>
                </a:solidFill>
              </a:rPr>
              <a:t>week</a:t>
            </a:r>
            <a:endParaRPr lang="en-GB" dirty="0"/>
          </a:p>
        </p:txBody>
      </p:sp>
      <p:sp>
        <p:nvSpPr>
          <p:cNvPr id="2" name="Rectangle 1"/>
          <p:cNvSpPr/>
          <p:nvPr/>
        </p:nvSpPr>
        <p:spPr>
          <a:xfrm>
            <a:off x="3674770" y="-24470"/>
            <a:ext cx="4746877" cy="923330"/>
          </a:xfrm>
          <a:prstGeom prst="rect">
            <a:avLst/>
          </a:prstGeom>
          <a:noFill/>
        </p:spPr>
        <p:txBody>
          <a:bodyPr wrap="none" lIns="91440" tIns="45720" rIns="91440" bIns="45720">
            <a:spAutoFit/>
          </a:bodyPr>
          <a:lstStyle/>
          <a:p>
            <a:pPr algn="ctr"/>
            <a:r>
              <a:rPr lang="en-US" sz="5400" b="1" cap="none" spc="0" dirty="0" smtClean="0">
                <a:ln w="0"/>
                <a:effectLst>
                  <a:outerShdw blurRad="38100" dist="25400" dir="5400000" algn="ctr" rotWithShape="0">
                    <a:srgbClr val="6E747A">
                      <a:alpha val="43000"/>
                    </a:srgbClr>
                  </a:outerShdw>
                </a:effectLst>
              </a:rPr>
              <a:t>EDIARY - TASK 1</a:t>
            </a:r>
            <a:endParaRPr lang="en-US" sz="5400" b="1"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50793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765176"/>
            <a:ext cx="12192000" cy="37651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2050" name="Picture 2" descr="https://cdn.pixabay.com/photo/2015/02/08/23/30/laptop-629233_960_720.png"/>
          <p:cNvPicPr>
            <a:picLocks noChangeAspect="1" noChangeArrowheads="1"/>
          </p:cNvPicPr>
          <p:nvPr/>
        </p:nvPicPr>
        <p:blipFill rotWithShape="1">
          <a:blip r:embed="rId4">
            <a:extLst>
              <a:ext uri="{28A0092B-C50C-407E-A947-70E740481C1C}">
                <a14:useLocalDpi xmlns:a14="http://schemas.microsoft.com/office/drawing/2010/main" val="0"/>
              </a:ext>
            </a:extLst>
          </a:blip>
          <a:srcRect l="3690" r="4304" b="13220"/>
          <a:stretch/>
        </p:blipFill>
        <p:spPr bwMode="auto">
          <a:xfrm>
            <a:off x="192505" y="874390"/>
            <a:ext cx="11999496" cy="66493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33550" y="1200150"/>
            <a:ext cx="8972550" cy="430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solidFill>
              </a:rPr>
              <a:t>Second </a:t>
            </a:r>
            <a:r>
              <a:rPr lang="en-GB" sz="2800" b="1" dirty="0">
                <a:solidFill>
                  <a:schemeClr val="tx1"/>
                </a:solidFill>
              </a:rPr>
              <a:t>week in </a:t>
            </a:r>
            <a:r>
              <a:rPr lang="en-GB" sz="2800" b="1" dirty="0" smtClean="0">
                <a:solidFill>
                  <a:schemeClr val="tx1"/>
                </a:solidFill>
              </a:rPr>
              <a:t>March: </a:t>
            </a:r>
          </a:p>
          <a:p>
            <a:endParaRPr lang="en-GB" sz="2400" b="1" dirty="0">
              <a:solidFill>
                <a:schemeClr val="tx1"/>
              </a:solidFill>
            </a:endParaRPr>
          </a:p>
          <a:p>
            <a:pPr marL="342900" indent="-342900">
              <a:buFont typeface="Arial" pitchFamily="34" charset="0"/>
              <a:buChar char="•"/>
            </a:pPr>
            <a:r>
              <a:rPr lang="en-GB" sz="2400" dirty="0" smtClean="0">
                <a:solidFill>
                  <a:schemeClr val="tx1"/>
                </a:solidFill>
              </a:rPr>
              <a:t>Tuesday </a:t>
            </a:r>
            <a:r>
              <a:rPr lang="en-GB" sz="2400" dirty="0">
                <a:solidFill>
                  <a:schemeClr val="tx1"/>
                </a:solidFill>
              </a:rPr>
              <a:t>– 2.00 pm – 3.00 pm Meeting with Mr Bingham to discuss new website.  Meeting to be held at Head Office. </a:t>
            </a:r>
          </a:p>
          <a:p>
            <a:pPr marL="342900" indent="-342900">
              <a:buFont typeface="Arial" pitchFamily="34" charset="0"/>
              <a:buChar char="•"/>
            </a:pPr>
            <a:r>
              <a:rPr lang="en-GB" sz="2400" dirty="0" smtClean="0">
                <a:solidFill>
                  <a:schemeClr val="tx1"/>
                </a:solidFill>
              </a:rPr>
              <a:t>Thursday </a:t>
            </a:r>
            <a:r>
              <a:rPr lang="en-GB" sz="2400" dirty="0">
                <a:solidFill>
                  <a:schemeClr val="tx1"/>
                </a:solidFill>
              </a:rPr>
              <a:t>– 3.00 pm – 5.00 pm Visit to Edinburgh Office. </a:t>
            </a:r>
          </a:p>
          <a:p>
            <a:pPr marL="342900" indent="-342900">
              <a:buFont typeface="Arial" pitchFamily="34" charset="0"/>
              <a:buChar char="•"/>
            </a:pPr>
            <a:r>
              <a:rPr lang="en-GB" sz="2400" dirty="0" smtClean="0">
                <a:solidFill>
                  <a:schemeClr val="tx1"/>
                </a:solidFill>
              </a:rPr>
              <a:t>Friday </a:t>
            </a:r>
            <a:r>
              <a:rPr lang="en-GB" sz="2400" dirty="0">
                <a:solidFill>
                  <a:schemeClr val="tx1"/>
                </a:solidFill>
              </a:rPr>
              <a:t>– all day – Trip to Aberdeen to inspect the new billboards in the city centre.  Meet with Miss Allison. </a:t>
            </a:r>
          </a:p>
          <a:p>
            <a:pPr marL="342900" indent="-342900">
              <a:buFont typeface="Arial" pitchFamily="34" charset="0"/>
              <a:buChar char="•"/>
            </a:pPr>
            <a:r>
              <a:rPr lang="en-GB" sz="2400" dirty="0" smtClean="0">
                <a:solidFill>
                  <a:schemeClr val="tx1"/>
                </a:solidFill>
              </a:rPr>
              <a:t>Print </a:t>
            </a:r>
            <a:r>
              <a:rPr lang="en-GB" sz="2400" dirty="0">
                <a:solidFill>
                  <a:schemeClr val="tx1"/>
                </a:solidFill>
              </a:rPr>
              <a:t>weekly view for this </a:t>
            </a:r>
            <a:r>
              <a:rPr lang="en-GB" sz="2400" dirty="0" smtClean="0">
                <a:solidFill>
                  <a:schemeClr val="tx1"/>
                </a:solidFill>
              </a:rPr>
              <a:t>week</a:t>
            </a:r>
            <a:endParaRPr lang="en-GB" dirty="0"/>
          </a:p>
        </p:txBody>
      </p:sp>
      <p:sp>
        <p:nvSpPr>
          <p:cNvPr id="2" name="Rectangle 1"/>
          <p:cNvSpPr/>
          <p:nvPr/>
        </p:nvSpPr>
        <p:spPr>
          <a:xfrm>
            <a:off x="3674770" y="-24470"/>
            <a:ext cx="4746877" cy="923330"/>
          </a:xfrm>
          <a:prstGeom prst="rect">
            <a:avLst/>
          </a:prstGeom>
          <a:noFill/>
        </p:spPr>
        <p:txBody>
          <a:bodyPr wrap="none" lIns="91440" tIns="45720" rIns="91440" bIns="45720">
            <a:spAutoFit/>
          </a:bodyPr>
          <a:lstStyle/>
          <a:p>
            <a:pPr algn="ctr"/>
            <a:r>
              <a:rPr lang="en-US" sz="5400" b="1" cap="none" spc="0" dirty="0" smtClean="0">
                <a:ln w="0"/>
                <a:effectLst>
                  <a:outerShdw blurRad="38100" dist="25400" dir="5400000" algn="ctr" rotWithShape="0">
                    <a:srgbClr val="6E747A">
                      <a:alpha val="43000"/>
                    </a:srgbClr>
                  </a:outerShdw>
                </a:effectLst>
              </a:rPr>
              <a:t>EDIARY - TASK 2</a:t>
            </a:r>
            <a:endParaRPr lang="en-US" sz="5400" b="1"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56835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765176"/>
            <a:ext cx="12192000" cy="37651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2050" name="Picture 2" descr="https://cdn.pixabay.com/photo/2015/02/08/23/30/laptop-629233_960_720.png"/>
          <p:cNvPicPr>
            <a:picLocks noChangeAspect="1" noChangeArrowheads="1"/>
          </p:cNvPicPr>
          <p:nvPr/>
        </p:nvPicPr>
        <p:blipFill rotWithShape="1">
          <a:blip r:embed="rId4">
            <a:extLst>
              <a:ext uri="{28A0092B-C50C-407E-A947-70E740481C1C}">
                <a14:useLocalDpi xmlns:a14="http://schemas.microsoft.com/office/drawing/2010/main" val="0"/>
              </a:ext>
            </a:extLst>
          </a:blip>
          <a:srcRect l="3690" r="4304" b="13220"/>
          <a:stretch/>
        </p:blipFill>
        <p:spPr bwMode="auto">
          <a:xfrm>
            <a:off x="192505" y="874390"/>
            <a:ext cx="11999496" cy="66493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33550" y="1200150"/>
            <a:ext cx="8972550" cy="430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solidFill>
              </a:rPr>
              <a:t>First </a:t>
            </a:r>
            <a:r>
              <a:rPr lang="en-GB" sz="2800" b="1" dirty="0">
                <a:solidFill>
                  <a:schemeClr val="tx1"/>
                </a:solidFill>
              </a:rPr>
              <a:t>week in </a:t>
            </a:r>
            <a:r>
              <a:rPr lang="en-GB" sz="2800" b="1" dirty="0" smtClean="0">
                <a:solidFill>
                  <a:schemeClr val="tx1"/>
                </a:solidFill>
              </a:rPr>
              <a:t>April: </a:t>
            </a:r>
          </a:p>
          <a:p>
            <a:endParaRPr lang="en-GB" sz="2400" b="1" dirty="0">
              <a:solidFill>
                <a:schemeClr val="tx1"/>
              </a:solidFill>
            </a:endParaRPr>
          </a:p>
          <a:p>
            <a:pPr marL="342900" indent="-342900">
              <a:buFont typeface="Arial" pitchFamily="34" charset="0"/>
              <a:buChar char="•"/>
            </a:pPr>
            <a:r>
              <a:rPr lang="en-GB" sz="2400" dirty="0" smtClean="0">
                <a:solidFill>
                  <a:schemeClr val="tx1"/>
                </a:solidFill>
              </a:rPr>
              <a:t>Monday</a:t>
            </a:r>
            <a:r>
              <a:rPr lang="en-GB" sz="2400" dirty="0">
                <a:solidFill>
                  <a:schemeClr val="tx1"/>
                </a:solidFill>
              </a:rPr>
              <a:t>– 5.00 pm – 6.00 pm Meeting with Mrs Brown to discuss new design trainees.  Meeting to be held in own office. </a:t>
            </a:r>
          </a:p>
          <a:p>
            <a:pPr marL="342900" indent="-342900">
              <a:buFont typeface="Arial" pitchFamily="34" charset="0"/>
              <a:buChar char="•"/>
            </a:pPr>
            <a:r>
              <a:rPr lang="en-GB" sz="2400" dirty="0" smtClean="0">
                <a:solidFill>
                  <a:schemeClr val="tx1"/>
                </a:solidFill>
              </a:rPr>
              <a:t>Tuesday </a:t>
            </a:r>
            <a:r>
              <a:rPr lang="en-GB" sz="2400" dirty="0">
                <a:solidFill>
                  <a:schemeClr val="tx1"/>
                </a:solidFill>
              </a:rPr>
              <a:t>– 3.00 pm – 5.00 pm Interview new trainees. </a:t>
            </a:r>
          </a:p>
          <a:p>
            <a:pPr marL="342900" indent="-342900">
              <a:buFont typeface="Arial" pitchFamily="34" charset="0"/>
              <a:buChar char="•"/>
            </a:pPr>
            <a:r>
              <a:rPr lang="en-GB" sz="2400" dirty="0" smtClean="0">
                <a:solidFill>
                  <a:schemeClr val="tx1"/>
                </a:solidFill>
              </a:rPr>
              <a:t>Thursday/Friday </a:t>
            </a:r>
            <a:r>
              <a:rPr lang="en-GB" sz="2400" dirty="0">
                <a:solidFill>
                  <a:schemeClr val="tx1"/>
                </a:solidFill>
              </a:rPr>
              <a:t>– all day – Trip to London to meet Managing Director of Websites around the world.</a:t>
            </a:r>
          </a:p>
          <a:p>
            <a:pPr marL="342900" indent="-342900">
              <a:buFont typeface="Arial" pitchFamily="34" charset="0"/>
              <a:buChar char="•"/>
            </a:pPr>
            <a:r>
              <a:rPr lang="en-GB" sz="2400" dirty="0" smtClean="0">
                <a:solidFill>
                  <a:schemeClr val="tx1"/>
                </a:solidFill>
              </a:rPr>
              <a:t>Print </a:t>
            </a:r>
            <a:r>
              <a:rPr lang="en-GB" sz="2400" dirty="0">
                <a:solidFill>
                  <a:schemeClr val="tx1"/>
                </a:solidFill>
              </a:rPr>
              <a:t>weekly view for this </a:t>
            </a:r>
            <a:r>
              <a:rPr lang="en-GB" sz="2400" dirty="0" smtClean="0">
                <a:solidFill>
                  <a:schemeClr val="tx1"/>
                </a:solidFill>
              </a:rPr>
              <a:t>week</a:t>
            </a:r>
            <a:endParaRPr lang="en-GB" dirty="0">
              <a:solidFill>
                <a:schemeClr val="tx1"/>
              </a:solidFill>
            </a:endParaRPr>
          </a:p>
        </p:txBody>
      </p:sp>
      <p:sp>
        <p:nvSpPr>
          <p:cNvPr id="2" name="Rectangle 1"/>
          <p:cNvSpPr/>
          <p:nvPr/>
        </p:nvSpPr>
        <p:spPr>
          <a:xfrm>
            <a:off x="3674770" y="-24470"/>
            <a:ext cx="4746877" cy="923330"/>
          </a:xfrm>
          <a:prstGeom prst="rect">
            <a:avLst/>
          </a:prstGeom>
          <a:noFill/>
        </p:spPr>
        <p:txBody>
          <a:bodyPr wrap="none" lIns="91440" tIns="45720" rIns="91440" bIns="45720">
            <a:spAutoFit/>
          </a:bodyPr>
          <a:lstStyle/>
          <a:p>
            <a:pPr algn="ctr"/>
            <a:r>
              <a:rPr lang="en-US" sz="5400" b="1" cap="none" spc="0" dirty="0" smtClean="0">
                <a:ln w="0"/>
                <a:effectLst>
                  <a:outerShdw blurRad="38100" dist="25400" dir="5400000" algn="ctr" rotWithShape="0">
                    <a:srgbClr val="6E747A">
                      <a:alpha val="43000"/>
                    </a:srgbClr>
                  </a:outerShdw>
                </a:effectLst>
              </a:rPr>
              <a:t>EDIARY - TASK 3</a:t>
            </a:r>
            <a:endParaRPr lang="en-US" sz="5400" b="1"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82335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4095" y="-203030"/>
            <a:ext cx="10869705" cy="1325563"/>
          </a:xfrm>
        </p:spPr>
        <p:txBody>
          <a:bodyPr>
            <a:normAutofit/>
          </a:bodyPr>
          <a:lstStyle/>
          <a:p>
            <a:r>
              <a:rPr lang="en-GB" sz="4400" u="sng" dirty="0">
                <a:solidFill>
                  <a:schemeClr val="tx1"/>
                </a:solidFill>
                <a:effectLst/>
              </a:rPr>
              <a:t>S2 – CORPORATE</a:t>
            </a:r>
            <a:r>
              <a:rPr lang="en-GB" sz="4400" u="sng" dirty="0">
                <a:solidFill>
                  <a:schemeClr val="tx1"/>
                </a:solidFill>
              </a:rPr>
              <a:t> TRAINING</a:t>
            </a:r>
            <a:endParaRPr lang="en-GB" sz="4400" u="sng" dirty="0">
              <a:solidFill>
                <a:schemeClr val="tx1"/>
              </a:solidFill>
              <a:effectLst/>
            </a:endParaRPr>
          </a:p>
        </p:txBody>
      </p:sp>
      <p:sp>
        <p:nvSpPr>
          <p:cNvPr id="5" name="Content Placeholder 4"/>
          <p:cNvSpPr>
            <a:spLocks noGrp="1"/>
          </p:cNvSpPr>
          <p:nvPr>
            <p:ph idx="1"/>
          </p:nvPr>
        </p:nvSpPr>
        <p:spPr>
          <a:xfrm>
            <a:off x="484095" y="893595"/>
            <a:ext cx="11268634" cy="1492624"/>
          </a:xfrm>
        </p:spPr>
        <p:txBody>
          <a:bodyPr vert="horz" lIns="91440" tIns="45720" rIns="91440" bIns="45720" rtlCol="0" anchor="t">
            <a:noAutofit/>
          </a:bodyPr>
          <a:lstStyle/>
          <a:p>
            <a:pPr marL="0" indent="0">
              <a:buNone/>
            </a:pPr>
            <a:r>
              <a:rPr lang="en-GB" sz="3200" b="1" dirty="0">
                <a:solidFill>
                  <a:srgbClr val="990099"/>
                </a:solidFill>
                <a:latin typeface="+mn-lt"/>
              </a:rPr>
              <a:t>TCH 3-01a </a:t>
            </a:r>
            <a:r>
              <a:rPr lang="en-GB" sz="2400" dirty="0">
                <a:latin typeface="+mn-lt"/>
              </a:rPr>
              <a:t>I can </a:t>
            </a:r>
            <a:r>
              <a:rPr lang="en-GB" sz="2400" b="1" dirty="0">
                <a:latin typeface="+mn-lt"/>
              </a:rPr>
              <a:t>explore </a:t>
            </a:r>
            <a:r>
              <a:rPr lang="en-GB" sz="2400" dirty="0">
                <a:latin typeface="+mn-lt"/>
              </a:rPr>
              <a:t>and use the features of a range of digital technologies, integrated software and online resources to determine the most appropriate to </a:t>
            </a:r>
            <a:r>
              <a:rPr lang="en-GB" sz="2400" b="1" dirty="0">
                <a:latin typeface="+mn-lt"/>
              </a:rPr>
              <a:t>solve problems</a:t>
            </a:r>
            <a:r>
              <a:rPr lang="en-GB" sz="2400" dirty="0">
                <a:latin typeface="+mn-lt"/>
              </a:rPr>
              <a:t>. </a:t>
            </a:r>
          </a:p>
          <a:p>
            <a:pPr marL="0" indent="0">
              <a:buNone/>
            </a:pPr>
            <a:endParaRPr lang="en-GB" sz="1200" dirty="0">
              <a:latin typeface="+mn-lt"/>
              <a:cs typeface="Calibri"/>
            </a:endParaRPr>
          </a:p>
          <a:p>
            <a:pPr marL="514350" indent="-514350">
              <a:buAutoNum type="arabicPeriod"/>
            </a:pPr>
            <a:r>
              <a:rPr lang="en-GB" sz="2400" dirty="0">
                <a:solidFill>
                  <a:schemeClr val="bg1">
                    <a:lumMod val="50000"/>
                  </a:schemeClr>
                </a:solidFill>
                <a:latin typeface="+mn-lt"/>
              </a:rPr>
              <a:t>Uses the most appropriate</a:t>
            </a:r>
            <a:r>
              <a:rPr lang="en-GB" sz="2400" dirty="0">
                <a:solidFill>
                  <a:schemeClr val="bg1">
                    <a:lumMod val="50000"/>
                  </a:schemeClr>
                </a:solidFill>
                <a:latin typeface="+mn-lt"/>
                <a:cs typeface="Calibri"/>
              </a:rPr>
              <a:t> applications and software tools to capture and modify text, images, sound and video to present and collaborate.</a:t>
            </a:r>
          </a:p>
          <a:p>
            <a:pPr marL="514350" indent="-514350">
              <a:buAutoNum type="arabicPeriod"/>
            </a:pPr>
            <a:r>
              <a:rPr lang="en-GB" sz="2400" dirty="0">
                <a:solidFill>
                  <a:schemeClr val="bg1">
                    <a:lumMod val="50000"/>
                  </a:schemeClr>
                </a:solidFill>
                <a:latin typeface="+mn-lt"/>
                <a:cs typeface="Calibri"/>
              </a:rPr>
              <a:t>Demonstrates an understanding of file handling for example, uploading, downloading, sharing and permission setting, for example within Glow or other platforms.</a:t>
            </a:r>
          </a:p>
        </p:txBody>
      </p:sp>
      <p:pic>
        <p:nvPicPr>
          <p:cNvPr id="8" name="Picture 6" descr="cfe-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3685" y="6092233"/>
            <a:ext cx="3061447" cy="85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4">
            <a:extLst>
              <a:ext uri="{FF2B5EF4-FFF2-40B4-BE49-F238E27FC236}">
                <a16:creationId xmlns:a16="http://schemas.microsoft.com/office/drawing/2014/main" xmlns="" id="{1B6A54F7-7FA7-4CDE-AC93-D5F7C434FD1A}"/>
              </a:ext>
            </a:extLst>
          </p:cNvPr>
          <p:cNvSpPr txBox="1">
            <a:spLocks/>
          </p:cNvSpPr>
          <p:nvPr/>
        </p:nvSpPr>
        <p:spPr>
          <a:xfrm>
            <a:off x="392080" y="4352787"/>
            <a:ext cx="11268634" cy="14926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solidFill>
                  <a:srgbClr val="990099"/>
                </a:solidFill>
                <a:latin typeface="+mn-lt"/>
              </a:rPr>
              <a:t>TCH 4-01a </a:t>
            </a:r>
            <a:r>
              <a:rPr lang="en-GB" sz="2400" dirty="0">
                <a:latin typeface="+mn-lt"/>
              </a:rPr>
              <a:t>I can </a:t>
            </a:r>
            <a:r>
              <a:rPr lang="en-GB" sz="2400" b="1" dirty="0">
                <a:latin typeface="+mn-lt"/>
              </a:rPr>
              <a:t>select </a:t>
            </a:r>
            <a:r>
              <a:rPr lang="en-GB" sz="2400" dirty="0">
                <a:latin typeface="+mn-lt"/>
              </a:rPr>
              <a:t>and use digital technologies to access, select relevant information and </a:t>
            </a:r>
            <a:r>
              <a:rPr lang="en-GB" sz="2400" b="1" dirty="0">
                <a:latin typeface="+mn-lt"/>
              </a:rPr>
              <a:t>solve real world problems</a:t>
            </a:r>
            <a:r>
              <a:rPr lang="en-GB" sz="2400" dirty="0">
                <a:latin typeface="+mn-lt"/>
              </a:rPr>
              <a:t>. </a:t>
            </a:r>
          </a:p>
          <a:p>
            <a:pPr marL="0" indent="0">
              <a:buFont typeface="Arial" panose="020B0604020202020204" pitchFamily="34" charset="0"/>
              <a:buNone/>
            </a:pPr>
            <a:endParaRPr lang="en-GB" sz="1200" dirty="0">
              <a:latin typeface="+mn-lt"/>
              <a:cs typeface="Calibri"/>
            </a:endParaRPr>
          </a:p>
          <a:p>
            <a:pPr marL="514350" indent="-514350">
              <a:buFont typeface="Arial" panose="020B0604020202020204" pitchFamily="34" charset="0"/>
              <a:buAutoNum type="arabicPeriod"/>
            </a:pPr>
            <a:r>
              <a:rPr lang="en-GB" sz="2400" dirty="0">
                <a:solidFill>
                  <a:schemeClr val="bg1">
                    <a:lumMod val="50000"/>
                  </a:schemeClr>
                </a:solidFill>
                <a:latin typeface="+mn-lt"/>
                <a:cs typeface="Calibri"/>
              </a:rPr>
              <a:t>Consistently use a range of devices and digital software and application and services to share, create, collaborate effectively and publish digital content online.</a:t>
            </a:r>
          </a:p>
        </p:txBody>
      </p:sp>
    </p:spTree>
    <p:extLst>
      <p:ext uri="{BB962C8B-B14F-4D97-AF65-F5344CB8AC3E}">
        <p14:creationId xmlns:p14="http://schemas.microsoft.com/office/powerpoint/2010/main" val="3342586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87" y="3737880"/>
            <a:ext cx="12192000" cy="3765176"/>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sp>
        <p:nvSpPr>
          <p:cNvPr id="2" name="Title 1"/>
          <p:cNvSpPr>
            <a:spLocks noGrp="1"/>
          </p:cNvSpPr>
          <p:nvPr>
            <p:ph type="ctrTitle"/>
          </p:nvPr>
        </p:nvSpPr>
        <p:spPr>
          <a:xfrm>
            <a:off x="-1588" y="-151551"/>
            <a:ext cx="12193587" cy="1470025"/>
          </a:xfrm>
        </p:spPr>
        <p:txBody>
          <a:bodyPr>
            <a:normAutofit/>
          </a:bodyPr>
          <a:lstStyle/>
          <a:p>
            <a:pPr>
              <a:defRPr/>
            </a:pPr>
            <a:r>
              <a:rPr lang="en-GB" dirty="0">
                <a:latin typeface="Berlin Sans FB" panose="020E0602020502020306" pitchFamily="34" charset="0"/>
              </a:rPr>
              <a:t>Evaluate the Lesson</a:t>
            </a:r>
          </a:p>
        </p:txBody>
      </p:sp>
      <p:pic>
        <p:nvPicPr>
          <p:cNvPr id="102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16942">
            <a:off x="545808" y="1834781"/>
            <a:ext cx="4889017" cy="397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6116638" y="3590926"/>
            <a:ext cx="4341812" cy="2924175"/>
          </a:xfrm>
          <a:prstGeom prst="wedgeRoundRectCallout">
            <a:avLst>
              <a:gd name="adj1" fmla="val -53070"/>
              <a:gd name="adj2" fmla="val -69653"/>
              <a:gd name="adj3" fmla="val 16667"/>
            </a:avLst>
          </a:prstGeom>
          <a:solidFill>
            <a:schemeClr val="bg1"/>
          </a:solidFill>
          <a:ln w="730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latin typeface="Agency FB" panose="020B0503020202020204" pitchFamily="34" charset="0"/>
              </a:rPr>
              <a:t>You have 280 characters, </a:t>
            </a:r>
            <a:r>
              <a:rPr lang="en-GB" sz="3600" dirty="0" smtClean="0">
                <a:solidFill>
                  <a:schemeClr val="tx1"/>
                </a:solidFill>
                <a:latin typeface="Agency FB" panose="020B0503020202020204" pitchFamily="34" charset="0"/>
              </a:rPr>
              <a:t>Outline the benefits of an </a:t>
            </a:r>
            <a:r>
              <a:rPr lang="en-GB" sz="3600" dirty="0" err="1" smtClean="0">
                <a:solidFill>
                  <a:schemeClr val="tx1"/>
                </a:solidFill>
                <a:latin typeface="Agency FB" panose="020B0503020202020204" pitchFamily="34" charset="0"/>
              </a:rPr>
              <a:t>ediary</a:t>
            </a:r>
            <a:r>
              <a:rPr lang="en-GB" sz="3600" dirty="0" smtClean="0">
                <a:solidFill>
                  <a:schemeClr val="tx1"/>
                </a:solidFill>
                <a:latin typeface="Agency FB" panose="020B0503020202020204" pitchFamily="34" charset="0"/>
              </a:rPr>
              <a:t>.</a:t>
            </a:r>
            <a:endParaRPr lang="en-GB" sz="36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745115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1" y="116633"/>
            <a:ext cx="12192000" cy="1089529"/>
          </a:xfrm>
          <a:prstGeom prst="rect">
            <a:avLst/>
          </a:prstGeom>
          <a:noFill/>
        </p:spPr>
        <p:txBody>
          <a:bodyPr wrap="square" rtlCol="0">
            <a:spAutoFit/>
          </a:bodyPr>
          <a:lstStyle/>
          <a:p>
            <a:pPr algn="ctr">
              <a:lnSpc>
                <a:spcPct val="90000"/>
              </a:lnSpc>
              <a:spcBef>
                <a:spcPct val="0"/>
              </a:spcBef>
            </a:pPr>
            <a:r>
              <a:rPr lang="en-GB" sz="7200" dirty="0" smtClean="0">
                <a:solidFill>
                  <a:schemeClr val="bg1"/>
                </a:solidFill>
                <a:effectLst>
                  <a:outerShdw blurRad="38100" dist="38100" dir="2700000" algn="tl">
                    <a:srgbClr val="000000">
                      <a:alpha val="43137"/>
                    </a:srgbClr>
                  </a:outerShdw>
                </a:effectLst>
                <a:latin typeface="Berlin Sans FB" panose="020E0602020502020306" pitchFamily="34" charset="0"/>
                <a:ea typeface="+mj-ea"/>
                <a:cs typeface="+mj-cs"/>
              </a:rPr>
              <a:t>Log straight onto computer…</a:t>
            </a:r>
            <a:endParaRPr lang="en-GB" sz="7200" dirty="0">
              <a:solidFill>
                <a:schemeClr val="bg1"/>
              </a:solidFill>
              <a:effectLst>
                <a:outerShdw blurRad="38100" dist="38100" dir="2700000" algn="tl">
                  <a:srgbClr val="000000">
                    <a:alpha val="43137"/>
                  </a:srgbClr>
                </a:outerShdw>
              </a:effectLst>
              <a:latin typeface="Berlin Sans FB" panose="020E0602020502020306" pitchFamily="34" charset="0"/>
              <a:ea typeface="+mj-ea"/>
              <a:cs typeface="+mj-cs"/>
            </a:endParaRPr>
          </a:p>
        </p:txBody>
      </p:sp>
      <p:sp>
        <p:nvSpPr>
          <p:cNvPr id="10" name="Text Placeholder 8"/>
          <p:cNvSpPr txBox="1">
            <a:spLocks/>
          </p:cNvSpPr>
          <p:nvPr/>
        </p:nvSpPr>
        <p:spPr>
          <a:xfrm>
            <a:off x="1583268" y="1802434"/>
            <a:ext cx="8930217" cy="2232247"/>
          </a:xfrm>
          <a:prstGeom prst="rect">
            <a:avLst/>
          </a:prstGeom>
          <a:noFill/>
          <a:ln w="50800">
            <a:solidFill>
              <a:schemeClr val="tx2">
                <a:lumMod val="75000"/>
              </a:schemeClr>
            </a:solidFill>
          </a:ln>
          <a:effectLst>
            <a:outerShdw blurRad="50800" dist="38100" dir="5400000" algn="t" rotWithShape="0">
              <a:prstClr val="black">
                <a:alpha val="40000"/>
              </a:prstClr>
            </a:outerShdw>
          </a:effectLst>
        </p:spPr>
        <p:txBody>
          <a:bodyPr vert="horz" lIns="252000" tIns="252000" rIns="180000" bIns="252000" rtlCol="0" anchor="ctr" anchorCtr="0">
            <a:noAutofit/>
          </a:bodyPr>
          <a:lstStyle>
            <a:defPPr>
              <a:defRPr lang="en-US"/>
            </a:defPPr>
            <a:lvl1pPr marL="0" indent="0" algn="ctr" defTabSz="914400" rtl="0" eaLnBrk="1" latinLnBrk="0" hangingPunct="1">
              <a:buFontTx/>
              <a:buNone/>
              <a:defRPr sz="4600" b="1" kern="1200">
                <a:solidFill>
                  <a:schemeClr val="tx1"/>
                </a:solidFill>
                <a:latin typeface="+mn-lt"/>
                <a:ea typeface="+mn-ea"/>
                <a:cs typeface="+mn-cs"/>
              </a:defRPr>
            </a:lvl1pPr>
            <a:lvl2pPr marL="457200" algn="l" defTabSz="914400" rtl="0" eaLnBrk="1" latinLnBrk="0" hangingPunct="1">
              <a:defRPr sz="3000" b="1" kern="1200">
                <a:solidFill>
                  <a:schemeClr val="tx1"/>
                </a:solidFill>
                <a:latin typeface="+mn-lt"/>
                <a:ea typeface="+mn-ea"/>
                <a:cs typeface="+mn-cs"/>
              </a:defRPr>
            </a:lvl2pPr>
            <a:lvl3pPr marL="914400" algn="l" defTabSz="914400" rtl="0" eaLnBrk="1" latinLnBrk="0" hangingPunct="1">
              <a:defRPr sz="3000" b="1" kern="1200">
                <a:solidFill>
                  <a:schemeClr val="tx1"/>
                </a:solidFill>
                <a:latin typeface="+mn-lt"/>
                <a:ea typeface="+mn-ea"/>
                <a:cs typeface="+mn-cs"/>
              </a:defRPr>
            </a:lvl3pPr>
            <a:lvl4pPr marL="1371600" algn="l" defTabSz="914400" rtl="0" eaLnBrk="1" latinLnBrk="0" hangingPunct="1">
              <a:defRPr sz="3000" b="1" kern="1200">
                <a:solidFill>
                  <a:schemeClr val="tx1"/>
                </a:solidFill>
                <a:latin typeface="+mn-lt"/>
                <a:ea typeface="+mn-ea"/>
                <a:cs typeface="+mn-cs"/>
              </a:defRPr>
            </a:lvl4pPr>
            <a:lvl5pPr marL="1828800" algn="l" defTabSz="914400" rtl="0" eaLnBrk="1" latinLnBrk="0" hangingPunct="1">
              <a:defRPr sz="3000" b="1"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ASSESSMENT TIME</a:t>
            </a:r>
            <a:endParaRPr lang="en-US" dirty="0">
              <a:solidFill>
                <a:schemeClr val="bg1"/>
              </a:solidFill>
            </a:endParaRPr>
          </a:p>
        </p:txBody>
      </p:sp>
      <p:pic>
        <p:nvPicPr>
          <p:cNvPr id="12" name="Little Lord 1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360363" y="5267672"/>
            <a:ext cx="812800" cy="609600"/>
          </a:xfrm>
          <a:prstGeom prst="rect">
            <a:avLst/>
          </a:prstGeom>
        </p:spPr>
      </p:pic>
      <p:sp>
        <p:nvSpPr>
          <p:cNvPr id="13" name="TextBox 12"/>
          <p:cNvSpPr txBox="1"/>
          <p:nvPr/>
        </p:nvSpPr>
        <p:spPr>
          <a:xfrm>
            <a:off x="3693915" y="4407496"/>
            <a:ext cx="4610331" cy="461665"/>
          </a:xfrm>
          <a:prstGeom prst="rect">
            <a:avLst/>
          </a:prstGeom>
          <a:noFill/>
        </p:spPr>
        <p:txBody>
          <a:bodyPr wrap="square" rtlCol="0">
            <a:spAutoFit/>
          </a:bodyPr>
          <a:lstStyle/>
          <a:p>
            <a:pPr algn="ctr"/>
            <a:r>
              <a:rPr lang="en-GB" sz="2400" i="1" dirty="0">
                <a:solidFill>
                  <a:schemeClr val="bg1"/>
                </a:solidFill>
              </a:rPr>
              <a:t>Click anywhere to start!</a:t>
            </a:r>
          </a:p>
        </p:txBody>
      </p:sp>
      <p:sp>
        <p:nvSpPr>
          <p:cNvPr id="16" name="Oval 15"/>
          <p:cNvSpPr/>
          <p:nvPr/>
        </p:nvSpPr>
        <p:spPr>
          <a:xfrm>
            <a:off x="1481242" y="171311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800555" y="171311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127126"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431925"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751238"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077809" y="171312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3447931"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767244"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4093815"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398614"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717927"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044498" y="17203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378326"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5697639"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6024210"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329009"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648322"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6974893" y="17203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7345015" y="172763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7664328" y="172763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7990899" y="172037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3834392"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4153705"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4480276" y="39109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4785075" y="39109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104388" y="39109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5430959" y="391821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801081"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120394"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6446965"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751764"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7071077"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7397648" y="392547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731476"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8050789"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377360"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8682159"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9001472"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9328043" y="392547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9698165" y="393272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0017478" y="393272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0344049" y="392547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1554386"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1859185"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2178498"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2505069" y="39254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2875191" y="39327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3194504" y="39327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3521075"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8334274" y="169860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8639073" y="169860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8958386" y="169860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9284957"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9655079" y="171311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9974392" y="171311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10300963" y="170586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1481236" y="20082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1488496" y="224777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1481242" y="250177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1481242" y="277754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1481242" y="30533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1481242" y="332908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1481236" y="360487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10390537" y="204092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10397797" y="22804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10390543" y="253440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10390543" y="281017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10390543" y="308595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10390543" y="336171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10390537" y="363750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14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afterEffect">
                                  <p:stCondLst>
                                    <p:cond delay="0"/>
                                  </p:stCondLst>
                                  <p:endCondLst>
                                    <p:cond evt="onNext" delay="0">
                                      <p:tgtEl>
                                        <p:sldTgt/>
                                      </p:tgtEl>
                                    </p:cond>
                                  </p:endCondLst>
                                  <p:childTnLst>
                                    <p:anim calcmode="discrete" valueType="str">
                                      <p:cBhvr override="childStyle">
                                        <p:cTn id="6" dur="2000" fill="hold"/>
                                        <p:tgtEl>
                                          <p:spTgt spid="1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1" presetClass="mediacall" presetSubtype="0" fill="hold" nodeType="withEffect">
                                  <p:stCondLst>
                                    <p:cond delay="0"/>
                                  </p:stCondLst>
                                  <p:childTnLst>
                                    <p:cmd type="call" cmd="playFrom(0.0)">
                                      <p:cBhvr>
                                        <p:cTn id="8" dur="3001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remove" display="0">
                  <p:stCondLst>
                    <p:cond delay="indefinite"/>
                  </p:stCondLst>
                  <p:endCondLst>
                    <p:cond evt="onStopAudio" delay="0">
                      <p:tgtEl>
                        <p:sldTgt/>
                      </p:tgtEl>
                    </p:cond>
                    <p:cond evt="onNext" delay="0">
                      <p:tgtEl>
                        <p:sldTgt/>
                      </p:tgtEl>
                    </p:cond>
                  </p:endCondLst>
                </p:cTn>
                <p:tgtEl>
                  <p:spTgt spid="12"/>
                </p:tgtEl>
              </p:cMediaNode>
            </p:audio>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7533"/>
          <a:stretch/>
        </p:blipFill>
        <p:spPr>
          <a:xfrm>
            <a:off x="0" y="0"/>
            <a:ext cx="12192000" cy="376517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37" b="55092"/>
          <a:stretch/>
        </p:blipFill>
        <p:spPr>
          <a:xfrm>
            <a:off x="0" y="3697940"/>
            <a:ext cx="12192000" cy="3267636"/>
          </a:xfrm>
          <a:prstGeom prst="rect">
            <a:avLst/>
          </a:prstGeom>
        </p:spPr>
      </p:pic>
      <p:sp>
        <p:nvSpPr>
          <p:cNvPr id="2" name="Title 1"/>
          <p:cNvSpPr>
            <a:spLocks noGrp="1"/>
          </p:cNvSpPr>
          <p:nvPr>
            <p:ph type="title"/>
          </p:nvPr>
        </p:nvSpPr>
        <p:spPr/>
        <p:txBody>
          <a:bodyPr/>
          <a:lstStyle/>
          <a:p>
            <a:r>
              <a:rPr lang="en-GB">
                <a:solidFill>
                  <a:srgbClr val="6D4361"/>
                </a:solidFill>
              </a:rPr>
              <a:t>Learning Intentions</a:t>
            </a:r>
          </a:p>
        </p:txBody>
      </p:sp>
      <p:sp>
        <p:nvSpPr>
          <p:cNvPr id="8" name="Content Placeholder 7"/>
          <p:cNvSpPr>
            <a:spLocks noGrp="1"/>
          </p:cNvSpPr>
          <p:nvPr>
            <p:ph idx="1"/>
          </p:nvPr>
        </p:nvSpPr>
        <p:spPr>
          <a:xfrm>
            <a:off x="838200" y="1844005"/>
            <a:ext cx="10744200" cy="2407024"/>
          </a:xfrm>
        </p:spPr>
        <p:txBody>
          <a:bodyPr>
            <a:normAutofit/>
          </a:bodyPr>
          <a:lstStyle/>
          <a:p>
            <a:r>
              <a:rPr lang="en-GB" sz="3200"/>
              <a:t>I will use my Digital literacy skills to establish an online communication tool while exploring the advantages and disadvantages of communicating electronically.</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611" y="413121"/>
            <a:ext cx="1035423" cy="1035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tle 1"/>
          <p:cNvSpPr txBox="1">
            <a:spLocks/>
          </p:cNvSpPr>
          <p:nvPr/>
        </p:nvSpPr>
        <p:spPr>
          <a:xfrm>
            <a:off x="1066800" y="36172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5400" b="0" kern="1200" smtClean="0">
                <a:solidFill>
                  <a:srgbClr val="6D4361"/>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pPr algn="r"/>
            <a:r>
              <a:rPr lang="en-GB"/>
              <a:t>Success Criteria</a:t>
            </a:r>
          </a:p>
        </p:txBody>
      </p:sp>
      <p:sp>
        <p:nvSpPr>
          <p:cNvPr id="14" name="Content Placeholder 2"/>
          <p:cNvSpPr txBox="1">
            <a:spLocks/>
          </p:cNvSpPr>
          <p:nvPr/>
        </p:nvSpPr>
        <p:spPr>
          <a:xfrm>
            <a:off x="838200" y="5196511"/>
            <a:ext cx="10744200" cy="711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3200"/>
              <a:t>I can communicate and print professional and relevant data.</a:t>
            </a:r>
          </a:p>
        </p:txBody>
      </p:sp>
      <p:pic>
        <p:nvPicPr>
          <p:cNvPr id="1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72931" y="3651204"/>
            <a:ext cx="13033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631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9A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365125"/>
            <a:ext cx="11068050" cy="1325563"/>
          </a:xfrm>
        </p:spPr>
        <p:txBody>
          <a:bodyPr/>
          <a:lstStyle/>
          <a:p>
            <a:r>
              <a:rPr lang="en-GB" dirty="0" smtClean="0">
                <a:solidFill>
                  <a:schemeClr val="bg1"/>
                </a:solidFill>
              </a:rPr>
              <a:t>Self Evaluation Time</a:t>
            </a:r>
            <a:endParaRPr lang="en-GB"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30" t="26562" r="9375" b="16667"/>
          <a:stretch/>
        </p:blipFill>
        <p:spPr bwMode="auto">
          <a:xfrm rot="20775197">
            <a:off x="-73667" y="2647951"/>
            <a:ext cx="6762313"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71" t="12500" r="8985" b="12500"/>
          <a:stretch/>
        </p:blipFill>
        <p:spPr bwMode="auto">
          <a:xfrm rot="1285432">
            <a:off x="6109700" y="2932332"/>
            <a:ext cx="6506235" cy="4493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3"/>
          <p:cNvPicPr>
            <a:picLocks noChangeAspect="1"/>
          </p:cNvPicPr>
          <p:nvPr/>
        </p:nvPicPr>
        <p:blipFill>
          <a:blip r:embed="rId4" cstate="print">
            <a:clrChange>
              <a:clrFrom>
                <a:srgbClr val="4EADA7"/>
              </a:clrFrom>
              <a:clrTo>
                <a:srgbClr val="4EADA7">
                  <a:alpha val="0"/>
                </a:srgbClr>
              </a:clrTo>
            </a:clrChange>
            <a:extLst>
              <a:ext uri="{28A0092B-C50C-407E-A947-70E740481C1C}">
                <a14:useLocalDpi xmlns:a14="http://schemas.microsoft.com/office/drawing/2010/main" val="0"/>
              </a:ext>
            </a:extLst>
          </a:blip>
          <a:stretch>
            <a:fillRect/>
          </a:stretch>
        </p:blipFill>
        <p:spPr>
          <a:xfrm>
            <a:off x="7658100" y="-198269"/>
            <a:ext cx="4767243" cy="3176176"/>
          </a:xfrm>
          <a:prstGeom prst="rect">
            <a:avLst/>
          </a:prstGeom>
        </p:spPr>
      </p:pic>
    </p:spTree>
    <p:extLst>
      <p:ext uri="{BB962C8B-B14F-4D97-AF65-F5344CB8AC3E}">
        <p14:creationId xmlns:p14="http://schemas.microsoft.com/office/powerpoint/2010/main" val="125643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3697940"/>
            <a:ext cx="12192000" cy="3267636"/>
          </a:xfrm>
          <a:prstGeom prst="rect">
            <a:avLst/>
          </a:prstGeom>
        </p:spPr>
      </p:pic>
      <p:sp>
        <p:nvSpPr>
          <p:cNvPr id="2" name="Title 1"/>
          <p:cNvSpPr>
            <a:spLocks noGrp="1"/>
          </p:cNvSpPr>
          <p:nvPr>
            <p:ph type="title"/>
          </p:nvPr>
        </p:nvSpPr>
        <p:spPr/>
        <p:txBody>
          <a:bodyPr/>
          <a:lstStyle/>
          <a:p>
            <a:r>
              <a:rPr lang="en-GB">
                <a:solidFill>
                  <a:srgbClr val="6D4361"/>
                </a:solidFill>
              </a:rPr>
              <a:t>Learning Intentions</a:t>
            </a:r>
          </a:p>
        </p:txBody>
      </p:sp>
      <p:sp>
        <p:nvSpPr>
          <p:cNvPr id="8" name="Content Placeholder 7"/>
          <p:cNvSpPr>
            <a:spLocks noGrp="1"/>
          </p:cNvSpPr>
          <p:nvPr>
            <p:ph idx="1"/>
          </p:nvPr>
        </p:nvSpPr>
        <p:spPr>
          <a:xfrm>
            <a:off x="838200" y="1547439"/>
            <a:ext cx="10744200" cy="2407024"/>
          </a:xfrm>
        </p:spPr>
        <p:txBody>
          <a:bodyPr vert="horz" lIns="91440" tIns="45720" rIns="91440" bIns="45720" rtlCol="0" anchor="t">
            <a:normAutofit/>
          </a:bodyPr>
          <a:lstStyle/>
          <a:p>
            <a:pPr marL="342900" indent="-342900" fontAlgn="base">
              <a:spcBef>
                <a:spcPct val="20000"/>
              </a:spcBef>
              <a:spcAft>
                <a:spcPct val="0"/>
              </a:spcAft>
              <a:buSzPct val="100000"/>
              <a:buFontTx/>
              <a:buChar char="•"/>
              <a:defRPr/>
            </a:pPr>
            <a:r>
              <a:rPr lang="en-GB" sz="3200" dirty="0"/>
              <a:t>I will investigate the meaning behind Corporate </a:t>
            </a:r>
            <a:r>
              <a:rPr lang="en-GB" sz="3200" dirty="0" smtClean="0"/>
              <a:t>Culture</a:t>
            </a:r>
            <a:endParaRPr lang="en-GB" sz="3200" dirty="0"/>
          </a:p>
          <a:p>
            <a:pPr marL="342900" indent="-342900" fontAlgn="base">
              <a:spcBef>
                <a:spcPct val="20000"/>
              </a:spcBef>
              <a:spcAft>
                <a:spcPct val="0"/>
              </a:spcAft>
              <a:buSzPct val="100000"/>
              <a:buFontTx/>
              <a:buChar char="•"/>
              <a:defRPr/>
            </a:pPr>
            <a:r>
              <a:rPr lang="en-GB" sz="3200" dirty="0"/>
              <a:t>I will discuss the benefits of having a strong Corporate Culture</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5611" y="413121"/>
            <a:ext cx="1035423" cy="1035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tle 1"/>
          <p:cNvSpPr txBox="1">
            <a:spLocks/>
          </p:cNvSpPr>
          <p:nvPr/>
        </p:nvSpPr>
        <p:spPr>
          <a:xfrm>
            <a:off x="1066800" y="36172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5400" b="0" kern="1200" smtClean="0">
                <a:solidFill>
                  <a:srgbClr val="6D4361"/>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pPr algn="r"/>
            <a:r>
              <a:rPr lang="en-GB"/>
              <a:t>Success Criteria</a:t>
            </a:r>
          </a:p>
        </p:txBody>
      </p:sp>
      <p:sp>
        <p:nvSpPr>
          <p:cNvPr id="14" name="Content Placeholder 2"/>
          <p:cNvSpPr txBox="1">
            <a:spLocks/>
          </p:cNvSpPr>
          <p:nvPr/>
        </p:nvSpPr>
        <p:spPr>
          <a:xfrm>
            <a:off x="838200" y="4677522"/>
            <a:ext cx="10744200" cy="35144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20000"/>
              </a:spcBef>
              <a:buSzPct val="100000"/>
              <a:buFontTx/>
              <a:buChar char="•"/>
              <a:defRPr/>
            </a:pPr>
            <a:r>
              <a:rPr lang="en-GB" sz="3200" dirty="0"/>
              <a:t>I can describe the terms Corporate Culture and Mission Statement</a:t>
            </a:r>
          </a:p>
          <a:p>
            <a:pPr marL="342900" indent="-342900">
              <a:spcBef>
                <a:spcPct val="20000"/>
              </a:spcBef>
              <a:buSzPct val="100000"/>
              <a:buFontTx/>
              <a:buChar char="•"/>
              <a:defRPr/>
            </a:pPr>
            <a:r>
              <a:rPr lang="en-GB" sz="3200" dirty="0"/>
              <a:t>I can communicate my </a:t>
            </a:r>
            <a:r>
              <a:rPr lang="en-GB" sz="3200"/>
              <a:t>thoughts feelings</a:t>
            </a:r>
            <a:endParaRPr lang="en-GB" sz="3200" dirty="0"/>
          </a:p>
          <a:p>
            <a:pPr marL="342900" indent="-342900">
              <a:spcBef>
                <a:spcPct val="20000"/>
              </a:spcBef>
              <a:buSzPct val="100000"/>
              <a:buFontTx/>
              <a:buChar char="•"/>
              <a:defRPr/>
            </a:pPr>
            <a:r>
              <a:rPr lang="en-GB" sz="3200" dirty="0"/>
              <a:t>I have developed my investigative and communication skills</a:t>
            </a:r>
          </a:p>
        </p:txBody>
      </p:sp>
      <p:pic>
        <p:nvPicPr>
          <p:cNvPr id="1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72931" y="3651204"/>
            <a:ext cx="13033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854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586" t="6318" r="12522" b="8745"/>
          <a:stretch/>
        </p:blipFill>
        <p:spPr bwMode="auto">
          <a:xfrm>
            <a:off x="0" y="0"/>
            <a:ext cx="12194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Title 1"/>
          <p:cNvSpPr>
            <a:spLocks noGrp="1"/>
          </p:cNvSpPr>
          <p:nvPr>
            <p:ph type="title"/>
          </p:nvPr>
        </p:nvSpPr>
        <p:spPr>
          <a:xfrm>
            <a:off x="77340" y="-334818"/>
            <a:ext cx="10515600" cy="1437904"/>
          </a:xfrm>
        </p:spPr>
        <p:txBody>
          <a:bodyPr>
            <a:normAutofit/>
          </a:bodyPr>
          <a:lstStyle/>
          <a:p>
            <a:pPr eaLnBrk="1" hangingPunct="1"/>
            <a:r>
              <a:rPr lang="en-GB" altLang="en-US" sz="4400" dirty="0">
                <a:solidFill>
                  <a:schemeClr val="bg1"/>
                </a:solidFill>
                <a:effectLst/>
                <a:latin typeface="Calibri Light" panose="020F0302020204030204" pitchFamily="34" charset="0"/>
                <a:cs typeface="Calibri Light" panose="020F0302020204030204" pitchFamily="34" charset="0"/>
              </a:rPr>
              <a:t>Corporate Culture</a:t>
            </a:r>
          </a:p>
        </p:txBody>
      </p:sp>
      <p:pic>
        <p:nvPicPr>
          <p:cNvPr id="11" name="Picture 10" descr="Related image">
            <a:hlinkClick r:id="rId4"/>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356" t="17014" r="47348" b="65729"/>
          <a:stretch/>
        </p:blipFill>
        <p:spPr bwMode="auto">
          <a:xfrm>
            <a:off x="5849257" y="885371"/>
            <a:ext cx="1335315" cy="13933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lated image">
            <a:hlinkClick r:id="rId5"/>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651" t="71748" r="13851" b="11355"/>
          <a:stretch/>
        </p:blipFill>
        <p:spPr bwMode="auto">
          <a:xfrm>
            <a:off x="10636482" y="5297713"/>
            <a:ext cx="1364343" cy="13643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Related image">
            <a:hlinkClick r:id="rId6"/>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24" t="53795" r="23793" b="29454"/>
          <a:stretch/>
        </p:blipFill>
        <p:spPr bwMode="auto">
          <a:xfrm>
            <a:off x="9278490" y="3829051"/>
            <a:ext cx="1333500" cy="135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4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765176"/>
            <a:ext cx="12192000" cy="37651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1026" name="Picture 2" descr="Image result for flip chart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l="-358" t="5247" r="358" b="38462"/>
          <a:stretch/>
        </p:blipFill>
        <p:spPr bwMode="auto">
          <a:xfrm>
            <a:off x="1276351" y="-111346"/>
            <a:ext cx="9182100" cy="77530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xmlns="" id="{03B3D306-1835-4608-B57A-84D27B689F0A}"/>
              </a:ext>
            </a:extLst>
          </p:cNvPr>
          <p:cNvPicPr>
            <a:picLocks noChangeAspect="1"/>
          </p:cNvPicPr>
          <p:nvPr/>
        </p:nvPicPr>
        <p:blipFill>
          <a:blip r:embed="rId5"/>
          <a:stretch>
            <a:fillRect/>
          </a:stretch>
        </p:blipFill>
        <p:spPr>
          <a:xfrm>
            <a:off x="4229099" y="2154381"/>
            <a:ext cx="3554099" cy="3444281"/>
          </a:xfrm>
          <a:prstGeom prst="rect">
            <a:avLst/>
          </a:prstGeom>
        </p:spPr>
      </p:pic>
      <p:sp>
        <p:nvSpPr>
          <p:cNvPr id="3" name="Cloud Callout 2"/>
          <p:cNvSpPr/>
          <p:nvPr/>
        </p:nvSpPr>
        <p:spPr>
          <a:xfrm>
            <a:off x="0" y="209550"/>
            <a:ext cx="3638550" cy="2743200"/>
          </a:xfrm>
          <a:prstGeom prst="cloudCallout">
            <a:avLst>
              <a:gd name="adj1" fmla="val 47753"/>
              <a:gd name="adj2" fmla="val 65278"/>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Corporate Culture</a:t>
            </a:r>
          </a:p>
        </p:txBody>
      </p:sp>
      <p:sp>
        <p:nvSpPr>
          <p:cNvPr id="8" name="Cloud Callout 7"/>
          <p:cNvSpPr/>
          <p:nvPr/>
        </p:nvSpPr>
        <p:spPr>
          <a:xfrm>
            <a:off x="8458201" y="209550"/>
            <a:ext cx="3638550" cy="2743200"/>
          </a:xfrm>
          <a:prstGeom prst="cloudCallout">
            <a:avLst>
              <a:gd name="adj1" fmla="val -48059"/>
              <a:gd name="adj2" fmla="val 70139"/>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Mission Statements</a:t>
            </a:r>
          </a:p>
        </p:txBody>
      </p:sp>
      <p:sp>
        <p:nvSpPr>
          <p:cNvPr id="10" name="Folded Corner 9"/>
          <p:cNvSpPr/>
          <p:nvPr/>
        </p:nvSpPr>
        <p:spPr>
          <a:xfrm>
            <a:off x="266700" y="3391412"/>
            <a:ext cx="3105150" cy="3314188"/>
          </a:xfrm>
          <a:prstGeom prst="foldedCorner">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3200" dirty="0">
              <a:solidFill>
                <a:schemeClr val="tx1"/>
              </a:solidFill>
              <a:latin typeface="Lucida Handwriting" panose="03010101010101010101" pitchFamily="66" charset="0"/>
            </a:endParaRPr>
          </a:p>
          <a:p>
            <a:pPr marL="285750" indent="-285750">
              <a:buFont typeface="Arial" panose="020B0604020202020204" pitchFamily="34" charset="0"/>
              <a:buChar char="•"/>
            </a:pPr>
            <a:r>
              <a:rPr lang="en-GB" sz="2800" dirty="0">
                <a:solidFill>
                  <a:schemeClr val="tx1"/>
                </a:solidFill>
                <a:latin typeface="Lucida Handwriting" panose="03010101010101010101" pitchFamily="66" charset="0"/>
              </a:rPr>
              <a:t>Uniforms</a:t>
            </a:r>
          </a:p>
          <a:p>
            <a:pPr marL="285750" indent="-285750">
              <a:buFont typeface="Arial" panose="020B0604020202020204" pitchFamily="34" charset="0"/>
              <a:buChar char="•"/>
            </a:pPr>
            <a:r>
              <a:rPr lang="en-GB" sz="2800" dirty="0">
                <a:solidFill>
                  <a:schemeClr val="tx1"/>
                </a:solidFill>
                <a:latin typeface="Lucida Handwriting" panose="03010101010101010101" pitchFamily="66" charset="0"/>
              </a:rPr>
              <a:t>Logos</a:t>
            </a:r>
          </a:p>
          <a:p>
            <a:pPr marL="285750" indent="-285750">
              <a:buFont typeface="Arial" panose="020B0604020202020204" pitchFamily="34" charset="0"/>
              <a:buChar char="•"/>
            </a:pPr>
            <a:r>
              <a:rPr lang="en-GB" sz="2800" dirty="0">
                <a:solidFill>
                  <a:schemeClr val="tx1"/>
                </a:solidFill>
                <a:latin typeface="Lucida Handwriting" panose="03010101010101010101" pitchFamily="66" charset="0"/>
              </a:rPr>
              <a:t>Colours</a:t>
            </a:r>
          </a:p>
          <a:p>
            <a:pPr marL="285750" indent="-285750">
              <a:buFont typeface="Arial" panose="020B0604020202020204" pitchFamily="34" charset="0"/>
              <a:buChar char="•"/>
            </a:pPr>
            <a:r>
              <a:rPr lang="en-GB" sz="2800" dirty="0">
                <a:solidFill>
                  <a:schemeClr val="tx1"/>
                </a:solidFill>
                <a:latin typeface="Lucida Handwriting" panose="03010101010101010101" pitchFamily="66" charset="0"/>
              </a:rPr>
              <a:t>Store Layouts</a:t>
            </a:r>
          </a:p>
          <a:p>
            <a:pPr marL="285750" indent="-285750">
              <a:buFont typeface="Arial" panose="020B0604020202020204" pitchFamily="34" charset="0"/>
              <a:buChar char="•"/>
            </a:pPr>
            <a:r>
              <a:rPr lang="en-GB" sz="2800" dirty="0">
                <a:solidFill>
                  <a:schemeClr val="tx1"/>
                </a:solidFill>
                <a:latin typeface="Lucida Handwriting" panose="03010101010101010101" pitchFamily="66" charset="0"/>
              </a:rPr>
              <a:t>Beliefs</a:t>
            </a:r>
          </a:p>
        </p:txBody>
      </p:sp>
      <p:sp>
        <p:nvSpPr>
          <p:cNvPr id="12" name="Folded Corner 11"/>
          <p:cNvSpPr/>
          <p:nvPr/>
        </p:nvSpPr>
        <p:spPr>
          <a:xfrm>
            <a:off x="8820150" y="3391412"/>
            <a:ext cx="3105150" cy="3314188"/>
          </a:xfrm>
          <a:prstGeom prst="foldedCorne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3200" dirty="0">
              <a:solidFill>
                <a:schemeClr val="tx1"/>
              </a:solidFill>
              <a:latin typeface="Lucida Handwriting" panose="03010101010101010101" pitchFamily="66" charset="0"/>
            </a:endParaRPr>
          </a:p>
          <a:p>
            <a:pPr marL="285750" indent="-285750">
              <a:buFont typeface="Arial" panose="020B0604020202020204" pitchFamily="34" charset="0"/>
              <a:buChar char="•"/>
            </a:pPr>
            <a:r>
              <a:rPr lang="en-GB" sz="2800" dirty="0">
                <a:solidFill>
                  <a:schemeClr val="tx1"/>
                </a:solidFill>
                <a:latin typeface="Lucida Handwriting" panose="03010101010101010101" pitchFamily="66" charset="0"/>
              </a:rPr>
              <a:t>Vision</a:t>
            </a:r>
          </a:p>
          <a:p>
            <a:pPr marL="285750" indent="-285750">
              <a:buFont typeface="Arial" panose="020B0604020202020204" pitchFamily="34" charset="0"/>
              <a:buChar char="•"/>
            </a:pPr>
            <a:r>
              <a:rPr lang="en-GB" sz="2800" dirty="0">
                <a:solidFill>
                  <a:schemeClr val="tx1"/>
                </a:solidFill>
                <a:latin typeface="Lucida Handwriting" panose="03010101010101010101" pitchFamily="66" charset="0"/>
              </a:rPr>
              <a:t>Objective</a:t>
            </a:r>
          </a:p>
          <a:p>
            <a:pPr marL="285750" indent="-285750">
              <a:buFont typeface="Arial" panose="020B0604020202020204" pitchFamily="34" charset="0"/>
              <a:buChar char="•"/>
            </a:pPr>
            <a:r>
              <a:rPr lang="en-GB" sz="2800" dirty="0">
                <a:solidFill>
                  <a:schemeClr val="tx1"/>
                </a:solidFill>
                <a:latin typeface="Lucida Handwriting" panose="03010101010101010101" pitchFamily="66" charset="0"/>
              </a:rPr>
              <a:t>Direction</a:t>
            </a:r>
          </a:p>
          <a:p>
            <a:pPr marL="285750" indent="-285750">
              <a:buFont typeface="Arial" panose="020B0604020202020204" pitchFamily="34" charset="0"/>
              <a:buChar char="•"/>
            </a:pPr>
            <a:r>
              <a:rPr lang="en-GB" sz="2800" dirty="0">
                <a:solidFill>
                  <a:schemeClr val="tx1"/>
                </a:solidFill>
                <a:latin typeface="Lucida Handwriting" panose="03010101010101010101" pitchFamily="66" charset="0"/>
              </a:rPr>
              <a:t>Inform Stakeholders</a:t>
            </a:r>
          </a:p>
        </p:txBody>
      </p:sp>
    </p:spTree>
    <p:extLst>
      <p:ext uri="{BB962C8B-B14F-4D97-AF65-F5344CB8AC3E}">
        <p14:creationId xmlns:p14="http://schemas.microsoft.com/office/powerpoint/2010/main" val="241906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87" y="3737880"/>
            <a:ext cx="12192000" cy="3765176"/>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sp>
        <p:nvSpPr>
          <p:cNvPr id="2" name="Title 1"/>
          <p:cNvSpPr>
            <a:spLocks noGrp="1"/>
          </p:cNvSpPr>
          <p:nvPr>
            <p:ph type="ctrTitle"/>
          </p:nvPr>
        </p:nvSpPr>
        <p:spPr>
          <a:xfrm>
            <a:off x="-1588" y="-151551"/>
            <a:ext cx="12193587" cy="1470025"/>
          </a:xfrm>
        </p:spPr>
        <p:txBody>
          <a:bodyPr>
            <a:normAutofit/>
          </a:bodyPr>
          <a:lstStyle/>
          <a:p>
            <a:pPr>
              <a:defRPr/>
            </a:pPr>
            <a:r>
              <a:rPr lang="en-GB" dirty="0">
                <a:latin typeface="Berlin Sans FB" panose="020E0602020502020306" pitchFamily="34" charset="0"/>
              </a:rPr>
              <a:t>Evaluate the Lesson</a:t>
            </a:r>
          </a:p>
        </p:txBody>
      </p:sp>
      <p:pic>
        <p:nvPicPr>
          <p:cNvPr id="102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16942">
            <a:off x="545808" y="1834781"/>
            <a:ext cx="4889017" cy="397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6116638" y="3590926"/>
            <a:ext cx="4341812" cy="2924175"/>
          </a:xfrm>
          <a:prstGeom prst="wedgeRoundRectCallout">
            <a:avLst>
              <a:gd name="adj1" fmla="val -53070"/>
              <a:gd name="adj2" fmla="val -69653"/>
              <a:gd name="adj3" fmla="val 16667"/>
            </a:avLst>
          </a:prstGeom>
          <a:solidFill>
            <a:schemeClr val="bg1"/>
          </a:solidFill>
          <a:ln w="730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tx1"/>
                </a:solidFill>
                <a:latin typeface="Agency FB" panose="020B0503020202020204" pitchFamily="34" charset="0"/>
              </a:rPr>
              <a:t>You have 280 characters, create a mission statement for Media City Ltd.</a:t>
            </a:r>
          </a:p>
        </p:txBody>
      </p:sp>
    </p:spTree>
    <p:extLst>
      <p:ext uri="{BB962C8B-B14F-4D97-AF65-F5344CB8AC3E}">
        <p14:creationId xmlns:p14="http://schemas.microsoft.com/office/powerpoint/2010/main" val="969443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527381" y="116633"/>
            <a:ext cx="11041227" cy="1200329"/>
          </a:xfrm>
          <a:prstGeom prst="rect">
            <a:avLst/>
          </a:prstGeom>
          <a:noFill/>
        </p:spPr>
        <p:txBody>
          <a:bodyPr wrap="square" rtlCol="0">
            <a:spAutoFit/>
          </a:bodyPr>
          <a:lstStyle/>
          <a:p>
            <a:pPr algn="ctr">
              <a:lnSpc>
                <a:spcPct val="90000"/>
              </a:lnSpc>
              <a:spcBef>
                <a:spcPct val="0"/>
              </a:spcBef>
            </a:pPr>
            <a:r>
              <a:rPr lang="en-GB" sz="8000" dirty="0">
                <a:solidFill>
                  <a:schemeClr val="bg1"/>
                </a:solidFill>
                <a:effectLst>
                  <a:outerShdw blurRad="38100" dist="38100" dir="2700000" algn="tl">
                    <a:srgbClr val="000000">
                      <a:alpha val="43137"/>
                    </a:srgbClr>
                  </a:outerShdw>
                </a:effectLst>
                <a:latin typeface="Berlin Sans FB" panose="020E0602020502020306" pitchFamily="34" charset="0"/>
                <a:ea typeface="+mj-ea"/>
                <a:cs typeface="+mj-cs"/>
              </a:rPr>
              <a:t>Give me 5…</a:t>
            </a:r>
          </a:p>
        </p:txBody>
      </p:sp>
      <p:sp>
        <p:nvSpPr>
          <p:cNvPr id="10" name="Text Placeholder 8"/>
          <p:cNvSpPr txBox="1">
            <a:spLocks/>
          </p:cNvSpPr>
          <p:nvPr/>
        </p:nvSpPr>
        <p:spPr>
          <a:xfrm>
            <a:off x="1583268" y="1802434"/>
            <a:ext cx="8930217" cy="2232247"/>
          </a:xfrm>
          <a:prstGeom prst="rect">
            <a:avLst/>
          </a:prstGeom>
          <a:noFill/>
          <a:ln w="50800">
            <a:solidFill>
              <a:schemeClr val="tx2">
                <a:lumMod val="75000"/>
              </a:schemeClr>
            </a:solidFill>
          </a:ln>
          <a:effectLst>
            <a:outerShdw blurRad="50800" dist="38100" dir="5400000" algn="t" rotWithShape="0">
              <a:prstClr val="black">
                <a:alpha val="40000"/>
              </a:prstClr>
            </a:outerShdw>
          </a:effectLst>
        </p:spPr>
        <p:txBody>
          <a:bodyPr vert="horz" lIns="252000" tIns="252000" rIns="180000" bIns="252000" rtlCol="0" anchor="ctr" anchorCtr="0">
            <a:noAutofit/>
          </a:bodyPr>
          <a:lstStyle>
            <a:defPPr>
              <a:defRPr lang="en-US"/>
            </a:defPPr>
            <a:lvl1pPr marL="0" indent="0" algn="ctr" defTabSz="914400" rtl="0" eaLnBrk="1" latinLnBrk="0" hangingPunct="1">
              <a:buFontTx/>
              <a:buNone/>
              <a:defRPr sz="4600" b="1" kern="1200">
                <a:solidFill>
                  <a:schemeClr val="tx1"/>
                </a:solidFill>
                <a:latin typeface="+mn-lt"/>
                <a:ea typeface="+mn-ea"/>
                <a:cs typeface="+mn-cs"/>
              </a:defRPr>
            </a:lvl1pPr>
            <a:lvl2pPr marL="457200" algn="l" defTabSz="914400" rtl="0" eaLnBrk="1" latinLnBrk="0" hangingPunct="1">
              <a:defRPr sz="3000" b="1" kern="1200">
                <a:solidFill>
                  <a:schemeClr val="tx1"/>
                </a:solidFill>
                <a:latin typeface="+mn-lt"/>
                <a:ea typeface="+mn-ea"/>
                <a:cs typeface="+mn-cs"/>
              </a:defRPr>
            </a:lvl2pPr>
            <a:lvl3pPr marL="914400" algn="l" defTabSz="914400" rtl="0" eaLnBrk="1" latinLnBrk="0" hangingPunct="1">
              <a:defRPr sz="3000" b="1" kern="1200">
                <a:solidFill>
                  <a:schemeClr val="tx1"/>
                </a:solidFill>
                <a:latin typeface="+mn-lt"/>
                <a:ea typeface="+mn-ea"/>
                <a:cs typeface="+mn-cs"/>
              </a:defRPr>
            </a:lvl3pPr>
            <a:lvl4pPr marL="1371600" algn="l" defTabSz="914400" rtl="0" eaLnBrk="1" latinLnBrk="0" hangingPunct="1">
              <a:defRPr sz="3000" b="1" kern="1200">
                <a:solidFill>
                  <a:schemeClr val="tx1"/>
                </a:solidFill>
                <a:latin typeface="+mn-lt"/>
                <a:ea typeface="+mn-ea"/>
                <a:cs typeface="+mn-cs"/>
              </a:defRPr>
            </a:lvl4pPr>
            <a:lvl5pPr marL="1828800" algn="l" defTabSz="914400" rtl="0" eaLnBrk="1" latinLnBrk="0" hangingPunct="1">
              <a:defRPr sz="3000" b="1"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ways a business could demonstrate its corporate culture. </a:t>
            </a:r>
            <a:endParaRPr lang="en-US" dirty="0">
              <a:solidFill>
                <a:schemeClr val="bg1"/>
              </a:solidFill>
            </a:endParaRPr>
          </a:p>
        </p:txBody>
      </p:sp>
      <p:sp>
        <p:nvSpPr>
          <p:cNvPr id="11" name="Rectangle 10"/>
          <p:cNvSpPr/>
          <p:nvPr/>
        </p:nvSpPr>
        <p:spPr>
          <a:xfrm>
            <a:off x="1391477" y="5150346"/>
            <a:ext cx="10177131" cy="798934"/>
          </a:xfrm>
          <a:prstGeom prst="rect">
            <a:avLst/>
          </a:prstGeom>
          <a:gradFill flip="none" rotWithShape="1">
            <a:gsLst>
              <a:gs pos="0">
                <a:srgbClr val="FFFF00"/>
              </a:gs>
              <a:gs pos="50000">
                <a:srgbClr val="FF0066"/>
              </a:gs>
              <a:gs pos="100000">
                <a:srgbClr val="FF0000">
                  <a:alpha val="65000"/>
                </a:srgbClr>
              </a:gs>
            </a:gsLst>
            <a:lin ang="0" scaled="1"/>
            <a:tileRect/>
          </a:gra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Little Lord 1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360363" y="5267672"/>
            <a:ext cx="812800" cy="609600"/>
          </a:xfrm>
          <a:prstGeom prst="rect">
            <a:avLst/>
          </a:prstGeom>
        </p:spPr>
      </p:pic>
      <p:sp>
        <p:nvSpPr>
          <p:cNvPr id="13" name="TextBox 12"/>
          <p:cNvSpPr txBox="1"/>
          <p:nvPr/>
        </p:nvSpPr>
        <p:spPr>
          <a:xfrm>
            <a:off x="3693915" y="4407496"/>
            <a:ext cx="4610331" cy="461665"/>
          </a:xfrm>
          <a:prstGeom prst="rect">
            <a:avLst/>
          </a:prstGeom>
          <a:noFill/>
        </p:spPr>
        <p:txBody>
          <a:bodyPr wrap="square" rtlCol="0">
            <a:spAutoFit/>
          </a:bodyPr>
          <a:lstStyle/>
          <a:p>
            <a:pPr algn="ctr"/>
            <a:r>
              <a:rPr lang="en-GB" sz="2400" i="1" dirty="0">
                <a:solidFill>
                  <a:schemeClr val="bg1"/>
                </a:solidFill>
              </a:rPr>
              <a:t>Click anywhere to start!</a:t>
            </a:r>
          </a:p>
        </p:txBody>
      </p:sp>
      <p:pic>
        <p:nvPicPr>
          <p:cNvPr id="15" name="Picture 4" descr="Image result for quiz tim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292" b="13687"/>
          <a:stretch/>
        </p:blipFill>
        <p:spPr bwMode="auto">
          <a:xfrm>
            <a:off x="10173163" y="151316"/>
            <a:ext cx="1903216" cy="1446831"/>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1481242" y="171311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800555" y="171311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127126"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431925"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751238"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077809" y="171312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3447931"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767244"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4093815"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398614"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717927"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044498" y="17203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378326"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5697639" y="172037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6024210"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329009"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648322" y="17131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6974893" y="172038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7345015" y="172763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7664328" y="172763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7990899" y="172037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3834392"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4153705"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4480276" y="39109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4785075" y="39109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104388" y="391095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5430959" y="391821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801081"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120394"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6446965"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751764"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7071077"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7397648" y="392547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731476"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8050789"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377360"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8682159"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9001472" y="391821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9328043" y="392547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9698165" y="393272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0017478" y="393272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0344049" y="392547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1554386"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1859185"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2178498" y="39182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2505069" y="392546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2875191" y="39327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3194504" y="39327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3521075" y="392546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8334274" y="169860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8639073" y="169860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8958386" y="169860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9284957" y="1705863"/>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9655079" y="171311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9974392" y="171311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10300963" y="170586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1481236" y="200829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1488496" y="224777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1481242" y="250177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1481242" y="277754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1481242" y="305332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1481242" y="332908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1481236" y="360487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10390537" y="2040925"/>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10397797" y="228040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10390543" y="253440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10390543" y="2810177"/>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10390543" y="308595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10390543" y="3361719"/>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10390537" y="3637501"/>
            <a:ext cx="217714" cy="164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4" descr="Image result for wipe bo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83020">
            <a:off x="324471" y="233367"/>
            <a:ext cx="2048051" cy="204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88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afterEffect">
                                  <p:stCondLst>
                                    <p:cond delay="0"/>
                                  </p:stCondLst>
                                  <p:endCondLst>
                                    <p:cond evt="onNext" delay="0">
                                      <p:tgtEl>
                                        <p:sldTgt/>
                                      </p:tgtEl>
                                    </p:cond>
                                  </p:endCondLst>
                                  <p:childTnLst>
                                    <p:anim calcmode="discrete" valueType="str">
                                      <p:cBhvr override="childStyle">
                                        <p:cTn id="6" dur="2000" fill="hold"/>
                                        <p:tgtEl>
                                          <p:spTgt spid="1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00"/>
                                        <p:tgtEl>
                                          <p:spTgt spid="11"/>
                                        </p:tgtEl>
                                      </p:cBhvr>
                                    </p:animEffect>
                                  </p:childTnLst>
                                </p:cTn>
                              </p:par>
                              <p:par>
                                <p:cTn id="12" presetID="1" presetClass="mediacall" presetSubtype="0" fill="hold" nodeType="withEffect">
                                  <p:stCondLst>
                                    <p:cond delay="0"/>
                                  </p:stCondLst>
                                  <p:childTnLst>
                                    <p:cmd type="call" cmd="playFrom(0.0)">
                                      <p:cBhvr>
                                        <p:cTn id="13" dur="3001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remove" display="0">
                  <p:stCondLst>
                    <p:cond delay="indefinite"/>
                  </p:stCondLst>
                  <p:endCondLst>
                    <p:cond evt="onStopAudio" delay="0">
                      <p:tgtEl>
                        <p:sldTgt/>
                      </p:tgtEl>
                    </p:cond>
                    <p:cond evt="onNext" delay="0">
                      <p:tgtEl>
                        <p:sldTgt/>
                      </p:tgtEl>
                    </p:cond>
                  </p:endCondLst>
                </p:cTn>
                <p:tgtEl>
                  <p:spTgt spid="12"/>
                </p:tgtEl>
              </p:cMediaNode>
            </p:audio>
          </p:childTnLst>
        </p:cTn>
      </p:par>
    </p:tnLst>
    <p:bldLst>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76517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3697940"/>
            <a:ext cx="12192000" cy="3267636"/>
          </a:xfrm>
          <a:prstGeom prst="rect">
            <a:avLst/>
          </a:prstGeom>
        </p:spPr>
      </p:pic>
      <p:sp>
        <p:nvSpPr>
          <p:cNvPr id="2" name="Title 1"/>
          <p:cNvSpPr>
            <a:spLocks noGrp="1"/>
          </p:cNvSpPr>
          <p:nvPr>
            <p:ph type="title"/>
          </p:nvPr>
        </p:nvSpPr>
        <p:spPr/>
        <p:txBody>
          <a:bodyPr/>
          <a:lstStyle/>
          <a:p>
            <a:r>
              <a:rPr lang="en-GB" dirty="0">
                <a:solidFill>
                  <a:srgbClr val="6D4361"/>
                </a:solidFill>
              </a:rPr>
              <a:t>Learning Intentions</a:t>
            </a:r>
          </a:p>
        </p:txBody>
      </p:sp>
      <p:sp>
        <p:nvSpPr>
          <p:cNvPr id="8" name="Content Placeholder 7"/>
          <p:cNvSpPr>
            <a:spLocks noGrp="1"/>
          </p:cNvSpPr>
          <p:nvPr>
            <p:ph idx="1"/>
          </p:nvPr>
        </p:nvSpPr>
        <p:spPr>
          <a:xfrm>
            <a:off x="838200" y="1547439"/>
            <a:ext cx="10744200" cy="2407024"/>
          </a:xfrm>
        </p:spPr>
        <p:txBody>
          <a:bodyPr vert="horz" lIns="91440" tIns="45720" rIns="91440" bIns="45720" rtlCol="0" anchor="t">
            <a:normAutofit/>
          </a:bodyPr>
          <a:lstStyle/>
          <a:p>
            <a:pPr marL="342900" indent="-342900" fontAlgn="base">
              <a:spcBef>
                <a:spcPct val="20000"/>
              </a:spcBef>
              <a:spcAft>
                <a:spcPct val="0"/>
              </a:spcAft>
              <a:buSzPct val="100000"/>
              <a:buFontTx/>
              <a:buChar char="•"/>
              <a:defRPr/>
            </a:pPr>
            <a:r>
              <a:rPr lang="en-GB" sz="3200" dirty="0"/>
              <a:t>I </a:t>
            </a:r>
            <a:r>
              <a:rPr lang="en-GB" sz="3200" dirty="0" smtClean="0"/>
              <a:t>will continue to explore Corporate Identity</a:t>
            </a:r>
            <a:endParaRPr lang="en-GB" sz="3200" dirty="0"/>
          </a:p>
          <a:p>
            <a:pPr marL="342900" indent="-342900" fontAlgn="base">
              <a:spcBef>
                <a:spcPct val="20000"/>
              </a:spcBef>
              <a:spcAft>
                <a:spcPct val="0"/>
              </a:spcAft>
              <a:buSzPct val="100000"/>
              <a:buFontTx/>
              <a:buChar char="•"/>
              <a:defRPr/>
            </a:pPr>
            <a:r>
              <a:rPr lang="en-GB" sz="3200" dirty="0"/>
              <a:t>I will </a:t>
            </a:r>
            <a:r>
              <a:rPr lang="en-GB" sz="3200" dirty="0" smtClean="0"/>
              <a:t>select appropriate software to demonstrate businesses Corporate Identity</a:t>
            </a:r>
            <a:endParaRPr lang="en-GB" sz="32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5611" y="413121"/>
            <a:ext cx="1035423" cy="1035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tle 1"/>
          <p:cNvSpPr txBox="1">
            <a:spLocks/>
          </p:cNvSpPr>
          <p:nvPr/>
        </p:nvSpPr>
        <p:spPr>
          <a:xfrm>
            <a:off x="1066800" y="3274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5400" b="0" kern="1200" smtClean="0">
                <a:solidFill>
                  <a:srgbClr val="6D4361"/>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pPr algn="r"/>
            <a:r>
              <a:rPr lang="en-GB"/>
              <a:t>Success Criteria</a:t>
            </a:r>
          </a:p>
        </p:txBody>
      </p:sp>
      <p:sp>
        <p:nvSpPr>
          <p:cNvPr id="14" name="Content Placeholder 2"/>
          <p:cNvSpPr txBox="1">
            <a:spLocks/>
          </p:cNvSpPr>
          <p:nvPr/>
        </p:nvSpPr>
        <p:spPr>
          <a:xfrm>
            <a:off x="838200" y="4334622"/>
            <a:ext cx="10744200" cy="35144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20000"/>
              </a:spcBef>
              <a:buSzPct val="100000"/>
              <a:buFontTx/>
              <a:buChar char="•"/>
              <a:defRPr/>
            </a:pPr>
            <a:r>
              <a:rPr lang="en-GB" sz="3200" dirty="0"/>
              <a:t>I can </a:t>
            </a:r>
            <a:r>
              <a:rPr lang="en-GB" sz="3200" dirty="0" smtClean="0"/>
              <a:t>transfer my knowledge of corporate culture/identity into a practical setting</a:t>
            </a:r>
            <a:endParaRPr lang="en-GB" sz="3200" dirty="0"/>
          </a:p>
          <a:p>
            <a:pPr marL="342900" indent="-342900">
              <a:spcBef>
                <a:spcPct val="20000"/>
              </a:spcBef>
              <a:buSzPct val="100000"/>
              <a:buFontTx/>
              <a:buChar char="•"/>
              <a:defRPr/>
            </a:pPr>
            <a:r>
              <a:rPr lang="en-GB" sz="3200" dirty="0"/>
              <a:t>I can </a:t>
            </a:r>
            <a:r>
              <a:rPr lang="en-GB" sz="3200" dirty="0" smtClean="0"/>
              <a:t>utilise my prior knowledge and research to create a brand board</a:t>
            </a:r>
            <a:endParaRPr lang="en-GB" sz="3200" dirty="0"/>
          </a:p>
          <a:p>
            <a:pPr marL="342900" indent="-342900">
              <a:spcBef>
                <a:spcPct val="20000"/>
              </a:spcBef>
              <a:buSzPct val="100000"/>
              <a:buFontTx/>
              <a:buChar char="•"/>
              <a:defRPr/>
            </a:pPr>
            <a:r>
              <a:rPr lang="en-GB" sz="3200" dirty="0"/>
              <a:t>I have developed </a:t>
            </a:r>
            <a:r>
              <a:rPr lang="en-GB" sz="3200" dirty="0" smtClean="0"/>
              <a:t>my creativity and IT skills</a:t>
            </a:r>
            <a:r>
              <a:rPr lang="en-GB" sz="3200" dirty="0"/>
              <a:t> </a:t>
            </a:r>
          </a:p>
        </p:txBody>
      </p:sp>
      <p:pic>
        <p:nvPicPr>
          <p:cNvPr id="1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72931" y="3308304"/>
            <a:ext cx="13033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4" name="Rectangle 3"/>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1468443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31296030BF424CBB1907EE97E49078" ma:contentTypeVersion="7" ma:contentTypeDescription="Create a new document." ma:contentTypeScope="" ma:versionID="0eebaa44cdc1c0bc22bf3561cbfd8748">
  <xsd:schema xmlns:xsd="http://www.w3.org/2001/XMLSchema" xmlns:xs="http://www.w3.org/2001/XMLSchema" xmlns:p="http://schemas.microsoft.com/office/2006/metadata/properties" xmlns:ns2="ea646f1c-b448-43ba-b29b-413c98cf7f0f" xmlns:ns3="746f42bf-378c-469a-bb71-bf8c424b84b1" targetNamespace="http://schemas.microsoft.com/office/2006/metadata/properties" ma:root="true" ma:fieldsID="2100406a44c6b5ecc7b0e25e1f7d7565" ns2:_="" ns3:_="">
    <xsd:import namespace="ea646f1c-b448-43ba-b29b-413c98cf7f0f"/>
    <xsd:import namespace="746f42bf-378c-469a-bb71-bf8c424b84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46f1c-b448-43ba-b29b-413c98cf7f0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6f42bf-378c-469a-bb71-bf8c424b84b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2FA9F7-257A-400C-8B40-5686C4C0172E}">
  <ds:schemaRefs>
    <ds:schemaRef ds:uri="http://purl.org/dc/elements/1.1/"/>
    <ds:schemaRef ds:uri="http://schemas.microsoft.com/office/2006/metadata/properties"/>
    <ds:schemaRef ds:uri="746f42bf-378c-469a-bb71-bf8c424b84b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a646f1c-b448-43ba-b29b-413c98cf7f0f"/>
    <ds:schemaRef ds:uri="http://www.w3.org/XML/1998/namespace"/>
    <ds:schemaRef ds:uri="http://purl.org/dc/dcmitype/"/>
  </ds:schemaRefs>
</ds:datastoreItem>
</file>

<file path=customXml/itemProps2.xml><?xml version="1.0" encoding="utf-8"?>
<ds:datastoreItem xmlns:ds="http://schemas.openxmlformats.org/officeDocument/2006/customXml" ds:itemID="{691723B6-48FE-4FB4-8B6F-BE2C843F6E6D}">
  <ds:schemaRefs>
    <ds:schemaRef ds:uri="http://schemas.microsoft.com/sharepoint/v3/contenttype/forms"/>
  </ds:schemaRefs>
</ds:datastoreItem>
</file>

<file path=customXml/itemProps3.xml><?xml version="1.0" encoding="utf-8"?>
<ds:datastoreItem xmlns:ds="http://schemas.openxmlformats.org/officeDocument/2006/customXml" ds:itemID="{5D696D05-58D6-4AC0-8DBA-80A6FA74F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646f1c-b448-43ba-b29b-413c98cf7f0f"/>
    <ds:schemaRef ds:uri="746f42bf-378c-469a-bb71-bf8c424b84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2689</TotalTime>
  <Words>1736</Words>
  <Application>Microsoft Office PowerPoint</Application>
  <PresentationFormat>Custom</PresentationFormat>
  <Paragraphs>354</Paragraphs>
  <Slides>33</Slides>
  <Notes>30</Notes>
  <HiddenSlides>0</HiddenSlides>
  <MMClips>4</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S2 – CORPORATE TRAINING</vt:lpstr>
      <vt:lpstr>Learning Intentions</vt:lpstr>
      <vt:lpstr>Corporate Culture</vt:lpstr>
      <vt:lpstr>PowerPoint Presentation</vt:lpstr>
      <vt:lpstr>Evaluate the Lesson</vt:lpstr>
      <vt:lpstr>PowerPoint Presentation</vt:lpstr>
      <vt:lpstr>Learning Intentions</vt:lpstr>
      <vt:lpstr>PowerPoint Presentation</vt:lpstr>
      <vt:lpstr>PowerPoint Presentation</vt:lpstr>
      <vt:lpstr>PowerPoint Presentation</vt:lpstr>
      <vt:lpstr>PowerPoint Presentation</vt:lpstr>
      <vt:lpstr>Evaluate the Lesson with an Emoji</vt:lpstr>
      <vt:lpstr>PowerPoint Presentation</vt:lpstr>
      <vt:lpstr>Learning Intentions</vt:lpstr>
      <vt:lpstr>PowerPoint Presentation</vt:lpstr>
      <vt:lpstr>PowerPoint Presentation</vt:lpstr>
      <vt:lpstr>PowerPoint Presentation</vt:lpstr>
      <vt:lpstr>Learning Intentions</vt:lpstr>
      <vt:lpstr>PowerPoint Presentation</vt:lpstr>
      <vt:lpstr>PowerPoint Presentation</vt:lpstr>
      <vt:lpstr>PowerPoint Presentation</vt:lpstr>
      <vt:lpstr>PowerPoint Presentation</vt:lpstr>
      <vt:lpstr>Learning Intentions</vt:lpstr>
      <vt:lpstr>Communication</vt:lpstr>
      <vt:lpstr>PowerPoint Presentation</vt:lpstr>
      <vt:lpstr>PowerPoint Presentation</vt:lpstr>
      <vt:lpstr>PowerPoint Presentation</vt:lpstr>
      <vt:lpstr>Evaluate the Lesson</vt:lpstr>
      <vt:lpstr>PowerPoint Presentation</vt:lpstr>
      <vt:lpstr>Learning Intentions</vt:lpstr>
      <vt:lpstr>Self Evaluation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Media City Ltd</dc:title>
  <dc:creator>Lisa-Joy McMullan</dc:creator>
  <cp:lastModifiedBy>LMcMullan</cp:lastModifiedBy>
  <cp:revision>174</cp:revision>
  <dcterms:modified xsi:type="dcterms:W3CDTF">2019-08-21T09:13:32Z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0x0101000831296030BF424CBB1907EE97E49078</vt:lpwstr>
  </property>
</Properties>
</file>