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58" r:id="rId3"/>
    <p:sldId id="292" r:id="rId4"/>
    <p:sldId id="293" r:id="rId5"/>
    <p:sldId id="300" r:id="rId6"/>
    <p:sldId id="294" r:id="rId7"/>
    <p:sldId id="295" r:id="rId8"/>
    <p:sldId id="285" r:id="rId9"/>
    <p:sldId id="281" r:id="rId10"/>
    <p:sldId id="284" r:id="rId11"/>
    <p:sldId id="296" r:id="rId12"/>
    <p:sldId id="286" r:id="rId13"/>
    <p:sldId id="287" r:id="rId14"/>
    <p:sldId id="297" r:id="rId15"/>
    <p:sldId id="298" r:id="rId16"/>
    <p:sldId id="289" r:id="rId17"/>
    <p:sldId id="290" r:id="rId18"/>
    <p:sldId id="299" r:id="rId1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CEEBDA6D-DC69-4DCE-BAF7-6763517D3376}" type="datetimeFigureOut">
              <a:rPr lang="en-US"/>
              <a:t>11/19/2018</a:t>
            </a:fld>
            <a:endParaRPr dirty="0"/>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237F6C43-988E-4257-9A1C-C162EF036D58}" type="datetimeFigureOut">
              <a:rPr lang="en-US"/>
              <a:t>11/19/2018</a:t>
            </a:fld>
            <a:endParaRPr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11/19/2018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11/19/2018</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smtClean="0"/>
              <a:t>Click icon to add picture</a:t>
            </a:r>
            <a:endParaRPr lang="ru-RU" dirty="0"/>
          </a:p>
        </p:txBody>
      </p:sp>
      <p:sp>
        <p:nvSpPr>
          <p:cNvPr id="2" name="Title 1">
            <a:extLst>
              <a:ext uri="{FF2B5EF4-FFF2-40B4-BE49-F238E27FC236}">
                <a16:creationId xmlns=""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smtClean="0"/>
              <a:t>Click to edit Master title style</a:t>
            </a:r>
            <a:endParaRPr lang="ru-RU" dirty="0"/>
          </a:p>
        </p:txBody>
      </p:sp>
      <p:sp>
        <p:nvSpPr>
          <p:cNvPr id="3" name="Subtitle 2">
            <a:extLst>
              <a:ext uri="{FF2B5EF4-FFF2-40B4-BE49-F238E27FC236}">
                <a16:creationId xmlns=""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19" name="Rectangle 18">
            <a:extLst>
              <a:ext uri="{FF2B5EF4-FFF2-40B4-BE49-F238E27FC236}">
                <a16:creationId xmlns=""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5" name="Text Placeholder 67">
            <a:extLst>
              <a:ext uri="{FF2B5EF4-FFF2-40B4-BE49-F238E27FC236}">
                <a16:creationId xmlns=""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1</a:t>
            </a:r>
            <a:endParaRPr lang="ru-RU" dirty="0"/>
          </a:p>
        </p:txBody>
      </p:sp>
      <p:sp>
        <p:nvSpPr>
          <p:cNvPr id="80" name="Text Placeholder 67">
            <a:extLst>
              <a:ext uri="{FF2B5EF4-FFF2-40B4-BE49-F238E27FC236}">
                <a16:creationId xmlns=""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smtClean="0"/>
              <a:t>Click to edit Master text styles</a:t>
            </a:r>
          </a:p>
        </p:txBody>
      </p:sp>
      <p:sp>
        <p:nvSpPr>
          <p:cNvPr id="69" name="Text Placeholder 67">
            <a:extLst>
              <a:ext uri="{FF2B5EF4-FFF2-40B4-BE49-F238E27FC236}">
                <a16:creationId xmlns=""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6" name="Text Placeholder 67">
            <a:extLst>
              <a:ext uri="{FF2B5EF4-FFF2-40B4-BE49-F238E27FC236}">
                <a16:creationId xmlns=""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Step 2</a:t>
            </a:r>
            <a:endParaRPr lang="ru-RU" dirty="0"/>
          </a:p>
        </p:txBody>
      </p:sp>
      <p:sp>
        <p:nvSpPr>
          <p:cNvPr id="81" name="Text Placeholder 67">
            <a:extLst>
              <a:ext uri="{FF2B5EF4-FFF2-40B4-BE49-F238E27FC236}">
                <a16:creationId xmlns=""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smtClean="0"/>
              <a:t>Click to edit Master text styles</a:t>
            </a:r>
          </a:p>
        </p:txBody>
      </p:sp>
      <p:sp>
        <p:nvSpPr>
          <p:cNvPr id="70" name="Text Placeholder 67">
            <a:extLst>
              <a:ext uri="{FF2B5EF4-FFF2-40B4-BE49-F238E27FC236}">
                <a16:creationId xmlns=""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7" name="Text Placeholder 67">
            <a:extLst>
              <a:ext uri="{FF2B5EF4-FFF2-40B4-BE49-F238E27FC236}">
                <a16:creationId xmlns=""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3</a:t>
            </a:r>
            <a:endParaRPr lang="ru-RU" dirty="0"/>
          </a:p>
        </p:txBody>
      </p:sp>
      <p:sp>
        <p:nvSpPr>
          <p:cNvPr id="82" name="Text Placeholder 67">
            <a:extLst>
              <a:ext uri="{FF2B5EF4-FFF2-40B4-BE49-F238E27FC236}">
                <a16:creationId xmlns=""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Click to edit Master text styles</a:t>
            </a:r>
          </a:p>
        </p:txBody>
      </p:sp>
      <p:sp>
        <p:nvSpPr>
          <p:cNvPr id="71" name="Text Placeholder 67">
            <a:extLst>
              <a:ext uri="{FF2B5EF4-FFF2-40B4-BE49-F238E27FC236}">
                <a16:creationId xmlns=""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8" name="Text Placeholder 67">
            <a:extLst>
              <a:ext uri="{FF2B5EF4-FFF2-40B4-BE49-F238E27FC236}">
                <a16:creationId xmlns=""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4</a:t>
            </a:r>
            <a:endParaRPr lang="ru-RU" dirty="0"/>
          </a:p>
        </p:txBody>
      </p:sp>
      <p:sp>
        <p:nvSpPr>
          <p:cNvPr id="83" name="Text Placeholder 67">
            <a:extLst>
              <a:ext uri="{FF2B5EF4-FFF2-40B4-BE49-F238E27FC236}">
                <a16:creationId xmlns=""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Click to edit Master text styles</a:t>
            </a:r>
          </a:p>
        </p:txBody>
      </p:sp>
      <p:sp>
        <p:nvSpPr>
          <p:cNvPr id="72" name="Text Placeholder 67">
            <a:extLst>
              <a:ext uri="{FF2B5EF4-FFF2-40B4-BE49-F238E27FC236}">
                <a16:creationId xmlns=""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dirty="0"/>
              <a:t>20XX</a:t>
            </a:r>
            <a:endParaRPr lang="ru-RU" dirty="0"/>
          </a:p>
        </p:txBody>
      </p:sp>
      <p:sp>
        <p:nvSpPr>
          <p:cNvPr id="79" name="Text Placeholder 67">
            <a:extLst>
              <a:ext uri="{FF2B5EF4-FFF2-40B4-BE49-F238E27FC236}">
                <a16:creationId xmlns=""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5</a:t>
            </a:r>
            <a:endParaRPr lang="ru-RU" dirty="0"/>
          </a:p>
        </p:txBody>
      </p:sp>
      <p:sp>
        <p:nvSpPr>
          <p:cNvPr id="84" name="Text Placeholder 67">
            <a:extLst>
              <a:ext uri="{FF2B5EF4-FFF2-40B4-BE49-F238E27FC236}">
                <a16:creationId xmlns=""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Click to edit Master text styles</a:t>
            </a:r>
          </a:p>
        </p:txBody>
      </p:sp>
      <p:cxnSp>
        <p:nvCxnSpPr>
          <p:cNvPr id="43" name="Straight Connector 42">
            <a:extLst>
              <a:ext uri="{FF2B5EF4-FFF2-40B4-BE49-F238E27FC236}">
                <a16:creationId xmlns=""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19.11.2018</a:t>
            </a:fld>
            <a:endParaRPr lang="ru-RU"/>
          </a:p>
        </p:txBody>
      </p:sp>
      <p:sp>
        <p:nvSpPr>
          <p:cNvPr id="5" name="Footer Placeholder 4">
            <a:extLst>
              <a:ext uri="{FF2B5EF4-FFF2-40B4-BE49-F238E27FC236}">
                <a16:creationId xmlns=""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dirty="0"/>
          </a:p>
        </p:txBody>
      </p:sp>
      <p:sp>
        <p:nvSpPr>
          <p:cNvPr id="6" name="Slide Number Placeholder 5">
            <a:extLst>
              <a:ext uri="{FF2B5EF4-FFF2-40B4-BE49-F238E27FC236}">
                <a16:creationId xmlns=""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dirty="0"/>
          </a:p>
        </p:txBody>
      </p:sp>
      <p:grpSp>
        <p:nvGrpSpPr>
          <p:cNvPr id="38" name="Group 37">
            <a:extLst>
              <a:ext uri="{FF2B5EF4-FFF2-40B4-BE49-F238E27FC236}">
                <a16:creationId xmlns=""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1803593241"/>
      </p:ext>
    </p:extLst>
  </p:cSld>
  <p:clrMapOvr>
    <a:masterClrMapping/>
  </p:clrMapOvr>
  <p:extLst mod="1">
    <p:ext uri="{DCECCB84-F9BA-43D5-87BE-67443E8EF086}">
      <p15:sldGuideLst xmlns="" xmlns:p15="http://schemas.microsoft.com/office/powerpoint/2012/main">
        <p15:guide id="4294967295" orient="horz" pos="572">
          <p15:clr>
            <a:srgbClr val="FBAE40"/>
          </p15:clr>
        </p15:guide>
        <p15:guide id="4294967295" pos="551">
          <p15:clr>
            <a:srgbClr val="FBAE40"/>
          </p15:clr>
        </p15:guide>
        <p15:guide id="4294967295" pos="7080">
          <p15:clr>
            <a:srgbClr val="FBAE40"/>
          </p15:clr>
        </p15:guide>
        <p15:guide id="4294967295"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561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295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818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95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607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043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555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371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852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62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957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11/19/2018</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11/19/2018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11/19/2018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11/19/2018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11/19/2018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11/19/2018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440AC-482F-40D5-8CC6-D8C7B03B2877}"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BA423-DCE6-463E-88D4-316B63687E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3622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lanitplus.ne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isedassessment.gov.scot/parents-and-carer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2069" y="3088257"/>
            <a:ext cx="8500062" cy="1182800"/>
          </a:xfrm>
        </p:spPr>
        <p:txBody>
          <a:bodyPr>
            <a:normAutofit/>
          </a:bodyPr>
          <a:lstStyle/>
          <a:p>
            <a:r>
              <a:rPr lang="en-US" sz="5400" dirty="0" smtClean="0"/>
              <a:t>Preparing for Senior Phase</a:t>
            </a:r>
            <a:endParaRPr lang="en-US" sz="5400" dirty="0"/>
          </a:p>
        </p:txBody>
      </p:sp>
      <p:sp>
        <p:nvSpPr>
          <p:cNvPr id="3" name="Subtitle 2"/>
          <p:cNvSpPr>
            <a:spLocks noGrp="1"/>
          </p:cNvSpPr>
          <p:nvPr>
            <p:ph type="subTitle" idx="1"/>
          </p:nvPr>
        </p:nvSpPr>
        <p:spPr>
          <a:xfrm>
            <a:off x="3049706" y="4538659"/>
            <a:ext cx="8500062" cy="865321"/>
          </a:xfrm>
        </p:spPr>
        <p:txBody>
          <a:bodyPr>
            <a:normAutofit/>
          </a:bodyPr>
          <a:lstStyle/>
          <a:p>
            <a:r>
              <a:rPr lang="en-US" dirty="0" smtClean="0"/>
              <a:t>Making the </a:t>
            </a:r>
            <a:r>
              <a:rPr lang="en-US" b="1" u="sng" dirty="0" smtClean="0"/>
              <a:t>Right Choices</a:t>
            </a:r>
            <a:r>
              <a:rPr lang="en-US" dirty="0" smtClean="0"/>
              <a:t> for the </a:t>
            </a:r>
            <a:r>
              <a:rPr lang="en-US" b="1" u="sng" dirty="0" smtClean="0"/>
              <a:t>Right Reasons</a:t>
            </a:r>
            <a:endParaRPr lang="en-US" b="1" u="sng"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069" y="1467384"/>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black">
          <a:xfrm>
            <a:off x="3983206" y="1456159"/>
            <a:ext cx="8120125" cy="1182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dirty="0" smtClean="0">
                <a:solidFill>
                  <a:srgbClr val="0070C0"/>
                </a:solidFill>
              </a:rPr>
              <a:t>S3 Information Evening </a:t>
            </a:r>
            <a:endParaRPr lang="en-US" dirty="0">
              <a:solidFill>
                <a:srgbClr val="0070C0"/>
              </a:solidFill>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b="1" dirty="0" smtClean="0"/>
              <a:t>Informed </a:t>
            </a:r>
            <a:r>
              <a:rPr lang="en-GB" sz="4000" b="1" dirty="0"/>
              <a:t>Choice</a:t>
            </a:r>
            <a:r>
              <a:rPr lang="en-GB" dirty="0"/>
              <a:t/>
            </a:r>
            <a:br>
              <a:rPr lang="en-GB" dirty="0"/>
            </a:b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38572" y="1916783"/>
            <a:ext cx="10671042" cy="4493538"/>
          </a:xfrm>
          <a:prstGeom prst="rect">
            <a:avLst/>
          </a:prstGeom>
        </p:spPr>
        <p:txBody>
          <a:bodyPr wrap="square">
            <a:spAutoFit/>
          </a:bodyPr>
          <a:lstStyle/>
          <a:p>
            <a:r>
              <a:rPr lang="en-GB" sz="2600" dirty="0"/>
              <a:t>It is right to be </a:t>
            </a:r>
            <a:r>
              <a:rPr lang="en-GB" sz="2600" b="1" u="sng" dirty="0"/>
              <a:t>aspirational</a:t>
            </a:r>
            <a:r>
              <a:rPr lang="en-GB" sz="2600" dirty="0"/>
              <a:t>, to want the best, but this must be </a:t>
            </a:r>
            <a:r>
              <a:rPr lang="en-GB" sz="2600" b="1" u="sng" dirty="0"/>
              <a:t>tempered</a:t>
            </a:r>
            <a:r>
              <a:rPr lang="en-GB" sz="2600" dirty="0"/>
              <a:t> by what is realistic. To help strike this balance relevant information is required. This can be sourced from the:</a:t>
            </a:r>
          </a:p>
          <a:p>
            <a:r>
              <a:rPr lang="en-GB" sz="2600" dirty="0"/>
              <a:t> </a:t>
            </a:r>
          </a:p>
          <a:p>
            <a:pPr marL="457200" lvl="0" indent="-457200">
              <a:buFont typeface="Arial" panose="020B0604020202020204" pitchFamily="34" charset="0"/>
              <a:buChar char="•"/>
            </a:pPr>
            <a:r>
              <a:rPr lang="en-GB" sz="2600" b="1" dirty="0">
                <a:solidFill>
                  <a:srgbClr val="0070C0"/>
                </a:solidFill>
              </a:rPr>
              <a:t>S3 Full Report</a:t>
            </a:r>
            <a:r>
              <a:rPr lang="en-GB" sz="2600" dirty="0"/>
              <a:t>. Within this written report there is reference to current working level. </a:t>
            </a:r>
          </a:p>
          <a:p>
            <a:r>
              <a:rPr lang="en-GB" sz="2600" dirty="0"/>
              <a:t> </a:t>
            </a:r>
          </a:p>
          <a:p>
            <a:pPr marL="457200" lvl="0" indent="-457200">
              <a:buFont typeface="Arial" panose="020B0604020202020204" pitchFamily="34" charset="0"/>
              <a:buChar char="•"/>
            </a:pPr>
            <a:r>
              <a:rPr lang="en-GB" sz="2600" b="1" dirty="0">
                <a:solidFill>
                  <a:srgbClr val="0070C0"/>
                </a:solidFill>
              </a:rPr>
              <a:t>Parents’ Evening </a:t>
            </a:r>
            <a:r>
              <a:rPr lang="en-GB" sz="2600" dirty="0"/>
              <a:t>and accompanying </a:t>
            </a:r>
            <a:r>
              <a:rPr lang="en-GB" sz="2600" b="1" dirty="0">
                <a:solidFill>
                  <a:srgbClr val="0070C0"/>
                </a:solidFill>
              </a:rPr>
              <a:t>Careers Evening</a:t>
            </a:r>
            <a:r>
              <a:rPr lang="en-GB" sz="2600" b="1" dirty="0"/>
              <a:t>. </a:t>
            </a:r>
            <a:endParaRPr lang="en-GB" sz="2600" dirty="0"/>
          </a:p>
          <a:p>
            <a:r>
              <a:rPr lang="en-GB" sz="2600" dirty="0"/>
              <a:t> </a:t>
            </a:r>
          </a:p>
          <a:p>
            <a:pPr marL="457200" lvl="0" indent="-457200">
              <a:buFont typeface="Arial" panose="020B0604020202020204" pitchFamily="34" charset="0"/>
              <a:buChar char="•"/>
            </a:pPr>
            <a:r>
              <a:rPr lang="en-GB" sz="2600" b="1" dirty="0">
                <a:solidFill>
                  <a:srgbClr val="0070C0"/>
                </a:solidFill>
              </a:rPr>
              <a:t>S3 Tracking Report </a:t>
            </a:r>
            <a:r>
              <a:rPr lang="en-GB" sz="2600" dirty="0"/>
              <a:t>to be issued in January. Included in this report will be a note of the likely level of study (Nat 3/4/5) in S4 for each subject. </a:t>
            </a:r>
          </a:p>
        </p:txBody>
      </p:sp>
    </p:spTree>
    <p:extLst>
      <p:ext uri="{BB962C8B-B14F-4D97-AF65-F5344CB8AC3E}">
        <p14:creationId xmlns:p14="http://schemas.microsoft.com/office/powerpoint/2010/main" val="75956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
            </a:r>
            <a:br>
              <a:rPr lang="en-GB" b="1" u="sng" dirty="0" smtClean="0"/>
            </a:br>
            <a:r>
              <a:rPr lang="en-GB" sz="4000" b="1" dirty="0" smtClean="0"/>
              <a:t>Ensuring the Right Choice</a:t>
            </a:r>
            <a:r>
              <a:rPr lang="en-GB" dirty="0"/>
              <a:t/>
            </a:r>
            <a:br>
              <a:rPr lang="en-GB" dirty="0"/>
            </a:b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38571" y="1867297"/>
            <a:ext cx="10973122" cy="4561249"/>
          </a:xfrm>
          <a:prstGeom prst="rect">
            <a:avLst/>
          </a:prstGeom>
        </p:spPr>
        <p:txBody>
          <a:bodyPr wrap="square">
            <a:spAutoFit/>
          </a:bodyPr>
          <a:lstStyle/>
          <a:p>
            <a:pPr>
              <a:lnSpc>
                <a:spcPct val="115000"/>
              </a:lnSpc>
              <a:spcAft>
                <a:spcPts val="0"/>
              </a:spcAft>
            </a:pPr>
            <a:r>
              <a:rPr lang="en-GB" sz="2200" dirty="0">
                <a:ea typeface="Calibri"/>
                <a:cs typeface="Arial"/>
              </a:rPr>
              <a:t>In order to ensure that the right choices are made it is important to:</a:t>
            </a:r>
          </a:p>
          <a:p>
            <a:pPr>
              <a:lnSpc>
                <a:spcPct val="115000"/>
              </a:lnSpc>
              <a:spcAft>
                <a:spcPts val="0"/>
              </a:spcAft>
            </a:pPr>
            <a:r>
              <a:rPr lang="en-GB" sz="2200" dirty="0">
                <a:ea typeface="Calibri"/>
                <a:cs typeface="Arial"/>
              </a:rPr>
              <a:t> </a:t>
            </a:r>
          </a:p>
          <a:p>
            <a:pPr marL="342900" lvl="0" indent="-342900">
              <a:spcAft>
                <a:spcPts val="0"/>
              </a:spcAft>
              <a:buSzPct val="125000"/>
              <a:buFont typeface="Arial" panose="020B0604020202020204" pitchFamily="34" charset="0"/>
              <a:buChar char="•"/>
              <a:tabLst>
                <a:tab pos="457200" algn="l"/>
              </a:tabLst>
            </a:pPr>
            <a:r>
              <a:rPr lang="en-GB" sz="2200" b="1" u="sng" dirty="0">
                <a:ea typeface="Calibri"/>
                <a:cs typeface="Arial"/>
              </a:rPr>
              <a:t>Do not </a:t>
            </a:r>
            <a:r>
              <a:rPr lang="en-GB" sz="2200" b="1" dirty="0">
                <a:ea typeface="Calibri"/>
                <a:cs typeface="Arial"/>
              </a:rPr>
              <a:t>choose based on current teacher</a:t>
            </a:r>
            <a:r>
              <a:rPr lang="en-GB" sz="2200" dirty="0">
                <a:ea typeface="Calibri"/>
                <a:cs typeface="Arial"/>
              </a:rPr>
              <a:t>: there is no guarantee as to who may be teaching a subject. </a:t>
            </a:r>
          </a:p>
          <a:p>
            <a:pPr marL="457200">
              <a:spcAft>
                <a:spcPts val="0"/>
              </a:spcAft>
            </a:pPr>
            <a:r>
              <a:rPr lang="en-GB" sz="2200" dirty="0">
                <a:ea typeface="Calibri"/>
                <a:cs typeface="Arial"/>
              </a:rPr>
              <a:t> </a:t>
            </a:r>
          </a:p>
          <a:p>
            <a:pPr marL="342900" lvl="0" indent="-342900">
              <a:lnSpc>
                <a:spcPct val="115000"/>
              </a:lnSpc>
              <a:spcAft>
                <a:spcPts val="0"/>
              </a:spcAft>
              <a:buSzPct val="125000"/>
              <a:buFont typeface="Arial" panose="020B0604020202020204" pitchFamily="34" charset="0"/>
              <a:buChar char="•"/>
              <a:tabLst>
                <a:tab pos="457200" algn="l"/>
              </a:tabLst>
            </a:pPr>
            <a:r>
              <a:rPr lang="en-GB" sz="2200" b="1" u="sng" dirty="0">
                <a:ea typeface="Calibri"/>
                <a:cs typeface="Arial"/>
              </a:rPr>
              <a:t>Do not </a:t>
            </a:r>
            <a:r>
              <a:rPr lang="en-GB" sz="2200" b="1" dirty="0">
                <a:ea typeface="Calibri"/>
                <a:cs typeface="Arial"/>
              </a:rPr>
              <a:t>choose based on what others are doing</a:t>
            </a:r>
            <a:r>
              <a:rPr lang="en-GB" sz="2200" dirty="0">
                <a:ea typeface="Calibri"/>
                <a:cs typeface="Arial"/>
              </a:rPr>
              <a:t>: It has to be what is best for the individual pupil.</a:t>
            </a:r>
          </a:p>
          <a:p>
            <a:pPr>
              <a:lnSpc>
                <a:spcPct val="115000"/>
              </a:lnSpc>
              <a:spcAft>
                <a:spcPts val="0"/>
              </a:spcAft>
            </a:pPr>
            <a:r>
              <a:rPr lang="en-GB" sz="2200" dirty="0">
                <a:ea typeface="Calibri"/>
                <a:cs typeface="Arial"/>
              </a:rPr>
              <a:t> </a:t>
            </a:r>
          </a:p>
          <a:p>
            <a:pPr marL="342900" lvl="0" indent="-342900">
              <a:lnSpc>
                <a:spcPct val="115000"/>
              </a:lnSpc>
              <a:spcAft>
                <a:spcPts val="0"/>
              </a:spcAft>
              <a:buSzPct val="125000"/>
              <a:buFont typeface="Arial" panose="020B0604020202020204" pitchFamily="34" charset="0"/>
              <a:buChar char="•"/>
              <a:tabLst>
                <a:tab pos="457200" algn="l"/>
              </a:tabLst>
            </a:pPr>
            <a:r>
              <a:rPr lang="en-GB" sz="2200" b="1" dirty="0">
                <a:ea typeface="Calibri"/>
                <a:cs typeface="Arial"/>
              </a:rPr>
              <a:t>Consider </a:t>
            </a:r>
            <a:r>
              <a:rPr lang="en-GB" sz="2200" b="1" dirty="0">
                <a:solidFill>
                  <a:srgbClr val="0070C0"/>
                </a:solidFill>
                <a:ea typeface="Calibri"/>
                <a:cs typeface="Arial"/>
              </a:rPr>
              <a:t>Career Aspirations</a:t>
            </a:r>
            <a:r>
              <a:rPr lang="en-GB" sz="2200" dirty="0">
                <a:ea typeface="Calibri"/>
                <a:cs typeface="Arial"/>
              </a:rPr>
              <a:t>: there are certain careers that require certain subjects. </a:t>
            </a:r>
            <a:endParaRPr lang="en-GB" sz="2200" dirty="0" smtClean="0">
              <a:ea typeface="Calibri"/>
              <a:cs typeface="Arial"/>
            </a:endParaRPr>
          </a:p>
          <a:p>
            <a:pPr indent="457200">
              <a:spcAft>
                <a:spcPts val="0"/>
              </a:spcAft>
            </a:pPr>
            <a:r>
              <a:rPr lang="en-GB" sz="2200" b="1" u="sng" dirty="0" smtClean="0">
                <a:solidFill>
                  <a:srgbClr val="0070C0"/>
                </a:solidFill>
                <a:ea typeface="Calibri"/>
                <a:cs typeface="Arial"/>
                <a:hlinkClick r:id="rId3"/>
              </a:rPr>
              <a:t>www.Planitplus.net</a:t>
            </a:r>
            <a:r>
              <a:rPr lang="en-GB" sz="2200" dirty="0" smtClean="0">
                <a:ea typeface="Calibri"/>
                <a:cs typeface="Arial"/>
              </a:rPr>
              <a:t> [Careers A – Z] </a:t>
            </a:r>
          </a:p>
          <a:p>
            <a:pPr>
              <a:lnSpc>
                <a:spcPct val="115000"/>
              </a:lnSpc>
              <a:spcAft>
                <a:spcPts val="0"/>
              </a:spcAft>
            </a:pPr>
            <a:r>
              <a:rPr lang="en-GB" sz="2200" dirty="0">
                <a:ea typeface="Calibri"/>
                <a:cs typeface="Arial"/>
              </a:rPr>
              <a:t> </a:t>
            </a:r>
          </a:p>
          <a:p>
            <a:pPr marL="342900" lvl="0" indent="-342900">
              <a:lnSpc>
                <a:spcPct val="115000"/>
              </a:lnSpc>
              <a:spcAft>
                <a:spcPts val="0"/>
              </a:spcAft>
              <a:buSzPct val="125000"/>
              <a:buFont typeface="Arial" panose="020B0604020202020204" pitchFamily="34" charset="0"/>
              <a:buChar char="•"/>
              <a:tabLst>
                <a:tab pos="457200" algn="l"/>
              </a:tabLst>
            </a:pPr>
            <a:r>
              <a:rPr lang="en-GB" sz="2200" b="1" dirty="0">
                <a:ea typeface="Calibri"/>
                <a:cs typeface="Arial"/>
              </a:rPr>
              <a:t>Play to </a:t>
            </a:r>
            <a:r>
              <a:rPr lang="en-GB" sz="2200" b="1" dirty="0">
                <a:solidFill>
                  <a:srgbClr val="0070C0"/>
                </a:solidFill>
                <a:ea typeface="Calibri"/>
                <a:cs typeface="Arial"/>
              </a:rPr>
              <a:t>Strengths</a:t>
            </a:r>
            <a:r>
              <a:rPr lang="en-GB" sz="2200" dirty="0">
                <a:ea typeface="Calibri"/>
                <a:cs typeface="Arial"/>
              </a:rPr>
              <a:t>: Choose strongest subjects, as this guarantees </a:t>
            </a:r>
            <a:r>
              <a:rPr lang="en-GB" sz="2200" b="1" dirty="0">
                <a:solidFill>
                  <a:srgbClr val="0070C0"/>
                </a:solidFill>
                <a:ea typeface="Calibri"/>
                <a:cs typeface="Arial"/>
              </a:rPr>
              <a:t>challenge</a:t>
            </a:r>
            <a:r>
              <a:rPr lang="en-GB" sz="2200" dirty="0">
                <a:ea typeface="Calibri"/>
                <a:cs typeface="Arial"/>
              </a:rPr>
              <a:t> and </a:t>
            </a:r>
            <a:r>
              <a:rPr lang="en-GB" sz="2200" b="1" dirty="0">
                <a:solidFill>
                  <a:srgbClr val="0070C0"/>
                </a:solidFill>
                <a:ea typeface="Calibri"/>
                <a:cs typeface="Arial"/>
              </a:rPr>
              <a:t>progression</a:t>
            </a:r>
            <a:r>
              <a:rPr lang="en-GB" sz="2200" dirty="0">
                <a:ea typeface="Calibri"/>
                <a:cs typeface="Arial"/>
              </a:rPr>
              <a:t>. </a:t>
            </a:r>
          </a:p>
        </p:txBody>
      </p:sp>
    </p:spTree>
    <p:extLst>
      <p:ext uri="{BB962C8B-B14F-4D97-AF65-F5344CB8AC3E}">
        <p14:creationId xmlns:p14="http://schemas.microsoft.com/office/powerpoint/2010/main" val="8701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b="1" dirty="0" smtClean="0"/>
              <a:t>Free </a:t>
            </a:r>
            <a:r>
              <a:rPr lang="en-GB" sz="4000" b="1" dirty="0"/>
              <a:t>Choice</a:t>
            </a:r>
            <a:r>
              <a:rPr lang="en-GB" dirty="0"/>
              <a:t/>
            </a:r>
            <a:br>
              <a:rPr lang="en-GB" dirty="0"/>
            </a:b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8572" y="1842662"/>
            <a:ext cx="10899642" cy="5421484"/>
          </a:xfrm>
          <a:prstGeom prst="rect">
            <a:avLst/>
          </a:prstGeom>
        </p:spPr>
        <p:txBody>
          <a:bodyPr wrap="square">
            <a:spAutoFit/>
          </a:bodyPr>
          <a:lstStyle/>
          <a:p>
            <a:pPr>
              <a:lnSpc>
                <a:spcPct val="115000"/>
              </a:lnSpc>
              <a:spcAft>
                <a:spcPts val="0"/>
              </a:spcAft>
            </a:pPr>
            <a:r>
              <a:rPr lang="en-GB" sz="2200" dirty="0">
                <a:ea typeface="Calibri"/>
                <a:cs typeface="Arial"/>
              </a:rPr>
              <a:t>In order to best allow each pupil to choose their best subjects, and so create an S4 Curriculum that works best for them, we are considering offering a free choice. </a:t>
            </a:r>
          </a:p>
          <a:p>
            <a:pPr>
              <a:spcAft>
                <a:spcPts val="0"/>
              </a:spcAft>
            </a:pPr>
            <a:r>
              <a:rPr lang="en-GB" sz="2200" dirty="0">
                <a:ea typeface="Calibri"/>
                <a:cs typeface="Arial"/>
              </a:rPr>
              <a:t> </a:t>
            </a:r>
          </a:p>
          <a:p>
            <a:pPr marL="342900" lvl="0" indent="-342900">
              <a:lnSpc>
                <a:spcPct val="115000"/>
              </a:lnSpc>
              <a:spcAft>
                <a:spcPts val="0"/>
              </a:spcAft>
              <a:buFont typeface="Symbol"/>
              <a:buChar char=""/>
              <a:tabLst>
                <a:tab pos="228600" algn="l"/>
              </a:tabLst>
            </a:pPr>
            <a:r>
              <a:rPr lang="en-GB" sz="2200" dirty="0">
                <a:ea typeface="Calibri"/>
                <a:cs typeface="Arial"/>
              </a:rPr>
              <a:t>Free Choice meaning </a:t>
            </a:r>
            <a:r>
              <a:rPr lang="en-GB" sz="2200" dirty="0" smtClean="0">
                <a:ea typeface="Calibri"/>
                <a:cs typeface="Arial"/>
              </a:rPr>
              <a:t>that </a:t>
            </a:r>
            <a:r>
              <a:rPr lang="en-GB" sz="2200" dirty="0">
                <a:ea typeface="Calibri"/>
                <a:cs typeface="Arial"/>
              </a:rPr>
              <a:t>choice is </a:t>
            </a:r>
            <a:r>
              <a:rPr lang="en-GB" sz="2200" b="1" dirty="0">
                <a:solidFill>
                  <a:srgbClr val="0070C0"/>
                </a:solidFill>
                <a:ea typeface="Calibri"/>
                <a:cs typeface="Arial"/>
              </a:rPr>
              <a:t>not </a:t>
            </a:r>
            <a:r>
              <a:rPr lang="en-GB" sz="2200" b="1" dirty="0" smtClean="0">
                <a:solidFill>
                  <a:srgbClr val="0070C0"/>
                </a:solidFill>
                <a:ea typeface="Calibri"/>
                <a:cs typeface="Arial"/>
              </a:rPr>
              <a:t>restricted by </a:t>
            </a:r>
            <a:r>
              <a:rPr lang="en-GB" sz="2200" b="1" dirty="0">
                <a:solidFill>
                  <a:srgbClr val="0070C0"/>
                </a:solidFill>
                <a:ea typeface="Calibri"/>
                <a:cs typeface="Arial"/>
              </a:rPr>
              <a:t>the columns</a:t>
            </a:r>
            <a:r>
              <a:rPr lang="en-GB" sz="2200" dirty="0">
                <a:solidFill>
                  <a:srgbClr val="0070C0"/>
                </a:solidFill>
                <a:ea typeface="Calibri"/>
                <a:cs typeface="Arial"/>
              </a:rPr>
              <a:t> </a:t>
            </a:r>
            <a:r>
              <a:rPr lang="en-GB" sz="2200" dirty="0" smtClean="0">
                <a:ea typeface="Calibri"/>
                <a:cs typeface="Arial"/>
              </a:rPr>
              <a:t>that </a:t>
            </a:r>
            <a:r>
              <a:rPr lang="en-GB" sz="2200" dirty="0" smtClean="0">
                <a:ea typeface="Calibri"/>
                <a:cs typeface="Arial"/>
              </a:rPr>
              <a:t>a </a:t>
            </a:r>
            <a:r>
              <a:rPr lang="en-GB" sz="2200" dirty="0">
                <a:ea typeface="Calibri"/>
                <a:cs typeface="Arial"/>
              </a:rPr>
              <a:t>subject is </a:t>
            </a:r>
            <a:r>
              <a:rPr lang="en-GB" sz="2200" dirty="0" smtClean="0">
                <a:ea typeface="Calibri"/>
                <a:cs typeface="Arial"/>
              </a:rPr>
              <a:t>available </a:t>
            </a:r>
            <a:r>
              <a:rPr lang="en-GB" sz="2200" dirty="0" smtClean="0">
                <a:ea typeface="Calibri"/>
                <a:cs typeface="Arial"/>
              </a:rPr>
              <a:t>in which </a:t>
            </a:r>
            <a:r>
              <a:rPr lang="en-GB" sz="2200" dirty="0" smtClean="0">
                <a:ea typeface="Calibri"/>
                <a:cs typeface="Arial"/>
              </a:rPr>
              <a:t>does not allow for all combinations to be achieved. Rather they </a:t>
            </a:r>
            <a:r>
              <a:rPr lang="en-GB" sz="2200" dirty="0">
                <a:ea typeface="Calibri"/>
                <a:cs typeface="Arial"/>
              </a:rPr>
              <a:t>simply </a:t>
            </a:r>
            <a:r>
              <a:rPr lang="en-GB" sz="2200" dirty="0" smtClean="0">
                <a:ea typeface="Calibri"/>
                <a:cs typeface="Arial"/>
              </a:rPr>
              <a:t>just choose </a:t>
            </a:r>
            <a:r>
              <a:rPr lang="en-GB" sz="2200" dirty="0">
                <a:ea typeface="Calibri"/>
                <a:cs typeface="Arial"/>
              </a:rPr>
              <a:t>the subjects they wish to study in S4. </a:t>
            </a:r>
          </a:p>
          <a:p>
            <a:pPr marL="457200">
              <a:lnSpc>
                <a:spcPct val="115000"/>
              </a:lnSpc>
              <a:spcAft>
                <a:spcPts val="0"/>
              </a:spcAft>
            </a:pPr>
            <a:r>
              <a:rPr lang="en-GB" sz="2200" dirty="0">
                <a:ea typeface="Calibri"/>
                <a:cs typeface="Arial"/>
              </a:rPr>
              <a:t> </a:t>
            </a:r>
          </a:p>
          <a:p>
            <a:pPr marL="342900" lvl="0" indent="-342900">
              <a:lnSpc>
                <a:spcPct val="115000"/>
              </a:lnSpc>
              <a:spcAft>
                <a:spcPts val="0"/>
              </a:spcAft>
              <a:buFont typeface="Symbol"/>
              <a:buChar char=""/>
              <a:tabLst>
                <a:tab pos="228600" algn="l"/>
              </a:tabLst>
            </a:pPr>
            <a:r>
              <a:rPr lang="en-GB" sz="2200" dirty="0">
                <a:ea typeface="Calibri"/>
                <a:cs typeface="Arial"/>
              </a:rPr>
              <a:t>In order to </a:t>
            </a:r>
            <a:r>
              <a:rPr lang="en-GB" sz="2200" b="1" dirty="0">
                <a:solidFill>
                  <a:srgbClr val="0070C0"/>
                </a:solidFill>
                <a:ea typeface="Calibri"/>
                <a:cs typeface="Arial"/>
              </a:rPr>
              <a:t>explore the viability of Free Choice </a:t>
            </a:r>
            <a:r>
              <a:rPr lang="en-GB" sz="2200" dirty="0">
                <a:ea typeface="Calibri"/>
                <a:cs typeface="Arial"/>
              </a:rPr>
              <a:t>we will be asking S3 pupils next week to note which subjects they would wish, at this point, to study in S4 without column restriction</a:t>
            </a:r>
            <a:r>
              <a:rPr lang="en-GB" sz="2200" dirty="0" smtClean="0">
                <a:ea typeface="Calibri"/>
                <a:cs typeface="Arial"/>
              </a:rPr>
              <a:t>. </a:t>
            </a:r>
            <a:endParaRPr lang="en-GB" sz="2200" dirty="0">
              <a:ea typeface="Calibri"/>
              <a:cs typeface="Arial"/>
            </a:endParaRPr>
          </a:p>
          <a:p>
            <a:pPr>
              <a:lnSpc>
                <a:spcPct val="115000"/>
              </a:lnSpc>
              <a:spcAft>
                <a:spcPts val="0"/>
              </a:spcAft>
            </a:pPr>
            <a:r>
              <a:rPr lang="en-GB" sz="2200" dirty="0">
                <a:ea typeface="Calibri"/>
                <a:cs typeface="Arial"/>
              </a:rPr>
              <a:t> </a:t>
            </a:r>
          </a:p>
          <a:p>
            <a:pPr marL="342900" lvl="0" indent="-342900">
              <a:lnSpc>
                <a:spcPct val="115000"/>
              </a:lnSpc>
              <a:spcAft>
                <a:spcPts val="0"/>
              </a:spcAft>
              <a:buFont typeface="Symbol"/>
              <a:buChar char=""/>
              <a:tabLst>
                <a:tab pos="228600" algn="l"/>
              </a:tabLst>
            </a:pPr>
            <a:r>
              <a:rPr lang="en-GB" sz="2200" dirty="0">
                <a:ea typeface="Calibri"/>
                <a:cs typeface="Arial"/>
              </a:rPr>
              <a:t>Please note that this is </a:t>
            </a:r>
            <a:r>
              <a:rPr lang="en-GB" sz="2200" b="1" u="sng" dirty="0">
                <a:solidFill>
                  <a:srgbClr val="0070C0"/>
                </a:solidFill>
                <a:ea typeface="Calibri"/>
                <a:cs typeface="Arial"/>
              </a:rPr>
              <a:t>only </a:t>
            </a:r>
            <a:r>
              <a:rPr lang="en-US" sz="2200" b="1" u="sng" dirty="0">
                <a:solidFill>
                  <a:srgbClr val="0070C0"/>
                </a:solidFill>
                <a:ea typeface="Calibri"/>
                <a:cs typeface="Arial"/>
              </a:rPr>
              <a:t>a feasibility exercise</a:t>
            </a:r>
            <a:r>
              <a:rPr lang="en-US" sz="2200" b="1" dirty="0">
                <a:ea typeface="Calibri"/>
                <a:cs typeface="Arial"/>
              </a:rPr>
              <a:t>. </a:t>
            </a:r>
            <a:r>
              <a:rPr lang="en-US" sz="2200" dirty="0">
                <a:ea typeface="Calibri"/>
                <a:cs typeface="Arial"/>
              </a:rPr>
              <a:t>The choosing of subjects, </a:t>
            </a:r>
            <a:r>
              <a:rPr lang="en-GB" sz="2200" dirty="0">
                <a:ea typeface="Calibri"/>
                <a:cs typeface="Arial"/>
              </a:rPr>
              <a:t>whether it be Free Choice or Column Choice, will not </a:t>
            </a:r>
            <a:r>
              <a:rPr lang="en-GB" sz="2200" dirty="0" smtClean="0">
                <a:ea typeface="Calibri"/>
                <a:cs typeface="Arial"/>
              </a:rPr>
              <a:t>begin </a:t>
            </a:r>
            <a:r>
              <a:rPr lang="en-US" sz="2200" dirty="0">
                <a:ea typeface="Calibri"/>
                <a:cs typeface="Arial"/>
              </a:rPr>
              <a:t>until the end January</a:t>
            </a:r>
            <a:r>
              <a:rPr lang="en-GB" sz="2200" dirty="0">
                <a:ea typeface="Calibri"/>
                <a:cs typeface="Arial"/>
              </a:rPr>
              <a:t>.  </a:t>
            </a:r>
          </a:p>
          <a:p>
            <a:pPr>
              <a:lnSpc>
                <a:spcPct val="115000"/>
              </a:lnSpc>
              <a:spcAft>
                <a:spcPts val="0"/>
              </a:spcAft>
            </a:pPr>
            <a:r>
              <a:rPr lang="en-GB" dirty="0">
                <a:ea typeface="Calibri"/>
                <a:cs typeface="Arial"/>
              </a:rPr>
              <a:t> </a:t>
            </a:r>
          </a:p>
        </p:txBody>
      </p:sp>
    </p:spTree>
    <p:extLst>
      <p:ext uri="{BB962C8B-B14F-4D97-AF65-F5344CB8AC3E}">
        <p14:creationId xmlns:p14="http://schemas.microsoft.com/office/powerpoint/2010/main" val="326501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Free Choice Example  </a:t>
            </a:r>
            <a:endParaRPr lang="en-GB" sz="36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7356022" y="1854966"/>
            <a:ext cx="4718958" cy="29337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tabLst>
                <a:tab pos="3257550" algn="l"/>
              </a:tabLst>
            </a:pPr>
            <a:r>
              <a:rPr lang="en-GB" sz="1600" b="1" dirty="0">
                <a:effectLst/>
                <a:latin typeface="Calibri"/>
                <a:ea typeface="Calibri"/>
                <a:cs typeface="Arial"/>
              </a:rPr>
              <a:t>1</a:t>
            </a:r>
            <a:r>
              <a:rPr lang="en-GB" sz="1600" dirty="0">
                <a:effectLst/>
                <a:latin typeface="Calibri"/>
                <a:ea typeface="Calibri"/>
                <a:cs typeface="Arial"/>
              </a:rPr>
              <a:t>: Expected to </a:t>
            </a:r>
            <a:r>
              <a:rPr lang="en-GB" sz="1600" b="1" u="sng" dirty="0">
                <a:effectLst/>
                <a:latin typeface="Calibri"/>
                <a:ea typeface="Calibri"/>
                <a:cs typeface="Arial"/>
              </a:rPr>
              <a:t>Exceed</a:t>
            </a:r>
            <a:r>
              <a:rPr lang="en-GB" sz="1600" dirty="0">
                <a:effectLst/>
                <a:latin typeface="Calibri"/>
                <a:ea typeface="Calibri"/>
                <a:cs typeface="Arial"/>
              </a:rPr>
              <a:t> 3</a:t>
            </a:r>
            <a:r>
              <a:rPr lang="en-GB" sz="1600" baseline="30000" dirty="0">
                <a:effectLst/>
                <a:latin typeface="Calibri"/>
                <a:ea typeface="Calibri"/>
                <a:cs typeface="Arial"/>
              </a:rPr>
              <a:t>rd</a:t>
            </a:r>
            <a:r>
              <a:rPr lang="en-GB" sz="1600" dirty="0">
                <a:effectLst/>
                <a:latin typeface="Calibri"/>
                <a:ea typeface="Calibri"/>
                <a:cs typeface="Arial"/>
              </a:rPr>
              <a:t> Level by the end of S3</a:t>
            </a:r>
            <a:r>
              <a:rPr lang="en-GB" sz="1600" dirty="0" smtClean="0">
                <a:effectLst/>
                <a:latin typeface="Calibri"/>
                <a:ea typeface="Calibri"/>
                <a:cs typeface="Arial"/>
              </a:rPr>
              <a:t>.</a:t>
            </a:r>
          </a:p>
          <a:p>
            <a:pPr>
              <a:lnSpc>
                <a:spcPct val="115000"/>
              </a:lnSpc>
              <a:spcAft>
                <a:spcPts val="1000"/>
              </a:spcAft>
              <a:tabLst>
                <a:tab pos="3257550" algn="l"/>
              </a:tabLst>
            </a:pPr>
            <a:endParaRPr lang="en-GB" sz="1600" dirty="0">
              <a:effectLst/>
              <a:latin typeface="Calibri"/>
              <a:ea typeface="Calibri"/>
              <a:cs typeface="Arial"/>
            </a:endParaRPr>
          </a:p>
          <a:p>
            <a:pPr>
              <a:lnSpc>
                <a:spcPct val="115000"/>
              </a:lnSpc>
              <a:spcAft>
                <a:spcPts val="1000"/>
              </a:spcAft>
              <a:tabLst>
                <a:tab pos="3257550" algn="l"/>
              </a:tabLst>
            </a:pPr>
            <a:r>
              <a:rPr lang="en-GB" sz="1600" b="1" dirty="0">
                <a:effectLst/>
                <a:latin typeface="Calibri"/>
                <a:ea typeface="Calibri"/>
                <a:cs typeface="Arial"/>
              </a:rPr>
              <a:t>2</a:t>
            </a:r>
            <a:r>
              <a:rPr lang="en-GB" sz="1600" dirty="0">
                <a:effectLst/>
                <a:latin typeface="Calibri"/>
                <a:ea typeface="Calibri"/>
                <a:cs typeface="Arial"/>
              </a:rPr>
              <a:t>: Likely to </a:t>
            </a:r>
            <a:r>
              <a:rPr lang="en-GB" sz="1600" b="1" u="sng" dirty="0">
                <a:effectLst/>
                <a:latin typeface="Calibri"/>
                <a:ea typeface="Calibri"/>
                <a:cs typeface="Arial"/>
              </a:rPr>
              <a:t>Achieve</a:t>
            </a:r>
            <a:r>
              <a:rPr lang="en-GB" sz="1600" dirty="0">
                <a:effectLst/>
                <a:latin typeface="Calibri"/>
                <a:ea typeface="Calibri"/>
                <a:cs typeface="Arial"/>
              </a:rPr>
              <a:t> 3</a:t>
            </a:r>
            <a:r>
              <a:rPr lang="en-GB" sz="1600" baseline="30000" dirty="0">
                <a:effectLst/>
                <a:latin typeface="Calibri"/>
                <a:ea typeface="Calibri"/>
                <a:cs typeface="Arial"/>
              </a:rPr>
              <a:t>rd</a:t>
            </a:r>
            <a:r>
              <a:rPr lang="en-GB" sz="1600" dirty="0">
                <a:effectLst/>
                <a:latin typeface="Calibri"/>
                <a:ea typeface="Calibri"/>
                <a:cs typeface="Arial"/>
              </a:rPr>
              <a:t> Level by the end of S3. </a:t>
            </a:r>
            <a:endParaRPr lang="en-GB" sz="1600" dirty="0" smtClean="0">
              <a:effectLst/>
              <a:latin typeface="Calibri"/>
              <a:ea typeface="Calibri"/>
              <a:cs typeface="Arial"/>
            </a:endParaRPr>
          </a:p>
          <a:p>
            <a:pPr>
              <a:lnSpc>
                <a:spcPct val="115000"/>
              </a:lnSpc>
              <a:spcAft>
                <a:spcPts val="1000"/>
              </a:spcAft>
              <a:tabLst>
                <a:tab pos="3257550" algn="l"/>
              </a:tabLst>
            </a:pPr>
            <a:endParaRPr lang="en-GB" sz="1600" dirty="0">
              <a:effectLst/>
              <a:latin typeface="Calibri"/>
              <a:ea typeface="Calibri"/>
              <a:cs typeface="Arial"/>
            </a:endParaRPr>
          </a:p>
          <a:p>
            <a:pPr>
              <a:lnSpc>
                <a:spcPct val="115000"/>
              </a:lnSpc>
              <a:spcAft>
                <a:spcPts val="1000"/>
              </a:spcAft>
              <a:tabLst>
                <a:tab pos="3257550" algn="l"/>
              </a:tabLst>
            </a:pPr>
            <a:r>
              <a:rPr lang="en-GB" sz="1600" b="1" dirty="0">
                <a:effectLst/>
                <a:latin typeface="Calibri"/>
                <a:ea typeface="Calibri"/>
                <a:cs typeface="Arial"/>
              </a:rPr>
              <a:t>3</a:t>
            </a:r>
            <a:r>
              <a:rPr lang="en-GB" sz="1600" dirty="0">
                <a:effectLst/>
                <a:latin typeface="Calibri"/>
                <a:ea typeface="Calibri"/>
                <a:cs typeface="Arial"/>
              </a:rPr>
              <a:t>: </a:t>
            </a:r>
            <a:r>
              <a:rPr lang="en-GB" sz="1600" b="1" u="sng" dirty="0">
                <a:effectLst/>
                <a:latin typeface="Calibri"/>
                <a:ea typeface="Calibri"/>
                <a:cs typeface="Arial"/>
              </a:rPr>
              <a:t>Progressing</a:t>
            </a:r>
            <a:r>
              <a:rPr lang="en-GB" sz="1600" dirty="0">
                <a:effectLst/>
                <a:latin typeface="Calibri"/>
                <a:ea typeface="Calibri"/>
                <a:cs typeface="Arial"/>
              </a:rPr>
              <a:t> </a:t>
            </a:r>
            <a:r>
              <a:rPr lang="en-GB" sz="1600" dirty="0" smtClean="0">
                <a:effectLst/>
                <a:latin typeface="Calibri"/>
                <a:ea typeface="Calibri"/>
                <a:cs typeface="Arial"/>
              </a:rPr>
              <a:t>Within </a:t>
            </a:r>
            <a:r>
              <a:rPr lang="en-GB" sz="1600" dirty="0">
                <a:effectLst/>
                <a:latin typeface="Calibri"/>
                <a:ea typeface="Calibri"/>
                <a:cs typeface="Arial"/>
              </a:rPr>
              <a:t>3</a:t>
            </a:r>
            <a:r>
              <a:rPr lang="en-GB" sz="1600" baseline="30000" dirty="0">
                <a:effectLst/>
                <a:latin typeface="Calibri"/>
                <a:ea typeface="Calibri"/>
                <a:cs typeface="Arial"/>
              </a:rPr>
              <a:t>rd</a:t>
            </a:r>
            <a:r>
              <a:rPr lang="en-GB" sz="1600" dirty="0">
                <a:effectLst/>
                <a:latin typeface="Calibri"/>
                <a:ea typeface="Calibri"/>
                <a:cs typeface="Arial"/>
              </a:rPr>
              <a:t> Level by the end of S3</a:t>
            </a:r>
            <a:r>
              <a:rPr lang="en-GB" sz="1600" dirty="0" smtClean="0">
                <a:effectLst/>
                <a:latin typeface="Calibri"/>
                <a:ea typeface="Calibri"/>
                <a:cs typeface="Arial"/>
              </a:rPr>
              <a:t>.</a:t>
            </a:r>
          </a:p>
          <a:p>
            <a:pPr>
              <a:lnSpc>
                <a:spcPct val="115000"/>
              </a:lnSpc>
              <a:spcAft>
                <a:spcPts val="1000"/>
              </a:spcAft>
              <a:tabLst>
                <a:tab pos="3257550" algn="l"/>
              </a:tabLst>
            </a:pPr>
            <a:endParaRPr lang="en-GB" sz="1600" dirty="0">
              <a:effectLst/>
              <a:latin typeface="Calibri"/>
              <a:ea typeface="Calibri"/>
              <a:cs typeface="Arial"/>
            </a:endParaRPr>
          </a:p>
          <a:p>
            <a:pPr>
              <a:lnSpc>
                <a:spcPct val="115000"/>
              </a:lnSpc>
              <a:spcAft>
                <a:spcPts val="1000"/>
              </a:spcAft>
              <a:tabLst>
                <a:tab pos="3257550" algn="l"/>
              </a:tabLst>
            </a:pPr>
            <a:r>
              <a:rPr lang="en-GB" sz="1600" b="1" dirty="0">
                <a:effectLst/>
                <a:latin typeface="Calibri"/>
                <a:ea typeface="Calibri"/>
                <a:cs typeface="Arial"/>
              </a:rPr>
              <a:t>4</a:t>
            </a:r>
            <a:r>
              <a:rPr lang="en-GB" sz="1600" dirty="0">
                <a:effectLst/>
                <a:latin typeface="Calibri"/>
                <a:ea typeface="Calibri"/>
                <a:cs typeface="Arial"/>
              </a:rPr>
              <a:t>: Likely to </a:t>
            </a:r>
            <a:r>
              <a:rPr lang="en-GB" sz="1600" b="1" u="sng" dirty="0" smtClean="0">
                <a:effectLst/>
                <a:latin typeface="Calibri"/>
                <a:ea typeface="Calibri"/>
                <a:cs typeface="Arial"/>
              </a:rPr>
              <a:t>Begin</a:t>
            </a:r>
            <a:r>
              <a:rPr lang="en-GB" sz="1600" dirty="0" smtClean="0">
                <a:effectLst/>
                <a:latin typeface="Calibri"/>
                <a:ea typeface="Calibri"/>
                <a:cs typeface="Arial"/>
              </a:rPr>
              <a:t> </a:t>
            </a:r>
            <a:r>
              <a:rPr lang="en-GB" sz="1600" dirty="0">
                <a:effectLst/>
                <a:latin typeface="Calibri"/>
                <a:ea typeface="Calibri"/>
                <a:cs typeface="Arial"/>
              </a:rPr>
              <a:t>working at 3</a:t>
            </a:r>
            <a:r>
              <a:rPr lang="en-GB" sz="1600" baseline="30000" dirty="0">
                <a:effectLst/>
                <a:latin typeface="Calibri"/>
                <a:ea typeface="Calibri"/>
                <a:cs typeface="Arial"/>
              </a:rPr>
              <a:t>rd</a:t>
            </a:r>
            <a:r>
              <a:rPr lang="en-GB" sz="1600" dirty="0">
                <a:effectLst/>
                <a:latin typeface="Calibri"/>
                <a:ea typeface="Calibri"/>
                <a:cs typeface="Arial"/>
              </a:rPr>
              <a:t> Level by the end of S3. </a:t>
            </a:r>
          </a:p>
          <a:p>
            <a:pPr>
              <a:lnSpc>
                <a:spcPct val="115000"/>
              </a:lnSpc>
              <a:spcAft>
                <a:spcPts val="1000"/>
              </a:spcAft>
            </a:pPr>
            <a:r>
              <a:rPr lang="en-GB" sz="1100" dirty="0">
                <a:effectLst/>
                <a:latin typeface="Calibri"/>
                <a:ea typeface="Calibri"/>
                <a:cs typeface="Arial"/>
              </a:rPr>
              <a:t> </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3571" t="19658" r="51603" b="10826"/>
          <a:stretch/>
        </p:blipFill>
        <p:spPr bwMode="auto">
          <a:xfrm>
            <a:off x="90847" y="1869436"/>
            <a:ext cx="7167203" cy="4929555"/>
          </a:xfrm>
          <a:prstGeom prst="rect">
            <a:avLst/>
          </a:prstGeom>
          <a:ln>
            <a:noFill/>
          </a:ln>
          <a:extLst>
            <a:ext uri="{53640926-AAD7-44D8-BBD7-CCE9431645EC}">
              <a14:shadowObscured xmlns:a14="http://schemas.microsoft.com/office/drawing/2010/main"/>
            </a:ext>
          </a:extLst>
        </p:spPr>
      </p:pic>
      <p:sp>
        <p:nvSpPr>
          <p:cNvPr id="8" name="Oval 7"/>
          <p:cNvSpPr/>
          <p:nvPr/>
        </p:nvSpPr>
        <p:spPr>
          <a:xfrm>
            <a:off x="194919" y="4381157"/>
            <a:ext cx="206149" cy="2102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Oval 8"/>
          <p:cNvSpPr/>
          <p:nvPr/>
        </p:nvSpPr>
        <p:spPr>
          <a:xfrm>
            <a:off x="194918" y="5613285"/>
            <a:ext cx="206149" cy="2102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Oval 9"/>
          <p:cNvSpPr/>
          <p:nvPr/>
        </p:nvSpPr>
        <p:spPr>
          <a:xfrm>
            <a:off x="194919" y="3557924"/>
            <a:ext cx="206149" cy="2102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p:cNvSpPr/>
          <p:nvPr/>
        </p:nvSpPr>
        <p:spPr>
          <a:xfrm>
            <a:off x="194917" y="4788692"/>
            <a:ext cx="206149" cy="21023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 Box 2"/>
          <p:cNvSpPr txBox="1">
            <a:spLocks noChangeArrowheads="1"/>
          </p:cNvSpPr>
          <p:nvPr/>
        </p:nvSpPr>
        <p:spPr bwMode="auto">
          <a:xfrm>
            <a:off x="7356022" y="5159829"/>
            <a:ext cx="4718958" cy="16391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50000"/>
              </a:lnSpc>
              <a:spcAft>
                <a:spcPts val="1000"/>
              </a:spcAft>
              <a:tabLst>
                <a:tab pos="3257550" algn="l"/>
              </a:tabLst>
            </a:pPr>
            <a:r>
              <a:rPr lang="en-GB" sz="1600" dirty="0" smtClean="0">
                <a:effectLst/>
                <a:latin typeface="Calibri"/>
                <a:ea typeface="Calibri"/>
                <a:cs typeface="Arial"/>
              </a:rPr>
              <a:t>You would choose </a:t>
            </a:r>
            <a:r>
              <a:rPr lang="en-GB" sz="1600" dirty="0">
                <a:effectLst/>
                <a:latin typeface="Calibri"/>
                <a:ea typeface="Calibri"/>
                <a:cs typeface="Arial"/>
              </a:rPr>
              <a:t>either </a:t>
            </a:r>
            <a:r>
              <a:rPr lang="en-GB" sz="1600" b="1" u="sng" dirty="0">
                <a:effectLst/>
                <a:latin typeface="Calibri"/>
                <a:ea typeface="Calibri"/>
                <a:cs typeface="Arial"/>
              </a:rPr>
              <a:t>5</a:t>
            </a:r>
            <a:r>
              <a:rPr lang="en-GB" sz="1600" dirty="0">
                <a:effectLst/>
                <a:latin typeface="Calibri"/>
                <a:ea typeface="Calibri"/>
                <a:cs typeface="Arial"/>
              </a:rPr>
              <a:t> or </a:t>
            </a:r>
            <a:r>
              <a:rPr lang="en-GB" sz="1600" b="1" u="sng" dirty="0">
                <a:effectLst/>
                <a:latin typeface="Calibri"/>
                <a:ea typeface="Calibri"/>
                <a:cs typeface="Arial"/>
              </a:rPr>
              <a:t>6</a:t>
            </a:r>
            <a:r>
              <a:rPr lang="en-GB" sz="1600" dirty="0">
                <a:effectLst/>
                <a:latin typeface="Calibri"/>
                <a:ea typeface="Calibri"/>
                <a:cs typeface="Arial"/>
              </a:rPr>
              <a:t> subjects </a:t>
            </a:r>
            <a:r>
              <a:rPr lang="en-GB" sz="1600" dirty="0" smtClean="0">
                <a:effectLst/>
                <a:latin typeface="Calibri"/>
                <a:ea typeface="Calibri"/>
                <a:cs typeface="Arial"/>
              </a:rPr>
              <a:t>on top of the </a:t>
            </a:r>
            <a:r>
              <a:rPr lang="en-GB" sz="1600" dirty="0">
                <a:effectLst/>
                <a:latin typeface="Calibri"/>
                <a:ea typeface="Calibri"/>
                <a:cs typeface="Arial"/>
              </a:rPr>
              <a:t>core subjects, </a:t>
            </a:r>
            <a:r>
              <a:rPr lang="en-GB" sz="1600" b="1" u="sng" dirty="0">
                <a:solidFill>
                  <a:schemeClr val="accent4">
                    <a:lumMod val="75000"/>
                  </a:schemeClr>
                </a:solidFill>
                <a:effectLst/>
                <a:latin typeface="Calibri"/>
                <a:ea typeface="Calibri"/>
                <a:cs typeface="Arial"/>
              </a:rPr>
              <a:t>RE and PE</a:t>
            </a:r>
            <a:r>
              <a:rPr lang="en-GB" sz="1600" dirty="0">
                <a:effectLst/>
                <a:latin typeface="Calibri"/>
                <a:ea typeface="Calibri"/>
                <a:cs typeface="Arial"/>
              </a:rPr>
              <a:t>, </a:t>
            </a:r>
            <a:r>
              <a:rPr lang="en-GB" sz="1600" dirty="0" smtClean="0">
                <a:effectLst/>
                <a:latin typeface="Calibri"/>
                <a:ea typeface="Calibri"/>
                <a:cs typeface="Arial"/>
              </a:rPr>
              <a:t>and </a:t>
            </a:r>
            <a:r>
              <a:rPr lang="en-GB" sz="1600" b="1" u="sng" dirty="0">
                <a:solidFill>
                  <a:schemeClr val="accent4">
                    <a:lumMod val="75000"/>
                  </a:schemeClr>
                </a:solidFill>
                <a:effectLst/>
                <a:latin typeface="Calibri"/>
                <a:ea typeface="Calibri"/>
                <a:cs typeface="Arial"/>
              </a:rPr>
              <a:t>English and </a:t>
            </a:r>
            <a:r>
              <a:rPr lang="en-GB" sz="1600" b="1" u="sng" dirty="0" smtClean="0">
                <a:solidFill>
                  <a:schemeClr val="accent4">
                    <a:lumMod val="75000"/>
                  </a:schemeClr>
                </a:solidFill>
                <a:effectLst/>
                <a:latin typeface="Calibri"/>
                <a:ea typeface="Calibri"/>
                <a:cs typeface="Arial"/>
              </a:rPr>
              <a:t>Maths</a:t>
            </a:r>
            <a:r>
              <a:rPr lang="en-GB" sz="1600" dirty="0" smtClean="0">
                <a:latin typeface="Calibri"/>
                <a:ea typeface="Calibri"/>
                <a:cs typeface="Arial"/>
              </a:rPr>
              <a:t>, which </a:t>
            </a:r>
            <a:r>
              <a:rPr lang="en-GB" sz="1600" dirty="0" smtClean="0">
                <a:ea typeface="Calibri"/>
                <a:cs typeface="Arial"/>
              </a:rPr>
              <a:t>are mandatory. </a:t>
            </a:r>
            <a:endParaRPr lang="en-GB" sz="1600" dirty="0">
              <a:effectLst/>
              <a:latin typeface="Calibri"/>
              <a:ea typeface="Calibri"/>
              <a:cs typeface="Arial"/>
            </a:endParaRPr>
          </a:p>
          <a:p>
            <a:pPr>
              <a:lnSpc>
                <a:spcPct val="115000"/>
              </a:lnSpc>
              <a:spcAft>
                <a:spcPts val="1000"/>
              </a:spcAft>
            </a:pPr>
            <a:r>
              <a:rPr lang="en-GB" sz="1100" dirty="0">
                <a:effectLst/>
                <a:latin typeface="Calibri"/>
                <a:ea typeface="Calibri"/>
                <a:cs typeface="Arial"/>
              </a:rPr>
              <a:t> </a:t>
            </a:r>
          </a:p>
        </p:txBody>
      </p:sp>
    </p:spTree>
    <p:extLst>
      <p:ext uri="{BB962C8B-B14F-4D97-AF65-F5344CB8AC3E}">
        <p14:creationId xmlns:p14="http://schemas.microsoft.com/office/powerpoint/2010/main" val="428913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Column Choice Example</a:t>
            </a:r>
            <a:endParaRPr lang="en-GB" sz="36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758332565"/>
              </p:ext>
            </p:extLst>
          </p:nvPr>
        </p:nvGraphicFramePr>
        <p:xfrm>
          <a:off x="938572" y="1889583"/>
          <a:ext cx="10752683" cy="4047592"/>
        </p:xfrm>
        <a:graphic>
          <a:graphicData uri="http://schemas.openxmlformats.org/drawingml/2006/table">
            <a:tbl>
              <a:tblPr firstRow="1" firstCol="1" bandRow="1"/>
              <a:tblGrid>
                <a:gridCol w="1257621"/>
                <a:gridCol w="1237728"/>
                <a:gridCol w="1440327"/>
                <a:gridCol w="1440327"/>
                <a:gridCol w="1344170"/>
                <a:gridCol w="1344170"/>
                <a:gridCol w="1344170"/>
                <a:gridCol w="1344170"/>
              </a:tblGrid>
              <a:tr h="414566">
                <a:tc>
                  <a:txBody>
                    <a:bodyPr/>
                    <a:lstStyle/>
                    <a:p>
                      <a:pPr algn="ctr">
                        <a:lnSpc>
                          <a:spcPct val="115000"/>
                        </a:lnSpc>
                        <a:spcAft>
                          <a:spcPts val="0"/>
                        </a:spcAft>
                      </a:pPr>
                      <a:r>
                        <a:rPr lang="en-GB" sz="2400" b="1" dirty="0">
                          <a:solidFill>
                            <a:srgbClr val="000000"/>
                          </a:solidFill>
                          <a:effectLst/>
                          <a:latin typeface="Calibri"/>
                          <a:ea typeface="Calibri"/>
                          <a:cs typeface="Arial"/>
                        </a:rPr>
                        <a:t>A</a:t>
                      </a:r>
                      <a:endParaRPr lang="en-GB" sz="1000" dirty="0">
                        <a:effectLst/>
                        <a:latin typeface="Calibri"/>
                        <a:ea typeface="Calibri"/>
                        <a:cs typeface="Arial"/>
                      </a:endParaRPr>
                    </a:p>
                  </a:txBody>
                  <a:tcPr marL="62393" marR="62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n-GB" sz="2400" b="1">
                          <a:solidFill>
                            <a:srgbClr val="000000"/>
                          </a:solidFill>
                          <a:effectLst/>
                          <a:latin typeface="Calibri"/>
                          <a:ea typeface="Calibri"/>
                          <a:cs typeface="Arial"/>
                        </a:rPr>
                        <a:t>B</a:t>
                      </a:r>
                      <a:endParaRPr lang="en-GB" sz="1000">
                        <a:effectLst/>
                        <a:latin typeface="Calibri"/>
                        <a:ea typeface="Calibri"/>
                        <a:cs typeface="Arial"/>
                      </a:endParaRPr>
                    </a:p>
                  </a:txBody>
                  <a:tcPr marL="62393" marR="62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n-GB" sz="2400" b="1">
                          <a:solidFill>
                            <a:srgbClr val="000000"/>
                          </a:solidFill>
                          <a:effectLst/>
                          <a:latin typeface="Calibri"/>
                          <a:ea typeface="Calibri"/>
                          <a:cs typeface="Arial"/>
                        </a:rPr>
                        <a:t>C</a:t>
                      </a:r>
                      <a:endParaRPr lang="en-GB" sz="1000">
                        <a:effectLst/>
                        <a:latin typeface="Calibri"/>
                        <a:ea typeface="Calibri"/>
                        <a:cs typeface="Arial"/>
                      </a:endParaRPr>
                    </a:p>
                  </a:txBody>
                  <a:tcPr marL="62393" marR="62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2400" b="1">
                          <a:solidFill>
                            <a:srgbClr val="000000"/>
                          </a:solidFill>
                          <a:effectLst/>
                          <a:latin typeface="Calibri"/>
                          <a:ea typeface="Calibri"/>
                          <a:cs typeface="Arial"/>
                        </a:rPr>
                        <a:t>D</a:t>
                      </a:r>
                      <a:endParaRPr lang="en-GB" sz="1000">
                        <a:effectLst/>
                        <a:latin typeface="Calibri"/>
                        <a:ea typeface="Calibri"/>
                        <a:cs typeface="Arial"/>
                      </a:endParaRPr>
                    </a:p>
                  </a:txBody>
                  <a:tcPr marL="62393" marR="62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2400" b="1">
                          <a:solidFill>
                            <a:srgbClr val="000000"/>
                          </a:solidFill>
                          <a:effectLst/>
                          <a:latin typeface="Calibri"/>
                          <a:ea typeface="Calibri"/>
                          <a:cs typeface="Arial"/>
                        </a:rPr>
                        <a:t>E</a:t>
                      </a:r>
                      <a:endParaRPr lang="en-GB" sz="1000">
                        <a:effectLst/>
                        <a:latin typeface="Calibri"/>
                        <a:ea typeface="Calibri"/>
                        <a:cs typeface="Arial"/>
                      </a:endParaRPr>
                    </a:p>
                  </a:txBody>
                  <a:tcPr marL="62393" marR="62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2400" b="1">
                          <a:solidFill>
                            <a:srgbClr val="000000"/>
                          </a:solidFill>
                          <a:effectLst/>
                          <a:latin typeface="Calibri"/>
                          <a:ea typeface="Calibri"/>
                          <a:cs typeface="Arial"/>
                        </a:rPr>
                        <a:t>F</a:t>
                      </a:r>
                      <a:endParaRPr lang="en-GB" sz="1000">
                        <a:effectLst/>
                        <a:latin typeface="Calibri"/>
                        <a:ea typeface="Calibri"/>
                        <a:cs typeface="Arial"/>
                      </a:endParaRPr>
                    </a:p>
                  </a:txBody>
                  <a:tcPr marL="62393" marR="62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2400" b="1">
                          <a:solidFill>
                            <a:srgbClr val="000000"/>
                          </a:solidFill>
                          <a:effectLst/>
                          <a:latin typeface="Calibri"/>
                          <a:ea typeface="Calibri"/>
                          <a:cs typeface="Arial"/>
                        </a:rPr>
                        <a:t>G</a:t>
                      </a:r>
                      <a:endParaRPr lang="en-GB" sz="1000">
                        <a:effectLst/>
                        <a:latin typeface="Calibri"/>
                        <a:ea typeface="Calibri"/>
                        <a:cs typeface="Arial"/>
                      </a:endParaRPr>
                    </a:p>
                  </a:txBody>
                  <a:tcPr marL="62393" marR="62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GB" sz="2400" b="1">
                          <a:solidFill>
                            <a:srgbClr val="000000"/>
                          </a:solidFill>
                          <a:effectLst/>
                          <a:latin typeface="Calibri"/>
                          <a:ea typeface="Calibri"/>
                          <a:cs typeface="Arial"/>
                        </a:rPr>
                        <a:t>H</a:t>
                      </a:r>
                      <a:endParaRPr lang="en-GB" sz="1000">
                        <a:effectLst/>
                        <a:latin typeface="Calibri"/>
                        <a:ea typeface="Calibri"/>
                        <a:cs typeface="Arial"/>
                      </a:endParaRPr>
                    </a:p>
                  </a:txBody>
                  <a:tcPr marL="62393" marR="62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69684">
                <a:tc rowSpan="5">
                  <a:txBody>
                    <a:bodyPr/>
                    <a:lstStyle/>
                    <a:p>
                      <a:pPr algn="ctr">
                        <a:lnSpc>
                          <a:spcPct val="115000"/>
                        </a:lnSpc>
                        <a:spcAft>
                          <a:spcPts val="0"/>
                        </a:spcAft>
                      </a:pPr>
                      <a:r>
                        <a:rPr lang="en-GB" sz="1300">
                          <a:solidFill>
                            <a:srgbClr val="00000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a:solidFill>
                            <a:srgbClr val="000000"/>
                          </a:solidFill>
                          <a:effectLst/>
                          <a:latin typeface="Calibri"/>
                          <a:ea typeface="Calibri"/>
                          <a:cs typeface="Arial"/>
                        </a:rPr>
                        <a:t>English</a:t>
                      </a:r>
                      <a:endParaRPr lang="en-GB" sz="1000">
                        <a:effectLst/>
                        <a:latin typeface="Calibri"/>
                        <a:ea typeface="Calibri"/>
                        <a:cs typeface="Arial"/>
                      </a:endParaRPr>
                    </a:p>
                    <a:p>
                      <a:pPr algn="ctr">
                        <a:lnSpc>
                          <a:spcPct val="115000"/>
                        </a:lnSpc>
                        <a:spcAft>
                          <a:spcPts val="0"/>
                        </a:spcAft>
                      </a:pPr>
                      <a:r>
                        <a:rPr lang="en-GB" sz="1300">
                          <a:solidFill>
                            <a:srgbClr val="000000"/>
                          </a:solidFill>
                          <a:effectLst/>
                          <a:latin typeface="Calibri"/>
                          <a:ea typeface="Calibri"/>
                          <a:cs typeface="Arial"/>
                        </a:rPr>
                        <a:t> </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rowSpan="5">
                  <a:txBody>
                    <a:bodyPr/>
                    <a:lstStyle/>
                    <a:p>
                      <a:pPr algn="ctr">
                        <a:lnSpc>
                          <a:spcPct val="115000"/>
                        </a:lnSpc>
                        <a:spcAft>
                          <a:spcPts val="0"/>
                        </a:spcAft>
                      </a:pPr>
                      <a:r>
                        <a:rPr lang="en-GB" sz="1300">
                          <a:solidFill>
                            <a:srgbClr val="00000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a:solidFill>
                            <a:srgbClr val="000000"/>
                          </a:solidFill>
                          <a:effectLst/>
                          <a:latin typeface="Calibri"/>
                          <a:ea typeface="Calibri"/>
                          <a:cs typeface="Arial"/>
                        </a:rPr>
                        <a:t>Maths</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Biology</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Chemistry</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Physics</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Physics</a:t>
                      </a:r>
                      <a:endParaRPr lang="en-GB" sz="1000" dirty="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Chemistry</a:t>
                      </a:r>
                      <a:endParaRPr lang="en-GB" sz="1000" dirty="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Biology</a:t>
                      </a:r>
                      <a:endParaRPr lang="en-GB" sz="1000" dirty="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669684">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Modern Studies</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History</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Geography</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Modern Studies</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Geography</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History</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669684">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Drama</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Music</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Art</a:t>
                      </a:r>
                      <a:endParaRPr lang="en-GB" sz="1000" dirty="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Music</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Art</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Drama</a:t>
                      </a:r>
                      <a:endParaRPr lang="en-GB" sz="1000" dirty="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892912">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Computing</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Business Management</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Administration</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Business Management</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Computing</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Administration</a:t>
                      </a:r>
                      <a:endParaRPr lang="en-GB" sz="1000" dirty="0">
                        <a:effectLst/>
                        <a:latin typeface="Calibri"/>
                        <a:ea typeface="Calibri"/>
                        <a:cs typeface="Arial"/>
                      </a:endParaRPr>
                    </a:p>
                    <a:p>
                      <a:pPr algn="ctr">
                        <a:lnSpc>
                          <a:spcPct val="115000"/>
                        </a:lnSpc>
                        <a:spcAft>
                          <a:spcPts val="0"/>
                        </a:spcAft>
                      </a:pPr>
                      <a:r>
                        <a:rPr lang="en-GB" sz="1300" b="1" dirty="0">
                          <a:solidFill>
                            <a:srgbClr val="0070C0"/>
                          </a:solidFill>
                          <a:effectLst/>
                          <a:latin typeface="Calibri"/>
                          <a:ea typeface="Calibri"/>
                          <a:cs typeface="Arial"/>
                        </a:rPr>
                        <a:t> </a:t>
                      </a:r>
                      <a:endParaRPr lang="en-GB" sz="1000" dirty="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669684">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300" b="1">
                          <a:solidFill>
                            <a:srgbClr val="0070C0"/>
                          </a:solidFill>
                          <a:effectLst/>
                          <a:latin typeface="Calibri"/>
                          <a:ea typeface="Calibri"/>
                          <a:cs typeface="Arial"/>
                        </a:rPr>
                        <a:t>Practical Technology or Graphics</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French</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PE</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PE</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a:solidFill>
                            <a:srgbClr val="0070C0"/>
                          </a:solidFill>
                          <a:effectLst/>
                          <a:latin typeface="Calibri"/>
                          <a:ea typeface="Calibri"/>
                          <a:cs typeface="Arial"/>
                        </a:rPr>
                        <a:t> </a:t>
                      </a:r>
                      <a:endParaRPr lang="en-GB" sz="1000">
                        <a:effectLst/>
                        <a:latin typeface="Calibri"/>
                        <a:ea typeface="Calibri"/>
                        <a:cs typeface="Arial"/>
                      </a:endParaRPr>
                    </a:p>
                    <a:p>
                      <a:pPr algn="ctr">
                        <a:lnSpc>
                          <a:spcPct val="115000"/>
                        </a:lnSpc>
                        <a:spcAft>
                          <a:spcPts val="0"/>
                        </a:spcAft>
                      </a:pPr>
                      <a:r>
                        <a:rPr lang="en-GB" sz="1300" b="1">
                          <a:solidFill>
                            <a:srgbClr val="0070C0"/>
                          </a:solidFill>
                          <a:effectLst/>
                          <a:latin typeface="Calibri"/>
                          <a:ea typeface="Calibri"/>
                          <a:cs typeface="Arial"/>
                        </a:rPr>
                        <a:t>French</a:t>
                      </a:r>
                      <a:endParaRPr lang="en-GB" sz="100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300" b="1" dirty="0">
                          <a:solidFill>
                            <a:srgbClr val="0070C0"/>
                          </a:solidFill>
                          <a:effectLst/>
                          <a:latin typeface="Calibri"/>
                          <a:ea typeface="Calibri"/>
                          <a:cs typeface="Arial"/>
                        </a:rPr>
                        <a:t>Practical Technology or Graphics</a:t>
                      </a:r>
                      <a:endParaRPr lang="en-GB" sz="1000" dirty="0">
                        <a:effectLst/>
                        <a:latin typeface="Calibri"/>
                        <a:ea typeface="Calibri"/>
                        <a:cs typeface="Arial"/>
                      </a:endParaRPr>
                    </a:p>
                  </a:txBody>
                  <a:tcPr marL="62393" marR="62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152910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b="1" dirty="0" smtClean="0"/>
              <a:t>Supporting </a:t>
            </a:r>
            <a:r>
              <a:rPr lang="en-GB" sz="4000" b="1" dirty="0"/>
              <a:t>Choice</a:t>
            </a:r>
            <a:r>
              <a:rPr lang="en-GB" dirty="0"/>
              <a:t/>
            </a:r>
            <a:br>
              <a:rPr lang="en-GB" dirty="0"/>
            </a:b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8571" y="1854980"/>
            <a:ext cx="10817999" cy="4741554"/>
          </a:xfrm>
          <a:prstGeom prst="rect">
            <a:avLst/>
          </a:prstGeom>
        </p:spPr>
        <p:txBody>
          <a:bodyPr wrap="square">
            <a:spAutoFit/>
          </a:bodyPr>
          <a:lstStyle/>
          <a:p>
            <a:pPr>
              <a:lnSpc>
                <a:spcPct val="115000"/>
              </a:lnSpc>
              <a:spcAft>
                <a:spcPts val="0"/>
              </a:spcAft>
            </a:pPr>
            <a:r>
              <a:rPr lang="en-GB" sz="2200" dirty="0">
                <a:ea typeface="Calibri"/>
                <a:cs typeface="Arial"/>
              </a:rPr>
              <a:t>These are big decisions to be made with lots to consider. To support pupils with this choice the school will be: </a:t>
            </a:r>
          </a:p>
          <a:p>
            <a:pPr>
              <a:lnSpc>
                <a:spcPct val="115000"/>
              </a:lnSpc>
              <a:spcAft>
                <a:spcPts val="0"/>
              </a:spcAft>
            </a:pPr>
            <a:r>
              <a:rPr lang="en-GB" sz="2200" dirty="0">
                <a:ea typeface="Calibri"/>
                <a:cs typeface="Arial"/>
              </a:rPr>
              <a:t> </a:t>
            </a:r>
          </a:p>
          <a:p>
            <a:pPr marL="342900" lvl="0" indent="-342900">
              <a:lnSpc>
                <a:spcPct val="115000"/>
              </a:lnSpc>
              <a:spcAft>
                <a:spcPts val="0"/>
              </a:spcAft>
              <a:buFont typeface="Symbol"/>
              <a:buChar char=""/>
              <a:tabLst>
                <a:tab pos="228600" algn="l"/>
              </a:tabLst>
            </a:pPr>
            <a:r>
              <a:rPr lang="en-GB" sz="2200" dirty="0">
                <a:ea typeface="Calibri"/>
                <a:cs typeface="Arial"/>
              </a:rPr>
              <a:t>Exploring the various considerations that accompany making these subject choices through </a:t>
            </a:r>
            <a:r>
              <a:rPr lang="en-GB" sz="2200" b="1" dirty="0">
                <a:solidFill>
                  <a:srgbClr val="0070C0"/>
                </a:solidFill>
                <a:ea typeface="Calibri"/>
                <a:cs typeface="Arial"/>
              </a:rPr>
              <a:t>MyTime and Personal Support</a:t>
            </a:r>
            <a:r>
              <a:rPr lang="en-GB" sz="2200" dirty="0">
                <a:ea typeface="Calibri"/>
                <a:cs typeface="Arial"/>
              </a:rPr>
              <a:t>.</a:t>
            </a:r>
          </a:p>
          <a:p>
            <a:pPr marL="228600">
              <a:lnSpc>
                <a:spcPct val="115000"/>
              </a:lnSpc>
              <a:spcAft>
                <a:spcPts val="0"/>
              </a:spcAft>
            </a:pPr>
            <a:r>
              <a:rPr lang="en-GB" sz="2200" dirty="0">
                <a:ea typeface="Calibri"/>
                <a:cs typeface="Arial"/>
              </a:rPr>
              <a:t> </a:t>
            </a:r>
          </a:p>
          <a:p>
            <a:pPr marL="342900" lvl="0" indent="-342900">
              <a:lnSpc>
                <a:spcPct val="115000"/>
              </a:lnSpc>
              <a:spcAft>
                <a:spcPts val="0"/>
              </a:spcAft>
              <a:buFont typeface="Symbol"/>
              <a:buChar char=""/>
              <a:tabLst>
                <a:tab pos="228600" algn="l"/>
              </a:tabLst>
            </a:pPr>
            <a:r>
              <a:rPr lang="en-GB" sz="2200" b="1" dirty="0">
                <a:solidFill>
                  <a:srgbClr val="0070C0"/>
                </a:solidFill>
                <a:ea typeface="Calibri"/>
                <a:cs typeface="Arial"/>
              </a:rPr>
              <a:t>Skills Development Scotland (SDS) </a:t>
            </a:r>
            <a:r>
              <a:rPr lang="en-GB" sz="2200" dirty="0">
                <a:ea typeface="Calibri"/>
                <a:cs typeface="Arial"/>
              </a:rPr>
              <a:t>will present career information to pupils through MyTime and Personal Support. </a:t>
            </a:r>
          </a:p>
          <a:p>
            <a:pPr>
              <a:lnSpc>
                <a:spcPct val="115000"/>
              </a:lnSpc>
              <a:spcAft>
                <a:spcPts val="0"/>
              </a:spcAft>
            </a:pPr>
            <a:r>
              <a:rPr lang="en-GB" sz="2200" dirty="0">
                <a:ea typeface="Calibri"/>
                <a:cs typeface="Arial"/>
              </a:rPr>
              <a:t> </a:t>
            </a:r>
          </a:p>
          <a:p>
            <a:pPr marL="342900" lvl="0" indent="-342900">
              <a:lnSpc>
                <a:spcPct val="115000"/>
              </a:lnSpc>
              <a:spcAft>
                <a:spcPts val="0"/>
              </a:spcAft>
              <a:buFont typeface="Symbol"/>
              <a:buChar char=""/>
              <a:tabLst>
                <a:tab pos="228600" algn="l"/>
              </a:tabLst>
            </a:pPr>
            <a:r>
              <a:rPr lang="en-GB" sz="2200" dirty="0">
                <a:ea typeface="Calibri"/>
                <a:cs typeface="Arial"/>
              </a:rPr>
              <a:t>PTPC available to pupils and parents to discuss any queries or questions regarding choice.</a:t>
            </a:r>
          </a:p>
          <a:p>
            <a:pPr>
              <a:lnSpc>
                <a:spcPct val="115000"/>
              </a:lnSpc>
              <a:spcAft>
                <a:spcPts val="0"/>
              </a:spcAft>
            </a:pPr>
            <a:r>
              <a:rPr lang="en-GB" sz="2200" dirty="0">
                <a:ea typeface="Calibri"/>
                <a:cs typeface="Arial"/>
              </a:rPr>
              <a:t> </a:t>
            </a:r>
          </a:p>
          <a:p>
            <a:pPr marL="342900" lvl="0" indent="-342900">
              <a:lnSpc>
                <a:spcPct val="115000"/>
              </a:lnSpc>
              <a:spcAft>
                <a:spcPts val="0"/>
              </a:spcAft>
              <a:buFont typeface="Symbol"/>
              <a:buChar char=""/>
              <a:tabLst>
                <a:tab pos="228600" algn="l"/>
              </a:tabLst>
            </a:pPr>
            <a:r>
              <a:rPr lang="en-GB" sz="2200" dirty="0">
                <a:ea typeface="Calibri"/>
                <a:cs typeface="Arial"/>
              </a:rPr>
              <a:t> Offering an </a:t>
            </a:r>
            <a:r>
              <a:rPr lang="en-GB" sz="2200" b="1" u="sng" dirty="0">
                <a:solidFill>
                  <a:srgbClr val="0070C0"/>
                </a:solidFill>
                <a:ea typeface="Calibri"/>
                <a:cs typeface="Arial"/>
              </a:rPr>
              <a:t>I</a:t>
            </a:r>
            <a:r>
              <a:rPr lang="en-GB" sz="2200" b="1" u="sng" dirty="0" smtClean="0">
                <a:solidFill>
                  <a:srgbClr val="0070C0"/>
                </a:solidFill>
                <a:ea typeface="Calibri"/>
                <a:cs typeface="Arial"/>
              </a:rPr>
              <a:t>ndividual </a:t>
            </a:r>
            <a:r>
              <a:rPr lang="en-GB" sz="2200" b="1" u="sng" dirty="0">
                <a:solidFill>
                  <a:srgbClr val="0070C0"/>
                </a:solidFill>
                <a:ea typeface="Calibri"/>
                <a:cs typeface="Arial"/>
              </a:rPr>
              <a:t>C</a:t>
            </a:r>
            <a:r>
              <a:rPr lang="en-GB" sz="2200" b="1" u="sng" dirty="0" smtClean="0">
                <a:solidFill>
                  <a:srgbClr val="0070C0"/>
                </a:solidFill>
                <a:ea typeface="Calibri"/>
                <a:cs typeface="Arial"/>
              </a:rPr>
              <a:t>hoice </a:t>
            </a:r>
            <a:r>
              <a:rPr lang="en-GB" sz="2200" b="1" u="sng" dirty="0">
                <a:solidFill>
                  <a:srgbClr val="0070C0"/>
                </a:solidFill>
                <a:ea typeface="Calibri"/>
                <a:cs typeface="Arial"/>
              </a:rPr>
              <a:t>I</a:t>
            </a:r>
            <a:r>
              <a:rPr lang="en-GB" sz="2200" b="1" u="sng" dirty="0" smtClean="0">
                <a:solidFill>
                  <a:srgbClr val="0070C0"/>
                </a:solidFill>
                <a:ea typeface="Calibri"/>
                <a:cs typeface="Arial"/>
              </a:rPr>
              <a:t>nterview </a:t>
            </a:r>
            <a:r>
              <a:rPr lang="en-GB" sz="2200" dirty="0">
                <a:ea typeface="Calibri"/>
                <a:cs typeface="Arial"/>
              </a:rPr>
              <a:t>with either PTPC or DHT.</a:t>
            </a:r>
          </a:p>
        </p:txBody>
      </p:sp>
    </p:spTree>
    <p:extLst>
      <p:ext uri="{BB962C8B-B14F-4D97-AF65-F5344CB8AC3E}">
        <p14:creationId xmlns:p14="http://schemas.microsoft.com/office/powerpoint/2010/main" val="37986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3600" b="1" dirty="0" smtClean="0"/>
              <a:t>SNSA </a:t>
            </a:r>
            <a:r>
              <a:rPr lang="en-GB" sz="3600" b="1" dirty="0"/>
              <a:t>(Scottish National Standardised Assessments)</a:t>
            </a:r>
            <a:r>
              <a:rPr lang="en-GB" dirty="0"/>
              <a:t/>
            </a:r>
            <a:br>
              <a:rPr lang="en-GB" dirty="0"/>
            </a:b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8572" y="1872570"/>
            <a:ext cx="10997614" cy="4672818"/>
          </a:xfrm>
          <a:prstGeom prst="rect">
            <a:avLst/>
          </a:prstGeom>
        </p:spPr>
        <p:txBody>
          <a:bodyPr wrap="square">
            <a:spAutoFit/>
          </a:bodyPr>
          <a:lstStyle/>
          <a:p>
            <a:pPr marL="342900" lvl="0" indent="-342900">
              <a:lnSpc>
                <a:spcPct val="115000"/>
              </a:lnSpc>
              <a:spcAft>
                <a:spcPts val="0"/>
              </a:spcAft>
              <a:buFont typeface="Symbol"/>
              <a:buChar char=""/>
              <a:tabLst>
                <a:tab pos="457200" algn="l"/>
              </a:tabLst>
            </a:pPr>
            <a:r>
              <a:rPr lang="en-GB" sz="2000" dirty="0">
                <a:ea typeface="Calibri"/>
                <a:cs typeface="Arial"/>
              </a:rPr>
              <a:t>Will be sat over two sessions. The first will be on the morning of </a:t>
            </a:r>
            <a:r>
              <a:rPr lang="en-GB" sz="2000" u="sng" dirty="0">
                <a:ea typeface="Calibri"/>
                <a:cs typeface="Arial"/>
              </a:rPr>
              <a:t>Friday 30</a:t>
            </a:r>
            <a:r>
              <a:rPr lang="en-GB" sz="2000" u="sng" baseline="30000" dirty="0">
                <a:ea typeface="Calibri"/>
                <a:cs typeface="Arial"/>
              </a:rPr>
              <a:t>th</a:t>
            </a:r>
            <a:r>
              <a:rPr lang="en-GB" sz="2000" u="sng" dirty="0">
                <a:ea typeface="Calibri"/>
                <a:cs typeface="Arial"/>
              </a:rPr>
              <a:t> November</a:t>
            </a:r>
            <a:r>
              <a:rPr lang="en-GB" sz="2000" dirty="0">
                <a:ea typeface="Calibri"/>
                <a:cs typeface="Arial"/>
              </a:rPr>
              <a:t> and the second on the morning of </a:t>
            </a:r>
            <a:r>
              <a:rPr lang="en-GB" sz="2000" u="sng" dirty="0">
                <a:ea typeface="Calibri"/>
                <a:cs typeface="Arial"/>
              </a:rPr>
              <a:t>Friday 7</a:t>
            </a:r>
            <a:r>
              <a:rPr lang="en-GB" sz="2000" u="sng" baseline="30000" dirty="0">
                <a:ea typeface="Calibri"/>
                <a:cs typeface="Arial"/>
              </a:rPr>
              <a:t>th</a:t>
            </a:r>
            <a:r>
              <a:rPr lang="en-GB" sz="2000" u="sng" dirty="0">
                <a:ea typeface="Calibri"/>
                <a:cs typeface="Arial"/>
              </a:rPr>
              <a:t> December</a:t>
            </a:r>
            <a:r>
              <a:rPr lang="en-GB" sz="2000" dirty="0">
                <a:ea typeface="Calibri"/>
                <a:cs typeface="Arial"/>
              </a:rPr>
              <a:t>. </a:t>
            </a:r>
          </a:p>
          <a:p>
            <a:pPr marL="457200">
              <a:lnSpc>
                <a:spcPct val="115000"/>
              </a:lnSpc>
              <a:spcAft>
                <a:spcPts val="0"/>
              </a:spcAft>
            </a:pPr>
            <a:r>
              <a:rPr lang="en-GB" sz="2000" dirty="0">
                <a:ea typeface="Calibri"/>
                <a:cs typeface="Arial"/>
              </a:rPr>
              <a:t> </a:t>
            </a:r>
          </a:p>
          <a:p>
            <a:pPr marL="342900" lvl="0" indent="-342900">
              <a:lnSpc>
                <a:spcPct val="115000"/>
              </a:lnSpc>
              <a:spcAft>
                <a:spcPts val="0"/>
              </a:spcAft>
              <a:buFont typeface="Symbol"/>
              <a:buChar char=""/>
              <a:tabLst>
                <a:tab pos="457200" algn="l"/>
              </a:tabLst>
            </a:pPr>
            <a:r>
              <a:rPr lang="en-GB" sz="2000" dirty="0">
                <a:ea typeface="Calibri"/>
                <a:cs typeface="Arial"/>
              </a:rPr>
              <a:t>Pupils have been informed of assessments through assembly. </a:t>
            </a:r>
          </a:p>
          <a:p>
            <a:pPr>
              <a:lnSpc>
                <a:spcPct val="115000"/>
              </a:lnSpc>
              <a:spcAft>
                <a:spcPts val="0"/>
              </a:spcAft>
            </a:pPr>
            <a:r>
              <a:rPr lang="en-GB" sz="2000" dirty="0">
                <a:ea typeface="Calibri"/>
                <a:cs typeface="Arial"/>
              </a:rPr>
              <a:t> </a:t>
            </a:r>
          </a:p>
          <a:p>
            <a:pPr marL="342900" lvl="0" indent="-342900">
              <a:lnSpc>
                <a:spcPct val="115000"/>
              </a:lnSpc>
              <a:spcAft>
                <a:spcPts val="0"/>
              </a:spcAft>
              <a:buFont typeface="Symbol"/>
              <a:buChar char=""/>
              <a:tabLst>
                <a:tab pos="457200" algn="l"/>
              </a:tabLst>
            </a:pPr>
            <a:r>
              <a:rPr lang="en-GB" sz="2000" dirty="0">
                <a:ea typeface="Calibri"/>
                <a:cs typeface="Arial"/>
              </a:rPr>
              <a:t>Parents/carers have been informed of assessments by letter.</a:t>
            </a:r>
          </a:p>
          <a:p>
            <a:pPr>
              <a:lnSpc>
                <a:spcPct val="115000"/>
              </a:lnSpc>
              <a:spcAft>
                <a:spcPts val="0"/>
              </a:spcAft>
            </a:pPr>
            <a:r>
              <a:rPr lang="en-GB" sz="2000" dirty="0">
                <a:ea typeface="Calibri"/>
                <a:cs typeface="Arial"/>
              </a:rPr>
              <a:t> </a:t>
            </a:r>
          </a:p>
          <a:p>
            <a:pPr marL="342900" lvl="0" indent="-342900">
              <a:lnSpc>
                <a:spcPct val="115000"/>
              </a:lnSpc>
              <a:spcAft>
                <a:spcPts val="0"/>
              </a:spcAft>
              <a:buFont typeface="Symbol"/>
              <a:buChar char=""/>
              <a:tabLst>
                <a:tab pos="457200" algn="l"/>
              </a:tabLst>
            </a:pPr>
            <a:r>
              <a:rPr lang="en-GB" sz="2000" dirty="0">
                <a:ea typeface="Calibri"/>
                <a:cs typeface="Arial"/>
              </a:rPr>
              <a:t>There is no passing or failing of these assessments and pupils do not have to revise or prepare for these assessments. The purpose of these assessments is to measure progress in both literacy and numeracy. </a:t>
            </a:r>
          </a:p>
          <a:p>
            <a:pPr>
              <a:lnSpc>
                <a:spcPct val="115000"/>
              </a:lnSpc>
              <a:spcAft>
                <a:spcPts val="0"/>
              </a:spcAft>
            </a:pPr>
            <a:r>
              <a:rPr lang="en-GB" sz="2000" dirty="0">
                <a:ea typeface="Calibri"/>
                <a:cs typeface="Arial"/>
              </a:rPr>
              <a:t> </a:t>
            </a:r>
          </a:p>
          <a:p>
            <a:pPr marL="342900" lvl="0" indent="-342900">
              <a:lnSpc>
                <a:spcPct val="115000"/>
              </a:lnSpc>
              <a:spcAft>
                <a:spcPts val="0"/>
              </a:spcAft>
              <a:buFont typeface="Symbol"/>
              <a:buChar char=""/>
              <a:tabLst>
                <a:tab pos="457200" algn="l"/>
              </a:tabLst>
            </a:pPr>
            <a:r>
              <a:rPr lang="en-GB" sz="2000" dirty="0">
                <a:ea typeface="Calibri"/>
                <a:cs typeface="Arial"/>
              </a:rPr>
              <a:t>Further information regarding these national assessments can be found on the SNSA web site: </a:t>
            </a:r>
          </a:p>
          <a:p>
            <a:pPr indent="457200">
              <a:lnSpc>
                <a:spcPct val="115000"/>
              </a:lnSpc>
              <a:spcAft>
                <a:spcPts val="0"/>
              </a:spcAft>
            </a:pPr>
            <a:r>
              <a:rPr lang="en-GB" sz="2000" u="sng" dirty="0">
                <a:solidFill>
                  <a:srgbClr val="0000FF"/>
                </a:solidFill>
                <a:ea typeface="Calibri"/>
                <a:cs typeface="Arial"/>
                <a:hlinkClick r:id="rId3"/>
              </a:rPr>
              <a:t>https://standardisedassessment.gov.scot/parents-and-carers/</a:t>
            </a:r>
            <a:r>
              <a:rPr lang="en-GB" sz="2000" dirty="0">
                <a:ea typeface="Calibri"/>
                <a:cs typeface="Arial"/>
              </a:rPr>
              <a:t> </a:t>
            </a:r>
          </a:p>
        </p:txBody>
      </p:sp>
    </p:spTree>
    <p:extLst>
      <p:ext uri="{BB962C8B-B14F-4D97-AF65-F5344CB8AC3E}">
        <p14:creationId xmlns:p14="http://schemas.microsoft.com/office/powerpoint/2010/main" val="254841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6D4E23-F409-4691-84CD-C0C52AD3F0C7}"/>
              </a:ext>
            </a:extLst>
          </p:cNvPr>
          <p:cNvSpPr>
            <a:spLocks noGrp="1"/>
          </p:cNvSpPr>
          <p:nvPr>
            <p:ph type="ctrTitle"/>
          </p:nvPr>
        </p:nvSpPr>
        <p:spPr>
          <a:xfrm>
            <a:off x="1319956" y="673645"/>
            <a:ext cx="8617176" cy="793932"/>
          </a:xfrm>
        </p:spPr>
        <p:txBody>
          <a:bodyPr/>
          <a:lstStyle/>
          <a:p>
            <a:pPr algn="l"/>
            <a:r>
              <a:rPr lang="en-US" dirty="0" smtClean="0"/>
              <a:t>S3 Timeline</a:t>
            </a:r>
            <a:endParaRPr lang="ru-RU" dirty="0"/>
          </a:p>
        </p:txBody>
      </p:sp>
      <p:sp>
        <p:nvSpPr>
          <p:cNvPr id="3" name="Subtitle 2">
            <a:extLst>
              <a:ext uri="{FF2B5EF4-FFF2-40B4-BE49-F238E27FC236}">
                <a16:creationId xmlns="" xmlns:a16="http://schemas.microsoft.com/office/drawing/2014/main" id="{9826B88A-CA53-4491-9D51-BD04EBF2F4DD}"/>
              </a:ext>
            </a:extLst>
          </p:cNvPr>
          <p:cNvSpPr>
            <a:spLocks noGrp="1"/>
          </p:cNvSpPr>
          <p:nvPr>
            <p:ph type="subTitle" idx="1"/>
          </p:nvPr>
        </p:nvSpPr>
        <p:spPr>
          <a:xfrm>
            <a:off x="1319956" y="1344619"/>
            <a:ext cx="8617176" cy="481916"/>
          </a:xfrm>
        </p:spPr>
        <p:txBody>
          <a:bodyPr/>
          <a:lstStyle/>
          <a:p>
            <a:pPr algn="l"/>
            <a:r>
              <a:rPr lang="en-US" dirty="0" smtClean="0">
                <a:solidFill>
                  <a:schemeClr val="accent3"/>
                </a:solidFill>
              </a:rPr>
              <a:t>The Year Ahead</a:t>
            </a:r>
            <a:endParaRPr lang="ru-RU" dirty="0">
              <a:solidFill>
                <a:schemeClr val="accent3"/>
              </a:solidFill>
            </a:endParaRPr>
          </a:p>
        </p:txBody>
      </p:sp>
      <p:sp>
        <p:nvSpPr>
          <p:cNvPr id="4" name="Text Placeholder 3">
            <a:extLst>
              <a:ext uri="{FF2B5EF4-FFF2-40B4-BE49-F238E27FC236}">
                <a16:creationId xmlns="" xmlns:a16="http://schemas.microsoft.com/office/drawing/2014/main" id="{CFA04035-833F-47A3-9B42-8D3A786CD66E}"/>
              </a:ext>
            </a:extLst>
          </p:cNvPr>
          <p:cNvSpPr>
            <a:spLocks noGrp="1"/>
          </p:cNvSpPr>
          <p:nvPr>
            <p:ph type="body" sz="quarter" idx="14"/>
          </p:nvPr>
        </p:nvSpPr>
        <p:spPr>
          <a:xfrm>
            <a:off x="969915" y="2497509"/>
            <a:ext cx="1697037" cy="450850"/>
          </a:xfrm>
        </p:spPr>
        <p:txBody>
          <a:bodyPr/>
          <a:lstStyle/>
          <a:p>
            <a:r>
              <a:rPr lang="en-US" sz="2000" dirty="0" smtClean="0">
                <a:solidFill>
                  <a:schemeClr val="tx1"/>
                </a:solidFill>
              </a:rPr>
              <a:t>9</a:t>
            </a:r>
            <a:r>
              <a:rPr lang="en-US" sz="2000" baseline="30000" dirty="0" smtClean="0">
                <a:solidFill>
                  <a:schemeClr val="tx1"/>
                </a:solidFill>
              </a:rPr>
              <a:t>th</a:t>
            </a:r>
            <a:r>
              <a:rPr lang="en-US" sz="2000" dirty="0" smtClean="0">
                <a:solidFill>
                  <a:schemeClr val="tx1"/>
                </a:solidFill>
              </a:rPr>
              <a:t> November</a:t>
            </a:r>
            <a:endParaRPr lang="ru-RU" sz="2000" dirty="0">
              <a:solidFill>
                <a:schemeClr val="tx1"/>
              </a:solidFill>
            </a:endParaRPr>
          </a:p>
        </p:txBody>
      </p:sp>
      <p:sp>
        <p:nvSpPr>
          <p:cNvPr id="9" name="Text Placeholder 8">
            <a:extLst>
              <a:ext uri="{FF2B5EF4-FFF2-40B4-BE49-F238E27FC236}">
                <a16:creationId xmlns="" xmlns:a16="http://schemas.microsoft.com/office/drawing/2014/main" id="{D627327C-3A41-4D1E-A5CE-D0A5F3281206}"/>
              </a:ext>
            </a:extLst>
          </p:cNvPr>
          <p:cNvSpPr>
            <a:spLocks noGrp="1"/>
          </p:cNvSpPr>
          <p:nvPr>
            <p:ph type="body" sz="quarter" idx="19"/>
          </p:nvPr>
        </p:nvSpPr>
        <p:spPr/>
        <p:txBody>
          <a:bodyPr/>
          <a:lstStyle/>
          <a:p>
            <a:r>
              <a:rPr lang="en-US" dirty="0" smtClean="0">
                <a:solidFill>
                  <a:srgbClr val="FF0000"/>
                </a:solidFill>
              </a:rPr>
              <a:t>S3 Full Report</a:t>
            </a:r>
            <a:endParaRPr lang="ru-RU" dirty="0">
              <a:solidFill>
                <a:srgbClr val="FF0000"/>
              </a:solidFill>
            </a:endParaRPr>
          </a:p>
        </p:txBody>
      </p:sp>
      <p:sp>
        <p:nvSpPr>
          <p:cNvPr id="23" name="Text Placeholder 22">
            <a:extLst>
              <a:ext uri="{FF2B5EF4-FFF2-40B4-BE49-F238E27FC236}">
                <a16:creationId xmlns="" xmlns:a16="http://schemas.microsoft.com/office/drawing/2014/main" id="{BE904312-F9B9-4F27-8665-50D0641FBE59}"/>
              </a:ext>
            </a:extLst>
          </p:cNvPr>
          <p:cNvSpPr>
            <a:spLocks noGrp="1"/>
          </p:cNvSpPr>
          <p:nvPr>
            <p:ph type="body" sz="quarter" idx="24"/>
          </p:nvPr>
        </p:nvSpPr>
        <p:spPr>
          <a:xfrm>
            <a:off x="1002003" y="3890986"/>
            <a:ext cx="1915860" cy="2007273"/>
          </a:xfrm>
        </p:spPr>
        <p:txBody>
          <a:bodyPr/>
          <a:lstStyle/>
          <a:p>
            <a:r>
              <a:rPr lang="en-US" dirty="0" smtClean="0">
                <a:solidFill>
                  <a:schemeClr val="accent3"/>
                </a:solidFill>
              </a:rPr>
              <a:t>Reporting on progress made so far in S3 which includes current S3 working level which indicates likely S4 level.</a:t>
            </a:r>
            <a:endParaRPr lang="ru-RU" dirty="0">
              <a:solidFill>
                <a:schemeClr val="accent3"/>
              </a:solidFill>
            </a:endParaRPr>
          </a:p>
        </p:txBody>
      </p:sp>
      <p:sp>
        <p:nvSpPr>
          <p:cNvPr id="10" name="Text Placeholder 9">
            <a:extLst>
              <a:ext uri="{FF2B5EF4-FFF2-40B4-BE49-F238E27FC236}">
                <a16:creationId xmlns="" xmlns:a16="http://schemas.microsoft.com/office/drawing/2014/main" id="{CD850A20-E11B-4BD8-8CD9-BF9B430BE6E0}"/>
              </a:ext>
            </a:extLst>
          </p:cNvPr>
          <p:cNvSpPr>
            <a:spLocks noGrp="1"/>
          </p:cNvSpPr>
          <p:nvPr>
            <p:ph type="body" sz="quarter" idx="20"/>
          </p:nvPr>
        </p:nvSpPr>
        <p:spPr/>
        <p:txBody>
          <a:bodyPr/>
          <a:lstStyle/>
          <a:p>
            <a:r>
              <a:rPr lang="en-US" dirty="0" smtClean="0">
                <a:solidFill>
                  <a:srgbClr val="FF0000"/>
                </a:solidFill>
              </a:rPr>
              <a:t>S3 Information Evening</a:t>
            </a:r>
            <a:endParaRPr lang="ru-RU" dirty="0">
              <a:solidFill>
                <a:srgbClr val="FF0000"/>
              </a:solidFill>
            </a:endParaRPr>
          </a:p>
        </p:txBody>
      </p:sp>
      <p:sp>
        <p:nvSpPr>
          <p:cNvPr id="15" name="Text Placeholder 14">
            <a:extLst>
              <a:ext uri="{FF2B5EF4-FFF2-40B4-BE49-F238E27FC236}">
                <a16:creationId xmlns="" xmlns:a16="http://schemas.microsoft.com/office/drawing/2014/main" id="{EEF11A1D-EB73-4B08-8ADD-1B50D40FC186}"/>
              </a:ext>
            </a:extLst>
          </p:cNvPr>
          <p:cNvSpPr>
            <a:spLocks noGrp="1"/>
          </p:cNvSpPr>
          <p:nvPr>
            <p:ph type="body" sz="quarter" idx="25"/>
          </p:nvPr>
        </p:nvSpPr>
        <p:spPr>
          <a:xfrm>
            <a:off x="3072730" y="3890986"/>
            <a:ext cx="1926392" cy="1414919"/>
          </a:xfrm>
        </p:spPr>
        <p:txBody>
          <a:bodyPr/>
          <a:lstStyle/>
          <a:p>
            <a:r>
              <a:rPr lang="en-US" dirty="0" smtClean="0">
                <a:solidFill>
                  <a:schemeClr val="accent3"/>
                </a:solidFill>
              </a:rPr>
              <a:t>An opportunity to share important information regarding upcoming subject choice.</a:t>
            </a:r>
            <a:endParaRPr lang="ru-RU" dirty="0">
              <a:solidFill>
                <a:schemeClr val="accent3"/>
              </a:solidFill>
            </a:endParaRPr>
          </a:p>
        </p:txBody>
      </p:sp>
      <p:sp>
        <p:nvSpPr>
          <p:cNvPr id="6" name="Text Placeholder 5">
            <a:extLst>
              <a:ext uri="{FF2B5EF4-FFF2-40B4-BE49-F238E27FC236}">
                <a16:creationId xmlns="" xmlns:a16="http://schemas.microsoft.com/office/drawing/2014/main" id="{1EB50FA0-8BDD-46C8-99F1-A2927A8655F8}"/>
              </a:ext>
            </a:extLst>
          </p:cNvPr>
          <p:cNvSpPr>
            <a:spLocks noGrp="1"/>
          </p:cNvSpPr>
          <p:nvPr>
            <p:ph type="body" sz="quarter" idx="16"/>
          </p:nvPr>
        </p:nvSpPr>
        <p:spPr/>
        <p:txBody>
          <a:bodyPr/>
          <a:lstStyle/>
          <a:p>
            <a:r>
              <a:rPr lang="en-GB" sz="2000" dirty="0" smtClean="0">
                <a:solidFill>
                  <a:schemeClr val="tx1"/>
                </a:solidFill>
              </a:rPr>
              <a:t>4</a:t>
            </a:r>
            <a:r>
              <a:rPr lang="en-GB" sz="2000" baseline="30000" dirty="0" smtClean="0">
                <a:solidFill>
                  <a:schemeClr val="tx1"/>
                </a:solidFill>
              </a:rPr>
              <a:t>th</a:t>
            </a:r>
            <a:r>
              <a:rPr lang="en-GB" sz="2000" dirty="0" smtClean="0">
                <a:solidFill>
                  <a:schemeClr val="tx1"/>
                </a:solidFill>
              </a:rPr>
              <a:t> December</a:t>
            </a:r>
            <a:endParaRPr lang="ru-RU" sz="2000" dirty="0">
              <a:solidFill>
                <a:schemeClr val="tx1"/>
              </a:solidFill>
            </a:endParaRPr>
          </a:p>
        </p:txBody>
      </p:sp>
      <p:sp>
        <p:nvSpPr>
          <p:cNvPr id="11" name="Text Placeholder 10">
            <a:extLst>
              <a:ext uri="{FF2B5EF4-FFF2-40B4-BE49-F238E27FC236}">
                <a16:creationId xmlns="" xmlns:a16="http://schemas.microsoft.com/office/drawing/2014/main" id="{7BE427F9-9DA3-442F-9E6F-54A21B401D50}"/>
              </a:ext>
            </a:extLst>
          </p:cNvPr>
          <p:cNvSpPr>
            <a:spLocks noGrp="1"/>
          </p:cNvSpPr>
          <p:nvPr>
            <p:ph type="body" sz="quarter" idx="21"/>
          </p:nvPr>
        </p:nvSpPr>
        <p:spPr/>
        <p:txBody>
          <a:bodyPr/>
          <a:lstStyle/>
          <a:p>
            <a:r>
              <a:rPr lang="en-US" dirty="0" smtClean="0">
                <a:solidFill>
                  <a:srgbClr val="FF0000"/>
                </a:solidFill>
              </a:rPr>
              <a:t>S3 Parents / Careers Evening</a:t>
            </a:r>
            <a:endParaRPr lang="ru-RU" dirty="0">
              <a:solidFill>
                <a:srgbClr val="FF0000"/>
              </a:solidFill>
            </a:endParaRPr>
          </a:p>
        </p:txBody>
      </p:sp>
      <p:sp>
        <p:nvSpPr>
          <p:cNvPr id="16" name="Text Placeholder 15">
            <a:extLst>
              <a:ext uri="{FF2B5EF4-FFF2-40B4-BE49-F238E27FC236}">
                <a16:creationId xmlns="" xmlns:a16="http://schemas.microsoft.com/office/drawing/2014/main" id="{16E9DC07-6080-4AF6-8CFB-03465BE57D46}"/>
              </a:ext>
            </a:extLst>
          </p:cNvPr>
          <p:cNvSpPr>
            <a:spLocks noGrp="1"/>
          </p:cNvSpPr>
          <p:nvPr>
            <p:ph type="body" sz="quarter" idx="26"/>
          </p:nvPr>
        </p:nvSpPr>
        <p:spPr>
          <a:xfrm>
            <a:off x="5163877" y="3890986"/>
            <a:ext cx="1961542" cy="1578161"/>
          </a:xfrm>
        </p:spPr>
        <p:txBody>
          <a:bodyPr/>
          <a:lstStyle/>
          <a:p>
            <a:r>
              <a:rPr lang="en-US" dirty="0" smtClean="0">
                <a:solidFill>
                  <a:schemeClr val="accent3"/>
                </a:solidFill>
              </a:rPr>
              <a:t>A chance to discuss subject progress with teachers. As well as having the prospect to investigate a range of career options with experts in the field. </a:t>
            </a:r>
            <a:endParaRPr lang="ru-RU" dirty="0">
              <a:solidFill>
                <a:schemeClr val="accent3"/>
              </a:solidFill>
            </a:endParaRPr>
          </a:p>
        </p:txBody>
      </p:sp>
      <p:sp>
        <p:nvSpPr>
          <p:cNvPr id="7" name="Text Placeholder 6">
            <a:extLst>
              <a:ext uri="{FF2B5EF4-FFF2-40B4-BE49-F238E27FC236}">
                <a16:creationId xmlns="" xmlns:a16="http://schemas.microsoft.com/office/drawing/2014/main" id="{53D9E183-E0BA-4EFB-909C-B21CDB329817}"/>
              </a:ext>
            </a:extLst>
          </p:cNvPr>
          <p:cNvSpPr>
            <a:spLocks noGrp="1"/>
          </p:cNvSpPr>
          <p:nvPr>
            <p:ph type="body" sz="quarter" idx="17"/>
          </p:nvPr>
        </p:nvSpPr>
        <p:spPr/>
        <p:txBody>
          <a:bodyPr/>
          <a:lstStyle/>
          <a:p>
            <a:r>
              <a:rPr lang="en-US" sz="2000" dirty="0" smtClean="0">
                <a:solidFill>
                  <a:schemeClr val="tx1"/>
                </a:solidFill>
              </a:rPr>
              <a:t>January</a:t>
            </a:r>
            <a:endParaRPr lang="ru-RU" sz="2000" dirty="0">
              <a:solidFill>
                <a:schemeClr val="tx1"/>
              </a:solidFill>
            </a:endParaRPr>
          </a:p>
        </p:txBody>
      </p:sp>
      <p:sp>
        <p:nvSpPr>
          <p:cNvPr id="12" name="Text Placeholder 11">
            <a:extLst>
              <a:ext uri="{FF2B5EF4-FFF2-40B4-BE49-F238E27FC236}">
                <a16:creationId xmlns="" xmlns:a16="http://schemas.microsoft.com/office/drawing/2014/main" id="{245462CD-F97C-4BB7-AF35-E94CC365952F}"/>
              </a:ext>
            </a:extLst>
          </p:cNvPr>
          <p:cNvSpPr>
            <a:spLocks noGrp="1"/>
          </p:cNvSpPr>
          <p:nvPr>
            <p:ph type="body" sz="quarter" idx="22"/>
          </p:nvPr>
        </p:nvSpPr>
        <p:spPr/>
        <p:txBody>
          <a:bodyPr/>
          <a:lstStyle/>
          <a:p>
            <a:r>
              <a:rPr lang="en-US" dirty="0" smtClean="0">
                <a:solidFill>
                  <a:srgbClr val="FF0000"/>
                </a:solidFill>
              </a:rPr>
              <a:t>S3 Tracking Report</a:t>
            </a:r>
          </a:p>
          <a:p>
            <a:endParaRPr lang="ru-RU" dirty="0">
              <a:solidFill>
                <a:schemeClr val="accent3"/>
              </a:solidFill>
            </a:endParaRPr>
          </a:p>
        </p:txBody>
      </p:sp>
      <p:sp>
        <p:nvSpPr>
          <p:cNvPr id="17" name="Text Placeholder 16">
            <a:extLst>
              <a:ext uri="{FF2B5EF4-FFF2-40B4-BE49-F238E27FC236}">
                <a16:creationId xmlns="" xmlns:a16="http://schemas.microsoft.com/office/drawing/2014/main" id="{DF398F53-954F-4FC0-88A5-32A456A33D3B}"/>
              </a:ext>
            </a:extLst>
          </p:cNvPr>
          <p:cNvSpPr>
            <a:spLocks noGrp="1"/>
          </p:cNvSpPr>
          <p:nvPr>
            <p:ph type="body" sz="quarter" idx="27"/>
          </p:nvPr>
        </p:nvSpPr>
        <p:spPr>
          <a:xfrm>
            <a:off x="7240937" y="3890986"/>
            <a:ext cx="1842678" cy="1414920"/>
          </a:xfrm>
        </p:spPr>
        <p:txBody>
          <a:bodyPr/>
          <a:lstStyle/>
          <a:p>
            <a:r>
              <a:rPr lang="en-US" dirty="0" smtClean="0"/>
              <a:t>Will provide you with key information regarding progress being made as well as providing likely S4 levels. </a:t>
            </a:r>
            <a:endParaRPr lang="ru-RU" dirty="0">
              <a:solidFill>
                <a:schemeClr val="accent3"/>
              </a:solidFill>
            </a:endParaRPr>
          </a:p>
        </p:txBody>
      </p:sp>
      <p:sp>
        <p:nvSpPr>
          <p:cNvPr id="8" name="Text Placeholder 7">
            <a:extLst>
              <a:ext uri="{FF2B5EF4-FFF2-40B4-BE49-F238E27FC236}">
                <a16:creationId xmlns="" xmlns:a16="http://schemas.microsoft.com/office/drawing/2014/main" id="{6D2C7FD2-2A48-41BD-B107-E8DDA37CB1E0}"/>
              </a:ext>
            </a:extLst>
          </p:cNvPr>
          <p:cNvSpPr>
            <a:spLocks noGrp="1"/>
          </p:cNvSpPr>
          <p:nvPr>
            <p:ph type="body" sz="quarter" idx="18"/>
          </p:nvPr>
        </p:nvSpPr>
        <p:spPr>
          <a:xfrm>
            <a:off x="9308112" y="2489256"/>
            <a:ext cx="2636238" cy="450850"/>
          </a:xfrm>
        </p:spPr>
        <p:txBody>
          <a:bodyPr/>
          <a:lstStyle/>
          <a:p>
            <a:r>
              <a:rPr lang="en-US" sz="2000" dirty="0" smtClean="0">
                <a:solidFill>
                  <a:schemeClr val="tx1"/>
                </a:solidFill>
              </a:rPr>
              <a:t>February </a:t>
            </a:r>
            <a:endParaRPr lang="ru-RU" sz="2000" dirty="0">
              <a:solidFill>
                <a:schemeClr val="tx1"/>
              </a:solidFill>
            </a:endParaRPr>
          </a:p>
        </p:txBody>
      </p:sp>
      <p:sp>
        <p:nvSpPr>
          <p:cNvPr id="13" name="Text Placeholder 12">
            <a:extLst>
              <a:ext uri="{FF2B5EF4-FFF2-40B4-BE49-F238E27FC236}">
                <a16:creationId xmlns="" xmlns:a16="http://schemas.microsoft.com/office/drawing/2014/main" id="{81F78730-06AC-4CBB-B56A-013A42F5F6EC}"/>
              </a:ext>
            </a:extLst>
          </p:cNvPr>
          <p:cNvSpPr>
            <a:spLocks noGrp="1"/>
          </p:cNvSpPr>
          <p:nvPr>
            <p:ph type="body" sz="quarter" idx="23"/>
          </p:nvPr>
        </p:nvSpPr>
        <p:spPr/>
        <p:txBody>
          <a:bodyPr/>
          <a:lstStyle/>
          <a:p>
            <a:r>
              <a:rPr lang="en-US" dirty="0" smtClean="0">
                <a:solidFill>
                  <a:srgbClr val="FF0000"/>
                </a:solidFill>
              </a:rPr>
              <a:t>Subject Choice Interviews</a:t>
            </a:r>
            <a:endParaRPr lang="ru-RU" dirty="0">
              <a:solidFill>
                <a:srgbClr val="FF0000"/>
              </a:solidFill>
            </a:endParaRPr>
          </a:p>
        </p:txBody>
      </p:sp>
      <p:sp>
        <p:nvSpPr>
          <p:cNvPr id="18" name="Text Placeholder 17">
            <a:extLst>
              <a:ext uri="{FF2B5EF4-FFF2-40B4-BE49-F238E27FC236}">
                <a16:creationId xmlns="" xmlns:a16="http://schemas.microsoft.com/office/drawing/2014/main" id="{4DD7473F-5C97-4494-8F24-D313570F369B}"/>
              </a:ext>
            </a:extLst>
          </p:cNvPr>
          <p:cNvSpPr>
            <a:spLocks noGrp="1"/>
          </p:cNvSpPr>
          <p:nvPr>
            <p:ph type="body" sz="quarter" idx="28"/>
          </p:nvPr>
        </p:nvSpPr>
        <p:spPr>
          <a:xfrm>
            <a:off x="9371433" y="3890986"/>
            <a:ext cx="1730763" cy="1414919"/>
          </a:xfrm>
        </p:spPr>
        <p:txBody>
          <a:bodyPr/>
          <a:lstStyle/>
          <a:p>
            <a:r>
              <a:rPr lang="en-US" dirty="0" smtClean="0">
                <a:solidFill>
                  <a:schemeClr val="accent3"/>
                </a:solidFill>
              </a:rPr>
              <a:t>You will be afforded a one to one interview with either Mr. Carroll or Mrs. Hughes to choose S4 Subjects.</a:t>
            </a:r>
            <a:endParaRPr lang="ru-RU" dirty="0">
              <a:solidFill>
                <a:schemeClr val="accent3"/>
              </a:solidFill>
            </a:endParaRPr>
          </a:p>
        </p:txBody>
      </p:sp>
      <p:pic>
        <p:nvPicPr>
          <p:cNvPr id="28"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5"/>
          </p:nvPr>
        </p:nvSpPr>
        <p:spPr>
          <a:xfrm>
            <a:off x="3076929" y="2489256"/>
            <a:ext cx="1895121" cy="450850"/>
          </a:xfrm>
        </p:spPr>
        <p:txBody>
          <a:bodyPr/>
          <a:lstStyle/>
          <a:p>
            <a:r>
              <a:rPr lang="en-US" sz="2000" dirty="0" smtClean="0">
                <a:solidFill>
                  <a:schemeClr val="tx1"/>
                </a:solidFill>
              </a:rPr>
              <a:t>15</a:t>
            </a:r>
            <a:r>
              <a:rPr lang="en-US" sz="2000" baseline="30000" dirty="0" smtClean="0">
                <a:solidFill>
                  <a:schemeClr val="tx1"/>
                </a:solidFill>
              </a:rPr>
              <a:t>th</a:t>
            </a:r>
            <a:r>
              <a:rPr lang="en-US" sz="2000" dirty="0" smtClean="0">
                <a:solidFill>
                  <a:schemeClr val="tx1"/>
                </a:solidFill>
              </a:rPr>
              <a:t> November</a:t>
            </a:r>
            <a:endParaRPr lang="ru-RU" sz="2000" dirty="0">
              <a:solidFill>
                <a:schemeClr val="tx1"/>
              </a:solidFill>
            </a:endParaRPr>
          </a:p>
          <a:p>
            <a:endParaRPr lang="en-GB" dirty="0"/>
          </a:p>
        </p:txBody>
      </p:sp>
    </p:spTree>
    <p:extLst>
      <p:ext uri="{BB962C8B-B14F-4D97-AF65-F5344CB8AC3E}">
        <p14:creationId xmlns:p14="http://schemas.microsoft.com/office/powerpoint/2010/main" val="225708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Welcome </a:t>
            </a:r>
            <a:endParaRPr lang="en-GB" sz="36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8571" y="1852350"/>
            <a:ext cx="10532249" cy="4832092"/>
          </a:xfrm>
          <a:prstGeom prst="rect">
            <a:avLst/>
          </a:prstGeom>
        </p:spPr>
        <p:txBody>
          <a:bodyPr wrap="square">
            <a:spAutoFit/>
          </a:bodyPr>
          <a:lstStyle/>
          <a:p>
            <a:pPr algn="ctr"/>
            <a:r>
              <a:rPr lang="en-GB" sz="2200" dirty="0"/>
              <a:t>Hail Mary, full of grace. Our Lord is with thee.</a:t>
            </a:r>
            <a:br>
              <a:rPr lang="en-GB" sz="2200" dirty="0"/>
            </a:br>
            <a:r>
              <a:rPr lang="en-GB" sz="2200" dirty="0"/>
              <a:t>Blessed art thou among women, and blessed is the fruit of thy womb, Jesus.</a:t>
            </a:r>
            <a:br>
              <a:rPr lang="en-GB" sz="2200" dirty="0"/>
            </a:br>
            <a:r>
              <a:rPr lang="en-GB" sz="2200" dirty="0"/>
              <a:t>Holy Mary, Mother of God, pray for us sinners, </a:t>
            </a:r>
            <a:br>
              <a:rPr lang="en-GB" sz="2200" dirty="0"/>
            </a:br>
            <a:r>
              <a:rPr lang="en-GB" sz="2200" dirty="0"/>
              <a:t>now and at the hour of our death.</a:t>
            </a:r>
            <a:br>
              <a:rPr lang="en-GB" sz="2200" dirty="0"/>
            </a:br>
            <a:r>
              <a:rPr lang="en-GB" sz="2200" b="1" dirty="0" smtClean="0">
                <a:solidFill>
                  <a:srgbClr val="0070C0"/>
                </a:solidFill>
              </a:rPr>
              <a:t>Amen</a:t>
            </a:r>
            <a:r>
              <a:rPr lang="en-GB" sz="2200" b="1" dirty="0" smtClean="0"/>
              <a:t> </a:t>
            </a:r>
            <a:endParaRPr lang="en-GB" sz="2200" dirty="0"/>
          </a:p>
          <a:p>
            <a:pPr algn="ctr"/>
            <a:r>
              <a:rPr lang="en-GB" sz="2200" dirty="0"/>
              <a:t> </a:t>
            </a:r>
            <a:endParaRPr lang="en-GB" sz="2200" dirty="0" smtClean="0"/>
          </a:p>
          <a:p>
            <a:pPr algn="ctr"/>
            <a:endParaRPr lang="en-GB" sz="2200" dirty="0"/>
          </a:p>
          <a:p>
            <a:pPr algn="ctr"/>
            <a:r>
              <a:rPr lang="en-GB" sz="2200" dirty="0"/>
              <a:t>Eternal rest grant unto them, O Lord, and let perpetual light shine upon them.</a:t>
            </a:r>
          </a:p>
          <a:p>
            <a:pPr algn="ctr"/>
            <a:r>
              <a:rPr lang="en-GB" sz="2200" dirty="0"/>
              <a:t>May the souls of </a:t>
            </a:r>
            <a:r>
              <a:rPr lang="en-GB" sz="2200" dirty="0" smtClean="0"/>
              <a:t>all </a:t>
            </a:r>
            <a:r>
              <a:rPr lang="en-GB" sz="2200" dirty="0"/>
              <a:t>the faithful departed, through the mercy of God, rest in peace.  </a:t>
            </a:r>
          </a:p>
          <a:p>
            <a:pPr algn="ctr"/>
            <a:r>
              <a:rPr lang="en-GB" sz="2200" b="1" dirty="0">
                <a:solidFill>
                  <a:srgbClr val="0070C0"/>
                </a:solidFill>
              </a:rPr>
              <a:t>Amen</a:t>
            </a:r>
            <a:endParaRPr lang="en-GB" sz="2200" dirty="0">
              <a:solidFill>
                <a:srgbClr val="0070C0"/>
              </a:solidFill>
            </a:endParaRPr>
          </a:p>
          <a:p>
            <a:pPr algn="ctr"/>
            <a:r>
              <a:rPr lang="en-GB" sz="2200" dirty="0"/>
              <a:t> </a:t>
            </a:r>
            <a:endParaRPr lang="en-GB" sz="2200" dirty="0" smtClean="0"/>
          </a:p>
          <a:p>
            <a:pPr algn="ctr"/>
            <a:endParaRPr lang="en-GB" sz="2200" dirty="0"/>
          </a:p>
          <a:p>
            <a:pPr algn="ctr"/>
            <a:r>
              <a:rPr lang="en-GB" sz="2200" dirty="0"/>
              <a:t>Our Lady of Lourdes, </a:t>
            </a:r>
          </a:p>
          <a:p>
            <a:pPr algn="ctr"/>
            <a:r>
              <a:rPr lang="en-GB" sz="2200" b="1" dirty="0">
                <a:solidFill>
                  <a:srgbClr val="0070C0"/>
                </a:solidFill>
              </a:rPr>
              <a:t>Pray for </a:t>
            </a:r>
            <a:r>
              <a:rPr lang="en-GB" sz="2200" b="1" dirty="0" smtClean="0">
                <a:solidFill>
                  <a:srgbClr val="0070C0"/>
                </a:solidFill>
              </a:rPr>
              <a:t>Us</a:t>
            </a:r>
            <a:endParaRPr lang="en-GB" sz="2200" dirty="0"/>
          </a:p>
        </p:txBody>
      </p:sp>
    </p:spTree>
    <p:extLst>
      <p:ext uri="{BB962C8B-B14F-4D97-AF65-F5344CB8AC3E}">
        <p14:creationId xmlns:p14="http://schemas.microsoft.com/office/powerpoint/2010/main" val="21767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54443" y="5324929"/>
            <a:ext cx="8832981" cy="769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Lourdes Secondary School</a:t>
            </a:r>
            <a:endParaRPr lang="en-GB"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9829" y="1628803"/>
            <a:ext cx="2592288" cy="288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5816" y="5348538"/>
            <a:ext cx="4870244" cy="769441"/>
          </a:xfrm>
          <a:prstGeom prst="rect">
            <a:avLst/>
          </a:prstGeom>
        </p:spPr>
        <p:txBody>
          <a:bodyPr wrap="none">
            <a:spAutoFit/>
          </a:bodyPr>
          <a:lstStyle/>
          <a:p>
            <a:pPr algn="ctr"/>
            <a:r>
              <a:rPr lang="en-GB" sz="4400" b="1" dirty="0" smtClean="0">
                <a:solidFill>
                  <a:prstClr val="black"/>
                </a:solidFill>
                <a:latin typeface="Times New Roman" panose="02020603050405020304" pitchFamily="18" charset="0"/>
                <a:cs typeface="Times New Roman" panose="02020603050405020304" pitchFamily="18" charset="0"/>
              </a:rPr>
              <a:t>Curriculum Choice</a:t>
            </a:r>
            <a:endParaRPr lang="en-GB" sz="4400" dirty="0">
              <a:solidFill>
                <a:prstClr val="black"/>
              </a:solidFill>
            </a:endParaRPr>
          </a:p>
        </p:txBody>
      </p:sp>
    </p:spTree>
    <p:extLst>
      <p:ext uri="{BB962C8B-B14F-4D97-AF65-F5344CB8AC3E}">
        <p14:creationId xmlns:p14="http://schemas.microsoft.com/office/powerpoint/2010/main" val="251943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48" y="476673"/>
            <a:ext cx="12001333" cy="5924699"/>
          </a:xfrm>
          <a:prstGeom prst="rect">
            <a:avLst/>
          </a:prstGeom>
        </p:spPr>
        <p:txBody>
          <a:bodyPr wrap="square">
            <a:spAutoFit/>
          </a:bodyPr>
          <a:lstStyle/>
          <a:p>
            <a:r>
              <a:rPr lang="en-US" b="1" dirty="0" smtClean="0">
                <a:latin typeface="Times New Roman" pitchFamily="18" charset="0"/>
                <a:cs typeface="Times New Roman" pitchFamily="18" charset="0"/>
              </a:rPr>
              <a:t>	Summary </a:t>
            </a:r>
            <a:r>
              <a:rPr lang="en-US" b="1" dirty="0">
                <a:latin typeface="Times New Roman" pitchFamily="18" charset="0"/>
                <a:cs typeface="Times New Roman" pitchFamily="18" charset="0"/>
              </a:rPr>
              <a:t>of our performance in 2018</a:t>
            </a:r>
            <a:endParaRPr lang="en-GB" dirty="0">
              <a:latin typeface="Times New Roman" pitchFamily="18" charset="0"/>
              <a:cs typeface="Times New Roman" pitchFamily="18" charset="0"/>
            </a:endParaRPr>
          </a:p>
          <a:p>
            <a:r>
              <a:rPr lang="en-GB" sz="1100" dirty="0">
                <a:latin typeface="Times New Roman" pitchFamily="18" charset="0"/>
                <a:cs typeface="Times New Roman" pitchFamily="18" charset="0"/>
              </a:rPr>
              <a:t> </a:t>
            </a:r>
          </a:p>
          <a:p>
            <a:r>
              <a:rPr lang="en-US" sz="1100" b="1" i="1"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Attendance</a:t>
            </a:r>
            <a:endParaRPr lang="en-GB" sz="1400" dirty="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Highest </a:t>
            </a:r>
            <a:r>
              <a:rPr lang="en-US" sz="1400" i="1" dirty="0">
                <a:latin typeface="Times New Roman" pitchFamily="18" charset="0"/>
                <a:cs typeface="Times New Roman" pitchFamily="18" charset="0"/>
              </a:rPr>
              <a:t>Ever Attendance</a:t>
            </a:r>
            <a:endParaRPr lang="en-GB" sz="1400" dirty="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Highest </a:t>
            </a:r>
            <a:r>
              <a:rPr lang="en-US" sz="1400" i="1" dirty="0">
                <a:latin typeface="Times New Roman" pitchFamily="18" charset="0"/>
                <a:cs typeface="Times New Roman" pitchFamily="18" charset="0"/>
              </a:rPr>
              <a:t>in </a:t>
            </a:r>
            <a:r>
              <a:rPr lang="en-US" sz="1400" b="1" i="1" dirty="0">
                <a:latin typeface="Times New Roman" pitchFamily="18" charset="0"/>
                <a:cs typeface="Times New Roman" pitchFamily="18" charset="0"/>
              </a:rPr>
              <a:t>Glasgow</a:t>
            </a:r>
            <a:endParaRPr lang="en-GB" sz="1400" dirty="0">
              <a:latin typeface="Times New Roman" pitchFamily="18" charset="0"/>
              <a:cs typeface="Times New Roman" pitchFamily="18" charset="0"/>
            </a:endParaRPr>
          </a:p>
          <a:p>
            <a:r>
              <a:rPr lang="en-US" sz="1400" i="1" dirty="0">
                <a:latin typeface="Times New Roman" pitchFamily="18" charset="0"/>
                <a:cs typeface="Times New Roman" pitchFamily="18" charset="0"/>
              </a:rPr>
              <a:t> </a:t>
            </a:r>
            <a:endParaRPr lang="en-US" sz="1400" i="1" dirty="0" smtClean="0">
              <a:latin typeface="Times New Roman" pitchFamily="18" charset="0"/>
              <a:cs typeface="Times New Roman" pitchFamily="18" charset="0"/>
            </a:endParaRPr>
          </a:p>
          <a:p>
            <a:endParaRPr lang="en-GB" sz="1400" dirty="0">
              <a:latin typeface="Times New Roman" pitchFamily="18" charset="0"/>
              <a:cs typeface="Times New Roman" pitchFamily="18" charset="0"/>
            </a:endParaRPr>
          </a:p>
          <a:p>
            <a:r>
              <a:rPr lang="en-US" sz="1400" b="1" i="1" dirty="0" smtClean="0">
                <a:latin typeface="Times New Roman" pitchFamily="18" charset="0"/>
                <a:cs typeface="Times New Roman" pitchFamily="18" charset="0"/>
              </a:rPr>
              <a:t>	Exclusions</a:t>
            </a:r>
            <a:endParaRPr lang="en-GB" sz="1400" dirty="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Lowest </a:t>
            </a:r>
            <a:r>
              <a:rPr lang="en-US" sz="1400" i="1" dirty="0">
                <a:latin typeface="Times New Roman" pitchFamily="18" charset="0"/>
                <a:cs typeface="Times New Roman" pitchFamily="18" charset="0"/>
              </a:rPr>
              <a:t>ever Exclusions</a:t>
            </a:r>
            <a:endParaRPr lang="en-GB" sz="1400" dirty="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Lowest </a:t>
            </a:r>
            <a:r>
              <a:rPr lang="en-US" sz="1400" i="1" dirty="0">
                <a:latin typeface="Times New Roman" pitchFamily="18" charset="0"/>
                <a:cs typeface="Times New Roman" pitchFamily="18" charset="0"/>
              </a:rPr>
              <a:t>in </a:t>
            </a:r>
            <a:r>
              <a:rPr lang="en-US" sz="1400" b="1" i="1" dirty="0">
                <a:latin typeface="Times New Roman" pitchFamily="18" charset="0"/>
                <a:cs typeface="Times New Roman" pitchFamily="18" charset="0"/>
              </a:rPr>
              <a:t>Glasgow</a:t>
            </a:r>
            <a:endParaRPr lang="en-GB" sz="1400" dirty="0">
              <a:latin typeface="Times New Roman" pitchFamily="18" charset="0"/>
              <a:cs typeface="Times New Roman" pitchFamily="18" charset="0"/>
            </a:endParaRPr>
          </a:p>
          <a:p>
            <a:r>
              <a:rPr lang="en-GB" sz="1400" dirty="0">
                <a:latin typeface="Times New Roman" pitchFamily="18" charset="0"/>
                <a:cs typeface="Times New Roman" pitchFamily="18" charset="0"/>
              </a:rPr>
              <a:t> </a:t>
            </a:r>
            <a:endParaRPr lang="en-GB" sz="1400" dirty="0" smtClean="0">
              <a:latin typeface="Times New Roman" pitchFamily="18" charset="0"/>
              <a:cs typeface="Times New Roman" pitchFamily="18" charset="0"/>
            </a:endParaRPr>
          </a:p>
          <a:p>
            <a:endParaRPr lang="en-GB" sz="1400" dirty="0">
              <a:latin typeface="Times New Roman" pitchFamily="18" charset="0"/>
              <a:cs typeface="Times New Roman" pitchFamily="18" charset="0"/>
            </a:endParaRPr>
          </a:p>
          <a:p>
            <a:r>
              <a:rPr lang="en-US" sz="1400" b="1" i="1" dirty="0" smtClean="0">
                <a:latin typeface="Times New Roman" pitchFamily="18" charset="0"/>
                <a:cs typeface="Times New Roman" pitchFamily="18" charset="0"/>
              </a:rPr>
              <a:t>	Leaver </a:t>
            </a:r>
            <a:r>
              <a:rPr lang="en-US" sz="1400" b="1" i="1" dirty="0">
                <a:latin typeface="Times New Roman" pitchFamily="18" charset="0"/>
                <a:cs typeface="Times New Roman" pitchFamily="18" charset="0"/>
              </a:rPr>
              <a:t>Destinations</a:t>
            </a:r>
            <a:endParaRPr lang="en-GB" sz="1400" dirty="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Highest </a:t>
            </a:r>
            <a:r>
              <a:rPr lang="en-US" sz="1400" i="1" dirty="0">
                <a:latin typeface="Times New Roman" pitchFamily="18" charset="0"/>
                <a:cs typeface="Times New Roman" pitchFamily="18" charset="0"/>
              </a:rPr>
              <a:t>ever Positive Destinations</a:t>
            </a:r>
            <a:endParaRPr lang="en-GB" sz="1400" dirty="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Highest </a:t>
            </a:r>
            <a:r>
              <a:rPr lang="en-US" sz="1400" i="1" dirty="0">
                <a:latin typeface="Times New Roman" pitchFamily="18" charset="0"/>
                <a:cs typeface="Times New Roman" pitchFamily="18" charset="0"/>
              </a:rPr>
              <a:t>in </a:t>
            </a:r>
            <a:r>
              <a:rPr lang="en-US" sz="1400" b="1" i="1" dirty="0">
                <a:latin typeface="Times New Roman" pitchFamily="18" charset="0"/>
                <a:cs typeface="Times New Roman" pitchFamily="18" charset="0"/>
              </a:rPr>
              <a:t>Glasgow</a:t>
            </a:r>
            <a:endParaRPr lang="en-GB" sz="1400" dirty="0">
              <a:latin typeface="Times New Roman" pitchFamily="18" charset="0"/>
              <a:cs typeface="Times New Roman" pitchFamily="18" charset="0"/>
            </a:endParaRPr>
          </a:p>
          <a:p>
            <a:r>
              <a:rPr lang="en-US" sz="1400" i="1" dirty="0">
                <a:latin typeface="Times New Roman" pitchFamily="18" charset="0"/>
                <a:cs typeface="Times New Roman" pitchFamily="18" charset="0"/>
              </a:rPr>
              <a:t> </a:t>
            </a:r>
            <a:endParaRPr lang="en-GB" sz="1400" dirty="0">
              <a:latin typeface="Times New Roman" pitchFamily="18" charset="0"/>
              <a:cs typeface="Times New Roman" pitchFamily="18" charset="0"/>
            </a:endParaRPr>
          </a:p>
          <a:p>
            <a:r>
              <a:rPr lang="en-US" sz="1400" b="1" i="1" dirty="0" smtClean="0">
                <a:latin typeface="Times New Roman" pitchFamily="18" charset="0"/>
                <a:cs typeface="Times New Roman" pitchFamily="18" charset="0"/>
              </a:rPr>
              <a:t>	Attainment </a:t>
            </a:r>
          </a:p>
          <a:p>
            <a:endParaRPr lang="en-GB"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We </a:t>
            </a:r>
            <a:r>
              <a:rPr lang="en-US" sz="1400" dirty="0">
                <a:latin typeface="Times New Roman" pitchFamily="18" charset="0"/>
                <a:cs typeface="Times New Roman" pitchFamily="18" charset="0"/>
              </a:rPr>
              <a:t>have nine areas where performance in SQA Examinations is measured across S4/5/6</a:t>
            </a:r>
            <a:endParaRPr lang="en-GB" sz="1400" dirty="0">
              <a:latin typeface="Times New Roman" pitchFamily="18" charset="0"/>
              <a:cs typeface="Times New Roman" pitchFamily="18" charset="0"/>
            </a:endParaRPr>
          </a:p>
          <a:p>
            <a:r>
              <a:rPr lang="en-GB" sz="1400" dirty="0">
                <a:latin typeface="Times New Roman" pitchFamily="18" charset="0"/>
                <a:cs typeface="Times New Roman" pitchFamily="18" charset="0"/>
              </a:rPr>
              <a:t> </a:t>
            </a:r>
          </a:p>
          <a:p>
            <a:r>
              <a:rPr lang="en-US"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 For </a:t>
            </a:r>
            <a:r>
              <a:rPr lang="en-US" sz="1400" i="1" dirty="0">
                <a:latin typeface="Times New Roman" pitchFamily="18" charset="0"/>
                <a:cs typeface="Times New Roman" pitchFamily="18" charset="0"/>
              </a:rPr>
              <a:t>all nine areas performance is significantly higher than </a:t>
            </a:r>
            <a:r>
              <a:rPr lang="en-US" sz="1400" b="1" i="1" dirty="0">
                <a:latin typeface="Times New Roman" pitchFamily="18" charset="0"/>
                <a:cs typeface="Times New Roman" pitchFamily="18" charset="0"/>
              </a:rPr>
              <a:t>Virtual Comparators</a:t>
            </a:r>
            <a:r>
              <a:rPr lang="en-US" sz="1400" i="1" dirty="0">
                <a:latin typeface="Times New Roman" pitchFamily="18" charset="0"/>
                <a:cs typeface="Times New Roman" pitchFamily="18" charset="0"/>
              </a:rPr>
              <a:t> and </a:t>
            </a:r>
            <a:r>
              <a:rPr lang="en-US" sz="1400" b="1" i="1" dirty="0">
                <a:latin typeface="Times New Roman" pitchFamily="18" charset="0"/>
                <a:cs typeface="Times New Roman" pitchFamily="18" charset="0"/>
              </a:rPr>
              <a:t>Glasgow </a:t>
            </a:r>
            <a:r>
              <a:rPr lang="en-US" sz="1400" i="1" dirty="0" smtClean="0">
                <a:latin typeface="Times New Roman" pitchFamily="18" charset="0"/>
                <a:cs typeface="Times New Roman" pitchFamily="18" charset="0"/>
              </a:rPr>
              <a:t>and </a:t>
            </a:r>
            <a:r>
              <a:rPr lang="en-US" sz="1400" i="1" dirty="0">
                <a:latin typeface="Times New Roman" pitchFamily="18" charset="0"/>
                <a:cs typeface="Times New Roman" pitchFamily="18" charset="0"/>
              </a:rPr>
              <a:t>for five areas </a:t>
            </a:r>
            <a:r>
              <a:rPr lang="en-US" sz="1400" i="1" dirty="0" smtClean="0">
                <a:latin typeface="Times New Roman" pitchFamily="18" charset="0"/>
                <a:cs typeface="Times New Roman" pitchFamily="18" charset="0"/>
              </a:rPr>
              <a:t>performance </a:t>
            </a:r>
            <a:r>
              <a:rPr lang="en-US" sz="1400" i="1" dirty="0">
                <a:latin typeface="Times New Roman" pitchFamily="18" charset="0"/>
                <a:cs typeface="Times New Roman" pitchFamily="18" charset="0"/>
              </a:rPr>
              <a:t>is </a:t>
            </a:r>
            <a:r>
              <a:rPr lang="en-US" sz="1400" i="1" dirty="0" smtClean="0">
                <a:latin typeface="Times New Roman" pitchFamily="18" charset="0"/>
                <a:cs typeface="Times New Roman" pitchFamily="18" charset="0"/>
              </a:rPr>
              <a:t>significantly </a:t>
            </a:r>
            <a:r>
              <a:rPr lang="en-US" sz="1400" i="1" dirty="0">
                <a:latin typeface="Times New Roman" pitchFamily="18" charset="0"/>
                <a:cs typeface="Times New Roman" pitchFamily="18" charset="0"/>
              </a:rPr>
              <a:t>higher </a:t>
            </a:r>
            <a:r>
              <a:rPr lang="en-US" sz="1400" i="1" dirty="0" smtClean="0">
                <a:latin typeface="Times New Roman" pitchFamily="18" charset="0"/>
                <a:cs typeface="Times New Roman" pitchFamily="18" charset="0"/>
              </a:rPr>
              <a:t>	than </a:t>
            </a:r>
            <a:r>
              <a:rPr lang="en-US" sz="1400" b="1" i="1" dirty="0">
                <a:latin typeface="Times New Roman" pitchFamily="18" charset="0"/>
                <a:cs typeface="Times New Roman" pitchFamily="18" charset="0"/>
              </a:rPr>
              <a:t>National.</a:t>
            </a:r>
            <a:endParaRPr lang="en-GB" sz="1400" dirty="0">
              <a:latin typeface="Times New Roman" pitchFamily="18" charset="0"/>
              <a:cs typeface="Times New Roman" pitchFamily="18" charset="0"/>
            </a:endParaRPr>
          </a:p>
          <a:p>
            <a:r>
              <a:rPr lang="en-US" sz="1400" i="1" dirty="0">
                <a:latin typeface="Times New Roman" pitchFamily="18" charset="0"/>
                <a:cs typeface="Times New Roman" pitchFamily="18" charset="0"/>
              </a:rPr>
              <a:t> </a:t>
            </a:r>
            <a:endParaRPr lang="en-GB" sz="1400" dirty="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 Every </a:t>
            </a:r>
            <a:r>
              <a:rPr lang="en-US" sz="1400" i="1" dirty="0">
                <a:latin typeface="Times New Roman" pitchFamily="18" charset="0"/>
                <a:cs typeface="Times New Roman" pitchFamily="18" charset="0"/>
              </a:rPr>
              <a:t>area measured was the school’s highest or second highest ever performance.</a:t>
            </a:r>
            <a:endParaRPr lang="en-GB" sz="1400" dirty="0">
              <a:latin typeface="Times New Roman" pitchFamily="18" charset="0"/>
              <a:cs typeface="Times New Roman" pitchFamily="18" charset="0"/>
            </a:endParaRPr>
          </a:p>
          <a:p>
            <a:r>
              <a:rPr lang="en-US" sz="1400" i="1" dirty="0">
                <a:latin typeface="Times New Roman" pitchFamily="18" charset="0"/>
                <a:cs typeface="Times New Roman" pitchFamily="18" charset="0"/>
              </a:rPr>
              <a:t> </a:t>
            </a:r>
            <a:endParaRPr lang="en-GB" sz="1400" dirty="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 In </a:t>
            </a:r>
            <a:r>
              <a:rPr lang="en-US" sz="1400" i="1" dirty="0">
                <a:latin typeface="Times New Roman" pitchFamily="18" charset="0"/>
                <a:cs typeface="Times New Roman" pitchFamily="18" charset="0"/>
              </a:rPr>
              <a:t>Fourth Year every area of SQA attainment was the school’s highest ever performance and is </a:t>
            </a:r>
            <a:r>
              <a:rPr lang="en-US" sz="1400" i="1" dirty="0" smtClean="0">
                <a:latin typeface="Times New Roman" pitchFamily="18" charset="0"/>
                <a:cs typeface="Times New Roman" pitchFamily="18" charset="0"/>
              </a:rPr>
              <a:t>significantly </a:t>
            </a:r>
            <a:r>
              <a:rPr lang="en-US" sz="1400" i="1" dirty="0">
                <a:latin typeface="Times New Roman" pitchFamily="18" charset="0"/>
                <a:cs typeface="Times New Roman" pitchFamily="18" charset="0"/>
              </a:rPr>
              <a:t>higher than </a:t>
            </a:r>
            <a:r>
              <a:rPr lang="en-US" sz="1400" b="1" i="1" dirty="0" smtClean="0">
                <a:latin typeface="Times New Roman" pitchFamily="18" charset="0"/>
                <a:cs typeface="Times New Roman" pitchFamily="18" charset="0"/>
              </a:rPr>
              <a:t>Virtual </a:t>
            </a:r>
            <a:r>
              <a:rPr lang="en-US" sz="1400" b="1" i="1" dirty="0" smtClean="0">
                <a:latin typeface="Times New Roman" pitchFamily="18" charset="0"/>
                <a:cs typeface="Times New Roman" pitchFamily="18" charset="0"/>
              </a:rPr>
              <a:t>Comparators</a:t>
            </a:r>
            <a:r>
              <a:rPr lang="en-US" sz="1400" b="1" i="1" dirty="0">
                <a:latin typeface="Times New Roman" pitchFamily="18" charset="0"/>
                <a:cs typeface="Times New Roman" pitchFamily="18" charset="0"/>
              </a:rPr>
              <a:t>,</a:t>
            </a:r>
            <a:r>
              <a:rPr lang="en-US" sz="1400" i="1" dirty="0">
                <a:latin typeface="Times New Roman" pitchFamily="18" charset="0"/>
                <a:cs typeface="Times New Roman" pitchFamily="18" charset="0"/>
              </a:rPr>
              <a:t> </a:t>
            </a:r>
            <a:r>
              <a:rPr lang="en-US" sz="1400" i="1"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Glasgow </a:t>
            </a:r>
            <a:r>
              <a:rPr lang="en-US" sz="1400" i="1" dirty="0">
                <a:latin typeface="Times New Roman" pitchFamily="18" charset="0"/>
                <a:cs typeface="Times New Roman" pitchFamily="18" charset="0"/>
              </a:rPr>
              <a:t>and </a:t>
            </a:r>
            <a:r>
              <a:rPr lang="en-US" sz="1400" b="1" i="1" dirty="0">
                <a:latin typeface="Times New Roman" pitchFamily="18" charset="0"/>
                <a:cs typeface="Times New Roman" pitchFamily="18" charset="0"/>
              </a:rPr>
              <a:t>National</a:t>
            </a:r>
            <a:r>
              <a:rPr lang="en-US" sz="1400" i="1" dirty="0">
                <a:latin typeface="Times New Roman" pitchFamily="18" charset="0"/>
                <a:cs typeface="Times New Roman" pitchFamily="18" charset="0"/>
              </a:rPr>
              <a:t> </a:t>
            </a:r>
            <a:endParaRPr lang="en-GB" sz="1400" dirty="0">
              <a:latin typeface="Times New Roman" pitchFamily="18" charset="0"/>
              <a:cs typeface="Times New Roman" pitchFamily="18" charset="0"/>
            </a:endParaRPr>
          </a:p>
        </p:txBody>
      </p:sp>
      <p:pic>
        <p:nvPicPr>
          <p:cNvPr id="5"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24458" y="260648"/>
            <a:ext cx="1344151"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3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0" end="2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21" end="2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22" end="2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23" end="2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09" y="292481"/>
            <a:ext cx="11994655" cy="12326451"/>
          </a:xfrm>
          <a:prstGeom prst="rect">
            <a:avLst/>
          </a:prstGeom>
        </p:spPr>
        <p:txBody>
          <a:bodyPr wrap="square">
            <a:spAutoFit/>
          </a:bodyPr>
          <a:lstStyle/>
          <a:p>
            <a:r>
              <a:rPr lang="en-US" b="1" dirty="0" smtClean="0">
                <a:solidFill>
                  <a:prstClr val="black"/>
                </a:solidFill>
                <a:latin typeface="Times New Roman" pitchFamily="18" charset="0"/>
                <a:cs typeface="Times New Roman" pitchFamily="18" charset="0"/>
              </a:rPr>
              <a:t>	</a:t>
            </a:r>
            <a:r>
              <a:rPr lang="en-US" b="1" u="sng" dirty="0" smtClean="0">
                <a:solidFill>
                  <a:prstClr val="black"/>
                </a:solidFill>
                <a:latin typeface="Times New Roman" pitchFamily="18" charset="0"/>
                <a:cs typeface="Times New Roman" pitchFamily="18" charset="0"/>
              </a:rPr>
              <a:t>Curriculum Structure</a:t>
            </a:r>
            <a:r>
              <a:rPr lang="en-US" b="1" u="sng" dirty="0">
                <a:solidFill>
                  <a:prstClr val="black"/>
                </a:solidFill>
                <a:latin typeface="Times New Roman" pitchFamily="18" charset="0"/>
                <a:cs typeface="Times New Roman" pitchFamily="18" charset="0"/>
              </a:rPr>
              <a:t> 2018</a:t>
            </a:r>
            <a:br>
              <a:rPr lang="en-US" b="1" u="sng" dirty="0">
                <a:solidFill>
                  <a:prstClr val="black"/>
                </a:solidFill>
                <a:latin typeface="Times New Roman" pitchFamily="18" charset="0"/>
                <a:cs typeface="Times New Roman" pitchFamily="18" charset="0"/>
              </a:rPr>
            </a:br>
            <a:r>
              <a:rPr lang="en-US" sz="1100" dirty="0">
                <a:solidFill>
                  <a:prstClr val="black"/>
                </a:solidFill>
                <a:latin typeface="Times New Roman" pitchFamily="18" charset="0"/>
                <a:cs typeface="Times New Roman" pitchFamily="18" charset="0"/>
              </a:rPr>
              <a:t/>
            </a:r>
            <a:br>
              <a:rPr lang="en-US" sz="1100" dirty="0">
                <a:solidFill>
                  <a:prstClr val="black"/>
                </a:solidFill>
                <a:latin typeface="Times New Roman" pitchFamily="18" charset="0"/>
                <a:cs typeface="Times New Roman" pitchFamily="18" charset="0"/>
              </a:rPr>
            </a:br>
            <a:r>
              <a:rPr lang="en-US" sz="1100" dirty="0" smtClean="0">
                <a:solidFill>
                  <a:prstClr val="black"/>
                </a:solidFill>
                <a:latin typeface="Times New Roman" pitchFamily="18" charset="0"/>
                <a:cs typeface="Times New Roman" pitchFamily="18" charset="0"/>
              </a:rPr>
              <a:t>	</a:t>
            </a:r>
            <a:r>
              <a:rPr lang="en-US" sz="1400" dirty="0" smtClean="0">
                <a:solidFill>
                  <a:prstClr val="black"/>
                </a:solidFill>
                <a:latin typeface="Times New Roman" pitchFamily="18" charset="0"/>
                <a:cs typeface="Times New Roman" pitchFamily="18" charset="0"/>
              </a:rPr>
              <a:t>Each day has 7 teaching periods  = </a:t>
            </a:r>
            <a:r>
              <a:rPr lang="en-US" sz="1400" b="1" dirty="0" smtClean="0">
                <a:solidFill>
                  <a:prstClr val="black"/>
                </a:solidFill>
                <a:latin typeface="Times New Roman" pitchFamily="18" charset="0"/>
                <a:cs typeface="Times New Roman" pitchFamily="18" charset="0"/>
              </a:rPr>
              <a:t>35 periods per week</a:t>
            </a:r>
          </a:p>
          <a:p>
            <a:r>
              <a:rPr lang="en-US" sz="1400" dirty="0">
                <a:solidFill>
                  <a:prstClr val="black"/>
                </a:solidFill>
                <a:latin typeface="Times New Roman" pitchFamily="18" charset="0"/>
                <a:cs typeface="Times New Roman" pitchFamily="18" charset="0"/>
              </a:rPr>
              <a:t>	</a:t>
            </a:r>
            <a:endParaRPr lang="en-US" sz="1400" dirty="0" smtClean="0">
              <a:solidFill>
                <a:prstClr val="black"/>
              </a:solidFill>
              <a:latin typeface="Times New Roman" pitchFamily="18" charset="0"/>
              <a:cs typeface="Times New Roman" pitchFamily="18" charset="0"/>
            </a:endParaRPr>
          </a:p>
          <a:p>
            <a:r>
              <a:rPr lang="en-US" sz="1400" dirty="0">
                <a:solidFill>
                  <a:prstClr val="black"/>
                </a:solidFill>
                <a:latin typeface="Times New Roman" pitchFamily="18" charset="0"/>
                <a:cs typeface="Times New Roman" pitchFamily="18" charset="0"/>
              </a:rPr>
              <a:t>	</a:t>
            </a:r>
            <a:r>
              <a:rPr lang="en-US" sz="1400" dirty="0" smtClean="0">
                <a:solidFill>
                  <a:prstClr val="black"/>
                </a:solidFill>
                <a:latin typeface="Times New Roman" pitchFamily="18" charset="0"/>
                <a:cs typeface="Times New Roman" pitchFamily="18" charset="0"/>
              </a:rPr>
              <a:t>We should have 2 periods of Religious Education and 2 periods of PE each week</a:t>
            </a:r>
          </a:p>
          <a:p>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smtClean="0">
                <a:solidFill>
                  <a:prstClr val="black"/>
                </a:solidFill>
                <a:latin typeface="Times New Roman" pitchFamily="18" charset="0"/>
                <a:cs typeface="Times New Roman" pitchFamily="18" charset="0"/>
              </a:rPr>
              <a:t>	</a:t>
            </a:r>
            <a:r>
              <a:rPr lang="en-US" sz="1400" b="1" i="1" dirty="0" smtClean="0">
                <a:solidFill>
                  <a:prstClr val="black"/>
                </a:solidFill>
                <a:latin typeface="Times New Roman" pitchFamily="18" charset="0"/>
                <a:cs typeface="Times New Roman" pitchFamily="18" charset="0"/>
              </a:rPr>
              <a:t>Current S4</a:t>
            </a:r>
          </a:p>
          <a:p>
            <a:endParaRPr lang="en-US" sz="1400" b="1" dirty="0">
              <a:solidFill>
                <a:prstClr val="black"/>
              </a:solidFill>
              <a:latin typeface="Times New Roman" pitchFamily="18" charset="0"/>
              <a:cs typeface="Times New Roman" pitchFamily="18" charset="0"/>
            </a:endParaRPr>
          </a:p>
          <a:p>
            <a:r>
              <a:rPr lang="en-US" sz="1400" b="1" dirty="0" smtClean="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English, </a:t>
            </a:r>
            <a:r>
              <a:rPr lang="en-US" sz="1200" dirty="0" err="1" smtClean="0">
                <a:solidFill>
                  <a:prstClr val="black"/>
                </a:solidFill>
                <a:latin typeface="Times New Roman" pitchFamily="18" charset="0"/>
                <a:cs typeface="Times New Roman" pitchFamily="18" charset="0"/>
              </a:rPr>
              <a:t>Maths</a:t>
            </a:r>
            <a:r>
              <a:rPr lang="en-US" sz="1200" dirty="0" smtClean="0">
                <a:solidFill>
                  <a:prstClr val="black"/>
                </a:solidFill>
                <a:latin typeface="Times New Roman" pitchFamily="18" charset="0"/>
                <a:cs typeface="Times New Roman" pitchFamily="18" charset="0"/>
              </a:rPr>
              <a:t> and 6 other subjects 		= 8 subjects</a:t>
            </a:r>
          </a:p>
          <a:p>
            <a:endParaRPr lang="en-US" sz="1200" dirty="0">
              <a:solidFill>
                <a:prstClr val="black"/>
              </a:solidFill>
              <a:latin typeface="Times New Roman" pitchFamily="18" charset="0"/>
              <a:cs typeface="Times New Roman" pitchFamily="18" charset="0"/>
            </a:endParaRPr>
          </a:p>
          <a:p>
            <a:r>
              <a:rPr lang="en-US" sz="1200" dirty="0" smtClean="0">
                <a:solidFill>
                  <a:prstClr val="black"/>
                </a:solidFill>
                <a:latin typeface="Times New Roman" pitchFamily="18" charset="0"/>
                <a:cs typeface="Times New Roman" pitchFamily="18" charset="0"/>
              </a:rPr>
              <a:t>	8 subjects for 4 periods each			= 32 periods</a:t>
            </a:r>
          </a:p>
          <a:p>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2 periods Religious Education		= 2 periods</a:t>
            </a:r>
          </a:p>
          <a:p>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1 period PE 				= 1 period</a:t>
            </a:r>
          </a:p>
          <a:p>
            <a:endParaRPr lang="en-US" sz="1200" dirty="0">
              <a:solidFill>
                <a:prstClr val="black"/>
              </a:solidFill>
              <a:latin typeface="Times New Roman" pitchFamily="18" charset="0"/>
              <a:cs typeface="Times New Roman" pitchFamily="18" charset="0"/>
            </a:endParaRPr>
          </a:p>
          <a:p>
            <a:r>
              <a:rPr lang="en-US" sz="1200" dirty="0" smtClean="0">
                <a:solidFill>
                  <a:prstClr val="black"/>
                </a:solidFill>
                <a:latin typeface="Times New Roman" pitchFamily="18" charset="0"/>
                <a:cs typeface="Times New Roman" pitchFamily="18" charset="0"/>
              </a:rPr>
              <a:t>	</a:t>
            </a:r>
            <a:r>
              <a:rPr lang="en-US" sz="1200" b="1" dirty="0" smtClean="0">
                <a:solidFill>
                  <a:prstClr val="black"/>
                </a:solidFill>
                <a:latin typeface="Times New Roman" pitchFamily="18" charset="0"/>
                <a:cs typeface="Times New Roman" pitchFamily="18" charset="0"/>
              </a:rPr>
              <a:t>Total 				= 35 periods</a:t>
            </a:r>
          </a:p>
          <a:p>
            <a:endParaRPr lang="en-US" sz="1400" b="1" dirty="0">
              <a:solidFill>
                <a:prstClr val="black"/>
              </a:solidFill>
              <a:latin typeface="Times New Roman" pitchFamily="18" charset="0"/>
              <a:cs typeface="Times New Roman" pitchFamily="18" charset="0"/>
            </a:endParaRPr>
          </a:p>
          <a:p>
            <a:r>
              <a:rPr lang="en-US" sz="1400" b="1" dirty="0" smtClean="0">
                <a:solidFill>
                  <a:prstClr val="black"/>
                </a:solidFill>
                <a:latin typeface="Times New Roman" pitchFamily="18" charset="0"/>
                <a:cs typeface="Times New Roman" pitchFamily="18" charset="0"/>
              </a:rPr>
              <a:t>	</a:t>
            </a:r>
            <a:r>
              <a:rPr lang="en-US" sz="1400" b="1" i="1" dirty="0" smtClean="0">
                <a:solidFill>
                  <a:prstClr val="black"/>
                </a:solidFill>
                <a:latin typeface="Times New Roman" pitchFamily="18" charset="0"/>
                <a:cs typeface="Times New Roman" pitchFamily="18" charset="0"/>
              </a:rPr>
              <a:t>Alternative</a:t>
            </a:r>
          </a:p>
          <a:p>
            <a:endParaRPr lang="en-US" sz="1400" b="1" dirty="0">
              <a:solidFill>
                <a:prstClr val="black"/>
              </a:solidFill>
              <a:latin typeface="Times New Roman" pitchFamily="18" charset="0"/>
              <a:cs typeface="Times New Roman" pitchFamily="18" charset="0"/>
            </a:endParaRPr>
          </a:p>
          <a:p>
            <a:r>
              <a:rPr lang="en-US" sz="1400" b="1"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English, </a:t>
            </a:r>
            <a:r>
              <a:rPr lang="en-US" sz="1200" dirty="0" err="1" smtClean="0">
                <a:solidFill>
                  <a:prstClr val="black"/>
                </a:solidFill>
                <a:latin typeface="Times New Roman" pitchFamily="18" charset="0"/>
                <a:cs typeface="Times New Roman" pitchFamily="18" charset="0"/>
              </a:rPr>
              <a:t>Maths</a:t>
            </a:r>
            <a:r>
              <a:rPr lang="en-US" sz="1200" dirty="0" smtClean="0">
                <a:solidFill>
                  <a:prstClr val="black"/>
                </a:solidFill>
                <a:latin typeface="Times New Roman" pitchFamily="18" charset="0"/>
                <a:cs typeface="Times New Roman" pitchFamily="18" charset="0"/>
              </a:rPr>
              <a:t> </a:t>
            </a:r>
            <a:r>
              <a:rPr lang="en-US" sz="1200" dirty="0">
                <a:solidFill>
                  <a:prstClr val="black"/>
                </a:solidFill>
                <a:latin typeface="Times New Roman" pitchFamily="18" charset="0"/>
                <a:cs typeface="Times New Roman" pitchFamily="18" charset="0"/>
              </a:rPr>
              <a:t>and </a:t>
            </a:r>
            <a:r>
              <a:rPr lang="en-US" sz="1200" dirty="0" smtClean="0">
                <a:solidFill>
                  <a:prstClr val="black"/>
                </a:solidFill>
                <a:latin typeface="Times New Roman" pitchFamily="18" charset="0"/>
                <a:cs typeface="Times New Roman" pitchFamily="18" charset="0"/>
              </a:rPr>
              <a:t>5 </a:t>
            </a:r>
            <a:r>
              <a:rPr lang="en-US" sz="1200" dirty="0">
                <a:solidFill>
                  <a:prstClr val="black"/>
                </a:solidFill>
                <a:latin typeface="Times New Roman" pitchFamily="18" charset="0"/>
                <a:cs typeface="Times New Roman" pitchFamily="18" charset="0"/>
              </a:rPr>
              <a:t>other </a:t>
            </a:r>
            <a:r>
              <a:rPr lang="en-US" sz="1200" dirty="0" smtClean="0">
                <a:solidFill>
                  <a:prstClr val="black"/>
                </a:solidFill>
                <a:latin typeface="Times New Roman" pitchFamily="18" charset="0"/>
                <a:cs typeface="Times New Roman" pitchFamily="18" charset="0"/>
              </a:rPr>
              <a:t>subjects 		= 7 subjects</a:t>
            </a:r>
          </a:p>
          <a:p>
            <a:endParaRPr lang="en-US" sz="1200" dirty="0">
              <a:solidFill>
                <a:prstClr val="black"/>
              </a:solidFill>
              <a:latin typeface="Times New Roman" pitchFamily="18" charset="0"/>
              <a:cs typeface="Times New Roman" pitchFamily="18" charset="0"/>
            </a:endParaRPr>
          </a:p>
          <a:p>
            <a:r>
              <a:rPr lang="en-US" sz="1200" dirty="0" smtClean="0">
                <a:solidFill>
                  <a:prstClr val="black"/>
                </a:solidFill>
                <a:latin typeface="Times New Roman" pitchFamily="18" charset="0"/>
                <a:cs typeface="Times New Roman" pitchFamily="18" charset="0"/>
              </a:rPr>
              <a:t>	7 subjects </a:t>
            </a:r>
            <a:r>
              <a:rPr lang="en-US" sz="1200" dirty="0">
                <a:solidFill>
                  <a:prstClr val="black"/>
                </a:solidFill>
                <a:latin typeface="Times New Roman" pitchFamily="18" charset="0"/>
                <a:cs typeface="Times New Roman" pitchFamily="18" charset="0"/>
              </a:rPr>
              <a:t>for 4 </a:t>
            </a:r>
            <a:r>
              <a:rPr lang="en-US" sz="1200" dirty="0" smtClean="0">
                <a:solidFill>
                  <a:prstClr val="black"/>
                </a:solidFill>
                <a:latin typeface="Times New Roman" pitchFamily="18" charset="0"/>
                <a:cs typeface="Times New Roman" pitchFamily="18" charset="0"/>
              </a:rPr>
              <a:t>periods each</a:t>
            </a:r>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	= 28 </a:t>
            </a:r>
            <a:r>
              <a:rPr lang="en-US" sz="1200" dirty="0">
                <a:solidFill>
                  <a:prstClr val="black"/>
                </a:solidFill>
                <a:latin typeface="Times New Roman" pitchFamily="18" charset="0"/>
                <a:cs typeface="Times New Roman" pitchFamily="18" charset="0"/>
              </a:rPr>
              <a:t>periods</a:t>
            </a:r>
          </a:p>
          <a:p>
            <a:r>
              <a:rPr lang="en-US" sz="1200" dirty="0">
                <a:solidFill>
                  <a:prstClr val="black"/>
                </a:solidFill>
                <a:latin typeface="Times New Roman" pitchFamily="18" charset="0"/>
                <a:cs typeface="Times New Roman" pitchFamily="18" charset="0"/>
              </a:rPr>
              <a:t>	2 periods Religious Education		= 2 periods</a:t>
            </a:r>
          </a:p>
          <a:p>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2 periods PE </a:t>
            </a:r>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	= 2 periods</a:t>
            </a:r>
          </a:p>
          <a:p>
            <a:endParaRPr lang="en-US" sz="1200" dirty="0">
              <a:solidFill>
                <a:prstClr val="black"/>
              </a:solidFill>
              <a:latin typeface="Times New Roman" pitchFamily="18" charset="0"/>
              <a:cs typeface="Times New Roman" pitchFamily="18" charset="0"/>
            </a:endParaRPr>
          </a:p>
          <a:p>
            <a:r>
              <a:rPr lang="en-US" sz="1200" dirty="0" smtClean="0">
                <a:solidFill>
                  <a:prstClr val="black"/>
                </a:solidFill>
                <a:latin typeface="Times New Roman" pitchFamily="18" charset="0"/>
                <a:cs typeface="Times New Roman" pitchFamily="18" charset="0"/>
              </a:rPr>
              <a:t>	1 additional period of English			= 1 period</a:t>
            </a:r>
          </a:p>
          <a:p>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1 </a:t>
            </a:r>
            <a:r>
              <a:rPr lang="en-US" sz="1200" dirty="0">
                <a:solidFill>
                  <a:prstClr val="black"/>
                </a:solidFill>
                <a:latin typeface="Times New Roman" pitchFamily="18" charset="0"/>
                <a:cs typeface="Times New Roman" pitchFamily="18" charset="0"/>
              </a:rPr>
              <a:t>additional period of </a:t>
            </a:r>
            <a:r>
              <a:rPr lang="en-US" sz="1200" dirty="0" err="1" smtClean="0">
                <a:solidFill>
                  <a:prstClr val="black"/>
                </a:solidFill>
                <a:latin typeface="Times New Roman" pitchFamily="18" charset="0"/>
                <a:cs typeface="Times New Roman" pitchFamily="18" charset="0"/>
              </a:rPr>
              <a:t>Maths</a:t>
            </a:r>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	= </a:t>
            </a:r>
            <a:r>
              <a:rPr lang="en-US" sz="1200" dirty="0">
                <a:solidFill>
                  <a:prstClr val="black"/>
                </a:solidFill>
                <a:latin typeface="Times New Roman" pitchFamily="18" charset="0"/>
                <a:cs typeface="Times New Roman" pitchFamily="18" charset="0"/>
              </a:rPr>
              <a:t>1 </a:t>
            </a:r>
            <a:r>
              <a:rPr lang="en-US" sz="1200" dirty="0" smtClean="0">
                <a:solidFill>
                  <a:prstClr val="black"/>
                </a:solidFill>
                <a:latin typeface="Times New Roman" pitchFamily="18" charset="0"/>
                <a:cs typeface="Times New Roman" pitchFamily="18" charset="0"/>
              </a:rPr>
              <a:t>period</a:t>
            </a:r>
          </a:p>
          <a:p>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1 period </a:t>
            </a:r>
            <a:r>
              <a:rPr lang="en-US" sz="1200" dirty="0">
                <a:solidFill>
                  <a:prstClr val="black"/>
                </a:solidFill>
                <a:latin typeface="Times New Roman" pitchFamily="18" charset="0"/>
                <a:cs typeface="Times New Roman" pitchFamily="18" charset="0"/>
              </a:rPr>
              <a:t>of </a:t>
            </a:r>
            <a:r>
              <a:rPr lang="en-US" sz="1200" dirty="0" smtClean="0">
                <a:solidFill>
                  <a:prstClr val="black"/>
                </a:solidFill>
                <a:latin typeface="Times New Roman" pitchFamily="18" charset="0"/>
                <a:cs typeface="Times New Roman" pitchFamily="18" charset="0"/>
              </a:rPr>
              <a:t>Personal Support</a:t>
            </a:r>
            <a:r>
              <a:rPr lang="en-US" sz="1200" dirty="0">
                <a:solidFill>
                  <a:prstClr val="black"/>
                </a:solidFill>
                <a:latin typeface="Times New Roman" pitchFamily="18" charset="0"/>
                <a:cs typeface="Times New Roman" pitchFamily="18" charset="0"/>
              </a:rPr>
              <a:t>	</a:t>
            </a:r>
            <a:r>
              <a:rPr lang="en-US" sz="1200" dirty="0" smtClean="0">
                <a:solidFill>
                  <a:prstClr val="black"/>
                </a:solidFill>
                <a:latin typeface="Times New Roman" pitchFamily="18" charset="0"/>
                <a:cs typeface="Times New Roman" pitchFamily="18" charset="0"/>
              </a:rPr>
              <a:t>		= </a:t>
            </a:r>
            <a:r>
              <a:rPr lang="en-US" sz="1200" dirty="0">
                <a:solidFill>
                  <a:prstClr val="black"/>
                </a:solidFill>
                <a:latin typeface="Times New Roman" pitchFamily="18" charset="0"/>
                <a:cs typeface="Times New Roman" pitchFamily="18" charset="0"/>
              </a:rPr>
              <a:t>1 period</a:t>
            </a:r>
          </a:p>
          <a:p>
            <a:endParaRPr lang="en-US" sz="1200" dirty="0">
              <a:solidFill>
                <a:prstClr val="black"/>
              </a:solidFill>
              <a:latin typeface="Times New Roman" pitchFamily="18" charset="0"/>
              <a:cs typeface="Times New Roman" pitchFamily="18" charset="0"/>
            </a:endParaRPr>
          </a:p>
          <a:p>
            <a:r>
              <a:rPr lang="en-US" sz="1200" dirty="0">
                <a:solidFill>
                  <a:prstClr val="black"/>
                </a:solidFill>
                <a:latin typeface="Times New Roman" pitchFamily="18" charset="0"/>
                <a:cs typeface="Times New Roman" pitchFamily="18" charset="0"/>
              </a:rPr>
              <a:t>	</a:t>
            </a:r>
            <a:r>
              <a:rPr lang="en-US" sz="1200" b="1" dirty="0">
                <a:solidFill>
                  <a:prstClr val="black"/>
                </a:solidFill>
                <a:latin typeface="Times New Roman" pitchFamily="18" charset="0"/>
                <a:cs typeface="Times New Roman" pitchFamily="18" charset="0"/>
              </a:rPr>
              <a:t>Total 				= 35 periods</a:t>
            </a:r>
          </a:p>
          <a:p>
            <a:endParaRPr lang="en-US" sz="1400" b="1" dirty="0">
              <a:solidFill>
                <a:prstClr val="black"/>
              </a:solidFill>
              <a:latin typeface="Times New Roman" pitchFamily="18" charset="0"/>
              <a:cs typeface="Times New Roman" pitchFamily="18" charset="0"/>
            </a:endParaRPr>
          </a:p>
          <a:p>
            <a:endParaRPr lang="en-US" sz="1400" b="1" dirty="0" smtClean="0">
              <a:solidFill>
                <a:prstClr val="black"/>
              </a:solidFill>
              <a:latin typeface="Times New Roman" pitchFamily="18" charset="0"/>
              <a:cs typeface="Times New Roman" pitchFamily="18" charset="0"/>
            </a:endParaRPr>
          </a:p>
          <a:p>
            <a:endParaRPr lang="en-US" sz="1400" b="1" dirty="0">
              <a:solidFill>
                <a:prstClr val="black"/>
              </a:solidFill>
              <a:latin typeface="Times New Roman" pitchFamily="18" charset="0"/>
              <a:cs typeface="Times New Roman" pitchFamily="18" charset="0"/>
            </a:endParaRPr>
          </a:p>
          <a:p>
            <a:endParaRPr lang="en-US" sz="1400" b="1" dirty="0" smtClean="0">
              <a:solidFill>
                <a:prstClr val="black"/>
              </a:solidFill>
              <a:latin typeface="Times New Roman" pitchFamily="18" charset="0"/>
              <a:cs typeface="Times New Roman" pitchFamily="18" charset="0"/>
            </a:endParaRPr>
          </a:p>
          <a:p>
            <a:r>
              <a:rPr lang="en-US" sz="1400" b="1" dirty="0" smtClean="0">
                <a:solidFill>
                  <a:prstClr val="black"/>
                </a:solidFill>
                <a:latin typeface="Times New Roman" pitchFamily="18" charset="0"/>
                <a:cs typeface="Times New Roman" pitchFamily="18" charset="0"/>
              </a:rPr>
              <a:t>Glasgow </a:t>
            </a:r>
            <a:r>
              <a:rPr lang="en-US" sz="1400" dirty="0">
                <a:solidFill>
                  <a:prstClr val="black"/>
                </a:solidFill>
                <a:latin typeface="Times New Roman" pitchFamily="18" charset="0"/>
                <a:cs typeface="Times New Roman" pitchFamily="18" charset="0"/>
              </a:rPr>
              <a:t>			</a:t>
            </a:r>
            <a:r>
              <a:rPr lang="en-US" sz="1400" dirty="0" smtClean="0">
                <a:solidFill>
                  <a:prstClr val="black"/>
                </a:solidFill>
                <a:latin typeface="Times New Roman" pitchFamily="18" charset="0"/>
                <a:cs typeface="Times New Roman" pitchFamily="18" charset="0"/>
              </a:rPr>
              <a:t>there </a:t>
            </a:r>
            <a:r>
              <a:rPr lang="en-US" sz="1400" dirty="0">
                <a:solidFill>
                  <a:prstClr val="black"/>
                </a:solidFill>
                <a:latin typeface="Times New Roman" pitchFamily="18" charset="0"/>
                <a:cs typeface="Times New Roman" pitchFamily="18" charset="0"/>
              </a:rPr>
              <a:t>are 29 other schools in </a:t>
            </a:r>
            <a:r>
              <a:rPr lang="en-US" sz="1400" dirty="0" smtClean="0">
                <a:solidFill>
                  <a:prstClr val="black"/>
                </a:solidFill>
                <a:latin typeface="Times New Roman" pitchFamily="18" charset="0"/>
                <a:cs typeface="Times New Roman" pitchFamily="18" charset="0"/>
              </a:rPr>
              <a:t>Glasgow</a:t>
            </a:r>
          </a:p>
          <a:p>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smtClean="0">
                <a:solidFill>
                  <a:prstClr val="black"/>
                </a:solidFill>
                <a:latin typeface="Times New Roman" pitchFamily="18" charset="0"/>
                <a:cs typeface="Times New Roman" pitchFamily="18" charset="0"/>
              </a:rPr>
              <a:t>	</a:t>
            </a:r>
            <a:r>
              <a:rPr lang="en-US" sz="1400" b="1" dirty="0" smtClean="0">
                <a:solidFill>
                  <a:prstClr val="black"/>
                </a:solidFill>
                <a:latin typeface="Times New Roman" pitchFamily="18" charset="0"/>
                <a:cs typeface="Times New Roman" pitchFamily="18" charset="0"/>
              </a:rPr>
              <a:t>Virtual </a:t>
            </a:r>
            <a:r>
              <a:rPr lang="en-US" sz="1400" b="1" dirty="0">
                <a:solidFill>
                  <a:prstClr val="black"/>
                </a:solidFill>
                <a:latin typeface="Times New Roman" pitchFamily="18" charset="0"/>
                <a:cs typeface="Times New Roman" pitchFamily="18" charset="0"/>
              </a:rPr>
              <a:t>Comparators </a:t>
            </a:r>
            <a:r>
              <a:rPr lang="en-US" sz="1400" dirty="0">
                <a:solidFill>
                  <a:prstClr val="black"/>
                </a:solidFill>
                <a:latin typeface="Times New Roman" pitchFamily="18" charset="0"/>
                <a:cs typeface="Times New Roman" pitchFamily="18" charset="0"/>
              </a:rPr>
              <a:t>		similar pupils in similar schools across the </a:t>
            </a:r>
            <a:r>
              <a:rPr lang="en-US" sz="1400" dirty="0" smtClean="0">
                <a:solidFill>
                  <a:prstClr val="black"/>
                </a:solidFill>
                <a:latin typeface="Times New Roman" pitchFamily="18" charset="0"/>
                <a:cs typeface="Times New Roman" pitchFamily="18" charset="0"/>
              </a:rPr>
              <a:t>country</a:t>
            </a:r>
          </a:p>
          <a:p>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smtClean="0">
                <a:solidFill>
                  <a:prstClr val="black"/>
                </a:solidFill>
                <a:latin typeface="Times New Roman" pitchFamily="18" charset="0"/>
                <a:cs typeface="Times New Roman" pitchFamily="18" charset="0"/>
              </a:rPr>
              <a:t>	</a:t>
            </a:r>
            <a:r>
              <a:rPr lang="en-US" sz="1400" b="1" dirty="0" smtClean="0">
                <a:solidFill>
                  <a:prstClr val="black"/>
                </a:solidFill>
                <a:latin typeface="Times New Roman" pitchFamily="18" charset="0"/>
                <a:cs typeface="Times New Roman" pitchFamily="18" charset="0"/>
              </a:rPr>
              <a:t>National</a:t>
            </a:r>
            <a:r>
              <a:rPr lang="en-US" sz="1400" dirty="0" smtClean="0">
                <a:solidFill>
                  <a:prstClr val="black"/>
                </a:solidFill>
                <a:latin typeface="Times New Roman" pitchFamily="18" charset="0"/>
                <a:cs typeface="Times New Roman" pitchFamily="18" charset="0"/>
              </a:rPr>
              <a:t> </a:t>
            </a:r>
            <a:r>
              <a:rPr lang="en-US" sz="1400" dirty="0">
                <a:solidFill>
                  <a:prstClr val="black"/>
                </a:solidFill>
                <a:latin typeface="Times New Roman" pitchFamily="18" charset="0"/>
                <a:cs typeface="Times New Roman" pitchFamily="18" charset="0"/>
              </a:rPr>
              <a:t>			</a:t>
            </a:r>
            <a:r>
              <a:rPr lang="en-US" sz="1400" dirty="0" smtClean="0">
                <a:solidFill>
                  <a:prstClr val="black"/>
                </a:solidFill>
                <a:latin typeface="Times New Roman" pitchFamily="18" charset="0"/>
                <a:cs typeface="Times New Roman" pitchFamily="18" charset="0"/>
              </a:rPr>
              <a:t>average </a:t>
            </a:r>
            <a:r>
              <a:rPr lang="en-US" sz="1400" dirty="0">
                <a:solidFill>
                  <a:prstClr val="black"/>
                </a:solidFill>
                <a:latin typeface="Times New Roman" pitchFamily="18" charset="0"/>
                <a:cs typeface="Times New Roman" pitchFamily="18" charset="0"/>
              </a:rPr>
              <a:t>performance across </a:t>
            </a:r>
            <a:r>
              <a:rPr lang="en-US" sz="1400" dirty="0" smtClean="0">
                <a:solidFill>
                  <a:prstClr val="black"/>
                </a:solidFill>
                <a:latin typeface="Times New Roman" pitchFamily="18" charset="0"/>
                <a:cs typeface="Times New Roman" pitchFamily="18" charset="0"/>
              </a:rPr>
              <a:t>Scotland</a:t>
            </a:r>
          </a:p>
          <a:p>
            <a:endParaRPr lang="en-GB" sz="1400" dirty="0">
              <a:solidFill>
                <a:prstClr val="black"/>
              </a:solidFill>
              <a:latin typeface="Times New Roman" pitchFamily="18" charset="0"/>
              <a:cs typeface="Times New Roman" pitchFamily="18" charset="0"/>
            </a:endParaRPr>
          </a:p>
          <a:p>
            <a:r>
              <a:rPr lang="en-US" sz="1400" dirty="0">
                <a:solidFill>
                  <a:prstClr val="black"/>
                </a:solidFill>
                <a:latin typeface="Times New Roman" pitchFamily="18" charset="0"/>
                <a:cs typeface="Times New Roman" pitchFamily="18" charset="0"/>
              </a:rPr>
              <a:t> </a:t>
            </a:r>
            <a:endParaRPr lang="en-GB" sz="1400" dirty="0">
              <a:solidFill>
                <a:prstClr val="black"/>
              </a:solidFill>
              <a:latin typeface="Times New Roman" pitchFamily="18" charset="0"/>
              <a:cs typeface="Times New Roman" pitchFamily="18" charset="0"/>
            </a:endParaRPr>
          </a:p>
          <a:p>
            <a:r>
              <a:rPr lang="en-US" sz="1400" dirty="0" smtClean="0">
                <a:solidFill>
                  <a:prstClr val="black"/>
                </a:solidFill>
                <a:latin typeface="Times New Roman" pitchFamily="18" charset="0"/>
                <a:cs typeface="Times New Roman" pitchFamily="18" charset="0"/>
              </a:rPr>
              <a:t>		and </a:t>
            </a:r>
            <a:r>
              <a:rPr lang="en-US" sz="1400" dirty="0">
                <a:solidFill>
                  <a:prstClr val="black"/>
                </a:solidFill>
                <a:latin typeface="Times New Roman" pitchFamily="18" charset="0"/>
                <a:cs typeface="Times New Roman" pitchFamily="18" charset="0"/>
              </a:rPr>
              <a:t>there are four measures: </a:t>
            </a:r>
            <a:br>
              <a:rPr lang="en-US" sz="1400" dirty="0">
                <a:solidFill>
                  <a:prstClr val="black"/>
                </a:solidFill>
                <a:latin typeface="Times New Roman" pitchFamily="18" charset="0"/>
                <a:cs typeface="Times New Roman" pitchFamily="18" charset="0"/>
              </a:rPr>
            </a:br>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smtClean="0">
                <a:solidFill>
                  <a:prstClr val="black"/>
                </a:solidFill>
                <a:latin typeface="Times New Roman" pitchFamily="18" charset="0"/>
                <a:cs typeface="Times New Roman" pitchFamily="18" charset="0"/>
              </a:rPr>
              <a:t>		</a:t>
            </a:r>
            <a:r>
              <a:rPr lang="en-US" sz="1400" b="1" i="1" dirty="0" smtClean="0">
                <a:solidFill>
                  <a:prstClr val="black"/>
                </a:solidFill>
                <a:latin typeface="Times New Roman" pitchFamily="18" charset="0"/>
                <a:cs typeface="Times New Roman" pitchFamily="18" charset="0"/>
              </a:rPr>
              <a:t>Attendance</a:t>
            </a:r>
            <a:r>
              <a:rPr lang="en-US" sz="1400" i="1" dirty="0">
                <a:solidFill>
                  <a:prstClr val="black"/>
                </a:solidFill>
                <a:latin typeface="Times New Roman" pitchFamily="18" charset="0"/>
                <a:cs typeface="Times New Roman" pitchFamily="18" charset="0"/>
              </a:rPr>
              <a:t>	</a:t>
            </a:r>
            <a:r>
              <a:rPr lang="en-US" sz="1400" dirty="0">
                <a:solidFill>
                  <a:prstClr val="black"/>
                </a:solidFill>
                <a:latin typeface="Times New Roman" pitchFamily="18" charset="0"/>
                <a:cs typeface="Times New Roman" pitchFamily="18" charset="0"/>
              </a:rPr>
              <a:t>		our attendance is measured against </a:t>
            </a:r>
            <a:r>
              <a:rPr lang="en-US" sz="1400" b="1" dirty="0">
                <a:solidFill>
                  <a:prstClr val="black"/>
                </a:solidFill>
                <a:latin typeface="Times New Roman" pitchFamily="18" charset="0"/>
                <a:cs typeface="Times New Roman" pitchFamily="18" charset="0"/>
              </a:rPr>
              <a:t>Glasgow</a:t>
            </a:r>
            <a:r>
              <a:rPr lang="en-US" sz="1400" dirty="0">
                <a:solidFill>
                  <a:prstClr val="black"/>
                </a:solidFill>
                <a:latin typeface="Times New Roman" pitchFamily="18" charset="0"/>
                <a:cs typeface="Times New Roman" pitchFamily="18" charset="0"/>
              </a:rPr>
              <a:t> 					</a:t>
            </a:r>
            <a:br>
              <a:rPr lang="en-US" sz="1400" dirty="0">
                <a:solidFill>
                  <a:prstClr val="black"/>
                </a:solidFill>
                <a:latin typeface="Times New Roman" pitchFamily="18" charset="0"/>
                <a:cs typeface="Times New Roman" pitchFamily="18" charset="0"/>
              </a:rPr>
            </a:br>
            <a:r>
              <a:rPr lang="en-US" sz="1400" dirty="0" smtClean="0">
                <a:solidFill>
                  <a:prstClr val="black"/>
                </a:solidFill>
                <a:latin typeface="Times New Roman" pitchFamily="18" charset="0"/>
                <a:cs typeface="Times New Roman" pitchFamily="18" charset="0"/>
              </a:rPr>
              <a:t/>
            </a:r>
            <a:br>
              <a:rPr lang="en-US" sz="1400" dirty="0" smtClean="0">
                <a:solidFill>
                  <a:prstClr val="black"/>
                </a:solidFill>
                <a:latin typeface="Times New Roman" pitchFamily="18" charset="0"/>
                <a:cs typeface="Times New Roman" pitchFamily="18" charset="0"/>
              </a:rPr>
            </a:br>
            <a:r>
              <a:rPr lang="en-US" sz="1400" dirty="0" smtClean="0">
                <a:solidFill>
                  <a:prstClr val="black"/>
                </a:solidFill>
                <a:latin typeface="Times New Roman" pitchFamily="18" charset="0"/>
                <a:cs typeface="Times New Roman" pitchFamily="18" charset="0"/>
              </a:rPr>
              <a:t>		</a:t>
            </a:r>
            <a:r>
              <a:rPr lang="en-US" sz="1400" b="1" i="1" dirty="0" smtClean="0">
                <a:solidFill>
                  <a:prstClr val="black"/>
                </a:solidFill>
                <a:latin typeface="Times New Roman" pitchFamily="18" charset="0"/>
                <a:cs typeface="Times New Roman" pitchFamily="18" charset="0"/>
              </a:rPr>
              <a:t>Exclusions</a:t>
            </a:r>
            <a:r>
              <a:rPr lang="en-US" sz="1400" i="1" dirty="0" smtClean="0">
                <a:solidFill>
                  <a:prstClr val="black"/>
                </a:solidFill>
                <a:latin typeface="Times New Roman" pitchFamily="18" charset="0"/>
                <a:cs typeface="Times New Roman" pitchFamily="18" charset="0"/>
              </a:rPr>
              <a:t> </a:t>
            </a:r>
            <a:r>
              <a:rPr lang="en-US" sz="1400" dirty="0">
                <a:solidFill>
                  <a:prstClr val="black"/>
                </a:solidFill>
                <a:latin typeface="Times New Roman" pitchFamily="18" charset="0"/>
                <a:cs typeface="Times New Roman" pitchFamily="18" charset="0"/>
              </a:rPr>
              <a:t>			</a:t>
            </a:r>
            <a:r>
              <a:rPr lang="en-GB" sz="1400" dirty="0">
                <a:solidFill>
                  <a:prstClr val="black"/>
                </a:solidFill>
                <a:latin typeface="Times New Roman" pitchFamily="18" charset="0"/>
                <a:cs typeface="Times New Roman" pitchFamily="18" charset="0"/>
              </a:rPr>
              <a:t>pupils are sent home for a period of time following 				</a:t>
            </a:r>
            <a:r>
              <a:rPr lang="en-GB" sz="1400" dirty="0" smtClean="0">
                <a:solidFill>
                  <a:prstClr val="black"/>
                </a:solidFill>
                <a:latin typeface="Times New Roman" pitchFamily="18" charset="0"/>
                <a:cs typeface="Times New Roman" pitchFamily="18" charset="0"/>
              </a:rPr>
              <a:t>	continued </a:t>
            </a:r>
            <a:r>
              <a:rPr lang="en-GB" sz="1400" dirty="0">
                <a:solidFill>
                  <a:prstClr val="black"/>
                </a:solidFill>
                <a:latin typeface="Times New Roman" pitchFamily="18" charset="0"/>
                <a:cs typeface="Times New Roman" pitchFamily="18" charset="0"/>
              </a:rPr>
              <a:t>serious </a:t>
            </a:r>
            <a:r>
              <a:rPr lang="en-GB" sz="1400" dirty="0" smtClean="0">
                <a:solidFill>
                  <a:prstClr val="black"/>
                </a:solidFill>
                <a:latin typeface="Times New Roman" pitchFamily="18" charset="0"/>
                <a:cs typeface="Times New Roman" pitchFamily="18" charset="0"/>
              </a:rPr>
              <a:t>misbehaviour or </a:t>
            </a:r>
            <a:r>
              <a:rPr lang="en-GB" sz="1400" dirty="0">
                <a:solidFill>
                  <a:prstClr val="black"/>
                </a:solidFill>
                <a:latin typeface="Times New Roman" pitchFamily="18" charset="0"/>
                <a:cs typeface="Times New Roman" pitchFamily="18" charset="0"/>
              </a:rPr>
              <a:t>a very serious 					</a:t>
            </a:r>
            <a:r>
              <a:rPr lang="en-GB" sz="1400" dirty="0" smtClean="0">
                <a:solidFill>
                  <a:prstClr val="black"/>
                </a:solidFill>
                <a:latin typeface="Times New Roman" pitchFamily="18" charset="0"/>
                <a:cs typeface="Times New Roman" pitchFamily="18" charset="0"/>
              </a:rPr>
              <a:t>	incident</a:t>
            </a:r>
            <a:r>
              <a:rPr lang="en-GB" sz="1400" dirty="0">
                <a:solidFill>
                  <a:prstClr val="black"/>
                </a:solidFill>
                <a:latin typeface="Times New Roman" pitchFamily="18" charset="0"/>
                <a:cs typeface="Times New Roman" pitchFamily="18" charset="0"/>
              </a:rPr>
              <a:t>. This is measured against </a:t>
            </a:r>
            <a:r>
              <a:rPr lang="en-GB" sz="1400" b="1" dirty="0">
                <a:solidFill>
                  <a:prstClr val="black"/>
                </a:solidFill>
                <a:latin typeface="Times New Roman" pitchFamily="18" charset="0"/>
                <a:cs typeface="Times New Roman" pitchFamily="18" charset="0"/>
              </a:rPr>
              <a:t>Glasgow.</a:t>
            </a:r>
            <a:br>
              <a:rPr lang="en-GB" sz="1400" b="1" dirty="0">
                <a:solidFill>
                  <a:prstClr val="black"/>
                </a:solidFill>
                <a:latin typeface="Times New Roman" pitchFamily="18" charset="0"/>
                <a:cs typeface="Times New Roman" pitchFamily="18" charset="0"/>
              </a:rPr>
            </a:br>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smtClean="0">
                <a:solidFill>
                  <a:prstClr val="black"/>
                </a:solidFill>
                <a:latin typeface="Times New Roman" pitchFamily="18" charset="0"/>
                <a:cs typeface="Times New Roman" pitchFamily="18" charset="0"/>
              </a:rPr>
              <a:t>		</a:t>
            </a:r>
            <a:r>
              <a:rPr lang="en-US" sz="1400" b="1" i="1" dirty="0" smtClean="0">
                <a:solidFill>
                  <a:prstClr val="black"/>
                </a:solidFill>
                <a:latin typeface="Times New Roman" pitchFamily="18" charset="0"/>
                <a:cs typeface="Times New Roman" pitchFamily="18" charset="0"/>
              </a:rPr>
              <a:t>Leaver </a:t>
            </a:r>
            <a:r>
              <a:rPr lang="en-US" sz="1400" b="1" i="1" dirty="0">
                <a:solidFill>
                  <a:prstClr val="black"/>
                </a:solidFill>
                <a:latin typeface="Times New Roman" pitchFamily="18" charset="0"/>
                <a:cs typeface="Times New Roman" pitchFamily="18" charset="0"/>
              </a:rPr>
              <a:t>Destinations</a:t>
            </a:r>
            <a:r>
              <a:rPr lang="en-US" sz="1400" b="1" dirty="0">
                <a:solidFill>
                  <a:prstClr val="black"/>
                </a:solidFill>
                <a:latin typeface="Times New Roman" pitchFamily="18" charset="0"/>
                <a:cs typeface="Times New Roman" pitchFamily="18" charset="0"/>
              </a:rPr>
              <a:t> </a:t>
            </a:r>
            <a:r>
              <a:rPr lang="en-US" sz="1400" dirty="0">
                <a:solidFill>
                  <a:prstClr val="black"/>
                </a:solidFill>
                <a:latin typeface="Times New Roman" pitchFamily="18" charset="0"/>
                <a:cs typeface="Times New Roman" pitchFamily="18" charset="0"/>
              </a:rPr>
              <a:t>		a </a:t>
            </a:r>
            <a:r>
              <a:rPr lang="en-GB" sz="1400" dirty="0">
                <a:solidFill>
                  <a:prstClr val="black"/>
                </a:solidFill>
                <a:latin typeface="Times New Roman" pitchFamily="18" charset="0"/>
                <a:cs typeface="Times New Roman" pitchFamily="18" charset="0"/>
              </a:rPr>
              <a:t>positive destination is a job, training, university or 					</a:t>
            </a:r>
            <a:r>
              <a:rPr lang="en-GB" sz="1400" dirty="0" smtClean="0">
                <a:solidFill>
                  <a:prstClr val="black"/>
                </a:solidFill>
                <a:latin typeface="Times New Roman" pitchFamily="18" charset="0"/>
                <a:cs typeface="Times New Roman" pitchFamily="18" charset="0"/>
              </a:rPr>
              <a:t>college</a:t>
            </a:r>
            <a:r>
              <a:rPr lang="en-GB" sz="1400" dirty="0">
                <a:solidFill>
                  <a:prstClr val="black"/>
                </a:solidFill>
                <a:latin typeface="Times New Roman" pitchFamily="18" charset="0"/>
                <a:cs typeface="Times New Roman" pitchFamily="18" charset="0"/>
              </a:rPr>
              <a:t>. This is measured against </a:t>
            </a:r>
            <a:r>
              <a:rPr lang="en-GB" sz="1400" b="1" dirty="0">
                <a:solidFill>
                  <a:prstClr val="black"/>
                </a:solidFill>
                <a:latin typeface="Times New Roman" pitchFamily="18" charset="0"/>
                <a:cs typeface="Times New Roman" pitchFamily="18" charset="0"/>
              </a:rPr>
              <a:t>Glasgow.</a:t>
            </a:r>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GB" sz="1400" dirty="0">
                <a:solidFill>
                  <a:prstClr val="black"/>
                </a:solidFill>
                <a:latin typeface="Times New Roman" pitchFamily="18" charset="0"/>
                <a:cs typeface="Times New Roman" pitchFamily="18" charset="0"/>
              </a:rPr>
              <a:t/>
            </a:r>
            <a:br>
              <a:rPr lang="en-GB" sz="1400" dirty="0">
                <a:solidFill>
                  <a:prstClr val="black"/>
                </a:solidFill>
                <a:latin typeface="Times New Roman" pitchFamily="18" charset="0"/>
                <a:cs typeface="Times New Roman" pitchFamily="18" charset="0"/>
              </a:rPr>
            </a:br>
            <a:r>
              <a:rPr lang="en-US" sz="1400" dirty="0">
                <a:solidFill>
                  <a:prstClr val="black"/>
                </a:solidFill>
                <a:latin typeface="Times New Roman" pitchFamily="18" charset="0"/>
                <a:cs typeface="Times New Roman" pitchFamily="18" charset="0"/>
              </a:rPr>
              <a:t/>
            </a:r>
            <a:br>
              <a:rPr lang="en-US" sz="1400" dirty="0">
                <a:solidFill>
                  <a:prstClr val="black"/>
                </a:solidFill>
                <a:latin typeface="Times New Roman" pitchFamily="18" charset="0"/>
                <a:cs typeface="Times New Roman" pitchFamily="18" charset="0"/>
              </a:rPr>
            </a:br>
            <a:r>
              <a:rPr lang="en-US" sz="1400" dirty="0" smtClean="0">
                <a:solidFill>
                  <a:prstClr val="black"/>
                </a:solidFill>
                <a:latin typeface="Times New Roman" pitchFamily="18" charset="0"/>
                <a:cs typeface="Times New Roman" pitchFamily="18" charset="0"/>
              </a:rPr>
              <a:t>		</a:t>
            </a:r>
            <a:r>
              <a:rPr lang="en-US" sz="1400" b="1" i="1" dirty="0" smtClean="0">
                <a:solidFill>
                  <a:prstClr val="black"/>
                </a:solidFill>
                <a:latin typeface="Times New Roman" pitchFamily="18" charset="0"/>
                <a:cs typeface="Times New Roman" pitchFamily="18" charset="0"/>
              </a:rPr>
              <a:t>Attainment</a:t>
            </a:r>
            <a:r>
              <a:rPr lang="en-US" sz="1400" dirty="0">
                <a:solidFill>
                  <a:prstClr val="black"/>
                </a:solidFill>
                <a:latin typeface="Times New Roman" pitchFamily="18" charset="0"/>
                <a:cs typeface="Times New Roman" pitchFamily="18" charset="0"/>
              </a:rPr>
              <a:t>			our performance in SQA Examinations. </a:t>
            </a:r>
            <a:endParaRPr lang="en-GB" sz="1400" dirty="0">
              <a:solidFill>
                <a:prstClr val="black"/>
              </a:solidFill>
              <a:latin typeface="Times New Roman" pitchFamily="18" charset="0"/>
              <a:cs typeface="Times New Roman" pitchFamily="18" charset="0"/>
            </a:endParaRPr>
          </a:p>
          <a:p>
            <a:r>
              <a:rPr lang="en-US" sz="1400" dirty="0" smtClean="0">
                <a:solidFill>
                  <a:prstClr val="black"/>
                </a:solidFill>
                <a:latin typeface="Times New Roman" pitchFamily="18" charset="0"/>
                <a:cs typeface="Times New Roman" pitchFamily="18" charset="0"/>
              </a:rPr>
              <a:t>					This </a:t>
            </a:r>
            <a:r>
              <a:rPr lang="en-US" sz="1400" dirty="0">
                <a:solidFill>
                  <a:prstClr val="black"/>
                </a:solidFill>
                <a:latin typeface="Times New Roman" pitchFamily="18" charset="0"/>
                <a:cs typeface="Times New Roman" pitchFamily="18" charset="0"/>
              </a:rPr>
              <a:t>is measured against G</a:t>
            </a:r>
            <a:r>
              <a:rPr lang="en-US" sz="1400" b="1" dirty="0">
                <a:solidFill>
                  <a:prstClr val="black"/>
                </a:solidFill>
                <a:latin typeface="Times New Roman" pitchFamily="18" charset="0"/>
                <a:cs typeface="Times New Roman" pitchFamily="18" charset="0"/>
              </a:rPr>
              <a:t>lasgow, Virtual Comparators </a:t>
            </a:r>
            <a:r>
              <a:rPr lang="en-US" sz="1400" b="1" dirty="0" smtClean="0">
                <a:solidFill>
                  <a:prstClr val="black"/>
                </a:solidFill>
                <a:latin typeface="Times New Roman" pitchFamily="18" charset="0"/>
                <a:cs typeface="Times New Roman" pitchFamily="18" charset="0"/>
              </a:rPr>
              <a:t>					and </a:t>
            </a:r>
            <a:r>
              <a:rPr lang="en-US" sz="1400" b="1" dirty="0">
                <a:solidFill>
                  <a:prstClr val="black"/>
                </a:solidFill>
                <a:latin typeface="Times New Roman" pitchFamily="18" charset="0"/>
                <a:cs typeface="Times New Roman" pitchFamily="18" charset="0"/>
              </a:rPr>
              <a:t>National</a:t>
            </a:r>
            <a:endParaRPr lang="en-GB" sz="1400" dirty="0">
              <a:solidFill>
                <a:prstClr val="black"/>
              </a:solidFill>
              <a:latin typeface="Times New Roman" pitchFamily="18" charset="0"/>
              <a:cs typeface="Times New Roman" pitchFamily="18" charset="0"/>
            </a:endParaRPr>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4459" y="260648"/>
            <a:ext cx="1344151"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07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5" end="3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6" end="3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22" end="2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23" end="2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672064" y="4068563"/>
            <a:ext cx="4714776" cy="83998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Oval 5"/>
          <p:cNvSpPr/>
          <p:nvPr/>
        </p:nvSpPr>
        <p:spPr>
          <a:xfrm>
            <a:off x="4463820" y="3241358"/>
            <a:ext cx="3936437" cy="90666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Oval 4"/>
          <p:cNvSpPr/>
          <p:nvPr/>
        </p:nvSpPr>
        <p:spPr>
          <a:xfrm>
            <a:off x="1679509" y="2348883"/>
            <a:ext cx="3936437" cy="91199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 name="Content Placeholder 3"/>
          <p:cNvSpPr>
            <a:spLocks noGrp="1"/>
          </p:cNvSpPr>
          <p:nvPr>
            <p:ph idx="1"/>
          </p:nvPr>
        </p:nvSpPr>
        <p:spPr>
          <a:xfrm>
            <a:off x="1007435" y="548680"/>
            <a:ext cx="10945216" cy="5832648"/>
          </a:xfrm>
        </p:spPr>
        <p:txBody>
          <a:bodyPr>
            <a:normAutofit fontScale="25000" lnSpcReduction="20000"/>
          </a:bodyPr>
          <a:lstStyle/>
          <a:p>
            <a:pPr marL="0" indent="0" algn="ctr">
              <a:buFont typeface="Arial" charset="0"/>
              <a:buNone/>
              <a:defRPr/>
            </a:pPr>
            <a:r>
              <a:rPr lang="en-GB" sz="17600" b="1" i="1" dirty="0">
                <a:latin typeface="Times New Roman" panose="02020603050405020304" pitchFamily="18" charset="0"/>
                <a:cs typeface="Times New Roman" panose="02020603050405020304" pitchFamily="18" charset="0"/>
              </a:rPr>
              <a:t>Our </a:t>
            </a:r>
            <a:r>
              <a:rPr lang="en-GB" sz="17600" b="1" i="1" dirty="0" smtClean="0">
                <a:latin typeface="Times New Roman" panose="02020603050405020304" pitchFamily="18" charset="0"/>
                <a:cs typeface="Times New Roman" panose="02020603050405020304" pitchFamily="18" charset="0"/>
              </a:rPr>
              <a:t>Aims</a:t>
            </a:r>
            <a:endParaRPr lang="en-GB" sz="17600" b="1" i="1" dirty="0">
              <a:latin typeface="Times New Roman" panose="02020603050405020304" pitchFamily="18" charset="0"/>
              <a:cs typeface="Times New Roman" panose="02020603050405020304" pitchFamily="18" charset="0"/>
            </a:endParaRPr>
          </a:p>
          <a:p>
            <a:pPr marL="0" indent="0">
              <a:buFont typeface="Arial" charset="0"/>
              <a:buNone/>
              <a:defRPr/>
            </a:pPr>
            <a:endParaRPr lang="en-GB" sz="11200" b="1" i="1" dirty="0"/>
          </a:p>
          <a:p>
            <a:pPr marL="0" indent="0">
              <a:buFont typeface="Arial" charset="0"/>
              <a:buNone/>
              <a:defRPr/>
            </a:pPr>
            <a:r>
              <a:rPr lang="en-GB" sz="11200" b="1" i="1" dirty="0">
                <a:latin typeface="Times New Roman" panose="02020603050405020304" pitchFamily="18" charset="0"/>
                <a:cs typeface="Times New Roman" panose="02020603050405020304" pitchFamily="18" charset="0"/>
              </a:rPr>
              <a:t>We will:</a:t>
            </a:r>
          </a:p>
          <a:p>
            <a:pPr marL="0" indent="0">
              <a:buFont typeface="Arial" charset="0"/>
              <a:buNone/>
              <a:defRPr/>
            </a:pPr>
            <a:endParaRPr lang="en-GB" sz="7400" b="1" i="1" dirty="0" smtClean="0">
              <a:latin typeface="Times New Roman" panose="02020603050405020304" pitchFamily="18" charset="0"/>
              <a:cs typeface="Times New Roman" panose="02020603050405020304" pitchFamily="18" charset="0"/>
            </a:endParaRPr>
          </a:p>
          <a:p>
            <a:pPr marL="0" indent="0">
              <a:buFont typeface="Arial" charset="0"/>
              <a:buNone/>
              <a:defRPr/>
            </a:pPr>
            <a:endParaRPr lang="en-GB" sz="7400" b="1" i="1" dirty="0" smtClean="0">
              <a:latin typeface="Times New Roman" panose="02020603050405020304" pitchFamily="18" charset="0"/>
              <a:cs typeface="Times New Roman" panose="02020603050405020304" pitchFamily="18" charset="0"/>
            </a:endParaRPr>
          </a:p>
          <a:p>
            <a:pPr marL="0" indent="0">
              <a:buFont typeface="Arial" charset="0"/>
              <a:buNone/>
              <a:defRPr/>
            </a:pPr>
            <a:r>
              <a:rPr lang="en-GB" sz="7400" b="1" i="1" dirty="0">
                <a:latin typeface="Times New Roman" panose="02020603050405020304" pitchFamily="18" charset="0"/>
                <a:cs typeface="Times New Roman" panose="02020603050405020304" pitchFamily="18" charset="0"/>
              </a:rPr>
              <a:t>	</a:t>
            </a:r>
            <a:r>
              <a:rPr lang="en-GB" sz="7400" b="1" i="1" dirty="0" smtClean="0">
                <a:latin typeface="Times New Roman" panose="02020603050405020304" pitchFamily="18" charset="0"/>
                <a:cs typeface="Times New Roman" panose="02020603050405020304" pitchFamily="18" charset="0"/>
              </a:rPr>
              <a:t>               </a:t>
            </a:r>
            <a:r>
              <a:rPr lang="en-GB" sz="11200" b="1" i="1" dirty="0" smtClean="0">
                <a:solidFill>
                  <a:schemeClr val="bg1"/>
                </a:solidFill>
                <a:latin typeface="Times New Roman" panose="02020603050405020304" pitchFamily="18" charset="0"/>
                <a:cs typeface="Times New Roman" panose="02020603050405020304" pitchFamily="18" charset="0"/>
              </a:rPr>
              <a:t>Love </a:t>
            </a:r>
            <a:r>
              <a:rPr lang="en-GB" sz="11200" b="1" i="1" dirty="0">
                <a:solidFill>
                  <a:schemeClr val="bg1"/>
                </a:solidFill>
                <a:latin typeface="Times New Roman" panose="02020603050405020304" pitchFamily="18" charset="0"/>
                <a:cs typeface="Times New Roman" panose="02020603050405020304" pitchFamily="18" charset="0"/>
              </a:rPr>
              <a:t>You </a:t>
            </a:r>
          </a:p>
          <a:p>
            <a:pPr marL="0" indent="0">
              <a:buFont typeface="Arial" charset="0"/>
              <a:buNone/>
              <a:defRPr/>
            </a:pPr>
            <a:r>
              <a:rPr lang="en-GB" sz="11200" b="1" i="1" dirty="0">
                <a:latin typeface="Times New Roman" panose="02020603050405020304" pitchFamily="18" charset="0"/>
                <a:cs typeface="Times New Roman" panose="02020603050405020304" pitchFamily="18" charset="0"/>
              </a:rPr>
              <a:t>		</a:t>
            </a:r>
            <a:r>
              <a:rPr lang="en-GB" sz="11200" b="1" i="1" dirty="0" smtClean="0">
                <a:latin typeface="Times New Roman" panose="02020603050405020304" pitchFamily="18" charset="0"/>
                <a:cs typeface="Times New Roman" panose="02020603050405020304" pitchFamily="18" charset="0"/>
              </a:rPr>
              <a:t>	</a:t>
            </a:r>
          </a:p>
          <a:p>
            <a:pPr marL="0" indent="0">
              <a:buFont typeface="Arial" charset="0"/>
              <a:buNone/>
              <a:defRPr/>
            </a:pPr>
            <a:r>
              <a:rPr lang="en-GB" sz="11200" b="1" i="1" dirty="0">
                <a:latin typeface="Times New Roman" panose="02020603050405020304" pitchFamily="18" charset="0"/>
                <a:cs typeface="Times New Roman" panose="02020603050405020304" pitchFamily="18" charset="0"/>
              </a:rPr>
              <a:t>	</a:t>
            </a:r>
            <a:r>
              <a:rPr lang="en-GB" sz="11200" b="1" i="1" dirty="0" smtClean="0">
                <a:latin typeface="Times New Roman" panose="02020603050405020304" pitchFamily="18" charset="0"/>
                <a:cs typeface="Times New Roman" panose="02020603050405020304" pitchFamily="18" charset="0"/>
              </a:rPr>
              <a:t>		                   </a:t>
            </a:r>
            <a:r>
              <a:rPr lang="en-GB" sz="11200" b="1" i="1" dirty="0" smtClean="0">
                <a:solidFill>
                  <a:schemeClr val="bg1"/>
                </a:solidFill>
                <a:latin typeface="Times New Roman" panose="02020603050405020304" pitchFamily="18" charset="0"/>
                <a:cs typeface="Times New Roman" panose="02020603050405020304" pitchFamily="18" charset="0"/>
              </a:rPr>
              <a:t>Teach You</a:t>
            </a:r>
          </a:p>
          <a:p>
            <a:pPr marL="0" indent="0">
              <a:buFont typeface="Arial" charset="0"/>
              <a:buNone/>
              <a:defRPr/>
            </a:pPr>
            <a:endParaRPr lang="en-GB" sz="11200" b="1" i="1" dirty="0" smtClean="0">
              <a:latin typeface="Times New Roman" panose="02020603050405020304" pitchFamily="18" charset="0"/>
              <a:cs typeface="Times New Roman" panose="02020603050405020304" pitchFamily="18" charset="0"/>
            </a:endParaRPr>
          </a:p>
          <a:p>
            <a:pPr marL="0" indent="0">
              <a:buFont typeface="Arial" charset="0"/>
              <a:buNone/>
              <a:defRPr/>
            </a:pPr>
            <a:r>
              <a:rPr lang="en-GB" sz="11200" b="1" i="1" dirty="0">
                <a:latin typeface="Times New Roman" panose="02020603050405020304" pitchFamily="18" charset="0"/>
                <a:cs typeface="Times New Roman" panose="02020603050405020304" pitchFamily="18" charset="0"/>
              </a:rPr>
              <a:t>		</a:t>
            </a:r>
            <a:r>
              <a:rPr lang="en-GB" sz="11200" b="1" i="1" dirty="0" smtClean="0">
                <a:latin typeface="Times New Roman" panose="02020603050405020304" pitchFamily="18" charset="0"/>
                <a:cs typeface="Times New Roman" panose="02020603050405020304" pitchFamily="18" charset="0"/>
              </a:rPr>
              <a:t>			                        </a:t>
            </a:r>
            <a:r>
              <a:rPr lang="en-GB" sz="11200" b="1" i="1" dirty="0" smtClean="0">
                <a:solidFill>
                  <a:schemeClr val="bg1"/>
                </a:solidFill>
                <a:latin typeface="Times New Roman" panose="02020603050405020304" pitchFamily="18" charset="0"/>
                <a:cs typeface="Times New Roman" panose="02020603050405020304" pitchFamily="18" charset="0"/>
              </a:rPr>
              <a:t>Take </a:t>
            </a:r>
            <a:r>
              <a:rPr lang="en-GB" sz="11200" b="1" i="1" dirty="0">
                <a:solidFill>
                  <a:schemeClr val="bg1"/>
                </a:solidFill>
                <a:latin typeface="Times New Roman" panose="02020603050405020304" pitchFamily="18" charset="0"/>
                <a:cs typeface="Times New Roman" panose="02020603050405020304" pitchFamily="18" charset="0"/>
              </a:rPr>
              <a:t>Care of You </a:t>
            </a:r>
            <a:endParaRPr lang="en-GB" sz="11200" b="1" i="1" dirty="0" smtClean="0">
              <a:solidFill>
                <a:schemeClr val="bg1"/>
              </a:solidFill>
              <a:latin typeface="Times New Roman" panose="02020603050405020304" pitchFamily="18" charset="0"/>
              <a:cs typeface="Times New Roman" panose="02020603050405020304" pitchFamily="18" charset="0"/>
            </a:endParaRPr>
          </a:p>
          <a:p>
            <a:pPr marL="0" indent="0">
              <a:buFont typeface="Arial" charset="0"/>
              <a:buNone/>
              <a:defRPr/>
            </a:pPr>
            <a:endParaRPr lang="en-GB" sz="7400" b="1" i="1" dirty="0">
              <a:latin typeface="Times New Roman" panose="02020603050405020304" pitchFamily="18" charset="0"/>
              <a:cs typeface="Times New Roman" panose="02020603050405020304" pitchFamily="18" charset="0"/>
            </a:endParaRPr>
          </a:p>
          <a:p>
            <a:pPr marL="0" indent="0">
              <a:buFont typeface="Arial" charset="0"/>
              <a:buNone/>
              <a:defRPr/>
            </a:pPr>
            <a:endParaRPr lang="en-GB" sz="7400" b="1" i="1" dirty="0" smtClean="0">
              <a:latin typeface="Times New Roman" panose="02020603050405020304" pitchFamily="18" charset="0"/>
              <a:cs typeface="Times New Roman" panose="02020603050405020304" pitchFamily="18" charset="0"/>
            </a:endParaRPr>
          </a:p>
          <a:p>
            <a:pPr marL="0" indent="0">
              <a:buFont typeface="Arial" charset="0"/>
              <a:buNone/>
              <a:defRPr/>
            </a:pPr>
            <a:endParaRPr lang="en-GB" sz="7400" b="1" i="1" dirty="0">
              <a:latin typeface="Times New Roman" panose="02020603050405020304" pitchFamily="18" charset="0"/>
              <a:cs typeface="Times New Roman" panose="02020603050405020304" pitchFamily="18" charset="0"/>
            </a:endParaRPr>
          </a:p>
          <a:p>
            <a:pPr marL="0" indent="0">
              <a:buFont typeface="Arial" charset="0"/>
              <a:buNone/>
              <a:defRPr/>
            </a:pPr>
            <a:r>
              <a:rPr lang="en-GB" sz="7400" b="1" i="1" dirty="0">
                <a:latin typeface="Times New Roman" panose="02020603050405020304" pitchFamily="18" charset="0"/>
                <a:cs typeface="Times New Roman" panose="02020603050405020304" pitchFamily="18" charset="0"/>
              </a:rPr>
              <a:t>		</a:t>
            </a:r>
            <a:r>
              <a:rPr lang="en-GB" sz="7400" b="1" i="1" dirty="0" smtClean="0">
                <a:latin typeface="Times New Roman" panose="02020603050405020304" pitchFamily="18" charset="0"/>
                <a:cs typeface="Times New Roman" panose="02020603050405020304" pitchFamily="18" charset="0"/>
              </a:rPr>
              <a:t>                                                                          </a:t>
            </a:r>
            <a:r>
              <a:rPr lang="en-GB" sz="11200" b="1" i="1" dirty="0" smtClean="0">
                <a:latin typeface="Times New Roman" panose="02020603050405020304" pitchFamily="18" charset="0"/>
                <a:cs typeface="Times New Roman" panose="02020603050405020304" pitchFamily="18" charset="0"/>
              </a:rPr>
              <a:t>as </a:t>
            </a:r>
            <a:r>
              <a:rPr lang="en-GB" sz="11200" b="1" i="1" dirty="0">
                <a:latin typeface="Times New Roman" panose="02020603050405020304" pitchFamily="18" charset="0"/>
                <a:cs typeface="Times New Roman" panose="02020603050405020304" pitchFamily="18" charset="0"/>
              </a:rPr>
              <a:t>your parents and carers do</a:t>
            </a:r>
            <a:endParaRPr lang="en-GB" sz="11200" b="1" dirty="0">
              <a:latin typeface="Times New Roman" panose="02020603050405020304" pitchFamily="18" charset="0"/>
              <a:cs typeface="Times New Roman" panose="02020603050405020304" pitchFamily="18" charset="0"/>
            </a:endParaRPr>
          </a:p>
          <a:p>
            <a:endParaRPr lang="en-GB" sz="8000" dirty="0"/>
          </a:p>
        </p:txBody>
      </p:sp>
    </p:spTree>
    <p:extLst>
      <p:ext uri="{BB962C8B-B14F-4D97-AF65-F5344CB8AC3E}">
        <p14:creationId xmlns:p14="http://schemas.microsoft.com/office/powerpoint/2010/main" val="157388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Pathways from S3</a:t>
            </a:r>
            <a:endParaRPr lang="en-GB" sz="3600" b="1"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24407" t="20513" r="25269" b="30844"/>
          <a:stretch/>
        </p:blipFill>
        <p:spPr bwMode="auto">
          <a:xfrm>
            <a:off x="938572" y="1860776"/>
            <a:ext cx="10842492" cy="48257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38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
            </a:r>
            <a:br>
              <a:rPr lang="en-GB" b="1" u="sng" dirty="0" smtClean="0"/>
            </a:br>
            <a:r>
              <a:rPr lang="en-GB" sz="4000" b="1" dirty="0" smtClean="0"/>
              <a:t>S4 Choice Determines Future Pathways</a:t>
            </a:r>
            <a:r>
              <a:rPr lang="en-GB" dirty="0"/>
              <a:t/>
            </a:r>
            <a:br>
              <a:rPr lang="en-GB" dirty="0"/>
            </a:b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8571" y="1997839"/>
            <a:ext cx="10932299" cy="3293209"/>
          </a:xfrm>
          <a:prstGeom prst="rect">
            <a:avLst/>
          </a:prstGeom>
        </p:spPr>
        <p:txBody>
          <a:bodyPr wrap="square">
            <a:spAutoFit/>
          </a:bodyPr>
          <a:lstStyle/>
          <a:p>
            <a:r>
              <a:rPr lang="en-GB" sz="2600" dirty="0"/>
              <a:t>The choice of subjects made for S4, which will create </a:t>
            </a:r>
            <a:r>
              <a:rPr lang="en-GB" sz="2600" dirty="0" smtClean="0"/>
              <a:t>the S4 </a:t>
            </a:r>
            <a:r>
              <a:rPr lang="en-GB" sz="2600" dirty="0"/>
              <a:t>Curriculum, ripple out beyond S4. </a:t>
            </a:r>
          </a:p>
          <a:p>
            <a:r>
              <a:rPr lang="en-GB" sz="2600" dirty="0"/>
              <a:t> </a:t>
            </a:r>
          </a:p>
          <a:p>
            <a:pPr marL="285750" lvl="0" indent="-285750">
              <a:buFont typeface="Arial" panose="020B0604020202020204" pitchFamily="34" charset="0"/>
              <a:buChar char="•"/>
            </a:pPr>
            <a:r>
              <a:rPr lang="en-GB" sz="2600" dirty="0"/>
              <a:t>S4 Curriculum </a:t>
            </a:r>
            <a:r>
              <a:rPr lang="en-GB" sz="2600" b="1" dirty="0">
                <a:solidFill>
                  <a:srgbClr val="0070C0"/>
                </a:solidFill>
              </a:rPr>
              <a:t>impacts</a:t>
            </a:r>
            <a:r>
              <a:rPr lang="en-GB" sz="2600" dirty="0">
                <a:solidFill>
                  <a:srgbClr val="0070C0"/>
                </a:solidFill>
              </a:rPr>
              <a:t> </a:t>
            </a:r>
            <a:r>
              <a:rPr lang="en-GB" sz="2600" dirty="0"/>
              <a:t>on available choice for </a:t>
            </a:r>
            <a:r>
              <a:rPr lang="en-GB" sz="2600" b="1" dirty="0">
                <a:solidFill>
                  <a:srgbClr val="0070C0"/>
                </a:solidFill>
              </a:rPr>
              <a:t>S5 Curriculum</a:t>
            </a:r>
            <a:r>
              <a:rPr lang="en-GB" sz="2600" dirty="0"/>
              <a:t>.</a:t>
            </a:r>
          </a:p>
          <a:p>
            <a:pPr marL="285750" indent="-285750">
              <a:buFont typeface="Arial" panose="020B0604020202020204" pitchFamily="34" charset="0"/>
              <a:buChar char="•"/>
            </a:pPr>
            <a:endParaRPr lang="en-GB" sz="2600" dirty="0"/>
          </a:p>
          <a:p>
            <a:pPr marL="285750" lvl="0" indent="-285750">
              <a:buFont typeface="Arial" panose="020B0604020202020204" pitchFamily="34" charset="0"/>
              <a:buChar char="•"/>
            </a:pPr>
            <a:r>
              <a:rPr lang="en-GB" sz="2600" dirty="0"/>
              <a:t>The S4 Curriculum ought to </a:t>
            </a:r>
            <a:r>
              <a:rPr lang="en-GB" sz="2600" dirty="0" smtClean="0"/>
              <a:t>encourage </a:t>
            </a:r>
            <a:r>
              <a:rPr lang="en-GB" sz="2600" b="1" dirty="0">
                <a:solidFill>
                  <a:srgbClr val="0070C0"/>
                </a:solidFill>
              </a:rPr>
              <a:t>ambition</a:t>
            </a:r>
            <a:r>
              <a:rPr lang="en-GB" sz="2600" dirty="0">
                <a:solidFill>
                  <a:srgbClr val="0070C0"/>
                </a:solidFill>
              </a:rPr>
              <a:t> </a:t>
            </a:r>
            <a:r>
              <a:rPr lang="en-GB" sz="2600" dirty="0"/>
              <a:t>by being aspirational. </a:t>
            </a:r>
          </a:p>
          <a:p>
            <a:pPr marL="285750" indent="-285750">
              <a:buFont typeface="Arial" panose="020B0604020202020204" pitchFamily="34" charset="0"/>
              <a:buChar char="•"/>
            </a:pPr>
            <a:endParaRPr lang="en-GB" sz="2600" dirty="0"/>
          </a:p>
          <a:p>
            <a:pPr marL="285750" lvl="0" indent="-285750">
              <a:buFont typeface="Arial" panose="020B0604020202020204" pitchFamily="34" charset="0"/>
              <a:buChar char="•"/>
            </a:pPr>
            <a:r>
              <a:rPr lang="en-GB" sz="2600" dirty="0"/>
              <a:t>S4 Curriculum to be as challenging as it can be so as to be </a:t>
            </a:r>
            <a:r>
              <a:rPr lang="en-GB" sz="2600" b="1" dirty="0">
                <a:solidFill>
                  <a:srgbClr val="0070C0"/>
                </a:solidFill>
              </a:rPr>
              <a:t>competitive</a:t>
            </a:r>
            <a:r>
              <a:rPr lang="en-GB" sz="2600" dirty="0"/>
              <a:t>. </a:t>
            </a:r>
          </a:p>
        </p:txBody>
      </p:sp>
    </p:spTree>
    <p:extLst>
      <p:ext uri="{BB962C8B-B14F-4D97-AF65-F5344CB8AC3E}">
        <p14:creationId xmlns:p14="http://schemas.microsoft.com/office/powerpoint/2010/main" val="9094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
            </a:r>
            <a:br>
              <a:rPr lang="en-GB" b="1" u="sng" dirty="0" smtClean="0"/>
            </a:br>
            <a:r>
              <a:rPr lang="en-GB" sz="4000" b="1" dirty="0" smtClean="0"/>
              <a:t>Choosing </a:t>
            </a:r>
            <a:r>
              <a:rPr lang="en-GB" sz="4000" b="1" dirty="0"/>
              <a:t>S4 Subjects</a:t>
            </a:r>
            <a:r>
              <a:rPr lang="en-GB" dirty="0"/>
              <a:t/>
            </a:r>
            <a:br>
              <a:rPr lang="en-GB" dirty="0"/>
            </a:b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7" y="561611"/>
            <a:ext cx="847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8572" y="1859340"/>
            <a:ext cx="10883314" cy="4093428"/>
          </a:xfrm>
          <a:prstGeom prst="rect">
            <a:avLst/>
          </a:prstGeom>
        </p:spPr>
        <p:txBody>
          <a:bodyPr wrap="square">
            <a:spAutoFit/>
          </a:bodyPr>
          <a:lstStyle/>
          <a:p>
            <a:r>
              <a:rPr lang="en-GB" sz="2600" dirty="0"/>
              <a:t>It is important to make sure that </a:t>
            </a:r>
            <a:r>
              <a:rPr lang="en-GB" sz="2600" dirty="0" smtClean="0"/>
              <a:t>the S4 </a:t>
            </a:r>
            <a:r>
              <a:rPr lang="en-GB" sz="2600" dirty="0"/>
              <a:t>Curriculum is: </a:t>
            </a:r>
          </a:p>
          <a:p>
            <a:r>
              <a:rPr lang="en-GB" sz="2600" dirty="0"/>
              <a:t> </a:t>
            </a:r>
          </a:p>
          <a:p>
            <a:pPr marL="457200" lvl="0" indent="-457200">
              <a:buFont typeface="Arial" panose="020B0604020202020204" pitchFamily="34" charset="0"/>
              <a:buChar char="•"/>
            </a:pPr>
            <a:r>
              <a:rPr lang="en-GB" sz="2600" b="1" u="sng" dirty="0">
                <a:solidFill>
                  <a:srgbClr val="0070C0"/>
                </a:solidFill>
              </a:rPr>
              <a:t>Challenging</a:t>
            </a:r>
            <a:r>
              <a:rPr lang="en-GB" sz="2600" dirty="0"/>
              <a:t>: The pupil is working at the highest level open to them. Has the opportunity to achieve to the best of their ability. </a:t>
            </a:r>
          </a:p>
          <a:p>
            <a:r>
              <a:rPr lang="en-GB" sz="2600" dirty="0"/>
              <a:t> </a:t>
            </a:r>
          </a:p>
          <a:p>
            <a:pPr marL="457200" lvl="0" indent="-457200">
              <a:buFont typeface="Arial" panose="020B0604020202020204" pitchFamily="34" charset="0"/>
              <a:buChar char="•"/>
            </a:pPr>
            <a:r>
              <a:rPr lang="en-GB" sz="2600" b="1" u="sng" dirty="0">
                <a:solidFill>
                  <a:srgbClr val="0070C0"/>
                </a:solidFill>
              </a:rPr>
              <a:t>Engaging</a:t>
            </a:r>
            <a:r>
              <a:rPr lang="en-GB" sz="2600" dirty="0"/>
              <a:t>: The pupil has an interest in the subjects that they are studying. They recognise its value. </a:t>
            </a:r>
          </a:p>
          <a:p>
            <a:r>
              <a:rPr lang="en-GB" sz="2600" dirty="0"/>
              <a:t> </a:t>
            </a:r>
          </a:p>
          <a:p>
            <a:pPr marL="457200" lvl="0" indent="-457200">
              <a:buFont typeface="Arial" panose="020B0604020202020204" pitchFamily="34" charset="0"/>
              <a:buChar char="•"/>
            </a:pPr>
            <a:r>
              <a:rPr lang="en-GB" sz="2600" b="1" u="sng" dirty="0">
                <a:solidFill>
                  <a:srgbClr val="0070C0"/>
                </a:solidFill>
              </a:rPr>
              <a:t>Progressive</a:t>
            </a:r>
            <a:r>
              <a:rPr lang="en-GB" sz="2600" dirty="0"/>
              <a:t>: That the pupil is building on previous successes by choosing subjects that they are currently studying.  </a:t>
            </a:r>
          </a:p>
        </p:txBody>
      </p:sp>
    </p:spTree>
    <p:extLst>
      <p:ext uri="{BB962C8B-B14F-4D97-AF65-F5344CB8AC3E}">
        <p14:creationId xmlns:p14="http://schemas.microsoft.com/office/powerpoint/2010/main" val="31293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27.potx" id="{6B18C398-4F76-4BDC-B8A4-D02A96E0AA82}" vid="{FBF1AC64-E511-41D2-AA23-0E693E79C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7666</TotalTime>
  <Words>446</Words>
  <Application>Microsoft Office PowerPoint</Application>
  <PresentationFormat>Custom</PresentationFormat>
  <Paragraphs>262</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Educational subjects 16x9</vt:lpstr>
      <vt:lpstr>Office Theme</vt:lpstr>
      <vt:lpstr>Preparing for Senior Phase</vt:lpstr>
      <vt:lpstr>Welcome </vt:lpstr>
      <vt:lpstr>Lourdes Secondary School</vt:lpstr>
      <vt:lpstr>PowerPoint Presentation</vt:lpstr>
      <vt:lpstr>PowerPoint Presentation</vt:lpstr>
      <vt:lpstr>PowerPoint Presentation</vt:lpstr>
      <vt:lpstr>Pathways from S3</vt:lpstr>
      <vt:lpstr> S4 Choice Determines Future Pathways </vt:lpstr>
      <vt:lpstr> Choosing S4 Subjects </vt:lpstr>
      <vt:lpstr> Informed Choice </vt:lpstr>
      <vt:lpstr> Ensuring the Right Choice </vt:lpstr>
      <vt:lpstr> Free Choice </vt:lpstr>
      <vt:lpstr>Free Choice Example  </vt:lpstr>
      <vt:lpstr>Column Choice Example</vt:lpstr>
      <vt:lpstr> Supporting Choice </vt:lpstr>
      <vt:lpstr> SNSA (Scottish National Standardised Assessments) </vt:lpstr>
      <vt:lpstr>S3 Timeline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S3</dc:title>
  <dc:creator>Jonny</dc:creator>
  <cp:lastModifiedBy>JCarroll</cp:lastModifiedBy>
  <cp:revision>70</cp:revision>
  <cp:lastPrinted>2018-11-15T09:46:13Z</cp:lastPrinted>
  <dcterms:created xsi:type="dcterms:W3CDTF">2018-08-19T14:48:00Z</dcterms:created>
  <dcterms:modified xsi:type="dcterms:W3CDTF">2018-11-19T14:15:13Z</dcterms:modified>
</cp:coreProperties>
</file>