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3"/>
  </p:handoutMasterIdLst>
  <p:sldIdLst>
    <p:sldId id="258" r:id="rId2"/>
    <p:sldId id="263" r:id="rId3"/>
    <p:sldId id="270" r:id="rId4"/>
    <p:sldId id="281" r:id="rId5"/>
    <p:sldId id="282" r:id="rId6"/>
    <p:sldId id="283" r:id="rId7"/>
    <p:sldId id="284" r:id="rId8"/>
    <p:sldId id="286" r:id="rId9"/>
    <p:sldId id="285" r:id="rId10"/>
    <p:sldId id="266" r:id="rId11"/>
    <p:sldId id="277" r:id="rId12"/>
  </p:sldIdLst>
  <p:sldSz cx="9144000" cy="6858000" type="screen4x3"/>
  <p:notesSz cx="6858000" cy="9144000"/>
  <p:embeddedFontLst>
    <p:embeddedFont>
      <p:font typeface="Sassoon Infant Rg" panose="02000503030000020003" charset="0"/>
      <p:regular r:id="rId14"/>
      <p:bold r:id="rId15"/>
    </p:embeddedFont>
    <p:embeddedFont>
      <p:font typeface="Sassoon Infant Md" panose="02000603050000020003" charset="0"/>
      <p:regular r:id="rId16"/>
    </p:embeddedFont>
    <p:embeddedFont>
      <p:font typeface="BPreplay" panose="02000503000000020004" charset="0"/>
      <p:regular r:id="rId17"/>
      <p:bold r:id="rId18"/>
      <p:italic r:id="rId19"/>
      <p:boldItalic r:id="rId20"/>
    </p:embeddedFont>
    <p:embeddedFont>
      <p:font typeface="Twinkl SemiBold" charset="0"/>
      <p:bold r:id="rId21"/>
    </p:embeddedFont>
    <p:embeddedFont>
      <p:font typeface="Twinkl" panose="020B0604020202020204" charset="0"/>
      <p:regular r:id="rId22"/>
      <p:bold r:id="rId23"/>
    </p:embeddedFon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74"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16"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D77"/>
    <a:srgbClr val="35A961"/>
    <a:srgbClr val="7EDB03"/>
    <a:srgbClr val="FA510E"/>
    <a:srgbClr val="ED4705"/>
    <a:srgbClr val="F91768"/>
    <a:srgbClr val="EB0789"/>
    <a:srgbClr val="6AB3C6"/>
    <a:srgbClr val="E98533"/>
    <a:srgbClr val="F7E5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16" autoAdjust="0"/>
    <p:restoredTop sz="94660"/>
  </p:normalViewPr>
  <p:slideViewPr>
    <p:cSldViewPr snapToGrid="0" showGuides="1">
      <p:cViewPr varScale="1">
        <p:scale>
          <a:sx n="82" d="100"/>
          <a:sy n="82" d="100"/>
        </p:scale>
        <p:origin x="1014" y="96"/>
      </p:cViewPr>
      <p:guideLst>
        <p:guide orient="horz" pos="2160"/>
        <p:guide pos="2880"/>
        <p:guide pos="317"/>
        <p:guide orient="horz" pos="3974"/>
        <p:guide pos="5443"/>
        <p:guide orient="horz" pos="323"/>
        <p:guide pos="476"/>
        <p:guide orient="horz" pos="459"/>
        <p:guide orient="horz" pos="3816"/>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17/05/2020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52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563648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7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a:xfrm>
            <a:off x="628650" y="1127760"/>
            <a:ext cx="7886700" cy="1409700"/>
          </a:xfrm>
        </p:spPr>
        <p:txBody>
          <a:bodyPr>
            <a:normAutofit/>
          </a:bodyPr>
          <a:lstStyle/>
          <a:p>
            <a:r>
              <a:rPr lang="en-GB" dirty="0">
                <a:latin typeface="Twinkl" pitchFamily="2" charset="0"/>
              </a:rPr>
              <a:t>I can identify and talk about different forms of Islamic art and create my own geometric pattern based on traditional techniques.</a:t>
            </a:r>
          </a:p>
        </p:txBody>
      </p:sp>
      <p:sp>
        <p:nvSpPr>
          <p:cNvPr id="20" name="Content Placeholder 15"/>
          <p:cNvSpPr txBox="1">
            <a:spLocks/>
          </p:cNvSpPr>
          <p:nvPr/>
        </p:nvSpPr>
        <p:spPr>
          <a:xfrm>
            <a:off x="628650" y="3466802"/>
            <a:ext cx="7886700" cy="3019287"/>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2" charset="0"/>
              </a:rPr>
              <a:t>I can identify geometric patterns, vegetal patterns and calligraphy in different examples of Islamic art.</a:t>
            </a:r>
          </a:p>
          <a:p>
            <a:r>
              <a:rPr lang="en-GB" dirty="0">
                <a:latin typeface="Twinkl" pitchFamily="2" charset="0"/>
              </a:rPr>
              <a:t>I can identify and explain where different forms of Islamic art was used.</a:t>
            </a:r>
          </a:p>
          <a:p>
            <a:r>
              <a:rPr lang="en-GB" dirty="0">
                <a:latin typeface="Twinkl" pitchFamily="2" charset="0"/>
              </a:rPr>
              <a:t>I can create my own early Islamic style geometric pattern.</a:t>
            </a:r>
          </a:p>
        </p:txBody>
      </p:sp>
    </p:spTree>
    <p:extLst>
      <p:ext uri="{BB962C8B-B14F-4D97-AF65-F5344CB8AC3E}">
        <p14:creationId xmlns:p14="http://schemas.microsoft.com/office/powerpoint/2010/main" val="490991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146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a:xfrm>
            <a:off x="628650" y="1127760"/>
            <a:ext cx="7886700" cy="1661822"/>
          </a:xfrm>
        </p:spPr>
        <p:txBody>
          <a:bodyPr>
            <a:normAutofit/>
          </a:bodyPr>
          <a:lstStyle/>
          <a:p>
            <a:r>
              <a:rPr lang="en-GB" dirty="0">
                <a:latin typeface="Twinkl" pitchFamily="2" charset="0"/>
              </a:rPr>
              <a:t>I can identify and talk about different forms of Islamic art and create my own geometric pattern based on traditional techniques.</a:t>
            </a:r>
          </a:p>
        </p:txBody>
      </p:sp>
      <p:sp>
        <p:nvSpPr>
          <p:cNvPr id="20" name="Content Placeholder 15"/>
          <p:cNvSpPr txBox="1">
            <a:spLocks/>
          </p:cNvSpPr>
          <p:nvPr/>
        </p:nvSpPr>
        <p:spPr>
          <a:xfrm>
            <a:off x="628650" y="3466802"/>
            <a:ext cx="7886700" cy="3019287"/>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SemiBold" pitchFamily="2" charset="0"/>
              </a:rPr>
              <a:t>I can identify geometric patterns, vegetal patterns and calligraphy in different examples of Islamic art.</a:t>
            </a:r>
          </a:p>
          <a:p>
            <a:r>
              <a:rPr lang="en-GB" dirty="0">
                <a:latin typeface="Twinkl SemiBold" pitchFamily="2" charset="0"/>
              </a:rPr>
              <a:t>I can identify and explain where different forms of Islamic art was used.</a:t>
            </a:r>
          </a:p>
          <a:p>
            <a:r>
              <a:rPr lang="en-GB" dirty="0">
                <a:latin typeface="Twinkl SemiBold" pitchFamily="2" charset="0"/>
              </a:rPr>
              <a:t>I can create my own early Islamic style geometric pattern.</a:t>
            </a:r>
          </a:p>
        </p:txBody>
      </p:sp>
    </p:spTree>
    <p:extLst>
      <p:ext uri="{BB962C8B-B14F-4D97-AF65-F5344CB8AC3E}">
        <p14:creationId xmlns:p14="http://schemas.microsoft.com/office/powerpoint/2010/main" val="44728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238" y="1441008"/>
            <a:ext cx="8137525" cy="1606992"/>
          </a:xfrm>
          <a:prstGeom prst="rect">
            <a:avLst/>
          </a:prstGeom>
          <a:solidFill>
            <a:srgbClr val="FDC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a:xfrm>
            <a:off x="503238" y="789959"/>
            <a:ext cx="8137525" cy="651049"/>
          </a:xfrm>
        </p:spPr>
        <p:txBody>
          <a:bodyPr>
            <a:noAutofit/>
          </a:bodyPr>
          <a:lstStyle/>
          <a:p>
            <a:r>
              <a:rPr lang="en-GB" b="0" dirty="0">
                <a:latin typeface="Twinkl SemiBold" pitchFamily="2" charset="0"/>
              </a:rPr>
              <a:t>Islamic Art</a:t>
            </a:r>
          </a:p>
        </p:txBody>
      </p:sp>
      <p:sp>
        <p:nvSpPr>
          <p:cNvPr id="12" name="Content Placeholder 6"/>
          <p:cNvSpPr txBox="1">
            <a:spLocks/>
          </p:cNvSpPr>
          <p:nvPr/>
        </p:nvSpPr>
        <p:spPr>
          <a:xfrm>
            <a:off x="503238" y="1442872"/>
            <a:ext cx="8137525" cy="1298369"/>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GB" dirty="0">
                <a:latin typeface="Twinkl" pitchFamily="2" charset="0"/>
              </a:rPr>
              <a:t>What do you think of when you hear the term Islamic art?</a:t>
            </a:r>
          </a:p>
          <a:p>
            <a:pPr marL="0" indent="0" algn="ctr">
              <a:lnSpc>
                <a:spcPct val="100000"/>
              </a:lnSpc>
              <a:buFont typeface="Arial" panose="020B0604020202020204" pitchFamily="34" charset="0"/>
              <a:buNone/>
            </a:pPr>
            <a:r>
              <a:rPr lang="en-GB" dirty="0">
                <a:latin typeface="Twinkl" pitchFamily="2" charset="0"/>
              </a:rPr>
              <a:t>What patterns or pictures come to mind?</a:t>
            </a:r>
          </a:p>
          <a:p>
            <a:pPr marL="0" indent="0" algn="ctr">
              <a:lnSpc>
                <a:spcPct val="100000"/>
              </a:lnSpc>
              <a:buFont typeface="Arial" panose="020B0604020202020204" pitchFamily="34" charset="0"/>
              <a:buNone/>
            </a:pPr>
            <a:r>
              <a:rPr lang="en-GB" dirty="0">
                <a:latin typeface="Twinkl" pitchFamily="2" charset="0"/>
              </a:rPr>
              <a:t>Where do you think you might see examples of Islamic art?</a:t>
            </a:r>
          </a:p>
        </p:txBody>
      </p:sp>
      <p:sp>
        <p:nvSpPr>
          <p:cNvPr id="9" name="Rectangle 8"/>
          <p:cNvSpPr/>
          <p:nvPr/>
        </p:nvSpPr>
        <p:spPr>
          <a:xfrm>
            <a:off x="503238" y="5140411"/>
            <a:ext cx="8137525" cy="917489"/>
          </a:xfrm>
          <a:prstGeom prst="rect">
            <a:avLst/>
          </a:prstGeom>
          <a:solidFill>
            <a:srgbClr val="FDC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6"/>
          <p:cNvSpPr txBox="1">
            <a:spLocks/>
          </p:cNvSpPr>
          <p:nvPr/>
        </p:nvSpPr>
        <p:spPr>
          <a:xfrm>
            <a:off x="503238" y="5030450"/>
            <a:ext cx="8137525" cy="892556"/>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GB" dirty="0">
                <a:latin typeface="Twinkl" pitchFamily="2" charset="0"/>
              </a:rPr>
              <a:t>Talk to the other children in your group and jot down your ideas.</a:t>
            </a:r>
          </a:p>
          <a:p>
            <a:pPr marL="0" indent="0" algn="ctr">
              <a:lnSpc>
                <a:spcPct val="100000"/>
              </a:lnSpc>
              <a:buFont typeface="Arial" panose="020B0604020202020204" pitchFamily="34" charset="0"/>
              <a:buNone/>
            </a:pPr>
            <a:r>
              <a:rPr lang="en-GB" dirty="0">
                <a:latin typeface="Twinkl" pitchFamily="2" charset="0"/>
              </a:rPr>
              <a:t>Can you include any patterns or pictures that you have seen?</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361" r="57175"/>
          <a:stretch/>
        </p:blipFill>
        <p:spPr>
          <a:xfrm rot="5400000">
            <a:off x="3587579" y="21324"/>
            <a:ext cx="1968841" cy="8137527"/>
          </a:xfrm>
          <a:prstGeom prst="rect">
            <a:avLst/>
          </a:prstGeom>
        </p:spPr>
      </p:pic>
    </p:spTree>
    <p:extLst>
      <p:ext uri="{BB962C8B-B14F-4D97-AF65-F5344CB8AC3E}">
        <p14:creationId xmlns:p14="http://schemas.microsoft.com/office/powerpoint/2010/main" val="2242600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238" y="1499286"/>
            <a:ext cx="8137525" cy="2619633"/>
          </a:xfrm>
          <a:prstGeom prst="rect">
            <a:avLst/>
          </a:prstGeom>
          <a:solidFill>
            <a:srgbClr val="FDC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a:xfrm>
            <a:off x="503238" y="789959"/>
            <a:ext cx="8137525" cy="651049"/>
          </a:xfrm>
        </p:spPr>
        <p:txBody>
          <a:bodyPr>
            <a:noAutofit/>
          </a:bodyPr>
          <a:lstStyle/>
          <a:p>
            <a:r>
              <a:rPr lang="en-GB" b="0" dirty="0">
                <a:latin typeface="Twinkl SemiBold" pitchFamily="2" charset="0"/>
              </a:rPr>
              <a:t>Forms of Islamic Art</a:t>
            </a:r>
          </a:p>
        </p:txBody>
      </p:sp>
      <p:sp>
        <p:nvSpPr>
          <p:cNvPr id="12" name="Content Placeholder 6"/>
          <p:cNvSpPr txBox="1">
            <a:spLocks/>
          </p:cNvSpPr>
          <p:nvPr/>
        </p:nvSpPr>
        <p:spPr>
          <a:xfrm>
            <a:off x="503238" y="1311064"/>
            <a:ext cx="8137525" cy="173693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GB" sz="1600" dirty="0">
                <a:latin typeface="Twinkl" pitchFamily="2" charset="0"/>
              </a:rPr>
              <a:t>The term Islamic art represents all art created in the Islamic empire which was vast and varied in terms of style. As the Muslims took over more land, they inherited the art and culture of those lands also. This means that in the early days, Islamic art was built upon the styles and techniques of a wide range of earlier artistic forms, such as those developed under </a:t>
            </a:r>
            <a:r>
              <a:rPr lang="en-GB" sz="1600" dirty="0">
                <a:latin typeface="Twinkl SemiBold" pitchFamily="2" charset="0"/>
              </a:rPr>
              <a:t>Byzantine or Sasanian rule.</a:t>
            </a:r>
          </a:p>
          <a:p>
            <a:pPr marL="0" indent="0" algn="ctr">
              <a:lnSpc>
                <a:spcPct val="100000"/>
              </a:lnSpc>
              <a:buFont typeface="Arial" panose="020B0604020202020204" pitchFamily="34" charset="0"/>
              <a:buNone/>
            </a:pPr>
            <a:r>
              <a:rPr lang="en-GB" sz="1600" dirty="0">
                <a:latin typeface="Twinkl" pitchFamily="2" charset="0"/>
              </a:rPr>
              <a:t>It was during the </a:t>
            </a:r>
            <a:r>
              <a:rPr lang="en-GB" sz="1600" dirty="0">
                <a:latin typeface="Twinkl SemiBold" pitchFamily="2" charset="0"/>
              </a:rPr>
              <a:t>Umayyad dynasty </a:t>
            </a:r>
            <a:r>
              <a:rPr lang="en-GB" sz="1600" dirty="0">
                <a:latin typeface="Twinkl" pitchFamily="2" charset="0"/>
              </a:rPr>
              <a:t>(AD 661 – 750) that an artistic style which could be clearly defined as Islamic began to develop.</a:t>
            </a:r>
          </a:p>
          <a:p>
            <a:pPr marL="0" indent="0" algn="ctr">
              <a:lnSpc>
                <a:spcPct val="100000"/>
              </a:lnSpc>
              <a:buFont typeface="Arial" panose="020B0604020202020204" pitchFamily="34" charset="0"/>
              <a:buNone/>
            </a:pPr>
            <a:r>
              <a:rPr lang="en-GB" sz="1600" dirty="0">
                <a:latin typeface="Twinkl" pitchFamily="2" charset="0"/>
              </a:rPr>
              <a:t>Some forms of Islamic art are shown below. These art forms could be used on their own or in combination with each other.</a:t>
            </a:r>
          </a:p>
        </p:txBody>
      </p:sp>
      <p:sp>
        <p:nvSpPr>
          <p:cNvPr id="8" name="Rectangle 7"/>
          <p:cNvSpPr/>
          <p:nvPr/>
        </p:nvSpPr>
        <p:spPr>
          <a:xfrm>
            <a:off x="503237" y="4177197"/>
            <a:ext cx="8137525" cy="1880703"/>
          </a:xfrm>
          <a:prstGeom prst="rect">
            <a:avLst/>
          </a:prstGeom>
          <a:solidFill>
            <a:srgbClr val="35A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973" y="4350477"/>
            <a:ext cx="1795849" cy="129950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49024" y="4069348"/>
            <a:ext cx="1303929" cy="185735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1155" y="4786184"/>
            <a:ext cx="3473662" cy="560789"/>
          </a:xfrm>
          <a:prstGeom prst="rect">
            <a:avLst/>
          </a:prstGeom>
        </p:spPr>
      </p:pic>
      <p:sp>
        <p:nvSpPr>
          <p:cNvPr id="13" name="Content Placeholder 6"/>
          <p:cNvSpPr txBox="1">
            <a:spLocks/>
          </p:cNvSpPr>
          <p:nvPr/>
        </p:nvSpPr>
        <p:spPr>
          <a:xfrm>
            <a:off x="676512" y="5443075"/>
            <a:ext cx="2087563" cy="530378"/>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GB" sz="1600" dirty="0">
                <a:solidFill>
                  <a:schemeClr val="bg1"/>
                </a:solidFill>
              </a:rPr>
              <a:t>Geometric patterns</a:t>
            </a:r>
          </a:p>
        </p:txBody>
      </p:sp>
      <p:sp>
        <p:nvSpPr>
          <p:cNvPr id="14" name="Content Placeholder 6"/>
          <p:cNvSpPr txBox="1">
            <a:spLocks/>
          </p:cNvSpPr>
          <p:nvPr/>
        </p:nvSpPr>
        <p:spPr>
          <a:xfrm>
            <a:off x="2645354" y="5446777"/>
            <a:ext cx="2087563" cy="530378"/>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GB" sz="1600" dirty="0">
                <a:solidFill>
                  <a:schemeClr val="bg1"/>
                </a:solidFill>
              </a:rPr>
              <a:t>Vegetal patterns</a:t>
            </a:r>
          </a:p>
        </p:txBody>
      </p:sp>
      <p:sp>
        <p:nvSpPr>
          <p:cNvPr id="15" name="Content Placeholder 6"/>
          <p:cNvSpPr txBox="1">
            <a:spLocks/>
          </p:cNvSpPr>
          <p:nvPr/>
        </p:nvSpPr>
        <p:spPr>
          <a:xfrm>
            <a:off x="5536161" y="5181588"/>
            <a:ext cx="2087563" cy="530378"/>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GB" sz="1600" dirty="0">
                <a:solidFill>
                  <a:schemeClr val="bg1"/>
                </a:solidFill>
              </a:rPr>
              <a:t>Islamic calligraphy</a:t>
            </a:r>
          </a:p>
        </p:txBody>
      </p:sp>
    </p:spTree>
    <p:extLst>
      <p:ext uri="{BB962C8B-B14F-4D97-AF65-F5344CB8AC3E}">
        <p14:creationId xmlns:p14="http://schemas.microsoft.com/office/powerpoint/2010/main" val="4019167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238" y="1993556"/>
            <a:ext cx="8137525" cy="2705533"/>
          </a:xfrm>
          <a:prstGeom prst="rect">
            <a:avLst/>
          </a:prstGeom>
          <a:solidFill>
            <a:srgbClr val="FDC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a:xfrm>
            <a:off x="503238" y="946071"/>
            <a:ext cx="8137525" cy="651049"/>
          </a:xfrm>
        </p:spPr>
        <p:txBody>
          <a:bodyPr>
            <a:noAutofit/>
          </a:bodyPr>
          <a:lstStyle/>
          <a:p>
            <a:pPr algn="ctr"/>
            <a:r>
              <a:rPr lang="en-GB" b="0" dirty="0">
                <a:latin typeface="Twinkl SemiBold" pitchFamily="2" charset="0"/>
              </a:rPr>
              <a:t>Forms of Islamic Art</a:t>
            </a:r>
            <a:br>
              <a:rPr lang="en-GB" b="0" dirty="0">
                <a:latin typeface="Twinkl SemiBold" pitchFamily="2" charset="0"/>
              </a:rPr>
            </a:br>
            <a:r>
              <a:rPr lang="en-GB" b="0" dirty="0">
                <a:latin typeface="Twinkl SemiBold" pitchFamily="2" charset="0"/>
              </a:rPr>
              <a:t>Calligraphy</a:t>
            </a:r>
          </a:p>
        </p:txBody>
      </p:sp>
      <p:sp>
        <p:nvSpPr>
          <p:cNvPr id="12" name="Content Placeholder 6"/>
          <p:cNvSpPr txBox="1">
            <a:spLocks/>
          </p:cNvSpPr>
          <p:nvPr/>
        </p:nvSpPr>
        <p:spPr>
          <a:xfrm>
            <a:off x="585534" y="1838184"/>
            <a:ext cx="4068762" cy="2855219"/>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600" dirty="0">
                <a:latin typeface="Twinkl" pitchFamily="2" charset="0"/>
              </a:rPr>
              <a:t>Calligraphy, which is a form of artistic writing, allowed early Islamic artists to communicate a text in a decorative form. Calligraphy in the early Islamic civilisation was used to decorate many different items including manuscripts, clothing, pottery, buildings and armour. The photo on the right shows a page from the </a:t>
            </a:r>
            <a:r>
              <a:rPr lang="en-GB" sz="1600" dirty="0">
                <a:latin typeface="Twinkl SemiBold" pitchFamily="2" charset="0"/>
              </a:rPr>
              <a:t>Qur’an</a:t>
            </a:r>
            <a:r>
              <a:rPr lang="en-GB" sz="1600" dirty="0">
                <a:latin typeface="Twinkl" pitchFamily="2" charset="0"/>
              </a:rPr>
              <a:t>, which is written using calligraphy.</a:t>
            </a:r>
          </a:p>
        </p:txBody>
      </p:sp>
      <p:sp>
        <p:nvSpPr>
          <p:cNvPr id="8" name="Rectangle 7"/>
          <p:cNvSpPr/>
          <p:nvPr/>
        </p:nvSpPr>
        <p:spPr>
          <a:xfrm>
            <a:off x="503237" y="4819135"/>
            <a:ext cx="8137525" cy="1238765"/>
          </a:xfrm>
          <a:prstGeom prst="rect">
            <a:avLst/>
          </a:prstGeom>
          <a:solidFill>
            <a:srgbClr val="35A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614" y="4882488"/>
            <a:ext cx="7086772" cy="1144091"/>
          </a:xfrm>
          <a:prstGeom prst="rect">
            <a:avLst/>
          </a:prstGeom>
        </p:spPr>
      </p:pic>
      <p:pic>
        <p:nvPicPr>
          <p:cNvPr id="16" name="Picture 2" descr="https://farm9.staticflickr.com/8069/8171889008_f09cae0652_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940" y="1999727"/>
            <a:ext cx="4042803" cy="26965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5" y="6107668"/>
            <a:ext cx="4572000" cy="169277"/>
          </a:xfrm>
          <a:prstGeom prst="rect">
            <a:avLst/>
          </a:prstGeom>
        </p:spPr>
        <p:txBody>
          <a:bodyPr>
            <a:spAutoFit/>
          </a:bodyPr>
          <a:lstStyle/>
          <a:p>
            <a:pPr algn="ctr"/>
            <a:r>
              <a:rPr lang="en-GB" sz="500" dirty="0">
                <a:solidFill>
                  <a:srgbClr val="000000"/>
                </a:solidFill>
                <a:latin typeface="BPreplay" panose="02000503000000020004" pitchFamily="50" charset="0"/>
              </a:rPr>
              <a:t>Photo courtesy of </a:t>
            </a:r>
            <a:r>
              <a:rPr lang="en-GB" sz="500" dirty="0" err="1">
                <a:solidFill>
                  <a:srgbClr val="000000"/>
                </a:solidFill>
                <a:latin typeface="BPreplay" panose="02000503000000020004" pitchFamily="50" charset="0"/>
              </a:rPr>
              <a:t>jikatu</a:t>
            </a:r>
            <a:r>
              <a:rPr lang="en-GB" sz="500" dirty="0">
                <a:solidFill>
                  <a:srgbClr val="000000"/>
                </a:solidFill>
                <a:latin typeface="BPreplay" panose="02000503000000020004" pitchFamily="50" charset="0"/>
              </a:rPr>
              <a:t> (@flickr.com) - granted under creative commons licence - attribution</a:t>
            </a:r>
            <a:endParaRPr lang="en-GB" sz="500" dirty="0">
              <a:latin typeface="BPreplay" panose="02000503000000020004" pitchFamily="50" charset="0"/>
            </a:endParaRPr>
          </a:p>
        </p:txBody>
      </p:sp>
    </p:spTree>
    <p:extLst>
      <p:ext uri="{BB962C8B-B14F-4D97-AF65-F5344CB8AC3E}">
        <p14:creationId xmlns:p14="http://schemas.microsoft.com/office/powerpoint/2010/main" val="2629212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4788" r="786"/>
          <a:stretch/>
        </p:blipFill>
        <p:spPr>
          <a:xfrm rot="5400000">
            <a:off x="2446639" y="2875734"/>
            <a:ext cx="1238765" cy="5125568"/>
          </a:xfrm>
          <a:prstGeom prst="rect">
            <a:avLst/>
          </a:prstGeom>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64788" r="786" b="41076"/>
          <a:stretch/>
        </p:blipFill>
        <p:spPr>
          <a:xfrm rot="16200000" flipH="1">
            <a:off x="6503045" y="3928422"/>
            <a:ext cx="1238765" cy="3020193"/>
          </a:xfrm>
          <a:prstGeom prst="rect">
            <a:avLst/>
          </a:prstGeom>
        </p:spPr>
      </p:pic>
      <p:sp>
        <p:nvSpPr>
          <p:cNvPr id="2" name="Rectangle 1"/>
          <p:cNvSpPr/>
          <p:nvPr/>
        </p:nvSpPr>
        <p:spPr>
          <a:xfrm>
            <a:off x="503238" y="1993556"/>
            <a:ext cx="8137525" cy="2705533"/>
          </a:xfrm>
          <a:prstGeom prst="rect">
            <a:avLst/>
          </a:prstGeom>
          <a:solidFill>
            <a:srgbClr val="FDC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132"/>
          <a:stretch/>
        </p:blipFill>
        <p:spPr>
          <a:xfrm rot="5400000">
            <a:off x="5274506" y="1329992"/>
            <a:ext cx="2702690" cy="4029822"/>
          </a:xfrm>
          <a:prstGeom prst="rect">
            <a:avLst/>
          </a:prstGeom>
        </p:spPr>
      </p:pic>
      <p:sp>
        <p:nvSpPr>
          <p:cNvPr id="6" name="Title 5"/>
          <p:cNvSpPr>
            <a:spLocks noGrp="1"/>
          </p:cNvSpPr>
          <p:nvPr>
            <p:ph type="title"/>
          </p:nvPr>
        </p:nvSpPr>
        <p:spPr>
          <a:xfrm>
            <a:off x="503238" y="946071"/>
            <a:ext cx="8137525" cy="651049"/>
          </a:xfrm>
        </p:spPr>
        <p:txBody>
          <a:bodyPr>
            <a:noAutofit/>
          </a:bodyPr>
          <a:lstStyle/>
          <a:p>
            <a:pPr algn="ctr"/>
            <a:r>
              <a:rPr lang="en-GB" b="0" dirty="0">
                <a:latin typeface="Twinkl SemiBold" pitchFamily="2" charset="0"/>
              </a:rPr>
              <a:t>Forms of Islamic Art</a:t>
            </a:r>
            <a:br>
              <a:rPr lang="en-GB" b="0" dirty="0">
                <a:latin typeface="Twinkl SemiBold" pitchFamily="2" charset="0"/>
              </a:rPr>
            </a:br>
            <a:r>
              <a:rPr lang="en-GB" b="0" dirty="0">
                <a:latin typeface="Twinkl SemiBold" pitchFamily="2" charset="0"/>
              </a:rPr>
              <a:t>Vegetal Patterns</a:t>
            </a:r>
          </a:p>
        </p:txBody>
      </p:sp>
      <p:sp>
        <p:nvSpPr>
          <p:cNvPr id="12" name="Content Placeholder 6"/>
          <p:cNvSpPr txBox="1">
            <a:spLocks/>
          </p:cNvSpPr>
          <p:nvPr/>
        </p:nvSpPr>
        <p:spPr>
          <a:xfrm>
            <a:off x="602092" y="1832748"/>
            <a:ext cx="3969908" cy="2855219"/>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600" dirty="0">
                <a:latin typeface="Twinkl" pitchFamily="2" charset="0"/>
              </a:rPr>
              <a:t>These semi-natural patterns used in early Islamic art decorated buildings, textiles, pottery and manuscripts. The patterns are based on plants and flowers found in the natural world.</a:t>
            </a:r>
          </a:p>
          <a:p>
            <a:pPr marL="0" indent="0">
              <a:lnSpc>
                <a:spcPct val="100000"/>
              </a:lnSpc>
              <a:buFont typeface="Arial" panose="020B0604020202020204" pitchFamily="34" charset="0"/>
              <a:buNone/>
            </a:pPr>
            <a:r>
              <a:rPr lang="en-GB" sz="1600" dirty="0">
                <a:latin typeface="Twinkl" pitchFamily="2" charset="0"/>
              </a:rPr>
              <a:t>Islamic Vegetal patterns feature Arabesque (meaning ‘in the Arab fashion’ in French) patterns consisting of </a:t>
            </a:r>
            <a:r>
              <a:rPr lang="en-GB" sz="1600" dirty="0">
                <a:latin typeface="Twinkl SemiBold" pitchFamily="2" charset="0"/>
              </a:rPr>
              <a:t>foliage</a:t>
            </a:r>
            <a:r>
              <a:rPr lang="en-GB" sz="1600" dirty="0">
                <a:latin typeface="Twinkl" pitchFamily="2" charset="0"/>
              </a:rPr>
              <a:t> and </a:t>
            </a:r>
            <a:r>
              <a:rPr lang="en-GB" sz="1600" dirty="0">
                <a:latin typeface="Twinkl SemiBold" pitchFamily="2" charset="0"/>
              </a:rPr>
              <a:t>flowers</a:t>
            </a:r>
            <a:r>
              <a:rPr lang="en-GB" sz="1600" dirty="0">
                <a:latin typeface="Twinkl" pitchFamily="2" charset="0"/>
              </a:rPr>
              <a:t> in a linear pattern.</a:t>
            </a:r>
          </a:p>
        </p:txBody>
      </p:sp>
      <p:sp>
        <p:nvSpPr>
          <p:cNvPr id="5" name="Rectangle 4"/>
          <p:cNvSpPr/>
          <p:nvPr/>
        </p:nvSpPr>
        <p:spPr>
          <a:xfrm>
            <a:off x="2286005" y="6107668"/>
            <a:ext cx="4572000" cy="169277"/>
          </a:xfrm>
          <a:prstGeom prst="rect">
            <a:avLst/>
          </a:prstGeom>
        </p:spPr>
        <p:txBody>
          <a:bodyPr>
            <a:spAutoFit/>
          </a:bodyPr>
          <a:lstStyle/>
          <a:p>
            <a:pPr algn="ctr"/>
            <a:r>
              <a:rPr lang="en-GB" sz="500" dirty="0">
                <a:solidFill>
                  <a:srgbClr val="000000"/>
                </a:solidFill>
                <a:latin typeface="BPreplay" panose="02000503000000020004" pitchFamily="50" charset="0"/>
              </a:rPr>
              <a:t>Photo courtesy of Effervescing Elephant (@flickr.com) - granted under creative commons licence - attribution</a:t>
            </a:r>
            <a:endParaRPr lang="en-GB" sz="500" dirty="0">
              <a:latin typeface="BPreplay" panose="02000503000000020004" pitchFamily="50" charset="0"/>
            </a:endParaRPr>
          </a:p>
        </p:txBody>
      </p:sp>
    </p:spTree>
    <p:extLst>
      <p:ext uri="{BB962C8B-B14F-4D97-AF65-F5344CB8AC3E}">
        <p14:creationId xmlns:p14="http://schemas.microsoft.com/office/powerpoint/2010/main" val="968112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238" y="1993556"/>
            <a:ext cx="8137525" cy="2705533"/>
          </a:xfrm>
          <a:prstGeom prst="rect">
            <a:avLst/>
          </a:prstGeom>
          <a:solidFill>
            <a:srgbClr val="FDC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0577"/>
          <a:stretch/>
        </p:blipFill>
        <p:spPr>
          <a:xfrm>
            <a:off x="4610940" y="1993556"/>
            <a:ext cx="4029822" cy="2702690"/>
          </a:xfrm>
          <a:prstGeom prst="rect">
            <a:avLst/>
          </a:prstGeom>
        </p:spPr>
      </p:pic>
      <p:sp>
        <p:nvSpPr>
          <p:cNvPr id="6" name="Title 5"/>
          <p:cNvSpPr>
            <a:spLocks noGrp="1"/>
          </p:cNvSpPr>
          <p:nvPr>
            <p:ph type="title"/>
          </p:nvPr>
        </p:nvSpPr>
        <p:spPr>
          <a:xfrm>
            <a:off x="503238" y="946071"/>
            <a:ext cx="8137525" cy="651049"/>
          </a:xfrm>
        </p:spPr>
        <p:txBody>
          <a:bodyPr>
            <a:noAutofit/>
          </a:bodyPr>
          <a:lstStyle/>
          <a:p>
            <a:pPr algn="ctr"/>
            <a:r>
              <a:rPr lang="en-GB" b="0" dirty="0">
                <a:latin typeface="Twinkl SemiBold" pitchFamily="2" charset="0"/>
              </a:rPr>
              <a:t>Forms of Islamic Art</a:t>
            </a:r>
            <a:br>
              <a:rPr lang="en-GB" b="0" dirty="0">
                <a:latin typeface="Twinkl SemiBold" pitchFamily="2" charset="0"/>
              </a:rPr>
            </a:br>
            <a:r>
              <a:rPr lang="en-GB" b="0" dirty="0">
                <a:latin typeface="Twinkl SemiBold" pitchFamily="2" charset="0"/>
              </a:rPr>
              <a:t>Geometric Patterns</a:t>
            </a:r>
          </a:p>
        </p:txBody>
      </p:sp>
      <p:sp>
        <p:nvSpPr>
          <p:cNvPr id="12" name="Content Placeholder 6"/>
          <p:cNvSpPr txBox="1">
            <a:spLocks/>
          </p:cNvSpPr>
          <p:nvPr/>
        </p:nvSpPr>
        <p:spPr>
          <a:xfrm>
            <a:off x="519712" y="1832748"/>
            <a:ext cx="4274708" cy="2855219"/>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600" dirty="0">
                <a:latin typeface="Twinkl" pitchFamily="2" charset="0"/>
              </a:rPr>
              <a:t>Geometric patterns were very popular in the early Islamic civilisation and they decorated everything from clothing to mosques. Geometric patterns could be used on their own or combined with calligraphy or vegetal patterns to form more complex artwork.</a:t>
            </a:r>
          </a:p>
          <a:p>
            <a:pPr marL="0" indent="0">
              <a:lnSpc>
                <a:spcPct val="100000"/>
              </a:lnSpc>
              <a:buFont typeface="Arial" panose="020B0604020202020204" pitchFamily="34" charset="0"/>
              <a:buNone/>
            </a:pPr>
            <a:r>
              <a:rPr lang="en-GB" sz="1600" dirty="0">
                <a:latin typeface="Twinkl" pitchFamily="2" charset="0"/>
              </a:rPr>
              <a:t>Geometric patterns consist of repeating, interlaced or overlapped shapes arranged in complex, intricate patterns.</a:t>
            </a:r>
          </a:p>
        </p:txBody>
      </p:sp>
      <p:sp>
        <p:nvSpPr>
          <p:cNvPr id="8" name="Rectangle 7"/>
          <p:cNvSpPr/>
          <p:nvPr/>
        </p:nvSpPr>
        <p:spPr>
          <a:xfrm>
            <a:off x="503237" y="4819135"/>
            <a:ext cx="8137525" cy="1238765"/>
          </a:xfrm>
          <a:prstGeom prst="rect">
            <a:avLst/>
          </a:prstGeom>
          <a:solidFill>
            <a:srgbClr val="35A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86005" y="6107668"/>
            <a:ext cx="4572000" cy="169277"/>
          </a:xfrm>
          <a:prstGeom prst="rect">
            <a:avLst/>
          </a:prstGeom>
        </p:spPr>
        <p:txBody>
          <a:bodyPr>
            <a:spAutoFit/>
          </a:bodyPr>
          <a:lstStyle/>
          <a:p>
            <a:pPr algn="ctr"/>
            <a:r>
              <a:rPr lang="en-GB" sz="500" dirty="0">
                <a:solidFill>
                  <a:srgbClr val="000000"/>
                </a:solidFill>
                <a:latin typeface="BPreplay" panose="02000503000000020004" pitchFamily="50" charset="0"/>
              </a:rPr>
              <a:t>Photo courtesy of mark </a:t>
            </a:r>
            <a:r>
              <a:rPr lang="en-GB" sz="500" dirty="0" err="1">
                <a:solidFill>
                  <a:srgbClr val="000000"/>
                </a:solidFill>
                <a:latin typeface="BPreplay" panose="02000503000000020004" pitchFamily="50" charset="0"/>
              </a:rPr>
              <a:t>muehlhaeusler</a:t>
            </a:r>
            <a:r>
              <a:rPr lang="en-GB" sz="500" dirty="0">
                <a:solidFill>
                  <a:srgbClr val="000000"/>
                </a:solidFill>
                <a:latin typeface="BPreplay" panose="02000503000000020004" pitchFamily="50" charset="0"/>
              </a:rPr>
              <a:t> (@flickr.com) - granted under creative commons licence - attribution</a:t>
            </a:r>
            <a:endParaRPr lang="en-GB" sz="500" dirty="0">
              <a:latin typeface="BPreplay" panose="02000503000000020004" pitchFamily="50"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7375" b="11539"/>
          <a:stretch/>
        </p:blipFill>
        <p:spPr>
          <a:xfrm>
            <a:off x="503238" y="4816292"/>
            <a:ext cx="8137524" cy="1241608"/>
          </a:xfrm>
          <a:prstGeom prst="rect">
            <a:avLst/>
          </a:prstGeom>
        </p:spPr>
      </p:pic>
    </p:spTree>
    <p:extLst>
      <p:ext uri="{BB962C8B-B14F-4D97-AF65-F5344CB8AC3E}">
        <p14:creationId xmlns:p14="http://schemas.microsoft.com/office/powerpoint/2010/main" val="982686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238" y="1993556"/>
            <a:ext cx="8137525" cy="1739545"/>
          </a:xfrm>
          <a:prstGeom prst="rect">
            <a:avLst/>
          </a:prstGeom>
          <a:solidFill>
            <a:srgbClr val="FDC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ontent Placeholder 6"/>
          <p:cNvSpPr txBox="1">
            <a:spLocks/>
          </p:cNvSpPr>
          <p:nvPr/>
        </p:nvSpPr>
        <p:spPr>
          <a:xfrm>
            <a:off x="519711" y="1832748"/>
            <a:ext cx="8121051" cy="1900353"/>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600" dirty="0">
                <a:latin typeface="Twinkl" pitchFamily="2" charset="0"/>
              </a:rPr>
              <a:t>It is rare for Islamic art to contain images of people or animals.</a:t>
            </a:r>
          </a:p>
          <a:p>
            <a:pPr marL="0" indent="0">
              <a:lnSpc>
                <a:spcPct val="100000"/>
              </a:lnSpc>
              <a:buFont typeface="Arial" panose="020B0604020202020204" pitchFamily="34" charset="0"/>
              <a:buNone/>
            </a:pPr>
            <a:r>
              <a:rPr lang="en-GB" sz="1600" dirty="0">
                <a:latin typeface="Twinkl" pitchFamily="2" charset="0"/>
              </a:rPr>
              <a:t>Some believe that it is completely forbidden to even make or draw these images so that people aren’t tempted to worship anything other than God.</a:t>
            </a:r>
          </a:p>
          <a:p>
            <a:pPr marL="0" indent="0">
              <a:lnSpc>
                <a:spcPct val="100000"/>
              </a:lnSpc>
              <a:buFont typeface="Arial" panose="020B0604020202020204" pitchFamily="34" charset="0"/>
              <a:buNone/>
            </a:pPr>
            <a:r>
              <a:rPr lang="en-GB" sz="1600" dirty="0">
                <a:latin typeface="Twinkl" pitchFamily="2" charset="0"/>
              </a:rPr>
              <a:t>However, others argue that The </a:t>
            </a:r>
            <a:r>
              <a:rPr lang="en-GB" sz="1600" dirty="0" err="1">
                <a:latin typeface="Twinkl" pitchFamily="2" charset="0"/>
              </a:rPr>
              <a:t>Qu’ran</a:t>
            </a:r>
            <a:r>
              <a:rPr lang="en-GB" sz="1600" dirty="0">
                <a:latin typeface="Twinkl" pitchFamily="2" charset="0"/>
              </a:rPr>
              <a:t> doesn’t actually forbid the making of figures, statues or images of people or animals as long as they are not worshipped.</a:t>
            </a:r>
          </a:p>
          <a:p>
            <a:pPr marL="0" indent="0">
              <a:lnSpc>
                <a:spcPct val="100000"/>
              </a:lnSpc>
              <a:buFont typeface="Arial" panose="020B0604020202020204" pitchFamily="34" charset="0"/>
              <a:buNone/>
            </a:pPr>
            <a:endParaRPr lang="en-GB" sz="1600" dirty="0">
              <a:latin typeface="Twinkl" pitchFamily="2" charset="0"/>
            </a:endParaRPr>
          </a:p>
        </p:txBody>
      </p:sp>
      <p:sp>
        <p:nvSpPr>
          <p:cNvPr id="8" name="Rectangle 7"/>
          <p:cNvSpPr/>
          <p:nvPr/>
        </p:nvSpPr>
        <p:spPr>
          <a:xfrm>
            <a:off x="503237" y="4819135"/>
            <a:ext cx="8137525" cy="1238765"/>
          </a:xfrm>
          <a:prstGeom prst="rect">
            <a:avLst/>
          </a:prstGeom>
          <a:solidFill>
            <a:srgbClr val="35A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8979" b="11539"/>
          <a:stretch/>
        </p:blipFill>
        <p:spPr>
          <a:xfrm>
            <a:off x="503238" y="3733101"/>
            <a:ext cx="8137524" cy="2324799"/>
          </a:xfrm>
          <a:prstGeom prst="rect">
            <a:avLst/>
          </a:prstGeom>
        </p:spPr>
      </p:pic>
      <p:sp>
        <p:nvSpPr>
          <p:cNvPr id="10" name="Title 5"/>
          <p:cNvSpPr>
            <a:spLocks noGrp="1"/>
          </p:cNvSpPr>
          <p:nvPr>
            <p:ph type="title"/>
          </p:nvPr>
        </p:nvSpPr>
        <p:spPr>
          <a:xfrm>
            <a:off x="503238" y="789959"/>
            <a:ext cx="8137525" cy="651049"/>
          </a:xfrm>
        </p:spPr>
        <p:txBody>
          <a:bodyPr>
            <a:noAutofit/>
          </a:bodyPr>
          <a:lstStyle/>
          <a:p>
            <a:r>
              <a:rPr lang="en-GB" b="0" dirty="0">
                <a:latin typeface="Twinkl SemiBold" pitchFamily="2" charset="0"/>
              </a:rPr>
              <a:t>People and Animals</a:t>
            </a:r>
          </a:p>
        </p:txBody>
      </p:sp>
    </p:spTree>
    <p:extLst>
      <p:ext uri="{BB962C8B-B14F-4D97-AF65-F5344CB8AC3E}">
        <p14:creationId xmlns:p14="http://schemas.microsoft.com/office/powerpoint/2010/main" val="459740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238" y="1638716"/>
            <a:ext cx="8137525" cy="1300233"/>
          </a:xfrm>
          <a:prstGeom prst="rect">
            <a:avLst/>
          </a:prstGeom>
          <a:solidFill>
            <a:srgbClr val="FDC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a:xfrm>
            <a:off x="503238" y="789959"/>
            <a:ext cx="8137525" cy="651049"/>
          </a:xfrm>
        </p:spPr>
        <p:txBody>
          <a:bodyPr>
            <a:noAutofit/>
          </a:bodyPr>
          <a:lstStyle/>
          <a:p>
            <a:r>
              <a:rPr lang="en-GB" b="0" dirty="0">
                <a:latin typeface="Twinkl SemiBold" pitchFamily="2" charset="0"/>
              </a:rPr>
              <a:t>Presenting Our Patterns</a:t>
            </a:r>
          </a:p>
        </p:txBody>
      </p:sp>
      <p:sp>
        <p:nvSpPr>
          <p:cNvPr id="12" name="Content Placeholder 6"/>
          <p:cNvSpPr txBox="1">
            <a:spLocks/>
          </p:cNvSpPr>
          <p:nvPr/>
        </p:nvSpPr>
        <p:spPr>
          <a:xfrm>
            <a:off x="503238" y="1640580"/>
            <a:ext cx="8137525" cy="1143809"/>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GB" sz="2000" dirty="0">
                <a:latin typeface="Twinkl" pitchFamily="2" charset="0"/>
              </a:rPr>
              <a:t>Can you explain how you created your design?</a:t>
            </a:r>
          </a:p>
          <a:p>
            <a:pPr marL="0" indent="0" algn="ctr">
              <a:lnSpc>
                <a:spcPct val="100000"/>
              </a:lnSpc>
              <a:buFont typeface="Arial" panose="020B0604020202020204" pitchFamily="34" charset="0"/>
              <a:buNone/>
            </a:pPr>
            <a:r>
              <a:rPr lang="en-GB" sz="2000" dirty="0">
                <a:latin typeface="Twinkl" pitchFamily="2" charset="0"/>
              </a:rPr>
              <a:t>Where can you imagine your geometric pattern being used?</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31233" b="11539"/>
          <a:stretch/>
        </p:blipFill>
        <p:spPr>
          <a:xfrm>
            <a:off x="503238" y="2938949"/>
            <a:ext cx="8137524" cy="3369776"/>
          </a:xfrm>
          <a:prstGeom prst="rect">
            <a:avLst/>
          </a:prstGeom>
        </p:spPr>
      </p:pic>
    </p:spTree>
    <p:extLst>
      <p:ext uri="{BB962C8B-B14F-4D97-AF65-F5344CB8AC3E}">
        <p14:creationId xmlns:p14="http://schemas.microsoft.com/office/powerpoint/2010/main" val="4199322219"/>
      </p:ext>
    </p:extLst>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1478</TotalTime>
  <Words>672</Words>
  <Application>Microsoft Office PowerPoint</Application>
  <PresentationFormat>On-screen Show (4:3)</PresentationFormat>
  <Paragraphs>47</Paragraphs>
  <Slides>11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Sassoon Infant Rg</vt:lpstr>
      <vt:lpstr>Sassoon Infant Md</vt:lpstr>
      <vt:lpstr>BPreplay</vt:lpstr>
      <vt:lpstr>Twinkl SemiBold</vt:lpstr>
      <vt:lpstr>Arial</vt:lpstr>
      <vt:lpstr>Twinkl</vt:lpstr>
      <vt:lpstr>Calibri</vt:lpstr>
      <vt:lpstr>Office Theme</vt:lpstr>
      <vt:lpstr>PowerPoint Presentation</vt:lpstr>
      <vt:lpstr>PowerPoint Presentation</vt:lpstr>
      <vt:lpstr>Islamic Art</vt:lpstr>
      <vt:lpstr>Forms of Islamic Art</vt:lpstr>
      <vt:lpstr>Forms of Islamic Art Calligraphy</vt:lpstr>
      <vt:lpstr>Forms of Islamic Art Vegetal Patterns</vt:lpstr>
      <vt:lpstr>Forms of Islamic Art Geometric Patterns</vt:lpstr>
      <vt:lpstr>People and Animals</vt:lpstr>
      <vt:lpstr>Presenting Our Patterns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Antonia Brooks</cp:lastModifiedBy>
  <cp:revision>107</cp:revision>
  <dcterms:created xsi:type="dcterms:W3CDTF">2014-10-01T16:09:27Z</dcterms:created>
  <dcterms:modified xsi:type="dcterms:W3CDTF">2020-05-17T12:20:57Z</dcterms:modified>
</cp:coreProperties>
</file>