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83" r:id="rId3"/>
    <p:sldId id="272" r:id="rId4"/>
    <p:sldId id="284" r:id="rId5"/>
    <p:sldId id="273" r:id="rId6"/>
    <p:sldId id="274" r:id="rId7"/>
    <p:sldId id="275" r:id="rId8"/>
    <p:sldId id="276" r:id="rId9"/>
    <p:sldId id="278" r:id="rId10"/>
    <p:sldId id="279" r:id="rId11"/>
    <p:sldId id="280" r:id="rId12"/>
    <p:sldId id="281" r:id="rId13"/>
    <p:sldId id="282" r:id="rId14"/>
    <p:sldId id="277" r:id="rId15"/>
    <p:sldId id="267" r:id="rId16"/>
  </p:sldIdLst>
  <p:sldSz cx="9144000" cy="6858000" type="screen4x3"/>
  <p:notesSz cx="6858000" cy="9144000"/>
  <p:embeddedFontLst>
    <p:embeddedFont>
      <p:font typeface="Twinkl SemiBold" pitchFamily="2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itchFamily="2" charset="0"/>
      <p:regular r:id="rId24"/>
      <p:bold r:id="rId25"/>
    </p:embeddedFont>
    <p:embeddedFont>
      <p:font typeface="Sassoon Infant Rg" panose="02000503030000020003" pitchFamily="50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36E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36" autoAdjust="0"/>
  </p:normalViewPr>
  <p:slideViewPr>
    <p:cSldViewPr snapToGrid="0" showGuides="1">
      <p:cViewPr varScale="1">
        <p:scale>
          <a:sx n="93" d="100"/>
          <a:sy n="93" d="100"/>
        </p:scale>
        <p:origin x="2022" y="96"/>
      </p:cViewPr>
      <p:guideLst>
        <p:guide orient="horz" pos="2160"/>
        <p:guide pos="2880"/>
        <p:guide pos="340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293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868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82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705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1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4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332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56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73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4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6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Teacher Note - Please check the content in this link, including any comments, is suitable for your educational environment before showing. Twinkl accepts no responsibility for the content of third-party websites.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64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hyperlink" Target="https://www.youtube.com/watch?v=gTevMU1l0QE&amp;list=PLFgOFSe9_XBgxm77ejHKTm5LVLmf0rpz_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hyperlink" Target="https://www.youtube.com/watch?v=nd9xha3vk5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hyperlink" Target="https://www.youtube.com/watch?v=NmVEU03Nvb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hyperlink" Target="https://www.youtube.com/watch?v=poCw2CCrfz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24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slide" Target="slide5.xml"/><Relationship Id="rId19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slide" Target="slide11.xml"/><Relationship Id="rId22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lt6O8L9Tmg" TargetMode="External"/><Relationship Id="rId5" Type="http://schemas.openxmlformats.org/officeDocument/2006/relationships/image" Target="../media/image17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hyperlink" Target="https://www.youtube.com/watch?v=twrdXx6dTh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384FA4D-4862-434C-AE6B-1DBD8D00F2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582" r="14425" b="3330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0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B538BF9-78B6-4417-92CD-26B5B9BC51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12517"/>
          <a:stretch/>
        </p:blipFill>
        <p:spPr>
          <a:xfrm>
            <a:off x="1365249" y="1023936"/>
            <a:ext cx="6413501" cy="48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9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7B652BF-7E13-44C7-B366-E50CA6371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12475"/>
          <a:stretch/>
        </p:blipFill>
        <p:spPr>
          <a:xfrm>
            <a:off x="1365249" y="1023936"/>
            <a:ext cx="6413501" cy="480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9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446C0E-C5C8-403E-B3FE-1A8914C5A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5613930"/>
          </a:xfrm>
        </p:spPr>
        <p:txBody>
          <a:bodyPr/>
          <a:lstStyle/>
          <a:p>
            <a:pPr algn="ctr"/>
            <a:r>
              <a:rPr lang="en-GB" sz="3200" dirty="0"/>
              <a:t>What's your favourite musical instrument?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Can you play an instrument?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What type of music do you listen to?</a:t>
            </a:r>
          </a:p>
        </p:txBody>
      </p:sp>
    </p:spTree>
    <p:extLst>
      <p:ext uri="{BB962C8B-B14F-4D97-AF65-F5344CB8AC3E}">
        <p14:creationId xmlns:p14="http://schemas.microsoft.com/office/powerpoint/2010/main" val="140548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6056934" y="3754962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brass</a:t>
            </a:r>
          </a:p>
        </p:txBody>
      </p:sp>
      <p:sp>
        <p:nvSpPr>
          <p:cNvPr id="40" name="Oval 39"/>
          <p:cNvSpPr/>
          <p:nvPr/>
        </p:nvSpPr>
        <p:spPr>
          <a:xfrm>
            <a:off x="2522745" y="3759526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woodwind</a:t>
            </a:r>
          </a:p>
        </p:txBody>
      </p:sp>
      <p:sp>
        <p:nvSpPr>
          <p:cNvPr id="41" name="Oval 40"/>
          <p:cNvSpPr/>
          <p:nvPr/>
        </p:nvSpPr>
        <p:spPr>
          <a:xfrm>
            <a:off x="4289840" y="1505877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strings</a:t>
            </a:r>
          </a:p>
        </p:txBody>
      </p:sp>
      <p:sp>
        <p:nvSpPr>
          <p:cNvPr id="15" name="Oval 14"/>
          <p:cNvSpPr/>
          <p:nvPr/>
        </p:nvSpPr>
        <p:spPr>
          <a:xfrm>
            <a:off x="909298" y="1452473"/>
            <a:ext cx="2334848" cy="2334848"/>
          </a:xfrm>
          <a:prstGeom prst="ellipse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 b="1" dirty="0">
                <a:solidFill>
                  <a:schemeClr val="tx1"/>
                </a:solidFill>
              </a:rPr>
              <a:t>percussion</a:t>
            </a:r>
            <a:endParaRPr lang="en-GB" sz="2300" b="1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Click an instrument to watch a video: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BD6F8F-45DB-4FFF-B35B-0F3A8F49B322}"/>
              </a:ext>
            </a:extLst>
          </p:cNvPr>
          <p:cNvGrpSpPr/>
          <p:nvPr/>
        </p:nvGrpSpPr>
        <p:grpSpPr>
          <a:xfrm>
            <a:off x="5193726" y="1417960"/>
            <a:ext cx="1576779" cy="977072"/>
            <a:chOff x="656890" y="2636912"/>
            <a:chExt cx="2744669" cy="170076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15672">
              <a:off x="1265182" y="2028620"/>
              <a:ext cx="1528085" cy="2744669"/>
            </a:xfrm>
            <a:prstGeom prst="rect">
              <a:avLst/>
            </a:prstGeom>
          </p:spPr>
        </p:pic>
        <p:sp>
          <p:nvSpPr>
            <p:cNvPr id="45" name="TextBox 44">
              <a:hlinkClick r:id="rId4" action="ppaction://hlinksldjump"/>
            </p:cNvPr>
            <p:cNvSpPr txBox="1"/>
            <p:nvPr/>
          </p:nvSpPr>
          <p:spPr>
            <a:xfrm>
              <a:off x="1272774" y="3725859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violin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0396987-EDD9-470D-81D0-7223553B07ED}"/>
              </a:ext>
            </a:extLst>
          </p:cNvPr>
          <p:cNvGrpSpPr/>
          <p:nvPr/>
        </p:nvGrpSpPr>
        <p:grpSpPr>
          <a:xfrm>
            <a:off x="4821839" y="2795924"/>
            <a:ext cx="1863725" cy="1110874"/>
            <a:chOff x="3088695" y="1704241"/>
            <a:chExt cx="3244148" cy="193367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8695" y="1704241"/>
              <a:ext cx="3244148" cy="1933676"/>
            </a:xfrm>
            <a:prstGeom prst="rect">
              <a:avLst/>
            </a:prstGeom>
          </p:spPr>
        </p:pic>
        <p:sp>
          <p:nvSpPr>
            <p:cNvPr id="48" name="TextBox 47">
              <a:hlinkClick r:id="rId6" action="ppaction://hlinksldjump"/>
            </p:cNvPr>
            <p:cNvSpPr txBox="1"/>
            <p:nvPr/>
          </p:nvSpPr>
          <p:spPr>
            <a:xfrm>
              <a:off x="3300177" y="2229483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guitar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949970-479C-4D58-B9CE-E53DE590BE28}"/>
              </a:ext>
            </a:extLst>
          </p:cNvPr>
          <p:cNvGrpSpPr/>
          <p:nvPr/>
        </p:nvGrpSpPr>
        <p:grpSpPr>
          <a:xfrm>
            <a:off x="3858853" y="1780365"/>
            <a:ext cx="1519834" cy="1170584"/>
            <a:chOff x="-1103627" y="3589498"/>
            <a:chExt cx="2645546" cy="203761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72020B3-52AF-46F1-8C1E-AC9DE4192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 flipH="1">
              <a:off x="-1103627" y="3589498"/>
              <a:ext cx="2645546" cy="2037612"/>
            </a:xfrm>
            <a:prstGeom prst="rect">
              <a:avLst/>
            </a:prstGeom>
          </p:spPr>
        </p:pic>
        <p:sp>
          <p:nvSpPr>
            <p:cNvPr id="51" name="TextBox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E2B01C4E-2A50-4162-A07F-A2148C5DA0F4}"/>
                </a:ext>
              </a:extLst>
            </p:cNvPr>
            <p:cNvSpPr txBox="1"/>
            <p:nvPr/>
          </p:nvSpPr>
          <p:spPr>
            <a:xfrm>
              <a:off x="-749230" y="4285141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cello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843AA9D-2637-4906-88AF-388AE1D7D231}"/>
              </a:ext>
            </a:extLst>
          </p:cNvPr>
          <p:cNvGrpSpPr/>
          <p:nvPr/>
        </p:nvGrpSpPr>
        <p:grpSpPr>
          <a:xfrm>
            <a:off x="2283922" y="1314959"/>
            <a:ext cx="1389746" cy="1236994"/>
            <a:chOff x="5648326" y="3818102"/>
            <a:chExt cx="2645547" cy="235476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48326" y="3818102"/>
              <a:ext cx="2645547" cy="2354765"/>
            </a:xfrm>
            <a:prstGeom prst="rect">
              <a:avLst/>
            </a:prstGeom>
          </p:spPr>
        </p:pic>
        <p:sp>
          <p:nvSpPr>
            <p:cNvPr id="54" name="TextBox 53">
              <a:hlinkClick r:id="rId10" action="ppaction://hlinksldjump"/>
            </p:cNvPr>
            <p:cNvSpPr txBox="1"/>
            <p:nvPr/>
          </p:nvSpPr>
          <p:spPr>
            <a:xfrm>
              <a:off x="6002723" y="4897696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piano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739EC6-5FD9-4051-80F5-E37A975EE688}"/>
              </a:ext>
            </a:extLst>
          </p:cNvPr>
          <p:cNvGrpSpPr/>
          <p:nvPr/>
        </p:nvGrpSpPr>
        <p:grpSpPr>
          <a:xfrm>
            <a:off x="1210916" y="2826014"/>
            <a:ext cx="1698234" cy="1080784"/>
            <a:chOff x="2095500" y="4035426"/>
            <a:chExt cx="3232790" cy="205739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500" y="4035426"/>
              <a:ext cx="3232790" cy="2057399"/>
            </a:xfrm>
            <a:prstGeom prst="rect">
              <a:avLst/>
            </a:prstGeom>
          </p:spPr>
        </p:pic>
        <p:sp>
          <p:nvSpPr>
            <p:cNvPr id="57" name="TextBox 56">
              <a:hlinkClick r:id="rId12" action="ppaction://hlinksldjump"/>
            </p:cNvPr>
            <p:cNvSpPr txBox="1"/>
            <p:nvPr/>
          </p:nvSpPr>
          <p:spPr>
            <a:xfrm>
              <a:off x="2635248" y="4995483"/>
              <a:ext cx="2230224" cy="87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drums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CDFCF6-2CA5-45C1-8D36-2E9DA6F2FF0D}"/>
              </a:ext>
            </a:extLst>
          </p:cNvPr>
          <p:cNvGrpSpPr/>
          <p:nvPr/>
        </p:nvGrpSpPr>
        <p:grpSpPr>
          <a:xfrm>
            <a:off x="665948" y="1773953"/>
            <a:ext cx="1657970" cy="966423"/>
            <a:chOff x="8272940" y="4341493"/>
            <a:chExt cx="2708044" cy="183969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E5087B7-A521-4DF3-B9BE-29C9E20B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769" y="4341493"/>
              <a:ext cx="2220831" cy="1839699"/>
            </a:xfrm>
            <a:prstGeom prst="rect">
              <a:avLst/>
            </a:prstGeom>
          </p:spPr>
        </p:pic>
        <p:sp>
          <p:nvSpPr>
            <p:cNvPr id="60" name="TextBox 59">
              <a:hlinkClick r:id="rId14" action="ppaction://hlinksldjump"/>
              <a:extLst>
                <a:ext uri="{FF2B5EF4-FFF2-40B4-BE49-F238E27FC236}">
                  <a16:creationId xmlns:a16="http://schemas.microsoft.com/office/drawing/2014/main" id="{A88B0B43-BED1-4550-9314-69BC8EC5697C}"/>
                </a:ext>
              </a:extLst>
            </p:cNvPr>
            <p:cNvSpPr txBox="1"/>
            <p:nvPr/>
          </p:nvSpPr>
          <p:spPr>
            <a:xfrm>
              <a:off x="8272940" y="4863200"/>
              <a:ext cx="2708044" cy="87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xylophone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A0D9374-D0C6-4143-918F-331497CC536F}"/>
              </a:ext>
            </a:extLst>
          </p:cNvPr>
          <p:cNvGrpSpPr/>
          <p:nvPr/>
        </p:nvGrpSpPr>
        <p:grpSpPr>
          <a:xfrm>
            <a:off x="6418776" y="5157586"/>
            <a:ext cx="1969574" cy="708161"/>
            <a:chOff x="-1668815" y="124701"/>
            <a:chExt cx="2610182" cy="93849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6EA66DD-2839-4D3F-959F-3FEF88333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8815" y="124701"/>
              <a:ext cx="2610182" cy="938492"/>
            </a:xfrm>
            <a:prstGeom prst="rect">
              <a:avLst/>
            </a:prstGeom>
          </p:spPr>
        </p:pic>
        <p:sp>
          <p:nvSpPr>
            <p:cNvPr id="63" name="TextBox 62">
              <a:hlinkClick r:id="rId16" action="ppaction://hlinksldjump"/>
              <a:extLst>
                <a:ext uri="{FF2B5EF4-FFF2-40B4-BE49-F238E27FC236}">
                  <a16:creationId xmlns:a16="http://schemas.microsoft.com/office/drawing/2014/main" id="{14FD744E-3096-4A52-9EAE-275513CB67FF}"/>
                </a:ext>
              </a:extLst>
            </p:cNvPr>
            <p:cNvSpPr txBox="1"/>
            <p:nvPr/>
          </p:nvSpPr>
          <p:spPr>
            <a:xfrm>
              <a:off x="-1332099" y="270782"/>
              <a:ext cx="1936750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trumpet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08962" y="3486907"/>
            <a:ext cx="1461420" cy="1498076"/>
            <a:chOff x="6443932" y="3447074"/>
            <a:chExt cx="1461420" cy="1498076"/>
          </a:xfrm>
        </p:grpSpPr>
        <p:pic>
          <p:nvPicPr>
            <p:cNvPr id="13" name="Picture 12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4306">
              <a:off x="6600169" y="3447074"/>
              <a:ext cx="886086" cy="1498076"/>
            </a:xfrm>
            <a:prstGeom prst="rect">
              <a:avLst/>
            </a:prstGeom>
          </p:spPr>
        </p:pic>
        <p:sp>
          <p:nvSpPr>
            <p:cNvPr id="64" name="TextBox 63">
              <a:hlinkClick r:id="rId16" action="ppaction://hlinksldjump"/>
              <a:extLst>
                <a:ext uri="{FF2B5EF4-FFF2-40B4-BE49-F238E27FC236}">
                  <a16:creationId xmlns:a16="http://schemas.microsoft.com/office/drawing/2014/main" id="{14FD744E-3096-4A52-9EAE-275513CB67FF}"/>
                </a:ext>
              </a:extLst>
            </p:cNvPr>
            <p:cNvSpPr txBox="1"/>
            <p:nvPr/>
          </p:nvSpPr>
          <p:spPr>
            <a:xfrm>
              <a:off x="6443932" y="4199860"/>
              <a:ext cx="14614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tuba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C5F2988-69C1-4594-B358-04315F74FEE2}"/>
              </a:ext>
            </a:extLst>
          </p:cNvPr>
          <p:cNvGrpSpPr/>
          <p:nvPr/>
        </p:nvGrpSpPr>
        <p:grpSpPr>
          <a:xfrm>
            <a:off x="2132579" y="3906798"/>
            <a:ext cx="1815413" cy="1165495"/>
            <a:chOff x="5648325" y="1577343"/>
            <a:chExt cx="2405879" cy="1544574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325" y="1577343"/>
              <a:ext cx="2405879" cy="1544574"/>
            </a:xfrm>
            <a:prstGeom prst="rect">
              <a:avLst/>
            </a:prstGeom>
          </p:spPr>
        </p:pic>
        <p:sp>
          <p:nvSpPr>
            <p:cNvPr id="67" name="TextBox 66">
              <a:hlinkClick r:id="rId20" action="ppaction://hlinksldjump"/>
            </p:cNvPr>
            <p:cNvSpPr txBox="1"/>
            <p:nvPr/>
          </p:nvSpPr>
          <p:spPr>
            <a:xfrm>
              <a:off x="5955028" y="2095239"/>
              <a:ext cx="1936751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flute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522F85D-EF59-4034-B2E9-8EA64BCC7A9F}"/>
              </a:ext>
            </a:extLst>
          </p:cNvPr>
          <p:cNvGrpSpPr/>
          <p:nvPr/>
        </p:nvGrpSpPr>
        <p:grpSpPr>
          <a:xfrm>
            <a:off x="3947992" y="4062599"/>
            <a:ext cx="1461420" cy="1807135"/>
            <a:chOff x="-1870097" y="1355193"/>
            <a:chExt cx="1936750" cy="239490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CAD937E-041A-4F6A-8BB3-7B9BED4EA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-2172932" y="1940895"/>
              <a:ext cx="2394909" cy="1223506"/>
            </a:xfrm>
            <a:prstGeom prst="rect">
              <a:avLst/>
            </a:prstGeom>
          </p:spPr>
        </p:pic>
        <p:sp>
          <p:nvSpPr>
            <p:cNvPr id="70" name="TextBox 69">
              <a:hlinkClick r:id="rId22" action="ppaction://hlinksldjump"/>
              <a:extLst>
                <a:ext uri="{FF2B5EF4-FFF2-40B4-BE49-F238E27FC236}">
                  <a16:creationId xmlns:a16="http://schemas.microsoft.com/office/drawing/2014/main" id="{BF662224-E098-48A3-8A1C-4051B6BEB20C}"/>
                </a:ext>
              </a:extLst>
            </p:cNvPr>
            <p:cNvSpPr txBox="1"/>
            <p:nvPr/>
          </p:nvSpPr>
          <p:spPr>
            <a:xfrm>
              <a:off x="-1870097" y="2733663"/>
              <a:ext cx="1936750" cy="6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clarinet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727DE8-940F-4E3F-A565-32DD1BB23D80}"/>
              </a:ext>
            </a:extLst>
          </p:cNvPr>
          <p:cNvGrpSpPr/>
          <p:nvPr/>
        </p:nvGrpSpPr>
        <p:grpSpPr>
          <a:xfrm>
            <a:off x="2219009" y="5126707"/>
            <a:ext cx="2089944" cy="1046099"/>
            <a:chOff x="8118834" y="1750604"/>
            <a:chExt cx="2769703" cy="138634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C8524A9-5574-4BE0-8061-A68A6D25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7118">
              <a:off x="8118834" y="1750604"/>
              <a:ext cx="2415777" cy="1351634"/>
            </a:xfrm>
            <a:prstGeom prst="rect">
              <a:avLst/>
            </a:prstGeom>
          </p:spPr>
        </p:pic>
        <p:sp>
          <p:nvSpPr>
            <p:cNvPr id="73" name="TextBox 72">
              <a:hlinkClick r:id="rId24" action="ppaction://hlinksldjump"/>
              <a:extLst>
                <a:ext uri="{FF2B5EF4-FFF2-40B4-BE49-F238E27FC236}">
                  <a16:creationId xmlns:a16="http://schemas.microsoft.com/office/drawing/2014/main" id="{CEDDB8DC-6B31-47C1-98E2-03DD334F7792}"/>
                </a:ext>
              </a:extLst>
            </p:cNvPr>
            <p:cNvSpPr txBox="1"/>
            <p:nvPr/>
          </p:nvSpPr>
          <p:spPr>
            <a:xfrm>
              <a:off x="8482658" y="2525126"/>
              <a:ext cx="2405879" cy="61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n w="9525"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saxophone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63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ol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E21DB92D-396B-4A04-998A-68C61E3D0AFA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48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E21DB92D-396B-4A04-998A-68C61E3D0AFA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2" name="ilt6O8L9Tmg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55650" y="1197903"/>
            <a:ext cx="7632701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9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11005CCC-F828-46F7-B3BB-861E0A96A3B2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717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i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3979"/>
            <a:ext cx="7632700" cy="4290042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D69FBF14-7BD3-4E3B-9C69-23E7448DD87D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652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l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1282303"/>
            <a:ext cx="7632700" cy="4293394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BEEFC283-E539-4B40-B8CF-9EE15746CDA3}"/>
              </a:ext>
            </a:extLst>
          </p:cNvPr>
          <p:cNvSpPr/>
          <p:nvPr/>
        </p:nvSpPr>
        <p:spPr>
          <a:xfrm>
            <a:off x="7410617" y="5796501"/>
            <a:ext cx="977734" cy="404951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710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u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5250" y="1023937"/>
            <a:ext cx="6413500" cy="4810125"/>
          </a:xfrm>
          <a:prstGeom prst="rect">
            <a:avLst/>
          </a:prstGeom>
        </p:spPr>
      </p:pic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346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0ED03399-1BFC-410B-9B8F-18F432B04954}"/>
              </a:ext>
            </a:extLst>
          </p:cNvPr>
          <p:cNvSpPr/>
          <p:nvPr/>
        </p:nvSpPr>
        <p:spPr>
          <a:xfrm>
            <a:off x="7410617" y="5929477"/>
            <a:ext cx="977734" cy="367390"/>
          </a:xfrm>
          <a:prstGeom prst="roundRect">
            <a:avLst>
              <a:gd name="adj" fmla="val 185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6000"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back</a:t>
            </a:r>
          </a:p>
        </p:txBody>
      </p:sp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722DFAD0-FBD9-4C5D-93D7-A65E8B8B77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3" r="5647"/>
          <a:stretch/>
        </p:blipFill>
        <p:spPr>
          <a:xfrm>
            <a:off x="1365249" y="1023936"/>
            <a:ext cx="6413501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92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115</TotalTime>
  <Words>580</Words>
  <Application>Microsoft Office PowerPoint</Application>
  <PresentationFormat>On-screen Show (4:3)</PresentationFormat>
  <Paragraphs>58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Twinkl SemiBold</vt:lpstr>
      <vt:lpstr>Calibri</vt:lpstr>
      <vt:lpstr>Twinkl</vt:lpstr>
      <vt:lpstr>Arial</vt:lpstr>
      <vt:lpstr>Sassoon Infant Rg</vt:lpstr>
      <vt:lpstr>Office Theme</vt:lpstr>
      <vt:lpstr>PowerPoint Presentation</vt:lpstr>
      <vt:lpstr>Click an instrument to watch a video: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What's your favourite musical instrument?  Can you play an instrument?  What type of music do you listen to?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Erik Winterburn</dc:creator>
  <cp:lastModifiedBy>Simone Wouters</cp:lastModifiedBy>
  <cp:revision>18</cp:revision>
  <dcterms:created xsi:type="dcterms:W3CDTF">2017-07-12T12:16:44Z</dcterms:created>
  <dcterms:modified xsi:type="dcterms:W3CDTF">2020-04-08T09:12:18Z</dcterms:modified>
</cp:coreProperties>
</file>