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6"/>
  </p:notesMasterIdLst>
  <p:handoutMasterIdLst>
    <p:handoutMasterId r:id="rId17"/>
  </p:handoutMasterIdLst>
  <p:sldIdLst>
    <p:sldId id="690" r:id="rId7"/>
    <p:sldId id="710" r:id="rId8"/>
    <p:sldId id="714" r:id="rId9"/>
    <p:sldId id="713" r:id="rId10"/>
    <p:sldId id="716" r:id="rId11"/>
    <p:sldId id="715" r:id="rId12"/>
    <p:sldId id="717" r:id="rId13"/>
    <p:sldId id="708" r:id="rId14"/>
    <p:sldId id="693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orient="horz" pos="1570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pos="1066">
          <p15:clr>
            <a:srgbClr val="A4A3A4"/>
          </p15:clr>
        </p15:guide>
        <p15:guide id="5" pos="4513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mbersp" initials="c" lastIdx="6" clrIdx="0"/>
  <p:cmAuthor id="1" name="hassonk" initials="" lastIdx="2" clrIdx="1"/>
  <p:cmAuthor id="2" name="spencec" initials="s" lastIdx="8" clrIdx="2"/>
  <p:cmAuthor id="3" name="uttersone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F2B"/>
    <a:srgbClr val="00ABBC"/>
    <a:srgbClr val="3CBEBB"/>
    <a:srgbClr val="F15A22"/>
    <a:srgbClr val="00ABBA"/>
    <a:srgbClr val="8D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5" autoAdjust="0"/>
    <p:restoredTop sz="72874" autoAdjust="0"/>
  </p:normalViewPr>
  <p:slideViewPr>
    <p:cSldViewPr>
      <p:cViewPr varScale="1">
        <p:scale>
          <a:sx n="66" d="100"/>
          <a:sy n="66" d="100"/>
        </p:scale>
        <p:origin x="2382" y="72"/>
      </p:cViewPr>
      <p:guideLst>
        <p:guide orient="horz" pos="3385"/>
        <p:guide orient="horz" pos="1570"/>
        <p:guide orient="horz" pos="2478"/>
        <p:guide pos="1066"/>
        <p:guide pos="45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2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4-16T13:39:38.281" idx="8">
    <p:pos x="1308" y="-119"/>
    <p:text>This page needs to be adaptable by the adviser - speech bubbles must be editable!!!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0F0E86-D8DD-4F15-AF20-031FD6CB99CC}" type="datetimeFigureOut">
              <a:rPr lang="en-GB"/>
              <a:pPr>
                <a:defRPr/>
              </a:pPr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D8CE8F-D0A3-4F3F-9733-10C67D2D03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49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1BC91A-4483-41E5-B55B-189447E1CE44}" type="datetimeFigureOut">
              <a:rPr lang="en-GB"/>
              <a:pPr>
                <a:defRPr/>
              </a:pPr>
              <a:t>15/01/2018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9ABF65-007D-4950-8C3E-24C077B1B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41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Personalise slide...</a:t>
            </a:r>
            <a:r>
              <a:rPr lang="en-GB" baseline="0" dirty="0" smtClean="0"/>
              <a:t> </a:t>
            </a:r>
            <a:br>
              <a:rPr lang="en-GB" baseline="0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Introduce yourself to class and explain your role within the school as Careers Adviser</a:t>
            </a:r>
            <a:br>
              <a:rPr lang="en-GB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Brief introduction to SDS</a:t>
            </a:r>
            <a:br>
              <a:rPr lang="en-GB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Explain why you are here in relation to title of group work. 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732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Personalise slide...</a:t>
            </a:r>
            <a:r>
              <a:rPr lang="en-GB" baseline="0" dirty="0" smtClean="0"/>
              <a:t> </a:t>
            </a:r>
            <a:br>
              <a:rPr lang="en-GB" baseline="0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Introduce yourself to class and explain your role within the school as Careers Adviser</a:t>
            </a:r>
            <a:br>
              <a:rPr lang="en-GB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Brief introduction to SDS</a:t>
            </a:r>
            <a:br>
              <a:rPr lang="en-GB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Explain why you are here in relation to title of group work. 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295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95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Personalise slide...</a:t>
            </a:r>
            <a:r>
              <a:rPr lang="en-GB" baseline="0" dirty="0" smtClean="0"/>
              <a:t> </a:t>
            </a:r>
            <a:br>
              <a:rPr lang="en-GB" baseline="0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Introduce yourself to class and explain your role within the school as Careers Adviser</a:t>
            </a:r>
            <a:br>
              <a:rPr lang="en-GB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Brief introduction to SDS</a:t>
            </a:r>
            <a:br>
              <a:rPr lang="en-GB" dirty="0" smtClean="0"/>
            </a:b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Explain why you are here in relation to title of group work. 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51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Emphasise average requirements required for each.</a:t>
            </a:r>
            <a:r>
              <a:rPr lang="en-GB" baseline="0" dirty="0" smtClean="0"/>
              <a:t>  N4/5’s for NC/NQ, 1 or 2 </a:t>
            </a:r>
            <a:r>
              <a:rPr lang="en-GB" baseline="0" dirty="0" err="1" smtClean="0"/>
              <a:t>highers</a:t>
            </a:r>
            <a:r>
              <a:rPr lang="en-GB" baseline="0" dirty="0" smtClean="0"/>
              <a:t> for HNC/D and 4 or 5 </a:t>
            </a:r>
            <a:r>
              <a:rPr lang="en-GB" baseline="0" dirty="0" err="1" smtClean="0"/>
              <a:t>highers</a:t>
            </a:r>
            <a:r>
              <a:rPr lang="en-GB" baseline="0" dirty="0" smtClean="0"/>
              <a:t> (often from one sitting) for </a:t>
            </a:r>
            <a:r>
              <a:rPr lang="en-GB" baseline="0" dirty="0" err="1" smtClean="0"/>
              <a:t>uni</a:t>
            </a:r>
            <a:endParaRPr lang="en-GB" baseline="0" dirty="0" smtClean="0"/>
          </a:p>
          <a:p>
            <a:r>
              <a:rPr lang="en-GB" baseline="0" dirty="0" smtClean="0"/>
              <a:t>Where you can study  (degrees at college too) and relationship between </a:t>
            </a:r>
            <a:r>
              <a:rPr lang="en-GB" baseline="0" dirty="0" err="1" smtClean="0"/>
              <a:t>quals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Stress progression.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AF622-518E-4D65-82A4-F1EFEB43836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4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Emphasise average requirements required for each.  N4/5’s for NC/NQ, 1 or 2 highers for HNC/D and 4 or 5 highers (often from one sitting) for uni</a:t>
            </a:r>
          </a:p>
          <a:p>
            <a:r>
              <a:rPr lang="en-GB" altLang="en-US" smtClean="0"/>
              <a:t>Where you can study  (degrees at college too) and relationship between quals. </a:t>
            </a:r>
          </a:p>
          <a:p>
            <a:endParaRPr lang="en-GB" altLang="en-US" smtClean="0"/>
          </a:p>
          <a:p>
            <a:r>
              <a:rPr lang="en-GB" altLang="en-US" smtClean="0"/>
              <a:t>Stress progression.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BB9A7E-2569-4870-A38B-A38935A6A9D8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27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 to the group about our website My</a:t>
            </a:r>
            <a:r>
              <a:rPr lang="en-GB" baseline="0" dirty="0" smtClean="0"/>
              <a:t> World of Work – myworldofwork.co.uk -</a:t>
            </a:r>
            <a:r>
              <a:rPr lang="en-GB" dirty="0" smtClean="0"/>
              <a:t> and the fact</a:t>
            </a:r>
            <a:r>
              <a:rPr lang="en-GB" baseline="0" dirty="0" smtClean="0"/>
              <a:t> that they will use it to progress through school and beyond.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81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Reminder</a:t>
            </a:r>
            <a:r>
              <a:rPr lang="en-GB" baseline="0" dirty="0" smtClean="0"/>
              <a:t> of what we have done today...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C3BA66-33B4-46F1-AE33-80B844BF4D3A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1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6934-DC72-46D8-8E47-A94DF145E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E4D8-D770-41A8-9D8B-9926C5259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64EF-6C3B-4DAB-8899-90605AF113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67BC-5036-4AC6-8202-172F76654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B7FB-E109-465E-8A2A-C68755E19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E1C2-B1EE-47C7-A3D3-047AFB620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5550-B077-401B-AD3D-8DB1D0E26C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36C9-AD11-493F-9E39-86AB3C08D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94D7-2803-4957-90EE-9BE74C39D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6483-BC0A-452B-9B0D-43CA7A63EC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9805-D605-46DC-8F48-A7D04309E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E299-EEDB-4F19-9285-BB0BD81BA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FC11-95B7-4BA6-943A-7A6402481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2F35-C443-4AF8-9C8D-D66A847CF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6322-7D3D-4DFF-8DD3-F4C8EB7DF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C88B-E9F2-4D03-BEE2-3F6A994A56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4E37-D5ED-4570-8D93-5509E9E15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14AA-E7C8-44CD-B02E-DF3E6111C5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A88B-98BD-40AF-A999-92A3D23017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C93F-9EFF-46AB-8C32-6862759C36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7EBF-949F-446E-AC92-17BC3DEC9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FD1C-8B3C-4D25-BD18-18237DDB3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2A04C-23F0-41FB-A107-291201C78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0D851-DE6A-4DBE-BA54-E92BCD3F08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" TargetMode="External"/><Relationship Id="rId2" Type="http://schemas.openxmlformats.org/officeDocument/2006/relationships/hyperlink" Target="http://www.myworldofwork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spects.ac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rf.com/photo_9976759_3d-little-human-character-climbing-on-an-orange-ladd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hyperlink" Target="mailto:roddy.campbell@sds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Skills Development Scotland</a:t>
            </a:r>
          </a:p>
        </p:txBody>
      </p:sp>
      <p:pic>
        <p:nvPicPr>
          <p:cNvPr id="4" name="Picture 3" descr="Footsteps1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3CBEBB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>
          <a:xfrm>
            <a:off x="5364088" y="4869160"/>
            <a:ext cx="1224136" cy="1152128"/>
          </a:xfrm>
          <a:prstGeom prst="rect">
            <a:avLst/>
          </a:prstGeom>
        </p:spPr>
      </p:pic>
      <p:pic>
        <p:nvPicPr>
          <p:cNvPr id="5" name="Picture 4" descr="Footsteps1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3CBEBB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>
          <a:xfrm>
            <a:off x="4355976" y="4581128"/>
            <a:ext cx="1224136" cy="1152128"/>
          </a:xfrm>
          <a:prstGeom prst="rect">
            <a:avLst/>
          </a:prstGeom>
        </p:spPr>
      </p:pic>
      <p:pic>
        <p:nvPicPr>
          <p:cNvPr id="6" name="Picture 5" descr="Footsteps1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3CBEBB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>
          <a:xfrm>
            <a:off x="6156176" y="4221088"/>
            <a:ext cx="1152128" cy="1152128"/>
          </a:xfrm>
          <a:prstGeom prst="rect">
            <a:avLst/>
          </a:prstGeom>
        </p:spPr>
      </p:pic>
      <p:pic>
        <p:nvPicPr>
          <p:cNvPr id="7" name="Picture 6" descr="Footsteps1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3CBEBB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>
          <a:xfrm>
            <a:off x="7524328" y="4581128"/>
            <a:ext cx="1224136" cy="1152128"/>
          </a:xfrm>
          <a:prstGeom prst="rect">
            <a:avLst/>
          </a:prstGeom>
        </p:spPr>
      </p:pic>
      <p:pic>
        <p:nvPicPr>
          <p:cNvPr id="8" name="Picture 7" descr="Footsteps1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3CBEBB">
                <a:tint val="45000"/>
                <a:satMod val="400000"/>
              </a:srgbClr>
            </a:duotone>
            <a:lum bright="20000"/>
          </a:blip>
          <a:srcRect/>
          <a:stretch>
            <a:fillRect/>
          </a:stretch>
        </p:blipFill>
        <p:spPr>
          <a:xfrm>
            <a:off x="7991872" y="3789040"/>
            <a:ext cx="1152128" cy="1152128"/>
          </a:xfrm>
          <a:prstGeom prst="rect">
            <a:avLst/>
          </a:prstGeom>
        </p:spPr>
      </p:pic>
      <p:pic>
        <p:nvPicPr>
          <p:cNvPr id="27656" name="Picture 15" descr="SDS_A4_Core_Marque+Anchor_CMYK_REV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300000">
            <a:off x="-76200" y="307975"/>
            <a:ext cx="27749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17"/>
          <p:cNvSpPr txBox="1">
            <a:spLocks noChangeArrowheads="1"/>
          </p:cNvSpPr>
          <p:nvPr/>
        </p:nvSpPr>
        <p:spPr bwMode="auto">
          <a:xfrm rot="-300000">
            <a:off x="783147" y="2535531"/>
            <a:ext cx="71456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b="1" dirty="0" smtClean="0"/>
              <a:t>Roddy Campbell</a:t>
            </a:r>
            <a:endParaRPr lang="en-GB" sz="4800" b="1" dirty="0"/>
          </a:p>
          <a:p>
            <a:r>
              <a:rPr lang="en-GB" sz="4800" b="1" dirty="0"/>
              <a:t>School </a:t>
            </a:r>
            <a:r>
              <a:rPr lang="en-GB" sz="4800" b="1" dirty="0" smtClean="0"/>
              <a:t>Careers Adviser</a:t>
            </a:r>
            <a:endParaRPr lang="en-GB" sz="4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General Overview</a:t>
            </a:r>
            <a:endParaRPr lang="en-GB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707886"/>
            <a:ext cx="84969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Skills Development Scotland Structure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School Career Coach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Work Coach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Post-School Career Coach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Personal Advisers</a:t>
            </a:r>
          </a:p>
          <a:p>
            <a:endParaRPr lang="en-GB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My World of Work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Generating ideas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Subject Choice Tools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Careers A-Z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Parent/Teacher zone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Job/Course search</a:t>
            </a:r>
          </a:p>
          <a:p>
            <a:pPr marL="457200" indent="-457200">
              <a:buFontTx/>
              <a:buChar char="-"/>
            </a:pPr>
            <a:endParaRPr lang="en-GB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Positive Destinations</a:t>
            </a:r>
          </a:p>
          <a:p>
            <a:r>
              <a:rPr lang="en-GB" sz="2400" dirty="0" smtClean="0"/>
              <a:t>-    Follow-up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493998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Skills Development Scotland</a:t>
            </a:r>
            <a:endParaRPr lang="en-GB"/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95536" y="332656"/>
            <a:ext cx="932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ABBA"/>
                </a:solidFill>
              </a:rPr>
              <a:t>Where </a:t>
            </a:r>
            <a:r>
              <a:rPr lang="en-GB" altLang="en-US" sz="3600" b="1" dirty="0" err="1">
                <a:solidFill>
                  <a:srgbClr val="00ABBA"/>
                </a:solidFill>
              </a:rPr>
              <a:t>Waid</a:t>
            </a:r>
            <a:r>
              <a:rPr lang="en-GB" altLang="en-US" sz="3600" b="1" dirty="0">
                <a:solidFill>
                  <a:srgbClr val="00ABBA"/>
                </a:solidFill>
              </a:rPr>
              <a:t> school leavers go next...</a:t>
            </a:r>
          </a:p>
        </p:txBody>
      </p:sp>
      <p:graphicFrame>
        <p:nvGraphicFramePr>
          <p:cNvPr id="4" name="Chart 20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4" imgW="6206266" imgH="4176122" progId="Excel.Chart.8">
                  <p:embed/>
                </p:oleObj>
              </mc:Choice>
              <mc:Fallback>
                <p:oleObj name="Chart" r:id="rId4" imgW="6206266" imgH="4176122" progId="Excel.Chart.8">
                  <p:embed/>
                  <p:pic>
                    <p:nvPicPr>
                      <p:cNvPr id="5125" name="Char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708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Skills Development Scotland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6051" y="12243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Support in The </a:t>
            </a:r>
            <a:r>
              <a:rPr lang="en-GB" sz="3600" b="1" dirty="0" err="1" smtClean="0"/>
              <a:t>Waid</a:t>
            </a:r>
            <a:r>
              <a:rPr lang="en-GB" sz="3600" b="1" dirty="0" smtClean="0"/>
              <a:t> Academy</a:t>
            </a:r>
            <a:endParaRPr lang="en-GB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845046"/>
            <a:ext cx="849694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Strong relationship with Staff/Pupils</a:t>
            </a:r>
            <a:endParaRPr lang="en-GB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Presence at Parents/Pathways Evenings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Attend school meetings for pupil updates</a:t>
            </a:r>
            <a:endParaRPr lang="en-GB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Supporting guidance with subject choice</a:t>
            </a:r>
            <a:endParaRPr lang="en-GB" sz="2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Drop-in Service at school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CV/Job &amp; MA search support – skills &amp; strengths</a:t>
            </a:r>
            <a:endParaRPr lang="en-GB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University/College/MA/Employment - applications</a:t>
            </a:r>
            <a:endParaRPr lang="en-GB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Labour Market Information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Career counselling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09273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dirty="0" smtClean="0"/>
              <a:t>3 Stages of Research: Key Websites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 smtClean="0"/>
              <a:t>CAREERS RESEARCH – Job profiles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/>
              <a:t>     -  My World of Work: Careers A-Z, subject choice tools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/>
              <a:t>     </a:t>
            </a:r>
            <a:r>
              <a:rPr lang="en-GB" altLang="en-US" sz="2000" dirty="0" smtClean="0">
                <a:hlinkClick r:id="rId2"/>
              </a:rPr>
              <a:t>www.myworldofwork.co.uk</a:t>
            </a: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 smtClean="0"/>
              <a:t>COURSE RESEARCH – All university courses in the UK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/>
              <a:t>     - UCAS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/>
              <a:t>     </a:t>
            </a:r>
            <a:r>
              <a:rPr lang="en-GB" altLang="en-US" sz="2000" dirty="0" smtClean="0">
                <a:hlinkClick r:id="rId3"/>
              </a:rPr>
              <a:t>www.ucas.com</a:t>
            </a: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 smtClean="0"/>
              <a:t>GRADUATE OPPORTUNITIES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/>
              <a:t>    - Prospects – using your degree, graduate jobs, post-graduate opportunities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/>
              <a:t>     </a:t>
            </a:r>
            <a:r>
              <a:rPr lang="en-GB" altLang="en-US" sz="2000" dirty="0" smtClean="0">
                <a:hlinkClick r:id="rId4"/>
              </a:rPr>
              <a:t>www.prospects.ac.uk</a:t>
            </a:r>
            <a:endParaRPr lang="en-GB" alt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000" b="1" dirty="0" smtClean="0"/>
              <a:t>- Specific Universities, Colleges, Modern Apprenticeships, Employment opportunities - online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388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adder of success : 3D Little Human Character Climbing on an Orange Lad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016224" cy="223224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FE vs. HE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National 4/5 qualifications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algn="ctr">
              <a:buNone/>
            </a:pPr>
            <a:r>
              <a:rPr lang="en-GB" dirty="0" smtClean="0"/>
              <a:t>NC/NQ</a:t>
            </a:r>
            <a:endParaRPr lang="en-GB" dirty="0"/>
          </a:p>
          <a:p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dirty="0" err="1" smtClean="0"/>
              <a:t>Highers</a:t>
            </a:r>
            <a:r>
              <a:rPr lang="en-GB" dirty="0" smtClean="0"/>
              <a:t>/Adv </a:t>
            </a:r>
            <a:r>
              <a:rPr lang="en-GB" dirty="0" err="1" smtClean="0"/>
              <a:t>Highers</a:t>
            </a:r>
            <a:endParaRPr lang="en-GB" dirty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HNC/HND/Degree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2051720" y="429309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6012160" y="429309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995936" y="5085184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93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175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22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Skills Development Scotland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Have a look on My World of Work</a:t>
            </a:r>
            <a:r>
              <a:rPr lang="en-GB" sz="2000" b="1" dirty="0" smtClean="0"/>
              <a:t> – myworldofwork.co.uk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ulb_blu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5" y="1014682"/>
            <a:ext cx="360040" cy="784186"/>
          </a:xfrm>
          <a:prstGeom prst="rect">
            <a:avLst/>
          </a:prstGeom>
        </p:spPr>
      </p:pic>
      <p:pic>
        <p:nvPicPr>
          <p:cNvPr id="8" name="Picture 7" descr="Hard Hat_blu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39526" y="1046735"/>
            <a:ext cx="772393" cy="720080"/>
          </a:xfrm>
          <a:prstGeom prst="rect">
            <a:avLst/>
          </a:prstGeom>
        </p:spPr>
      </p:pic>
      <p:pic>
        <p:nvPicPr>
          <p:cNvPr id="9" name="Picture 8" descr="House_blu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39345" y="1095260"/>
            <a:ext cx="840566" cy="623030"/>
          </a:xfrm>
          <a:prstGeom prst="rect">
            <a:avLst/>
          </a:prstGeom>
        </p:spPr>
      </p:pic>
      <p:pic>
        <p:nvPicPr>
          <p:cNvPr id="10" name="Picture 9" descr="Spanner_blu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1959" y="1091563"/>
            <a:ext cx="740490" cy="630424"/>
          </a:xfrm>
          <a:prstGeom prst="rect">
            <a:avLst/>
          </a:prstGeom>
        </p:spPr>
      </p:pic>
      <p:pic>
        <p:nvPicPr>
          <p:cNvPr id="11" name="Picture 10" descr="Test Tubes_blu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00192" y="1019199"/>
            <a:ext cx="648072" cy="775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204864"/>
            <a:ext cx="554268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SDS_A4_Core_Marque_PMS315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0011" y="3717032"/>
            <a:ext cx="3232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Footer Placeholder 2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 Development Scotland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22787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	   Roddy Campbell</a:t>
            </a:r>
          </a:p>
          <a:p>
            <a:r>
              <a:rPr lang="en-GB" sz="4000" b="1" dirty="0">
                <a:solidFill>
                  <a:schemeClr val="bg1"/>
                </a:solidFill>
                <a:hlinkClick r:id="rId4"/>
              </a:rPr>
              <a:t>r</a:t>
            </a:r>
            <a:r>
              <a:rPr lang="en-GB" sz="4000" b="1" dirty="0" smtClean="0">
                <a:solidFill>
                  <a:schemeClr val="bg1"/>
                </a:solidFill>
                <a:hlinkClick r:id="rId4"/>
              </a:rPr>
              <a:t>oddy.campbell@sds.co.uk</a:t>
            </a:r>
            <a:endParaRPr lang="en-GB" sz="4000" b="1" dirty="0" smtClean="0">
              <a:solidFill>
                <a:schemeClr val="bg1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		07595674201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066a30fc-f0dc-47e4-8570-002da3bf7507">P7 - S1 Transition CMS</Document_x0020_type>
    <Order0 xmlns="066a30fc-f0dc-47e4-8570-002da3bf7507">1</Order0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23BC2F6705149BDB0B517EF278077" ma:contentTypeVersion="2" ma:contentTypeDescription="Create a new document." ma:contentTypeScope="" ma:versionID="1433381eb3a1d959914c01fa31fe4bd0">
  <xsd:schema xmlns:xsd="http://www.w3.org/2001/XMLSchema" xmlns:xs="http://www.w3.org/2001/XMLSchema" xmlns:p="http://schemas.microsoft.com/office/2006/metadata/properties" xmlns:ns2="066a30fc-f0dc-47e4-8570-002da3bf7507" targetNamespace="http://schemas.microsoft.com/office/2006/metadata/properties" ma:root="true" ma:fieldsID="bf794ec0e125db1ace280ec850fd2fc5" ns2:_="">
    <xsd:import namespace="066a30fc-f0dc-47e4-8570-002da3bf7507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a30fc-f0dc-47e4-8570-002da3bf7507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-" ma:default="Customer feedback questionnaires" ma:format="Dropdown" ma:internalName="Document_x0020_type">
      <xsd:simpleType>
        <xsd:restriction base="dms:Choice">
          <xsd:enumeration value="CMS - School Resource"/>
          <xsd:enumeration value="Customer feedback questionnaires"/>
          <xsd:enumeration value="S1 CMS"/>
          <xsd:enumeration value="P7 - S1 Transition CMS"/>
          <xsd:enumeration value="P7 - S1 CMS"/>
          <xsd:enumeration value="S2 - 3 CMS: Making subject choices"/>
          <xsd:enumeration value="S2 - 3 CMS: Not making subject choices"/>
          <xsd:enumeration value="S3 Enhanced CMS group work"/>
          <xsd:enumeration value="Work with parents"/>
          <xsd:enumeration value="Foundation Apprenticeships"/>
          <xsd:enumeration value="Senior Phase Core Resources"/>
        </xsd:restriction>
      </xsd:simpleType>
    </xsd:element>
    <xsd:element name="Order0" ma:index="9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407D76-0732-4069-B6E9-20C461C07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00633-C476-43AE-8F6D-A2C9ABB2CBA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066a30fc-f0dc-47e4-8570-002da3bf750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9D5D5D-0A1E-4D8F-B770-D6E1C2085F0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6138B0C-3A1E-4905-AEF1-D5A3C1CB4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a30fc-f0dc-47e4-8570-002da3bf7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12137</TotalTime>
  <Words>347</Words>
  <Application>Microsoft Office PowerPoint</Application>
  <PresentationFormat>On-screen Show (4:3)</PresentationFormat>
  <Paragraphs>97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3 Stages of Research: Key Websites</vt:lpstr>
      <vt:lpstr>FE vs. HE</vt:lpstr>
      <vt:lpstr>PowerPoint Presentation</vt:lpstr>
      <vt:lpstr>PowerPoint Presentation</vt:lpstr>
      <vt:lpstr>PowerPoint Presentation</vt:lpstr>
    </vt:vector>
  </TitlesOfParts>
  <Company>Skills Development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mackc</dc:creator>
  <cp:lastModifiedBy>Roddy Campbell</cp:lastModifiedBy>
  <cp:revision>1424</cp:revision>
  <dcterms:created xsi:type="dcterms:W3CDTF">2013-06-06T09:54:53Z</dcterms:created>
  <dcterms:modified xsi:type="dcterms:W3CDTF">2018-01-15T09:52:04Z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0x01010051323BC2F6705149BDB0B517EF278077</vt:lpwstr>
  </property>
  <property fmtid="{D5CDD505-2E9C-101B-9397-08002B2CF9AE}" pid="3" name="Order">
    <vt:r8>8500</vt:r8>
  </property>
</Properties>
</file>