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70" r:id="rId6"/>
    <p:sldId id="272" r:id="rId7"/>
    <p:sldId id="273" r:id="rId8"/>
    <p:sldId id="274" r:id="rId9"/>
    <p:sldId id="271" r:id="rId10"/>
    <p:sldId id="259" r:id="rId11"/>
    <p:sldId id="269" r:id="rId12"/>
    <p:sldId id="275" r:id="rId13"/>
    <p:sldId id="276" r:id="rId14"/>
    <p:sldId id="277" r:id="rId15"/>
    <p:sldId id="27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20" y="6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3/28/2022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3/28/2022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3/28/2022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3/28/2022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3/28/2022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3/28/2022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3/28/2022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3/28/2022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3/28/2022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3/28/2022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3/28/2022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3/28/2022</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hyperlink" Target="https://blogs.glowscotland.org.uk/fi/tulliallanp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1AB54-4024-476E-B646-8BA2CD1C719C}"/>
              </a:ext>
            </a:extLst>
          </p:cNvPr>
          <p:cNvSpPr>
            <a:spLocks noGrp="1"/>
          </p:cNvSpPr>
          <p:nvPr>
            <p:ph type="ctrTitle"/>
          </p:nvPr>
        </p:nvSpPr>
        <p:spPr/>
        <p:txBody>
          <a:bodyPr/>
          <a:lstStyle/>
          <a:p>
            <a:r>
              <a:rPr lang="en-GB" dirty="0"/>
              <a:t>Learning IN OUR SCHOOL</a:t>
            </a:r>
          </a:p>
        </p:txBody>
      </p:sp>
      <p:sp>
        <p:nvSpPr>
          <p:cNvPr id="3" name="Subtitle 2">
            <a:extLst>
              <a:ext uri="{FF2B5EF4-FFF2-40B4-BE49-F238E27FC236}">
                <a16:creationId xmlns:a16="http://schemas.microsoft.com/office/drawing/2014/main" id="{385B5F16-B988-43A0-ADF9-ED2992178E53}"/>
              </a:ext>
            </a:extLst>
          </p:cNvPr>
          <p:cNvSpPr>
            <a:spLocks noGrp="1"/>
          </p:cNvSpPr>
          <p:nvPr>
            <p:ph type="subTitle" idx="1"/>
          </p:nvPr>
        </p:nvSpPr>
        <p:spPr/>
        <p:txBody>
          <a:bodyPr/>
          <a:lstStyle/>
          <a:p>
            <a:r>
              <a:rPr lang="en-GB" dirty="0"/>
              <a:t>Pupil Voice about HGIOS</a:t>
            </a:r>
          </a:p>
        </p:txBody>
      </p:sp>
    </p:spTree>
    <p:extLst>
      <p:ext uri="{BB962C8B-B14F-4D97-AF65-F5344CB8AC3E}">
        <p14:creationId xmlns:p14="http://schemas.microsoft.com/office/powerpoint/2010/main" val="3845251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1AB54-4024-476E-B646-8BA2CD1C719C}"/>
              </a:ext>
            </a:extLst>
          </p:cNvPr>
          <p:cNvSpPr>
            <a:spLocks noGrp="1"/>
          </p:cNvSpPr>
          <p:nvPr>
            <p:ph type="ctrTitle"/>
          </p:nvPr>
        </p:nvSpPr>
        <p:spPr/>
        <p:txBody>
          <a:bodyPr/>
          <a:lstStyle/>
          <a:p>
            <a:r>
              <a:rPr lang="en-GB" dirty="0"/>
              <a:t>P3 - </a:t>
            </a:r>
            <a:r>
              <a:rPr lang="en-GB" dirty="0" err="1"/>
              <a:t>Dinnerhall</a:t>
            </a:r>
            <a:endParaRPr lang="en-GB" dirty="0"/>
          </a:p>
        </p:txBody>
      </p:sp>
      <p:sp>
        <p:nvSpPr>
          <p:cNvPr id="7" name="Subtitle 2">
            <a:extLst>
              <a:ext uri="{FF2B5EF4-FFF2-40B4-BE49-F238E27FC236}">
                <a16:creationId xmlns:a16="http://schemas.microsoft.com/office/drawing/2014/main" id="{ADDA4D90-E585-42EF-B15A-495183945F24}"/>
              </a:ext>
            </a:extLst>
          </p:cNvPr>
          <p:cNvSpPr txBox="1">
            <a:spLocks/>
          </p:cNvSpPr>
          <p:nvPr/>
        </p:nvSpPr>
        <p:spPr>
          <a:xfrm>
            <a:off x="8412480" y="4960137"/>
            <a:ext cx="3576320"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r>
              <a:rPr lang="en-GB" sz="2800" dirty="0"/>
              <a:t>What do we think about our </a:t>
            </a:r>
            <a:r>
              <a:rPr lang="en-GB" sz="2800" dirty="0" err="1"/>
              <a:t>dinnerhall</a:t>
            </a:r>
            <a:r>
              <a:rPr lang="en-GB" sz="2800" dirty="0"/>
              <a:t>?</a:t>
            </a:r>
          </a:p>
        </p:txBody>
      </p:sp>
    </p:spTree>
    <p:extLst>
      <p:ext uri="{BB962C8B-B14F-4D97-AF65-F5344CB8AC3E}">
        <p14:creationId xmlns:p14="http://schemas.microsoft.com/office/powerpoint/2010/main" val="3273740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8" name="Straight Connector 37">
            <a:extLst>
              <a:ext uri="{FF2B5EF4-FFF2-40B4-BE49-F238E27FC236}">
                <a16:creationId xmlns:a16="http://schemas.microsoft.com/office/drawing/2014/main" id="{CEDA5F56-7306-4BF0-8E72-2DD4081A18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451675E5-CEFA-4372-8BEE-30D69EAFD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5141002" cy="61489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1D780B05-5E2B-42BF-B88A-DFF665BDDA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D13F54E-6C47-4DD0-AD28-B8033E48C760}"/>
              </a:ext>
            </a:extLst>
          </p:cNvPr>
          <p:cNvSpPr txBox="1"/>
          <p:nvPr/>
        </p:nvSpPr>
        <p:spPr>
          <a:xfrm>
            <a:off x="1024129" y="826324"/>
            <a:ext cx="3791711" cy="5391596"/>
          </a:xfrm>
          <a:prstGeom prst="rect">
            <a:avLst/>
          </a:prstGeom>
        </p:spPr>
        <p:txBody>
          <a:bodyPr vert="horz" lIns="45720" tIns="45720" rIns="45720" bIns="45720" rtlCol="0">
            <a:normAutofit lnSpcReduction="10000"/>
          </a:bodyPr>
          <a:lstStyle/>
          <a:p>
            <a:pPr defTabSz="914400">
              <a:lnSpc>
                <a:spcPct val="90000"/>
              </a:lnSpc>
              <a:spcBef>
                <a:spcPct val="0"/>
              </a:spcBef>
              <a:spcAft>
                <a:spcPts val="600"/>
              </a:spcAft>
              <a:buClr>
                <a:schemeClr val="accent1"/>
              </a:buClr>
            </a:pPr>
            <a:r>
              <a:rPr lang="en-US" sz="2400" cap="all" spc="200" dirty="0">
                <a:solidFill>
                  <a:srgbClr val="FFFFFF"/>
                </a:solidFill>
              </a:rPr>
              <a:t>In Primary 3 we think our routines are super important and help us reach our full potential.</a:t>
            </a:r>
          </a:p>
          <a:p>
            <a:pPr defTabSz="914400">
              <a:lnSpc>
                <a:spcPct val="90000"/>
              </a:lnSpc>
              <a:spcBef>
                <a:spcPct val="0"/>
              </a:spcBef>
              <a:spcAft>
                <a:spcPts val="600"/>
              </a:spcAft>
              <a:buClr>
                <a:schemeClr val="accent1"/>
              </a:buClr>
            </a:pPr>
            <a:endParaRPr lang="en-US" sz="2400" cap="all" spc="200" dirty="0">
              <a:solidFill>
                <a:srgbClr val="FFFFFF"/>
              </a:solidFill>
            </a:endParaRPr>
          </a:p>
          <a:p>
            <a:pPr defTabSz="914400">
              <a:lnSpc>
                <a:spcPct val="90000"/>
              </a:lnSpc>
              <a:spcBef>
                <a:spcPct val="0"/>
              </a:spcBef>
              <a:spcAft>
                <a:spcPts val="600"/>
              </a:spcAft>
              <a:buClr>
                <a:schemeClr val="accent1"/>
              </a:buClr>
            </a:pPr>
            <a:r>
              <a:rPr lang="en-US" sz="2400" u="sng" cap="all" spc="200" dirty="0">
                <a:solidFill>
                  <a:srgbClr val="FFFFFF"/>
                </a:solidFill>
              </a:rPr>
              <a:t>-----------------------------</a:t>
            </a:r>
          </a:p>
          <a:p>
            <a:pPr defTabSz="914400">
              <a:lnSpc>
                <a:spcPct val="90000"/>
              </a:lnSpc>
              <a:spcBef>
                <a:spcPct val="0"/>
              </a:spcBef>
              <a:spcAft>
                <a:spcPts val="600"/>
              </a:spcAft>
              <a:buClr>
                <a:schemeClr val="accent1"/>
              </a:buClr>
            </a:pPr>
            <a:endParaRPr lang="en-US" sz="2400" cap="all" spc="200" dirty="0">
              <a:solidFill>
                <a:srgbClr val="FFFFFF"/>
              </a:solidFill>
            </a:endParaRPr>
          </a:p>
          <a:p>
            <a:pPr defTabSz="914400">
              <a:lnSpc>
                <a:spcPct val="90000"/>
              </a:lnSpc>
              <a:spcBef>
                <a:spcPct val="0"/>
              </a:spcBef>
              <a:spcAft>
                <a:spcPts val="600"/>
              </a:spcAft>
              <a:buClr>
                <a:schemeClr val="accent1"/>
              </a:buClr>
            </a:pPr>
            <a:r>
              <a:rPr lang="en-US" sz="2400" cap="all" spc="200" dirty="0">
                <a:solidFill>
                  <a:srgbClr val="FFFFFF"/>
                </a:solidFill>
              </a:rPr>
              <a:t> We think our </a:t>
            </a:r>
            <a:r>
              <a:rPr lang="en-US" sz="2400" cap="all" spc="200" dirty="0" err="1">
                <a:solidFill>
                  <a:srgbClr val="FFFFFF"/>
                </a:solidFill>
              </a:rPr>
              <a:t>dinnerhall</a:t>
            </a:r>
            <a:r>
              <a:rPr lang="en-US" sz="2400" cap="all" spc="200" dirty="0">
                <a:solidFill>
                  <a:srgbClr val="FFFFFF"/>
                </a:solidFill>
              </a:rPr>
              <a:t> is great place to learn how to eat a balanced diet, practice our fine motor skills and is a great place to enjoy our lunch.</a:t>
            </a:r>
          </a:p>
        </p:txBody>
      </p:sp>
      <p:pic>
        <p:nvPicPr>
          <p:cNvPr id="26" name="Picture 25" descr="Text, letter&#10;&#10;Description automatically generated">
            <a:extLst>
              <a:ext uri="{FF2B5EF4-FFF2-40B4-BE49-F238E27FC236}">
                <a16:creationId xmlns:a16="http://schemas.microsoft.com/office/drawing/2014/main" id="{9D60290C-50F3-45E2-9954-E346F02DF31A}"/>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5636370" y="321732"/>
            <a:ext cx="3580944" cy="3674848"/>
          </a:xfrm>
          <a:prstGeom prst="rect">
            <a:avLst/>
          </a:prstGeom>
        </p:spPr>
      </p:pic>
      <p:sp>
        <p:nvSpPr>
          <p:cNvPr id="44" name="Rectangle 43">
            <a:extLst>
              <a:ext uri="{FF2B5EF4-FFF2-40B4-BE49-F238E27FC236}">
                <a16:creationId xmlns:a16="http://schemas.microsoft.com/office/drawing/2014/main" id="{42F95EF5-2925-4CF0-8C9E-8C8A4D5B19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1732"/>
            <a:ext cx="2286920" cy="210820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 letter&#10;&#10;Description automatically generated">
            <a:extLst>
              <a:ext uri="{FF2B5EF4-FFF2-40B4-BE49-F238E27FC236}">
                <a16:creationId xmlns:a16="http://schemas.microsoft.com/office/drawing/2014/main" id="{D09E2E0F-B313-4542-A69E-EF77BA0C3465}"/>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5636370" y="4157449"/>
            <a:ext cx="3580944" cy="2313255"/>
          </a:xfrm>
          <a:prstGeom prst="rect">
            <a:avLst/>
          </a:prstGeom>
        </p:spPr>
      </p:pic>
      <p:pic>
        <p:nvPicPr>
          <p:cNvPr id="8" name="Picture 7" descr="Text, letter&#10;&#10;Description automatically generated">
            <a:extLst>
              <a:ext uri="{FF2B5EF4-FFF2-40B4-BE49-F238E27FC236}">
                <a16:creationId xmlns:a16="http://schemas.microsoft.com/office/drawing/2014/main" id="{E0F15531-02B5-456B-8F57-61C0B6C327D2}"/>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9425071" y="2590800"/>
            <a:ext cx="2645010" cy="3879904"/>
          </a:xfrm>
          <a:prstGeom prst="rect">
            <a:avLst/>
          </a:prstGeom>
        </p:spPr>
      </p:pic>
    </p:spTree>
    <p:extLst>
      <p:ext uri="{BB962C8B-B14F-4D97-AF65-F5344CB8AC3E}">
        <p14:creationId xmlns:p14="http://schemas.microsoft.com/office/powerpoint/2010/main" val="1385699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19E301E5-1206-47D0-9CDF-72583D739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3">
            <a:extLst>
              <a:ext uri="{FF2B5EF4-FFF2-40B4-BE49-F238E27FC236}">
                <a16:creationId xmlns:a16="http://schemas.microsoft.com/office/drawing/2014/main" id="{AFA31FBE-7948-4384-B68A-75DEFDC49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 letter&#10;&#10;Description automatically generated">
            <a:extLst>
              <a:ext uri="{FF2B5EF4-FFF2-40B4-BE49-F238E27FC236}">
                <a16:creationId xmlns:a16="http://schemas.microsoft.com/office/drawing/2014/main" id="{7F84C437-B2C1-40AF-A45D-5699D066FAD4}"/>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26"/>
          <a:stretch/>
        </p:blipFill>
        <p:spPr>
          <a:xfrm>
            <a:off x="641276" y="643467"/>
            <a:ext cx="4013020" cy="2702558"/>
          </a:xfrm>
          <a:prstGeom prst="rect">
            <a:avLst/>
          </a:prstGeom>
          <a:ln w="228600" cap="sq" cmpd="thickThin">
            <a:solidFill>
              <a:schemeClr val="tx1"/>
            </a:solidFill>
            <a:prstDash val="solid"/>
            <a:miter lim="800000"/>
          </a:ln>
          <a:effectLst>
            <a:innerShdw blurRad="76200">
              <a:srgbClr val="000000"/>
            </a:innerShdw>
          </a:effectLst>
        </p:spPr>
      </p:pic>
      <p:pic>
        <p:nvPicPr>
          <p:cNvPr id="3" name="Picture 2" descr="Text, letter&#10;&#10;Description automatically generated">
            <a:extLst>
              <a:ext uri="{FF2B5EF4-FFF2-40B4-BE49-F238E27FC236}">
                <a16:creationId xmlns:a16="http://schemas.microsoft.com/office/drawing/2014/main" id="{F6B73E36-19A1-46B3-9166-C60B502B4808}"/>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b="-704"/>
          <a:stretch/>
        </p:blipFill>
        <p:spPr>
          <a:xfrm>
            <a:off x="643468" y="3672841"/>
            <a:ext cx="4005314" cy="2541691"/>
          </a:xfrm>
          <a:prstGeom prst="rect">
            <a:avLst/>
          </a:prstGeom>
          <a:ln w="228600" cap="sq" cmpd="thickThin">
            <a:solidFill>
              <a:schemeClr val="tx1"/>
            </a:solidFill>
            <a:prstDash val="solid"/>
            <a:miter lim="800000"/>
          </a:ln>
          <a:effectLst>
            <a:innerShdw blurRad="76200">
              <a:srgbClr val="000000"/>
            </a:innerShdw>
          </a:effectLst>
        </p:spPr>
      </p:pic>
      <p:pic>
        <p:nvPicPr>
          <p:cNvPr id="5" name="Picture 4" descr="Text, letter&#10;&#10;Description automatically generated">
            <a:extLst>
              <a:ext uri="{FF2B5EF4-FFF2-40B4-BE49-F238E27FC236}">
                <a16:creationId xmlns:a16="http://schemas.microsoft.com/office/drawing/2014/main" id="{F28A6D70-0154-4CA3-B556-2A49B2AD81A6}"/>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l="-2534"/>
          <a:stretch/>
        </p:blipFill>
        <p:spPr>
          <a:xfrm>
            <a:off x="4812633" y="643467"/>
            <a:ext cx="6735900" cy="5571066"/>
          </a:xfrm>
          <a:prstGeom prst="rect">
            <a:avLst/>
          </a:prstGeom>
          <a:ln w="228600" cap="sq" cmpd="thickThin">
            <a:solidFill>
              <a:schemeClr val="tx1"/>
            </a:solidFill>
            <a:prstDash val="solid"/>
            <a:miter lim="800000"/>
          </a:ln>
          <a:effectLst>
            <a:innerShdw blurRad="76200">
              <a:srgbClr val="000000"/>
            </a:innerShdw>
          </a:effectLst>
        </p:spPr>
      </p:pic>
    </p:spTree>
    <p:extLst>
      <p:ext uri="{BB962C8B-B14F-4D97-AF65-F5344CB8AC3E}">
        <p14:creationId xmlns:p14="http://schemas.microsoft.com/office/powerpoint/2010/main" val="81500381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BE55B-17AA-4374-8EB2-5ABBAA397F7F}"/>
              </a:ext>
            </a:extLst>
          </p:cNvPr>
          <p:cNvSpPr>
            <a:spLocks noGrp="1"/>
          </p:cNvSpPr>
          <p:nvPr>
            <p:ph type="title"/>
          </p:nvPr>
        </p:nvSpPr>
        <p:spPr/>
        <p:txBody>
          <a:bodyPr/>
          <a:lstStyle/>
          <a:p>
            <a:r>
              <a:rPr lang="en-GB" dirty="0"/>
              <a:t>Our Challenge…</a:t>
            </a:r>
          </a:p>
        </p:txBody>
      </p:sp>
      <p:sp>
        <p:nvSpPr>
          <p:cNvPr id="3" name="Content Placeholder 2">
            <a:extLst>
              <a:ext uri="{FF2B5EF4-FFF2-40B4-BE49-F238E27FC236}">
                <a16:creationId xmlns:a16="http://schemas.microsoft.com/office/drawing/2014/main" id="{E4878D24-E767-4C0D-B92E-0B0D495D71F1}"/>
              </a:ext>
            </a:extLst>
          </p:cNvPr>
          <p:cNvSpPr>
            <a:spLocks noGrp="1"/>
          </p:cNvSpPr>
          <p:nvPr>
            <p:ph idx="1"/>
          </p:nvPr>
        </p:nvSpPr>
        <p:spPr>
          <a:xfrm>
            <a:off x="599440" y="1737360"/>
            <a:ext cx="10881360" cy="5090160"/>
          </a:xfrm>
        </p:spPr>
        <p:txBody>
          <a:bodyPr>
            <a:normAutofit/>
          </a:bodyPr>
          <a:lstStyle/>
          <a:p>
            <a:r>
              <a:rPr lang="en-GB" b="0" i="0" dirty="0">
                <a:solidFill>
                  <a:srgbClr val="333333"/>
                </a:solidFill>
                <a:effectLst/>
                <a:latin typeface="GeorgiaPro-Regular"/>
              </a:rPr>
              <a:t>We were challenged to look at our school website and research, review and rewrite. </a:t>
            </a:r>
          </a:p>
          <a:p>
            <a:r>
              <a:rPr lang="en-GB" b="0" i="0" dirty="0">
                <a:solidFill>
                  <a:srgbClr val="333333"/>
                </a:solidFill>
                <a:effectLst/>
                <a:latin typeface="GeorgiaPro-Regular"/>
              </a:rPr>
              <a:t>There </a:t>
            </a:r>
            <a:r>
              <a:rPr lang="en-GB" dirty="0">
                <a:solidFill>
                  <a:srgbClr val="333333"/>
                </a:solidFill>
                <a:latin typeface="GeorgiaPro-Regular"/>
              </a:rPr>
              <a:t>wa</a:t>
            </a:r>
            <a:r>
              <a:rPr lang="en-GB" b="0" i="0" dirty="0">
                <a:solidFill>
                  <a:srgbClr val="333333"/>
                </a:solidFill>
                <a:effectLst/>
                <a:latin typeface="GeorgiaPro-Regular"/>
              </a:rPr>
              <a:t>s lots of information there about our school. The only problem was, most of it had been written by adults! This was a great opportunity to share what we think about our school and what we want to share</a:t>
            </a:r>
          </a:p>
          <a:p>
            <a:r>
              <a:rPr lang="en-GB" dirty="0">
                <a:solidFill>
                  <a:srgbClr val="333333"/>
                </a:solidFill>
                <a:latin typeface="GeorgiaPro-Regular"/>
              </a:rPr>
              <a:t>The following slides have</a:t>
            </a:r>
            <a:r>
              <a:rPr lang="en-GB" b="0" i="0" dirty="0">
                <a:solidFill>
                  <a:srgbClr val="333333"/>
                </a:solidFill>
                <a:effectLst/>
                <a:latin typeface="GeorgiaPro-Regular"/>
              </a:rPr>
              <a:t> some of our writing which tells you more about our school from us – the children.</a:t>
            </a:r>
          </a:p>
          <a:p>
            <a:pPr algn="l" rtl="0"/>
            <a:r>
              <a:rPr lang="en-GB" b="0" i="0" dirty="0">
                <a:solidFill>
                  <a:srgbClr val="333333"/>
                </a:solidFill>
                <a:effectLst/>
                <a:latin typeface="GeorgiaPro-Regular"/>
              </a:rPr>
              <a:t>P1 – The Playground</a:t>
            </a:r>
          </a:p>
          <a:p>
            <a:pPr algn="l" rtl="0"/>
            <a:r>
              <a:rPr lang="en-GB" b="0" i="0" dirty="0">
                <a:solidFill>
                  <a:srgbClr val="333333"/>
                </a:solidFill>
                <a:effectLst/>
                <a:latin typeface="GeorgiaPro-Regular"/>
              </a:rPr>
              <a:t>P2 – In the classroom</a:t>
            </a:r>
          </a:p>
          <a:p>
            <a:pPr algn="l" rtl="0"/>
            <a:r>
              <a:rPr lang="en-GB" b="0" i="0" dirty="0">
                <a:solidFill>
                  <a:srgbClr val="333333"/>
                </a:solidFill>
                <a:effectLst/>
                <a:latin typeface="GeorgiaPro-Regular"/>
              </a:rPr>
              <a:t>P3 and P4 – The </a:t>
            </a:r>
            <a:r>
              <a:rPr lang="en-GB" b="0" i="0" dirty="0" err="1">
                <a:solidFill>
                  <a:srgbClr val="333333"/>
                </a:solidFill>
                <a:effectLst/>
                <a:latin typeface="GeorgiaPro-Regular"/>
              </a:rPr>
              <a:t>dinnerhall</a:t>
            </a:r>
            <a:r>
              <a:rPr lang="en-GB" b="0" i="0" dirty="0">
                <a:solidFill>
                  <a:srgbClr val="333333"/>
                </a:solidFill>
                <a:effectLst/>
                <a:latin typeface="GeorgiaPro-Regular"/>
              </a:rPr>
              <a:t> and school routines like lunch, break and outdoor learning.</a:t>
            </a:r>
          </a:p>
          <a:p>
            <a:pPr algn="l" rtl="0"/>
            <a:r>
              <a:rPr lang="en-GB" b="0" i="0" dirty="0">
                <a:solidFill>
                  <a:srgbClr val="333333"/>
                </a:solidFill>
                <a:effectLst/>
                <a:latin typeface="GeorgiaPro-Regular"/>
              </a:rPr>
              <a:t>P5-7 have been looking at our webpage and have been revisiting and redrafting that!</a:t>
            </a:r>
          </a:p>
          <a:p>
            <a:pPr algn="l" rtl="0"/>
            <a:r>
              <a:rPr lang="en-GB" b="0" i="0" dirty="0">
                <a:solidFill>
                  <a:srgbClr val="333333"/>
                </a:solidFill>
                <a:effectLst/>
                <a:latin typeface="GeorgiaPro-Regular"/>
                <a:hlinkClick r:id="rId2"/>
              </a:rPr>
              <a:t>https://blogs.glowscotland.org.uk/fi/tulliallanps/</a:t>
            </a:r>
            <a:endParaRPr lang="en-GB" b="0" i="0" dirty="0">
              <a:solidFill>
                <a:srgbClr val="333333"/>
              </a:solidFill>
              <a:effectLst/>
              <a:latin typeface="GeorgiaPro-Regular"/>
            </a:endParaRPr>
          </a:p>
          <a:p>
            <a:endParaRPr lang="en-GB" dirty="0"/>
          </a:p>
        </p:txBody>
      </p:sp>
    </p:spTree>
    <p:extLst>
      <p:ext uri="{BB962C8B-B14F-4D97-AF65-F5344CB8AC3E}">
        <p14:creationId xmlns:p14="http://schemas.microsoft.com/office/powerpoint/2010/main" val="3147522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1AB54-4024-476E-B646-8BA2CD1C719C}"/>
              </a:ext>
            </a:extLst>
          </p:cNvPr>
          <p:cNvSpPr>
            <a:spLocks noGrp="1"/>
          </p:cNvSpPr>
          <p:nvPr>
            <p:ph type="ctrTitle"/>
          </p:nvPr>
        </p:nvSpPr>
        <p:spPr/>
        <p:txBody>
          <a:bodyPr/>
          <a:lstStyle/>
          <a:p>
            <a:r>
              <a:rPr lang="en-GB" dirty="0"/>
              <a:t>p1 - Playground</a:t>
            </a:r>
          </a:p>
        </p:txBody>
      </p:sp>
      <p:sp>
        <p:nvSpPr>
          <p:cNvPr id="3" name="Subtitle 2">
            <a:extLst>
              <a:ext uri="{FF2B5EF4-FFF2-40B4-BE49-F238E27FC236}">
                <a16:creationId xmlns:a16="http://schemas.microsoft.com/office/drawing/2014/main" id="{385B5F16-B988-43A0-ADF9-ED2992178E53}"/>
              </a:ext>
            </a:extLst>
          </p:cNvPr>
          <p:cNvSpPr>
            <a:spLocks noGrp="1"/>
          </p:cNvSpPr>
          <p:nvPr>
            <p:ph type="subTitle" idx="1"/>
          </p:nvPr>
        </p:nvSpPr>
        <p:spPr>
          <a:xfrm>
            <a:off x="8412480" y="4960137"/>
            <a:ext cx="3576320" cy="1463040"/>
          </a:xfrm>
        </p:spPr>
        <p:txBody>
          <a:bodyPr>
            <a:normAutofit/>
          </a:bodyPr>
          <a:lstStyle/>
          <a:p>
            <a:r>
              <a:rPr lang="en-GB" sz="2800" dirty="0"/>
              <a:t>What do we think about our playground?</a:t>
            </a:r>
          </a:p>
        </p:txBody>
      </p:sp>
    </p:spTree>
    <p:extLst>
      <p:ext uri="{BB962C8B-B14F-4D97-AF65-F5344CB8AC3E}">
        <p14:creationId xmlns:p14="http://schemas.microsoft.com/office/powerpoint/2010/main" val="2114683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87A32AC-F30C-41BF-BA88-83B25206F3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785" y="3569005"/>
            <a:ext cx="3508693" cy="3186795"/>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B4A2E1F0-5543-477A-B272-45630FDDAA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20801" y="3155364"/>
            <a:ext cx="3709352" cy="3510964"/>
          </a:xfrm>
          <a:prstGeom prst="rect">
            <a:avLst/>
          </a:prstGeom>
          <a:ln>
            <a:noFill/>
          </a:ln>
          <a:effectLst>
            <a:outerShdw blurRad="190500" algn="tl" rotWithShape="0">
              <a:srgbClr val="000000">
                <a:alpha val="70000"/>
              </a:srgbClr>
            </a:outerShdw>
          </a:effectLst>
        </p:spPr>
      </p:pic>
      <p:sp>
        <p:nvSpPr>
          <p:cNvPr id="13" name="TextBox 12">
            <a:extLst>
              <a:ext uri="{FF2B5EF4-FFF2-40B4-BE49-F238E27FC236}">
                <a16:creationId xmlns:a16="http://schemas.microsoft.com/office/drawing/2014/main" id="{073EE993-BABA-44E5-992D-9298A25E19A5}"/>
              </a:ext>
            </a:extLst>
          </p:cNvPr>
          <p:cNvSpPr txBox="1"/>
          <p:nvPr/>
        </p:nvSpPr>
        <p:spPr>
          <a:xfrm>
            <a:off x="3881120" y="222070"/>
            <a:ext cx="8182785" cy="923330"/>
          </a:xfrm>
          <a:prstGeom prst="rect">
            <a:avLst/>
          </a:prstGeom>
          <a:noFill/>
        </p:spPr>
        <p:txBody>
          <a:bodyPr wrap="square" rtlCol="0">
            <a:spAutoFit/>
          </a:bodyPr>
          <a:lstStyle/>
          <a:p>
            <a:r>
              <a:rPr lang="en-US" cap="all" spc="200" dirty="0">
                <a:solidFill>
                  <a:srgbClr val="FFFFFF"/>
                </a:solidFill>
                <a:latin typeface="+mj-lt"/>
                <a:ea typeface="+mj-ea"/>
                <a:cs typeface="+mj-cs"/>
              </a:rPr>
              <a:t>In </a:t>
            </a:r>
            <a:r>
              <a:rPr lang="en-US" sz="1800" cap="all" spc="200" dirty="0">
                <a:solidFill>
                  <a:srgbClr val="FFFFFF"/>
                </a:solidFill>
                <a:latin typeface="+mj-lt"/>
                <a:ea typeface="+mj-ea"/>
                <a:cs typeface="+mj-cs"/>
              </a:rPr>
              <a:t>P1 we think the playground is an amazing place to explore new things, play with our friends, have lots of exercise and fun.  We wanted to share all the things we like about our playground.</a:t>
            </a:r>
            <a:endParaRPr lang="en-GB" dirty="0"/>
          </a:p>
        </p:txBody>
      </p:sp>
      <p:pic>
        <p:nvPicPr>
          <p:cNvPr id="15" name="Picture 14">
            <a:extLst>
              <a:ext uri="{FF2B5EF4-FFF2-40B4-BE49-F238E27FC236}">
                <a16:creationId xmlns:a16="http://schemas.microsoft.com/office/drawing/2014/main" id="{8300631D-4121-4DB1-948F-1C5F1024110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48494" y="2697480"/>
            <a:ext cx="3508693" cy="3326801"/>
          </a:xfrm>
          <a:prstGeom prst="rect">
            <a:avLst/>
          </a:prstGeom>
          <a:ln>
            <a:noFill/>
          </a:ln>
          <a:effectLst>
            <a:outerShdw blurRad="190500" algn="tl" rotWithShape="0">
              <a:srgbClr val="000000">
                <a:alpha val="70000"/>
              </a:srgbClr>
            </a:outerShdw>
          </a:effectLst>
        </p:spPr>
      </p:pic>
      <p:pic>
        <p:nvPicPr>
          <p:cNvPr id="17" name="Picture 16">
            <a:extLst>
              <a:ext uri="{FF2B5EF4-FFF2-40B4-BE49-F238E27FC236}">
                <a16:creationId xmlns:a16="http://schemas.microsoft.com/office/drawing/2014/main" id="{BA580B38-6080-4BF1-B528-A524B3879DD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6533" y="96232"/>
            <a:ext cx="3278348" cy="3197726"/>
          </a:xfrm>
          <a:prstGeom prst="rect">
            <a:avLst/>
          </a:prstGeom>
          <a:ln>
            <a:noFill/>
          </a:ln>
          <a:effectLst>
            <a:outerShdw blurRad="190500" algn="tl" rotWithShape="0">
              <a:srgbClr val="000000">
                <a:alpha val="70000"/>
              </a:srgbClr>
            </a:outerShdw>
          </a:effectLst>
        </p:spPr>
      </p:pic>
      <p:sp>
        <p:nvSpPr>
          <p:cNvPr id="2" name="Rectangle 1">
            <a:extLst>
              <a:ext uri="{FF2B5EF4-FFF2-40B4-BE49-F238E27FC236}">
                <a16:creationId xmlns:a16="http://schemas.microsoft.com/office/drawing/2014/main" id="{B4A0D3F2-AA8D-4E6F-AA06-BF07D6FA9E6A}"/>
              </a:ext>
            </a:extLst>
          </p:cNvPr>
          <p:cNvSpPr/>
          <p:nvPr/>
        </p:nvSpPr>
        <p:spPr>
          <a:xfrm rot="824380">
            <a:off x="7234599" y="1980938"/>
            <a:ext cx="4013869" cy="707886"/>
          </a:xfrm>
          <a:prstGeom prst="rect">
            <a:avLst/>
          </a:prstGeom>
          <a:noFill/>
        </p:spPr>
        <p:txBody>
          <a:bodyPr wrap="square" lIns="91440" tIns="45720" rIns="91440" bIns="45720">
            <a:spAutoFit/>
          </a:bodyPr>
          <a:lstStyle/>
          <a:p>
            <a:pPr algn="ctr"/>
            <a:r>
              <a:rPr lang="en-GB" sz="2000" b="1" cap="none" spc="50" dirty="0">
                <a:ln w="9525" cmpd="sng">
                  <a:solidFill>
                    <a:schemeClr val="accent1"/>
                  </a:solidFill>
                  <a:prstDash val="solid"/>
                </a:ln>
                <a:solidFill>
                  <a:srgbClr val="70AD47">
                    <a:tint val="1000"/>
                  </a:srgbClr>
                </a:solidFill>
                <a:effectLst>
                  <a:glow rad="38100">
                    <a:schemeClr val="accent1">
                      <a:alpha val="40000"/>
                    </a:schemeClr>
                  </a:glow>
                </a:effectLst>
              </a:rPr>
              <a:t>We like the boat because you can play on it with your friends</a:t>
            </a:r>
          </a:p>
        </p:txBody>
      </p:sp>
    </p:spTree>
    <p:extLst>
      <p:ext uri="{BB962C8B-B14F-4D97-AF65-F5344CB8AC3E}">
        <p14:creationId xmlns:p14="http://schemas.microsoft.com/office/powerpoint/2010/main" val="52591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15BDD2-DD90-4884-B614-B70CA4E4F6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61551" y="3349868"/>
            <a:ext cx="3473629" cy="3394802"/>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9569C9BA-687E-407B-BC17-CDDCAD4642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9186" y="2395766"/>
            <a:ext cx="3473629" cy="3448227"/>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8254470E-51F7-4F0D-B827-D94844DE8F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9374" y="3482858"/>
            <a:ext cx="3473629" cy="3244339"/>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037E09B6-C50E-4DB0-BFB1-0EADC658792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1412" y="106445"/>
            <a:ext cx="3473628" cy="3226441"/>
          </a:xfrm>
          <a:prstGeom prst="rect">
            <a:avLst/>
          </a:prstGeom>
          <a:ln>
            <a:noFill/>
          </a:ln>
          <a:effectLst>
            <a:outerShdw blurRad="190500" algn="tl" rotWithShape="0">
              <a:srgbClr val="000000">
                <a:alpha val="70000"/>
              </a:srgbClr>
            </a:outerShdw>
          </a:effectLst>
        </p:spPr>
      </p:pic>
      <p:pic>
        <p:nvPicPr>
          <p:cNvPr id="13" name="Picture 12">
            <a:extLst>
              <a:ext uri="{FF2B5EF4-FFF2-40B4-BE49-F238E27FC236}">
                <a16:creationId xmlns:a16="http://schemas.microsoft.com/office/drawing/2014/main" id="{B4F52E5B-0D00-4A42-AEB9-44117654A39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61552" y="123427"/>
            <a:ext cx="3473628" cy="3137933"/>
          </a:xfrm>
          <a:prstGeom prst="rect">
            <a:avLst/>
          </a:prstGeom>
          <a:ln>
            <a:noFill/>
          </a:ln>
          <a:effectLst>
            <a:outerShdw blurRad="190500" algn="tl" rotWithShape="0">
              <a:srgbClr val="000000">
                <a:alpha val="70000"/>
              </a:srgbClr>
            </a:outerShdw>
          </a:effectLst>
        </p:spPr>
      </p:pic>
      <p:sp>
        <p:nvSpPr>
          <p:cNvPr id="14" name="Rectangle 13">
            <a:extLst>
              <a:ext uri="{FF2B5EF4-FFF2-40B4-BE49-F238E27FC236}">
                <a16:creationId xmlns:a16="http://schemas.microsoft.com/office/drawing/2014/main" id="{22520103-F715-43B1-A76A-974C09DD6B5E}"/>
              </a:ext>
            </a:extLst>
          </p:cNvPr>
          <p:cNvSpPr/>
          <p:nvPr/>
        </p:nvSpPr>
        <p:spPr>
          <a:xfrm rot="20417462">
            <a:off x="4243090" y="163792"/>
            <a:ext cx="1477712"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Boat</a:t>
            </a:r>
          </a:p>
        </p:txBody>
      </p:sp>
      <p:sp>
        <p:nvSpPr>
          <p:cNvPr id="15" name="Rectangle 14">
            <a:extLst>
              <a:ext uri="{FF2B5EF4-FFF2-40B4-BE49-F238E27FC236}">
                <a16:creationId xmlns:a16="http://schemas.microsoft.com/office/drawing/2014/main" id="{4EBD60BA-EB13-4059-80E0-E361E85AA1B6}"/>
              </a:ext>
            </a:extLst>
          </p:cNvPr>
          <p:cNvSpPr/>
          <p:nvPr/>
        </p:nvSpPr>
        <p:spPr>
          <a:xfrm rot="1218219">
            <a:off x="5572790" y="950095"/>
            <a:ext cx="2459328"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Buddies</a:t>
            </a:r>
          </a:p>
        </p:txBody>
      </p:sp>
    </p:spTree>
    <p:extLst>
      <p:ext uri="{BB962C8B-B14F-4D97-AF65-F5344CB8AC3E}">
        <p14:creationId xmlns:p14="http://schemas.microsoft.com/office/powerpoint/2010/main" val="1825943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1AB54-4024-476E-B646-8BA2CD1C719C}"/>
              </a:ext>
            </a:extLst>
          </p:cNvPr>
          <p:cNvSpPr>
            <a:spLocks noGrp="1"/>
          </p:cNvSpPr>
          <p:nvPr>
            <p:ph type="ctrTitle"/>
          </p:nvPr>
        </p:nvSpPr>
        <p:spPr/>
        <p:txBody>
          <a:bodyPr/>
          <a:lstStyle/>
          <a:p>
            <a:r>
              <a:rPr lang="en-GB" dirty="0"/>
              <a:t>Learning IN THE p1/2 CLASSROOM</a:t>
            </a:r>
          </a:p>
        </p:txBody>
      </p:sp>
      <p:sp>
        <p:nvSpPr>
          <p:cNvPr id="3" name="Subtitle 2">
            <a:extLst>
              <a:ext uri="{FF2B5EF4-FFF2-40B4-BE49-F238E27FC236}">
                <a16:creationId xmlns:a16="http://schemas.microsoft.com/office/drawing/2014/main" id="{385B5F16-B988-43A0-ADF9-ED2992178E53}"/>
              </a:ext>
            </a:extLst>
          </p:cNvPr>
          <p:cNvSpPr>
            <a:spLocks noGrp="1"/>
          </p:cNvSpPr>
          <p:nvPr>
            <p:ph type="subTitle" idx="1"/>
          </p:nvPr>
        </p:nvSpPr>
        <p:spPr/>
        <p:txBody>
          <a:bodyPr>
            <a:normAutofit/>
          </a:bodyPr>
          <a:lstStyle/>
          <a:p>
            <a:r>
              <a:rPr lang="en-GB" sz="2800" dirty="0"/>
              <a:t>What do we think about our classroom?</a:t>
            </a:r>
          </a:p>
        </p:txBody>
      </p:sp>
    </p:spTree>
    <p:extLst>
      <p:ext uri="{BB962C8B-B14F-4D97-AF65-F5344CB8AC3E}">
        <p14:creationId xmlns:p14="http://schemas.microsoft.com/office/powerpoint/2010/main" val="1805978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AB9711F-9D4F-49B4-892B-FEF66AA2F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5">
            <a:extLst>
              <a:ext uri="{FF2B5EF4-FFF2-40B4-BE49-F238E27FC236}">
                <a16:creationId xmlns:a16="http://schemas.microsoft.com/office/drawing/2014/main" id="{3A32867E-64D3-4B51-85AC-D771EA43C3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AFD44988-8DFE-46FC-967A-F6DB265384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B85DB3B-E5A8-4207-9239-44D585343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7"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14EF6A2-6E73-4481-A99A-96C276D92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4" y="321732"/>
            <a:ext cx="4332562" cy="61489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13F54E-6C47-4DD0-AD28-B8033E48C760}"/>
              </a:ext>
            </a:extLst>
          </p:cNvPr>
          <p:cNvSpPr txBox="1"/>
          <p:nvPr/>
        </p:nvSpPr>
        <p:spPr>
          <a:xfrm>
            <a:off x="634276" y="947988"/>
            <a:ext cx="3535388" cy="3034857"/>
          </a:xfrm>
          <a:prstGeom prst="rect">
            <a:avLst/>
          </a:prstGeom>
        </p:spPr>
        <p:txBody>
          <a:bodyPr vert="horz" lIns="91440" tIns="45720" rIns="91440" bIns="45720" rtlCol="0" anchor="b">
            <a:normAutofit fontScale="92500" lnSpcReduction="10000"/>
          </a:bodyPr>
          <a:lstStyle/>
          <a:p>
            <a:pPr algn="r" defTabSz="914400">
              <a:lnSpc>
                <a:spcPct val="80000"/>
              </a:lnSpc>
              <a:spcBef>
                <a:spcPct val="0"/>
              </a:spcBef>
              <a:spcAft>
                <a:spcPts val="600"/>
              </a:spcAft>
            </a:pPr>
            <a:r>
              <a:rPr lang="en-US" sz="3400" cap="all" spc="200" dirty="0">
                <a:solidFill>
                  <a:srgbClr val="FFFFFF"/>
                </a:solidFill>
                <a:latin typeface="+mj-lt"/>
                <a:ea typeface="+mj-ea"/>
                <a:cs typeface="+mj-cs"/>
              </a:rPr>
              <a:t>Primary 1/2 and Primary 2 is an exciting place to learn new things.  We want to share all the things about what learning looks like in our classroom.</a:t>
            </a:r>
          </a:p>
        </p:txBody>
      </p:sp>
      <p:pic>
        <p:nvPicPr>
          <p:cNvPr id="5" name="Picture 4">
            <a:extLst>
              <a:ext uri="{FF2B5EF4-FFF2-40B4-BE49-F238E27FC236}">
                <a16:creationId xmlns:a16="http://schemas.microsoft.com/office/drawing/2014/main" id="{A5B3D269-DCB2-4295-898B-EAD21C4B333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9619" t="-60" r="7807" b="57"/>
          <a:stretch/>
        </p:blipFill>
        <p:spPr>
          <a:xfrm rot="5400000">
            <a:off x="4874048" y="260253"/>
            <a:ext cx="3674848" cy="3797806"/>
          </a:xfrm>
          <a:prstGeom prst="rect">
            <a:avLst/>
          </a:prstGeom>
        </p:spPr>
      </p:pic>
      <p:sp>
        <p:nvSpPr>
          <p:cNvPr id="20" name="Rectangle 19">
            <a:extLst>
              <a:ext uri="{FF2B5EF4-FFF2-40B4-BE49-F238E27FC236}">
                <a16:creationId xmlns:a16="http://schemas.microsoft.com/office/drawing/2014/main" id="{F4B13379-400B-42A4-B71B-0538076A3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8534" y="321732"/>
            <a:ext cx="3088456" cy="210820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4E29A269-E605-490C-819F-A1DB59EDEE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2859" y="4077013"/>
            <a:ext cx="3243738"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E8BFC15E-7C36-4E44-B925-0F561DB0A6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145" y="4157448"/>
            <a:ext cx="3808111" cy="23026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3353460-9052-48DD-9F29-E671982D0D8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5991" t="10335" r="28093" b="-640"/>
          <a:stretch/>
        </p:blipFill>
        <p:spPr>
          <a:xfrm rot="5400000">
            <a:off x="5442866" y="3919538"/>
            <a:ext cx="2313256" cy="2789076"/>
          </a:xfrm>
          <a:prstGeom prst="rect">
            <a:avLst/>
          </a:prstGeom>
        </p:spPr>
      </p:pic>
      <p:pic>
        <p:nvPicPr>
          <p:cNvPr id="13" name="Picture 12">
            <a:extLst>
              <a:ext uri="{FF2B5EF4-FFF2-40B4-BE49-F238E27FC236}">
                <a16:creationId xmlns:a16="http://schemas.microsoft.com/office/drawing/2014/main" id="{0AE99467-7E23-42E5-886D-B8A054D9647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3847" t="10000" r="9574" b="4432"/>
          <a:stretch/>
        </p:blipFill>
        <p:spPr>
          <a:xfrm rot="5400000">
            <a:off x="8395215" y="2998929"/>
            <a:ext cx="3855095" cy="3088455"/>
          </a:xfrm>
          <a:prstGeom prst="rect">
            <a:avLst/>
          </a:prstGeom>
        </p:spPr>
      </p:pic>
      <p:pic>
        <p:nvPicPr>
          <p:cNvPr id="15" name="Picture 14">
            <a:extLst>
              <a:ext uri="{FF2B5EF4-FFF2-40B4-BE49-F238E27FC236}">
                <a16:creationId xmlns:a16="http://schemas.microsoft.com/office/drawing/2014/main" id="{C2897DB3-D372-47C1-8CF5-0D5C652D9BB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5556" t="3186" r="21777" b="5460"/>
          <a:stretch/>
        </p:blipFill>
        <p:spPr>
          <a:xfrm rot="5400000">
            <a:off x="9304891" y="217113"/>
            <a:ext cx="2035740" cy="2335469"/>
          </a:xfrm>
          <a:prstGeom prst="rect">
            <a:avLst/>
          </a:prstGeom>
        </p:spPr>
      </p:pic>
    </p:spTree>
    <p:extLst>
      <p:ext uri="{BB962C8B-B14F-4D97-AF65-F5344CB8AC3E}">
        <p14:creationId xmlns:p14="http://schemas.microsoft.com/office/powerpoint/2010/main" val="2365692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1AB54-4024-476E-B646-8BA2CD1C719C}"/>
              </a:ext>
            </a:extLst>
          </p:cNvPr>
          <p:cNvSpPr>
            <a:spLocks noGrp="1"/>
          </p:cNvSpPr>
          <p:nvPr>
            <p:ph type="ctrTitle"/>
          </p:nvPr>
        </p:nvSpPr>
        <p:spPr/>
        <p:txBody>
          <a:bodyPr/>
          <a:lstStyle/>
          <a:p>
            <a:r>
              <a:rPr lang="en-GB" dirty="0"/>
              <a:t>Learning IN THE p2 CLASSROOM</a:t>
            </a:r>
          </a:p>
        </p:txBody>
      </p:sp>
      <p:sp>
        <p:nvSpPr>
          <p:cNvPr id="7" name="Subtitle 2">
            <a:extLst>
              <a:ext uri="{FF2B5EF4-FFF2-40B4-BE49-F238E27FC236}">
                <a16:creationId xmlns:a16="http://schemas.microsoft.com/office/drawing/2014/main" id="{ADDA4D90-E585-42EF-B15A-495183945F24}"/>
              </a:ext>
            </a:extLst>
          </p:cNvPr>
          <p:cNvSpPr txBox="1">
            <a:spLocks/>
          </p:cNvSpPr>
          <p:nvPr/>
        </p:nvSpPr>
        <p:spPr>
          <a:xfrm>
            <a:off x="8412480" y="4960137"/>
            <a:ext cx="3576320"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r>
              <a:rPr lang="en-GB" sz="2800" dirty="0"/>
              <a:t>What do we think about our classroom?</a:t>
            </a:r>
          </a:p>
        </p:txBody>
      </p:sp>
    </p:spTree>
    <p:extLst>
      <p:ext uri="{BB962C8B-B14F-4D97-AF65-F5344CB8AC3E}">
        <p14:creationId xmlns:p14="http://schemas.microsoft.com/office/powerpoint/2010/main" val="992778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46AB8-B3B8-4937-89F9-BC3BDAD1190F}"/>
              </a:ext>
            </a:extLst>
          </p:cNvPr>
          <p:cNvSpPr>
            <a:spLocks noGrp="1"/>
          </p:cNvSpPr>
          <p:nvPr>
            <p:ph type="title"/>
          </p:nvPr>
        </p:nvSpPr>
        <p:spPr>
          <a:xfrm>
            <a:off x="3824451" y="3938016"/>
            <a:ext cx="4543096" cy="1499616"/>
          </a:xfrm>
        </p:spPr>
        <p:txBody>
          <a:bodyPr/>
          <a:lstStyle/>
          <a:p>
            <a:endParaRPr lang="en-GB" dirty="0"/>
          </a:p>
        </p:txBody>
      </p:sp>
      <p:pic>
        <p:nvPicPr>
          <p:cNvPr id="5" name="Content Placeholder 4" descr="A piece of paper with writing on it&#10;&#10;Description automatically generated with medium confidence">
            <a:extLst>
              <a:ext uri="{FF2B5EF4-FFF2-40B4-BE49-F238E27FC236}">
                <a16:creationId xmlns:a16="http://schemas.microsoft.com/office/drawing/2014/main" id="{BF9AA8D1-C3FB-4CEB-86AD-BE2A12D4E2CC}"/>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rot="16200000">
            <a:off x="4574260" y="-30511"/>
            <a:ext cx="3043478" cy="423068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Picture 6" descr="A piece of paper with writing&#10;&#10;Description automatically generated with medium confidence">
            <a:extLst>
              <a:ext uri="{FF2B5EF4-FFF2-40B4-BE49-F238E27FC236}">
                <a16:creationId xmlns:a16="http://schemas.microsoft.com/office/drawing/2014/main" id="{593C14C0-0EA8-46E5-88A5-53B97BCDF66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7797" y="1814875"/>
            <a:ext cx="3384329" cy="4939554"/>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9" name="Picture 8" descr="A piece of paper with writing on it&#10;&#10;Description automatically generated">
            <a:extLst>
              <a:ext uri="{FF2B5EF4-FFF2-40B4-BE49-F238E27FC236}">
                <a16:creationId xmlns:a16="http://schemas.microsoft.com/office/drawing/2014/main" id="{55E4107A-D2D6-4BCE-896F-EC0164403B5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569872" y="1814875"/>
            <a:ext cx="3384331" cy="48768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1263535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A39C480542984FA2CEA06834F82F47" ma:contentTypeVersion="16" ma:contentTypeDescription="Create a new document." ma:contentTypeScope="" ma:versionID="8a0c8dd360dd37469123e3efacfaca69">
  <xsd:schema xmlns:xsd="http://www.w3.org/2001/XMLSchema" xmlns:xs="http://www.w3.org/2001/XMLSchema" xmlns:p="http://schemas.microsoft.com/office/2006/metadata/properties" xmlns:ns3="17bb3168-f8ee-4d42-b66f-2c468985eb64" xmlns:ns4="b432c396-d4e0-4410-964a-3f0c9d5b1064" targetNamespace="http://schemas.microsoft.com/office/2006/metadata/properties" ma:root="true" ma:fieldsID="76dcac8499498ffdfee6e40ccea26134" ns3:_="" ns4:_="">
    <xsd:import namespace="17bb3168-f8ee-4d42-b66f-2c468985eb64"/>
    <xsd:import namespace="b432c396-d4e0-4410-964a-3f0c9d5b1064"/>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Locatio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bb3168-f8ee-4d42-b66f-2c468985eb6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432c396-d4e0-4410-964a-3f0c9d5b1064"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AutoTags" ma:index="17" nillable="true" ma:displayName="MediaServiceAutoTags" ma:internalName="MediaServiceAutoTags"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260A29-839A-4BD9-9590-0B7301BF2D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bb3168-f8ee-4d42-b66f-2c468985eb64"/>
    <ds:schemaRef ds:uri="b432c396-d4e0-4410-964a-3f0c9d5b10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D2B3E4-36D2-43C5-B5E7-B160DDE3BC7F}">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7bb3168-f8ee-4d42-b66f-2c468985eb64"/>
    <ds:schemaRef ds:uri="http://purl.org/dc/terms/"/>
    <ds:schemaRef ds:uri="b432c396-d4e0-4410-964a-3f0c9d5b1064"/>
    <ds:schemaRef ds:uri="http://www.w3.org/XML/1998/namespace"/>
    <ds:schemaRef ds:uri="http://purl.org/dc/dcmitype/"/>
  </ds:schemaRefs>
</ds:datastoreItem>
</file>

<file path=customXml/itemProps3.xml><?xml version="1.0" encoding="utf-8"?>
<ds:datastoreItem xmlns:ds="http://schemas.openxmlformats.org/officeDocument/2006/customXml" ds:itemID="{13150A4D-38B3-4678-BB16-763F913C4A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119</TotalTime>
  <Words>330</Words>
  <Application>Microsoft Office PowerPoint</Application>
  <PresentationFormat>Widescreen</PresentationFormat>
  <Paragraphs>29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GeorgiaPro-Regular</vt:lpstr>
      <vt:lpstr>Tw Cen MT</vt:lpstr>
      <vt:lpstr>Tw Cen MT Condensed</vt:lpstr>
      <vt:lpstr>Wingdings 3</vt:lpstr>
      <vt:lpstr>Integral</vt:lpstr>
      <vt:lpstr>Learning IN OUR SCHOOL</vt:lpstr>
      <vt:lpstr>Our Challenge…</vt:lpstr>
      <vt:lpstr>p1 - Playground</vt:lpstr>
      <vt:lpstr>PowerPoint Presentation</vt:lpstr>
      <vt:lpstr>PowerPoint Presentation</vt:lpstr>
      <vt:lpstr>Learning IN THE p1/2 CLASSROOM</vt:lpstr>
      <vt:lpstr>PowerPoint Presentation</vt:lpstr>
      <vt:lpstr>Learning IN THE p2 CLASSROOM</vt:lpstr>
      <vt:lpstr>PowerPoint Presentation</vt:lpstr>
      <vt:lpstr>P3 - Dinnerhall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IN THE p1/2 CLASSROOM</dc:title>
  <dc:creator>Karen Gallacher</dc:creator>
  <cp:lastModifiedBy>Shona Richardson</cp:lastModifiedBy>
  <cp:revision>9</cp:revision>
  <dcterms:created xsi:type="dcterms:W3CDTF">2022-02-22T15:11:59Z</dcterms:created>
  <dcterms:modified xsi:type="dcterms:W3CDTF">2022-03-28T10:15:38Z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0x010100E3A39C480542984FA2CEA06834F82F47</vt:lpwstr>
  </property>
</Properties>
</file>