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0" r:id="rId8"/>
    <p:sldId id="263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BDC7"/>
    <a:srgbClr val="FFB600"/>
    <a:srgbClr val="15BADB"/>
    <a:srgbClr val="02C1EE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57E1-92A4-40E8-DC37-9CBB240E5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CBE1E-F88D-E8B0-24D5-085140C60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FD500-1F35-BE91-DAB0-3A7406D8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842B4-0052-898D-7DEE-ECDD7147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49D5-76A6-E3C1-4F4F-3F3B3BB1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2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E563-C6D5-56BE-4298-435CCEA2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9E89-0058-4932-7F34-134878313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4C372-BD61-8F47-3DF4-61CA3689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F72B4-DA1C-6E58-0D96-E4225518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40D5-7F9D-E480-D477-885023CB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8F171-E8DA-5CA3-AB38-228D1676F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41330-A411-D237-DF77-530699D22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B0256-B780-9586-2165-657089DA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ADD7E-36F4-B534-E779-774B4BB2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66909-425C-CE69-323E-F54FCCD3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2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DC48-157E-0C6E-0CCA-9F92BE7F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BB898-AB01-51D6-B01B-DC7C34A82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808C-AD78-FBA3-EF41-85B2CED0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AFBB-6634-BF90-AAB9-AA90034D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276-91B1-3B3C-90CF-03423FF7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75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03CA-6B0E-04BC-141A-497B8CBC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3F225-9AE0-CE03-9529-E4537953C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F7BB8-76C3-29E8-5066-78200BE0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A90A-E82F-36B8-D306-BDB90C0A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6DBBF-0F9D-8029-05AB-336B8F9F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52B1-831B-8850-623B-39A1B12C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94CB-9D75-4067-430E-A3E927EAE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9172C-A34A-CD71-68B5-594D1625C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7A6C-A95F-29AA-0472-E3A9C645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2BBA9-E5BF-D560-A39C-01A25FD3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D990-D461-C4D7-5F06-B3FDDFFC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6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0DFC-CAB3-3E1E-C232-74AC2CD24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70565-DA51-41FB-7B35-7CC8C50A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8E5EB-5DF3-3D2D-3D27-A321F848F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9AFB1-7B38-CFEF-3DC3-5926E0A9F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B5B80-C36F-0F38-37EC-0D18C7A99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1A233-BF33-74F2-E025-13D0198A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1467C8-F799-30CB-E92A-CB92179F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B7E50-E59B-9C40-FE17-D66ECA37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92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77C3-1DE9-9343-3EC2-3CFCA4D7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182BA-A7EE-B0F6-D13E-0819160F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2D645-D46A-7E46-4E03-9FC07042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3E57E-D9A7-A9F8-08A3-A88F17E0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5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E51A3-47DF-DDDF-9B8E-DDC7D205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F1719-CFB2-4377-9D57-9452261B9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7F7B0-0648-F208-2EA3-9AD95995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8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369B-8660-C220-536F-8237A82A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B2026-F032-841E-3039-013B8573C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6D69B-45B8-5EC7-9D06-B3CE70A5B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C9AA4-C338-196E-ACEE-98581DCA0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C8116-206F-3FFB-65B3-98A96598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62631-02A2-8630-3054-C699268B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CE40-2874-567B-1987-B08EA23F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D49C3-1FE8-F476-59F6-138657739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3B7B5-83CD-2D8F-5910-B0C819774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3BED1-C415-0FD0-DDCD-05A9230B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4E52F-576F-12F9-45D9-D2E2B67A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53BF5-982C-0453-9498-D797DE87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5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AC13C6-1C09-576D-E909-C6E9B30A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9C17B-149C-5A40-3914-52A92E78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63AD7-F806-1B1F-C8F1-C9AC1A15B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FBFB2-467B-4427-8F6D-DA74289CD5BD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55989-20F4-7569-5167-CCA88521A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81EEC-60F7-EA86-434A-DBB408308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24A3E-88CB-4A7C-9BE0-445E319FD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71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hyperlink" Target="https://www.wired.it/attualita/politica/2019/01/21/barack-obama-dieci-anni-insediamento-momenti/" TargetMode="External"/><Relationship Id="rId3" Type="http://schemas.openxmlformats.org/officeDocument/2006/relationships/image" Target="../media/image9.jpg"/><Relationship Id="rId7" Type="http://schemas.openxmlformats.org/officeDocument/2006/relationships/hyperlink" Target="https://en.wikipedia.org/wiki/Jamie_Oliver" TargetMode="External"/><Relationship Id="rId12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hyperlink" Target="https://farefilm.it/produzioni-e-set/steve-jobs-di-boyle-al-festival-di-new-york-trailer-del-docu-man-machine-4015" TargetMode="External"/><Relationship Id="rId5" Type="http://schemas.openxmlformats.org/officeDocument/2006/relationships/hyperlink" Target="https://creativecommons.org/licenses/by-nc-sa/3.0/" TargetMode="External"/><Relationship Id="rId10" Type="http://schemas.openxmlformats.org/officeDocument/2006/relationships/image" Target="../media/image12.jpg"/><Relationship Id="rId4" Type="http://schemas.openxmlformats.org/officeDocument/2006/relationships/hyperlink" Target="https://laescaleradeiakob.blogspot.com/2019/12/especial-dia-de-los-inocentes-richard.html" TargetMode="External"/><Relationship Id="rId9" Type="http://schemas.openxmlformats.org/officeDocument/2006/relationships/hyperlink" Target="http://www.publicity21.com/2019/10/jennifer-aniston-consigue-9-millones-de_16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59A6C2-A3CC-7B08-92A4-FE1B628E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5" y="301850"/>
            <a:ext cx="11000935" cy="6267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B3DD7-951E-3F7A-2312-ED97C38A9A29}"/>
              </a:ext>
            </a:extLst>
          </p:cNvPr>
          <p:cNvSpPr txBox="1"/>
          <p:nvPr/>
        </p:nvSpPr>
        <p:spPr>
          <a:xfrm>
            <a:off x="4227443" y="4093698"/>
            <a:ext cx="3591340" cy="646331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Natalie Rooney – Support for Learning Teacher</a:t>
            </a:r>
          </a:p>
        </p:txBody>
      </p:sp>
    </p:spTree>
    <p:extLst>
      <p:ext uri="{BB962C8B-B14F-4D97-AF65-F5344CB8AC3E}">
        <p14:creationId xmlns:p14="http://schemas.microsoft.com/office/powerpoint/2010/main" val="325086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746E2-2AB1-A864-8AD1-A37CDD818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6" y="311423"/>
            <a:ext cx="11523851" cy="6341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89D6F0-FC69-F3B3-141A-BD9BEBFA6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528" y="792979"/>
            <a:ext cx="70110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5FCBD-0CEA-6659-7DB9-9FEAE586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3904"/>
            <a:ext cx="10893287" cy="6406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44994-8ABB-6FC1-C84F-3B9050EDE979}"/>
              </a:ext>
            </a:extLst>
          </p:cNvPr>
          <p:cNvSpPr txBox="1"/>
          <p:nvPr/>
        </p:nvSpPr>
        <p:spPr>
          <a:xfrm>
            <a:off x="4161182" y="1417982"/>
            <a:ext cx="5075583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Reading Smoothly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Decoding (sounding out words)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Spelling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Recognising Common Sight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Rhyming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Solving word problems in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Understanding what they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 a new language.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CD1DC-728B-868D-B262-A5526437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532" y="704688"/>
            <a:ext cx="70110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DC07A-4663-5060-08D3-91907285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32526"/>
            <a:ext cx="11582400" cy="6864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3D7B8-4E26-9CFC-7308-721CBA1EBAF8}"/>
              </a:ext>
            </a:extLst>
          </p:cNvPr>
          <p:cNvSpPr txBox="1"/>
          <p:nvPr/>
        </p:nvSpPr>
        <p:spPr>
          <a:xfrm>
            <a:off x="3021496" y="1153535"/>
            <a:ext cx="6387548" cy="892552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How are Children Assessed for Dyslexia?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6B56E-4984-2BC6-5FF7-D581B4C8E9A3}"/>
              </a:ext>
            </a:extLst>
          </p:cNvPr>
          <p:cNvSpPr txBox="1"/>
          <p:nvPr/>
        </p:nvSpPr>
        <p:spPr>
          <a:xfrm>
            <a:off x="1060174" y="2389863"/>
            <a:ext cx="6685722" cy="3745893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Class teacher gathers observations.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Referral to SFL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Contextual Assessment Process Begins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Learning strengths and difficulties are identified.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Pupil is identified as Dyslexic or not. There is no grey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9FEFE0-AD6C-F46B-B225-4482E5B1ADBE}"/>
              </a:ext>
            </a:extLst>
          </p:cNvPr>
          <p:cNvSpPr/>
          <p:nvPr/>
        </p:nvSpPr>
        <p:spPr>
          <a:xfrm>
            <a:off x="10853530" y="742122"/>
            <a:ext cx="689113" cy="702365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96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DC07A-4663-5060-08D3-91907285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32526"/>
            <a:ext cx="11582400" cy="6864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3D7B8-4E26-9CFC-7308-721CBA1EBAF8}"/>
              </a:ext>
            </a:extLst>
          </p:cNvPr>
          <p:cNvSpPr txBox="1"/>
          <p:nvPr/>
        </p:nvSpPr>
        <p:spPr>
          <a:xfrm>
            <a:off x="3021496" y="1153535"/>
            <a:ext cx="6387548" cy="892552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Supporting a Dyslexic Pupil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6B56E-4984-2BC6-5FF7-D581B4C8E9A3}"/>
              </a:ext>
            </a:extLst>
          </p:cNvPr>
          <p:cNvSpPr txBox="1"/>
          <p:nvPr/>
        </p:nvSpPr>
        <p:spPr>
          <a:xfrm>
            <a:off x="1060174" y="2389863"/>
            <a:ext cx="6685722" cy="3447098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Audio books - Audible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Use technology – Dictate in Word, Immersive reader.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Colour Overlays for reading.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Access to common word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Extra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Multi-sensory approach to letter recognition.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Memory games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Work on remembering birthday, days of the week and months of the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FBCCC-2380-793A-9B51-5A604F583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818" y="507063"/>
            <a:ext cx="70110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8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DC07A-4663-5060-08D3-91907285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" y="80109"/>
            <a:ext cx="11582400" cy="6864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3D7B8-4E26-9CFC-7308-721CBA1EBAF8}"/>
              </a:ext>
            </a:extLst>
          </p:cNvPr>
          <p:cNvSpPr txBox="1"/>
          <p:nvPr/>
        </p:nvSpPr>
        <p:spPr>
          <a:xfrm>
            <a:off x="3021496" y="1153535"/>
            <a:ext cx="6387548" cy="892552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Supporting a Dyslexic Pupil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6B56E-4984-2BC6-5FF7-D581B4C8E9A3}"/>
              </a:ext>
            </a:extLst>
          </p:cNvPr>
          <p:cNvSpPr txBox="1"/>
          <p:nvPr/>
        </p:nvSpPr>
        <p:spPr>
          <a:xfrm>
            <a:off x="1099930" y="2389863"/>
            <a:ext cx="6685722" cy="677108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FBCCC-2380-793A-9B51-5A604F583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818" y="507063"/>
            <a:ext cx="701101" cy="713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43A3-EBAE-3BB9-4602-D3C7752B2F2B}"/>
              </a:ext>
            </a:extLst>
          </p:cNvPr>
          <p:cNvSpPr txBox="1"/>
          <p:nvPr/>
        </p:nvSpPr>
        <p:spPr>
          <a:xfrm>
            <a:off x="1023163" y="1451928"/>
            <a:ext cx="2621185" cy="4678204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Our Dyslexia Heroes in school are responsible for helping all children in school who may have a difficulty with literacy.  Here are some of their suggestions to help your child at home: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20240220_140724_95204112226050 (1)">
            <a:hlinkClick r:id="" action="ppaction://media"/>
            <a:extLst>
              <a:ext uri="{FF2B5EF4-FFF2-40B4-BE49-F238E27FC236}">
                <a16:creationId xmlns:a16="http://schemas.microsoft.com/office/drawing/2014/main" id="{3A238E11-8EF8-2392-EBB3-07CD86C71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3753" y="1900056"/>
            <a:ext cx="5042597" cy="3781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C6958D-686F-AA7A-A78E-25982B227593}"/>
              </a:ext>
            </a:extLst>
          </p:cNvPr>
          <p:cNvSpPr txBox="1"/>
          <p:nvPr/>
        </p:nvSpPr>
        <p:spPr>
          <a:xfrm>
            <a:off x="604952" y="5682003"/>
            <a:ext cx="6685722" cy="984885"/>
          </a:xfrm>
          <a:prstGeom prst="rect">
            <a:avLst/>
          </a:prstGeom>
          <a:solidFill>
            <a:srgbClr val="02BDC7"/>
          </a:solidFill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F0570-CCB8-5870-4D37-7AE97A882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7" y="181437"/>
            <a:ext cx="11569148" cy="6495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B2E49-F3AC-C756-B5C3-2B63136CF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427" y="483898"/>
            <a:ext cx="70110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404D0-D53A-37F8-3BE8-5BDF184A9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01" y="115537"/>
            <a:ext cx="11241998" cy="6626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F752D-D666-97B0-F6CC-05793494658D}"/>
              </a:ext>
            </a:extLst>
          </p:cNvPr>
          <p:cNvSpPr txBox="1"/>
          <p:nvPr/>
        </p:nvSpPr>
        <p:spPr>
          <a:xfrm>
            <a:off x="1709530" y="2252870"/>
            <a:ext cx="9064487" cy="3693319"/>
          </a:xfrm>
          <a:prstGeom prst="rect">
            <a:avLst/>
          </a:prstGeom>
          <a:solidFill>
            <a:srgbClr val="FFB600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Dyslexic Strengths</a:t>
            </a:r>
          </a:p>
          <a:p>
            <a:endParaRPr lang="en-GB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Creative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Observant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Big picture thinkers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High levels of empathy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Able to think in 3D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 descr="A person with blonde hair and beard smiling&#10;&#10;Description automatically generated">
            <a:extLst>
              <a:ext uri="{FF2B5EF4-FFF2-40B4-BE49-F238E27FC236}">
                <a16:creationId xmlns:a16="http://schemas.microsoft.com/office/drawing/2014/main" id="{CD116EAA-2B2B-2804-FB01-F455FE3A7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101" r="20357"/>
          <a:stretch/>
        </p:blipFill>
        <p:spPr>
          <a:xfrm>
            <a:off x="8940273" y="1844011"/>
            <a:ext cx="1542197" cy="144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33958-8B8F-FECA-3F53-6B659E088D3C}"/>
              </a:ext>
            </a:extLst>
          </p:cNvPr>
          <p:cNvSpPr txBox="1"/>
          <p:nvPr/>
        </p:nvSpPr>
        <p:spPr>
          <a:xfrm>
            <a:off x="609600" y="6858000"/>
            <a:ext cx="1097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laescaleradeiakob.blogspot.com/2019/12/especial-dia-de-los-inocentes-richard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8" name="Picture 7" descr="A person with nice hair&#10;&#10;Description automatically generated">
            <a:extLst>
              <a:ext uri="{FF2B5EF4-FFF2-40B4-BE49-F238E27FC236}">
                <a16:creationId xmlns:a16="http://schemas.microsoft.com/office/drawing/2014/main" id="{8BCA516B-7B0F-178D-8AF7-937C15CD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77664" y="2568267"/>
            <a:ext cx="1154218" cy="1266754"/>
          </a:xfrm>
          <a:prstGeom prst="rect">
            <a:avLst/>
          </a:prstGeom>
        </p:spPr>
      </p:pic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899754E-62A1-29DA-73D0-58007D59F7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5699" r="6057"/>
          <a:stretch/>
        </p:blipFill>
        <p:spPr>
          <a:xfrm>
            <a:off x="9620317" y="3201644"/>
            <a:ext cx="1299473" cy="1115516"/>
          </a:xfrm>
          <a:prstGeom prst="rect">
            <a:avLst/>
          </a:prstGeom>
        </p:spPr>
      </p:pic>
      <p:pic>
        <p:nvPicPr>
          <p:cNvPr id="14" name="Picture 13" descr="A person holding a computer&#10;&#10;Description automatically generated">
            <a:extLst>
              <a:ext uri="{FF2B5EF4-FFF2-40B4-BE49-F238E27FC236}">
                <a16:creationId xmlns:a16="http://schemas.microsoft.com/office/drawing/2014/main" id="{AE1D3B1A-1179-274F-961C-4D674F7796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314" r="17856"/>
          <a:stretch/>
        </p:blipFill>
        <p:spPr>
          <a:xfrm>
            <a:off x="7983666" y="3831188"/>
            <a:ext cx="1627058" cy="1448513"/>
          </a:xfrm>
          <a:prstGeom prst="rect">
            <a:avLst/>
          </a:prstGeom>
        </p:spPr>
      </p:pic>
      <p:pic>
        <p:nvPicPr>
          <p:cNvPr id="17" name="Picture 16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B689F539-9E01-FEFD-41DC-EB8279D90D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476571" y="4502462"/>
            <a:ext cx="1486894" cy="9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40A39-3547-7D28-E08F-82188AF9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"/>
          <a:stretch/>
        </p:blipFill>
        <p:spPr>
          <a:xfrm>
            <a:off x="464234" y="365760"/>
            <a:ext cx="11240086" cy="66258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E72375-18AB-8D31-171C-106200147525}"/>
              </a:ext>
            </a:extLst>
          </p:cNvPr>
          <p:cNvSpPr/>
          <p:nvPr/>
        </p:nvSpPr>
        <p:spPr>
          <a:xfrm>
            <a:off x="10853530" y="742122"/>
            <a:ext cx="689113" cy="702365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6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195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Rooney</dc:creator>
  <cp:lastModifiedBy>Kirsty Muir</cp:lastModifiedBy>
  <cp:revision>13</cp:revision>
  <dcterms:created xsi:type="dcterms:W3CDTF">2023-11-27T15:42:54Z</dcterms:created>
  <dcterms:modified xsi:type="dcterms:W3CDTF">2024-02-21T17:10:16Z</dcterms:modified>
</cp:coreProperties>
</file>