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310" r:id="rId4"/>
    <p:sldId id="311" r:id="rId5"/>
    <p:sldId id="312" r:id="rId6"/>
    <p:sldId id="308" r:id="rId7"/>
    <p:sldId id="260" r:id="rId8"/>
    <p:sldId id="262" r:id="rId9"/>
    <p:sldId id="263"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4A"/>
    <a:srgbClr val="00462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660"/>
  </p:normalViewPr>
  <p:slideViewPr>
    <p:cSldViewPr>
      <p:cViewPr varScale="1">
        <p:scale>
          <a:sx n="55" d="100"/>
          <a:sy n="55" d="100"/>
        </p:scale>
        <p:origin x="78"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C57C-5937-492E-BA34-4A930A6C0D9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9C77A97-7689-495F-9327-0E3F5C5A6AA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D950F9-347B-45D2-A693-1B1BBF054974}"/>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5" name="Footer Placeholder 4">
            <a:extLst>
              <a:ext uri="{FF2B5EF4-FFF2-40B4-BE49-F238E27FC236}">
                <a16:creationId xmlns:a16="http://schemas.microsoft.com/office/drawing/2014/main" id="{B5ED3EF1-591B-49A4-B723-2B5DD4DD10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48A75D1-D833-4E55-849B-DD5D270C4397}"/>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6362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0545-DD6D-4D9A-B50A-E3B185BE93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8C448B-412F-48DF-A0A9-194770397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FC9E45-AD95-4EA1-A947-E5521D7E52FB}"/>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5" name="Footer Placeholder 4">
            <a:extLst>
              <a:ext uri="{FF2B5EF4-FFF2-40B4-BE49-F238E27FC236}">
                <a16:creationId xmlns:a16="http://schemas.microsoft.com/office/drawing/2014/main" id="{C158BA67-E0DF-495D-9B7B-AD5603CFBA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D805ED-5B46-4611-8398-2B1009DA1418}"/>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41308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579FB-0130-4255-B389-E5DFBCAF127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C91F13-559D-4822-BA4A-9E5F0DB93CC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0D239-1873-4AA4-85F9-6AF122DEF003}"/>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5" name="Footer Placeholder 4">
            <a:extLst>
              <a:ext uri="{FF2B5EF4-FFF2-40B4-BE49-F238E27FC236}">
                <a16:creationId xmlns:a16="http://schemas.microsoft.com/office/drawing/2014/main" id="{72DF38E8-3421-4672-9892-B2979E43CC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9578D4-6A50-49EA-8389-F1D9699CA956}"/>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342398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F08F-24E9-4A46-9C83-57449CB4CB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FAC69C-B076-4BAA-9D81-C493250072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931037-3C10-4C0C-B24C-D4A05E8A194A}"/>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5" name="Footer Placeholder 4">
            <a:extLst>
              <a:ext uri="{FF2B5EF4-FFF2-40B4-BE49-F238E27FC236}">
                <a16:creationId xmlns:a16="http://schemas.microsoft.com/office/drawing/2014/main" id="{2A0C5622-EA30-49C2-A1C3-8D5CC592914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19900F-E801-485B-9C8A-18958F440315}"/>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48304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EFC4-29F7-4E96-B673-4371D0B877D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F77C02-DC31-4A4B-9FD5-5F7E40FEFB6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1506B9-1044-414D-AB43-9D3CB8C1418C}"/>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5" name="Footer Placeholder 4">
            <a:extLst>
              <a:ext uri="{FF2B5EF4-FFF2-40B4-BE49-F238E27FC236}">
                <a16:creationId xmlns:a16="http://schemas.microsoft.com/office/drawing/2014/main" id="{56F0D484-3476-4D8F-8831-67CF44DEAD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0271666-8618-4680-B6DC-465695C542D7}"/>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403800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E60A-8D6D-4C85-98BD-E1EE497613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EC35DB-FFEF-4F5A-AC3F-1628AE3D28F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7BBFF4-462D-4278-B42C-2ECBB62D249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CDB983-335A-4FD9-A0F4-3B877FF3B831}"/>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6" name="Footer Placeholder 5">
            <a:extLst>
              <a:ext uri="{FF2B5EF4-FFF2-40B4-BE49-F238E27FC236}">
                <a16:creationId xmlns:a16="http://schemas.microsoft.com/office/drawing/2014/main" id="{0E8FB3F3-B2D7-4595-8675-18A3467D54E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BD4DC07-7C03-44B6-94B3-7175B79498C5}"/>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40014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8328-A4AC-44BB-910F-3A00FBE2897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569B3A-F707-47E7-B66D-661FA42970F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FF6957A-3D0B-46DA-AB1D-0620915F621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A0F947-6D7E-4E1D-B6DE-8552B1AA1B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6283225-C40C-4790-B40E-FB921AF5078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97D891-4689-43F3-BA44-0DEF91B0F4E3}"/>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8" name="Footer Placeholder 7">
            <a:extLst>
              <a:ext uri="{FF2B5EF4-FFF2-40B4-BE49-F238E27FC236}">
                <a16:creationId xmlns:a16="http://schemas.microsoft.com/office/drawing/2014/main" id="{5BA8E839-8775-4509-B1FB-D0599D4A08C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8DF3AF9-5AAE-431A-BC97-CEE07F4E5528}"/>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320697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9AFE-9C95-4135-AA87-78675B502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961555-9E89-412C-8BB1-1658A31DFF63}"/>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4" name="Footer Placeholder 3">
            <a:extLst>
              <a:ext uri="{FF2B5EF4-FFF2-40B4-BE49-F238E27FC236}">
                <a16:creationId xmlns:a16="http://schemas.microsoft.com/office/drawing/2014/main" id="{EB7D0E36-4C29-453F-9603-F410BBD4604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75EAA6A-12D5-44D0-ADA5-C9729FC006C0}"/>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200301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EF0C2-EB6E-4E89-AB40-7BD3C1338BB7}"/>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3" name="Footer Placeholder 2">
            <a:extLst>
              <a:ext uri="{FF2B5EF4-FFF2-40B4-BE49-F238E27FC236}">
                <a16:creationId xmlns:a16="http://schemas.microsoft.com/office/drawing/2014/main" id="{58B3D57D-4257-4254-B56F-346FFD9DFBB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3890E2B-4D91-494B-9E3B-F7234A406119}"/>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366840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3E6F-5D78-4AB8-A555-1419A1C469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4BB7F6-3F89-4D00-8754-AD9EFE6728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E73AB9-4094-4D72-A037-201FE06896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28BFE4C-6A96-4E1A-AD01-4C9423A7E82F}"/>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6" name="Footer Placeholder 5">
            <a:extLst>
              <a:ext uri="{FF2B5EF4-FFF2-40B4-BE49-F238E27FC236}">
                <a16:creationId xmlns:a16="http://schemas.microsoft.com/office/drawing/2014/main" id="{6C45E97D-DF26-43BD-90D4-AC6A031E507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36C0C6-ADF7-4C55-B6A2-929CB375A47B}"/>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287300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B7D7-2CD6-43CF-85F7-0FE16772AB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405E98-5A05-4438-8F31-E4C5EE2771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61AB955B-2938-4872-8FF4-66DFDFA480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D955955-D3FD-465E-A300-8E34A0BA5266}"/>
              </a:ext>
            </a:extLst>
          </p:cNvPr>
          <p:cNvSpPr>
            <a:spLocks noGrp="1"/>
          </p:cNvSpPr>
          <p:nvPr>
            <p:ph type="dt" sz="half" idx="10"/>
          </p:nvPr>
        </p:nvSpPr>
        <p:spPr/>
        <p:txBody>
          <a:bodyPr/>
          <a:lstStyle/>
          <a:p>
            <a:fld id="{D4855977-BAC2-4C4F-A02D-E77E399C0DFC}" type="datetimeFigureOut">
              <a:rPr lang="en-GB" smtClean="0"/>
              <a:t>13/11/2025</a:t>
            </a:fld>
            <a:endParaRPr lang="en-GB" dirty="0"/>
          </a:p>
        </p:txBody>
      </p:sp>
      <p:sp>
        <p:nvSpPr>
          <p:cNvPr id="6" name="Footer Placeholder 5">
            <a:extLst>
              <a:ext uri="{FF2B5EF4-FFF2-40B4-BE49-F238E27FC236}">
                <a16:creationId xmlns:a16="http://schemas.microsoft.com/office/drawing/2014/main" id="{97D94528-3498-4793-BB4D-994709D771C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2602D28-FBCF-47CD-ACF3-A0E7283253C7}"/>
              </a:ext>
            </a:extLst>
          </p:cNvPr>
          <p:cNvSpPr>
            <a:spLocks noGrp="1"/>
          </p:cNvSpPr>
          <p:nvPr>
            <p:ph type="sldNum" sz="quarter" idx="12"/>
          </p:nvPr>
        </p:nvSpPr>
        <p:spPr/>
        <p:txBody>
          <a:bodyPr/>
          <a:lstStyle/>
          <a:p>
            <a:fld id="{25DC5679-16D7-4531-974A-C85C18A7D1B0}" type="slidenum">
              <a:rPr lang="en-GB" smtClean="0"/>
              <a:t>‹#›</a:t>
            </a:fld>
            <a:endParaRPr lang="en-GB" dirty="0"/>
          </a:p>
        </p:txBody>
      </p:sp>
    </p:spTree>
    <p:extLst>
      <p:ext uri="{BB962C8B-B14F-4D97-AF65-F5344CB8AC3E}">
        <p14:creationId xmlns:p14="http://schemas.microsoft.com/office/powerpoint/2010/main" val="286965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14739-3F29-4A51-8D6C-EE29F9520D2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2BBB2C-2561-4832-BB05-33690D9191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149315-854E-4086-BF79-BF5A93A316C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855977-BAC2-4C4F-A02D-E77E399C0DFC}" type="datetimeFigureOut">
              <a:rPr lang="en-GB" smtClean="0"/>
              <a:t>13/11/2025</a:t>
            </a:fld>
            <a:endParaRPr lang="en-GB" dirty="0"/>
          </a:p>
        </p:txBody>
      </p:sp>
      <p:sp>
        <p:nvSpPr>
          <p:cNvPr id="5" name="Footer Placeholder 4">
            <a:extLst>
              <a:ext uri="{FF2B5EF4-FFF2-40B4-BE49-F238E27FC236}">
                <a16:creationId xmlns:a16="http://schemas.microsoft.com/office/drawing/2014/main" id="{E1B936CE-91F9-4F9C-BAC8-C6EA48B9054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7CD15A2-2C4D-4461-81C5-D0362408BD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DC5679-16D7-4531-974A-C85C18A7D1B0}" type="slidenum">
              <a:rPr lang="en-GB" smtClean="0"/>
              <a:t>‹#›</a:t>
            </a:fld>
            <a:endParaRPr lang="en-GB" dirty="0"/>
          </a:p>
        </p:txBody>
      </p:sp>
    </p:spTree>
    <p:extLst>
      <p:ext uri="{BB962C8B-B14F-4D97-AF65-F5344CB8AC3E}">
        <p14:creationId xmlns:p14="http://schemas.microsoft.com/office/powerpoint/2010/main" val="1981879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715" y="5317966"/>
            <a:ext cx="6858000" cy="603946"/>
          </a:xfrm>
        </p:spPr>
        <p:txBody>
          <a:bodyPr>
            <a:normAutofit fontScale="90000"/>
          </a:bodyPr>
          <a:lstStyle/>
          <a:p>
            <a:r>
              <a:rPr lang="en-GB" sz="1900" i="1" dirty="0">
                <a:solidFill>
                  <a:schemeClr val="bg1"/>
                </a:solidFill>
                <a:latin typeface="Times New Roman" panose="02020603050405020304" pitchFamily="18" charset="0"/>
                <a:cs typeface="Times New Roman" panose="02020603050405020304" pitchFamily="18" charset="0"/>
              </a:rPr>
              <a:t>Welcome to our school </a:t>
            </a:r>
            <a:br>
              <a:rPr lang="en-GB" sz="1900" i="1" dirty="0">
                <a:solidFill>
                  <a:schemeClr val="bg1"/>
                </a:solidFill>
                <a:latin typeface="Times New Roman" panose="02020603050405020304" pitchFamily="18" charset="0"/>
                <a:cs typeface="Times New Roman" panose="02020603050405020304" pitchFamily="18" charset="0"/>
              </a:rPr>
            </a:br>
            <a:r>
              <a:rPr lang="en-GB" sz="1900" dirty="0">
                <a:solidFill>
                  <a:schemeClr val="bg1"/>
                </a:solidFill>
                <a:latin typeface="Comic Sans MS" panose="030F0702030302020204" pitchFamily="66" charset="0"/>
              </a:rPr>
              <a:t>Parent / Carers Open Morning</a:t>
            </a:r>
            <a:br>
              <a:rPr lang="en-GB" sz="1900" dirty="0">
                <a:solidFill>
                  <a:schemeClr val="bg1"/>
                </a:solidFill>
                <a:latin typeface="Comic Sans MS" panose="030F0702030302020204" pitchFamily="66" charset="0"/>
              </a:rPr>
            </a:br>
            <a:r>
              <a:rPr lang="en-GB" sz="1900" i="1" dirty="0">
                <a:solidFill>
                  <a:schemeClr val="bg1"/>
                </a:solidFill>
                <a:latin typeface="Comic Sans MS" panose="030F0702030302020204" pitchFamily="66" charset="0"/>
              </a:rPr>
              <a:t>led by Bella and Darcie Baird House</a:t>
            </a:r>
            <a:br>
              <a:rPr lang="en-GB" sz="1900" dirty="0">
                <a:solidFill>
                  <a:schemeClr val="bg1"/>
                </a:solidFill>
                <a:latin typeface="Comic Sans MS" panose="030F0702030302020204" pitchFamily="66" charset="0"/>
              </a:rPr>
            </a:br>
            <a:br>
              <a:rPr lang="en-GB" sz="1900" i="1" dirty="0">
                <a:latin typeface="Times New Roman" panose="02020603050405020304" pitchFamily="18" charset="0"/>
                <a:cs typeface="Times New Roman" panose="02020603050405020304" pitchFamily="18" charset="0"/>
              </a:rPr>
            </a:br>
            <a:endParaRPr lang="en-GB" sz="1900" i="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3000" y="5474417"/>
            <a:ext cx="6858000" cy="775715"/>
          </a:xfrm>
        </p:spPr>
        <p:txBody>
          <a:bodyPr>
            <a:normAutofit fontScale="62500" lnSpcReduction="20000"/>
          </a:bodyPr>
          <a:lstStyle/>
          <a:p>
            <a:pPr>
              <a:defRPr/>
            </a:pPr>
            <a:endParaRPr lang="en-GB" sz="600" dirty="0">
              <a:latin typeface="Times New Roman" panose="02020603050405020304" pitchFamily="18" charset="0"/>
              <a:cs typeface="Times New Roman" panose="02020603050405020304" pitchFamily="18" charset="0"/>
            </a:endParaRPr>
          </a:p>
          <a:p>
            <a:pPr indent="457200"/>
            <a:r>
              <a:rPr lang="en-GB" sz="14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UNCRC Article 3</a:t>
            </a:r>
            <a:r>
              <a:rPr lang="en-GB"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Anyone making decisions that affect young people should make young peoples interests a high priority.</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GB" sz="14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Article 28</a:t>
            </a:r>
            <a:r>
              <a:rPr lang="en-GB"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You have the right to an education.</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GB" sz="14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Article 29</a:t>
            </a:r>
            <a:r>
              <a:rPr lang="en-GB" sz="1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Education should teach you to respect other people and </a:t>
            </a:r>
            <a:r>
              <a:rPr lang="en-GB" sz="14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environment.</a:t>
            </a:r>
            <a:endParaRPr lang="en-GB"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15D4C24-1EA7-D95D-9333-9EF13CF8E6EA}"/>
              </a:ext>
            </a:extLst>
          </p:cNvPr>
          <p:cNvPicPr>
            <a:picLocks noChangeAspect="1"/>
          </p:cNvPicPr>
          <p:nvPr/>
        </p:nvPicPr>
        <p:blipFill>
          <a:blip r:embed="rId2"/>
          <a:stretch>
            <a:fillRect/>
          </a:stretch>
        </p:blipFill>
        <p:spPr>
          <a:xfrm>
            <a:off x="597578" y="1461853"/>
            <a:ext cx="2489025" cy="2470357"/>
          </a:xfrm>
          <a:prstGeom prst="rect">
            <a:avLst/>
          </a:prstGeom>
        </p:spPr>
      </p:pic>
      <p:pic>
        <p:nvPicPr>
          <p:cNvPr id="2052" name="Picture 4" descr="http://sces.org.uk/wp-content/uploads/2015/10/TIOF-Strands-Master-web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24033" y="1461853"/>
            <a:ext cx="2062742" cy="2961034"/>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B92E456B-6F10-C7B9-7196-8F78B4075A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737460"/>
            <a:ext cx="9144000" cy="123364"/>
            <a:chOff x="1" y="6737460"/>
            <a:chExt cx="12192000" cy="123364"/>
          </a:xfrm>
        </p:grpSpPr>
        <p:sp>
          <p:nvSpPr>
            <p:cNvPr id="2058" name="Rectangle 2057">
              <a:extLst>
                <a:ext uri="{FF2B5EF4-FFF2-40B4-BE49-F238E27FC236}">
                  <a16:creationId xmlns:a16="http://schemas.microsoft.com/office/drawing/2014/main" id="{3165D5D8-BB60-5F35-201E-ABDC5B5A2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DEEAC388-A02C-733A-330C-D0030C1FC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872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9EE0-7367-4E64-B3D7-186FEF8C141E}"/>
              </a:ext>
            </a:extLst>
          </p:cNvPr>
          <p:cNvSpPr>
            <a:spLocks noGrp="1"/>
          </p:cNvSpPr>
          <p:nvPr>
            <p:ph type="title"/>
          </p:nvPr>
        </p:nvSpPr>
        <p:spPr>
          <a:xfrm>
            <a:off x="2267744" y="2564904"/>
            <a:ext cx="5256584" cy="1325563"/>
          </a:xfrm>
        </p:spPr>
        <p:txBody>
          <a:bodyPr>
            <a:normAutofit fontScale="90000"/>
          </a:bodyPr>
          <a:lstStyle/>
          <a:p>
            <a:r>
              <a:rPr lang="en-GB" dirty="0">
                <a:solidFill>
                  <a:schemeClr val="bg1"/>
                </a:solidFill>
                <a:latin typeface="Comic Sans MS" panose="030F0702030302020204" pitchFamily="66" charset="0"/>
              </a:rPr>
              <a:t>Thank you for listening!</a:t>
            </a: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r>
              <a:rPr lang="en-GB" dirty="0">
                <a:solidFill>
                  <a:schemeClr val="bg1"/>
                </a:solidFill>
                <a:latin typeface="Comic Sans MS" panose="030F0702030302020204" pitchFamily="66" charset="0"/>
              </a:rPr>
              <a:t>Do you have any questions? </a:t>
            </a:r>
          </a:p>
        </p:txBody>
      </p:sp>
    </p:spTree>
    <p:extLst>
      <p:ext uri="{BB962C8B-B14F-4D97-AF65-F5344CB8AC3E}">
        <p14:creationId xmlns:p14="http://schemas.microsoft.com/office/powerpoint/2010/main" val="154434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E1EA-2A9C-C2B4-3A2D-657E2F6AD006}"/>
              </a:ext>
            </a:extLst>
          </p:cNvPr>
          <p:cNvSpPr>
            <a:spLocks noGrp="1"/>
          </p:cNvSpPr>
          <p:nvPr>
            <p:ph type="title"/>
          </p:nvPr>
        </p:nvSpPr>
        <p:spPr>
          <a:xfrm>
            <a:off x="323528" y="0"/>
            <a:ext cx="7886700" cy="1325563"/>
          </a:xfrm>
        </p:spPr>
        <p:txBody>
          <a:bodyPr/>
          <a:lstStyle/>
          <a:p>
            <a:r>
              <a:rPr lang="en-GB" dirty="0">
                <a:solidFill>
                  <a:schemeClr val="bg1"/>
                </a:solidFill>
                <a:latin typeface="Comic Sans MS" panose="030F0702030302020204" pitchFamily="66" charset="0"/>
              </a:rPr>
              <a:t>Calm</a:t>
            </a:r>
            <a:r>
              <a:rPr lang="en-GB" dirty="0">
                <a:latin typeface="Comic Sans MS" panose="030F0702030302020204" pitchFamily="66" charset="0"/>
              </a:rPr>
              <a:t> </a:t>
            </a:r>
            <a:r>
              <a:rPr lang="en-GB" dirty="0">
                <a:solidFill>
                  <a:schemeClr val="bg1"/>
                </a:solidFill>
                <a:latin typeface="Comic Sans MS" panose="030F0702030302020204" pitchFamily="66" charset="0"/>
              </a:rPr>
              <a:t>and Connected</a:t>
            </a:r>
          </a:p>
        </p:txBody>
      </p:sp>
      <p:pic>
        <p:nvPicPr>
          <p:cNvPr id="4" name="Content Placeholder 3">
            <a:extLst>
              <a:ext uri="{FF2B5EF4-FFF2-40B4-BE49-F238E27FC236}">
                <a16:creationId xmlns:a16="http://schemas.microsoft.com/office/drawing/2014/main" id="{249D6262-E647-4B0F-A0BB-3DDC3C4F8314}"/>
              </a:ext>
            </a:extLst>
          </p:cNvPr>
          <p:cNvPicPr>
            <a:picLocks noGrp="1" noChangeAspect="1"/>
          </p:cNvPicPr>
          <p:nvPr>
            <p:ph idx="1"/>
          </p:nvPr>
        </p:nvPicPr>
        <p:blipFill>
          <a:blip r:embed="rId2"/>
          <a:stretch>
            <a:fillRect/>
          </a:stretch>
        </p:blipFill>
        <p:spPr>
          <a:xfrm>
            <a:off x="1979712" y="1052736"/>
            <a:ext cx="4752528" cy="5570072"/>
          </a:xfrm>
          <a:prstGeom prst="rect">
            <a:avLst/>
          </a:prstGeom>
        </p:spPr>
      </p:pic>
    </p:spTree>
    <p:extLst>
      <p:ext uri="{BB962C8B-B14F-4D97-AF65-F5344CB8AC3E}">
        <p14:creationId xmlns:p14="http://schemas.microsoft.com/office/powerpoint/2010/main" val="366261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42B5-29B5-4497-ADC6-B4795D748C42}"/>
              </a:ext>
            </a:extLst>
          </p:cNvPr>
          <p:cNvSpPr>
            <a:spLocks noGrp="1"/>
          </p:cNvSpPr>
          <p:nvPr>
            <p:ph type="title"/>
          </p:nvPr>
        </p:nvSpPr>
        <p:spPr>
          <a:xfrm>
            <a:off x="196602" y="57794"/>
            <a:ext cx="7886700" cy="1325563"/>
          </a:xfrm>
        </p:spPr>
        <p:txBody>
          <a:bodyPr/>
          <a:lstStyle/>
          <a:p>
            <a:r>
              <a:rPr lang="en-GB" dirty="0">
                <a:solidFill>
                  <a:schemeClr val="bg1"/>
                </a:solidFill>
                <a:latin typeface="Comic Sans MS" panose="030F0702030302020204" pitchFamily="66" charset="0"/>
              </a:rPr>
              <a:t>Questions often discussed….</a:t>
            </a:r>
            <a:endParaRPr lang="en-GB" dirty="0"/>
          </a:p>
        </p:txBody>
      </p:sp>
      <p:sp>
        <p:nvSpPr>
          <p:cNvPr id="5" name="Speech Bubble: Rectangle with Corners Rounded 4">
            <a:extLst>
              <a:ext uri="{FF2B5EF4-FFF2-40B4-BE49-F238E27FC236}">
                <a16:creationId xmlns:a16="http://schemas.microsoft.com/office/drawing/2014/main" id="{F262C47F-7061-4004-872F-928507E15A1B}"/>
              </a:ext>
            </a:extLst>
          </p:cNvPr>
          <p:cNvSpPr/>
          <p:nvPr/>
        </p:nvSpPr>
        <p:spPr>
          <a:xfrm>
            <a:off x="736662" y="1167334"/>
            <a:ext cx="3151262" cy="1325562"/>
          </a:xfrm>
          <a:prstGeom prst="wedgeRoundRectCallout">
            <a:avLst>
              <a:gd name="adj1" fmla="val -690"/>
              <a:gd name="adj2" fmla="val 92107"/>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Why does my child run around the house when they get home from school?</a:t>
            </a:r>
          </a:p>
        </p:txBody>
      </p:sp>
      <p:sp>
        <p:nvSpPr>
          <p:cNvPr id="8" name="Speech Bubble: Oval 7">
            <a:extLst>
              <a:ext uri="{FF2B5EF4-FFF2-40B4-BE49-F238E27FC236}">
                <a16:creationId xmlns:a16="http://schemas.microsoft.com/office/drawing/2014/main" id="{C796FACE-E967-44A7-8FA8-A90D9D87984A}"/>
              </a:ext>
            </a:extLst>
          </p:cNvPr>
          <p:cNvSpPr/>
          <p:nvPr/>
        </p:nvSpPr>
        <p:spPr>
          <a:xfrm>
            <a:off x="5940152" y="411249"/>
            <a:ext cx="3151262" cy="1944216"/>
          </a:xfrm>
          <a:prstGeom prst="wedgeEllipseCallout">
            <a:avLst>
              <a:gd name="adj1" fmla="val -38364"/>
              <a:gd name="adj2" fmla="val 6299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I get my child to go for a haircut? </a:t>
            </a:r>
          </a:p>
        </p:txBody>
      </p:sp>
      <p:sp>
        <p:nvSpPr>
          <p:cNvPr id="9" name="Speech Bubble: Rectangle with Corners Rounded 8">
            <a:extLst>
              <a:ext uri="{FF2B5EF4-FFF2-40B4-BE49-F238E27FC236}">
                <a16:creationId xmlns:a16="http://schemas.microsoft.com/office/drawing/2014/main" id="{1CF669F8-8B88-4304-BE92-83CDFFF9AFD7}"/>
              </a:ext>
            </a:extLst>
          </p:cNvPr>
          <p:cNvSpPr/>
          <p:nvPr/>
        </p:nvSpPr>
        <p:spPr>
          <a:xfrm>
            <a:off x="4283968" y="2492896"/>
            <a:ext cx="1800200" cy="1872208"/>
          </a:xfrm>
          <a:prstGeom prst="wedgeRoundRectCallout">
            <a:avLst>
              <a:gd name="adj1" fmla="val -57510"/>
              <a:gd name="adj2" fmla="val 85348"/>
              <a:gd name="adj3" fmla="val 16667"/>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What do the teachers do to support my child? </a:t>
            </a:r>
          </a:p>
        </p:txBody>
      </p:sp>
      <p:sp>
        <p:nvSpPr>
          <p:cNvPr id="10" name="Speech Bubble: Oval 9">
            <a:extLst>
              <a:ext uri="{FF2B5EF4-FFF2-40B4-BE49-F238E27FC236}">
                <a16:creationId xmlns:a16="http://schemas.microsoft.com/office/drawing/2014/main" id="{C0E1F440-0AA6-4EE8-B988-D8C4CEF0F274}"/>
              </a:ext>
            </a:extLst>
          </p:cNvPr>
          <p:cNvSpPr/>
          <p:nvPr/>
        </p:nvSpPr>
        <p:spPr>
          <a:xfrm>
            <a:off x="611560" y="3459088"/>
            <a:ext cx="2808312" cy="1872208"/>
          </a:xfrm>
          <a:prstGeom prst="wedgeEllipseCallout">
            <a:avLst>
              <a:gd name="adj1" fmla="val 20090"/>
              <a:gd name="adj2" fmla="val 74405"/>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I find bedtime really tricky; what is it like for you?</a:t>
            </a:r>
          </a:p>
        </p:txBody>
      </p:sp>
      <p:sp>
        <p:nvSpPr>
          <p:cNvPr id="11" name="Speech Bubble: Rectangle with Corners Rounded 10">
            <a:extLst>
              <a:ext uri="{FF2B5EF4-FFF2-40B4-BE49-F238E27FC236}">
                <a16:creationId xmlns:a16="http://schemas.microsoft.com/office/drawing/2014/main" id="{6B706246-50BD-4AC5-94B4-617C95CD16DA}"/>
              </a:ext>
            </a:extLst>
          </p:cNvPr>
          <p:cNvSpPr/>
          <p:nvPr/>
        </p:nvSpPr>
        <p:spPr>
          <a:xfrm>
            <a:off x="6111627" y="4293096"/>
            <a:ext cx="2808312" cy="1512168"/>
          </a:xfrm>
          <a:prstGeom prst="wedgeRoundRectCallout">
            <a:avLst>
              <a:gd name="adj1" fmla="val -18120"/>
              <a:gd name="adj2" fmla="val 92105"/>
              <a:gd name="adj3" fmla="val 16667"/>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Does it matter if my child just eats plain pasta? </a:t>
            </a:r>
          </a:p>
          <a:p>
            <a:pPr algn="ctr"/>
            <a:r>
              <a:rPr lang="en-GB" dirty="0">
                <a:solidFill>
                  <a:schemeClr val="tx1"/>
                </a:solidFill>
              </a:rPr>
              <a:t>They are reluctant to eat fruit and veg!</a:t>
            </a:r>
          </a:p>
        </p:txBody>
      </p:sp>
    </p:spTree>
    <p:extLst>
      <p:ext uri="{BB962C8B-B14F-4D97-AF65-F5344CB8AC3E}">
        <p14:creationId xmlns:p14="http://schemas.microsoft.com/office/powerpoint/2010/main" val="135111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6B72-4FA7-4344-BCED-3C16BF55EDA9}"/>
              </a:ext>
            </a:extLst>
          </p:cNvPr>
          <p:cNvSpPr>
            <a:spLocks noGrp="1"/>
          </p:cNvSpPr>
          <p:nvPr>
            <p:ph type="title"/>
          </p:nvPr>
        </p:nvSpPr>
        <p:spPr>
          <a:xfrm>
            <a:off x="43175" y="-104738"/>
            <a:ext cx="7886700" cy="1325563"/>
          </a:xfrm>
        </p:spPr>
        <p:txBody>
          <a:bodyPr/>
          <a:lstStyle/>
          <a:p>
            <a:r>
              <a:rPr lang="en-GB" dirty="0">
                <a:solidFill>
                  <a:schemeClr val="bg1"/>
                </a:solidFill>
                <a:latin typeface="Comic Sans MS" panose="030F0702030302020204" pitchFamily="66" charset="0"/>
              </a:rPr>
              <a:t>Information discussed….  </a:t>
            </a:r>
            <a:endParaRPr lang="en-GB" dirty="0"/>
          </a:p>
        </p:txBody>
      </p:sp>
      <p:pic>
        <p:nvPicPr>
          <p:cNvPr id="3" name="Picture 2">
            <a:extLst>
              <a:ext uri="{FF2B5EF4-FFF2-40B4-BE49-F238E27FC236}">
                <a16:creationId xmlns:a16="http://schemas.microsoft.com/office/drawing/2014/main" id="{7D420F03-15BF-4B10-900C-BE490FD95974}"/>
              </a:ext>
            </a:extLst>
          </p:cNvPr>
          <p:cNvPicPr>
            <a:picLocks noChangeAspect="1"/>
          </p:cNvPicPr>
          <p:nvPr/>
        </p:nvPicPr>
        <p:blipFill>
          <a:blip r:embed="rId2"/>
          <a:stretch>
            <a:fillRect/>
          </a:stretch>
        </p:blipFill>
        <p:spPr>
          <a:xfrm>
            <a:off x="131699" y="4255125"/>
            <a:ext cx="3460815" cy="1157846"/>
          </a:xfrm>
          <a:prstGeom prst="rect">
            <a:avLst/>
          </a:prstGeom>
        </p:spPr>
      </p:pic>
      <p:sp>
        <p:nvSpPr>
          <p:cNvPr id="4" name="Rectangle 3">
            <a:extLst>
              <a:ext uri="{FF2B5EF4-FFF2-40B4-BE49-F238E27FC236}">
                <a16:creationId xmlns:a16="http://schemas.microsoft.com/office/drawing/2014/main" id="{169885EE-D591-45AE-AADE-9A79ACA0A17C}"/>
              </a:ext>
            </a:extLst>
          </p:cNvPr>
          <p:cNvSpPr/>
          <p:nvPr/>
        </p:nvSpPr>
        <p:spPr>
          <a:xfrm>
            <a:off x="1297163" y="3600372"/>
            <a:ext cx="288862" cy="646331"/>
          </a:xfrm>
          <a:prstGeom prst="rect">
            <a:avLst/>
          </a:prstGeom>
        </p:spPr>
        <p:txBody>
          <a:bodyPr wrap="none">
            <a:spAutoFit/>
          </a:bodyPr>
          <a:lstStyle/>
          <a:p>
            <a:pPr algn="ctr"/>
            <a:r>
              <a:rPr lang="en-GB" sz="3600" dirty="0"/>
              <a:t> </a:t>
            </a:r>
          </a:p>
        </p:txBody>
      </p:sp>
      <p:sp>
        <p:nvSpPr>
          <p:cNvPr id="5" name="Speech Bubble: Oval 4">
            <a:extLst>
              <a:ext uri="{FF2B5EF4-FFF2-40B4-BE49-F238E27FC236}">
                <a16:creationId xmlns:a16="http://schemas.microsoft.com/office/drawing/2014/main" id="{D91D0DF2-E3C7-4BB9-B736-219FA9C39C6D}"/>
              </a:ext>
            </a:extLst>
          </p:cNvPr>
          <p:cNvSpPr/>
          <p:nvPr/>
        </p:nvSpPr>
        <p:spPr>
          <a:xfrm>
            <a:off x="3805227" y="4331009"/>
            <a:ext cx="2448272" cy="2088232"/>
          </a:xfrm>
          <a:prstGeom prst="wedgeEllipseCallout">
            <a:avLst>
              <a:gd name="adj1" fmla="val -44485"/>
              <a:gd name="adj2" fmla="val 6569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solidFill>
                  <a:schemeClr val="accent6">
                    <a:lumMod val="50000"/>
                  </a:schemeClr>
                </a:solidFill>
              </a:rPr>
              <a:t>What do we mean by restorative approaches?</a:t>
            </a:r>
          </a:p>
        </p:txBody>
      </p:sp>
      <p:pic>
        <p:nvPicPr>
          <p:cNvPr id="6" name="Picture 5">
            <a:extLst>
              <a:ext uri="{FF2B5EF4-FFF2-40B4-BE49-F238E27FC236}">
                <a16:creationId xmlns:a16="http://schemas.microsoft.com/office/drawing/2014/main" id="{3266BB16-CE71-4996-8D84-3610DE733C88}"/>
              </a:ext>
            </a:extLst>
          </p:cNvPr>
          <p:cNvPicPr>
            <a:picLocks noChangeAspect="1"/>
          </p:cNvPicPr>
          <p:nvPr/>
        </p:nvPicPr>
        <p:blipFill>
          <a:blip r:embed="rId3"/>
          <a:stretch>
            <a:fillRect/>
          </a:stretch>
        </p:blipFill>
        <p:spPr>
          <a:xfrm>
            <a:off x="150330" y="1154757"/>
            <a:ext cx="3460814" cy="2437193"/>
          </a:xfrm>
          <a:prstGeom prst="rect">
            <a:avLst/>
          </a:prstGeom>
        </p:spPr>
      </p:pic>
      <p:sp>
        <p:nvSpPr>
          <p:cNvPr id="10" name="TextBox 9">
            <a:extLst>
              <a:ext uri="{FF2B5EF4-FFF2-40B4-BE49-F238E27FC236}">
                <a16:creationId xmlns:a16="http://schemas.microsoft.com/office/drawing/2014/main" id="{812201A9-B892-4FE6-99FA-93FEB67BFCC9}"/>
              </a:ext>
            </a:extLst>
          </p:cNvPr>
          <p:cNvSpPr txBox="1"/>
          <p:nvPr/>
        </p:nvSpPr>
        <p:spPr>
          <a:xfrm>
            <a:off x="3966471" y="1907457"/>
            <a:ext cx="1800200" cy="1754326"/>
          </a:xfrm>
          <a:prstGeom prst="rect">
            <a:avLst/>
          </a:prstGeom>
          <a:noFill/>
        </p:spPr>
        <p:txBody>
          <a:bodyPr wrap="square" rtlCol="0">
            <a:spAutoFit/>
          </a:bodyPr>
          <a:lstStyle/>
          <a:p>
            <a:pPr algn="ctr"/>
            <a:r>
              <a:rPr lang="en-GB" sz="3600" dirty="0"/>
              <a:t>Engage </a:t>
            </a:r>
          </a:p>
          <a:p>
            <a:pPr algn="ctr"/>
            <a:r>
              <a:rPr lang="en-GB" sz="3600" dirty="0"/>
              <a:t>don’t </a:t>
            </a:r>
          </a:p>
          <a:p>
            <a:pPr algn="ctr"/>
            <a:r>
              <a:rPr lang="en-GB" sz="3600" dirty="0"/>
              <a:t>Enrage!</a:t>
            </a:r>
          </a:p>
        </p:txBody>
      </p:sp>
      <p:pic>
        <p:nvPicPr>
          <p:cNvPr id="11" name="Picture 10">
            <a:extLst>
              <a:ext uri="{FF2B5EF4-FFF2-40B4-BE49-F238E27FC236}">
                <a16:creationId xmlns:a16="http://schemas.microsoft.com/office/drawing/2014/main" id="{A052EB52-998A-4E97-8098-B57E26C44B48}"/>
              </a:ext>
            </a:extLst>
          </p:cNvPr>
          <p:cNvPicPr>
            <a:picLocks noChangeAspect="1"/>
          </p:cNvPicPr>
          <p:nvPr/>
        </p:nvPicPr>
        <p:blipFill>
          <a:blip r:embed="rId4"/>
          <a:stretch>
            <a:fillRect/>
          </a:stretch>
        </p:blipFill>
        <p:spPr>
          <a:xfrm>
            <a:off x="6617444" y="3704072"/>
            <a:ext cx="2363256" cy="3056478"/>
          </a:xfrm>
          <a:prstGeom prst="rect">
            <a:avLst/>
          </a:prstGeom>
        </p:spPr>
      </p:pic>
      <p:pic>
        <p:nvPicPr>
          <p:cNvPr id="12" name="Picture 11">
            <a:extLst>
              <a:ext uri="{FF2B5EF4-FFF2-40B4-BE49-F238E27FC236}">
                <a16:creationId xmlns:a16="http://schemas.microsoft.com/office/drawing/2014/main" id="{31CBE4D3-672B-4C3F-8183-B50D9CA3D40F}"/>
              </a:ext>
            </a:extLst>
          </p:cNvPr>
          <p:cNvPicPr>
            <a:picLocks noChangeAspect="1"/>
          </p:cNvPicPr>
          <p:nvPr/>
        </p:nvPicPr>
        <p:blipFill>
          <a:blip r:embed="rId5"/>
          <a:stretch>
            <a:fillRect/>
          </a:stretch>
        </p:blipFill>
        <p:spPr>
          <a:xfrm>
            <a:off x="6110517" y="334323"/>
            <a:ext cx="2852621" cy="2852621"/>
          </a:xfrm>
          <a:prstGeom prst="rect">
            <a:avLst/>
          </a:prstGeom>
        </p:spPr>
      </p:pic>
      <p:sp>
        <p:nvSpPr>
          <p:cNvPr id="13" name="Frame 12">
            <a:extLst>
              <a:ext uri="{FF2B5EF4-FFF2-40B4-BE49-F238E27FC236}">
                <a16:creationId xmlns:a16="http://schemas.microsoft.com/office/drawing/2014/main" id="{081A4F16-560C-444C-900F-6227E604BB14}"/>
              </a:ext>
            </a:extLst>
          </p:cNvPr>
          <p:cNvSpPr/>
          <p:nvPr/>
        </p:nvSpPr>
        <p:spPr>
          <a:xfrm>
            <a:off x="3851515" y="1784272"/>
            <a:ext cx="1995339" cy="20882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6495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8748-BD62-4214-9180-4B3EB0CBBB51}"/>
              </a:ext>
            </a:extLst>
          </p:cNvPr>
          <p:cNvSpPr>
            <a:spLocks noGrp="1"/>
          </p:cNvSpPr>
          <p:nvPr>
            <p:ph type="title"/>
          </p:nvPr>
        </p:nvSpPr>
        <p:spPr>
          <a:xfrm>
            <a:off x="107505" y="2766218"/>
            <a:ext cx="8928992" cy="1325563"/>
          </a:xfrm>
        </p:spPr>
        <p:txBody>
          <a:bodyPr>
            <a:normAutofit fontScale="90000"/>
          </a:bodyPr>
          <a:lstStyle/>
          <a:p>
            <a:pPr algn="ctr"/>
            <a:r>
              <a:rPr lang="en-GB" dirty="0">
                <a:solidFill>
                  <a:schemeClr val="bg1"/>
                </a:solidFill>
                <a:latin typeface="Comic Sans MS" panose="030F0702030302020204" pitchFamily="66" charset="0"/>
              </a:rPr>
              <a:t>We’d welcome any suggestions for our next meeting and look forward to seeing you there!</a:t>
            </a: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r>
              <a:rPr lang="en-GB" dirty="0">
                <a:solidFill>
                  <a:schemeClr val="bg1"/>
                </a:solidFill>
                <a:latin typeface="Comic Sans MS" panose="030F0702030302020204" pitchFamily="66" charset="0"/>
              </a:rPr>
              <a:t> </a:t>
            </a: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br>
              <a:rPr lang="en-GB" dirty="0">
                <a:solidFill>
                  <a:schemeClr val="bg1"/>
                </a:solidFill>
                <a:latin typeface="Comic Sans MS" panose="030F0702030302020204" pitchFamily="66" charset="0"/>
              </a:rPr>
            </a:br>
            <a:endParaRPr lang="en-GB" dirty="0"/>
          </a:p>
        </p:txBody>
      </p:sp>
      <p:pic>
        <p:nvPicPr>
          <p:cNvPr id="3" name="Picture 2">
            <a:extLst>
              <a:ext uri="{FF2B5EF4-FFF2-40B4-BE49-F238E27FC236}">
                <a16:creationId xmlns:a16="http://schemas.microsoft.com/office/drawing/2014/main" id="{D5D3BEBF-1DD7-4DB8-A49C-DAB019CE53F9}"/>
              </a:ext>
            </a:extLst>
          </p:cNvPr>
          <p:cNvPicPr>
            <a:picLocks noChangeAspect="1"/>
          </p:cNvPicPr>
          <p:nvPr/>
        </p:nvPicPr>
        <p:blipFill>
          <a:blip r:embed="rId2"/>
          <a:stretch>
            <a:fillRect/>
          </a:stretch>
        </p:blipFill>
        <p:spPr>
          <a:xfrm>
            <a:off x="2339752" y="1844824"/>
            <a:ext cx="4270444" cy="4270444"/>
          </a:xfrm>
          <a:prstGeom prst="rect">
            <a:avLst/>
          </a:prstGeom>
        </p:spPr>
      </p:pic>
    </p:spTree>
    <p:extLst>
      <p:ext uri="{BB962C8B-B14F-4D97-AF65-F5344CB8AC3E}">
        <p14:creationId xmlns:p14="http://schemas.microsoft.com/office/powerpoint/2010/main" val="414886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solidFill>
                  <a:schemeClr val="bg1"/>
                </a:solidFill>
                <a:latin typeface="Comic Sans MS" panose="030F0702030302020204" pitchFamily="66" charset="0"/>
              </a:rPr>
              <a:t>School Improvement Plan 2025/26</a:t>
            </a:r>
            <a:endParaRPr lang="en-GB" dirty="0">
              <a:solidFill>
                <a:schemeClr val="bg1"/>
              </a:solidFill>
            </a:endParaRPr>
          </a:p>
        </p:txBody>
      </p:sp>
      <p:sp>
        <p:nvSpPr>
          <p:cNvPr id="3" name="Content Placeholder 2"/>
          <p:cNvSpPr>
            <a:spLocks noGrp="1"/>
          </p:cNvSpPr>
          <p:nvPr>
            <p:ph idx="1"/>
          </p:nvPr>
        </p:nvSpPr>
        <p:spPr>
          <a:xfrm>
            <a:off x="457200" y="1969590"/>
            <a:ext cx="8229600" cy="4525963"/>
          </a:xfrm>
        </p:spPr>
        <p:txBody>
          <a:bodyPr>
            <a:normAutofit/>
          </a:bodyPr>
          <a:lstStyle/>
          <a:p>
            <a:pPr marL="0" indent="0">
              <a:buNone/>
            </a:pPr>
            <a:r>
              <a:rPr lang="en-GB" sz="2000" dirty="0">
                <a:solidFill>
                  <a:schemeClr val="bg1"/>
                </a:solidFill>
                <a:latin typeface="Comic Sans MS" panose="030F0702030302020204" pitchFamily="66" charset="0"/>
              </a:rPr>
              <a:t>At St Columba’s we want all our students to be happy and successful in everything they do.  We listen to the views of our pupils, and we listen to the views of our parents &amp; carers.  We are AMBITIOUS to do well in 2025-26.  These are the school priorities in the improvement plan for this year.</a:t>
            </a:r>
          </a:p>
          <a:p>
            <a:pPr marL="0" indent="0">
              <a:buNone/>
            </a:pPr>
            <a:endParaRPr lang="en-GB" sz="2000" dirty="0">
              <a:solidFill>
                <a:schemeClr val="bg1"/>
              </a:solidFill>
              <a:latin typeface="Comic Sans MS" panose="030F0702030302020204" pitchFamily="66" charset="0"/>
            </a:endParaRPr>
          </a:p>
          <a:p>
            <a:pPr marL="457200" indent="-457200">
              <a:buAutoNum type="arabicPeriod"/>
            </a:pPr>
            <a:r>
              <a:rPr lang="en-GB" sz="2000" dirty="0">
                <a:solidFill>
                  <a:schemeClr val="bg1"/>
                </a:solidFill>
                <a:latin typeface="Comic Sans MS" panose="030F0702030302020204" pitchFamily="66" charset="0"/>
              </a:rPr>
              <a:t>To improve the pupils knowledge of numeracy</a:t>
            </a:r>
          </a:p>
          <a:p>
            <a:pPr marL="457200" indent="-457200">
              <a:buAutoNum type="arabicPeriod"/>
            </a:pPr>
            <a:endParaRPr lang="en-GB" sz="2000" dirty="0">
              <a:solidFill>
                <a:schemeClr val="bg1"/>
              </a:solidFill>
              <a:latin typeface="Comic Sans MS" panose="030F0702030302020204" pitchFamily="66" charset="0"/>
            </a:endParaRPr>
          </a:p>
          <a:p>
            <a:pPr marL="457200" indent="-457200">
              <a:buAutoNum type="arabicPeriod"/>
            </a:pPr>
            <a:r>
              <a:rPr lang="en-GB" sz="2000" dirty="0">
                <a:solidFill>
                  <a:schemeClr val="bg1"/>
                </a:solidFill>
                <a:latin typeface="Comic Sans MS" panose="030F0702030302020204" pitchFamily="66" charset="0"/>
              </a:rPr>
              <a:t>To use digital technology to support children’s learning</a:t>
            </a:r>
          </a:p>
          <a:p>
            <a:pPr marL="0" indent="0">
              <a:buNone/>
            </a:pPr>
            <a:endParaRPr lang="en-GB" sz="2000" dirty="0">
              <a:solidFill>
                <a:schemeClr val="bg1"/>
              </a:solidFill>
              <a:latin typeface="Comic Sans MS" panose="030F0702030302020204" pitchFamily="66" charset="0"/>
            </a:endParaRPr>
          </a:p>
          <a:p>
            <a:pPr marL="0" indent="0">
              <a:buNone/>
            </a:pPr>
            <a:r>
              <a:rPr lang="en-GB" sz="2000" dirty="0">
                <a:solidFill>
                  <a:schemeClr val="bg1"/>
                </a:solidFill>
                <a:latin typeface="Comic Sans MS" panose="030F0702030302020204" pitchFamily="66" charset="0"/>
              </a:rPr>
              <a:t>3.  To improve our new reporting system called Progress</a:t>
            </a:r>
          </a:p>
          <a:p>
            <a:pPr marL="457200" indent="-457200">
              <a:buAutoNum type="arabicPeriod"/>
            </a:pPr>
            <a:endParaRPr lang="en-GB" sz="2000" dirty="0">
              <a:solidFill>
                <a:schemeClr val="bg1"/>
              </a:solidFill>
            </a:endParaRPr>
          </a:p>
          <a:p>
            <a:pPr marL="0" indent="0" algn="l" fontAlgn="base">
              <a:buNone/>
            </a:pPr>
            <a:endParaRPr lang="en-GB" b="1" dirty="0">
              <a:solidFill>
                <a:schemeClr val="bg1">
                  <a:lumMod val="95000"/>
                </a:schemeClr>
              </a:solidFill>
              <a:latin typeface="Comic Sans MS" panose="030F0702030302020204" pitchFamily="66" charset="0"/>
            </a:endParaRPr>
          </a:p>
        </p:txBody>
      </p:sp>
      <p:pic>
        <p:nvPicPr>
          <p:cNvPr id="4" name="Picture 3">
            <a:extLst>
              <a:ext uri="{FF2B5EF4-FFF2-40B4-BE49-F238E27FC236}">
                <a16:creationId xmlns:a16="http://schemas.microsoft.com/office/drawing/2014/main" id="{AB9DC127-0B58-0276-05EB-66E4E7936939}"/>
              </a:ext>
            </a:extLst>
          </p:cNvPr>
          <p:cNvPicPr>
            <a:picLocks noChangeAspect="1"/>
          </p:cNvPicPr>
          <p:nvPr/>
        </p:nvPicPr>
        <p:blipFill>
          <a:blip r:embed="rId2"/>
          <a:stretch>
            <a:fillRect/>
          </a:stretch>
        </p:blipFill>
        <p:spPr>
          <a:xfrm>
            <a:off x="7596336" y="362447"/>
            <a:ext cx="1374817" cy="1366170"/>
          </a:xfrm>
          <a:prstGeom prst="rect">
            <a:avLst/>
          </a:prstGeom>
        </p:spPr>
      </p:pic>
    </p:spTree>
    <p:extLst>
      <p:ext uri="{BB962C8B-B14F-4D97-AF65-F5344CB8AC3E}">
        <p14:creationId xmlns:p14="http://schemas.microsoft.com/office/powerpoint/2010/main" val="370562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9EE0-7367-4E64-B3D7-186FEF8C141E}"/>
              </a:ext>
            </a:extLst>
          </p:cNvPr>
          <p:cNvSpPr>
            <a:spLocks noGrp="1"/>
          </p:cNvSpPr>
          <p:nvPr>
            <p:ph type="title"/>
          </p:nvPr>
        </p:nvSpPr>
        <p:spPr/>
        <p:txBody>
          <a:bodyPr/>
          <a:lstStyle/>
          <a:p>
            <a:r>
              <a:rPr lang="en-GB" dirty="0">
                <a:solidFill>
                  <a:schemeClr val="bg1"/>
                </a:solidFill>
                <a:latin typeface="Comic Sans MS" panose="030F0702030302020204" pitchFamily="66" charset="0"/>
              </a:rPr>
              <a:t>Monitoring social media</a:t>
            </a:r>
          </a:p>
        </p:txBody>
      </p:sp>
      <p:sp>
        <p:nvSpPr>
          <p:cNvPr id="3" name="Content Placeholder 2">
            <a:extLst>
              <a:ext uri="{FF2B5EF4-FFF2-40B4-BE49-F238E27FC236}">
                <a16:creationId xmlns:a16="http://schemas.microsoft.com/office/drawing/2014/main" id="{E511B313-9457-4C5E-ACF7-852769CF6581}"/>
              </a:ext>
            </a:extLst>
          </p:cNvPr>
          <p:cNvSpPr>
            <a:spLocks noGrp="1"/>
          </p:cNvSpPr>
          <p:nvPr>
            <p:ph idx="1"/>
          </p:nvPr>
        </p:nvSpPr>
        <p:spPr>
          <a:xfrm>
            <a:off x="836129" y="2217272"/>
            <a:ext cx="7471742" cy="4402607"/>
          </a:xfrm>
        </p:spPr>
        <p:txBody>
          <a:bodyPr>
            <a:normAutofit lnSpcReduction="10000"/>
          </a:bodyPr>
          <a:lstStyle/>
          <a:p>
            <a:r>
              <a:rPr lang="en-GB" dirty="0">
                <a:solidFill>
                  <a:schemeClr val="bg1"/>
                </a:solidFill>
                <a:latin typeface="Comic Sans MS" panose="030F0702030302020204" pitchFamily="66" charset="0"/>
              </a:rPr>
              <a:t>We BELIEVE social media can be a good thing.  The school uses FACEBOOK to share images of activities carried out by pupils during the school day.  All parents have access to Seesaw, and staff regularly post information about what we have been learning.</a:t>
            </a:r>
          </a:p>
          <a:p>
            <a:endParaRPr lang="en-GB" dirty="0">
              <a:solidFill>
                <a:schemeClr val="bg1"/>
              </a:solidFill>
              <a:latin typeface="Comic Sans MS" panose="030F0702030302020204" pitchFamily="66" charset="0"/>
            </a:endParaRPr>
          </a:p>
          <a:p>
            <a:r>
              <a:rPr lang="en-GB" dirty="0">
                <a:solidFill>
                  <a:schemeClr val="bg1"/>
                </a:solidFill>
                <a:latin typeface="Comic Sans MS" panose="030F0702030302020204" pitchFamily="66" charset="0"/>
              </a:rPr>
              <a:t>We ask that everyone is responsible on line.  Please talk to your children how to behave on line.  Remember don’t share passwords or your mobile numbers to anyone you don’t know.  </a:t>
            </a:r>
          </a:p>
          <a:p>
            <a:endParaRPr lang="en-GB" dirty="0">
              <a:solidFill>
                <a:schemeClr val="bg1"/>
              </a:solidFill>
              <a:latin typeface="Comic Sans MS" panose="030F0702030302020204" pitchFamily="66" charset="0"/>
            </a:endParaRPr>
          </a:p>
          <a:p>
            <a:r>
              <a:rPr lang="en-GB" dirty="0">
                <a:solidFill>
                  <a:schemeClr val="bg1"/>
                </a:solidFill>
                <a:latin typeface="Comic Sans MS" panose="030F0702030302020204" pitchFamily="66" charset="0"/>
              </a:rPr>
              <a:t>We don’t want anything bad said online coming into school upsetting children and disrupting their learning time.</a:t>
            </a:r>
          </a:p>
        </p:txBody>
      </p:sp>
      <p:pic>
        <p:nvPicPr>
          <p:cNvPr id="6" name="Picture 5">
            <a:extLst>
              <a:ext uri="{FF2B5EF4-FFF2-40B4-BE49-F238E27FC236}">
                <a16:creationId xmlns:a16="http://schemas.microsoft.com/office/drawing/2014/main" id="{427FCC54-6359-C882-0B0C-2E046DF0A8FA}"/>
              </a:ext>
            </a:extLst>
          </p:cNvPr>
          <p:cNvPicPr>
            <a:picLocks noChangeAspect="1"/>
          </p:cNvPicPr>
          <p:nvPr/>
        </p:nvPicPr>
        <p:blipFill>
          <a:blip r:embed="rId2"/>
          <a:stretch>
            <a:fillRect/>
          </a:stretch>
        </p:blipFill>
        <p:spPr>
          <a:xfrm>
            <a:off x="5483726" y="260649"/>
            <a:ext cx="3393157" cy="1584176"/>
          </a:xfrm>
          <a:prstGeom prst="rect">
            <a:avLst/>
          </a:prstGeom>
        </p:spPr>
      </p:pic>
    </p:spTree>
    <p:extLst>
      <p:ext uri="{BB962C8B-B14F-4D97-AF65-F5344CB8AC3E}">
        <p14:creationId xmlns:p14="http://schemas.microsoft.com/office/powerpoint/2010/main" val="403439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892020-CDBC-8125-F6E9-101B3FC1A4E3}"/>
              </a:ext>
            </a:extLst>
          </p:cNvPr>
          <p:cNvSpPr>
            <a:spLocks noGrp="1"/>
          </p:cNvSpPr>
          <p:nvPr>
            <p:ph type="title"/>
          </p:nvPr>
        </p:nvSpPr>
        <p:spPr>
          <a:xfrm>
            <a:off x="628650" y="365126"/>
            <a:ext cx="7886700" cy="1325563"/>
          </a:xfrm>
        </p:spPr>
        <p:txBody>
          <a:bodyPr/>
          <a:lstStyle/>
          <a:p>
            <a:r>
              <a:rPr lang="en-GB" dirty="0">
                <a:solidFill>
                  <a:schemeClr val="bg1"/>
                </a:solidFill>
                <a:latin typeface="Comic Sans MS" panose="030F0702030302020204" pitchFamily="66" charset="0"/>
              </a:rPr>
              <a:t>FACT – Frankies Active, Campaigners Team</a:t>
            </a:r>
          </a:p>
        </p:txBody>
      </p:sp>
      <p:sp>
        <p:nvSpPr>
          <p:cNvPr id="8" name="Content Placeholder 2">
            <a:extLst>
              <a:ext uri="{FF2B5EF4-FFF2-40B4-BE49-F238E27FC236}">
                <a16:creationId xmlns:a16="http://schemas.microsoft.com/office/drawing/2014/main" id="{C363EA4A-D833-A042-5103-E0C9E3D313EB}"/>
              </a:ext>
            </a:extLst>
          </p:cNvPr>
          <p:cNvSpPr>
            <a:spLocks noGrp="1"/>
          </p:cNvSpPr>
          <p:nvPr>
            <p:ph idx="1"/>
          </p:nvPr>
        </p:nvSpPr>
        <p:spPr>
          <a:xfrm>
            <a:off x="836129" y="1916832"/>
            <a:ext cx="7471742" cy="3263504"/>
          </a:xfrm>
        </p:spPr>
        <p:txBody>
          <a:bodyPr>
            <a:normAutofit lnSpcReduction="10000"/>
          </a:bodyPr>
          <a:lstStyle/>
          <a:p>
            <a:r>
              <a:rPr lang="en-GB" sz="2000" dirty="0">
                <a:solidFill>
                  <a:schemeClr val="bg1"/>
                </a:solidFill>
                <a:latin typeface="Comic Sans MS" panose="030F0702030302020204" pitchFamily="66" charset="0"/>
              </a:rPr>
              <a:t>We have a road safety team in our school, made up of pupils and Mrs Scott.  Our job is to ensure that pupils are being safe on the streets, crossing roads and making sure cars don’t stop on zig zag lines and use traffic lights responsibly.  We have the COURAGE to speak to the parents/ carers in our school and members of our community to adhere the highway code. Thus making Cupar a safer place for all.</a:t>
            </a:r>
          </a:p>
          <a:p>
            <a:endParaRPr lang="en-GB" sz="2000" dirty="0">
              <a:solidFill>
                <a:schemeClr val="bg1"/>
              </a:solidFill>
              <a:latin typeface="Comic Sans MS" panose="030F0702030302020204" pitchFamily="66" charset="0"/>
            </a:endParaRPr>
          </a:p>
          <a:p>
            <a:r>
              <a:rPr lang="en-GB" sz="2000" dirty="0">
                <a:solidFill>
                  <a:schemeClr val="bg1"/>
                </a:solidFill>
                <a:latin typeface="Comic Sans MS" panose="030F0702030302020204" pitchFamily="66" charset="0"/>
              </a:rPr>
              <a:t>We need your help.  We ask, that if you need to park your cars in neighbouring streets that you don’t block drive ways and be respectful to our neighbours</a:t>
            </a:r>
          </a:p>
        </p:txBody>
      </p:sp>
    </p:spTree>
    <p:extLst>
      <p:ext uri="{BB962C8B-B14F-4D97-AF65-F5344CB8AC3E}">
        <p14:creationId xmlns:p14="http://schemas.microsoft.com/office/powerpoint/2010/main" val="265929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D1C5AA8-A325-F3AD-557A-B449996DC15E}"/>
              </a:ext>
            </a:extLst>
          </p:cNvPr>
          <p:cNvSpPr txBox="1">
            <a:spLocks/>
          </p:cNvSpPr>
          <p:nvPr/>
        </p:nvSpPr>
        <p:spPr>
          <a:xfrm>
            <a:off x="628650" y="623915"/>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dirty="0">
                <a:solidFill>
                  <a:schemeClr val="bg1"/>
                </a:solidFill>
                <a:latin typeface="Comic Sans MS" panose="030F0702030302020204" pitchFamily="66" charset="0"/>
              </a:rPr>
              <a:t>House keeping - Soft shoes and labelling clothes</a:t>
            </a:r>
          </a:p>
          <a:p>
            <a:endParaRPr lang="en-GB" dirty="0">
              <a:solidFill>
                <a:schemeClr val="bg1"/>
              </a:solidFill>
              <a:latin typeface="Comic Sans MS" panose="030F0702030302020204" pitchFamily="66" charset="0"/>
            </a:endParaRPr>
          </a:p>
        </p:txBody>
      </p:sp>
      <p:sp>
        <p:nvSpPr>
          <p:cNvPr id="10" name="Content Placeholder 2">
            <a:extLst>
              <a:ext uri="{FF2B5EF4-FFF2-40B4-BE49-F238E27FC236}">
                <a16:creationId xmlns:a16="http://schemas.microsoft.com/office/drawing/2014/main" id="{658A15EC-B4DE-6A87-B4FF-47F6E9167FDB}"/>
              </a:ext>
            </a:extLst>
          </p:cNvPr>
          <p:cNvSpPr txBox="1">
            <a:spLocks/>
          </p:cNvSpPr>
          <p:nvPr/>
        </p:nvSpPr>
        <p:spPr>
          <a:xfrm>
            <a:off x="836129" y="1916832"/>
            <a:ext cx="7471742"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endParaRPr lang="en-GB" dirty="0">
              <a:solidFill>
                <a:schemeClr val="bg1"/>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B16C9DC-C1D9-4563-2299-F739AF362148}"/>
              </a:ext>
            </a:extLst>
          </p:cNvPr>
          <p:cNvSpPr>
            <a:spLocks noGrp="1"/>
          </p:cNvSpPr>
          <p:nvPr>
            <p:ph idx="1"/>
          </p:nvPr>
        </p:nvSpPr>
        <p:spPr>
          <a:xfrm>
            <a:off x="988529" y="2069232"/>
            <a:ext cx="7471742" cy="3263504"/>
          </a:xfrm>
        </p:spPr>
        <p:txBody>
          <a:bodyPr>
            <a:normAutofit/>
          </a:bodyPr>
          <a:lstStyle/>
          <a:p>
            <a:r>
              <a:rPr lang="en-GB" sz="2000" dirty="0">
                <a:solidFill>
                  <a:schemeClr val="bg1"/>
                </a:solidFill>
                <a:latin typeface="Comic Sans MS" panose="030F0702030302020204" pitchFamily="66" charset="0"/>
              </a:rPr>
              <a:t>Please ensure you label your child’s clothing, shoes, accessories including pencil cases and lunch boxes.  Each year we have “tonnes of stuff” piling up in our lost and found boxes.  If we have no name, we can’t return the item to the owner, and eventually they will be disposed of.</a:t>
            </a:r>
          </a:p>
        </p:txBody>
      </p:sp>
    </p:spTree>
    <p:extLst>
      <p:ext uri="{BB962C8B-B14F-4D97-AF65-F5344CB8AC3E}">
        <p14:creationId xmlns:p14="http://schemas.microsoft.com/office/powerpoint/2010/main" val="294115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1824</TotalTime>
  <Words>583</Words>
  <Application>Microsoft Office PowerPoint</Application>
  <PresentationFormat>On-screen Show (4:3)</PresentationFormat>
  <Paragraphs>41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Times New Roman</vt:lpstr>
      <vt:lpstr>Office Theme</vt:lpstr>
      <vt:lpstr>Welcome to our school  Parent / Carers Open Morning led by Bella and Darcie Baird House  </vt:lpstr>
      <vt:lpstr>Calm and Connected</vt:lpstr>
      <vt:lpstr>Questions often discussed….</vt:lpstr>
      <vt:lpstr>Information discussed….  </vt:lpstr>
      <vt:lpstr>We’d welcome any suggestions for our next meeting and look forward to seeing you there!             </vt:lpstr>
      <vt:lpstr>School Improvement Plan 2025/26</vt:lpstr>
      <vt:lpstr>Monitoring social media</vt:lpstr>
      <vt:lpstr>FACT – Frankies Active, Campaigners Team</vt:lpstr>
      <vt:lpstr>PowerPoint Presentation</vt:lpstr>
      <vt:lpstr>Thank you for listening!   Do you have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Glow Gold September</dc:title>
  <dc:creator>csamorrison@yahoo.co.uk</dc:creator>
  <cp:lastModifiedBy>Stephen Morrison</cp:lastModifiedBy>
  <cp:revision>181</cp:revision>
  <dcterms:created xsi:type="dcterms:W3CDTF">2017-09-24T18:21:25Z</dcterms:created>
  <dcterms:modified xsi:type="dcterms:W3CDTF">2025-11-13T12:36:07Z</dcterms:modified>
</cp:coreProperties>
</file>